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28" r:id="rId2"/>
    <p:sldId id="429" r:id="rId3"/>
    <p:sldId id="430" r:id="rId4"/>
    <p:sldId id="431" r:id="rId5"/>
    <p:sldId id="432" r:id="rId6"/>
    <p:sldId id="433"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549" r:id="rId22"/>
    <p:sldId id="550" r:id="rId23"/>
    <p:sldId id="551" r:id="rId24"/>
    <p:sldId id="552" r:id="rId25"/>
    <p:sldId id="553" r:id="rId26"/>
    <p:sldId id="554" r:id="rId27"/>
    <p:sldId id="555" r:id="rId28"/>
    <p:sldId id="556" r:id="rId29"/>
    <p:sldId id="557" r:id="rId30"/>
    <p:sldId id="558" r:id="rId31"/>
    <p:sldId id="559" r:id="rId32"/>
    <p:sldId id="560" r:id="rId33"/>
    <p:sldId id="561" r:id="rId34"/>
    <p:sldId id="562" r:id="rId35"/>
    <p:sldId id="584" r:id="rId36"/>
    <p:sldId id="563" r:id="rId37"/>
    <p:sldId id="585" r:id="rId38"/>
    <p:sldId id="564" r:id="rId39"/>
    <p:sldId id="565" r:id="rId40"/>
    <p:sldId id="566" r:id="rId41"/>
    <p:sldId id="567" r:id="rId42"/>
    <p:sldId id="568" r:id="rId43"/>
    <p:sldId id="569" r:id="rId44"/>
    <p:sldId id="570" r:id="rId45"/>
    <p:sldId id="571" r:id="rId46"/>
    <p:sldId id="572" r:id="rId47"/>
    <p:sldId id="573" r:id="rId48"/>
    <p:sldId id="574"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75" d="100"/>
          <a:sy n="75" d="100"/>
        </p:scale>
        <p:origin x="104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C28CC-24B3-458F-9C85-EDA3BC510755}" type="datetimeFigureOut">
              <a:rPr lang="it-IT" smtClean="0"/>
              <a:t>05/05/2023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AD3B-971C-414D-9CDF-FADDF5365112}" type="slidenum">
              <a:rPr lang="it-IT" smtClean="0"/>
              <a:t>‹N›</a:t>
            </a:fld>
            <a:endParaRPr lang="it-IT"/>
          </a:p>
        </p:txBody>
      </p:sp>
    </p:spTree>
    <p:extLst>
      <p:ext uri="{BB962C8B-B14F-4D97-AF65-F5344CB8AC3E}">
        <p14:creationId xmlns:p14="http://schemas.microsoft.com/office/powerpoint/2010/main" val="219320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269C058-4577-42A1-B360-321A5B2BDD34}" type="slidenum">
              <a:rPr lang="en-US" smtClean="0"/>
              <a:pPr>
                <a:defRPr/>
              </a:pPr>
              <a:t>5</a:t>
            </a:fld>
            <a:endParaRPr lang="en-US"/>
          </a:p>
        </p:txBody>
      </p:sp>
    </p:spTree>
    <p:extLst>
      <p:ext uri="{BB962C8B-B14F-4D97-AF65-F5344CB8AC3E}">
        <p14:creationId xmlns:p14="http://schemas.microsoft.com/office/powerpoint/2010/main" val="36877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32</a:t>
            </a:fld>
            <a:endParaRPr lang="it-IT"/>
          </a:p>
        </p:txBody>
      </p:sp>
    </p:spTree>
    <p:extLst>
      <p:ext uri="{BB962C8B-B14F-4D97-AF65-F5344CB8AC3E}">
        <p14:creationId xmlns:p14="http://schemas.microsoft.com/office/powerpoint/2010/main" val="180449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33</a:t>
            </a:fld>
            <a:endParaRPr lang="it-IT"/>
          </a:p>
        </p:txBody>
      </p:sp>
    </p:spTree>
    <p:extLst>
      <p:ext uri="{BB962C8B-B14F-4D97-AF65-F5344CB8AC3E}">
        <p14:creationId xmlns:p14="http://schemas.microsoft.com/office/powerpoint/2010/main" val="177458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37</a:t>
            </a:fld>
            <a:endParaRPr lang="it-IT"/>
          </a:p>
        </p:txBody>
      </p:sp>
    </p:spTree>
    <p:extLst>
      <p:ext uri="{BB962C8B-B14F-4D97-AF65-F5344CB8AC3E}">
        <p14:creationId xmlns:p14="http://schemas.microsoft.com/office/powerpoint/2010/main" val="242893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05/05/2023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423853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05/05/2023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90544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05/05/2023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151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648200" y="1981200"/>
            <a:ext cx="3810000" cy="4114800"/>
          </a:xfrm>
        </p:spPr>
        <p:txBody>
          <a:bodyPr/>
          <a:lstStyle/>
          <a:p>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altLang="it-IT"/>
              <a:t>Preparazione polveri</a:t>
            </a: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12CB874F-7E94-49E2-8AEB-7A802C6B8AB9}" type="slidenum">
              <a:rPr lang="it-IT" altLang="it-IT"/>
              <a:pPr/>
              <a:t>‹N›</a:t>
            </a:fld>
            <a:endParaRPr lang="it-IT" altLang="it-IT"/>
          </a:p>
        </p:txBody>
      </p:sp>
    </p:spTree>
    <p:extLst>
      <p:ext uri="{BB962C8B-B14F-4D97-AF65-F5344CB8AC3E}">
        <p14:creationId xmlns:p14="http://schemas.microsoft.com/office/powerpoint/2010/main" val="53157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05/05/2023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40195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05/05/2023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5008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B7EF3FF-A65F-40D0-80A7-F5D0BAA38CF9}" type="datetimeFigureOut">
              <a:rPr lang="it-IT" smtClean="0"/>
              <a:t>05/05/2023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1820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B7EF3FF-A65F-40D0-80A7-F5D0BAA38CF9}" type="datetimeFigureOut">
              <a:rPr lang="it-IT" smtClean="0"/>
              <a:t>05/05/2023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0682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B7EF3FF-A65F-40D0-80A7-F5D0BAA38CF9}" type="datetimeFigureOut">
              <a:rPr lang="it-IT" smtClean="0"/>
              <a:t>05/05/2023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13444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EF3FF-A65F-40D0-80A7-F5D0BAA38CF9}" type="datetimeFigureOut">
              <a:rPr lang="it-IT" smtClean="0"/>
              <a:t>05/05/2023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3468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05/05/2023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5650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05/05/2023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39413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EF3FF-A65F-40D0-80A7-F5D0BAA38CF9}" type="datetimeFigureOut">
              <a:rPr lang="it-IT" smtClean="0"/>
              <a:t>05/05/2023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6B99D-4710-401D-9F35-133807037E9F}" type="slidenum">
              <a:rPr lang="it-IT" smtClean="0"/>
              <a:t>‹N›</a:t>
            </a:fld>
            <a:endParaRPr lang="it-IT"/>
          </a:p>
        </p:txBody>
      </p:sp>
    </p:spTree>
    <p:extLst>
      <p:ext uri="{BB962C8B-B14F-4D97-AF65-F5344CB8AC3E}">
        <p14:creationId xmlns:p14="http://schemas.microsoft.com/office/powerpoint/2010/main" val="166698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Oxygen" TargetMode="External"/><Relationship Id="rId2" Type="http://schemas.openxmlformats.org/officeDocument/2006/relationships/hyperlink" Target="https://en.wikipedia.org/wiki/Iron"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0.png"/><Relationship Id="rId4" Type="http://schemas.openxmlformats.org/officeDocument/2006/relationships/image" Target="../media/image49.wmf"/></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3.png"/><Relationship Id="rId5" Type="http://schemas.openxmlformats.org/officeDocument/2006/relationships/image" Target="../media/image51.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Nanoparticle Synthesis</a:t>
            </a:r>
            <a:endParaRPr lang="it-IT" sz="2800" b="1" dirty="0">
              <a:solidFill>
                <a:srgbClr val="0070C0"/>
              </a:solidFill>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323528" y="1124744"/>
            <a:ext cx="7920880" cy="5256584"/>
          </a:xfrm>
        </p:spPr>
        <p:txBody>
          <a:bodyPr>
            <a:normAutofit fontScale="40000" lnSpcReduction="20000"/>
          </a:bodyPr>
          <a:lstStyle/>
          <a:p>
            <a:pPr lvl="1" algn="l"/>
            <a:r>
              <a:rPr lang="en-US" altLang="en-US" sz="9800" dirty="0">
                <a:solidFill>
                  <a:schemeClr val="tx1"/>
                </a:solidFill>
              </a:rPr>
              <a:t>Wet Chemistry</a:t>
            </a:r>
          </a:p>
          <a:p>
            <a:pPr lvl="1" algn="l"/>
            <a:r>
              <a:rPr lang="en-US" altLang="en-US" sz="9800" dirty="0">
                <a:solidFill>
                  <a:schemeClr val="tx1"/>
                </a:solidFill>
              </a:rPr>
              <a:t>High-temperature decomposition of organic precursors</a:t>
            </a:r>
          </a:p>
          <a:p>
            <a:pPr lvl="1" algn="l"/>
            <a:r>
              <a:rPr lang="en-US" altLang="en-US" sz="9800" dirty="0">
                <a:solidFill>
                  <a:schemeClr val="tx1"/>
                </a:solidFill>
              </a:rPr>
              <a:t>Attrition</a:t>
            </a:r>
          </a:p>
          <a:p>
            <a:pPr lvl="1" algn="l"/>
            <a:r>
              <a:rPr lang="en-US" altLang="en-US" sz="9800" dirty="0">
                <a:solidFill>
                  <a:schemeClr val="tx1"/>
                </a:solidFill>
              </a:rPr>
              <a:t>Pyrolysis</a:t>
            </a:r>
          </a:p>
          <a:p>
            <a:pPr lvl="1" algn="l"/>
            <a:r>
              <a:rPr lang="en-US" altLang="en-US" sz="9800" dirty="0">
                <a:solidFill>
                  <a:schemeClr val="tx1"/>
                </a:solidFill>
              </a:rPr>
              <a:t>RF Plasma</a:t>
            </a:r>
          </a:p>
          <a:p>
            <a:pPr lvl="1" algn="l"/>
            <a:r>
              <a:rPr lang="en-US" altLang="en-US" sz="9800" dirty="0">
                <a:solidFill>
                  <a:schemeClr val="tx1"/>
                </a:solidFill>
              </a:rPr>
              <a:t>Pulsed Laser Method</a:t>
            </a:r>
          </a:p>
          <a:p>
            <a:pPr lvl="1" algn="l"/>
            <a:r>
              <a:rPr lang="en-US" altLang="en-US" sz="9800" dirty="0">
                <a:solidFill>
                  <a:schemeClr val="tx1"/>
                </a:solidFill>
              </a:rPr>
              <a:t>Biosynthesis</a:t>
            </a:r>
          </a:p>
          <a:p>
            <a:pPr lvl="1" algn="l"/>
            <a:r>
              <a:rPr lang="en-US" altLang="en-US" sz="9800" dirty="0">
                <a:solidFill>
                  <a:schemeClr val="tx1"/>
                </a:solidFill>
              </a:rPr>
              <a:t>…..</a:t>
            </a:r>
          </a:p>
          <a:p>
            <a:endParaRPr lang="it-IT" dirty="0"/>
          </a:p>
        </p:txBody>
      </p:sp>
    </p:spTree>
    <p:extLst>
      <p:ext uri="{BB962C8B-B14F-4D97-AF65-F5344CB8AC3E}">
        <p14:creationId xmlns:p14="http://schemas.microsoft.com/office/powerpoint/2010/main" val="2996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827584" y="3212976"/>
            <a:ext cx="1800200" cy="1224136"/>
          </a:xfrm>
          <a:prstGeom prst="rect">
            <a:avLst/>
          </a:prstGeom>
          <a:solidFill>
            <a:schemeClr val="tx2">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43" name="Rectangle 3"/>
          <p:cNvSpPr>
            <a:spLocks noGrp="1" noChangeArrowheads="1"/>
          </p:cNvSpPr>
          <p:nvPr>
            <p:ph type="body" sz="half" idx="1"/>
          </p:nvPr>
        </p:nvSpPr>
        <p:spPr>
          <a:xfrm>
            <a:off x="611560" y="1412776"/>
            <a:ext cx="8424936" cy="4876800"/>
          </a:xfrm>
        </p:spPr>
        <p:txBody>
          <a:bodyPr>
            <a:normAutofit fontScale="92500" lnSpcReduction="10000"/>
          </a:bodyPr>
          <a:lstStyle/>
          <a:p>
            <a:pPr lvl="0"/>
            <a:r>
              <a:rPr lang="en-US" sz="1700" dirty="0"/>
              <a:t>Nucleation = the appearance of «solid nuclei» in the solution. It can be </a:t>
            </a:r>
            <a:r>
              <a:rPr lang="en-US" sz="1700" dirty="0">
                <a:solidFill>
                  <a:srgbClr val="FF0000"/>
                </a:solidFill>
              </a:rPr>
              <a:t>homogeneous</a:t>
            </a:r>
            <a:r>
              <a:rPr lang="en-US" sz="1700" dirty="0"/>
              <a:t> (agglomeration of ions from the pure solution) or </a:t>
            </a:r>
            <a:r>
              <a:rPr lang="en-US" sz="1700" dirty="0">
                <a:solidFill>
                  <a:schemeClr val="tx2">
                    <a:lumMod val="75000"/>
                  </a:schemeClr>
                </a:solidFill>
              </a:rPr>
              <a:t>heterogeneous</a:t>
            </a:r>
            <a:r>
              <a:rPr lang="en-US" sz="1700" dirty="0"/>
              <a:t> (crystallization agents).</a:t>
            </a:r>
            <a:endParaRPr lang="it-IT" sz="1700" dirty="0"/>
          </a:p>
          <a:p>
            <a:pPr lvl="0"/>
            <a:r>
              <a:rPr lang="en-US" sz="1700" dirty="0"/>
              <a:t>The </a:t>
            </a:r>
            <a:r>
              <a:rPr lang="en-US" sz="1700" b="1" i="1" dirty="0">
                <a:solidFill>
                  <a:schemeClr val="tx2">
                    <a:lumMod val="60000"/>
                    <a:lumOff val="40000"/>
                  </a:schemeClr>
                </a:solidFill>
              </a:rPr>
              <a:t>dimension</a:t>
            </a:r>
            <a:r>
              <a:rPr lang="en-US" sz="1700" dirty="0">
                <a:solidFill>
                  <a:schemeClr val="tx2">
                    <a:lumMod val="60000"/>
                    <a:lumOff val="40000"/>
                  </a:schemeClr>
                </a:solidFill>
              </a:rPr>
              <a:t> </a:t>
            </a:r>
            <a:r>
              <a:rPr lang="en-US" sz="1700" dirty="0"/>
              <a:t>of the final nanoparticles depends on the ration between the </a:t>
            </a:r>
            <a:r>
              <a:rPr lang="en-US" sz="1700" b="1" dirty="0">
                <a:solidFill>
                  <a:schemeClr val="tx2">
                    <a:lumMod val="60000"/>
                    <a:lumOff val="40000"/>
                  </a:schemeClr>
                </a:solidFill>
              </a:rPr>
              <a:t>rates</a:t>
            </a:r>
            <a:r>
              <a:rPr lang="en-US" sz="1700" dirty="0">
                <a:solidFill>
                  <a:schemeClr val="tx2">
                    <a:lumMod val="60000"/>
                    <a:lumOff val="40000"/>
                  </a:schemeClr>
                </a:solidFill>
              </a:rPr>
              <a:t> </a:t>
            </a:r>
            <a:r>
              <a:rPr lang="en-US" sz="1700" dirty="0"/>
              <a:t>of nucleation and growth, and on the possible aging strategies. </a:t>
            </a:r>
          </a:p>
          <a:p>
            <a:pPr lvl="0"/>
            <a:endParaRPr lang="en-US" sz="2400" dirty="0"/>
          </a:p>
          <a:p>
            <a:pPr lvl="0"/>
            <a:r>
              <a:rPr lang="en-US" sz="2400" dirty="0"/>
              <a:t>nucleation 					growth</a:t>
            </a:r>
          </a:p>
          <a:p>
            <a:pPr lvl="0"/>
            <a:endParaRPr lang="en-US" sz="2400" dirty="0"/>
          </a:p>
          <a:p>
            <a:pPr lvl="0"/>
            <a:endParaRPr lang="en-US" sz="2400" dirty="0"/>
          </a:p>
          <a:p>
            <a:pPr lvl="0"/>
            <a:endParaRPr lang="en-US" sz="2400" dirty="0"/>
          </a:p>
          <a:p>
            <a:pPr marL="2286000" lvl="5" indent="0">
              <a:buNone/>
            </a:pPr>
            <a:endParaRPr lang="it-IT" sz="1700" dirty="0"/>
          </a:p>
          <a:p>
            <a:pPr marL="2286000" lvl="5" indent="0">
              <a:buNone/>
            </a:pPr>
            <a:endParaRPr lang="it-IT" sz="1200" dirty="0"/>
          </a:p>
          <a:p>
            <a:pPr marL="2286000" lvl="5" indent="0">
              <a:buNone/>
            </a:pPr>
            <a:endParaRPr lang="it-IT" sz="1200" dirty="0"/>
          </a:p>
          <a:p>
            <a:pPr lvl="0"/>
            <a:r>
              <a:rPr lang="en-US" sz="1700" dirty="0"/>
              <a:t>The rate of nucleation depends on the level of </a:t>
            </a:r>
            <a:r>
              <a:rPr lang="en-US" sz="1700" b="1" dirty="0">
                <a:solidFill>
                  <a:schemeClr val="tx2">
                    <a:lumMod val="60000"/>
                    <a:lumOff val="40000"/>
                  </a:schemeClr>
                </a:solidFill>
              </a:rPr>
              <a:t>supersaturation</a:t>
            </a:r>
            <a:r>
              <a:rPr lang="en-US" sz="1700" dirty="0"/>
              <a:t> (easier preparation with low solubility compounds)</a:t>
            </a:r>
            <a:endParaRPr lang="it-IT" sz="1700" dirty="0"/>
          </a:p>
          <a:p>
            <a:pPr lvl="0"/>
            <a:r>
              <a:rPr lang="en-US" sz="1700" dirty="0">
                <a:solidFill>
                  <a:srgbClr val="FF0000"/>
                </a:solidFill>
              </a:rPr>
              <a:t>Highly soluble compounds </a:t>
            </a:r>
            <a:r>
              <a:rPr lang="en-US" sz="1700" dirty="0"/>
              <a:t>leads to a rapid dissolution of the smallest nanoparticles followed by deposition on the largest nanoparticles with the obtainment of </a:t>
            </a:r>
            <a:r>
              <a:rPr lang="en-US" sz="1700" dirty="0">
                <a:solidFill>
                  <a:srgbClr val="FF0000"/>
                </a:solidFill>
              </a:rPr>
              <a:t>large precipitate</a:t>
            </a:r>
            <a:r>
              <a:rPr lang="en-US" sz="1700" dirty="0"/>
              <a:t>. </a:t>
            </a:r>
            <a:endParaRPr lang="it-IT" sz="1700" dirty="0"/>
          </a:p>
        </p:txBody>
      </p:sp>
      <p:sp>
        <p:nvSpPr>
          <p:cNvPr id="2"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 /co-</a:t>
            </a:r>
            <a:r>
              <a:rPr lang="it-IT" altLang="it-IT" dirty="0" err="1">
                <a:solidFill>
                  <a:srgbClr val="0070C0"/>
                </a:solidFill>
                <a:latin typeface="Times New Roman" pitchFamily="18" charset="0"/>
              </a:rPr>
              <a:t>precipitation</a:t>
            </a:r>
            <a:endParaRPr lang="it-IT" dirty="0"/>
          </a:p>
        </p:txBody>
      </p:sp>
      <p:sp>
        <p:nvSpPr>
          <p:cNvPr id="3" name="Ovale 2"/>
          <p:cNvSpPr/>
          <p:nvPr/>
        </p:nvSpPr>
        <p:spPr>
          <a:xfrm>
            <a:off x="1187624" y="32849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899592" y="37890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691680" y="3717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797224"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2175497" y="3425050"/>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1187624" y="4149080"/>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1259632" y="3531564"/>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2186127" y="4065223"/>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2630868" y="3362656"/>
            <a:ext cx="792088" cy="416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2609570" y="4087288"/>
            <a:ext cx="813385" cy="387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tella a 5 punte 14"/>
          <p:cNvSpPr/>
          <p:nvPr/>
        </p:nvSpPr>
        <p:spPr>
          <a:xfrm>
            <a:off x="2915816" y="3869586"/>
            <a:ext cx="288032" cy="443897"/>
          </a:xfrm>
          <a:prstGeom prst="star5">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tella a 5 punte 17"/>
          <p:cNvSpPr/>
          <p:nvPr/>
        </p:nvSpPr>
        <p:spPr>
          <a:xfrm>
            <a:off x="4067944" y="4030888"/>
            <a:ext cx="288032" cy="443897"/>
          </a:xfrm>
          <a:prstGeom prst="star5">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4039488" y="40308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4247964" y="4033240"/>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4297739" y="4330782"/>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3916129" y="4258774"/>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3784422" y="3999209"/>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flipV="1">
            <a:off x="4472224" y="4149219"/>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3860198" y="41405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3967480" y="44023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4333743" y="41920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4477759" y="398095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4562256" y="4330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4225731" y="38610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3962970" y="3201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4171446" y="3203868"/>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4221221" y="3501410"/>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3995936" y="3356992"/>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3707904" y="3169837"/>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flipV="1">
            <a:off x="4395706" y="331984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3783680" y="33111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3890962" y="3501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4257225" y="33626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4401241" y="315158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4485738" y="350141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4149213" y="303167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4932040" y="3789040"/>
            <a:ext cx="936104" cy="178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p:cNvSpPr/>
          <p:nvPr/>
        </p:nvSpPr>
        <p:spPr>
          <a:xfrm flipV="1">
            <a:off x="6354176" y="396751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6359711" y="37992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6372200"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p:cNvSpPr/>
          <p:nvPr/>
        </p:nvSpPr>
        <p:spPr>
          <a:xfrm flipV="1">
            <a:off x="6372200" y="359726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6372200" y="3429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flipV="1">
            <a:off x="6570200" y="418354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p:nvPr/>
        </p:nvSpPr>
        <p:spPr>
          <a:xfrm>
            <a:off x="6575735" y="40152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6588224" y="43651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flipV="1">
            <a:off x="6588224" y="3813285"/>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6588224"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flipV="1">
            <a:off x="6786224" y="396751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p:cNvSpPr/>
          <p:nvPr/>
        </p:nvSpPr>
        <p:spPr>
          <a:xfrm>
            <a:off x="6804248" y="37992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a:off x="6804248"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p:cNvSpPr/>
          <p:nvPr/>
        </p:nvSpPr>
        <p:spPr>
          <a:xfrm flipV="1">
            <a:off x="6804248" y="359726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6804248" y="3429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flipV="1">
            <a:off x="7002248" y="4111533"/>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7007783" y="39432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7020272"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flipV="1">
            <a:off x="7020272" y="374127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p:cNvSpPr/>
          <p:nvPr/>
        </p:nvSpPr>
        <p:spPr>
          <a:xfrm>
            <a:off x="7020272" y="35730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flipV="1">
            <a:off x="7236296" y="396751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7241831" y="37992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7254320"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flipV="1">
            <a:off x="7254320" y="359726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69"/>
          <p:cNvSpPr/>
          <p:nvPr/>
        </p:nvSpPr>
        <p:spPr>
          <a:xfrm>
            <a:off x="7254320" y="3429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p:cNvSpPr/>
          <p:nvPr/>
        </p:nvSpPr>
        <p:spPr>
          <a:xfrm flipV="1">
            <a:off x="7452320" y="418354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p:nvPr/>
        </p:nvSpPr>
        <p:spPr>
          <a:xfrm>
            <a:off x="7457855" y="40152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p:nvPr/>
        </p:nvSpPr>
        <p:spPr>
          <a:xfrm>
            <a:off x="7470344" y="43651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p:nvPr/>
        </p:nvSpPr>
        <p:spPr>
          <a:xfrm flipV="1">
            <a:off x="7470344" y="3813285"/>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p:nvPr/>
        </p:nvSpPr>
        <p:spPr>
          <a:xfrm>
            <a:off x="7470344"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p:cNvSpPr/>
          <p:nvPr/>
        </p:nvSpPr>
        <p:spPr>
          <a:xfrm flipV="1">
            <a:off x="7668344" y="396751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p:cNvSpPr/>
          <p:nvPr/>
        </p:nvSpPr>
        <p:spPr>
          <a:xfrm>
            <a:off x="7686368" y="37992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p:cNvSpPr/>
          <p:nvPr/>
        </p:nvSpPr>
        <p:spPr>
          <a:xfrm>
            <a:off x="7686368"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p:cNvSpPr/>
          <p:nvPr/>
        </p:nvSpPr>
        <p:spPr>
          <a:xfrm flipV="1">
            <a:off x="7686368" y="359726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p:cNvSpPr/>
          <p:nvPr/>
        </p:nvSpPr>
        <p:spPr>
          <a:xfrm>
            <a:off x="7686368" y="3429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p:cNvSpPr/>
          <p:nvPr/>
        </p:nvSpPr>
        <p:spPr>
          <a:xfrm flipV="1">
            <a:off x="7884368" y="4111533"/>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p:cNvSpPr/>
          <p:nvPr/>
        </p:nvSpPr>
        <p:spPr>
          <a:xfrm>
            <a:off x="7889903" y="39432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p:cNvSpPr/>
          <p:nvPr/>
        </p:nvSpPr>
        <p:spPr>
          <a:xfrm>
            <a:off x="7902392"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flipV="1">
            <a:off x="7902392" y="374127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p:cNvSpPr/>
          <p:nvPr/>
        </p:nvSpPr>
        <p:spPr>
          <a:xfrm>
            <a:off x="7902392" y="35730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5148064" y="3501008"/>
            <a:ext cx="614271" cy="369332"/>
          </a:xfrm>
          <a:prstGeom prst="rect">
            <a:avLst/>
          </a:prstGeom>
          <a:noFill/>
        </p:spPr>
        <p:txBody>
          <a:bodyPr wrap="none" rtlCol="0">
            <a:spAutoFit/>
          </a:bodyPr>
          <a:lstStyle/>
          <a:p>
            <a:r>
              <a:rPr lang="it-IT" dirty="0"/>
              <a:t>time</a:t>
            </a:r>
          </a:p>
        </p:txBody>
      </p:sp>
      <p:sp>
        <p:nvSpPr>
          <p:cNvPr id="86" name="Rettangolo 85"/>
          <p:cNvSpPr/>
          <p:nvPr/>
        </p:nvSpPr>
        <p:spPr>
          <a:xfrm>
            <a:off x="2627784" y="3013854"/>
            <a:ext cx="972895" cy="369332"/>
          </a:xfrm>
          <a:prstGeom prst="rect">
            <a:avLst/>
          </a:prstGeom>
        </p:spPr>
        <p:txBody>
          <a:bodyPr wrap="none">
            <a:spAutoFit/>
          </a:bodyPr>
          <a:lstStyle/>
          <a:p>
            <a:r>
              <a:rPr lang="en-US" dirty="0"/>
              <a:t>primary </a:t>
            </a:r>
            <a:endParaRPr lang="it-IT" dirty="0"/>
          </a:p>
        </p:txBody>
      </p:sp>
      <p:sp>
        <p:nvSpPr>
          <p:cNvPr id="87" name="Rettangolo 86"/>
          <p:cNvSpPr/>
          <p:nvPr/>
        </p:nvSpPr>
        <p:spPr>
          <a:xfrm>
            <a:off x="-180528" y="4443209"/>
            <a:ext cx="4293098" cy="353943"/>
          </a:xfrm>
          <a:prstGeom prst="rect">
            <a:avLst/>
          </a:prstGeom>
        </p:spPr>
        <p:txBody>
          <a:bodyPr wrap="none">
            <a:spAutoFit/>
          </a:bodyPr>
          <a:lstStyle/>
          <a:p>
            <a:pPr lvl="5"/>
            <a:r>
              <a:rPr lang="it-IT" sz="1700" dirty="0" err="1"/>
              <a:t>Induced</a:t>
            </a:r>
            <a:r>
              <a:rPr lang="it-IT" sz="1700" dirty="0"/>
              <a:t> /</a:t>
            </a:r>
            <a:r>
              <a:rPr lang="it-IT" sz="1700" dirty="0" err="1"/>
              <a:t>secondary</a:t>
            </a:r>
            <a:r>
              <a:rPr lang="it-IT" sz="1700" dirty="0"/>
              <a:t> </a:t>
            </a:r>
          </a:p>
        </p:txBody>
      </p:sp>
    </p:spTree>
    <p:extLst>
      <p:ext uri="{BB962C8B-B14F-4D97-AF65-F5344CB8AC3E}">
        <p14:creationId xmlns:p14="http://schemas.microsoft.com/office/powerpoint/2010/main" val="149808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srcRect t="20777" r="43073" b="1936"/>
          <a:stretch/>
        </p:blipFill>
        <p:spPr bwMode="auto">
          <a:xfrm>
            <a:off x="467544" y="908720"/>
            <a:ext cx="5042783" cy="5134709"/>
          </a:xfrm>
          <a:prstGeom prst="rect">
            <a:avLst/>
          </a:prstGeom>
          <a:noFill/>
          <a:ln w="9525">
            <a:noFill/>
            <a:miter lim="800000"/>
            <a:headEnd/>
            <a:tailEnd/>
          </a:ln>
          <a:effectLst/>
        </p:spPr>
      </p:pic>
      <p:sp>
        <p:nvSpPr>
          <p:cNvPr id="8"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 /co-</a:t>
            </a:r>
            <a:r>
              <a:rPr lang="it-IT" altLang="it-IT" dirty="0" err="1">
                <a:solidFill>
                  <a:srgbClr val="0070C0"/>
                </a:solidFill>
                <a:latin typeface="Times New Roman" pitchFamily="18" charset="0"/>
              </a:rPr>
              <a:t>precipitation</a:t>
            </a:r>
            <a:endParaRPr lang="it-IT" dirty="0"/>
          </a:p>
        </p:txBody>
      </p:sp>
    </p:spTree>
    <p:extLst>
      <p:ext uri="{BB962C8B-B14F-4D97-AF65-F5344CB8AC3E}">
        <p14:creationId xmlns:p14="http://schemas.microsoft.com/office/powerpoint/2010/main" val="416745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685800" y="1295400"/>
            <a:ext cx="4114800" cy="5334000"/>
          </a:xfrm>
          <a:ln w="57150" cmpd="thinThick">
            <a:solidFill>
              <a:schemeClr val="tx1"/>
            </a:solidFill>
            <a:miter lim="800000"/>
            <a:headEnd/>
            <a:tailEnd/>
          </a:ln>
        </p:spPr>
        <p:txBody>
          <a:bodyPr/>
          <a:lstStyle/>
          <a:p>
            <a:pPr marL="0" indent="0">
              <a:lnSpc>
                <a:spcPct val="90000"/>
              </a:lnSpc>
              <a:buFontTx/>
              <a:buNone/>
            </a:pPr>
            <a:r>
              <a:rPr lang="it-IT" altLang="it-IT" sz="2000" dirty="0" err="1">
                <a:latin typeface="Times New Roman" pitchFamily="18" charset="0"/>
              </a:rPr>
              <a:t>Weimarn’s</a:t>
            </a:r>
            <a:r>
              <a:rPr lang="it-IT" altLang="it-IT" sz="2000" dirty="0">
                <a:latin typeface="Times New Roman" pitchFamily="18" charset="0"/>
              </a:rPr>
              <a:t> law  </a:t>
            </a:r>
          </a:p>
          <a:p>
            <a:pPr marL="0" indent="0">
              <a:lnSpc>
                <a:spcPct val="90000"/>
              </a:lnSpc>
              <a:buFontTx/>
              <a:buNone/>
            </a:pPr>
            <a:endParaRPr lang="it-IT" altLang="it-IT" sz="2000" dirty="0">
              <a:latin typeface="Times New Roman" pitchFamily="18" charset="0"/>
            </a:endParaRPr>
          </a:p>
          <a:p>
            <a:pPr marL="0" indent="0" algn="ctr">
              <a:lnSpc>
                <a:spcPct val="90000"/>
              </a:lnSpc>
              <a:buFontTx/>
              <a:buNone/>
            </a:pPr>
            <a:r>
              <a:rPr lang="it-IT" altLang="it-IT" sz="2400" b="1" dirty="0">
                <a:latin typeface="Times New Roman" pitchFamily="18" charset="0"/>
              </a:rPr>
              <a:t>D x C</a:t>
            </a:r>
            <a:r>
              <a:rPr lang="it-IT" altLang="it-IT" sz="2400" b="1" baseline="-25000" dirty="0">
                <a:latin typeface="Times New Roman" pitchFamily="18" charset="0"/>
              </a:rPr>
              <a:t>0</a:t>
            </a:r>
            <a:r>
              <a:rPr lang="it-IT" altLang="it-IT" sz="2400" b="1" dirty="0">
                <a:latin typeface="Times New Roman" pitchFamily="18" charset="0"/>
              </a:rPr>
              <a:t> = </a:t>
            </a:r>
            <a:r>
              <a:rPr lang="it-IT" altLang="it-IT" sz="2400" b="1" dirty="0" err="1">
                <a:latin typeface="Times New Roman" pitchFamily="18" charset="0"/>
              </a:rPr>
              <a:t>constant</a:t>
            </a:r>
            <a:endParaRPr lang="it-IT" altLang="it-IT" sz="2400" dirty="0">
              <a:latin typeface="Times New Roman" pitchFamily="18" charset="0"/>
            </a:endParaRPr>
          </a:p>
          <a:p>
            <a:pPr marL="0" indent="0">
              <a:lnSpc>
                <a:spcPct val="90000"/>
              </a:lnSpc>
              <a:buFontTx/>
              <a:buNone/>
            </a:pPr>
            <a:endParaRPr lang="it-IT" altLang="it-IT" sz="2400" dirty="0">
              <a:latin typeface="Times New Roman" pitchFamily="18" charset="0"/>
            </a:endParaRPr>
          </a:p>
          <a:p>
            <a:pPr marL="0" indent="0">
              <a:lnSpc>
                <a:spcPct val="90000"/>
              </a:lnSpc>
              <a:buFontTx/>
              <a:buNone/>
            </a:pPr>
            <a:r>
              <a:rPr lang="it-IT" altLang="it-IT" sz="2000" dirty="0">
                <a:latin typeface="Times New Roman" pitchFamily="18" charset="0"/>
              </a:rPr>
              <a:t>C</a:t>
            </a:r>
            <a:r>
              <a:rPr lang="it-IT" altLang="it-IT" sz="2000" baseline="-25000" dirty="0">
                <a:latin typeface="Times New Roman" pitchFamily="18" charset="0"/>
              </a:rPr>
              <a:t>0</a:t>
            </a:r>
            <a:r>
              <a:rPr lang="it-IT" altLang="it-IT" sz="2000" dirty="0">
                <a:latin typeface="Times New Roman" pitchFamily="18" charset="0"/>
              </a:rPr>
              <a:t> = </a:t>
            </a:r>
            <a:r>
              <a:rPr lang="it-IT" altLang="it-IT" sz="2000" dirty="0" err="1">
                <a:latin typeface="Times New Roman" pitchFamily="18" charset="0"/>
              </a:rPr>
              <a:t>initial</a:t>
            </a:r>
            <a:r>
              <a:rPr lang="it-IT" altLang="it-IT" sz="2000" dirty="0">
                <a:latin typeface="Times New Roman" pitchFamily="18" charset="0"/>
              </a:rPr>
              <a:t> </a:t>
            </a:r>
            <a:r>
              <a:rPr lang="it-IT" altLang="it-IT" sz="2000" dirty="0" err="1">
                <a:latin typeface="Times New Roman" pitchFamily="18" charset="0"/>
              </a:rPr>
              <a:t>concentration</a:t>
            </a:r>
            <a:endParaRPr lang="it-IT" altLang="it-IT" sz="2000" dirty="0">
              <a:latin typeface="Times New Roman" pitchFamily="18" charset="0"/>
            </a:endParaRPr>
          </a:p>
          <a:p>
            <a:pPr marL="0" indent="0">
              <a:lnSpc>
                <a:spcPct val="90000"/>
              </a:lnSpc>
              <a:buFontTx/>
              <a:buNone/>
            </a:pPr>
            <a:r>
              <a:rPr lang="it-IT" altLang="it-IT" sz="2000" dirty="0">
                <a:latin typeface="Times New Roman" pitchFamily="18" charset="0"/>
              </a:rPr>
              <a:t>D = </a:t>
            </a:r>
            <a:r>
              <a:rPr lang="it-IT" altLang="it-IT" sz="2000" dirty="0" err="1">
                <a:latin typeface="Times New Roman" pitchFamily="18" charset="0"/>
              </a:rPr>
              <a:t>particle</a:t>
            </a:r>
            <a:r>
              <a:rPr lang="it-IT" altLang="it-IT" sz="2000" dirty="0">
                <a:latin typeface="Times New Roman" pitchFamily="18" charset="0"/>
              </a:rPr>
              <a:t> </a:t>
            </a:r>
            <a:r>
              <a:rPr lang="it-IT" altLang="it-IT" sz="2000" dirty="0" err="1">
                <a:latin typeface="Times New Roman" pitchFamily="18" charset="0"/>
              </a:rPr>
              <a:t>dimention</a:t>
            </a:r>
            <a:r>
              <a:rPr lang="it-IT" altLang="it-IT" sz="2000" dirty="0">
                <a:latin typeface="Times New Roman" pitchFamily="18" charset="0"/>
              </a:rPr>
              <a:t> </a:t>
            </a:r>
          </a:p>
          <a:p>
            <a:pPr marL="0" indent="0">
              <a:lnSpc>
                <a:spcPct val="90000"/>
              </a:lnSpc>
              <a:buFontTx/>
              <a:buNone/>
            </a:pPr>
            <a:r>
              <a:rPr lang="it-IT" altLang="it-IT" sz="2000" dirty="0">
                <a:latin typeface="Times New Roman" pitchFamily="18" charset="0"/>
              </a:rPr>
              <a:t>C</a:t>
            </a:r>
            <a:r>
              <a:rPr lang="it-IT" altLang="it-IT" sz="2000" baseline="-25000" dirty="0">
                <a:latin typeface="Times New Roman" pitchFamily="18" charset="0"/>
              </a:rPr>
              <a:t>s</a:t>
            </a:r>
            <a:r>
              <a:rPr lang="it-IT" altLang="it-IT" sz="2000" dirty="0">
                <a:latin typeface="Times New Roman" pitchFamily="18" charset="0"/>
              </a:rPr>
              <a:t> = </a:t>
            </a:r>
            <a:r>
              <a:rPr lang="it-IT" altLang="it-IT" sz="2000" dirty="0" err="1">
                <a:latin typeface="Times New Roman" pitchFamily="18" charset="0"/>
              </a:rPr>
              <a:t>solubility</a:t>
            </a:r>
            <a:endParaRPr lang="it-IT" altLang="it-IT" sz="2000" dirty="0">
              <a:latin typeface="Times New Roman" pitchFamily="18" charset="0"/>
            </a:endParaRPr>
          </a:p>
          <a:p>
            <a:pPr marL="0" indent="0">
              <a:lnSpc>
                <a:spcPct val="90000"/>
              </a:lnSpc>
              <a:buFontTx/>
              <a:buNone/>
            </a:pPr>
            <a:r>
              <a:rPr lang="it-IT" altLang="it-IT" sz="2000" dirty="0">
                <a:latin typeface="Times New Roman" pitchFamily="18" charset="0"/>
              </a:rPr>
              <a:t>L</a:t>
            </a:r>
            <a:r>
              <a:rPr lang="it-IT" altLang="it-IT" sz="2000" baseline="-25000" dirty="0">
                <a:latin typeface="Times New Roman" pitchFamily="18" charset="0"/>
              </a:rPr>
              <a:t>1</a:t>
            </a:r>
            <a:r>
              <a:rPr lang="it-IT" altLang="it-IT" sz="2000" dirty="0">
                <a:latin typeface="Times New Roman" pitchFamily="18" charset="0"/>
              </a:rPr>
              <a:t>’ &gt; L</a:t>
            </a:r>
            <a:r>
              <a:rPr lang="it-IT" altLang="it-IT" sz="2000" baseline="-25000" dirty="0">
                <a:latin typeface="Times New Roman" pitchFamily="18" charset="0"/>
              </a:rPr>
              <a:t>1</a:t>
            </a:r>
            <a:r>
              <a:rPr lang="it-IT" altLang="it-IT" sz="2000" dirty="0">
                <a:latin typeface="Times New Roman" pitchFamily="18" charset="0"/>
              </a:rPr>
              <a:t>” &gt; L</a:t>
            </a:r>
            <a:r>
              <a:rPr lang="it-IT" altLang="it-IT" sz="2000" baseline="-25000" dirty="0">
                <a:latin typeface="Times New Roman" pitchFamily="18" charset="0"/>
              </a:rPr>
              <a:t>1</a:t>
            </a:r>
            <a:r>
              <a:rPr lang="it-IT" altLang="it-IT" sz="2000" dirty="0">
                <a:latin typeface="Times New Roman" pitchFamily="18" charset="0"/>
              </a:rPr>
              <a:t>”’ = </a:t>
            </a:r>
            <a:r>
              <a:rPr lang="it-IT" altLang="it-IT" sz="2000" dirty="0" err="1">
                <a:latin typeface="Times New Roman" pitchFamily="18" charset="0"/>
              </a:rPr>
              <a:t>solubility</a:t>
            </a:r>
            <a:r>
              <a:rPr lang="it-IT" altLang="it-IT" sz="2000" dirty="0">
                <a:latin typeface="Times New Roman" pitchFamily="18" charset="0"/>
              </a:rPr>
              <a:t> </a:t>
            </a:r>
          </a:p>
          <a:p>
            <a:pPr marL="0" indent="0">
              <a:lnSpc>
                <a:spcPct val="90000"/>
              </a:lnSpc>
              <a:buFontTx/>
              <a:buNone/>
            </a:pPr>
            <a:endParaRPr lang="it-IT" altLang="it-IT" sz="2000" dirty="0">
              <a:latin typeface="Times New Roman" pitchFamily="18" charset="0"/>
            </a:endParaRPr>
          </a:p>
          <a:p>
            <a:pPr marL="0" indent="0">
              <a:lnSpc>
                <a:spcPct val="90000"/>
              </a:lnSpc>
              <a:buFontTx/>
              <a:buNone/>
            </a:pPr>
            <a:r>
              <a:rPr lang="it-IT" altLang="it-IT" sz="2000" dirty="0" err="1">
                <a:latin typeface="Times New Roman" pitchFamily="18" charset="0"/>
              </a:rPr>
              <a:t>When</a:t>
            </a:r>
            <a:r>
              <a:rPr lang="it-IT" altLang="it-IT" sz="2000" dirty="0">
                <a:latin typeface="Times New Roman" pitchFamily="18" charset="0"/>
              </a:rPr>
              <a:t> C</a:t>
            </a:r>
            <a:r>
              <a:rPr lang="it-IT" altLang="it-IT" sz="2000" baseline="-25000" dirty="0">
                <a:latin typeface="Times New Roman" pitchFamily="18" charset="0"/>
              </a:rPr>
              <a:t>0</a:t>
            </a:r>
            <a:r>
              <a:rPr lang="it-IT" altLang="it-IT" sz="2000" dirty="0">
                <a:latin typeface="Times New Roman" pitchFamily="18" charset="0"/>
              </a:rPr>
              <a:t> </a:t>
            </a:r>
            <a:r>
              <a:rPr lang="it-IT" altLang="it-IT" sz="2000" dirty="0" err="1">
                <a:latin typeface="Times New Roman" pitchFamily="18" charset="0"/>
              </a:rPr>
              <a:t>is</a:t>
            </a:r>
            <a:r>
              <a:rPr lang="it-IT" altLang="it-IT" sz="2000" dirty="0">
                <a:latin typeface="Times New Roman" pitchFamily="18" charset="0"/>
              </a:rPr>
              <a:t> high = the </a:t>
            </a:r>
            <a:r>
              <a:rPr lang="it-IT" altLang="it-IT" sz="2000" dirty="0" err="1">
                <a:latin typeface="Times New Roman" pitchFamily="18" charset="0"/>
              </a:rPr>
              <a:t>precipitation</a:t>
            </a:r>
            <a:r>
              <a:rPr lang="it-IT" altLang="it-IT" sz="2000" dirty="0">
                <a:latin typeface="Times New Roman" pitchFamily="18" charset="0"/>
              </a:rPr>
              <a:t> </a:t>
            </a:r>
            <a:r>
              <a:rPr lang="it-IT" altLang="it-IT" sz="2000" dirty="0" err="1">
                <a:latin typeface="Times New Roman" pitchFamily="18" charset="0"/>
              </a:rPr>
              <a:t>is</a:t>
            </a:r>
            <a:r>
              <a:rPr lang="it-IT" altLang="it-IT" sz="2000" dirty="0">
                <a:latin typeface="Times New Roman" pitchFamily="18" charset="0"/>
              </a:rPr>
              <a:t> </a:t>
            </a:r>
            <a:r>
              <a:rPr lang="it-IT" altLang="it-IT" sz="2000" dirty="0" err="1">
                <a:latin typeface="Times New Roman" pitchFamily="18" charset="0"/>
              </a:rPr>
              <a:t>controlled</a:t>
            </a:r>
            <a:r>
              <a:rPr lang="it-IT" altLang="it-IT" sz="2000" dirty="0">
                <a:latin typeface="Times New Roman" pitchFamily="18" charset="0"/>
              </a:rPr>
              <a:t> by nuclei </a:t>
            </a:r>
            <a:r>
              <a:rPr lang="it-IT" altLang="it-IT" sz="2000" dirty="0" err="1">
                <a:latin typeface="Times New Roman" pitchFamily="18" charset="0"/>
              </a:rPr>
              <a:t>formation</a:t>
            </a:r>
            <a:r>
              <a:rPr lang="it-IT" altLang="it-IT" sz="2000" dirty="0">
                <a:latin typeface="Times New Roman" pitchFamily="18" charset="0"/>
              </a:rPr>
              <a:t> </a:t>
            </a:r>
          </a:p>
          <a:p>
            <a:pPr marL="0" indent="0">
              <a:lnSpc>
                <a:spcPct val="90000"/>
              </a:lnSpc>
              <a:buFontTx/>
              <a:buNone/>
            </a:pPr>
            <a:endParaRPr lang="it-IT" altLang="it-IT" sz="2000" dirty="0">
              <a:latin typeface="Times New Roman" pitchFamily="18" charset="0"/>
            </a:endParaRPr>
          </a:p>
          <a:p>
            <a:pPr marL="0" indent="0">
              <a:lnSpc>
                <a:spcPct val="90000"/>
              </a:lnSpc>
              <a:buFontTx/>
              <a:buNone/>
            </a:pPr>
            <a:r>
              <a:rPr lang="it-IT" altLang="it-IT" sz="2000" dirty="0" err="1">
                <a:latin typeface="Times New Roman" pitchFamily="18" charset="0"/>
              </a:rPr>
              <a:t>When</a:t>
            </a:r>
            <a:r>
              <a:rPr lang="it-IT" altLang="it-IT" sz="2000" dirty="0">
                <a:latin typeface="Times New Roman" pitchFamily="18" charset="0"/>
              </a:rPr>
              <a:t> C</a:t>
            </a:r>
            <a:r>
              <a:rPr lang="it-IT" altLang="it-IT" sz="2000" baseline="-25000" dirty="0">
                <a:latin typeface="Times New Roman" pitchFamily="18" charset="0"/>
              </a:rPr>
              <a:t>0</a:t>
            </a:r>
            <a:r>
              <a:rPr lang="it-IT" altLang="it-IT" sz="2000" dirty="0">
                <a:latin typeface="Times New Roman" pitchFamily="18" charset="0"/>
              </a:rPr>
              <a:t> </a:t>
            </a:r>
            <a:r>
              <a:rPr lang="it-IT" altLang="it-IT" sz="2000" dirty="0" err="1">
                <a:latin typeface="Times New Roman" pitchFamily="18" charset="0"/>
              </a:rPr>
              <a:t>is</a:t>
            </a:r>
            <a:r>
              <a:rPr lang="it-IT" altLang="it-IT" sz="2000" dirty="0">
                <a:latin typeface="Times New Roman" pitchFamily="18" charset="0"/>
              </a:rPr>
              <a:t>  small = the </a:t>
            </a:r>
            <a:r>
              <a:rPr lang="it-IT" altLang="it-IT" sz="2000" dirty="0" err="1">
                <a:latin typeface="Times New Roman" pitchFamily="18" charset="0"/>
              </a:rPr>
              <a:t>precipitation</a:t>
            </a:r>
            <a:r>
              <a:rPr lang="it-IT" altLang="it-IT" sz="2000" dirty="0">
                <a:latin typeface="Times New Roman" pitchFamily="18" charset="0"/>
              </a:rPr>
              <a:t> </a:t>
            </a:r>
            <a:r>
              <a:rPr lang="it-IT" altLang="it-IT" sz="2000" dirty="0" err="1">
                <a:latin typeface="Times New Roman" pitchFamily="18" charset="0"/>
              </a:rPr>
              <a:t>is</a:t>
            </a:r>
            <a:r>
              <a:rPr lang="it-IT" altLang="it-IT" sz="2000" dirty="0">
                <a:latin typeface="Times New Roman" pitchFamily="18" charset="0"/>
              </a:rPr>
              <a:t> </a:t>
            </a:r>
            <a:r>
              <a:rPr lang="it-IT" altLang="it-IT" sz="2000" dirty="0" err="1">
                <a:latin typeface="Times New Roman" pitchFamily="18" charset="0"/>
              </a:rPr>
              <a:t>controlled</a:t>
            </a:r>
            <a:r>
              <a:rPr lang="it-IT" altLang="it-IT" sz="2000" dirty="0">
                <a:latin typeface="Times New Roman" pitchFamily="18" charset="0"/>
              </a:rPr>
              <a:t> by the rate of nuclei </a:t>
            </a:r>
            <a:r>
              <a:rPr lang="it-IT" altLang="it-IT" sz="2000" dirty="0" err="1">
                <a:latin typeface="Times New Roman" pitchFamily="18" charset="0"/>
              </a:rPr>
              <a:t>growth</a:t>
            </a:r>
            <a:endParaRPr lang="it-IT" altLang="it-IT" sz="2000" dirty="0">
              <a:latin typeface="Times New Roman" pitchFamily="18" charset="0"/>
            </a:endParaRPr>
          </a:p>
        </p:txBody>
      </p:sp>
      <p:pic>
        <p:nvPicPr>
          <p:cNvPr id="21510" name="Picture 6" descr="Figura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4067175" cy="4481513"/>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475656" y="188640"/>
            <a:ext cx="5688632" cy="461665"/>
          </a:xfrm>
          <a:prstGeom prst="rect">
            <a:avLst/>
          </a:prstGeom>
        </p:spPr>
        <p:txBody>
          <a:bodyPr wrap="square">
            <a:spAutoFit/>
          </a:bodyPr>
          <a:lstStyle/>
          <a:p>
            <a:pPr algn="ctr"/>
            <a:r>
              <a:rPr lang="it-IT" altLang="it-IT" sz="2400" dirty="0" err="1">
                <a:solidFill>
                  <a:srgbClr val="0070C0"/>
                </a:solidFill>
                <a:latin typeface="Times New Roman" pitchFamily="18" charset="0"/>
              </a:rPr>
              <a:t>Precipitation</a:t>
            </a:r>
            <a:r>
              <a:rPr lang="it-IT" altLang="it-IT" sz="2400" dirty="0">
                <a:solidFill>
                  <a:srgbClr val="0070C0"/>
                </a:solidFill>
                <a:latin typeface="Times New Roman" pitchFamily="18" charset="0"/>
              </a:rPr>
              <a:t>/</a:t>
            </a:r>
            <a:r>
              <a:rPr lang="it-IT" altLang="it-IT" sz="2400" dirty="0" err="1">
                <a:solidFill>
                  <a:srgbClr val="0070C0"/>
                </a:solidFill>
                <a:latin typeface="Times New Roman" pitchFamily="18" charset="0"/>
              </a:rPr>
              <a:t>coprecipitation</a:t>
            </a:r>
            <a:endParaRPr lang="it-IT" sz="2400" dirty="0"/>
          </a:p>
        </p:txBody>
      </p:sp>
    </p:spTree>
    <p:extLst>
      <p:ext uri="{BB962C8B-B14F-4D97-AF65-F5344CB8AC3E}">
        <p14:creationId xmlns:p14="http://schemas.microsoft.com/office/powerpoint/2010/main" val="317978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0"/>
            <a:ext cx="7315200" cy="1143000"/>
          </a:xfrm>
        </p:spPr>
        <p:txBody>
          <a:bodyPr>
            <a:normAutofit/>
          </a:bodyPr>
          <a:lstStyle/>
          <a:p>
            <a:r>
              <a:rPr lang="it-IT" altLang="it-IT" sz="2800" dirty="0" err="1">
                <a:solidFill>
                  <a:srgbClr val="0070C0"/>
                </a:solidFill>
                <a:latin typeface="Times New Roman" pitchFamily="18" charset="0"/>
              </a:rPr>
              <a:t>Factors</a:t>
            </a:r>
            <a:r>
              <a:rPr lang="it-IT" altLang="it-IT" sz="2800" dirty="0">
                <a:solidFill>
                  <a:srgbClr val="0070C0"/>
                </a:solidFill>
                <a:latin typeface="Times New Roman" pitchFamily="18" charset="0"/>
              </a:rPr>
              <a:t> </a:t>
            </a:r>
            <a:r>
              <a:rPr lang="it-IT" altLang="it-IT" sz="2800" dirty="0" err="1">
                <a:solidFill>
                  <a:srgbClr val="0070C0"/>
                </a:solidFill>
                <a:latin typeface="Times New Roman" pitchFamily="18" charset="0"/>
              </a:rPr>
              <a:t>influencing</a:t>
            </a:r>
            <a:r>
              <a:rPr lang="it-IT" altLang="it-IT" sz="2800" dirty="0">
                <a:solidFill>
                  <a:srgbClr val="0070C0"/>
                </a:solidFill>
                <a:latin typeface="Times New Roman" pitchFamily="18" charset="0"/>
              </a:rPr>
              <a:t> precipitate </a:t>
            </a:r>
            <a:r>
              <a:rPr lang="it-IT" altLang="it-IT" sz="2800" dirty="0" err="1">
                <a:solidFill>
                  <a:srgbClr val="0070C0"/>
                </a:solidFill>
                <a:latin typeface="Times New Roman" pitchFamily="18" charset="0"/>
              </a:rPr>
              <a:t>formations</a:t>
            </a:r>
            <a:endParaRPr lang="it-IT" altLang="it-IT" sz="2800" dirty="0">
              <a:solidFill>
                <a:srgbClr val="0070C0"/>
              </a:solidFill>
              <a:latin typeface="Times New Roman" pitchFamily="18" charset="0"/>
            </a:endParaRPr>
          </a:p>
        </p:txBody>
      </p:sp>
      <p:pic>
        <p:nvPicPr>
          <p:cNvPr id="12294" name="Picture 6" descr="Figura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836712"/>
            <a:ext cx="4794250" cy="534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0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381000" y="1295400"/>
            <a:ext cx="8305800" cy="457200"/>
          </a:xfrm>
          <a:ln/>
          <a:extLst>
            <a:ext uri="{91240B29-F687-4F45-9708-019B960494DF}">
              <a14:hiddenLine xmlns:a14="http://schemas.microsoft.com/office/drawing/2010/main" w="57150" cmpd="thinThick">
                <a:solidFill>
                  <a:schemeClr val="tx1"/>
                </a:solidFill>
                <a:miter lim="800000"/>
                <a:headEnd/>
                <a:tailEnd/>
              </a14:hiddenLine>
            </a:ext>
          </a:extLst>
        </p:spPr>
        <p:txBody>
          <a:bodyPr>
            <a:normAutofit fontScale="92500"/>
          </a:bodyPr>
          <a:lstStyle/>
          <a:p>
            <a:pPr marL="0" indent="0">
              <a:buFontTx/>
              <a:buNone/>
            </a:pPr>
            <a:r>
              <a:rPr lang="it-IT" altLang="it-IT" sz="2200" b="1" dirty="0" err="1">
                <a:latin typeface="Times New Roman" pitchFamily="18" charset="0"/>
              </a:rPr>
              <a:t>Effect</a:t>
            </a:r>
            <a:r>
              <a:rPr lang="it-IT" altLang="it-IT" sz="2200" b="1" dirty="0">
                <a:latin typeface="Times New Roman" pitchFamily="18" charset="0"/>
              </a:rPr>
              <a:t> of </a:t>
            </a:r>
            <a:r>
              <a:rPr lang="it-IT" altLang="it-IT" sz="2200" b="1" dirty="0">
                <a:solidFill>
                  <a:srgbClr val="FF0000"/>
                </a:solidFill>
                <a:latin typeface="Times New Roman" pitchFamily="18" charset="0"/>
              </a:rPr>
              <a:t>Temperature</a:t>
            </a:r>
            <a:r>
              <a:rPr lang="it-IT" altLang="it-IT" sz="2200" b="1" dirty="0">
                <a:latin typeface="Times New Roman" pitchFamily="18" charset="0"/>
              </a:rPr>
              <a:t> and </a:t>
            </a:r>
            <a:r>
              <a:rPr lang="it-IT" altLang="it-IT" sz="2200" b="1" dirty="0" err="1">
                <a:solidFill>
                  <a:srgbClr val="FF0000"/>
                </a:solidFill>
                <a:latin typeface="Times New Roman" pitchFamily="18" charset="0"/>
              </a:rPr>
              <a:t>Concentration</a:t>
            </a:r>
            <a:r>
              <a:rPr lang="it-IT" altLang="it-IT" sz="2200" b="1" dirty="0">
                <a:latin typeface="Times New Roman" pitchFamily="18" charset="0"/>
              </a:rPr>
              <a:t> on the </a:t>
            </a:r>
            <a:r>
              <a:rPr lang="it-IT" altLang="it-IT" sz="2200" b="1" dirty="0" err="1">
                <a:latin typeface="Times New Roman" pitchFamily="18" charset="0"/>
              </a:rPr>
              <a:t>precipitation</a:t>
            </a:r>
            <a:r>
              <a:rPr lang="it-IT" altLang="it-IT" sz="2200" b="1" dirty="0">
                <a:latin typeface="Times New Roman" pitchFamily="18" charset="0"/>
              </a:rPr>
              <a:t> of CaCO</a:t>
            </a:r>
            <a:r>
              <a:rPr lang="it-IT" altLang="it-IT" sz="2200" b="1" baseline="-25000" dirty="0">
                <a:latin typeface="Times New Roman" pitchFamily="18" charset="0"/>
              </a:rPr>
              <a:t>3</a:t>
            </a:r>
            <a:endParaRPr lang="it-IT" altLang="it-IT" sz="2200" b="1" dirty="0">
              <a:latin typeface="Times New Roman" pitchFamily="18" charset="0"/>
            </a:endParaRPr>
          </a:p>
        </p:txBody>
      </p:sp>
      <p:pic>
        <p:nvPicPr>
          <p:cNvPr id="24583" name="Picture 7" descr="Figura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97" y="1700808"/>
            <a:ext cx="3649663" cy="359727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figura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792476"/>
            <a:ext cx="2339752" cy="1661193"/>
          </a:xfrm>
          <a:prstGeom prst="rect">
            <a:avLst/>
          </a:prstGeom>
          <a:noFill/>
          <a:extLst>
            <a:ext uri="{909E8E84-426E-40DD-AFC4-6F175D3DCCD1}">
              <a14:hiddenFill xmlns:a14="http://schemas.microsoft.com/office/drawing/2010/main">
                <a:solidFill>
                  <a:srgbClr val="FFFFFF"/>
                </a:solidFill>
              </a14:hiddenFill>
            </a:ext>
          </a:extLst>
        </p:spPr>
      </p:pic>
      <p:sp>
        <p:nvSpPr>
          <p:cNvPr id="24585" name="Text Box 9"/>
          <p:cNvSpPr txBox="1">
            <a:spLocks noChangeArrowheads="1"/>
          </p:cNvSpPr>
          <p:nvPr/>
        </p:nvSpPr>
        <p:spPr bwMode="auto">
          <a:xfrm>
            <a:off x="4124137" y="239447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effectLst/>
              </a:rPr>
              <a:t>(a) Calcite (T&lt;25°C)</a:t>
            </a:r>
          </a:p>
        </p:txBody>
      </p:sp>
      <p:sp>
        <p:nvSpPr>
          <p:cNvPr id="24586" name="Text Box 10"/>
          <p:cNvSpPr txBox="1">
            <a:spLocks noChangeArrowheads="1"/>
          </p:cNvSpPr>
          <p:nvPr/>
        </p:nvSpPr>
        <p:spPr bwMode="auto">
          <a:xfrm>
            <a:off x="107504" y="5477668"/>
            <a:ext cx="472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dirty="0">
                <a:effectLst/>
              </a:rPr>
              <a:t>Ca(HCO</a:t>
            </a:r>
            <a:r>
              <a:rPr lang="it-IT" altLang="it-IT" sz="1800" baseline="-25000" dirty="0">
                <a:effectLst/>
              </a:rPr>
              <a:t>3</a:t>
            </a:r>
            <a:r>
              <a:rPr lang="it-IT" altLang="it-IT" sz="1800" dirty="0">
                <a:effectLst/>
              </a:rPr>
              <a:t>)</a:t>
            </a:r>
            <a:r>
              <a:rPr lang="it-IT" altLang="it-IT" sz="1800" baseline="-25000" dirty="0">
                <a:effectLst/>
              </a:rPr>
              <a:t>2</a:t>
            </a:r>
            <a:r>
              <a:rPr lang="it-IT" altLang="it-IT" sz="1800" dirty="0">
                <a:effectLst/>
              </a:rPr>
              <a:t> (</a:t>
            </a:r>
            <a:r>
              <a:rPr lang="it-IT" altLang="it-IT" sz="1800" dirty="0" err="1">
                <a:effectLst/>
              </a:rPr>
              <a:t>aq</a:t>
            </a:r>
            <a:r>
              <a:rPr lang="it-IT" altLang="it-IT" sz="1800" dirty="0">
                <a:effectLst/>
              </a:rPr>
              <a:t>) </a:t>
            </a:r>
            <a:r>
              <a:rPr lang="it-IT" altLang="it-IT" sz="1800" dirty="0">
                <a:effectLst/>
                <a:sym typeface="Wingdings" pitchFamily="2" charset="2"/>
              </a:rPr>
              <a:t> CaCO</a:t>
            </a:r>
            <a:r>
              <a:rPr lang="it-IT" altLang="it-IT" sz="1800" baseline="-25000" dirty="0">
                <a:effectLst/>
                <a:sym typeface="Wingdings" pitchFamily="2" charset="2"/>
              </a:rPr>
              <a:t>3</a:t>
            </a:r>
            <a:r>
              <a:rPr lang="it-IT" altLang="it-IT" sz="1800" dirty="0">
                <a:effectLst/>
                <a:sym typeface="Wingdings" pitchFamily="2" charset="2"/>
              </a:rPr>
              <a:t>  + H</a:t>
            </a:r>
            <a:r>
              <a:rPr lang="it-IT" altLang="it-IT" sz="1800" baseline="-25000" dirty="0">
                <a:effectLst/>
                <a:sym typeface="Wingdings" pitchFamily="2" charset="2"/>
              </a:rPr>
              <a:t>2</a:t>
            </a:r>
            <a:r>
              <a:rPr lang="it-IT" altLang="it-IT" sz="1800" dirty="0">
                <a:effectLst/>
                <a:sym typeface="Wingdings" pitchFamily="2" charset="2"/>
              </a:rPr>
              <a:t>O + CO</a:t>
            </a:r>
            <a:r>
              <a:rPr lang="it-IT" altLang="it-IT" sz="1800" baseline="-25000" dirty="0">
                <a:effectLst/>
                <a:sym typeface="Wingdings" pitchFamily="2" charset="2"/>
              </a:rPr>
              <a:t>2</a:t>
            </a:r>
          </a:p>
        </p:txBody>
      </p:sp>
      <p:sp>
        <p:nvSpPr>
          <p:cNvPr id="10"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a:t>
            </a:r>
            <a:r>
              <a:rPr lang="it-IT" altLang="it-IT" dirty="0" err="1">
                <a:solidFill>
                  <a:srgbClr val="0070C0"/>
                </a:solidFill>
                <a:latin typeface="Times New Roman" pitchFamily="18" charset="0"/>
              </a:rPr>
              <a:t>coprecipitation</a:t>
            </a:r>
            <a:endParaRPr lang="it-IT" dirty="0"/>
          </a:p>
        </p:txBody>
      </p:sp>
      <p:sp>
        <p:nvSpPr>
          <p:cNvPr id="12" name="Text Box 11"/>
          <p:cNvSpPr txBox="1">
            <a:spLocks noChangeArrowheads="1"/>
          </p:cNvSpPr>
          <p:nvPr/>
        </p:nvSpPr>
        <p:spPr bwMode="auto">
          <a:xfrm>
            <a:off x="6516216" y="3851756"/>
            <a:ext cx="24837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dirty="0">
                <a:effectLst/>
              </a:rPr>
              <a:t>(b)Aragonite (70-80°C)</a:t>
            </a:r>
          </a:p>
        </p:txBody>
      </p:sp>
      <p:pic>
        <p:nvPicPr>
          <p:cNvPr id="13" name="Picture 9" descr="figura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296445"/>
            <a:ext cx="2219706" cy="15819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2"/>
          <p:cNvSpPr txBox="1">
            <a:spLocks noChangeArrowheads="1"/>
          </p:cNvSpPr>
          <p:nvPr/>
        </p:nvSpPr>
        <p:spPr bwMode="auto">
          <a:xfrm>
            <a:off x="4442641" y="5306604"/>
            <a:ext cx="235222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200" dirty="0">
                <a:effectLst/>
              </a:rPr>
              <a:t>(c) </a:t>
            </a:r>
            <a:r>
              <a:rPr lang="it-IT" altLang="it-IT" sz="2200" dirty="0" err="1">
                <a:effectLst/>
              </a:rPr>
              <a:t>Vaterite</a:t>
            </a:r>
            <a:r>
              <a:rPr lang="it-IT" altLang="it-IT" sz="2200" dirty="0">
                <a:effectLst/>
              </a:rPr>
              <a:t> (T&gt; 40°C high </a:t>
            </a:r>
            <a:r>
              <a:rPr lang="it-IT" altLang="it-IT" sz="2200" dirty="0" err="1">
                <a:effectLst/>
              </a:rPr>
              <a:t>concentration</a:t>
            </a:r>
            <a:r>
              <a:rPr lang="it-IT" altLang="it-IT" sz="2200" dirty="0">
                <a:effectLst/>
              </a:rPr>
              <a:t>)</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4887724"/>
            <a:ext cx="2177988" cy="166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18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6"/>
          <p:cNvSpPr>
            <a:spLocks noGrp="1"/>
          </p:cNvSpPr>
          <p:nvPr>
            <p:ph type="sldNum" sz="quarter" idx="12"/>
          </p:nvPr>
        </p:nvSpPr>
        <p:spPr/>
        <p:txBody>
          <a:bodyPr/>
          <a:lstStyle/>
          <a:p>
            <a:fld id="{7440D6E0-16C1-4570-9116-0003336DD438}" type="slidenum">
              <a:rPr lang="it-IT" altLang="it-IT"/>
              <a:pPr/>
              <a:t>15</a:t>
            </a:fld>
            <a:endParaRPr lang="it-IT" altLang="it-IT"/>
          </a:p>
        </p:txBody>
      </p:sp>
      <p:sp>
        <p:nvSpPr>
          <p:cNvPr id="22531" name="Rectangle 3"/>
          <p:cNvSpPr>
            <a:spLocks noGrp="1" noChangeArrowheads="1"/>
          </p:cNvSpPr>
          <p:nvPr>
            <p:ph type="body" sz="half" idx="1"/>
          </p:nvPr>
        </p:nvSpPr>
        <p:spPr>
          <a:xfrm>
            <a:off x="242217" y="1268760"/>
            <a:ext cx="3962400" cy="1219200"/>
          </a:xfrm>
          <a:ln w="57150" cmpd="thinThick">
            <a:solidFill>
              <a:schemeClr val="bg1"/>
            </a:solidFill>
            <a:miter lim="800000"/>
            <a:headEnd/>
            <a:tailEnd/>
          </a:ln>
        </p:spPr>
        <p:txBody>
          <a:bodyPr/>
          <a:lstStyle/>
          <a:p>
            <a:pPr marL="0" indent="0">
              <a:buFontTx/>
              <a:buNone/>
            </a:pPr>
            <a:endParaRPr lang="it-IT" altLang="it-IT" sz="1000" b="1" dirty="0">
              <a:latin typeface="Times New Roman" pitchFamily="18" charset="0"/>
            </a:endParaRPr>
          </a:p>
          <a:p>
            <a:pPr marL="0" indent="0" algn="ctr">
              <a:buFontTx/>
              <a:buNone/>
            </a:pPr>
            <a:r>
              <a:rPr lang="it-IT" altLang="it-IT" sz="2000" dirty="0">
                <a:latin typeface="Times New Roman" pitchFamily="18" charset="0"/>
              </a:rPr>
              <a:t>Ca(OH)</a:t>
            </a:r>
            <a:r>
              <a:rPr lang="it-IT" altLang="it-IT" sz="2000" baseline="-25000" dirty="0">
                <a:latin typeface="Times New Roman" pitchFamily="18" charset="0"/>
              </a:rPr>
              <a:t>2</a:t>
            </a:r>
            <a:endParaRPr lang="it-IT" altLang="it-IT" sz="2000" dirty="0">
              <a:latin typeface="Times New Roman" pitchFamily="18" charset="0"/>
            </a:endParaRPr>
          </a:p>
        </p:txBody>
      </p:sp>
      <p:sp>
        <p:nvSpPr>
          <p:cNvPr id="22535" name="Text Box 7"/>
          <p:cNvSpPr txBox="1">
            <a:spLocks noChangeArrowheads="1"/>
          </p:cNvSpPr>
          <p:nvPr/>
        </p:nvSpPr>
        <p:spPr bwMode="auto">
          <a:xfrm>
            <a:off x="5486400" y="5029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it-IT">
              <a:effectLst/>
            </a:endParaRPr>
          </a:p>
        </p:txBody>
      </p:sp>
      <p:pic>
        <p:nvPicPr>
          <p:cNvPr id="22536" name="Picture 8" descr="fi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888"/>
            <a:ext cx="304165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fi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43000"/>
            <a:ext cx="4648200" cy="5016500"/>
          </a:xfrm>
          <a:prstGeom prst="rect">
            <a:avLst/>
          </a:prstGeom>
          <a:noFill/>
          <a:extLst>
            <a:ext uri="{909E8E84-426E-40DD-AFC4-6F175D3DCCD1}">
              <a14:hiddenFill xmlns:a14="http://schemas.microsoft.com/office/drawing/2010/main">
                <a:solidFill>
                  <a:srgbClr val="FFFFFF"/>
                </a:solidFill>
              </a14:hiddenFill>
            </a:ext>
          </a:extLst>
        </p:spPr>
      </p:pic>
      <p:sp>
        <p:nvSpPr>
          <p:cNvPr id="22538" name="Text Box 10"/>
          <p:cNvSpPr txBox="1">
            <a:spLocks noChangeArrowheads="1"/>
          </p:cNvSpPr>
          <p:nvPr/>
        </p:nvSpPr>
        <p:spPr bwMode="auto">
          <a:xfrm>
            <a:off x="179512" y="6065043"/>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dirty="0">
                <a:effectLst/>
              </a:rPr>
              <a:t>CaCl</a:t>
            </a:r>
            <a:r>
              <a:rPr lang="it-IT" altLang="it-IT" sz="1800" baseline="-25000" dirty="0">
                <a:effectLst/>
              </a:rPr>
              <a:t>2 (</a:t>
            </a:r>
            <a:r>
              <a:rPr lang="it-IT" altLang="it-IT" sz="1800" baseline="-25000" dirty="0" err="1">
                <a:effectLst/>
              </a:rPr>
              <a:t>aq</a:t>
            </a:r>
            <a:r>
              <a:rPr lang="it-IT" altLang="it-IT" sz="1800" baseline="-25000" dirty="0">
                <a:effectLst/>
              </a:rPr>
              <a:t>)</a:t>
            </a:r>
            <a:r>
              <a:rPr lang="it-IT" altLang="it-IT" sz="1800" dirty="0">
                <a:effectLst/>
              </a:rPr>
              <a:t>+2 </a:t>
            </a:r>
            <a:r>
              <a:rPr lang="it-IT" altLang="it-IT" sz="1800" dirty="0" err="1">
                <a:effectLst/>
              </a:rPr>
              <a:t>NaOH</a:t>
            </a:r>
            <a:r>
              <a:rPr lang="it-IT" altLang="it-IT" sz="1800" dirty="0">
                <a:effectLst/>
              </a:rPr>
              <a:t> </a:t>
            </a:r>
            <a:r>
              <a:rPr lang="it-IT" altLang="it-IT" sz="1800" baseline="-25000" dirty="0">
                <a:effectLst/>
              </a:rPr>
              <a:t>(</a:t>
            </a:r>
            <a:r>
              <a:rPr lang="it-IT" altLang="it-IT" sz="1800" baseline="-25000" dirty="0" err="1">
                <a:effectLst/>
              </a:rPr>
              <a:t>aq</a:t>
            </a:r>
            <a:r>
              <a:rPr lang="it-IT" altLang="it-IT" sz="1800" baseline="-25000" dirty="0">
                <a:effectLst/>
              </a:rPr>
              <a:t>) </a:t>
            </a:r>
            <a:r>
              <a:rPr lang="it-IT" altLang="it-IT" sz="1800" dirty="0">
                <a:effectLst/>
                <a:sym typeface="Wingdings" pitchFamily="2" charset="2"/>
              </a:rPr>
              <a:t> Ca(OH)</a:t>
            </a:r>
            <a:r>
              <a:rPr lang="it-IT" altLang="it-IT" sz="1800" baseline="-25000" dirty="0">
                <a:effectLst/>
                <a:sym typeface="Wingdings" pitchFamily="2" charset="2"/>
              </a:rPr>
              <a:t>2</a:t>
            </a:r>
            <a:r>
              <a:rPr lang="it-IT" altLang="it-IT" sz="1800" dirty="0">
                <a:effectLst/>
                <a:sym typeface="Wingdings" pitchFamily="2" charset="2"/>
              </a:rPr>
              <a:t> </a:t>
            </a:r>
            <a:r>
              <a:rPr lang="it-IT" altLang="it-IT" sz="1800" baseline="-25000" dirty="0">
                <a:effectLst/>
                <a:sym typeface="Wingdings" pitchFamily="2" charset="2"/>
              </a:rPr>
              <a:t>(s)</a:t>
            </a:r>
            <a:r>
              <a:rPr lang="it-IT" altLang="it-IT" sz="1800" dirty="0">
                <a:effectLst/>
                <a:sym typeface="Wingdings" pitchFamily="2" charset="2"/>
              </a:rPr>
              <a:t> + 2 </a:t>
            </a:r>
            <a:r>
              <a:rPr lang="it-IT" altLang="it-IT" sz="1800" dirty="0" err="1">
                <a:effectLst/>
                <a:sym typeface="Wingdings" pitchFamily="2" charset="2"/>
              </a:rPr>
              <a:t>NaCl</a:t>
            </a:r>
            <a:r>
              <a:rPr lang="it-IT" altLang="it-IT" sz="1800" dirty="0">
                <a:effectLst/>
                <a:sym typeface="Wingdings" pitchFamily="2" charset="2"/>
              </a:rPr>
              <a:t> </a:t>
            </a:r>
            <a:r>
              <a:rPr lang="it-IT" altLang="it-IT" sz="1800" baseline="-25000" dirty="0">
                <a:effectLst/>
                <a:sym typeface="Wingdings" pitchFamily="2" charset="2"/>
              </a:rPr>
              <a:t>(</a:t>
            </a:r>
            <a:r>
              <a:rPr lang="it-IT" altLang="it-IT" sz="1800" baseline="-25000" dirty="0" err="1">
                <a:effectLst/>
                <a:sym typeface="Wingdings" pitchFamily="2" charset="2"/>
              </a:rPr>
              <a:t>aq</a:t>
            </a:r>
            <a:r>
              <a:rPr lang="it-IT" altLang="it-IT" sz="1800" baseline="-25000" dirty="0">
                <a:effectLst/>
                <a:sym typeface="Wingdings" pitchFamily="2" charset="2"/>
              </a:rPr>
              <a:t>)</a:t>
            </a:r>
          </a:p>
        </p:txBody>
      </p:sp>
      <p:sp>
        <p:nvSpPr>
          <p:cNvPr id="11"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a:t>
            </a:r>
            <a:r>
              <a:rPr lang="it-IT" altLang="it-IT" dirty="0" err="1">
                <a:solidFill>
                  <a:srgbClr val="0070C0"/>
                </a:solidFill>
                <a:latin typeface="Times New Roman" pitchFamily="18" charset="0"/>
              </a:rPr>
              <a:t>coprecipitation</a:t>
            </a:r>
            <a:endParaRPr lang="it-IT" dirty="0"/>
          </a:p>
        </p:txBody>
      </p:sp>
    </p:spTree>
    <p:extLst>
      <p:ext uri="{BB962C8B-B14F-4D97-AF65-F5344CB8AC3E}">
        <p14:creationId xmlns:p14="http://schemas.microsoft.com/office/powerpoint/2010/main" val="96676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657D0D0A-AD6B-46AA-9AA1-2A8F5BD27261}" type="slidenum">
              <a:rPr lang="it-IT" altLang="it-IT"/>
              <a:pPr/>
              <a:t>16</a:t>
            </a:fld>
            <a:endParaRPr lang="it-IT" altLang="it-IT"/>
          </a:p>
        </p:txBody>
      </p:sp>
      <p:sp>
        <p:nvSpPr>
          <p:cNvPr id="23555" name="Rectangle 3"/>
          <p:cNvSpPr>
            <a:spLocks noGrp="1" noChangeArrowheads="1"/>
          </p:cNvSpPr>
          <p:nvPr>
            <p:ph type="body" sz="half" idx="1"/>
          </p:nvPr>
        </p:nvSpPr>
        <p:spPr>
          <a:xfrm>
            <a:off x="610273" y="1268760"/>
            <a:ext cx="8153400" cy="609600"/>
          </a:xfrm>
          <a:ln/>
          <a:extLst>
            <a:ext uri="{91240B29-F687-4F45-9708-019B960494DF}">
              <a14:hiddenLine xmlns:a14="http://schemas.microsoft.com/office/drawing/2010/main" w="57150" cmpd="thinThick">
                <a:solidFill>
                  <a:schemeClr val="tx1"/>
                </a:solidFill>
                <a:miter lim="800000"/>
                <a:headEnd/>
                <a:tailEnd/>
              </a14:hiddenLine>
            </a:ext>
          </a:extLst>
        </p:spPr>
        <p:txBody>
          <a:bodyPr>
            <a:normAutofit/>
          </a:bodyPr>
          <a:lstStyle/>
          <a:p>
            <a:pPr marL="0" indent="0">
              <a:lnSpc>
                <a:spcPct val="90000"/>
              </a:lnSpc>
              <a:buFontTx/>
              <a:buNone/>
            </a:pPr>
            <a:r>
              <a:rPr lang="it-IT" altLang="it-IT" sz="2000" b="1" dirty="0" err="1">
                <a:latin typeface="Times New Roman" pitchFamily="18" charset="0"/>
              </a:rPr>
              <a:t>Addition</a:t>
            </a:r>
            <a:r>
              <a:rPr lang="it-IT" altLang="it-IT" sz="2000" b="1" dirty="0">
                <a:latin typeface="Times New Roman" pitchFamily="18" charset="0"/>
              </a:rPr>
              <a:t> of  </a:t>
            </a:r>
            <a:r>
              <a:rPr lang="it-IT" altLang="it-IT" sz="2000" b="1" dirty="0" err="1">
                <a:latin typeface="Times New Roman" pitchFamily="18" charset="0"/>
              </a:rPr>
              <a:t>NaOH</a:t>
            </a:r>
            <a:r>
              <a:rPr lang="it-IT" altLang="it-IT" sz="2000" b="1" dirty="0">
                <a:latin typeface="Times New Roman" pitchFamily="18" charset="0"/>
              </a:rPr>
              <a:t> to a CaCl</a:t>
            </a:r>
            <a:r>
              <a:rPr lang="it-IT" altLang="it-IT" sz="2000" b="1" baseline="-25000" dirty="0">
                <a:latin typeface="Times New Roman" pitchFamily="18" charset="0"/>
              </a:rPr>
              <a:t>2</a:t>
            </a:r>
            <a:r>
              <a:rPr lang="it-IT" altLang="it-IT" sz="2000" b="1" dirty="0">
                <a:latin typeface="Times New Roman" pitchFamily="18" charset="0"/>
              </a:rPr>
              <a:t>/H</a:t>
            </a:r>
            <a:r>
              <a:rPr lang="it-IT" altLang="it-IT" sz="2000" b="1" baseline="-25000" dirty="0">
                <a:latin typeface="Times New Roman" pitchFamily="18" charset="0"/>
              </a:rPr>
              <a:t>2</a:t>
            </a:r>
            <a:r>
              <a:rPr lang="it-IT" altLang="it-IT" sz="2000" b="1" dirty="0">
                <a:latin typeface="Times New Roman" pitchFamily="18" charset="0"/>
              </a:rPr>
              <a:t>O/</a:t>
            </a:r>
            <a:r>
              <a:rPr lang="it-IT" altLang="it-IT" sz="2000" b="1" dirty="0" err="1">
                <a:solidFill>
                  <a:srgbClr val="FF0000"/>
                </a:solidFill>
                <a:latin typeface="Times New Roman" pitchFamily="18" charset="0"/>
              </a:rPr>
              <a:t>methanol</a:t>
            </a:r>
            <a:r>
              <a:rPr lang="it-IT" altLang="it-IT" sz="2000" b="1" dirty="0">
                <a:latin typeface="Times New Roman" pitchFamily="18" charset="0"/>
              </a:rPr>
              <a:t> </a:t>
            </a:r>
            <a:r>
              <a:rPr lang="it-IT" altLang="it-IT" sz="2000" b="1" dirty="0" err="1">
                <a:latin typeface="Times New Roman" pitchFamily="18" charset="0"/>
              </a:rPr>
              <a:t>solution</a:t>
            </a:r>
            <a:r>
              <a:rPr lang="it-IT" altLang="it-IT" sz="2000" b="1" u="sng" dirty="0">
                <a:latin typeface="Times New Roman" pitchFamily="18" charset="0"/>
              </a:rPr>
              <a:t> </a:t>
            </a:r>
            <a:endParaRPr lang="it-IT" altLang="it-IT" sz="2000" b="1" dirty="0">
              <a:latin typeface="Times New Roman" pitchFamily="18" charset="0"/>
            </a:endParaRPr>
          </a:p>
        </p:txBody>
      </p:sp>
      <p:pic>
        <p:nvPicPr>
          <p:cNvPr id="23559" name="Picture 7" descr="f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14446"/>
            <a:ext cx="3724275" cy="445135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fig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057400"/>
            <a:ext cx="4116388" cy="3082925"/>
          </a:xfrm>
          <a:prstGeom prst="rect">
            <a:avLst/>
          </a:prstGeom>
          <a:noFill/>
          <a:extLst>
            <a:ext uri="{909E8E84-426E-40DD-AFC4-6F175D3DCCD1}">
              <a14:hiddenFill xmlns:a14="http://schemas.microsoft.com/office/drawing/2010/main">
                <a:solidFill>
                  <a:srgbClr val="FFFFFF"/>
                </a:solidFill>
              </a14:hiddenFill>
            </a:ext>
          </a:extLst>
        </p:spPr>
      </p:pic>
      <p:sp>
        <p:nvSpPr>
          <p:cNvPr id="23561" name="Text Box 9"/>
          <p:cNvSpPr txBox="1">
            <a:spLocks noChangeArrowheads="1"/>
          </p:cNvSpPr>
          <p:nvPr/>
        </p:nvSpPr>
        <p:spPr bwMode="auto">
          <a:xfrm>
            <a:off x="4419600" y="5257800"/>
            <a:ext cx="449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200" dirty="0" err="1">
                <a:effectLst/>
                <a:latin typeface="Times New Roman" pitchFamily="18" charset="0"/>
              </a:rPr>
              <a:t>Adsorption</a:t>
            </a:r>
            <a:r>
              <a:rPr lang="it-IT" altLang="it-IT" sz="2200" dirty="0">
                <a:effectLst/>
                <a:latin typeface="Times New Roman" pitchFamily="18" charset="0"/>
              </a:rPr>
              <a:t> of •OCH</a:t>
            </a:r>
            <a:r>
              <a:rPr lang="it-IT" altLang="it-IT" sz="2200" baseline="-25000" dirty="0">
                <a:effectLst/>
                <a:latin typeface="Times New Roman" pitchFamily="18" charset="0"/>
              </a:rPr>
              <a:t>3</a:t>
            </a:r>
            <a:r>
              <a:rPr lang="it-IT" altLang="it-IT" sz="2200" dirty="0">
                <a:effectLst/>
                <a:latin typeface="Times New Roman" pitchFamily="18" charset="0"/>
              </a:rPr>
              <a:t> on the </a:t>
            </a:r>
            <a:r>
              <a:rPr lang="it-IT" altLang="it-IT" sz="2200" dirty="0">
                <a:solidFill>
                  <a:srgbClr val="FF0000"/>
                </a:solidFill>
                <a:effectLst/>
                <a:latin typeface="Times New Roman" pitchFamily="18" charset="0"/>
              </a:rPr>
              <a:t>001</a:t>
            </a:r>
            <a:r>
              <a:rPr lang="it-IT" altLang="it-IT" sz="2200" dirty="0">
                <a:effectLst/>
                <a:latin typeface="Times New Roman" pitchFamily="18" charset="0"/>
              </a:rPr>
              <a:t> </a:t>
            </a:r>
            <a:r>
              <a:rPr lang="it-IT" altLang="it-IT" sz="2200" dirty="0" err="1">
                <a:effectLst/>
                <a:latin typeface="Times New Roman" pitchFamily="18" charset="0"/>
              </a:rPr>
              <a:t>facets</a:t>
            </a:r>
            <a:r>
              <a:rPr lang="it-IT" altLang="it-IT" sz="2200" dirty="0">
                <a:effectLst/>
                <a:latin typeface="Times New Roman" pitchFamily="18" charset="0"/>
              </a:rPr>
              <a:t> with the </a:t>
            </a:r>
            <a:r>
              <a:rPr lang="it-IT" altLang="it-IT" sz="2200" dirty="0" err="1">
                <a:effectLst/>
                <a:latin typeface="Times New Roman" pitchFamily="18" charset="0"/>
              </a:rPr>
              <a:t>suppression</a:t>
            </a:r>
            <a:r>
              <a:rPr lang="it-IT" altLang="it-IT" sz="2200" dirty="0">
                <a:effectLst/>
                <a:latin typeface="Times New Roman" pitchFamily="18" charset="0"/>
              </a:rPr>
              <a:t> /</a:t>
            </a:r>
            <a:r>
              <a:rPr lang="it-IT" altLang="it-IT" sz="2200" dirty="0" err="1">
                <a:effectLst/>
                <a:latin typeface="Times New Roman" pitchFamily="18" charset="0"/>
              </a:rPr>
              <a:t>inhibition</a:t>
            </a:r>
            <a:r>
              <a:rPr lang="it-IT" altLang="it-IT" sz="2200" dirty="0">
                <a:effectLst/>
                <a:latin typeface="Times New Roman" pitchFamily="18" charset="0"/>
              </a:rPr>
              <a:t> of </a:t>
            </a:r>
            <a:r>
              <a:rPr lang="it-IT" altLang="it-IT" sz="2200" dirty="0" err="1">
                <a:effectLst/>
                <a:latin typeface="Times New Roman" pitchFamily="18" charset="0"/>
              </a:rPr>
              <a:t>their</a:t>
            </a:r>
            <a:r>
              <a:rPr lang="it-IT" altLang="it-IT" sz="2200" dirty="0">
                <a:effectLst/>
                <a:latin typeface="Times New Roman" pitchFamily="18" charset="0"/>
              </a:rPr>
              <a:t> </a:t>
            </a:r>
            <a:r>
              <a:rPr lang="it-IT" altLang="it-IT" sz="2200" dirty="0" err="1">
                <a:effectLst/>
                <a:latin typeface="Times New Roman" pitchFamily="18" charset="0"/>
              </a:rPr>
              <a:t>growth</a:t>
            </a:r>
            <a:r>
              <a:rPr lang="it-IT" altLang="it-IT" sz="2200" dirty="0">
                <a:effectLst/>
                <a:latin typeface="Times New Roman" pitchFamily="18" charset="0"/>
              </a:rPr>
              <a:t> </a:t>
            </a:r>
          </a:p>
        </p:txBody>
      </p:sp>
      <p:sp>
        <p:nvSpPr>
          <p:cNvPr id="9"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a:t>
            </a:r>
            <a:r>
              <a:rPr lang="it-IT" altLang="it-IT" dirty="0" err="1">
                <a:solidFill>
                  <a:srgbClr val="0070C0"/>
                </a:solidFill>
                <a:latin typeface="Times New Roman" pitchFamily="18" charset="0"/>
              </a:rPr>
              <a:t>coprecipitation</a:t>
            </a:r>
            <a:endParaRPr lang="it-IT" dirty="0"/>
          </a:p>
        </p:txBody>
      </p:sp>
    </p:spTree>
    <p:extLst>
      <p:ext uri="{BB962C8B-B14F-4D97-AF65-F5344CB8AC3E}">
        <p14:creationId xmlns:p14="http://schemas.microsoft.com/office/powerpoint/2010/main" val="182163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6"/>
          <p:cNvSpPr>
            <a:spLocks noGrp="1"/>
          </p:cNvSpPr>
          <p:nvPr>
            <p:ph type="sldNum" sz="quarter" idx="12"/>
          </p:nvPr>
        </p:nvSpPr>
        <p:spPr/>
        <p:txBody>
          <a:bodyPr/>
          <a:lstStyle/>
          <a:p>
            <a:fld id="{0BF8F55D-115A-4E04-AA40-D4CC62D4EECF}" type="slidenum">
              <a:rPr lang="it-IT" altLang="it-IT"/>
              <a:pPr/>
              <a:t>17</a:t>
            </a:fld>
            <a:endParaRPr lang="it-IT" altLang="it-IT"/>
          </a:p>
        </p:txBody>
      </p:sp>
      <p:sp>
        <p:nvSpPr>
          <p:cNvPr id="11266" name="Rectangle 2"/>
          <p:cNvSpPr>
            <a:spLocks noGrp="1" noChangeArrowheads="1"/>
          </p:cNvSpPr>
          <p:nvPr>
            <p:ph type="title"/>
          </p:nvPr>
        </p:nvSpPr>
        <p:spPr>
          <a:xfrm>
            <a:off x="1981200" y="228600"/>
            <a:ext cx="6477000" cy="609600"/>
          </a:xfrm>
        </p:spPr>
        <p:txBody>
          <a:bodyPr>
            <a:normAutofit fontScale="90000"/>
          </a:bodyPr>
          <a:lstStyle/>
          <a:p>
            <a:r>
              <a:rPr lang="it-IT" altLang="it-IT" sz="4000" dirty="0" err="1">
                <a:solidFill>
                  <a:srgbClr val="0070C0"/>
                </a:solidFill>
                <a:latin typeface="Times New Roman" pitchFamily="18" charset="0"/>
              </a:rPr>
              <a:t>Precipitation</a:t>
            </a:r>
            <a:r>
              <a:rPr lang="it-IT" altLang="it-IT" sz="4000" dirty="0">
                <a:solidFill>
                  <a:srgbClr val="0070C0"/>
                </a:solidFill>
                <a:latin typeface="Times New Roman" pitchFamily="18" charset="0"/>
              </a:rPr>
              <a:t> by </a:t>
            </a:r>
            <a:r>
              <a:rPr lang="it-IT" altLang="it-IT" sz="4000" dirty="0" err="1">
                <a:solidFill>
                  <a:srgbClr val="0070C0"/>
                </a:solidFill>
                <a:latin typeface="Times New Roman" pitchFamily="18" charset="0"/>
              </a:rPr>
              <a:t>increasing</a:t>
            </a:r>
            <a:r>
              <a:rPr lang="it-IT" altLang="it-IT" sz="4000" dirty="0">
                <a:solidFill>
                  <a:srgbClr val="0070C0"/>
                </a:solidFill>
                <a:latin typeface="Times New Roman" pitchFamily="18" charset="0"/>
              </a:rPr>
              <a:t> </a:t>
            </a:r>
            <a:r>
              <a:rPr lang="it-IT" altLang="it-IT" sz="4000" dirty="0" err="1">
                <a:solidFill>
                  <a:srgbClr val="0070C0"/>
                </a:solidFill>
                <a:latin typeface="Times New Roman" pitchFamily="18" charset="0"/>
              </a:rPr>
              <a:t>pH</a:t>
            </a:r>
            <a:endParaRPr lang="it-IT" altLang="it-IT" sz="4000" dirty="0">
              <a:solidFill>
                <a:srgbClr val="0070C0"/>
              </a:solidFill>
              <a:latin typeface="Times New Roman" pitchFamily="18" charset="0"/>
            </a:endParaRPr>
          </a:p>
        </p:txBody>
      </p:sp>
      <p:sp>
        <p:nvSpPr>
          <p:cNvPr id="11267" name="Rectangle 3"/>
          <p:cNvSpPr>
            <a:spLocks noGrp="1" noChangeArrowheads="1"/>
          </p:cNvSpPr>
          <p:nvPr>
            <p:ph type="body" sz="half" idx="1"/>
          </p:nvPr>
        </p:nvSpPr>
        <p:spPr>
          <a:xfrm>
            <a:off x="533400" y="1295400"/>
            <a:ext cx="3657600" cy="5562600"/>
          </a:xfrm>
          <a:ln/>
          <a:extLst>
            <a:ext uri="{91240B29-F687-4F45-9708-019B960494DF}">
              <a14:hiddenLine xmlns:a14="http://schemas.microsoft.com/office/drawing/2010/main" w="57150" cmpd="thinThick">
                <a:solidFill>
                  <a:schemeClr val="tx1"/>
                </a:solidFill>
                <a:miter lim="800000"/>
                <a:headEnd/>
                <a:tailEnd/>
              </a14:hiddenLine>
            </a:ext>
          </a:extLst>
        </p:spPr>
        <p:txBody>
          <a:bodyPr/>
          <a:lstStyle/>
          <a:p>
            <a:pPr marL="0" indent="0">
              <a:buFontTx/>
              <a:buNone/>
            </a:pPr>
            <a:endParaRPr lang="it-IT" altLang="it-IT" sz="1000" dirty="0"/>
          </a:p>
          <a:p>
            <a:pPr marL="0" indent="0">
              <a:buFontTx/>
              <a:buNone/>
            </a:pPr>
            <a:r>
              <a:rPr lang="it-IT" altLang="it-IT" sz="2400" dirty="0">
                <a:latin typeface="Times New Roman" pitchFamily="18" charset="0"/>
              </a:rPr>
              <a:t>:</a:t>
            </a:r>
          </a:p>
          <a:p>
            <a:pPr marL="377825" lvl="1" indent="-187325"/>
            <a:r>
              <a:rPr lang="it-IT" altLang="it-IT" sz="2400" dirty="0">
                <a:latin typeface="Times New Roman" pitchFamily="18" charset="0"/>
              </a:rPr>
              <a:t> </a:t>
            </a:r>
            <a:r>
              <a:rPr lang="it-IT" altLang="it-IT" sz="2400" dirty="0" err="1">
                <a:latin typeface="Times New Roman" pitchFamily="18" charset="0"/>
              </a:rPr>
              <a:t>increasing</a:t>
            </a:r>
            <a:r>
              <a:rPr lang="it-IT" altLang="it-IT" sz="2400" dirty="0">
                <a:latin typeface="Times New Roman" pitchFamily="18" charset="0"/>
              </a:rPr>
              <a:t> the </a:t>
            </a:r>
            <a:r>
              <a:rPr lang="it-IT" altLang="it-IT" sz="2400" dirty="0" err="1">
                <a:latin typeface="Times New Roman" pitchFamily="18" charset="0"/>
              </a:rPr>
              <a:t>pH</a:t>
            </a:r>
            <a:r>
              <a:rPr lang="it-IT" altLang="it-IT" sz="2400" dirty="0">
                <a:latin typeface="Times New Roman" pitchFamily="18" charset="0"/>
              </a:rPr>
              <a:t> (</a:t>
            </a:r>
            <a:r>
              <a:rPr lang="it-IT" altLang="it-IT" sz="2400" dirty="0" err="1">
                <a:solidFill>
                  <a:srgbClr val="FF0000"/>
                </a:solidFill>
                <a:latin typeface="Times New Roman" pitchFamily="18" charset="0"/>
              </a:rPr>
              <a:t>one</a:t>
            </a:r>
            <a:r>
              <a:rPr lang="it-IT" altLang="it-IT" sz="2400" dirty="0">
                <a:solidFill>
                  <a:srgbClr val="FF0000"/>
                </a:solidFill>
                <a:latin typeface="Times New Roman" pitchFamily="18" charset="0"/>
              </a:rPr>
              <a:t> </a:t>
            </a:r>
            <a:r>
              <a:rPr lang="it-IT" altLang="it-IT" sz="2400" dirty="0" err="1">
                <a:solidFill>
                  <a:srgbClr val="FF0000"/>
                </a:solidFill>
                <a:latin typeface="Times New Roman" pitchFamily="18" charset="0"/>
              </a:rPr>
              <a:t>element</a:t>
            </a:r>
            <a:r>
              <a:rPr lang="it-IT" altLang="it-IT" sz="2400" dirty="0">
                <a:solidFill>
                  <a:srgbClr val="FF0000"/>
                </a:solidFill>
                <a:latin typeface="Times New Roman" pitchFamily="18" charset="0"/>
              </a:rPr>
              <a:t> to precipitate</a:t>
            </a:r>
            <a:r>
              <a:rPr lang="it-IT" altLang="it-IT" sz="2400" dirty="0">
                <a:latin typeface="Times New Roman" pitchFamily="18" charset="0"/>
              </a:rPr>
              <a:t>)</a:t>
            </a:r>
          </a:p>
          <a:p>
            <a:pPr marL="377825" lvl="1" indent="-187325"/>
            <a:endParaRPr lang="it-IT" altLang="it-IT" sz="2400" dirty="0">
              <a:latin typeface="Times New Roman" pitchFamily="18" charset="0"/>
            </a:endParaRPr>
          </a:p>
          <a:p>
            <a:pPr marL="377825" lvl="1" indent="-187325"/>
            <a:r>
              <a:rPr lang="it-IT" altLang="it-IT" sz="2400" dirty="0">
                <a:latin typeface="Times New Roman" pitchFamily="18" charset="0"/>
              </a:rPr>
              <a:t> </a:t>
            </a:r>
            <a:r>
              <a:rPr lang="it-IT" altLang="it-IT" sz="2400" dirty="0" err="1">
                <a:solidFill>
                  <a:srgbClr val="FF0000"/>
                </a:solidFill>
                <a:latin typeface="Times New Roman" pitchFamily="18" charset="0"/>
              </a:rPr>
              <a:t>at</a:t>
            </a:r>
            <a:r>
              <a:rPr lang="it-IT" altLang="it-IT" sz="2400" dirty="0">
                <a:solidFill>
                  <a:srgbClr val="FF0000"/>
                </a:solidFill>
                <a:latin typeface="Times New Roman" pitchFamily="18" charset="0"/>
              </a:rPr>
              <a:t>  </a:t>
            </a:r>
            <a:r>
              <a:rPr lang="it-IT" altLang="it-IT" sz="2400" dirty="0" err="1">
                <a:solidFill>
                  <a:srgbClr val="FF0000"/>
                </a:solidFill>
                <a:latin typeface="Times New Roman" pitchFamily="18" charset="0"/>
              </a:rPr>
              <a:t>constant</a:t>
            </a:r>
            <a:r>
              <a:rPr lang="it-IT" altLang="it-IT" sz="2400" dirty="0">
                <a:solidFill>
                  <a:srgbClr val="FF0000"/>
                </a:solidFill>
                <a:latin typeface="Times New Roman" pitchFamily="18" charset="0"/>
              </a:rPr>
              <a:t> </a:t>
            </a:r>
            <a:r>
              <a:rPr lang="it-IT" altLang="it-IT" sz="2400" dirty="0" err="1">
                <a:solidFill>
                  <a:srgbClr val="FF0000"/>
                </a:solidFill>
                <a:latin typeface="Times New Roman" pitchFamily="18" charset="0"/>
              </a:rPr>
              <a:t>pH</a:t>
            </a:r>
            <a:r>
              <a:rPr lang="it-IT" altLang="it-IT" sz="2400" dirty="0">
                <a:solidFill>
                  <a:srgbClr val="FF0000"/>
                </a:solidFill>
                <a:latin typeface="Times New Roman" pitchFamily="18" charset="0"/>
              </a:rPr>
              <a:t> </a:t>
            </a:r>
            <a:r>
              <a:rPr lang="it-IT" altLang="it-IT" sz="2400" dirty="0">
                <a:latin typeface="Times New Roman" pitchFamily="18" charset="0"/>
              </a:rPr>
              <a:t>(the </a:t>
            </a:r>
            <a:r>
              <a:rPr lang="it-IT" altLang="it-IT" sz="2400" dirty="0" err="1">
                <a:latin typeface="Times New Roman" pitchFamily="18" charset="0"/>
              </a:rPr>
              <a:t>most</a:t>
            </a:r>
            <a:r>
              <a:rPr lang="it-IT" altLang="it-IT" sz="2400" dirty="0">
                <a:latin typeface="Times New Roman" pitchFamily="18" charset="0"/>
              </a:rPr>
              <a:t> </a:t>
            </a:r>
            <a:r>
              <a:rPr lang="it-IT" altLang="it-IT" sz="2400" dirty="0" err="1">
                <a:latin typeface="Times New Roman" pitchFamily="18" charset="0"/>
              </a:rPr>
              <a:t>used</a:t>
            </a:r>
            <a:r>
              <a:rPr lang="it-IT" altLang="it-IT" sz="2400" dirty="0">
                <a:latin typeface="Times New Roman" pitchFamily="18" charset="0"/>
              </a:rPr>
              <a:t> case)</a:t>
            </a:r>
          </a:p>
          <a:p>
            <a:pPr marL="377825" lvl="1" indent="-187325"/>
            <a:endParaRPr lang="it-IT" altLang="it-IT" sz="2400" dirty="0">
              <a:latin typeface="Times New Roman" pitchFamily="18" charset="0"/>
            </a:endParaRPr>
          </a:p>
          <a:p>
            <a:pPr marL="377825" lvl="1" indent="-187325"/>
            <a:r>
              <a:rPr lang="it-IT" altLang="it-IT" sz="2400" dirty="0">
                <a:latin typeface="Times New Roman" pitchFamily="18" charset="0"/>
              </a:rPr>
              <a:t> </a:t>
            </a:r>
            <a:r>
              <a:rPr lang="it-IT" altLang="it-IT" sz="2400" dirty="0" err="1">
                <a:latin typeface="Times New Roman" pitchFamily="18" charset="0"/>
              </a:rPr>
              <a:t>at</a:t>
            </a:r>
            <a:r>
              <a:rPr lang="it-IT" altLang="it-IT" sz="2400" dirty="0">
                <a:latin typeface="Times New Roman" pitchFamily="18" charset="0"/>
              </a:rPr>
              <a:t> </a:t>
            </a:r>
            <a:r>
              <a:rPr lang="it-IT" altLang="it-IT" sz="2400" dirty="0" err="1">
                <a:latin typeface="Times New Roman" pitchFamily="18" charset="0"/>
              </a:rPr>
              <a:t>constant</a:t>
            </a:r>
            <a:r>
              <a:rPr lang="it-IT" altLang="it-IT" sz="2400" dirty="0">
                <a:latin typeface="Times New Roman" pitchFamily="18" charset="0"/>
              </a:rPr>
              <a:t> </a:t>
            </a:r>
            <a:r>
              <a:rPr lang="it-IT" altLang="it-IT" sz="2400" dirty="0" err="1">
                <a:latin typeface="Times New Roman" pitchFamily="18" charset="0"/>
              </a:rPr>
              <a:t>pH</a:t>
            </a:r>
            <a:r>
              <a:rPr lang="it-IT" altLang="it-IT" sz="2400" dirty="0">
                <a:latin typeface="Times New Roman" pitchFamily="18" charset="0"/>
              </a:rPr>
              <a:t> in a </a:t>
            </a:r>
            <a:r>
              <a:rPr lang="it-IT" altLang="it-IT" sz="2400" dirty="0" err="1">
                <a:latin typeface="Times New Roman" pitchFamily="18" charset="0"/>
              </a:rPr>
              <a:t>continuous</a:t>
            </a:r>
            <a:r>
              <a:rPr lang="it-IT" altLang="it-IT" sz="2400" dirty="0">
                <a:latin typeface="Times New Roman" pitchFamily="18" charset="0"/>
              </a:rPr>
              <a:t> flow</a:t>
            </a:r>
          </a:p>
        </p:txBody>
      </p:sp>
      <p:pic>
        <p:nvPicPr>
          <p:cNvPr id="11271" name="Picture 7" descr="fig 1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371600"/>
            <a:ext cx="3070225"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1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Chemical Methods</a:t>
            </a:r>
          </a:p>
        </p:txBody>
      </p:sp>
      <p:sp>
        <p:nvSpPr>
          <p:cNvPr id="3" name="Sottotitolo 2"/>
          <p:cNvSpPr>
            <a:spLocks noGrp="1"/>
          </p:cNvSpPr>
          <p:nvPr>
            <p:ph type="subTitle" idx="1"/>
          </p:nvPr>
        </p:nvSpPr>
        <p:spPr>
          <a:xfrm>
            <a:off x="1474163" y="1844824"/>
            <a:ext cx="7704856" cy="4464496"/>
          </a:xfrm>
        </p:spPr>
        <p:txBody>
          <a:bodyPr>
            <a:normAutofit/>
          </a:bodyPr>
          <a:lstStyle/>
          <a:p>
            <a:r>
              <a:rPr lang="en-US" altLang="en-US" sz="2800" dirty="0">
                <a:solidFill>
                  <a:schemeClr val="tx1"/>
                </a:solidFill>
              </a:rPr>
              <a:t>Examples: Gold</a:t>
            </a:r>
          </a:p>
          <a:p>
            <a:pPr lvl="1"/>
            <a:r>
              <a:rPr lang="en-US" altLang="en-US" sz="2400" dirty="0">
                <a:solidFill>
                  <a:schemeClr val="tx1"/>
                </a:solidFill>
              </a:rPr>
              <a:t>A common method for preparing colloidal gold nanoparticles involves combining hydrogen </a:t>
            </a:r>
            <a:r>
              <a:rPr lang="en-US" altLang="en-US" sz="2400" dirty="0" err="1">
                <a:solidFill>
                  <a:schemeClr val="tx1"/>
                </a:solidFill>
              </a:rPr>
              <a:t>tetrachloroaurate</a:t>
            </a:r>
            <a:r>
              <a:rPr lang="en-US" altLang="en-US" sz="2400" dirty="0">
                <a:solidFill>
                  <a:schemeClr val="tx1"/>
                </a:solidFill>
              </a:rPr>
              <a:t> (</a:t>
            </a:r>
            <a:r>
              <a:rPr lang="en-US" altLang="en-US" sz="2400" dirty="0">
                <a:solidFill>
                  <a:srgbClr val="FF0000"/>
                </a:solidFill>
              </a:rPr>
              <a:t>HAuCl</a:t>
            </a:r>
            <a:r>
              <a:rPr lang="en-US" altLang="en-US" sz="2400" baseline="-25000" dirty="0">
                <a:solidFill>
                  <a:srgbClr val="FF0000"/>
                </a:solidFill>
              </a:rPr>
              <a:t>4</a:t>
            </a:r>
            <a:r>
              <a:rPr lang="en-US" altLang="en-US" sz="2400" dirty="0">
                <a:solidFill>
                  <a:schemeClr val="tx1"/>
                </a:solidFill>
              </a:rPr>
              <a:t>) and sodium citrate (</a:t>
            </a:r>
            <a:r>
              <a:rPr lang="en-US" altLang="en-US" sz="2400" dirty="0">
                <a:solidFill>
                  <a:srgbClr val="FF0000"/>
                </a:solidFill>
              </a:rPr>
              <a:t>Na</a:t>
            </a:r>
            <a:r>
              <a:rPr lang="en-US" altLang="en-US" sz="2400" baseline="-25000" dirty="0">
                <a:solidFill>
                  <a:srgbClr val="FF0000"/>
                </a:solidFill>
              </a:rPr>
              <a:t>3</a:t>
            </a:r>
            <a:r>
              <a:rPr lang="en-US" altLang="en-US" sz="2400" dirty="0">
                <a:solidFill>
                  <a:srgbClr val="FF0000"/>
                </a:solidFill>
              </a:rPr>
              <a:t>C</a:t>
            </a:r>
            <a:r>
              <a:rPr lang="en-US" altLang="en-US" sz="2400" baseline="-25000" dirty="0">
                <a:solidFill>
                  <a:srgbClr val="FF0000"/>
                </a:solidFill>
              </a:rPr>
              <a:t>6</a:t>
            </a:r>
            <a:r>
              <a:rPr lang="en-US" altLang="en-US" sz="2400" dirty="0">
                <a:solidFill>
                  <a:srgbClr val="FF0000"/>
                </a:solidFill>
              </a:rPr>
              <a:t>H</a:t>
            </a:r>
            <a:r>
              <a:rPr lang="en-US" altLang="en-US" sz="2400" baseline="-25000" dirty="0">
                <a:solidFill>
                  <a:srgbClr val="FF0000"/>
                </a:solidFill>
              </a:rPr>
              <a:t>5</a:t>
            </a:r>
            <a:r>
              <a:rPr lang="en-US" altLang="en-US" sz="2400" dirty="0">
                <a:solidFill>
                  <a:srgbClr val="FF0000"/>
                </a:solidFill>
              </a:rPr>
              <a:t>O</a:t>
            </a:r>
            <a:r>
              <a:rPr lang="en-US" altLang="en-US" sz="2400" baseline="-25000" dirty="0">
                <a:solidFill>
                  <a:srgbClr val="FF0000"/>
                </a:solidFill>
              </a:rPr>
              <a:t>7</a:t>
            </a:r>
            <a:r>
              <a:rPr lang="en-US" altLang="en-US" sz="2400" dirty="0">
                <a:solidFill>
                  <a:schemeClr val="tx1"/>
                </a:solidFill>
              </a:rPr>
              <a:t>) in a dilute solution.</a:t>
            </a:r>
          </a:p>
          <a:p>
            <a:pPr lvl="1"/>
            <a:r>
              <a:rPr lang="en-US" altLang="en-US" sz="2400" dirty="0">
                <a:solidFill>
                  <a:schemeClr val="tx1"/>
                </a:solidFill>
              </a:rPr>
              <a:t>Upon dissociation,  the citrate ions (C</a:t>
            </a:r>
            <a:r>
              <a:rPr lang="en-US" altLang="en-US" sz="2400" baseline="-25000" dirty="0">
                <a:solidFill>
                  <a:schemeClr val="tx1"/>
                </a:solidFill>
              </a:rPr>
              <a:t>6</a:t>
            </a:r>
            <a:r>
              <a:rPr lang="en-US" altLang="en-US" sz="2400" dirty="0">
                <a:solidFill>
                  <a:schemeClr val="tx1"/>
                </a:solidFill>
              </a:rPr>
              <a:t>H</a:t>
            </a:r>
            <a:r>
              <a:rPr lang="en-US" altLang="en-US" sz="2400" baseline="-25000" dirty="0">
                <a:solidFill>
                  <a:schemeClr val="tx1"/>
                </a:solidFill>
              </a:rPr>
              <a:t>5</a:t>
            </a:r>
            <a:r>
              <a:rPr lang="en-US" altLang="en-US" sz="2400" dirty="0">
                <a:solidFill>
                  <a:schemeClr val="tx1"/>
                </a:solidFill>
              </a:rPr>
              <a:t>O</a:t>
            </a:r>
            <a:r>
              <a:rPr lang="en-US" altLang="en-US" sz="2400" baseline="-25000" dirty="0">
                <a:solidFill>
                  <a:schemeClr val="tx1"/>
                </a:solidFill>
              </a:rPr>
              <a:t>7</a:t>
            </a:r>
            <a:r>
              <a:rPr lang="en-US" altLang="en-US" sz="2400" baseline="30000" dirty="0">
                <a:solidFill>
                  <a:schemeClr val="tx1"/>
                </a:solidFill>
              </a:rPr>
              <a:t>3-</a:t>
            </a:r>
            <a:r>
              <a:rPr lang="en-US" altLang="en-US" sz="2400" dirty="0">
                <a:solidFill>
                  <a:schemeClr val="tx1"/>
                </a:solidFill>
              </a:rPr>
              <a:t>) reduce Au</a:t>
            </a:r>
            <a:r>
              <a:rPr lang="en-US" altLang="en-US" sz="2400" baseline="30000" dirty="0">
                <a:solidFill>
                  <a:schemeClr val="tx1"/>
                </a:solidFill>
              </a:rPr>
              <a:t>3+ </a:t>
            </a:r>
            <a:r>
              <a:rPr lang="en-US" altLang="en-US" sz="2400" dirty="0">
                <a:solidFill>
                  <a:schemeClr val="tx1"/>
                </a:solidFill>
              </a:rPr>
              <a:t>to yield 30-40 nm gold particles. </a:t>
            </a:r>
            <a:endParaRPr lang="en-US" altLang="en-US" sz="2400" baseline="30000" dirty="0">
              <a:solidFill>
                <a:schemeClr val="tx1"/>
              </a:solidFill>
            </a:endParaRPr>
          </a:p>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29" y="764704"/>
            <a:ext cx="2189358" cy="256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1727145" cy="223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93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Formation of Gold Nanoparticles</a:t>
            </a:r>
          </a:p>
        </p:txBody>
      </p:sp>
      <p:sp>
        <p:nvSpPr>
          <p:cNvPr id="3" name="Sottotitolo 2"/>
          <p:cNvSpPr>
            <a:spLocks noGrp="1"/>
          </p:cNvSpPr>
          <p:nvPr>
            <p:ph type="subTitle" idx="1"/>
          </p:nvPr>
        </p:nvSpPr>
        <p:spPr>
          <a:xfrm>
            <a:off x="199356" y="3933056"/>
            <a:ext cx="8784976" cy="2808312"/>
          </a:xfrm>
        </p:spPr>
        <p:txBody>
          <a:bodyPr>
            <a:normAutofit lnSpcReduction="10000"/>
          </a:bodyPr>
          <a:lstStyle/>
          <a:p>
            <a:pPr>
              <a:buFontTx/>
              <a:buAutoNum type="arabicPeriod"/>
            </a:pPr>
            <a:r>
              <a:rPr lang="en-US" altLang="en-US" sz="2000" dirty="0">
                <a:solidFill>
                  <a:schemeClr val="tx1"/>
                </a:solidFill>
              </a:rPr>
              <a:t> Heat a solution of </a:t>
            </a:r>
            <a:r>
              <a:rPr lang="en-US" altLang="en-US" sz="2000" dirty="0" err="1">
                <a:solidFill>
                  <a:schemeClr val="tx1"/>
                </a:solidFill>
              </a:rPr>
              <a:t>chloroauric</a:t>
            </a:r>
            <a:r>
              <a:rPr lang="en-US" altLang="en-US" sz="2000" dirty="0">
                <a:solidFill>
                  <a:schemeClr val="tx1"/>
                </a:solidFill>
              </a:rPr>
              <a:t> acid (HAuCl</a:t>
            </a:r>
            <a:r>
              <a:rPr lang="en-US" altLang="en-US" sz="2000" baseline="-25000" dirty="0">
                <a:solidFill>
                  <a:schemeClr val="tx1"/>
                </a:solidFill>
              </a:rPr>
              <a:t>4</a:t>
            </a:r>
            <a:r>
              <a:rPr lang="en-US" altLang="en-US" sz="2000" dirty="0">
                <a:solidFill>
                  <a:schemeClr val="tx1"/>
                </a:solidFill>
              </a:rPr>
              <a:t>) up to </a:t>
            </a:r>
            <a:r>
              <a:rPr lang="en-US" altLang="en-US" sz="2000" dirty="0">
                <a:solidFill>
                  <a:srgbClr val="FF0000"/>
                </a:solidFill>
              </a:rPr>
              <a:t>reflux</a:t>
            </a:r>
            <a:r>
              <a:rPr lang="en-US" altLang="en-US" sz="2000" dirty="0">
                <a:solidFill>
                  <a:schemeClr val="tx1"/>
                </a:solidFill>
              </a:rPr>
              <a:t> (boiling). HAuCl</a:t>
            </a:r>
            <a:r>
              <a:rPr lang="en-US" altLang="en-US" sz="2000" baseline="-25000" dirty="0">
                <a:solidFill>
                  <a:schemeClr val="tx1"/>
                </a:solidFill>
              </a:rPr>
              <a:t>4</a:t>
            </a:r>
            <a:r>
              <a:rPr lang="en-US" altLang="en-US" sz="2000" dirty="0">
                <a:solidFill>
                  <a:schemeClr val="tx1"/>
                </a:solidFill>
              </a:rPr>
              <a:t> is a water soluble gold salt.</a:t>
            </a:r>
          </a:p>
          <a:p>
            <a:pPr>
              <a:buFontTx/>
              <a:buAutoNum type="arabicPeriod"/>
            </a:pPr>
            <a:r>
              <a:rPr lang="en-US" altLang="en-US" sz="2000" dirty="0">
                <a:solidFill>
                  <a:schemeClr val="tx1"/>
                </a:solidFill>
              </a:rPr>
              <a:t> Add </a:t>
            </a:r>
            <a:r>
              <a:rPr lang="en-US" altLang="en-US" sz="2000" dirty="0" err="1">
                <a:solidFill>
                  <a:schemeClr val="tx1"/>
                </a:solidFill>
              </a:rPr>
              <a:t>trisodium</a:t>
            </a:r>
            <a:r>
              <a:rPr lang="en-US" altLang="en-US" sz="2000" dirty="0">
                <a:solidFill>
                  <a:schemeClr val="tx1"/>
                </a:solidFill>
              </a:rPr>
              <a:t> citrate, which is a reducing agent.</a:t>
            </a:r>
          </a:p>
          <a:p>
            <a:pPr>
              <a:buFontTx/>
              <a:buAutoNum type="arabicPeriod"/>
            </a:pPr>
            <a:r>
              <a:rPr lang="en-US" altLang="en-US" sz="2000" dirty="0">
                <a:solidFill>
                  <a:schemeClr val="tx1"/>
                </a:solidFill>
              </a:rPr>
              <a:t> Continue stirring and heating for about 10 minutes.</a:t>
            </a:r>
          </a:p>
          <a:p>
            <a:pPr lvl="1">
              <a:buFont typeface="Arial" panose="020B0604020202020204" pitchFamily="34" charset="0"/>
              <a:buChar char="•"/>
            </a:pPr>
            <a:r>
              <a:rPr lang="en-US" altLang="en-US" sz="2000" dirty="0">
                <a:solidFill>
                  <a:schemeClr val="tx1"/>
                </a:solidFill>
              </a:rPr>
              <a:t> During this time, the sodium citrate reduces the gold salt (Au</a:t>
            </a:r>
            <a:r>
              <a:rPr lang="en-US" altLang="en-US" sz="2000" baseline="30000" dirty="0">
                <a:solidFill>
                  <a:schemeClr val="tx1"/>
                </a:solidFill>
              </a:rPr>
              <a:t>3+</a:t>
            </a:r>
            <a:r>
              <a:rPr lang="en-US" altLang="en-US" sz="2000" dirty="0">
                <a:solidFill>
                  <a:schemeClr val="tx1"/>
                </a:solidFill>
              </a:rPr>
              <a:t>) to metallic gold (Au</a:t>
            </a:r>
            <a:r>
              <a:rPr lang="en-US" altLang="en-US" sz="2000" baseline="30000" dirty="0">
                <a:solidFill>
                  <a:schemeClr val="tx1"/>
                </a:solidFill>
              </a:rPr>
              <a:t>0</a:t>
            </a:r>
            <a:r>
              <a:rPr lang="en-US" altLang="en-US" sz="2000" dirty="0">
                <a:solidFill>
                  <a:schemeClr val="tx1"/>
                </a:solidFill>
              </a:rPr>
              <a:t>).</a:t>
            </a:r>
          </a:p>
          <a:p>
            <a:pPr lvl="1">
              <a:buFont typeface="Arial" panose="020B0604020202020204" pitchFamily="34" charset="0"/>
              <a:buChar char="•"/>
            </a:pPr>
            <a:r>
              <a:rPr lang="en-US" altLang="en-US" sz="2000" dirty="0">
                <a:solidFill>
                  <a:schemeClr val="tx1"/>
                </a:solidFill>
              </a:rPr>
              <a:t> The neutral gold atoms aggregate into seed crystals.</a:t>
            </a:r>
          </a:p>
          <a:p>
            <a:pPr lvl="1">
              <a:buFont typeface="Arial" panose="020B0604020202020204" pitchFamily="34" charset="0"/>
              <a:buChar char="•"/>
            </a:pPr>
            <a:r>
              <a:rPr lang="en-US" altLang="en-US" sz="2000" dirty="0">
                <a:solidFill>
                  <a:schemeClr val="tx1"/>
                </a:solidFill>
              </a:rPr>
              <a:t> The seed crystals continue to grow and eventually form gold nanoparticles.</a:t>
            </a:r>
          </a:p>
        </p:txBody>
      </p:sp>
      <p:grpSp>
        <p:nvGrpSpPr>
          <p:cNvPr id="4" name="Group 24"/>
          <p:cNvGrpSpPr>
            <a:grpSpLocks/>
          </p:cNvGrpSpPr>
          <p:nvPr/>
        </p:nvGrpSpPr>
        <p:grpSpPr bwMode="auto">
          <a:xfrm>
            <a:off x="1366838" y="1757363"/>
            <a:ext cx="914400" cy="1812925"/>
            <a:chOff x="1366380" y="1956150"/>
            <a:chExt cx="914400" cy="1812018"/>
          </a:xfrm>
        </p:grpSpPr>
        <p:grpSp>
          <p:nvGrpSpPr>
            <p:cNvPr id="5" name="Group 13"/>
            <p:cNvGrpSpPr>
              <a:grpSpLocks/>
            </p:cNvGrpSpPr>
            <p:nvPr/>
          </p:nvGrpSpPr>
          <p:grpSpPr bwMode="auto">
            <a:xfrm>
              <a:off x="1366380" y="1956150"/>
              <a:ext cx="914400" cy="1372452"/>
              <a:chOff x="3683695" y="1981201"/>
              <a:chExt cx="914400" cy="1372452"/>
            </a:xfrm>
          </p:grpSpPr>
          <p:sp>
            <p:nvSpPr>
              <p:cNvPr id="10" name="Can 11"/>
              <p:cNvSpPr/>
              <p:nvPr/>
            </p:nvSpPr>
            <p:spPr>
              <a:xfrm>
                <a:off x="3683695" y="2439758"/>
                <a:ext cx="914400" cy="913943"/>
              </a:xfrm>
              <a:prstGeom prst="can">
                <a:avLst/>
              </a:prstGeom>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HAuCl</a:t>
                </a:r>
                <a:r>
                  <a:rPr lang="en-US" sz="1600" baseline="-25000" dirty="0">
                    <a:solidFill>
                      <a:schemeClr val="tx1"/>
                    </a:solidFill>
                  </a:rPr>
                  <a:t>4</a:t>
                </a:r>
              </a:p>
            </p:txBody>
          </p:sp>
          <p:sp>
            <p:nvSpPr>
              <p:cNvPr id="11" name="Can 12"/>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23"/>
            <p:cNvGrpSpPr>
              <a:grpSpLocks/>
            </p:cNvGrpSpPr>
            <p:nvPr/>
          </p:nvGrpSpPr>
          <p:grpSpPr bwMode="auto">
            <a:xfrm>
              <a:off x="1498582" y="3367336"/>
              <a:ext cx="650989" cy="400832"/>
              <a:chOff x="1494772" y="3447346"/>
              <a:chExt cx="650989" cy="400832"/>
            </a:xfrm>
          </p:grpSpPr>
          <p:sp>
            <p:nvSpPr>
              <p:cNvPr id="7" name="Freeform 20"/>
              <p:cNvSpPr/>
              <p:nvPr/>
            </p:nvSpPr>
            <p:spPr>
              <a:xfrm>
                <a:off x="1494332"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21"/>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22"/>
              <p:cNvSpPr/>
              <p:nvPr/>
            </p:nvSpPr>
            <p:spPr>
              <a:xfrm>
                <a:off x="2011857"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2" name="Group 33"/>
          <p:cNvGrpSpPr>
            <a:grpSpLocks/>
          </p:cNvGrpSpPr>
          <p:nvPr/>
        </p:nvGrpSpPr>
        <p:grpSpPr bwMode="auto">
          <a:xfrm>
            <a:off x="5083175" y="1757363"/>
            <a:ext cx="914400" cy="1812925"/>
            <a:chOff x="1366380" y="1956150"/>
            <a:chExt cx="914400" cy="1812018"/>
          </a:xfrm>
        </p:grpSpPr>
        <p:grpSp>
          <p:nvGrpSpPr>
            <p:cNvPr id="13" name="Group 13"/>
            <p:cNvGrpSpPr>
              <a:grpSpLocks/>
            </p:cNvGrpSpPr>
            <p:nvPr/>
          </p:nvGrpSpPr>
          <p:grpSpPr bwMode="auto">
            <a:xfrm>
              <a:off x="1366380" y="1956150"/>
              <a:ext cx="914400" cy="1372452"/>
              <a:chOff x="3683695" y="1981201"/>
              <a:chExt cx="914400" cy="1372452"/>
            </a:xfrm>
          </p:grpSpPr>
          <p:sp>
            <p:nvSpPr>
              <p:cNvPr id="18" name="Can 39"/>
              <p:cNvSpPr/>
              <p:nvPr/>
            </p:nvSpPr>
            <p:spPr>
              <a:xfrm>
                <a:off x="3683695" y="2439758"/>
                <a:ext cx="914400" cy="913943"/>
              </a:xfrm>
              <a:prstGeom prst="can">
                <a:avLst/>
              </a:prstGeom>
              <a:solidFill>
                <a:srgbClr val="9966F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aseline="-25000" dirty="0">
                  <a:solidFill>
                    <a:schemeClr val="tx1"/>
                  </a:solidFill>
                </a:endParaRPr>
              </a:p>
            </p:txBody>
          </p:sp>
          <p:sp>
            <p:nvSpPr>
              <p:cNvPr id="19" name="Can 40"/>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 name="Group 23"/>
            <p:cNvGrpSpPr>
              <a:grpSpLocks/>
            </p:cNvGrpSpPr>
            <p:nvPr/>
          </p:nvGrpSpPr>
          <p:grpSpPr bwMode="auto">
            <a:xfrm>
              <a:off x="1498582" y="3367336"/>
              <a:ext cx="650989" cy="400832"/>
              <a:chOff x="1494772" y="3447346"/>
              <a:chExt cx="650989" cy="400832"/>
            </a:xfrm>
          </p:grpSpPr>
          <p:sp>
            <p:nvSpPr>
              <p:cNvPr id="15" name="Freeform 36"/>
              <p:cNvSpPr/>
              <p:nvPr/>
            </p:nvSpPr>
            <p:spPr>
              <a:xfrm>
                <a:off x="1494333"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37"/>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38"/>
              <p:cNvSpPr/>
              <p:nvPr/>
            </p:nvSpPr>
            <p:spPr>
              <a:xfrm>
                <a:off x="2011858"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20" name="Group 41"/>
          <p:cNvGrpSpPr>
            <a:grpSpLocks/>
          </p:cNvGrpSpPr>
          <p:nvPr/>
        </p:nvGrpSpPr>
        <p:grpSpPr bwMode="auto">
          <a:xfrm>
            <a:off x="6921500" y="1757363"/>
            <a:ext cx="914400" cy="1812925"/>
            <a:chOff x="1366380" y="1956150"/>
            <a:chExt cx="914400" cy="1812018"/>
          </a:xfrm>
        </p:grpSpPr>
        <p:grpSp>
          <p:nvGrpSpPr>
            <p:cNvPr id="21" name="Group 13"/>
            <p:cNvGrpSpPr>
              <a:grpSpLocks/>
            </p:cNvGrpSpPr>
            <p:nvPr/>
          </p:nvGrpSpPr>
          <p:grpSpPr bwMode="auto">
            <a:xfrm>
              <a:off x="1366380" y="1956150"/>
              <a:ext cx="914400" cy="1372452"/>
              <a:chOff x="3683695" y="1981201"/>
              <a:chExt cx="914400" cy="1372452"/>
            </a:xfrm>
          </p:grpSpPr>
          <p:sp>
            <p:nvSpPr>
              <p:cNvPr id="26" name="Can 47"/>
              <p:cNvSpPr/>
              <p:nvPr/>
            </p:nvSpPr>
            <p:spPr>
              <a:xfrm>
                <a:off x="3683695" y="2439758"/>
                <a:ext cx="914400" cy="913943"/>
              </a:xfrm>
              <a:prstGeom prst="can">
                <a:avLst/>
              </a:prstGeom>
              <a:solidFill>
                <a:srgbClr val="CC00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Gold</a:t>
                </a:r>
              </a:p>
              <a:p>
                <a:pPr algn="ctr">
                  <a:defRPr/>
                </a:pPr>
                <a:r>
                  <a:rPr lang="en-US" sz="1600" dirty="0">
                    <a:solidFill>
                      <a:schemeClr val="tx1"/>
                    </a:solidFill>
                  </a:rPr>
                  <a:t>NP</a:t>
                </a:r>
              </a:p>
            </p:txBody>
          </p:sp>
          <p:sp>
            <p:nvSpPr>
              <p:cNvPr id="27" name="Can 48"/>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2" name="Group 23"/>
            <p:cNvGrpSpPr>
              <a:grpSpLocks/>
            </p:cNvGrpSpPr>
            <p:nvPr/>
          </p:nvGrpSpPr>
          <p:grpSpPr bwMode="auto">
            <a:xfrm>
              <a:off x="1498582" y="3367336"/>
              <a:ext cx="650989" cy="400832"/>
              <a:chOff x="1494772" y="3447346"/>
              <a:chExt cx="650989" cy="400832"/>
            </a:xfrm>
          </p:grpSpPr>
          <p:sp>
            <p:nvSpPr>
              <p:cNvPr id="23" name="Freeform 44"/>
              <p:cNvSpPr/>
              <p:nvPr/>
            </p:nvSpPr>
            <p:spPr>
              <a:xfrm>
                <a:off x="1494333"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45"/>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46"/>
              <p:cNvSpPr/>
              <p:nvPr/>
            </p:nvSpPr>
            <p:spPr>
              <a:xfrm>
                <a:off x="2011858"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28" name="Group 56"/>
          <p:cNvGrpSpPr>
            <a:grpSpLocks/>
          </p:cNvGrpSpPr>
          <p:nvPr/>
        </p:nvGrpSpPr>
        <p:grpSpPr bwMode="auto">
          <a:xfrm>
            <a:off x="2692400" y="982663"/>
            <a:ext cx="1590675" cy="2587625"/>
            <a:chOff x="2536761" y="1232713"/>
            <a:chExt cx="1591996" cy="2587647"/>
          </a:xfrm>
        </p:grpSpPr>
        <p:grpSp>
          <p:nvGrpSpPr>
            <p:cNvPr id="29" name="Group 54"/>
            <p:cNvGrpSpPr>
              <a:grpSpLocks/>
            </p:cNvGrpSpPr>
            <p:nvPr/>
          </p:nvGrpSpPr>
          <p:grpSpPr bwMode="auto">
            <a:xfrm>
              <a:off x="3072008" y="1232713"/>
              <a:ext cx="1056749" cy="2587647"/>
              <a:chOff x="3072008" y="1232713"/>
              <a:chExt cx="1056749" cy="2587647"/>
            </a:xfrm>
          </p:grpSpPr>
          <p:grpSp>
            <p:nvGrpSpPr>
              <p:cNvPr id="31" name="Group 25"/>
              <p:cNvGrpSpPr>
                <a:grpSpLocks/>
              </p:cNvGrpSpPr>
              <p:nvPr/>
            </p:nvGrpSpPr>
            <p:grpSpPr bwMode="auto">
              <a:xfrm>
                <a:off x="3072008" y="2008342"/>
                <a:ext cx="914400" cy="1812018"/>
                <a:chOff x="1366380" y="1956150"/>
                <a:chExt cx="914400" cy="1812018"/>
              </a:xfrm>
            </p:grpSpPr>
            <p:grpSp>
              <p:nvGrpSpPr>
                <p:cNvPr id="36" name="Group 13"/>
                <p:cNvGrpSpPr>
                  <a:grpSpLocks/>
                </p:cNvGrpSpPr>
                <p:nvPr/>
              </p:nvGrpSpPr>
              <p:grpSpPr bwMode="auto">
                <a:xfrm>
                  <a:off x="1366380" y="1956150"/>
                  <a:ext cx="914400" cy="1372452"/>
                  <a:chOff x="3683695" y="1981201"/>
                  <a:chExt cx="914400" cy="1372452"/>
                </a:xfrm>
              </p:grpSpPr>
              <p:sp>
                <p:nvSpPr>
                  <p:cNvPr id="41" name="Can 31"/>
                  <p:cNvSpPr/>
                  <p:nvPr/>
                </p:nvSpPr>
                <p:spPr>
                  <a:xfrm>
                    <a:off x="3683880" y="2439070"/>
                    <a:ext cx="913570" cy="914407"/>
                  </a:xfrm>
                  <a:prstGeom prst="can">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HAuCl</a:t>
                    </a:r>
                    <a:r>
                      <a:rPr lang="en-US" sz="1600" baseline="-25000" dirty="0">
                        <a:solidFill>
                          <a:schemeClr val="tx1"/>
                        </a:solidFill>
                      </a:rPr>
                      <a:t>4</a:t>
                    </a:r>
                  </a:p>
                </p:txBody>
              </p:sp>
              <p:sp>
                <p:nvSpPr>
                  <p:cNvPr id="42" name="Can 32"/>
                  <p:cNvSpPr/>
                  <p:nvPr/>
                </p:nvSpPr>
                <p:spPr>
                  <a:xfrm>
                    <a:off x="3683880" y="1981866"/>
                    <a:ext cx="913570" cy="137002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 name="Group 23"/>
                <p:cNvGrpSpPr>
                  <a:grpSpLocks/>
                </p:cNvGrpSpPr>
                <p:nvPr/>
              </p:nvGrpSpPr>
              <p:grpSpPr bwMode="auto">
                <a:xfrm>
                  <a:off x="1498582" y="3367336"/>
                  <a:ext cx="650989" cy="400832"/>
                  <a:chOff x="1494772" y="3447346"/>
                  <a:chExt cx="650989" cy="400832"/>
                </a:xfrm>
              </p:grpSpPr>
              <p:sp>
                <p:nvSpPr>
                  <p:cNvPr id="38" name="Freeform 28"/>
                  <p:cNvSpPr/>
                  <p:nvPr/>
                </p:nvSpPr>
                <p:spPr>
                  <a:xfrm>
                    <a:off x="1494627" y="3448125"/>
                    <a:ext cx="1334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29"/>
                  <p:cNvSpPr/>
                  <p:nvPr/>
                </p:nvSpPr>
                <p:spPr>
                  <a:xfrm>
                    <a:off x="1753605" y="3448125"/>
                    <a:ext cx="1191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reeform 30"/>
                  <p:cNvSpPr/>
                  <p:nvPr/>
                </p:nvSpPr>
                <p:spPr>
                  <a:xfrm>
                    <a:off x="1998283" y="3448125"/>
                    <a:ext cx="1334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2" name="Group 53"/>
              <p:cNvGrpSpPr>
                <a:grpSpLocks/>
              </p:cNvGrpSpPr>
              <p:nvPr/>
            </p:nvGrpSpPr>
            <p:grpSpPr bwMode="auto">
              <a:xfrm>
                <a:off x="3374377" y="1232713"/>
                <a:ext cx="754380" cy="1308992"/>
                <a:chOff x="3522649" y="1232713"/>
                <a:chExt cx="754380" cy="1308992"/>
              </a:xfrm>
            </p:grpSpPr>
            <p:sp>
              <p:nvSpPr>
                <p:cNvPr id="33" name="Can 49"/>
                <p:cNvSpPr>
                  <a:spLocks noChangeAspect="1"/>
                </p:cNvSpPr>
                <p:nvPr/>
              </p:nvSpPr>
              <p:spPr>
                <a:xfrm rot="15165912">
                  <a:off x="3648064" y="1106990"/>
                  <a:ext cx="503241" cy="75468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ardrop 50"/>
                <p:cNvSpPr>
                  <a:spLocks noChangeAspect="1"/>
                </p:cNvSpPr>
                <p:nvPr/>
              </p:nvSpPr>
              <p:spPr>
                <a:xfrm rot="18897435">
                  <a:off x="3569286" y="1957338"/>
                  <a:ext cx="184152" cy="182714"/>
                </a:xfrm>
                <a:prstGeom prst="teardrop">
                  <a:avLst>
                    <a:gd name="adj" fmla="val 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ardrop 51"/>
                <p:cNvSpPr>
                  <a:spLocks noChangeAspect="1"/>
                </p:cNvSpPr>
                <p:nvPr/>
              </p:nvSpPr>
              <p:spPr>
                <a:xfrm rot="18897435">
                  <a:off x="3570080" y="2359772"/>
                  <a:ext cx="182564" cy="182714"/>
                </a:xfrm>
                <a:prstGeom prst="teardrop">
                  <a:avLst>
                    <a:gd name="adj" fmla="val 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30" name="TextBox 55"/>
            <p:cNvSpPr txBox="1">
              <a:spLocks noChangeArrowheads="1"/>
            </p:cNvSpPr>
            <p:nvPr/>
          </p:nvSpPr>
          <p:spPr bwMode="auto">
            <a:xfrm>
              <a:off x="2536761" y="1453018"/>
              <a:ext cx="878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Sodium</a:t>
              </a:r>
            </a:p>
            <a:p>
              <a:pPr algn="ctr" eaLnBrk="1" hangingPunct="1"/>
              <a:r>
                <a:rPr lang="en-US" altLang="en-US" sz="1600"/>
                <a:t>Citrate</a:t>
              </a:r>
            </a:p>
          </p:txBody>
        </p:sp>
      </p:grpSp>
      <p:sp>
        <p:nvSpPr>
          <p:cNvPr id="43" name="TextBox 57"/>
          <p:cNvSpPr txBox="1">
            <a:spLocks noChangeArrowheads="1"/>
          </p:cNvSpPr>
          <p:nvPr/>
        </p:nvSpPr>
        <p:spPr bwMode="auto">
          <a:xfrm>
            <a:off x="889000" y="3155950"/>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Heat</a:t>
            </a:r>
          </a:p>
        </p:txBody>
      </p:sp>
      <p:cxnSp>
        <p:nvCxnSpPr>
          <p:cNvPr id="44" name="Straight Arrow Connector 60"/>
          <p:cNvCxnSpPr/>
          <p:nvPr/>
        </p:nvCxnSpPr>
        <p:spPr>
          <a:xfrm>
            <a:off x="2517775" y="2574925"/>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61"/>
          <p:cNvCxnSpPr/>
          <p:nvPr/>
        </p:nvCxnSpPr>
        <p:spPr>
          <a:xfrm>
            <a:off x="4360863" y="2574925"/>
            <a:ext cx="4619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62"/>
          <p:cNvCxnSpPr/>
          <p:nvPr/>
        </p:nvCxnSpPr>
        <p:spPr>
          <a:xfrm>
            <a:off x="6202363" y="2574925"/>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65"/>
          <p:cNvSpPr txBox="1">
            <a:spLocks noChangeArrowheads="1"/>
          </p:cNvSpPr>
          <p:nvPr/>
        </p:nvSpPr>
        <p:spPr bwMode="auto">
          <a:xfrm>
            <a:off x="6321425" y="1403350"/>
            <a:ext cx="2116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Red Color = Gold NP</a:t>
            </a:r>
          </a:p>
        </p:txBody>
      </p:sp>
      <p:sp>
        <p:nvSpPr>
          <p:cNvPr id="48" name="Rectangle 58"/>
          <p:cNvSpPr>
            <a:spLocks noChangeArrowheads="1"/>
          </p:cNvSpPr>
          <p:nvPr/>
        </p:nvSpPr>
        <p:spPr bwMode="auto">
          <a:xfrm>
            <a:off x="3225800" y="6495147"/>
            <a:ext cx="591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000" dirty="0"/>
              <a:t>J. Chem. Ed. 2004, 81, 544A.</a:t>
            </a:r>
          </a:p>
        </p:txBody>
      </p:sp>
    </p:spTree>
    <p:extLst>
      <p:ext uri="{BB962C8B-B14F-4D97-AF65-F5344CB8AC3E}">
        <p14:creationId xmlns:p14="http://schemas.microsoft.com/office/powerpoint/2010/main" val="369644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0070C0"/>
                </a:solidFill>
              </a:rPr>
              <a:t>Liquid </a:t>
            </a:r>
            <a:r>
              <a:rPr lang="it-IT" dirty="0" err="1">
                <a:solidFill>
                  <a:srgbClr val="0070C0"/>
                </a:solidFill>
              </a:rPr>
              <a:t>phase</a:t>
            </a:r>
            <a:r>
              <a:rPr lang="it-IT" dirty="0">
                <a:solidFill>
                  <a:srgbClr val="0070C0"/>
                </a:solidFill>
              </a:rPr>
              <a:t> </a:t>
            </a:r>
            <a:r>
              <a:rPr lang="it-IT" dirty="0" err="1">
                <a:solidFill>
                  <a:srgbClr val="0070C0"/>
                </a:solidFill>
              </a:rPr>
              <a:t>synthesis</a:t>
            </a:r>
            <a:endParaRPr lang="it-IT" dirty="0">
              <a:solidFill>
                <a:srgbClr val="0070C0"/>
              </a:solidFill>
            </a:endParaRPr>
          </a:p>
        </p:txBody>
      </p:sp>
      <p:sp>
        <p:nvSpPr>
          <p:cNvPr id="3" name="Segnaposto contenuto 2"/>
          <p:cNvSpPr>
            <a:spLocks noGrp="1"/>
          </p:cNvSpPr>
          <p:nvPr>
            <p:ph idx="1"/>
          </p:nvPr>
        </p:nvSpPr>
        <p:spPr>
          <a:xfrm>
            <a:off x="579126" y="1412776"/>
            <a:ext cx="8291264" cy="4713387"/>
          </a:xfrm>
        </p:spPr>
        <p:txBody>
          <a:bodyPr>
            <a:normAutofit fontScale="55000" lnSpcReduction="20000"/>
          </a:bodyPr>
          <a:lstStyle/>
          <a:p>
            <a:pPr marL="0" indent="0">
              <a:buNone/>
            </a:pPr>
            <a:r>
              <a:rPr lang="en-US" dirty="0"/>
              <a:t>Precipitating nanoparticles from a solution of chemical compounds can be classified into five </a:t>
            </a:r>
            <a:r>
              <a:rPr lang="it-IT" dirty="0"/>
              <a:t>major </a:t>
            </a:r>
            <a:r>
              <a:rPr lang="it-IT" dirty="0" err="1"/>
              <a:t>categories</a:t>
            </a:r>
            <a:r>
              <a:rPr lang="it-IT" dirty="0"/>
              <a:t>:</a:t>
            </a:r>
          </a:p>
          <a:p>
            <a:pPr marL="0" indent="0">
              <a:buNone/>
            </a:pPr>
            <a:endParaRPr lang="it-IT" dirty="0"/>
          </a:p>
          <a:p>
            <a:pPr marL="0" indent="0">
              <a:buNone/>
            </a:pPr>
            <a:r>
              <a:rPr lang="it-IT" dirty="0"/>
              <a:t>	(1) </a:t>
            </a:r>
            <a:r>
              <a:rPr lang="it-IT" dirty="0" err="1"/>
              <a:t>colloidal</a:t>
            </a:r>
            <a:r>
              <a:rPr lang="it-IT" dirty="0"/>
              <a:t> </a:t>
            </a:r>
            <a:r>
              <a:rPr lang="it-IT" dirty="0" err="1"/>
              <a:t>methods</a:t>
            </a:r>
            <a:r>
              <a:rPr lang="it-IT" dirty="0"/>
              <a:t>;</a:t>
            </a:r>
          </a:p>
          <a:p>
            <a:pPr marL="0" indent="0">
              <a:buNone/>
            </a:pPr>
            <a:r>
              <a:rPr lang="it-IT" dirty="0"/>
              <a:t>	(2) sol – gel processing;</a:t>
            </a:r>
          </a:p>
          <a:p>
            <a:pPr marL="0" indent="0">
              <a:buNone/>
            </a:pPr>
            <a:r>
              <a:rPr lang="en-US" dirty="0"/>
              <a:t>	(3) </a:t>
            </a:r>
            <a:r>
              <a:rPr lang="en-US" dirty="0" err="1"/>
              <a:t>microemulsions</a:t>
            </a:r>
            <a:r>
              <a:rPr lang="en-US" dirty="0"/>
              <a:t> method;</a:t>
            </a:r>
          </a:p>
          <a:p>
            <a:pPr marL="0" indent="0">
              <a:buNone/>
            </a:pPr>
            <a:r>
              <a:rPr lang="it-IT" dirty="0"/>
              <a:t>	(4) </a:t>
            </a:r>
            <a:r>
              <a:rPr lang="it-IT" dirty="0" err="1"/>
              <a:t>hydrothermal</a:t>
            </a:r>
            <a:r>
              <a:rPr lang="it-IT" dirty="0"/>
              <a:t> </a:t>
            </a:r>
            <a:r>
              <a:rPr lang="it-IT" dirty="0" err="1"/>
              <a:t>synthesis</a:t>
            </a:r>
            <a:r>
              <a:rPr lang="it-IT" dirty="0"/>
              <a:t>; </a:t>
            </a:r>
          </a:p>
          <a:p>
            <a:pPr marL="0" indent="0">
              <a:buNone/>
            </a:pPr>
            <a:r>
              <a:rPr lang="it-IT" dirty="0"/>
              <a:t>	(5) </a:t>
            </a:r>
            <a:r>
              <a:rPr lang="it-IT" dirty="0" err="1"/>
              <a:t>polyol</a:t>
            </a:r>
            <a:r>
              <a:rPr lang="it-IT" dirty="0"/>
              <a:t> </a:t>
            </a:r>
            <a:r>
              <a:rPr lang="it-IT" dirty="0" err="1"/>
              <a:t>method</a:t>
            </a:r>
            <a:r>
              <a:rPr lang="it-IT" dirty="0"/>
              <a:t>.</a:t>
            </a:r>
          </a:p>
          <a:p>
            <a:pPr marL="0" indent="0">
              <a:buNone/>
            </a:pPr>
            <a:endParaRPr lang="it-IT" dirty="0"/>
          </a:p>
          <a:p>
            <a:pPr marL="0" indent="0">
              <a:buNone/>
            </a:pPr>
            <a:r>
              <a:rPr lang="en-US" dirty="0"/>
              <a:t>Solution precipitation relies on the precipitation of nanometer-sized particles within a continuous fluid solvent. An inorganic metal salt, such as chloride, nitride and so on, is dissolved in water. Metal cations exist in the form of metal hydrate species, for example, Al(H</a:t>
            </a:r>
            <a:r>
              <a:rPr lang="en-US" baseline="-25000" dirty="0"/>
              <a:t>2</a:t>
            </a:r>
            <a:r>
              <a:rPr lang="en-US" dirty="0"/>
              <a:t>O)</a:t>
            </a:r>
            <a:r>
              <a:rPr lang="en-US" baseline="30000" dirty="0"/>
              <a:t>3+</a:t>
            </a:r>
            <a:r>
              <a:rPr lang="en-US" dirty="0"/>
              <a:t> or Fe(H</a:t>
            </a:r>
            <a:r>
              <a:rPr lang="en-US" baseline="-25000" dirty="0"/>
              <a:t>2</a:t>
            </a:r>
            <a:r>
              <a:rPr lang="en-US" dirty="0"/>
              <a:t>O)</a:t>
            </a:r>
            <a:r>
              <a:rPr lang="en-US" baseline="-25000" dirty="0"/>
              <a:t>6</a:t>
            </a:r>
            <a:r>
              <a:rPr lang="en-US" baseline="30000" dirty="0"/>
              <a:t>3+</a:t>
            </a:r>
            <a:r>
              <a:rPr lang="en-US" dirty="0"/>
              <a:t>.</a:t>
            </a:r>
          </a:p>
          <a:p>
            <a:pPr marL="0" indent="0">
              <a:buNone/>
            </a:pPr>
            <a:endParaRPr lang="en-US" dirty="0"/>
          </a:p>
          <a:p>
            <a:pPr marL="0" indent="0">
              <a:buNone/>
            </a:pPr>
            <a:r>
              <a:rPr lang="en-US" dirty="0"/>
              <a:t>These hydrates are added with basic solutions, such as </a:t>
            </a:r>
            <a:r>
              <a:rPr lang="en-US" dirty="0" err="1"/>
              <a:t>NaOH</a:t>
            </a:r>
            <a:r>
              <a:rPr lang="en-US" dirty="0"/>
              <a:t> or NH</a:t>
            </a:r>
            <a:r>
              <a:rPr lang="en-US" baseline="-25000" dirty="0"/>
              <a:t>4</a:t>
            </a:r>
            <a:r>
              <a:rPr lang="en-US" dirty="0"/>
              <a:t>OH.</a:t>
            </a:r>
          </a:p>
          <a:p>
            <a:pPr marL="0" indent="0">
              <a:buNone/>
            </a:pPr>
            <a:r>
              <a:rPr lang="en-US" dirty="0"/>
              <a:t>The hydrolyzed species condense and then washed, filtered, dried and calcined in order to obtain the final product.                 </a:t>
            </a:r>
            <a:endParaRPr lang="it-IT" dirty="0"/>
          </a:p>
        </p:txBody>
      </p:sp>
    </p:spTree>
    <p:extLst>
      <p:ext uri="{BB962C8B-B14F-4D97-AF65-F5344CB8AC3E}">
        <p14:creationId xmlns:p14="http://schemas.microsoft.com/office/powerpoint/2010/main" val="4031411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Formation of Gold Nanoparticles</a:t>
            </a:r>
          </a:p>
        </p:txBody>
      </p:sp>
      <p:sp>
        <p:nvSpPr>
          <p:cNvPr id="50" name="TextBox 6"/>
          <p:cNvSpPr txBox="1"/>
          <p:nvPr/>
        </p:nvSpPr>
        <p:spPr>
          <a:xfrm>
            <a:off x="204788" y="1065213"/>
            <a:ext cx="4692650" cy="368300"/>
          </a:xfrm>
          <a:prstGeom prst="rect">
            <a:avLst/>
          </a:prstGeom>
          <a:noFill/>
        </p:spPr>
        <p:txBody>
          <a:bodyPr wrap="none">
            <a:spAutoFit/>
          </a:bodyPr>
          <a:lstStyle/>
          <a:p>
            <a:pPr>
              <a:defRPr/>
            </a:pPr>
            <a:r>
              <a:rPr lang="en-US" u="sng" dirty="0">
                <a:latin typeface="+mn-lt"/>
              </a:rPr>
              <a:t>Reduction of gold ions:</a:t>
            </a:r>
            <a:r>
              <a:rPr lang="en-US" dirty="0">
                <a:latin typeface="+mn-lt"/>
              </a:rPr>
              <a:t> Au(III) + 3e</a:t>
            </a:r>
            <a:r>
              <a:rPr lang="en-US" baseline="30000" dirty="0">
                <a:latin typeface="+mn-lt"/>
              </a:rPr>
              <a:t>-</a:t>
            </a:r>
            <a:r>
              <a:rPr lang="en-US" dirty="0">
                <a:latin typeface="+mn-lt"/>
              </a:rPr>
              <a:t> </a:t>
            </a:r>
            <a:r>
              <a:rPr lang="en-US" dirty="0">
                <a:latin typeface="+mn-lt"/>
                <a:cs typeface="Times New Roman"/>
              </a:rPr>
              <a:t>→ Au(0)</a:t>
            </a:r>
            <a:endParaRPr lang="en-US" dirty="0">
              <a:latin typeface="+mn-lt"/>
            </a:endParaRPr>
          </a:p>
        </p:txBody>
      </p:sp>
      <p:sp>
        <p:nvSpPr>
          <p:cNvPr id="51" name="TextBox 51"/>
          <p:cNvSpPr txBox="1"/>
          <p:nvPr/>
        </p:nvSpPr>
        <p:spPr>
          <a:xfrm>
            <a:off x="204788" y="1655763"/>
            <a:ext cx="3621087" cy="369887"/>
          </a:xfrm>
          <a:prstGeom prst="rect">
            <a:avLst/>
          </a:prstGeom>
          <a:noFill/>
        </p:spPr>
        <p:txBody>
          <a:bodyPr wrap="none">
            <a:spAutoFit/>
          </a:bodyPr>
          <a:lstStyle/>
          <a:p>
            <a:pPr>
              <a:defRPr/>
            </a:pPr>
            <a:r>
              <a:rPr lang="en-US" u="sng" dirty="0">
                <a:latin typeface="+mn-lt"/>
              </a:rPr>
              <a:t>Nucleation of Au(0) seed crystals:</a:t>
            </a:r>
          </a:p>
        </p:txBody>
      </p:sp>
      <p:grpSp>
        <p:nvGrpSpPr>
          <p:cNvPr id="52" name="Group 55"/>
          <p:cNvGrpSpPr>
            <a:grpSpLocks/>
          </p:cNvGrpSpPr>
          <p:nvPr/>
        </p:nvGrpSpPr>
        <p:grpSpPr bwMode="auto">
          <a:xfrm>
            <a:off x="688975" y="2073275"/>
            <a:ext cx="2011363" cy="2012950"/>
            <a:chOff x="688932" y="2630466"/>
            <a:chExt cx="2011680" cy="2011680"/>
          </a:xfrm>
        </p:grpSpPr>
        <p:sp>
          <p:nvSpPr>
            <p:cNvPr id="53" name="Oval 4"/>
            <p:cNvSpPr>
              <a:spLocks noChangeAspect="1"/>
            </p:cNvSpPr>
            <p:nvPr/>
          </p:nvSpPr>
          <p:spPr>
            <a:xfrm>
              <a:off x="1090633" y="2739935"/>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7"/>
            <p:cNvSpPr>
              <a:spLocks noChangeAspect="1"/>
            </p:cNvSpPr>
            <p:nvPr/>
          </p:nvSpPr>
          <p:spPr>
            <a:xfrm>
              <a:off x="2254454" y="3058821"/>
              <a:ext cx="146073" cy="1475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8"/>
            <p:cNvSpPr>
              <a:spLocks noChangeAspect="1"/>
            </p:cNvSpPr>
            <p:nvPr/>
          </p:nvSpPr>
          <p:spPr>
            <a:xfrm>
              <a:off x="1511387" y="320795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9"/>
            <p:cNvSpPr>
              <a:spLocks noChangeAspect="1"/>
            </p:cNvSpPr>
            <p:nvPr/>
          </p:nvSpPr>
          <p:spPr>
            <a:xfrm>
              <a:off x="2024230" y="3721977"/>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10"/>
            <p:cNvSpPr>
              <a:spLocks noChangeAspect="1"/>
            </p:cNvSpPr>
            <p:nvPr/>
          </p:nvSpPr>
          <p:spPr>
            <a:xfrm>
              <a:off x="1538379" y="414081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11"/>
            <p:cNvSpPr>
              <a:spLocks noChangeAspect="1"/>
            </p:cNvSpPr>
            <p:nvPr/>
          </p:nvSpPr>
          <p:spPr>
            <a:xfrm>
              <a:off x="928683" y="374101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12"/>
            <p:cNvSpPr>
              <a:spLocks noChangeAspect="1"/>
            </p:cNvSpPr>
            <p:nvPr/>
          </p:nvSpPr>
          <p:spPr>
            <a:xfrm>
              <a:off x="1490746" y="367438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13"/>
            <p:cNvSpPr>
              <a:spLocks noChangeAspect="1"/>
            </p:cNvSpPr>
            <p:nvPr/>
          </p:nvSpPr>
          <p:spPr>
            <a:xfrm>
              <a:off x="976315" y="3054062"/>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14"/>
            <p:cNvSpPr>
              <a:spLocks noChangeAspect="1"/>
            </p:cNvSpPr>
            <p:nvPr/>
          </p:nvSpPr>
          <p:spPr>
            <a:xfrm>
              <a:off x="1938492" y="2816087"/>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15"/>
            <p:cNvSpPr>
              <a:spLocks noChangeAspect="1"/>
            </p:cNvSpPr>
            <p:nvPr/>
          </p:nvSpPr>
          <p:spPr>
            <a:xfrm>
              <a:off x="2471976" y="357919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16"/>
            <p:cNvSpPr>
              <a:spLocks noChangeAspect="1"/>
            </p:cNvSpPr>
            <p:nvPr/>
          </p:nvSpPr>
          <p:spPr>
            <a:xfrm>
              <a:off x="881050" y="422648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17"/>
            <p:cNvSpPr>
              <a:spLocks noChangeAspect="1"/>
            </p:cNvSpPr>
            <p:nvPr/>
          </p:nvSpPr>
          <p:spPr>
            <a:xfrm>
              <a:off x="2176654" y="429311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5" name="Straight Arrow Connector 45"/>
            <p:cNvCxnSpPr>
              <a:stCxn id="55" idx="4"/>
              <a:endCxn id="59" idx="0"/>
            </p:cNvCxnSpPr>
            <p:nvPr/>
          </p:nvCxnSpPr>
          <p:spPr>
            <a:xfrm rot="5400000">
              <a:off x="1413867" y="3503825"/>
              <a:ext cx="320473" cy="2064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48"/>
            <p:cNvCxnSpPr>
              <a:stCxn id="56" idx="2"/>
              <a:endCxn id="59" idx="6"/>
            </p:cNvCxnSpPr>
            <p:nvPr/>
          </p:nvCxnSpPr>
          <p:spPr>
            <a:xfrm rot="10800000">
              <a:off x="1636819" y="3747361"/>
              <a:ext cx="387411" cy="47595"/>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7" name="Rectangle 52"/>
            <p:cNvSpPr/>
            <p:nvPr/>
          </p:nvSpPr>
          <p:spPr>
            <a:xfrm>
              <a:off x="688932" y="2630466"/>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8" name="Group 56"/>
          <p:cNvGrpSpPr>
            <a:grpSpLocks/>
          </p:cNvGrpSpPr>
          <p:nvPr/>
        </p:nvGrpSpPr>
        <p:grpSpPr bwMode="auto">
          <a:xfrm>
            <a:off x="3665538" y="2073275"/>
            <a:ext cx="2011362" cy="2012950"/>
            <a:chOff x="3584532" y="2695184"/>
            <a:chExt cx="2011680" cy="2011680"/>
          </a:xfrm>
        </p:grpSpPr>
        <p:sp>
          <p:nvSpPr>
            <p:cNvPr id="69" name="Oval 18"/>
            <p:cNvSpPr>
              <a:spLocks noChangeAspect="1"/>
            </p:cNvSpPr>
            <p:nvPr/>
          </p:nvSpPr>
          <p:spPr>
            <a:xfrm>
              <a:off x="4243448" y="274119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19"/>
            <p:cNvSpPr>
              <a:spLocks noChangeAspect="1"/>
            </p:cNvSpPr>
            <p:nvPr/>
          </p:nvSpPr>
          <p:spPr>
            <a:xfrm>
              <a:off x="4559411" y="312671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20"/>
            <p:cNvSpPr>
              <a:spLocks noChangeAspect="1"/>
            </p:cNvSpPr>
            <p:nvPr/>
          </p:nvSpPr>
          <p:spPr>
            <a:xfrm>
              <a:off x="4643561" y="356934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21"/>
            <p:cNvSpPr>
              <a:spLocks noChangeAspect="1"/>
            </p:cNvSpPr>
            <p:nvPr/>
          </p:nvSpPr>
          <p:spPr>
            <a:xfrm>
              <a:off x="4662614" y="3721649"/>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22"/>
            <p:cNvSpPr>
              <a:spLocks noChangeAspect="1"/>
            </p:cNvSpPr>
            <p:nvPr/>
          </p:nvSpPr>
          <p:spPr>
            <a:xfrm>
              <a:off x="4748353" y="4483168"/>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23"/>
            <p:cNvSpPr>
              <a:spLocks noChangeAspect="1"/>
            </p:cNvSpPr>
            <p:nvPr/>
          </p:nvSpPr>
          <p:spPr>
            <a:xfrm>
              <a:off x="3662331" y="3816839"/>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24"/>
            <p:cNvSpPr>
              <a:spLocks noChangeAspect="1"/>
            </p:cNvSpPr>
            <p:nvPr/>
          </p:nvSpPr>
          <p:spPr>
            <a:xfrm>
              <a:off x="4510190" y="3674054"/>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25"/>
            <p:cNvSpPr>
              <a:spLocks noChangeAspect="1"/>
            </p:cNvSpPr>
            <p:nvPr/>
          </p:nvSpPr>
          <p:spPr>
            <a:xfrm>
              <a:off x="3919547" y="318858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26"/>
            <p:cNvSpPr>
              <a:spLocks noChangeAspect="1"/>
            </p:cNvSpPr>
            <p:nvPr/>
          </p:nvSpPr>
          <p:spPr>
            <a:xfrm>
              <a:off x="5005569" y="274119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27"/>
            <p:cNvSpPr>
              <a:spLocks noChangeAspect="1"/>
            </p:cNvSpPr>
            <p:nvPr/>
          </p:nvSpPr>
          <p:spPr>
            <a:xfrm>
              <a:off x="5405682" y="340752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28"/>
            <p:cNvSpPr>
              <a:spLocks noChangeAspect="1"/>
            </p:cNvSpPr>
            <p:nvPr/>
          </p:nvSpPr>
          <p:spPr>
            <a:xfrm>
              <a:off x="3824282" y="43594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29"/>
            <p:cNvSpPr>
              <a:spLocks noChangeAspect="1"/>
            </p:cNvSpPr>
            <p:nvPr/>
          </p:nvSpPr>
          <p:spPr>
            <a:xfrm>
              <a:off x="5310417" y="43594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42"/>
            <p:cNvSpPr>
              <a:spLocks noChangeAspect="1"/>
            </p:cNvSpPr>
            <p:nvPr/>
          </p:nvSpPr>
          <p:spPr>
            <a:xfrm>
              <a:off x="4484786" y="3532855"/>
              <a:ext cx="390587" cy="39027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53"/>
            <p:cNvSpPr/>
            <p:nvPr/>
          </p:nvSpPr>
          <p:spPr>
            <a:xfrm>
              <a:off x="3584532" y="2695184"/>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3" name="Group 69"/>
          <p:cNvGrpSpPr>
            <a:grpSpLocks/>
          </p:cNvGrpSpPr>
          <p:nvPr/>
        </p:nvGrpSpPr>
        <p:grpSpPr bwMode="auto">
          <a:xfrm>
            <a:off x="6640513" y="2073275"/>
            <a:ext cx="2011362" cy="2012950"/>
            <a:chOff x="6640883" y="2474935"/>
            <a:chExt cx="2011680" cy="2011680"/>
          </a:xfrm>
        </p:grpSpPr>
        <p:sp>
          <p:nvSpPr>
            <p:cNvPr id="84" name="Oval 30"/>
            <p:cNvSpPr>
              <a:spLocks noChangeAspect="1"/>
            </p:cNvSpPr>
            <p:nvPr/>
          </p:nvSpPr>
          <p:spPr>
            <a:xfrm>
              <a:off x="7268044" y="294136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31"/>
            <p:cNvSpPr>
              <a:spLocks noChangeAspect="1"/>
            </p:cNvSpPr>
            <p:nvPr/>
          </p:nvSpPr>
          <p:spPr>
            <a:xfrm>
              <a:off x="7717378" y="332847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32"/>
            <p:cNvSpPr>
              <a:spLocks noChangeAspect="1"/>
            </p:cNvSpPr>
            <p:nvPr/>
          </p:nvSpPr>
          <p:spPr>
            <a:xfrm>
              <a:off x="7568130" y="328246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33"/>
            <p:cNvSpPr>
              <a:spLocks noChangeAspect="1"/>
            </p:cNvSpPr>
            <p:nvPr/>
          </p:nvSpPr>
          <p:spPr>
            <a:xfrm>
              <a:off x="7591945" y="3434767"/>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34"/>
            <p:cNvSpPr>
              <a:spLocks noChangeAspect="1"/>
            </p:cNvSpPr>
            <p:nvPr/>
          </p:nvSpPr>
          <p:spPr>
            <a:xfrm>
              <a:off x="7684035" y="4032876"/>
              <a:ext cx="147661"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35"/>
            <p:cNvSpPr>
              <a:spLocks noChangeAspect="1"/>
            </p:cNvSpPr>
            <p:nvPr/>
          </p:nvSpPr>
          <p:spPr>
            <a:xfrm>
              <a:off x="7466514" y="353471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36"/>
            <p:cNvSpPr>
              <a:spLocks noChangeAspect="1"/>
            </p:cNvSpPr>
            <p:nvPr/>
          </p:nvSpPr>
          <p:spPr>
            <a:xfrm>
              <a:off x="7439521" y="338082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38"/>
            <p:cNvSpPr>
              <a:spLocks noChangeAspect="1"/>
            </p:cNvSpPr>
            <p:nvPr/>
          </p:nvSpPr>
          <p:spPr>
            <a:xfrm>
              <a:off x="7953953" y="286680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39"/>
            <p:cNvSpPr>
              <a:spLocks noChangeAspect="1"/>
            </p:cNvSpPr>
            <p:nvPr/>
          </p:nvSpPr>
          <p:spPr>
            <a:xfrm>
              <a:off x="7733256" y="34871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40"/>
            <p:cNvSpPr>
              <a:spLocks noChangeAspect="1"/>
            </p:cNvSpPr>
            <p:nvPr/>
          </p:nvSpPr>
          <p:spPr>
            <a:xfrm>
              <a:off x="7010828" y="367115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41"/>
            <p:cNvSpPr>
              <a:spLocks noChangeAspect="1"/>
            </p:cNvSpPr>
            <p:nvPr/>
          </p:nvSpPr>
          <p:spPr>
            <a:xfrm>
              <a:off x="7610998" y="358707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43"/>
            <p:cNvSpPr>
              <a:spLocks noChangeAspect="1"/>
            </p:cNvSpPr>
            <p:nvPr/>
          </p:nvSpPr>
          <p:spPr>
            <a:xfrm>
              <a:off x="7417293" y="3252319"/>
              <a:ext cx="516020" cy="51402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54"/>
            <p:cNvSpPr/>
            <p:nvPr/>
          </p:nvSpPr>
          <p:spPr>
            <a:xfrm>
              <a:off x="6640883" y="2474935"/>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97" name="Straight Arrow Connector 58"/>
          <p:cNvCxnSpPr/>
          <p:nvPr/>
        </p:nvCxnSpPr>
        <p:spPr>
          <a:xfrm>
            <a:off x="2981325" y="3079750"/>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59"/>
          <p:cNvCxnSpPr/>
          <p:nvPr/>
        </p:nvCxnSpPr>
        <p:spPr>
          <a:xfrm>
            <a:off x="5899150" y="3079750"/>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60"/>
          <p:cNvSpPr txBox="1">
            <a:spLocks noChangeArrowheads="1"/>
          </p:cNvSpPr>
          <p:nvPr/>
        </p:nvSpPr>
        <p:spPr bwMode="auto">
          <a:xfrm>
            <a:off x="6550025" y="1516063"/>
            <a:ext cx="218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Seed Crystal</a:t>
            </a:r>
          </a:p>
          <a:p>
            <a:pPr algn="ctr" eaLnBrk="1" hangingPunct="1"/>
            <a:r>
              <a:rPr lang="en-US" altLang="en-US" sz="1600"/>
              <a:t>10’s to 100’s of Atoms</a:t>
            </a:r>
          </a:p>
        </p:txBody>
      </p:sp>
      <p:grpSp>
        <p:nvGrpSpPr>
          <p:cNvPr id="100" name="Group 70"/>
          <p:cNvGrpSpPr>
            <a:grpSpLocks/>
          </p:cNvGrpSpPr>
          <p:nvPr/>
        </p:nvGrpSpPr>
        <p:grpSpPr bwMode="auto">
          <a:xfrm>
            <a:off x="1006475" y="5238750"/>
            <a:ext cx="515938" cy="515938"/>
            <a:chOff x="4103130" y="4882889"/>
            <a:chExt cx="515059" cy="515059"/>
          </a:xfrm>
        </p:grpSpPr>
        <p:sp>
          <p:nvSpPr>
            <p:cNvPr id="101" name="Oval 61"/>
            <p:cNvSpPr>
              <a:spLocks noChangeAspect="1"/>
            </p:cNvSpPr>
            <p:nvPr/>
          </p:nvSpPr>
          <p:spPr>
            <a:xfrm>
              <a:off x="4418505" y="4958959"/>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62"/>
            <p:cNvSpPr>
              <a:spLocks noChangeAspect="1"/>
            </p:cNvSpPr>
            <p:nvPr/>
          </p:nvSpPr>
          <p:spPr>
            <a:xfrm>
              <a:off x="4269534" y="4913001"/>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63"/>
            <p:cNvSpPr>
              <a:spLocks noChangeAspect="1"/>
            </p:cNvSpPr>
            <p:nvPr/>
          </p:nvSpPr>
          <p:spPr>
            <a:xfrm>
              <a:off x="4293305" y="5065141"/>
              <a:ext cx="145801" cy="147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64"/>
            <p:cNvSpPr>
              <a:spLocks noChangeAspect="1"/>
            </p:cNvSpPr>
            <p:nvPr/>
          </p:nvSpPr>
          <p:spPr>
            <a:xfrm>
              <a:off x="4168107" y="5166568"/>
              <a:ext cx="147385"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65"/>
            <p:cNvSpPr>
              <a:spLocks noChangeAspect="1"/>
            </p:cNvSpPr>
            <p:nvPr/>
          </p:nvSpPr>
          <p:spPr>
            <a:xfrm>
              <a:off x="4141165" y="5012842"/>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66"/>
            <p:cNvSpPr>
              <a:spLocks noChangeAspect="1"/>
            </p:cNvSpPr>
            <p:nvPr/>
          </p:nvSpPr>
          <p:spPr>
            <a:xfrm>
              <a:off x="4434353" y="5119024"/>
              <a:ext cx="147385"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67"/>
            <p:cNvSpPr>
              <a:spLocks noChangeAspect="1"/>
            </p:cNvSpPr>
            <p:nvPr/>
          </p:nvSpPr>
          <p:spPr>
            <a:xfrm>
              <a:off x="4312323" y="5217281"/>
              <a:ext cx="145801" cy="147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68"/>
            <p:cNvSpPr>
              <a:spLocks noChangeAspect="1"/>
            </p:cNvSpPr>
            <p:nvPr/>
          </p:nvSpPr>
          <p:spPr>
            <a:xfrm>
              <a:off x="4103130" y="4882889"/>
              <a:ext cx="515059" cy="51505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09" name="Straight Arrow Connector 73"/>
          <p:cNvCxnSpPr/>
          <p:nvPr/>
        </p:nvCxnSpPr>
        <p:spPr>
          <a:xfrm flipV="1">
            <a:off x="1938338" y="5011738"/>
            <a:ext cx="903287"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Can 76"/>
          <p:cNvSpPr/>
          <p:nvPr/>
        </p:nvSpPr>
        <p:spPr>
          <a:xfrm rot="5400000">
            <a:off x="4887119" y="5214144"/>
            <a:ext cx="412750" cy="1563688"/>
          </a:xfrm>
          <a:prstGeom prst="can">
            <a:avLst>
              <a:gd name="adj" fmla="val 45170"/>
            </a:avLst>
          </a:prstGeom>
          <a:solidFill>
            <a:srgbClr val="FFC000"/>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1" name="Straight Arrow Connector 77"/>
          <p:cNvCxnSpPr/>
          <p:nvPr/>
        </p:nvCxnSpPr>
        <p:spPr>
          <a:xfrm>
            <a:off x="1935163" y="5614988"/>
            <a:ext cx="904875"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78"/>
          <p:cNvSpPr txBox="1">
            <a:spLocks noChangeArrowheads="1"/>
          </p:cNvSpPr>
          <p:nvPr/>
        </p:nvSpPr>
        <p:spPr bwMode="auto">
          <a:xfrm>
            <a:off x="3044825" y="5807075"/>
            <a:ext cx="1073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Nanorods</a:t>
            </a:r>
          </a:p>
        </p:txBody>
      </p:sp>
      <p:sp>
        <p:nvSpPr>
          <p:cNvPr id="113" name="TextBox 79"/>
          <p:cNvSpPr txBox="1">
            <a:spLocks noChangeArrowheads="1"/>
          </p:cNvSpPr>
          <p:nvPr/>
        </p:nvSpPr>
        <p:spPr bwMode="auto">
          <a:xfrm>
            <a:off x="2919413" y="4676775"/>
            <a:ext cx="1436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Spherical</a:t>
            </a:r>
          </a:p>
          <a:p>
            <a:pPr algn="ctr" eaLnBrk="1" hangingPunct="1"/>
            <a:r>
              <a:rPr lang="en-US" altLang="en-US" sz="1600"/>
              <a:t>Nanoparticles</a:t>
            </a:r>
          </a:p>
        </p:txBody>
      </p:sp>
      <p:sp>
        <p:nvSpPr>
          <p:cNvPr id="114" name="TextBox 80"/>
          <p:cNvSpPr txBox="1">
            <a:spLocks noChangeArrowheads="1"/>
          </p:cNvSpPr>
          <p:nvPr/>
        </p:nvSpPr>
        <p:spPr bwMode="auto">
          <a:xfrm>
            <a:off x="1773238" y="4633913"/>
            <a:ext cx="862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Isotropic</a:t>
            </a:r>
          </a:p>
          <a:p>
            <a:pPr algn="ctr" eaLnBrk="1" hangingPunct="1"/>
            <a:r>
              <a:rPr lang="en-US" altLang="en-US" sz="1400"/>
              <a:t>Growth</a:t>
            </a:r>
          </a:p>
        </p:txBody>
      </p:sp>
      <p:sp>
        <p:nvSpPr>
          <p:cNvPr id="115" name="TextBox 81"/>
          <p:cNvSpPr txBox="1">
            <a:spLocks noChangeArrowheads="1"/>
          </p:cNvSpPr>
          <p:nvPr/>
        </p:nvSpPr>
        <p:spPr bwMode="auto">
          <a:xfrm>
            <a:off x="1668463" y="5864225"/>
            <a:ext cx="1071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Anisotropic</a:t>
            </a:r>
          </a:p>
          <a:p>
            <a:pPr algn="ctr" eaLnBrk="1" hangingPunct="1"/>
            <a:r>
              <a:rPr lang="en-US" altLang="en-US" sz="1400"/>
              <a:t>Growth</a:t>
            </a:r>
          </a:p>
        </p:txBody>
      </p:sp>
      <p:grpSp>
        <p:nvGrpSpPr>
          <p:cNvPr id="116" name="Group 97"/>
          <p:cNvGrpSpPr>
            <a:grpSpLocks/>
          </p:cNvGrpSpPr>
          <p:nvPr/>
        </p:nvGrpSpPr>
        <p:grpSpPr bwMode="auto">
          <a:xfrm>
            <a:off x="4443413" y="4354513"/>
            <a:ext cx="3916362" cy="1258887"/>
            <a:chOff x="5446064" y="4417627"/>
            <a:chExt cx="3915991" cy="1258785"/>
          </a:xfrm>
        </p:grpSpPr>
        <p:sp>
          <p:nvSpPr>
            <p:cNvPr id="117" name="Arc 82"/>
            <p:cNvSpPr/>
            <p:nvPr/>
          </p:nvSpPr>
          <p:spPr>
            <a:xfrm>
              <a:off x="5973064" y="4417627"/>
              <a:ext cx="1306388" cy="1258785"/>
            </a:xfrm>
            <a:prstGeom prst="arc">
              <a:avLst>
                <a:gd name="adj1" fmla="val 19942861"/>
                <a:gd name="adj2" fmla="val 1710929"/>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18" name="Group 96"/>
            <p:cNvGrpSpPr>
              <a:grpSpLocks/>
            </p:cNvGrpSpPr>
            <p:nvPr/>
          </p:nvGrpSpPr>
          <p:grpSpPr bwMode="auto">
            <a:xfrm>
              <a:off x="5446064" y="4584698"/>
              <a:ext cx="3915991" cy="914404"/>
              <a:chOff x="5458590" y="4584698"/>
              <a:chExt cx="3915991" cy="914404"/>
            </a:xfrm>
          </p:grpSpPr>
          <p:sp>
            <p:nvSpPr>
              <p:cNvPr id="119" name="Oval 75"/>
              <p:cNvSpPr>
                <a:spLocks noChangeAspect="1"/>
              </p:cNvSpPr>
              <p:nvPr/>
            </p:nvSpPr>
            <p:spPr>
              <a:xfrm>
                <a:off x="5458590" y="4708115"/>
                <a:ext cx="598430" cy="598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Diamond 83"/>
              <p:cNvSpPr>
                <a:spLocks noChangeAspect="1"/>
              </p:cNvSpPr>
              <p:nvPr/>
            </p:nvSpPr>
            <p:spPr>
              <a:xfrm>
                <a:off x="7328488" y="4838279"/>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Diamond 84"/>
              <p:cNvSpPr>
                <a:spLocks noChangeAspect="1"/>
              </p:cNvSpPr>
              <p:nvPr/>
            </p:nvSpPr>
            <p:spPr>
              <a:xfrm>
                <a:off x="7284042" y="4704940"/>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Diamond 85"/>
              <p:cNvSpPr>
                <a:spLocks noChangeAspect="1"/>
              </p:cNvSpPr>
              <p:nvPr/>
            </p:nvSpPr>
            <p:spPr>
              <a:xfrm>
                <a:off x="7328488" y="5003366"/>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Diamond 86"/>
              <p:cNvSpPr>
                <a:spLocks noChangeAspect="1"/>
              </p:cNvSpPr>
              <p:nvPr/>
            </p:nvSpPr>
            <p:spPr>
              <a:xfrm>
                <a:off x="7328488" y="5149404"/>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Diamond 87"/>
              <p:cNvSpPr>
                <a:spLocks noChangeAspect="1"/>
              </p:cNvSpPr>
              <p:nvPr/>
            </p:nvSpPr>
            <p:spPr>
              <a:xfrm>
                <a:off x="7271343" y="5289093"/>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ectangle 88"/>
              <p:cNvSpPr/>
              <p:nvPr/>
            </p:nvSpPr>
            <p:spPr>
              <a:xfrm>
                <a:off x="6852283" y="4584300"/>
                <a:ext cx="914313" cy="91432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Straight Connector 90"/>
              <p:cNvCxnSpPr>
                <a:endCxn id="119" idx="7"/>
              </p:cNvCxnSpPr>
              <p:nvPr/>
            </p:nvCxnSpPr>
            <p:spPr>
              <a:xfrm rot="10800000" flipV="1">
                <a:off x="5969717" y="4584300"/>
                <a:ext cx="876217" cy="2127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92"/>
              <p:cNvCxnSpPr>
                <a:endCxn id="119" idx="7"/>
              </p:cNvCxnSpPr>
              <p:nvPr/>
            </p:nvCxnSpPr>
            <p:spPr>
              <a:xfrm rot="10800000">
                <a:off x="5969717" y="4797008"/>
                <a:ext cx="882566" cy="7016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8" name="TextBox 95"/>
              <p:cNvSpPr txBox="1">
                <a:spLocks noChangeArrowheads="1"/>
              </p:cNvSpPr>
              <p:nvPr/>
            </p:nvSpPr>
            <p:spPr bwMode="auto">
              <a:xfrm>
                <a:off x="7756830" y="4749800"/>
                <a:ext cx="1617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Surface capped</a:t>
                </a:r>
              </a:p>
              <a:p>
                <a:pPr algn="ctr" eaLnBrk="1" hangingPunct="1"/>
                <a:r>
                  <a:rPr lang="en-US" altLang="en-US" sz="1400"/>
                  <a:t>with citrate anions</a:t>
                </a:r>
              </a:p>
            </p:txBody>
          </p:sp>
        </p:grpSp>
      </p:grpSp>
      <p:sp>
        <p:nvSpPr>
          <p:cNvPr id="129" name="TextBox 98"/>
          <p:cNvSpPr txBox="1">
            <a:spLocks noChangeArrowheads="1"/>
          </p:cNvSpPr>
          <p:nvPr/>
        </p:nvSpPr>
        <p:spPr bwMode="auto">
          <a:xfrm>
            <a:off x="5846763" y="5653088"/>
            <a:ext cx="33385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Adding </a:t>
            </a:r>
            <a:r>
              <a:rPr lang="en-US" altLang="en-US" sz="1400" dirty="0">
                <a:solidFill>
                  <a:srgbClr val="FF0000"/>
                </a:solidFill>
              </a:rPr>
              <a:t>surfactant</a:t>
            </a:r>
            <a:r>
              <a:rPr lang="en-US" altLang="en-US" sz="1400" dirty="0"/>
              <a:t> to growth solution</a:t>
            </a:r>
          </a:p>
          <a:p>
            <a:pPr eaLnBrk="1" hangingPunct="1"/>
            <a:r>
              <a:rPr lang="en-US" altLang="en-US" sz="1400" dirty="0"/>
              <a:t>caps certain crystal faces and promotes</a:t>
            </a:r>
          </a:p>
          <a:p>
            <a:pPr eaLnBrk="1" hangingPunct="1"/>
            <a:r>
              <a:rPr lang="en-US" altLang="en-US" sz="1400" dirty="0"/>
              <a:t>growth only in selected directions.</a:t>
            </a:r>
          </a:p>
        </p:txBody>
      </p:sp>
      <p:sp>
        <p:nvSpPr>
          <p:cNvPr id="130" name="TextBox 99"/>
          <p:cNvSpPr txBox="1"/>
          <p:nvPr/>
        </p:nvSpPr>
        <p:spPr>
          <a:xfrm>
            <a:off x="204788" y="4200525"/>
            <a:ext cx="2684462" cy="369888"/>
          </a:xfrm>
          <a:prstGeom prst="rect">
            <a:avLst/>
          </a:prstGeom>
          <a:noFill/>
        </p:spPr>
        <p:txBody>
          <a:bodyPr wrap="none">
            <a:spAutoFit/>
          </a:bodyPr>
          <a:lstStyle/>
          <a:p>
            <a:pPr>
              <a:defRPr/>
            </a:pPr>
            <a:r>
              <a:rPr lang="en-US" u="sng" dirty="0">
                <a:latin typeface="+mn-lt"/>
              </a:rPr>
              <a:t>Growth of nanoparticles:</a:t>
            </a:r>
          </a:p>
        </p:txBody>
      </p:sp>
      <p:sp>
        <p:nvSpPr>
          <p:cNvPr id="131" name="TextBox 100"/>
          <p:cNvSpPr txBox="1">
            <a:spLocks noChangeArrowheads="1"/>
          </p:cNvSpPr>
          <p:nvPr/>
        </p:nvSpPr>
        <p:spPr bwMode="auto">
          <a:xfrm>
            <a:off x="309563" y="5314950"/>
            <a:ext cx="661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Seed</a:t>
            </a:r>
          </a:p>
        </p:txBody>
      </p:sp>
    </p:spTree>
    <p:extLst>
      <p:ext uri="{BB962C8B-B14F-4D97-AF65-F5344CB8AC3E}">
        <p14:creationId xmlns:p14="http://schemas.microsoft.com/office/powerpoint/2010/main" val="72171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b="1" dirty="0" err="1">
                <a:solidFill>
                  <a:srgbClr val="0070C0"/>
                </a:solidFill>
              </a:rPr>
              <a:t>Colloidal</a:t>
            </a:r>
            <a:r>
              <a:rPr lang="it-IT" sz="3100" b="1" dirty="0">
                <a:solidFill>
                  <a:srgbClr val="0070C0"/>
                </a:solidFill>
              </a:rPr>
              <a:t> Gold </a:t>
            </a:r>
            <a:r>
              <a:rPr lang="it-IT" sz="3100" b="1" dirty="0" err="1">
                <a:solidFill>
                  <a:srgbClr val="0070C0"/>
                </a:solidFill>
              </a:rPr>
              <a:t>Nanorod</a:t>
            </a:r>
            <a:r>
              <a:rPr lang="it-IT" sz="3100" b="1" dirty="0">
                <a:solidFill>
                  <a:srgbClr val="0070C0"/>
                </a:solidFill>
              </a:rPr>
              <a:t> Clusters</a:t>
            </a:r>
            <a:br>
              <a:rPr lang="it-IT" b="1" dirty="0"/>
            </a:br>
            <a:endParaRPr lang="it-IT" dirty="0"/>
          </a:p>
        </p:txBody>
      </p:sp>
      <p:pic>
        <p:nvPicPr>
          <p:cNvPr id="4" name="Immagine 3"/>
          <p:cNvPicPr>
            <a:picLocks noChangeAspect="1"/>
          </p:cNvPicPr>
          <p:nvPr/>
        </p:nvPicPr>
        <p:blipFill rotWithShape="1">
          <a:blip r:embed="rId2"/>
          <a:srcRect t="51512"/>
          <a:stretch/>
        </p:blipFill>
        <p:spPr>
          <a:xfrm>
            <a:off x="1447214" y="1192116"/>
            <a:ext cx="5891693" cy="2957314"/>
          </a:xfrm>
          <a:prstGeom prst="rect">
            <a:avLst/>
          </a:prstGeom>
        </p:spPr>
      </p:pic>
      <p:sp>
        <p:nvSpPr>
          <p:cNvPr id="5" name="Rettangolo 4"/>
          <p:cNvSpPr/>
          <p:nvPr/>
        </p:nvSpPr>
        <p:spPr>
          <a:xfrm>
            <a:off x="469706" y="4170440"/>
            <a:ext cx="7846707" cy="2308324"/>
          </a:xfrm>
          <a:prstGeom prst="rect">
            <a:avLst/>
          </a:prstGeom>
        </p:spPr>
        <p:txBody>
          <a:bodyPr wrap="square">
            <a:spAutoFit/>
          </a:bodyPr>
          <a:lstStyle/>
          <a:p>
            <a:endParaRPr lang="it-IT" dirty="0"/>
          </a:p>
          <a:p>
            <a:pPr marL="342900" indent="-342900">
              <a:buAutoNum type="arabicPeriod"/>
            </a:pPr>
            <a:r>
              <a:rPr lang="it-IT" dirty="0"/>
              <a:t>A </a:t>
            </a:r>
            <a:r>
              <a:rPr lang="it-IT" b="1" dirty="0" err="1">
                <a:solidFill>
                  <a:srgbClr val="0070C0"/>
                </a:solidFill>
              </a:rPr>
              <a:t>seed</a:t>
            </a:r>
            <a:r>
              <a:rPr lang="it-IT" b="1" dirty="0">
                <a:solidFill>
                  <a:srgbClr val="0070C0"/>
                </a:solidFill>
              </a:rPr>
              <a:t> </a:t>
            </a:r>
            <a:r>
              <a:rPr lang="it-IT" b="1" dirty="0" err="1">
                <a:solidFill>
                  <a:srgbClr val="0070C0"/>
                </a:solidFill>
              </a:rPr>
              <a:t>solution</a:t>
            </a:r>
            <a:r>
              <a:rPr lang="it-IT" b="1" dirty="0">
                <a:solidFill>
                  <a:srgbClr val="0070C0"/>
                </a:solidFill>
              </a:rPr>
              <a:t> </a:t>
            </a:r>
            <a:r>
              <a:rPr lang="it-IT" dirty="0"/>
              <a:t>of </a:t>
            </a:r>
            <a:r>
              <a:rPr lang="it-IT" dirty="0" err="1"/>
              <a:t>gold</a:t>
            </a:r>
            <a:r>
              <a:rPr lang="it-IT" dirty="0"/>
              <a:t> </a:t>
            </a:r>
            <a:r>
              <a:rPr lang="it-IT" dirty="0" err="1"/>
              <a:t>nanoparticles</a:t>
            </a:r>
            <a:r>
              <a:rPr lang="it-IT" dirty="0"/>
              <a:t> </a:t>
            </a:r>
            <a:r>
              <a:rPr lang="it-IT" dirty="0" err="1"/>
              <a:t>was</a:t>
            </a:r>
            <a:r>
              <a:rPr lang="it-IT" dirty="0"/>
              <a:t> </a:t>
            </a:r>
            <a:r>
              <a:rPr lang="it-IT" dirty="0" err="1"/>
              <a:t>prepared</a:t>
            </a:r>
            <a:r>
              <a:rPr lang="it-IT" dirty="0"/>
              <a:t> by </a:t>
            </a:r>
            <a:r>
              <a:rPr lang="it-IT" dirty="0" err="1">
                <a:solidFill>
                  <a:srgbClr val="FF0000"/>
                </a:solidFill>
              </a:rPr>
              <a:t>borohydride</a:t>
            </a:r>
            <a:r>
              <a:rPr lang="it-IT" dirty="0"/>
              <a:t> (30 </a:t>
            </a:r>
            <a:r>
              <a:rPr lang="it-IT" dirty="0" err="1"/>
              <a:t>mM</a:t>
            </a:r>
            <a:r>
              <a:rPr lang="it-IT" dirty="0"/>
              <a:t>, 0.3 </a:t>
            </a:r>
            <a:r>
              <a:rPr lang="it-IT" dirty="0" err="1"/>
              <a:t>mL</a:t>
            </a:r>
            <a:r>
              <a:rPr lang="it-IT" dirty="0"/>
              <a:t>) </a:t>
            </a:r>
            <a:r>
              <a:rPr lang="it-IT" dirty="0" err="1"/>
              <a:t>reduction</a:t>
            </a:r>
            <a:r>
              <a:rPr lang="it-IT" dirty="0"/>
              <a:t> of </a:t>
            </a:r>
            <a:r>
              <a:rPr lang="it-IT" dirty="0">
                <a:solidFill>
                  <a:srgbClr val="FF0000"/>
                </a:solidFill>
              </a:rPr>
              <a:t>HAuCl</a:t>
            </a:r>
            <a:r>
              <a:rPr lang="it-IT" baseline="-25000" dirty="0">
                <a:solidFill>
                  <a:srgbClr val="FF0000"/>
                </a:solidFill>
              </a:rPr>
              <a:t>4</a:t>
            </a:r>
            <a:r>
              <a:rPr lang="it-IT" dirty="0"/>
              <a:t> (0.25 </a:t>
            </a:r>
            <a:r>
              <a:rPr lang="it-IT" dirty="0" err="1"/>
              <a:t>mM</a:t>
            </a:r>
            <a:r>
              <a:rPr lang="it-IT" dirty="0"/>
              <a:t>, 5 </a:t>
            </a:r>
            <a:r>
              <a:rPr lang="it-IT" dirty="0" err="1"/>
              <a:t>mL</a:t>
            </a:r>
            <a:r>
              <a:rPr lang="it-IT" dirty="0"/>
              <a:t>) in </a:t>
            </a:r>
            <a:r>
              <a:rPr lang="it-IT" dirty="0" err="1"/>
              <a:t>aqueous</a:t>
            </a:r>
            <a:r>
              <a:rPr lang="it-IT" dirty="0"/>
              <a:t> </a:t>
            </a:r>
            <a:r>
              <a:rPr lang="it-IT" dirty="0" err="1">
                <a:solidFill>
                  <a:srgbClr val="FF0000"/>
                </a:solidFill>
              </a:rPr>
              <a:t>cetyltrimethylammonium</a:t>
            </a:r>
            <a:r>
              <a:rPr lang="it-IT" dirty="0">
                <a:solidFill>
                  <a:srgbClr val="FF0000"/>
                </a:solidFill>
              </a:rPr>
              <a:t> </a:t>
            </a:r>
            <a:r>
              <a:rPr lang="it-IT" dirty="0" err="1">
                <a:solidFill>
                  <a:srgbClr val="FF0000"/>
                </a:solidFill>
              </a:rPr>
              <a:t>bromide</a:t>
            </a:r>
            <a:r>
              <a:rPr lang="it-IT" dirty="0"/>
              <a:t> (CTAB) </a:t>
            </a:r>
            <a:r>
              <a:rPr lang="it-IT" dirty="0" err="1"/>
              <a:t>solution</a:t>
            </a:r>
            <a:r>
              <a:rPr lang="it-IT" dirty="0"/>
              <a:t> (0.1 M). </a:t>
            </a:r>
          </a:p>
          <a:p>
            <a:pPr marL="342900" indent="-342900">
              <a:buAutoNum type="arabicPeriod"/>
            </a:pPr>
            <a:endParaRPr lang="it-IT" dirty="0"/>
          </a:p>
          <a:p>
            <a:r>
              <a:rPr lang="it-IT" dirty="0"/>
              <a:t>2.   An </a:t>
            </a:r>
            <a:r>
              <a:rPr lang="it-IT" dirty="0" err="1"/>
              <a:t>aliquot</a:t>
            </a:r>
            <a:r>
              <a:rPr lang="it-IT" dirty="0"/>
              <a:t> of </a:t>
            </a:r>
            <a:r>
              <a:rPr lang="it-IT" dirty="0" err="1"/>
              <a:t>seed</a:t>
            </a:r>
            <a:r>
              <a:rPr lang="it-IT" dirty="0"/>
              <a:t> </a:t>
            </a:r>
            <a:r>
              <a:rPr lang="it-IT" dirty="0" err="1"/>
              <a:t>solution</a:t>
            </a:r>
            <a:r>
              <a:rPr lang="it-IT" dirty="0"/>
              <a:t> (24 </a:t>
            </a:r>
            <a:r>
              <a:rPr lang="el-GR" dirty="0"/>
              <a:t>μ</a:t>
            </a:r>
            <a:r>
              <a:rPr lang="it-IT" dirty="0"/>
              <a:t>L) </a:t>
            </a:r>
            <a:r>
              <a:rPr lang="it-IT" dirty="0" err="1"/>
              <a:t>was</a:t>
            </a:r>
            <a:r>
              <a:rPr lang="it-IT" dirty="0"/>
              <a:t> </a:t>
            </a:r>
            <a:r>
              <a:rPr lang="it-IT" dirty="0" err="1"/>
              <a:t>added</a:t>
            </a:r>
            <a:r>
              <a:rPr lang="it-IT" dirty="0"/>
              <a:t> to a </a:t>
            </a:r>
            <a:r>
              <a:rPr lang="it-IT" dirty="0" err="1">
                <a:solidFill>
                  <a:srgbClr val="00B050"/>
                </a:solidFill>
              </a:rPr>
              <a:t>growth</a:t>
            </a:r>
            <a:r>
              <a:rPr lang="it-IT" dirty="0">
                <a:solidFill>
                  <a:srgbClr val="00B050"/>
                </a:solidFill>
              </a:rPr>
              <a:t> </a:t>
            </a:r>
            <a:r>
              <a:rPr lang="it-IT" dirty="0" err="1">
                <a:solidFill>
                  <a:srgbClr val="00B050"/>
                </a:solidFill>
              </a:rPr>
              <a:t>solution</a:t>
            </a:r>
            <a:r>
              <a:rPr lang="it-IT" dirty="0">
                <a:solidFill>
                  <a:srgbClr val="00B050"/>
                </a:solidFill>
              </a:rPr>
              <a:t> </a:t>
            </a:r>
            <a:r>
              <a:rPr lang="it-IT" dirty="0"/>
              <a:t>(10 </a:t>
            </a:r>
            <a:r>
              <a:rPr lang="it-IT" dirty="0" err="1"/>
              <a:t>mL</a:t>
            </a:r>
            <a:r>
              <a:rPr lang="it-IT" dirty="0"/>
              <a:t>) </a:t>
            </a:r>
            <a:r>
              <a:rPr lang="it-IT" dirty="0" err="1"/>
              <a:t>containing</a:t>
            </a:r>
            <a:r>
              <a:rPr lang="it-IT" dirty="0"/>
              <a:t> </a:t>
            </a:r>
            <a:r>
              <a:rPr lang="it-IT" dirty="0">
                <a:solidFill>
                  <a:srgbClr val="00B050"/>
                </a:solidFill>
              </a:rPr>
              <a:t>CTAB</a:t>
            </a:r>
            <a:r>
              <a:rPr lang="it-IT" dirty="0"/>
              <a:t> (0.1 M), </a:t>
            </a:r>
            <a:r>
              <a:rPr lang="it-IT" dirty="0">
                <a:solidFill>
                  <a:srgbClr val="00B050"/>
                </a:solidFill>
              </a:rPr>
              <a:t>HAuCl</a:t>
            </a:r>
            <a:r>
              <a:rPr lang="it-IT" baseline="-25000" dirty="0">
                <a:solidFill>
                  <a:srgbClr val="00B050"/>
                </a:solidFill>
              </a:rPr>
              <a:t>4</a:t>
            </a:r>
            <a:r>
              <a:rPr lang="it-IT" dirty="0"/>
              <a:t> (0.5 </a:t>
            </a:r>
            <a:r>
              <a:rPr lang="it-IT" dirty="0" err="1"/>
              <a:t>mM</a:t>
            </a:r>
            <a:r>
              <a:rPr lang="it-IT" dirty="0"/>
              <a:t>), </a:t>
            </a:r>
            <a:r>
              <a:rPr lang="it-IT" b="1" dirty="0" err="1">
                <a:solidFill>
                  <a:srgbClr val="00B050"/>
                </a:solidFill>
              </a:rPr>
              <a:t>ascorbic</a:t>
            </a:r>
            <a:r>
              <a:rPr lang="it-IT" b="1" dirty="0">
                <a:solidFill>
                  <a:srgbClr val="00B050"/>
                </a:solidFill>
              </a:rPr>
              <a:t> acid </a:t>
            </a:r>
            <a:r>
              <a:rPr lang="it-IT" dirty="0"/>
              <a:t>(0.8 </a:t>
            </a:r>
            <a:r>
              <a:rPr lang="it-IT" dirty="0" err="1"/>
              <a:t>mM</a:t>
            </a:r>
            <a:r>
              <a:rPr lang="it-IT" dirty="0"/>
              <a:t>), …... </a:t>
            </a:r>
            <a:r>
              <a:rPr lang="it-IT" dirty="0" err="1"/>
              <a:t>Mixtures</a:t>
            </a:r>
            <a:r>
              <a:rPr lang="it-IT" dirty="0"/>
              <a:t> </a:t>
            </a:r>
            <a:r>
              <a:rPr lang="it-IT" dirty="0" err="1"/>
              <a:t>were</a:t>
            </a:r>
            <a:r>
              <a:rPr lang="it-IT" dirty="0"/>
              <a:t> </a:t>
            </a:r>
            <a:r>
              <a:rPr lang="it-IT" dirty="0" err="1"/>
              <a:t>left</a:t>
            </a:r>
            <a:r>
              <a:rPr lang="it-IT" dirty="0"/>
              <a:t> </a:t>
            </a:r>
            <a:r>
              <a:rPr lang="it-IT" dirty="0" err="1"/>
              <a:t>undisturbed</a:t>
            </a:r>
            <a:r>
              <a:rPr lang="it-IT" dirty="0"/>
              <a:t> for 4 h </a:t>
            </a:r>
            <a:r>
              <a:rPr lang="it-IT" dirty="0" err="1"/>
              <a:t>at</a:t>
            </a:r>
            <a:r>
              <a:rPr lang="it-IT" dirty="0"/>
              <a:t> 27 °C.</a:t>
            </a:r>
          </a:p>
        </p:txBody>
      </p:sp>
      <p:sp>
        <p:nvSpPr>
          <p:cNvPr id="6" name="Rettangolo 5"/>
          <p:cNvSpPr/>
          <p:nvPr/>
        </p:nvSpPr>
        <p:spPr>
          <a:xfrm>
            <a:off x="5290203" y="6354125"/>
            <a:ext cx="3398687" cy="369332"/>
          </a:xfrm>
          <a:prstGeom prst="rect">
            <a:avLst/>
          </a:prstGeom>
        </p:spPr>
        <p:txBody>
          <a:bodyPr wrap="none">
            <a:spAutoFit/>
          </a:bodyPr>
          <a:lstStyle/>
          <a:p>
            <a:r>
              <a:rPr lang="it-IT" i="1" dirty="0" err="1"/>
              <a:t>Langmuir</a:t>
            </a:r>
            <a:r>
              <a:rPr lang="it-IT" dirty="0"/>
              <a:t> 2012, 28, 24, 8826-8833</a:t>
            </a:r>
          </a:p>
        </p:txBody>
      </p:sp>
    </p:spTree>
    <p:extLst>
      <p:ext uri="{BB962C8B-B14F-4D97-AF65-F5344CB8AC3E}">
        <p14:creationId xmlns:p14="http://schemas.microsoft.com/office/powerpoint/2010/main" val="4117875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 Molybdenum</a:t>
            </a:r>
          </a:p>
        </p:txBody>
      </p:sp>
      <p:sp>
        <p:nvSpPr>
          <p:cNvPr id="133" name="Rectangle 3"/>
          <p:cNvSpPr txBox="1">
            <a:spLocks noChangeArrowheads="1"/>
          </p:cNvSpPr>
          <p:nvPr/>
        </p:nvSpPr>
        <p:spPr>
          <a:xfrm>
            <a:off x="323528" y="908720"/>
            <a:ext cx="8496944"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r>
              <a:rPr lang="en-US" altLang="en-US" dirty="0">
                <a:solidFill>
                  <a:schemeClr val="tx1"/>
                </a:solidFill>
              </a:rPr>
              <a:t>1-5 nm molybdenum nanoparticles can be created at room temperature by reducing MoCl</a:t>
            </a:r>
            <a:r>
              <a:rPr lang="en-US" altLang="en-US" baseline="-25000" dirty="0">
                <a:solidFill>
                  <a:schemeClr val="tx1"/>
                </a:solidFill>
              </a:rPr>
              <a:t>3</a:t>
            </a:r>
            <a:r>
              <a:rPr lang="en-US" altLang="en-US" dirty="0">
                <a:solidFill>
                  <a:schemeClr val="tx1"/>
                </a:solidFill>
              </a:rPr>
              <a:t> in a </a:t>
            </a:r>
            <a:r>
              <a:rPr lang="en-US" altLang="en-US" dirty="0">
                <a:solidFill>
                  <a:srgbClr val="FF0000"/>
                </a:solidFill>
              </a:rPr>
              <a:t>toluene</a:t>
            </a:r>
            <a:r>
              <a:rPr lang="en-US" altLang="en-US" dirty="0">
                <a:solidFill>
                  <a:schemeClr val="tx1"/>
                </a:solidFill>
              </a:rPr>
              <a:t> solution in the presence of sodium </a:t>
            </a:r>
            <a:r>
              <a:rPr lang="en-US" altLang="en-US" dirty="0" err="1">
                <a:solidFill>
                  <a:schemeClr val="tx1"/>
                </a:solidFill>
              </a:rPr>
              <a:t>triethylborohydride</a:t>
            </a:r>
            <a:r>
              <a:rPr lang="en-US" altLang="en-US" dirty="0">
                <a:solidFill>
                  <a:schemeClr val="tx1"/>
                </a:solidFill>
              </a:rPr>
              <a:t> (NaBEt</a:t>
            </a:r>
            <a:r>
              <a:rPr lang="en-US" altLang="en-US" baseline="-25000" dirty="0">
                <a:solidFill>
                  <a:schemeClr val="tx1"/>
                </a:solidFill>
              </a:rPr>
              <a:t>3</a:t>
            </a:r>
            <a:r>
              <a:rPr lang="en-US" altLang="en-US" dirty="0">
                <a:solidFill>
                  <a:schemeClr val="tx1"/>
                </a:solidFill>
              </a:rPr>
              <a:t>H).</a:t>
            </a:r>
          </a:p>
          <a:p>
            <a:pPr lvl="1">
              <a:buFontTx/>
              <a:buNone/>
            </a:pPr>
            <a:endParaRPr lang="en-US" altLang="en-US" dirty="0"/>
          </a:p>
          <a:p>
            <a:pPr lvl="1">
              <a:buFontTx/>
              <a:buNone/>
            </a:pPr>
            <a:r>
              <a:rPr lang="en-US" altLang="en-US" dirty="0">
                <a:solidFill>
                  <a:schemeClr val="tx1"/>
                </a:solidFill>
              </a:rPr>
              <a:t>MoCl</a:t>
            </a:r>
            <a:r>
              <a:rPr lang="en-US" altLang="en-US" baseline="-25000" dirty="0">
                <a:solidFill>
                  <a:schemeClr val="tx1"/>
                </a:solidFill>
              </a:rPr>
              <a:t>3</a:t>
            </a:r>
            <a:r>
              <a:rPr lang="en-US" altLang="en-US" dirty="0">
                <a:solidFill>
                  <a:schemeClr val="tx1"/>
                </a:solidFill>
              </a:rPr>
              <a:t> + 3NaBEt</a:t>
            </a:r>
            <a:r>
              <a:rPr lang="en-US" altLang="en-US" baseline="-25000" dirty="0">
                <a:solidFill>
                  <a:schemeClr val="tx1"/>
                </a:solidFill>
              </a:rPr>
              <a:t>3</a:t>
            </a:r>
            <a:r>
              <a:rPr lang="en-US" altLang="en-US" dirty="0">
                <a:solidFill>
                  <a:schemeClr val="tx1"/>
                </a:solidFill>
              </a:rPr>
              <a:t>H </a:t>
            </a:r>
            <a:r>
              <a:rPr lang="en-US" altLang="en-US" dirty="0">
                <a:solidFill>
                  <a:schemeClr val="tx1"/>
                </a:solidFill>
                <a:sym typeface="Wingdings" panose="05000000000000000000" pitchFamily="2" charset="2"/>
              </a:rPr>
              <a:t> Mo + 3NaCl + 3BEt</a:t>
            </a:r>
            <a:r>
              <a:rPr lang="en-US" altLang="en-US" baseline="-25000" dirty="0">
                <a:solidFill>
                  <a:schemeClr val="tx1"/>
                </a:solidFill>
                <a:sym typeface="Wingdings" panose="05000000000000000000" pitchFamily="2" charset="2"/>
              </a:rPr>
              <a:t>3</a:t>
            </a:r>
            <a:r>
              <a:rPr lang="en-US" altLang="en-US" dirty="0">
                <a:solidFill>
                  <a:schemeClr val="tx1"/>
                </a:solidFill>
                <a:sym typeface="Wingdings" panose="05000000000000000000" pitchFamily="2" charset="2"/>
              </a:rPr>
              <a:t> + (3/2) </a:t>
            </a:r>
            <a:r>
              <a:rPr lang="en-US" altLang="en-US" dirty="0">
                <a:solidFill>
                  <a:srgbClr val="FF0000"/>
                </a:solidFill>
                <a:sym typeface="Wingdings" panose="05000000000000000000" pitchFamily="2" charset="2"/>
              </a:rPr>
              <a:t>H</a:t>
            </a:r>
            <a:r>
              <a:rPr lang="en-US" altLang="en-US" baseline="-25000" dirty="0">
                <a:solidFill>
                  <a:srgbClr val="FF0000"/>
                </a:solidFill>
                <a:sym typeface="Wingdings" panose="05000000000000000000" pitchFamily="2" charset="2"/>
              </a:rPr>
              <a:t>2</a:t>
            </a:r>
            <a:endParaRPr lang="en-US" altLang="en-US" baseline="-25000" dirty="0">
              <a:solidFill>
                <a:srgbClr val="FF0000"/>
              </a:solidFill>
            </a:endParaRPr>
          </a:p>
        </p:txBody>
      </p:sp>
      <p:sp>
        <p:nvSpPr>
          <p:cNvPr id="3" name="Rettangolo 2"/>
          <p:cNvSpPr/>
          <p:nvPr/>
        </p:nvSpPr>
        <p:spPr>
          <a:xfrm>
            <a:off x="652058" y="4149080"/>
            <a:ext cx="7952390" cy="2585323"/>
          </a:xfrm>
          <a:prstGeom prst="rect">
            <a:avLst/>
          </a:prstGeom>
        </p:spPr>
        <p:txBody>
          <a:bodyPr wrap="square">
            <a:spAutoFit/>
          </a:bodyPr>
          <a:lstStyle/>
          <a:p>
            <a:r>
              <a:rPr lang="en-US" dirty="0"/>
              <a:t>The main applications of molybdenum nanoparticles are as </a:t>
            </a:r>
            <a:r>
              <a:rPr lang="en-US" dirty="0">
                <a:solidFill>
                  <a:srgbClr val="7030A0"/>
                </a:solidFill>
              </a:rPr>
              <a:t>additives in alloys for hi-tech applications</a:t>
            </a:r>
            <a:r>
              <a:rPr lang="en-US" dirty="0"/>
              <a:t>, such as high-vacuum or corrosive environments. </a:t>
            </a:r>
          </a:p>
          <a:p>
            <a:endParaRPr lang="en-US" dirty="0"/>
          </a:p>
          <a:p>
            <a:r>
              <a:rPr lang="en-US" dirty="0"/>
              <a:t>Some of these areas are as follows:</a:t>
            </a:r>
          </a:p>
          <a:p>
            <a:r>
              <a:rPr lang="en-US" dirty="0"/>
              <a:t>	- High-temperature lubrication;</a:t>
            </a:r>
          </a:p>
          <a:p>
            <a:r>
              <a:rPr lang="en-US" dirty="0"/>
              <a:t> 	- Hard alloys, cutting tools, textiles;</a:t>
            </a:r>
          </a:p>
          <a:p>
            <a:r>
              <a:rPr lang="en-US" dirty="0"/>
              <a:t>	- Microelectronics films;</a:t>
            </a:r>
          </a:p>
          <a:p>
            <a:r>
              <a:rPr lang="en-US" dirty="0"/>
              <a:t>	- Sintering additives, coatings, plastics, nanowire and nanofiber;</a:t>
            </a:r>
          </a:p>
          <a:p>
            <a:r>
              <a:rPr lang="en-US" dirty="0"/>
              <a:t>	- High-power vacuum valve, heater tube and X-ray tube.</a:t>
            </a:r>
          </a:p>
        </p:txBody>
      </p:sp>
    </p:spTree>
    <p:extLst>
      <p:ext uri="{BB962C8B-B14F-4D97-AF65-F5344CB8AC3E}">
        <p14:creationId xmlns:p14="http://schemas.microsoft.com/office/powerpoint/2010/main" val="338595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23929">
            <a:off x="3592736" y="1831830"/>
            <a:ext cx="1781550" cy="93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Iron</a:t>
            </a:r>
          </a:p>
        </p:txBody>
      </p:sp>
      <p:sp>
        <p:nvSpPr>
          <p:cNvPr id="133" name="Rectangle 3"/>
          <p:cNvSpPr txBox="1">
            <a:spLocks noChangeArrowheads="1"/>
          </p:cNvSpPr>
          <p:nvPr/>
        </p:nvSpPr>
        <p:spPr>
          <a:xfrm>
            <a:off x="196866" y="908720"/>
            <a:ext cx="439248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l"/>
            <a:r>
              <a:rPr lang="en-US" altLang="en-US" sz="2400" dirty="0">
                <a:solidFill>
                  <a:schemeClr val="tx1"/>
                </a:solidFill>
              </a:rPr>
              <a:t>3 nm Fe nanoparticles produced by reducing FeCl</a:t>
            </a:r>
            <a:r>
              <a:rPr lang="en-US" altLang="en-US" sz="2400" baseline="-25000" dirty="0">
                <a:solidFill>
                  <a:schemeClr val="tx1"/>
                </a:solidFill>
              </a:rPr>
              <a:t>2</a:t>
            </a:r>
            <a:r>
              <a:rPr lang="en-US" altLang="en-US" sz="2400" dirty="0">
                <a:solidFill>
                  <a:schemeClr val="tx1"/>
                </a:solidFill>
              </a:rPr>
              <a:t> with sodium borohydride (NaBH</a:t>
            </a:r>
            <a:r>
              <a:rPr lang="en-US" altLang="en-US" sz="2400" baseline="-25000" dirty="0">
                <a:solidFill>
                  <a:schemeClr val="tx1"/>
                </a:solidFill>
              </a:rPr>
              <a:t>4</a:t>
            </a:r>
            <a:r>
              <a:rPr lang="en-US" altLang="en-US" sz="2400" dirty="0">
                <a:solidFill>
                  <a:schemeClr val="tx1"/>
                </a:solidFill>
              </a:rPr>
              <a:t>) in </a:t>
            </a:r>
            <a:r>
              <a:rPr lang="en-US" altLang="en-US" sz="2400" dirty="0">
                <a:solidFill>
                  <a:srgbClr val="FF0000"/>
                </a:solidFill>
              </a:rPr>
              <a:t>xylene</a:t>
            </a:r>
            <a:r>
              <a:rPr lang="en-US" altLang="en-US" sz="2400" dirty="0">
                <a:solidFill>
                  <a:schemeClr val="tx1"/>
                </a:solidFill>
              </a:rPr>
              <a:t>.  </a:t>
            </a:r>
          </a:p>
          <a:p>
            <a:pPr lvl="1" algn="l"/>
            <a:endParaRPr lang="en-US" altLang="en-US" sz="2400" dirty="0">
              <a:solidFill>
                <a:schemeClr val="tx1"/>
              </a:solidFill>
            </a:endParaRPr>
          </a:p>
          <a:p>
            <a:pPr lvl="1" algn="l"/>
            <a:r>
              <a:rPr lang="en-US" altLang="en-US" sz="2400" dirty="0" err="1">
                <a:solidFill>
                  <a:schemeClr val="tx1"/>
                </a:solidFill>
              </a:rPr>
              <a:t>Trioctylphosphine</a:t>
            </a:r>
            <a:r>
              <a:rPr lang="en-US" altLang="en-US" sz="2400" dirty="0">
                <a:solidFill>
                  <a:schemeClr val="tx1"/>
                </a:solidFill>
              </a:rPr>
              <a:t> oxide (</a:t>
            </a:r>
            <a:r>
              <a:rPr lang="en-US" altLang="en-US" sz="2400" dirty="0">
                <a:solidFill>
                  <a:srgbClr val="FF0000"/>
                </a:solidFill>
              </a:rPr>
              <a:t>TOPO</a:t>
            </a:r>
            <a:r>
              <a:rPr lang="en-US" altLang="en-US" sz="2400" dirty="0">
                <a:solidFill>
                  <a:schemeClr val="tx1"/>
                </a:solidFill>
              </a:rPr>
              <a:t>) was introduced as a capping agent to prevent </a:t>
            </a:r>
            <a:r>
              <a:rPr lang="en-US" altLang="en-US" sz="2400" dirty="0">
                <a:solidFill>
                  <a:srgbClr val="0070C0"/>
                </a:solidFill>
              </a:rPr>
              <a:t>oxidation and aggregation</a:t>
            </a:r>
            <a:r>
              <a:rPr lang="en-US" altLang="en-US" sz="2400" dirty="0">
                <a:solidFill>
                  <a:schemeClr val="tx1"/>
                </a:solidFill>
              </a:rPr>
              <a:t>.</a:t>
            </a:r>
            <a:endParaRPr lang="en-US" altLang="en-US" sz="2400" baseline="-25000" dirty="0">
              <a:solidFill>
                <a:schemeClr val="tx1"/>
              </a:solidFill>
            </a:endParaRPr>
          </a:p>
        </p:txBody>
      </p:sp>
      <p:sp>
        <p:nvSpPr>
          <p:cNvPr id="5" name="Rectangle 3"/>
          <p:cNvSpPr>
            <a:spLocks noChangeArrowheads="1"/>
          </p:cNvSpPr>
          <p:nvPr/>
        </p:nvSpPr>
        <p:spPr bwMode="auto">
          <a:xfrm>
            <a:off x="6705600" y="64008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dirty="0"/>
              <a:t>Phys. Chem. Chem. Phys., 2001, 3, 1661-1665</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95400"/>
            <a:ext cx="36671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410200" y="5867400"/>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TEM image of Fe nanoparticles </a:t>
            </a:r>
          </a:p>
        </p:txBody>
      </p:sp>
    </p:spTree>
    <p:extLst>
      <p:ext uri="{BB962C8B-B14F-4D97-AF65-F5344CB8AC3E}">
        <p14:creationId xmlns:p14="http://schemas.microsoft.com/office/powerpoint/2010/main" val="128397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 Iron</a:t>
            </a:r>
          </a:p>
        </p:txBody>
      </p:sp>
      <p:sp>
        <p:nvSpPr>
          <p:cNvPr id="4" name="Rettangolo 3"/>
          <p:cNvSpPr/>
          <p:nvPr/>
        </p:nvSpPr>
        <p:spPr>
          <a:xfrm>
            <a:off x="372741" y="2204864"/>
            <a:ext cx="8136904" cy="646331"/>
          </a:xfrm>
          <a:prstGeom prst="rect">
            <a:avLst/>
          </a:prstGeom>
        </p:spPr>
        <p:txBody>
          <a:bodyPr wrap="square">
            <a:spAutoFit/>
          </a:bodyPr>
          <a:lstStyle/>
          <a:p>
            <a:r>
              <a:rPr lang="en-US" dirty="0"/>
              <a:t>Nano zero-valent iron for groundwater cleanup, have been deployed at full-scale cleanup sites</a:t>
            </a:r>
            <a:endParaRPr lang="it-IT" dirty="0"/>
          </a:p>
        </p:txBody>
      </p:sp>
      <p:sp>
        <p:nvSpPr>
          <p:cNvPr id="8" name="Rettangolo 7"/>
          <p:cNvSpPr/>
          <p:nvPr/>
        </p:nvSpPr>
        <p:spPr>
          <a:xfrm>
            <a:off x="323528" y="980728"/>
            <a:ext cx="8541072" cy="1200329"/>
          </a:xfrm>
          <a:prstGeom prst="rect">
            <a:avLst/>
          </a:prstGeom>
        </p:spPr>
        <p:txBody>
          <a:bodyPr wrap="square">
            <a:spAutoFit/>
          </a:bodyPr>
          <a:lstStyle/>
          <a:p>
            <a:r>
              <a:rPr lang="en-US" dirty="0"/>
              <a:t>NaBH</a:t>
            </a:r>
            <a:r>
              <a:rPr lang="en-US" baseline="-25000" dirty="0"/>
              <a:t>4</a:t>
            </a:r>
            <a:r>
              <a:rPr lang="en-US" dirty="0"/>
              <a:t> (</a:t>
            </a:r>
            <a:r>
              <a:rPr lang="en-US" dirty="0">
                <a:solidFill>
                  <a:srgbClr val="FF0000"/>
                </a:solidFill>
              </a:rPr>
              <a:t>0.2 M</a:t>
            </a:r>
            <a:r>
              <a:rPr lang="en-US" dirty="0"/>
              <a:t>) is added into FeCl</a:t>
            </a:r>
            <a:r>
              <a:rPr lang="en-US" baseline="-25000" dirty="0"/>
              <a:t>3</a:t>
            </a:r>
            <a:r>
              <a:rPr lang="en-US" dirty="0"/>
              <a:t>•6H</a:t>
            </a:r>
            <a:r>
              <a:rPr lang="en-US" baseline="-25000" dirty="0"/>
              <a:t>2</a:t>
            </a:r>
            <a:r>
              <a:rPr lang="en-US" dirty="0"/>
              <a:t>O (</a:t>
            </a:r>
            <a:r>
              <a:rPr lang="en-US" dirty="0">
                <a:solidFill>
                  <a:srgbClr val="FF0000"/>
                </a:solidFill>
              </a:rPr>
              <a:t>0.05 M</a:t>
            </a:r>
            <a:r>
              <a:rPr lang="en-US" dirty="0"/>
              <a:t>) solution (~1:1 volume ratio). Ferric iron is reduced via the following reaction: </a:t>
            </a:r>
          </a:p>
          <a:p>
            <a:endParaRPr lang="en-US" dirty="0"/>
          </a:p>
          <a:p>
            <a:r>
              <a:rPr lang="en-US" dirty="0">
                <a:solidFill>
                  <a:schemeClr val="tx2">
                    <a:lumMod val="75000"/>
                  </a:schemeClr>
                </a:solidFill>
              </a:rPr>
              <a:t>4 </a:t>
            </a:r>
            <a:r>
              <a:rPr lang="en-US" dirty="0"/>
              <a:t>Fe</a:t>
            </a:r>
            <a:r>
              <a:rPr lang="en-US" baseline="30000" dirty="0"/>
              <a:t>3+</a:t>
            </a:r>
            <a:r>
              <a:rPr lang="en-US" dirty="0"/>
              <a:t> + </a:t>
            </a:r>
            <a:r>
              <a:rPr lang="en-US" dirty="0">
                <a:solidFill>
                  <a:schemeClr val="tx2">
                    <a:lumMod val="75000"/>
                  </a:schemeClr>
                </a:solidFill>
              </a:rPr>
              <a:t>3</a:t>
            </a:r>
            <a:r>
              <a:rPr lang="en-US" dirty="0"/>
              <a:t>BH</a:t>
            </a:r>
            <a:r>
              <a:rPr lang="en-US" baseline="-25000" dirty="0">
                <a:effectLst/>
              </a:rPr>
              <a:t>4 </a:t>
            </a:r>
            <a:r>
              <a:rPr lang="en-US" baseline="30000" dirty="0">
                <a:effectLst/>
              </a:rPr>
              <a:t>−</a:t>
            </a:r>
            <a:r>
              <a:rPr lang="en-US" dirty="0"/>
              <a:t> + 9H</a:t>
            </a:r>
            <a:r>
              <a:rPr lang="en-US" baseline="-25000" dirty="0"/>
              <a:t>2</a:t>
            </a:r>
            <a:r>
              <a:rPr lang="en-US" dirty="0"/>
              <a:t>O → 4Fe</a:t>
            </a:r>
            <a:r>
              <a:rPr lang="en-US" baseline="30000" dirty="0"/>
              <a:t>0</a:t>
            </a:r>
            <a:r>
              <a:rPr lang="en-US" dirty="0"/>
              <a:t> + 3H</a:t>
            </a:r>
            <a:r>
              <a:rPr lang="en-US" baseline="-25000" dirty="0"/>
              <a:t>2</a:t>
            </a:r>
            <a:r>
              <a:rPr lang="en-US" dirty="0"/>
              <a:t>BO</a:t>
            </a:r>
            <a:r>
              <a:rPr lang="en-US" baseline="-25000" dirty="0">
                <a:effectLst/>
              </a:rPr>
              <a:t>3</a:t>
            </a:r>
            <a:r>
              <a:rPr lang="en-US" baseline="30000" dirty="0">
                <a:effectLst/>
              </a:rPr>
              <a:t>−</a:t>
            </a:r>
            <a:r>
              <a:rPr lang="en-US" dirty="0"/>
              <a:t> + 12H</a:t>
            </a:r>
            <a:r>
              <a:rPr lang="en-US" baseline="30000" dirty="0"/>
              <a:t>+</a:t>
            </a:r>
            <a:r>
              <a:rPr lang="en-US" dirty="0"/>
              <a:t> + 6H</a:t>
            </a:r>
            <a:r>
              <a:rPr lang="en-US" baseline="-25000" dirty="0"/>
              <a:t>2</a:t>
            </a:r>
            <a:r>
              <a:rPr lang="en-US" dirty="0"/>
              <a:t> </a:t>
            </a:r>
          </a:p>
        </p:txBody>
      </p:sp>
      <p:sp>
        <p:nvSpPr>
          <p:cNvPr id="3" name="Rettangolo 2"/>
          <p:cNvSpPr/>
          <p:nvPr/>
        </p:nvSpPr>
        <p:spPr>
          <a:xfrm>
            <a:off x="6228184" y="6237312"/>
            <a:ext cx="2416046" cy="369332"/>
          </a:xfrm>
          <a:prstGeom prst="rect">
            <a:avLst/>
          </a:prstGeom>
        </p:spPr>
        <p:txBody>
          <a:bodyPr wrap="none">
            <a:spAutoFit/>
          </a:bodyPr>
          <a:lstStyle/>
          <a:p>
            <a:r>
              <a:rPr lang="it-IT" dirty="0"/>
              <a:t>https://nanoiron.cz/en/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004041"/>
            <a:ext cx="4943847" cy="328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636912"/>
            <a:ext cx="2336095"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861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7704855" cy="5784680"/>
          </a:xfrm>
          <a:prstGeom prst="rect">
            <a:avLst/>
          </a:prstGeom>
        </p:spPr>
      </p:pic>
    </p:spTree>
    <p:extLst>
      <p:ext uri="{BB962C8B-B14F-4D97-AF65-F5344CB8AC3E}">
        <p14:creationId xmlns:p14="http://schemas.microsoft.com/office/powerpoint/2010/main" val="68304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o immagini per olumuc and nano i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7" y="370929"/>
            <a:ext cx="8101409" cy="60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46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 M/Fe core-shell nanoparticles</a:t>
            </a:r>
          </a:p>
        </p:txBody>
      </p:sp>
      <p:sp>
        <p:nvSpPr>
          <p:cNvPr id="8" name="Rettangolo 7"/>
          <p:cNvSpPr/>
          <p:nvPr/>
        </p:nvSpPr>
        <p:spPr>
          <a:xfrm>
            <a:off x="899592" y="908721"/>
            <a:ext cx="7460952" cy="1754326"/>
          </a:xfrm>
          <a:prstGeom prst="rect">
            <a:avLst/>
          </a:prstGeom>
        </p:spPr>
        <p:txBody>
          <a:bodyPr wrap="square">
            <a:spAutoFit/>
          </a:bodyPr>
          <a:lstStyle/>
          <a:p>
            <a:r>
              <a:rPr lang="en-US" dirty="0" err="1"/>
              <a:t>Palladized</a:t>
            </a:r>
            <a:r>
              <a:rPr lang="en-US" dirty="0"/>
              <a:t> Fe particles are prepared by soaking the nanoscale iron particles with an </a:t>
            </a:r>
            <a:r>
              <a:rPr lang="en-US" dirty="0">
                <a:solidFill>
                  <a:srgbClr val="FF0000"/>
                </a:solidFill>
              </a:rPr>
              <a:t>ethanol solution </a:t>
            </a:r>
            <a:r>
              <a:rPr lang="en-US" dirty="0"/>
              <a:t>of 1wt% of </a:t>
            </a:r>
            <a:r>
              <a:rPr lang="en-US" dirty="0">
                <a:solidFill>
                  <a:srgbClr val="FF0000"/>
                </a:solidFill>
              </a:rPr>
              <a:t>palladium acetate</a:t>
            </a:r>
            <a:r>
              <a:rPr lang="en-US" dirty="0"/>
              <a:t> ([</a:t>
            </a:r>
            <a:r>
              <a:rPr lang="en-US" dirty="0" err="1"/>
              <a:t>Pd</a:t>
            </a:r>
            <a:r>
              <a:rPr lang="en-US" dirty="0"/>
              <a:t>(C</a:t>
            </a:r>
            <a:r>
              <a:rPr lang="en-US" baseline="-25000" dirty="0"/>
              <a:t>2</a:t>
            </a:r>
            <a:r>
              <a:rPr lang="en-US" dirty="0"/>
              <a:t>H</a:t>
            </a:r>
            <a:r>
              <a:rPr lang="en-US" baseline="-25000" dirty="0"/>
              <a:t>3</a:t>
            </a:r>
            <a:r>
              <a:rPr lang="en-US" dirty="0"/>
              <a:t>O</a:t>
            </a:r>
            <a:r>
              <a:rPr lang="en-US" baseline="-25000" dirty="0"/>
              <a:t>2</a:t>
            </a:r>
            <a:r>
              <a:rPr lang="en-US" dirty="0"/>
              <a:t>)</a:t>
            </a:r>
            <a:r>
              <a:rPr lang="en-US" baseline="-25000" dirty="0"/>
              <a:t>2</a:t>
            </a:r>
            <a:r>
              <a:rPr lang="en-US" dirty="0"/>
              <a:t>]</a:t>
            </a:r>
            <a:r>
              <a:rPr lang="en-US" baseline="-25000" dirty="0"/>
              <a:t>3</a:t>
            </a:r>
            <a:r>
              <a:rPr lang="en-US" dirty="0"/>
              <a:t>). This causes the reduction and deposition of </a:t>
            </a:r>
            <a:r>
              <a:rPr lang="en-US" dirty="0" err="1"/>
              <a:t>Pd</a:t>
            </a:r>
            <a:r>
              <a:rPr lang="en-US" dirty="0"/>
              <a:t> on the Fe surface: </a:t>
            </a:r>
          </a:p>
          <a:p>
            <a:endParaRPr lang="en-US" dirty="0"/>
          </a:p>
          <a:p>
            <a:r>
              <a:rPr lang="en-US" dirty="0"/>
              <a:t>Pd</a:t>
            </a:r>
            <a:r>
              <a:rPr lang="en-US" baseline="30000" dirty="0"/>
              <a:t>2+</a:t>
            </a:r>
            <a:r>
              <a:rPr lang="en-US" dirty="0"/>
              <a:t> + Fe </a:t>
            </a:r>
            <a:r>
              <a:rPr lang="en-US" baseline="30000" dirty="0"/>
              <a:t>0</a:t>
            </a:r>
            <a:r>
              <a:rPr lang="en-US" dirty="0"/>
              <a:t> → Pd</a:t>
            </a:r>
            <a:r>
              <a:rPr lang="en-US" baseline="30000" dirty="0"/>
              <a:t>0</a:t>
            </a:r>
            <a:r>
              <a:rPr lang="en-US" dirty="0"/>
              <a:t> + Fe</a:t>
            </a:r>
            <a:r>
              <a:rPr lang="en-US" baseline="30000" dirty="0"/>
              <a:t>2+</a:t>
            </a:r>
            <a:r>
              <a:rPr lang="en-US" dirty="0"/>
              <a:t> </a:t>
            </a:r>
          </a:p>
          <a:p>
            <a:endParaRPr lang="en-US" dirty="0"/>
          </a:p>
        </p:txBody>
      </p:sp>
      <p:pic>
        <p:nvPicPr>
          <p:cNvPr id="3" name="Immagine 2"/>
          <p:cNvPicPr>
            <a:picLocks noChangeAspect="1"/>
          </p:cNvPicPr>
          <p:nvPr/>
        </p:nvPicPr>
        <p:blipFill>
          <a:blip r:embed="rId2"/>
          <a:stretch>
            <a:fillRect/>
          </a:stretch>
        </p:blipFill>
        <p:spPr>
          <a:xfrm>
            <a:off x="5292080" y="2204864"/>
            <a:ext cx="3299655" cy="3120950"/>
          </a:xfrm>
          <a:prstGeom prst="rect">
            <a:avLst/>
          </a:prstGeom>
        </p:spPr>
      </p:pic>
      <p:sp>
        <p:nvSpPr>
          <p:cNvPr id="4" name="Rettangolo 3"/>
          <p:cNvSpPr/>
          <p:nvPr/>
        </p:nvSpPr>
        <p:spPr>
          <a:xfrm>
            <a:off x="940254" y="3120119"/>
            <a:ext cx="4572000" cy="1754326"/>
          </a:xfrm>
          <a:prstGeom prst="rect">
            <a:avLst/>
          </a:prstGeom>
        </p:spPr>
        <p:txBody>
          <a:bodyPr>
            <a:spAutoFit/>
          </a:bodyPr>
          <a:lstStyle/>
          <a:p>
            <a:r>
              <a:rPr lang="en-US" dirty="0"/>
              <a:t>Similar methods may be used to prepared Fe/Pt, Fe/Ag, Fe/Ni, Fe/Co, and Fe/Cu bimetallic particles. With the above methods, nanoparticles of diameter </a:t>
            </a:r>
            <a:r>
              <a:rPr lang="en-US" dirty="0">
                <a:solidFill>
                  <a:srgbClr val="FF0000"/>
                </a:solidFill>
              </a:rPr>
              <a:t>50-70 nm</a:t>
            </a:r>
            <a:r>
              <a:rPr lang="en-US" dirty="0"/>
              <a:t> may be produced. The average specific surface area of </a:t>
            </a:r>
            <a:r>
              <a:rPr lang="en-US" dirty="0" err="1"/>
              <a:t>Pd</a:t>
            </a:r>
            <a:r>
              <a:rPr lang="en-US" dirty="0"/>
              <a:t>/Fe particles is about </a:t>
            </a:r>
            <a:r>
              <a:rPr lang="en-US" dirty="0">
                <a:solidFill>
                  <a:srgbClr val="FF0000"/>
                </a:solidFill>
              </a:rPr>
              <a:t>35 m</a:t>
            </a:r>
            <a:r>
              <a:rPr lang="en-US" baseline="30000" dirty="0">
                <a:solidFill>
                  <a:srgbClr val="FF0000"/>
                </a:solidFill>
              </a:rPr>
              <a:t>2</a:t>
            </a:r>
            <a:r>
              <a:rPr lang="en-US" dirty="0">
                <a:solidFill>
                  <a:srgbClr val="FF0000"/>
                </a:solidFill>
              </a:rPr>
              <a:t>/g</a:t>
            </a:r>
            <a:r>
              <a:rPr lang="en-US" dirty="0"/>
              <a:t>. </a:t>
            </a:r>
          </a:p>
        </p:txBody>
      </p:sp>
    </p:spTree>
    <p:extLst>
      <p:ext uri="{BB962C8B-B14F-4D97-AF65-F5344CB8AC3E}">
        <p14:creationId xmlns:p14="http://schemas.microsoft.com/office/powerpoint/2010/main" val="309360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Precipitation of magnetite 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nanoparticles</a:t>
            </a:r>
          </a:p>
        </p:txBody>
      </p:sp>
      <p:sp>
        <p:nvSpPr>
          <p:cNvPr id="7" name="Rettangolo 6"/>
          <p:cNvSpPr/>
          <p:nvPr/>
        </p:nvSpPr>
        <p:spPr>
          <a:xfrm>
            <a:off x="539552" y="1340768"/>
            <a:ext cx="7488832" cy="369332"/>
          </a:xfrm>
          <a:prstGeom prst="rect">
            <a:avLst/>
          </a:prstGeom>
        </p:spPr>
        <p:txBody>
          <a:bodyPr wrap="square">
            <a:spAutoFit/>
          </a:bodyPr>
          <a:lstStyle/>
          <a:p>
            <a:r>
              <a:rPr lang="pt-BR" dirty="0"/>
              <a:t>2 Fe</a:t>
            </a:r>
            <a:r>
              <a:rPr lang="pt-BR" baseline="30000" dirty="0">
                <a:effectLst/>
              </a:rPr>
              <a:t>3+ </a:t>
            </a:r>
            <a:r>
              <a:rPr lang="pt-BR" dirty="0"/>
              <a:t>+ Fe</a:t>
            </a:r>
            <a:r>
              <a:rPr lang="pt-BR" baseline="30000" dirty="0">
                <a:effectLst/>
              </a:rPr>
              <a:t>2+ </a:t>
            </a:r>
            <a:r>
              <a:rPr lang="pt-BR" dirty="0"/>
              <a:t>+ 8 OH</a:t>
            </a:r>
            <a:r>
              <a:rPr lang="pt-BR" baseline="30000" dirty="0"/>
              <a:t>- </a:t>
            </a:r>
            <a:r>
              <a:rPr lang="pt-BR" dirty="0"/>
              <a:t>→ Fe</a:t>
            </a:r>
            <a:r>
              <a:rPr lang="pt-BR" baseline="-25000" dirty="0"/>
              <a:t>3</a:t>
            </a:r>
            <a:r>
              <a:rPr lang="pt-BR" dirty="0"/>
              <a:t>O</a:t>
            </a:r>
            <a:r>
              <a:rPr lang="pt-BR" baseline="-25000" dirty="0"/>
              <a:t>4</a:t>
            </a:r>
            <a:r>
              <a:rPr lang="pt-BR" dirty="0"/>
              <a:t>↓ + 4 H</a:t>
            </a:r>
            <a:r>
              <a:rPr lang="pt-BR" baseline="-25000" dirty="0"/>
              <a:t>2</a:t>
            </a:r>
            <a:r>
              <a:rPr lang="pt-BR" dirty="0"/>
              <a:t>O </a:t>
            </a:r>
            <a:endParaRPr lang="it-IT" dirty="0"/>
          </a:p>
        </p:txBody>
      </p:sp>
      <p:sp>
        <p:nvSpPr>
          <p:cNvPr id="9" name="Rettangolo 8"/>
          <p:cNvSpPr/>
          <p:nvPr/>
        </p:nvSpPr>
        <p:spPr>
          <a:xfrm>
            <a:off x="572790" y="2182505"/>
            <a:ext cx="8175673" cy="1754326"/>
          </a:xfrm>
          <a:prstGeom prst="rect">
            <a:avLst/>
          </a:prstGeom>
        </p:spPr>
        <p:txBody>
          <a:bodyPr wrap="square">
            <a:spAutoFit/>
          </a:bodyPr>
          <a:lstStyle/>
          <a:p>
            <a:r>
              <a:rPr lang="en-US" dirty="0"/>
              <a:t>The size and shape of the nanoparticles can be controlled by adjusting pH, ionic strength, temperature, or the Fe(II)/Fe(III) concentration ratio.</a:t>
            </a:r>
          </a:p>
          <a:p>
            <a:endParaRPr lang="en-US" dirty="0"/>
          </a:p>
          <a:p>
            <a:r>
              <a:rPr lang="en-US" dirty="0"/>
              <a:t>Optimum conditions for this reaction are </a:t>
            </a:r>
            <a:r>
              <a:rPr lang="en-US" b="1" dirty="0">
                <a:solidFill>
                  <a:srgbClr val="00B050"/>
                </a:solidFill>
              </a:rPr>
              <a:t>pH between 8 and 14</a:t>
            </a:r>
            <a:r>
              <a:rPr lang="en-US" dirty="0"/>
              <a:t>, </a:t>
            </a:r>
            <a:r>
              <a:rPr lang="en-US" b="1" dirty="0">
                <a:solidFill>
                  <a:srgbClr val="00B050"/>
                </a:solidFill>
              </a:rPr>
              <a:t>Fe</a:t>
            </a:r>
            <a:r>
              <a:rPr lang="en-US" b="1" baseline="30000" dirty="0">
                <a:solidFill>
                  <a:srgbClr val="00B050"/>
                </a:solidFill>
                <a:effectLst/>
              </a:rPr>
              <a:t>3+</a:t>
            </a:r>
            <a:r>
              <a:rPr lang="en-US" b="1" dirty="0">
                <a:solidFill>
                  <a:srgbClr val="00B050"/>
                </a:solidFill>
              </a:rPr>
              <a:t>/Fe</a:t>
            </a:r>
            <a:r>
              <a:rPr lang="en-US" b="1" baseline="30000" dirty="0">
                <a:solidFill>
                  <a:srgbClr val="00B050"/>
                </a:solidFill>
                <a:effectLst/>
              </a:rPr>
              <a:t>2+  </a:t>
            </a:r>
            <a:r>
              <a:rPr lang="en-US" b="1" dirty="0">
                <a:solidFill>
                  <a:srgbClr val="00B050"/>
                </a:solidFill>
              </a:rPr>
              <a:t>ratio of 2:1 </a:t>
            </a:r>
            <a:r>
              <a:rPr lang="en-US" dirty="0">
                <a:solidFill>
                  <a:srgbClr val="00B050"/>
                </a:solidFill>
              </a:rPr>
              <a:t>and a non-oxidizing environment</a:t>
            </a:r>
            <a:r>
              <a:rPr lang="en-US" dirty="0"/>
              <a:t>. </a:t>
            </a:r>
          </a:p>
          <a:p>
            <a:endParaRPr lang="en-US" dirty="0"/>
          </a:p>
        </p:txBody>
      </p:sp>
      <p:sp>
        <p:nvSpPr>
          <p:cNvPr id="10" name="Rettangolo 9"/>
          <p:cNvSpPr/>
          <p:nvPr/>
        </p:nvSpPr>
        <p:spPr>
          <a:xfrm>
            <a:off x="686220" y="4149080"/>
            <a:ext cx="3956852" cy="369332"/>
          </a:xfrm>
          <a:prstGeom prst="rect">
            <a:avLst/>
          </a:prstGeom>
        </p:spPr>
        <p:txBody>
          <a:bodyPr wrap="none">
            <a:spAutoFit/>
          </a:bodyPr>
          <a:lstStyle/>
          <a:p>
            <a:r>
              <a:rPr lang="it-IT" dirty="0"/>
              <a:t>2 </a:t>
            </a:r>
            <a:r>
              <a:rPr lang="it-IT" dirty="0">
                <a:hlinkClick r:id="rId2" tooltip="Iron"/>
              </a:rPr>
              <a:t>Fe</a:t>
            </a:r>
            <a:r>
              <a:rPr lang="it-IT" baseline="-25000" dirty="0"/>
              <a:t>3</a:t>
            </a:r>
            <a:r>
              <a:rPr lang="it-IT" dirty="0">
                <a:hlinkClick r:id="rId3" tooltip="Oxygen"/>
              </a:rPr>
              <a:t>O</a:t>
            </a:r>
            <a:r>
              <a:rPr lang="it-IT" baseline="-25000" dirty="0"/>
              <a:t>4</a:t>
            </a:r>
            <a:r>
              <a:rPr lang="it-IT" dirty="0"/>
              <a:t> + </a:t>
            </a:r>
            <a:r>
              <a:rPr lang="it-IT" dirty="0">
                <a:hlinkClick r:id="rId3" tooltip="Oxygen"/>
              </a:rPr>
              <a:t>O</a:t>
            </a:r>
            <a:r>
              <a:rPr lang="it-IT" baseline="-25000" dirty="0"/>
              <a:t>2</a:t>
            </a:r>
            <a:r>
              <a:rPr lang="it-IT" dirty="0"/>
              <a:t> → 2 </a:t>
            </a:r>
            <a:r>
              <a:rPr lang="el-GR" dirty="0"/>
              <a:t>γ</a:t>
            </a:r>
            <a:r>
              <a:rPr lang="it-IT" dirty="0"/>
              <a:t> - </a:t>
            </a:r>
            <a:r>
              <a:rPr lang="it-IT" dirty="0">
                <a:hlinkClick r:id="rId2" tooltip="Iron"/>
              </a:rPr>
              <a:t>Fe</a:t>
            </a:r>
            <a:r>
              <a:rPr lang="it-IT" baseline="-25000" dirty="0"/>
              <a:t>2</a:t>
            </a:r>
            <a:r>
              <a:rPr lang="it-IT" dirty="0">
                <a:hlinkClick r:id="rId3" tooltip="Oxygen"/>
              </a:rPr>
              <a:t>O</a:t>
            </a:r>
            <a:r>
              <a:rPr lang="it-IT" baseline="-25000" dirty="0"/>
              <a:t>3      </a:t>
            </a:r>
            <a:r>
              <a:rPr lang="it-IT" dirty="0" err="1">
                <a:solidFill>
                  <a:srgbClr val="FF0000"/>
                </a:solidFill>
              </a:rPr>
              <a:t>maghemite</a:t>
            </a:r>
            <a:r>
              <a:rPr lang="it-IT" dirty="0"/>
              <a:t> </a:t>
            </a:r>
          </a:p>
        </p:txBody>
      </p:sp>
      <p:sp>
        <p:nvSpPr>
          <p:cNvPr id="11" name="Rettangolo 10"/>
          <p:cNvSpPr/>
          <p:nvPr/>
        </p:nvSpPr>
        <p:spPr>
          <a:xfrm>
            <a:off x="295716" y="5517232"/>
            <a:ext cx="8694712" cy="646331"/>
          </a:xfrm>
          <a:prstGeom prst="rect">
            <a:avLst/>
          </a:prstGeom>
        </p:spPr>
        <p:txBody>
          <a:bodyPr wrap="square">
            <a:spAutoFit/>
          </a:bodyPr>
          <a:lstStyle/>
          <a:p>
            <a:r>
              <a:rPr lang="en-US" i="1" dirty="0"/>
              <a:t>"Magnetic Iron Oxide Nanoparticles: Synthesis, Stabilization, Vectorization, Physicochemical Characterizations, and Biological Applications". Chemical Reviews. </a:t>
            </a:r>
            <a:r>
              <a:rPr lang="en-US" b="1" i="1" dirty="0"/>
              <a:t>108</a:t>
            </a:r>
            <a:r>
              <a:rPr lang="en-US" i="1" dirty="0"/>
              <a:t> (6): 2064–110</a:t>
            </a:r>
            <a:endParaRPr lang="it-IT" dirty="0"/>
          </a:p>
        </p:txBody>
      </p:sp>
    </p:spTree>
    <p:extLst>
      <p:ext uri="{BB962C8B-B14F-4D97-AF65-F5344CB8AC3E}">
        <p14:creationId xmlns:p14="http://schemas.microsoft.com/office/powerpoint/2010/main" val="342912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nanoparticles</a:t>
            </a:r>
          </a:p>
        </p:txBody>
      </p:sp>
      <p:sp>
        <p:nvSpPr>
          <p:cNvPr id="3" name="Rettangolo 2"/>
          <p:cNvSpPr/>
          <p:nvPr/>
        </p:nvSpPr>
        <p:spPr>
          <a:xfrm>
            <a:off x="323528" y="1268760"/>
            <a:ext cx="8424936" cy="5632311"/>
          </a:xfrm>
          <a:prstGeom prst="rect">
            <a:avLst/>
          </a:prstGeom>
        </p:spPr>
        <p:txBody>
          <a:bodyPr wrap="square">
            <a:spAutoFit/>
          </a:bodyPr>
          <a:lstStyle/>
          <a:p>
            <a:r>
              <a:rPr lang="en-US" dirty="0" err="1"/>
              <a:t>Ferrofluids</a:t>
            </a:r>
            <a:r>
              <a:rPr lang="en-US" dirty="0"/>
              <a:t> are composed of very tiny nanoscale particles (diameter usually </a:t>
            </a:r>
            <a:r>
              <a:rPr lang="en-US" b="1" dirty="0">
                <a:solidFill>
                  <a:srgbClr val="00B0F0"/>
                </a:solidFill>
              </a:rPr>
              <a:t>10 nanometers or less</a:t>
            </a:r>
            <a:r>
              <a:rPr lang="en-US" dirty="0"/>
              <a:t>) of magnetite, hematite or some other compound containing iron, and a liquid. This is small enough for thermal agitation to disperse them evenly within a carrier fluid, and for them to contribute to the </a:t>
            </a:r>
            <a:r>
              <a:rPr lang="en-US" dirty="0">
                <a:solidFill>
                  <a:srgbClr val="00B050"/>
                </a:solidFill>
              </a:rPr>
              <a:t>overall magnetic response of the fluid</a:t>
            </a:r>
            <a:r>
              <a:rPr lang="en-US" dirty="0"/>
              <a:t>.</a:t>
            </a:r>
          </a:p>
          <a:p>
            <a:endParaRPr lang="en-US" dirty="0"/>
          </a:p>
          <a:p>
            <a:r>
              <a:rPr lang="en-US" b="1" dirty="0"/>
              <a:t>Common </a:t>
            </a:r>
            <a:r>
              <a:rPr lang="en-US" b="1" dirty="0" err="1"/>
              <a:t>ferrofluid</a:t>
            </a:r>
            <a:r>
              <a:rPr lang="en-US" b="1" dirty="0"/>
              <a:t> surfactants</a:t>
            </a:r>
          </a:p>
          <a:p>
            <a:endParaRPr lang="en-US" b="1" dirty="0"/>
          </a:p>
          <a:p>
            <a:r>
              <a:rPr lang="en-US" dirty="0"/>
              <a:t>The surfactants used to coat the nanoparticles include, but are not limited to: </a:t>
            </a:r>
          </a:p>
          <a:p>
            <a:r>
              <a:rPr lang="en-US" dirty="0">
                <a:solidFill>
                  <a:srgbClr val="FF0000"/>
                </a:solidFill>
              </a:rPr>
              <a:t>	</a:t>
            </a:r>
          </a:p>
          <a:p>
            <a:r>
              <a:rPr lang="en-US" dirty="0">
                <a:solidFill>
                  <a:srgbClr val="FF0000"/>
                </a:solidFill>
              </a:rPr>
              <a:t>	oleic acid</a:t>
            </a:r>
          </a:p>
          <a:p>
            <a:r>
              <a:rPr lang="en-US" dirty="0">
                <a:solidFill>
                  <a:srgbClr val="FF0000"/>
                </a:solidFill>
              </a:rPr>
              <a:t>	</a:t>
            </a:r>
            <a:r>
              <a:rPr lang="en-US" dirty="0" err="1">
                <a:solidFill>
                  <a:srgbClr val="FF0000"/>
                </a:solidFill>
              </a:rPr>
              <a:t>tetramethylammonium</a:t>
            </a:r>
            <a:r>
              <a:rPr lang="en-US" dirty="0">
                <a:solidFill>
                  <a:srgbClr val="FF0000"/>
                </a:solidFill>
              </a:rPr>
              <a:t> hydroxide</a:t>
            </a:r>
          </a:p>
          <a:p>
            <a:r>
              <a:rPr lang="en-US" dirty="0">
                <a:solidFill>
                  <a:srgbClr val="FF0000"/>
                </a:solidFill>
              </a:rPr>
              <a:t>	citric acid</a:t>
            </a:r>
          </a:p>
          <a:p>
            <a:r>
              <a:rPr lang="en-US" dirty="0">
                <a:solidFill>
                  <a:srgbClr val="FF0000"/>
                </a:solidFill>
              </a:rPr>
              <a:t>	soy lecithin</a:t>
            </a:r>
          </a:p>
          <a:p>
            <a:endParaRPr lang="en-US" dirty="0"/>
          </a:p>
          <a:p>
            <a:r>
              <a:rPr lang="en-US" dirty="0"/>
              <a:t>These surfactants prevent the nanoparticles from clumping together, ensuring that the particles do not form aggregates that become too heavy to be held in suspension by Brownian motion. The magnetic particles in an ideal </a:t>
            </a:r>
            <a:r>
              <a:rPr lang="en-US" dirty="0" err="1"/>
              <a:t>ferrofluid</a:t>
            </a:r>
            <a:r>
              <a:rPr lang="en-US" dirty="0"/>
              <a:t> do not settle out, even when exposed to a strong magnetic, or gravitational field. </a:t>
            </a:r>
          </a:p>
          <a:p>
            <a:endParaRPr lang="en-US" dirty="0"/>
          </a:p>
          <a:p>
            <a:endParaRPr lang="en-US" dirty="0"/>
          </a:p>
        </p:txBody>
      </p:sp>
    </p:spTree>
    <p:extLst>
      <p:ext uri="{BB962C8B-B14F-4D97-AF65-F5344CB8AC3E}">
        <p14:creationId xmlns:p14="http://schemas.microsoft.com/office/powerpoint/2010/main" val="414473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Chemical Methods</a:t>
            </a:r>
          </a:p>
        </p:txBody>
      </p:sp>
      <p:sp>
        <p:nvSpPr>
          <p:cNvPr id="3" name="Sottotitolo 2"/>
          <p:cNvSpPr>
            <a:spLocks noGrp="1"/>
          </p:cNvSpPr>
          <p:nvPr>
            <p:ph type="subTitle" idx="1"/>
          </p:nvPr>
        </p:nvSpPr>
        <p:spPr>
          <a:xfrm>
            <a:off x="543259" y="947992"/>
            <a:ext cx="8586700" cy="1584176"/>
          </a:xfrm>
        </p:spPr>
        <p:txBody>
          <a:bodyPr>
            <a:normAutofit fontScale="25000" lnSpcReduction="20000"/>
          </a:bodyPr>
          <a:lstStyle/>
          <a:p>
            <a:pPr algn="l">
              <a:lnSpc>
                <a:spcPct val="120000"/>
              </a:lnSpc>
              <a:spcBef>
                <a:spcPts val="0"/>
              </a:spcBef>
            </a:pPr>
            <a:r>
              <a:rPr lang="en-US" altLang="en-US" sz="7200" dirty="0">
                <a:solidFill>
                  <a:schemeClr val="tx1"/>
                </a:solidFill>
              </a:rPr>
              <a:t>Colloidal methods are </a:t>
            </a:r>
            <a:r>
              <a:rPr lang="en-US" altLang="en-US" sz="7200" dirty="0">
                <a:solidFill>
                  <a:srgbClr val="FF0000"/>
                </a:solidFill>
              </a:rPr>
              <a:t>simple, easy, cheap </a:t>
            </a:r>
            <a:r>
              <a:rPr lang="en-US" altLang="en-US" sz="7200" dirty="0">
                <a:solidFill>
                  <a:schemeClr val="tx1"/>
                </a:solidFill>
              </a:rPr>
              <a:t>and well established wet chemistry precipitation processes in which solutions of the different ions are mixed under controlled </a:t>
            </a:r>
            <a:r>
              <a:rPr lang="en-US" altLang="en-US" sz="7200" dirty="0">
                <a:solidFill>
                  <a:srgbClr val="7030A0"/>
                </a:solidFill>
              </a:rPr>
              <a:t>temperature and pressure </a:t>
            </a:r>
            <a:r>
              <a:rPr lang="en-US" altLang="en-US" sz="7200" dirty="0">
                <a:solidFill>
                  <a:schemeClr val="tx1"/>
                </a:solidFill>
              </a:rPr>
              <a:t>to form insoluble precipitates.</a:t>
            </a:r>
          </a:p>
          <a:p>
            <a:pPr algn="l">
              <a:lnSpc>
                <a:spcPct val="120000"/>
              </a:lnSpc>
              <a:spcBef>
                <a:spcPts val="0"/>
              </a:spcBef>
            </a:pPr>
            <a:r>
              <a:rPr lang="en-US" altLang="en-US" sz="7200" dirty="0">
                <a:solidFill>
                  <a:schemeClr val="tx1"/>
                </a:solidFill>
              </a:rPr>
              <a:t>For metal nanoparticles the basic principles of colloidal preparation were known since antiquity. E.g. gold colloids used for high quality red and purple stained glass from medieval times to date.</a:t>
            </a:r>
          </a:p>
          <a:p>
            <a:pPr algn="l"/>
            <a:endParaRPr lang="en-US" altLang="en-US" sz="29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532168"/>
            <a:ext cx="2826060" cy="376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551968" y="2771050"/>
            <a:ext cx="5616624" cy="3693319"/>
          </a:xfrm>
          <a:prstGeom prst="rect">
            <a:avLst/>
          </a:prstGeom>
        </p:spPr>
        <p:txBody>
          <a:bodyPr wrap="square">
            <a:spAutoFit/>
          </a:bodyPr>
          <a:lstStyle/>
          <a:p>
            <a:r>
              <a:rPr lang="en-US" altLang="en-US" dirty="0"/>
              <a:t>However, proper scientific investigations of colloidal preparation methods started only in </a:t>
            </a:r>
            <a:r>
              <a:rPr lang="en-US" altLang="en-US" b="1" dirty="0">
                <a:solidFill>
                  <a:srgbClr val="FF0000"/>
                </a:solidFill>
              </a:rPr>
              <a:t>1857 when Faraday </a:t>
            </a:r>
            <a:r>
              <a:rPr lang="en-US" altLang="en-US" dirty="0"/>
              <a:t>has published results of his experiments with gold. He prepared gold colloids by reduction of </a:t>
            </a:r>
            <a:r>
              <a:rPr lang="en-US" altLang="en-US" dirty="0">
                <a:solidFill>
                  <a:srgbClr val="FF0000"/>
                </a:solidFill>
              </a:rPr>
              <a:t>HAuCl</a:t>
            </a:r>
            <a:r>
              <a:rPr lang="en-US" altLang="en-US" baseline="-25000" dirty="0"/>
              <a:t>4</a:t>
            </a:r>
            <a:r>
              <a:rPr lang="en-US" altLang="en-US" dirty="0"/>
              <a:t> with </a:t>
            </a:r>
            <a:r>
              <a:rPr lang="en-US" altLang="en-US" dirty="0">
                <a:solidFill>
                  <a:srgbClr val="FF0000"/>
                </a:solidFill>
              </a:rPr>
              <a:t>phosphorus</a:t>
            </a:r>
            <a:r>
              <a:rPr lang="en-US" altLang="en-US" dirty="0"/>
              <a:t>.</a:t>
            </a:r>
          </a:p>
          <a:p>
            <a:endParaRPr lang="en-US" altLang="en-US" dirty="0"/>
          </a:p>
          <a:p>
            <a:r>
              <a:rPr lang="en-US" altLang="en-US" dirty="0"/>
              <a:t>Aggregation is prevented by </a:t>
            </a:r>
            <a:r>
              <a:rPr lang="en-US" altLang="en-US" dirty="0">
                <a:solidFill>
                  <a:schemeClr val="accent1">
                    <a:lumMod val="75000"/>
                  </a:schemeClr>
                </a:solidFill>
              </a:rPr>
              <a:t>electrostatic repulsion </a:t>
            </a:r>
            <a:r>
              <a:rPr lang="en-US" altLang="en-US" dirty="0"/>
              <a:t>or the introduction of </a:t>
            </a:r>
            <a:r>
              <a:rPr lang="en-US" altLang="en-US" dirty="0">
                <a:solidFill>
                  <a:schemeClr val="accent1">
                    <a:lumMod val="75000"/>
                  </a:schemeClr>
                </a:solidFill>
              </a:rPr>
              <a:t>a stabilizing reagent that coats the particle surfaces</a:t>
            </a:r>
            <a:r>
              <a:rPr lang="en-US" altLang="en-US" dirty="0"/>
              <a:t>.</a:t>
            </a:r>
          </a:p>
          <a:p>
            <a:endParaRPr lang="en-US" altLang="en-US" dirty="0"/>
          </a:p>
          <a:p>
            <a:r>
              <a:rPr lang="en-US" altLang="en-US" dirty="0"/>
              <a:t>Particle sizes range from 1-200 nm and are controlled by the </a:t>
            </a:r>
            <a:r>
              <a:rPr lang="en-US" altLang="en-US" dirty="0">
                <a:solidFill>
                  <a:srgbClr val="00B050"/>
                </a:solidFill>
              </a:rPr>
              <a:t>initial concentrations of the reactants and the action of the stabilizing reagent</a:t>
            </a:r>
            <a:r>
              <a:rPr lang="en-US" altLang="en-US" dirty="0"/>
              <a:t>. </a:t>
            </a:r>
          </a:p>
        </p:txBody>
      </p:sp>
    </p:spTree>
    <p:extLst>
      <p:ext uri="{BB962C8B-B14F-4D97-AF65-F5344CB8AC3E}">
        <p14:creationId xmlns:p14="http://schemas.microsoft.com/office/powerpoint/2010/main" val="2407820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124744"/>
            <a:ext cx="5616624" cy="5909310"/>
          </a:xfrm>
          <a:prstGeom prst="rect">
            <a:avLst/>
          </a:prstGeom>
        </p:spPr>
        <p:txBody>
          <a:bodyPr wrap="square">
            <a:spAutoFit/>
          </a:bodyPr>
          <a:lstStyle/>
          <a:p>
            <a:r>
              <a:rPr lang="en-US" dirty="0"/>
              <a:t>A surfactant has a </a:t>
            </a:r>
            <a:r>
              <a:rPr lang="en-US" dirty="0">
                <a:solidFill>
                  <a:srgbClr val="FF0000"/>
                </a:solidFill>
              </a:rPr>
              <a:t>polar head </a:t>
            </a:r>
            <a:r>
              <a:rPr lang="en-US" dirty="0"/>
              <a:t>and </a:t>
            </a:r>
            <a:r>
              <a:rPr lang="en-US" dirty="0">
                <a:solidFill>
                  <a:srgbClr val="00B050"/>
                </a:solidFill>
              </a:rPr>
              <a:t>non-polar tail </a:t>
            </a:r>
            <a:r>
              <a:rPr lang="en-US" dirty="0"/>
              <a:t>(or vice versa), one of which adsorbs to a nanoparticle, while the non-polar tail (or polar head) sticks out into the carrier medium, forming an inverse or regular micelle, respectively, around the particle. </a:t>
            </a:r>
          </a:p>
          <a:p>
            <a:r>
              <a:rPr lang="en-US" dirty="0">
                <a:solidFill>
                  <a:srgbClr val="FF0000"/>
                </a:solidFill>
              </a:rPr>
              <a:t>Electrostatic repulsion then prevents agglomeration of the particles.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surfactants</a:t>
            </a:r>
          </a:p>
        </p:txBody>
      </p:sp>
      <p:pic>
        <p:nvPicPr>
          <p:cNvPr id="8" name="Immagine 7"/>
          <p:cNvPicPr>
            <a:picLocks noChangeAspect="1"/>
          </p:cNvPicPr>
          <p:nvPr/>
        </p:nvPicPr>
        <p:blipFill>
          <a:blip r:embed="rId2"/>
          <a:stretch>
            <a:fillRect/>
          </a:stretch>
        </p:blipFill>
        <p:spPr>
          <a:xfrm>
            <a:off x="6084168" y="1052736"/>
            <a:ext cx="2843655" cy="2473647"/>
          </a:xfrm>
          <a:prstGeom prst="rect">
            <a:avLst/>
          </a:prstGeom>
        </p:spPr>
      </p:pic>
      <p:pic>
        <p:nvPicPr>
          <p:cNvPr id="10" name="Immagine 9"/>
          <p:cNvPicPr>
            <a:picLocks noChangeAspect="1"/>
          </p:cNvPicPr>
          <p:nvPr/>
        </p:nvPicPr>
        <p:blipFill>
          <a:blip r:embed="rId3"/>
          <a:stretch>
            <a:fillRect/>
          </a:stretch>
        </p:blipFill>
        <p:spPr>
          <a:xfrm>
            <a:off x="1259632" y="3284984"/>
            <a:ext cx="4294237" cy="3049531"/>
          </a:xfrm>
          <a:prstGeom prst="rect">
            <a:avLst/>
          </a:prstGeom>
        </p:spPr>
      </p:pic>
    </p:spTree>
    <p:extLst>
      <p:ext uri="{BB962C8B-B14F-4D97-AF65-F5344CB8AC3E}">
        <p14:creationId xmlns:p14="http://schemas.microsoft.com/office/powerpoint/2010/main" val="1239426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surfactants</a:t>
            </a:r>
          </a:p>
        </p:txBody>
      </p:sp>
      <p:sp>
        <p:nvSpPr>
          <p:cNvPr id="2" name="Rettangolo 1"/>
          <p:cNvSpPr/>
          <p:nvPr/>
        </p:nvSpPr>
        <p:spPr>
          <a:xfrm>
            <a:off x="395536" y="980728"/>
            <a:ext cx="4968552" cy="3693319"/>
          </a:xfrm>
          <a:prstGeom prst="rect">
            <a:avLst/>
          </a:prstGeom>
        </p:spPr>
        <p:txBody>
          <a:bodyPr wrap="square">
            <a:spAutoFit/>
          </a:bodyPr>
          <a:lstStyle/>
          <a:p>
            <a:endParaRPr lang="en-US" dirty="0"/>
          </a:p>
          <a:p>
            <a:r>
              <a:rPr lang="en-US" dirty="0"/>
              <a:t>The addition of </a:t>
            </a:r>
            <a:r>
              <a:rPr lang="en-US" dirty="0">
                <a:solidFill>
                  <a:srgbClr val="00B050"/>
                </a:solidFill>
              </a:rPr>
              <a:t>surfactants</a:t>
            </a:r>
            <a:r>
              <a:rPr lang="en-US" dirty="0"/>
              <a:t> </a:t>
            </a:r>
            <a:r>
              <a:rPr lang="en-US" dirty="0">
                <a:solidFill>
                  <a:srgbClr val="00B050"/>
                </a:solidFill>
              </a:rPr>
              <a:t>decreases the packing density</a:t>
            </a:r>
            <a:r>
              <a:rPr lang="en-US" dirty="0"/>
              <a:t> of the </a:t>
            </a:r>
            <a:r>
              <a:rPr lang="en-US" dirty="0" err="1"/>
              <a:t>ferroparticles</a:t>
            </a:r>
            <a:r>
              <a:rPr lang="en-US" dirty="0"/>
              <a:t> while in its activated state, thus </a:t>
            </a:r>
            <a:r>
              <a:rPr lang="en-US" dirty="0">
                <a:solidFill>
                  <a:srgbClr val="00B0F0"/>
                </a:solidFill>
              </a:rPr>
              <a:t>decreasing</a:t>
            </a:r>
            <a:r>
              <a:rPr lang="en-US" dirty="0"/>
              <a:t> the fluid's on-state </a:t>
            </a:r>
            <a:r>
              <a:rPr lang="en-US" dirty="0">
                <a:solidFill>
                  <a:srgbClr val="00B0F0"/>
                </a:solidFill>
              </a:rPr>
              <a:t>viscosity</a:t>
            </a:r>
            <a:r>
              <a:rPr lang="en-US" dirty="0"/>
              <a:t>, resulting in a "softer" activated fluid. While the on-state viscosity (the "hardness" of the activated fluid) is less of a concern for some </a:t>
            </a:r>
            <a:r>
              <a:rPr lang="en-US" dirty="0" err="1"/>
              <a:t>ferrofluid</a:t>
            </a:r>
            <a:r>
              <a:rPr lang="en-US" dirty="0"/>
              <a:t> applications, it is a primary fluid property for the majority of their commercial and industrial applications and therefore a compromise must be met when considering on-state viscosity versus the settling rate of a </a:t>
            </a:r>
            <a:r>
              <a:rPr lang="en-US" dirty="0" err="1"/>
              <a:t>ferrofluid</a:t>
            </a:r>
            <a:r>
              <a:rPr lang="en-US" dirty="0"/>
              <a:t>. </a:t>
            </a:r>
          </a:p>
          <a:p>
            <a:endParaRPr lang="en-US" dirty="0"/>
          </a:p>
        </p:txBody>
      </p:sp>
      <p:pic>
        <p:nvPicPr>
          <p:cNvPr id="3" name="Immagine 2"/>
          <p:cNvPicPr>
            <a:picLocks noChangeAspect="1"/>
          </p:cNvPicPr>
          <p:nvPr/>
        </p:nvPicPr>
        <p:blipFill>
          <a:blip r:embed="rId2"/>
          <a:stretch>
            <a:fillRect/>
          </a:stretch>
        </p:blipFill>
        <p:spPr>
          <a:xfrm>
            <a:off x="5364088" y="1313751"/>
            <a:ext cx="3551255" cy="2602909"/>
          </a:xfrm>
          <a:prstGeom prst="rect">
            <a:avLst/>
          </a:prstGeom>
        </p:spPr>
      </p:pic>
      <p:pic>
        <p:nvPicPr>
          <p:cNvPr id="7" name="Immagine 6"/>
          <p:cNvPicPr>
            <a:picLocks noChangeAspect="1"/>
          </p:cNvPicPr>
          <p:nvPr/>
        </p:nvPicPr>
        <p:blipFill>
          <a:blip r:embed="rId3"/>
          <a:stretch>
            <a:fillRect/>
          </a:stretch>
        </p:blipFill>
        <p:spPr>
          <a:xfrm>
            <a:off x="5452518" y="4941168"/>
            <a:ext cx="3048000" cy="952500"/>
          </a:xfrm>
          <a:prstGeom prst="rect">
            <a:avLst/>
          </a:prstGeom>
        </p:spPr>
      </p:pic>
      <p:sp>
        <p:nvSpPr>
          <p:cNvPr id="9" name="Rettangolo 8"/>
          <p:cNvSpPr/>
          <p:nvPr/>
        </p:nvSpPr>
        <p:spPr>
          <a:xfrm>
            <a:off x="4053205" y="6093296"/>
            <a:ext cx="4862138" cy="523220"/>
          </a:xfrm>
          <a:prstGeom prst="rect">
            <a:avLst/>
          </a:prstGeom>
        </p:spPr>
        <p:txBody>
          <a:bodyPr wrap="square">
            <a:spAutoFit/>
          </a:bodyPr>
          <a:lstStyle/>
          <a:p>
            <a:r>
              <a:rPr lang="en-US" sz="1400" b="1" dirty="0"/>
              <a:t>The backgrounds from behind the president's face on a $1, $5 and $10 bill: Note the different spacing used in each one.</a:t>
            </a:r>
            <a:endParaRPr lang="it-IT" sz="1400" dirty="0"/>
          </a:p>
        </p:txBody>
      </p:sp>
      <p:pic>
        <p:nvPicPr>
          <p:cNvPr id="11" name="Immagine 10"/>
          <p:cNvPicPr>
            <a:picLocks noChangeAspect="1"/>
          </p:cNvPicPr>
          <p:nvPr/>
        </p:nvPicPr>
        <p:blipFill>
          <a:blip r:embed="rId4"/>
          <a:stretch>
            <a:fillRect/>
          </a:stretch>
        </p:blipFill>
        <p:spPr>
          <a:xfrm>
            <a:off x="683568" y="4859233"/>
            <a:ext cx="3117726" cy="1750380"/>
          </a:xfrm>
          <a:prstGeom prst="rect">
            <a:avLst/>
          </a:prstGeom>
        </p:spPr>
      </p:pic>
    </p:spTree>
    <p:extLst>
      <p:ext uri="{BB962C8B-B14F-4D97-AF65-F5344CB8AC3E}">
        <p14:creationId xmlns:p14="http://schemas.microsoft.com/office/powerpoint/2010/main" val="2603625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surfactants</a:t>
            </a:r>
          </a:p>
        </p:txBody>
      </p:sp>
      <p:sp>
        <p:nvSpPr>
          <p:cNvPr id="8" name="Rettangolo 7"/>
          <p:cNvSpPr/>
          <p:nvPr/>
        </p:nvSpPr>
        <p:spPr>
          <a:xfrm>
            <a:off x="323528" y="909400"/>
            <a:ext cx="8712968" cy="646331"/>
          </a:xfrm>
          <a:prstGeom prst="rect">
            <a:avLst/>
          </a:prstGeom>
        </p:spPr>
        <p:txBody>
          <a:bodyPr wrap="square">
            <a:spAutoFit/>
          </a:bodyPr>
          <a:lstStyle/>
          <a:p>
            <a:r>
              <a:rPr lang="en-US" dirty="0"/>
              <a:t>While surfactants are useful in prolonging the settling rate in </a:t>
            </a:r>
            <a:r>
              <a:rPr lang="en-US" dirty="0" err="1"/>
              <a:t>ferrofluids</a:t>
            </a:r>
            <a:r>
              <a:rPr lang="en-US" dirty="0"/>
              <a:t>, they also prove detrimental to the fluid's magnetic properties (specifically, the fluid's magnetic saturation). </a:t>
            </a:r>
          </a:p>
        </p:txBody>
      </p:sp>
      <p:pic>
        <p:nvPicPr>
          <p:cNvPr id="9" name="Immagine 8"/>
          <p:cNvPicPr>
            <a:picLocks noChangeAspect="1"/>
          </p:cNvPicPr>
          <p:nvPr/>
        </p:nvPicPr>
        <p:blipFill rotWithShape="1">
          <a:blip r:embed="rId3" cstate="print">
            <a:extLst>
              <a:ext uri="{28A0092B-C50C-407E-A947-70E740481C1C}">
                <a14:useLocalDpi xmlns:a14="http://schemas.microsoft.com/office/drawing/2010/main" val="0"/>
              </a:ext>
            </a:extLst>
          </a:blip>
          <a:srcRect b="2686"/>
          <a:stretch/>
        </p:blipFill>
        <p:spPr>
          <a:xfrm>
            <a:off x="323528" y="1988840"/>
            <a:ext cx="5205368" cy="3312368"/>
          </a:xfrm>
          <a:prstGeom prst="rect">
            <a:avLst/>
          </a:prstGeom>
        </p:spPr>
      </p:pic>
      <p:sp>
        <p:nvSpPr>
          <p:cNvPr id="10" name="Rettangolo 9"/>
          <p:cNvSpPr/>
          <p:nvPr/>
        </p:nvSpPr>
        <p:spPr>
          <a:xfrm>
            <a:off x="5940152" y="2780928"/>
            <a:ext cx="2952328" cy="2031325"/>
          </a:xfrm>
          <a:prstGeom prst="rect">
            <a:avLst/>
          </a:prstGeom>
        </p:spPr>
        <p:txBody>
          <a:bodyPr wrap="square">
            <a:spAutoFit/>
          </a:bodyPr>
          <a:lstStyle/>
          <a:p>
            <a:r>
              <a:rPr lang="en-US" dirty="0"/>
              <a:t>Magnetic saturation is the state reached when an increase in applied external magnetic field H cannot increase the magnetization of the material further.</a:t>
            </a:r>
          </a:p>
          <a:p>
            <a:endParaRPr lang="it-IT" dirty="0"/>
          </a:p>
        </p:txBody>
      </p:sp>
    </p:spTree>
    <p:extLst>
      <p:ext uri="{BB962C8B-B14F-4D97-AF65-F5344CB8AC3E}">
        <p14:creationId xmlns:p14="http://schemas.microsoft.com/office/powerpoint/2010/main" val="1237833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80928"/>
            <a:ext cx="3920852" cy="2750448"/>
          </a:xfrm>
          <a:prstGeom prst="rect">
            <a:avLst/>
          </a:prstGeom>
        </p:spPr>
      </p:pic>
      <p:pic>
        <p:nvPicPr>
          <p:cNvPr id="5" name="Immagine 4"/>
          <p:cNvPicPr>
            <a:picLocks noChangeAspect="1"/>
          </p:cNvPicPr>
          <p:nvPr/>
        </p:nvPicPr>
        <p:blipFill rotWithShape="1">
          <a:blip r:embed="rId4"/>
          <a:srcRect l="24393" t="8104" r="51206" b="15196"/>
          <a:stretch/>
        </p:blipFill>
        <p:spPr>
          <a:xfrm>
            <a:off x="179512" y="764704"/>
            <a:ext cx="4104456" cy="5832648"/>
          </a:xfrm>
          <a:prstGeom prst="rect">
            <a:avLst/>
          </a:prstGeom>
        </p:spPr>
      </p:pic>
      <p:sp>
        <p:nvSpPr>
          <p:cNvPr id="6" name="Rettangolo 5"/>
          <p:cNvSpPr/>
          <p:nvPr/>
        </p:nvSpPr>
        <p:spPr>
          <a:xfrm>
            <a:off x="4355976" y="5733256"/>
            <a:ext cx="4572000" cy="369332"/>
          </a:xfrm>
          <a:prstGeom prst="rect">
            <a:avLst/>
          </a:prstGeom>
        </p:spPr>
        <p:txBody>
          <a:bodyPr>
            <a:spAutoFit/>
          </a:bodyPr>
          <a:lstStyle/>
          <a:p>
            <a:r>
              <a:rPr lang="it-IT" dirty="0" err="1">
                <a:latin typeface="Arial" panose="020B0604020202020204" pitchFamily="34" charset="0"/>
              </a:rPr>
              <a:t>J.Phys.Chem.C</a:t>
            </a:r>
            <a:r>
              <a:rPr lang="it-IT" dirty="0">
                <a:latin typeface="Arial" panose="020B0604020202020204" pitchFamily="34" charset="0"/>
              </a:rPr>
              <a:t> 2014, 118, 16209−16217</a:t>
            </a:r>
            <a:endParaRPr lang="it-IT" dirty="0"/>
          </a:p>
        </p:txBody>
      </p:sp>
      <p:sp>
        <p:nvSpPr>
          <p:cNvPr id="7"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surfactants</a:t>
            </a:r>
          </a:p>
        </p:txBody>
      </p:sp>
      <p:sp>
        <p:nvSpPr>
          <p:cNvPr id="8" name="Rettangolo 7"/>
          <p:cNvSpPr/>
          <p:nvPr/>
        </p:nvSpPr>
        <p:spPr>
          <a:xfrm>
            <a:off x="4464496" y="1342509"/>
            <a:ext cx="4572000" cy="1200329"/>
          </a:xfrm>
          <a:prstGeom prst="rect">
            <a:avLst/>
          </a:prstGeom>
        </p:spPr>
        <p:txBody>
          <a:bodyPr>
            <a:spAutoFit/>
          </a:bodyPr>
          <a:lstStyle/>
          <a:p>
            <a:r>
              <a:rPr lang="en-US" dirty="0"/>
              <a:t>Surfactants prove detrimental to the fluid's magnetic saturation. </a:t>
            </a:r>
          </a:p>
          <a:p>
            <a:endParaRPr lang="en-US" dirty="0"/>
          </a:p>
          <a:p>
            <a:r>
              <a:rPr lang="en-US" dirty="0"/>
              <a:t>Size effects</a:t>
            </a:r>
          </a:p>
        </p:txBody>
      </p:sp>
    </p:spTree>
    <p:extLst>
      <p:ext uri="{BB962C8B-B14F-4D97-AF65-F5344CB8AC3E}">
        <p14:creationId xmlns:p14="http://schemas.microsoft.com/office/powerpoint/2010/main" val="594626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nanoparticles anticancer applications</a:t>
            </a:r>
          </a:p>
        </p:txBody>
      </p:sp>
      <p:sp>
        <p:nvSpPr>
          <p:cNvPr id="7" name="Rettangolo 6"/>
          <p:cNvSpPr/>
          <p:nvPr/>
        </p:nvSpPr>
        <p:spPr>
          <a:xfrm>
            <a:off x="867489" y="1196752"/>
            <a:ext cx="6840760" cy="2031325"/>
          </a:xfrm>
          <a:prstGeom prst="rect">
            <a:avLst/>
          </a:prstGeom>
        </p:spPr>
        <p:txBody>
          <a:bodyPr wrap="square">
            <a:spAutoFit/>
          </a:bodyPr>
          <a:lstStyle/>
          <a:p>
            <a:pPr algn="just"/>
            <a:r>
              <a:rPr lang="en-US" dirty="0"/>
              <a:t>Iron oxide nanoparticles may be used in </a:t>
            </a:r>
            <a:r>
              <a:rPr lang="en-US" dirty="0">
                <a:solidFill>
                  <a:srgbClr val="FF0000"/>
                </a:solidFill>
              </a:rPr>
              <a:t>magnetic</a:t>
            </a:r>
            <a:r>
              <a:rPr lang="en-US" dirty="0"/>
              <a:t> </a:t>
            </a:r>
            <a:r>
              <a:rPr lang="en-US" dirty="0">
                <a:solidFill>
                  <a:srgbClr val="FF0000"/>
                </a:solidFill>
              </a:rPr>
              <a:t>hyperthermia</a:t>
            </a:r>
            <a:r>
              <a:rPr lang="en-US" dirty="0"/>
              <a:t> as a cancer treatment method. In this method, the </a:t>
            </a:r>
            <a:r>
              <a:rPr lang="en-US" dirty="0" err="1"/>
              <a:t>ferrofluid</a:t>
            </a:r>
            <a:r>
              <a:rPr lang="en-US" dirty="0"/>
              <a:t> which contains iron oxide is injected to the tumor and then heated up by an </a:t>
            </a:r>
            <a:r>
              <a:rPr lang="en-US" dirty="0">
                <a:solidFill>
                  <a:srgbClr val="FF0000"/>
                </a:solidFill>
              </a:rPr>
              <a:t>alternating high frequency magnetic field</a:t>
            </a:r>
            <a:r>
              <a:rPr lang="en-US" dirty="0"/>
              <a:t>. The temperature distribution produced by this heat generation may help to destroy cancerous cells inside the tumor.</a:t>
            </a:r>
          </a:p>
          <a:p>
            <a:pPr algn="just"/>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393" y="3207859"/>
            <a:ext cx="6258798" cy="3267531"/>
          </a:xfrm>
          <a:prstGeom prst="rect">
            <a:avLst/>
          </a:prstGeom>
        </p:spPr>
      </p:pic>
    </p:spTree>
    <p:extLst>
      <p:ext uri="{BB962C8B-B14F-4D97-AF65-F5344CB8AC3E}">
        <p14:creationId xmlns:p14="http://schemas.microsoft.com/office/powerpoint/2010/main" val="215611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nanoparticles anticancer applications</a:t>
            </a:r>
          </a:p>
        </p:txBody>
      </p:sp>
      <p:sp>
        <p:nvSpPr>
          <p:cNvPr id="7" name="Rettangolo 6"/>
          <p:cNvSpPr/>
          <p:nvPr/>
        </p:nvSpPr>
        <p:spPr>
          <a:xfrm>
            <a:off x="867489" y="1196752"/>
            <a:ext cx="6840760" cy="2862322"/>
          </a:xfrm>
          <a:prstGeom prst="rect">
            <a:avLst/>
          </a:prstGeom>
        </p:spPr>
        <p:txBody>
          <a:bodyPr wrap="square">
            <a:spAutoFit/>
          </a:bodyPr>
          <a:lstStyle/>
          <a:p>
            <a:pPr algn="just"/>
            <a:r>
              <a:rPr lang="en-US" dirty="0"/>
              <a:t>Iron oxide nanoparticles are used in cancer </a:t>
            </a:r>
            <a:r>
              <a:rPr lang="en-US" dirty="0">
                <a:solidFill>
                  <a:srgbClr val="FF0000"/>
                </a:solidFill>
              </a:rPr>
              <a:t>magnetic </a:t>
            </a:r>
            <a:r>
              <a:rPr lang="en-US" dirty="0" err="1">
                <a:solidFill>
                  <a:srgbClr val="FF0000"/>
                </a:solidFill>
              </a:rPr>
              <a:t>nanotherapy</a:t>
            </a:r>
            <a:r>
              <a:rPr lang="en-US" dirty="0">
                <a:solidFill>
                  <a:srgbClr val="FF0000"/>
                </a:solidFill>
              </a:rPr>
              <a:t> </a:t>
            </a:r>
            <a:r>
              <a:rPr lang="en-US" dirty="0"/>
              <a:t>that is based on the magneto-spin effects in free-radical reactions and semiconductor material ability to generate oxygen radicals, furthermore, control oxidative stress in biological media under inhomogeneous electromagnetic radiation. The magnetic </a:t>
            </a:r>
            <a:r>
              <a:rPr lang="en-US" dirty="0" err="1"/>
              <a:t>nanotherapy</a:t>
            </a:r>
            <a:r>
              <a:rPr lang="en-US" dirty="0"/>
              <a:t> is remotely controlled by </a:t>
            </a:r>
            <a:r>
              <a:rPr lang="en-US" dirty="0">
                <a:solidFill>
                  <a:srgbClr val="FF0000"/>
                </a:solidFill>
              </a:rPr>
              <a:t>external electromagnetic field </a:t>
            </a:r>
            <a:r>
              <a:rPr lang="en-US" dirty="0"/>
              <a:t>reactive oxygen species (</a:t>
            </a:r>
            <a:r>
              <a:rPr lang="en-US" dirty="0">
                <a:solidFill>
                  <a:srgbClr val="FF0000"/>
                </a:solidFill>
              </a:rPr>
              <a:t>ROS</a:t>
            </a:r>
            <a:r>
              <a:rPr lang="en-US" dirty="0"/>
              <a:t>) and reactive nitrogen species (</a:t>
            </a:r>
            <a:r>
              <a:rPr lang="en-US" dirty="0">
                <a:solidFill>
                  <a:srgbClr val="FF0000"/>
                </a:solidFill>
              </a:rPr>
              <a:t>RNS</a:t>
            </a:r>
            <a:r>
              <a:rPr lang="en-US" dirty="0"/>
              <a:t>)-mediated local toxicity in the tumor during chemotherapy with antitumor magnetic complex and lesser side effects in normal tissues. </a:t>
            </a:r>
          </a:p>
          <a:p>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059074"/>
            <a:ext cx="3764173" cy="2056152"/>
          </a:xfrm>
          <a:prstGeom prst="rect">
            <a:avLst/>
          </a:prstGeom>
        </p:spPr>
      </p:pic>
      <p:sp>
        <p:nvSpPr>
          <p:cNvPr id="3" name="Rectangle 1"/>
          <p:cNvSpPr>
            <a:spLocks noChangeArrowheads="1"/>
          </p:cNvSpPr>
          <p:nvPr/>
        </p:nvSpPr>
        <p:spPr bwMode="auto">
          <a:xfrm>
            <a:off x="4785792" y="6444734"/>
            <a:ext cx="4250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1" u="none" strike="noStrike" cap="none" normalizeH="0" baseline="0">
                <a:ln>
                  <a:noFill/>
                </a:ln>
                <a:solidFill>
                  <a:schemeClr val="tx1"/>
                </a:solidFill>
                <a:effectLst/>
                <a:latin typeface="Arial" panose="020B0604020202020204" pitchFamily="34" charset="0"/>
              </a:rPr>
              <a:t>J. Mater. Chem. B</a:t>
            </a:r>
            <a:r>
              <a:rPr kumimoji="0" lang="it-IT" altLang="it-IT" sz="1800" b="0" i="0" u="none" strike="noStrike" cap="none" normalizeH="0" baseline="0">
                <a:ln>
                  <a:noFill/>
                </a:ln>
                <a:solidFill>
                  <a:schemeClr val="tx1"/>
                </a:solidFill>
                <a:effectLst/>
                <a:latin typeface="Arial" panose="020B0604020202020204" pitchFamily="34" charset="0"/>
              </a:rPr>
              <a:t>, 2013,</a:t>
            </a:r>
            <a:r>
              <a:rPr kumimoji="0" lang="it-IT" altLang="it-IT" sz="1800" b="1" i="0" u="none" strike="noStrike" cap="none" normalizeH="0" baseline="0">
                <a:ln>
                  <a:noFill/>
                </a:ln>
                <a:solidFill>
                  <a:schemeClr val="tx1"/>
                </a:solidFill>
                <a:effectLst/>
                <a:latin typeface="Arial" panose="020B0604020202020204" pitchFamily="34" charset="0"/>
              </a:rPr>
              <a:t>1</a:t>
            </a:r>
            <a:r>
              <a:rPr kumimoji="0" lang="it-IT" altLang="it-IT" sz="1800" b="0" i="0" u="none" strike="noStrike" cap="none" normalizeH="0" baseline="0">
                <a:ln>
                  <a:noFill/>
                </a:ln>
                <a:solidFill>
                  <a:schemeClr val="tx1"/>
                </a:solidFill>
                <a:effectLst/>
                <a:latin typeface="Arial" panose="020B0604020202020204" pitchFamily="34" charset="0"/>
              </a:rPr>
              <a:t>, 5100-5107 </a:t>
            </a:r>
          </a:p>
        </p:txBody>
      </p:sp>
    </p:spTree>
    <p:extLst>
      <p:ext uri="{BB962C8B-B14F-4D97-AF65-F5344CB8AC3E}">
        <p14:creationId xmlns:p14="http://schemas.microsoft.com/office/powerpoint/2010/main" val="86236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a:solidFill>
                  <a:srgbClr val="0070C0"/>
                </a:solidFill>
                <a:latin typeface="Times New Roman" panose="02020603050405020304" pitchFamily="18" charset="0"/>
                <a:cs typeface="Times New Roman" panose="02020603050405020304" pitchFamily="18" charset="0"/>
              </a:rPr>
              <a:t>Fe</a:t>
            </a:r>
            <a:r>
              <a:rPr lang="en-US" altLang="en-US" sz="2800" b="1" baseline="-25000">
                <a:solidFill>
                  <a:srgbClr val="0070C0"/>
                </a:solidFill>
                <a:latin typeface="Times New Roman" panose="02020603050405020304" pitchFamily="18" charset="0"/>
                <a:cs typeface="Times New Roman" panose="02020603050405020304" pitchFamily="18" charset="0"/>
              </a:rPr>
              <a:t>3</a:t>
            </a:r>
            <a:r>
              <a:rPr lang="en-US" altLang="en-US" sz="2800" b="1">
                <a:solidFill>
                  <a:srgbClr val="0070C0"/>
                </a:solidFill>
                <a:latin typeface="Times New Roman" panose="02020603050405020304" pitchFamily="18" charset="0"/>
                <a:cs typeface="Times New Roman" panose="02020603050405020304" pitchFamily="18" charset="0"/>
              </a:rPr>
              <a:t>O</a:t>
            </a:r>
            <a:r>
              <a:rPr lang="en-US" altLang="en-US" sz="2800" b="1" baseline="-25000">
                <a:solidFill>
                  <a:srgbClr val="0070C0"/>
                </a:solidFill>
                <a:latin typeface="Times New Roman" panose="02020603050405020304" pitchFamily="18" charset="0"/>
                <a:cs typeface="Times New Roman" panose="02020603050405020304" pitchFamily="18" charset="0"/>
              </a:rPr>
              <a:t>4</a:t>
            </a:r>
            <a:r>
              <a:rPr lang="en-US" altLang="en-US" sz="2800" b="1">
                <a:solidFill>
                  <a:srgbClr val="0070C0"/>
                </a:solidFill>
                <a:latin typeface="Times New Roman" panose="02020603050405020304" pitchFamily="18" charset="0"/>
                <a:cs typeface="Times New Roman" panose="02020603050405020304" pitchFamily="18" charset="0"/>
              </a:rPr>
              <a:t> nanoparticles</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43608" y="1196752"/>
            <a:ext cx="7416824" cy="1754326"/>
          </a:xfrm>
          <a:prstGeom prst="rect">
            <a:avLst/>
          </a:prstGeom>
        </p:spPr>
        <p:txBody>
          <a:bodyPr wrap="square">
            <a:spAutoFit/>
          </a:bodyPr>
          <a:lstStyle/>
          <a:p>
            <a:pPr algn="just"/>
            <a:r>
              <a:rPr lang="en-US" b="1" i="1" dirty="0"/>
              <a:t>Magnetic complexes </a:t>
            </a:r>
            <a:r>
              <a:rPr lang="en-US" dirty="0"/>
              <a:t>that consist of iron oxide nanoparticles </a:t>
            </a:r>
            <a:r>
              <a:rPr lang="en-US" dirty="0">
                <a:solidFill>
                  <a:srgbClr val="FF0000"/>
                </a:solidFill>
              </a:rPr>
              <a:t>loaded with antitumor drug </a:t>
            </a:r>
            <a:r>
              <a:rPr lang="en-US" dirty="0"/>
              <a:t>have additional advantages over conventional antitumor drugs due to their ability to be remotely controlled while targeting with a constant magnetic field and further strengthening of their antitumor activity by moderate inductive hyperthermia (below 40 °C).</a:t>
            </a:r>
          </a:p>
          <a:p>
            <a:pPr algn="just"/>
            <a:endParaRPr lang="en-US" dirty="0">
              <a:solidFill>
                <a:srgbClr val="FF0000"/>
              </a:solidFill>
            </a:endParaRPr>
          </a:p>
        </p:txBody>
      </p:sp>
      <p:pic>
        <p:nvPicPr>
          <p:cNvPr id="6" name="Immagine 5"/>
          <p:cNvPicPr>
            <a:picLocks noChangeAspect="1"/>
          </p:cNvPicPr>
          <p:nvPr/>
        </p:nvPicPr>
        <p:blipFill>
          <a:blip r:embed="rId2"/>
          <a:stretch>
            <a:fillRect/>
          </a:stretch>
        </p:blipFill>
        <p:spPr>
          <a:xfrm>
            <a:off x="1002995" y="2780928"/>
            <a:ext cx="7565593" cy="3757063"/>
          </a:xfrm>
          <a:prstGeom prst="rect">
            <a:avLst/>
          </a:prstGeom>
        </p:spPr>
      </p:pic>
    </p:spTree>
    <p:extLst>
      <p:ext uri="{BB962C8B-B14F-4D97-AF65-F5344CB8AC3E}">
        <p14:creationId xmlns:p14="http://schemas.microsoft.com/office/powerpoint/2010/main" val="64973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a:solidFill>
                  <a:srgbClr val="0070C0"/>
                </a:solidFill>
                <a:latin typeface="Times New Roman" panose="02020603050405020304" pitchFamily="18" charset="0"/>
                <a:cs typeface="Times New Roman" panose="02020603050405020304" pitchFamily="18" charset="0"/>
              </a:rPr>
              <a:t>Fe</a:t>
            </a:r>
            <a:r>
              <a:rPr lang="en-US" altLang="en-US" sz="2800" b="1" baseline="-25000">
                <a:solidFill>
                  <a:srgbClr val="0070C0"/>
                </a:solidFill>
                <a:latin typeface="Times New Roman" panose="02020603050405020304" pitchFamily="18" charset="0"/>
                <a:cs typeface="Times New Roman" panose="02020603050405020304" pitchFamily="18" charset="0"/>
              </a:rPr>
              <a:t>3</a:t>
            </a:r>
            <a:r>
              <a:rPr lang="en-US" altLang="en-US" sz="2800" b="1">
                <a:solidFill>
                  <a:srgbClr val="0070C0"/>
                </a:solidFill>
                <a:latin typeface="Times New Roman" panose="02020603050405020304" pitchFamily="18" charset="0"/>
                <a:cs typeface="Times New Roman" panose="02020603050405020304" pitchFamily="18" charset="0"/>
              </a:rPr>
              <a:t>O</a:t>
            </a:r>
            <a:r>
              <a:rPr lang="en-US" altLang="en-US" sz="2800" b="1" baseline="-25000">
                <a:solidFill>
                  <a:srgbClr val="0070C0"/>
                </a:solidFill>
                <a:latin typeface="Times New Roman" panose="02020603050405020304" pitchFamily="18" charset="0"/>
                <a:cs typeface="Times New Roman" panose="02020603050405020304" pitchFamily="18" charset="0"/>
              </a:rPr>
              <a:t>4</a:t>
            </a:r>
            <a:r>
              <a:rPr lang="en-US" altLang="en-US" sz="2800" b="1">
                <a:solidFill>
                  <a:srgbClr val="0070C0"/>
                </a:solidFill>
                <a:latin typeface="Times New Roman" panose="02020603050405020304" pitchFamily="18" charset="0"/>
                <a:cs typeface="Times New Roman" panose="02020603050405020304" pitchFamily="18" charset="0"/>
              </a:rPr>
              <a:t> nanoparticles</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899592" y="1124744"/>
            <a:ext cx="7128792" cy="923330"/>
          </a:xfrm>
          <a:prstGeom prst="rect">
            <a:avLst/>
          </a:prstGeom>
        </p:spPr>
        <p:txBody>
          <a:bodyPr wrap="square">
            <a:spAutoFit/>
          </a:bodyPr>
          <a:lstStyle/>
          <a:p>
            <a:r>
              <a:rPr lang="en-US" dirty="0">
                <a:solidFill>
                  <a:srgbClr val="FF0000"/>
                </a:solidFill>
              </a:rPr>
              <a:t>Multifunctional magnetic complexes </a:t>
            </a:r>
            <a:r>
              <a:rPr lang="en-US" dirty="0"/>
              <a:t>with magnetic memory can combine cancer magnetic </a:t>
            </a:r>
            <a:r>
              <a:rPr lang="en-US" dirty="0" err="1"/>
              <a:t>nanotherapy</a:t>
            </a:r>
            <a:r>
              <a:rPr lang="en-US" dirty="0"/>
              <a:t>, tumor targeting and medical imaging functionalities in </a:t>
            </a:r>
            <a:r>
              <a:rPr lang="en-US" dirty="0" err="1"/>
              <a:t>theranostics</a:t>
            </a:r>
            <a:r>
              <a:rPr lang="en-US" dirty="0"/>
              <a:t> approach for personalized cancer medicine.</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88554"/>
            <a:ext cx="4686300" cy="4114800"/>
          </a:xfrm>
          <a:prstGeom prst="rect">
            <a:avLst/>
          </a:prstGeom>
        </p:spPr>
      </p:pic>
      <p:pic>
        <p:nvPicPr>
          <p:cNvPr id="7" name="Immagine 6"/>
          <p:cNvPicPr>
            <a:picLocks noChangeAspect="1"/>
          </p:cNvPicPr>
          <p:nvPr/>
        </p:nvPicPr>
        <p:blipFill>
          <a:blip r:embed="rId4"/>
          <a:stretch>
            <a:fillRect/>
          </a:stretch>
        </p:blipFill>
        <p:spPr>
          <a:xfrm>
            <a:off x="5220072" y="2636912"/>
            <a:ext cx="3281361" cy="3418084"/>
          </a:xfrm>
          <a:prstGeom prst="rect">
            <a:avLst/>
          </a:prstGeom>
        </p:spPr>
      </p:pic>
    </p:spTree>
    <p:extLst>
      <p:ext uri="{BB962C8B-B14F-4D97-AF65-F5344CB8AC3E}">
        <p14:creationId xmlns:p14="http://schemas.microsoft.com/office/powerpoint/2010/main" val="239776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Silver </a:t>
            </a:r>
          </a:p>
        </p:txBody>
      </p:sp>
      <p:sp>
        <p:nvSpPr>
          <p:cNvPr id="8" name="Rectangle 3"/>
          <p:cNvSpPr>
            <a:spLocks noChangeArrowheads="1"/>
          </p:cNvSpPr>
          <p:nvPr/>
        </p:nvSpPr>
        <p:spPr bwMode="auto">
          <a:xfrm>
            <a:off x="4827588" y="6318250"/>
            <a:ext cx="434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R. Patakfalvi et al. / Colloids and Surfaces A: Physicochem. Eng. Aspects 220 (2003) 45/54</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33525"/>
            <a:ext cx="2370138"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755576" y="1690062"/>
            <a:ext cx="4608512" cy="4093428"/>
          </a:xfrm>
          <a:prstGeom prst="rect">
            <a:avLst/>
          </a:prstGeom>
        </p:spPr>
        <p:txBody>
          <a:bodyPr wrap="square">
            <a:spAutoFit/>
          </a:bodyPr>
          <a:lstStyle/>
          <a:p>
            <a:pPr lvl="1"/>
            <a:r>
              <a:rPr lang="en-US" altLang="en-US" sz="2000" dirty="0"/>
              <a:t>The reduction of AgNO</a:t>
            </a:r>
            <a:r>
              <a:rPr lang="en-US" altLang="en-US" sz="2000" baseline="-25000" dirty="0"/>
              <a:t>3 </a:t>
            </a:r>
            <a:r>
              <a:rPr lang="en-US" altLang="en-US" sz="2000" dirty="0"/>
              <a:t>by NaBH</a:t>
            </a:r>
            <a:r>
              <a:rPr lang="en-US" altLang="en-US" sz="2000" baseline="-25000" dirty="0"/>
              <a:t>4</a:t>
            </a:r>
            <a:r>
              <a:rPr lang="en-US" altLang="en-US" sz="2000" dirty="0"/>
              <a:t> in aqueous solution can produce small diameter (&lt; 5nm) silver nanoparticles.</a:t>
            </a:r>
          </a:p>
          <a:p>
            <a:pPr lvl="1"/>
            <a:endParaRPr lang="en-US" altLang="en-US" sz="2000" dirty="0"/>
          </a:p>
          <a:p>
            <a:pPr lvl="1"/>
            <a:r>
              <a:rPr lang="en-US" altLang="en-US" sz="2000" dirty="0"/>
              <a:t>The reduction can take place even in </a:t>
            </a:r>
            <a:r>
              <a:rPr lang="en-US" altLang="en-US" sz="2000" dirty="0">
                <a:solidFill>
                  <a:srgbClr val="FF0000"/>
                </a:solidFill>
              </a:rPr>
              <a:t>confined space</a:t>
            </a:r>
            <a:r>
              <a:rPr lang="en-US" altLang="en-US" sz="2000" dirty="0"/>
              <a:t>, such as between layers of kaolinite, a layered silicate clay material that functions to limit particle growth.</a:t>
            </a:r>
          </a:p>
          <a:p>
            <a:pPr lvl="1"/>
            <a:endParaRPr lang="en-US" altLang="en-US" sz="2000" dirty="0"/>
          </a:p>
          <a:p>
            <a:pPr lvl="1"/>
            <a:r>
              <a:rPr lang="en-US" altLang="en-US" sz="2000" dirty="0"/>
              <a:t>Dimethyl sulfoxide is used as a capping agent to prevent aggregation of the Ag particles</a:t>
            </a:r>
            <a:r>
              <a:rPr lang="en-US" altLang="en-US" dirty="0"/>
              <a:t>.</a:t>
            </a:r>
            <a:endParaRPr lang="en-US" altLang="en-US" sz="2000" dirty="0"/>
          </a:p>
        </p:txBody>
      </p:sp>
    </p:spTree>
    <p:extLst>
      <p:ext uri="{BB962C8B-B14F-4D97-AF65-F5344CB8AC3E}">
        <p14:creationId xmlns:p14="http://schemas.microsoft.com/office/powerpoint/2010/main" val="3646693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Sol-Gel technique</a:t>
            </a:r>
          </a:p>
        </p:txBody>
      </p:sp>
      <p:sp>
        <p:nvSpPr>
          <p:cNvPr id="3" name="Rettangolo 2"/>
          <p:cNvSpPr/>
          <p:nvPr/>
        </p:nvSpPr>
        <p:spPr>
          <a:xfrm>
            <a:off x="323528" y="1052736"/>
            <a:ext cx="3528392" cy="2031325"/>
          </a:xfrm>
          <a:prstGeom prst="rect">
            <a:avLst/>
          </a:prstGeom>
        </p:spPr>
        <p:txBody>
          <a:bodyPr wrap="square">
            <a:spAutoFit/>
          </a:bodyPr>
          <a:lstStyle/>
          <a:p>
            <a:pPr algn="ctr"/>
            <a:r>
              <a:rPr lang="en-US" b="1" i="1" dirty="0">
                <a:solidFill>
                  <a:srgbClr val="7030A0"/>
                </a:solidFill>
              </a:rPr>
              <a:t>Sol-gel</a:t>
            </a:r>
            <a:r>
              <a:rPr lang="en-US" dirty="0"/>
              <a:t> technology is a well established </a:t>
            </a:r>
            <a:r>
              <a:rPr lang="it-IT" dirty="0" err="1"/>
              <a:t>colloidal</a:t>
            </a:r>
            <a:r>
              <a:rPr lang="it-IT" dirty="0"/>
              <a:t> </a:t>
            </a:r>
            <a:r>
              <a:rPr lang="it-IT" dirty="0" err="1"/>
              <a:t>chemistry</a:t>
            </a:r>
            <a:r>
              <a:rPr lang="it-IT" dirty="0"/>
              <a:t> </a:t>
            </a:r>
            <a:r>
              <a:rPr lang="it-IT" dirty="0" err="1"/>
              <a:t>technology</a:t>
            </a:r>
            <a:r>
              <a:rPr lang="it-IT" dirty="0"/>
              <a:t>, </a:t>
            </a:r>
            <a:r>
              <a:rPr lang="it-IT" dirty="0" err="1"/>
              <a:t>which</a:t>
            </a:r>
            <a:r>
              <a:rPr lang="it-IT" dirty="0"/>
              <a:t> </a:t>
            </a:r>
            <a:r>
              <a:rPr lang="it-IT" dirty="0" err="1"/>
              <a:t>offers</a:t>
            </a:r>
            <a:r>
              <a:rPr lang="it-IT" dirty="0"/>
              <a:t> </a:t>
            </a:r>
            <a:r>
              <a:rPr lang="it-IT" dirty="0" err="1"/>
              <a:t>possibility</a:t>
            </a:r>
            <a:r>
              <a:rPr lang="it-IT" dirty="0"/>
              <a:t> </a:t>
            </a:r>
            <a:r>
              <a:rPr lang="en-US" dirty="0"/>
              <a:t>to produce various materials with novel, predefined properties in a simple process and at relatively low </a:t>
            </a:r>
            <a:r>
              <a:rPr lang="it-IT" dirty="0" err="1"/>
              <a:t>process</a:t>
            </a:r>
            <a:r>
              <a:rPr lang="it-IT" dirty="0"/>
              <a:t> </a:t>
            </a:r>
            <a:r>
              <a:rPr lang="it-IT" dirty="0" err="1"/>
              <a:t>cost</a:t>
            </a:r>
            <a:r>
              <a:rPr lang="it-IT" dirty="0"/>
              <a:t>.</a:t>
            </a:r>
            <a:endParaRPr lang="en-US" altLang="en-US" sz="2000" dirty="0"/>
          </a:p>
        </p:txBody>
      </p:sp>
      <p:sp>
        <p:nvSpPr>
          <p:cNvPr id="4" name="Rettangolo 3"/>
          <p:cNvSpPr/>
          <p:nvPr/>
        </p:nvSpPr>
        <p:spPr>
          <a:xfrm>
            <a:off x="4716016" y="1196752"/>
            <a:ext cx="3888432" cy="923330"/>
          </a:xfrm>
          <a:prstGeom prst="rect">
            <a:avLst/>
          </a:prstGeom>
          <a:solidFill>
            <a:schemeClr val="accent6">
              <a:lumMod val="20000"/>
              <a:lumOff val="80000"/>
            </a:schemeClr>
          </a:solidFill>
        </p:spPr>
        <p:txBody>
          <a:bodyPr wrap="square">
            <a:spAutoFit/>
          </a:bodyPr>
          <a:lstStyle/>
          <a:p>
            <a:r>
              <a:rPr lang="en-US" dirty="0"/>
              <a:t>The </a:t>
            </a:r>
            <a:r>
              <a:rPr lang="en-US" b="1" dirty="0">
                <a:solidFill>
                  <a:srgbClr val="0070C0"/>
                </a:solidFill>
              </a:rPr>
              <a:t>sol</a:t>
            </a:r>
            <a:r>
              <a:rPr lang="en-US" dirty="0"/>
              <a:t> is a name of a colloidal solution made of solid particles (50-100 nm in diameter) suspended in a liquid phase.</a:t>
            </a:r>
            <a:endParaRPr lang="it-IT" dirty="0"/>
          </a:p>
        </p:txBody>
      </p:sp>
      <p:sp>
        <p:nvSpPr>
          <p:cNvPr id="6" name="Rettangolo 5"/>
          <p:cNvSpPr/>
          <p:nvPr/>
        </p:nvSpPr>
        <p:spPr>
          <a:xfrm>
            <a:off x="4716016" y="2852936"/>
            <a:ext cx="3888432" cy="646331"/>
          </a:xfrm>
          <a:prstGeom prst="rect">
            <a:avLst/>
          </a:prstGeom>
          <a:solidFill>
            <a:schemeClr val="accent3">
              <a:lumMod val="40000"/>
              <a:lumOff val="60000"/>
            </a:schemeClr>
          </a:solidFill>
        </p:spPr>
        <p:txBody>
          <a:bodyPr wrap="square">
            <a:spAutoFit/>
          </a:bodyPr>
          <a:lstStyle/>
          <a:p>
            <a:r>
              <a:rPr lang="en-US" dirty="0"/>
              <a:t>The </a:t>
            </a:r>
            <a:r>
              <a:rPr lang="en-US" b="1" i="1" dirty="0">
                <a:solidFill>
                  <a:srgbClr val="FF0000"/>
                </a:solidFill>
              </a:rPr>
              <a:t>gel</a:t>
            </a:r>
            <a:r>
              <a:rPr lang="en-US" dirty="0"/>
              <a:t> can be considered as a solid</a:t>
            </a:r>
          </a:p>
          <a:p>
            <a:r>
              <a:rPr lang="it-IT" dirty="0" err="1"/>
              <a:t>scaffold</a:t>
            </a:r>
            <a:r>
              <a:rPr lang="it-IT" dirty="0"/>
              <a:t> </a:t>
            </a:r>
            <a:r>
              <a:rPr lang="it-IT" dirty="0" err="1"/>
              <a:t>incorporating</a:t>
            </a:r>
            <a:r>
              <a:rPr lang="it-IT" dirty="0"/>
              <a:t> the </a:t>
            </a:r>
            <a:r>
              <a:rPr lang="it-IT" dirty="0" err="1"/>
              <a:t>solvent</a:t>
            </a:r>
            <a:r>
              <a:rPr lang="it-IT" dirty="0"/>
              <a:t>.</a:t>
            </a:r>
          </a:p>
        </p:txBody>
      </p:sp>
      <p:sp>
        <p:nvSpPr>
          <p:cNvPr id="7" name="CasellaDiTesto 6"/>
          <p:cNvSpPr txBox="1"/>
          <p:nvPr/>
        </p:nvSpPr>
        <p:spPr>
          <a:xfrm>
            <a:off x="6546190" y="2276872"/>
            <a:ext cx="300082" cy="369332"/>
          </a:xfrm>
          <a:prstGeom prst="rect">
            <a:avLst/>
          </a:prstGeom>
          <a:noFill/>
        </p:spPr>
        <p:txBody>
          <a:bodyPr wrap="none" rtlCol="0">
            <a:spAutoFit/>
          </a:bodyPr>
          <a:lstStyle/>
          <a:p>
            <a:r>
              <a:rPr lang="it-IT" dirty="0"/>
              <a:t>+</a:t>
            </a:r>
          </a:p>
        </p:txBody>
      </p:sp>
      <p:sp>
        <p:nvSpPr>
          <p:cNvPr id="9" name="Rettangolo 8"/>
          <p:cNvSpPr/>
          <p:nvPr/>
        </p:nvSpPr>
        <p:spPr>
          <a:xfrm>
            <a:off x="1691680" y="3933056"/>
            <a:ext cx="5526360" cy="1200329"/>
          </a:xfrm>
          <a:prstGeom prst="rect">
            <a:avLst/>
          </a:prstGeom>
          <a:solidFill>
            <a:srgbClr val="FFC000"/>
          </a:solidFill>
        </p:spPr>
        <p:txBody>
          <a:bodyPr wrap="square">
            <a:spAutoFit/>
          </a:bodyPr>
          <a:lstStyle/>
          <a:p>
            <a:pPr algn="ctr"/>
            <a:r>
              <a:rPr lang="it-IT" dirty="0"/>
              <a:t>Sol-gel </a:t>
            </a:r>
            <a:r>
              <a:rPr lang="it-IT" dirty="0" err="1"/>
              <a:t>process</a:t>
            </a:r>
            <a:r>
              <a:rPr lang="it-IT" dirty="0"/>
              <a:t> </a:t>
            </a:r>
            <a:r>
              <a:rPr lang="it-IT" dirty="0" err="1"/>
              <a:t>consists</a:t>
            </a:r>
            <a:endParaRPr lang="it-IT" dirty="0"/>
          </a:p>
          <a:p>
            <a:pPr algn="ctr"/>
            <a:r>
              <a:rPr lang="en-US" dirty="0"/>
              <a:t>in the </a:t>
            </a:r>
            <a:r>
              <a:rPr lang="en-US" b="1" u="sng" dirty="0"/>
              <a:t>chemical transformation </a:t>
            </a:r>
            <a:r>
              <a:rPr lang="en-US" dirty="0"/>
              <a:t>of a liquid (the sol)</a:t>
            </a:r>
          </a:p>
          <a:p>
            <a:pPr algn="ctr"/>
            <a:r>
              <a:rPr lang="en-US" dirty="0"/>
              <a:t>into a gel state and with subsequent post-treatment</a:t>
            </a:r>
          </a:p>
          <a:p>
            <a:pPr algn="ctr"/>
            <a:r>
              <a:rPr lang="en-US" dirty="0"/>
              <a:t>and transition into solid oxide material.</a:t>
            </a:r>
            <a:endParaRPr lang="it-IT" dirty="0"/>
          </a:p>
        </p:txBody>
      </p:sp>
      <p:sp>
        <p:nvSpPr>
          <p:cNvPr id="10" name="Rettangolo 9"/>
          <p:cNvSpPr/>
          <p:nvPr/>
        </p:nvSpPr>
        <p:spPr>
          <a:xfrm>
            <a:off x="2122229" y="5301208"/>
            <a:ext cx="4724043" cy="923330"/>
          </a:xfrm>
          <a:prstGeom prst="rect">
            <a:avLst/>
          </a:prstGeom>
          <a:solidFill>
            <a:schemeClr val="bg2">
              <a:lumMod val="50000"/>
            </a:schemeClr>
          </a:solidFill>
        </p:spPr>
        <p:txBody>
          <a:bodyPr wrap="square">
            <a:spAutoFit/>
          </a:bodyPr>
          <a:lstStyle/>
          <a:p>
            <a:pPr algn="ctr"/>
            <a:r>
              <a:rPr lang="en-US" dirty="0">
                <a:solidFill>
                  <a:srgbClr val="FFFF00"/>
                </a:solidFill>
                <a:latin typeface="TTE2283328t00"/>
              </a:rPr>
              <a:t>The main </a:t>
            </a:r>
            <a:r>
              <a:rPr lang="en-US" dirty="0">
                <a:solidFill>
                  <a:srgbClr val="FFFF00"/>
                </a:solidFill>
                <a:latin typeface="TTE1D9E350t00"/>
              </a:rPr>
              <a:t>benefits </a:t>
            </a:r>
            <a:r>
              <a:rPr lang="en-US" dirty="0">
                <a:solidFill>
                  <a:srgbClr val="FFFF00"/>
                </a:solidFill>
                <a:latin typeface="TTE2283328t00"/>
              </a:rPr>
              <a:t>of sol–gel processing are</a:t>
            </a:r>
          </a:p>
          <a:p>
            <a:pPr algn="ctr"/>
            <a:r>
              <a:rPr lang="en-US" dirty="0">
                <a:solidFill>
                  <a:srgbClr val="FFFF00"/>
                </a:solidFill>
                <a:latin typeface="TTE2283328t00"/>
              </a:rPr>
              <a:t>the high purity and uniform nanostructure</a:t>
            </a:r>
          </a:p>
          <a:p>
            <a:pPr algn="ctr"/>
            <a:r>
              <a:rPr lang="it-IT" dirty="0" err="1">
                <a:solidFill>
                  <a:srgbClr val="FFFF00"/>
                </a:solidFill>
                <a:latin typeface="TTE2283328t00"/>
              </a:rPr>
              <a:t>achievable</a:t>
            </a:r>
            <a:r>
              <a:rPr lang="it-IT" dirty="0">
                <a:solidFill>
                  <a:srgbClr val="FFFF00"/>
                </a:solidFill>
                <a:latin typeface="TTE2283328t00"/>
              </a:rPr>
              <a:t> </a:t>
            </a:r>
            <a:r>
              <a:rPr lang="it-IT" dirty="0" err="1">
                <a:solidFill>
                  <a:srgbClr val="FFFF00"/>
                </a:solidFill>
                <a:latin typeface="TTE2283328t00"/>
              </a:rPr>
              <a:t>at</a:t>
            </a:r>
            <a:r>
              <a:rPr lang="it-IT" dirty="0">
                <a:solidFill>
                  <a:srgbClr val="FFFF00"/>
                </a:solidFill>
                <a:latin typeface="TTE2283328t00"/>
              </a:rPr>
              <a:t> </a:t>
            </a:r>
            <a:r>
              <a:rPr lang="it-IT" dirty="0" err="1">
                <a:solidFill>
                  <a:srgbClr val="FFFF00"/>
                </a:solidFill>
                <a:latin typeface="TTE2283328t00"/>
              </a:rPr>
              <a:t>low</a:t>
            </a:r>
            <a:r>
              <a:rPr lang="it-IT" dirty="0">
                <a:solidFill>
                  <a:srgbClr val="FFFF00"/>
                </a:solidFill>
                <a:latin typeface="TTE2283328t00"/>
              </a:rPr>
              <a:t> </a:t>
            </a:r>
            <a:r>
              <a:rPr lang="it-IT" dirty="0" err="1">
                <a:solidFill>
                  <a:srgbClr val="FFFF00"/>
                </a:solidFill>
                <a:latin typeface="TTE2283328t00"/>
              </a:rPr>
              <a:t>temperatures</a:t>
            </a:r>
            <a:r>
              <a:rPr lang="it-IT" dirty="0">
                <a:solidFill>
                  <a:srgbClr val="FFFF00"/>
                </a:solidFill>
                <a:latin typeface="TTE2283328t00"/>
              </a:rPr>
              <a:t>.</a:t>
            </a:r>
            <a:endParaRPr lang="it-IT" dirty="0"/>
          </a:p>
        </p:txBody>
      </p:sp>
      <p:sp>
        <p:nvSpPr>
          <p:cNvPr id="11" name="Rettangolo 10"/>
          <p:cNvSpPr/>
          <p:nvPr/>
        </p:nvSpPr>
        <p:spPr>
          <a:xfrm>
            <a:off x="-36512" y="6316578"/>
            <a:ext cx="9433048" cy="784830"/>
          </a:xfrm>
          <a:prstGeom prst="rect">
            <a:avLst/>
          </a:prstGeom>
        </p:spPr>
        <p:txBody>
          <a:bodyPr wrap="square">
            <a:spAutoFit/>
          </a:bodyPr>
          <a:lstStyle/>
          <a:p>
            <a:pPr marL="457200" indent="-457200">
              <a:spcBef>
                <a:spcPct val="50000"/>
              </a:spcBef>
              <a:tabLst>
                <a:tab pos="0" algn="l"/>
              </a:tabLst>
            </a:pPr>
            <a:r>
              <a:rPr lang="it-IT" altLang="it-IT" dirty="0">
                <a:latin typeface="Times New Roman" pitchFamily="18" charset="0"/>
              </a:rPr>
              <a:t>Ultra-fine </a:t>
            </a:r>
            <a:r>
              <a:rPr lang="it-IT" altLang="it-IT" dirty="0">
                <a:latin typeface="Symbol" panose="05050102010706020507" pitchFamily="18" charset="2"/>
              </a:rPr>
              <a:t>a</a:t>
            </a:r>
            <a:r>
              <a:rPr lang="it-IT" altLang="it-IT" dirty="0">
                <a:latin typeface="Times New Roman" pitchFamily="18" charset="0"/>
              </a:rPr>
              <a:t>-</a:t>
            </a:r>
            <a:r>
              <a:rPr lang="it-IT" altLang="it-IT" dirty="0" err="1">
                <a:latin typeface="Times New Roman" pitchFamily="18" charset="0"/>
              </a:rPr>
              <a:t>alumina</a:t>
            </a:r>
            <a:r>
              <a:rPr lang="it-IT" altLang="it-IT" dirty="0">
                <a:latin typeface="Times New Roman" pitchFamily="18" charset="0"/>
              </a:rPr>
              <a:t> 99.99%, high </a:t>
            </a:r>
            <a:r>
              <a:rPr lang="it-IT" altLang="it-IT" dirty="0" err="1">
                <a:latin typeface="Times New Roman" pitchFamily="18" charset="0"/>
              </a:rPr>
              <a:t>purity</a:t>
            </a:r>
            <a:r>
              <a:rPr lang="it-IT" altLang="it-IT" dirty="0">
                <a:latin typeface="Times New Roman" pitchFamily="18" charset="0"/>
              </a:rPr>
              <a:t> &amp; ultra-fine TiO</a:t>
            </a:r>
            <a:r>
              <a:rPr lang="it-IT" altLang="it-IT" baseline="-25000" dirty="0">
                <a:latin typeface="Times New Roman" pitchFamily="18" charset="0"/>
              </a:rPr>
              <a:t>2</a:t>
            </a:r>
            <a:r>
              <a:rPr lang="it-IT" altLang="it-IT" dirty="0">
                <a:latin typeface="Times New Roman" pitchFamily="18" charset="0"/>
              </a:rPr>
              <a:t>, SiO</a:t>
            </a:r>
            <a:r>
              <a:rPr lang="it-IT" altLang="it-IT" baseline="-25000" dirty="0">
                <a:latin typeface="Times New Roman" pitchFamily="18" charset="0"/>
              </a:rPr>
              <a:t>2</a:t>
            </a:r>
            <a:r>
              <a:rPr lang="it-IT" altLang="it-IT" dirty="0">
                <a:latin typeface="Times New Roman" pitchFamily="18" charset="0"/>
              </a:rPr>
              <a:t> &amp; Al</a:t>
            </a:r>
            <a:r>
              <a:rPr lang="it-IT" altLang="it-IT" baseline="-25000" dirty="0">
                <a:latin typeface="Times New Roman" pitchFamily="18" charset="0"/>
              </a:rPr>
              <a:t>2</a:t>
            </a:r>
            <a:r>
              <a:rPr lang="it-IT" altLang="it-IT" dirty="0">
                <a:latin typeface="Times New Roman" pitchFamily="18" charset="0"/>
              </a:rPr>
              <a:t>O</a:t>
            </a:r>
            <a:r>
              <a:rPr lang="it-IT" altLang="it-IT" baseline="-25000" dirty="0">
                <a:latin typeface="Times New Roman" pitchFamily="18" charset="0"/>
              </a:rPr>
              <a:t>3</a:t>
            </a:r>
            <a:r>
              <a:rPr lang="it-IT" altLang="it-IT" dirty="0">
                <a:latin typeface="Times New Roman" pitchFamily="18" charset="0"/>
              </a:rPr>
              <a:t> with </a:t>
            </a:r>
            <a:r>
              <a:rPr lang="it-IT" altLang="it-IT" dirty="0" err="1">
                <a:latin typeface="Times New Roman" pitchFamily="18" charset="0"/>
              </a:rPr>
              <a:t>controlled</a:t>
            </a:r>
            <a:r>
              <a:rPr lang="it-IT" altLang="it-IT" dirty="0">
                <a:latin typeface="Times New Roman" pitchFamily="18" charset="0"/>
              </a:rPr>
              <a:t> </a:t>
            </a:r>
            <a:r>
              <a:rPr lang="it-IT" altLang="it-IT" dirty="0" err="1">
                <a:latin typeface="Times New Roman" pitchFamily="18" charset="0"/>
              </a:rPr>
              <a:t>porosity</a:t>
            </a:r>
            <a:endParaRPr lang="it-IT" altLang="it-IT" b="1" u="sng" dirty="0">
              <a:latin typeface="Times New Roman" pitchFamily="18" charset="0"/>
            </a:endParaRPr>
          </a:p>
          <a:p>
            <a:pPr marL="457200" indent="-457200">
              <a:spcBef>
                <a:spcPct val="50000"/>
              </a:spcBef>
              <a:buFontTx/>
              <a:buNone/>
              <a:tabLst>
                <a:tab pos="0" algn="l"/>
              </a:tabLst>
            </a:pPr>
            <a:r>
              <a:rPr lang="it-IT" altLang="it-IT" dirty="0">
                <a:latin typeface="Times New Roman" pitchFamily="18" charset="0"/>
              </a:rPr>
              <a:t> </a:t>
            </a:r>
            <a:endParaRPr lang="it-IT" altLang="it-IT" b="1" u="sng" dirty="0">
              <a:latin typeface="Times New Roman" pitchFamily="18" charset="0"/>
            </a:endParaRPr>
          </a:p>
        </p:txBody>
      </p:sp>
      <p:sp>
        <p:nvSpPr>
          <p:cNvPr id="13" name="CasellaDiTesto 12"/>
          <p:cNvSpPr txBox="1"/>
          <p:nvPr/>
        </p:nvSpPr>
        <p:spPr>
          <a:xfrm>
            <a:off x="7524328" y="4050262"/>
            <a:ext cx="1547664" cy="2308324"/>
          </a:xfrm>
          <a:prstGeom prst="rect">
            <a:avLst/>
          </a:prstGeom>
          <a:noFill/>
        </p:spPr>
        <p:txBody>
          <a:bodyPr wrap="square" rtlCol="0">
            <a:spAutoFit/>
          </a:bodyPr>
          <a:lstStyle/>
          <a:p>
            <a:r>
              <a:rPr lang="it-IT" dirty="0"/>
              <a:t>The </a:t>
            </a:r>
            <a:r>
              <a:rPr lang="it-IT" dirty="0" err="1"/>
              <a:t>point</a:t>
            </a:r>
            <a:r>
              <a:rPr lang="it-IT" dirty="0"/>
              <a:t> of </a:t>
            </a:r>
            <a:r>
              <a:rPr lang="it-IT" dirty="0" err="1"/>
              <a:t>gelification</a:t>
            </a:r>
            <a:r>
              <a:rPr lang="it-IT" dirty="0"/>
              <a:t> </a:t>
            </a:r>
            <a:r>
              <a:rPr lang="it-IT" dirty="0" err="1"/>
              <a:t>depends</a:t>
            </a:r>
            <a:r>
              <a:rPr lang="it-IT" dirty="0"/>
              <a:t> on </a:t>
            </a:r>
            <a:r>
              <a:rPr lang="it-IT" dirty="0" err="1"/>
              <a:t>pH</a:t>
            </a:r>
            <a:r>
              <a:rPr lang="it-IT" dirty="0"/>
              <a:t>, </a:t>
            </a:r>
            <a:r>
              <a:rPr lang="it-IT" dirty="0" err="1"/>
              <a:t>ionic</a:t>
            </a:r>
            <a:r>
              <a:rPr lang="it-IT" dirty="0"/>
              <a:t> </a:t>
            </a:r>
            <a:r>
              <a:rPr lang="it-IT" dirty="0" err="1"/>
              <a:t>strength</a:t>
            </a:r>
            <a:r>
              <a:rPr lang="it-IT" dirty="0"/>
              <a:t>, temperature,</a:t>
            </a:r>
          </a:p>
          <a:p>
            <a:r>
              <a:rPr lang="it-IT" dirty="0" err="1"/>
              <a:t>concentration</a:t>
            </a:r>
            <a:r>
              <a:rPr lang="it-IT" dirty="0"/>
              <a:t>…. </a:t>
            </a:r>
          </a:p>
        </p:txBody>
      </p:sp>
    </p:spTree>
    <p:extLst>
      <p:ext uri="{BB962C8B-B14F-4D97-AF65-F5344CB8AC3E}">
        <p14:creationId xmlns:p14="http://schemas.microsoft.com/office/powerpoint/2010/main" val="257960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6"/>
          <p:cNvSpPr>
            <a:spLocks noGrp="1"/>
          </p:cNvSpPr>
          <p:nvPr>
            <p:ph type="sldNum" sz="quarter" idx="12"/>
          </p:nvPr>
        </p:nvSpPr>
        <p:spPr/>
        <p:txBody>
          <a:bodyPr/>
          <a:lstStyle/>
          <a:p>
            <a:fld id="{D0B36104-A3AC-49E3-8139-C283A7732255}" type="slidenum">
              <a:rPr lang="it-IT" altLang="it-IT"/>
              <a:pPr/>
              <a:t>4</a:t>
            </a:fld>
            <a:endParaRPr lang="it-IT" altLang="it-IT"/>
          </a:p>
        </p:txBody>
      </p:sp>
      <p:sp>
        <p:nvSpPr>
          <p:cNvPr id="19458" name="Rectangle 2"/>
          <p:cNvSpPr>
            <a:spLocks noGrp="1" noChangeArrowheads="1"/>
          </p:cNvSpPr>
          <p:nvPr>
            <p:ph type="title"/>
          </p:nvPr>
        </p:nvSpPr>
        <p:spPr>
          <a:xfrm>
            <a:off x="1066800" y="228600"/>
            <a:ext cx="7315200" cy="685800"/>
          </a:xfrm>
        </p:spPr>
        <p:txBody>
          <a:bodyPr>
            <a:normAutofit fontScale="90000"/>
          </a:bodyPr>
          <a:lstStyle/>
          <a:p>
            <a:r>
              <a:rPr lang="it-IT" altLang="it-IT" sz="4000" dirty="0" err="1">
                <a:solidFill>
                  <a:srgbClr val="0070C0"/>
                </a:solidFill>
                <a:latin typeface="Times New Roman" pitchFamily="18" charset="0"/>
              </a:rPr>
              <a:t>Precipitation</a:t>
            </a:r>
            <a:r>
              <a:rPr lang="it-IT" altLang="it-IT" sz="4000" dirty="0">
                <a:solidFill>
                  <a:srgbClr val="0070C0"/>
                </a:solidFill>
                <a:latin typeface="Times New Roman" pitchFamily="18" charset="0"/>
              </a:rPr>
              <a:t>/</a:t>
            </a:r>
            <a:r>
              <a:rPr lang="it-IT" altLang="it-IT" sz="4000" dirty="0" err="1">
                <a:solidFill>
                  <a:srgbClr val="0070C0"/>
                </a:solidFill>
                <a:latin typeface="Times New Roman" pitchFamily="18" charset="0"/>
              </a:rPr>
              <a:t>coprecipitation</a:t>
            </a:r>
            <a:endParaRPr lang="it-IT" altLang="it-IT" sz="4000" dirty="0">
              <a:solidFill>
                <a:srgbClr val="0070C0"/>
              </a:solidFill>
              <a:latin typeface="Times New Roman" pitchFamily="18" charset="0"/>
            </a:endParaRPr>
          </a:p>
        </p:txBody>
      </p:sp>
      <p:sp>
        <p:nvSpPr>
          <p:cNvPr id="19459" name="Rectangle 3"/>
          <p:cNvSpPr>
            <a:spLocks noChangeArrowheads="1"/>
          </p:cNvSpPr>
          <p:nvPr/>
        </p:nvSpPr>
        <p:spPr bwMode="auto">
          <a:xfrm>
            <a:off x="251520" y="1340768"/>
            <a:ext cx="547260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568325">
              <a:defRPr sz="2400">
                <a:solidFill>
                  <a:schemeClr val="tx1"/>
                </a:solidFill>
                <a:latin typeface="Comic Sans MS" pitchFamily="66" charset="0"/>
              </a:defRPr>
            </a:lvl2pPr>
            <a:lvl3pPr>
              <a:defRPr sz="2400">
                <a:solidFill>
                  <a:schemeClr val="tx1"/>
                </a:solidFill>
                <a:latin typeface="Comic Sans MS" pitchFamily="66" charset="0"/>
              </a:defRPr>
            </a:lvl3pPr>
            <a:lvl4pPr>
              <a:defRPr sz="2400">
                <a:solidFill>
                  <a:schemeClr val="tx1"/>
                </a:solidFill>
                <a:latin typeface="Comic Sans MS" pitchFamily="66" charset="0"/>
              </a:defRPr>
            </a:lvl4pPr>
            <a:lvl5pPr>
              <a:defRPr sz="2400">
                <a:solidFill>
                  <a:schemeClr val="tx1"/>
                </a:solidFill>
                <a:latin typeface="Comic Sans MS" pitchFamily="66" charset="0"/>
              </a:defRPr>
            </a:lvl5pPr>
            <a:lvl6pPr eaLnBrk="0" fontAlgn="base" hangingPunct="0">
              <a:spcBef>
                <a:spcPct val="0"/>
              </a:spcBef>
              <a:spcAft>
                <a:spcPct val="0"/>
              </a:spcAft>
              <a:defRPr sz="2400">
                <a:solidFill>
                  <a:schemeClr val="tx1"/>
                </a:solidFill>
                <a:latin typeface="Comic Sans MS" pitchFamily="66" charset="0"/>
              </a:defRPr>
            </a:lvl6pPr>
            <a:lvl7pPr eaLnBrk="0" fontAlgn="base" hangingPunct="0">
              <a:spcBef>
                <a:spcPct val="0"/>
              </a:spcBef>
              <a:spcAft>
                <a:spcPct val="0"/>
              </a:spcAft>
              <a:defRPr sz="2400">
                <a:solidFill>
                  <a:schemeClr val="tx1"/>
                </a:solidFill>
                <a:latin typeface="Comic Sans MS" pitchFamily="66" charset="0"/>
              </a:defRPr>
            </a:lvl7pPr>
            <a:lvl8pPr eaLnBrk="0" fontAlgn="base" hangingPunct="0">
              <a:spcBef>
                <a:spcPct val="0"/>
              </a:spcBef>
              <a:spcAft>
                <a:spcPct val="0"/>
              </a:spcAft>
              <a:defRPr sz="2400">
                <a:solidFill>
                  <a:schemeClr val="tx1"/>
                </a:solidFill>
                <a:latin typeface="Comic Sans MS" pitchFamily="66" charset="0"/>
              </a:defRPr>
            </a:lvl8pPr>
            <a:lvl9pPr eaLnBrk="0" fontAlgn="base" hangingPunct="0">
              <a:spcBef>
                <a:spcPct val="0"/>
              </a:spcBef>
              <a:spcAft>
                <a:spcPct val="0"/>
              </a:spcAft>
              <a:defRPr sz="2400">
                <a:solidFill>
                  <a:schemeClr val="tx1"/>
                </a:solidFill>
                <a:latin typeface="Comic Sans MS" pitchFamily="66" charset="0"/>
              </a:defRPr>
            </a:lvl9pPr>
          </a:lstStyle>
          <a:p>
            <a:pPr algn="ctr"/>
            <a:r>
              <a:rPr lang="it-IT" altLang="it-IT" b="1" dirty="0">
                <a:solidFill>
                  <a:schemeClr val="accent2"/>
                </a:solidFill>
                <a:effectLst/>
                <a:latin typeface="Times New Roman" pitchFamily="18" charset="0"/>
              </a:rPr>
              <a:t>Mg</a:t>
            </a:r>
            <a:r>
              <a:rPr lang="it-IT" altLang="it-IT" b="1" baseline="30000" dirty="0">
                <a:solidFill>
                  <a:schemeClr val="accent2"/>
                </a:solidFill>
                <a:effectLst/>
                <a:latin typeface="Times New Roman" pitchFamily="18" charset="0"/>
              </a:rPr>
              <a:t>2+</a:t>
            </a:r>
            <a:r>
              <a:rPr lang="it-IT" altLang="it-IT" b="1" baseline="-25000" dirty="0">
                <a:solidFill>
                  <a:schemeClr val="accent2"/>
                </a:solidFill>
                <a:effectLst/>
                <a:latin typeface="Times New Roman" pitchFamily="18" charset="0"/>
              </a:rPr>
              <a:t>(</a:t>
            </a:r>
            <a:r>
              <a:rPr lang="it-IT" altLang="it-IT" b="1" baseline="-25000" dirty="0" err="1">
                <a:solidFill>
                  <a:schemeClr val="accent2"/>
                </a:solidFill>
                <a:effectLst/>
                <a:latin typeface="Times New Roman" pitchFamily="18" charset="0"/>
              </a:rPr>
              <a:t>aq</a:t>
            </a:r>
            <a:r>
              <a:rPr lang="it-IT" altLang="it-IT" b="1" baseline="-25000" dirty="0">
                <a:solidFill>
                  <a:schemeClr val="accent2"/>
                </a:solidFill>
                <a:effectLst/>
                <a:latin typeface="Times New Roman" pitchFamily="18" charset="0"/>
              </a:rPr>
              <a:t>)</a:t>
            </a:r>
            <a:r>
              <a:rPr lang="it-IT" altLang="it-IT" b="1" dirty="0">
                <a:solidFill>
                  <a:schemeClr val="accent2"/>
                </a:solidFill>
                <a:effectLst/>
                <a:latin typeface="Times New Roman" pitchFamily="18" charset="0"/>
              </a:rPr>
              <a:t> + 4H</a:t>
            </a:r>
            <a:r>
              <a:rPr lang="it-IT" altLang="it-IT" b="1" baseline="-25000" dirty="0">
                <a:solidFill>
                  <a:schemeClr val="accent2"/>
                </a:solidFill>
                <a:effectLst/>
                <a:latin typeface="Times New Roman" pitchFamily="18" charset="0"/>
              </a:rPr>
              <a:t>2</a:t>
            </a:r>
            <a:r>
              <a:rPr lang="it-IT" altLang="it-IT" b="1" dirty="0">
                <a:solidFill>
                  <a:schemeClr val="accent2"/>
                </a:solidFill>
                <a:effectLst/>
                <a:latin typeface="Times New Roman" pitchFamily="18" charset="0"/>
              </a:rPr>
              <a:t>O </a:t>
            </a:r>
            <a:r>
              <a:rPr lang="it-IT" altLang="it-IT" b="1" dirty="0">
                <a:solidFill>
                  <a:schemeClr val="accent2"/>
                </a:solidFill>
                <a:effectLst/>
                <a:latin typeface="Times New Roman" pitchFamily="18" charset="0"/>
                <a:sym typeface="Wingdings" pitchFamily="2" charset="2"/>
              </a:rPr>
              <a:t> Mg(OH)</a:t>
            </a:r>
            <a:r>
              <a:rPr lang="it-IT" altLang="it-IT" b="1" baseline="-25000" dirty="0">
                <a:solidFill>
                  <a:schemeClr val="accent2"/>
                </a:solidFill>
                <a:effectLst/>
                <a:latin typeface="Times New Roman" pitchFamily="18" charset="0"/>
                <a:sym typeface="Wingdings" pitchFamily="2" charset="2"/>
              </a:rPr>
              <a:t>2</a:t>
            </a:r>
            <a:r>
              <a:rPr lang="it-IT" altLang="it-IT" b="1" dirty="0">
                <a:solidFill>
                  <a:schemeClr val="accent2"/>
                </a:solidFill>
                <a:effectLst/>
                <a:latin typeface="Times New Roman" pitchFamily="18" charset="0"/>
                <a:sym typeface="Wingdings" pitchFamily="2" charset="2"/>
              </a:rPr>
              <a:t> +</a:t>
            </a:r>
            <a:r>
              <a:rPr lang="it-IT" altLang="it-IT" b="1" dirty="0">
                <a:solidFill>
                  <a:schemeClr val="accent2"/>
                </a:solidFill>
                <a:latin typeface="Times New Roman" pitchFamily="18" charset="0"/>
                <a:sym typeface="Wingdings" pitchFamily="2" charset="2"/>
              </a:rPr>
              <a:t>2H</a:t>
            </a:r>
            <a:r>
              <a:rPr lang="it-IT" altLang="it-IT" b="1" baseline="-25000" dirty="0">
                <a:solidFill>
                  <a:schemeClr val="accent2"/>
                </a:solidFill>
                <a:latin typeface="Times New Roman" pitchFamily="18" charset="0"/>
                <a:sym typeface="Wingdings" pitchFamily="2" charset="2"/>
              </a:rPr>
              <a:t>3</a:t>
            </a:r>
            <a:r>
              <a:rPr lang="it-IT" altLang="it-IT" b="1" dirty="0">
                <a:solidFill>
                  <a:schemeClr val="accent2"/>
                </a:solidFill>
                <a:latin typeface="Times New Roman" pitchFamily="18" charset="0"/>
                <a:sym typeface="Wingdings" pitchFamily="2" charset="2"/>
              </a:rPr>
              <a:t>O</a:t>
            </a:r>
            <a:r>
              <a:rPr lang="it-IT" altLang="it-IT" b="1" baseline="30000" dirty="0">
                <a:solidFill>
                  <a:schemeClr val="accent2"/>
                </a:solidFill>
                <a:effectLst/>
                <a:latin typeface="Times New Roman" pitchFamily="18" charset="0"/>
                <a:sym typeface="Wingdings" pitchFamily="2" charset="2"/>
              </a:rPr>
              <a:t>+</a:t>
            </a:r>
            <a:r>
              <a:rPr lang="it-IT" altLang="it-IT" b="1" baseline="-25000" dirty="0">
                <a:solidFill>
                  <a:schemeClr val="accent2"/>
                </a:solidFill>
                <a:latin typeface="Times New Roman" pitchFamily="18" charset="0"/>
              </a:rPr>
              <a:t>(</a:t>
            </a:r>
            <a:r>
              <a:rPr lang="it-IT" altLang="it-IT" b="1" baseline="-25000" dirty="0" err="1">
                <a:solidFill>
                  <a:schemeClr val="accent2"/>
                </a:solidFill>
                <a:latin typeface="Times New Roman" pitchFamily="18" charset="0"/>
              </a:rPr>
              <a:t>aq</a:t>
            </a:r>
            <a:r>
              <a:rPr lang="it-IT" altLang="it-IT" b="1" baseline="-25000" dirty="0">
                <a:solidFill>
                  <a:schemeClr val="accent2"/>
                </a:solidFill>
                <a:latin typeface="Times New Roman" pitchFamily="18" charset="0"/>
              </a:rPr>
              <a:t>)</a:t>
            </a:r>
            <a:endParaRPr lang="it-IT" altLang="it-IT" b="1" baseline="30000" dirty="0">
              <a:solidFill>
                <a:schemeClr val="accent2"/>
              </a:solidFill>
              <a:effectLst/>
              <a:latin typeface="Times New Roman" pitchFamily="18" charset="0"/>
              <a:sym typeface="Wingdings" pitchFamily="2" charset="2"/>
            </a:endParaRPr>
          </a:p>
          <a:p>
            <a:endParaRPr lang="it-IT" altLang="it-IT" b="1" baseline="30000" dirty="0">
              <a:solidFill>
                <a:schemeClr val="accent2"/>
              </a:solidFill>
              <a:effectLst/>
              <a:latin typeface="Times New Roman" pitchFamily="18" charset="0"/>
              <a:sym typeface="Wingdings" pitchFamily="2" charset="2"/>
            </a:endParaRPr>
          </a:p>
          <a:p>
            <a:pPr algn="ctr"/>
            <a:r>
              <a:rPr lang="it-IT" altLang="it-IT" b="1" dirty="0" err="1">
                <a:solidFill>
                  <a:schemeClr val="accent2"/>
                </a:solidFill>
                <a:effectLst/>
                <a:latin typeface="Times New Roman" pitchFamily="18" charset="0"/>
                <a:sym typeface="Wingdings" pitchFamily="2" charset="2"/>
              </a:rPr>
              <a:t>K</a:t>
            </a:r>
            <a:r>
              <a:rPr lang="it-IT" altLang="it-IT" b="1" baseline="-25000" dirty="0" err="1">
                <a:solidFill>
                  <a:schemeClr val="accent2"/>
                </a:solidFill>
                <a:effectLst/>
                <a:latin typeface="Times New Roman" pitchFamily="18" charset="0"/>
                <a:sym typeface="Wingdings" pitchFamily="2" charset="2"/>
              </a:rPr>
              <a:t>ps</a:t>
            </a:r>
            <a:r>
              <a:rPr lang="it-IT" altLang="it-IT" b="1" dirty="0">
                <a:solidFill>
                  <a:schemeClr val="accent2"/>
                </a:solidFill>
                <a:effectLst/>
                <a:latin typeface="Times New Roman" pitchFamily="18" charset="0"/>
                <a:sym typeface="Wingdings" pitchFamily="2" charset="2"/>
              </a:rPr>
              <a:t> = [</a:t>
            </a:r>
            <a:r>
              <a:rPr lang="it-IT" altLang="it-IT" b="1" dirty="0">
                <a:solidFill>
                  <a:schemeClr val="accent2"/>
                </a:solidFill>
                <a:effectLst/>
                <a:latin typeface="Times New Roman" pitchFamily="18" charset="0"/>
              </a:rPr>
              <a:t>Mg</a:t>
            </a:r>
            <a:r>
              <a:rPr lang="it-IT" altLang="it-IT" b="1" baseline="30000" dirty="0">
                <a:solidFill>
                  <a:schemeClr val="accent2"/>
                </a:solidFill>
                <a:effectLst/>
                <a:latin typeface="Times New Roman" pitchFamily="18" charset="0"/>
              </a:rPr>
              <a:t>2+</a:t>
            </a:r>
            <a:r>
              <a:rPr lang="it-IT" altLang="it-IT" b="1" dirty="0">
                <a:solidFill>
                  <a:schemeClr val="accent2"/>
                </a:solidFill>
                <a:effectLst/>
                <a:latin typeface="Times New Roman" pitchFamily="18" charset="0"/>
              </a:rPr>
              <a:t> ][OH</a:t>
            </a:r>
            <a:r>
              <a:rPr lang="it-IT" altLang="it-IT" b="1" baseline="30000" dirty="0">
                <a:solidFill>
                  <a:schemeClr val="accent2"/>
                </a:solidFill>
                <a:effectLst/>
                <a:latin typeface="Times New Roman" pitchFamily="18" charset="0"/>
              </a:rPr>
              <a:t>-</a:t>
            </a:r>
            <a:r>
              <a:rPr lang="it-IT" altLang="it-IT" b="1" dirty="0">
                <a:solidFill>
                  <a:schemeClr val="accent2"/>
                </a:solidFill>
                <a:effectLst/>
                <a:latin typeface="Times New Roman" pitchFamily="18" charset="0"/>
              </a:rPr>
              <a:t>]</a:t>
            </a:r>
            <a:r>
              <a:rPr lang="it-IT" altLang="it-IT" b="1" baseline="30000" dirty="0">
                <a:solidFill>
                  <a:schemeClr val="accent2"/>
                </a:solidFill>
                <a:effectLst/>
                <a:latin typeface="Times New Roman" pitchFamily="18" charset="0"/>
              </a:rPr>
              <a:t>2 </a:t>
            </a:r>
            <a:r>
              <a:rPr lang="it-IT" altLang="it-IT" b="1" dirty="0">
                <a:solidFill>
                  <a:schemeClr val="accent2"/>
                </a:solidFill>
                <a:effectLst/>
                <a:latin typeface="Times New Roman" pitchFamily="18" charset="0"/>
              </a:rPr>
              <a:t>= 1,8 x 10</a:t>
            </a:r>
            <a:r>
              <a:rPr lang="it-IT" altLang="it-IT" b="1" baseline="30000" dirty="0">
                <a:solidFill>
                  <a:schemeClr val="accent2"/>
                </a:solidFill>
                <a:effectLst/>
                <a:latin typeface="Times New Roman" pitchFamily="18" charset="0"/>
              </a:rPr>
              <a:t>-11</a:t>
            </a:r>
            <a:endParaRPr lang="it-IT" altLang="it-IT" b="1" dirty="0">
              <a:solidFill>
                <a:schemeClr val="accent2"/>
              </a:solidFill>
              <a:effectLst/>
              <a:latin typeface="Times New Roman" pitchFamily="18" charset="0"/>
            </a:endParaRPr>
          </a:p>
          <a:p>
            <a:endParaRPr lang="it-IT" altLang="it-IT" b="1" dirty="0">
              <a:effectLst/>
              <a:latin typeface="Times New Roman" pitchFamily="18" charset="0"/>
            </a:endParaRPr>
          </a:p>
          <a:p>
            <a:r>
              <a:rPr lang="it-IT" altLang="it-IT" dirty="0">
                <a:effectLst/>
                <a:latin typeface="Times New Roman" pitchFamily="18" charset="0"/>
              </a:rPr>
              <a:t>Fine </a:t>
            </a:r>
            <a:r>
              <a:rPr lang="it-IT" altLang="it-IT" dirty="0" err="1">
                <a:effectLst/>
                <a:latin typeface="Times New Roman" pitchFamily="18" charset="0"/>
              </a:rPr>
              <a:t>tuning</a:t>
            </a:r>
            <a:r>
              <a:rPr lang="it-IT" altLang="it-IT" dirty="0">
                <a:effectLst/>
                <a:latin typeface="Times New Roman" pitchFamily="18" charset="0"/>
              </a:rPr>
              <a:t> of </a:t>
            </a:r>
            <a:r>
              <a:rPr lang="it-IT" altLang="it-IT" dirty="0" err="1">
                <a:effectLst/>
                <a:latin typeface="Times New Roman" pitchFamily="18" charset="0"/>
              </a:rPr>
              <a:t>pH</a:t>
            </a:r>
            <a:r>
              <a:rPr lang="it-IT" altLang="it-IT" dirty="0">
                <a:effectLst/>
                <a:latin typeface="Times New Roman" pitchFamily="18" charset="0"/>
              </a:rPr>
              <a:t> to </a:t>
            </a:r>
            <a:r>
              <a:rPr lang="it-IT" altLang="it-IT" dirty="0" err="1">
                <a:effectLst/>
                <a:latin typeface="Times New Roman" pitchFamily="18" charset="0"/>
              </a:rPr>
              <a:t>avoid</a:t>
            </a:r>
            <a:r>
              <a:rPr lang="it-IT" altLang="it-IT" dirty="0">
                <a:effectLst/>
                <a:latin typeface="Times New Roman" pitchFamily="18" charset="0"/>
              </a:rPr>
              <a:t> </a:t>
            </a:r>
            <a:r>
              <a:rPr lang="it-IT" altLang="it-IT" dirty="0">
                <a:latin typeface="Times New Roman" pitchFamily="18" charset="0"/>
              </a:rPr>
              <a:t>c</a:t>
            </a:r>
            <a:r>
              <a:rPr lang="it-IT" altLang="it-IT" dirty="0">
                <a:effectLst/>
                <a:latin typeface="Times New Roman" pitchFamily="18" charset="0"/>
              </a:rPr>
              <a:t>onsecutive </a:t>
            </a:r>
            <a:r>
              <a:rPr lang="it-IT" altLang="it-IT" dirty="0" err="1">
                <a:effectLst/>
                <a:latin typeface="Times New Roman" pitchFamily="18" charset="0"/>
              </a:rPr>
              <a:t>precipitation</a:t>
            </a:r>
            <a:endParaRPr lang="it-IT" altLang="it-IT" dirty="0">
              <a:effectLst/>
              <a:latin typeface="Times New Roman" pitchFamily="18" charset="0"/>
            </a:endParaRPr>
          </a:p>
          <a:p>
            <a:endParaRPr lang="it-IT" altLang="it-IT" b="1" dirty="0">
              <a:latin typeface="Times New Roman" pitchFamily="18" charset="0"/>
            </a:endParaRPr>
          </a:p>
          <a:p>
            <a:r>
              <a:rPr lang="it-IT" altLang="it-IT" sz="1800" b="1" dirty="0">
                <a:effectLst/>
                <a:latin typeface="Times New Roman" pitchFamily="18" charset="0"/>
              </a:rPr>
              <a:t>Metal </a:t>
            </a:r>
            <a:r>
              <a:rPr lang="it-IT" altLang="it-IT" sz="1800" b="1" dirty="0" err="1">
                <a:effectLst/>
                <a:latin typeface="Times New Roman" pitchFamily="18" charset="0"/>
              </a:rPr>
              <a:t>precursors</a:t>
            </a:r>
            <a:r>
              <a:rPr lang="it-IT" altLang="it-IT" sz="1800" b="1" dirty="0">
                <a:effectLst/>
                <a:latin typeface="Times New Roman" pitchFamily="18" charset="0"/>
              </a:rPr>
              <a:t> </a:t>
            </a:r>
            <a:r>
              <a:rPr lang="it-IT" altLang="it-IT" sz="1800" dirty="0" err="1">
                <a:solidFill>
                  <a:srgbClr val="0070C0"/>
                </a:solidFill>
                <a:effectLst/>
                <a:latin typeface="Times New Roman" pitchFamily="18" charset="0"/>
              </a:rPr>
              <a:t>chlorides</a:t>
            </a:r>
            <a:r>
              <a:rPr lang="it-IT" altLang="it-IT" sz="1800" dirty="0">
                <a:solidFill>
                  <a:srgbClr val="0070C0"/>
                </a:solidFill>
                <a:effectLst/>
                <a:latin typeface="Times New Roman" pitchFamily="18" charset="0"/>
              </a:rPr>
              <a:t>, </a:t>
            </a:r>
            <a:r>
              <a:rPr lang="it-IT" altLang="it-IT" sz="1800" dirty="0" err="1">
                <a:solidFill>
                  <a:srgbClr val="0070C0"/>
                </a:solidFill>
                <a:effectLst/>
                <a:latin typeface="Times New Roman" pitchFamily="18" charset="0"/>
              </a:rPr>
              <a:t>nitrates</a:t>
            </a:r>
            <a:r>
              <a:rPr lang="it-IT" altLang="it-IT" sz="1800" dirty="0">
                <a:solidFill>
                  <a:srgbClr val="0070C0"/>
                </a:solidFill>
                <a:effectLst/>
                <a:latin typeface="Times New Roman" pitchFamily="18" charset="0"/>
              </a:rPr>
              <a:t>, acetate,..</a:t>
            </a:r>
          </a:p>
          <a:p>
            <a:r>
              <a:rPr lang="it-IT" altLang="it-IT" sz="1800" b="1" dirty="0" err="1">
                <a:latin typeface="Times New Roman" pitchFamily="18" charset="0"/>
              </a:rPr>
              <a:t>Precipitating</a:t>
            </a:r>
            <a:r>
              <a:rPr lang="it-IT" altLang="it-IT" sz="1800" b="1" dirty="0">
                <a:latin typeface="Times New Roman" pitchFamily="18" charset="0"/>
              </a:rPr>
              <a:t> agents</a:t>
            </a:r>
            <a:r>
              <a:rPr lang="it-IT" altLang="it-IT" sz="1800" dirty="0">
                <a:solidFill>
                  <a:srgbClr val="0070C0"/>
                </a:solidFill>
                <a:latin typeface="Times New Roman" pitchFamily="18" charset="0"/>
              </a:rPr>
              <a:t>, </a:t>
            </a:r>
            <a:r>
              <a:rPr lang="it-IT" altLang="it-IT" sz="1800" dirty="0" err="1">
                <a:solidFill>
                  <a:srgbClr val="0070C0"/>
                </a:solidFill>
                <a:latin typeface="Times New Roman" pitchFamily="18" charset="0"/>
              </a:rPr>
              <a:t>NaOH</a:t>
            </a:r>
            <a:r>
              <a:rPr lang="it-IT" altLang="it-IT" sz="1800" dirty="0">
                <a:solidFill>
                  <a:srgbClr val="0070C0"/>
                </a:solidFill>
                <a:latin typeface="Times New Roman" pitchFamily="18" charset="0"/>
              </a:rPr>
              <a:t>, NH</a:t>
            </a:r>
            <a:r>
              <a:rPr lang="it-IT" altLang="it-IT" sz="1800" baseline="-25000" dirty="0">
                <a:solidFill>
                  <a:srgbClr val="0070C0"/>
                </a:solidFill>
                <a:latin typeface="Times New Roman" pitchFamily="18" charset="0"/>
              </a:rPr>
              <a:t>4</a:t>
            </a:r>
            <a:r>
              <a:rPr lang="it-IT" altLang="it-IT" sz="1800" dirty="0">
                <a:solidFill>
                  <a:srgbClr val="0070C0"/>
                </a:solidFill>
                <a:latin typeface="Times New Roman" pitchFamily="18" charset="0"/>
              </a:rPr>
              <a:t>OH, Na</a:t>
            </a:r>
            <a:r>
              <a:rPr lang="it-IT" altLang="it-IT" sz="1800" baseline="-25000" dirty="0">
                <a:solidFill>
                  <a:srgbClr val="0070C0"/>
                </a:solidFill>
                <a:latin typeface="Times New Roman" pitchFamily="18" charset="0"/>
              </a:rPr>
              <a:t>2</a:t>
            </a:r>
            <a:r>
              <a:rPr lang="it-IT" altLang="it-IT" sz="1800" dirty="0">
                <a:solidFill>
                  <a:srgbClr val="0070C0"/>
                </a:solidFill>
                <a:latin typeface="Times New Roman" pitchFamily="18" charset="0"/>
              </a:rPr>
              <a:t>CO</a:t>
            </a:r>
            <a:r>
              <a:rPr lang="it-IT" altLang="it-IT" sz="1800" baseline="-25000" dirty="0">
                <a:solidFill>
                  <a:srgbClr val="0070C0"/>
                </a:solidFill>
                <a:latin typeface="Times New Roman" pitchFamily="18" charset="0"/>
              </a:rPr>
              <a:t>3</a:t>
            </a:r>
            <a:r>
              <a:rPr lang="it-IT" altLang="it-IT" sz="1800" dirty="0">
                <a:solidFill>
                  <a:srgbClr val="0070C0"/>
                </a:solidFill>
                <a:latin typeface="Times New Roman" pitchFamily="18" charset="0"/>
              </a:rPr>
              <a:t>….</a:t>
            </a:r>
          </a:p>
          <a:p>
            <a:endParaRPr lang="it-IT" altLang="it-IT" sz="1800" dirty="0">
              <a:solidFill>
                <a:srgbClr val="0070C0"/>
              </a:solidFill>
              <a:latin typeface="Times New Roman" pitchFamily="18" charset="0"/>
            </a:endParaRPr>
          </a:p>
          <a:p>
            <a:r>
              <a:rPr lang="en-US" altLang="it-IT" sz="1800" dirty="0">
                <a:solidFill>
                  <a:srgbClr val="0070C0"/>
                </a:solidFill>
                <a:latin typeface="Times New Roman" pitchFamily="18" charset="0"/>
              </a:rPr>
              <a:t>Precipitate must </a:t>
            </a:r>
          </a:p>
          <a:p>
            <a:pPr marL="285750" indent="-285750">
              <a:buFontTx/>
              <a:buChar char="-"/>
            </a:pPr>
            <a:r>
              <a:rPr lang="en-US" altLang="it-IT" sz="1800" dirty="0">
                <a:solidFill>
                  <a:srgbClr val="0070C0"/>
                </a:solidFill>
                <a:latin typeface="Times New Roman" pitchFamily="18" charset="0"/>
              </a:rPr>
              <a:t>Be cheap:</a:t>
            </a:r>
          </a:p>
          <a:p>
            <a:pPr marL="285750" indent="-285750">
              <a:buFontTx/>
              <a:buChar char="-"/>
            </a:pPr>
            <a:r>
              <a:rPr lang="en-US" altLang="it-IT" sz="1800" dirty="0">
                <a:solidFill>
                  <a:srgbClr val="0070C0"/>
                </a:solidFill>
                <a:latin typeface="Times New Roman" pitchFamily="18" charset="0"/>
              </a:rPr>
              <a:t>have low solubility;</a:t>
            </a:r>
          </a:p>
          <a:p>
            <a:pPr marL="285750" indent="-285750">
              <a:buFontTx/>
              <a:buChar char="-"/>
            </a:pPr>
            <a:r>
              <a:rPr lang="en-US" altLang="it-IT" sz="1800" dirty="0">
                <a:solidFill>
                  <a:srgbClr val="0070C0"/>
                </a:solidFill>
                <a:latin typeface="Times New Roman" pitchFamily="18" charset="0"/>
              </a:rPr>
              <a:t>be easy to decompose;</a:t>
            </a:r>
          </a:p>
          <a:p>
            <a:pPr marL="285750" indent="-285750">
              <a:buFontTx/>
              <a:buChar char="-"/>
            </a:pPr>
            <a:r>
              <a:rPr lang="en-US" altLang="it-IT" sz="1800" dirty="0">
                <a:solidFill>
                  <a:srgbClr val="0070C0"/>
                </a:solidFill>
                <a:latin typeface="Times New Roman" pitchFamily="18" charset="0"/>
              </a:rPr>
              <a:t>lead to safe decomposition.</a:t>
            </a:r>
          </a:p>
        </p:txBody>
      </p:sp>
      <p:pic>
        <p:nvPicPr>
          <p:cNvPr id="19462" name="Picture 6" descr="Figura 3"/>
          <p:cNvPicPr>
            <a:picLocks noChangeArrowheads="1"/>
          </p:cNvPicPr>
          <p:nvPr/>
        </p:nvPicPr>
        <p:blipFill rotWithShape="1">
          <a:blip r:embed="rId2">
            <a:extLst>
              <a:ext uri="{28A0092B-C50C-407E-A947-70E740481C1C}">
                <a14:useLocalDpi xmlns:a14="http://schemas.microsoft.com/office/drawing/2010/main" val="0"/>
              </a:ext>
            </a:extLst>
          </a:blip>
          <a:srcRect l="4399" r="6821"/>
          <a:stretch/>
        </p:blipFill>
        <p:spPr bwMode="auto">
          <a:xfrm>
            <a:off x="5076056" y="1905121"/>
            <a:ext cx="3853215" cy="49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684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o immagini per sol-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75" y="548680"/>
            <a:ext cx="7164885"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6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4473" y="980728"/>
            <a:ext cx="8064896" cy="3416320"/>
          </a:xfrm>
          <a:prstGeom prst="rect">
            <a:avLst/>
          </a:prstGeom>
        </p:spPr>
        <p:txBody>
          <a:bodyPr wrap="square">
            <a:spAutoFit/>
          </a:bodyPr>
          <a:lstStyle/>
          <a:p>
            <a:pPr marL="342900" indent="-342900">
              <a:buAutoNum type="arabicPeriod"/>
            </a:pPr>
            <a:r>
              <a:rPr lang="it-IT" dirty="0" err="1"/>
              <a:t>partial</a:t>
            </a:r>
            <a:r>
              <a:rPr lang="it-IT" dirty="0"/>
              <a:t> </a:t>
            </a:r>
            <a:r>
              <a:rPr lang="it-IT" dirty="0" err="1">
                <a:solidFill>
                  <a:srgbClr val="0070C0"/>
                </a:solidFill>
              </a:rPr>
              <a:t>hydrolysis</a:t>
            </a:r>
            <a:r>
              <a:rPr lang="it-IT" dirty="0">
                <a:solidFill>
                  <a:srgbClr val="0070C0"/>
                </a:solidFill>
              </a:rPr>
              <a:t> </a:t>
            </a:r>
            <a:r>
              <a:rPr lang="it-IT" dirty="0"/>
              <a:t>of metal </a:t>
            </a:r>
            <a:r>
              <a:rPr lang="it-IT" dirty="0" err="1"/>
              <a:t>alkoxides</a:t>
            </a:r>
            <a:r>
              <a:rPr lang="it-IT" dirty="0"/>
              <a:t> to </a:t>
            </a:r>
            <a:r>
              <a:rPr lang="it-IT" dirty="0" err="1"/>
              <a:t>form</a:t>
            </a:r>
            <a:r>
              <a:rPr lang="it-IT" dirty="0"/>
              <a:t> </a:t>
            </a:r>
            <a:r>
              <a:rPr lang="it-IT" dirty="0" err="1"/>
              <a:t>reactive</a:t>
            </a:r>
            <a:r>
              <a:rPr lang="it-IT" dirty="0"/>
              <a:t> </a:t>
            </a:r>
            <a:r>
              <a:rPr lang="it-IT" b="1" dirty="0" err="1">
                <a:solidFill>
                  <a:srgbClr val="00B0F0"/>
                </a:solidFill>
              </a:rPr>
              <a:t>monomers</a:t>
            </a:r>
            <a:r>
              <a:rPr lang="it-IT" dirty="0"/>
              <a:t>,</a:t>
            </a:r>
          </a:p>
          <a:p>
            <a:pPr marL="342900" indent="-342900">
              <a:buAutoNum type="arabicPeriod"/>
            </a:pPr>
            <a:endParaRPr lang="it-IT" dirty="0"/>
          </a:p>
          <a:p>
            <a:r>
              <a:rPr lang="it-IT" dirty="0"/>
              <a:t>	M-OR + H</a:t>
            </a:r>
            <a:r>
              <a:rPr lang="it-IT" baseline="-25000" dirty="0"/>
              <a:t>2</a:t>
            </a:r>
            <a:r>
              <a:rPr lang="it-IT" dirty="0"/>
              <a:t>O </a:t>
            </a:r>
            <a:r>
              <a:rPr lang="it-IT" dirty="0">
                <a:solidFill>
                  <a:srgbClr val="0070C0"/>
                </a:solidFill>
              </a:rPr>
              <a:t>→</a:t>
            </a:r>
            <a:r>
              <a:rPr lang="it-IT" dirty="0"/>
              <a:t> M-OH + ROH</a:t>
            </a:r>
          </a:p>
          <a:p>
            <a:pPr marL="342900" indent="-342900">
              <a:buAutoNum type="arabicPeriod"/>
            </a:pPr>
            <a:endParaRPr lang="it-IT" dirty="0"/>
          </a:p>
          <a:p>
            <a:r>
              <a:rPr lang="it-IT" dirty="0"/>
              <a:t>2. </a:t>
            </a:r>
            <a:r>
              <a:rPr lang="it-IT" dirty="0" err="1">
                <a:solidFill>
                  <a:srgbClr val="0070C0"/>
                </a:solidFill>
              </a:rPr>
              <a:t>condensation</a:t>
            </a:r>
            <a:r>
              <a:rPr lang="it-IT" dirty="0">
                <a:solidFill>
                  <a:srgbClr val="0070C0"/>
                </a:solidFill>
              </a:rPr>
              <a:t> </a:t>
            </a:r>
            <a:r>
              <a:rPr lang="it-IT" dirty="0"/>
              <a:t>of </a:t>
            </a:r>
            <a:r>
              <a:rPr lang="it-IT" dirty="0" err="1"/>
              <a:t>these</a:t>
            </a:r>
            <a:r>
              <a:rPr lang="it-IT" dirty="0"/>
              <a:t> </a:t>
            </a:r>
            <a:r>
              <a:rPr lang="it-IT" dirty="0" err="1"/>
              <a:t>monomers</a:t>
            </a:r>
            <a:r>
              <a:rPr lang="it-IT" dirty="0"/>
              <a:t> to </a:t>
            </a:r>
            <a:r>
              <a:rPr lang="it-IT" dirty="0" err="1"/>
              <a:t>form</a:t>
            </a:r>
            <a:r>
              <a:rPr lang="it-IT" dirty="0"/>
              <a:t> </a:t>
            </a:r>
            <a:r>
              <a:rPr lang="it-IT" dirty="0" err="1"/>
              <a:t>colloid-like</a:t>
            </a:r>
            <a:r>
              <a:rPr lang="it-IT" dirty="0"/>
              <a:t> </a:t>
            </a:r>
            <a:r>
              <a:rPr lang="it-IT" dirty="0" err="1"/>
              <a:t>oligomers</a:t>
            </a:r>
            <a:r>
              <a:rPr lang="it-IT" dirty="0"/>
              <a:t> (</a:t>
            </a:r>
            <a:r>
              <a:rPr lang="it-IT" b="1" dirty="0">
                <a:solidFill>
                  <a:srgbClr val="7030A0"/>
                </a:solidFill>
              </a:rPr>
              <a:t>sol </a:t>
            </a:r>
            <a:r>
              <a:rPr lang="it-IT" b="1" dirty="0" err="1">
                <a:solidFill>
                  <a:srgbClr val="7030A0"/>
                </a:solidFill>
              </a:rPr>
              <a:t>formation</a:t>
            </a:r>
            <a:r>
              <a:rPr lang="it-IT" dirty="0"/>
              <a:t>),</a:t>
            </a:r>
          </a:p>
          <a:p>
            <a:r>
              <a:rPr lang="pt-BR" dirty="0"/>
              <a:t>	M-OH + </a:t>
            </a:r>
            <a:r>
              <a:rPr lang="pt-BR" dirty="0">
                <a:solidFill>
                  <a:srgbClr val="7030A0"/>
                </a:solidFill>
              </a:rPr>
              <a:t>X</a:t>
            </a:r>
            <a:r>
              <a:rPr lang="pt-BR" dirty="0"/>
              <a:t>O-M </a:t>
            </a:r>
            <a:r>
              <a:rPr lang="pt-BR" dirty="0">
                <a:solidFill>
                  <a:srgbClr val="0070C0"/>
                </a:solidFill>
              </a:rPr>
              <a:t>→</a:t>
            </a:r>
            <a:r>
              <a:rPr lang="pt-BR" dirty="0"/>
              <a:t> M-O-M + </a:t>
            </a:r>
            <a:r>
              <a:rPr lang="pt-BR" dirty="0">
                <a:solidFill>
                  <a:srgbClr val="7030A0"/>
                </a:solidFill>
              </a:rPr>
              <a:t>X</a:t>
            </a:r>
            <a:r>
              <a:rPr lang="pt-BR" dirty="0"/>
              <a:t>-OH (X = </a:t>
            </a:r>
            <a:r>
              <a:rPr lang="pt-BR" dirty="0">
                <a:solidFill>
                  <a:srgbClr val="FF0000"/>
                </a:solidFill>
              </a:rPr>
              <a:t>H</a:t>
            </a:r>
            <a:r>
              <a:rPr lang="pt-BR" dirty="0"/>
              <a:t> o </a:t>
            </a:r>
            <a:r>
              <a:rPr lang="pt-BR" dirty="0">
                <a:solidFill>
                  <a:srgbClr val="00B050"/>
                </a:solidFill>
              </a:rPr>
              <a:t>R</a:t>
            </a:r>
            <a:r>
              <a:rPr lang="pt-BR" dirty="0"/>
              <a:t>)  </a:t>
            </a:r>
            <a:r>
              <a:rPr lang="pt-BR" dirty="0">
                <a:solidFill>
                  <a:srgbClr val="FF0000"/>
                </a:solidFill>
              </a:rPr>
              <a:t>water</a:t>
            </a:r>
            <a:r>
              <a:rPr lang="pt-BR" dirty="0"/>
              <a:t> or </a:t>
            </a:r>
            <a:r>
              <a:rPr lang="pt-BR" dirty="0">
                <a:solidFill>
                  <a:srgbClr val="00B050"/>
                </a:solidFill>
              </a:rPr>
              <a:t>alcohol</a:t>
            </a:r>
            <a:r>
              <a:rPr lang="pt-BR" dirty="0"/>
              <a:t> condensation</a:t>
            </a:r>
          </a:p>
          <a:p>
            <a:endParaRPr lang="it-IT" dirty="0"/>
          </a:p>
          <a:p>
            <a:r>
              <a:rPr lang="pt-BR" dirty="0"/>
              <a:t>	M-OH + </a:t>
            </a:r>
            <a:r>
              <a:rPr lang="pt-BR" dirty="0">
                <a:solidFill>
                  <a:srgbClr val="7030A0"/>
                </a:solidFill>
              </a:rPr>
              <a:t>X</a:t>
            </a:r>
            <a:r>
              <a:rPr lang="pt-BR" dirty="0"/>
              <a:t>O-M </a:t>
            </a:r>
            <a:r>
              <a:rPr lang="pt-BR" dirty="0">
                <a:solidFill>
                  <a:srgbClr val="0070C0"/>
                </a:solidFill>
              </a:rPr>
              <a:t>→</a:t>
            </a:r>
            <a:r>
              <a:rPr lang="pt-BR" dirty="0"/>
              <a:t> M-(OH)-M-O</a:t>
            </a:r>
            <a:r>
              <a:rPr lang="pt-BR" dirty="0">
                <a:solidFill>
                  <a:srgbClr val="7030A0"/>
                </a:solidFill>
              </a:rPr>
              <a:t>X</a:t>
            </a:r>
            <a:r>
              <a:rPr lang="pt-BR" dirty="0"/>
              <a:t> (X = </a:t>
            </a:r>
            <a:r>
              <a:rPr lang="pt-BR" dirty="0">
                <a:solidFill>
                  <a:srgbClr val="FF0000"/>
                </a:solidFill>
              </a:rPr>
              <a:t>H</a:t>
            </a:r>
            <a:r>
              <a:rPr lang="pt-BR" dirty="0"/>
              <a:t> o </a:t>
            </a:r>
            <a:r>
              <a:rPr lang="pt-BR" dirty="0">
                <a:solidFill>
                  <a:srgbClr val="00B050"/>
                </a:solidFill>
              </a:rPr>
              <a:t>R</a:t>
            </a:r>
            <a:r>
              <a:rPr lang="pt-BR" dirty="0"/>
              <a:t>) </a:t>
            </a:r>
          </a:p>
          <a:p>
            <a:endParaRPr lang="it-IT" dirty="0"/>
          </a:p>
          <a:p>
            <a:r>
              <a:rPr lang="it-IT" dirty="0"/>
              <a:t>3. </a:t>
            </a:r>
            <a:r>
              <a:rPr lang="it-IT" dirty="0" err="1"/>
              <a:t>additional</a:t>
            </a:r>
            <a:r>
              <a:rPr lang="it-IT" dirty="0"/>
              <a:t> </a:t>
            </a:r>
            <a:r>
              <a:rPr lang="it-IT" dirty="0" err="1"/>
              <a:t>hydrolysis</a:t>
            </a:r>
            <a:r>
              <a:rPr lang="it-IT" dirty="0"/>
              <a:t> to </a:t>
            </a:r>
            <a:r>
              <a:rPr lang="it-IT" dirty="0" err="1"/>
              <a:t>promote</a:t>
            </a:r>
            <a:r>
              <a:rPr lang="it-IT" dirty="0"/>
              <a:t> </a:t>
            </a:r>
            <a:r>
              <a:rPr lang="it-IT" dirty="0" err="1">
                <a:solidFill>
                  <a:srgbClr val="0070C0"/>
                </a:solidFill>
              </a:rPr>
              <a:t>polymerization</a:t>
            </a:r>
            <a:r>
              <a:rPr lang="it-IT" dirty="0">
                <a:solidFill>
                  <a:srgbClr val="0070C0"/>
                </a:solidFill>
              </a:rPr>
              <a:t> </a:t>
            </a:r>
          </a:p>
          <a:p>
            <a:r>
              <a:rPr lang="it-IT" dirty="0"/>
              <a:t>    and cross-</a:t>
            </a:r>
            <a:r>
              <a:rPr lang="it-IT" dirty="0" err="1"/>
              <a:t>linking</a:t>
            </a:r>
            <a:r>
              <a:rPr lang="it-IT" dirty="0"/>
              <a:t> </a:t>
            </a:r>
            <a:r>
              <a:rPr lang="it-IT" dirty="0" err="1"/>
              <a:t>leading</a:t>
            </a:r>
            <a:r>
              <a:rPr lang="it-IT" dirty="0"/>
              <a:t> to a </a:t>
            </a:r>
            <a:r>
              <a:rPr lang="it-IT" dirty="0" err="1"/>
              <a:t>three-dimensional</a:t>
            </a:r>
            <a:r>
              <a:rPr lang="it-IT" dirty="0"/>
              <a:t> </a:t>
            </a:r>
          </a:p>
          <a:p>
            <a:r>
              <a:rPr lang="it-IT" dirty="0"/>
              <a:t>     </a:t>
            </a:r>
            <a:r>
              <a:rPr lang="it-IT" dirty="0" err="1"/>
              <a:t>matrix</a:t>
            </a:r>
            <a:r>
              <a:rPr lang="it-IT" dirty="0"/>
              <a:t> (</a:t>
            </a:r>
            <a:r>
              <a:rPr lang="it-IT" b="1" dirty="0">
                <a:solidFill>
                  <a:srgbClr val="7030A0"/>
                </a:solidFill>
              </a:rPr>
              <a:t>gel </a:t>
            </a:r>
            <a:r>
              <a:rPr lang="it-IT" b="1" dirty="0" err="1">
                <a:solidFill>
                  <a:srgbClr val="7030A0"/>
                </a:solidFill>
              </a:rPr>
              <a:t>formation</a:t>
            </a:r>
            <a:r>
              <a:rPr lang="it-IT" dirty="0"/>
              <a:t>).</a:t>
            </a:r>
          </a:p>
        </p:txBody>
      </p:sp>
      <p:sp>
        <p:nvSpPr>
          <p:cNvPr id="3" name="Rettangolo 2"/>
          <p:cNvSpPr/>
          <p:nvPr/>
        </p:nvSpPr>
        <p:spPr>
          <a:xfrm>
            <a:off x="2771800" y="5014405"/>
            <a:ext cx="6246440" cy="1477328"/>
          </a:xfrm>
          <a:prstGeom prst="rect">
            <a:avLst/>
          </a:prstGeom>
          <a:solidFill>
            <a:schemeClr val="accent6">
              <a:lumMod val="40000"/>
              <a:lumOff val="60000"/>
            </a:schemeClr>
          </a:solidFill>
        </p:spPr>
        <p:txBody>
          <a:bodyPr wrap="square">
            <a:spAutoFit/>
          </a:bodyPr>
          <a:lstStyle/>
          <a:p>
            <a:r>
              <a:rPr lang="en-US" dirty="0"/>
              <a:t>This process occurs in liquid solution of organometallic precursors </a:t>
            </a:r>
            <a:r>
              <a:rPr lang="it-IT" dirty="0"/>
              <a:t>(</a:t>
            </a:r>
            <a:r>
              <a:rPr lang="it-IT" dirty="0" err="1"/>
              <a:t>Tetramethyl</a:t>
            </a:r>
            <a:r>
              <a:rPr lang="it-IT" dirty="0"/>
              <a:t> </a:t>
            </a:r>
            <a:r>
              <a:rPr lang="it-IT" dirty="0" err="1"/>
              <a:t>orthosilicate</a:t>
            </a:r>
            <a:r>
              <a:rPr lang="it-IT" dirty="0"/>
              <a:t> (TMOS), </a:t>
            </a:r>
            <a:r>
              <a:rPr lang="it-IT" dirty="0" err="1"/>
              <a:t>Tetraethyl</a:t>
            </a:r>
            <a:r>
              <a:rPr lang="it-IT" dirty="0"/>
              <a:t> </a:t>
            </a:r>
            <a:r>
              <a:rPr lang="it-IT" dirty="0" err="1"/>
              <a:t>orthosilicate</a:t>
            </a:r>
            <a:r>
              <a:rPr lang="it-IT" dirty="0"/>
              <a:t> (TEOS), Zr(IV)-</a:t>
            </a:r>
            <a:r>
              <a:rPr lang="it-IT" dirty="0" err="1"/>
              <a:t>Propoxide</a:t>
            </a:r>
            <a:r>
              <a:rPr lang="it-IT" dirty="0"/>
              <a:t>, Ti(IV)-</a:t>
            </a:r>
            <a:r>
              <a:rPr lang="it-IT" dirty="0" err="1"/>
              <a:t>Butoxide</a:t>
            </a:r>
            <a:r>
              <a:rPr lang="it-IT" dirty="0"/>
              <a:t>, etc. ), </a:t>
            </a:r>
            <a:r>
              <a:rPr lang="it-IT" dirty="0" err="1"/>
              <a:t>which</a:t>
            </a:r>
            <a:r>
              <a:rPr lang="it-IT" dirty="0"/>
              <a:t>, </a:t>
            </a:r>
            <a:r>
              <a:rPr lang="en-US" dirty="0"/>
              <a:t>by means of hydrolysis and condensation reactions, lead to the  formation of a new phase (SOL).</a:t>
            </a:r>
            <a:endParaRPr lang="it-IT" dirty="0"/>
          </a:p>
        </p:txBody>
      </p:sp>
      <p:sp>
        <p:nvSpPr>
          <p:cNvPr id="11"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Sol-Gel technique</a:t>
            </a: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890424"/>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65" y="4473552"/>
            <a:ext cx="2505319" cy="2273735"/>
          </a:xfrm>
          <a:prstGeom prst="rect">
            <a:avLst/>
          </a:prstGeom>
        </p:spPr>
      </p:pic>
    </p:spTree>
    <p:extLst>
      <p:ext uri="{BB962C8B-B14F-4D97-AF65-F5344CB8AC3E}">
        <p14:creationId xmlns:p14="http://schemas.microsoft.com/office/powerpoint/2010/main" val="4135414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8" name="Text Box 96"/>
          <p:cNvSpPr txBox="1">
            <a:spLocks noChangeArrowheads="1"/>
          </p:cNvSpPr>
          <p:nvPr/>
        </p:nvSpPr>
        <p:spPr bwMode="auto">
          <a:xfrm>
            <a:off x="2343150" y="398207"/>
            <a:ext cx="4343400" cy="61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100" i="1" dirty="0">
                <a:solidFill>
                  <a:srgbClr val="006600"/>
                </a:solidFill>
                <a:latin typeface="Comic Sans MS" panose="030F0702030302020204" pitchFamily="66" charset="0"/>
              </a:rPr>
              <a:t>Basic </a:t>
            </a:r>
            <a:r>
              <a:rPr lang="it-IT" altLang="it-IT" sz="2100" i="1" dirty="0" err="1">
                <a:solidFill>
                  <a:srgbClr val="006600"/>
                </a:solidFill>
                <a:latin typeface="Comic Sans MS" panose="030F0702030302020204" pitchFamily="66" charset="0"/>
              </a:rPr>
              <a:t>catalysis</a:t>
            </a:r>
            <a:endParaRPr lang="it-IT" altLang="it-IT" sz="1800" i="1" dirty="0">
              <a:solidFill>
                <a:srgbClr val="006600"/>
              </a:solidFill>
              <a:latin typeface="Comic Sans MS" panose="030F0702030302020204" pitchFamily="66" charset="0"/>
            </a:endParaRPr>
          </a:p>
          <a:p>
            <a:pPr>
              <a:lnSpc>
                <a:spcPts val="1500"/>
              </a:lnSpc>
            </a:pPr>
            <a:endParaRPr lang="it-IT" altLang="it-IT" sz="1800" dirty="0">
              <a:solidFill>
                <a:srgbClr val="009900"/>
              </a:solidFill>
              <a:latin typeface="Comic Sans MS" panose="030F0702030302020204" pitchFamily="66" charset="0"/>
            </a:endParaRPr>
          </a:p>
        </p:txBody>
      </p:sp>
      <p:grpSp>
        <p:nvGrpSpPr>
          <p:cNvPr id="8324" name="Group 132"/>
          <p:cNvGrpSpPr>
            <a:grpSpLocks/>
          </p:cNvGrpSpPr>
          <p:nvPr/>
        </p:nvGrpSpPr>
        <p:grpSpPr bwMode="auto">
          <a:xfrm>
            <a:off x="3824138" y="1621408"/>
            <a:ext cx="4636294" cy="727472"/>
            <a:chOff x="213" y="1152"/>
            <a:chExt cx="3894" cy="611"/>
          </a:xfrm>
        </p:grpSpPr>
        <p:graphicFrame>
          <p:nvGraphicFramePr>
            <p:cNvPr id="8321" name="Object 129"/>
            <p:cNvGraphicFramePr>
              <a:graphicFrameLocks noChangeAspect="1"/>
            </p:cNvGraphicFramePr>
            <p:nvPr/>
          </p:nvGraphicFramePr>
          <p:xfrm>
            <a:off x="213" y="1152"/>
            <a:ext cx="3894" cy="611"/>
          </p:xfrm>
          <a:graphic>
            <a:graphicData uri="http://schemas.openxmlformats.org/presentationml/2006/ole">
              <mc:AlternateContent xmlns:mc="http://schemas.openxmlformats.org/markup-compatibility/2006">
                <mc:Choice xmlns:v="urn:schemas-microsoft-com:vml" Requires="v">
                  <p:oleObj spid="_x0000_s1026" name="CS ChemDraw Drawing" r:id="rId3" imgW="6182280" imgH="970200" progId="ChemDraw.Document.4.5">
                    <p:embed/>
                  </p:oleObj>
                </mc:Choice>
                <mc:Fallback>
                  <p:oleObj name="CS ChemDraw Drawing" r:id="rId3" imgW="6182280" imgH="970200" progId="ChemDraw.Document.4.5">
                    <p:embed/>
                    <p:pic>
                      <p:nvPicPr>
                        <p:cNvPr id="8321" name="Object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 y="1152"/>
                          <a:ext cx="3894"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2" name="Text Box 130"/>
            <p:cNvSpPr txBox="1">
              <a:spLocks noChangeArrowheads="1"/>
            </p:cNvSpPr>
            <p:nvPr/>
          </p:nvSpPr>
          <p:spPr bwMode="auto">
            <a:xfrm>
              <a:off x="1632" y="1488"/>
              <a:ext cx="2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p:txBody>
        </p:sp>
        <p:sp>
          <p:nvSpPr>
            <p:cNvPr id="8323" name="Text Box 131"/>
            <p:cNvSpPr txBox="1">
              <a:spLocks noChangeArrowheads="1"/>
            </p:cNvSpPr>
            <p:nvPr/>
          </p:nvSpPr>
          <p:spPr bwMode="auto">
            <a:xfrm>
              <a:off x="2208" y="1488"/>
              <a:ext cx="2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p:txBody>
        </p:sp>
      </p:grpSp>
      <p:sp>
        <p:nvSpPr>
          <p:cNvPr id="8333" name="Rectangle 141"/>
          <p:cNvSpPr>
            <a:spLocks noChangeArrowheads="1"/>
          </p:cNvSpPr>
          <p:nvPr/>
        </p:nvSpPr>
        <p:spPr bwMode="auto">
          <a:xfrm>
            <a:off x="3343275" y="2368153"/>
            <a:ext cx="5143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350"/>
          </a:p>
        </p:txBody>
      </p:sp>
      <p:sp>
        <p:nvSpPr>
          <p:cNvPr id="8326" name="Text Box 134"/>
          <p:cNvSpPr txBox="1">
            <a:spLocks noChangeArrowheads="1"/>
          </p:cNvSpPr>
          <p:nvPr/>
        </p:nvSpPr>
        <p:spPr bwMode="auto">
          <a:xfrm>
            <a:off x="4425301" y="2954411"/>
            <a:ext cx="3548267"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dirty="0" err="1">
                <a:solidFill>
                  <a:srgbClr val="006600"/>
                </a:solidFill>
                <a:latin typeface="Comic Sans MS" panose="030F0702030302020204" pitchFamily="66" charset="0"/>
              </a:rPr>
              <a:t>Away</a:t>
            </a:r>
            <a:r>
              <a:rPr lang="it-IT" altLang="it-IT" sz="1600" dirty="0">
                <a:solidFill>
                  <a:srgbClr val="006600"/>
                </a:solidFill>
                <a:latin typeface="Comic Sans MS" panose="030F0702030302020204" pitchFamily="66" charset="0"/>
              </a:rPr>
              <a:t> from </a:t>
            </a:r>
            <a:r>
              <a:rPr lang="it-IT" altLang="it-IT" sz="1600" dirty="0" err="1">
                <a:solidFill>
                  <a:srgbClr val="006600"/>
                </a:solidFill>
                <a:latin typeface="Comic Sans MS" panose="030F0702030302020204" pitchFamily="66" charset="0"/>
              </a:rPr>
              <a:t>gelation</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point</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isolated</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branched</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structure</a:t>
            </a: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r>
              <a:rPr lang="it-IT" altLang="it-IT" sz="1600" dirty="0" err="1">
                <a:solidFill>
                  <a:srgbClr val="006600"/>
                </a:solidFill>
                <a:latin typeface="Comic Sans MS" panose="030F0702030302020204" pitchFamily="66" charset="0"/>
              </a:rPr>
              <a:t>Closed</a:t>
            </a:r>
            <a:r>
              <a:rPr lang="it-IT" altLang="it-IT" sz="1600" dirty="0">
                <a:solidFill>
                  <a:srgbClr val="006600"/>
                </a:solidFill>
                <a:latin typeface="Comic Sans MS" panose="030F0702030302020204" pitchFamily="66" charset="0"/>
              </a:rPr>
              <a:t> to </a:t>
            </a:r>
            <a:r>
              <a:rPr lang="it-IT" altLang="it-IT" sz="1600" dirty="0" err="1">
                <a:solidFill>
                  <a:srgbClr val="006600"/>
                </a:solidFill>
                <a:latin typeface="Comic Sans MS" panose="030F0702030302020204" pitchFamily="66" charset="0"/>
              </a:rPr>
              <a:t>gelation</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point</a:t>
            </a:r>
            <a:endParaRPr lang="it-IT" altLang="it-IT" sz="1600" dirty="0">
              <a:solidFill>
                <a:srgbClr val="006600"/>
              </a:solidFill>
              <a:latin typeface="Comic Sans MS" panose="030F0702030302020204" pitchFamily="66" charset="0"/>
            </a:endParaRPr>
          </a:p>
          <a:p>
            <a:pPr algn="ctr"/>
            <a:r>
              <a:rPr lang="it-IT" altLang="it-IT" sz="1600" dirty="0" err="1">
                <a:solidFill>
                  <a:srgbClr val="006600"/>
                </a:solidFill>
                <a:latin typeface="Comic Sans MS" panose="030F0702030302020204" pitchFamily="66" charset="0"/>
              </a:rPr>
              <a:t>Growth</a:t>
            </a:r>
            <a:r>
              <a:rPr lang="it-IT" altLang="it-IT" sz="1600" dirty="0">
                <a:solidFill>
                  <a:srgbClr val="006600"/>
                </a:solidFill>
                <a:latin typeface="Comic Sans MS" panose="030F0702030302020204" pitchFamily="66" charset="0"/>
              </a:rPr>
              <a:t> and </a:t>
            </a:r>
            <a:r>
              <a:rPr lang="it-IT" altLang="it-IT" sz="1600" dirty="0" err="1">
                <a:solidFill>
                  <a:srgbClr val="006600"/>
                </a:solidFill>
                <a:latin typeface="Comic Sans MS" panose="030F0702030302020204" pitchFamily="66" charset="0"/>
              </a:rPr>
              <a:t>branch</a:t>
            </a: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lnSpc>
                <a:spcPts val="1500"/>
              </a:lnSpc>
            </a:pPr>
            <a:r>
              <a:rPr lang="it-IT" altLang="it-IT" sz="1600" dirty="0" err="1">
                <a:solidFill>
                  <a:srgbClr val="FF0000"/>
                </a:solidFill>
                <a:latin typeface="Comic Sans MS" panose="030F0702030302020204" pitchFamily="66" charset="0"/>
              </a:rPr>
              <a:t>Gelation</a:t>
            </a:r>
            <a:r>
              <a:rPr lang="it-IT" altLang="it-IT" sz="1600" dirty="0">
                <a:solidFill>
                  <a:srgbClr val="FF0000"/>
                </a:solidFill>
                <a:latin typeface="Comic Sans MS" panose="030F0702030302020204" pitchFamily="66" charset="0"/>
              </a:rPr>
              <a:t> </a:t>
            </a:r>
            <a:r>
              <a:rPr lang="it-IT" altLang="it-IT" sz="1600" dirty="0" err="1">
                <a:solidFill>
                  <a:srgbClr val="FF0000"/>
                </a:solidFill>
                <a:latin typeface="Comic Sans MS" panose="030F0702030302020204" pitchFamily="66" charset="0"/>
              </a:rPr>
              <a:t>point</a:t>
            </a:r>
            <a:r>
              <a:rPr lang="it-IT" altLang="it-IT" sz="1600" dirty="0">
                <a:solidFill>
                  <a:srgbClr val="FF0000"/>
                </a:solidFill>
                <a:latin typeface="Comic Sans MS" panose="030F0702030302020204" pitchFamily="66" charset="0"/>
              </a:rPr>
              <a:t> </a:t>
            </a:r>
          </a:p>
          <a:p>
            <a:pPr algn="ctr">
              <a:lnSpc>
                <a:spcPts val="1500"/>
              </a:lnSpc>
            </a:pPr>
            <a:r>
              <a:rPr lang="it-IT" altLang="it-IT" sz="1600" dirty="0" err="1">
                <a:solidFill>
                  <a:srgbClr val="FF0000"/>
                </a:solidFill>
                <a:latin typeface="Comic Sans MS" panose="030F0702030302020204" pitchFamily="66" charset="0"/>
              </a:rPr>
              <a:t>Interconnected</a:t>
            </a:r>
            <a:r>
              <a:rPr lang="it-IT" altLang="it-IT" sz="1600" dirty="0">
                <a:solidFill>
                  <a:srgbClr val="FF0000"/>
                </a:solidFill>
                <a:latin typeface="Comic Sans MS" panose="030F0702030302020204" pitchFamily="66" charset="0"/>
              </a:rPr>
              <a:t> </a:t>
            </a:r>
            <a:r>
              <a:rPr lang="it-IT" altLang="it-IT" sz="1600" dirty="0" err="1">
                <a:solidFill>
                  <a:srgbClr val="FF0000"/>
                </a:solidFill>
                <a:latin typeface="Comic Sans MS" panose="030F0702030302020204" pitchFamily="66" charset="0"/>
              </a:rPr>
              <a:t>Polymers</a:t>
            </a:r>
            <a:endParaRPr lang="it-IT" altLang="it-IT" sz="1600" dirty="0">
              <a:solidFill>
                <a:srgbClr val="FF0000"/>
              </a:solidFill>
              <a:latin typeface="Comic Sans MS" panose="030F0702030302020204" pitchFamily="66" charset="0"/>
            </a:endParaRPr>
          </a:p>
        </p:txBody>
      </p:sp>
      <p:pic>
        <p:nvPicPr>
          <p:cNvPr id="8334"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5" y="1628800"/>
            <a:ext cx="2984525"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389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Carta di giornale"/>
          <p:cNvSpPr>
            <a:spLocks noChangeArrowheads="1"/>
          </p:cNvSpPr>
          <p:nvPr/>
        </p:nvSpPr>
        <p:spPr bwMode="auto">
          <a:xfrm>
            <a:off x="3257550" y="342900"/>
            <a:ext cx="2286000" cy="628650"/>
          </a:xfrm>
          <a:prstGeom prst="rect">
            <a:avLst/>
          </a:prstGeom>
          <a:blipFill dpi="0" rotWithShape="0">
            <a:blip r:embed="rId3"/>
            <a:srcRect/>
            <a:tile tx="0" ty="0" sx="100000" sy="100000" flip="none" algn="tl"/>
          </a:blipFill>
          <a:ln w="31750">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1350"/>
          </a:p>
        </p:txBody>
      </p:sp>
      <p:sp>
        <p:nvSpPr>
          <p:cNvPr id="19459" name="Text Box 3"/>
          <p:cNvSpPr txBox="1">
            <a:spLocks noChangeArrowheads="1"/>
          </p:cNvSpPr>
          <p:nvPr/>
        </p:nvSpPr>
        <p:spPr bwMode="auto">
          <a:xfrm>
            <a:off x="2228850" y="457201"/>
            <a:ext cx="4343400" cy="60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100" i="1" dirty="0">
                <a:solidFill>
                  <a:srgbClr val="006600"/>
                </a:solidFill>
                <a:latin typeface="Comic Sans MS" panose="030F0702030302020204" pitchFamily="66" charset="0"/>
              </a:rPr>
              <a:t>Acid </a:t>
            </a:r>
            <a:r>
              <a:rPr lang="it-IT" altLang="it-IT" sz="2100" i="1" dirty="0" err="1">
                <a:solidFill>
                  <a:srgbClr val="006600"/>
                </a:solidFill>
                <a:latin typeface="Comic Sans MS" panose="030F0702030302020204" pitchFamily="66" charset="0"/>
              </a:rPr>
              <a:t>Catalysis</a:t>
            </a:r>
            <a:endParaRPr lang="it-IT" altLang="it-IT" sz="1800" i="1" dirty="0">
              <a:solidFill>
                <a:srgbClr val="006600"/>
              </a:solidFill>
              <a:latin typeface="Comic Sans MS" panose="030F0702030302020204" pitchFamily="66" charset="0"/>
            </a:endParaRPr>
          </a:p>
          <a:p>
            <a:pPr>
              <a:lnSpc>
                <a:spcPts val="1500"/>
              </a:lnSpc>
            </a:pPr>
            <a:endParaRPr lang="it-IT" altLang="it-IT" sz="1800" dirty="0">
              <a:solidFill>
                <a:srgbClr val="009900"/>
              </a:solidFill>
              <a:latin typeface="Comic Sans MS" panose="030F0702030302020204" pitchFamily="66" charset="0"/>
            </a:endParaRPr>
          </a:p>
        </p:txBody>
      </p:sp>
      <p:graphicFrame>
        <p:nvGraphicFramePr>
          <p:cNvPr id="19482" name="Object 26"/>
          <p:cNvGraphicFramePr>
            <a:graphicFrameLocks noChangeAspect="1"/>
          </p:cNvGraphicFramePr>
          <p:nvPr/>
        </p:nvGraphicFramePr>
        <p:xfrm>
          <a:off x="2182416" y="1371601"/>
          <a:ext cx="4780359" cy="727472"/>
        </p:xfrm>
        <a:graphic>
          <a:graphicData uri="http://schemas.openxmlformats.org/presentationml/2006/ole">
            <mc:AlternateContent xmlns:mc="http://schemas.openxmlformats.org/markup-compatibility/2006">
              <mc:Choice xmlns:v="urn:schemas-microsoft-com:vml" Requires="v">
                <p:oleObj spid="_x0000_s2050" name="CS ChemDraw Drawing" r:id="rId4" imgW="6372720" imgH="970200" progId="ChemDraw.Document.4.5">
                  <p:embed/>
                </p:oleObj>
              </mc:Choice>
              <mc:Fallback>
                <p:oleObj name="CS ChemDraw Drawing" r:id="rId4" imgW="6372720" imgH="970200" progId="ChemDraw.Document.4.5">
                  <p:embed/>
                  <p:pic>
                    <p:nvPicPr>
                      <p:cNvPr id="19482"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416" y="1371601"/>
                        <a:ext cx="4780359" cy="72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3" name="Text Box 27"/>
          <p:cNvSpPr txBox="1">
            <a:spLocks noChangeArrowheads="1"/>
          </p:cNvSpPr>
          <p:nvPr/>
        </p:nvSpPr>
        <p:spPr bwMode="auto">
          <a:xfrm>
            <a:off x="3886200" y="1428750"/>
            <a:ext cx="31130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a:p>
            <a:endParaRPr lang="it-IT" altLang="it-IT" sz="1350"/>
          </a:p>
        </p:txBody>
      </p:sp>
      <p:sp>
        <p:nvSpPr>
          <p:cNvPr id="19484" name="Text Box 28"/>
          <p:cNvSpPr txBox="1">
            <a:spLocks noChangeArrowheads="1"/>
          </p:cNvSpPr>
          <p:nvPr/>
        </p:nvSpPr>
        <p:spPr bwMode="auto">
          <a:xfrm>
            <a:off x="4699397" y="1428750"/>
            <a:ext cx="31130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a:p>
            <a:endParaRPr lang="it-IT" altLang="it-IT" sz="1350"/>
          </a:p>
        </p:txBody>
      </p:sp>
      <p:sp>
        <p:nvSpPr>
          <p:cNvPr id="19485" name="Text Box 29"/>
          <p:cNvSpPr txBox="1">
            <a:spLocks noChangeArrowheads="1"/>
          </p:cNvSpPr>
          <p:nvPr/>
        </p:nvSpPr>
        <p:spPr bwMode="auto">
          <a:xfrm>
            <a:off x="3207544" y="1428750"/>
            <a:ext cx="26962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a:t>
            </a:r>
            <a:endParaRPr lang="it-IT" altLang="it-IT" sz="1200" baseline="30000"/>
          </a:p>
          <a:p>
            <a:endParaRPr lang="it-IT" altLang="it-IT" sz="1350"/>
          </a:p>
        </p:txBody>
      </p:sp>
      <p:sp>
        <p:nvSpPr>
          <p:cNvPr id="19487" name="Rectangle 31"/>
          <p:cNvSpPr>
            <a:spLocks noChangeArrowheads="1"/>
          </p:cNvSpPr>
          <p:nvPr/>
        </p:nvSpPr>
        <p:spPr bwMode="auto">
          <a:xfrm>
            <a:off x="3432572" y="2282428"/>
            <a:ext cx="5143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350"/>
          </a:p>
        </p:txBody>
      </p:sp>
      <p:pic>
        <p:nvPicPr>
          <p:cNvPr id="19488"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2620780"/>
            <a:ext cx="2079086" cy="425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619550" y="3105006"/>
            <a:ext cx="4572000" cy="2608406"/>
          </a:xfrm>
          <a:prstGeom prst="rect">
            <a:avLst/>
          </a:prstGeom>
        </p:spPr>
        <p:txBody>
          <a:bodyPr>
            <a:spAutoFit/>
          </a:bodyPr>
          <a:lstStyle/>
          <a:p>
            <a:pPr algn="ctr"/>
            <a:r>
              <a:rPr lang="it-IT" altLang="it-IT" dirty="0" err="1">
                <a:solidFill>
                  <a:srgbClr val="006600"/>
                </a:solidFill>
                <a:latin typeface="Comic Sans MS" panose="030F0702030302020204" pitchFamily="66" charset="0"/>
              </a:rPr>
              <a:t>Away</a:t>
            </a:r>
            <a:r>
              <a:rPr lang="it-IT" altLang="it-IT" dirty="0">
                <a:solidFill>
                  <a:srgbClr val="006600"/>
                </a:solidFill>
                <a:latin typeface="Comic Sans MS" panose="030F0702030302020204" pitchFamily="66" charset="0"/>
              </a:rPr>
              <a:t> from </a:t>
            </a:r>
            <a:r>
              <a:rPr lang="it-IT" altLang="it-IT" dirty="0" err="1">
                <a:solidFill>
                  <a:srgbClr val="006600"/>
                </a:solidFill>
                <a:latin typeface="Comic Sans MS" panose="030F0702030302020204" pitchFamily="66" charset="0"/>
              </a:rPr>
              <a:t>gelation</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point</a:t>
            </a: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r>
              <a:rPr lang="it-IT" altLang="it-IT" dirty="0" err="1">
                <a:solidFill>
                  <a:srgbClr val="006600"/>
                </a:solidFill>
                <a:latin typeface="Comic Sans MS" panose="030F0702030302020204" pitchFamily="66" charset="0"/>
              </a:rPr>
              <a:t>Closed</a:t>
            </a:r>
            <a:r>
              <a:rPr lang="it-IT" altLang="it-IT" dirty="0">
                <a:solidFill>
                  <a:srgbClr val="006600"/>
                </a:solidFill>
                <a:latin typeface="Comic Sans MS" panose="030F0702030302020204" pitchFamily="66" charset="0"/>
              </a:rPr>
              <a:t> to </a:t>
            </a:r>
            <a:r>
              <a:rPr lang="it-IT" altLang="it-IT" dirty="0" err="1">
                <a:solidFill>
                  <a:srgbClr val="006600"/>
                </a:solidFill>
                <a:latin typeface="Comic Sans MS" panose="030F0702030302020204" pitchFamily="66" charset="0"/>
              </a:rPr>
              <a:t>gelation</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point</a:t>
            </a:r>
            <a:endParaRPr lang="it-IT" altLang="it-IT" dirty="0">
              <a:solidFill>
                <a:srgbClr val="006600"/>
              </a:solidFill>
              <a:latin typeface="Comic Sans MS" panose="030F0702030302020204" pitchFamily="66" charset="0"/>
            </a:endParaRPr>
          </a:p>
          <a:p>
            <a:pPr algn="ctr"/>
            <a:r>
              <a:rPr lang="it-IT" altLang="it-IT" dirty="0" err="1">
                <a:solidFill>
                  <a:srgbClr val="006600"/>
                </a:solidFill>
                <a:latin typeface="Comic Sans MS" panose="030F0702030302020204" pitchFamily="66" charset="0"/>
              </a:rPr>
              <a:t>Primary</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interconnection</a:t>
            </a: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lnSpc>
                <a:spcPts val="1500"/>
              </a:lnSpc>
            </a:pPr>
            <a:r>
              <a:rPr lang="it-IT" altLang="it-IT" dirty="0" err="1">
                <a:solidFill>
                  <a:srgbClr val="FF0000"/>
                </a:solidFill>
                <a:latin typeface="Comic Sans MS" panose="030F0702030302020204" pitchFamily="66" charset="0"/>
              </a:rPr>
              <a:t>Gelation</a:t>
            </a:r>
            <a:r>
              <a:rPr lang="it-IT" altLang="it-IT" dirty="0">
                <a:solidFill>
                  <a:srgbClr val="FF0000"/>
                </a:solidFill>
                <a:latin typeface="Comic Sans MS" panose="030F0702030302020204" pitchFamily="66" charset="0"/>
              </a:rPr>
              <a:t> </a:t>
            </a:r>
            <a:r>
              <a:rPr lang="it-IT" altLang="it-IT" dirty="0" err="1">
                <a:solidFill>
                  <a:srgbClr val="FF0000"/>
                </a:solidFill>
                <a:latin typeface="Comic Sans MS" panose="030F0702030302020204" pitchFamily="66" charset="0"/>
              </a:rPr>
              <a:t>point</a:t>
            </a:r>
            <a:r>
              <a:rPr lang="it-IT" altLang="it-IT" dirty="0">
                <a:solidFill>
                  <a:srgbClr val="FF0000"/>
                </a:solidFill>
                <a:latin typeface="Comic Sans MS" panose="030F0702030302020204" pitchFamily="66" charset="0"/>
              </a:rPr>
              <a:t> </a:t>
            </a:r>
          </a:p>
          <a:p>
            <a:pPr algn="ctr">
              <a:lnSpc>
                <a:spcPts val="1500"/>
              </a:lnSpc>
            </a:pPr>
            <a:r>
              <a:rPr lang="it-IT" altLang="it-IT" dirty="0">
                <a:solidFill>
                  <a:srgbClr val="FF0000"/>
                </a:solidFill>
                <a:latin typeface="Comic Sans MS" panose="030F0702030302020204" pitchFamily="66" charset="0"/>
              </a:rPr>
              <a:t>Branching from the </a:t>
            </a:r>
            <a:r>
              <a:rPr lang="it-IT" altLang="it-IT" dirty="0" err="1">
                <a:solidFill>
                  <a:srgbClr val="FF0000"/>
                </a:solidFill>
                <a:latin typeface="Comic Sans MS" panose="030F0702030302020204" pitchFamily="66" charset="0"/>
              </a:rPr>
              <a:t>interconnection</a:t>
            </a:r>
            <a:r>
              <a:rPr lang="it-IT" altLang="it-IT" dirty="0">
                <a:solidFill>
                  <a:srgbClr val="FF0000"/>
                </a:solidFill>
                <a:latin typeface="Comic Sans MS" panose="030F0702030302020204" pitchFamily="66" charset="0"/>
              </a:rPr>
              <a:t> </a:t>
            </a:r>
            <a:r>
              <a:rPr lang="it-IT" altLang="it-IT" dirty="0" err="1">
                <a:solidFill>
                  <a:srgbClr val="FF0000"/>
                </a:solidFill>
                <a:latin typeface="Comic Sans MS" panose="030F0702030302020204" pitchFamily="66" charset="0"/>
              </a:rPr>
              <a:t>points</a:t>
            </a:r>
            <a:endParaRPr lang="it-IT" altLang="it-IT"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74036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Sol-Gel technique</a:t>
            </a:r>
          </a:p>
        </p:txBody>
      </p:sp>
      <p:sp>
        <p:nvSpPr>
          <p:cNvPr id="6" name="Rettangolo 5"/>
          <p:cNvSpPr/>
          <p:nvPr/>
        </p:nvSpPr>
        <p:spPr>
          <a:xfrm>
            <a:off x="805065" y="1259175"/>
            <a:ext cx="7488832" cy="1477328"/>
          </a:xfrm>
          <a:prstGeom prst="rect">
            <a:avLst/>
          </a:prstGeom>
        </p:spPr>
        <p:txBody>
          <a:bodyPr wrap="square">
            <a:spAutoFit/>
          </a:bodyPr>
          <a:lstStyle/>
          <a:p>
            <a:r>
              <a:rPr lang="en-US" dirty="0"/>
              <a:t> In the case of the </a:t>
            </a:r>
            <a:r>
              <a:rPr lang="en-US" b="1" dirty="0">
                <a:solidFill>
                  <a:srgbClr val="00B0F0"/>
                </a:solidFill>
              </a:rPr>
              <a:t>colloid</a:t>
            </a:r>
            <a:r>
              <a:rPr lang="en-US" dirty="0"/>
              <a:t>, the particle density may be so low that a significant amount of fluid may need to be removed initially for the gel-like properties to be recognized. The simplest method is to </a:t>
            </a:r>
            <a:r>
              <a:rPr lang="en-US" dirty="0">
                <a:solidFill>
                  <a:srgbClr val="FF0000"/>
                </a:solidFill>
              </a:rPr>
              <a:t>allow time for evaporation </a:t>
            </a:r>
            <a:r>
              <a:rPr lang="en-US" dirty="0"/>
              <a:t>and sedimentation to occur, and then, if necessary, pour off the remaining liquid. </a:t>
            </a:r>
            <a:r>
              <a:rPr lang="en-US" dirty="0">
                <a:solidFill>
                  <a:srgbClr val="FF0000"/>
                </a:solidFill>
              </a:rPr>
              <a:t>Centrifugation</a:t>
            </a:r>
            <a:r>
              <a:rPr lang="en-US" dirty="0"/>
              <a:t> can also be used to accelerate the process of phase separation. </a:t>
            </a:r>
            <a:endParaRPr lang="it-IT" dirty="0"/>
          </a:p>
        </p:txBody>
      </p:sp>
      <p:sp>
        <p:nvSpPr>
          <p:cNvPr id="8" name="Rettangolo 7"/>
          <p:cNvSpPr/>
          <p:nvPr/>
        </p:nvSpPr>
        <p:spPr>
          <a:xfrm>
            <a:off x="894726" y="3284984"/>
            <a:ext cx="7272808" cy="2031325"/>
          </a:xfrm>
          <a:prstGeom prst="rect">
            <a:avLst/>
          </a:prstGeom>
        </p:spPr>
        <p:txBody>
          <a:bodyPr wrap="square">
            <a:spAutoFit/>
          </a:bodyPr>
          <a:lstStyle/>
          <a:p>
            <a:r>
              <a:rPr lang="en-US" dirty="0"/>
              <a:t>Removal of the remaining liquid (solvent) phase requires a drying process, which is typically accompanied by a significant amount of shrinkage and densification. </a:t>
            </a:r>
            <a:r>
              <a:rPr lang="en-US" dirty="0">
                <a:solidFill>
                  <a:srgbClr val="FF0000"/>
                </a:solidFill>
              </a:rPr>
              <a:t>The rate at which the solvent can be removed is ultimately determined by the distribution of porosity in the gel</a:t>
            </a:r>
            <a:r>
              <a:rPr lang="en-US" dirty="0"/>
              <a:t>. The ultimate microstructure of the final component will clearly be strongly influenced by changes imposed upon the structural template during this phase of processing. </a:t>
            </a:r>
            <a:endParaRPr lang="it-IT" dirty="0"/>
          </a:p>
        </p:txBody>
      </p:sp>
    </p:spTree>
    <p:extLst>
      <p:ext uri="{BB962C8B-B14F-4D97-AF65-F5344CB8AC3E}">
        <p14:creationId xmlns:p14="http://schemas.microsoft.com/office/powerpoint/2010/main" val="733092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 gel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3718"/>
            <a:ext cx="7567024" cy="5132967"/>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Sol-Gel technique</a:t>
            </a:r>
          </a:p>
        </p:txBody>
      </p:sp>
    </p:spTree>
    <p:extLst>
      <p:ext uri="{BB962C8B-B14F-4D97-AF65-F5344CB8AC3E}">
        <p14:creationId xmlns:p14="http://schemas.microsoft.com/office/powerpoint/2010/main" val="472280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o immagini per sol gel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287798" cy="4752528"/>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Sol-Gel technique</a:t>
            </a:r>
          </a:p>
        </p:txBody>
      </p:sp>
    </p:spTree>
    <p:extLst>
      <p:ext uri="{BB962C8B-B14F-4D97-AF65-F5344CB8AC3E}">
        <p14:creationId xmlns:p14="http://schemas.microsoft.com/office/powerpoint/2010/main" val="676304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8914"/>
          <a:stretch/>
        </p:blipFill>
        <p:spPr bwMode="auto">
          <a:xfrm>
            <a:off x="467544" y="908721"/>
            <a:ext cx="5368445" cy="387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Sol-Gel technique</a:t>
            </a:r>
          </a:p>
        </p:txBody>
      </p:sp>
      <p:sp>
        <p:nvSpPr>
          <p:cNvPr id="6" name="Rettangolo 5"/>
          <p:cNvSpPr/>
          <p:nvPr/>
        </p:nvSpPr>
        <p:spPr>
          <a:xfrm>
            <a:off x="152576" y="5301208"/>
            <a:ext cx="8811911" cy="1200329"/>
          </a:xfrm>
          <a:prstGeom prst="rect">
            <a:avLst/>
          </a:prstGeom>
        </p:spPr>
        <p:txBody>
          <a:bodyPr wrap="square">
            <a:spAutoFit/>
          </a:bodyPr>
          <a:lstStyle/>
          <a:p>
            <a:r>
              <a:rPr lang="en-US" dirty="0"/>
              <a:t>The zeta potential is a key indicator of the stability of colloidal dispersions. The magnitude of the zeta potential indicates the degree of electrostatic repulsion between adjacent, similarly charged particles in a dispersion. For molecules and particles that are small enough, a </a:t>
            </a:r>
            <a:r>
              <a:rPr lang="en-US" dirty="0">
                <a:solidFill>
                  <a:srgbClr val="0070C0"/>
                </a:solidFill>
              </a:rPr>
              <a:t>high zeta potential will confer stability</a:t>
            </a:r>
            <a:r>
              <a:rPr lang="en-US" dirty="0"/>
              <a:t>, i.e., the solution or dispersion will resist aggregation. </a:t>
            </a:r>
            <a:endParaRPr lang="it-IT" dirty="0"/>
          </a:p>
        </p:txBody>
      </p:sp>
      <p:sp>
        <p:nvSpPr>
          <p:cNvPr id="8" name="CasellaDiTesto 7"/>
          <p:cNvSpPr txBox="1"/>
          <p:nvPr/>
        </p:nvSpPr>
        <p:spPr>
          <a:xfrm>
            <a:off x="6084169" y="1340768"/>
            <a:ext cx="2736304" cy="3693319"/>
          </a:xfrm>
          <a:prstGeom prst="rect">
            <a:avLst/>
          </a:prstGeom>
          <a:noFill/>
        </p:spPr>
        <p:txBody>
          <a:bodyPr wrap="square" rtlCol="0">
            <a:spAutoFit/>
          </a:bodyPr>
          <a:lstStyle/>
          <a:p>
            <a:r>
              <a:rPr lang="it-IT" dirty="0"/>
              <a:t>At </a:t>
            </a:r>
            <a:r>
              <a:rPr lang="it-IT" dirty="0" err="1"/>
              <a:t>low</a:t>
            </a:r>
            <a:r>
              <a:rPr lang="it-IT" dirty="0"/>
              <a:t> </a:t>
            </a:r>
            <a:r>
              <a:rPr lang="it-IT" dirty="0" err="1"/>
              <a:t>pH</a:t>
            </a:r>
            <a:r>
              <a:rPr lang="it-IT" dirty="0"/>
              <a:t> the </a:t>
            </a:r>
            <a:r>
              <a:rPr lang="it-IT" dirty="0" err="1"/>
              <a:t>particle</a:t>
            </a:r>
            <a:r>
              <a:rPr lang="it-IT" dirty="0"/>
              <a:t> </a:t>
            </a:r>
            <a:r>
              <a:rPr lang="it-IT" dirty="0" err="1"/>
              <a:t>surface</a:t>
            </a:r>
            <a:r>
              <a:rPr lang="it-IT" dirty="0"/>
              <a:t> </a:t>
            </a:r>
            <a:r>
              <a:rPr lang="it-IT" dirty="0" err="1"/>
              <a:t>is</a:t>
            </a:r>
            <a:r>
              <a:rPr lang="it-IT" dirty="0"/>
              <a:t> </a:t>
            </a:r>
            <a:r>
              <a:rPr lang="it-IT" dirty="0" err="1"/>
              <a:t>protonated</a:t>
            </a:r>
            <a:r>
              <a:rPr lang="it-IT" dirty="0"/>
              <a:t> and </a:t>
            </a:r>
            <a:r>
              <a:rPr lang="it-IT" dirty="0" err="1"/>
              <a:t>positively</a:t>
            </a:r>
            <a:r>
              <a:rPr lang="it-IT" dirty="0"/>
              <a:t> </a:t>
            </a:r>
            <a:r>
              <a:rPr lang="it-IT" dirty="0" err="1"/>
              <a:t>charged</a:t>
            </a:r>
            <a:r>
              <a:rPr lang="it-IT" dirty="0"/>
              <a:t>.</a:t>
            </a:r>
          </a:p>
          <a:p>
            <a:endParaRPr lang="it-IT" dirty="0"/>
          </a:p>
          <a:p>
            <a:r>
              <a:rPr lang="it-IT" dirty="0"/>
              <a:t>At high </a:t>
            </a:r>
            <a:r>
              <a:rPr lang="it-IT" dirty="0" err="1"/>
              <a:t>pH</a:t>
            </a:r>
            <a:r>
              <a:rPr lang="it-IT" dirty="0"/>
              <a:t> the </a:t>
            </a:r>
            <a:r>
              <a:rPr lang="it-IT" dirty="0" err="1"/>
              <a:t>particle</a:t>
            </a:r>
            <a:r>
              <a:rPr lang="it-IT" dirty="0"/>
              <a:t> </a:t>
            </a:r>
            <a:r>
              <a:rPr lang="it-IT" dirty="0" err="1"/>
              <a:t>surface</a:t>
            </a:r>
            <a:r>
              <a:rPr lang="it-IT" dirty="0"/>
              <a:t> </a:t>
            </a:r>
            <a:r>
              <a:rPr lang="it-IT" dirty="0" err="1"/>
              <a:t>is</a:t>
            </a:r>
            <a:r>
              <a:rPr lang="it-IT" dirty="0"/>
              <a:t> </a:t>
            </a:r>
            <a:r>
              <a:rPr lang="it-IT" dirty="0" err="1"/>
              <a:t>negativelly</a:t>
            </a:r>
            <a:r>
              <a:rPr lang="it-IT" dirty="0"/>
              <a:t> </a:t>
            </a:r>
            <a:r>
              <a:rPr lang="it-IT" dirty="0" err="1"/>
              <a:t>charged</a:t>
            </a:r>
            <a:r>
              <a:rPr lang="it-IT" dirty="0"/>
              <a:t>.</a:t>
            </a:r>
          </a:p>
          <a:p>
            <a:endParaRPr lang="it-IT" dirty="0"/>
          </a:p>
          <a:p>
            <a:r>
              <a:rPr lang="it-IT" dirty="0" err="1"/>
              <a:t>Surface</a:t>
            </a:r>
            <a:r>
              <a:rPr lang="it-IT" dirty="0"/>
              <a:t> </a:t>
            </a:r>
            <a:r>
              <a:rPr lang="it-IT" dirty="0" err="1"/>
              <a:t>charge</a:t>
            </a:r>
            <a:r>
              <a:rPr lang="it-IT" dirty="0"/>
              <a:t> </a:t>
            </a:r>
            <a:r>
              <a:rPr lang="it-IT" dirty="0" err="1"/>
              <a:t>is</a:t>
            </a:r>
            <a:r>
              <a:rPr lang="it-IT" dirty="0"/>
              <a:t> </a:t>
            </a:r>
            <a:r>
              <a:rPr lang="it-IT" dirty="0" err="1"/>
              <a:t>compensated</a:t>
            </a:r>
            <a:r>
              <a:rPr lang="it-IT" dirty="0"/>
              <a:t> by </a:t>
            </a:r>
            <a:r>
              <a:rPr lang="it-IT" dirty="0" err="1"/>
              <a:t>ions</a:t>
            </a:r>
            <a:r>
              <a:rPr lang="it-IT" dirty="0"/>
              <a:t> in </a:t>
            </a:r>
            <a:r>
              <a:rPr lang="it-IT" dirty="0" err="1"/>
              <a:t>solution</a:t>
            </a:r>
            <a:r>
              <a:rPr lang="it-IT" dirty="0"/>
              <a:t>.</a:t>
            </a:r>
          </a:p>
          <a:p>
            <a:endParaRPr lang="it-IT" dirty="0"/>
          </a:p>
          <a:p>
            <a:endParaRPr lang="it-IT" dirty="0"/>
          </a:p>
        </p:txBody>
      </p:sp>
    </p:spTree>
    <p:extLst>
      <p:ext uri="{BB962C8B-B14F-4D97-AF65-F5344CB8AC3E}">
        <p14:creationId xmlns:p14="http://schemas.microsoft.com/office/powerpoint/2010/main" val="1701898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463352" y="1268760"/>
          <a:ext cx="5260776" cy="2194560"/>
        </p:xfrm>
        <a:graphic>
          <a:graphicData uri="http://schemas.openxmlformats.org/drawingml/2006/table">
            <a:tbl>
              <a:tblPr>
                <a:tableStyleId>{08FB837D-C827-4EFA-A057-4D05807E0F7C}</a:tableStyleId>
              </a:tblPr>
              <a:tblGrid>
                <a:gridCol w="2020416">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0">
                <a:tc>
                  <a:txBody>
                    <a:bodyPr/>
                    <a:lstStyle/>
                    <a:p>
                      <a:r>
                        <a:rPr lang="it-IT" dirty="0"/>
                        <a:t>Zeta </a:t>
                      </a:r>
                      <a:r>
                        <a:rPr lang="it-IT" dirty="0" err="1"/>
                        <a:t>potential</a:t>
                      </a:r>
                      <a:r>
                        <a:rPr lang="it-IT" dirty="0"/>
                        <a:t> (</a:t>
                      </a:r>
                      <a:r>
                        <a:rPr lang="it-IT" dirty="0" err="1"/>
                        <a:t>mV</a:t>
                      </a:r>
                      <a:r>
                        <a:rPr lang="it-IT" dirty="0"/>
                        <a:t>) </a:t>
                      </a:r>
                    </a:p>
                  </a:txBody>
                  <a:tcPr anchor="ctr">
                    <a:solidFill>
                      <a:srgbClr val="92D050"/>
                    </a:solidFill>
                  </a:tcPr>
                </a:tc>
                <a:tc>
                  <a:txBody>
                    <a:bodyPr/>
                    <a:lstStyle/>
                    <a:p>
                      <a:r>
                        <a:rPr lang="it-IT" dirty="0" err="1"/>
                        <a:t>Stability</a:t>
                      </a:r>
                      <a:r>
                        <a:rPr lang="it-IT" dirty="0"/>
                        <a:t> </a:t>
                      </a:r>
                      <a:r>
                        <a:rPr lang="it-IT" dirty="0" err="1"/>
                        <a:t>behavior</a:t>
                      </a:r>
                      <a:r>
                        <a:rPr lang="it-IT" dirty="0"/>
                        <a:t> </a:t>
                      </a:r>
                    </a:p>
                  </a:txBody>
                  <a:tcPr anchor="ctr">
                    <a:solidFill>
                      <a:srgbClr val="92D050"/>
                    </a:solidFill>
                  </a:tcPr>
                </a:tc>
                <a:extLst>
                  <a:ext uri="{0D108BD9-81ED-4DB2-BD59-A6C34878D82A}">
                    <a16:rowId xmlns:a16="http://schemas.microsoft.com/office/drawing/2014/main" val="10000"/>
                  </a:ext>
                </a:extLst>
              </a:tr>
              <a:tr h="0">
                <a:tc>
                  <a:txBody>
                    <a:bodyPr/>
                    <a:lstStyle/>
                    <a:p>
                      <a:r>
                        <a:rPr lang="it-IT" dirty="0"/>
                        <a:t>0 to ±5 </a:t>
                      </a:r>
                    </a:p>
                  </a:txBody>
                  <a:tcPr anchor="ctr">
                    <a:solidFill>
                      <a:srgbClr val="FFFFCC"/>
                    </a:solidFill>
                  </a:tcPr>
                </a:tc>
                <a:tc>
                  <a:txBody>
                    <a:bodyPr/>
                    <a:lstStyle/>
                    <a:p>
                      <a:r>
                        <a:rPr lang="it-IT"/>
                        <a:t>Rapid coagulation or flocculation </a:t>
                      </a:r>
                    </a:p>
                  </a:txBody>
                  <a:tcPr anchor="ctr">
                    <a:solidFill>
                      <a:srgbClr val="FFFFCC"/>
                    </a:solidFill>
                  </a:tcPr>
                </a:tc>
                <a:extLst>
                  <a:ext uri="{0D108BD9-81ED-4DB2-BD59-A6C34878D82A}">
                    <a16:rowId xmlns:a16="http://schemas.microsoft.com/office/drawing/2014/main" val="10001"/>
                  </a:ext>
                </a:extLst>
              </a:tr>
              <a:tr h="0">
                <a:tc>
                  <a:txBody>
                    <a:bodyPr/>
                    <a:lstStyle/>
                    <a:p>
                      <a:r>
                        <a:rPr lang="it-IT" dirty="0"/>
                        <a:t>± 10 to ± 30 </a:t>
                      </a:r>
                    </a:p>
                  </a:txBody>
                  <a:tcPr anchor="ctr">
                    <a:solidFill>
                      <a:srgbClr val="FFFFCC"/>
                    </a:solidFill>
                  </a:tcPr>
                </a:tc>
                <a:tc>
                  <a:txBody>
                    <a:bodyPr/>
                    <a:lstStyle/>
                    <a:p>
                      <a:r>
                        <a:rPr lang="it-IT" dirty="0" err="1"/>
                        <a:t>Incipient</a:t>
                      </a:r>
                      <a:r>
                        <a:rPr lang="it-IT" dirty="0"/>
                        <a:t> </a:t>
                      </a:r>
                      <a:r>
                        <a:rPr lang="it-IT" dirty="0" err="1"/>
                        <a:t>instability</a:t>
                      </a:r>
                      <a:r>
                        <a:rPr lang="it-IT" dirty="0"/>
                        <a:t> </a:t>
                      </a:r>
                    </a:p>
                  </a:txBody>
                  <a:tcPr anchor="ctr">
                    <a:solidFill>
                      <a:srgbClr val="FFFFCC"/>
                    </a:solidFill>
                  </a:tcPr>
                </a:tc>
                <a:extLst>
                  <a:ext uri="{0D108BD9-81ED-4DB2-BD59-A6C34878D82A}">
                    <a16:rowId xmlns:a16="http://schemas.microsoft.com/office/drawing/2014/main" val="10002"/>
                  </a:ext>
                </a:extLst>
              </a:tr>
              <a:tr h="0">
                <a:tc>
                  <a:txBody>
                    <a:bodyPr/>
                    <a:lstStyle/>
                    <a:p>
                      <a:r>
                        <a:rPr lang="it-IT" dirty="0"/>
                        <a:t>± 30 to ± 40 </a:t>
                      </a:r>
                    </a:p>
                  </a:txBody>
                  <a:tcPr anchor="ctr">
                    <a:solidFill>
                      <a:srgbClr val="FFFFCC"/>
                    </a:solidFill>
                  </a:tcPr>
                </a:tc>
                <a:tc>
                  <a:txBody>
                    <a:bodyPr/>
                    <a:lstStyle/>
                    <a:p>
                      <a:r>
                        <a:rPr lang="it-IT" dirty="0"/>
                        <a:t>Moderate </a:t>
                      </a:r>
                      <a:r>
                        <a:rPr lang="it-IT" dirty="0" err="1"/>
                        <a:t>stability</a:t>
                      </a:r>
                      <a:r>
                        <a:rPr lang="it-IT" dirty="0"/>
                        <a:t> </a:t>
                      </a:r>
                    </a:p>
                  </a:txBody>
                  <a:tcPr anchor="ctr">
                    <a:solidFill>
                      <a:srgbClr val="FFFFCC"/>
                    </a:solidFill>
                  </a:tcPr>
                </a:tc>
                <a:extLst>
                  <a:ext uri="{0D108BD9-81ED-4DB2-BD59-A6C34878D82A}">
                    <a16:rowId xmlns:a16="http://schemas.microsoft.com/office/drawing/2014/main" val="10003"/>
                  </a:ext>
                </a:extLst>
              </a:tr>
              <a:tr h="0">
                <a:tc>
                  <a:txBody>
                    <a:bodyPr/>
                    <a:lstStyle/>
                    <a:p>
                      <a:r>
                        <a:rPr lang="it-IT" dirty="0"/>
                        <a:t>± 40 to ± 60 </a:t>
                      </a:r>
                    </a:p>
                  </a:txBody>
                  <a:tcPr anchor="ctr">
                    <a:solidFill>
                      <a:srgbClr val="FFFFCC"/>
                    </a:solidFill>
                  </a:tcPr>
                </a:tc>
                <a:tc>
                  <a:txBody>
                    <a:bodyPr/>
                    <a:lstStyle/>
                    <a:p>
                      <a:r>
                        <a:rPr lang="it-IT" dirty="0" err="1"/>
                        <a:t>Good</a:t>
                      </a:r>
                      <a:r>
                        <a:rPr lang="it-IT" dirty="0"/>
                        <a:t> </a:t>
                      </a:r>
                      <a:r>
                        <a:rPr lang="it-IT" dirty="0" err="1"/>
                        <a:t>stability</a:t>
                      </a:r>
                      <a:r>
                        <a:rPr lang="it-IT" dirty="0"/>
                        <a:t> </a:t>
                      </a:r>
                    </a:p>
                  </a:txBody>
                  <a:tcPr anchor="ctr">
                    <a:solidFill>
                      <a:srgbClr val="FFFFCC"/>
                    </a:solidFill>
                  </a:tcPr>
                </a:tc>
                <a:extLst>
                  <a:ext uri="{0D108BD9-81ED-4DB2-BD59-A6C34878D82A}">
                    <a16:rowId xmlns:a16="http://schemas.microsoft.com/office/drawing/2014/main" val="10004"/>
                  </a:ext>
                </a:extLst>
              </a:tr>
              <a:tr h="0">
                <a:tc>
                  <a:txBody>
                    <a:bodyPr/>
                    <a:lstStyle/>
                    <a:p>
                      <a:r>
                        <a:rPr lang="it-IT" dirty="0"/>
                        <a:t>&gt; 61 </a:t>
                      </a:r>
                    </a:p>
                  </a:txBody>
                  <a:tcPr anchor="ctr">
                    <a:solidFill>
                      <a:srgbClr val="FFFFCC"/>
                    </a:solidFill>
                  </a:tcPr>
                </a:tc>
                <a:tc>
                  <a:txBody>
                    <a:bodyPr/>
                    <a:lstStyle/>
                    <a:p>
                      <a:r>
                        <a:rPr lang="it-IT" dirty="0" err="1"/>
                        <a:t>Excellent</a:t>
                      </a:r>
                      <a:r>
                        <a:rPr lang="it-IT" dirty="0"/>
                        <a:t> </a:t>
                      </a:r>
                      <a:r>
                        <a:rPr lang="it-IT" dirty="0" err="1"/>
                        <a:t>stability</a:t>
                      </a:r>
                      <a:r>
                        <a:rPr lang="it-IT" dirty="0"/>
                        <a:t> </a:t>
                      </a:r>
                    </a:p>
                  </a:txBody>
                  <a:tcPr anchor="ctr">
                    <a:solidFill>
                      <a:srgbClr val="FFFFCC"/>
                    </a:solidFill>
                  </a:tcPr>
                </a:tc>
                <a:extLst>
                  <a:ext uri="{0D108BD9-81ED-4DB2-BD59-A6C34878D82A}">
                    <a16:rowId xmlns:a16="http://schemas.microsoft.com/office/drawing/2014/main" val="10005"/>
                  </a:ext>
                </a:extLst>
              </a:tr>
            </a:tbl>
          </a:graphicData>
        </a:graphic>
      </p:graphicFrame>
      <p:sp>
        <p:nvSpPr>
          <p:cNvPr id="11" name="Titolo 1"/>
          <p:cNvSpPr txBox="1">
            <a:spLocks/>
          </p:cNvSpPr>
          <p:nvPr/>
        </p:nvSpPr>
        <p:spPr>
          <a:xfrm>
            <a:off x="899592" y="260648"/>
            <a:ext cx="7772400" cy="79208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Stability behavior of a colloid depending on zeta potential</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032" y="3573016"/>
            <a:ext cx="445897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899592" y="6340941"/>
            <a:ext cx="4572000" cy="369332"/>
          </a:xfrm>
          <a:prstGeom prst="rect">
            <a:avLst/>
          </a:prstGeom>
        </p:spPr>
        <p:txBody>
          <a:bodyPr>
            <a:spAutoFit/>
          </a:bodyPr>
          <a:lstStyle/>
          <a:p>
            <a:r>
              <a:rPr lang="fr-FR" i="1" dirty="0"/>
              <a:t>Energies </a:t>
            </a:r>
            <a:r>
              <a:rPr lang="fr-FR" b="1" dirty="0"/>
              <a:t>2014</a:t>
            </a:r>
            <a:r>
              <a:rPr lang="fr-FR" dirty="0"/>
              <a:t>, </a:t>
            </a:r>
            <a:r>
              <a:rPr lang="fr-FR" i="1" dirty="0"/>
              <a:t>7</a:t>
            </a:r>
            <a:r>
              <a:rPr lang="fr-FR" dirty="0"/>
              <a:t>, 568-590</a:t>
            </a:r>
            <a:endParaRPr lang="it-IT" dirty="0"/>
          </a:p>
        </p:txBody>
      </p:sp>
      <p:sp>
        <p:nvSpPr>
          <p:cNvPr id="8" name="CasellaDiTesto 7"/>
          <p:cNvSpPr txBox="1"/>
          <p:nvPr/>
        </p:nvSpPr>
        <p:spPr>
          <a:xfrm>
            <a:off x="395536" y="4293096"/>
            <a:ext cx="3312367" cy="1477328"/>
          </a:xfrm>
          <a:prstGeom prst="rect">
            <a:avLst/>
          </a:prstGeom>
          <a:noFill/>
        </p:spPr>
        <p:txBody>
          <a:bodyPr wrap="square" rtlCol="0">
            <a:spAutoFit/>
          </a:bodyPr>
          <a:lstStyle/>
          <a:p>
            <a:r>
              <a:rPr lang="it-IT" dirty="0" err="1"/>
              <a:t>Gelation</a:t>
            </a:r>
            <a:r>
              <a:rPr lang="it-IT" dirty="0"/>
              <a:t> time </a:t>
            </a:r>
            <a:r>
              <a:rPr lang="it-IT" dirty="0" err="1"/>
              <a:t>is</a:t>
            </a:r>
            <a:r>
              <a:rPr lang="it-IT" dirty="0"/>
              <a:t> minimum </a:t>
            </a:r>
            <a:r>
              <a:rPr lang="it-IT" dirty="0" err="1"/>
              <a:t>at</a:t>
            </a:r>
            <a:r>
              <a:rPr lang="it-IT" dirty="0"/>
              <a:t> zero zeta </a:t>
            </a:r>
            <a:r>
              <a:rPr lang="it-IT" dirty="0" err="1"/>
              <a:t>potential</a:t>
            </a:r>
            <a:r>
              <a:rPr lang="it-IT" dirty="0"/>
              <a:t> (IEP)</a:t>
            </a:r>
          </a:p>
          <a:p>
            <a:endParaRPr lang="it-IT" dirty="0"/>
          </a:p>
          <a:p>
            <a:r>
              <a:rPr lang="it-IT" dirty="0" err="1"/>
              <a:t>Dependence</a:t>
            </a:r>
            <a:r>
              <a:rPr lang="it-IT" dirty="0"/>
              <a:t> of </a:t>
            </a:r>
            <a:r>
              <a:rPr lang="it-IT" dirty="0" err="1"/>
              <a:t>Silica</a:t>
            </a:r>
            <a:r>
              <a:rPr lang="it-IT" dirty="0"/>
              <a:t> </a:t>
            </a:r>
            <a:r>
              <a:rPr lang="it-IT" dirty="0" err="1"/>
              <a:t>gelation</a:t>
            </a:r>
            <a:r>
              <a:rPr lang="it-IT" dirty="0"/>
              <a:t> time from </a:t>
            </a:r>
            <a:r>
              <a:rPr lang="it-IT" dirty="0" err="1"/>
              <a:t>pH</a:t>
            </a:r>
            <a:r>
              <a:rPr lang="it-IT" dirty="0"/>
              <a:t> and </a:t>
            </a:r>
            <a:r>
              <a:rPr lang="it-IT" dirty="0" err="1"/>
              <a:t>concentration</a:t>
            </a:r>
            <a:endParaRPr lang="it-IT" dirty="0"/>
          </a:p>
        </p:txBody>
      </p:sp>
      <p:pic>
        <p:nvPicPr>
          <p:cNvPr id="16" name="Picture 11" descr="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656692"/>
            <a:ext cx="250209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6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srcRect l="9136" t="11356" r="9019" b="7427"/>
          <a:stretch/>
        </p:blipFill>
        <p:spPr bwMode="auto">
          <a:xfrm>
            <a:off x="836022" y="1463689"/>
            <a:ext cx="7489371" cy="5565711"/>
          </a:xfrm>
          <a:prstGeom prst="rect">
            <a:avLst/>
          </a:prstGeom>
          <a:noFill/>
          <a:ln w="9525">
            <a:noFill/>
            <a:miter lim="800000"/>
            <a:headEnd/>
            <a:tailEnd/>
          </a:ln>
          <a:effectLst/>
        </p:spPr>
      </p:pic>
      <p:sp>
        <p:nvSpPr>
          <p:cNvPr id="6" name="Rettangolo 5"/>
          <p:cNvSpPr/>
          <p:nvPr/>
        </p:nvSpPr>
        <p:spPr>
          <a:xfrm>
            <a:off x="3131840" y="1123403"/>
            <a:ext cx="432048" cy="5548293"/>
          </a:xfrm>
          <a:prstGeom prst="rect">
            <a:avLst/>
          </a:prstGeom>
          <a:noFill/>
          <a:ln>
            <a:solidFill>
              <a:srgbClr val="00B050"/>
            </a:solidFill>
          </a:ln>
          <a:scene3d>
            <a:camera prst="orthographicFront"/>
            <a:lightRig rig="threePt" dir="t"/>
          </a:scene3d>
          <a:sp3d contourW="38100">
            <a:contourClr>
              <a:srgbClr val="00B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2"/>
          <p:cNvSpPr txBox="1">
            <a:spLocks noChangeArrowheads="1"/>
          </p:cNvSpPr>
          <p:nvPr/>
        </p:nvSpPr>
        <p:spPr>
          <a:xfrm>
            <a:off x="1066800" y="260648"/>
            <a:ext cx="73152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err="1">
                <a:solidFill>
                  <a:srgbClr val="0070C0"/>
                </a:solidFill>
                <a:latin typeface="Times New Roman" pitchFamily="18" charset="0"/>
              </a:rPr>
              <a:t>Solubility</a:t>
            </a:r>
            <a:r>
              <a:rPr lang="it-IT" altLang="it-IT" sz="4000" dirty="0">
                <a:solidFill>
                  <a:srgbClr val="0070C0"/>
                </a:solidFill>
                <a:latin typeface="Times New Roman" pitchFamily="18" charset="0"/>
              </a:rPr>
              <a:t> : RT and atm P</a:t>
            </a:r>
          </a:p>
        </p:txBody>
      </p:sp>
    </p:spTree>
    <p:extLst>
      <p:ext uri="{BB962C8B-B14F-4D97-AF65-F5344CB8AC3E}">
        <p14:creationId xmlns:p14="http://schemas.microsoft.com/office/powerpoint/2010/main" val="274866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srcRect l="15641" t="13831" r="22919" b="5023"/>
          <a:stretch/>
        </p:blipFill>
        <p:spPr bwMode="auto">
          <a:xfrm>
            <a:off x="1656272" y="1086928"/>
            <a:ext cx="5486400" cy="5434642"/>
          </a:xfrm>
          <a:prstGeom prst="rect">
            <a:avLst/>
          </a:prstGeom>
          <a:noFill/>
          <a:ln w="9525">
            <a:noFill/>
            <a:miter lim="800000"/>
            <a:headEnd/>
            <a:tailEnd/>
          </a:ln>
          <a:effectLst/>
        </p:spPr>
      </p:pic>
      <p:sp>
        <p:nvSpPr>
          <p:cNvPr id="6" name="Rectangle 2"/>
          <p:cNvSpPr txBox="1">
            <a:spLocks noChangeArrowheads="1"/>
          </p:cNvSpPr>
          <p:nvPr/>
        </p:nvSpPr>
        <p:spPr>
          <a:xfrm>
            <a:off x="1066800" y="260648"/>
            <a:ext cx="73152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err="1">
                <a:solidFill>
                  <a:srgbClr val="0070C0"/>
                </a:solidFill>
                <a:latin typeface="Times New Roman" pitchFamily="18" charset="0"/>
              </a:rPr>
              <a:t>Solubility</a:t>
            </a:r>
            <a:r>
              <a:rPr lang="it-IT" altLang="it-IT" sz="4000" dirty="0">
                <a:solidFill>
                  <a:srgbClr val="0070C0"/>
                </a:solidFill>
                <a:latin typeface="Times New Roman" pitchFamily="18" charset="0"/>
              </a:rPr>
              <a:t> : </a:t>
            </a:r>
            <a:r>
              <a:rPr lang="it-IT" altLang="it-IT" sz="4000" dirty="0" err="1">
                <a:solidFill>
                  <a:srgbClr val="0070C0"/>
                </a:solidFill>
                <a:latin typeface="Times New Roman" pitchFamily="18" charset="0"/>
              </a:rPr>
              <a:t>effect</a:t>
            </a:r>
            <a:r>
              <a:rPr lang="it-IT" altLang="it-IT" sz="4000" dirty="0">
                <a:solidFill>
                  <a:srgbClr val="0070C0"/>
                </a:solidFill>
                <a:latin typeface="Times New Roman" pitchFamily="18" charset="0"/>
              </a:rPr>
              <a:t> of temperature</a:t>
            </a:r>
          </a:p>
        </p:txBody>
      </p:sp>
    </p:spTree>
    <p:extLst>
      <p:ext uri="{BB962C8B-B14F-4D97-AF65-F5344CB8AC3E}">
        <p14:creationId xmlns:p14="http://schemas.microsoft.com/office/powerpoint/2010/main" val="108081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srcRect l="36975" t="24668" r="21598" b="3204"/>
          <a:stretch/>
        </p:blipFill>
        <p:spPr bwMode="auto">
          <a:xfrm>
            <a:off x="6012160" y="1124744"/>
            <a:ext cx="3003744" cy="3796572"/>
          </a:xfrm>
          <a:prstGeom prst="rect">
            <a:avLst/>
          </a:prstGeom>
          <a:noFill/>
          <a:ln w="9525">
            <a:noFill/>
            <a:miter lim="800000"/>
            <a:headEnd/>
            <a:tailEnd/>
          </a:ln>
          <a:effectLst/>
        </p:spPr>
      </p:pic>
      <p:sp>
        <p:nvSpPr>
          <p:cNvPr id="6" name="Rectangle 2"/>
          <p:cNvSpPr txBox="1">
            <a:spLocks noChangeArrowheads="1"/>
          </p:cNvSpPr>
          <p:nvPr/>
        </p:nvSpPr>
        <p:spPr>
          <a:xfrm>
            <a:off x="1066800" y="260648"/>
            <a:ext cx="73152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err="1">
                <a:solidFill>
                  <a:srgbClr val="0070C0"/>
                </a:solidFill>
                <a:latin typeface="Times New Roman" pitchFamily="18" charset="0"/>
              </a:rPr>
              <a:t>Solubility</a:t>
            </a:r>
            <a:r>
              <a:rPr lang="it-IT" altLang="it-IT" sz="4000" dirty="0">
                <a:solidFill>
                  <a:srgbClr val="0070C0"/>
                </a:solidFill>
                <a:latin typeface="Times New Roman" pitchFamily="18" charset="0"/>
              </a:rPr>
              <a:t> : </a:t>
            </a:r>
            <a:r>
              <a:rPr lang="it-IT" altLang="it-IT" sz="4000" dirty="0" err="1">
                <a:solidFill>
                  <a:srgbClr val="0070C0"/>
                </a:solidFill>
                <a:latin typeface="Times New Roman" pitchFamily="18" charset="0"/>
              </a:rPr>
              <a:t>effect</a:t>
            </a:r>
            <a:r>
              <a:rPr lang="it-IT" altLang="it-IT" sz="4000" dirty="0">
                <a:solidFill>
                  <a:srgbClr val="0070C0"/>
                </a:solidFill>
                <a:latin typeface="Times New Roman" pitchFamily="18" charset="0"/>
              </a:rPr>
              <a:t> of </a:t>
            </a:r>
            <a:r>
              <a:rPr lang="it-IT" altLang="it-IT" sz="4000" dirty="0" err="1">
                <a:solidFill>
                  <a:srgbClr val="0070C0"/>
                </a:solidFill>
                <a:latin typeface="Times New Roman" pitchFamily="18" charset="0"/>
              </a:rPr>
              <a:t>pH</a:t>
            </a:r>
            <a:endParaRPr lang="it-IT" altLang="it-IT" sz="4000" dirty="0">
              <a:solidFill>
                <a:srgbClr val="0070C0"/>
              </a:solidFill>
              <a:latin typeface="Times New Roman" pitchFamily="18" charset="0"/>
            </a:endParaRPr>
          </a:p>
        </p:txBody>
      </p:sp>
      <p:pic>
        <p:nvPicPr>
          <p:cNvPr id="8" name="Picture 2"/>
          <p:cNvPicPr>
            <a:picLocks noChangeAspect="1" noChangeArrowheads="1"/>
          </p:cNvPicPr>
          <p:nvPr/>
        </p:nvPicPr>
        <p:blipFill rotWithShape="1">
          <a:blip r:embed="rId2"/>
          <a:srcRect l="1920" t="8310" r="52890" b="77030"/>
          <a:stretch/>
        </p:blipFill>
        <p:spPr bwMode="auto">
          <a:xfrm>
            <a:off x="1763688" y="1124744"/>
            <a:ext cx="4076062" cy="959922"/>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99" y="2583021"/>
            <a:ext cx="5400600" cy="301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4" descr="Risultato immagini per aluminium hydroxide precipi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5195" r="22108"/>
          <a:stretch/>
        </p:blipFill>
        <p:spPr bwMode="auto">
          <a:xfrm>
            <a:off x="3255455" y="3359400"/>
            <a:ext cx="420893"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8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66800" y="260648"/>
            <a:ext cx="73152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err="1">
                <a:solidFill>
                  <a:srgbClr val="0070C0"/>
                </a:solidFill>
                <a:latin typeface="Times New Roman" pitchFamily="18" charset="0"/>
              </a:rPr>
              <a:t>Solubility</a:t>
            </a:r>
            <a:r>
              <a:rPr lang="it-IT" altLang="it-IT" sz="4000" dirty="0">
                <a:solidFill>
                  <a:srgbClr val="0070C0"/>
                </a:solidFill>
                <a:latin typeface="Times New Roman" pitchFamily="18" charset="0"/>
              </a:rPr>
              <a:t> : </a:t>
            </a:r>
            <a:r>
              <a:rPr lang="it-IT" altLang="it-IT" sz="4000" dirty="0" err="1">
                <a:solidFill>
                  <a:srgbClr val="0070C0"/>
                </a:solidFill>
                <a:latin typeface="Times New Roman" pitchFamily="18" charset="0"/>
              </a:rPr>
              <a:t>Complex</a:t>
            </a:r>
            <a:r>
              <a:rPr lang="it-IT" altLang="it-IT" sz="4000" dirty="0">
                <a:solidFill>
                  <a:srgbClr val="0070C0"/>
                </a:solidFill>
                <a:latin typeface="Times New Roman" pitchFamily="18" charset="0"/>
              </a:rPr>
              <a:t> </a:t>
            </a:r>
            <a:r>
              <a:rPr lang="it-IT" altLang="it-IT" sz="4000" dirty="0" err="1">
                <a:solidFill>
                  <a:srgbClr val="0070C0"/>
                </a:solidFill>
                <a:latin typeface="Times New Roman" pitchFamily="18" charset="0"/>
              </a:rPr>
              <a:t>formation</a:t>
            </a:r>
            <a:endParaRPr lang="it-IT" altLang="it-IT" sz="4000" dirty="0">
              <a:solidFill>
                <a:srgbClr val="0070C0"/>
              </a:solidFill>
              <a:latin typeface="Times New Roman" pitchFamily="18" charset="0"/>
            </a:endParaRPr>
          </a:p>
        </p:txBody>
      </p:sp>
      <p:sp>
        <p:nvSpPr>
          <p:cNvPr id="9" name="AutoShape 4" descr="Risultato immagini per aluminium hydroxide precipi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 name="AutoShape 2" descr="Risultato immagini per aluminium hydroxide precipit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Picture 2"/>
          <p:cNvPicPr>
            <a:picLocks noChangeAspect="1" noChangeArrowheads="1"/>
          </p:cNvPicPr>
          <p:nvPr/>
        </p:nvPicPr>
        <p:blipFill rotWithShape="1">
          <a:blip r:embed="rId2"/>
          <a:srcRect t="18171" b="27474"/>
          <a:stretch/>
        </p:blipFill>
        <p:spPr bwMode="auto">
          <a:xfrm>
            <a:off x="214282" y="1700997"/>
            <a:ext cx="8715436" cy="3528203"/>
          </a:xfrm>
          <a:prstGeom prst="rect">
            <a:avLst/>
          </a:prstGeom>
          <a:noFill/>
          <a:ln w="9525">
            <a:noFill/>
            <a:miter lim="800000"/>
            <a:headEnd/>
            <a:tailEnd/>
          </a:ln>
          <a:effectLst/>
        </p:spPr>
      </p:pic>
    </p:spTree>
    <p:extLst>
      <p:ext uri="{BB962C8B-B14F-4D97-AF65-F5344CB8AC3E}">
        <p14:creationId xmlns:p14="http://schemas.microsoft.com/office/powerpoint/2010/main" val="164325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381000" y="2276872"/>
            <a:ext cx="3581400" cy="2464296"/>
          </a:xfrm>
          <a:ln/>
          <a:extLst>
            <a:ext uri="{91240B29-F687-4F45-9708-019B960494DF}">
              <a14:hiddenLine xmlns:a14="http://schemas.microsoft.com/office/drawing/2010/main" w="57150" cmpd="thinThick">
                <a:solidFill>
                  <a:schemeClr val="tx1"/>
                </a:solidFill>
                <a:miter lim="800000"/>
                <a:headEnd/>
                <a:tailEnd/>
              </a14:hiddenLine>
            </a:ext>
          </a:extLst>
        </p:spPr>
        <p:txBody>
          <a:bodyPr>
            <a:normAutofit/>
          </a:bodyPr>
          <a:lstStyle/>
          <a:p>
            <a:pPr marL="92075" indent="0">
              <a:buFontTx/>
              <a:buNone/>
            </a:pPr>
            <a:r>
              <a:rPr lang="it-IT" altLang="it-IT" sz="1800" dirty="0">
                <a:latin typeface="Times New Roman" pitchFamily="18" charset="0"/>
              </a:rPr>
              <a:t>The </a:t>
            </a:r>
            <a:r>
              <a:rPr lang="it-IT" altLang="it-IT" sz="1800" dirty="0" err="1">
                <a:latin typeface="Times New Roman" pitchFamily="18" charset="0"/>
              </a:rPr>
              <a:t>solubility</a:t>
            </a:r>
            <a:r>
              <a:rPr lang="it-IT" altLang="it-IT" sz="1800" dirty="0">
                <a:latin typeface="Times New Roman" pitchFamily="18" charset="0"/>
              </a:rPr>
              <a:t> curve </a:t>
            </a:r>
            <a:r>
              <a:rPr lang="it-IT" altLang="it-IT" sz="1800" dirty="0" err="1">
                <a:latin typeface="Times New Roman" pitchFamily="18" charset="0"/>
              </a:rPr>
              <a:t>is</a:t>
            </a:r>
            <a:r>
              <a:rPr lang="it-IT" altLang="it-IT" sz="1800" dirty="0">
                <a:latin typeface="Times New Roman" pitchFamily="18" charset="0"/>
              </a:rPr>
              <a:t> a </a:t>
            </a:r>
            <a:r>
              <a:rPr lang="it-IT" altLang="it-IT" sz="1800" dirty="0" err="1">
                <a:latin typeface="Times New Roman" pitchFamily="18" charset="0"/>
              </a:rPr>
              <a:t>function</a:t>
            </a:r>
            <a:r>
              <a:rPr lang="it-IT" altLang="it-IT" sz="1800" dirty="0">
                <a:latin typeface="Times New Roman" pitchFamily="18" charset="0"/>
              </a:rPr>
              <a:t> of </a:t>
            </a:r>
            <a:r>
              <a:rPr lang="it-IT" altLang="it-IT" sz="1800" dirty="0">
                <a:solidFill>
                  <a:srgbClr val="00B050"/>
                </a:solidFill>
                <a:latin typeface="Times New Roman" pitchFamily="18" charset="0"/>
              </a:rPr>
              <a:t>temperature and </a:t>
            </a:r>
            <a:r>
              <a:rPr lang="it-IT" altLang="it-IT" sz="1800" dirty="0" err="1">
                <a:solidFill>
                  <a:srgbClr val="00B050"/>
                </a:solidFill>
                <a:latin typeface="Times New Roman" pitchFamily="18" charset="0"/>
              </a:rPr>
              <a:t>concentration</a:t>
            </a:r>
            <a:r>
              <a:rPr lang="it-IT" altLang="it-IT" sz="1800" dirty="0">
                <a:solidFill>
                  <a:srgbClr val="00B050"/>
                </a:solidFill>
                <a:latin typeface="Times New Roman" pitchFamily="18" charset="0"/>
              </a:rPr>
              <a:t> (</a:t>
            </a:r>
            <a:r>
              <a:rPr lang="it-IT" altLang="it-IT" sz="1800" dirty="0" err="1">
                <a:solidFill>
                  <a:srgbClr val="00B050"/>
                </a:solidFill>
                <a:latin typeface="Times New Roman" pitchFamily="18" charset="0"/>
              </a:rPr>
              <a:t>pH</a:t>
            </a:r>
            <a:r>
              <a:rPr lang="it-IT" altLang="it-IT" sz="1800" dirty="0">
                <a:solidFill>
                  <a:srgbClr val="00B050"/>
                </a:solidFill>
                <a:latin typeface="Times New Roman" pitchFamily="18" charset="0"/>
              </a:rPr>
              <a:t>)</a:t>
            </a:r>
            <a:r>
              <a:rPr lang="it-IT" altLang="it-IT" sz="1800" dirty="0">
                <a:latin typeface="Times New Roman" pitchFamily="18" charset="0"/>
              </a:rPr>
              <a:t>; the </a:t>
            </a:r>
            <a:r>
              <a:rPr lang="it-IT" altLang="it-IT" sz="1800" dirty="0" err="1">
                <a:latin typeface="Times New Roman" pitchFamily="18" charset="0"/>
              </a:rPr>
              <a:t>supersaturated</a:t>
            </a:r>
            <a:r>
              <a:rPr lang="it-IT" altLang="it-IT" sz="1800" dirty="0">
                <a:latin typeface="Times New Roman" pitchFamily="18" charset="0"/>
              </a:rPr>
              <a:t> </a:t>
            </a:r>
            <a:r>
              <a:rPr lang="it-IT" altLang="it-IT" sz="1800" dirty="0" err="1">
                <a:latin typeface="Times New Roman" pitchFamily="18" charset="0"/>
              </a:rPr>
              <a:t>solution</a:t>
            </a:r>
            <a:r>
              <a:rPr lang="it-IT" altLang="it-IT" sz="1800" dirty="0">
                <a:latin typeface="Times New Roman" pitchFamily="18" charset="0"/>
              </a:rPr>
              <a:t> </a:t>
            </a:r>
            <a:r>
              <a:rPr lang="it-IT" altLang="it-IT" sz="1800" dirty="0" err="1">
                <a:latin typeface="Times New Roman" pitchFamily="18" charset="0"/>
              </a:rPr>
              <a:t>is</a:t>
            </a:r>
            <a:r>
              <a:rPr lang="it-IT" altLang="it-IT" sz="1800" dirty="0">
                <a:latin typeface="Times New Roman" pitchFamily="18" charset="0"/>
              </a:rPr>
              <a:t> </a:t>
            </a:r>
            <a:r>
              <a:rPr lang="it-IT" altLang="it-IT" sz="1800" dirty="0" err="1">
                <a:latin typeface="Times New Roman" pitchFamily="18" charset="0"/>
              </a:rPr>
              <a:t>unstable</a:t>
            </a:r>
            <a:r>
              <a:rPr lang="it-IT" altLang="it-IT" sz="1800" dirty="0">
                <a:latin typeface="Times New Roman" pitchFamily="18" charset="0"/>
              </a:rPr>
              <a:t>. The </a:t>
            </a:r>
            <a:r>
              <a:rPr lang="it-IT" altLang="it-IT" sz="1800" dirty="0" err="1">
                <a:latin typeface="Times New Roman" pitchFamily="18" charset="0"/>
              </a:rPr>
              <a:t>supersaturated</a:t>
            </a:r>
            <a:r>
              <a:rPr lang="it-IT" altLang="it-IT" sz="1800" dirty="0">
                <a:latin typeface="Times New Roman" pitchFamily="18" charset="0"/>
              </a:rPr>
              <a:t> </a:t>
            </a:r>
            <a:r>
              <a:rPr lang="it-IT" altLang="it-IT" sz="1800" dirty="0" err="1">
                <a:latin typeface="Times New Roman" pitchFamily="18" charset="0"/>
              </a:rPr>
              <a:t>conditions</a:t>
            </a:r>
            <a:r>
              <a:rPr lang="it-IT" altLang="it-IT" sz="1800" dirty="0">
                <a:latin typeface="Times New Roman" pitchFamily="18" charset="0"/>
              </a:rPr>
              <a:t> can be </a:t>
            </a:r>
            <a:r>
              <a:rPr lang="it-IT" altLang="it-IT" sz="1800" dirty="0" err="1">
                <a:latin typeface="Times New Roman" pitchFamily="18" charset="0"/>
              </a:rPr>
              <a:t>obtained</a:t>
            </a:r>
            <a:r>
              <a:rPr lang="it-IT" altLang="it-IT" sz="1800" dirty="0">
                <a:latin typeface="Times New Roman" pitchFamily="18" charset="0"/>
              </a:rPr>
              <a:t> by </a:t>
            </a:r>
            <a:r>
              <a:rPr lang="it-IT" altLang="it-IT" sz="1800" dirty="0" err="1">
                <a:solidFill>
                  <a:srgbClr val="FF0000"/>
                </a:solidFill>
                <a:latin typeface="Times New Roman" pitchFamily="18" charset="0"/>
              </a:rPr>
              <a:t>solvent</a:t>
            </a:r>
            <a:r>
              <a:rPr lang="it-IT" altLang="it-IT" sz="1800" dirty="0">
                <a:solidFill>
                  <a:srgbClr val="FF0000"/>
                </a:solidFill>
                <a:latin typeface="Times New Roman" pitchFamily="18" charset="0"/>
              </a:rPr>
              <a:t> </a:t>
            </a:r>
            <a:r>
              <a:rPr lang="it-IT" altLang="it-IT" sz="1800" dirty="0" err="1">
                <a:solidFill>
                  <a:srgbClr val="FF0000"/>
                </a:solidFill>
                <a:latin typeface="Times New Roman" pitchFamily="18" charset="0"/>
              </a:rPr>
              <a:t>evaporation</a:t>
            </a:r>
            <a:r>
              <a:rPr lang="it-IT" altLang="it-IT" sz="1800" dirty="0">
                <a:solidFill>
                  <a:srgbClr val="FF0000"/>
                </a:solidFill>
                <a:latin typeface="Times New Roman" pitchFamily="18" charset="0"/>
              </a:rPr>
              <a:t>, by </a:t>
            </a:r>
            <a:r>
              <a:rPr lang="it-IT" altLang="it-IT" sz="1800" dirty="0" err="1">
                <a:solidFill>
                  <a:srgbClr val="FF0000"/>
                </a:solidFill>
                <a:latin typeface="Times New Roman" pitchFamily="18" charset="0"/>
              </a:rPr>
              <a:t>dropping</a:t>
            </a:r>
            <a:r>
              <a:rPr lang="it-IT" altLang="it-IT" sz="1800" dirty="0">
                <a:solidFill>
                  <a:srgbClr val="FF0000"/>
                </a:solidFill>
                <a:latin typeface="Times New Roman" pitchFamily="18" charset="0"/>
              </a:rPr>
              <a:t> the temperature or by </a:t>
            </a:r>
            <a:r>
              <a:rPr lang="it-IT" altLang="it-IT" sz="1800" dirty="0" err="1">
                <a:solidFill>
                  <a:srgbClr val="FF0000"/>
                </a:solidFill>
                <a:latin typeface="Times New Roman" pitchFamily="18" charset="0"/>
              </a:rPr>
              <a:t>increasing</a:t>
            </a:r>
            <a:r>
              <a:rPr lang="it-IT" altLang="it-IT" sz="1800" dirty="0">
                <a:solidFill>
                  <a:srgbClr val="FF0000"/>
                </a:solidFill>
                <a:latin typeface="Times New Roman" pitchFamily="18" charset="0"/>
              </a:rPr>
              <a:t> the </a:t>
            </a:r>
            <a:r>
              <a:rPr lang="it-IT" altLang="it-IT" sz="1800" dirty="0" err="1">
                <a:solidFill>
                  <a:srgbClr val="FF0000"/>
                </a:solidFill>
                <a:latin typeface="Times New Roman" pitchFamily="18" charset="0"/>
              </a:rPr>
              <a:t>pH</a:t>
            </a:r>
            <a:r>
              <a:rPr lang="it-IT" altLang="it-IT" sz="1800" dirty="0">
                <a:solidFill>
                  <a:srgbClr val="FF0000"/>
                </a:solidFill>
                <a:latin typeface="Times New Roman" pitchFamily="18" charset="0"/>
              </a:rPr>
              <a:t> of the </a:t>
            </a:r>
            <a:r>
              <a:rPr lang="it-IT" altLang="it-IT" sz="1800" dirty="0" err="1">
                <a:solidFill>
                  <a:srgbClr val="FF0000"/>
                </a:solidFill>
                <a:latin typeface="Times New Roman" pitchFamily="18" charset="0"/>
              </a:rPr>
              <a:t>solution</a:t>
            </a:r>
            <a:r>
              <a:rPr lang="it-IT" altLang="it-IT" sz="1800" dirty="0">
                <a:latin typeface="Times New Roman" pitchFamily="18" charset="0"/>
              </a:rPr>
              <a:t>. </a:t>
            </a:r>
          </a:p>
        </p:txBody>
      </p:sp>
      <p:sp>
        <p:nvSpPr>
          <p:cNvPr id="18436" name="Rectangle 4"/>
          <p:cNvSpPr>
            <a:spLocks noChangeArrowheads="1"/>
          </p:cNvSpPr>
          <p:nvPr/>
        </p:nvSpPr>
        <p:spPr bwMode="auto">
          <a:xfrm>
            <a:off x="381000" y="16002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a:defRPr sz="2400">
                <a:solidFill>
                  <a:schemeClr val="tx1"/>
                </a:solidFill>
                <a:latin typeface="Comic Sans MS" pitchFamily="66" charset="0"/>
              </a:defRPr>
            </a:lvl1pPr>
            <a:lvl2pPr marL="568325">
              <a:defRPr sz="2400">
                <a:solidFill>
                  <a:schemeClr val="tx1"/>
                </a:solidFill>
                <a:latin typeface="Comic Sans MS" pitchFamily="66" charset="0"/>
              </a:defRPr>
            </a:lvl2pPr>
            <a:lvl3pPr>
              <a:defRPr sz="2400">
                <a:solidFill>
                  <a:schemeClr val="tx1"/>
                </a:solidFill>
                <a:latin typeface="Comic Sans MS" pitchFamily="66" charset="0"/>
              </a:defRPr>
            </a:lvl3pPr>
            <a:lvl4pPr>
              <a:defRPr sz="2400">
                <a:solidFill>
                  <a:schemeClr val="tx1"/>
                </a:solidFill>
                <a:latin typeface="Comic Sans MS" pitchFamily="66" charset="0"/>
              </a:defRPr>
            </a:lvl4pPr>
            <a:lvl5pPr>
              <a:defRPr sz="2400">
                <a:solidFill>
                  <a:schemeClr val="tx1"/>
                </a:solidFill>
                <a:latin typeface="Comic Sans MS" pitchFamily="66" charset="0"/>
              </a:defRPr>
            </a:lvl5pPr>
            <a:lvl6pPr eaLnBrk="0" fontAlgn="base" hangingPunct="0">
              <a:spcBef>
                <a:spcPct val="0"/>
              </a:spcBef>
              <a:spcAft>
                <a:spcPct val="0"/>
              </a:spcAft>
              <a:defRPr sz="2400">
                <a:solidFill>
                  <a:schemeClr val="tx1"/>
                </a:solidFill>
                <a:latin typeface="Comic Sans MS" pitchFamily="66" charset="0"/>
              </a:defRPr>
            </a:lvl6pPr>
            <a:lvl7pPr eaLnBrk="0" fontAlgn="base" hangingPunct="0">
              <a:spcBef>
                <a:spcPct val="0"/>
              </a:spcBef>
              <a:spcAft>
                <a:spcPct val="0"/>
              </a:spcAft>
              <a:defRPr sz="2400">
                <a:solidFill>
                  <a:schemeClr val="tx1"/>
                </a:solidFill>
                <a:latin typeface="Comic Sans MS" pitchFamily="66" charset="0"/>
              </a:defRPr>
            </a:lvl7pPr>
            <a:lvl8pPr eaLnBrk="0" fontAlgn="base" hangingPunct="0">
              <a:spcBef>
                <a:spcPct val="0"/>
              </a:spcBef>
              <a:spcAft>
                <a:spcPct val="0"/>
              </a:spcAft>
              <a:defRPr sz="2400">
                <a:solidFill>
                  <a:schemeClr val="tx1"/>
                </a:solidFill>
                <a:latin typeface="Comic Sans MS" pitchFamily="66" charset="0"/>
              </a:defRPr>
            </a:lvl8pPr>
            <a:lvl9pPr eaLnBrk="0" fontAlgn="base" hangingPunct="0">
              <a:spcBef>
                <a:spcPct val="0"/>
              </a:spcBef>
              <a:spcAft>
                <a:spcPct val="0"/>
              </a:spcAft>
              <a:defRPr sz="2400">
                <a:solidFill>
                  <a:schemeClr val="tx1"/>
                </a:solidFill>
                <a:latin typeface="Comic Sans MS" pitchFamily="66" charset="0"/>
              </a:defRPr>
            </a:lvl9pPr>
          </a:lstStyle>
          <a:p>
            <a:endParaRPr lang="en-US" altLang="it-IT" b="1">
              <a:solidFill>
                <a:schemeClr val="accent2"/>
              </a:solidFill>
              <a:effectLst/>
            </a:endParaRPr>
          </a:p>
        </p:txBody>
      </p:sp>
      <p:sp>
        <p:nvSpPr>
          <p:cNvPr id="18438" name="Text Box 6"/>
          <p:cNvSpPr txBox="1">
            <a:spLocks noChangeArrowheads="1"/>
          </p:cNvSpPr>
          <p:nvPr/>
        </p:nvSpPr>
        <p:spPr bwMode="auto">
          <a:xfrm>
            <a:off x="467544" y="953869"/>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dirty="0" err="1">
                <a:effectLst/>
                <a:latin typeface="Times New Roman" pitchFamily="18" charset="0"/>
              </a:rPr>
              <a:t>Precipitation</a:t>
            </a:r>
            <a:r>
              <a:rPr lang="it-IT" altLang="it-IT" dirty="0">
                <a:effectLst/>
                <a:latin typeface="Times New Roman" pitchFamily="18" charset="0"/>
              </a:rPr>
              <a:t> </a:t>
            </a:r>
            <a:r>
              <a:rPr lang="it-IT" altLang="it-IT" dirty="0" err="1">
                <a:effectLst/>
                <a:latin typeface="Times New Roman" pitchFamily="18" charset="0"/>
              </a:rPr>
              <a:t>occurs</a:t>
            </a:r>
            <a:r>
              <a:rPr lang="it-IT" altLang="it-IT" dirty="0">
                <a:effectLst/>
                <a:latin typeface="Times New Roman" pitchFamily="18" charset="0"/>
              </a:rPr>
              <a:t> in </a:t>
            </a:r>
            <a:r>
              <a:rPr lang="it-IT" altLang="it-IT" dirty="0" err="1">
                <a:effectLst/>
                <a:latin typeface="Times New Roman" pitchFamily="18" charset="0"/>
              </a:rPr>
              <a:t>three</a:t>
            </a:r>
            <a:r>
              <a:rPr lang="it-IT" altLang="it-IT" dirty="0">
                <a:effectLst/>
                <a:latin typeface="Times New Roman" pitchFamily="18" charset="0"/>
              </a:rPr>
              <a:t> </a:t>
            </a:r>
            <a:r>
              <a:rPr lang="it-IT" altLang="it-IT" dirty="0" err="1">
                <a:effectLst/>
                <a:latin typeface="Times New Roman" pitchFamily="18" charset="0"/>
              </a:rPr>
              <a:t>steps</a:t>
            </a:r>
            <a:r>
              <a:rPr lang="it-IT" altLang="it-IT" dirty="0">
                <a:effectLst/>
                <a:latin typeface="Times New Roman" pitchFamily="18" charset="0"/>
              </a:rPr>
              <a:t> </a:t>
            </a:r>
          </a:p>
          <a:p>
            <a:pPr marL="400050" indent="-400050">
              <a:buAutoNum type="romanLcParenR"/>
            </a:pPr>
            <a:r>
              <a:rPr lang="it-IT" altLang="it-IT" dirty="0" err="1">
                <a:effectLst/>
                <a:latin typeface="Times New Roman" pitchFamily="18" charset="0"/>
              </a:rPr>
              <a:t>supersaturated</a:t>
            </a:r>
            <a:r>
              <a:rPr lang="it-IT" altLang="it-IT" dirty="0">
                <a:effectLst/>
                <a:latin typeface="Times New Roman" pitchFamily="18" charset="0"/>
              </a:rPr>
              <a:t> </a:t>
            </a:r>
            <a:r>
              <a:rPr lang="it-IT" altLang="it-IT" dirty="0" err="1">
                <a:effectLst/>
                <a:latin typeface="Times New Roman" pitchFamily="18" charset="0"/>
              </a:rPr>
              <a:t>solution</a:t>
            </a:r>
            <a:r>
              <a:rPr lang="it-IT" altLang="it-IT" dirty="0">
                <a:effectLst/>
                <a:latin typeface="Times New Roman" pitchFamily="18" charset="0"/>
              </a:rPr>
              <a:t>; </a:t>
            </a:r>
          </a:p>
          <a:p>
            <a:pPr marL="400050" indent="-400050">
              <a:buAutoNum type="romanLcParenR"/>
            </a:pPr>
            <a:r>
              <a:rPr lang="it-IT" altLang="it-IT" dirty="0" err="1">
                <a:effectLst/>
                <a:latin typeface="Times New Roman" pitchFamily="18" charset="0"/>
              </a:rPr>
              <a:t>nucleation</a:t>
            </a:r>
            <a:r>
              <a:rPr lang="it-IT" altLang="it-IT" dirty="0">
                <a:effectLst/>
                <a:latin typeface="Times New Roman" pitchFamily="18" charset="0"/>
              </a:rPr>
              <a:t>;  </a:t>
            </a:r>
          </a:p>
          <a:p>
            <a:pPr marL="400050" indent="-400050">
              <a:buAutoNum type="romanLcParenR"/>
            </a:pPr>
            <a:r>
              <a:rPr lang="it-IT" altLang="it-IT" dirty="0" err="1">
                <a:effectLst/>
                <a:latin typeface="Times New Roman" pitchFamily="18" charset="0"/>
              </a:rPr>
              <a:t>grain</a:t>
            </a:r>
            <a:r>
              <a:rPr lang="it-IT" altLang="it-IT" dirty="0">
                <a:effectLst/>
                <a:latin typeface="Times New Roman" pitchFamily="18" charset="0"/>
              </a:rPr>
              <a:t> </a:t>
            </a:r>
            <a:r>
              <a:rPr lang="it-IT" altLang="it-IT" dirty="0" err="1">
                <a:effectLst/>
                <a:latin typeface="Times New Roman" pitchFamily="18" charset="0"/>
              </a:rPr>
              <a:t>growth</a:t>
            </a:r>
            <a:endParaRPr lang="it-IT" altLang="it-IT" dirty="0">
              <a:effectLst/>
              <a:latin typeface="Times New Roman" pitchFamily="18" charset="0"/>
            </a:endParaRPr>
          </a:p>
        </p:txBody>
      </p:sp>
      <p:pic>
        <p:nvPicPr>
          <p:cNvPr id="18440" name="Picture 8" descr="Figura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196752"/>
            <a:ext cx="4408201" cy="347103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79511" y="4869160"/>
            <a:ext cx="8672388" cy="1815882"/>
          </a:xfrm>
          <a:prstGeom prst="rect">
            <a:avLst/>
          </a:prstGeom>
        </p:spPr>
        <p:txBody>
          <a:bodyPr wrap="square">
            <a:spAutoFit/>
          </a:bodyPr>
          <a:lstStyle/>
          <a:p>
            <a:r>
              <a:rPr lang="en-US" sz="1600" dirty="0"/>
              <a:t>• </a:t>
            </a:r>
            <a:r>
              <a:rPr lang="en-US" sz="1600" dirty="0">
                <a:solidFill>
                  <a:srgbClr val="0070C0"/>
                </a:solidFill>
              </a:rPr>
              <a:t>Saturated solution</a:t>
            </a:r>
            <a:r>
              <a:rPr lang="en-US" sz="1600" dirty="0"/>
              <a:t>: A solution that contains the maximum amount of a solute that can be dissolved at equilibrium at a given temperature.</a:t>
            </a:r>
          </a:p>
          <a:p>
            <a:r>
              <a:rPr lang="en-US" sz="1600" dirty="0"/>
              <a:t>• </a:t>
            </a:r>
            <a:r>
              <a:rPr lang="en-US" sz="1600" dirty="0">
                <a:solidFill>
                  <a:srgbClr val="0070C0"/>
                </a:solidFill>
              </a:rPr>
              <a:t>Unsaturated solution</a:t>
            </a:r>
            <a:r>
              <a:rPr lang="en-US" sz="1600" dirty="0"/>
              <a:t>: A solution that contains less than the maximum amount of a solute that can be dissolved </a:t>
            </a:r>
            <a:r>
              <a:rPr lang="it-IT" sz="1600" dirty="0" err="1"/>
              <a:t>at</a:t>
            </a:r>
            <a:r>
              <a:rPr lang="it-IT" sz="1600" dirty="0"/>
              <a:t> a </a:t>
            </a:r>
            <a:r>
              <a:rPr lang="it-IT" sz="1600" dirty="0" err="1"/>
              <a:t>given</a:t>
            </a:r>
            <a:r>
              <a:rPr lang="it-IT" sz="1600" dirty="0"/>
              <a:t> temperature.</a:t>
            </a:r>
          </a:p>
          <a:p>
            <a:r>
              <a:rPr lang="en-US" sz="1600" dirty="0"/>
              <a:t>• </a:t>
            </a:r>
            <a:r>
              <a:rPr lang="en-US" sz="1600" dirty="0">
                <a:solidFill>
                  <a:srgbClr val="0070C0"/>
                </a:solidFill>
              </a:rPr>
              <a:t>Supersaturated solution</a:t>
            </a:r>
            <a:r>
              <a:rPr lang="en-US" sz="1600" dirty="0"/>
              <a:t>: A solution that contains more than the maximum amount of a solute that can be dissolved under equilibrium conditions at a given temperature. When a supersaturated solution is disturbed in any way, the excess solute will separate and the equilibrium solubility is restored.</a:t>
            </a:r>
            <a:endParaRPr lang="it-IT" sz="1600" dirty="0"/>
          </a:p>
        </p:txBody>
      </p:sp>
      <p:sp>
        <p:nvSpPr>
          <p:cNvPr id="4" name="Rettangolo 3"/>
          <p:cNvSpPr/>
          <p:nvPr/>
        </p:nvSpPr>
        <p:spPr>
          <a:xfrm>
            <a:off x="1475656" y="188640"/>
            <a:ext cx="5688632" cy="461665"/>
          </a:xfrm>
          <a:prstGeom prst="rect">
            <a:avLst/>
          </a:prstGeom>
        </p:spPr>
        <p:txBody>
          <a:bodyPr wrap="square">
            <a:spAutoFit/>
          </a:bodyPr>
          <a:lstStyle/>
          <a:p>
            <a:pPr algn="ctr"/>
            <a:r>
              <a:rPr lang="it-IT" altLang="it-IT" sz="2400" dirty="0" err="1">
                <a:solidFill>
                  <a:srgbClr val="0070C0"/>
                </a:solidFill>
                <a:latin typeface="Times New Roman" pitchFamily="18" charset="0"/>
              </a:rPr>
              <a:t>Precipitation</a:t>
            </a:r>
            <a:r>
              <a:rPr lang="it-IT" altLang="it-IT" sz="2400" dirty="0">
                <a:solidFill>
                  <a:srgbClr val="0070C0"/>
                </a:solidFill>
                <a:latin typeface="Times New Roman" pitchFamily="18" charset="0"/>
              </a:rPr>
              <a:t>/</a:t>
            </a:r>
            <a:r>
              <a:rPr lang="it-IT" altLang="it-IT" sz="2400" dirty="0" err="1">
                <a:solidFill>
                  <a:srgbClr val="0070C0"/>
                </a:solidFill>
                <a:latin typeface="Times New Roman" pitchFamily="18" charset="0"/>
              </a:rPr>
              <a:t>coprecipitation</a:t>
            </a:r>
            <a:endParaRPr lang="it-IT" sz="2400" dirty="0"/>
          </a:p>
        </p:txBody>
      </p:sp>
    </p:spTree>
    <p:extLst>
      <p:ext uri="{BB962C8B-B14F-4D97-AF65-F5344CB8AC3E}">
        <p14:creationId xmlns:p14="http://schemas.microsoft.com/office/powerpoint/2010/main" val="34076594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3163</Words>
  <Application>Microsoft Office PowerPoint</Application>
  <PresentationFormat>Presentazione su schermo (4:3)</PresentationFormat>
  <Paragraphs>340</Paragraphs>
  <Slides>48</Slides>
  <Notes>4</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48</vt:i4>
      </vt:variant>
    </vt:vector>
  </HeadingPairs>
  <TitlesOfParts>
    <vt:vector size="58" baseType="lpstr">
      <vt:lpstr>Arial</vt:lpstr>
      <vt:lpstr>Calibri</vt:lpstr>
      <vt:lpstr>Comic Sans MS</vt:lpstr>
      <vt:lpstr>Symbol</vt:lpstr>
      <vt:lpstr>Times New Roman</vt:lpstr>
      <vt:lpstr>TTE1D9E350t00</vt:lpstr>
      <vt:lpstr>TTE2283328t00</vt:lpstr>
      <vt:lpstr>Wingdings</vt:lpstr>
      <vt:lpstr>Tema di Office</vt:lpstr>
      <vt:lpstr>CS ChemDraw Drawing</vt:lpstr>
      <vt:lpstr>Nanoparticle Synthesis</vt:lpstr>
      <vt:lpstr>Liquid phase synthesis</vt:lpstr>
      <vt:lpstr>Colloidal Chemical Methods</vt:lpstr>
      <vt:lpstr>Precipitation/coprecipitation</vt:lpstr>
      <vt:lpstr>Presentazione standard di PowerPoint</vt:lpstr>
      <vt:lpstr>Presentazione standard di PowerPoint</vt:lpstr>
      <vt:lpstr>Presentazione standard di PowerPoint</vt:lpstr>
      <vt:lpstr>Presentazione standard di PowerPoint</vt:lpstr>
      <vt:lpstr>Presentazione standard di PowerPoint</vt:lpstr>
      <vt:lpstr>Precipitation /co-precipitation</vt:lpstr>
      <vt:lpstr>Precipitation /co-precipitation</vt:lpstr>
      <vt:lpstr>Presentazione standard di PowerPoint</vt:lpstr>
      <vt:lpstr>Factors influencing precipitate formations</vt:lpstr>
      <vt:lpstr>Precipitation/coprecipitation</vt:lpstr>
      <vt:lpstr>Precipitation/coprecipitation</vt:lpstr>
      <vt:lpstr>Precipitation/coprecipitation</vt:lpstr>
      <vt:lpstr>Precipitation by increasing pH</vt:lpstr>
      <vt:lpstr>Colloidal Chemical Methods</vt:lpstr>
      <vt:lpstr>Formation of Gold Nanoparticles</vt:lpstr>
      <vt:lpstr>Formation of Gold Nanoparticles</vt:lpstr>
      <vt:lpstr>Colloidal Gold Nanorod Clusters </vt:lpstr>
      <vt:lpstr>Colloidal methods : Molybdenum</vt:lpstr>
      <vt:lpstr>Colloidal methods: Iron</vt:lpstr>
      <vt:lpstr>Colloidal methods : Iron</vt:lpstr>
      <vt:lpstr>Presentazione standard di PowerPoint</vt:lpstr>
      <vt:lpstr>Presentazione standard di PowerPoint</vt:lpstr>
      <vt:lpstr>Colloidal methods : M/Fe core-shell nanoparticles</vt:lpstr>
      <vt:lpstr>Precipitation of magnetite Fe3O4 nanoparticles</vt:lpstr>
      <vt:lpstr>Ferrofluid Fe3O4 nanoparticles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Fe3O4 nanoparticles</vt:lpstr>
      <vt:lpstr>Fe3O4 nanoparticles</vt:lpstr>
      <vt:lpstr>Colloidal methods: Silver </vt:lpstr>
      <vt:lpstr>Sol-Gel technique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Nanoparticle Synthesis</dc:title>
  <dc:creator>fornasiero</dc:creator>
  <cp:lastModifiedBy>FORNASIERO PAOLO</cp:lastModifiedBy>
  <cp:revision>94</cp:revision>
  <dcterms:created xsi:type="dcterms:W3CDTF">2020-03-16T12:24:42Z</dcterms:created>
  <dcterms:modified xsi:type="dcterms:W3CDTF">2023-05-05T06:55:39Z</dcterms:modified>
</cp:coreProperties>
</file>