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80BE-38F4-4773-A544-15F8DD7BAFF0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59AE6-C97A-4611-A68F-2C86517C5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096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13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62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01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755650" y="188913"/>
            <a:ext cx="6192838" cy="719137"/>
          </a:xfrm>
          <a:prstGeom prst="rect">
            <a:avLst/>
          </a:prstGeom>
        </p:spPr>
        <p:txBody>
          <a:bodyPr wrap="none" anchor="b"/>
          <a:lstStyle/>
          <a:p>
            <a:pPr eaLnBrk="0" hangingPunct="0">
              <a:defRPr/>
            </a:pPr>
            <a:endParaRPr lang="en-US" sz="2800" dirty="0">
              <a:solidFill>
                <a:schemeClr val="bg1"/>
              </a:solidFill>
              <a:latin typeface="Rdg Vesta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755650" y="1557338"/>
            <a:ext cx="7931150" cy="4343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  <a:latin typeface="Rdg Ves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2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73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95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23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42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09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0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5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10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9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268760"/>
            <a:ext cx="7200000" cy="48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23728" y="620688"/>
            <a:ext cx="26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polymorphs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42174" y="6381328"/>
            <a:ext cx="439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 - Gen. 2016, 518, 167–175</a:t>
            </a:r>
          </a:p>
        </p:txBody>
      </p:sp>
    </p:spTree>
    <p:extLst>
      <p:ext uri="{BB962C8B-B14F-4D97-AF65-F5344CB8AC3E}">
        <p14:creationId xmlns:p14="http://schemas.microsoft.com/office/powerpoint/2010/main" val="33771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9" t="50000"/>
          <a:stretch/>
        </p:blipFill>
        <p:spPr bwMode="auto">
          <a:xfrm>
            <a:off x="2339752" y="744050"/>
            <a:ext cx="5544016" cy="565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15355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683280"/>
            <a:ext cx="7200000" cy="441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701597" y="110884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EDS mapping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25576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31" y="153993"/>
            <a:ext cx="5848857" cy="622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20324" y="2182504"/>
            <a:ext cx="286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Fe@CNT</a:t>
            </a:r>
            <a:r>
              <a:rPr lang="en-US" sz="2400" dirty="0" smtClean="0">
                <a:solidFill>
                  <a:srgbClr val="FF0000"/>
                </a:solidFill>
              </a:rPr>
              <a:t>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3140968"/>
            <a:ext cx="336612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A) low magnification and B) high </a:t>
            </a:r>
            <a:r>
              <a:rPr lang="en-US" sz="1400" dirty="0" smtClean="0"/>
              <a:t>magnification HRTEM </a:t>
            </a:r>
            <a:r>
              <a:rPr lang="en-US" sz="1400" dirty="0"/>
              <a:t>and C) HAADF-STEM images </a:t>
            </a:r>
            <a:r>
              <a:rPr lang="en-US" sz="1400" dirty="0" smtClean="0"/>
              <a:t>of sample </a:t>
            </a:r>
            <a:r>
              <a:rPr lang="en-US" sz="1400" dirty="0" err="1" smtClean="0"/>
              <a:t>Fe@CNTs</a:t>
            </a:r>
            <a:r>
              <a:rPr lang="en-US" sz="1400" dirty="0" smtClean="0"/>
              <a:t>/Pd@TiO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-magn </a:t>
            </a:r>
            <a:r>
              <a:rPr lang="en-US" sz="1400" dirty="0"/>
              <a:t>thermally </a:t>
            </a:r>
            <a:r>
              <a:rPr lang="en-US" sz="1400" dirty="0" smtClean="0"/>
              <a:t>treated (</a:t>
            </a:r>
            <a:r>
              <a:rPr lang="en-US" sz="1400" dirty="0"/>
              <a:t>inset of C: magnification showing the individual </a:t>
            </a:r>
            <a:r>
              <a:rPr lang="en-US" sz="1400" dirty="0" err="1" smtClean="0"/>
              <a:t>Pd</a:t>
            </a:r>
            <a:r>
              <a:rPr lang="en-US" sz="1400" dirty="0" smtClean="0"/>
              <a:t> NPs</a:t>
            </a:r>
            <a:r>
              <a:rPr lang="en-US" sz="1400" dirty="0"/>
              <a:t>); D) EDX mapping showing carbon (red) </a:t>
            </a:r>
            <a:r>
              <a:rPr lang="en-US" sz="1400" dirty="0" smtClean="0"/>
              <a:t>and iron </a:t>
            </a:r>
            <a:r>
              <a:rPr lang="en-US" sz="1400" dirty="0"/>
              <a:t>(green); E) EDX mapping showing </a:t>
            </a:r>
            <a:r>
              <a:rPr lang="en-US" sz="1400" dirty="0" smtClean="0"/>
              <a:t>titanium (</a:t>
            </a:r>
            <a:r>
              <a:rPr lang="en-US" sz="1400" dirty="0"/>
              <a:t>blue), oxygen (red) and iron (green). (For </a:t>
            </a:r>
            <a:r>
              <a:rPr lang="en-US" sz="1400" dirty="0" smtClean="0"/>
              <a:t>interpretation of </a:t>
            </a:r>
            <a:r>
              <a:rPr lang="en-US" sz="1400" dirty="0"/>
              <a:t>the references to </a:t>
            </a:r>
            <a:r>
              <a:rPr lang="en-US" sz="1400" dirty="0" err="1"/>
              <a:t>colour</a:t>
            </a:r>
            <a:r>
              <a:rPr lang="en-US" sz="1400" dirty="0"/>
              <a:t> in this </a:t>
            </a:r>
            <a:r>
              <a:rPr lang="en-US" sz="1400" dirty="0" smtClean="0"/>
              <a:t>figure legend</a:t>
            </a:r>
            <a:r>
              <a:rPr lang="en-US" sz="1400" dirty="0"/>
              <a:t>, the reader is referred to the web version </a:t>
            </a:r>
            <a:r>
              <a:rPr lang="en-US" sz="1400" dirty="0" smtClean="0"/>
              <a:t>of this </a:t>
            </a:r>
            <a:r>
              <a:rPr lang="en-US" sz="1400" dirty="0"/>
              <a:t>article.)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42184" y="6402635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227, 356-365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042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4" y="1126003"/>
            <a:ext cx="2160000" cy="16549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6003"/>
            <a:ext cx="2160000" cy="16549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4" y="2771434"/>
            <a:ext cx="2160000" cy="16549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0928"/>
            <a:ext cx="2160000" cy="16549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240000" cy="24823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9512" y="6560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Fresh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Used</a:t>
            </a:r>
            <a:r>
              <a:rPr lang="it-IT" b="1" dirty="0" smtClean="0">
                <a:solidFill>
                  <a:srgbClr val="FF0000"/>
                </a:solidFill>
              </a:rPr>
              <a:t> 650°C for 72h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2880000" cy="232816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16" y="3668931"/>
            <a:ext cx="2880000" cy="232816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8" y="3668931"/>
            <a:ext cx="2880000" cy="23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Fresh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240000" cy="324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3240000" cy="324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96126"/>
            <a:ext cx="2160000" cy="169881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4896126"/>
            <a:ext cx="2160000" cy="169881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96126"/>
            <a:ext cx="2160000" cy="169881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00" y="4896126"/>
            <a:ext cx="2160000" cy="16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Used</a:t>
            </a:r>
            <a:r>
              <a:rPr lang="it-IT" b="1" dirty="0" smtClean="0">
                <a:solidFill>
                  <a:srgbClr val="FF0000"/>
                </a:solidFill>
              </a:rPr>
              <a:t> 650°C for 72h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2160000" cy="21717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81" y="1196751"/>
            <a:ext cx="2160000" cy="21717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2" y="3368462"/>
            <a:ext cx="2160000" cy="21717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7" y="3368461"/>
            <a:ext cx="2160000" cy="21717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240000" cy="26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9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33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Pd-Pt/CeO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Fresh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42" y="1268760"/>
            <a:ext cx="2160000" cy="24917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42" y="1268760"/>
            <a:ext cx="2160000" cy="24917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42" y="1268760"/>
            <a:ext cx="2160000" cy="24917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76" y="3717032"/>
            <a:ext cx="2160000" cy="24917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216000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33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Pd-Pt/CeO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Used</a:t>
            </a:r>
            <a:r>
              <a:rPr lang="it-IT" b="1" dirty="0" smtClean="0">
                <a:solidFill>
                  <a:srgbClr val="FF0000"/>
                </a:solidFill>
              </a:rPr>
              <a:t> 650°C for 72h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3600000" cy="256604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92" y="1268760"/>
            <a:ext cx="3600000" cy="256604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34800"/>
            <a:ext cx="3600000" cy="256604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92" y="3834800"/>
            <a:ext cx="3600000" cy="25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9"/>
          <a:stretch/>
        </p:blipFill>
        <p:spPr bwMode="auto">
          <a:xfrm>
            <a:off x="972000" y="1267200"/>
            <a:ext cx="7200000" cy="479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23728" y="620688"/>
            <a:ext cx="26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polymorphs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42174" y="6381328"/>
            <a:ext cx="439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 - Gen. 2016, 518, 167–175</a:t>
            </a:r>
          </a:p>
        </p:txBody>
      </p:sp>
    </p:spTree>
    <p:extLst>
      <p:ext uri="{BB962C8B-B14F-4D97-AF65-F5344CB8AC3E}">
        <p14:creationId xmlns:p14="http://schemas.microsoft.com/office/powerpoint/2010/main" val="24212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23728" y="620688"/>
            <a:ext cx="26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polymorphs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1196752"/>
            <a:ext cx="432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642174" y="6381328"/>
            <a:ext cx="439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 - Gen. 2016, 518, 167–175</a:t>
            </a:r>
          </a:p>
        </p:txBody>
      </p:sp>
    </p:spTree>
    <p:extLst>
      <p:ext uri="{BB962C8B-B14F-4D97-AF65-F5344CB8AC3E}">
        <p14:creationId xmlns:p14="http://schemas.microsoft.com/office/powerpoint/2010/main" val="32172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771386"/>
            <a:ext cx="4752528" cy="5315228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38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 descr="design-Pd-COOH-hydrolysis.jpg"/>
          <p:cNvPicPr>
            <a:picLocks noChangeAspect="1"/>
          </p:cNvPicPr>
          <p:nvPr/>
        </p:nvPicPr>
        <p:blipFill rotWithShape="1">
          <a:blip r:embed="rId2" cstate="print"/>
          <a:srcRect t="20500" r="87445" b="30562"/>
          <a:stretch/>
        </p:blipFill>
        <p:spPr bwMode="auto">
          <a:xfrm>
            <a:off x="6444208" y="1058153"/>
            <a:ext cx="1511846" cy="186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au-NPs-exchange"/>
          <p:cNvPicPr>
            <a:picLocks noChangeAspect="1" noChangeArrowheads="1"/>
          </p:cNvPicPr>
          <p:nvPr/>
        </p:nvPicPr>
        <p:blipFill>
          <a:blip r:embed="rId3" cstate="print"/>
          <a:srcRect l="4535" t="82158" r="37579" b="-1495"/>
          <a:stretch>
            <a:fillRect/>
          </a:stretch>
        </p:blipFill>
        <p:spPr bwMode="auto">
          <a:xfrm>
            <a:off x="5652120" y="2755065"/>
            <a:ext cx="27559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7301" y="1527175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B050"/>
                </a:solidFill>
              </a:rPr>
              <a:t>Pd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00FF"/>
                </a:solidFill>
              </a:rPr>
              <a:t>Pt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763688" y="1804174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 MUA + NaBH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3995936" y="1988840"/>
            <a:ext cx="2232248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327230" y="156599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O/Acetone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43238" y="77717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u="sng" dirty="0" err="1" smtClean="0"/>
              <a:t>CoRed</a:t>
            </a:r>
            <a:r>
              <a:rPr lang="it-IT" i="1" u="sng" dirty="0" smtClean="0"/>
              <a:t> </a:t>
            </a:r>
            <a:r>
              <a:rPr lang="it-IT" i="1" u="sng" dirty="0" err="1" smtClean="0"/>
              <a:t>nanoparticles</a:t>
            </a:r>
            <a:endParaRPr lang="it-IT" i="1" u="sng" baseline="-25000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141" y="3317647"/>
            <a:ext cx="5515719" cy="2169448"/>
          </a:xfrm>
          <a:prstGeom prst="rect">
            <a:avLst/>
          </a:prstGeom>
        </p:spPr>
      </p:pic>
      <p:sp>
        <p:nvSpPr>
          <p:cNvPr id="15" name="Ovale 14"/>
          <p:cNvSpPr>
            <a:spLocks noChangeAspect="1"/>
          </p:cNvSpPr>
          <p:nvPr/>
        </p:nvSpPr>
        <p:spPr>
          <a:xfrm>
            <a:off x="6791505" y="1602339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37000">
                <a:srgbClr val="00B050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17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18" descr="design-Pd-COOH-hydrolysis.jpg"/>
          <p:cNvPicPr>
            <a:picLocks noChangeAspect="1"/>
          </p:cNvPicPr>
          <p:nvPr/>
        </p:nvPicPr>
        <p:blipFill rotWithShape="1">
          <a:blip r:embed="rId2" cstate="print"/>
          <a:srcRect t="20500" r="87445" b="30562"/>
          <a:stretch/>
        </p:blipFill>
        <p:spPr bwMode="auto">
          <a:xfrm>
            <a:off x="6444208" y="1058153"/>
            <a:ext cx="1511846" cy="186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05" y="2675913"/>
            <a:ext cx="5240252" cy="3600000"/>
          </a:xfrm>
          <a:prstGeom prst="rect">
            <a:avLst/>
          </a:prstGeom>
        </p:spPr>
      </p:pic>
      <p:pic>
        <p:nvPicPr>
          <p:cNvPr id="23" name="Picture 23" descr="au-NPs-exchange"/>
          <p:cNvPicPr>
            <a:picLocks noChangeAspect="1" noChangeArrowheads="1"/>
          </p:cNvPicPr>
          <p:nvPr/>
        </p:nvPicPr>
        <p:blipFill>
          <a:blip r:embed="rId4" cstate="print"/>
          <a:srcRect l="4535" t="82158" r="37579" b="-1495"/>
          <a:stretch>
            <a:fillRect/>
          </a:stretch>
        </p:blipFill>
        <p:spPr bwMode="auto">
          <a:xfrm>
            <a:off x="5652120" y="2755065"/>
            <a:ext cx="27559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457301" y="1527175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B050"/>
                </a:solidFill>
              </a:rPr>
              <a:t>Pd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00FF"/>
                </a:solidFill>
              </a:rPr>
              <a:t>Pt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763688" y="1804174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 MUA + NaBH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cxnSp>
        <p:nvCxnSpPr>
          <p:cNvPr id="28" name="Connettore 2 27"/>
          <p:cNvCxnSpPr/>
          <p:nvPr/>
        </p:nvCxnSpPr>
        <p:spPr>
          <a:xfrm>
            <a:off x="3995936" y="1988840"/>
            <a:ext cx="2232248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4327230" y="156599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O/Acetone</a:t>
            </a:r>
            <a:endParaRPr lang="it-IT" dirty="0"/>
          </a:p>
        </p:txBody>
      </p:sp>
      <p:sp>
        <p:nvSpPr>
          <p:cNvPr id="32" name="Ovale 31"/>
          <p:cNvSpPr>
            <a:spLocks noChangeAspect="1"/>
          </p:cNvSpPr>
          <p:nvPr/>
        </p:nvSpPr>
        <p:spPr>
          <a:xfrm>
            <a:off x="6791505" y="1602339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37000">
                <a:srgbClr val="00B050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40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  <p:pic>
        <p:nvPicPr>
          <p:cNvPr id="4" name="Immagine 18" descr="design-Pd-COOH-hydrolysis.jpg"/>
          <p:cNvPicPr>
            <a:picLocks noChangeAspect="1"/>
          </p:cNvPicPr>
          <p:nvPr/>
        </p:nvPicPr>
        <p:blipFill rotWithShape="1">
          <a:blip r:embed="rId2" cstate="print"/>
          <a:srcRect t="20500" r="87445" b="30562"/>
          <a:stretch/>
        </p:blipFill>
        <p:spPr bwMode="auto">
          <a:xfrm>
            <a:off x="6444208" y="954484"/>
            <a:ext cx="1511846" cy="186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57301" y="1423506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B050"/>
                </a:solidFill>
              </a:rPr>
              <a:t>Pd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>
                <a:solidFill>
                  <a:srgbClr val="0000FF"/>
                </a:solidFill>
              </a:rPr>
              <a:t>Pt </a:t>
            </a:r>
            <a:r>
              <a:rPr lang="it-IT" dirty="0" err="1" smtClean="0">
                <a:solidFill>
                  <a:srgbClr val="0000FF"/>
                </a:solidFill>
              </a:rPr>
              <a:t>NPs</a:t>
            </a:r>
            <a:endParaRPr lang="it-IT" baseline="-25000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63688" y="1700505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 MUA + NaBH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3995936" y="1885171"/>
            <a:ext cx="2232248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327230" y="146232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O/Acetone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3238" y="67350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u="sng" dirty="0" err="1" smtClean="0"/>
              <a:t>PreRed</a:t>
            </a:r>
            <a:r>
              <a:rPr lang="it-IT" i="1" u="sng" dirty="0" smtClean="0"/>
              <a:t> </a:t>
            </a:r>
            <a:r>
              <a:rPr lang="it-IT" i="1" u="sng" dirty="0" err="1" smtClean="0"/>
              <a:t>nanoparticles</a:t>
            </a:r>
            <a:endParaRPr lang="it-IT" i="1" u="sng" baseline="-25000" dirty="0"/>
          </a:p>
        </p:txBody>
      </p:sp>
      <p:sp>
        <p:nvSpPr>
          <p:cNvPr id="11" name="Ovale 10"/>
          <p:cNvSpPr/>
          <p:nvPr/>
        </p:nvSpPr>
        <p:spPr>
          <a:xfrm>
            <a:off x="6865318" y="1556661"/>
            <a:ext cx="576882" cy="576882"/>
          </a:xfrm>
          <a:prstGeom prst="ellipse">
            <a:avLst/>
          </a:prstGeom>
          <a:solidFill>
            <a:srgbClr val="0000FF"/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92272"/>
            <a:ext cx="5284567" cy="3600000"/>
          </a:xfrm>
          <a:prstGeom prst="rect">
            <a:avLst/>
          </a:prstGeom>
        </p:spPr>
      </p:pic>
      <p:pic>
        <p:nvPicPr>
          <p:cNvPr id="13" name="Picture 23" descr="au-NPs-exchange"/>
          <p:cNvPicPr>
            <a:picLocks noChangeAspect="1" noChangeArrowheads="1"/>
          </p:cNvPicPr>
          <p:nvPr/>
        </p:nvPicPr>
        <p:blipFill>
          <a:blip r:embed="rId4" cstate="print"/>
          <a:srcRect l="4535" t="82158" r="37579" b="-1495"/>
          <a:stretch>
            <a:fillRect/>
          </a:stretch>
        </p:blipFill>
        <p:spPr bwMode="auto">
          <a:xfrm>
            <a:off x="5652120" y="2755065"/>
            <a:ext cx="27559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5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95" y="980728"/>
            <a:ext cx="411488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38193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5400000" cy="534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41456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328</Words>
  <Application>Microsoft Office PowerPoint</Application>
  <PresentationFormat>Presentazione su schermo (4:3)</PresentationFormat>
  <Paragraphs>56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Rdg Vesta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Tiziano Montini</cp:lastModifiedBy>
  <cp:revision>6</cp:revision>
  <dcterms:created xsi:type="dcterms:W3CDTF">2023-03-16T23:30:24Z</dcterms:created>
  <dcterms:modified xsi:type="dcterms:W3CDTF">2023-03-16T23:35:30Z</dcterms:modified>
</cp:coreProperties>
</file>