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13" r:id="rId5"/>
  </p:sldMasterIdLst>
  <p:notesMasterIdLst>
    <p:notesMasterId r:id="rId47"/>
  </p:notesMasterIdLst>
  <p:handoutMasterIdLst>
    <p:handoutMasterId r:id="rId48"/>
  </p:handoutMasterIdLst>
  <p:sldIdLst>
    <p:sldId id="257" r:id="rId6"/>
    <p:sldId id="342" r:id="rId7"/>
    <p:sldId id="275" r:id="rId8"/>
    <p:sldId id="343" r:id="rId9"/>
    <p:sldId id="344" r:id="rId10"/>
    <p:sldId id="273" r:id="rId11"/>
    <p:sldId id="274" r:id="rId12"/>
    <p:sldId id="345" r:id="rId13"/>
    <p:sldId id="280" r:id="rId14"/>
    <p:sldId id="281" r:id="rId15"/>
    <p:sldId id="282" r:id="rId16"/>
    <p:sldId id="283" r:id="rId17"/>
    <p:sldId id="284" r:id="rId18"/>
    <p:sldId id="346" r:id="rId19"/>
    <p:sldId id="286" r:id="rId20"/>
    <p:sldId id="347" r:id="rId21"/>
    <p:sldId id="348" r:id="rId22"/>
    <p:sldId id="349" r:id="rId23"/>
    <p:sldId id="350" r:id="rId24"/>
    <p:sldId id="351" r:id="rId25"/>
    <p:sldId id="352" r:id="rId26"/>
    <p:sldId id="353" r:id="rId27"/>
    <p:sldId id="294" r:id="rId28"/>
    <p:sldId id="295" r:id="rId29"/>
    <p:sldId id="354" r:id="rId30"/>
    <p:sldId id="355" r:id="rId31"/>
    <p:sldId id="269" r:id="rId32"/>
    <p:sldId id="270" r:id="rId33"/>
    <p:sldId id="271" r:id="rId34"/>
    <p:sldId id="272" r:id="rId35"/>
    <p:sldId id="293" r:id="rId36"/>
    <p:sldId id="316" r:id="rId37"/>
    <p:sldId id="309" r:id="rId38"/>
    <p:sldId id="313" r:id="rId39"/>
    <p:sldId id="276" r:id="rId40"/>
    <p:sldId id="277" r:id="rId41"/>
    <p:sldId id="278" r:id="rId42"/>
    <p:sldId id="279" r:id="rId43"/>
    <p:sldId id="296" r:id="rId44"/>
    <p:sldId id="340" r:id="rId45"/>
    <p:sldId id="341" r:id="rId46"/>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5439F-B331-4B5A-A94C-531193EAF3A1}" v="72" dt="2024-04-23T06:29:32.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6374" autoAdjust="0"/>
  </p:normalViewPr>
  <p:slideViewPr>
    <p:cSldViewPr>
      <p:cViewPr varScale="1">
        <p:scale>
          <a:sx n="114" d="100"/>
          <a:sy n="114" d="100"/>
        </p:scale>
        <p:origin x="6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A MARIA DOLORES" userId="8cf4d27e-2c18-4b19-8957-b1e0dfc88b87" providerId="ADAL" clId="{A5CE9BCE-4F85-4757-BDEE-90C8908CABD8}"/>
    <pc:docChg chg="custSel delSld">
      <pc:chgData name="FERRARA MARIA DOLORES" userId="8cf4d27e-2c18-4b19-8957-b1e0dfc88b87" providerId="ADAL" clId="{A5CE9BCE-4F85-4757-BDEE-90C8908CABD8}" dt="2024-04-03T07:15:50.795" v="7" actId="2696"/>
      <pc:docMkLst>
        <pc:docMk/>
      </pc:docMkLst>
    </pc:docChg>
  </pc:docChgLst>
  <pc:docChgLst>
    <pc:chgData name="FERRARA MARIA DOLORES" userId="8cf4d27e-2c18-4b19-8957-b1e0dfc88b87" providerId="ADAL" clId="{C705439F-B331-4B5A-A94C-531193EAF3A1}"/>
    <pc:docChg chg="undo custSel addSld delSld modSld">
      <pc:chgData name="FERRARA MARIA DOLORES" userId="8cf4d27e-2c18-4b19-8957-b1e0dfc88b87" providerId="ADAL" clId="{C705439F-B331-4B5A-A94C-531193EAF3A1}" dt="2024-04-23T06:29:32.330" v="71" actId="207"/>
      <pc:docMkLst>
        <pc:docMk/>
      </pc:docMkLst>
      <pc:sldChg chg="modSp">
        <pc:chgData name="FERRARA MARIA DOLORES" userId="8cf4d27e-2c18-4b19-8957-b1e0dfc88b87" providerId="ADAL" clId="{C705439F-B331-4B5A-A94C-531193EAF3A1}" dt="2024-04-23T06:29:02.073" v="64" actId="1076"/>
        <pc:sldMkLst>
          <pc:docMk/>
          <pc:sldMk cId="539669025" sldId="269"/>
        </pc:sldMkLst>
        <pc:spChg chg="mod">
          <ac:chgData name="FERRARA MARIA DOLORES" userId="8cf4d27e-2c18-4b19-8957-b1e0dfc88b87" providerId="ADAL" clId="{C705439F-B331-4B5A-A94C-531193EAF3A1}" dt="2024-04-23T06:29:02.073" v="64" actId="1076"/>
          <ac:spMkLst>
            <pc:docMk/>
            <pc:sldMk cId="539669025" sldId="269"/>
            <ac:spMk id="2" creationId="{00000000-0000-0000-0000-000000000000}"/>
          </ac:spMkLst>
        </pc:spChg>
      </pc:sldChg>
      <pc:sldChg chg="modSp">
        <pc:chgData name="FERRARA MARIA DOLORES" userId="8cf4d27e-2c18-4b19-8957-b1e0dfc88b87" providerId="ADAL" clId="{C705439F-B331-4B5A-A94C-531193EAF3A1}" dt="2024-04-23T06:19:58.535" v="7" actId="14100"/>
        <pc:sldMkLst>
          <pc:docMk/>
          <pc:sldMk cId="1391933517" sldId="273"/>
        </pc:sldMkLst>
        <pc:spChg chg="mod">
          <ac:chgData name="FERRARA MARIA DOLORES" userId="8cf4d27e-2c18-4b19-8957-b1e0dfc88b87" providerId="ADAL" clId="{C705439F-B331-4B5A-A94C-531193EAF3A1}" dt="2024-04-23T06:19:58.535" v="7" actId="14100"/>
          <ac:spMkLst>
            <pc:docMk/>
            <pc:sldMk cId="1391933517" sldId="273"/>
            <ac:spMk id="185" creationId="{00000000-0000-0000-0000-000000000000}"/>
          </ac:spMkLst>
        </pc:spChg>
      </pc:sldChg>
      <pc:sldChg chg="modSp">
        <pc:chgData name="FERRARA MARIA DOLORES" userId="8cf4d27e-2c18-4b19-8957-b1e0dfc88b87" providerId="ADAL" clId="{C705439F-B331-4B5A-A94C-531193EAF3A1}" dt="2024-04-23T06:20:08.703" v="9" actId="14100"/>
        <pc:sldMkLst>
          <pc:docMk/>
          <pc:sldMk cId="4003753353" sldId="274"/>
        </pc:sldMkLst>
        <pc:spChg chg="mod">
          <ac:chgData name="FERRARA MARIA DOLORES" userId="8cf4d27e-2c18-4b19-8957-b1e0dfc88b87" providerId="ADAL" clId="{C705439F-B331-4B5A-A94C-531193EAF3A1}" dt="2024-04-23T06:20:08.703" v="9" actId="14100"/>
          <ac:spMkLst>
            <pc:docMk/>
            <pc:sldMk cId="4003753353" sldId="274"/>
            <ac:spMk id="185" creationId="{00000000-0000-0000-0000-000000000000}"/>
          </ac:spMkLst>
        </pc:spChg>
      </pc:sldChg>
      <pc:sldChg chg="modSp">
        <pc:chgData name="FERRARA MARIA DOLORES" userId="8cf4d27e-2c18-4b19-8957-b1e0dfc88b87" providerId="ADAL" clId="{C705439F-B331-4B5A-A94C-531193EAF3A1}" dt="2024-04-23T06:20:57.775" v="18" actId="1076"/>
        <pc:sldMkLst>
          <pc:docMk/>
          <pc:sldMk cId="3651626654" sldId="280"/>
        </pc:sldMkLst>
        <pc:spChg chg="mod">
          <ac:chgData name="FERRARA MARIA DOLORES" userId="8cf4d27e-2c18-4b19-8957-b1e0dfc88b87" providerId="ADAL" clId="{C705439F-B331-4B5A-A94C-531193EAF3A1}" dt="2024-04-23T06:20:57.775" v="18" actId="1076"/>
          <ac:spMkLst>
            <pc:docMk/>
            <pc:sldMk cId="3651626654" sldId="280"/>
            <ac:spMk id="2" creationId="{00000000-0000-0000-0000-000000000000}"/>
          </ac:spMkLst>
        </pc:spChg>
      </pc:sldChg>
      <pc:sldChg chg="modSp">
        <pc:chgData name="FERRARA MARIA DOLORES" userId="8cf4d27e-2c18-4b19-8957-b1e0dfc88b87" providerId="ADAL" clId="{C705439F-B331-4B5A-A94C-531193EAF3A1}" dt="2024-04-23T06:21:38.044" v="25" actId="27636"/>
        <pc:sldMkLst>
          <pc:docMk/>
          <pc:sldMk cId="2229124984" sldId="281"/>
        </pc:sldMkLst>
        <pc:spChg chg="mod">
          <ac:chgData name="FERRARA MARIA DOLORES" userId="8cf4d27e-2c18-4b19-8957-b1e0dfc88b87" providerId="ADAL" clId="{C705439F-B331-4B5A-A94C-531193EAF3A1}" dt="2024-04-23T06:21:38.044" v="25" actId="27636"/>
          <ac:spMkLst>
            <pc:docMk/>
            <pc:sldMk cId="2229124984" sldId="281"/>
            <ac:spMk id="2" creationId="{00000000-0000-0000-0000-000000000000}"/>
          </ac:spMkLst>
        </pc:spChg>
      </pc:sldChg>
      <pc:sldChg chg="modSp">
        <pc:chgData name="FERRARA MARIA DOLORES" userId="8cf4d27e-2c18-4b19-8957-b1e0dfc88b87" providerId="ADAL" clId="{C705439F-B331-4B5A-A94C-531193EAF3A1}" dt="2024-04-23T06:21:46.155" v="27" actId="14100"/>
        <pc:sldMkLst>
          <pc:docMk/>
          <pc:sldMk cId="250826418" sldId="282"/>
        </pc:sldMkLst>
        <pc:spChg chg="mod">
          <ac:chgData name="FERRARA MARIA DOLORES" userId="8cf4d27e-2c18-4b19-8957-b1e0dfc88b87" providerId="ADAL" clId="{C705439F-B331-4B5A-A94C-531193EAF3A1}" dt="2024-04-23T06:21:46.155" v="27" actId="14100"/>
          <ac:spMkLst>
            <pc:docMk/>
            <pc:sldMk cId="250826418" sldId="282"/>
            <ac:spMk id="2" creationId="{00000000-0000-0000-0000-000000000000}"/>
          </ac:spMkLst>
        </pc:spChg>
      </pc:sldChg>
      <pc:sldChg chg="modSp">
        <pc:chgData name="FERRARA MARIA DOLORES" userId="8cf4d27e-2c18-4b19-8957-b1e0dfc88b87" providerId="ADAL" clId="{C705439F-B331-4B5A-A94C-531193EAF3A1}" dt="2024-04-23T06:21:56.580" v="30" actId="14100"/>
        <pc:sldMkLst>
          <pc:docMk/>
          <pc:sldMk cId="617214953" sldId="283"/>
        </pc:sldMkLst>
        <pc:spChg chg="mod">
          <ac:chgData name="FERRARA MARIA DOLORES" userId="8cf4d27e-2c18-4b19-8957-b1e0dfc88b87" providerId="ADAL" clId="{C705439F-B331-4B5A-A94C-531193EAF3A1}" dt="2024-04-23T06:21:56.580" v="30" actId="14100"/>
          <ac:spMkLst>
            <pc:docMk/>
            <pc:sldMk cId="617214953" sldId="283"/>
            <ac:spMk id="2" creationId="{00000000-0000-0000-0000-000000000000}"/>
          </ac:spMkLst>
        </pc:spChg>
      </pc:sldChg>
      <pc:sldChg chg="modSp">
        <pc:chgData name="FERRARA MARIA DOLORES" userId="8cf4d27e-2c18-4b19-8957-b1e0dfc88b87" providerId="ADAL" clId="{C705439F-B331-4B5A-A94C-531193EAF3A1}" dt="2024-04-23T06:22:19.774" v="32" actId="27636"/>
        <pc:sldMkLst>
          <pc:docMk/>
          <pc:sldMk cId="3171833465" sldId="284"/>
        </pc:sldMkLst>
        <pc:spChg chg="mod">
          <ac:chgData name="FERRARA MARIA DOLORES" userId="8cf4d27e-2c18-4b19-8957-b1e0dfc88b87" providerId="ADAL" clId="{C705439F-B331-4B5A-A94C-531193EAF3A1}" dt="2024-04-23T06:22:19.774" v="32" actId="27636"/>
          <ac:spMkLst>
            <pc:docMk/>
            <pc:sldMk cId="3171833465" sldId="284"/>
            <ac:spMk id="2" creationId="{00000000-0000-0000-0000-000000000000}"/>
          </ac:spMkLst>
        </pc:spChg>
      </pc:sldChg>
      <pc:sldChg chg="modSp">
        <pc:chgData name="FERRARA MARIA DOLORES" userId="8cf4d27e-2c18-4b19-8957-b1e0dfc88b87" providerId="ADAL" clId="{C705439F-B331-4B5A-A94C-531193EAF3A1}" dt="2024-04-23T06:29:17.621" v="66" actId="27636"/>
        <pc:sldMkLst>
          <pc:docMk/>
          <pc:sldMk cId="3062163708" sldId="293"/>
        </pc:sldMkLst>
        <pc:spChg chg="mod">
          <ac:chgData name="FERRARA MARIA DOLORES" userId="8cf4d27e-2c18-4b19-8957-b1e0dfc88b87" providerId="ADAL" clId="{C705439F-B331-4B5A-A94C-531193EAF3A1}" dt="2024-04-23T06:29:17.621" v="66" actId="27636"/>
          <ac:spMkLst>
            <pc:docMk/>
            <pc:sldMk cId="3062163708" sldId="293"/>
            <ac:spMk id="3" creationId="{00000000-0000-0000-0000-000000000000}"/>
          </ac:spMkLst>
        </pc:spChg>
      </pc:sldChg>
      <pc:sldChg chg="modSp">
        <pc:chgData name="FERRARA MARIA DOLORES" userId="8cf4d27e-2c18-4b19-8957-b1e0dfc88b87" providerId="ADAL" clId="{C705439F-B331-4B5A-A94C-531193EAF3A1}" dt="2024-04-23T06:25:01.461" v="50" actId="123"/>
        <pc:sldMkLst>
          <pc:docMk/>
          <pc:sldMk cId="1989429444" sldId="294"/>
        </pc:sldMkLst>
        <pc:spChg chg="mod">
          <ac:chgData name="FERRARA MARIA DOLORES" userId="8cf4d27e-2c18-4b19-8957-b1e0dfc88b87" providerId="ADAL" clId="{C705439F-B331-4B5A-A94C-531193EAF3A1}" dt="2024-04-23T06:25:01.461" v="50" actId="123"/>
          <ac:spMkLst>
            <pc:docMk/>
            <pc:sldMk cId="1989429444" sldId="294"/>
            <ac:spMk id="3" creationId="{00000000-0000-0000-0000-000000000000}"/>
          </ac:spMkLst>
        </pc:spChg>
      </pc:sldChg>
      <pc:sldChg chg="modSp">
        <pc:chgData name="FERRARA MARIA DOLORES" userId="8cf4d27e-2c18-4b19-8957-b1e0dfc88b87" providerId="ADAL" clId="{C705439F-B331-4B5A-A94C-531193EAF3A1}" dt="2024-04-23T06:25:19.819" v="51" actId="123"/>
        <pc:sldMkLst>
          <pc:docMk/>
          <pc:sldMk cId="2786156669" sldId="295"/>
        </pc:sldMkLst>
        <pc:spChg chg="mod">
          <ac:chgData name="FERRARA MARIA DOLORES" userId="8cf4d27e-2c18-4b19-8957-b1e0dfc88b87" providerId="ADAL" clId="{C705439F-B331-4B5A-A94C-531193EAF3A1}" dt="2024-04-23T06:25:19.819" v="51" actId="123"/>
          <ac:spMkLst>
            <pc:docMk/>
            <pc:sldMk cId="2786156669" sldId="295"/>
            <ac:spMk id="3" creationId="{00000000-0000-0000-0000-000000000000}"/>
          </ac:spMkLst>
        </pc:spChg>
      </pc:sldChg>
      <pc:sldChg chg="addSp delSp modSp del">
        <pc:chgData name="FERRARA MARIA DOLORES" userId="8cf4d27e-2c18-4b19-8957-b1e0dfc88b87" providerId="ADAL" clId="{C705439F-B331-4B5A-A94C-531193EAF3A1}" dt="2024-04-23T06:28:20.048" v="61" actId="2696"/>
        <pc:sldMkLst>
          <pc:docMk/>
          <pc:sldMk cId="3601517760" sldId="315"/>
        </pc:sldMkLst>
        <pc:spChg chg="mod">
          <ac:chgData name="FERRARA MARIA DOLORES" userId="8cf4d27e-2c18-4b19-8957-b1e0dfc88b87" providerId="ADAL" clId="{C705439F-B331-4B5A-A94C-531193EAF3A1}" dt="2024-04-23T06:27:07.128" v="58" actId="6549"/>
          <ac:spMkLst>
            <pc:docMk/>
            <pc:sldMk cId="3601517760" sldId="315"/>
            <ac:spMk id="2" creationId="{00000000-0000-0000-0000-000000000000}"/>
          </ac:spMkLst>
        </pc:spChg>
        <pc:spChg chg="mod">
          <ac:chgData name="FERRARA MARIA DOLORES" userId="8cf4d27e-2c18-4b19-8957-b1e0dfc88b87" providerId="ADAL" clId="{C705439F-B331-4B5A-A94C-531193EAF3A1}" dt="2024-04-23T06:27:04.885" v="57" actId="1076"/>
          <ac:spMkLst>
            <pc:docMk/>
            <pc:sldMk cId="3601517760" sldId="315"/>
            <ac:spMk id="20" creationId="{45C003D3-F8C9-414A-8C50-99BF23063296}"/>
          </ac:spMkLst>
        </pc:spChg>
        <pc:cxnChg chg="add del">
          <ac:chgData name="FERRARA MARIA DOLORES" userId="8cf4d27e-2c18-4b19-8957-b1e0dfc88b87" providerId="ADAL" clId="{C705439F-B331-4B5A-A94C-531193EAF3A1}" dt="2024-04-23T06:26:40.282" v="55" actId="478"/>
          <ac:cxnSpMkLst>
            <pc:docMk/>
            <pc:sldMk cId="3601517760" sldId="315"/>
            <ac:cxnSpMk id="9" creationId="{EF00D367-AB19-4EBE-BC42-F9EF4CB0E803}"/>
          </ac:cxnSpMkLst>
        </pc:cxnChg>
      </pc:sldChg>
      <pc:sldChg chg="modSp">
        <pc:chgData name="FERRARA MARIA DOLORES" userId="8cf4d27e-2c18-4b19-8957-b1e0dfc88b87" providerId="ADAL" clId="{C705439F-B331-4B5A-A94C-531193EAF3A1}" dt="2024-04-23T06:29:32.330" v="71" actId="207"/>
        <pc:sldMkLst>
          <pc:docMk/>
          <pc:sldMk cId="2315416782" sldId="316"/>
        </pc:sldMkLst>
        <pc:spChg chg="mod">
          <ac:chgData name="FERRARA MARIA DOLORES" userId="8cf4d27e-2c18-4b19-8957-b1e0dfc88b87" providerId="ADAL" clId="{C705439F-B331-4B5A-A94C-531193EAF3A1}" dt="2024-04-23T06:29:32.330" v="71" actId="207"/>
          <ac:spMkLst>
            <pc:docMk/>
            <pc:sldMk cId="2315416782" sldId="316"/>
            <ac:spMk id="2" creationId="{00000000-0000-0000-0000-000000000000}"/>
          </ac:spMkLst>
        </pc:spChg>
      </pc:sldChg>
      <pc:sldChg chg="modSp">
        <pc:chgData name="FERRARA MARIA DOLORES" userId="8cf4d27e-2c18-4b19-8957-b1e0dfc88b87" providerId="ADAL" clId="{C705439F-B331-4B5A-A94C-531193EAF3A1}" dt="2024-04-23T06:19:22.877" v="4" actId="14100"/>
        <pc:sldMkLst>
          <pc:docMk/>
          <pc:sldMk cId="2824271314" sldId="344"/>
        </pc:sldMkLst>
        <pc:spChg chg="mod">
          <ac:chgData name="FERRARA MARIA DOLORES" userId="8cf4d27e-2c18-4b19-8957-b1e0dfc88b87" providerId="ADAL" clId="{C705439F-B331-4B5A-A94C-531193EAF3A1}" dt="2024-04-23T06:19:22.877" v="4" actId="14100"/>
          <ac:spMkLst>
            <pc:docMk/>
            <pc:sldMk cId="2824271314" sldId="344"/>
            <ac:spMk id="185" creationId="{00000000-0000-0000-0000-000000000000}"/>
          </ac:spMkLst>
        </pc:spChg>
      </pc:sldChg>
      <pc:sldChg chg="modSp">
        <pc:chgData name="FERRARA MARIA DOLORES" userId="8cf4d27e-2c18-4b19-8957-b1e0dfc88b87" providerId="ADAL" clId="{C705439F-B331-4B5A-A94C-531193EAF3A1}" dt="2024-04-23T06:20:41.087" v="14" actId="14100"/>
        <pc:sldMkLst>
          <pc:docMk/>
          <pc:sldMk cId="1154204616" sldId="345"/>
        </pc:sldMkLst>
        <pc:spChg chg="mod">
          <ac:chgData name="FERRARA MARIA DOLORES" userId="8cf4d27e-2c18-4b19-8957-b1e0dfc88b87" providerId="ADAL" clId="{C705439F-B331-4B5A-A94C-531193EAF3A1}" dt="2024-04-23T06:20:41.087" v="14" actId="14100"/>
          <ac:spMkLst>
            <pc:docMk/>
            <pc:sldMk cId="1154204616" sldId="345"/>
            <ac:spMk id="2" creationId="{00000000-0000-0000-0000-000000000000}"/>
          </ac:spMkLst>
        </pc:spChg>
      </pc:sldChg>
      <pc:sldChg chg="modSp">
        <pc:chgData name="FERRARA MARIA DOLORES" userId="8cf4d27e-2c18-4b19-8957-b1e0dfc88b87" providerId="ADAL" clId="{C705439F-B331-4B5A-A94C-531193EAF3A1}" dt="2024-04-23T06:22:37.054" v="34" actId="14100"/>
        <pc:sldMkLst>
          <pc:docMk/>
          <pc:sldMk cId="2695565326" sldId="346"/>
        </pc:sldMkLst>
        <pc:spChg chg="mod">
          <ac:chgData name="FERRARA MARIA DOLORES" userId="8cf4d27e-2c18-4b19-8957-b1e0dfc88b87" providerId="ADAL" clId="{C705439F-B331-4B5A-A94C-531193EAF3A1}" dt="2024-04-23T06:22:37.054" v="34" actId="14100"/>
          <ac:spMkLst>
            <pc:docMk/>
            <pc:sldMk cId="2695565326" sldId="346"/>
            <ac:spMk id="2" creationId="{00000000-0000-0000-0000-000000000000}"/>
          </ac:spMkLst>
        </pc:spChg>
      </pc:sldChg>
      <pc:sldChg chg="modSp">
        <pc:chgData name="FERRARA MARIA DOLORES" userId="8cf4d27e-2c18-4b19-8957-b1e0dfc88b87" providerId="ADAL" clId="{C705439F-B331-4B5A-A94C-531193EAF3A1}" dt="2024-04-23T06:22:55.107" v="36" actId="27636"/>
        <pc:sldMkLst>
          <pc:docMk/>
          <pc:sldMk cId="4209867263" sldId="347"/>
        </pc:sldMkLst>
        <pc:spChg chg="mod">
          <ac:chgData name="FERRARA MARIA DOLORES" userId="8cf4d27e-2c18-4b19-8957-b1e0dfc88b87" providerId="ADAL" clId="{C705439F-B331-4B5A-A94C-531193EAF3A1}" dt="2024-04-23T06:22:55.107" v="36" actId="27636"/>
          <ac:spMkLst>
            <pc:docMk/>
            <pc:sldMk cId="4209867263" sldId="347"/>
            <ac:spMk id="2" creationId="{00000000-0000-0000-0000-000000000000}"/>
          </ac:spMkLst>
        </pc:spChg>
      </pc:sldChg>
      <pc:sldChg chg="modSp">
        <pc:chgData name="FERRARA MARIA DOLORES" userId="8cf4d27e-2c18-4b19-8957-b1e0dfc88b87" providerId="ADAL" clId="{C705439F-B331-4B5A-A94C-531193EAF3A1}" dt="2024-04-23T06:23:51.269" v="37" actId="14100"/>
        <pc:sldMkLst>
          <pc:docMk/>
          <pc:sldMk cId="487692848" sldId="351"/>
        </pc:sldMkLst>
        <pc:spChg chg="mod">
          <ac:chgData name="FERRARA MARIA DOLORES" userId="8cf4d27e-2c18-4b19-8957-b1e0dfc88b87" providerId="ADAL" clId="{C705439F-B331-4B5A-A94C-531193EAF3A1}" dt="2024-04-23T06:23:51.269" v="37" actId="14100"/>
          <ac:spMkLst>
            <pc:docMk/>
            <pc:sldMk cId="487692848" sldId="351"/>
            <ac:spMk id="2" creationId="{00000000-0000-0000-0000-000000000000}"/>
          </ac:spMkLst>
        </pc:spChg>
      </pc:sldChg>
      <pc:sldChg chg="modSp">
        <pc:chgData name="FERRARA MARIA DOLORES" userId="8cf4d27e-2c18-4b19-8957-b1e0dfc88b87" providerId="ADAL" clId="{C705439F-B331-4B5A-A94C-531193EAF3A1}" dt="2024-04-23T06:24:23.509" v="41" actId="1076"/>
        <pc:sldMkLst>
          <pc:docMk/>
          <pc:sldMk cId="1472112650" sldId="352"/>
        </pc:sldMkLst>
        <pc:spChg chg="mod">
          <ac:chgData name="FERRARA MARIA DOLORES" userId="8cf4d27e-2c18-4b19-8957-b1e0dfc88b87" providerId="ADAL" clId="{C705439F-B331-4B5A-A94C-531193EAF3A1}" dt="2024-04-23T06:24:19.870" v="40" actId="5793"/>
          <ac:spMkLst>
            <pc:docMk/>
            <pc:sldMk cId="1472112650" sldId="352"/>
            <ac:spMk id="2" creationId="{00000000-0000-0000-0000-000000000000}"/>
          </ac:spMkLst>
        </pc:spChg>
        <pc:spChg chg="mod">
          <ac:chgData name="FERRARA MARIA DOLORES" userId="8cf4d27e-2c18-4b19-8957-b1e0dfc88b87" providerId="ADAL" clId="{C705439F-B331-4B5A-A94C-531193EAF3A1}" dt="2024-04-23T06:24:23.509" v="41" actId="1076"/>
          <ac:spMkLst>
            <pc:docMk/>
            <pc:sldMk cId="1472112650" sldId="352"/>
            <ac:spMk id="3" creationId="{00000000-0000-0000-0000-000000000000}"/>
          </ac:spMkLst>
        </pc:spChg>
      </pc:sldChg>
      <pc:sldChg chg="modSp">
        <pc:chgData name="FERRARA MARIA DOLORES" userId="8cf4d27e-2c18-4b19-8957-b1e0dfc88b87" providerId="ADAL" clId="{C705439F-B331-4B5A-A94C-531193EAF3A1}" dt="2024-04-23T06:24:46.757" v="47" actId="27636"/>
        <pc:sldMkLst>
          <pc:docMk/>
          <pc:sldMk cId="2756697029" sldId="353"/>
        </pc:sldMkLst>
        <pc:spChg chg="mod">
          <ac:chgData name="FERRARA MARIA DOLORES" userId="8cf4d27e-2c18-4b19-8957-b1e0dfc88b87" providerId="ADAL" clId="{C705439F-B331-4B5A-A94C-531193EAF3A1}" dt="2024-04-23T06:24:46.757" v="47" actId="27636"/>
          <ac:spMkLst>
            <pc:docMk/>
            <pc:sldMk cId="2756697029" sldId="353"/>
            <ac:spMk id="2" creationId="{00000000-0000-0000-0000-000000000000}"/>
          </ac:spMkLst>
        </pc:spChg>
      </pc:sldChg>
      <pc:sldChg chg="modSp add">
        <pc:chgData name="FERRARA MARIA DOLORES" userId="8cf4d27e-2c18-4b19-8957-b1e0dfc88b87" providerId="ADAL" clId="{C705439F-B331-4B5A-A94C-531193EAF3A1}" dt="2024-04-23T06:28:53.256" v="63" actId="27636"/>
        <pc:sldMkLst>
          <pc:docMk/>
          <pc:sldMk cId="2530508066" sldId="355"/>
        </pc:sldMkLst>
        <pc:spChg chg="mod">
          <ac:chgData name="FERRARA MARIA DOLORES" userId="8cf4d27e-2c18-4b19-8957-b1e0dfc88b87" providerId="ADAL" clId="{C705439F-B331-4B5A-A94C-531193EAF3A1}" dt="2024-04-23T06:28:53.256" v="63" actId="27636"/>
          <ac:spMkLst>
            <pc:docMk/>
            <pc:sldMk cId="2530508066" sldId="355"/>
            <ac:spMk id="2" creationId="{00000000-0000-0000-0000-000000000000}"/>
          </ac:spMkLst>
        </pc:spChg>
      </pc:sldChg>
    </pc:docChg>
  </pc:docChgLst>
  <pc:docChgLst>
    <pc:chgData name="FERRARA MARIA DOLORES" userId="8cf4d27e-2c18-4b19-8957-b1e0dfc88b87" providerId="ADAL" clId="{50726E20-6311-4E77-A6F6-16770C6D69C9}"/>
  </pc:docChgLst>
  <pc:docChgLst>
    <pc:chgData name="FERRARA MARIA DOLORES" userId="8cf4d27e-2c18-4b19-8957-b1e0dfc88b87" providerId="ADAL" clId="{0BA70A56-AE69-4DDE-BD7B-16407614FCD9}"/>
    <pc:docChg chg="custSel modSld modMainMaster">
      <pc:chgData name="FERRARA MARIA DOLORES" userId="8cf4d27e-2c18-4b19-8957-b1e0dfc88b87" providerId="ADAL" clId="{0BA70A56-AE69-4DDE-BD7B-16407614FCD9}" dt="2024-04-21T06:00:24.109" v="110" actId="403"/>
      <pc:docMkLst>
        <pc:docMk/>
      </pc:docMkLst>
      <pc:sldChg chg="modSp">
        <pc:chgData name="FERRARA MARIA DOLORES" userId="8cf4d27e-2c18-4b19-8957-b1e0dfc88b87" providerId="ADAL" clId="{0BA70A56-AE69-4DDE-BD7B-16407614FCD9}" dt="2024-04-21T05:55:47.361" v="26" actId="20577"/>
        <pc:sldMkLst>
          <pc:docMk/>
          <pc:sldMk cId="712282779" sldId="257"/>
        </pc:sldMkLst>
        <pc:spChg chg="mod">
          <ac:chgData name="FERRARA MARIA DOLORES" userId="8cf4d27e-2c18-4b19-8957-b1e0dfc88b87" providerId="ADAL" clId="{0BA70A56-AE69-4DDE-BD7B-16407614FCD9}" dt="2024-04-21T05:55:47.361" v="26" actId="20577"/>
          <ac:spMkLst>
            <pc:docMk/>
            <pc:sldMk cId="712282779" sldId="257"/>
            <ac:spMk id="2" creationId="{00000000-0000-0000-0000-000000000000}"/>
          </ac:spMkLst>
        </pc:spChg>
        <pc:spChg chg="mod">
          <ac:chgData name="FERRARA MARIA DOLORES" userId="8cf4d27e-2c18-4b19-8957-b1e0dfc88b87" providerId="ADAL" clId="{0BA70A56-AE69-4DDE-BD7B-16407614FCD9}" dt="2024-04-21T05:55:34.104" v="8" actId="6549"/>
          <ac:spMkLst>
            <pc:docMk/>
            <pc:sldMk cId="712282779" sldId="257"/>
            <ac:spMk id="3" creationId="{00000000-0000-0000-0000-000000000000}"/>
          </ac:spMkLst>
        </pc:spChg>
      </pc:sldChg>
      <pc:sldChg chg="modSp">
        <pc:chgData name="FERRARA MARIA DOLORES" userId="8cf4d27e-2c18-4b19-8957-b1e0dfc88b87" providerId="ADAL" clId="{0BA70A56-AE69-4DDE-BD7B-16407614FCD9}" dt="2024-04-21T05:59:31.054" v="97" actId="404"/>
        <pc:sldMkLst>
          <pc:docMk/>
          <pc:sldMk cId="4023112909" sldId="270"/>
        </pc:sldMkLst>
        <pc:spChg chg="mod">
          <ac:chgData name="FERRARA MARIA DOLORES" userId="8cf4d27e-2c18-4b19-8957-b1e0dfc88b87" providerId="ADAL" clId="{0BA70A56-AE69-4DDE-BD7B-16407614FCD9}" dt="2024-04-21T05:59:31.054" v="97" actId="404"/>
          <ac:spMkLst>
            <pc:docMk/>
            <pc:sldMk cId="4023112909" sldId="270"/>
            <ac:spMk id="2" creationId="{00000000-0000-0000-0000-000000000000}"/>
          </ac:spMkLst>
        </pc:spChg>
      </pc:sldChg>
      <pc:sldChg chg="modSp">
        <pc:chgData name="FERRARA MARIA DOLORES" userId="8cf4d27e-2c18-4b19-8957-b1e0dfc88b87" providerId="ADAL" clId="{0BA70A56-AE69-4DDE-BD7B-16407614FCD9}" dt="2024-04-21T05:55:29.991" v="0" actId="27636"/>
        <pc:sldMkLst>
          <pc:docMk/>
          <pc:sldMk cId="2591773417" sldId="271"/>
        </pc:sldMkLst>
        <pc:spChg chg="mod">
          <ac:chgData name="FERRARA MARIA DOLORES" userId="8cf4d27e-2c18-4b19-8957-b1e0dfc88b87" providerId="ADAL" clId="{0BA70A56-AE69-4DDE-BD7B-16407614FCD9}" dt="2024-04-21T05:55:29.991" v="0" actId="27636"/>
          <ac:spMkLst>
            <pc:docMk/>
            <pc:sldMk cId="2591773417" sldId="271"/>
            <ac:spMk id="3" creationId="{00000000-0000-0000-0000-000000000000}"/>
          </ac:spMkLst>
        </pc:spChg>
      </pc:sldChg>
      <pc:sldChg chg="modSp">
        <pc:chgData name="FERRARA MARIA DOLORES" userId="8cf4d27e-2c18-4b19-8957-b1e0dfc88b87" providerId="ADAL" clId="{0BA70A56-AE69-4DDE-BD7B-16407614FCD9}" dt="2024-04-21T05:59:42.993" v="100" actId="404"/>
        <pc:sldMkLst>
          <pc:docMk/>
          <pc:sldMk cId="2452030319" sldId="272"/>
        </pc:sldMkLst>
        <pc:spChg chg="mod">
          <ac:chgData name="FERRARA MARIA DOLORES" userId="8cf4d27e-2c18-4b19-8957-b1e0dfc88b87" providerId="ADAL" clId="{0BA70A56-AE69-4DDE-BD7B-16407614FCD9}" dt="2024-04-21T05:59:42.993" v="100" actId="404"/>
          <ac:spMkLst>
            <pc:docMk/>
            <pc:sldMk cId="2452030319" sldId="272"/>
            <ac:spMk id="2" creationId="{00000000-0000-0000-0000-000000000000}"/>
          </ac:spMkLst>
        </pc:spChg>
      </pc:sldChg>
      <pc:sldChg chg="modTransition">
        <pc:chgData name="FERRARA MARIA DOLORES" userId="8cf4d27e-2c18-4b19-8957-b1e0dfc88b87" providerId="ADAL" clId="{0BA70A56-AE69-4DDE-BD7B-16407614FCD9}" dt="2024-04-21T05:56:45.487" v="43"/>
        <pc:sldMkLst>
          <pc:docMk/>
          <pc:sldMk cId="1391933517" sldId="273"/>
        </pc:sldMkLst>
      </pc:sldChg>
      <pc:sldChg chg="modSp modTransition">
        <pc:chgData name="FERRARA MARIA DOLORES" userId="8cf4d27e-2c18-4b19-8957-b1e0dfc88b87" providerId="ADAL" clId="{0BA70A56-AE69-4DDE-BD7B-16407614FCD9}" dt="2024-04-21T05:56:45.758" v="45" actId="27636"/>
        <pc:sldMkLst>
          <pc:docMk/>
          <pc:sldMk cId="4003753353" sldId="274"/>
        </pc:sldMkLst>
        <pc:spChg chg="mod">
          <ac:chgData name="FERRARA MARIA DOLORES" userId="8cf4d27e-2c18-4b19-8957-b1e0dfc88b87" providerId="ADAL" clId="{0BA70A56-AE69-4DDE-BD7B-16407614FCD9}" dt="2024-04-21T05:56:45.758" v="45" actId="27636"/>
          <ac:spMkLst>
            <pc:docMk/>
            <pc:sldMk cId="4003753353" sldId="274"/>
            <ac:spMk id="185" creationId="{00000000-0000-0000-0000-000000000000}"/>
          </ac:spMkLst>
        </pc:spChg>
      </pc:sldChg>
      <pc:sldChg chg="addSp modSp modTransition">
        <pc:chgData name="FERRARA MARIA DOLORES" userId="8cf4d27e-2c18-4b19-8957-b1e0dfc88b87" providerId="ADAL" clId="{0BA70A56-AE69-4DDE-BD7B-16407614FCD9}" dt="2024-04-21T05:56:45.487" v="43"/>
        <pc:sldMkLst>
          <pc:docMk/>
          <pc:sldMk cId="3119284907" sldId="275"/>
        </pc:sldMkLst>
        <pc:spChg chg="add mod">
          <ac:chgData name="FERRARA MARIA DOLORES" userId="8cf4d27e-2c18-4b19-8957-b1e0dfc88b87" providerId="ADAL" clId="{0BA70A56-AE69-4DDE-BD7B-16407614FCD9}" dt="2024-04-21T05:56:45.487" v="43"/>
          <ac:spMkLst>
            <pc:docMk/>
            <pc:sldMk cId="3119284907" sldId="275"/>
            <ac:spMk id="3" creationId="{4AC1D869-8541-4E8E-99EE-33CA6AD2BB15}"/>
          </ac:spMkLst>
        </pc:spChg>
      </pc:sldChg>
      <pc:sldChg chg="modSp">
        <pc:chgData name="FERRARA MARIA DOLORES" userId="8cf4d27e-2c18-4b19-8957-b1e0dfc88b87" providerId="ADAL" clId="{0BA70A56-AE69-4DDE-BD7B-16407614FCD9}" dt="2024-04-21T05:59:53.762" v="101" actId="1076"/>
        <pc:sldMkLst>
          <pc:docMk/>
          <pc:sldMk cId="3336108520" sldId="276"/>
        </pc:sldMkLst>
        <pc:spChg chg="mod">
          <ac:chgData name="FERRARA MARIA DOLORES" userId="8cf4d27e-2c18-4b19-8957-b1e0dfc88b87" providerId="ADAL" clId="{0BA70A56-AE69-4DDE-BD7B-16407614FCD9}" dt="2024-04-21T05:59:53.762" v="101" actId="1076"/>
          <ac:spMkLst>
            <pc:docMk/>
            <pc:sldMk cId="3336108520" sldId="276"/>
            <ac:spMk id="2" creationId="{00000000-0000-0000-0000-000000000000}"/>
          </ac:spMkLst>
        </pc:spChg>
        <pc:spChg chg="mod">
          <ac:chgData name="FERRARA MARIA DOLORES" userId="8cf4d27e-2c18-4b19-8957-b1e0dfc88b87" providerId="ADAL" clId="{0BA70A56-AE69-4DDE-BD7B-16407614FCD9}" dt="2024-04-21T05:55:30.131" v="2" actId="27636"/>
          <ac:spMkLst>
            <pc:docMk/>
            <pc:sldMk cId="3336108520" sldId="276"/>
            <ac:spMk id="3" creationId="{00000000-0000-0000-0000-000000000000}"/>
          </ac:spMkLst>
        </pc:spChg>
      </pc:sldChg>
      <pc:sldChg chg="modSp">
        <pc:chgData name="FERRARA MARIA DOLORES" userId="8cf4d27e-2c18-4b19-8957-b1e0dfc88b87" providerId="ADAL" clId="{0BA70A56-AE69-4DDE-BD7B-16407614FCD9}" dt="2024-04-21T05:55:30.131" v="3" actId="27636"/>
        <pc:sldMkLst>
          <pc:docMk/>
          <pc:sldMk cId="148340217" sldId="277"/>
        </pc:sldMkLst>
        <pc:spChg chg="mod">
          <ac:chgData name="FERRARA MARIA DOLORES" userId="8cf4d27e-2c18-4b19-8957-b1e0dfc88b87" providerId="ADAL" clId="{0BA70A56-AE69-4DDE-BD7B-16407614FCD9}" dt="2024-04-21T05:55:30.131" v="3" actId="27636"/>
          <ac:spMkLst>
            <pc:docMk/>
            <pc:sldMk cId="148340217" sldId="277"/>
            <ac:spMk id="3" creationId="{00000000-0000-0000-0000-000000000000}"/>
          </ac:spMkLst>
        </pc:spChg>
      </pc:sldChg>
      <pc:sldChg chg="modSp">
        <pc:chgData name="FERRARA MARIA DOLORES" userId="8cf4d27e-2c18-4b19-8957-b1e0dfc88b87" providerId="ADAL" clId="{0BA70A56-AE69-4DDE-BD7B-16407614FCD9}" dt="2024-04-21T05:55:30.164" v="4" actId="27636"/>
        <pc:sldMkLst>
          <pc:docMk/>
          <pc:sldMk cId="3603631914" sldId="279"/>
        </pc:sldMkLst>
        <pc:spChg chg="mod">
          <ac:chgData name="FERRARA MARIA DOLORES" userId="8cf4d27e-2c18-4b19-8957-b1e0dfc88b87" providerId="ADAL" clId="{0BA70A56-AE69-4DDE-BD7B-16407614FCD9}" dt="2024-04-21T05:55:30.164" v="4" actId="27636"/>
          <ac:spMkLst>
            <pc:docMk/>
            <pc:sldMk cId="3603631914" sldId="279"/>
            <ac:spMk id="3" creationId="{00000000-0000-0000-0000-000000000000}"/>
          </ac:spMkLst>
        </pc:spChg>
      </pc:sldChg>
      <pc:sldChg chg="modTransition">
        <pc:chgData name="FERRARA MARIA DOLORES" userId="8cf4d27e-2c18-4b19-8957-b1e0dfc88b87" providerId="ADAL" clId="{0BA70A56-AE69-4DDE-BD7B-16407614FCD9}" dt="2024-04-21T05:56:45.487" v="43"/>
        <pc:sldMkLst>
          <pc:docMk/>
          <pc:sldMk cId="3651626654" sldId="280"/>
        </pc:sldMkLst>
      </pc:sldChg>
      <pc:sldChg chg="modSp modTransition">
        <pc:chgData name="FERRARA MARIA DOLORES" userId="8cf4d27e-2c18-4b19-8957-b1e0dfc88b87" providerId="ADAL" clId="{0BA70A56-AE69-4DDE-BD7B-16407614FCD9}" dt="2024-04-21T05:56:45.795" v="47" actId="27636"/>
        <pc:sldMkLst>
          <pc:docMk/>
          <pc:sldMk cId="2229124984" sldId="281"/>
        </pc:sldMkLst>
        <pc:spChg chg="mod">
          <ac:chgData name="FERRARA MARIA DOLORES" userId="8cf4d27e-2c18-4b19-8957-b1e0dfc88b87" providerId="ADAL" clId="{0BA70A56-AE69-4DDE-BD7B-16407614FCD9}" dt="2024-04-21T05:56:45.795" v="47" actId="27636"/>
          <ac:spMkLst>
            <pc:docMk/>
            <pc:sldMk cId="2229124984" sldId="281"/>
            <ac:spMk id="2" creationId="{00000000-0000-0000-0000-000000000000}"/>
          </ac:spMkLst>
        </pc:spChg>
      </pc:sldChg>
      <pc:sldChg chg="modTransition">
        <pc:chgData name="FERRARA MARIA DOLORES" userId="8cf4d27e-2c18-4b19-8957-b1e0dfc88b87" providerId="ADAL" clId="{0BA70A56-AE69-4DDE-BD7B-16407614FCD9}" dt="2024-04-21T05:56:45.487" v="43"/>
        <pc:sldMkLst>
          <pc:docMk/>
          <pc:sldMk cId="250826418" sldId="282"/>
        </pc:sldMkLst>
      </pc:sldChg>
      <pc:sldChg chg="modSp modTransition">
        <pc:chgData name="FERRARA MARIA DOLORES" userId="8cf4d27e-2c18-4b19-8957-b1e0dfc88b87" providerId="ADAL" clId="{0BA70A56-AE69-4DDE-BD7B-16407614FCD9}" dt="2024-04-21T05:57:20.987" v="62" actId="404"/>
        <pc:sldMkLst>
          <pc:docMk/>
          <pc:sldMk cId="617214953" sldId="283"/>
        </pc:sldMkLst>
        <pc:spChg chg="mod">
          <ac:chgData name="FERRARA MARIA DOLORES" userId="8cf4d27e-2c18-4b19-8957-b1e0dfc88b87" providerId="ADAL" clId="{0BA70A56-AE69-4DDE-BD7B-16407614FCD9}" dt="2024-04-21T05:56:07.138" v="31" actId="27636"/>
          <ac:spMkLst>
            <pc:docMk/>
            <pc:sldMk cId="617214953" sldId="283"/>
            <ac:spMk id="2" creationId="{00000000-0000-0000-0000-000000000000}"/>
          </ac:spMkLst>
        </pc:spChg>
        <pc:spChg chg="mod">
          <ac:chgData name="FERRARA MARIA DOLORES" userId="8cf4d27e-2c18-4b19-8957-b1e0dfc88b87" providerId="ADAL" clId="{0BA70A56-AE69-4DDE-BD7B-16407614FCD9}" dt="2024-04-21T05:57:20.987" v="62" actId="404"/>
          <ac:spMkLst>
            <pc:docMk/>
            <pc:sldMk cId="617214953" sldId="283"/>
            <ac:spMk id="3" creationId="{00000000-0000-0000-0000-000000000000}"/>
          </ac:spMkLst>
        </pc:spChg>
      </pc:sldChg>
      <pc:sldChg chg="modSp modTransition">
        <pc:chgData name="FERRARA MARIA DOLORES" userId="8cf4d27e-2c18-4b19-8957-b1e0dfc88b87" providerId="ADAL" clId="{0BA70A56-AE69-4DDE-BD7B-16407614FCD9}" dt="2024-04-21T05:56:45.827" v="48" actId="27636"/>
        <pc:sldMkLst>
          <pc:docMk/>
          <pc:sldMk cId="3171833465" sldId="284"/>
        </pc:sldMkLst>
        <pc:spChg chg="mod">
          <ac:chgData name="FERRARA MARIA DOLORES" userId="8cf4d27e-2c18-4b19-8957-b1e0dfc88b87" providerId="ADAL" clId="{0BA70A56-AE69-4DDE-BD7B-16407614FCD9}" dt="2024-04-21T05:56:45.827" v="48" actId="27636"/>
          <ac:spMkLst>
            <pc:docMk/>
            <pc:sldMk cId="3171833465" sldId="284"/>
            <ac:spMk id="2" creationId="{00000000-0000-0000-0000-000000000000}"/>
          </ac:spMkLst>
        </pc:spChg>
      </pc:sldChg>
      <pc:sldChg chg="modSp modTransition">
        <pc:chgData name="FERRARA MARIA DOLORES" userId="8cf4d27e-2c18-4b19-8957-b1e0dfc88b87" providerId="ADAL" clId="{0BA70A56-AE69-4DDE-BD7B-16407614FCD9}" dt="2024-04-21T05:58:36.559" v="86" actId="404"/>
        <pc:sldMkLst>
          <pc:docMk/>
          <pc:sldMk cId="1592439680" sldId="286"/>
        </pc:sldMkLst>
        <pc:spChg chg="mod">
          <ac:chgData name="FERRARA MARIA DOLORES" userId="8cf4d27e-2c18-4b19-8957-b1e0dfc88b87" providerId="ADAL" clId="{0BA70A56-AE69-4DDE-BD7B-16407614FCD9}" dt="2024-04-21T05:58:36.559" v="86" actId="404"/>
          <ac:spMkLst>
            <pc:docMk/>
            <pc:sldMk cId="1592439680" sldId="286"/>
            <ac:spMk id="2" creationId="{00000000-0000-0000-0000-000000000000}"/>
          </ac:spMkLst>
        </pc:spChg>
        <pc:spChg chg="mod">
          <ac:chgData name="FERRARA MARIA DOLORES" userId="8cf4d27e-2c18-4b19-8957-b1e0dfc88b87" providerId="ADAL" clId="{0BA70A56-AE69-4DDE-BD7B-16407614FCD9}" dt="2024-04-21T05:58:29.881" v="84" actId="1076"/>
          <ac:spMkLst>
            <pc:docMk/>
            <pc:sldMk cId="1592439680" sldId="286"/>
            <ac:spMk id="3" creationId="{00000000-0000-0000-0000-000000000000}"/>
          </ac:spMkLst>
        </pc:spChg>
      </pc:sldChg>
      <pc:sldChg chg="modSp">
        <pc:chgData name="FERRARA MARIA DOLORES" userId="8cf4d27e-2c18-4b19-8957-b1e0dfc88b87" providerId="ADAL" clId="{0BA70A56-AE69-4DDE-BD7B-16407614FCD9}" dt="2024-04-21T05:56:46.021" v="57" actId="27636"/>
        <pc:sldMkLst>
          <pc:docMk/>
          <pc:sldMk cId="3062163708" sldId="293"/>
        </pc:sldMkLst>
        <pc:spChg chg="mod">
          <ac:chgData name="FERRARA MARIA DOLORES" userId="8cf4d27e-2c18-4b19-8957-b1e0dfc88b87" providerId="ADAL" clId="{0BA70A56-AE69-4DDE-BD7B-16407614FCD9}" dt="2024-04-21T05:56:46.021" v="57" actId="27636"/>
          <ac:spMkLst>
            <pc:docMk/>
            <pc:sldMk cId="3062163708" sldId="293"/>
            <ac:spMk id="3" creationId="{00000000-0000-0000-0000-000000000000}"/>
          </ac:spMkLst>
        </pc:spChg>
      </pc:sldChg>
      <pc:sldChg chg="modSp modTransition">
        <pc:chgData name="FERRARA MARIA DOLORES" userId="8cf4d27e-2c18-4b19-8957-b1e0dfc88b87" providerId="ADAL" clId="{0BA70A56-AE69-4DDE-BD7B-16407614FCD9}" dt="2024-04-21T05:56:46.070" v="58" actId="27636"/>
        <pc:sldMkLst>
          <pc:docMk/>
          <pc:sldMk cId="2315416782" sldId="316"/>
        </pc:sldMkLst>
        <pc:spChg chg="mod">
          <ac:chgData name="FERRARA MARIA DOLORES" userId="8cf4d27e-2c18-4b19-8957-b1e0dfc88b87" providerId="ADAL" clId="{0BA70A56-AE69-4DDE-BD7B-16407614FCD9}" dt="2024-04-21T05:56:46.070" v="58" actId="27636"/>
          <ac:spMkLst>
            <pc:docMk/>
            <pc:sldMk cId="2315416782" sldId="316"/>
            <ac:spMk id="2" creationId="{00000000-0000-0000-0000-000000000000}"/>
          </ac:spMkLst>
        </pc:spChg>
      </pc:sldChg>
      <pc:sldChg chg="modTransition">
        <pc:chgData name="FERRARA MARIA DOLORES" userId="8cf4d27e-2c18-4b19-8957-b1e0dfc88b87" providerId="ADAL" clId="{0BA70A56-AE69-4DDE-BD7B-16407614FCD9}" dt="2024-04-21T05:56:45.487" v="43"/>
        <pc:sldMkLst>
          <pc:docMk/>
          <pc:sldMk cId="4147510196" sldId="340"/>
        </pc:sldMkLst>
      </pc:sldChg>
      <pc:sldChg chg="modSp modTransition">
        <pc:chgData name="FERRARA MARIA DOLORES" userId="8cf4d27e-2c18-4b19-8957-b1e0dfc88b87" providerId="ADAL" clId="{0BA70A56-AE69-4DDE-BD7B-16407614FCD9}" dt="2024-04-21T06:00:24.109" v="110" actId="403"/>
        <pc:sldMkLst>
          <pc:docMk/>
          <pc:sldMk cId="2362348221" sldId="341"/>
        </pc:sldMkLst>
        <pc:spChg chg="mod">
          <ac:chgData name="FERRARA MARIA DOLORES" userId="8cf4d27e-2c18-4b19-8957-b1e0dfc88b87" providerId="ADAL" clId="{0BA70A56-AE69-4DDE-BD7B-16407614FCD9}" dt="2024-04-21T06:00:24.109" v="110" actId="403"/>
          <ac:spMkLst>
            <pc:docMk/>
            <pc:sldMk cId="2362348221" sldId="341"/>
            <ac:spMk id="2" creationId="{00000000-0000-0000-0000-000000000000}"/>
          </ac:spMkLst>
        </pc:spChg>
      </pc:sldChg>
      <pc:sldChg chg="modTransition">
        <pc:chgData name="FERRARA MARIA DOLORES" userId="8cf4d27e-2c18-4b19-8957-b1e0dfc88b87" providerId="ADAL" clId="{0BA70A56-AE69-4DDE-BD7B-16407614FCD9}" dt="2024-04-21T05:56:34.167" v="42"/>
        <pc:sldMkLst>
          <pc:docMk/>
          <pc:sldMk cId="2423363716" sldId="342"/>
        </pc:sldMkLst>
      </pc:sldChg>
      <pc:sldChg chg="modTransition">
        <pc:chgData name="FERRARA MARIA DOLORES" userId="8cf4d27e-2c18-4b19-8957-b1e0dfc88b87" providerId="ADAL" clId="{0BA70A56-AE69-4DDE-BD7B-16407614FCD9}" dt="2024-04-21T05:56:45.487" v="43"/>
        <pc:sldMkLst>
          <pc:docMk/>
          <pc:sldMk cId="1607713632" sldId="343"/>
        </pc:sldMkLst>
      </pc:sldChg>
      <pc:sldChg chg="modSp modTransition">
        <pc:chgData name="FERRARA MARIA DOLORES" userId="8cf4d27e-2c18-4b19-8957-b1e0dfc88b87" providerId="ADAL" clId="{0BA70A56-AE69-4DDE-BD7B-16407614FCD9}" dt="2024-04-21T05:56:45.675" v="44" actId="27636"/>
        <pc:sldMkLst>
          <pc:docMk/>
          <pc:sldMk cId="2824271314" sldId="344"/>
        </pc:sldMkLst>
        <pc:spChg chg="mod">
          <ac:chgData name="FERRARA MARIA DOLORES" userId="8cf4d27e-2c18-4b19-8957-b1e0dfc88b87" providerId="ADAL" clId="{0BA70A56-AE69-4DDE-BD7B-16407614FCD9}" dt="2024-04-21T05:56:45.675" v="44" actId="27636"/>
          <ac:spMkLst>
            <pc:docMk/>
            <pc:sldMk cId="2824271314" sldId="344"/>
            <ac:spMk id="185" creationId="{00000000-0000-0000-0000-000000000000}"/>
          </ac:spMkLst>
        </pc:spChg>
      </pc:sldChg>
      <pc:sldChg chg="modSp modTransition">
        <pc:chgData name="FERRARA MARIA DOLORES" userId="8cf4d27e-2c18-4b19-8957-b1e0dfc88b87" providerId="ADAL" clId="{0BA70A56-AE69-4DDE-BD7B-16407614FCD9}" dt="2024-04-21T05:56:45.774" v="46" actId="27636"/>
        <pc:sldMkLst>
          <pc:docMk/>
          <pc:sldMk cId="1154204616" sldId="345"/>
        </pc:sldMkLst>
        <pc:spChg chg="mod">
          <ac:chgData name="FERRARA MARIA DOLORES" userId="8cf4d27e-2c18-4b19-8957-b1e0dfc88b87" providerId="ADAL" clId="{0BA70A56-AE69-4DDE-BD7B-16407614FCD9}" dt="2024-04-21T05:56:45.774" v="46" actId="27636"/>
          <ac:spMkLst>
            <pc:docMk/>
            <pc:sldMk cId="1154204616" sldId="345"/>
            <ac:spMk id="2" creationId="{00000000-0000-0000-0000-000000000000}"/>
          </ac:spMkLst>
        </pc:spChg>
      </pc:sldChg>
      <pc:sldChg chg="modSp modTransition">
        <pc:chgData name="FERRARA MARIA DOLORES" userId="8cf4d27e-2c18-4b19-8957-b1e0dfc88b87" providerId="ADAL" clId="{0BA70A56-AE69-4DDE-BD7B-16407614FCD9}" dt="2024-04-21T05:57:30.629" v="65" actId="5793"/>
        <pc:sldMkLst>
          <pc:docMk/>
          <pc:sldMk cId="2695565326" sldId="346"/>
        </pc:sldMkLst>
        <pc:spChg chg="mod">
          <ac:chgData name="FERRARA MARIA DOLORES" userId="8cf4d27e-2c18-4b19-8957-b1e0dfc88b87" providerId="ADAL" clId="{0BA70A56-AE69-4DDE-BD7B-16407614FCD9}" dt="2024-04-21T05:57:30.629" v="65" actId="5793"/>
          <ac:spMkLst>
            <pc:docMk/>
            <pc:sldMk cId="2695565326" sldId="346"/>
            <ac:spMk id="2" creationId="{00000000-0000-0000-0000-000000000000}"/>
          </ac:spMkLst>
        </pc:spChg>
      </pc:sldChg>
      <pc:sldChg chg="modSp modTransition">
        <pc:chgData name="FERRARA MARIA DOLORES" userId="8cf4d27e-2c18-4b19-8957-b1e0dfc88b87" providerId="ADAL" clId="{0BA70A56-AE69-4DDE-BD7B-16407614FCD9}" dt="2024-04-21T05:58:06.802" v="76" actId="27636"/>
        <pc:sldMkLst>
          <pc:docMk/>
          <pc:sldMk cId="4209867263" sldId="347"/>
        </pc:sldMkLst>
        <pc:spChg chg="mod">
          <ac:chgData name="FERRARA MARIA DOLORES" userId="8cf4d27e-2c18-4b19-8957-b1e0dfc88b87" providerId="ADAL" clId="{0BA70A56-AE69-4DDE-BD7B-16407614FCD9}" dt="2024-04-21T05:58:06.802" v="76" actId="27636"/>
          <ac:spMkLst>
            <pc:docMk/>
            <pc:sldMk cId="4209867263" sldId="347"/>
            <ac:spMk id="2" creationId="{00000000-0000-0000-0000-000000000000}"/>
          </ac:spMkLst>
        </pc:spChg>
      </pc:sldChg>
      <pc:sldChg chg="modSp modTransition">
        <pc:chgData name="FERRARA MARIA DOLORES" userId="8cf4d27e-2c18-4b19-8957-b1e0dfc88b87" providerId="ADAL" clId="{0BA70A56-AE69-4DDE-BD7B-16407614FCD9}" dt="2024-04-21T05:58:18.345" v="81" actId="27636"/>
        <pc:sldMkLst>
          <pc:docMk/>
          <pc:sldMk cId="78512930" sldId="348"/>
        </pc:sldMkLst>
        <pc:spChg chg="mod">
          <ac:chgData name="FERRARA MARIA DOLORES" userId="8cf4d27e-2c18-4b19-8957-b1e0dfc88b87" providerId="ADAL" clId="{0BA70A56-AE69-4DDE-BD7B-16407614FCD9}" dt="2024-04-21T05:58:18.345" v="81" actId="27636"/>
          <ac:spMkLst>
            <pc:docMk/>
            <pc:sldMk cId="78512930" sldId="348"/>
            <ac:spMk id="2" creationId="{00000000-0000-0000-0000-000000000000}"/>
          </ac:spMkLst>
        </pc:spChg>
      </pc:sldChg>
      <pc:sldChg chg="modTransition">
        <pc:chgData name="FERRARA MARIA DOLORES" userId="8cf4d27e-2c18-4b19-8957-b1e0dfc88b87" providerId="ADAL" clId="{0BA70A56-AE69-4DDE-BD7B-16407614FCD9}" dt="2024-04-21T05:56:45.487" v="43"/>
        <pc:sldMkLst>
          <pc:docMk/>
          <pc:sldMk cId="1782622435" sldId="349"/>
        </pc:sldMkLst>
      </pc:sldChg>
      <pc:sldChg chg="modSp modTransition">
        <pc:chgData name="FERRARA MARIA DOLORES" userId="8cf4d27e-2c18-4b19-8957-b1e0dfc88b87" providerId="ADAL" clId="{0BA70A56-AE69-4DDE-BD7B-16407614FCD9}" dt="2024-04-21T05:58:58.064" v="91" actId="207"/>
        <pc:sldMkLst>
          <pc:docMk/>
          <pc:sldMk cId="4211835465" sldId="350"/>
        </pc:sldMkLst>
        <pc:spChg chg="mod">
          <ac:chgData name="FERRARA MARIA DOLORES" userId="8cf4d27e-2c18-4b19-8957-b1e0dfc88b87" providerId="ADAL" clId="{0BA70A56-AE69-4DDE-BD7B-16407614FCD9}" dt="2024-04-21T05:58:58.064" v="91" actId="207"/>
          <ac:spMkLst>
            <pc:docMk/>
            <pc:sldMk cId="4211835465" sldId="350"/>
            <ac:spMk id="2" creationId="{00000000-0000-0000-0000-000000000000}"/>
          </ac:spMkLst>
        </pc:spChg>
      </pc:sldChg>
      <pc:sldChg chg="modSp modTransition">
        <pc:chgData name="FERRARA MARIA DOLORES" userId="8cf4d27e-2c18-4b19-8957-b1e0dfc88b87" providerId="ADAL" clId="{0BA70A56-AE69-4DDE-BD7B-16407614FCD9}" dt="2024-04-21T05:59:04.272" v="92" actId="207"/>
        <pc:sldMkLst>
          <pc:docMk/>
          <pc:sldMk cId="487692848" sldId="351"/>
        </pc:sldMkLst>
        <pc:spChg chg="mod">
          <ac:chgData name="FERRARA MARIA DOLORES" userId="8cf4d27e-2c18-4b19-8957-b1e0dfc88b87" providerId="ADAL" clId="{0BA70A56-AE69-4DDE-BD7B-16407614FCD9}" dt="2024-04-21T05:59:04.272" v="92" actId="207"/>
          <ac:spMkLst>
            <pc:docMk/>
            <pc:sldMk cId="487692848" sldId="351"/>
            <ac:spMk id="2" creationId="{00000000-0000-0000-0000-000000000000}"/>
          </ac:spMkLst>
        </pc:spChg>
      </pc:sldChg>
      <pc:sldChg chg="modSp modTransition">
        <pc:chgData name="FERRARA MARIA DOLORES" userId="8cf4d27e-2c18-4b19-8957-b1e0dfc88b87" providerId="ADAL" clId="{0BA70A56-AE69-4DDE-BD7B-16407614FCD9}" dt="2024-04-21T05:59:13.066" v="95" actId="207"/>
        <pc:sldMkLst>
          <pc:docMk/>
          <pc:sldMk cId="1472112650" sldId="352"/>
        </pc:sldMkLst>
        <pc:spChg chg="mod">
          <ac:chgData name="FERRARA MARIA DOLORES" userId="8cf4d27e-2c18-4b19-8957-b1e0dfc88b87" providerId="ADAL" clId="{0BA70A56-AE69-4DDE-BD7B-16407614FCD9}" dt="2024-04-21T05:59:13.066" v="95" actId="207"/>
          <ac:spMkLst>
            <pc:docMk/>
            <pc:sldMk cId="1472112650" sldId="352"/>
            <ac:spMk id="2" creationId="{00000000-0000-0000-0000-000000000000}"/>
          </ac:spMkLst>
        </pc:spChg>
      </pc:sldChg>
      <pc:sldChg chg="modSp modTransition">
        <pc:chgData name="FERRARA MARIA DOLORES" userId="8cf4d27e-2c18-4b19-8957-b1e0dfc88b87" providerId="ADAL" clId="{0BA70A56-AE69-4DDE-BD7B-16407614FCD9}" dt="2024-04-21T05:56:45.929" v="55" actId="27636"/>
        <pc:sldMkLst>
          <pc:docMk/>
          <pc:sldMk cId="2756697029" sldId="353"/>
        </pc:sldMkLst>
        <pc:spChg chg="mod">
          <ac:chgData name="FERRARA MARIA DOLORES" userId="8cf4d27e-2c18-4b19-8957-b1e0dfc88b87" providerId="ADAL" clId="{0BA70A56-AE69-4DDE-BD7B-16407614FCD9}" dt="2024-04-21T05:56:45.929" v="55" actId="27636"/>
          <ac:spMkLst>
            <pc:docMk/>
            <pc:sldMk cId="2756697029" sldId="353"/>
            <ac:spMk id="2" creationId="{00000000-0000-0000-0000-000000000000}"/>
          </ac:spMkLst>
        </pc:spChg>
      </pc:sldChg>
      <pc:sldChg chg="modTransition">
        <pc:chgData name="FERRARA MARIA DOLORES" userId="8cf4d27e-2c18-4b19-8957-b1e0dfc88b87" providerId="ADAL" clId="{0BA70A56-AE69-4DDE-BD7B-16407614FCD9}" dt="2024-04-21T05:56:45.487" v="43"/>
        <pc:sldMkLst>
          <pc:docMk/>
          <pc:sldMk cId="1009536109"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6967"/>
          </a:xfrm>
          <a:prstGeom prst="rect">
            <a:avLst/>
          </a:prstGeom>
        </p:spPr>
        <p:txBody>
          <a:bodyPr vert="horz" lIns="91623" tIns="45811" rIns="91623" bIns="45811" rtlCol="0"/>
          <a:lstStyle>
            <a:lvl1pPr algn="l">
              <a:defRPr sz="1200"/>
            </a:lvl1pPr>
          </a:lstStyle>
          <a:p>
            <a:endParaRPr lang="en-GB"/>
          </a:p>
        </p:txBody>
      </p:sp>
      <p:sp>
        <p:nvSpPr>
          <p:cNvPr id="3" name="Segnaposto data 2"/>
          <p:cNvSpPr>
            <a:spLocks noGrp="1"/>
          </p:cNvSpPr>
          <p:nvPr>
            <p:ph type="dt" sz="quarter" idx="1"/>
          </p:nvPr>
        </p:nvSpPr>
        <p:spPr>
          <a:xfrm>
            <a:off x="3854939" y="0"/>
            <a:ext cx="2949099" cy="496967"/>
          </a:xfrm>
          <a:prstGeom prst="rect">
            <a:avLst/>
          </a:prstGeom>
        </p:spPr>
        <p:txBody>
          <a:bodyPr vert="horz" lIns="91623" tIns="45811" rIns="91623" bIns="45811" rtlCol="0"/>
          <a:lstStyle>
            <a:lvl1pPr algn="r">
              <a:defRPr sz="1200"/>
            </a:lvl1pPr>
          </a:lstStyle>
          <a:p>
            <a:fld id="{C79C3541-A031-4C49-A96C-B0AE811A32D1}" type="datetimeFigureOut">
              <a:rPr lang="en-GB" smtClean="0"/>
              <a:t>23/04/2024</a:t>
            </a:fld>
            <a:endParaRPr lang="en-GB"/>
          </a:p>
        </p:txBody>
      </p:sp>
      <p:sp>
        <p:nvSpPr>
          <p:cNvPr id="4" name="Segnaposto piè di pagina 3"/>
          <p:cNvSpPr>
            <a:spLocks noGrp="1"/>
          </p:cNvSpPr>
          <p:nvPr>
            <p:ph type="ftr" sz="quarter" idx="2"/>
          </p:nvPr>
        </p:nvSpPr>
        <p:spPr>
          <a:xfrm>
            <a:off x="0" y="9440646"/>
            <a:ext cx="2949099" cy="496967"/>
          </a:xfrm>
          <a:prstGeom prst="rect">
            <a:avLst/>
          </a:prstGeom>
        </p:spPr>
        <p:txBody>
          <a:bodyPr vert="horz" lIns="91623" tIns="45811" rIns="91623" bIns="45811" rtlCol="0" anchor="b"/>
          <a:lstStyle>
            <a:lvl1pPr algn="l">
              <a:defRPr sz="1200"/>
            </a:lvl1pPr>
          </a:lstStyle>
          <a:p>
            <a:endParaRPr lang="en-GB"/>
          </a:p>
        </p:txBody>
      </p:sp>
      <p:sp>
        <p:nvSpPr>
          <p:cNvPr id="5" name="Segnaposto numero diapositiva 4"/>
          <p:cNvSpPr>
            <a:spLocks noGrp="1"/>
          </p:cNvSpPr>
          <p:nvPr>
            <p:ph type="sldNum" sz="quarter" idx="3"/>
          </p:nvPr>
        </p:nvSpPr>
        <p:spPr>
          <a:xfrm>
            <a:off x="3854939" y="9440646"/>
            <a:ext cx="2949099" cy="496967"/>
          </a:xfrm>
          <a:prstGeom prst="rect">
            <a:avLst/>
          </a:prstGeom>
        </p:spPr>
        <p:txBody>
          <a:bodyPr vert="horz" lIns="91623" tIns="45811" rIns="91623" bIns="45811" rtlCol="0" anchor="b"/>
          <a:lstStyle>
            <a:lvl1pPr algn="r">
              <a:defRPr sz="1200"/>
            </a:lvl1pPr>
          </a:lstStyle>
          <a:p>
            <a:fld id="{19CAF4B0-D000-4475-B4E5-E342F55C9197}" type="slidenum">
              <a:rPr lang="en-GB" smtClean="0"/>
              <a:t>‹N›</a:t>
            </a:fld>
            <a:endParaRPr lang="en-GB"/>
          </a:p>
        </p:txBody>
      </p:sp>
    </p:spTree>
    <p:extLst>
      <p:ext uri="{BB962C8B-B14F-4D97-AF65-F5344CB8AC3E}">
        <p14:creationId xmlns:p14="http://schemas.microsoft.com/office/powerpoint/2010/main" val="66782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6967"/>
          </a:xfrm>
          <a:prstGeom prst="rect">
            <a:avLst/>
          </a:prstGeom>
        </p:spPr>
        <p:txBody>
          <a:bodyPr vert="horz" lIns="91623" tIns="45811" rIns="91623" bIns="45811" rtlCol="0"/>
          <a:lstStyle>
            <a:lvl1pPr algn="l">
              <a:defRPr sz="1200"/>
            </a:lvl1pPr>
          </a:lstStyle>
          <a:p>
            <a:endParaRPr lang="en-GB"/>
          </a:p>
        </p:txBody>
      </p:sp>
      <p:sp>
        <p:nvSpPr>
          <p:cNvPr id="3" name="Segnaposto data 2"/>
          <p:cNvSpPr>
            <a:spLocks noGrp="1"/>
          </p:cNvSpPr>
          <p:nvPr>
            <p:ph type="dt" idx="1"/>
          </p:nvPr>
        </p:nvSpPr>
        <p:spPr>
          <a:xfrm>
            <a:off x="3854939" y="0"/>
            <a:ext cx="2949099" cy="496967"/>
          </a:xfrm>
          <a:prstGeom prst="rect">
            <a:avLst/>
          </a:prstGeom>
        </p:spPr>
        <p:txBody>
          <a:bodyPr vert="horz" lIns="91623" tIns="45811" rIns="91623" bIns="45811" rtlCol="0"/>
          <a:lstStyle>
            <a:lvl1pPr algn="r">
              <a:defRPr sz="1200"/>
            </a:lvl1pPr>
          </a:lstStyle>
          <a:p>
            <a:fld id="{6E7C2EF2-5506-455B-9318-6D94429F09AA}" type="datetimeFigureOut">
              <a:rPr lang="en-GB" smtClean="0"/>
              <a:t>23/04/2024</a:t>
            </a:fld>
            <a:endParaRPr lang="en-GB"/>
          </a:p>
        </p:txBody>
      </p:sp>
      <p:sp>
        <p:nvSpPr>
          <p:cNvPr id="4" name="Segnaposto immagine diapositiva 3"/>
          <p:cNvSpPr>
            <a:spLocks noGrp="1" noRot="1" noChangeAspect="1"/>
          </p:cNvSpPr>
          <p:nvPr>
            <p:ph type="sldImg" idx="2"/>
          </p:nvPr>
        </p:nvSpPr>
        <p:spPr>
          <a:xfrm>
            <a:off x="917575" y="746125"/>
            <a:ext cx="4970463" cy="3727450"/>
          </a:xfrm>
          <a:prstGeom prst="rect">
            <a:avLst/>
          </a:prstGeom>
          <a:noFill/>
          <a:ln w="12700">
            <a:solidFill>
              <a:prstClr val="black"/>
            </a:solidFill>
          </a:ln>
        </p:spPr>
        <p:txBody>
          <a:bodyPr vert="horz" lIns="91623" tIns="45811" rIns="91623" bIns="45811" rtlCol="0" anchor="ctr"/>
          <a:lstStyle/>
          <a:p>
            <a:endParaRPr lang="en-GB"/>
          </a:p>
        </p:txBody>
      </p:sp>
      <p:sp>
        <p:nvSpPr>
          <p:cNvPr id="5" name="Segnaposto note 4"/>
          <p:cNvSpPr>
            <a:spLocks noGrp="1"/>
          </p:cNvSpPr>
          <p:nvPr>
            <p:ph type="body" sz="quarter" idx="3"/>
          </p:nvPr>
        </p:nvSpPr>
        <p:spPr>
          <a:xfrm>
            <a:off x="680562" y="4721186"/>
            <a:ext cx="5444490" cy="4472702"/>
          </a:xfrm>
          <a:prstGeom prst="rect">
            <a:avLst/>
          </a:prstGeom>
        </p:spPr>
        <p:txBody>
          <a:bodyPr vert="horz" lIns="91623" tIns="45811" rIns="91623" bIns="45811"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440646"/>
            <a:ext cx="2949099" cy="496967"/>
          </a:xfrm>
          <a:prstGeom prst="rect">
            <a:avLst/>
          </a:prstGeom>
        </p:spPr>
        <p:txBody>
          <a:bodyPr vert="horz" lIns="91623" tIns="45811" rIns="91623" bIns="45811" rtlCol="0" anchor="b"/>
          <a:lstStyle>
            <a:lvl1pPr algn="l">
              <a:defRPr sz="1200"/>
            </a:lvl1pPr>
          </a:lstStyle>
          <a:p>
            <a:endParaRPr lang="en-GB"/>
          </a:p>
        </p:txBody>
      </p:sp>
      <p:sp>
        <p:nvSpPr>
          <p:cNvPr id="7" name="Segnaposto numero diapositiva 6"/>
          <p:cNvSpPr>
            <a:spLocks noGrp="1"/>
          </p:cNvSpPr>
          <p:nvPr>
            <p:ph type="sldNum" sz="quarter" idx="5"/>
          </p:nvPr>
        </p:nvSpPr>
        <p:spPr>
          <a:xfrm>
            <a:off x="3854939" y="9440646"/>
            <a:ext cx="2949099" cy="496967"/>
          </a:xfrm>
          <a:prstGeom prst="rect">
            <a:avLst/>
          </a:prstGeom>
        </p:spPr>
        <p:txBody>
          <a:bodyPr vert="horz" lIns="91623" tIns="45811" rIns="91623" bIns="45811" rtlCol="0" anchor="b"/>
          <a:lstStyle>
            <a:lvl1pPr algn="r">
              <a:defRPr sz="1200"/>
            </a:lvl1pPr>
          </a:lstStyle>
          <a:p>
            <a:fld id="{E7EEA0BB-47E1-4C65-8D0B-F2F9738648FA}" type="slidenum">
              <a:rPr lang="en-GB" smtClean="0"/>
              <a:t>‹N›</a:t>
            </a:fld>
            <a:endParaRPr lang="en-GB"/>
          </a:p>
        </p:txBody>
      </p:sp>
    </p:spTree>
    <p:extLst>
      <p:ext uri="{BB962C8B-B14F-4D97-AF65-F5344CB8AC3E}">
        <p14:creationId xmlns:p14="http://schemas.microsoft.com/office/powerpoint/2010/main" val="139329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ocardi.it/dizionario/1691.html" TargetMode="External"/><Relationship Id="rId7" Type="http://schemas.openxmlformats.org/officeDocument/2006/relationships/hyperlink" Target="https://www.brocardi.it/dizionario/1713.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brocardi.it/dizionario/1772.html" TargetMode="External"/><Relationship Id="rId5" Type="http://schemas.openxmlformats.org/officeDocument/2006/relationships/hyperlink" Target="https://www.brocardi.it/codice-civile/libro-quarto/titolo-ii/capo-xi/art1419.html" TargetMode="External"/><Relationship Id="rId4" Type="http://schemas.openxmlformats.org/officeDocument/2006/relationships/hyperlink" Target="https://www.brocardi.it/dizionario/2348.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7EEA0BB-47E1-4C65-8D0B-F2F9738648FA}" type="slidenum">
              <a:rPr lang="en-GB" smtClean="0"/>
              <a:t>1</a:t>
            </a:fld>
            <a:endParaRPr lang="en-GB" dirty="0"/>
          </a:p>
        </p:txBody>
      </p:sp>
    </p:spTree>
    <p:extLst>
      <p:ext uri="{BB962C8B-B14F-4D97-AF65-F5344CB8AC3E}">
        <p14:creationId xmlns:p14="http://schemas.microsoft.com/office/powerpoint/2010/main" val="12740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7EEA0BB-47E1-4C65-8D0B-F2F9738648FA}" type="slidenum">
              <a:rPr lang="en-GB" smtClean="0"/>
              <a:t>27</a:t>
            </a:fld>
            <a:endParaRPr lang="en-GB"/>
          </a:p>
        </p:txBody>
      </p:sp>
    </p:spTree>
    <p:extLst>
      <p:ext uri="{BB962C8B-B14F-4D97-AF65-F5344CB8AC3E}">
        <p14:creationId xmlns:p14="http://schemas.microsoft.com/office/powerpoint/2010/main" val="227499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28</a:t>
            </a:fld>
            <a:endParaRPr lang="en-GB"/>
          </a:p>
        </p:txBody>
      </p:sp>
    </p:spTree>
    <p:extLst>
      <p:ext uri="{BB962C8B-B14F-4D97-AF65-F5344CB8AC3E}">
        <p14:creationId xmlns:p14="http://schemas.microsoft.com/office/powerpoint/2010/main" val="329806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29</a:t>
            </a:fld>
            <a:endParaRPr lang="en-GB"/>
          </a:p>
        </p:txBody>
      </p:sp>
    </p:spTree>
    <p:extLst>
      <p:ext uri="{BB962C8B-B14F-4D97-AF65-F5344CB8AC3E}">
        <p14:creationId xmlns:p14="http://schemas.microsoft.com/office/powerpoint/2010/main" val="175744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30</a:t>
            </a:fld>
            <a:endParaRPr lang="en-GB"/>
          </a:p>
        </p:txBody>
      </p:sp>
    </p:spTree>
    <p:extLst>
      <p:ext uri="{BB962C8B-B14F-4D97-AF65-F5344CB8AC3E}">
        <p14:creationId xmlns:p14="http://schemas.microsoft.com/office/powerpoint/2010/main" val="372322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31</a:t>
            </a:fld>
            <a:endParaRPr lang="en-GB"/>
          </a:p>
        </p:txBody>
      </p:sp>
    </p:spTree>
    <p:extLst>
      <p:ext uri="{BB962C8B-B14F-4D97-AF65-F5344CB8AC3E}">
        <p14:creationId xmlns:p14="http://schemas.microsoft.com/office/powerpoint/2010/main" val="83787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35</a:t>
            </a:fld>
            <a:endParaRPr lang="en-GB"/>
          </a:p>
        </p:txBody>
      </p:sp>
    </p:spTree>
    <p:extLst>
      <p:ext uri="{BB962C8B-B14F-4D97-AF65-F5344CB8AC3E}">
        <p14:creationId xmlns:p14="http://schemas.microsoft.com/office/powerpoint/2010/main" val="29376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36</a:t>
            </a:fld>
            <a:endParaRPr lang="en-GB"/>
          </a:p>
        </p:txBody>
      </p:sp>
    </p:spTree>
    <p:extLst>
      <p:ext uri="{BB962C8B-B14F-4D97-AF65-F5344CB8AC3E}">
        <p14:creationId xmlns:p14="http://schemas.microsoft.com/office/powerpoint/2010/main" val="1186562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37</a:t>
            </a:fld>
            <a:endParaRPr lang="en-GB"/>
          </a:p>
        </p:txBody>
      </p:sp>
    </p:spTree>
    <p:extLst>
      <p:ext uri="{BB962C8B-B14F-4D97-AF65-F5344CB8AC3E}">
        <p14:creationId xmlns:p14="http://schemas.microsoft.com/office/powerpoint/2010/main" val="142817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38</a:t>
            </a:fld>
            <a:endParaRPr lang="en-GB"/>
          </a:p>
        </p:txBody>
      </p:sp>
    </p:spTree>
    <p:extLst>
      <p:ext uri="{BB962C8B-B14F-4D97-AF65-F5344CB8AC3E}">
        <p14:creationId xmlns:p14="http://schemas.microsoft.com/office/powerpoint/2010/main" val="366213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39</a:t>
            </a:fld>
            <a:endParaRPr lang="en-GB"/>
          </a:p>
        </p:txBody>
      </p:sp>
    </p:spTree>
    <p:extLst>
      <p:ext uri="{BB962C8B-B14F-4D97-AF65-F5344CB8AC3E}">
        <p14:creationId xmlns:p14="http://schemas.microsoft.com/office/powerpoint/2010/main" val="84324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it-IT" sz="2400" dirty="0"/>
              <a:t>non vi è dunque ragione di disciplinare il diritto di recesso in quanto, essendo la prestazione lavorativa a termine o comunque dovendo essere finalizzata alla realizzazione di una determinata opera, non vi è necessità di sciogliere il rapporto di lavoro nel corso del suo svolgimento</a:t>
            </a:r>
          </a:p>
          <a:p>
            <a:endParaRPr lang="it-IT" dirty="0"/>
          </a:p>
        </p:txBody>
      </p:sp>
    </p:spTree>
    <p:extLst>
      <p:ext uri="{BB962C8B-B14F-4D97-AF65-F5344CB8AC3E}">
        <p14:creationId xmlns:p14="http://schemas.microsoft.com/office/powerpoint/2010/main" val="352605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a:t>Il giudice, con la sentenza con la quale annulla o dichiara nullo il licenziamento, condanna l'amministrazione alla reintegrazione del lavoratore nel posto di lavoro e al pagamento di </a:t>
            </a:r>
            <a:r>
              <a:rPr lang="it-IT" dirty="0" err="1"/>
              <a:t>un'indennita'</a:t>
            </a:r>
            <a:r>
              <a:rPr lang="it-IT" dirty="0"/>
              <a:t> risarcitoria commisurata all'ultima retribuzione di riferimento per il calcolo del trattamento di fine rapporto corrispondente al periodo dal giorno del licenziamento fino a quello dell'effettiva reintegrazione, e comunque in misura non superiore alle ventiquattro </a:t>
            </a:r>
            <a:r>
              <a:rPr lang="it-IT" dirty="0" err="1"/>
              <a:t>mensilita'</a:t>
            </a:r>
            <a:r>
              <a:rPr lang="it-IT" dirty="0"/>
              <a:t>, dedotto quanto il lavoratore abbia percepito per lo svolgimento di altre </a:t>
            </a:r>
            <a:r>
              <a:rPr lang="it-IT" dirty="0" err="1"/>
              <a:t>attivita'</a:t>
            </a:r>
            <a:r>
              <a:rPr lang="it-IT" dirty="0"/>
              <a:t> lavorative. Il datore di lavoro </a:t>
            </a:r>
            <a:r>
              <a:rPr lang="it-IT" dirty="0" err="1"/>
              <a:t>e'</a:t>
            </a:r>
            <a:r>
              <a:rPr lang="it-IT" dirty="0"/>
              <a:t> condannato, </a:t>
            </a:r>
            <a:r>
              <a:rPr lang="it-IT" dirty="0" err="1"/>
              <a:t>altresi'</a:t>
            </a:r>
            <a:r>
              <a:rPr lang="it-IT" dirty="0"/>
              <a:t>, per il medesimo periodo, al versamento dei contributi previdenziali e assistenziali.</a:t>
            </a:r>
          </a:p>
        </p:txBody>
      </p:sp>
    </p:spTree>
    <p:extLst>
      <p:ext uri="{BB962C8B-B14F-4D97-AF65-F5344CB8AC3E}">
        <p14:creationId xmlns:p14="http://schemas.microsoft.com/office/powerpoint/2010/main" val="315824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7EEA0BB-47E1-4C65-8D0B-F2F9738648FA}" type="slidenum">
              <a:rPr lang="en-GB" smtClean="0"/>
              <a:t>3</a:t>
            </a:fld>
            <a:endParaRPr lang="en-GB" dirty="0"/>
          </a:p>
        </p:txBody>
      </p:sp>
    </p:spTree>
    <p:extLst>
      <p:ext uri="{BB962C8B-B14F-4D97-AF65-F5344CB8AC3E}">
        <p14:creationId xmlns:p14="http://schemas.microsoft.com/office/powerpoint/2010/main" val="178439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a:t>decadenza: cause dovute ad un’inottemperanza a provvedimenti (es. rientro in servizio)</a:t>
            </a:r>
          </a:p>
          <a:p>
            <a:r>
              <a:rPr lang="it-IT" dirty="0"/>
              <a:t>destituzione: condotte disciplinarmente rilevanti</a:t>
            </a:r>
          </a:p>
          <a:p>
            <a:r>
              <a:rPr lang="it-IT" dirty="0"/>
              <a:t>dispensa: impossibilità legate a malattia o invalidità che rendono impossibile la prestazione</a:t>
            </a:r>
          </a:p>
          <a:p>
            <a:pPr marL="457200" indent="-457200" algn="just">
              <a:buFontTx/>
              <a:buChar char="-"/>
            </a:pPr>
            <a:r>
              <a:rPr lang="it-IT" sz="2400" dirty="0"/>
              <a:t>art.78: destituzione, provvedimento espulsivo previsto in tutti i casi in cui la condotta del lavoratore è incompatibile con i doveri attinenti alla pubblica funzione</a:t>
            </a:r>
          </a:p>
          <a:p>
            <a:pPr marL="457200" indent="-457200" algn="just">
              <a:buFontTx/>
              <a:buChar char="-"/>
            </a:pPr>
            <a:r>
              <a:rPr lang="it-IT" sz="2400" dirty="0"/>
              <a:t>art.85: destituzione di diritto nell’ipotesi in cui il dipendente sia stato condannato in via definitiva per una serie di delitti la cui condotta è palesemente incompatibile con il mantenimento di quel vincolo di fedeltà che deve caratterizzare il rapporto tra lavoratore e pubblica amministrazione</a:t>
            </a:r>
          </a:p>
          <a:p>
            <a:endParaRPr lang="it-IT" dirty="0"/>
          </a:p>
        </p:txBody>
      </p:sp>
    </p:spTree>
    <p:extLst>
      <p:ext uri="{BB962C8B-B14F-4D97-AF65-F5344CB8AC3E}">
        <p14:creationId xmlns:p14="http://schemas.microsoft.com/office/powerpoint/2010/main" val="94116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18625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7EEA0BB-47E1-4C65-8D0B-F2F9738648FA}" type="slidenum">
              <a:rPr lang="en-GB" smtClean="0"/>
              <a:t>15</a:t>
            </a:fld>
            <a:endParaRPr lang="en-GB"/>
          </a:p>
        </p:txBody>
      </p:sp>
    </p:spTree>
    <p:extLst>
      <p:ext uri="{BB962C8B-B14F-4D97-AF65-F5344CB8AC3E}">
        <p14:creationId xmlns:p14="http://schemas.microsoft.com/office/powerpoint/2010/main" val="279342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a:t>Art. 1339: </a:t>
            </a:r>
            <a:r>
              <a:rPr lang="it-IT" sz="2200" b="0" i="0" dirty="0">
                <a:effectLst/>
                <a:latin typeface="+mn-lt"/>
                <a:ea typeface="+mn-ea"/>
                <a:cs typeface="+mn-cs"/>
                <a:sym typeface="Helvetica Neue"/>
              </a:rPr>
              <a:t>Le clausole, i prezzi di beni o di servizi, imposti dalla legge o da norme corporative sono di diritto inseriti nel </a:t>
            </a:r>
            <a:r>
              <a:rPr lang="it-IT" sz="2200" b="0" i="0" u="sng" dirty="0">
                <a:effectLst/>
                <a:latin typeface="+mn-lt"/>
                <a:ea typeface="+mn-ea"/>
                <a:cs typeface="+mn-cs"/>
                <a:sym typeface="Helvetica Neue"/>
                <a:hlinkClick r:id="rId3" tooltip="Dizionario Giuridico: Accordo (contrattuale)"/>
              </a:rPr>
              <a:t>contratto</a:t>
            </a:r>
            <a:r>
              <a:rPr lang="it-IT" sz="2200" b="0" i="0" dirty="0">
                <a:effectLst/>
                <a:latin typeface="+mn-lt"/>
                <a:ea typeface="+mn-ea"/>
                <a:cs typeface="+mn-cs"/>
                <a:sym typeface="Helvetica Neue"/>
              </a:rPr>
              <a:t>, anche in sostituzione delle </a:t>
            </a:r>
            <a:r>
              <a:rPr lang="it-IT" sz="2200" b="0" i="0" u="sng" dirty="0">
                <a:effectLst/>
                <a:latin typeface="+mn-lt"/>
                <a:ea typeface="+mn-ea"/>
                <a:cs typeface="+mn-cs"/>
                <a:sym typeface="Helvetica Neue"/>
                <a:hlinkClick r:id="rId4" tooltip="Dizionario Giuridico: Clausola (contratto)"/>
              </a:rPr>
              <a:t>clausole</a:t>
            </a:r>
            <a:r>
              <a:rPr lang="it-IT" sz="2200" b="0" i="0" dirty="0">
                <a:effectLst/>
                <a:latin typeface="+mn-lt"/>
                <a:ea typeface="+mn-ea"/>
                <a:cs typeface="+mn-cs"/>
                <a:sym typeface="Helvetica Neue"/>
              </a:rPr>
              <a:t> difformi apposte dalle parti [</a:t>
            </a:r>
            <a:r>
              <a:rPr lang="it-IT" sz="2200" b="0" i="0" u="sng" dirty="0">
                <a:effectLst/>
                <a:latin typeface="+mn-lt"/>
                <a:ea typeface="+mn-ea"/>
                <a:cs typeface="+mn-cs"/>
                <a:sym typeface="Helvetica Neue"/>
                <a:hlinkClick r:id="rId5" tooltip="Nullità parziale"/>
              </a:rPr>
              <a:t>1419</a:t>
            </a:r>
            <a:r>
              <a:rPr lang="it-IT" sz="2200" b="0" i="0" dirty="0">
                <a:effectLst/>
                <a:latin typeface="+mn-lt"/>
                <a:ea typeface="+mn-ea"/>
                <a:cs typeface="+mn-cs"/>
                <a:sym typeface="Helvetica Neue"/>
              </a:rPr>
              <a:t>].</a:t>
            </a:r>
          </a:p>
          <a:p>
            <a:r>
              <a:rPr lang="it-IT" sz="2200" b="0" i="0" dirty="0">
                <a:effectLst/>
                <a:latin typeface="+mn-lt"/>
                <a:ea typeface="+mn-ea"/>
                <a:cs typeface="+mn-cs"/>
                <a:sym typeface="Helvetica Neue"/>
              </a:rPr>
              <a:t>Art.</a:t>
            </a:r>
            <a:r>
              <a:rPr lang="it-IT" sz="2200" b="0" i="0" baseline="0" dirty="0">
                <a:effectLst/>
                <a:latin typeface="+mn-lt"/>
                <a:ea typeface="+mn-ea"/>
                <a:cs typeface="+mn-cs"/>
                <a:sym typeface="Helvetica Neue"/>
              </a:rPr>
              <a:t> 1419:  </a:t>
            </a:r>
            <a:r>
              <a:rPr lang="it-IT" sz="2200" b="0" i="0" dirty="0">
                <a:effectLst/>
                <a:latin typeface="+mn-lt"/>
                <a:ea typeface="+mn-ea"/>
                <a:cs typeface="+mn-cs"/>
                <a:sym typeface="Helvetica Neue"/>
              </a:rPr>
              <a:t>La </a:t>
            </a:r>
            <a:r>
              <a:rPr lang="it-IT" sz="2200" b="0" i="0" u="sng" dirty="0">
                <a:effectLst/>
                <a:latin typeface="+mn-lt"/>
                <a:ea typeface="+mn-ea"/>
                <a:cs typeface="+mn-cs"/>
                <a:sym typeface="Helvetica Neue"/>
                <a:hlinkClick r:id="rId6" tooltip="Dizionario Giuridico: Nullità parziale del contratto"/>
              </a:rPr>
              <a:t>nullità parziale di un contratto</a:t>
            </a:r>
            <a:r>
              <a:rPr lang="it-IT" sz="2200" b="0" i="0" dirty="0">
                <a:effectLst/>
                <a:latin typeface="+mn-lt"/>
                <a:ea typeface="+mn-ea"/>
                <a:cs typeface="+mn-cs"/>
                <a:sym typeface="Helvetica Neue"/>
              </a:rPr>
              <a:t> o la nullità di singole </a:t>
            </a:r>
            <a:r>
              <a:rPr lang="it-IT" sz="2200" b="0" i="0" u="sng" dirty="0">
                <a:effectLst/>
                <a:latin typeface="+mn-lt"/>
                <a:ea typeface="+mn-ea"/>
                <a:cs typeface="+mn-cs"/>
                <a:sym typeface="Helvetica Neue"/>
                <a:hlinkClick r:id="rId4" tooltip="Dizionario Giuridico: Clausola (contratto)"/>
              </a:rPr>
              <a:t>clausole</a:t>
            </a:r>
            <a:r>
              <a:rPr lang="it-IT" sz="2200" b="0" i="0" dirty="0">
                <a:effectLst/>
                <a:latin typeface="+mn-lt"/>
                <a:ea typeface="+mn-ea"/>
                <a:cs typeface="+mn-cs"/>
                <a:sym typeface="Helvetica Neue"/>
              </a:rPr>
              <a:t> importa la nullità dell'intero contratto, se risulta che i contraenti non lo avrebbero concluso senza quella parte del suo contenuto che è colpita dalla nullità</a:t>
            </a:r>
            <a:r>
              <a:rPr lang="it-IT" sz="2200" b="0" i="0" u="none" strike="noStrike" baseline="30000" dirty="0">
                <a:effectLst/>
                <a:latin typeface="+mn-lt"/>
                <a:ea typeface="+mn-ea"/>
                <a:cs typeface="+mn-cs"/>
                <a:sym typeface="Helvetica Neue"/>
              </a:rPr>
              <a:t>.</a:t>
            </a:r>
            <a:endParaRPr lang="it-IT" sz="2200" b="0" i="0" dirty="0">
              <a:effectLst/>
              <a:latin typeface="+mn-lt"/>
              <a:ea typeface="+mn-ea"/>
              <a:cs typeface="+mn-cs"/>
              <a:sym typeface="Helvetica Neue"/>
            </a:endParaRPr>
          </a:p>
          <a:p>
            <a:r>
              <a:rPr lang="it-IT" sz="2200" b="0" i="0" dirty="0">
                <a:effectLst/>
                <a:latin typeface="+mn-lt"/>
                <a:ea typeface="+mn-ea"/>
                <a:cs typeface="+mn-cs"/>
                <a:sym typeface="Helvetica Neue"/>
              </a:rPr>
              <a:t>La nullità di singole clausole non importa la nullità del contratto, quando le clausole nulle sono sostituite di diritto da </a:t>
            </a:r>
            <a:r>
              <a:rPr lang="it-IT" sz="2200" b="0" i="0" u="sng" dirty="0">
                <a:effectLst/>
                <a:latin typeface="+mn-lt"/>
                <a:ea typeface="+mn-ea"/>
                <a:cs typeface="+mn-cs"/>
                <a:sym typeface="Helvetica Neue"/>
                <a:hlinkClick r:id="rId7" tooltip="Dizionario Giuridico: Norme imperative (o cogenti)"/>
              </a:rPr>
              <a:t>norme imperative</a:t>
            </a:r>
            <a:r>
              <a:rPr lang="it-IT" sz="2200" b="0" i="0" u="none" dirty="0">
                <a:effectLst/>
                <a:latin typeface="+mn-lt"/>
                <a:ea typeface="+mn-ea"/>
                <a:cs typeface="+mn-cs"/>
                <a:sym typeface="Helvetica Neue"/>
              </a:rPr>
              <a:t>.</a:t>
            </a:r>
            <a:endParaRPr lang="it-IT" sz="2200" b="0" i="0" dirty="0">
              <a:effectLst/>
              <a:latin typeface="+mn-lt"/>
              <a:ea typeface="+mn-ea"/>
              <a:cs typeface="+mn-cs"/>
              <a:sym typeface="Helvetica Neue"/>
            </a:endParaRPr>
          </a:p>
          <a:p>
            <a:endParaRPr lang="it-IT" sz="2200" b="0" i="0" dirty="0">
              <a:effectLst/>
              <a:latin typeface="+mn-lt"/>
              <a:ea typeface="+mn-ea"/>
              <a:cs typeface="+mn-cs"/>
              <a:sym typeface="Helvetica Neue"/>
            </a:endParaRPr>
          </a:p>
          <a:p>
            <a:pPr marL="0" marR="0" lvl="0" indent="0" algn="just" defTabSz="457200" eaLnBrk="1" fontAlgn="auto" latinLnBrk="0" hangingPunct="1">
              <a:lnSpc>
                <a:spcPct val="117999"/>
              </a:lnSpc>
              <a:spcBef>
                <a:spcPts val="0"/>
              </a:spcBef>
              <a:spcAft>
                <a:spcPts val="0"/>
              </a:spcAft>
              <a:buClrTx/>
              <a:buSzTx/>
              <a:buFontTx/>
              <a:buNone/>
              <a:tabLst/>
              <a:defRPr/>
            </a:pPr>
            <a:r>
              <a:rPr lang="it-IT" u="sng" dirty="0"/>
              <a:t>mancato esercizio o la decadenza dall'azione disciplinare, dovuti all'omissione o al ritardo, senza giustificato motivo, degli atti del procedimento disciplinare, ovvero a valutazioni manifestamente irragionevoli di insussistenza dell'illecito in relazione a condotte aventi oggettiva e palese rilevanza disciplinare; </a:t>
            </a:r>
          </a:p>
          <a:p>
            <a:br>
              <a:rPr lang="it-IT" sz="2200" b="0" i="0" dirty="0">
                <a:effectLst/>
                <a:latin typeface="+mn-lt"/>
                <a:ea typeface="+mn-ea"/>
                <a:cs typeface="+mn-cs"/>
                <a:sym typeface="Helvetica Neue"/>
              </a:rPr>
            </a:br>
            <a:endParaRPr lang="it-IT" dirty="0"/>
          </a:p>
        </p:txBody>
      </p:sp>
    </p:spTree>
    <p:extLst>
      <p:ext uri="{BB962C8B-B14F-4D97-AF65-F5344CB8AC3E}">
        <p14:creationId xmlns:p14="http://schemas.microsoft.com/office/powerpoint/2010/main" val="239781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23</a:t>
            </a:fld>
            <a:endParaRPr lang="en-GB"/>
          </a:p>
        </p:txBody>
      </p:sp>
    </p:spTree>
    <p:extLst>
      <p:ext uri="{BB962C8B-B14F-4D97-AF65-F5344CB8AC3E}">
        <p14:creationId xmlns:p14="http://schemas.microsoft.com/office/powerpoint/2010/main" val="197301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7EEA0BB-47E1-4C65-8D0B-F2F9738648FA}" type="slidenum">
              <a:rPr lang="en-GB" smtClean="0"/>
              <a:t>24</a:t>
            </a:fld>
            <a:endParaRPr lang="en-GB"/>
          </a:p>
        </p:txBody>
      </p:sp>
    </p:spTree>
    <p:extLst>
      <p:ext uri="{BB962C8B-B14F-4D97-AF65-F5344CB8AC3E}">
        <p14:creationId xmlns:p14="http://schemas.microsoft.com/office/powerpoint/2010/main" val="308034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1924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6" name="Footer Placeholder 5"/>
          <p:cNvSpPr>
            <a:spLocks noGrp="1"/>
          </p:cNvSpPr>
          <p:nvPr>
            <p:ph type="ftr" sz="quarter" idx="11"/>
          </p:nvPr>
        </p:nvSpPr>
        <p:spPr/>
        <p:txBody>
          <a:bodyPr/>
          <a:lstStyle/>
          <a:p>
            <a:endParaRPr lang="it-IT">
              <a:solidFill>
                <a:srgbClr val="575F6D"/>
              </a:solidFill>
            </a:endParaRP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407829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02949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94302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1630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4"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28582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4"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0876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382906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90666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573107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42506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645915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FFF39D"/>
                </a:solidFill>
              </a:rPr>
              <a:pPr/>
              <a:t>23/04/2024</a:t>
            </a:fld>
            <a:endParaRPr lang="it-IT">
              <a:solidFill>
                <a:srgbClr val="FFF39D"/>
              </a:solidFill>
            </a:endParaRPr>
          </a:p>
        </p:txBody>
      </p:sp>
      <p:sp>
        <p:nvSpPr>
          <p:cNvPr id="5" name="Footer Placeholder 4"/>
          <p:cNvSpPr>
            <a:spLocks noGrp="1"/>
          </p:cNvSpPr>
          <p:nvPr>
            <p:ph type="ftr" sz="quarter" idx="11"/>
          </p:nvPr>
        </p:nvSpPr>
        <p:spPr/>
        <p:txBody>
          <a:bodyPr/>
          <a:lstStyle/>
          <a:p>
            <a:endParaRPr lang="it-IT">
              <a:solidFill>
                <a:srgbClr val="FFF39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83394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6" name="Footer Placeholder 5"/>
          <p:cNvSpPr>
            <a:spLocks noGrp="1"/>
          </p:cNvSpPr>
          <p:nvPr>
            <p:ph type="ftr" sz="quarter" idx="11"/>
          </p:nvPr>
        </p:nvSpPr>
        <p:spPr/>
        <p:txBody>
          <a:bodyPr/>
          <a:lstStyle/>
          <a:p>
            <a:endParaRPr lang="it-IT">
              <a:solidFill>
                <a:srgbClr val="575F6D"/>
              </a:solidFill>
            </a:endParaRP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79106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8" name="Footer Placeholder 7"/>
          <p:cNvSpPr>
            <a:spLocks noGrp="1"/>
          </p:cNvSpPr>
          <p:nvPr>
            <p:ph type="ftr" sz="quarter" idx="11"/>
          </p:nvPr>
        </p:nvSpPr>
        <p:spPr/>
        <p:txBody>
          <a:bodyPr/>
          <a:lstStyle/>
          <a:p>
            <a:endParaRPr lang="it-IT">
              <a:solidFill>
                <a:srgbClr val="575F6D"/>
              </a:solidFill>
            </a:endParaRPr>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82649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3"/>
          <p:cNvSpPr>
            <a:spLocks noGrp="1"/>
          </p:cNvSpPr>
          <p:nvPr>
            <p:ph type="ftr" sz="quarter" idx="11"/>
          </p:nvPr>
        </p:nvSpPr>
        <p:spPr/>
        <p:txBody>
          <a:bodyPr/>
          <a:lstStyle/>
          <a:p>
            <a:endParaRPr lang="it-IT">
              <a:solidFill>
                <a:srgbClr val="575F6D"/>
              </a:solidFill>
            </a:endParaRPr>
          </a:p>
        </p:txBody>
      </p:sp>
      <p:sp>
        <p:nvSpPr>
          <p:cNvPr id="6"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822821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2"/>
          <p:cNvSpPr>
            <a:spLocks noGrp="1"/>
          </p:cNvSpPr>
          <p:nvPr>
            <p:ph type="ftr" sz="quarter" idx="11"/>
          </p:nvPr>
        </p:nvSpPr>
        <p:spPr/>
        <p:txBody>
          <a:bodyPr/>
          <a:lstStyle/>
          <a:p>
            <a:endParaRPr lang="it-IT">
              <a:solidFill>
                <a:srgbClr val="575F6D"/>
              </a:solidFill>
            </a:endParaRPr>
          </a:p>
        </p:txBody>
      </p:sp>
      <p:sp>
        <p:nvSpPr>
          <p:cNvPr id="6"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730522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5"/>
          <p:cNvSpPr>
            <a:spLocks noGrp="1"/>
          </p:cNvSpPr>
          <p:nvPr>
            <p:ph type="ftr" sz="quarter" idx="11"/>
          </p:nvPr>
        </p:nvSpPr>
        <p:spPr/>
        <p:txBody>
          <a:bodyPr/>
          <a:lstStyle/>
          <a:p>
            <a:endParaRPr lang="it-IT">
              <a:solidFill>
                <a:srgbClr val="575F6D"/>
              </a:solidFill>
            </a:endParaRPr>
          </a:p>
        </p:txBody>
      </p:sp>
      <p:sp>
        <p:nvSpPr>
          <p:cNvPr id="6"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829437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6" name="Footer Placeholder 5"/>
          <p:cNvSpPr>
            <a:spLocks noGrp="1"/>
          </p:cNvSpPr>
          <p:nvPr>
            <p:ph type="ftr" sz="quarter" idx="11"/>
          </p:nvPr>
        </p:nvSpPr>
        <p:spPr/>
        <p:txBody>
          <a:bodyPr/>
          <a:lstStyle/>
          <a:p>
            <a:endParaRPr lang="it-IT">
              <a:solidFill>
                <a:srgbClr val="575F6D"/>
              </a:solidFill>
            </a:endParaRP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879679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6" name="Footer Placeholder 5"/>
          <p:cNvSpPr>
            <a:spLocks noGrp="1"/>
          </p:cNvSpPr>
          <p:nvPr>
            <p:ph type="ftr" sz="quarter" idx="11"/>
          </p:nvPr>
        </p:nvSpPr>
        <p:spPr/>
        <p:txBody>
          <a:bodyPr/>
          <a:lstStyle/>
          <a:p>
            <a:endParaRPr lang="it-IT">
              <a:solidFill>
                <a:srgbClr val="575F6D"/>
              </a:solidFill>
            </a:endParaRP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925475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032825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1290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FFF39D"/>
                </a:solidFill>
              </a:rPr>
              <a:pPr/>
              <a:t>23/04/2024</a:t>
            </a:fld>
            <a:endParaRPr lang="it-IT">
              <a:solidFill>
                <a:srgbClr val="FFF39D"/>
              </a:solidFill>
            </a:endParaRPr>
          </a:p>
        </p:txBody>
      </p:sp>
      <p:sp>
        <p:nvSpPr>
          <p:cNvPr id="5" name="Footer Placeholder 4"/>
          <p:cNvSpPr>
            <a:spLocks noGrp="1"/>
          </p:cNvSpPr>
          <p:nvPr>
            <p:ph type="ftr" sz="quarter" idx="11"/>
          </p:nvPr>
        </p:nvSpPr>
        <p:spPr/>
        <p:txBody>
          <a:bodyPr/>
          <a:lstStyle/>
          <a:p>
            <a:endParaRPr lang="it-IT">
              <a:solidFill>
                <a:srgbClr val="FFF39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75354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852337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4"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979702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4"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048515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4139184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11"/>
          </p:nvPr>
        </p:nvSpPr>
        <p:spPr/>
        <p:txBody>
          <a:bodyPr/>
          <a:lstStyle/>
          <a:p>
            <a:endParaRPr lang="it-IT">
              <a:solidFill>
                <a:srgbClr val="575F6D"/>
              </a:solidFill>
            </a:endParaRPr>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310297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dice fondo edificio">
    <p:spTree>
      <p:nvGrpSpPr>
        <p:cNvPr id="1" name=""/>
        <p:cNvGrpSpPr/>
        <p:nvPr/>
      </p:nvGrpSpPr>
      <p:grpSpPr>
        <a:xfrm>
          <a:off x="0" y="0"/>
          <a:ext cx="0" cy="0"/>
          <a:chOff x="0" y="0"/>
          <a:chExt cx="0" cy="0"/>
        </a:xfrm>
      </p:grpSpPr>
      <p:sp>
        <p:nvSpPr>
          <p:cNvPr id="29" name="Corpo livello uno…"/>
          <p:cNvSpPr txBox="1">
            <a:spLocks noGrp="1"/>
          </p:cNvSpPr>
          <p:nvPr>
            <p:ph type="body" sz="quarter" idx="1"/>
          </p:nvPr>
        </p:nvSpPr>
        <p:spPr>
          <a:xfrm>
            <a:off x="1416050" y="1480966"/>
            <a:ext cx="7254900" cy="267971"/>
          </a:xfrm>
          <a:prstGeom prst="rect">
            <a:avLst/>
          </a:prstGeom>
        </p:spPr>
        <p:txBody>
          <a:bodyPr>
            <a:normAutofit/>
          </a:bodyPr>
          <a:lstStyle>
            <a:lvl1pPr marL="0" indent="0" algn="l">
              <a:buClrTx/>
              <a:buSzTx/>
              <a:buNone/>
              <a:defRPr sz="1275" cap="none" spc="115">
                <a:latin typeface="Avenir LT Std 55 Roman"/>
                <a:ea typeface="Avenir LT Std 55 Roman"/>
                <a:cs typeface="Avenir LT Std 55 Roman"/>
                <a:sym typeface="Avenir LT Std 55 Roman"/>
              </a:defRPr>
            </a:lvl1pPr>
            <a:lvl2pPr marL="344714" indent="-154214" algn="l">
              <a:buClrTx/>
              <a:defRPr sz="1275" cap="none" spc="115">
                <a:latin typeface="Avenir LT Std 55 Roman"/>
                <a:ea typeface="Avenir LT Std 55 Roman"/>
                <a:cs typeface="Avenir LT Std 55 Roman"/>
                <a:sym typeface="Avenir LT Std 55 Roman"/>
              </a:defRPr>
            </a:lvl2pPr>
            <a:lvl3pPr marL="535214" indent="-154214" algn="l">
              <a:buClrTx/>
              <a:defRPr sz="1275" cap="none" spc="115">
                <a:latin typeface="Avenir LT Std 55 Roman"/>
                <a:ea typeface="Avenir LT Std 55 Roman"/>
                <a:cs typeface="Avenir LT Std 55 Roman"/>
                <a:sym typeface="Avenir LT Std 55 Roman"/>
              </a:defRPr>
            </a:lvl3pPr>
            <a:lvl4pPr marL="725714" indent="-154214" algn="l">
              <a:buClrTx/>
              <a:defRPr sz="1275" cap="none" spc="115">
                <a:latin typeface="Avenir LT Std 55 Roman"/>
                <a:ea typeface="Avenir LT Std 55 Roman"/>
                <a:cs typeface="Avenir LT Std 55 Roman"/>
                <a:sym typeface="Avenir LT Std 55 Roman"/>
              </a:defRPr>
            </a:lvl4pPr>
            <a:lvl5pPr marL="916214" indent="-154214" algn="l">
              <a:buClrTx/>
              <a:defRPr sz="1275" cap="none" spc="115">
                <a:latin typeface="Avenir LT Std 55 Roman"/>
                <a:ea typeface="Avenir LT Std 55 Roman"/>
                <a:cs typeface="Avenir LT Std 55 Roman"/>
                <a:sym typeface="Avenir LT Std 55 Roman"/>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30" name="Titolo Testo"/>
          <p:cNvSpPr txBox="1">
            <a:spLocks noGrp="1"/>
          </p:cNvSpPr>
          <p:nvPr>
            <p:ph type="title"/>
          </p:nvPr>
        </p:nvSpPr>
        <p:spPr>
          <a:xfrm>
            <a:off x="1416050" y="-465684"/>
            <a:ext cx="7254900" cy="1862701"/>
          </a:xfrm>
          <a:prstGeom prst="rect">
            <a:avLst/>
          </a:prstGeom>
        </p:spPr>
        <p:txBody>
          <a:bodyPr/>
          <a:lstStyle>
            <a:lvl1pPr>
              <a:defRPr sz="2250" cap="none" spc="90"/>
            </a:lvl1pPr>
          </a:lstStyle>
          <a:p>
            <a:r>
              <a:rPr lang="it-IT"/>
              <a:t>Fare clic per modificare lo stile del titolo dello schema</a:t>
            </a:r>
            <a:endParaRPr/>
          </a:p>
        </p:txBody>
      </p:sp>
      <p:sp>
        <p:nvSpPr>
          <p:cNvPr id="10" name="Rettangolo"/>
          <p:cNvSpPr/>
          <p:nvPr userDrawn="1"/>
        </p:nvSpPr>
        <p:spPr>
          <a:xfrm>
            <a:off x="0" y="6131389"/>
            <a:ext cx="9144000" cy="726613"/>
          </a:xfrm>
          <a:prstGeom prst="rect">
            <a:avLst/>
          </a:prstGeom>
          <a:solidFill>
            <a:srgbClr val="1D355E"/>
          </a:solidFill>
          <a:ln w="12700">
            <a:miter lim="400000"/>
          </a:ln>
        </p:spPr>
        <p:txBody>
          <a:bodyPr lIns="19050" tIns="19050" rIns="19050" bIns="19050" anchor="ctr"/>
          <a:lstStyle/>
          <a:p>
            <a:pPr>
              <a:defRPr sz="2400" cap="all" spc="48">
                <a:solidFill>
                  <a:srgbClr val="1D355E"/>
                </a:solidFill>
                <a:latin typeface="Avenir LT Std 65 Medium"/>
                <a:ea typeface="Avenir LT Std 65 Medium"/>
                <a:cs typeface="Avenir LT Std 65 Medium"/>
                <a:sym typeface="Avenir LT Std 65 Medium"/>
              </a:defRPr>
            </a:pPr>
            <a:endParaRPr sz="900"/>
          </a:p>
        </p:txBody>
      </p:sp>
      <p:pic>
        <p:nvPicPr>
          <p:cNvPr id="11" name="Immagine 8" descr="Immagine 8"/>
          <p:cNvPicPr>
            <a:picLocks noChangeAspect="1"/>
          </p:cNvPicPr>
          <p:nvPr userDrawn="1"/>
        </p:nvPicPr>
        <p:blipFill>
          <a:blip r:embed="rId2"/>
          <a:stretch>
            <a:fillRect/>
          </a:stretch>
        </p:blipFill>
        <p:spPr>
          <a:xfrm>
            <a:off x="7477268" y="6230101"/>
            <a:ext cx="1162938" cy="522713"/>
          </a:xfrm>
          <a:prstGeom prst="rect">
            <a:avLst/>
          </a:prstGeom>
          <a:ln w="12700">
            <a:miter lim="400000"/>
          </a:ln>
        </p:spPr>
      </p:pic>
    </p:spTree>
    <p:extLst>
      <p:ext uri="{BB962C8B-B14F-4D97-AF65-F5344CB8AC3E}">
        <p14:creationId xmlns:p14="http://schemas.microsoft.com/office/powerpoint/2010/main" val="210539421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BLU edificio">
    <p:bg>
      <p:bgPr>
        <a:solidFill>
          <a:srgbClr val="1F294A"/>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07665E-DE6F-D94B-835B-AE4260F1059B}"/>
              </a:ext>
            </a:extLst>
          </p:cNvPr>
          <p:cNvPicPr>
            <a:picLocks noChangeAspect="1"/>
          </p:cNvPicPr>
          <p:nvPr userDrawn="1"/>
        </p:nvPicPr>
        <p:blipFill>
          <a:blip r:embed="rId2">
            <a:alphaModFix amt="30000"/>
            <a:extLst>
              <a:ext uri="{28A0092B-C50C-407E-A947-70E740481C1C}">
                <a14:useLocalDpi xmlns:a14="http://schemas.microsoft.com/office/drawing/2010/main"/>
              </a:ext>
            </a:extLst>
          </a:blip>
          <a:stretch>
            <a:fillRect/>
          </a:stretch>
        </p:blipFill>
        <p:spPr>
          <a:xfrm>
            <a:off x="-10392" y="3821054"/>
            <a:ext cx="9157496" cy="3019473"/>
          </a:xfrm>
          <a:prstGeom prst="rect">
            <a:avLst/>
          </a:prstGeom>
        </p:spPr>
      </p:pic>
      <p:pic>
        <p:nvPicPr>
          <p:cNvPr id="16" name="Immagine" descr="Immagine"/>
          <p:cNvPicPr>
            <a:picLocks noChangeAspect="1"/>
          </p:cNvPicPr>
          <p:nvPr/>
        </p:nvPicPr>
        <p:blipFill>
          <a:blip r:embed="rId3"/>
          <a:stretch>
            <a:fillRect/>
          </a:stretch>
        </p:blipFill>
        <p:spPr>
          <a:xfrm>
            <a:off x="-502053" y="-1543798"/>
            <a:ext cx="2429734" cy="1090988"/>
          </a:xfrm>
          <a:prstGeom prst="rect">
            <a:avLst/>
          </a:prstGeom>
          <a:ln w="12700">
            <a:miter lim="400000"/>
          </a:ln>
        </p:spPr>
      </p:pic>
      <p:sp>
        <p:nvSpPr>
          <p:cNvPr id="18" name="Titolo Testo"/>
          <p:cNvSpPr txBox="1">
            <a:spLocks noGrp="1"/>
          </p:cNvSpPr>
          <p:nvPr>
            <p:ph type="title"/>
          </p:nvPr>
        </p:nvSpPr>
        <p:spPr>
          <a:xfrm>
            <a:off x="1428750" y="1657532"/>
            <a:ext cx="7024365" cy="1557576"/>
          </a:xfrm>
          <a:prstGeom prst="rect">
            <a:avLst/>
          </a:prstGeom>
        </p:spPr>
        <p:txBody>
          <a:bodyPr/>
          <a:lstStyle>
            <a:lvl1pPr>
              <a:defRPr sz="2888" cap="none" spc="116">
                <a:solidFill>
                  <a:srgbClr val="FFFFFF"/>
                </a:solidFill>
              </a:defRPr>
            </a:lvl1pPr>
          </a:lstStyle>
          <a:p>
            <a:r>
              <a:rPr lang="it-IT"/>
              <a:t>Fare clic per modificare lo stile del titolo dello schema</a:t>
            </a:r>
            <a:endParaRPr/>
          </a:p>
        </p:txBody>
      </p:sp>
      <p:sp>
        <p:nvSpPr>
          <p:cNvPr id="20" name="Sottotitolo"/>
          <p:cNvSpPr txBox="1">
            <a:spLocks noGrp="1"/>
          </p:cNvSpPr>
          <p:nvPr>
            <p:ph type="body" sz="quarter" idx="14"/>
          </p:nvPr>
        </p:nvSpPr>
        <p:spPr>
          <a:xfrm>
            <a:off x="1433413" y="3309767"/>
            <a:ext cx="7037065" cy="267971"/>
          </a:xfrm>
          <a:prstGeom prst="rect">
            <a:avLst/>
          </a:prstGeom>
        </p:spPr>
        <p:txBody>
          <a:bodyPr>
            <a:normAutofit/>
          </a:bodyPr>
          <a:lstStyle/>
          <a:p>
            <a:pPr marL="0" lvl="0" indent="0" algn="l">
              <a:buClrTx/>
              <a:buSzTx/>
              <a:buNone/>
              <a:defRPr sz="3400" cap="none" spc="300">
                <a:solidFill>
                  <a:srgbClr val="FFFFFF"/>
                </a:solidFill>
                <a:latin typeface="Avenir LT Std 55 Roman"/>
                <a:ea typeface="Avenir LT Std 55 Roman"/>
                <a:cs typeface="Avenir LT Std 55 Roman"/>
                <a:sym typeface="Avenir LT Std 55 Roman"/>
              </a:defRPr>
            </a:pPr>
            <a:r>
              <a:rPr lang="it-IT"/>
              <a:t>Fare clic per modificare gli stili del testo dello schema</a:t>
            </a:r>
          </a:p>
        </p:txBody>
      </p:sp>
      <p:pic>
        <p:nvPicPr>
          <p:cNvPr id="21" name="Immagine 1" descr="Immagine 1"/>
          <p:cNvPicPr>
            <a:picLocks noChangeAspect="1"/>
          </p:cNvPicPr>
          <p:nvPr/>
        </p:nvPicPr>
        <p:blipFill>
          <a:blip r:embed="rId4"/>
          <a:stretch>
            <a:fillRect/>
          </a:stretch>
        </p:blipFill>
        <p:spPr>
          <a:xfrm>
            <a:off x="756312" y="600540"/>
            <a:ext cx="1757385" cy="789902"/>
          </a:xfrm>
          <a:prstGeom prst="rect">
            <a:avLst/>
          </a:prstGeom>
          <a:ln w="12700">
            <a:miter lim="400000"/>
          </a:ln>
        </p:spPr>
      </p:pic>
    </p:spTree>
    <p:extLst>
      <p:ext uri="{BB962C8B-B14F-4D97-AF65-F5344CB8AC3E}">
        <p14:creationId xmlns:p14="http://schemas.microsoft.com/office/powerpoint/2010/main" val="2767927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dice fondo sigil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alphaModFix amt="71000"/>
          </a:blip>
          <a:stretch>
            <a:fillRect/>
          </a:stretch>
        </p:blipFill>
        <p:spPr>
          <a:xfrm>
            <a:off x="4712413" y="995364"/>
            <a:ext cx="4791416" cy="6376636"/>
          </a:xfrm>
          <a:prstGeom prst="rect">
            <a:avLst/>
          </a:prstGeom>
        </p:spPr>
      </p:pic>
      <p:sp>
        <p:nvSpPr>
          <p:cNvPr id="30" name="Titolo Testo"/>
          <p:cNvSpPr txBox="1">
            <a:spLocks noGrp="1"/>
          </p:cNvSpPr>
          <p:nvPr>
            <p:ph type="title"/>
          </p:nvPr>
        </p:nvSpPr>
        <p:spPr>
          <a:xfrm>
            <a:off x="1416050" y="-465684"/>
            <a:ext cx="7254900" cy="1862701"/>
          </a:xfrm>
          <a:prstGeom prst="rect">
            <a:avLst/>
          </a:prstGeom>
        </p:spPr>
        <p:txBody>
          <a:bodyPr/>
          <a:lstStyle>
            <a:lvl1pPr>
              <a:defRPr sz="2250" cap="none" spc="90"/>
            </a:lvl1pPr>
          </a:lstStyle>
          <a:p>
            <a:r>
              <a:rPr lang="it-IT"/>
              <a:t>Fare clic per modificare lo stile del titolo dello schema</a:t>
            </a:r>
            <a:endParaRPr/>
          </a:p>
        </p:txBody>
      </p:sp>
      <p:sp>
        <p:nvSpPr>
          <p:cNvPr id="10" name="Rettangolo"/>
          <p:cNvSpPr/>
          <p:nvPr userDrawn="1"/>
        </p:nvSpPr>
        <p:spPr>
          <a:xfrm>
            <a:off x="0" y="6131389"/>
            <a:ext cx="9144000" cy="726613"/>
          </a:xfrm>
          <a:prstGeom prst="rect">
            <a:avLst/>
          </a:prstGeom>
          <a:solidFill>
            <a:srgbClr val="1D355E"/>
          </a:solidFill>
          <a:ln w="12700">
            <a:miter lim="400000"/>
          </a:ln>
        </p:spPr>
        <p:txBody>
          <a:bodyPr lIns="19050" tIns="19050" rIns="19050" bIns="19050" anchor="ctr"/>
          <a:lstStyle/>
          <a:p>
            <a:pPr>
              <a:defRPr sz="2400" cap="all" spc="48">
                <a:solidFill>
                  <a:srgbClr val="1D355E"/>
                </a:solidFill>
                <a:latin typeface="Avenir LT Std 65 Medium"/>
                <a:ea typeface="Avenir LT Std 65 Medium"/>
                <a:cs typeface="Avenir LT Std 65 Medium"/>
                <a:sym typeface="Avenir LT Std 65 Medium"/>
              </a:defRPr>
            </a:pPr>
            <a:endParaRPr sz="900"/>
          </a:p>
        </p:txBody>
      </p:sp>
      <p:pic>
        <p:nvPicPr>
          <p:cNvPr id="11" name="Immagine 8" descr="Immagine 8"/>
          <p:cNvPicPr>
            <a:picLocks noChangeAspect="1"/>
          </p:cNvPicPr>
          <p:nvPr userDrawn="1"/>
        </p:nvPicPr>
        <p:blipFill>
          <a:blip r:embed="rId3"/>
          <a:stretch>
            <a:fillRect/>
          </a:stretch>
        </p:blipFill>
        <p:spPr>
          <a:xfrm>
            <a:off x="7477268" y="6230101"/>
            <a:ext cx="1162938" cy="522713"/>
          </a:xfrm>
          <a:prstGeom prst="rect">
            <a:avLst/>
          </a:prstGeom>
          <a:ln w="12700">
            <a:miter lim="400000"/>
          </a:ln>
        </p:spPr>
      </p:pic>
      <p:sp>
        <p:nvSpPr>
          <p:cNvPr id="8" name="Corpo livello uno…">
            <a:extLst>
              <a:ext uri="{FF2B5EF4-FFF2-40B4-BE49-F238E27FC236}">
                <a16:creationId xmlns:a16="http://schemas.microsoft.com/office/drawing/2014/main" id="{CE3C4E78-649F-5845-8ECF-6038E6742A6E}"/>
              </a:ext>
            </a:extLst>
          </p:cNvPr>
          <p:cNvSpPr txBox="1">
            <a:spLocks noGrp="1"/>
          </p:cNvSpPr>
          <p:nvPr>
            <p:ph type="body" sz="quarter" idx="1"/>
          </p:nvPr>
        </p:nvSpPr>
        <p:spPr>
          <a:xfrm>
            <a:off x="1416050" y="1480966"/>
            <a:ext cx="7254900" cy="267971"/>
          </a:xfrm>
          <a:prstGeom prst="rect">
            <a:avLst/>
          </a:prstGeom>
        </p:spPr>
        <p:txBody>
          <a:bodyPr>
            <a:normAutofit/>
          </a:bodyPr>
          <a:lstStyle>
            <a:lvl1pPr marL="0" indent="0" algn="l">
              <a:buClrTx/>
              <a:buSzTx/>
              <a:buNone/>
              <a:defRPr sz="1275" cap="none" spc="115">
                <a:latin typeface="Avenir LT Std 55 Roman"/>
                <a:ea typeface="Avenir LT Std 55 Roman"/>
                <a:cs typeface="Avenir LT Std 55 Roman"/>
                <a:sym typeface="Avenir LT Std 55 Roman"/>
              </a:defRPr>
            </a:lvl1pPr>
            <a:lvl2pPr marL="344714" indent="-154214" algn="l">
              <a:buClrTx/>
              <a:defRPr sz="1275" cap="none" spc="115">
                <a:latin typeface="Avenir LT Std 55 Roman"/>
                <a:ea typeface="Avenir LT Std 55 Roman"/>
                <a:cs typeface="Avenir LT Std 55 Roman"/>
                <a:sym typeface="Avenir LT Std 55 Roman"/>
              </a:defRPr>
            </a:lvl2pPr>
            <a:lvl3pPr marL="535214" indent="-154214" algn="l">
              <a:buClrTx/>
              <a:defRPr sz="1275" cap="none" spc="115">
                <a:latin typeface="Avenir LT Std 55 Roman"/>
                <a:ea typeface="Avenir LT Std 55 Roman"/>
                <a:cs typeface="Avenir LT Std 55 Roman"/>
                <a:sym typeface="Avenir LT Std 55 Roman"/>
              </a:defRPr>
            </a:lvl3pPr>
            <a:lvl4pPr marL="725714" indent="-154214" algn="l">
              <a:buClrTx/>
              <a:defRPr sz="1275" cap="none" spc="115">
                <a:latin typeface="Avenir LT Std 55 Roman"/>
                <a:ea typeface="Avenir LT Std 55 Roman"/>
                <a:cs typeface="Avenir LT Std 55 Roman"/>
                <a:sym typeface="Avenir LT Std 55 Roman"/>
              </a:defRPr>
            </a:lvl4pPr>
            <a:lvl5pPr marL="916214" indent="-154214" algn="l">
              <a:buClrTx/>
              <a:defRPr sz="1275" cap="none" spc="115">
                <a:latin typeface="Avenir LT Std 55 Roman"/>
                <a:ea typeface="Avenir LT Std 55 Roman"/>
                <a:cs typeface="Avenir LT Std 55 Roman"/>
                <a:sym typeface="Avenir LT Std 55 Roman"/>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Tree>
    <p:extLst>
      <p:ext uri="{BB962C8B-B14F-4D97-AF65-F5344CB8AC3E}">
        <p14:creationId xmlns:p14="http://schemas.microsoft.com/office/powerpoint/2010/main" val="180637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6" name="Footer Placeholder 5"/>
          <p:cNvSpPr>
            <a:spLocks noGrp="1"/>
          </p:cNvSpPr>
          <p:nvPr>
            <p:ph type="ftr" sz="quarter" idx="11"/>
          </p:nvPr>
        </p:nvSpPr>
        <p:spPr/>
        <p:txBody>
          <a:bodyPr/>
          <a:lstStyle/>
          <a:p>
            <a:endParaRPr lang="it-IT">
              <a:solidFill>
                <a:srgbClr val="575F6D"/>
              </a:solidFill>
            </a:endParaRP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59030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8" name="Footer Placeholder 7"/>
          <p:cNvSpPr>
            <a:spLocks noGrp="1"/>
          </p:cNvSpPr>
          <p:nvPr>
            <p:ph type="ftr" sz="quarter" idx="11"/>
          </p:nvPr>
        </p:nvSpPr>
        <p:spPr/>
        <p:txBody>
          <a:bodyPr/>
          <a:lstStyle/>
          <a:p>
            <a:endParaRPr lang="it-IT">
              <a:solidFill>
                <a:srgbClr val="575F6D"/>
              </a:solidFill>
            </a:endParaRPr>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51750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3"/>
          <p:cNvSpPr>
            <a:spLocks noGrp="1"/>
          </p:cNvSpPr>
          <p:nvPr>
            <p:ph type="ftr" sz="quarter" idx="11"/>
          </p:nvPr>
        </p:nvSpPr>
        <p:spPr/>
        <p:txBody>
          <a:bodyPr/>
          <a:lstStyle/>
          <a:p>
            <a:endParaRPr lang="it-IT">
              <a:solidFill>
                <a:srgbClr val="575F6D"/>
              </a:solidFill>
            </a:endParaRPr>
          </a:p>
        </p:txBody>
      </p:sp>
      <p:sp>
        <p:nvSpPr>
          <p:cNvPr id="6"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1726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2"/>
          <p:cNvSpPr>
            <a:spLocks noGrp="1"/>
          </p:cNvSpPr>
          <p:nvPr>
            <p:ph type="ftr" sz="quarter" idx="11"/>
          </p:nvPr>
        </p:nvSpPr>
        <p:spPr/>
        <p:txBody>
          <a:bodyPr/>
          <a:lstStyle/>
          <a:p>
            <a:endParaRPr lang="it-IT">
              <a:solidFill>
                <a:srgbClr val="575F6D"/>
              </a:solidFill>
            </a:endParaRPr>
          </a:p>
        </p:txBody>
      </p:sp>
      <p:sp>
        <p:nvSpPr>
          <p:cNvPr id="6"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40687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5"/>
          <p:cNvSpPr>
            <a:spLocks noGrp="1"/>
          </p:cNvSpPr>
          <p:nvPr>
            <p:ph type="ftr" sz="quarter" idx="11"/>
          </p:nvPr>
        </p:nvSpPr>
        <p:spPr/>
        <p:txBody>
          <a:bodyPr/>
          <a:lstStyle/>
          <a:p>
            <a:endParaRPr lang="it-IT">
              <a:solidFill>
                <a:srgbClr val="575F6D"/>
              </a:solidFill>
            </a:endParaRPr>
          </a:p>
        </p:txBody>
      </p:sp>
      <p:sp>
        <p:nvSpPr>
          <p:cNvPr id="6"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57748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6" name="Footer Placeholder 5"/>
          <p:cNvSpPr>
            <a:spLocks noGrp="1"/>
          </p:cNvSpPr>
          <p:nvPr>
            <p:ph type="ftr" sz="quarter" idx="11"/>
          </p:nvPr>
        </p:nvSpPr>
        <p:spPr/>
        <p:txBody>
          <a:bodyPr/>
          <a:lstStyle/>
          <a:p>
            <a:endParaRPr lang="it-IT">
              <a:solidFill>
                <a:srgbClr val="575F6D"/>
              </a:solidFill>
            </a:endParaRPr>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50774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49D355-16BD-4E45-BD9A-5EA878CF7CBD}" type="datetimeFigureOut">
              <a:rPr lang="it-IT" smtClean="0">
                <a:solidFill>
                  <a:srgbClr val="575F6D"/>
                </a:solidFill>
              </a:rPr>
              <a:pPr/>
              <a:t>23/04/2024</a:t>
            </a:fld>
            <a:endParaRPr lang="it-IT">
              <a:solidFill>
                <a:srgbClr val="575F6D"/>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solidFill>
                <a:srgbClr val="575F6D"/>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7A41E1B-4F70-4964-A407-84C68BE8251C}" type="slidenum">
              <a:rPr lang="it-IT" smtClean="0"/>
              <a:pPr/>
              <a:t>‹N›</a:t>
            </a:fld>
            <a:endParaRPr lang="it-IT"/>
          </a:p>
        </p:txBody>
      </p:sp>
    </p:spTree>
    <p:extLst>
      <p:ext uri="{BB962C8B-B14F-4D97-AF65-F5344CB8AC3E}">
        <p14:creationId xmlns:p14="http://schemas.microsoft.com/office/powerpoint/2010/main" val="374556159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4/23/2024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41058015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692" r:id="rId19"/>
    <p:sldLayoutId id="2147483694" r:id="rId20"/>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66442" y="1447801"/>
            <a:ext cx="7593990" cy="3329581"/>
          </a:xfrm>
        </p:spPr>
        <p:txBody>
          <a:bodyPr/>
          <a:lstStyle/>
          <a:p>
            <a:r>
              <a:rPr lang="it-IT" dirty="0"/>
              <a:t>Il licenziamento nel lavoro pubblico</a:t>
            </a:r>
          </a:p>
        </p:txBody>
      </p:sp>
      <p:sp>
        <p:nvSpPr>
          <p:cNvPr id="3" name="Sottotitolo 2"/>
          <p:cNvSpPr>
            <a:spLocks noGrp="1"/>
          </p:cNvSpPr>
          <p:nvPr>
            <p:ph type="subTitle" idx="1"/>
          </p:nvPr>
        </p:nvSpPr>
        <p:spPr/>
        <p:txBody>
          <a:bodyPr/>
          <a:lstStyle/>
          <a:p>
            <a:r>
              <a:rPr lang="it-IT" dirty="0"/>
              <a:t>Lezione XIII</a:t>
            </a:r>
          </a:p>
        </p:txBody>
      </p:sp>
    </p:spTree>
    <p:extLst>
      <p:ext uri="{BB962C8B-B14F-4D97-AF65-F5344CB8AC3E}">
        <p14:creationId xmlns:p14="http://schemas.microsoft.com/office/powerpoint/2010/main" val="71228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ante privatizzazione</a:t>
            </a:r>
          </a:p>
        </p:txBody>
      </p:sp>
      <p:sp>
        <p:nvSpPr>
          <p:cNvPr id="2" name="Segnaposto testo 1"/>
          <p:cNvSpPr>
            <a:spLocks noGrp="1"/>
          </p:cNvSpPr>
          <p:nvPr>
            <p:ph idx="1"/>
          </p:nvPr>
        </p:nvSpPr>
        <p:spPr>
          <a:xfrm>
            <a:off x="611560" y="1628800"/>
            <a:ext cx="7776864" cy="4968551"/>
          </a:xfrm>
        </p:spPr>
        <p:txBody>
          <a:bodyPr>
            <a:normAutofit fontScale="77500" lnSpcReduction="20000"/>
          </a:bodyPr>
          <a:lstStyle/>
          <a:p>
            <a:pPr marL="171450" indent="-171450" algn="just">
              <a:buFont typeface="Arial" panose="020B0604020202020204" pitchFamily="34" charset="0"/>
              <a:buChar char="•"/>
            </a:pPr>
            <a:r>
              <a:rPr lang="it-IT" dirty="0"/>
              <a:t>responsabilità disciplinare &gt; supremazia speciale della pubblica amministrazione</a:t>
            </a:r>
          </a:p>
          <a:p>
            <a:pPr algn="just"/>
            <a:endParaRPr lang="it-IT" dirty="0"/>
          </a:p>
          <a:p>
            <a:pPr marL="171450" indent="-171450" algn="just">
              <a:buFont typeface="Arial" panose="020B0604020202020204" pitchFamily="34" charset="0"/>
              <a:buChar char="•"/>
            </a:pPr>
            <a:r>
              <a:rPr lang="it-IT" dirty="0"/>
              <a:t>potere di reprimere ogni comportamento che, indipendentemente dalla produzione di un danno, fosse lesivo dell’ordine interno</a:t>
            </a:r>
          </a:p>
          <a:p>
            <a:pPr algn="just"/>
            <a:endParaRPr lang="it-IT" dirty="0"/>
          </a:p>
          <a:p>
            <a:pPr marL="171450" indent="-171450" algn="just">
              <a:buFont typeface="Arial" panose="020B0604020202020204" pitchFamily="34" charset="0"/>
              <a:buChar char="•"/>
            </a:pPr>
            <a:r>
              <a:rPr lang="it-IT" dirty="0"/>
              <a:t>andavano puniti comportamenti anche non previsti in testi normativi in sostanziale disapplicazione del principio </a:t>
            </a:r>
            <a:r>
              <a:rPr lang="it-IT" i="1" dirty="0" err="1"/>
              <a:t>nullum</a:t>
            </a:r>
            <a:r>
              <a:rPr lang="it-IT" i="1" dirty="0"/>
              <a:t> </a:t>
            </a:r>
            <a:r>
              <a:rPr lang="it-IT" i="1" dirty="0" err="1"/>
              <a:t>crimen</a:t>
            </a:r>
            <a:r>
              <a:rPr lang="it-IT" i="1" dirty="0"/>
              <a:t> sine </a:t>
            </a:r>
            <a:r>
              <a:rPr lang="it-IT" i="1" dirty="0" err="1"/>
              <a:t>lege</a:t>
            </a:r>
            <a:r>
              <a:rPr lang="it-IT" dirty="0"/>
              <a:t> perché il potere amministrativo nei confronti dei dipendenti pubblici si manifestava come autorità</a:t>
            </a:r>
          </a:p>
          <a:p>
            <a:pPr algn="just"/>
            <a:r>
              <a:rPr lang="it-IT" sz="2025" b="1" dirty="0"/>
              <a:t>conseguenze:</a:t>
            </a:r>
          </a:p>
          <a:p>
            <a:pPr marL="171450" indent="-171450" algn="just">
              <a:buFont typeface="Arial" panose="020B0604020202020204" pitchFamily="34" charset="0"/>
              <a:buChar char="•"/>
            </a:pPr>
            <a:endParaRPr lang="it-IT" sz="1900" dirty="0"/>
          </a:p>
          <a:p>
            <a:pPr marL="192881" indent="-192881" algn="just">
              <a:buFont typeface="+mj-lt"/>
              <a:buAutoNum type="arabicPeriod"/>
            </a:pPr>
            <a:r>
              <a:rPr lang="it-IT" sz="1900" dirty="0"/>
              <a:t>materia disciplinare &gt; rigoroso sistema di norme poste dalla legge</a:t>
            </a:r>
          </a:p>
          <a:p>
            <a:pPr marL="192881" indent="-192881" algn="just">
              <a:buFont typeface="+mj-lt"/>
              <a:buAutoNum type="arabicPeriod"/>
            </a:pPr>
            <a:endParaRPr lang="it-IT" sz="1900" dirty="0"/>
          </a:p>
          <a:p>
            <a:pPr marL="192881" indent="-192881" algn="just">
              <a:buFont typeface="+mj-lt"/>
              <a:buAutoNum type="arabicPeriod"/>
            </a:pPr>
            <a:r>
              <a:rPr lang="it-IT" sz="1900" dirty="0"/>
              <a:t>notevole eterogeneità che spesso sfociava in contraddittorietà, oscillando tra due opposti estremi, ossia il garantismo, allorquando assicurava l’indisponibilità dei procedimenti e provvedimenti amministrativi e, dall’altro, ampia discrezionalità nella scelta di procedere con l’estinzione del rapporto di lavoro</a:t>
            </a:r>
          </a:p>
          <a:p>
            <a:endParaRPr lang="it-IT" dirty="0"/>
          </a:p>
        </p:txBody>
      </p:sp>
    </p:spTree>
    <p:extLst>
      <p:ext uri="{BB962C8B-B14F-4D97-AF65-F5344CB8AC3E}">
        <p14:creationId xmlns:p14="http://schemas.microsoft.com/office/powerpoint/2010/main" val="222912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dopo le riforme degli anni ‘90 del Novecento</a:t>
            </a:r>
            <a:br>
              <a:rPr lang="it-IT" dirty="0"/>
            </a:br>
            <a:br>
              <a:rPr lang="it-IT" dirty="0"/>
            </a:br>
            <a:r>
              <a:rPr lang="it-IT" dirty="0"/>
              <a:t> </a:t>
            </a:r>
          </a:p>
        </p:txBody>
      </p:sp>
      <p:sp>
        <p:nvSpPr>
          <p:cNvPr id="2" name="Segnaposto testo 1"/>
          <p:cNvSpPr>
            <a:spLocks noGrp="1"/>
          </p:cNvSpPr>
          <p:nvPr>
            <p:ph idx="1"/>
          </p:nvPr>
        </p:nvSpPr>
        <p:spPr>
          <a:xfrm>
            <a:off x="323528" y="2052925"/>
            <a:ext cx="7992888" cy="4352357"/>
          </a:xfrm>
        </p:spPr>
        <p:txBody>
          <a:bodyPr>
            <a:normAutofit/>
          </a:bodyPr>
          <a:lstStyle/>
          <a:p>
            <a:pPr marL="171450" indent="-171450" algn="just">
              <a:buFont typeface="Arial" panose="020B0604020202020204" pitchFamily="34" charset="0"/>
              <a:buChar char="•"/>
            </a:pPr>
            <a:r>
              <a:rPr lang="it-IT" sz="2475" dirty="0"/>
              <a:t>fattori di mutamento del potere e della responsabilità disciplinare</a:t>
            </a:r>
          </a:p>
          <a:p>
            <a:pPr algn="just"/>
            <a:endParaRPr lang="it-IT" sz="2475" dirty="0"/>
          </a:p>
          <a:p>
            <a:pPr marL="171450" indent="-171450" algn="just">
              <a:buFontTx/>
              <a:buChar char="-"/>
            </a:pPr>
            <a:r>
              <a:rPr lang="it-IT" sz="2475" dirty="0"/>
              <a:t>pressione sindacale a tutelare compiutamente i diritti individuali </a:t>
            </a:r>
          </a:p>
          <a:p>
            <a:pPr marL="171450" indent="-171450" algn="just">
              <a:buFontTx/>
              <a:buChar char="-"/>
            </a:pPr>
            <a:r>
              <a:rPr lang="it-IT" sz="2475" dirty="0"/>
              <a:t>privatizzazione del rapporto di lavoro pubblico </a:t>
            </a:r>
          </a:p>
          <a:p>
            <a:pPr algn="just"/>
            <a:endParaRPr lang="it-IT" sz="1500" dirty="0"/>
          </a:p>
        </p:txBody>
      </p:sp>
    </p:spTree>
    <p:extLst>
      <p:ext uri="{BB962C8B-B14F-4D97-AF65-F5344CB8AC3E}">
        <p14:creationId xmlns:p14="http://schemas.microsoft.com/office/powerpoint/2010/main" val="25082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4710" y="452718"/>
            <a:ext cx="7831590" cy="1824154"/>
          </a:xfrm>
        </p:spPr>
        <p:txBody>
          <a:bodyPr/>
          <a:lstStyle/>
          <a:p>
            <a:r>
              <a:rPr lang="it-IT" sz="3200" dirty="0"/>
              <a:t>come è avvenuto la privatizzazione del licenziamento disciplinare?</a:t>
            </a:r>
          </a:p>
        </p:txBody>
      </p:sp>
      <p:sp>
        <p:nvSpPr>
          <p:cNvPr id="2" name="Segnaposto testo 1"/>
          <p:cNvSpPr>
            <a:spLocks noGrp="1"/>
          </p:cNvSpPr>
          <p:nvPr>
            <p:ph idx="1"/>
          </p:nvPr>
        </p:nvSpPr>
        <p:spPr>
          <a:xfrm>
            <a:off x="323528" y="1988840"/>
            <a:ext cx="8136904" cy="4416441"/>
          </a:xfrm>
        </p:spPr>
        <p:txBody>
          <a:bodyPr>
            <a:normAutofit/>
          </a:bodyPr>
          <a:lstStyle/>
          <a:p>
            <a:pPr marL="171450" indent="-171450" algn="just">
              <a:buFont typeface="Arial" panose="020B0604020202020204" pitchFamily="34" charset="0"/>
              <a:buChar char="•"/>
            </a:pPr>
            <a:r>
              <a:rPr lang="it-IT" sz="1500" dirty="0"/>
              <a:t>Il pieno sviluppo in senso privatistico della nozione di licenziamento nel settore pubblico: modifiche apportate sull’originario impianto normativo del 1993 dai successivi decreti correttivi</a:t>
            </a:r>
          </a:p>
          <a:p>
            <a:pPr marL="171450" indent="-171450" algn="just">
              <a:buFont typeface="Arial" panose="020B0604020202020204" pitchFamily="34" charset="0"/>
              <a:buChar char="•"/>
            </a:pPr>
            <a:r>
              <a:rPr lang="it-IT" sz="900" dirty="0"/>
              <a:t>decreto n. 546/1993 </a:t>
            </a:r>
          </a:p>
          <a:p>
            <a:pPr marL="171450" indent="-171450" algn="just">
              <a:buFont typeface="Arial" panose="020B0604020202020204" pitchFamily="34" charset="0"/>
              <a:buChar char="•"/>
            </a:pPr>
            <a:r>
              <a:rPr lang="it-IT" sz="900" dirty="0"/>
              <a:t>e dall’art. 27, co. 2, decreto n. 80/1998 che, sostituendo l’articolo 59, comma 3, decreto n. 29/1993, ha rimesso al contratto collettivo la definizione della tipologia delle infrazioni e delle relative sanzioni</a:t>
            </a:r>
          </a:p>
          <a:p>
            <a:pPr marL="171450" indent="-171450" algn="just">
              <a:buFont typeface="Arial" panose="020B0604020202020204" pitchFamily="34" charset="0"/>
              <a:buChar char="•"/>
            </a:pPr>
            <a:r>
              <a:rPr lang="it-IT" sz="900" dirty="0"/>
              <a:t>natura privatistica del potere disciplinare</a:t>
            </a:r>
          </a:p>
          <a:p>
            <a:pPr algn="just"/>
            <a:endParaRPr lang="it-IT" sz="900" dirty="0"/>
          </a:p>
          <a:p>
            <a:pPr algn="just"/>
            <a:r>
              <a:rPr lang="it-IT" sz="1500" dirty="0"/>
              <a:t>nessuno ostacolo poiché:</a:t>
            </a:r>
          </a:p>
          <a:p>
            <a:pPr algn="just"/>
            <a:endParaRPr lang="it-IT" sz="1500" dirty="0"/>
          </a:p>
          <a:p>
            <a:pPr algn="just"/>
            <a:endParaRPr lang="it-IT" sz="1500" dirty="0"/>
          </a:p>
          <a:p>
            <a:pPr algn="just"/>
            <a:r>
              <a:rPr lang="it-IT" sz="1500" dirty="0"/>
              <a:t>i rapporti di lavoro nascono ora dal un contratto e sono sottoposti alle regole dettate per il lavoro nel cui ambito vanno quindi considerate anche le norme che disciplinano il recesso (e particolarmente, gli articoli 2118 c.c., 2119 c.c., l. n. 604/1966, l’art. 18, l. n. 300/1970) </a:t>
            </a:r>
          </a:p>
          <a:p>
            <a:endParaRPr lang="it-IT" dirty="0"/>
          </a:p>
          <a:p>
            <a:endParaRPr lang="it-IT" dirty="0"/>
          </a:p>
          <a:p>
            <a:endParaRPr lang="it-IT" dirty="0"/>
          </a:p>
        </p:txBody>
      </p:sp>
    </p:spTree>
    <p:extLst>
      <p:ext uri="{BB962C8B-B14F-4D97-AF65-F5344CB8AC3E}">
        <p14:creationId xmlns:p14="http://schemas.microsoft.com/office/powerpoint/2010/main" val="61721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natura dell’atto di recesso e giustificazione</a:t>
            </a:r>
          </a:p>
        </p:txBody>
      </p:sp>
      <p:sp>
        <p:nvSpPr>
          <p:cNvPr id="2" name="Segnaposto testo 1"/>
          <p:cNvSpPr>
            <a:spLocks noGrp="1"/>
          </p:cNvSpPr>
          <p:nvPr>
            <p:ph idx="1"/>
          </p:nvPr>
        </p:nvSpPr>
        <p:spPr>
          <a:xfrm>
            <a:off x="827700" y="2052925"/>
            <a:ext cx="7200684" cy="4352357"/>
          </a:xfrm>
        </p:spPr>
        <p:txBody>
          <a:bodyPr>
            <a:normAutofit fontScale="92500"/>
          </a:bodyPr>
          <a:lstStyle/>
          <a:p>
            <a:pPr marL="171450" indent="-171450" algn="just">
              <a:buFont typeface="Arial" panose="020B0604020202020204" pitchFamily="34" charset="0"/>
              <a:buChar char="•"/>
            </a:pPr>
            <a:r>
              <a:rPr lang="it-IT" sz="1650" dirty="0"/>
              <a:t>atto di recesso= atto unilaterale di carattere negoziale</a:t>
            </a:r>
          </a:p>
          <a:p>
            <a:pPr marL="171450" indent="-171450" algn="just">
              <a:buFont typeface="Arial" panose="020B0604020202020204" pitchFamily="34" charset="0"/>
              <a:buChar char="•"/>
            </a:pPr>
            <a:endParaRPr lang="it-IT" sz="1650" dirty="0"/>
          </a:p>
          <a:p>
            <a:pPr marL="171450" indent="-171450" algn="just">
              <a:buFont typeface="Arial" panose="020B0604020202020204" pitchFamily="34" charset="0"/>
              <a:buChar char="•"/>
            </a:pPr>
            <a:r>
              <a:rPr lang="it-IT" sz="1650" dirty="0"/>
              <a:t>giustificazione=interesse a eliminare le situazioni che compromettono la corretta gestione dei rapporti </a:t>
            </a:r>
          </a:p>
          <a:p>
            <a:pPr marL="171450" indent="-171450" algn="just">
              <a:buFont typeface="Arial" panose="020B0604020202020204" pitchFamily="34" charset="0"/>
              <a:buChar char="•"/>
            </a:pPr>
            <a:endParaRPr lang="it-IT" sz="1650" dirty="0"/>
          </a:p>
          <a:p>
            <a:pPr marL="171450" indent="-171450" algn="just">
              <a:buFont typeface="Arial" panose="020B0604020202020204" pitchFamily="34" charset="0"/>
              <a:buChar char="•"/>
            </a:pPr>
            <a:r>
              <a:rPr lang="it-IT" sz="1650" dirty="0"/>
              <a:t>non più come un provvedimento amministrativo discrezionale fondato sulla tutela dell’interesse pubblico e sui poteri autoritativi della PA</a:t>
            </a:r>
          </a:p>
          <a:p>
            <a:pPr marL="171450" indent="-171450" algn="just">
              <a:buFont typeface="Arial" panose="020B0604020202020204" pitchFamily="34" charset="0"/>
              <a:buChar char="•"/>
            </a:pPr>
            <a:endParaRPr lang="it-IT" sz="1650" dirty="0"/>
          </a:p>
          <a:p>
            <a:pPr algn="just"/>
            <a:r>
              <a:rPr lang="it-IT" sz="1650" dirty="0"/>
              <a:t>come?</a:t>
            </a:r>
          </a:p>
          <a:p>
            <a:pPr algn="just"/>
            <a:endParaRPr lang="it-IT" sz="1650" dirty="0"/>
          </a:p>
          <a:p>
            <a:pPr algn="just"/>
            <a:r>
              <a:rPr lang="it-IT" sz="1650" dirty="0"/>
              <a:t>rafforzando i poteri di gestione nei confronti del personale, poiché le determinazioni per l’organizzazione degli uffici e le misure di gestione dei rapporti di lavoro sono assunte con la capacità e i poteri del datore di lavoro privato (art. 5, co. 2, TUPI)</a:t>
            </a:r>
          </a:p>
          <a:p>
            <a:pPr marL="171450" indent="-171450">
              <a:buFont typeface="Arial" panose="020B0604020202020204" pitchFamily="34" charset="0"/>
              <a:buChar char="•"/>
            </a:pPr>
            <a:endParaRPr lang="it-IT" dirty="0"/>
          </a:p>
        </p:txBody>
      </p:sp>
    </p:spTree>
    <p:extLst>
      <p:ext uri="{BB962C8B-B14F-4D97-AF65-F5344CB8AC3E}">
        <p14:creationId xmlns:p14="http://schemas.microsoft.com/office/powerpoint/2010/main" val="317183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Anche se…</a:t>
            </a:r>
            <a:br>
              <a:rPr lang="it-IT" dirty="0"/>
            </a:br>
            <a:endParaRPr lang="it-IT" dirty="0"/>
          </a:p>
        </p:txBody>
      </p:sp>
      <p:sp>
        <p:nvSpPr>
          <p:cNvPr id="2" name="Segnaposto testo 1"/>
          <p:cNvSpPr>
            <a:spLocks noGrp="1"/>
          </p:cNvSpPr>
          <p:nvPr>
            <p:ph idx="1"/>
          </p:nvPr>
        </p:nvSpPr>
        <p:spPr>
          <a:xfrm>
            <a:off x="827700" y="1700808"/>
            <a:ext cx="7416708" cy="4824535"/>
          </a:xfrm>
        </p:spPr>
        <p:txBody>
          <a:bodyPr>
            <a:normAutofit/>
          </a:bodyPr>
          <a:lstStyle/>
          <a:p>
            <a:pPr algn="just"/>
            <a:r>
              <a:rPr lang="it-IT" sz="1350" dirty="0"/>
              <a:t>a distanza di diversi anni può dirsi che l’interesse tecnico-organizzativo ha continuato ad essere immanente anche se diversamente rilevante come limite esterno all’esercizio del potere disciplinare nel rapporto di lavoro pubblico</a:t>
            </a:r>
          </a:p>
          <a:p>
            <a:pPr algn="just"/>
            <a:endParaRPr lang="it-IT" sz="1350" dirty="0"/>
          </a:p>
          <a:p>
            <a:pPr marL="171450" indent="-171450" algn="just">
              <a:buFont typeface="Arial" panose="020B0604020202020204" pitchFamily="34" charset="0"/>
              <a:buChar char="•"/>
            </a:pPr>
            <a:r>
              <a:rPr lang="it-IT" sz="1350" dirty="0"/>
              <a:t>fondamento del potere disciplinare privato &gt; interesse individuale datoriale a reagire dinanzi a comportamenti che irrimediabilmente compromettono la fiducia nel rapporto di lavoro</a:t>
            </a:r>
          </a:p>
          <a:p>
            <a:pPr algn="just"/>
            <a:r>
              <a:rPr lang="it-IT" sz="1350" dirty="0"/>
              <a:t>nel lavoro pubblico:</a:t>
            </a:r>
          </a:p>
          <a:p>
            <a:pPr marL="171450" indent="-171450" algn="just">
              <a:buFont typeface="Arial" panose="020B0604020202020204" pitchFamily="34" charset="0"/>
              <a:buChar char="•"/>
            </a:pPr>
            <a:r>
              <a:rPr lang="it-IT" sz="1350" dirty="0"/>
              <a:t>questo elemento potrebbe essere neutro, contando invece l’impatto del fatto illecito sull’interesse tecnico-organizzativo</a:t>
            </a:r>
          </a:p>
          <a:p>
            <a:pPr algn="just"/>
            <a:r>
              <a:rPr lang="it-IT" sz="1350" dirty="0"/>
              <a:t>quindi </a:t>
            </a:r>
          </a:p>
          <a:p>
            <a:pPr marL="171450" indent="-171450" algn="just">
              <a:buFont typeface="Arial" panose="020B0604020202020204" pitchFamily="34" charset="0"/>
              <a:buChar char="•"/>
            </a:pPr>
            <a:r>
              <a:rPr lang="it-IT" sz="1350" dirty="0"/>
              <a:t>elemento soggettivo si </a:t>
            </a:r>
            <a:r>
              <a:rPr lang="it-IT" sz="1350" dirty="0" err="1"/>
              <a:t>oggettivizza</a:t>
            </a:r>
            <a:r>
              <a:rPr lang="it-IT" sz="1350" dirty="0"/>
              <a:t> attraverso le scelte del legislatore che tipizza le ipotesi più gravidi licenziamento disciplinare</a:t>
            </a:r>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269556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260648"/>
            <a:ext cx="7055380" cy="1400530"/>
          </a:xfrm>
        </p:spPr>
        <p:txBody>
          <a:bodyPr/>
          <a:lstStyle/>
          <a:p>
            <a:r>
              <a:rPr lang="it-IT" sz="2800" dirty="0"/>
              <a:t>permanente attualità dell’interesse generale nella gestione del rapporto di lavoro pubblico </a:t>
            </a:r>
          </a:p>
        </p:txBody>
      </p:sp>
      <p:sp>
        <p:nvSpPr>
          <p:cNvPr id="2" name="Segnaposto testo 1"/>
          <p:cNvSpPr>
            <a:spLocks noGrp="1"/>
          </p:cNvSpPr>
          <p:nvPr>
            <p:ph idx="1"/>
          </p:nvPr>
        </p:nvSpPr>
        <p:spPr>
          <a:xfrm>
            <a:off x="431540" y="1988840"/>
            <a:ext cx="8280920" cy="4195481"/>
          </a:xfrm>
        </p:spPr>
        <p:txBody>
          <a:bodyPr>
            <a:noAutofit/>
          </a:bodyPr>
          <a:lstStyle/>
          <a:p>
            <a:pPr marL="192881" indent="-192881" algn="just">
              <a:buFont typeface="Arial" panose="020B0604020202020204" pitchFamily="34" charset="0"/>
              <a:buChar char="•"/>
            </a:pPr>
            <a:r>
              <a:rPr lang="it-IT" sz="1400" dirty="0"/>
              <a:t>questo obiettivo palesemente visibile con la riforma Brunetta del 2009</a:t>
            </a:r>
          </a:p>
          <a:p>
            <a:pPr marL="192881" indent="-192881" algn="just">
              <a:buFont typeface="Arial" panose="020B0604020202020204" pitchFamily="34" charset="0"/>
              <a:buChar char="•"/>
            </a:pPr>
            <a:r>
              <a:rPr lang="it-IT" sz="1400" dirty="0"/>
              <a:t>ma è in realtà il filo conduttore e il segno di continuità anche dei successivi interventi</a:t>
            </a:r>
          </a:p>
          <a:p>
            <a:pPr algn="just"/>
            <a:endParaRPr lang="it-IT" sz="1400" dirty="0">
              <a:highlight>
                <a:srgbClr val="00FFFF"/>
              </a:highlight>
            </a:endParaRPr>
          </a:p>
          <a:p>
            <a:pPr algn="just"/>
            <a:r>
              <a:rPr lang="it-IT" sz="1400" dirty="0"/>
              <a:t>attuale sistema della responsabilità disciplinare:</a:t>
            </a:r>
          </a:p>
          <a:p>
            <a:endParaRPr lang="it-IT" sz="1400" dirty="0"/>
          </a:p>
          <a:p>
            <a:pPr marL="171450" indent="-171450">
              <a:buFontTx/>
              <a:buChar char="-"/>
            </a:pPr>
            <a:r>
              <a:rPr lang="it-IT" sz="1400" dirty="0"/>
              <a:t>articoli 54 e 55 del decreto legislativo n. 165/2001</a:t>
            </a:r>
          </a:p>
          <a:p>
            <a:endParaRPr lang="it-IT" sz="1400" b="1" dirty="0"/>
          </a:p>
          <a:p>
            <a:r>
              <a:rPr lang="it-IT" sz="1400" b="1" dirty="0"/>
              <a:t>prima della riforma Brunetta:</a:t>
            </a:r>
          </a:p>
          <a:p>
            <a:endParaRPr lang="it-IT" sz="1400" dirty="0"/>
          </a:p>
          <a:p>
            <a:pPr marL="171450" indent="-171450" algn="just">
              <a:buFont typeface="Arial" panose="020B0604020202020204" pitchFamily="34" charset="0"/>
              <a:buChar char="•"/>
            </a:pPr>
            <a:r>
              <a:rPr lang="it-IT" sz="1400" dirty="0"/>
              <a:t>affidare esplicitamente al contratto collettivo il compito di definire la tipologia delle infrazioni e delle relative sanzioni </a:t>
            </a:r>
          </a:p>
          <a:p>
            <a:pPr marL="171450" indent="-171450" algn="just">
              <a:buFont typeface="Arial" panose="020B0604020202020204" pitchFamily="34" charset="0"/>
              <a:buChar char="•"/>
            </a:pPr>
            <a:r>
              <a:rPr lang="it-IT" sz="1400" dirty="0"/>
              <a:t>richiamo alle norme di legge di cui all’art. 2106 c.c. e all’art. 7, commi 1, 5, 8, l. n. 300/1970</a:t>
            </a:r>
          </a:p>
          <a:p>
            <a:pPr marL="171450" indent="-171450">
              <a:buFont typeface="Arial" panose="020B0604020202020204" pitchFamily="34" charset="0"/>
              <a:buChar char="•"/>
            </a:pPr>
            <a:r>
              <a:rPr lang="it-IT" sz="1400" dirty="0"/>
              <a:t>omogeneizzazione delle discipline pubblico-privato sul piano delle fonti in grado di stabilire i limiti interni di esercizio di tale potere, dando spazio al contratto collettivo</a:t>
            </a:r>
          </a:p>
        </p:txBody>
      </p:sp>
    </p:spTree>
    <p:extLst>
      <p:ext uri="{BB962C8B-B14F-4D97-AF65-F5344CB8AC3E}">
        <p14:creationId xmlns:p14="http://schemas.microsoft.com/office/powerpoint/2010/main" val="159243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a:t>
            </a:r>
          </a:p>
        </p:txBody>
      </p:sp>
      <p:sp>
        <p:nvSpPr>
          <p:cNvPr id="2" name="Segnaposto testo 1"/>
          <p:cNvSpPr>
            <a:spLocks noGrp="1"/>
          </p:cNvSpPr>
          <p:nvPr>
            <p:ph idx="1"/>
          </p:nvPr>
        </p:nvSpPr>
        <p:spPr>
          <a:xfrm>
            <a:off x="755576" y="1853248"/>
            <a:ext cx="7416824" cy="4395159"/>
          </a:xfrm>
        </p:spPr>
        <p:txBody>
          <a:bodyPr>
            <a:normAutofit lnSpcReduction="10000"/>
          </a:bodyPr>
          <a:lstStyle/>
          <a:p>
            <a:pPr algn="just"/>
            <a:endParaRPr lang="it-IT" sz="1500" dirty="0"/>
          </a:p>
          <a:p>
            <a:pPr marL="214313" indent="-214313" algn="just">
              <a:buFont typeface="Arial" panose="020B0604020202020204" pitchFamily="34" charset="0"/>
              <a:buChar char="•"/>
            </a:pPr>
            <a:r>
              <a:rPr lang="it-IT" sz="1650" dirty="0"/>
              <a:t>cambio di rotta nel 2009 grazie alla Riforma Brunetta </a:t>
            </a:r>
          </a:p>
          <a:p>
            <a:pPr marL="214313" indent="-214313" algn="just">
              <a:buFont typeface="Arial" panose="020B0604020202020204" pitchFamily="34" charset="0"/>
              <a:buChar char="•"/>
            </a:pPr>
            <a:r>
              <a:rPr lang="it-IT" sz="1650" dirty="0"/>
              <a:t>volontà di introdurre un più rigoroso e rigido sistema di repressione degli illeciti disciplinari a fronte di una crescente insofferenza dell’opinione pubblica verso un diffuso malcostume ed una praticata inosservanza delle regole di comportamento, spesso con profili anche di responsabilità penale</a:t>
            </a:r>
          </a:p>
          <a:p>
            <a:pPr algn="just"/>
            <a:endParaRPr lang="it-IT" sz="1650" dirty="0"/>
          </a:p>
          <a:p>
            <a:pPr algn="just"/>
            <a:r>
              <a:rPr lang="it-IT" sz="1650" b="1" dirty="0">
                <a:effectLst>
                  <a:outerShdw blurRad="38100" dist="38100" dir="2700000" algn="tl">
                    <a:srgbClr val="000000">
                      <a:alpha val="43137"/>
                    </a:srgbClr>
                  </a:outerShdw>
                </a:effectLst>
              </a:rPr>
              <a:t>ulteriore limite esterno:</a:t>
            </a:r>
          </a:p>
          <a:p>
            <a:pPr marL="0" indent="0" algn="just">
              <a:buNone/>
            </a:pPr>
            <a:endParaRPr lang="it-IT" sz="1650" dirty="0"/>
          </a:p>
          <a:p>
            <a:pPr algn="just"/>
            <a:r>
              <a:rPr lang="it-IT" sz="1650" dirty="0"/>
              <a:t>fiducia del cittadino e il disvalore sul piano sociale di certi comportamenti ritenuti inaccettabili non solo sul piano dell’interesse tecnico-organizzativo ma anche su quello generale dell’immagine e della credibilità dell’attività amministrativa rispetto al cittadino</a:t>
            </a:r>
          </a:p>
          <a:p>
            <a:endParaRPr lang="it-IT" dirty="0"/>
          </a:p>
        </p:txBody>
      </p:sp>
    </p:spTree>
    <p:extLst>
      <p:ext uri="{BB962C8B-B14F-4D97-AF65-F5344CB8AC3E}">
        <p14:creationId xmlns:p14="http://schemas.microsoft.com/office/powerpoint/2010/main" val="420986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impatto</a:t>
            </a:r>
          </a:p>
        </p:txBody>
      </p:sp>
      <p:sp>
        <p:nvSpPr>
          <p:cNvPr id="2" name="Segnaposto testo 1"/>
          <p:cNvSpPr>
            <a:spLocks noGrp="1"/>
          </p:cNvSpPr>
          <p:nvPr>
            <p:ph idx="1"/>
          </p:nvPr>
        </p:nvSpPr>
        <p:spPr>
          <a:xfrm>
            <a:off x="323528" y="1484785"/>
            <a:ext cx="8335762" cy="4752527"/>
          </a:xfrm>
        </p:spPr>
        <p:txBody>
          <a:bodyPr>
            <a:normAutofit/>
          </a:bodyPr>
          <a:lstStyle/>
          <a:p>
            <a:pPr marL="171450" indent="-171450">
              <a:buFont typeface="Arial" panose="020B0604020202020204" pitchFamily="34" charset="0"/>
              <a:buChar char="•"/>
            </a:pPr>
            <a:r>
              <a:rPr lang="it-IT" sz="1800" dirty="0"/>
              <a:t>impatto decreti n. 150/2009, 116/20216 e 75/2017 in occasione della riforma Madia:</a:t>
            </a:r>
          </a:p>
          <a:p>
            <a:endParaRPr lang="it-IT" sz="1800" dirty="0"/>
          </a:p>
          <a:p>
            <a:pPr marL="192881" indent="-192881">
              <a:buFont typeface="+mj-lt"/>
              <a:buAutoNum type="arabicPeriod"/>
            </a:pPr>
            <a:r>
              <a:rPr lang="it-IT" sz="1800" dirty="0"/>
              <a:t>sul piano dell’individuazione delle condotte disciplinarmente rilevanti </a:t>
            </a:r>
          </a:p>
          <a:p>
            <a:endParaRPr lang="it-IT" sz="1800" dirty="0"/>
          </a:p>
          <a:p>
            <a:r>
              <a:rPr lang="it-IT" sz="1800" dirty="0"/>
              <a:t>l’individuazione delle condotte e particolarmente quelle passibili della sanzione più grave del licenziamento è oggi rimessa alla valutazione, non sempre coordinata, del legislatore, della contrattazione collettiva e dei codici di condotta</a:t>
            </a:r>
          </a:p>
          <a:p>
            <a:r>
              <a:rPr lang="it-IT" sz="1800" dirty="0"/>
              <a:t>2. sul piano dell’iter procedurale e sanzionatorio</a:t>
            </a:r>
          </a:p>
          <a:p>
            <a:r>
              <a:rPr lang="it-IT" sz="1800" dirty="0"/>
              <a:t>rigida scansione dei tempi e delle fasi del procedimento disciplinare e delle relazioni tra procedimento disciplinare e penale</a:t>
            </a:r>
          </a:p>
          <a:p>
            <a:endParaRPr lang="it-IT" dirty="0"/>
          </a:p>
        </p:txBody>
      </p:sp>
    </p:spTree>
    <p:extLst>
      <p:ext uri="{BB962C8B-B14F-4D97-AF65-F5344CB8AC3E}">
        <p14:creationId xmlns:p14="http://schemas.microsoft.com/office/powerpoint/2010/main" val="7851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nuove caratteristiche della potestà disciplinare</a:t>
            </a:r>
          </a:p>
        </p:txBody>
      </p:sp>
      <p:sp>
        <p:nvSpPr>
          <p:cNvPr id="2" name="Segnaposto testo 1"/>
          <p:cNvSpPr>
            <a:spLocks noGrp="1"/>
          </p:cNvSpPr>
          <p:nvPr>
            <p:ph idx="1"/>
          </p:nvPr>
        </p:nvSpPr>
        <p:spPr/>
        <p:txBody>
          <a:bodyPr>
            <a:normAutofit/>
          </a:bodyPr>
          <a:lstStyle/>
          <a:p>
            <a:pPr marL="171450" indent="-171450">
              <a:buFontTx/>
              <a:buChar char="-"/>
            </a:pPr>
            <a:r>
              <a:rPr lang="it-IT" sz="1800" dirty="0"/>
              <a:t>imperatività delle disposizioni legislative </a:t>
            </a:r>
          </a:p>
          <a:p>
            <a:pPr marL="171450" indent="-171450">
              <a:buFontTx/>
              <a:buChar char="-"/>
            </a:pPr>
            <a:endParaRPr lang="it-IT" sz="1800" dirty="0"/>
          </a:p>
          <a:p>
            <a:pPr marL="171450" indent="-171450">
              <a:buFontTx/>
              <a:buChar char="-"/>
            </a:pPr>
            <a:r>
              <a:rPr lang="it-IT" sz="1800" dirty="0"/>
              <a:t>obbligatorietà dell’azione disciplinare</a:t>
            </a:r>
          </a:p>
          <a:p>
            <a:pPr marL="171450" indent="-171450">
              <a:buFontTx/>
              <a:buChar char="-"/>
            </a:pPr>
            <a:endParaRPr lang="it-IT" dirty="0"/>
          </a:p>
          <a:p>
            <a:endParaRPr lang="it-IT" dirty="0"/>
          </a:p>
          <a:p>
            <a:endParaRPr lang="it-IT" dirty="0"/>
          </a:p>
        </p:txBody>
      </p:sp>
    </p:spTree>
    <p:extLst>
      <p:ext uri="{BB962C8B-B14F-4D97-AF65-F5344CB8AC3E}">
        <p14:creationId xmlns:p14="http://schemas.microsoft.com/office/powerpoint/2010/main" val="1782622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imperatività e obbligatorietà</a:t>
            </a:r>
          </a:p>
        </p:txBody>
      </p:sp>
      <p:sp>
        <p:nvSpPr>
          <p:cNvPr id="2" name="Segnaposto testo 1"/>
          <p:cNvSpPr>
            <a:spLocks noGrp="1"/>
          </p:cNvSpPr>
          <p:nvPr>
            <p:ph idx="1"/>
          </p:nvPr>
        </p:nvSpPr>
        <p:spPr>
          <a:xfrm>
            <a:off x="395536" y="2052925"/>
            <a:ext cx="8280920" cy="4472419"/>
          </a:xfrm>
        </p:spPr>
        <p:txBody>
          <a:bodyPr>
            <a:normAutofit fontScale="85000" lnSpcReduction="10000"/>
          </a:bodyPr>
          <a:lstStyle/>
          <a:p>
            <a:pPr marL="171450" indent="-171450" algn="just">
              <a:buFont typeface="Arial" panose="020B0604020202020204" pitchFamily="34" charset="0"/>
              <a:buChar char="•"/>
            </a:pPr>
            <a:r>
              <a:rPr lang="it-IT" sz="1463" b="1" dirty="0"/>
              <a:t>imperatività</a:t>
            </a:r>
            <a:r>
              <a:rPr lang="it-IT" sz="1463" dirty="0"/>
              <a:t> della potestà legislativa di regolare l’ambito di disciplinare: imperatività dell’art. 55 TUPI fino all’art. 55 </a:t>
            </a:r>
            <a:r>
              <a:rPr lang="it-IT" sz="1463" dirty="0" err="1"/>
              <a:t>octies</a:t>
            </a:r>
            <a:r>
              <a:rPr lang="it-IT" sz="1463" dirty="0"/>
              <a:t>, con richiamo al meccanismo di sostituzione automatica delle clausole collettive adottate in deroga al comando di legge ai sensi degli articoli 1339 c.c. e 1419 c.c. (art. 55, co. 1, TUPI)</a:t>
            </a:r>
          </a:p>
          <a:p>
            <a:pPr marL="171450" indent="-171450" algn="just">
              <a:buFont typeface="Arial" panose="020B0604020202020204" pitchFamily="34" charset="0"/>
              <a:buChar char="•"/>
            </a:pPr>
            <a:endParaRPr lang="it-IT" sz="1463" dirty="0"/>
          </a:p>
          <a:p>
            <a:pPr marL="171450" indent="-171450" algn="just">
              <a:buFont typeface="Arial" panose="020B0604020202020204" pitchFamily="34" charset="0"/>
              <a:buChar char="•"/>
            </a:pPr>
            <a:r>
              <a:rPr lang="it-IT" sz="1463" b="1" dirty="0"/>
              <a:t>obbligatorietà</a:t>
            </a:r>
            <a:r>
              <a:rPr lang="it-IT" sz="1463" dirty="0"/>
              <a:t> dell’azione disciplinare in considerazioni delle diverse previsioni che hanno stabilito una generale responsabilità disciplinare del dipendente preposto all’applicazione delle norme:</a:t>
            </a:r>
          </a:p>
          <a:p>
            <a:pPr marL="171450" indent="-171450" algn="just">
              <a:buFont typeface="Arial" panose="020B0604020202020204" pitchFamily="34" charset="0"/>
              <a:buChar char="•"/>
            </a:pPr>
            <a:endParaRPr lang="it-IT" sz="1463" dirty="0"/>
          </a:p>
          <a:p>
            <a:pPr marL="192881" indent="-192881" algn="just">
              <a:buFont typeface="+mj-lt"/>
              <a:buAutoNum type="arabicPeriod"/>
            </a:pPr>
            <a:r>
              <a:rPr lang="it-IT" sz="1463" dirty="0"/>
              <a:t>la violazione dolosa o colposa delle disposizioni fino all’art. 55 </a:t>
            </a:r>
            <a:r>
              <a:rPr lang="it-IT" sz="1463" dirty="0" err="1"/>
              <a:t>octies</a:t>
            </a:r>
            <a:r>
              <a:rPr lang="it-IT" sz="1463" dirty="0"/>
              <a:t> costituisce illecito disciplinare in capo ai dipendenti preposti alla loro applicazione (art. 55, co. 1, riformulato dall’art. 12, d.lgs. n. 75/2017) </a:t>
            </a:r>
          </a:p>
          <a:p>
            <a:pPr marL="192881" indent="-192881" algn="just">
              <a:buFont typeface="+mj-lt"/>
              <a:buAutoNum type="arabicPeriod"/>
            </a:pPr>
            <a:r>
              <a:rPr lang="it-IT" sz="1463" dirty="0"/>
              <a:t>specifiche sanzioni da riservarsi al dirigente o al funzionario che non rispetti gli obblighi che gli competono (sospensione dal servizio fino a massimo di tre mesi, art. 55 sexies, co. 3, TUPI; licenziamento irrogabile in caso di commistione dolosa o gravemente colposa dell’infrazione in questione, art. 55 quater, co. 1, lett. f-ter; sospensione fino a 15 giorni in caso di mancata collaborazione nell’istruzione del procedimento disciplinare, art. 55 bis, co. 7, TUPI).</a:t>
            </a:r>
          </a:p>
          <a:p>
            <a:pPr algn="just"/>
            <a:endParaRPr lang="it-IT" sz="1463" dirty="0"/>
          </a:p>
          <a:p>
            <a:pPr marL="171450" indent="-171450" algn="just">
              <a:buFont typeface="Arial" panose="020B0604020202020204" pitchFamily="34" charset="0"/>
              <a:buChar char="•"/>
            </a:pPr>
            <a:r>
              <a:rPr lang="it-IT" sz="1463" dirty="0"/>
              <a:t>quindi…responsabilizzazione diretta del titolare del potere e quasi obbligatorietà dell’azione disciplinare rappresentano un sensibile punto di differenza rispetto al lavoro privato, dal momento che l’esercizio del potere disciplinare </a:t>
            </a:r>
            <a:r>
              <a:rPr lang="it-IT" dirty="0"/>
              <a:t>è frutto dell’autonomia del datore di lavoro e manifestazione della sua libertà di impresa</a:t>
            </a:r>
          </a:p>
        </p:txBody>
      </p:sp>
    </p:spTree>
    <p:extLst>
      <p:ext uri="{BB962C8B-B14F-4D97-AF65-F5344CB8AC3E}">
        <p14:creationId xmlns:p14="http://schemas.microsoft.com/office/powerpoint/2010/main" val="421183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olo principale"/>
          <p:cNvSpPr txBox="1">
            <a:spLocks noGrp="1"/>
          </p:cNvSpPr>
          <p:nvPr>
            <p:ph type="title"/>
          </p:nvPr>
        </p:nvSpPr>
        <p:spPr/>
        <p:txBody>
          <a:bodyPr/>
          <a:lstStyle>
            <a:lvl1pPr>
              <a:defRPr spc="200"/>
            </a:lvl1pPr>
          </a:lstStyle>
          <a:p>
            <a:r>
              <a:rPr lang="it-IT" b="1" dirty="0"/>
              <a:t>In origine…</a:t>
            </a:r>
          </a:p>
        </p:txBody>
      </p:sp>
      <p:sp>
        <p:nvSpPr>
          <p:cNvPr id="185" name="Indice"/>
          <p:cNvSpPr txBox="1">
            <a:spLocks noGrp="1"/>
          </p:cNvSpPr>
          <p:nvPr>
            <p:ph idx="1"/>
          </p:nvPr>
        </p:nvSpPr>
        <p:spPr>
          <a:prstGeom prst="rect">
            <a:avLst/>
          </a:prstGeom>
          <a:extLst>
            <a:ext uri="{C572A759-6A51-4108-AA02-DFA0A04FC94B}">
              <ma14:wrappingTextBoxFlag xmlns="" xmlns:ma14="http://schemas.microsoft.com/office/mac/drawingml/2011/main" val="1"/>
            </a:ext>
          </a:extLst>
        </p:spPr>
        <p:txBody>
          <a:bodyPr>
            <a:normAutofit/>
          </a:bodyPr>
          <a:lstStyle>
            <a:lvl1pPr marL="0" indent="0" algn="l">
              <a:buClrTx/>
              <a:buSzTx/>
              <a:buNone/>
              <a:defRPr sz="3400" cap="none" spc="300">
                <a:latin typeface="Avenir LT Std 55 Roman"/>
                <a:ea typeface="Avenir LT Std 55 Roman"/>
                <a:cs typeface="Avenir LT Std 55 Roman"/>
                <a:sym typeface="Avenir LT Std 55 Roman"/>
              </a:defRPr>
            </a:lvl1pPr>
          </a:lstStyle>
          <a:p>
            <a:pPr marL="171450" indent="-171450" algn="just">
              <a:buFontTx/>
              <a:buChar char="-"/>
            </a:pPr>
            <a:r>
              <a:rPr lang="it-IT" sz="2025" dirty="0"/>
              <a:t>nell’ordinamento giuridico dell’Italia unificata il rapporto di pubblico impiego è riconducibile al diritto comune del lavoro</a:t>
            </a:r>
          </a:p>
          <a:p>
            <a:pPr algn="just"/>
            <a:endParaRPr lang="it-IT" sz="2025" dirty="0"/>
          </a:p>
          <a:p>
            <a:pPr marL="171450" indent="-171450" algn="just">
              <a:buFontTx/>
              <a:buChar char="-"/>
            </a:pPr>
            <a:r>
              <a:rPr lang="it-IT" sz="2025" dirty="0"/>
              <a:t>ad esso si applicano le disposizioni del codice civile, sia pure con alcune specialità concernenti le procedure di reclutamento, la statuizione di dotazioni organiche ed un particolare regime pensionistico</a:t>
            </a:r>
          </a:p>
          <a:p>
            <a:pPr marL="171450" indent="-171450" algn="just">
              <a:buFontTx/>
              <a:buChar char="-"/>
            </a:pPr>
            <a:endParaRPr lang="it-IT" sz="2025" dirty="0"/>
          </a:p>
        </p:txBody>
      </p:sp>
    </p:spTree>
    <p:extLst>
      <p:ext uri="{BB962C8B-B14F-4D97-AF65-F5344CB8AC3E}">
        <p14:creationId xmlns:p14="http://schemas.microsoft.com/office/powerpoint/2010/main" val="242336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richiamo all’art. 2106 c.c. </a:t>
            </a:r>
          </a:p>
        </p:txBody>
      </p:sp>
      <p:sp>
        <p:nvSpPr>
          <p:cNvPr id="2" name="Segnaposto testo 1"/>
          <p:cNvSpPr>
            <a:spLocks noGrp="1"/>
          </p:cNvSpPr>
          <p:nvPr>
            <p:ph idx="1"/>
          </p:nvPr>
        </p:nvSpPr>
        <p:spPr>
          <a:xfrm>
            <a:off x="827700" y="2052925"/>
            <a:ext cx="7272692" cy="4352357"/>
          </a:xfrm>
        </p:spPr>
        <p:txBody>
          <a:bodyPr>
            <a:normAutofit/>
          </a:bodyPr>
          <a:lstStyle/>
          <a:p>
            <a:pPr marL="171450" indent="-171450" algn="just">
              <a:buFont typeface="Arial" panose="020B0604020202020204" pitchFamily="34" charset="0"/>
              <a:buChar char="•"/>
            </a:pPr>
            <a:r>
              <a:rPr lang="it-IT" sz="1800" dirty="0"/>
              <a:t>il richiamo all’art. 2106 c.c. e al principio di proporzionalità resta (art. 55, co. 2, TUPI)</a:t>
            </a:r>
          </a:p>
          <a:p>
            <a:pPr marL="171450" indent="-171450" algn="just">
              <a:buFont typeface="Arial" panose="020B0604020202020204" pitchFamily="34" charset="0"/>
              <a:buChar char="•"/>
            </a:pPr>
            <a:endParaRPr lang="it-IT" sz="1800" dirty="0"/>
          </a:p>
          <a:p>
            <a:pPr marL="171450" indent="-171450" algn="just">
              <a:buFont typeface="Arial" panose="020B0604020202020204" pitchFamily="34" charset="0"/>
              <a:buChar char="•"/>
            </a:pPr>
            <a:r>
              <a:rPr lang="it-IT" sz="1800" dirty="0"/>
              <a:t>tuttavia</a:t>
            </a:r>
          </a:p>
          <a:p>
            <a:pPr algn="just"/>
            <a:r>
              <a:rPr lang="it-IT" sz="1800" dirty="0"/>
              <a:t>1.  rinvio alla contrattazione collettiva per la definizione delle infrazioni e delle sanzioni è residuale</a:t>
            </a:r>
          </a:p>
          <a:p>
            <a:pPr algn="just"/>
            <a:r>
              <a:rPr lang="it-IT" sz="1800" dirty="0"/>
              <a:t>2. tale spazio residuale si ricava per differenza sia rispetto alle disposizioni legislative sia in relazione ai codici di comportamento</a:t>
            </a:r>
          </a:p>
          <a:p>
            <a:endParaRPr lang="it-IT" dirty="0"/>
          </a:p>
        </p:txBody>
      </p:sp>
    </p:spTree>
    <p:extLst>
      <p:ext uri="{BB962C8B-B14F-4D97-AF65-F5344CB8AC3E}">
        <p14:creationId xmlns:p14="http://schemas.microsoft.com/office/powerpoint/2010/main" val="48769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24069" y="188640"/>
            <a:ext cx="7055380" cy="1400530"/>
          </a:xfrm>
        </p:spPr>
        <p:txBody>
          <a:bodyPr/>
          <a:lstStyle/>
          <a:p>
            <a:r>
              <a:rPr lang="it-IT" dirty="0"/>
              <a:t>lo spazio della contrattazione</a:t>
            </a:r>
            <a:br>
              <a:rPr lang="it-IT" dirty="0"/>
            </a:br>
            <a:br>
              <a:rPr lang="it-IT" dirty="0"/>
            </a:br>
            <a:endParaRPr lang="it-IT" dirty="0"/>
          </a:p>
        </p:txBody>
      </p:sp>
      <p:sp>
        <p:nvSpPr>
          <p:cNvPr id="2" name="Segnaposto testo 1"/>
          <p:cNvSpPr>
            <a:spLocks noGrp="1"/>
          </p:cNvSpPr>
          <p:nvPr>
            <p:ph idx="1"/>
          </p:nvPr>
        </p:nvSpPr>
        <p:spPr>
          <a:xfrm>
            <a:off x="251520" y="2052925"/>
            <a:ext cx="8280920" cy="4352357"/>
          </a:xfrm>
        </p:spPr>
        <p:txBody>
          <a:bodyPr>
            <a:normAutofit fontScale="92500" lnSpcReduction="10000"/>
          </a:bodyPr>
          <a:lstStyle/>
          <a:p>
            <a:pPr marL="171450" indent="-171450" algn="just">
              <a:buFont typeface="Arial" panose="020B0604020202020204" pitchFamily="34" charset="0"/>
              <a:buChar char="•"/>
            </a:pPr>
            <a:r>
              <a:rPr lang="it-IT" sz="1650" dirty="0"/>
              <a:t>tutti gli interventi che si sono susseguiti a partire dalla riforma Brunetta (l. n. 190/2012, legge Severino; l. n. 124/2015 e i decreti n. 116/2016 e d.lgs. n. 75/2015) hanno contribuito a consolidare la scelta di assoggettare l’autonomia delle parti alle previsioni assunte in sede legislativa al fine di</a:t>
            </a:r>
          </a:p>
          <a:p>
            <a:pPr marL="0" indent="0" algn="just">
              <a:buNone/>
            </a:pPr>
            <a:r>
              <a:rPr lang="it-IT" sz="1650" dirty="0"/>
              <a:t> </a:t>
            </a:r>
          </a:p>
          <a:p>
            <a:pPr marL="192881" indent="-192881">
              <a:buAutoNum type="arabicPeriod"/>
            </a:pPr>
            <a:r>
              <a:rPr lang="it-IT" sz="1650" dirty="0"/>
              <a:t>garantire un eguale trattamento per tutti i dipendenti dei diversi comporti e aree </a:t>
            </a:r>
          </a:p>
          <a:p>
            <a:pPr marL="192881" indent="-192881" algn="just">
              <a:buAutoNum type="arabicPeriod"/>
            </a:pPr>
            <a:r>
              <a:rPr lang="it-IT" sz="1650" dirty="0"/>
              <a:t>rendere effettive e ineludibili le scelte per una più severa repressione degli illeciti</a:t>
            </a:r>
          </a:p>
          <a:p>
            <a:endParaRPr lang="it-IT" sz="1650" dirty="0"/>
          </a:p>
          <a:p>
            <a:pPr algn="just"/>
            <a:r>
              <a:rPr lang="it-IT" sz="1650" dirty="0"/>
              <a:t>interesse pubblico alla repressione degli illeciti pare essere il convitato di pietra delle ultime riforme</a:t>
            </a:r>
          </a:p>
          <a:p>
            <a:r>
              <a:rPr lang="it-IT" sz="1650" dirty="0"/>
              <a:t>attraverso:</a:t>
            </a:r>
          </a:p>
          <a:p>
            <a:pPr marL="171450" indent="-171450" algn="just">
              <a:buFont typeface="Arial" panose="020B0604020202020204" pitchFamily="34" charset="0"/>
              <a:buChar char="•"/>
            </a:pPr>
            <a:r>
              <a:rPr lang="it-IT" sz="1650" dirty="0"/>
              <a:t>riparto di competenze tra legge e contratto in forza del quale, dopo la riforma Brunetta, nelle materie relative alle sanzioni disciplinari (e alla valutazione delle prestazioni ai fini della corresponsione del trattamento accessorio e della mobilità), la contrattazione collettiva è consentita nei limiti previsti dalle norme di legge (art. 40, co. 1, TUPI)</a:t>
            </a:r>
          </a:p>
          <a:p>
            <a:endParaRPr lang="it-IT" dirty="0"/>
          </a:p>
        </p:txBody>
      </p:sp>
    </p:spTree>
    <p:extLst>
      <p:ext uri="{BB962C8B-B14F-4D97-AF65-F5344CB8AC3E}">
        <p14:creationId xmlns:p14="http://schemas.microsoft.com/office/powerpoint/2010/main" val="147211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a:t>
            </a:r>
            <a:br>
              <a:rPr lang="it-IT" dirty="0"/>
            </a:br>
            <a:br>
              <a:rPr lang="it-IT" dirty="0"/>
            </a:br>
            <a:endParaRPr lang="it-IT" dirty="0"/>
          </a:p>
        </p:txBody>
      </p:sp>
      <p:sp>
        <p:nvSpPr>
          <p:cNvPr id="2" name="Segnaposto testo 1"/>
          <p:cNvSpPr>
            <a:spLocks noGrp="1"/>
          </p:cNvSpPr>
          <p:nvPr>
            <p:ph idx="1"/>
          </p:nvPr>
        </p:nvSpPr>
        <p:spPr>
          <a:xfrm>
            <a:off x="484710" y="1628799"/>
            <a:ext cx="8335762" cy="4896545"/>
          </a:xfrm>
        </p:spPr>
        <p:txBody>
          <a:bodyPr>
            <a:normAutofit/>
          </a:bodyPr>
          <a:lstStyle/>
          <a:p>
            <a:pPr marL="171450" indent="-171450">
              <a:buFont typeface="Arial" panose="020B0604020202020204" pitchFamily="34" charset="0"/>
              <a:buChar char="•"/>
            </a:pPr>
            <a:r>
              <a:rPr lang="it-IT" sz="1650" dirty="0"/>
              <a:t>parziale  temperamento a tale impostazione con la riforma Madia: </a:t>
            </a:r>
          </a:p>
          <a:p>
            <a:pPr algn="just"/>
            <a:endParaRPr lang="it-IT" sz="1650" dirty="0"/>
          </a:p>
          <a:p>
            <a:pPr algn="just"/>
            <a:r>
              <a:rPr lang="it-IT" sz="1650" dirty="0"/>
              <a:t>co. 5bis dell’art. 55 quinquies: in caso di sanzioni per false attestazioni o certificazioni delle presenze, è demandata al contratto collettivo l’individuazione delle condotte e delle sanzioni con riferimento alle ipotesi di assenteismo anomalo (es. ripetute e ingiustificate assenze dal servizio in continuità con le giornate festive e di riposo settimanale, nonché con riferimento ai casi di ingiustificate assenze collettive in determinati periodi nei quali è necessario assicurare continuità nell'erogazione dei servizi all'utenza)</a:t>
            </a:r>
          </a:p>
          <a:p>
            <a:pPr algn="just"/>
            <a:r>
              <a:rPr lang="it-IT" sz="1650" dirty="0">
                <a:solidFill>
                  <a:srgbClr val="FF0000"/>
                </a:solidFill>
              </a:rPr>
              <a:t>ma: </a:t>
            </a:r>
          </a:p>
          <a:p>
            <a:pPr algn="just"/>
            <a:r>
              <a:rPr lang="it-IT" sz="1650" dirty="0"/>
              <a:t>la fonte collettiva è subordinata o addirittura estromessa, come accade ad esempio nel comma 3 dell’art. 55 che ha precluso al contratto la facoltà di istituire procedure di impugnazione, facendo salva solo la possibilità di istituire procedure di conciliazione non obbligatorie, destinate a precedere il provvedimento e solo nei casi in cui non sia prevista la sanzione del licenziamento</a:t>
            </a:r>
          </a:p>
          <a:p>
            <a:endParaRPr lang="it-IT" dirty="0"/>
          </a:p>
          <a:p>
            <a:endParaRPr lang="it-IT" dirty="0"/>
          </a:p>
        </p:txBody>
      </p:sp>
    </p:spTree>
    <p:extLst>
      <p:ext uri="{BB962C8B-B14F-4D97-AF65-F5344CB8AC3E}">
        <p14:creationId xmlns:p14="http://schemas.microsoft.com/office/powerpoint/2010/main" val="2756697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Disposizioni legali speciali</a:t>
            </a:r>
            <a:endParaRPr lang="en-GB" dirty="0"/>
          </a:p>
        </p:txBody>
      </p:sp>
      <p:sp>
        <p:nvSpPr>
          <p:cNvPr id="3" name="Segnaposto contenuto 2"/>
          <p:cNvSpPr>
            <a:spLocks noGrp="1"/>
          </p:cNvSpPr>
          <p:nvPr>
            <p:ph idx="1"/>
          </p:nvPr>
        </p:nvSpPr>
        <p:spPr>
          <a:xfrm>
            <a:off x="827700" y="2052925"/>
            <a:ext cx="7272692" cy="4352357"/>
          </a:xfrm>
        </p:spPr>
        <p:txBody>
          <a:bodyPr>
            <a:normAutofit lnSpcReduction="10000"/>
          </a:bodyPr>
          <a:lstStyle/>
          <a:p>
            <a:pPr algn="just"/>
            <a:r>
              <a:rPr lang="it-IT" dirty="0"/>
              <a:t>Art. 34, co. 4, TUPI: risoluzione </a:t>
            </a:r>
            <a:r>
              <a:rPr lang="it-IT" dirty="0" err="1"/>
              <a:t>ope</a:t>
            </a:r>
            <a:r>
              <a:rPr lang="it-IT" dirty="0"/>
              <a:t> </a:t>
            </a:r>
            <a:r>
              <a:rPr lang="it-IT" dirty="0" err="1"/>
              <a:t>legis</a:t>
            </a:r>
            <a:r>
              <a:rPr lang="it-IT" dirty="0"/>
              <a:t> al termine del collocamento in disponibilità, dopo 24 mesi se non è possibile la ricollocazione</a:t>
            </a:r>
          </a:p>
          <a:p>
            <a:pPr algn="just"/>
            <a:r>
              <a:rPr lang="it-IT" dirty="0"/>
              <a:t>Art. 19 c.p.; art. 32</a:t>
            </a:r>
            <a:r>
              <a:rPr lang="it-IT" i="1" dirty="0"/>
              <a:t>quinquies</a:t>
            </a:r>
            <a:r>
              <a:rPr lang="it-IT" dirty="0"/>
              <a:t> c.p.: estinzione come pena accessoria per delitti </a:t>
            </a:r>
          </a:p>
          <a:p>
            <a:pPr algn="just"/>
            <a:r>
              <a:rPr lang="it-IT" dirty="0"/>
              <a:t>Art. 29 c.p.: interdizione dai pubblici uffici</a:t>
            </a:r>
          </a:p>
          <a:p>
            <a:pPr algn="just"/>
            <a:r>
              <a:rPr lang="it-IT" dirty="0"/>
              <a:t>Art. 1, co. 61, l. n. 662/1996: giusta causa di licenziamento per svolgimento di lavoro subordinato o autonomi al di fuori delle ipotesi consentite</a:t>
            </a:r>
          </a:p>
          <a:p>
            <a:pPr algn="just"/>
            <a:r>
              <a:rPr lang="it-IT" dirty="0"/>
              <a:t>Art. 72, co. 11, l n. 133/2008: risoluzione per maturazione del requisito di anzianità contributiva</a:t>
            </a:r>
          </a:p>
          <a:p>
            <a:pPr algn="just"/>
            <a:r>
              <a:rPr lang="it-IT" dirty="0"/>
              <a:t>Art. 55</a:t>
            </a:r>
            <a:r>
              <a:rPr lang="it-IT" i="1" dirty="0"/>
              <a:t>octies</a:t>
            </a:r>
            <a:r>
              <a:rPr lang="it-IT" dirty="0"/>
              <a:t>, TUPI: permanente inidoneità psicofisico</a:t>
            </a:r>
          </a:p>
          <a:p>
            <a:endParaRPr lang="it-IT" dirty="0"/>
          </a:p>
          <a:p>
            <a:endParaRPr lang="en-GB" dirty="0"/>
          </a:p>
        </p:txBody>
      </p:sp>
    </p:spTree>
    <p:extLst>
      <p:ext uri="{BB962C8B-B14F-4D97-AF65-F5344CB8AC3E}">
        <p14:creationId xmlns:p14="http://schemas.microsoft.com/office/powerpoint/2010/main" val="198942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Ipotesi contratto collettivo</a:t>
            </a:r>
            <a:endParaRPr lang="en-GB" dirty="0"/>
          </a:p>
        </p:txBody>
      </p:sp>
      <p:sp>
        <p:nvSpPr>
          <p:cNvPr id="3" name="Segnaposto contenuto 2"/>
          <p:cNvSpPr>
            <a:spLocks noGrp="1"/>
          </p:cNvSpPr>
          <p:nvPr>
            <p:ph idx="1"/>
          </p:nvPr>
        </p:nvSpPr>
        <p:spPr/>
        <p:txBody>
          <a:bodyPr/>
          <a:lstStyle/>
          <a:p>
            <a:pPr algn="just"/>
            <a:r>
              <a:rPr lang="it-IT" dirty="0"/>
              <a:t>Risoluzione immediata per mancata presentazione  entro 30 gg dall’assunzione della documentazione prevista dalla legge e dal bando</a:t>
            </a:r>
          </a:p>
          <a:p>
            <a:pPr algn="just"/>
            <a:endParaRPr lang="it-IT" dirty="0"/>
          </a:p>
          <a:p>
            <a:pPr algn="just"/>
            <a:r>
              <a:rPr lang="it-IT" dirty="0"/>
              <a:t>Risoluzione per annullamento della procedura concorsuale</a:t>
            </a:r>
          </a:p>
          <a:p>
            <a:pPr algn="just"/>
            <a:r>
              <a:rPr lang="it-IT" dirty="0"/>
              <a:t>Quiescenza</a:t>
            </a:r>
          </a:p>
          <a:p>
            <a:endParaRPr lang="en-GB" dirty="0"/>
          </a:p>
        </p:txBody>
      </p:sp>
    </p:spTree>
    <p:extLst>
      <p:ext uri="{BB962C8B-B14F-4D97-AF65-F5344CB8AC3E}">
        <p14:creationId xmlns:p14="http://schemas.microsoft.com/office/powerpoint/2010/main" val="278615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tipizzazione delle ipotesi di licenziamento disciplinare</a:t>
            </a:r>
          </a:p>
        </p:txBody>
      </p:sp>
      <p:sp>
        <p:nvSpPr>
          <p:cNvPr id="2" name="Segnaposto testo 1"/>
          <p:cNvSpPr>
            <a:spLocks noGrp="1"/>
          </p:cNvSpPr>
          <p:nvPr>
            <p:ph idx="1"/>
          </p:nvPr>
        </p:nvSpPr>
        <p:spPr/>
        <p:txBody>
          <a:bodyPr>
            <a:normAutofit/>
          </a:bodyPr>
          <a:lstStyle/>
          <a:p>
            <a:pPr marL="171450" indent="-171450" algn="just">
              <a:buFont typeface="Arial" panose="020B0604020202020204" pitchFamily="34" charset="0"/>
              <a:buChar char="•"/>
            </a:pPr>
            <a:r>
              <a:rPr lang="it-IT" sz="1650" dirty="0"/>
              <a:t>rigida fissazione da parte del legislatore dei casi di licenziamento disciplinare con o senza preavviso ai sensi dell’art. 55 quater TUPI, anche dopo i decreti n. 116/2016 e n. 75/2017 in attuazione della riforma Madia</a:t>
            </a:r>
          </a:p>
          <a:p>
            <a:pPr marL="171450" indent="-171450" algn="just">
              <a:buFont typeface="Arial" panose="020B0604020202020204" pitchFamily="34" charset="0"/>
              <a:buChar char="•"/>
            </a:pPr>
            <a:endParaRPr lang="it-IT" sz="1650" dirty="0"/>
          </a:p>
          <a:p>
            <a:pPr marL="171450" indent="-171450" algn="just">
              <a:buFont typeface="Arial" panose="020B0604020202020204" pitchFamily="34" charset="0"/>
              <a:buChar char="•"/>
            </a:pPr>
            <a:r>
              <a:rPr lang="it-IT" sz="1650" dirty="0"/>
              <a:t>difficoltà in questa materia di sedimentare le regole che, a sua volta, si traduce nella difficoltà per la giurisprudenza ad assestare le proprie interpretazioni</a:t>
            </a:r>
          </a:p>
          <a:p>
            <a:endParaRPr lang="it-IT" sz="1650" dirty="0"/>
          </a:p>
          <a:p>
            <a:endParaRPr lang="it-IT" sz="1650" dirty="0"/>
          </a:p>
          <a:p>
            <a:endParaRPr lang="it-IT" sz="1650" dirty="0"/>
          </a:p>
          <a:p>
            <a:endParaRPr lang="it-IT" dirty="0"/>
          </a:p>
        </p:txBody>
      </p:sp>
    </p:spTree>
    <p:extLst>
      <p:ext uri="{BB962C8B-B14F-4D97-AF65-F5344CB8AC3E}">
        <p14:creationId xmlns:p14="http://schemas.microsoft.com/office/powerpoint/2010/main" val="100953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
          </p:nvPr>
        </p:nvSpPr>
        <p:spPr>
          <a:xfrm>
            <a:off x="259373" y="1124744"/>
            <a:ext cx="5734233" cy="4318477"/>
          </a:xfrm>
        </p:spPr>
        <p:txBody>
          <a:bodyPr>
            <a:normAutofit fontScale="55000" lnSpcReduction="20000"/>
          </a:bodyPr>
          <a:lstStyle/>
          <a:p>
            <a:pPr marL="192881" indent="-192881" algn="just">
              <a:buAutoNum type="alphaLcParenR"/>
            </a:pPr>
            <a:r>
              <a:rPr lang="it-IT" sz="1388" dirty="0">
                <a:solidFill>
                  <a:srgbClr val="FF0000"/>
                </a:solidFill>
              </a:rPr>
              <a:t>falsa attestazione della presenza in servizio, mediante l'alterazione dei sistemi di rilevamento della presenza o con altre modalità fraudolente, ovvero giustificazione dell'assenza dal servizio mediante una certificazione medica falsa o che attesta falsamente uno stato di malattia;</a:t>
            </a:r>
          </a:p>
          <a:p>
            <a:pPr marL="192881" indent="-192881" algn="just">
              <a:buAutoNum type="alphaLcParenR"/>
            </a:pPr>
            <a:r>
              <a:rPr lang="it-IT" sz="1388" dirty="0">
                <a:solidFill>
                  <a:srgbClr val="FF0000"/>
                </a:solidFill>
              </a:rPr>
              <a:t>assenza priva di valida giustificazione per un numero di giorni, anche non continuativi, superiore a tre nell'arco di un biennio o comunque per più di sette giorni nel corso degli ultimi dieci anni ovvero mancata ripresa del servizio, in caso di assenza ingiustificata, entro il termine fissato dall'amministrazione;</a:t>
            </a:r>
            <a:r>
              <a:rPr lang="it-IT" sz="1388" dirty="0"/>
              <a:t> </a:t>
            </a:r>
          </a:p>
          <a:p>
            <a:pPr marL="192881" indent="-192881" algn="just">
              <a:buAutoNum type="alphaLcParenR"/>
            </a:pPr>
            <a:r>
              <a:rPr lang="it-IT" sz="1388" dirty="0">
                <a:solidFill>
                  <a:srgbClr val="00B0F0"/>
                </a:solidFill>
              </a:rPr>
              <a:t>ingiustificato rifiuto del trasferimento disposto dall'amministrazione per motivate esigenze di servizio; </a:t>
            </a:r>
          </a:p>
          <a:p>
            <a:pPr marL="192881" indent="-192881" algn="just">
              <a:buAutoNum type="alphaLcParenR"/>
            </a:pPr>
            <a:r>
              <a:rPr lang="it-IT" sz="1388" dirty="0">
                <a:solidFill>
                  <a:srgbClr val="00B0F0"/>
                </a:solidFill>
              </a:rPr>
              <a:t>falsità documentali o dichiarative commesse ai fini o in occasione dell'instaurazione del rapporto di lavoro ovvero di progressioni di carriera; </a:t>
            </a:r>
          </a:p>
          <a:p>
            <a:pPr marL="192881" indent="-192881" algn="just">
              <a:buAutoNum type="alphaLcParenR"/>
            </a:pPr>
            <a:r>
              <a:rPr lang="it-IT" sz="1388" dirty="0">
                <a:solidFill>
                  <a:srgbClr val="00B050"/>
                </a:solidFill>
              </a:rPr>
              <a:t>reiterazione nell'ambiente di lavoro di gravi condotte aggressive o moleste o minacciose o ingiuriose o comunque lesive dell'onore e della dignità personale altrui;</a:t>
            </a:r>
          </a:p>
          <a:p>
            <a:pPr marL="192881" indent="-192881" algn="just">
              <a:buAutoNum type="alphaLcParenR"/>
            </a:pPr>
            <a:r>
              <a:rPr lang="it-IT" sz="1388" dirty="0">
                <a:solidFill>
                  <a:srgbClr val="00B050"/>
                </a:solidFill>
              </a:rPr>
              <a:t>condanna penale definitiva, in relazione alla quale è prevista l'interdizione perpetua dai pubblici uffici ovvero l'estinzione, comunque denominata, del rapporto di lavoro; </a:t>
            </a:r>
          </a:p>
          <a:p>
            <a:pPr algn="just"/>
            <a:r>
              <a:rPr lang="it-IT" sz="1388" dirty="0">
                <a:solidFill>
                  <a:srgbClr val="00B050"/>
                </a:solidFill>
              </a:rPr>
              <a:t>f-bis) gravi o reiterate violazioni dei codici di comportamento, ai sensi dell'articolo 54, comma 3; </a:t>
            </a:r>
          </a:p>
          <a:p>
            <a:pPr algn="just"/>
            <a:r>
              <a:rPr lang="it-IT" sz="1388" dirty="0">
                <a:solidFill>
                  <a:srgbClr val="00B0F0"/>
                </a:solidFill>
              </a:rPr>
              <a:t>f-ter) commissione dolosa, o gravemente colposa, dell'infrazione di cui all'articolo 55-sexies, comma 3, ossia come abbiamo già detto il mancato esercizio o la decadenza dall'azione disciplinare, dovuti all'omissione o al ritardo, senza giustificato motivo, degli atti del procedimento disciplinare, ovvero a valutazioni manifestamente irragionevoli di insussistenza dell'illecito in relazione a condotte aventi oggettiva e palese rilevanza disciplinare; </a:t>
            </a:r>
          </a:p>
          <a:p>
            <a:pPr algn="just"/>
            <a:r>
              <a:rPr lang="it-IT" sz="1388" dirty="0">
                <a:solidFill>
                  <a:srgbClr val="00B050"/>
                </a:solidFill>
              </a:rPr>
              <a:t>f-quater) la reiterata violazione di obblighi concernenti la prestazione lavorativa, che abbia determinato l'applicazione, in sede disciplinare, della sospensione dal servizio per un periodo complessivo superiore a un anno nell'arco di un biennio; </a:t>
            </a:r>
          </a:p>
          <a:p>
            <a:pPr algn="just"/>
            <a:r>
              <a:rPr lang="it-IT" sz="1388" dirty="0">
                <a:solidFill>
                  <a:srgbClr val="00B050"/>
                </a:solidFill>
              </a:rPr>
              <a:t>f-</a:t>
            </a:r>
            <a:r>
              <a:rPr lang="it-IT" sz="1388" dirty="0" err="1">
                <a:solidFill>
                  <a:srgbClr val="00B050"/>
                </a:solidFill>
              </a:rPr>
              <a:t>quinquies</a:t>
            </a:r>
            <a:r>
              <a:rPr lang="it-IT" sz="1388" dirty="0">
                <a:solidFill>
                  <a:srgbClr val="00B050"/>
                </a:solidFill>
              </a:rPr>
              <a:t>) insufficiente rendimento, dovuto alla reiterata violazione degli obblighi concernenti la prestazione lavorativa, stabiliti da norme legislative o regolamentari, dal contratto collettivo o individuale, da atti e provvedimenti dell'amministrazione di appartenenza, e rilevato dalla costante valutazione negativa della performance del dipendente per ciascun anno dell'ultimo triennio. </a:t>
            </a:r>
          </a:p>
          <a:p>
            <a:pPr algn="just"/>
            <a:endParaRPr lang="it-IT" dirty="0"/>
          </a:p>
        </p:txBody>
      </p:sp>
      <p:sp>
        <p:nvSpPr>
          <p:cNvPr id="3" name="Titolo 2"/>
          <p:cNvSpPr>
            <a:spLocks noGrp="1"/>
          </p:cNvSpPr>
          <p:nvPr>
            <p:ph type="title"/>
          </p:nvPr>
        </p:nvSpPr>
        <p:spPr>
          <a:xfrm>
            <a:off x="105410" y="-16780"/>
            <a:ext cx="7254900" cy="1397025"/>
          </a:xfrm>
        </p:spPr>
        <p:txBody>
          <a:bodyPr/>
          <a:lstStyle/>
          <a:p>
            <a:r>
              <a:rPr lang="it-IT" dirty="0"/>
              <a:t>Art. 55, quater</a:t>
            </a:r>
          </a:p>
        </p:txBody>
      </p:sp>
      <p:cxnSp>
        <p:nvCxnSpPr>
          <p:cNvPr id="9" name="Connettore 2 8">
            <a:extLst>
              <a:ext uri="{FF2B5EF4-FFF2-40B4-BE49-F238E27FC236}">
                <a16:creationId xmlns:a16="http://schemas.microsoft.com/office/drawing/2014/main" id="{EF00D367-AB19-4EBE-BC42-F9EF4CB0E803}"/>
              </a:ext>
            </a:extLst>
          </p:cNvPr>
          <p:cNvCxnSpPr/>
          <p:nvPr/>
        </p:nvCxnSpPr>
        <p:spPr>
          <a:xfrm>
            <a:off x="5936933" y="1882140"/>
            <a:ext cx="992981"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 name="Connettore 2 10">
            <a:extLst>
              <a:ext uri="{FF2B5EF4-FFF2-40B4-BE49-F238E27FC236}">
                <a16:creationId xmlns:a16="http://schemas.microsoft.com/office/drawing/2014/main" id="{FF1AC4AD-4975-4F70-86AF-1DB8FFF29085}"/>
              </a:ext>
            </a:extLst>
          </p:cNvPr>
          <p:cNvCxnSpPr>
            <a:cxnSpLocks/>
          </p:cNvCxnSpPr>
          <p:nvPr/>
        </p:nvCxnSpPr>
        <p:spPr>
          <a:xfrm>
            <a:off x="5886926" y="2524991"/>
            <a:ext cx="2350294" cy="9338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Connettore 2 12">
            <a:extLst>
              <a:ext uri="{FF2B5EF4-FFF2-40B4-BE49-F238E27FC236}">
                <a16:creationId xmlns:a16="http://schemas.microsoft.com/office/drawing/2014/main" id="{BAAFC594-6E80-4B96-A7CF-888D8C37724F}"/>
              </a:ext>
            </a:extLst>
          </p:cNvPr>
          <p:cNvCxnSpPr/>
          <p:nvPr/>
        </p:nvCxnSpPr>
        <p:spPr>
          <a:xfrm>
            <a:off x="5993606" y="4643438"/>
            <a:ext cx="233600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5" name="Connettore 2 14">
            <a:extLst>
              <a:ext uri="{FF2B5EF4-FFF2-40B4-BE49-F238E27FC236}">
                <a16:creationId xmlns:a16="http://schemas.microsoft.com/office/drawing/2014/main" id="{B04F33F5-C217-4D54-A3CE-5858B2674747}"/>
              </a:ext>
            </a:extLst>
          </p:cNvPr>
          <p:cNvCxnSpPr>
            <a:cxnSpLocks/>
          </p:cNvCxnSpPr>
          <p:nvPr/>
        </p:nvCxnSpPr>
        <p:spPr>
          <a:xfrm flipV="1">
            <a:off x="5949963" y="3571875"/>
            <a:ext cx="2129619" cy="52372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6" name="Connettore 2 15">
            <a:extLst>
              <a:ext uri="{FF2B5EF4-FFF2-40B4-BE49-F238E27FC236}">
                <a16:creationId xmlns:a16="http://schemas.microsoft.com/office/drawing/2014/main" id="{B12149AA-C212-41BE-9612-68B807F5CDE1}"/>
              </a:ext>
            </a:extLst>
          </p:cNvPr>
          <p:cNvCxnSpPr>
            <a:cxnSpLocks/>
          </p:cNvCxnSpPr>
          <p:nvPr/>
        </p:nvCxnSpPr>
        <p:spPr>
          <a:xfrm>
            <a:off x="5901214" y="3036094"/>
            <a:ext cx="2428399" cy="1587462"/>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0" name="CasellaDiTesto 19">
            <a:extLst>
              <a:ext uri="{FF2B5EF4-FFF2-40B4-BE49-F238E27FC236}">
                <a16:creationId xmlns:a16="http://schemas.microsoft.com/office/drawing/2014/main" id="{45C003D3-F8C9-414A-8C50-99BF23063296}"/>
              </a:ext>
            </a:extLst>
          </p:cNvPr>
          <p:cNvSpPr txBox="1"/>
          <p:nvPr/>
        </p:nvSpPr>
        <p:spPr>
          <a:xfrm>
            <a:off x="6929914" y="1662850"/>
            <a:ext cx="1450181" cy="4387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algn="ctr" defTabSz="242888" hangingPunct="0"/>
            <a:r>
              <a:rPr lang="it-IT" sz="675" dirty="0">
                <a:solidFill>
                  <a:srgbClr val="FF0000"/>
                </a:solidFill>
              </a:rPr>
              <a:t>c</a:t>
            </a:r>
            <a:r>
              <a:rPr lang="it-IT" sz="1313" dirty="0">
                <a:solidFill>
                  <a:srgbClr val="FF0000"/>
                </a:solidFill>
                <a:latin typeface="Avenir LT Std 85 Heavy"/>
                <a:ea typeface="Avenir LT Std 85 Heavy"/>
                <a:cs typeface="Avenir LT Std 85 Heavy"/>
                <a:sym typeface="Avenir LT Std 85 Heavy"/>
              </a:rPr>
              <a:t>ontrollo sulle assenze</a:t>
            </a:r>
          </a:p>
        </p:txBody>
      </p:sp>
      <p:sp>
        <p:nvSpPr>
          <p:cNvPr id="25" name="CasellaDiTesto 24">
            <a:extLst>
              <a:ext uri="{FF2B5EF4-FFF2-40B4-BE49-F238E27FC236}">
                <a16:creationId xmlns:a16="http://schemas.microsoft.com/office/drawing/2014/main" id="{17A45709-D6A3-4A84-AD3C-093D4B84E3FF}"/>
              </a:ext>
            </a:extLst>
          </p:cNvPr>
          <p:cNvSpPr txBox="1"/>
          <p:nvPr/>
        </p:nvSpPr>
        <p:spPr>
          <a:xfrm>
            <a:off x="8079581" y="3221831"/>
            <a:ext cx="1014413" cy="842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algn="ctr" defTabSz="242888" hangingPunct="0"/>
            <a:r>
              <a:rPr lang="it-IT" sz="1313" dirty="0">
                <a:solidFill>
                  <a:srgbClr val="00B0F0"/>
                </a:solidFill>
                <a:latin typeface="Avenir LT Std 85 Heavy"/>
                <a:ea typeface="Avenir LT Std 85 Heavy"/>
                <a:cs typeface="Avenir LT Std 85 Heavy"/>
                <a:sym typeface="Avenir LT Std 85 Heavy"/>
              </a:rPr>
              <a:t>condotte specifiche diverse dalle assenze</a:t>
            </a:r>
          </a:p>
        </p:txBody>
      </p:sp>
      <p:sp>
        <p:nvSpPr>
          <p:cNvPr id="27" name="CasellaDiTesto 26">
            <a:extLst>
              <a:ext uri="{FF2B5EF4-FFF2-40B4-BE49-F238E27FC236}">
                <a16:creationId xmlns:a16="http://schemas.microsoft.com/office/drawing/2014/main" id="{79CBDEE3-1725-4B67-A085-F7E781CF1EA3}"/>
              </a:ext>
            </a:extLst>
          </p:cNvPr>
          <p:cNvSpPr txBox="1"/>
          <p:nvPr/>
        </p:nvSpPr>
        <p:spPr>
          <a:xfrm>
            <a:off x="7243763" y="4629581"/>
            <a:ext cx="1640864" cy="357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r>
              <a:rPr lang="it-IT" sz="1050" b="1" dirty="0">
                <a:solidFill>
                  <a:srgbClr val="92D050"/>
                </a:solidFill>
              </a:rPr>
              <a:t>condotte che rinviano a fattispecie generali</a:t>
            </a:r>
            <a:endParaRPr lang="it-IT" sz="1050" dirty="0">
              <a:solidFill>
                <a:srgbClr val="5B5854"/>
              </a:solidFill>
              <a:latin typeface="Avenir LT Std 85 Heavy"/>
              <a:ea typeface="Avenir LT Std 85 Heavy"/>
              <a:cs typeface="Avenir LT Std 85 Heavy"/>
              <a:sym typeface="Avenir LT Std 85 Heavy"/>
            </a:endParaRPr>
          </a:p>
        </p:txBody>
      </p:sp>
    </p:spTree>
    <p:extLst>
      <p:ext uri="{BB962C8B-B14F-4D97-AF65-F5344CB8AC3E}">
        <p14:creationId xmlns:p14="http://schemas.microsoft.com/office/powerpoint/2010/main" val="25305080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7055380" cy="1400530"/>
          </a:xfrm>
        </p:spPr>
        <p:txBody>
          <a:bodyPr/>
          <a:lstStyle/>
          <a:p>
            <a:r>
              <a:rPr lang="it-IT" dirty="0"/>
              <a:t>Sanzioni e condotte tipizzate dalla legge: il licenziamento (I)</a:t>
            </a:r>
            <a:endParaRPr lang="en-GB" dirty="0"/>
          </a:p>
        </p:txBody>
      </p:sp>
      <p:sp>
        <p:nvSpPr>
          <p:cNvPr id="3" name="Segnaposto contenuto 2"/>
          <p:cNvSpPr>
            <a:spLocks noGrp="1"/>
          </p:cNvSpPr>
          <p:nvPr>
            <p:ph idx="1"/>
          </p:nvPr>
        </p:nvSpPr>
        <p:spPr/>
        <p:txBody>
          <a:bodyPr>
            <a:noAutofit/>
          </a:bodyPr>
          <a:lstStyle/>
          <a:p>
            <a:r>
              <a:rPr lang="it-IT" sz="1400" dirty="0"/>
              <a:t>Licenziamento:</a:t>
            </a:r>
          </a:p>
          <a:p>
            <a:pPr marL="0" indent="0">
              <a:buNone/>
            </a:pPr>
            <a:r>
              <a:rPr lang="it-IT" sz="1400" dirty="0"/>
              <a:t>Casi art. 55</a:t>
            </a:r>
            <a:r>
              <a:rPr lang="it-IT" sz="1400" i="1" dirty="0"/>
              <a:t>quater</a:t>
            </a:r>
            <a:r>
              <a:rPr lang="it-IT" sz="1400" dirty="0"/>
              <a:t>: </a:t>
            </a:r>
          </a:p>
          <a:p>
            <a:pPr marL="0" indent="0" algn="just">
              <a:buNone/>
            </a:pPr>
            <a:r>
              <a:rPr lang="en-GB" sz="1400" u="sng" dirty="0"/>
              <a:t>a) </a:t>
            </a:r>
            <a:r>
              <a:rPr lang="en-GB" sz="1400" u="sng" dirty="0">
                <a:solidFill>
                  <a:srgbClr val="FF0000"/>
                </a:solidFill>
              </a:rPr>
              <a:t>falsa </a:t>
            </a:r>
            <a:r>
              <a:rPr lang="en-GB" sz="1400" u="sng" dirty="0" err="1">
                <a:solidFill>
                  <a:srgbClr val="FF0000"/>
                </a:solidFill>
              </a:rPr>
              <a:t>attestazione</a:t>
            </a:r>
            <a:r>
              <a:rPr lang="en-GB" sz="1400" u="sng" dirty="0">
                <a:solidFill>
                  <a:srgbClr val="FF0000"/>
                </a:solidFill>
              </a:rPr>
              <a:t> </a:t>
            </a:r>
            <a:r>
              <a:rPr lang="en-GB" sz="1400" u="sng" dirty="0" err="1">
                <a:solidFill>
                  <a:srgbClr val="FF0000"/>
                </a:solidFill>
              </a:rPr>
              <a:t>della</a:t>
            </a:r>
            <a:r>
              <a:rPr lang="en-GB" sz="1400" u="sng" dirty="0">
                <a:solidFill>
                  <a:srgbClr val="FF0000"/>
                </a:solidFill>
              </a:rPr>
              <a:t> </a:t>
            </a:r>
            <a:r>
              <a:rPr lang="en-GB" sz="1400" u="sng" dirty="0" err="1">
                <a:solidFill>
                  <a:srgbClr val="FF0000"/>
                </a:solidFill>
              </a:rPr>
              <a:t>presenza</a:t>
            </a:r>
            <a:r>
              <a:rPr lang="en-GB" sz="1400" u="sng" dirty="0">
                <a:solidFill>
                  <a:srgbClr val="FF0000"/>
                </a:solidFill>
              </a:rPr>
              <a:t> in </a:t>
            </a:r>
            <a:r>
              <a:rPr lang="en-GB" sz="1400" u="sng" dirty="0" err="1">
                <a:solidFill>
                  <a:srgbClr val="FF0000"/>
                </a:solidFill>
              </a:rPr>
              <a:t>servizio</a:t>
            </a:r>
            <a:r>
              <a:rPr lang="en-GB" sz="1400" u="sng" dirty="0">
                <a:solidFill>
                  <a:srgbClr val="FF0000"/>
                </a:solidFill>
              </a:rPr>
              <a:t>, </a:t>
            </a:r>
            <a:r>
              <a:rPr lang="en-GB" sz="1400" u="sng" dirty="0" err="1">
                <a:solidFill>
                  <a:srgbClr val="FF0000"/>
                </a:solidFill>
              </a:rPr>
              <a:t>mediante</a:t>
            </a:r>
            <a:r>
              <a:rPr lang="en-GB" sz="1400" u="sng" dirty="0">
                <a:solidFill>
                  <a:srgbClr val="FF0000"/>
                </a:solidFill>
              </a:rPr>
              <a:t> </a:t>
            </a:r>
            <a:r>
              <a:rPr lang="en-GB" sz="1400" u="sng" dirty="0" err="1">
                <a:solidFill>
                  <a:srgbClr val="FF0000"/>
                </a:solidFill>
              </a:rPr>
              <a:t>l'alterazione</a:t>
            </a:r>
            <a:r>
              <a:rPr lang="en-GB" sz="1400" u="sng" dirty="0">
                <a:solidFill>
                  <a:srgbClr val="FF0000"/>
                </a:solidFill>
              </a:rPr>
              <a:t> </a:t>
            </a:r>
            <a:r>
              <a:rPr lang="en-GB" sz="1400" u="sng" dirty="0" err="1">
                <a:solidFill>
                  <a:srgbClr val="FF0000"/>
                </a:solidFill>
              </a:rPr>
              <a:t>dei</a:t>
            </a:r>
            <a:r>
              <a:rPr lang="en-GB" sz="1400" u="sng" dirty="0">
                <a:solidFill>
                  <a:srgbClr val="FF0000"/>
                </a:solidFill>
              </a:rPr>
              <a:t> </a:t>
            </a:r>
            <a:r>
              <a:rPr lang="en-GB" sz="1400" u="sng" dirty="0" err="1">
                <a:solidFill>
                  <a:srgbClr val="FF0000"/>
                </a:solidFill>
              </a:rPr>
              <a:t>sistemi</a:t>
            </a:r>
            <a:r>
              <a:rPr lang="en-GB" sz="1400" u="sng" dirty="0">
                <a:solidFill>
                  <a:srgbClr val="FF0000"/>
                </a:solidFill>
              </a:rPr>
              <a:t> di </a:t>
            </a:r>
            <a:r>
              <a:rPr lang="en-GB" sz="1400" u="sng" dirty="0" err="1">
                <a:solidFill>
                  <a:srgbClr val="FF0000"/>
                </a:solidFill>
              </a:rPr>
              <a:t>rilevamento</a:t>
            </a:r>
            <a:r>
              <a:rPr lang="en-GB" sz="1400" u="sng" dirty="0">
                <a:solidFill>
                  <a:srgbClr val="FF0000"/>
                </a:solidFill>
              </a:rPr>
              <a:t> </a:t>
            </a:r>
            <a:r>
              <a:rPr lang="en-GB" sz="1400" u="sng" dirty="0" err="1">
                <a:solidFill>
                  <a:srgbClr val="FF0000"/>
                </a:solidFill>
              </a:rPr>
              <a:t>della</a:t>
            </a:r>
            <a:r>
              <a:rPr lang="en-GB" sz="1400" u="sng" dirty="0">
                <a:solidFill>
                  <a:srgbClr val="FF0000"/>
                </a:solidFill>
              </a:rPr>
              <a:t> </a:t>
            </a:r>
            <a:r>
              <a:rPr lang="en-GB" sz="1400" u="sng" dirty="0" err="1">
                <a:solidFill>
                  <a:srgbClr val="FF0000"/>
                </a:solidFill>
              </a:rPr>
              <a:t>presenza</a:t>
            </a:r>
            <a:r>
              <a:rPr lang="en-GB" sz="1400" u="sng" dirty="0">
                <a:solidFill>
                  <a:srgbClr val="FF0000"/>
                </a:solidFill>
              </a:rPr>
              <a:t> o con </a:t>
            </a:r>
            <a:r>
              <a:rPr lang="en-GB" sz="1400" u="sng" dirty="0" err="1">
                <a:solidFill>
                  <a:srgbClr val="FF0000"/>
                </a:solidFill>
              </a:rPr>
              <a:t>altre</a:t>
            </a:r>
            <a:r>
              <a:rPr lang="en-GB" sz="1400" u="sng" dirty="0">
                <a:solidFill>
                  <a:srgbClr val="FF0000"/>
                </a:solidFill>
              </a:rPr>
              <a:t> </a:t>
            </a:r>
            <a:r>
              <a:rPr lang="en-GB" sz="1400" u="sng" dirty="0" err="1">
                <a:solidFill>
                  <a:srgbClr val="FF0000"/>
                </a:solidFill>
              </a:rPr>
              <a:t>modalita</a:t>
            </a:r>
            <a:r>
              <a:rPr lang="en-GB" sz="1400" u="sng" dirty="0">
                <a:solidFill>
                  <a:srgbClr val="FF0000"/>
                </a:solidFill>
              </a:rPr>
              <a:t>' </a:t>
            </a:r>
            <a:r>
              <a:rPr lang="en-GB" sz="1400" u="sng" dirty="0" err="1">
                <a:solidFill>
                  <a:srgbClr val="FF0000"/>
                </a:solidFill>
              </a:rPr>
              <a:t>fraudolente</a:t>
            </a:r>
            <a:r>
              <a:rPr lang="en-GB" sz="1400" u="sng" dirty="0">
                <a:solidFill>
                  <a:srgbClr val="FF0000"/>
                </a:solidFill>
              </a:rPr>
              <a:t>, </a:t>
            </a:r>
            <a:r>
              <a:rPr lang="en-GB" sz="1400" u="sng" dirty="0" err="1">
                <a:solidFill>
                  <a:srgbClr val="FF0000"/>
                </a:solidFill>
              </a:rPr>
              <a:t>ovvero</a:t>
            </a:r>
            <a:r>
              <a:rPr lang="en-GB" sz="1400" u="sng" dirty="0">
                <a:solidFill>
                  <a:srgbClr val="FF0000"/>
                </a:solidFill>
              </a:rPr>
              <a:t> </a:t>
            </a:r>
            <a:r>
              <a:rPr lang="en-GB" sz="1400" u="sng" dirty="0" err="1">
                <a:solidFill>
                  <a:srgbClr val="FF0000"/>
                </a:solidFill>
              </a:rPr>
              <a:t>giustificazione</a:t>
            </a:r>
            <a:r>
              <a:rPr lang="en-GB" sz="1400" u="sng" dirty="0">
                <a:solidFill>
                  <a:srgbClr val="FF0000"/>
                </a:solidFill>
              </a:rPr>
              <a:t> </a:t>
            </a:r>
            <a:r>
              <a:rPr lang="en-GB" sz="1400" u="sng" dirty="0" err="1">
                <a:solidFill>
                  <a:srgbClr val="FF0000"/>
                </a:solidFill>
              </a:rPr>
              <a:t>dell'assenza</a:t>
            </a:r>
            <a:r>
              <a:rPr lang="en-GB" sz="1400" u="sng" dirty="0">
                <a:solidFill>
                  <a:srgbClr val="FF0000"/>
                </a:solidFill>
              </a:rPr>
              <a:t> dal </a:t>
            </a:r>
            <a:r>
              <a:rPr lang="en-GB" sz="1400" u="sng" dirty="0" err="1">
                <a:solidFill>
                  <a:srgbClr val="FF0000"/>
                </a:solidFill>
              </a:rPr>
              <a:t>servizio</a:t>
            </a:r>
            <a:r>
              <a:rPr lang="en-GB" sz="1400" u="sng" dirty="0">
                <a:solidFill>
                  <a:srgbClr val="FF0000"/>
                </a:solidFill>
              </a:rPr>
              <a:t> </a:t>
            </a:r>
            <a:r>
              <a:rPr lang="en-GB" sz="1400" u="sng" dirty="0" err="1">
                <a:solidFill>
                  <a:srgbClr val="FF0000"/>
                </a:solidFill>
              </a:rPr>
              <a:t>mediante</a:t>
            </a:r>
            <a:r>
              <a:rPr lang="en-GB" sz="1400" u="sng" dirty="0">
                <a:solidFill>
                  <a:srgbClr val="FF0000"/>
                </a:solidFill>
              </a:rPr>
              <a:t> </a:t>
            </a:r>
            <a:r>
              <a:rPr lang="en-GB" sz="1400" u="sng" dirty="0" err="1">
                <a:solidFill>
                  <a:srgbClr val="FF0000"/>
                </a:solidFill>
              </a:rPr>
              <a:t>una</a:t>
            </a:r>
            <a:r>
              <a:rPr lang="en-GB" sz="1400" u="sng" dirty="0">
                <a:solidFill>
                  <a:srgbClr val="FF0000"/>
                </a:solidFill>
              </a:rPr>
              <a:t> </a:t>
            </a:r>
            <a:r>
              <a:rPr lang="en-GB" sz="1400" u="sng" dirty="0" err="1">
                <a:solidFill>
                  <a:srgbClr val="FF0000"/>
                </a:solidFill>
              </a:rPr>
              <a:t>certificazione</a:t>
            </a:r>
            <a:r>
              <a:rPr lang="en-GB" sz="1400" u="sng" dirty="0">
                <a:solidFill>
                  <a:srgbClr val="FF0000"/>
                </a:solidFill>
              </a:rPr>
              <a:t> </a:t>
            </a:r>
            <a:r>
              <a:rPr lang="en-GB" sz="1400" u="sng" dirty="0" err="1">
                <a:solidFill>
                  <a:srgbClr val="FF0000"/>
                </a:solidFill>
              </a:rPr>
              <a:t>medica</a:t>
            </a:r>
            <a:r>
              <a:rPr lang="en-GB" sz="1400" u="sng" dirty="0">
                <a:solidFill>
                  <a:srgbClr val="FF0000"/>
                </a:solidFill>
              </a:rPr>
              <a:t> falsa o </a:t>
            </a:r>
            <a:r>
              <a:rPr lang="en-GB" sz="1400" u="sng" dirty="0" err="1">
                <a:solidFill>
                  <a:srgbClr val="FF0000"/>
                </a:solidFill>
              </a:rPr>
              <a:t>che</a:t>
            </a:r>
            <a:r>
              <a:rPr lang="en-GB" sz="1400" u="sng" dirty="0">
                <a:solidFill>
                  <a:srgbClr val="FF0000"/>
                </a:solidFill>
              </a:rPr>
              <a:t> </a:t>
            </a:r>
            <a:r>
              <a:rPr lang="en-GB" sz="1400" u="sng" dirty="0" err="1">
                <a:solidFill>
                  <a:srgbClr val="FF0000"/>
                </a:solidFill>
              </a:rPr>
              <a:t>attesta</a:t>
            </a:r>
            <a:r>
              <a:rPr lang="en-GB" sz="1400" u="sng" dirty="0">
                <a:solidFill>
                  <a:srgbClr val="FF0000"/>
                </a:solidFill>
              </a:rPr>
              <a:t> </a:t>
            </a:r>
            <a:r>
              <a:rPr lang="en-GB" sz="1400" u="sng" dirty="0" err="1">
                <a:solidFill>
                  <a:srgbClr val="FF0000"/>
                </a:solidFill>
              </a:rPr>
              <a:t>falsamente</a:t>
            </a:r>
            <a:r>
              <a:rPr lang="en-GB" sz="1400" u="sng" dirty="0">
                <a:solidFill>
                  <a:srgbClr val="FF0000"/>
                </a:solidFill>
              </a:rPr>
              <a:t> </a:t>
            </a:r>
            <a:r>
              <a:rPr lang="en-GB" sz="1400" u="sng" dirty="0" err="1">
                <a:solidFill>
                  <a:srgbClr val="FF0000"/>
                </a:solidFill>
              </a:rPr>
              <a:t>uno</a:t>
            </a:r>
            <a:r>
              <a:rPr lang="en-GB" sz="1400" u="sng" dirty="0">
                <a:solidFill>
                  <a:srgbClr val="FF0000"/>
                </a:solidFill>
              </a:rPr>
              <a:t> </a:t>
            </a:r>
            <a:r>
              <a:rPr lang="en-GB" sz="1400" u="sng" dirty="0" err="1">
                <a:solidFill>
                  <a:srgbClr val="FF0000"/>
                </a:solidFill>
              </a:rPr>
              <a:t>stato</a:t>
            </a:r>
            <a:r>
              <a:rPr lang="en-GB" sz="1400" u="sng" dirty="0">
                <a:solidFill>
                  <a:srgbClr val="FF0000"/>
                </a:solidFill>
              </a:rPr>
              <a:t> di </a:t>
            </a:r>
            <a:r>
              <a:rPr lang="en-GB" sz="1400" u="sng" dirty="0" err="1">
                <a:solidFill>
                  <a:srgbClr val="FF0000"/>
                </a:solidFill>
              </a:rPr>
              <a:t>malattia</a:t>
            </a:r>
            <a:endParaRPr lang="en-GB" sz="1400" u="sng" dirty="0">
              <a:solidFill>
                <a:srgbClr val="FF0000"/>
              </a:solidFill>
            </a:endParaRPr>
          </a:p>
          <a:p>
            <a:pPr marL="0" indent="0" algn="just">
              <a:buNone/>
            </a:pPr>
            <a:r>
              <a:rPr lang="en-GB" sz="1400" dirty="0"/>
              <a:t>b) </a:t>
            </a:r>
            <a:r>
              <a:rPr lang="en-GB" sz="1400" dirty="0" err="1"/>
              <a:t>assenza</a:t>
            </a:r>
            <a:r>
              <a:rPr lang="en-GB" sz="1400" dirty="0"/>
              <a:t> </a:t>
            </a:r>
            <a:r>
              <a:rPr lang="en-GB" sz="1400" dirty="0" err="1"/>
              <a:t>priva</a:t>
            </a:r>
            <a:r>
              <a:rPr lang="en-GB" sz="1400" dirty="0"/>
              <a:t> di </a:t>
            </a:r>
            <a:r>
              <a:rPr lang="en-GB" sz="1400" dirty="0" err="1"/>
              <a:t>valida</a:t>
            </a:r>
            <a:r>
              <a:rPr lang="en-GB" sz="1400" dirty="0"/>
              <a:t> </a:t>
            </a:r>
            <a:r>
              <a:rPr lang="en-GB" sz="1400" dirty="0" err="1"/>
              <a:t>giustificazione</a:t>
            </a:r>
            <a:r>
              <a:rPr lang="en-GB" sz="1400" dirty="0"/>
              <a:t> per un </a:t>
            </a:r>
            <a:r>
              <a:rPr lang="en-GB" sz="1400" dirty="0" err="1"/>
              <a:t>numero</a:t>
            </a:r>
            <a:r>
              <a:rPr lang="en-GB" sz="1400" dirty="0"/>
              <a:t> di </a:t>
            </a:r>
            <a:r>
              <a:rPr lang="en-GB" sz="1400" dirty="0" err="1"/>
              <a:t>giorni</a:t>
            </a:r>
            <a:r>
              <a:rPr lang="en-GB" sz="1400" dirty="0"/>
              <a:t>, </a:t>
            </a:r>
            <a:r>
              <a:rPr lang="en-GB" sz="1400" dirty="0" err="1"/>
              <a:t>anche</a:t>
            </a:r>
            <a:r>
              <a:rPr lang="en-GB" sz="1400" dirty="0"/>
              <a:t> non </a:t>
            </a:r>
            <a:r>
              <a:rPr lang="en-GB" sz="1400" dirty="0" err="1"/>
              <a:t>continuativi</a:t>
            </a:r>
            <a:r>
              <a:rPr lang="en-GB" sz="1400" dirty="0"/>
              <a:t>, </a:t>
            </a:r>
            <a:r>
              <a:rPr lang="en-GB" sz="1400" dirty="0" err="1"/>
              <a:t>superiore</a:t>
            </a:r>
            <a:r>
              <a:rPr lang="en-GB" sz="1400" dirty="0"/>
              <a:t> a </a:t>
            </a:r>
            <a:r>
              <a:rPr lang="en-GB" sz="1400" dirty="0" err="1"/>
              <a:t>tre</a:t>
            </a:r>
            <a:r>
              <a:rPr lang="en-GB" sz="1400" dirty="0"/>
              <a:t> </a:t>
            </a:r>
            <a:r>
              <a:rPr lang="en-GB" sz="1400" dirty="0" err="1"/>
              <a:t>nell'arco</a:t>
            </a:r>
            <a:r>
              <a:rPr lang="en-GB" sz="1400" dirty="0"/>
              <a:t> di un </a:t>
            </a:r>
            <a:r>
              <a:rPr lang="en-GB" sz="1400" dirty="0" err="1"/>
              <a:t>biennio</a:t>
            </a:r>
            <a:r>
              <a:rPr lang="en-GB" sz="1400" dirty="0"/>
              <a:t> o </a:t>
            </a:r>
            <a:r>
              <a:rPr lang="en-GB" sz="1400" dirty="0" err="1"/>
              <a:t>comunque</a:t>
            </a:r>
            <a:r>
              <a:rPr lang="en-GB" sz="1400" dirty="0"/>
              <a:t> per </a:t>
            </a:r>
            <a:r>
              <a:rPr lang="en-GB" sz="1400" dirty="0" err="1"/>
              <a:t>piu</a:t>
            </a:r>
            <a:r>
              <a:rPr lang="en-GB" sz="1400" dirty="0"/>
              <a:t>' di </a:t>
            </a:r>
            <a:r>
              <a:rPr lang="en-GB" sz="1400" dirty="0" err="1"/>
              <a:t>sette</a:t>
            </a:r>
            <a:r>
              <a:rPr lang="en-GB" sz="1400" dirty="0"/>
              <a:t> </a:t>
            </a:r>
            <a:r>
              <a:rPr lang="en-GB" sz="1400" dirty="0" err="1"/>
              <a:t>giorni</a:t>
            </a:r>
            <a:r>
              <a:rPr lang="en-GB" sz="1400" dirty="0"/>
              <a:t> </a:t>
            </a:r>
            <a:r>
              <a:rPr lang="en-GB" sz="1400" dirty="0" err="1"/>
              <a:t>nel</a:t>
            </a:r>
            <a:r>
              <a:rPr lang="en-GB" sz="1400" dirty="0"/>
              <a:t> </a:t>
            </a:r>
            <a:r>
              <a:rPr lang="en-GB" sz="1400" dirty="0" err="1"/>
              <a:t>corso</a:t>
            </a:r>
            <a:r>
              <a:rPr lang="en-GB" sz="1400" dirty="0"/>
              <a:t> </a:t>
            </a:r>
            <a:r>
              <a:rPr lang="en-GB" sz="1400" dirty="0" err="1"/>
              <a:t>degli</a:t>
            </a:r>
            <a:r>
              <a:rPr lang="en-GB" sz="1400" dirty="0"/>
              <a:t> </a:t>
            </a:r>
            <a:r>
              <a:rPr lang="en-GB" sz="1400" dirty="0" err="1"/>
              <a:t>ultimi</a:t>
            </a:r>
            <a:r>
              <a:rPr lang="en-GB" sz="1400" dirty="0"/>
              <a:t> </a:t>
            </a:r>
            <a:r>
              <a:rPr lang="en-GB" sz="1400" dirty="0" err="1"/>
              <a:t>dieci</a:t>
            </a:r>
            <a:r>
              <a:rPr lang="en-GB" sz="1400" dirty="0"/>
              <a:t> </a:t>
            </a:r>
            <a:r>
              <a:rPr lang="en-GB" sz="1400" dirty="0" err="1"/>
              <a:t>anni</a:t>
            </a:r>
            <a:r>
              <a:rPr lang="en-GB" sz="1400" dirty="0"/>
              <a:t> </a:t>
            </a:r>
            <a:r>
              <a:rPr lang="en-GB" sz="1400" dirty="0" err="1"/>
              <a:t>ovvero</a:t>
            </a:r>
            <a:r>
              <a:rPr lang="en-GB" sz="1400" dirty="0"/>
              <a:t> </a:t>
            </a:r>
            <a:r>
              <a:rPr lang="en-GB" sz="1400" dirty="0" err="1"/>
              <a:t>mancata</a:t>
            </a:r>
            <a:r>
              <a:rPr lang="en-GB" sz="1400" dirty="0"/>
              <a:t> </a:t>
            </a:r>
            <a:r>
              <a:rPr lang="en-GB" sz="1400" dirty="0" err="1"/>
              <a:t>ripresa</a:t>
            </a:r>
            <a:r>
              <a:rPr lang="en-GB" sz="1400" dirty="0"/>
              <a:t> del </a:t>
            </a:r>
            <a:r>
              <a:rPr lang="en-GB" sz="1400" dirty="0" err="1"/>
              <a:t>servizio</a:t>
            </a:r>
            <a:r>
              <a:rPr lang="en-GB" sz="1400" dirty="0"/>
              <a:t>, in </a:t>
            </a:r>
            <a:r>
              <a:rPr lang="en-GB" sz="1400" dirty="0" err="1"/>
              <a:t>caso</a:t>
            </a:r>
            <a:r>
              <a:rPr lang="en-GB" sz="1400" dirty="0"/>
              <a:t> di </a:t>
            </a:r>
            <a:r>
              <a:rPr lang="en-GB" sz="1400" dirty="0" err="1"/>
              <a:t>assenza</a:t>
            </a:r>
            <a:r>
              <a:rPr lang="en-GB" sz="1400" dirty="0"/>
              <a:t> </a:t>
            </a:r>
            <a:r>
              <a:rPr lang="en-GB" sz="1400" dirty="0" err="1"/>
              <a:t>ingiustificata</a:t>
            </a:r>
            <a:r>
              <a:rPr lang="en-GB" sz="1400" dirty="0"/>
              <a:t>, </a:t>
            </a:r>
            <a:r>
              <a:rPr lang="en-GB" sz="1400" dirty="0" err="1"/>
              <a:t>entro</a:t>
            </a:r>
            <a:r>
              <a:rPr lang="en-GB" sz="1400" dirty="0"/>
              <a:t> </a:t>
            </a:r>
            <a:r>
              <a:rPr lang="en-GB" sz="1400" dirty="0" err="1"/>
              <a:t>il</a:t>
            </a:r>
            <a:r>
              <a:rPr lang="en-GB" sz="1400" dirty="0"/>
              <a:t> </a:t>
            </a:r>
            <a:r>
              <a:rPr lang="en-GB" sz="1400" dirty="0" err="1"/>
              <a:t>termine</a:t>
            </a:r>
            <a:r>
              <a:rPr lang="en-GB" sz="1400" dirty="0"/>
              <a:t> </a:t>
            </a:r>
            <a:r>
              <a:rPr lang="en-GB" sz="1400" dirty="0" err="1"/>
              <a:t>fissato</a:t>
            </a:r>
            <a:r>
              <a:rPr lang="en-GB" sz="1400" dirty="0"/>
              <a:t> </a:t>
            </a:r>
            <a:r>
              <a:rPr lang="en-GB" sz="1400" dirty="0" err="1"/>
              <a:t>dall'amministrazione</a:t>
            </a:r>
            <a:endParaRPr lang="en-GB" sz="1400" dirty="0"/>
          </a:p>
          <a:p>
            <a:pPr marL="0" indent="0" algn="just">
              <a:buNone/>
            </a:pPr>
            <a:endParaRPr lang="it-IT" sz="1400" u="sng" dirty="0">
              <a:solidFill>
                <a:srgbClr val="FF0000"/>
              </a:solidFill>
            </a:endParaRPr>
          </a:p>
          <a:p>
            <a:pPr marL="0" indent="0" algn="just">
              <a:buNone/>
            </a:pPr>
            <a:r>
              <a:rPr lang="it-IT" sz="1400" u="sng" dirty="0">
                <a:solidFill>
                  <a:srgbClr val="FF0000"/>
                </a:solidFill>
              </a:rPr>
              <a:t>(in rosso…licenziamento ad </a:t>
            </a:r>
            <a:r>
              <a:rPr lang="it-IT" sz="1400" u="sng" dirty="0" err="1">
                <a:solidFill>
                  <a:srgbClr val="FF0000"/>
                </a:solidFill>
              </a:rPr>
              <a:t>nutum</a:t>
            </a:r>
            <a:r>
              <a:rPr lang="it-IT" sz="1400" u="sng" dirty="0">
                <a:solidFill>
                  <a:srgbClr val="FF0000"/>
                </a:solidFill>
              </a:rPr>
              <a:t>!)</a:t>
            </a:r>
            <a:endParaRPr lang="en-GB" sz="1400" u="sng" dirty="0">
              <a:solidFill>
                <a:srgbClr val="FF0000"/>
              </a:solidFill>
            </a:endParaRPr>
          </a:p>
        </p:txBody>
      </p:sp>
    </p:spTree>
    <p:extLst>
      <p:ext uri="{BB962C8B-B14F-4D97-AF65-F5344CB8AC3E}">
        <p14:creationId xmlns:p14="http://schemas.microsoft.com/office/powerpoint/2010/main" val="53966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Sanzioni e condotte tipizzate dalla legge: il licenziamento (II)</a:t>
            </a:r>
            <a:endParaRPr lang="en-GB" sz="3600" dirty="0"/>
          </a:p>
        </p:txBody>
      </p:sp>
      <p:sp>
        <p:nvSpPr>
          <p:cNvPr id="3" name="Segnaposto contenuto 2"/>
          <p:cNvSpPr>
            <a:spLocks noGrp="1"/>
          </p:cNvSpPr>
          <p:nvPr>
            <p:ph idx="1"/>
          </p:nvPr>
        </p:nvSpPr>
        <p:spPr/>
        <p:txBody>
          <a:bodyPr>
            <a:noAutofit/>
          </a:bodyPr>
          <a:lstStyle/>
          <a:p>
            <a:r>
              <a:rPr lang="it-IT" sz="2000" dirty="0"/>
              <a:t>Licenziamento:</a:t>
            </a:r>
          </a:p>
          <a:p>
            <a:pPr marL="0" indent="0">
              <a:buNone/>
            </a:pPr>
            <a:r>
              <a:rPr lang="it-IT" sz="1600" dirty="0"/>
              <a:t>Casi art. 55</a:t>
            </a:r>
            <a:r>
              <a:rPr lang="it-IT" sz="1600" i="1" dirty="0"/>
              <a:t>quater</a:t>
            </a:r>
            <a:r>
              <a:rPr lang="it-IT" sz="1600" dirty="0"/>
              <a:t>: </a:t>
            </a:r>
            <a:endParaRPr lang="en-GB" sz="1600" dirty="0"/>
          </a:p>
          <a:p>
            <a:pPr marL="0" indent="0" algn="just">
              <a:buNone/>
            </a:pPr>
            <a:r>
              <a:rPr lang="en-GB" sz="1600" dirty="0"/>
              <a:t>c) </a:t>
            </a:r>
            <a:r>
              <a:rPr lang="en-GB" sz="1600" dirty="0" err="1"/>
              <a:t>ingiustificato</a:t>
            </a:r>
            <a:r>
              <a:rPr lang="en-GB" sz="1600" dirty="0"/>
              <a:t> </a:t>
            </a:r>
            <a:r>
              <a:rPr lang="en-GB" sz="1600" dirty="0" err="1"/>
              <a:t>rifiuto</a:t>
            </a:r>
            <a:r>
              <a:rPr lang="en-GB" sz="1600" dirty="0"/>
              <a:t> del </a:t>
            </a:r>
            <a:r>
              <a:rPr lang="en-GB" sz="1600" dirty="0" err="1"/>
              <a:t>trasferimento</a:t>
            </a:r>
            <a:r>
              <a:rPr lang="en-GB" sz="1600" dirty="0"/>
              <a:t> </a:t>
            </a:r>
            <a:r>
              <a:rPr lang="en-GB" sz="1600" dirty="0" err="1"/>
              <a:t>disposto</a:t>
            </a:r>
            <a:r>
              <a:rPr lang="en-GB" sz="1600" dirty="0"/>
              <a:t> </a:t>
            </a:r>
            <a:r>
              <a:rPr lang="en-GB" sz="1600" dirty="0" err="1"/>
              <a:t>dall'amministrazione</a:t>
            </a:r>
            <a:r>
              <a:rPr lang="en-GB" sz="1600" dirty="0"/>
              <a:t> per motivate </a:t>
            </a:r>
            <a:r>
              <a:rPr lang="en-GB" sz="1600" dirty="0" err="1"/>
              <a:t>esigenze</a:t>
            </a:r>
            <a:r>
              <a:rPr lang="en-GB" sz="1600" dirty="0"/>
              <a:t> di </a:t>
            </a:r>
            <a:r>
              <a:rPr lang="en-GB" sz="1600" dirty="0" err="1"/>
              <a:t>servizio</a:t>
            </a:r>
            <a:endParaRPr lang="en-GB" sz="1600" dirty="0"/>
          </a:p>
          <a:p>
            <a:pPr marL="0" indent="0" algn="just">
              <a:buNone/>
            </a:pPr>
            <a:r>
              <a:rPr lang="en-GB" sz="1600" dirty="0"/>
              <a:t>d</a:t>
            </a:r>
            <a:r>
              <a:rPr lang="en-GB" sz="1600" u="sng" dirty="0"/>
              <a:t>) </a:t>
            </a:r>
            <a:r>
              <a:rPr lang="en-GB" sz="1600" u="sng" dirty="0" err="1">
                <a:solidFill>
                  <a:srgbClr val="FF0000"/>
                </a:solidFill>
              </a:rPr>
              <a:t>falsita</a:t>
            </a:r>
            <a:r>
              <a:rPr lang="en-GB" sz="1600" u="sng" dirty="0">
                <a:solidFill>
                  <a:srgbClr val="FF0000"/>
                </a:solidFill>
              </a:rPr>
              <a:t>' </a:t>
            </a:r>
            <a:r>
              <a:rPr lang="en-GB" sz="1600" u="sng" dirty="0" err="1">
                <a:solidFill>
                  <a:srgbClr val="FF0000"/>
                </a:solidFill>
              </a:rPr>
              <a:t>documentali</a:t>
            </a:r>
            <a:r>
              <a:rPr lang="en-GB" sz="1600" u="sng" dirty="0">
                <a:solidFill>
                  <a:srgbClr val="FF0000"/>
                </a:solidFill>
              </a:rPr>
              <a:t> o </a:t>
            </a:r>
            <a:r>
              <a:rPr lang="en-GB" sz="1600" u="sng" dirty="0" err="1">
                <a:solidFill>
                  <a:srgbClr val="FF0000"/>
                </a:solidFill>
              </a:rPr>
              <a:t>dichiarative</a:t>
            </a:r>
            <a:r>
              <a:rPr lang="en-GB" sz="1600" u="sng" dirty="0">
                <a:solidFill>
                  <a:srgbClr val="FF0000"/>
                </a:solidFill>
              </a:rPr>
              <a:t> </a:t>
            </a:r>
            <a:r>
              <a:rPr lang="en-GB" sz="1600" u="sng" dirty="0" err="1">
                <a:solidFill>
                  <a:srgbClr val="FF0000"/>
                </a:solidFill>
              </a:rPr>
              <a:t>commesse</a:t>
            </a:r>
            <a:r>
              <a:rPr lang="en-GB" sz="1600" u="sng" dirty="0">
                <a:solidFill>
                  <a:srgbClr val="FF0000"/>
                </a:solidFill>
              </a:rPr>
              <a:t> </a:t>
            </a:r>
            <a:r>
              <a:rPr lang="en-GB" sz="1600" u="sng" dirty="0" err="1">
                <a:solidFill>
                  <a:srgbClr val="FF0000"/>
                </a:solidFill>
              </a:rPr>
              <a:t>ai</a:t>
            </a:r>
            <a:r>
              <a:rPr lang="en-GB" sz="1600" u="sng" dirty="0">
                <a:solidFill>
                  <a:srgbClr val="FF0000"/>
                </a:solidFill>
              </a:rPr>
              <a:t> </a:t>
            </a:r>
            <a:r>
              <a:rPr lang="en-GB" sz="1600" u="sng" dirty="0" err="1">
                <a:solidFill>
                  <a:srgbClr val="FF0000"/>
                </a:solidFill>
              </a:rPr>
              <a:t>fini</a:t>
            </a:r>
            <a:r>
              <a:rPr lang="en-GB" sz="1600" u="sng" dirty="0">
                <a:solidFill>
                  <a:srgbClr val="FF0000"/>
                </a:solidFill>
              </a:rPr>
              <a:t> o in </a:t>
            </a:r>
            <a:r>
              <a:rPr lang="en-GB" sz="1600" u="sng" dirty="0" err="1">
                <a:solidFill>
                  <a:srgbClr val="FF0000"/>
                </a:solidFill>
              </a:rPr>
              <a:t>occasione</a:t>
            </a:r>
            <a:r>
              <a:rPr lang="en-GB" sz="1600" u="sng" dirty="0">
                <a:solidFill>
                  <a:srgbClr val="FF0000"/>
                </a:solidFill>
              </a:rPr>
              <a:t> </a:t>
            </a:r>
            <a:r>
              <a:rPr lang="en-GB" sz="1600" u="sng" dirty="0" err="1">
                <a:solidFill>
                  <a:srgbClr val="FF0000"/>
                </a:solidFill>
              </a:rPr>
              <a:t>dell'instaurazione</a:t>
            </a:r>
            <a:r>
              <a:rPr lang="en-GB" sz="1600" u="sng" dirty="0">
                <a:solidFill>
                  <a:srgbClr val="FF0000"/>
                </a:solidFill>
              </a:rPr>
              <a:t> del </a:t>
            </a:r>
            <a:r>
              <a:rPr lang="en-GB" sz="1600" u="sng" dirty="0" err="1">
                <a:solidFill>
                  <a:srgbClr val="FF0000"/>
                </a:solidFill>
              </a:rPr>
              <a:t>rapporto</a:t>
            </a:r>
            <a:r>
              <a:rPr lang="en-GB" sz="1600" u="sng" dirty="0">
                <a:solidFill>
                  <a:srgbClr val="FF0000"/>
                </a:solidFill>
              </a:rPr>
              <a:t> di lavoro </a:t>
            </a:r>
            <a:r>
              <a:rPr lang="en-GB" sz="1600" u="sng" dirty="0" err="1">
                <a:solidFill>
                  <a:srgbClr val="FF0000"/>
                </a:solidFill>
              </a:rPr>
              <a:t>ovvero</a:t>
            </a:r>
            <a:r>
              <a:rPr lang="en-GB" sz="1600" u="sng" dirty="0">
                <a:solidFill>
                  <a:srgbClr val="FF0000"/>
                </a:solidFill>
              </a:rPr>
              <a:t> di </a:t>
            </a:r>
            <a:r>
              <a:rPr lang="en-GB" sz="1600" u="sng" dirty="0" err="1">
                <a:solidFill>
                  <a:srgbClr val="FF0000"/>
                </a:solidFill>
              </a:rPr>
              <a:t>progressioni</a:t>
            </a:r>
            <a:r>
              <a:rPr lang="en-GB" sz="1600" u="sng" dirty="0">
                <a:solidFill>
                  <a:srgbClr val="FF0000"/>
                </a:solidFill>
              </a:rPr>
              <a:t> di </a:t>
            </a:r>
            <a:r>
              <a:rPr lang="en-GB" sz="1600" u="sng" dirty="0" err="1">
                <a:solidFill>
                  <a:srgbClr val="FF0000"/>
                </a:solidFill>
              </a:rPr>
              <a:t>carriera</a:t>
            </a:r>
            <a:endParaRPr lang="en-GB" sz="1600" u="sng" dirty="0">
              <a:solidFill>
                <a:srgbClr val="FF0000"/>
              </a:solidFill>
            </a:endParaRPr>
          </a:p>
          <a:p>
            <a:pPr marL="0" indent="0" algn="just">
              <a:buNone/>
            </a:pPr>
            <a:r>
              <a:rPr lang="en-GB" sz="1600" u="sng" dirty="0">
                <a:solidFill>
                  <a:srgbClr val="FF0000"/>
                </a:solidFill>
              </a:rPr>
              <a:t>e) </a:t>
            </a:r>
            <a:r>
              <a:rPr lang="en-GB" sz="1600" u="sng" dirty="0" err="1">
                <a:solidFill>
                  <a:srgbClr val="FF0000"/>
                </a:solidFill>
              </a:rPr>
              <a:t>reiterazione</a:t>
            </a:r>
            <a:r>
              <a:rPr lang="en-GB" sz="1600" u="sng" dirty="0">
                <a:solidFill>
                  <a:srgbClr val="FF0000"/>
                </a:solidFill>
              </a:rPr>
              <a:t> </a:t>
            </a:r>
            <a:r>
              <a:rPr lang="en-GB" sz="1600" u="sng" dirty="0" err="1">
                <a:solidFill>
                  <a:srgbClr val="FF0000"/>
                </a:solidFill>
              </a:rPr>
              <a:t>nell'ambiente</a:t>
            </a:r>
            <a:r>
              <a:rPr lang="en-GB" sz="1600" u="sng" dirty="0">
                <a:solidFill>
                  <a:srgbClr val="FF0000"/>
                </a:solidFill>
              </a:rPr>
              <a:t> di lavoro di </a:t>
            </a:r>
            <a:r>
              <a:rPr lang="en-GB" sz="1600" u="sng" dirty="0" err="1">
                <a:solidFill>
                  <a:srgbClr val="FF0000"/>
                </a:solidFill>
              </a:rPr>
              <a:t>gravi</a:t>
            </a:r>
            <a:r>
              <a:rPr lang="en-GB" sz="1600" u="sng" dirty="0">
                <a:solidFill>
                  <a:srgbClr val="FF0000"/>
                </a:solidFill>
              </a:rPr>
              <a:t> </a:t>
            </a:r>
            <a:r>
              <a:rPr lang="en-GB" sz="1600" u="sng" dirty="0" err="1">
                <a:solidFill>
                  <a:srgbClr val="FF0000"/>
                </a:solidFill>
              </a:rPr>
              <a:t>condotte</a:t>
            </a:r>
            <a:r>
              <a:rPr lang="en-GB" sz="1600" u="sng" dirty="0">
                <a:solidFill>
                  <a:srgbClr val="FF0000"/>
                </a:solidFill>
              </a:rPr>
              <a:t> aggressive o </a:t>
            </a:r>
            <a:r>
              <a:rPr lang="en-GB" sz="1600" u="sng" dirty="0" err="1">
                <a:solidFill>
                  <a:srgbClr val="FF0000"/>
                </a:solidFill>
              </a:rPr>
              <a:t>moleste</a:t>
            </a:r>
            <a:r>
              <a:rPr lang="en-GB" sz="1600" u="sng" dirty="0">
                <a:solidFill>
                  <a:srgbClr val="FF0000"/>
                </a:solidFill>
              </a:rPr>
              <a:t> o </a:t>
            </a:r>
            <a:r>
              <a:rPr lang="en-GB" sz="1600" u="sng" dirty="0" err="1">
                <a:solidFill>
                  <a:srgbClr val="FF0000"/>
                </a:solidFill>
              </a:rPr>
              <a:t>minacciose</a:t>
            </a:r>
            <a:r>
              <a:rPr lang="en-GB" sz="1600" u="sng" dirty="0">
                <a:solidFill>
                  <a:srgbClr val="FF0000"/>
                </a:solidFill>
              </a:rPr>
              <a:t> o </a:t>
            </a:r>
            <a:r>
              <a:rPr lang="en-GB" sz="1600" u="sng" dirty="0" err="1">
                <a:solidFill>
                  <a:srgbClr val="FF0000"/>
                </a:solidFill>
              </a:rPr>
              <a:t>ingiuriose</a:t>
            </a:r>
            <a:r>
              <a:rPr lang="en-GB" sz="1600" u="sng" dirty="0">
                <a:solidFill>
                  <a:srgbClr val="FF0000"/>
                </a:solidFill>
              </a:rPr>
              <a:t> o </a:t>
            </a:r>
            <a:r>
              <a:rPr lang="en-GB" sz="1600" u="sng" dirty="0" err="1">
                <a:solidFill>
                  <a:srgbClr val="FF0000"/>
                </a:solidFill>
              </a:rPr>
              <a:t>comunque</a:t>
            </a:r>
            <a:r>
              <a:rPr lang="en-GB" sz="1600" u="sng" dirty="0">
                <a:solidFill>
                  <a:srgbClr val="FF0000"/>
                </a:solidFill>
              </a:rPr>
              <a:t> </a:t>
            </a:r>
            <a:r>
              <a:rPr lang="en-GB" sz="1600" u="sng" dirty="0" err="1">
                <a:solidFill>
                  <a:srgbClr val="FF0000"/>
                </a:solidFill>
              </a:rPr>
              <a:t>lesive</a:t>
            </a:r>
            <a:r>
              <a:rPr lang="en-GB" sz="1600" u="sng" dirty="0">
                <a:solidFill>
                  <a:srgbClr val="FF0000"/>
                </a:solidFill>
              </a:rPr>
              <a:t> </a:t>
            </a:r>
            <a:r>
              <a:rPr lang="en-GB" sz="1600" u="sng" dirty="0" err="1">
                <a:solidFill>
                  <a:srgbClr val="FF0000"/>
                </a:solidFill>
              </a:rPr>
              <a:t>dell'onore</a:t>
            </a:r>
            <a:r>
              <a:rPr lang="en-GB" sz="1600" u="sng" dirty="0">
                <a:solidFill>
                  <a:srgbClr val="FF0000"/>
                </a:solidFill>
              </a:rPr>
              <a:t> e </a:t>
            </a:r>
            <a:r>
              <a:rPr lang="en-GB" sz="1600" u="sng" dirty="0" err="1">
                <a:solidFill>
                  <a:srgbClr val="FF0000"/>
                </a:solidFill>
              </a:rPr>
              <a:t>della</a:t>
            </a:r>
            <a:r>
              <a:rPr lang="en-GB" sz="1600" u="sng" dirty="0">
                <a:solidFill>
                  <a:srgbClr val="FF0000"/>
                </a:solidFill>
              </a:rPr>
              <a:t> </a:t>
            </a:r>
            <a:r>
              <a:rPr lang="en-GB" sz="1600" u="sng" dirty="0" err="1">
                <a:solidFill>
                  <a:srgbClr val="FF0000"/>
                </a:solidFill>
              </a:rPr>
              <a:t>dignita</a:t>
            </a:r>
            <a:r>
              <a:rPr lang="en-GB" sz="1600" u="sng" dirty="0">
                <a:solidFill>
                  <a:srgbClr val="FF0000"/>
                </a:solidFill>
              </a:rPr>
              <a:t>' </a:t>
            </a:r>
            <a:r>
              <a:rPr lang="en-GB" sz="1600" u="sng" dirty="0" err="1">
                <a:solidFill>
                  <a:srgbClr val="FF0000"/>
                </a:solidFill>
              </a:rPr>
              <a:t>personale</a:t>
            </a:r>
            <a:r>
              <a:rPr lang="en-GB" sz="1600" u="sng" dirty="0">
                <a:solidFill>
                  <a:srgbClr val="FF0000"/>
                </a:solidFill>
              </a:rPr>
              <a:t> </a:t>
            </a:r>
            <a:r>
              <a:rPr lang="en-GB" sz="1600" u="sng" dirty="0" err="1">
                <a:solidFill>
                  <a:srgbClr val="FF0000"/>
                </a:solidFill>
              </a:rPr>
              <a:t>altrui</a:t>
            </a:r>
            <a:endParaRPr lang="en-GB" sz="1600" u="sng" dirty="0">
              <a:solidFill>
                <a:srgbClr val="FF0000"/>
              </a:solidFill>
            </a:endParaRPr>
          </a:p>
          <a:p>
            <a:pPr marL="0" indent="0" algn="just">
              <a:buNone/>
            </a:pPr>
            <a:r>
              <a:rPr lang="en-GB" sz="1600" u="sng" dirty="0">
                <a:solidFill>
                  <a:srgbClr val="FF0000"/>
                </a:solidFill>
              </a:rPr>
              <a:t>f) </a:t>
            </a:r>
            <a:r>
              <a:rPr lang="en-GB" sz="1600" u="sng" dirty="0" err="1">
                <a:solidFill>
                  <a:srgbClr val="FF0000"/>
                </a:solidFill>
              </a:rPr>
              <a:t>condanna</a:t>
            </a:r>
            <a:r>
              <a:rPr lang="en-GB" sz="1600" u="sng" dirty="0">
                <a:solidFill>
                  <a:srgbClr val="FF0000"/>
                </a:solidFill>
              </a:rPr>
              <a:t> </a:t>
            </a:r>
            <a:r>
              <a:rPr lang="en-GB" sz="1600" u="sng" dirty="0" err="1">
                <a:solidFill>
                  <a:srgbClr val="FF0000"/>
                </a:solidFill>
              </a:rPr>
              <a:t>penale</a:t>
            </a:r>
            <a:r>
              <a:rPr lang="en-GB" sz="1600" u="sng" dirty="0">
                <a:solidFill>
                  <a:srgbClr val="FF0000"/>
                </a:solidFill>
              </a:rPr>
              <a:t> </a:t>
            </a:r>
            <a:r>
              <a:rPr lang="en-GB" sz="1600" u="sng" dirty="0" err="1">
                <a:solidFill>
                  <a:srgbClr val="FF0000"/>
                </a:solidFill>
              </a:rPr>
              <a:t>definitiva</a:t>
            </a:r>
            <a:r>
              <a:rPr lang="en-GB" sz="1600" u="sng" dirty="0">
                <a:solidFill>
                  <a:srgbClr val="FF0000"/>
                </a:solidFill>
              </a:rPr>
              <a:t>, in </a:t>
            </a:r>
            <a:r>
              <a:rPr lang="en-GB" sz="1600" u="sng" dirty="0" err="1">
                <a:solidFill>
                  <a:srgbClr val="FF0000"/>
                </a:solidFill>
              </a:rPr>
              <a:t>relazione</a:t>
            </a:r>
            <a:r>
              <a:rPr lang="en-GB" sz="1600" u="sng" dirty="0">
                <a:solidFill>
                  <a:srgbClr val="FF0000"/>
                </a:solidFill>
              </a:rPr>
              <a:t> </a:t>
            </a:r>
            <a:r>
              <a:rPr lang="en-GB" sz="1600" u="sng" dirty="0" err="1">
                <a:solidFill>
                  <a:srgbClr val="FF0000"/>
                </a:solidFill>
              </a:rPr>
              <a:t>alla</a:t>
            </a:r>
            <a:r>
              <a:rPr lang="en-GB" sz="1600" u="sng" dirty="0">
                <a:solidFill>
                  <a:srgbClr val="FF0000"/>
                </a:solidFill>
              </a:rPr>
              <a:t> quale e' </a:t>
            </a:r>
            <a:r>
              <a:rPr lang="en-GB" sz="1600" u="sng" dirty="0" err="1">
                <a:solidFill>
                  <a:srgbClr val="FF0000"/>
                </a:solidFill>
              </a:rPr>
              <a:t>prevista</a:t>
            </a:r>
            <a:r>
              <a:rPr lang="en-GB" sz="1600" u="sng" dirty="0">
                <a:solidFill>
                  <a:srgbClr val="FF0000"/>
                </a:solidFill>
              </a:rPr>
              <a:t> </a:t>
            </a:r>
            <a:r>
              <a:rPr lang="en-GB" sz="1600" u="sng" dirty="0" err="1">
                <a:solidFill>
                  <a:srgbClr val="FF0000"/>
                </a:solidFill>
              </a:rPr>
              <a:t>l'interdizione</a:t>
            </a:r>
            <a:r>
              <a:rPr lang="en-GB" sz="1600" u="sng" dirty="0">
                <a:solidFill>
                  <a:srgbClr val="FF0000"/>
                </a:solidFill>
              </a:rPr>
              <a:t> </a:t>
            </a:r>
            <a:r>
              <a:rPr lang="en-GB" sz="1600" u="sng" dirty="0" err="1">
                <a:solidFill>
                  <a:srgbClr val="FF0000"/>
                </a:solidFill>
              </a:rPr>
              <a:t>perpetua</a:t>
            </a:r>
            <a:r>
              <a:rPr lang="en-GB" sz="1600" u="sng" dirty="0">
                <a:solidFill>
                  <a:srgbClr val="FF0000"/>
                </a:solidFill>
              </a:rPr>
              <a:t> </a:t>
            </a:r>
            <a:r>
              <a:rPr lang="en-GB" sz="1600" u="sng" dirty="0" err="1">
                <a:solidFill>
                  <a:srgbClr val="FF0000"/>
                </a:solidFill>
              </a:rPr>
              <a:t>dai</a:t>
            </a:r>
            <a:r>
              <a:rPr lang="en-GB" sz="1600" u="sng" dirty="0">
                <a:solidFill>
                  <a:srgbClr val="FF0000"/>
                </a:solidFill>
              </a:rPr>
              <a:t> </a:t>
            </a:r>
            <a:r>
              <a:rPr lang="en-GB" sz="1600" u="sng" dirty="0" err="1">
                <a:solidFill>
                  <a:srgbClr val="FF0000"/>
                </a:solidFill>
              </a:rPr>
              <a:t>pubblici</a:t>
            </a:r>
            <a:r>
              <a:rPr lang="en-GB" sz="1600" u="sng" dirty="0">
                <a:solidFill>
                  <a:srgbClr val="FF0000"/>
                </a:solidFill>
              </a:rPr>
              <a:t> </a:t>
            </a:r>
            <a:r>
              <a:rPr lang="en-GB" sz="1600" u="sng" dirty="0" err="1">
                <a:solidFill>
                  <a:srgbClr val="FF0000"/>
                </a:solidFill>
              </a:rPr>
              <a:t>uffici</a:t>
            </a:r>
            <a:r>
              <a:rPr lang="en-GB" sz="1600" u="sng" dirty="0">
                <a:solidFill>
                  <a:srgbClr val="FF0000"/>
                </a:solidFill>
              </a:rPr>
              <a:t> </a:t>
            </a:r>
            <a:r>
              <a:rPr lang="en-GB" sz="1600" u="sng" dirty="0" err="1">
                <a:solidFill>
                  <a:srgbClr val="FF0000"/>
                </a:solidFill>
              </a:rPr>
              <a:t>ovvero</a:t>
            </a:r>
            <a:r>
              <a:rPr lang="en-GB" sz="1600" u="sng" dirty="0">
                <a:solidFill>
                  <a:srgbClr val="FF0000"/>
                </a:solidFill>
              </a:rPr>
              <a:t> </a:t>
            </a:r>
            <a:r>
              <a:rPr lang="en-GB" sz="1600" u="sng" dirty="0" err="1">
                <a:solidFill>
                  <a:srgbClr val="FF0000"/>
                </a:solidFill>
              </a:rPr>
              <a:t>l'estinzione</a:t>
            </a:r>
            <a:r>
              <a:rPr lang="en-GB" sz="1600" u="sng" dirty="0">
                <a:solidFill>
                  <a:srgbClr val="FF0000"/>
                </a:solidFill>
              </a:rPr>
              <a:t>, </a:t>
            </a:r>
            <a:r>
              <a:rPr lang="en-GB" sz="1600" u="sng" dirty="0" err="1">
                <a:solidFill>
                  <a:srgbClr val="FF0000"/>
                </a:solidFill>
              </a:rPr>
              <a:t>comunque</a:t>
            </a:r>
            <a:r>
              <a:rPr lang="en-GB" sz="1600" u="sng" dirty="0">
                <a:solidFill>
                  <a:srgbClr val="FF0000"/>
                </a:solidFill>
              </a:rPr>
              <a:t> </a:t>
            </a:r>
            <a:r>
              <a:rPr lang="en-GB" sz="1600" u="sng" dirty="0" err="1">
                <a:solidFill>
                  <a:srgbClr val="FF0000"/>
                </a:solidFill>
              </a:rPr>
              <a:t>denominata</a:t>
            </a:r>
            <a:r>
              <a:rPr lang="en-GB" sz="1600" u="sng" dirty="0">
                <a:solidFill>
                  <a:srgbClr val="FF0000"/>
                </a:solidFill>
              </a:rPr>
              <a:t>, del </a:t>
            </a:r>
            <a:r>
              <a:rPr lang="en-GB" sz="1600" u="sng" dirty="0" err="1">
                <a:solidFill>
                  <a:srgbClr val="FF0000"/>
                </a:solidFill>
              </a:rPr>
              <a:t>rapporto</a:t>
            </a:r>
            <a:r>
              <a:rPr lang="en-GB" sz="1600" u="sng" dirty="0">
                <a:solidFill>
                  <a:srgbClr val="FF0000"/>
                </a:solidFill>
              </a:rPr>
              <a:t> di lavoro</a:t>
            </a:r>
          </a:p>
          <a:p>
            <a:pPr marL="0" indent="0" algn="just">
              <a:buNone/>
            </a:pPr>
            <a:endParaRPr lang="it-IT" sz="1600" u="sng" dirty="0">
              <a:solidFill>
                <a:srgbClr val="FF0000"/>
              </a:solidFill>
            </a:endParaRPr>
          </a:p>
          <a:p>
            <a:pPr marL="0" indent="0" algn="just">
              <a:buNone/>
            </a:pPr>
            <a:r>
              <a:rPr lang="it-IT" sz="1600" u="sng" dirty="0">
                <a:solidFill>
                  <a:srgbClr val="FF0000"/>
                </a:solidFill>
              </a:rPr>
              <a:t>(in rosso…licenziamento ad </a:t>
            </a:r>
            <a:r>
              <a:rPr lang="it-IT" sz="1600" u="sng" dirty="0" err="1">
                <a:solidFill>
                  <a:srgbClr val="FF0000"/>
                </a:solidFill>
              </a:rPr>
              <a:t>nutum</a:t>
            </a:r>
            <a:r>
              <a:rPr lang="it-IT" sz="1600" u="sng" dirty="0">
                <a:solidFill>
                  <a:srgbClr val="FF0000"/>
                </a:solidFill>
              </a:rPr>
              <a:t>!)</a:t>
            </a:r>
            <a:endParaRPr lang="en-GB" sz="1600" u="sng" dirty="0">
              <a:solidFill>
                <a:srgbClr val="FF0000"/>
              </a:solidFill>
            </a:endParaRPr>
          </a:p>
        </p:txBody>
      </p:sp>
    </p:spTree>
    <p:extLst>
      <p:ext uri="{BB962C8B-B14F-4D97-AF65-F5344CB8AC3E}">
        <p14:creationId xmlns:p14="http://schemas.microsoft.com/office/powerpoint/2010/main" val="402311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Sanzioni e condotte tipizzate dalla legge: il licenziamento (III)</a:t>
            </a:r>
            <a:endParaRPr lang="en-GB" dirty="0"/>
          </a:p>
        </p:txBody>
      </p:sp>
      <p:sp>
        <p:nvSpPr>
          <p:cNvPr id="3" name="Segnaposto contenuto 2"/>
          <p:cNvSpPr>
            <a:spLocks noGrp="1"/>
          </p:cNvSpPr>
          <p:nvPr>
            <p:ph idx="1"/>
          </p:nvPr>
        </p:nvSpPr>
        <p:spPr/>
        <p:txBody>
          <a:bodyPr>
            <a:normAutofit lnSpcReduction="10000"/>
          </a:bodyPr>
          <a:lstStyle/>
          <a:p>
            <a:pPr marL="0" indent="0" algn="just">
              <a:buNone/>
            </a:pPr>
            <a:endParaRPr lang="en-GB" dirty="0"/>
          </a:p>
          <a:p>
            <a:pPr marL="0" indent="0" algn="just">
              <a:buNone/>
            </a:pPr>
            <a:r>
              <a:rPr lang="en-GB" b="1" dirty="0"/>
              <a:t>f-</a:t>
            </a:r>
            <a:r>
              <a:rPr lang="en-GB" b="1" dirty="0" err="1"/>
              <a:t>bis</a:t>
            </a:r>
            <a:r>
              <a:rPr lang="en-GB" b="1" dirty="0"/>
              <a:t>) </a:t>
            </a:r>
            <a:r>
              <a:rPr lang="en-GB" b="1" dirty="0" err="1"/>
              <a:t>gravi</a:t>
            </a:r>
            <a:r>
              <a:rPr lang="en-GB" b="1" dirty="0"/>
              <a:t> o reiterate </a:t>
            </a:r>
            <a:r>
              <a:rPr lang="en-GB" b="1" dirty="0" err="1"/>
              <a:t>violazioni</a:t>
            </a:r>
            <a:r>
              <a:rPr lang="en-GB" b="1" dirty="0"/>
              <a:t> </a:t>
            </a:r>
            <a:r>
              <a:rPr lang="en-GB" b="1" dirty="0" err="1"/>
              <a:t>dei</a:t>
            </a:r>
            <a:r>
              <a:rPr lang="en-GB" b="1" dirty="0"/>
              <a:t> </a:t>
            </a:r>
            <a:r>
              <a:rPr lang="en-GB" b="1" dirty="0" err="1"/>
              <a:t>codici</a:t>
            </a:r>
            <a:r>
              <a:rPr lang="en-GB" b="1" dirty="0"/>
              <a:t> di </a:t>
            </a:r>
            <a:r>
              <a:rPr lang="en-GB" b="1" dirty="0" err="1"/>
              <a:t>comportamento</a:t>
            </a:r>
            <a:endParaRPr lang="en-GB" b="1" dirty="0"/>
          </a:p>
          <a:p>
            <a:pPr marL="0" indent="0" algn="just">
              <a:buNone/>
            </a:pPr>
            <a:r>
              <a:rPr lang="en-GB" b="1" dirty="0"/>
              <a:t>f-</a:t>
            </a:r>
            <a:r>
              <a:rPr lang="en-GB" b="1" dirty="0" err="1"/>
              <a:t>ter</a:t>
            </a:r>
            <a:r>
              <a:rPr lang="en-GB" b="1" dirty="0"/>
              <a:t>) </a:t>
            </a:r>
            <a:r>
              <a:rPr lang="en-GB" b="1" dirty="0" err="1"/>
              <a:t>commissione</a:t>
            </a:r>
            <a:r>
              <a:rPr lang="en-GB" b="1" dirty="0"/>
              <a:t> </a:t>
            </a:r>
            <a:r>
              <a:rPr lang="en-GB" b="1" dirty="0" err="1"/>
              <a:t>dolosa</a:t>
            </a:r>
            <a:r>
              <a:rPr lang="en-GB" b="1" dirty="0"/>
              <a:t>, o </a:t>
            </a:r>
            <a:r>
              <a:rPr lang="en-GB" b="1" dirty="0" err="1"/>
              <a:t>gravemente</a:t>
            </a:r>
            <a:r>
              <a:rPr lang="en-GB" b="1" dirty="0"/>
              <a:t> </a:t>
            </a:r>
            <a:r>
              <a:rPr lang="en-GB" b="1" dirty="0" err="1"/>
              <a:t>colposa</a:t>
            </a:r>
            <a:r>
              <a:rPr lang="en-GB" b="1" dirty="0"/>
              <a:t>, </a:t>
            </a:r>
            <a:r>
              <a:rPr lang="en-GB" b="1" dirty="0" err="1"/>
              <a:t>dell'infrazione</a:t>
            </a:r>
            <a:r>
              <a:rPr lang="en-GB" b="1" dirty="0"/>
              <a:t> di cui </a:t>
            </a:r>
            <a:r>
              <a:rPr lang="en-GB" b="1" dirty="0" err="1"/>
              <a:t>all'articolo</a:t>
            </a:r>
            <a:r>
              <a:rPr lang="en-GB" b="1" dirty="0"/>
              <a:t> 55-sexies, comma 3 –</a:t>
            </a:r>
            <a:r>
              <a:rPr lang="en-GB" b="1" dirty="0" err="1"/>
              <a:t>mancato</a:t>
            </a:r>
            <a:r>
              <a:rPr lang="en-GB" b="1" dirty="0"/>
              <a:t> </a:t>
            </a:r>
            <a:r>
              <a:rPr lang="en-GB" b="1" dirty="0" err="1"/>
              <a:t>esercizio</a:t>
            </a:r>
            <a:r>
              <a:rPr lang="en-GB" b="1" dirty="0"/>
              <a:t> </a:t>
            </a:r>
            <a:r>
              <a:rPr lang="en-GB" b="1" dirty="0" err="1"/>
              <a:t>azione</a:t>
            </a:r>
            <a:r>
              <a:rPr lang="en-GB" b="1" dirty="0"/>
              <a:t> </a:t>
            </a:r>
            <a:r>
              <a:rPr lang="en-GB" b="1" dirty="0" err="1"/>
              <a:t>disciplinare</a:t>
            </a:r>
            <a:endParaRPr lang="en-GB" b="1" dirty="0"/>
          </a:p>
          <a:p>
            <a:pPr marL="0" indent="0" algn="just">
              <a:buNone/>
            </a:pPr>
            <a:endParaRPr lang="en-GB" dirty="0"/>
          </a:p>
          <a:p>
            <a:pPr marL="0" indent="0" algn="just">
              <a:buNone/>
            </a:pPr>
            <a:r>
              <a:rPr lang="en-GB" b="1" dirty="0"/>
              <a:t>f-</a:t>
            </a:r>
            <a:r>
              <a:rPr lang="en-GB" b="1" dirty="0" err="1"/>
              <a:t>quater</a:t>
            </a:r>
            <a:r>
              <a:rPr lang="en-GB" b="1" dirty="0"/>
              <a:t>) la </a:t>
            </a:r>
            <a:r>
              <a:rPr lang="en-GB" b="1" dirty="0" err="1"/>
              <a:t>reiterata</a:t>
            </a:r>
            <a:r>
              <a:rPr lang="en-GB" b="1" dirty="0"/>
              <a:t> </a:t>
            </a:r>
            <a:r>
              <a:rPr lang="en-GB" b="1" dirty="0" err="1"/>
              <a:t>violazione</a:t>
            </a:r>
            <a:r>
              <a:rPr lang="en-GB" b="1" dirty="0"/>
              <a:t> di </a:t>
            </a:r>
            <a:r>
              <a:rPr lang="en-GB" b="1" dirty="0" err="1"/>
              <a:t>obblighi</a:t>
            </a:r>
            <a:r>
              <a:rPr lang="en-GB" b="1" dirty="0"/>
              <a:t> </a:t>
            </a:r>
            <a:r>
              <a:rPr lang="en-GB" b="1" dirty="0" err="1"/>
              <a:t>concernenti</a:t>
            </a:r>
            <a:r>
              <a:rPr lang="en-GB" b="1" dirty="0"/>
              <a:t> la </a:t>
            </a:r>
            <a:r>
              <a:rPr lang="en-GB" b="1" dirty="0" err="1"/>
              <a:t>prestazione</a:t>
            </a:r>
            <a:r>
              <a:rPr lang="en-GB" b="1" dirty="0"/>
              <a:t> </a:t>
            </a:r>
            <a:r>
              <a:rPr lang="en-GB" b="1" dirty="0" err="1"/>
              <a:t>lavorativa</a:t>
            </a:r>
            <a:r>
              <a:rPr lang="en-GB" b="1" dirty="0"/>
              <a:t>, </a:t>
            </a:r>
            <a:r>
              <a:rPr lang="en-GB" b="1" dirty="0" err="1"/>
              <a:t>che</a:t>
            </a:r>
            <a:r>
              <a:rPr lang="en-GB" b="1" dirty="0"/>
              <a:t> </a:t>
            </a:r>
            <a:r>
              <a:rPr lang="en-GB" b="1" dirty="0" err="1"/>
              <a:t>abbia</a:t>
            </a:r>
            <a:r>
              <a:rPr lang="en-GB" b="1" dirty="0"/>
              <a:t> </a:t>
            </a:r>
            <a:r>
              <a:rPr lang="en-GB" b="1" dirty="0" err="1"/>
              <a:t>determinato</a:t>
            </a:r>
            <a:r>
              <a:rPr lang="en-GB" b="1" dirty="0"/>
              <a:t> </a:t>
            </a:r>
            <a:r>
              <a:rPr lang="en-GB" b="1" dirty="0" err="1"/>
              <a:t>l'applicazione</a:t>
            </a:r>
            <a:r>
              <a:rPr lang="en-GB" b="1" dirty="0"/>
              <a:t>, in </a:t>
            </a:r>
            <a:r>
              <a:rPr lang="en-GB" b="1" dirty="0" err="1"/>
              <a:t>sede</a:t>
            </a:r>
            <a:r>
              <a:rPr lang="en-GB" b="1" dirty="0"/>
              <a:t> </a:t>
            </a:r>
            <a:r>
              <a:rPr lang="en-GB" b="1" dirty="0" err="1"/>
              <a:t>disciplinare</a:t>
            </a:r>
            <a:r>
              <a:rPr lang="en-GB" b="1" dirty="0"/>
              <a:t>, </a:t>
            </a:r>
            <a:r>
              <a:rPr lang="en-GB" b="1" dirty="0" err="1"/>
              <a:t>della</a:t>
            </a:r>
            <a:r>
              <a:rPr lang="en-GB" b="1" dirty="0"/>
              <a:t> </a:t>
            </a:r>
            <a:r>
              <a:rPr lang="en-GB" b="1" dirty="0" err="1"/>
              <a:t>sospensione</a:t>
            </a:r>
            <a:r>
              <a:rPr lang="en-GB" b="1" dirty="0"/>
              <a:t> dal </a:t>
            </a:r>
            <a:r>
              <a:rPr lang="en-GB" b="1" dirty="0" err="1"/>
              <a:t>servizio</a:t>
            </a:r>
            <a:r>
              <a:rPr lang="en-GB" b="1" dirty="0"/>
              <a:t> per un </a:t>
            </a:r>
            <a:r>
              <a:rPr lang="en-GB" b="1" dirty="0" err="1"/>
              <a:t>periodo</a:t>
            </a:r>
            <a:r>
              <a:rPr lang="en-GB" b="1" dirty="0"/>
              <a:t> </a:t>
            </a:r>
            <a:r>
              <a:rPr lang="en-GB" b="1" dirty="0" err="1"/>
              <a:t>complessivo</a:t>
            </a:r>
            <a:r>
              <a:rPr lang="en-GB" b="1" dirty="0"/>
              <a:t> </a:t>
            </a:r>
            <a:r>
              <a:rPr lang="en-GB" b="1" dirty="0" err="1"/>
              <a:t>superiore</a:t>
            </a:r>
            <a:r>
              <a:rPr lang="en-GB" b="1" dirty="0"/>
              <a:t> a un anno </a:t>
            </a:r>
            <a:r>
              <a:rPr lang="en-GB" b="1" dirty="0" err="1"/>
              <a:t>nell'arco</a:t>
            </a:r>
            <a:r>
              <a:rPr lang="en-GB" b="1" dirty="0"/>
              <a:t> di un </a:t>
            </a:r>
            <a:r>
              <a:rPr lang="en-GB" b="1" dirty="0" err="1"/>
              <a:t>biennio</a:t>
            </a:r>
            <a:endParaRPr lang="en-GB" dirty="0"/>
          </a:p>
          <a:p>
            <a:pPr algn="just"/>
            <a:endParaRPr lang="en-GB" dirty="0"/>
          </a:p>
        </p:txBody>
      </p:sp>
    </p:spTree>
    <p:extLst>
      <p:ext uri="{BB962C8B-B14F-4D97-AF65-F5344CB8AC3E}">
        <p14:creationId xmlns:p14="http://schemas.microsoft.com/office/powerpoint/2010/main" val="259177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AC1D869-8541-4E8E-99EE-33CA6AD2BB15}"/>
              </a:ext>
            </a:extLst>
          </p:cNvPr>
          <p:cNvSpPr>
            <a:spLocks noGrp="1"/>
          </p:cNvSpPr>
          <p:nvPr>
            <p:ph type="title"/>
          </p:nvPr>
        </p:nvSpPr>
        <p:spPr/>
        <p:txBody>
          <a:bodyPr/>
          <a:lstStyle/>
          <a:p>
            <a:endParaRPr lang="it-IT" dirty="0"/>
          </a:p>
        </p:txBody>
      </p:sp>
      <p:sp>
        <p:nvSpPr>
          <p:cNvPr id="2" name="Segnaposto testo 1"/>
          <p:cNvSpPr>
            <a:spLocks noGrp="1"/>
          </p:cNvSpPr>
          <p:nvPr>
            <p:ph idx="1"/>
          </p:nvPr>
        </p:nvSpPr>
        <p:spPr/>
        <p:txBody>
          <a:bodyPr>
            <a:normAutofit/>
          </a:bodyPr>
          <a:lstStyle/>
          <a:p>
            <a:pPr algn="just"/>
            <a:endParaRPr lang="it-IT" sz="1800" dirty="0"/>
          </a:p>
          <a:p>
            <a:pPr marL="171450" indent="-171450" algn="just">
              <a:buFontTx/>
              <a:buChar char="-"/>
            </a:pPr>
            <a:r>
              <a:rPr lang="it-IT" sz="1800" dirty="0"/>
              <a:t>in questo periodo le esigenze di tutela del dipendente pubblico sono scarsamente avvertite </a:t>
            </a:r>
          </a:p>
          <a:p>
            <a:pPr marL="171450" indent="-171450" algn="just">
              <a:buFontTx/>
              <a:buChar char="-"/>
            </a:pPr>
            <a:endParaRPr lang="it-IT" sz="1800" dirty="0"/>
          </a:p>
          <a:p>
            <a:pPr marL="171450" indent="-171450" algn="just">
              <a:buFontTx/>
              <a:buChar char="-"/>
            </a:pPr>
            <a:r>
              <a:rPr lang="it-IT" sz="1800" dirty="0"/>
              <a:t>il dipendente pubblico è considerato più come soggetto attraverso il quale il potere amministrativo si manifesta che come soggetto nei cui confronti il potere amministrativo viene esercitato </a:t>
            </a:r>
          </a:p>
          <a:p>
            <a:pPr algn="just"/>
            <a:endParaRPr lang="it-IT" sz="1500" dirty="0"/>
          </a:p>
        </p:txBody>
      </p:sp>
    </p:spTree>
    <p:extLst>
      <p:ext uri="{BB962C8B-B14F-4D97-AF65-F5344CB8AC3E}">
        <p14:creationId xmlns:p14="http://schemas.microsoft.com/office/powerpoint/2010/main" val="3119284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Sanzioni e condotte tipizzate dalla legge: il licenziamento (IV)</a:t>
            </a:r>
            <a:endParaRPr lang="en-GB" sz="320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en-GB" b="1" dirty="0"/>
              <a:t>f-</a:t>
            </a:r>
            <a:r>
              <a:rPr lang="en-GB" b="1" dirty="0" err="1"/>
              <a:t>quinquies</a:t>
            </a:r>
            <a:r>
              <a:rPr lang="en-GB" b="1" dirty="0"/>
              <a:t>) </a:t>
            </a:r>
            <a:r>
              <a:rPr lang="en-GB" b="1" dirty="0" err="1"/>
              <a:t>insufficiente</a:t>
            </a:r>
            <a:r>
              <a:rPr lang="en-GB" b="1" dirty="0"/>
              <a:t> </a:t>
            </a:r>
            <a:r>
              <a:rPr lang="en-GB" b="1" dirty="0" err="1"/>
              <a:t>rendimento</a:t>
            </a:r>
            <a:r>
              <a:rPr lang="en-GB" b="1" dirty="0"/>
              <a:t>, </a:t>
            </a:r>
            <a:r>
              <a:rPr lang="en-GB" b="1" dirty="0" err="1"/>
              <a:t>dovuto</a:t>
            </a:r>
            <a:r>
              <a:rPr lang="en-GB" b="1" dirty="0"/>
              <a:t> </a:t>
            </a:r>
            <a:r>
              <a:rPr lang="en-GB" b="1" dirty="0" err="1"/>
              <a:t>alla</a:t>
            </a:r>
            <a:r>
              <a:rPr lang="en-GB" b="1" dirty="0"/>
              <a:t> </a:t>
            </a:r>
            <a:r>
              <a:rPr lang="en-GB" b="1" dirty="0" err="1"/>
              <a:t>reiterata</a:t>
            </a:r>
            <a:r>
              <a:rPr lang="en-GB" b="1" dirty="0"/>
              <a:t> </a:t>
            </a:r>
            <a:r>
              <a:rPr lang="en-GB" b="1" dirty="0" err="1"/>
              <a:t>violazione</a:t>
            </a:r>
            <a:r>
              <a:rPr lang="en-GB" b="1" dirty="0"/>
              <a:t> </a:t>
            </a:r>
            <a:r>
              <a:rPr lang="en-GB" b="1" dirty="0" err="1"/>
              <a:t>degli</a:t>
            </a:r>
            <a:r>
              <a:rPr lang="en-GB" b="1" dirty="0"/>
              <a:t> </a:t>
            </a:r>
            <a:r>
              <a:rPr lang="en-GB" b="1" dirty="0" err="1"/>
              <a:t>obblighi</a:t>
            </a:r>
            <a:r>
              <a:rPr lang="en-GB" b="1" dirty="0"/>
              <a:t> </a:t>
            </a:r>
            <a:r>
              <a:rPr lang="en-GB" b="1" dirty="0" err="1"/>
              <a:t>concernenti</a:t>
            </a:r>
            <a:r>
              <a:rPr lang="en-GB" b="1" dirty="0"/>
              <a:t> la </a:t>
            </a:r>
            <a:r>
              <a:rPr lang="en-GB" b="1" dirty="0" err="1"/>
              <a:t>prestazione</a:t>
            </a:r>
            <a:r>
              <a:rPr lang="en-GB" b="1" dirty="0"/>
              <a:t> </a:t>
            </a:r>
            <a:r>
              <a:rPr lang="en-GB" b="1" dirty="0" err="1"/>
              <a:t>lavorativa</a:t>
            </a:r>
            <a:r>
              <a:rPr lang="en-GB" b="1" dirty="0"/>
              <a:t>, </a:t>
            </a:r>
            <a:r>
              <a:rPr lang="en-GB" b="1" dirty="0" err="1"/>
              <a:t>stabiliti</a:t>
            </a:r>
            <a:r>
              <a:rPr lang="en-GB" b="1" dirty="0"/>
              <a:t> da </a:t>
            </a:r>
            <a:r>
              <a:rPr lang="en-GB" b="1" dirty="0" err="1"/>
              <a:t>norme</a:t>
            </a:r>
            <a:r>
              <a:rPr lang="en-GB" b="1" dirty="0"/>
              <a:t> legislative o </a:t>
            </a:r>
            <a:r>
              <a:rPr lang="en-GB" b="1" dirty="0" err="1"/>
              <a:t>regolamentari</a:t>
            </a:r>
            <a:r>
              <a:rPr lang="en-GB" b="1" dirty="0"/>
              <a:t>, dal </a:t>
            </a:r>
            <a:r>
              <a:rPr lang="en-GB" b="1" dirty="0" err="1"/>
              <a:t>contratto</a:t>
            </a:r>
            <a:r>
              <a:rPr lang="en-GB" b="1" dirty="0"/>
              <a:t> </a:t>
            </a:r>
            <a:r>
              <a:rPr lang="en-GB" b="1" dirty="0" err="1"/>
              <a:t>collettivo</a:t>
            </a:r>
            <a:r>
              <a:rPr lang="en-GB" b="1" dirty="0"/>
              <a:t> o </a:t>
            </a:r>
            <a:r>
              <a:rPr lang="en-GB" b="1" dirty="0" err="1"/>
              <a:t>individuale</a:t>
            </a:r>
            <a:r>
              <a:rPr lang="en-GB" b="1" dirty="0"/>
              <a:t>, da </a:t>
            </a:r>
            <a:r>
              <a:rPr lang="en-GB" b="1" dirty="0" err="1"/>
              <a:t>atti</a:t>
            </a:r>
            <a:r>
              <a:rPr lang="en-GB" b="1" dirty="0"/>
              <a:t> e </a:t>
            </a:r>
            <a:r>
              <a:rPr lang="en-GB" b="1" dirty="0" err="1"/>
              <a:t>provvedimenti</a:t>
            </a:r>
            <a:r>
              <a:rPr lang="en-GB" b="1" dirty="0"/>
              <a:t> </a:t>
            </a:r>
            <a:r>
              <a:rPr lang="en-GB" b="1" dirty="0" err="1"/>
              <a:t>dell'amministrazione</a:t>
            </a:r>
            <a:r>
              <a:rPr lang="en-GB" b="1" dirty="0"/>
              <a:t> di </a:t>
            </a:r>
            <a:r>
              <a:rPr lang="en-GB" b="1" dirty="0" err="1"/>
              <a:t>appartenenza</a:t>
            </a:r>
            <a:r>
              <a:rPr lang="en-GB" b="1" dirty="0"/>
              <a:t>, e </a:t>
            </a:r>
            <a:r>
              <a:rPr lang="en-GB" b="1" dirty="0" err="1"/>
              <a:t>rilevato</a:t>
            </a:r>
            <a:r>
              <a:rPr lang="en-GB" b="1" dirty="0"/>
              <a:t> </a:t>
            </a:r>
            <a:r>
              <a:rPr lang="en-GB" b="1" dirty="0" err="1"/>
              <a:t>dalla</a:t>
            </a:r>
            <a:r>
              <a:rPr lang="en-GB" b="1" dirty="0"/>
              <a:t> </a:t>
            </a:r>
            <a:r>
              <a:rPr lang="en-GB" b="1" dirty="0" err="1"/>
              <a:t>costante</a:t>
            </a:r>
            <a:r>
              <a:rPr lang="en-GB" b="1" dirty="0"/>
              <a:t> </a:t>
            </a:r>
            <a:r>
              <a:rPr lang="en-GB" b="1" dirty="0" err="1"/>
              <a:t>valutazione</a:t>
            </a:r>
            <a:r>
              <a:rPr lang="en-GB" b="1" dirty="0"/>
              <a:t> </a:t>
            </a:r>
            <a:r>
              <a:rPr lang="en-GB" b="1" dirty="0" err="1"/>
              <a:t>negativa</a:t>
            </a:r>
            <a:r>
              <a:rPr lang="en-GB" b="1" dirty="0"/>
              <a:t> </a:t>
            </a:r>
            <a:r>
              <a:rPr lang="en-GB" b="1" dirty="0" err="1"/>
              <a:t>della</a:t>
            </a:r>
            <a:r>
              <a:rPr lang="en-GB" b="1" dirty="0"/>
              <a:t> performance del </a:t>
            </a:r>
            <a:r>
              <a:rPr lang="en-GB" b="1" dirty="0" err="1"/>
              <a:t>dipendente</a:t>
            </a:r>
            <a:r>
              <a:rPr lang="en-GB" b="1" dirty="0"/>
              <a:t> per </a:t>
            </a:r>
            <a:r>
              <a:rPr lang="en-GB" b="1" dirty="0" err="1"/>
              <a:t>ciascun</a:t>
            </a:r>
            <a:r>
              <a:rPr lang="en-GB" b="1" dirty="0"/>
              <a:t> anno </a:t>
            </a:r>
            <a:r>
              <a:rPr lang="en-GB" b="1" dirty="0" err="1"/>
              <a:t>dell'ultimo</a:t>
            </a:r>
            <a:r>
              <a:rPr lang="en-GB" b="1" dirty="0"/>
              <a:t> </a:t>
            </a:r>
            <a:r>
              <a:rPr lang="en-GB" b="1" dirty="0" err="1"/>
              <a:t>triennio</a:t>
            </a:r>
            <a:r>
              <a:rPr lang="en-GB" b="1" dirty="0"/>
              <a:t>, </a:t>
            </a:r>
            <a:r>
              <a:rPr lang="en-GB" b="1" dirty="0" err="1"/>
              <a:t>resa</a:t>
            </a:r>
            <a:r>
              <a:rPr lang="en-GB" b="1" dirty="0"/>
              <a:t> a </a:t>
            </a:r>
            <a:r>
              <a:rPr lang="en-GB" b="1" dirty="0" err="1"/>
              <a:t>tali</a:t>
            </a:r>
            <a:r>
              <a:rPr lang="en-GB" b="1" dirty="0"/>
              <a:t> </a:t>
            </a:r>
            <a:r>
              <a:rPr lang="en-GB" b="1" dirty="0" err="1"/>
              <a:t>specifici</a:t>
            </a:r>
            <a:r>
              <a:rPr lang="en-GB" b="1" dirty="0"/>
              <a:t> </a:t>
            </a:r>
            <a:r>
              <a:rPr lang="en-GB" b="1" dirty="0" err="1"/>
              <a:t>fini</a:t>
            </a:r>
            <a:r>
              <a:rPr lang="en-GB" b="1" dirty="0"/>
              <a:t> </a:t>
            </a:r>
            <a:r>
              <a:rPr lang="en-GB" b="1" dirty="0" err="1"/>
              <a:t>ai</a:t>
            </a:r>
            <a:r>
              <a:rPr lang="en-GB" b="1" dirty="0"/>
              <a:t> </a:t>
            </a:r>
            <a:r>
              <a:rPr lang="en-GB" b="1" dirty="0" err="1"/>
              <a:t>sensi</a:t>
            </a:r>
            <a:r>
              <a:rPr lang="en-GB" b="1" dirty="0"/>
              <a:t> </a:t>
            </a:r>
            <a:r>
              <a:rPr lang="en-GB" b="1" dirty="0" err="1"/>
              <a:t>dell'articolo</a:t>
            </a:r>
            <a:r>
              <a:rPr lang="en-GB" b="1" dirty="0"/>
              <a:t> 3, comma 5-bis, del </a:t>
            </a:r>
            <a:r>
              <a:rPr lang="en-GB" b="1" dirty="0" err="1"/>
              <a:t>decreto</a:t>
            </a:r>
            <a:r>
              <a:rPr lang="en-GB" b="1" dirty="0"/>
              <a:t> </a:t>
            </a:r>
            <a:r>
              <a:rPr lang="en-GB" b="1" dirty="0" err="1"/>
              <a:t>legislativo</a:t>
            </a:r>
            <a:r>
              <a:rPr lang="en-GB" b="1" dirty="0"/>
              <a:t> n. 150 del 2009</a:t>
            </a:r>
          </a:p>
          <a:p>
            <a:pPr marL="0" indent="0" algn="just">
              <a:buNone/>
            </a:pPr>
            <a:endParaRPr lang="it-IT" b="1" dirty="0"/>
          </a:p>
          <a:p>
            <a:pPr algn="just"/>
            <a:r>
              <a:rPr lang="it-IT" dirty="0"/>
              <a:t>per i medici del SSNN: licenziamento e radiazione albo in caso di certificazione falsa di malattia; e solo licenziamento per mancata trasmissione in via telematica della certificazione </a:t>
            </a:r>
          </a:p>
          <a:p>
            <a:pPr algn="just"/>
            <a:endParaRPr lang="en-GB" dirty="0"/>
          </a:p>
        </p:txBody>
      </p:sp>
    </p:spTree>
    <p:extLst>
      <p:ext uri="{BB962C8B-B14F-4D97-AF65-F5344CB8AC3E}">
        <p14:creationId xmlns:p14="http://schemas.microsoft.com/office/powerpoint/2010/main" val="2452030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endParaRPr lang="en-GB" dirty="0"/>
          </a:p>
        </p:txBody>
      </p:sp>
      <p:sp>
        <p:nvSpPr>
          <p:cNvPr id="3" name="Segnaposto contenuto 2"/>
          <p:cNvSpPr>
            <a:spLocks noGrp="1"/>
          </p:cNvSpPr>
          <p:nvPr>
            <p:ph idx="1"/>
          </p:nvPr>
        </p:nvSpPr>
        <p:spPr>
          <a:xfrm>
            <a:off x="827700" y="1556793"/>
            <a:ext cx="6912652" cy="4691614"/>
          </a:xfrm>
        </p:spPr>
        <p:txBody>
          <a:bodyPr>
            <a:normAutofit fontScale="70000" lnSpcReduction="20000"/>
          </a:bodyPr>
          <a:lstStyle/>
          <a:p>
            <a:r>
              <a:rPr lang="it-IT" b="1" dirty="0"/>
              <a:t>La tipizzazione legale della sanzione espulsiva</a:t>
            </a:r>
            <a:r>
              <a:rPr lang="it-IT" dirty="0"/>
              <a:t>, operata dall’art 55-</a:t>
            </a:r>
            <a:r>
              <a:rPr lang="it-IT" i="1" dirty="0"/>
              <a:t>quater</a:t>
            </a:r>
            <a:r>
              <a:rPr lang="it-IT" dirty="0"/>
              <a:t>, </a:t>
            </a:r>
            <a:r>
              <a:rPr lang="it-IT" dirty="0" err="1"/>
              <a:t>D.lgs</a:t>
            </a:r>
            <a:r>
              <a:rPr lang="it-IT" dirty="0"/>
              <a:t> n. 165/2001, </a:t>
            </a:r>
            <a:r>
              <a:rPr lang="it-IT" b="1" dirty="0"/>
              <a:t>non configura alcun automatismo nell’irrogazione del licenziamento</a:t>
            </a:r>
            <a:r>
              <a:rPr lang="it-IT" dirty="0"/>
              <a:t>, essendo comunque necessario che il giudice verifichi la legittimità del provvedimento espulsivo procedendo a un giudizio di proporzionalità della sanzione rispetto all’infrazione (</a:t>
            </a:r>
            <a:r>
              <a:rPr lang="it-IT" dirty="0" err="1"/>
              <a:t>Cass</a:t>
            </a:r>
            <a:r>
              <a:rPr lang="it-IT" dirty="0"/>
              <a:t>. n. 24574 e n. 24570 del 2016).</a:t>
            </a:r>
          </a:p>
          <a:p>
            <a:pPr algn="just"/>
            <a:r>
              <a:rPr lang="it-IT" dirty="0"/>
              <a:t>È stato, infatti, più volte rimarcato dalla Suprema Corte che “</a:t>
            </a:r>
            <a:r>
              <a:rPr lang="it-IT" i="1" dirty="0"/>
              <a:t>In tema di licenziamento per giusta causa, anche in materia di pubblico impiego contrattualizzato è da escludere qualunque sorta di automatismo a seguito dell’accertamento dell’illecito disciplinare, sussistendo l’obbligo per il giudice di valutare, da un lato, la gravità dei fatti addebitati al lavoratore, in relazione alla portata oggettiva e soggettiva dei medesimi, alle circostanze nelle quali sono stati commessi e all’intensità del profilo intenzionale, e, dall’altro, la proporzionalità fra tali fatti e la sanzione inflitta</a:t>
            </a:r>
            <a:r>
              <a:rPr lang="it-IT" dirty="0"/>
              <a:t>” (</a:t>
            </a:r>
            <a:r>
              <a:rPr lang="it-IT" dirty="0" err="1"/>
              <a:t>Cass</a:t>
            </a:r>
            <a:r>
              <a:rPr lang="it-IT" dirty="0"/>
              <a:t>. n. 18858/2016).</a:t>
            </a:r>
          </a:p>
          <a:p>
            <a:pPr algn="just"/>
            <a:r>
              <a:rPr lang="it-IT" dirty="0"/>
              <a:t>Posto, invero, che il criterio di </a:t>
            </a:r>
            <a:r>
              <a:rPr lang="it-IT" b="1" dirty="0"/>
              <a:t>proporzionalità tra sanzione e infrazione</a:t>
            </a:r>
            <a:r>
              <a:rPr lang="it-IT" dirty="0"/>
              <a:t>, di cui all’art. 2106 cod. civ. è “</a:t>
            </a:r>
            <a:r>
              <a:rPr lang="it-IT" i="1" dirty="0"/>
              <a:t>una regola valida per tutto il diritto punitivo</a:t>
            </a:r>
            <a:r>
              <a:rPr lang="it-IT" dirty="0"/>
              <a:t>”, la Corte ha ritenuto che “</a:t>
            </a:r>
            <a:r>
              <a:rPr lang="it-IT" i="1" dirty="0"/>
              <a:t>se è pur vero che nel caso in esame la massima sanzione è tipizzata dalla legge (art. 55-quater) … ciò nondimeno anche tale previsione è sindacabile alla luce del principio di civiltà giuridica del canone di proporzionalità della sanzione</a:t>
            </a:r>
            <a:r>
              <a:rPr lang="it-IT" dirty="0"/>
              <a:t>”; pertanto “</a:t>
            </a:r>
            <a:r>
              <a:rPr lang="it-IT" i="1" dirty="0"/>
              <a:t>anche in tal caso, l’accertamento in concreto della </a:t>
            </a:r>
            <a:r>
              <a:rPr lang="it-IT" i="1" dirty="0" err="1"/>
              <a:t>giustificatezza</a:t>
            </a:r>
            <a:r>
              <a:rPr lang="it-IT" i="1" dirty="0"/>
              <a:t> del licenziamento costituisce apprezzamento di fatto, riservato al giudice del merito ed incensurabile in sede di legittimità se sorretta da motivazione congrua e immune da vizi</a:t>
            </a:r>
            <a:r>
              <a:rPr lang="it-IT" dirty="0"/>
              <a:t>” (Cfr. </a:t>
            </a:r>
            <a:r>
              <a:rPr lang="it-IT" dirty="0" err="1"/>
              <a:t>Cass</a:t>
            </a:r>
            <a:r>
              <a:rPr lang="it-IT" dirty="0"/>
              <a:t>. n. 1351/2016 e n. 12806/2014)</a:t>
            </a:r>
          </a:p>
          <a:p>
            <a:endParaRPr lang="en-GB" dirty="0"/>
          </a:p>
        </p:txBody>
      </p:sp>
    </p:spTree>
    <p:extLst>
      <p:ext uri="{BB962C8B-B14F-4D97-AF65-F5344CB8AC3E}">
        <p14:creationId xmlns:p14="http://schemas.microsoft.com/office/powerpoint/2010/main" val="306216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rilievo della proporzionalità</a:t>
            </a:r>
            <a:br>
              <a:rPr lang="it-IT" dirty="0"/>
            </a:br>
            <a:br>
              <a:rPr lang="it-IT" dirty="0"/>
            </a:br>
            <a:endParaRPr lang="it-IT" dirty="0"/>
          </a:p>
        </p:txBody>
      </p:sp>
      <p:sp>
        <p:nvSpPr>
          <p:cNvPr id="2" name="Segnaposto testo 1"/>
          <p:cNvSpPr>
            <a:spLocks noGrp="1"/>
          </p:cNvSpPr>
          <p:nvPr>
            <p:ph idx="1"/>
          </p:nvPr>
        </p:nvSpPr>
        <p:spPr>
          <a:xfrm>
            <a:off x="755576" y="2132855"/>
            <a:ext cx="7127504" cy="4115551"/>
          </a:xfrm>
        </p:spPr>
        <p:txBody>
          <a:bodyPr>
            <a:normAutofit fontScale="55000" lnSpcReduction="20000"/>
          </a:bodyPr>
          <a:lstStyle/>
          <a:p>
            <a:pPr marL="171450" indent="-171450" algn="just">
              <a:buFont typeface="Arial" panose="020B0604020202020204" pitchFamily="34" charset="0"/>
              <a:buChar char="•"/>
            </a:pPr>
            <a:r>
              <a:rPr lang="it-IT" b="1" dirty="0"/>
              <a:t>questa area di condotte sono state una palestra per riabilitare anche nel licenziamento disciplinare del lavoratore pubblico il principio di proporzionalità e la sua applicazione da parte dei giudici ai sensi dell’art. 2106 c.c. </a:t>
            </a:r>
          </a:p>
          <a:p>
            <a:pPr marL="171450" indent="-171450" algn="just">
              <a:buFont typeface="Arial" panose="020B0604020202020204" pitchFamily="34" charset="0"/>
              <a:buChar char="•"/>
            </a:pPr>
            <a:r>
              <a:rPr lang="it-IT" b="1" dirty="0"/>
              <a:t>a partire dalla sentenza della Corte costituzionale del 1993, n. 197 (Cost. 27 aprile 1993, n. 197)</a:t>
            </a:r>
          </a:p>
          <a:p>
            <a:pPr marL="171450" indent="-171450" algn="just">
              <a:buFont typeface="Arial" panose="020B0604020202020204" pitchFamily="34" charset="0"/>
              <a:buChar char="•"/>
            </a:pPr>
            <a:r>
              <a:rPr lang="it-IT" dirty="0"/>
              <a:t>il titolare dell’azione disciplinare, alla luce dell’art. 2106 c.c., resta legittimato ad applicare una sanzione conservativa in luogo del licenziamento</a:t>
            </a:r>
          </a:p>
          <a:p>
            <a:pPr marL="171450" indent="-171450" algn="just">
              <a:buFont typeface="Arial" panose="020B0604020202020204" pitchFamily="34" charset="0"/>
              <a:buChar char="•"/>
            </a:pPr>
            <a:r>
              <a:rPr lang="it-IT" dirty="0"/>
              <a:t>questa prospettiva viene posta in evidenza e supportata anche in tempi più recenti dalla Corte costituzionale (ordinanza del 23/06/2020, n.123:</a:t>
            </a:r>
          </a:p>
          <a:p>
            <a:pPr algn="just"/>
            <a:endParaRPr lang="it-IT" dirty="0"/>
          </a:p>
          <a:p>
            <a:pPr algn="just"/>
            <a:r>
              <a:rPr lang="it-IT" b="1" dirty="0"/>
              <a:t>la presenza dell'avverbio «comunque» nella dizione dell'art. 55-quater «ferma la disciplina in tema di licenziamento per giusta causa o per giustificato motivo e salve ulteriori ipotesi previste dal contratto, si applica </a:t>
            </a:r>
            <a:r>
              <a:rPr lang="it-IT" b="1" u="sng" dirty="0"/>
              <a:t>comunque</a:t>
            </a:r>
            <a:r>
              <a:rPr lang="it-IT" b="1" dirty="0"/>
              <a:t> la sanzione disciplinare del licenziamento…»:</a:t>
            </a:r>
          </a:p>
          <a:p>
            <a:pPr marL="192881" indent="-192881" algn="just">
              <a:buAutoNum type="alphaLcParenR"/>
            </a:pPr>
            <a:r>
              <a:rPr lang="it-IT" sz="1650" b="1" dirty="0"/>
              <a:t>si riferisce al rapporto tra legge e contratto collettivo e all’imperatività della legge rispetto all’autonomia contrattuale</a:t>
            </a:r>
          </a:p>
          <a:p>
            <a:pPr marL="192881" indent="-192881" algn="just">
              <a:buAutoNum type="alphaLcParenR"/>
            </a:pPr>
            <a:r>
              <a:rPr lang="it-IT" sz="1650" b="1" dirty="0"/>
              <a:t>resta fermo il sindacato giurisdizionale di congruità della sanzione</a:t>
            </a:r>
          </a:p>
          <a:p>
            <a:pPr marL="171450" indent="-171450" algn="just">
              <a:buFont typeface="Arial" panose="020B0604020202020204" pitchFamily="34" charset="0"/>
              <a:buChar char="•"/>
            </a:pPr>
            <a:endParaRPr lang="it-IT" dirty="0"/>
          </a:p>
          <a:p>
            <a:pPr marL="171450" indent="-171450" algn="just">
              <a:buFont typeface="Arial" panose="020B0604020202020204" pitchFamily="34" charset="0"/>
              <a:buChar char="•"/>
            </a:pPr>
            <a:r>
              <a:rPr lang="it-IT" dirty="0"/>
              <a:t>risultato interpretativo coerente con il tradizionale sfavore manifestato dalla giurisprudenza di questa Corte rispetto agli automatismi espulsivi</a:t>
            </a:r>
          </a:p>
          <a:p>
            <a:endParaRPr lang="it-IT" dirty="0"/>
          </a:p>
        </p:txBody>
      </p:sp>
    </p:spTree>
    <p:extLst>
      <p:ext uri="{BB962C8B-B14F-4D97-AF65-F5344CB8AC3E}">
        <p14:creationId xmlns:p14="http://schemas.microsoft.com/office/powerpoint/2010/main" val="231541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a:t>Licenziamento disciplinare</a:t>
            </a:r>
          </a:p>
        </p:txBody>
      </p:sp>
      <p:sp>
        <p:nvSpPr>
          <p:cNvPr id="32771" name="Rectangle 3"/>
          <p:cNvSpPr>
            <a:spLocks noGrp="1" noChangeArrowheads="1"/>
          </p:cNvSpPr>
          <p:nvPr>
            <p:ph idx="1"/>
          </p:nvPr>
        </p:nvSpPr>
        <p:spPr/>
        <p:txBody>
          <a:bodyPr>
            <a:normAutofit/>
          </a:bodyPr>
          <a:lstStyle/>
          <a:p>
            <a:pPr algn="just">
              <a:lnSpc>
                <a:spcPct val="90000"/>
              </a:lnSpc>
            </a:pPr>
            <a:r>
              <a:rPr lang="it-IT" sz="2400" dirty="0"/>
              <a:t>Si applicano le garanzie dell’art. 7 S.L. a tutti i licenziamenti disciplinari e art. 55 TUPI</a:t>
            </a:r>
          </a:p>
        </p:txBody>
      </p:sp>
    </p:spTree>
    <p:extLst>
      <p:ext uri="{BB962C8B-B14F-4D97-AF65-F5344CB8AC3E}">
        <p14:creationId xmlns:p14="http://schemas.microsoft.com/office/powerpoint/2010/main" val="2917197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92D050"/>
                </a:solidFill>
              </a:rPr>
              <a:t>Apparato Sanzionatorio</a:t>
            </a:r>
          </a:p>
        </p:txBody>
      </p:sp>
      <p:sp>
        <p:nvSpPr>
          <p:cNvPr id="3" name="Segnaposto contenuto 2"/>
          <p:cNvSpPr>
            <a:spLocks noGrp="1"/>
          </p:cNvSpPr>
          <p:nvPr>
            <p:ph idx="1"/>
          </p:nvPr>
        </p:nvSpPr>
        <p:spPr/>
        <p:txBody>
          <a:bodyPr/>
          <a:lstStyle/>
          <a:p>
            <a:pPr marL="0" indent="0">
              <a:buNone/>
            </a:pPr>
            <a:r>
              <a:rPr lang="it-IT" b="1" dirty="0">
                <a:solidFill>
                  <a:srgbClr val="0000FF"/>
                </a:solidFill>
              </a:rPr>
              <a:t>Nel privato…</a:t>
            </a:r>
          </a:p>
          <a:p>
            <a:pPr>
              <a:buFont typeface="Courier New"/>
              <a:buChar char="o"/>
            </a:pPr>
            <a:r>
              <a:rPr lang="it-IT" b="1" dirty="0">
                <a:solidFill>
                  <a:srgbClr val="0000FF"/>
                </a:solidFill>
              </a:rPr>
              <a:t>Disciplina Fornero attualmente vigente per gli assunti prima del 7 Marzo 2015.</a:t>
            </a:r>
          </a:p>
          <a:p>
            <a:pPr algn="just">
              <a:buFont typeface="Courier New"/>
              <a:buChar char="o"/>
            </a:pPr>
            <a:r>
              <a:rPr lang="it-IT" b="1" dirty="0">
                <a:solidFill>
                  <a:srgbClr val="FF0000"/>
                </a:solidFill>
              </a:rPr>
              <a:t>Disciplina Jobs </a:t>
            </a:r>
            <a:r>
              <a:rPr lang="it-IT" b="1" dirty="0" err="1">
                <a:solidFill>
                  <a:srgbClr val="FF0000"/>
                </a:solidFill>
              </a:rPr>
              <a:t>Act</a:t>
            </a:r>
            <a:r>
              <a:rPr lang="it-IT" b="1" dirty="0">
                <a:solidFill>
                  <a:srgbClr val="FF0000"/>
                </a:solidFill>
              </a:rPr>
              <a:t> attualmente vigente per gli assunti a partire dal 7 marzo 2015 o che hanno cambiato contratto dopo quella data.</a:t>
            </a:r>
          </a:p>
          <a:p>
            <a:pPr marL="0" indent="0" algn="just">
              <a:buNone/>
            </a:pPr>
            <a:r>
              <a:rPr lang="it-IT" b="1" dirty="0">
                <a:solidFill>
                  <a:srgbClr val="FF0000"/>
                </a:solidFill>
              </a:rPr>
              <a:t>Nel pubblico…tutta un’altra storia</a:t>
            </a:r>
          </a:p>
        </p:txBody>
      </p:sp>
    </p:spTree>
    <p:extLst>
      <p:ext uri="{BB962C8B-B14F-4D97-AF65-F5344CB8AC3E}">
        <p14:creationId xmlns:p14="http://schemas.microsoft.com/office/powerpoint/2010/main" val="2963008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3974" y="-315416"/>
            <a:ext cx="7055380" cy="1400530"/>
          </a:xfrm>
        </p:spPr>
        <p:txBody>
          <a:bodyPr>
            <a:normAutofit fontScale="90000"/>
          </a:bodyPr>
          <a:lstStyle/>
          <a:p>
            <a:br>
              <a:rPr lang="it-IT" dirty="0"/>
            </a:br>
            <a:br>
              <a:rPr lang="it-IT" dirty="0"/>
            </a:br>
            <a:r>
              <a:rPr lang="it-IT" dirty="0"/>
              <a:t>ART. 18 SL</a:t>
            </a:r>
            <a:br>
              <a:rPr lang="it-IT" dirty="0"/>
            </a:br>
            <a:endParaRPr lang="en-GB" dirty="0"/>
          </a:p>
        </p:txBody>
      </p:sp>
      <p:sp>
        <p:nvSpPr>
          <p:cNvPr id="3" name="Segnaposto contenuto 2"/>
          <p:cNvSpPr>
            <a:spLocks noGrp="1"/>
          </p:cNvSpPr>
          <p:nvPr>
            <p:ph idx="1"/>
          </p:nvPr>
        </p:nvSpPr>
        <p:spPr/>
        <p:txBody>
          <a:bodyPr>
            <a:normAutofit fontScale="55000" lnSpcReduction="20000"/>
          </a:bodyPr>
          <a:lstStyle/>
          <a:p>
            <a:pPr algn="just"/>
            <a:r>
              <a:rPr lang="it-IT" dirty="0"/>
              <a:t>quattro differenti regimi di tutela che si applicano gradatamente a seconda della gravità dei vizi che inficiano il licenziamento</a:t>
            </a:r>
          </a:p>
          <a:p>
            <a:pPr marL="0" indent="0" algn="just">
              <a:buNone/>
            </a:pPr>
            <a:r>
              <a:rPr lang="it-IT" dirty="0"/>
              <a:t>A. Tutela reintegratoria “piena”</a:t>
            </a:r>
          </a:p>
          <a:p>
            <a:pPr marL="0" indent="0" algn="just">
              <a:buNone/>
            </a:pPr>
            <a:r>
              <a:rPr lang="it-IT" dirty="0"/>
              <a:t>Tale tutela si applica:</a:t>
            </a:r>
          </a:p>
          <a:p>
            <a:pPr marL="0" indent="0" algn="just">
              <a:buNone/>
            </a:pPr>
            <a:r>
              <a:rPr lang="it-IT" dirty="0"/>
              <a:t>in tutti i casi di nullità del licenziamento, perché discriminatorio oppure comminato in costanza di matrimonio o in violazione delle tutele previste in materia di maternità o paternità oppure negli altri casi previsti dalla legge; nei casi in cui il licenziamento sia inefficace perché intimato in forma orale. </a:t>
            </a:r>
          </a:p>
          <a:p>
            <a:pPr marL="0" indent="0" algn="just">
              <a:buNone/>
            </a:pPr>
            <a:r>
              <a:rPr lang="it-IT" dirty="0"/>
              <a:t>Nullità del licenziamento, il giudice ordina al datore di lavoro la reintegrazione del lavoratore nel posto di lavoro e condanna il datore al risarcimento del danno subito per il periodo successivo al licenziamento e fino alla reintegrazione e al versamento dei contributi previdenziali e assistenziali per tutto il periodo intercorrente fra il licenziamento e la reintegrazione.</a:t>
            </a:r>
          </a:p>
          <a:p>
            <a:pPr marL="0" indent="0" algn="just">
              <a:buNone/>
            </a:pPr>
            <a:r>
              <a:rPr lang="it-IT" dirty="0"/>
              <a:t>Il risarcimento del danno è rappresentato da un’indennità commisurata all’ultima retribuzione globale di fatto maturata dal giorno del licenziamento al giorno dell’effettiva reintegrazione e non può in ogni caso essere inferiore alle cinque mensilità (non è invece previsto un limite massimo). Dall’importo deve essere dedotto quanto eventualmente percepito, nel periodo di estromissione, per lo svolgimento di altre attività lavorative.</a:t>
            </a:r>
          </a:p>
          <a:p>
            <a:pPr marL="0" indent="0" algn="just">
              <a:buNone/>
            </a:pPr>
            <a:endParaRPr lang="it-IT" dirty="0"/>
          </a:p>
          <a:p>
            <a:pPr marL="0" indent="0" algn="just">
              <a:buNone/>
            </a:pPr>
            <a:r>
              <a:rPr lang="it-IT" dirty="0"/>
              <a:t>Fermo restando tale risarcimento, il lavoratore ha, comunque, la possibilità - entro trenta giorni dalla comunicazione del deposito della sentenza - di chiedere al datore di lavoro, in sostituzione della reintegrazione nel posto di lavoro, un’indennità pari a 15 mensilità dell’ultima retribuzione globale di fatto, la cui richiesta determina la risoluzione del rapporto di lavoro.</a:t>
            </a:r>
          </a:p>
        </p:txBody>
      </p:sp>
    </p:spTree>
    <p:extLst>
      <p:ext uri="{BB962C8B-B14F-4D97-AF65-F5344CB8AC3E}">
        <p14:creationId xmlns:p14="http://schemas.microsoft.com/office/powerpoint/2010/main" val="333610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endParaRPr lang="en-GB" dirty="0"/>
          </a:p>
        </p:txBody>
      </p:sp>
      <p:sp>
        <p:nvSpPr>
          <p:cNvPr id="3" name="Segnaposto contenuto 2"/>
          <p:cNvSpPr>
            <a:spLocks noGrp="1"/>
          </p:cNvSpPr>
          <p:nvPr>
            <p:ph idx="1"/>
          </p:nvPr>
        </p:nvSpPr>
        <p:spPr/>
        <p:txBody>
          <a:bodyPr>
            <a:normAutofit fontScale="55000" lnSpcReduction="20000"/>
          </a:bodyPr>
          <a:lstStyle/>
          <a:p>
            <a:pPr marL="0" indent="0" algn="just">
              <a:buNone/>
            </a:pPr>
            <a:r>
              <a:rPr lang="it-IT" dirty="0"/>
              <a:t>B. Tutela reintegratoria “attenuata”</a:t>
            </a:r>
          </a:p>
          <a:p>
            <a:pPr marL="0" indent="0" algn="just">
              <a:buNone/>
            </a:pPr>
            <a:r>
              <a:rPr lang="it-IT" dirty="0"/>
              <a:t>Tale tutela si applica in caso licenziamento per giusta causa o giustificato motivo soggettivo illegittimo per insussistenza del fatto contestato o perché il fatto rientra in una delle condotte punibili con sanzione conservativa sulla base del CCNL applicabile; in caso di licenziamento per giustificato motivo oggettivo, se il fatto è manifestamente infondato.</a:t>
            </a:r>
          </a:p>
          <a:p>
            <a:pPr marL="0" indent="0" algn="just">
              <a:buNone/>
            </a:pPr>
            <a:endParaRPr lang="it-IT" dirty="0"/>
          </a:p>
          <a:p>
            <a:pPr marL="0" indent="0" algn="just">
              <a:buNone/>
            </a:pPr>
            <a:r>
              <a:rPr lang="it-IT" dirty="0"/>
              <a:t>Il giudice, annullando il licenziamento, ordina la reintegrazione del lavoratore nel posto di lavoro e condanna il datore di lavoro al pagamento del risarcimento del danno oltreché al versamento dei contributi previdenziali per tutto il periodo fino alla reintegrazione effettiva.</a:t>
            </a:r>
          </a:p>
          <a:p>
            <a:pPr marL="0" indent="0" algn="just">
              <a:buNone/>
            </a:pPr>
            <a:r>
              <a:rPr lang="it-IT" dirty="0"/>
              <a:t>Il risarcimento, in questo caso, corrisponde ad una indennità risarcitoria commisurata all’ultima retribuzione globale di fatto dal giorno del licenziamento sino a quello dell’effettiva reintegrazione, dedotto sia ci che il lavoratore ha effettivamente percepito per lo svolgimento di altre attività lavorative, sia ciò che lo stesso avrebbe potuto percepire dedicandosi con diligenza alla ricerca di una nuova occupazione.</a:t>
            </a:r>
          </a:p>
          <a:p>
            <a:pPr marL="0" indent="0" algn="just">
              <a:buNone/>
            </a:pPr>
            <a:r>
              <a:rPr lang="it-IT" dirty="0"/>
              <a:t>Il legislatore fissa inoltre un limite massimo per il risarcimento, che non può in ogni caso superare un importo pari a dodici mensilità della retribuzione globale di fatto.</a:t>
            </a:r>
          </a:p>
          <a:p>
            <a:pPr marL="0" indent="0" algn="just">
              <a:buNone/>
            </a:pPr>
            <a:r>
              <a:rPr lang="it-IT" dirty="0"/>
              <a:t>Anche in tal caso, il lavoratore può optare per l’indennità sostitutiva della reintegra.</a:t>
            </a:r>
          </a:p>
          <a:p>
            <a:endParaRPr lang="en-GB" dirty="0"/>
          </a:p>
        </p:txBody>
      </p:sp>
    </p:spTree>
    <p:extLst>
      <p:ext uri="{BB962C8B-B14F-4D97-AF65-F5344CB8AC3E}">
        <p14:creationId xmlns:p14="http://schemas.microsoft.com/office/powerpoint/2010/main" val="148340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endParaRPr lang="en-GB" dirty="0"/>
          </a:p>
        </p:txBody>
      </p:sp>
      <p:sp>
        <p:nvSpPr>
          <p:cNvPr id="3" name="Segnaposto contenuto 2"/>
          <p:cNvSpPr>
            <a:spLocks noGrp="1"/>
          </p:cNvSpPr>
          <p:nvPr>
            <p:ph idx="1"/>
          </p:nvPr>
        </p:nvSpPr>
        <p:spPr/>
        <p:txBody>
          <a:bodyPr>
            <a:normAutofit fontScale="85000" lnSpcReduction="20000"/>
          </a:bodyPr>
          <a:lstStyle/>
          <a:p>
            <a:pPr marL="0" indent="0" algn="just">
              <a:buNone/>
            </a:pPr>
            <a:endParaRPr lang="it-IT" dirty="0"/>
          </a:p>
          <a:p>
            <a:pPr marL="0" indent="0" algn="just">
              <a:buNone/>
            </a:pPr>
            <a:r>
              <a:rPr lang="it-IT" dirty="0"/>
              <a:t>C. Tutela meramente obbligatoria</a:t>
            </a:r>
          </a:p>
          <a:p>
            <a:pPr marL="0" indent="0" algn="just">
              <a:buNone/>
            </a:pPr>
            <a:r>
              <a:rPr lang="it-IT" dirty="0"/>
              <a:t>Tale tutela si applica in tutte le ipotesi non contemplate dalle altre tutele, qualora il giudice accerti che non ricorrono gli estremi del giustificato motivo soggettivo o della giusta causa addotti dal datore di lavoro.</a:t>
            </a:r>
          </a:p>
          <a:p>
            <a:pPr marL="0" indent="0" algn="just">
              <a:buNone/>
            </a:pPr>
            <a:endParaRPr lang="it-IT" dirty="0"/>
          </a:p>
          <a:p>
            <a:pPr marL="0" indent="0" algn="just">
              <a:buNone/>
            </a:pPr>
            <a:r>
              <a:rPr lang="it-IT" dirty="0"/>
              <a:t>In tal caso il giudice, dichiarando risolto il rapporto di lavoro con effetto dalla data del licenziamento, condanna il datore i lavoro al pagamento di un’indennità risarcitoria onnicomprensiva determinata tra un minimo di dodici e un massimo di ventiquattro mensilità dell’ultima retribuzione globale di fatto, in relazione all’anzianità del lavoratore e tenuto conto del numero dei dipendenti occupati, delle dimensioni dell’attività economica, del comportamento e delle condizioni delle parti.</a:t>
            </a:r>
          </a:p>
          <a:p>
            <a:endParaRPr lang="en-GB" dirty="0"/>
          </a:p>
        </p:txBody>
      </p:sp>
    </p:spTree>
    <p:extLst>
      <p:ext uri="{BB962C8B-B14F-4D97-AF65-F5344CB8AC3E}">
        <p14:creationId xmlns:p14="http://schemas.microsoft.com/office/powerpoint/2010/main" val="1462855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endParaRPr lang="en-GB" dirty="0"/>
          </a:p>
        </p:txBody>
      </p:sp>
      <p:sp>
        <p:nvSpPr>
          <p:cNvPr id="3" name="Segnaposto contenuto 2"/>
          <p:cNvSpPr>
            <a:spLocks noGrp="1"/>
          </p:cNvSpPr>
          <p:nvPr>
            <p:ph idx="1"/>
          </p:nvPr>
        </p:nvSpPr>
        <p:spPr/>
        <p:txBody>
          <a:bodyPr>
            <a:normAutofit lnSpcReduction="10000"/>
          </a:bodyPr>
          <a:lstStyle/>
          <a:p>
            <a:pPr marL="0" indent="0" algn="just">
              <a:buNone/>
            </a:pPr>
            <a:r>
              <a:rPr lang="it-IT" dirty="0"/>
              <a:t>D. Tutela obbligatoria “ridotta”</a:t>
            </a:r>
          </a:p>
          <a:p>
            <a:pPr marL="0" indent="0" algn="just">
              <a:buNone/>
            </a:pPr>
            <a:r>
              <a:rPr lang="it-IT" dirty="0"/>
              <a:t>Tale tutela si applica alle ipotesi in cui il licenziamento risulti illegittimo per carenza di motivazione o per inosservanza degli obblighi procedurali previsti per il licenziamento disciplinare o per il giustificato motivo oggettivo. </a:t>
            </a:r>
          </a:p>
          <a:p>
            <a:pPr marL="0" indent="0" algn="just">
              <a:buNone/>
            </a:pPr>
            <a:r>
              <a:rPr lang="it-IT" dirty="0"/>
              <a:t>In tali casi il giudice, dichiarando l’inefficacia del licenziamento, condanna il datore di lavoro al pagamento di un indennità variabile tra sei e dodici mensilità della retribuzione globale di fatto, da valutarsi da arte del giudice in relazione alla gravità della violazione formale o procedurale commessa dal datore di lavoro.</a:t>
            </a:r>
            <a:endParaRPr lang="en-GB" dirty="0"/>
          </a:p>
          <a:p>
            <a:endParaRPr lang="en-GB" dirty="0"/>
          </a:p>
        </p:txBody>
      </p:sp>
    </p:spTree>
    <p:extLst>
      <p:ext uri="{BB962C8B-B14F-4D97-AF65-F5344CB8AC3E}">
        <p14:creationId xmlns:p14="http://schemas.microsoft.com/office/powerpoint/2010/main" val="3603631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Tutela in caso di licenziamenti	</a:t>
            </a:r>
            <a:endParaRPr lang="en-GB" dirty="0"/>
          </a:p>
        </p:txBody>
      </p:sp>
      <p:sp>
        <p:nvSpPr>
          <p:cNvPr id="3" name="Segnaposto contenuto 2"/>
          <p:cNvSpPr>
            <a:spLocks noGrp="1"/>
          </p:cNvSpPr>
          <p:nvPr>
            <p:ph idx="1"/>
          </p:nvPr>
        </p:nvSpPr>
        <p:spPr/>
        <p:txBody>
          <a:bodyPr/>
          <a:lstStyle/>
          <a:p>
            <a:r>
              <a:rPr lang="it-IT" dirty="0"/>
              <a:t>Art. 18 S.L. si o no? quale versione?</a:t>
            </a:r>
          </a:p>
          <a:p>
            <a:r>
              <a:rPr lang="it-IT" dirty="0"/>
              <a:t>Per Cassazione, 9 giugno 2016, n. 11868, non si applicano le modifiche apportate dalla l. n. 92 del 2012 all’art. 18 Stat. lav.</a:t>
            </a:r>
          </a:p>
          <a:p>
            <a:pPr algn="just"/>
            <a:r>
              <a:rPr lang="it-IT" dirty="0"/>
              <a:t>Per Cassazione, 25 novembre 2015 n. 24157 e 4 ottobre 2016 n. 19774, si applica riforma Fornero dell’art. 18 S.L.</a:t>
            </a:r>
          </a:p>
          <a:p>
            <a:pPr algn="just"/>
            <a:r>
              <a:rPr lang="it-IT" dirty="0"/>
              <a:t> Art. 63, co. 2, TU, come modificato dal d.lgs. n. 75/2017: nullità o annullabilità licenziamento, reintegra  e risarcimento fino a 24 mesi </a:t>
            </a:r>
            <a:endParaRPr lang="en-GB" dirty="0"/>
          </a:p>
        </p:txBody>
      </p:sp>
    </p:spTree>
    <p:extLst>
      <p:ext uri="{BB962C8B-B14F-4D97-AF65-F5344CB8AC3E}">
        <p14:creationId xmlns:p14="http://schemas.microsoft.com/office/powerpoint/2010/main" val="184320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olo principale"/>
          <p:cNvSpPr txBox="1">
            <a:spLocks noGrp="1"/>
          </p:cNvSpPr>
          <p:nvPr>
            <p:ph type="title"/>
          </p:nvPr>
        </p:nvSpPr>
        <p:spPr/>
        <p:txBody>
          <a:bodyPr/>
          <a:lstStyle>
            <a:lvl1pPr>
              <a:defRPr spc="200"/>
            </a:lvl1pPr>
          </a:lstStyle>
          <a:p>
            <a:r>
              <a:rPr lang="it-IT" dirty="0"/>
              <a:t>all’inizio del Novecento…</a:t>
            </a:r>
          </a:p>
        </p:txBody>
      </p:sp>
      <p:sp>
        <p:nvSpPr>
          <p:cNvPr id="185" name="Indice"/>
          <p:cNvSpPr txBox="1">
            <a:spLocks noGrp="1"/>
          </p:cNvSpPr>
          <p:nvPr>
            <p:ph idx="1"/>
          </p:nvPr>
        </p:nvSpPr>
        <p:spPr>
          <a:prstGeom prst="rect">
            <a:avLst/>
          </a:prstGeom>
          <a:extLst>
            <a:ext uri="{C572A759-6A51-4108-AA02-DFA0A04FC94B}">
              <ma14:wrappingTextBoxFlag xmlns="" xmlns:ma14="http://schemas.microsoft.com/office/mac/drawingml/2011/main" val="1"/>
            </a:ext>
          </a:extLst>
        </p:spPr>
        <p:txBody>
          <a:bodyPr>
            <a:normAutofit/>
          </a:bodyPr>
          <a:lstStyle>
            <a:lvl1pPr marL="0" indent="0" algn="l">
              <a:buClrTx/>
              <a:buSzTx/>
              <a:buNone/>
              <a:defRPr sz="3400" cap="none" spc="300">
                <a:latin typeface="Avenir LT Std 55 Roman"/>
                <a:ea typeface="Avenir LT Std 55 Roman"/>
                <a:cs typeface="Avenir LT Std 55 Roman"/>
                <a:sym typeface="Avenir LT Std 55 Roman"/>
              </a:defRPr>
            </a:lvl1pPr>
          </a:lstStyle>
          <a:p>
            <a:pPr marL="171450" indent="-171450" algn="just">
              <a:buFontTx/>
              <a:buChar char="-"/>
            </a:pPr>
            <a:r>
              <a:rPr lang="it-IT" sz="2250" dirty="0"/>
              <a:t>scompare il contratto come momento genetico del rapporto di impiego </a:t>
            </a:r>
          </a:p>
          <a:p>
            <a:pPr marL="171450" indent="-171450" algn="just">
              <a:buFontTx/>
              <a:buChar char="-"/>
            </a:pPr>
            <a:r>
              <a:rPr lang="it-IT" sz="2250" dirty="0"/>
              <a:t>il rapporto nasce da un atto unilaterale, ossia l’atto di nomina</a:t>
            </a:r>
          </a:p>
          <a:p>
            <a:pPr marL="171450" indent="-171450" algn="just">
              <a:buFontTx/>
              <a:buChar char="-"/>
            </a:pPr>
            <a:r>
              <a:rPr lang="it-IT" sz="2250" dirty="0"/>
              <a:t>la vita del rapporto è segnata da atti unilaterali dell’amministrazione, che non sono più riconducibili a negozi di diritto privato</a:t>
            </a:r>
          </a:p>
          <a:p>
            <a:pPr marL="171450" indent="-171450" algn="just">
              <a:buFontTx/>
              <a:buChar char="-"/>
            </a:pPr>
            <a:endParaRPr lang="it-IT" sz="2250" dirty="0"/>
          </a:p>
        </p:txBody>
      </p:sp>
    </p:spTree>
    <p:extLst>
      <p:ext uri="{BB962C8B-B14F-4D97-AF65-F5344CB8AC3E}">
        <p14:creationId xmlns:p14="http://schemas.microsoft.com/office/powerpoint/2010/main" val="160771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conclusioni-tendenze</a:t>
            </a:r>
          </a:p>
        </p:txBody>
      </p:sp>
      <p:sp>
        <p:nvSpPr>
          <p:cNvPr id="2" name="Segnaposto testo 1"/>
          <p:cNvSpPr>
            <a:spLocks noGrp="1"/>
          </p:cNvSpPr>
          <p:nvPr>
            <p:ph idx="1"/>
          </p:nvPr>
        </p:nvSpPr>
        <p:spPr/>
        <p:txBody>
          <a:bodyPr>
            <a:normAutofit/>
          </a:bodyPr>
          <a:lstStyle/>
          <a:p>
            <a:r>
              <a:rPr lang="it-IT" sz="1500" dirty="0"/>
              <a:t>varie tendenze:</a:t>
            </a:r>
          </a:p>
          <a:p>
            <a:pPr marL="171450" indent="-171450" algn="just">
              <a:buFont typeface="Arial" panose="020B0604020202020204" pitchFamily="34" charset="0"/>
              <a:buChar char="•"/>
            </a:pPr>
            <a:r>
              <a:rPr lang="it-IT" sz="1500" dirty="0"/>
              <a:t>interpretazione costituzionalmente orientata che esclude qualsiasi meccanismo automatico, sicché il titolare dell’azione disciplinare resta, alla luce dell’art. 2106 c.c., resta legittimato ad applicare una sanzione conservativa in luogo del licenziamento</a:t>
            </a:r>
          </a:p>
          <a:p>
            <a:pPr marL="171450" indent="-171450" algn="just">
              <a:buFont typeface="Arial" panose="020B0604020202020204" pitchFamily="34" charset="0"/>
              <a:buChar char="•"/>
            </a:pPr>
            <a:endParaRPr lang="it-IT" sz="1500" dirty="0"/>
          </a:p>
          <a:p>
            <a:pPr marL="171450" indent="-171450" algn="just">
              <a:buFont typeface="Arial" panose="020B0604020202020204" pitchFamily="34" charset="0"/>
              <a:buChar char="•"/>
            </a:pPr>
            <a:r>
              <a:rPr lang="it-IT" sz="1500" dirty="0"/>
              <a:t>tipizzazione avviata dalla riforma brunetta in avanti ha funzione di marketing politico al fine di reagire a illeciti e condotte lesive dell’immagine dell’amministrazione pubblica e balzati agli onori della cronaca contro appunto i fannulloni e i furbetti</a:t>
            </a:r>
          </a:p>
          <a:p>
            <a:pPr marL="171450" indent="-171450" algn="just">
              <a:buFont typeface="Arial" panose="020B0604020202020204" pitchFamily="34" charset="0"/>
              <a:buChar char="•"/>
            </a:pPr>
            <a:endParaRPr lang="it-IT" sz="1500" dirty="0"/>
          </a:p>
          <a:p>
            <a:pPr marL="171450" indent="-171450" algn="just">
              <a:buFont typeface="Arial" panose="020B0604020202020204" pitchFamily="34" charset="0"/>
              <a:buChar char="•"/>
            </a:pPr>
            <a:r>
              <a:rPr lang="it-IT" sz="1500" dirty="0"/>
              <a:t>sostanziale sfiducia nei riguardi delle capacità manageriali delle amministrazioni annullando il margine di discrezionalità dei funzionari e provvedendo ad una forte responsabilizzazione nell’ambito dell’esercizio dell’azione disciplinare</a:t>
            </a:r>
          </a:p>
          <a:p>
            <a:pPr marL="171450" indent="-171450" algn="just">
              <a:buFont typeface="Arial" panose="020B0604020202020204" pitchFamily="34" charset="0"/>
              <a:buChar char="•"/>
            </a:pPr>
            <a:endParaRPr lang="it-IT" dirty="0"/>
          </a:p>
        </p:txBody>
      </p:sp>
    </p:spTree>
    <p:extLst>
      <p:ext uri="{BB962C8B-B14F-4D97-AF65-F5344CB8AC3E}">
        <p14:creationId xmlns:p14="http://schemas.microsoft.com/office/powerpoint/2010/main" val="4147510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conclusioni-effetti</a:t>
            </a:r>
            <a:br>
              <a:rPr lang="it-IT" dirty="0"/>
            </a:br>
            <a:br>
              <a:rPr lang="it-IT" dirty="0"/>
            </a:br>
            <a:endParaRPr lang="it-IT" dirty="0"/>
          </a:p>
        </p:txBody>
      </p:sp>
      <p:sp>
        <p:nvSpPr>
          <p:cNvPr id="2" name="Segnaposto testo 1"/>
          <p:cNvSpPr>
            <a:spLocks noGrp="1"/>
          </p:cNvSpPr>
          <p:nvPr>
            <p:ph idx="1"/>
          </p:nvPr>
        </p:nvSpPr>
        <p:spPr>
          <a:xfrm>
            <a:off x="251521" y="1331259"/>
            <a:ext cx="8568952" cy="5074023"/>
          </a:xfrm>
        </p:spPr>
        <p:txBody>
          <a:bodyPr>
            <a:noAutofit/>
          </a:bodyPr>
          <a:lstStyle/>
          <a:p>
            <a:pPr algn="just"/>
            <a:r>
              <a:rPr lang="it-IT" dirty="0"/>
              <a:t>effetti</a:t>
            </a:r>
          </a:p>
          <a:p>
            <a:pPr marL="171450" indent="-171450" algn="just">
              <a:buFont typeface="Arial" panose="020B0604020202020204" pitchFamily="34" charset="0"/>
              <a:buChar char="•"/>
            </a:pPr>
            <a:r>
              <a:rPr lang="it-IT" sz="1600" dirty="0"/>
              <a:t>sul piano sostanziale, il sistema quindi gode di una relativa stabilità, frutto </a:t>
            </a:r>
            <a:r>
              <a:rPr lang="it-IT" b="1" dirty="0">
                <a:effectLst>
                  <a:outerShdw blurRad="38100" dist="38100" dir="2700000" algn="tl">
                    <a:srgbClr val="000000">
                      <a:alpha val="43137"/>
                    </a:srgbClr>
                  </a:outerShdw>
                </a:effectLst>
              </a:rPr>
              <a:t>A)</a:t>
            </a:r>
            <a:r>
              <a:rPr lang="it-IT" sz="1600" dirty="0"/>
              <a:t> della tipizzazione del legislatore, </a:t>
            </a:r>
            <a:r>
              <a:rPr lang="it-IT" b="1" dirty="0">
                <a:effectLst>
                  <a:outerShdw blurRad="38100" dist="38100" dir="2700000" algn="tl">
                    <a:srgbClr val="000000">
                      <a:alpha val="43137"/>
                    </a:srgbClr>
                  </a:outerShdw>
                </a:effectLst>
              </a:rPr>
              <a:t>B)</a:t>
            </a:r>
            <a:r>
              <a:rPr lang="it-IT" sz="1600" dirty="0"/>
              <a:t> del pressoché uniforme orientamento della giurisprudenza in tema di applicazione del principio di proporzionalità, e </a:t>
            </a:r>
            <a:r>
              <a:rPr lang="it-IT" b="1" dirty="0">
                <a:effectLst>
                  <a:outerShdw blurRad="38100" dist="38100" dir="2700000" algn="tl">
                    <a:srgbClr val="000000">
                      <a:alpha val="43137"/>
                    </a:srgbClr>
                  </a:outerShdw>
                </a:effectLst>
              </a:rPr>
              <a:t>C)</a:t>
            </a:r>
            <a:r>
              <a:rPr lang="it-IT" sz="1600" dirty="0"/>
              <a:t> della uniformità di previsioni collettive nei diversi comparti</a:t>
            </a:r>
          </a:p>
          <a:p>
            <a:pPr algn="just"/>
            <a:endParaRPr lang="it-IT" sz="1600" dirty="0"/>
          </a:p>
          <a:p>
            <a:pPr marL="171450" indent="-171450" algn="just">
              <a:buFont typeface="Arial" panose="020B0604020202020204" pitchFamily="34" charset="0"/>
              <a:buChar char="•"/>
            </a:pPr>
            <a:r>
              <a:rPr lang="it-IT" sz="1600" dirty="0"/>
              <a:t>a cui si aggiunge la stabilità del regime sanzionatorio dell’art.63 del decreto 165/2001, come inserito dall’art. 21, d.lgs. 25 maggio 2017 n.75 </a:t>
            </a:r>
          </a:p>
          <a:p>
            <a:pPr algn="just"/>
            <a:endParaRPr lang="it-IT" sz="1600" dirty="0"/>
          </a:p>
          <a:p>
            <a:pPr marL="171450" indent="-171450" algn="just">
              <a:buFont typeface="Arial" panose="020B0604020202020204" pitchFamily="34" charset="0"/>
              <a:buChar char="•"/>
            </a:pPr>
            <a:r>
              <a:rPr lang="it-IT" sz="1600" dirty="0"/>
              <a:t>la novella legislativa risuscita formalmente, per la sola pubblica amministrazione, la vecchia versione dell’art.18 dello Statuto dei lavoratori: tutela reale in ogni caso per qualsiasi forma di licenziamento invalido dei dipendenti pubblici, ivi compresi quelli con qualifica dirigenziale, + risarcimento danni massimo fino a 24 mensilità</a:t>
            </a:r>
          </a:p>
          <a:p>
            <a:pPr marL="171450" indent="-171450" algn="just">
              <a:buFont typeface="Arial" panose="020B0604020202020204" pitchFamily="34" charset="0"/>
              <a:buChar char="•"/>
            </a:pPr>
            <a:endParaRPr lang="it-IT" sz="1600" dirty="0"/>
          </a:p>
          <a:p>
            <a:pPr marL="171450" indent="-171450" algn="just">
              <a:buFont typeface="Arial" panose="020B0604020202020204" pitchFamily="34" charset="0"/>
              <a:buChar char="•"/>
            </a:pPr>
            <a:r>
              <a:rPr lang="it-IT" sz="1600" dirty="0"/>
              <a:t>solco profondo tra il rapporto di lavoro subordinato privato e quello pubblico</a:t>
            </a:r>
          </a:p>
        </p:txBody>
      </p:sp>
    </p:spTree>
    <p:extLst>
      <p:ext uri="{BB962C8B-B14F-4D97-AF65-F5344CB8AC3E}">
        <p14:creationId xmlns:p14="http://schemas.microsoft.com/office/powerpoint/2010/main" val="236234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olo principale"/>
          <p:cNvSpPr txBox="1">
            <a:spLocks noGrp="1"/>
          </p:cNvSpPr>
          <p:nvPr>
            <p:ph type="title"/>
          </p:nvPr>
        </p:nvSpPr>
        <p:spPr/>
        <p:txBody>
          <a:bodyPr/>
          <a:lstStyle>
            <a:lvl1pPr>
              <a:defRPr spc="200"/>
            </a:lvl1pPr>
          </a:lstStyle>
          <a:p>
            <a:r>
              <a:rPr lang="it-IT" dirty="0"/>
              <a:t>…</a:t>
            </a:r>
          </a:p>
        </p:txBody>
      </p:sp>
      <p:sp>
        <p:nvSpPr>
          <p:cNvPr id="185" name="Indice"/>
          <p:cNvSpPr txBox="1">
            <a:spLocks noGrp="1"/>
          </p:cNvSpPr>
          <p:nvPr>
            <p:ph idx="1"/>
          </p:nvPr>
        </p:nvSpPr>
        <p:spPr>
          <a:xfrm>
            <a:off x="484710" y="1484784"/>
            <a:ext cx="7903714" cy="4920498"/>
          </a:xfrm>
          <a:prstGeom prst="rect">
            <a:avLst/>
          </a:prstGeom>
          <a:extLst>
            <a:ext uri="{C572A759-6A51-4108-AA02-DFA0A04FC94B}">
              <ma14:wrappingTextBoxFlag xmlns="" xmlns:ma14="http://schemas.microsoft.com/office/mac/drawingml/2011/main" val="1"/>
            </a:ext>
          </a:extLst>
        </p:spPr>
        <p:txBody>
          <a:bodyPr>
            <a:normAutofit/>
          </a:bodyPr>
          <a:lstStyle>
            <a:lvl1pPr marL="0" indent="0" algn="l">
              <a:buClrTx/>
              <a:buSzTx/>
              <a:buNone/>
              <a:defRPr sz="3400" cap="none" spc="300">
                <a:latin typeface="Avenir LT Std 55 Roman"/>
                <a:ea typeface="Avenir LT Std 55 Roman"/>
                <a:cs typeface="Avenir LT Std 55 Roman"/>
                <a:sym typeface="Avenir LT Std 55 Roman"/>
              </a:defRPr>
            </a:lvl1pPr>
          </a:lstStyle>
          <a:p>
            <a:pPr marL="171450" indent="-171450" algn="just">
              <a:buFontTx/>
              <a:buChar char="-"/>
            </a:pPr>
            <a:r>
              <a:rPr lang="it-IT" sz="1650" dirty="0"/>
              <a:t>a partire dalla legge Giolitti del 1908 sugli impiegati statali le norme del codice cominciano a perdere importanza rispetto alle regole speciali dettate da leggi amministrative</a:t>
            </a:r>
          </a:p>
          <a:p>
            <a:pPr marL="171450" indent="-171450" algn="just">
              <a:buFontTx/>
              <a:buChar char="-"/>
            </a:pPr>
            <a:endParaRPr lang="it-IT" sz="1650" dirty="0"/>
          </a:p>
          <a:p>
            <a:pPr marL="171450" indent="-171450" algn="just">
              <a:buFontTx/>
              <a:buChar char="-"/>
            </a:pPr>
            <a:r>
              <a:rPr lang="it-IT" sz="1650" dirty="0"/>
              <a:t>maggiori garanzie per il dipendente pubblico rispetto al privato e accentuazione della sua subordinazione gerarchica nei confronti dei vertici della P.A. </a:t>
            </a:r>
          </a:p>
          <a:p>
            <a:pPr algn="just"/>
            <a:endParaRPr lang="it-IT" sz="1650" dirty="0"/>
          </a:p>
          <a:p>
            <a:pPr marL="171450" indent="-171450" algn="just">
              <a:buFontTx/>
              <a:buChar char="-"/>
            </a:pPr>
            <a:r>
              <a:rPr lang="it-IT" sz="1650" dirty="0"/>
              <a:t>il D.P.R. 10 gennaio 1957 n.3, recante il “Testo unico delle disposizioni concernenti lo statuto degli impiegati civili dello Stato”, dispone una dettagliata regolamentazione della materia del pubblico impiego e, in particolare, della disciplina dell’estinzione del rapporto di lavoro attraverso gli istituti della decadenza, della destituzione e della dispensa</a:t>
            </a:r>
          </a:p>
          <a:p>
            <a:endParaRPr dirty="0"/>
          </a:p>
        </p:txBody>
      </p:sp>
    </p:spTree>
    <p:extLst>
      <p:ext uri="{BB962C8B-B14F-4D97-AF65-F5344CB8AC3E}">
        <p14:creationId xmlns:p14="http://schemas.microsoft.com/office/powerpoint/2010/main" val="282427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olo principale"/>
          <p:cNvSpPr txBox="1">
            <a:spLocks noGrp="1"/>
          </p:cNvSpPr>
          <p:nvPr>
            <p:ph type="title"/>
          </p:nvPr>
        </p:nvSpPr>
        <p:spPr/>
        <p:txBody>
          <a:bodyPr/>
          <a:lstStyle>
            <a:lvl1pPr>
              <a:defRPr spc="200"/>
            </a:lvl1pPr>
          </a:lstStyle>
          <a:p>
            <a:r>
              <a:rPr lang="it-IT" dirty="0"/>
              <a:t>…</a:t>
            </a:r>
          </a:p>
        </p:txBody>
      </p:sp>
      <p:sp>
        <p:nvSpPr>
          <p:cNvPr id="185" name="Indice"/>
          <p:cNvSpPr txBox="1">
            <a:spLocks noGrp="1"/>
          </p:cNvSpPr>
          <p:nvPr>
            <p:ph idx="1"/>
          </p:nvPr>
        </p:nvSpPr>
        <p:spPr>
          <a:xfrm>
            <a:off x="484710" y="1152983"/>
            <a:ext cx="8174580" cy="5372361"/>
          </a:xfrm>
          <a:prstGeom prst="rect">
            <a:avLst/>
          </a:prstGeom>
          <a:extLst>
            <a:ext uri="{C572A759-6A51-4108-AA02-DFA0A04FC94B}">
              <ma14:wrappingTextBoxFlag xmlns="" xmlns:ma14="http://schemas.microsoft.com/office/mac/drawingml/2011/main" val="1"/>
            </a:ext>
          </a:extLst>
        </p:spPr>
        <p:txBody>
          <a:bodyPr>
            <a:noAutofit/>
          </a:bodyPr>
          <a:lstStyle>
            <a:lvl1pPr marL="0" indent="0" algn="l">
              <a:buClrTx/>
              <a:buSzTx/>
              <a:buNone/>
              <a:defRPr sz="3400" cap="none" spc="300">
                <a:latin typeface="Avenir LT Std 55 Roman"/>
                <a:ea typeface="Avenir LT Std 55 Roman"/>
                <a:cs typeface="Avenir LT Std 55 Roman"/>
                <a:sym typeface="Avenir LT Std 55 Roman"/>
              </a:defRPr>
            </a:lvl1pPr>
          </a:lstStyle>
          <a:p>
            <a:pPr marL="278606" indent="-278606">
              <a:buFont typeface="+mj-lt"/>
              <a:buAutoNum type="arabicPeriod"/>
            </a:pPr>
            <a:endParaRPr lang="it-IT" sz="1650" dirty="0"/>
          </a:p>
          <a:p>
            <a:pPr marL="192881" indent="-192881" algn="just">
              <a:buFont typeface="+mj-lt"/>
              <a:buAutoNum type="arabicPeriod"/>
            </a:pPr>
            <a:r>
              <a:rPr lang="it-IT" sz="2475" dirty="0"/>
              <a:t>ampi margini di discrezionalità nell’individuazione dei comportamenti del dipendente punibili con sanzioni disciplinari</a:t>
            </a:r>
          </a:p>
          <a:p>
            <a:pPr marL="192881" indent="-192881" algn="just">
              <a:buFont typeface="+mj-lt"/>
              <a:buAutoNum type="arabicPeriod"/>
            </a:pPr>
            <a:endParaRPr lang="it-IT" sz="2475" dirty="0"/>
          </a:p>
          <a:p>
            <a:pPr marL="192881" indent="-192881" algn="just">
              <a:buFont typeface="+mj-lt"/>
              <a:buAutoNum type="arabicPeriod"/>
            </a:pPr>
            <a:r>
              <a:rPr lang="it-IT" sz="2475" dirty="0"/>
              <a:t>doveri del dipendente molto generici </a:t>
            </a:r>
          </a:p>
          <a:p>
            <a:pPr marL="428625" indent="-428625" algn="just">
              <a:buFont typeface="+mj-lt"/>
              <a:buAutoNum type="arabicPeriod"/>
            </a:pPr>
            <a:endParaRPr lang="it-IT" sz="2475" dirty="0"/>
          </a:p>
          <a:p>
            <a:pPr marL="192881" indent="-192881" algn="just">
              <a:buFont typeface="+mj-lt"/>
              <a:buAutoNum type="arabicPeriod"/>
            </a:pPr>
            <a:r>
              <a:rPr lang="it-IT" sz="2475" dirty="0"/>
              <a:t>contenuti prevalentemente etici, in modo da consentire l’elevazione a dovere di qualsiasi condotta pretesa dall’amministrazione</a:t>
            </a:r>
            <a:endParaRPr sz="2475" dirty="0"/>
          </a:p>
        </p:txBody>
      </p:sp>
    </p:spTree>
    <p:extLst>
      <p:ext uri="{BB962C8B-B14F-4D97-AF65-F5344CB8AC3E}">
        <p14:creationId xmlns:p14="http://schemas.microsoft.com/office/powerpoint/2010/main" val="139193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olo principale"/>
          <p:cNvSpPr txBox="1">
            <a:spLocks noGrp="1"/>
          </p:cNvSpPr>
          <p:nvPr>
            <p:ph type="title"/>
          </p:nvPr>
        </p:nvSpPr>
        <p:spPr/>
        <p:txBody>
          <a:bodyPr/>
          <a:lstStyle>
            <a:lvl1pPr>
              <a:defRPr spc="200"/>
            </a:lvl1pPr>
          </a:lstStyle>
          <a:p>
            <a:r>
              <a:rPr lang="it-IT" dirty="0"/>
              <a:t>alla fine del XX secolo</a:t>
            </a:r>
          </a:p>
        </p:txBody>
      </p:sp>
      <p:sp>
        <p:nvSpPr>
          <p:cNvPr id="185" name="Indice"/>
          <p:cNvSpPr txBox="1">
            <a:spLocks noGrp="1"/>
          </p:cNvSpPr>
          <p:nvPr>
            <p:ph idx="1"/>
          </p:nvPr>
        </p:nvSpPr>
        <p:spPr>
          <a:xfrm>
            <a:off x="483974" y="2052925"/>
            <a:ext cx="8336498" cy="4544427"/>
          </a:xfrm>
          <a:prstGeom prst="rect">
            <a:avLst/>
          </a:prstGeom>
          <a:extLst>
            <a:ext uri="{C572A759-6A51-4108-AA02-DFA0A04FC94B}">
              <ma14:wrappingTextBoxFlag xmlns="" xmlns:ma14="http://schemas.microsoft.com/office/mac/drawingml/2011/main" val="1"/>
            </a:ext>
          </a:extLst>
        </p:spPr>
        <p:txBody>
          <a:bodyPr>
            <a:normAutofit/>
          </a:bodyPr>
          <a:lstStyle>
            <a:lvl1pPr marL="0" indent="0" algn="l">
              <a:buClrTx/>
              <a:buSzTx/>
              <a:buNone/>
              <a:defRPr sz="3400" cap="none" spc="300">
                <a:latin typeface="Avenir LT Std 55 Roman"/>
                <a:ea typeface="Avenir LT Std 55 Roman"/>
                <a:cs typeface="Avenir LT Std 55 Roman"/>
                <a:sym typeface="Avenir LT Std 55 Roman"/>
              </a:defRPr>
            </a:lvl1pPr>
          </a:lstStyle>
          <a:p>
            <a:pPr marL="171450" indent="-171450" algn="just">
              <a:buFontTx/>
              <a:buChar char="-"/>
            </a:pPr>
            <a:r>
              <a:rPr lang="it-IT" sz="2025" dirty="0"/>
              <a:t>radicale mutamento di impostazione ed un deciso ritorno, dopo circa un secolo, del diritto privato nell’organizzazione delle pubbliche amministrazioni e nel rapporto di lavoro del relativo personale</a:t>
            </a:r>
          </a:p>
          <a:p>
            <a:pPr algn="just"/>
            <a:endParaRPr lang="it-IT" sz="2025" dirty="0"/>
          </a:p>
          <a:p>
            <a:pPr marL="171450" indent="-171450" algn="just">
              <a:buFontTx/>
              <a:buChar char="-"/>
            </a:pPr>
            <a:r>
              <a:rPr lang="it-IT" sz="2025" dirty="0"/>
              <a:t>privatizzazione/contrattualizzazione del rapporto di lavoro pubblico e sovranità del contratto collettivo nella determinazione della materia disciplinare </a:t>
            </a:r>
            <a:r>
              <a:rPr lang="it-IT" sz="1200" dirty="0"/>
              <a:t>(l. 23 ottobre 1992 n. 421 e d.lgs. 3 febbraio 1993, n.29; l.15 marzo 1997, n.59 e l. 15 maggio 1997, n.127, e decreti delegati d.lgs. 4 novembre 1997, n. 396, d.lgs. 31 marzo 1998, n. 80, d.lgs. 29 ottobre 1998 n. 387)</a:t>
            </a:r>
            <a:endParaRPr sz="1200" dirty="0"/>
          </a:p>
        </p:txBody>
      </p:sp>
    </p:spTree>
    <p:extLst>
      <p:ext uri="{BB962C8B-B14F-4D97-AF65-F5344CB8AC3E}">
        <p14:creationId xmlns:p14="http://schemas.microsoft.com/office/powerpoint/2010/main" val="400375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art. 28 Cost.</a:t>
            </a:r>
          </a:p>
        </p:txBody>
      </p:sp>
      <p:sp>
        <p:nvSpPr>
          <p:cNvPr id="2" name="Segnaposto testo 1"/>
          <p:cNvSpPr>
            <a:spLocks noGrp="1"/>
          </p:cNvSpPr>
          <p:nvPr>
            <p:ph idx="1"/>
          </p:nvPr>
        </p:nvSpPr>
        <p:spPr>
          <a:xfrm>
            <a:off x="683568" y="1853248"/>
            <a:ext cx="7975722" cy="4744104"/>
          </a:xfrm>
        </p:spPr>
        <p:txBody>
          <a:bodyPr>
            <a:normAutofit/>
          </a:bodyPr>
          <a:lstStyle/>
          <a:p>
            <a:pPr marL="171450" indent="-171450" algn="just">
              <a:buFont typeface="Arial" panose="020B0604020202020204" pitchFamily="34" charset="0"/>
              <a:buChar char="•"/>
            </a:pPr>
            <a:r>
              <a:rPr lang="it-IT" sz="1650" dirty="0"/>
              <a:t>«i funzionari e i dipendenti pubblici dello Stato e degli enti pubblici sono direttamente responsabili, secondo le leggi penali, civili e amministrative, degli atti compiuti in violazione di diritti. In tali casi, la responsabilità civile si estende allo Stato e agli enti pubblici»</a:t>
            </a:r>
          </a:p>
          <a:p>
            <a:pPr algn="just"/>
            <a:endParaRPr lang="it-IT" sz="1650" dirty="0"/>
          </a:p>
          <a:p>
            <a:pPr marL="171450" indent="-171450" algn="just">
              <a:buFont typeface="Arial" panose="020B0604020202020204" pitchFamily="34" charset="0"/>
              <a:buChar char="•"/>
            </a:pPr>
            <a:r>
              <a:rPr lang="it-IT" sz="1650" dirty="0"/>
              <a:t>art. 28 della Costituzione italiana come fondamento giuridico che riforma dopo riforma è stato utilizzato per decodificare i comportamenti del lavoratore pubblico</a:t>
            </a:r>
          </a:p>
          <a:p>
            <a:pPr marL="171450" indent="-171450" algn="just">
              <a:buFont typeface="Arial" panose="020B0604020202020204" pitchFamily="34" charset="0"/>
              <a:buChar char="•"/>
            </a:pPr>
            <a:r>
              <a:rPr lang="it-IT" sz="1650" dirty="0"/>
              <a:t>con le sue declinazioni nel d.lgs. n. 165/2001 (d’ora in avanti TUPI):</a:t>
            </a:r>
          </a:p>
          <a:p>
            <a:pPr algn="just"/>
            <a:endParaRPr lang="it-IT" sz="1650" dirty="0"/>
          </a:p>
          <a:p>
            <a:pPr marL="192881" indent="-192881" algn="just">
              <a:buFont typeface="+mj-lt"/>
              <a:buAutoNum type="arabicPeriod"/>
            </a:pPr>
            <a:r>
              <a:rPr lang="it-IT" sz="1650" dirty="0"/>
              <a:t>forme di responsabilità penale, civile, amministrativa e disciplinare (art. 55, commi 1 e 2)</a:t>
            </a:r>
          </a:p>
          <a:p>
            <a:pPr marL="192881" indent="-192881" algn="just">
              <a:buFont typeface="+mj-lt"/>
              <a:buAutoNum type="arabicPeriod"/>
            </a:pPr>
            <a:r>
              <a:rPr lang="it-IT" sz="1650" dirty="0"/>
              <a:t>responsabilità dirigenziale (art. 21</a:t>
            </a:r>
            <a:r>
              <a:rPr lang="it-IT" dirty="0"/>
              <a:t>)</a:t>
            </a:r>
          </a:p>
        </p:txBody>
      </p:sp>
    </p:spTree>
    <p:extLst>
      <p:ext uri="{BB962C8B-B14F-4D97-AF65-F5344CB8AC3E}">
        <p14:creationId xmlns:p14="http://schemas.microsoft.com/office/powerpoint/2010/main" val="115420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funzioni</a:t>
            </a:r>
          </a:p>
        </p:txBody>
      </p:sp>
      <p:sp>
        <p:nvSpPr>
          <p:cNvPr id="2" name="Segnaposto testo 1"/>
          <p:cNvSpPr>
            <a:spLocks noGrp="1"/>
          </p:cNvSpPr>
          <p:nvPr>
            <p:ph idx="1"/>
          </p:nvPr>
        </p:nvSpPr>
        <p:spPr>
          <a:xfrm>
            <a:off x="107504" y="1340768"/>
            <a:ext cx="8928992" cy="5338101"/>
          </a:xfrm>
        </p:spPr>
        <p:txBody>
          <a:bodyPr>
            <a:noAutofit/>
          </a:bodyPr>
          <a:lstStyle/>
          <a:p>
            <a:pPr algn="just"/>
            <a:r>
              <a:rPr lang="it-IT" sz="1650" b="1" dirty="0">
                <a:effectLst>
                  <a:outerShdw blurRad="38100" dist="38100" dir="2700000" algn="tl">
                    <a:srgbClr val="000000">
                      <a:alpha val="43137"/>
                    </a:srgbClr>
                  </a:outerShdw>
                </a:effectLst>
              </a:rPr>
              <a:t>due funzioni: </a:t>
            </a:r>
          </a:p>
          <a:p>
            <a:pPr algn="just"/>
            <a:endParaRPr lang="it-IT" sz="1650" dirty="0">
              <a:highlight>
                <a:srgbClr val="00FFFF"/>
              </a:highlight>
            </a:endParaRPr>
          </a:p>
          <a:p>
            <a:pPr marL="171450" indent="-171450" algn="just">
              <a:buFont typeface="Arial" panose="020B0604020202020204" pitchFamily="34" charset="0"/>
              <a:buChar char="•"/>
            </a:pPr>
            <a:r>
              <a:rPr lang="it-IT" sz="1650" dirty="0"/>
              <a:t>deterrenza a monte, diretta a prevenire il compimento di condotte che sono all’origine dei fatti illeciti</a:t>
            </a:r>
          </a:p>
          <a:p>
            <a:pPr marL="171450" indent="-171450" algn="just">
              <a:buFont typeface="Arial" panose="020B0604020202020204" pitchFamily="34" charset="0"/>
              <a:buChar char="•"/>
            </a:pPr>
            <a:r>
              <a:rPr lang="it-IT" sz="1650" dirty="0"/>
              <a:t>funzione sanzionatoria-risarcitoria a valle dell’accertamento del fatto illecito</a:t>
            </a:r>
          </a:p>
          <a:p>
            <a:pPr algn="just"/>
            <a:endParaRPr lang="it-IT" sz="1650" b="1" dirty="0"/>
          </a:p>
          <a:p>
            <a:pPr algn="just"/>
            <a:r>
              <a:rPr lang="it-IT" sz="1650" b="1" dirty="0"/>
              <a:t>interessi protetti: </a:t>
            </a:r>
          </a:p>
          <a:p>
            <a:pPr algn="just"/>
            <a:endParaRPr lang="it-IT" sz="1650" b="1" dirty="0"/>
          </a:p>
          <a:p>
            <a:pPr algn="just"/>
            <a:endParaRPr lang="it-IT" sz="1650" b="1" dirty="0"/>
          </a:p>
          <a:p>
            <a:pPr marL="192881" indent="-192881" algn="just">
              <a:buAutoNum type="arabicPeriod"/>
            </a:pPr>
            <a:r>
              <a:rPr lang="it-IT" sz="1650" dirty="0"/>
              <a:t>tutelare l’interesse generale dei cittadini (responsabilità civile, amministrativa) </a:t>
            </a:r>
          </a:p>
          <a:p>
            <a:pPr marL="192881" indent="-192881" algn="just">
              <a:buAutoNum type="arabicPeriod"/>
            </a:pPr>
            <a:endParaRPr lang="it-IT" sz="1650" dirty="0"/>
          </a:p>
          <a:p>
            <a:pPr marL="192881" indent="-192881" algn="just">
              <a:buAutoNum type="arabicPeriod"/>
            </a:pPr>
            <a:r>
              <a:rPr lang="it-IT" sz="1650" dirty="0"/>
              <a:t>allo stesso tempo assicurare l’ordinato svolgimento dei rapporti interni all’amministrazione (responsabilità disciplinare) </a:t>
            </a:r>
          </a:p>
          <a:p>
            <a:endParaRPr lang="it-IT" sz="1650" dirty="0"/>
          </a:p>
        </p:txBody>
      </p:sp>
    </p:spTree>
    <p:extLst>
      <p:ext uri="{BB962C8B-B14F-4D97-AF65-F5344CB8AC3E}">
        <p14:creationId xmlns:p14="http://schemas.microsoft.com/office/powerpoint/2010/main" val="3651626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BC0238F2C914D4F89EF893E46A2F9DD" ma:contentTypeVersion="2" ma:contentTypeDescription="Creare un nuovo documento." ma:contentTypeScope="" ma:versionID="157439936197b76c1873e55630701cc7">
  <xsd:schema xmlns:xsd="http://www.w3.org/2001/XMLSchema" xmlns:xs="http://www.w3.org/2001/XMLSchema" xmlns:p="http://schemas.microsoft.com/office/2006/metadata/properties" xmlns:ns2="f0341762-a3ca-442e-9c46-1a1d66329d97" targetNamespace="http://schemas.microsoft.com/office/2006/metadata/properties" ma:root="true" ma:fieldsID="82ede5f4583dfd46ec10ece9e8deea3c" ns2:_="">
    <xsd:import namespace="f0341762-a3ca-442e-9c46-1a1d66329d9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41762-a3ca-442e-9c46-1a1d66329d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D8BB0-3810-464D-B295-12F69C836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341762-a3ca-442e-9c46-1a1d66329d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33E55-5B16-4919-83AF-A69D4D48B7B4}">
  <ds:schemaRefs>
    <ds:schemaRef ds:uri="http://schemas.openxmlformats.org/package/2006/metadata/core-properties"/>
    <ds:schemaRef ds:uri="http://purl.org/dc/dcmitype/"/>
    <ds:schemaRef ds:uri="f0341762-a3ca-442e-9c46-1a1d66329d97"/>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EC677A85-49B7-40D5-B36F-8585FB7E7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TotalTime>
  <Words>5210</Words>
  <Application>Microsoft Office PowerPoint</Application>
  <PresentationFormat>Presentazione su schermo (4:3)</PresentationFormat>
  <Paragraphs>317</Paragraphs>
  <Slides>41</Slides>
  <Notes>20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41</vt:i4>
      </vt:variant>
    </vt:vector>
  </HeadingPairs>
  <TitlesOfParts>
    <vt:vector size="52" baseType="lpstr">
      <vt:lpstr>Arial</vt:lpstr>
      <vt:lpstr>Avenir LT Std 55 Roman</vt:lpstr>
      <vt:lpstr>Avenir LT Std 65 Medium</vt:lpstr>
      <vt:lpstr>Avenir LT Std 85 Heavy</vt:lpstr>
      <vt:lpstr>Calibri</vt:lpstr>
      <vt:lpstr>Century Gothic</vt:lpstr>
      <vt:lpstr>Courier New</vt:lpstr>
      <vt:lpstr>Helvetica Neue</vt:lpstr>
      <vt:lpstr>Wingdings 3</vt:lpstr>
      <vt:lpstr>Ione</vt:lpstr>
      <vt:lpstr>1_Ione</vt:lpstr>
      <vt:lpstr>Il licenziamento nel lavoro pubblico</vt:lpstr>
      <vt:lpstr>In origine…</vt:lpstr>
      <vt:lpstr>Presentazione standard di PowerPoint</vt:lpstr>
      <vt:lpstr>all’inizio del Novecento…</vt:lpstr>
      <vt:lpstr>…</vt:lpstr>
      <vt:lpstr>…</vt:lpstr>
      <vt:lpstr>alla fine del XX secolo</vt:lpstr>
      <vt:lpstr>art. 28 Cost.</vt:lpstr>
      <vt:lpstr>funzioni</vt:lpstr>
      <vt:lpstr>ante privatizzazione</vt:lpstr>
      <vt:lpstr>dopo le riforme degli anni ‘90 del Novecento   </vt:lpstr>
      <vt:lpstr>come è avvenuto la privatizzazione del licenziamento disciplinare?</vt:lpstr>
      <vt:lpstr>natura dell’atto di recesso e giustificazione</vt:lpstr>
      <vt:lpstr>Anche se… </vt:lpstr>
      <vt:lpstr>permanente attualità dell’interesse generale nella gestione del rapporto di lavoro pubblico </vt:lpstr>
      <vt:lpstr>…</vt:lpstr>
      <vt:lpstr>impatto</vt:lpstr>
      <vt:lpstr>nuove caratteristiche della potestà disciplinare</vt:lpstr>
      <vt:lpstr>imperatività e obbligatorietà</vt:lpstr>
      <vt:lpstr>richiamo all’art. 2106 c.c. </vt:lpstr>
      <vt:lpstr>lo spazio della contrattazione  </vt:lpstr>
      <vt:lpstr>…  </vt:lpstr>
      <vt:lpstr>Disposizioni legali speciali</vt:lpstr>
      <vt:lpstr>Ipotesi contratto collettivo</vt:lpstr>
      <vt:lpstr>tipizzazione delle ipotesi di licenziamento disciplinare</vt:lpstr>
      <vt:lpstr>Art. 55, quater</vt:lpstr>
      <vt:lpstr>Sanzioni e condotte tipizzate dalla legge: il licenziamento (I)</vt:lpstr>
      <vt:lpstr>Sanzioni e condotte tipizzate dalla legge: il licenziamento (II)</vt:lpstr>
      <vt:lpstr>Sanzioni e condotte tipizzate dalla legge: il licenziamento (III)</vt:lpstr>
      <vt:lpstr>Sanzioni e condotte tipizzate dalla legge: il licenziamento (IV)</vt:lpstr>
      <vt:lpstr>…segue…</vt:lpstr>
      <vt:lpstr>rilievo della proporzionalità  </vt:lpstr>
      <vt:lpstr>Licenziamento disciplinare</vt:lpstr>
      <vt:lpstr>Apparato Sanzionatorio</vt:lpstr>
      <vt:lpstr>  ART. 18 SL </vt:lpstr>
      <vt:lpstr>…segue</vt:lpstr>
      <vt:lpstr>…segue</vt:lpstr>
      <vt:lpstr>…segue</vt:lpstr>
      <vt:lpstr>Tutela in caso di licenziamenti </vt:lpstr>
      <vt:lpstr>conclusioni-tendenze</vt:lpstr>
      <vt:lpstr>conclusioni-effetti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licenziamento nel pubblico impiego</dc:title>
  <dc:creator>HP</dc:creator>
  <cp:lastModifiedBy>FERRARA MARIA DOLORES</cp:lastModifiedBy>
  <cp:revision>23</cp:revision>
  <cp:lastPrinted>2019-07-01T07:14:44Z</cp:lastPrinted>
  <dcterms:created xsi:type="dcterms:W3CDTF">2019-04-15T11:57:41Z</dcterms:created>
  <dcterms:modified xsi:type="dcterms:W3CDTF">2024-04-23T06:29:41Z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0x010100EBC0238F2C914D4F89EF893E46A2F9DD</vt:lpwstr>
  </property>
</Properties>
</file>