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68" r:id="rId4"/>
    <p:sldId id="278" r:id="rId5"/>
    <p:sldId id="281" r:id="rId6"/>
    <p:sldId id="279" r:id="rId7"/>
    <p:sldId id="282" r:id="rId8"/>
    <p:sldId id="319" r:id="rId9"/>
    <p:sldId id="283" r:id="rId10"/>
    <p:sldId id="320" r:id="rId11"/>
    <p:sldId id="284" r:id="rId12"/>
    <p:sldId id="321" r:id="rId13"/>
    <p:sldId id="285" r:id="rId14"/>
    <p:sldId id="322" r:id="rId15"/>
    <p:sldId id="323" r:id="rId16"/>
    <p:sldId id="286" r:id="rId17"/>
    <p:sldId id="287" r:id="rId18"/>
    <p:sldId id="288" r:id="rId19"/>
    <p:sldId id="324" r:id="rId20"/>
    <p:sldId id="289" r:id="rId21"/>
    <p:sldId id="290" r:id="rId22"/>
    <p:sldId id="291" r:id="rId23"/>
    <p:sldId id="292" r:id="rId24"/>
    <p:sldId id="293" r:id="rId25"/>
    <p:sldId id="294" r:id="rId26"/>
    <p:sldId id="325" r:id="rId27"/>
    <p:sldId id="295" r:id="rId28"/>
    <p:sldId id="296" r:id="rId29"/>
    <p:sldId id="297" r:id="rId30"/>
    <p:sldId id="298" r:id="rId31"/>
    <p:sldId id="299" r:id="rId32"/>
    <p:sldId id="301" r:id="rId33"/>
    <p:sldId id="302" r:id="rId34"/>
    <p:sldId id="326" r:id="rId35"/>
    <p:sldId id="304" r:id="rId36"/>
    <p:sldId id="305" r:id="rId37"/>
    <p:sldId id="309" r:id="rId38"/>
    <p:sldId id="306" r:id="rId39"/>
    <p:sldId id="307" r:id="rId40"/>
    <p:sldId id="308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3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3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8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2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5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8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7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6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6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9D248-9FE0-4DD5-A561-38DDB57493E3}" type="datetimeFigureOut">
              <a:rPr lang="en-US" smtClean="0"/>
              <a:t>19-May-22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05DB5-A46E-4E78-8D6E-BB704DC0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 err="1" smtClean="0"/>
              <a:t>Anatomia</a:t>
            </a:r>
            <a:r>
              <a:rPr lang="en-US" dirty="0" smtClean="0"/>
              <a:t> </a:t>
            </a:r>
            <a:r>
              <a:rPr lang="en-US" dirty="0" err="1" smtClean="0"/>
              <a:t>Comparata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470265" y="5649779"/>
            <a:ext cx="2056327" cy="905568"/>
          </a:xfrm>
        </p:spPr>
        <p:txBody>
          <a:bodyPr/>
          <a:lstStyle/>
          <a:p>
            <a:r>
              <a:rPr lang="en-US" dirty="0" smtClean="0"/>
              <a:t>Gabriele Baj</a:t>
            </a:r>
          </a:p>
          <a:p>
            <a:r>
              <a:rPr lang="en-US" dirty="0" smtClean="0"/>
              <a:t>gbaj@units.it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4768" y="5970572"/>
            <a:ext cx="251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Lezione</a:t>
            </a:r>
            <a:r>
              <a:rPr lang="en-US" sz="3200" dirty="0" smtClean="0"/>
              <a:t> 8</a:t>
            </a:r>
            <a:endParaRPr lang="en-US" sz="3200" dirty="0"/>
          </a:p>
        </p:txBody>
      </p:sp>
      <p:sp>
        <p:nvSpPr>
          <p:cNvPr id="7" name="Casella di testo 2"/>
          <p:cNvSpPr txBox="1">
            <a:spLocks noChangeArrowheads="1"/>
          </p:cNvSpPr>
          <p:nvPr/>
        </p:nvSpPr>
        <p:spPr bwMode="auto">
          <a:xfrm>
            <a:off x="10091578" y="210349"/>
            <a:ext cx="2400929" cy="6258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29395B"/>
                </a:solidFill>
                <a:effectLst/>
                <a:latin typeface="Arial" panose="020B0604020202020204" pitchFamily="34" charset="0"/>
              </a:rPr>
              <a:t>Dipartimento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9395B"/>
                </a:solidFill>
                <a:effectLst/>
                <a:latin typeface="Arial" panose="020B0604020202020204" pitchFamily="34" charset="0"/>
              </a:rPr>
              <a:t> di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29395B"/>
                </a:solidFill>
                <a:effectLst/>
                <a:latin typeface="Arial" panose="020B0604020202020204" pitchFamily="34" charset="0"/>
              </a:rPr>
              <a:t>Scienze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29395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29395B"/>
                </a:solidFill>
                <a:effectLst/>
                <a:latin typeface="Arial" panose="020B0604020202020204" pitchFamily="34" charset="0"/>
              </a:rPr>
              <a:t>della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29395B"/>
                </a:solidFill>
                <a:effectLst/>
                <a:latin typeface="Arial" panose="020B0604020202020204" pitchFamily="34" charset="0"/>
              </a:rPr>
              <a:t> Vita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829" y="210350"/>
            <a:ext cx="942749" cy="77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logo_units_3righ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8" y="156756"/>
            <a:ext cx="2403586" cy="80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11103" y="724154"/>
            <a:ext cx="45454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Laurea in Scienze e Tecnologie Biologiche</a:t>
            </a:r>
            <a:endParaRPr lang="it-IT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8546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51559" y="1084529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Calice </a:t>
            </a:r>
            <a:r>
              <a:rPr lang="it-IT" sz="2400" dirty="0" smtClean="0"/>
              <a:t>gustativo Cellule:</a:t>
            </a:r>
          </a:p>
          <a:p>
            <a:r>
              <a:rPr lang="it-IT" sz="2400" dirty="0" smtClean="0"/>
              <a:t>• </a:t>
            </a:r>
            <a:r>
              <a:rPr lang="it-IT" sz="2400" dirty="0"/>
              <a:t>gustative </a:t>
            </a:r>
            <a:endParaRPr lang="it-IT" sz="2400" dirty="0" smtClean="0"/>
          </a:p>
          <a:p>
            <a:r>
              <a:rPr lang="it-IT" sz="2400" dirty="0" smtClean="0"/>
              <a:t>• </a:t>
            </a:r>
            <a:r>
              <a:rPr lang="it-IT" sz="2400" dirty="0"/>
              <a:t>di </a:t>
            </a:r>
            <a:r>
              <a:rPr lang="it-IT" sz="2400" dirty="0" smtClean="0"/>
              <a:t>sostegno</a:t>
            </a:r>
          </a:p>
          <a:p>
            <a:r>
              <a:rPr lang="it-IT" sz="2400" dirty="0" smtClean="0"/>
              <a:t>	– </a:t>
            </a:r>
            <a:r>
              <a:rPr lang="it-IT" sz="2400" dirty="0"/>
              <a:t>a pilastro </a:t>
            </a:r>
            <a:endParaRPr lang="it-IT" sz="2400" dirty="0" smtClean="0"/>
          </a:p>
          <a:p>
            <a:r>
              <a:rPr lang="it-IT" sz="2400" dirty="0" smtClean="0"/>
              <a:t>	– </a:t>
            </a:r>
            <a:r>
              <a:rPr lang="it-IT" sz="2400" dirty="0"/>
              <a:t>a </a:t>
            </a:r>
            <a:r>
              <a:rPr lang="it-IT" sz="2400" dirty="0" smtClean="0"/>
              <a:t>bastoncello</a:t>
            </a:r>
          </a:p>
          <a:p>
            <a:r>
              <a:rPr lang="it-IT" sz="2400" dirty="0" smtClean="0"/>
              <a:t>• basali</a:t>
            </a:r>
          </a:p>
          <a:p>
            <a:endParaRPr lang="it-IT" sz="2400" dirty="0"/>
          </a:p>
          <a:p>
            <a:r>
              <a:rPr lang="en-US" sz="2400" dirty="0" err="1" smtClean="0"/>
              <a:t>Gusti</a:t>
            </a:r>
            <a:r>
              <a:rPr lang="en-US" sz="2400" dirty="0" smtClean="0"/>
              <a:t> </a:t>
            </a:r>
            <a:r>
              <a:rPr lang="en-US" sz="2400" dirty="0" err="1" smtClean="0"/>
              <a:t>fondamentali</a:t>
            </a:r>
            <a:endParaRPr lang="en-US" sz="2400" dirty="0" smtClean="0"/>
          </a:p>
          <a:p>
            <a:r>
              <a:rPr lang="en-US" sz="2400" dirty="0" smtClean="0"/>
              <a:t>• </a:t>
            </a:r>
            <a:r>
              <a:rPr lang="en-US" sz="2400" dirty="0" err="1" smtClean="0"/>
              <a:t>Amaro</a:t>
            </a:r>
            <a:endParaRPr lang="en-US" sz="2400" dirty="0" smtClean="0"/>
          </a:p>
          <a:p>
            <a:r>
              <a:rPr lang="en-US" sz="2400" dirty="0" smtClean="0"/>
              <a:t>• Dolce</a:t>
            </a:r>
          </a:p>
          <a:p>
            <a:r>
              <a:rPr lang="en-US" sz="2400" dirty="0" smtClean="0"/>
              <a:t>• </a:t>
            </a:r>
            <a:r>
              <a:rPr lang="en-US" sz="2400" dirty="0" err="1" smtClean="0"/>
              <a:t>Salato</a:t>
            </a:r>
            <a:endParaRPr lang="en-US" sz="2400" dirty="0" smtClean="0"/>
          </a:p>
          <a:p>
            <a:r>
              <a:rPr lang="en-US" sz="2400" dirty="0" smtClean="0"/>
              <a:t>• </a:t>
            </a:r>
            <a:r>
              <a:rPr lang="en-US" sz="2400" dirty="0" err="1" smtClean="0"/>
              <a:t>Acido</a:t>
            </a:r>
            <a:endParaRPr lang="en-US" sz="2400" dirty="0" smtClean="0"/>
          </a:p>
          <a:p>
            <a:r>
              <a:rPr lang="en-US" sz="2400" dirty="0" smtClean="0"/>
              <a:t>• Umami (</a:t>
            </a:r>
            <a:r>
              <a:rPr lang="en-US" sz="2400" dirty="0" err="1" smtClean="0"/>
              <a:t>glutammato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196"/>
          <a:stretch/>
        </p:blipFill>
        <p:spPr>
          <a:xfrm>
            <a:off x="1220008" y="1084529"/>
            <a:ext cx="4752975" cy="5498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2253" y="89665"/>
            <a:ext cx="9270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Sensibilità</a:t>
            </a:r>
            <a:r>
              <a:rPr lang="en-US" sz="3600" dirty="0"/>
              <a:t> </a:t>
            </a:r>
            <a:r>
              <a:rPr lang="en-US" sz="3600" dirty="0" err="1"/>
              <a:t>esterocettiva</a:t>
            </a:r>
            <a:r>
              <a:rPr lang="en-US" sz="3600" dirty="0"/>
              <a:t> </a:t>
            </a:r>
            <a:r>
              <a:rPr lang="en-US" sz="3600" dirty="0" err="1"/>
              <a:t>speciale</a:t>
            </a:r>
            <a:r>
              <a:rPr lang="en-US" sz="3600" dirty="0"/>
              <a:t>: </a:t>
            </a:r>
            <a:r>
              <a:rPr lang="en-US" sz="3600" dirty="0" err="1"/>
              <a:t>chemiocezione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452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921"/>
          <a:stretch/>
        </p:blipFill>
        <p:spPr>
          <a:xfrm>
            <a:off x="6273407" y="382012"/>
            <a:ext cx="4572000" cy="6451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5353" y="382012"/>
            <a:ext cx="489473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/>
              <a:t>Particolare di un calice gustativo. Le teste di freccia indicano il poro gustativo. BC, cellula basale; Ept, epitelio; mit, cellula in mitosi; pap, papilla; SuC, cellula di sostegno; TH, peli gustativi; TRC, cellula gustativa (b, lingua umana, ematossilina-eosina, ×200</a:t>
            </a:r>
            <a:r>
              <a:rPr lang="it-IT" sz="2000" dirty="0" smtClean="0"/>
              <a:t>)</a:t>
            </a:r>
          </a:p>
          <a:p>
            <a:pPr>
              <a:lnSpc>
                <a:spcPct val="150000"/>
              </a:lnSpc>
            </a:pPr>
            <a:endParaRPr lang="it-IT" sz="2000" dirty="0"/>
          </a:p>
          <a:p>
            <a:pPr>
              <a:lnSpc>
                <a:spcPct val="150000"/>
              </a:lnSpc>
            </a:pPr>
            <a:r>
              <a:rPr lang="it-IT" sz="2000" dirty="0"/>
              <a:t>Le cellule gustative entrano in rapporto sinaptico con i prolungamenti dendritici delle cellule gangliari del VII, IX e X paio di nervi cranici. ciascuna fibra afferente innerva diverse cellule sensitive, appartenenti anche a calici gustativi differenti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255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3341" y="1014474"/>
            <a:ext cx="215796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</a:rPr>
              <a:t>Papille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</a:rPr>
              <a:t>linguali</a:t>
            </a:r>
            <a:endParaRPr lang="en-US" sz="2400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</a:rPr>
              <a:t>Vallate</a:t>
            </a:r>
            <a:endParaRPr lang="en-US" sz="2400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</a:rPr>
              <a:t> Foliate</a:t>
            </a:r>
            <a:endParaRPr lang="en-US" sz="24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</a:rPr>
              <a:t>Fungiformi</a:t>
            </a:r>
            <a:endParaRPr lang="en-US" sz="24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</a:rPr>
              <a:t>Filiform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196"/>
          <a:stretch/>
        </p:blipFill>
        <p:spPr>
          <a:xfrm>
            <a:off x="5847348" y="453020"/>
            <a:ext cx="5542839" cy="64119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8149" y="3258273"/>
            <a:ext cx="4674188" cy="281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latin typeface="Arial" panose="020B0604020202020204" pitchFamily="34" charset="0"/>
              </a:rPr>
              <a:t>nei pesci i calici gustativi possono essere anche esterni al canale alimentare, localizzati nella cute, soprattutto sui bargigli situati intorno alla bocca, nella regione cefalica e, a volte, anche nel tronco.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6434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5487" y="225825"/>
            <a:ext cx="44760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Organo</a:t>
            </a:r>
            <a:r>
              <a:rPr lang="en-US" sz="4400" dirty="0"/>
              <a:t> </a:t>
            </a:r>
            <a:r>
              <a:rPr lang="en-US" sz="4400" dirty="0" err="1"/>
              <a:t>dell'olfatto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6814178" y="1235897"/>
            <a:ext cx="49885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Morfologia microscopica della tonaca mucosa </a:t>
            </a:r>
            <a:r>
              <a:rPr lang="it-IT" sz="2400" dirty="0" smtClean="0"/>
              <a:t>olfattiva</a:t>
            </a:r>
          </a:p>
          <a:p>
            <a:endParaRPr lang="it-IT" sz="2400" dirty="0"/>
          </a:p>
          <a:p>
            <a:pPr algn="just"/>
            <a:r>
              <a:rPr lang="it-IT" sz="2400" dirty="0"/>
              <a:t>nei vertebrati il senso dell’olfatto è variamente sviluppato; lo è </a:t>
            </a:r>
            <a:r>
              <a:rPr lang="it-IT" sz="2400" dirty="0" smtClean="0"/>
              <a:t>moderatamente</a:t>
            </a:r>
          </a:p>
          <a:p>
            <a:pPr algn="just"/>
            <a:r>
              <a:rPr lang="it-IT" sz="2400" dirty="0" smtClean="0"/>
              <a:t> </a:t>
            </a:r>
            <a:r>
              <a:rPr lang="it-IT" sz="2400" dirty="0"/>
              <a:t>nei teleostei, nella maggior parte degli uccelli (con </a:t>
            </a:r>
            <a:r>
              <a:rPr lang="it-IT" sz="2400" dirty="0" smtClean="0"/>
              <a:t>l’eccezione </a:t>
            </a:r>
            <a:r>
              <a:rPr lang="it-IT" sz="2400" dirty="0"/>
              <a:t>di alcune specie marine o che si nutrono di carogne), nei mammiferi marini e nei primati superiori, vertebrati nei quali predomina il senso della vista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6210"/>
          <a:stretch/>
        </p:blipFill>
        <p:spPr>
          <a:xfrm>
            <a:off x="477621" y="995266"/>
            <a:ext cx="6336557" cy="581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74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210"/>
          <a:stretch/>
        </p:blipFill>
        <p:spPr>
          <a:xfrm>
            <a:off x="477621" y="995266"/>
            <a:ext cx="6336557" cy="5814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5487" y="225825"/>
            <a:ext cx="44760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Organo</a:t>
            </a:r>
            <a:r>
              <a:rPr lang="en-US" sz="4400" dirty="0"/>
              <a:t> </a:t>
            </a:r>
            <a:r>
              <a:rPr lang="en-US" sz="4400" dirty="0" err="1"/>
              <a:t>dell'olfatto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6569242" y="522969"/>
            <a:ext cx="529389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epitelio olfattivo è un neuroepitelio. Differisce dai classici epiteli sensitivi in quanto i recettori in esso contenuti non sono cellule epiteliali specializzate, ma vere e proprie cellu-le </a:t>
            </a:r>
            <a:r>
              <a:rPr lang="it-IT" sz="2000" dirty="0" smtClean="0"/>
              <a:t>nervose</a:t>
            </a:r>
          </a:p>
          <a:p>
            <a:endParaRPr lang="it-IT" sz="2000" dirty="0"/>
          </a:p>
          <a:p>
            <a:r>
              <a:rPr lang="it-IT" sz="2000" dirty="0"/>
              <a:t>tre tipi di cellule: cellule o neuroni olfattivi, cellule di sostegno e cellule basali 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No mielina ms rivestimento simile a Schwann </a:t>
            </a:r>
          </a:p>
          <a:p>
            <a:endParaRPr lang="it-IT" sz="2000" dirty="0"/>
          </a:p>
          <a:p>
            <a:r>
              <a:rPr lang="it-IT" sz="2000" dirty="0"/>
              <a:t>ogni neurone è specifico per una data sostanza odorosa fondamentale</a:t>
            </a:r>
            <a:r>
              <a:rPr lang="it-IT" sz="2000" dirty="0" smtClean="0"/>
              <a:t>; -multiple</a:t>
            </a:r>
          </a:p>
          <a:p>
            <a:r>
              <a:rPr lang="it-IT" sz="2000" dirty="0" smtClean="0"/>
              <a:t>Le </a:t>
            </a:r>
            <a:r>
              <a:rPr lang="it-IT" sz="2000" dirty="0"/>
              <a:t>particelle odorose sono veicolate ai recettori </a:t>
            </a:r>
            <a:r>
              <a:rPr lang="it-IT" sz="2000" dirty="0" smtClean="0"/>
              <a:t>dall’acqua</a:t>
            </a:r>
            <a:r>
              <a:rPr lang="it-IT" sz="2000" dirty="0"/>
              <a:t>, nei pesci, o dal fluido sieromucoso prodotto dalle ghiandole di Bowman e dalle cel-lule di sostegno, nei tetrapodi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5959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062" y="552686"/>
            <a:ext cx="7083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Oragno olfattivo dei ciclostomi (lampreda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1848"/>
          <a:stretch/>
        </p:blipFill>
        <p:spPr>
          <a:xfrm>
            <a:off x="651062" y="1137461"/>
            <a:ext cx="5897560" cy="3571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182" y="4709160"/>
            <a:ext cx="112361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monorini, cioè muniti di un’unica narice che immette in una sacca olfattiva tappezzata da epitelio sensitivo. Questa monorinia è certamente </a:t>
            </a:r>
            <a:r>
              <a:rPr lang="it-IT" sz="2000" dirty="0" smtClean="0"/>
              <a:t>secondaria</a:t>
            </a:r>
          </a:p>
          <a:p>
            <a:endParaRPr lang="it-IT" sz="2000" dirty="0"/>
          </a:p>
          <a:p>
            <a:r>
              <a:rPr lang="it-IT" sz="2000" dirty="0"/>
              <a:t>nelle lamprede il naso ha funzione esclusivamente sensitiva. nelle missine, il sacco olfattivo comunica con la faringe tramite un dotto </a:t>
            </a:r>
            <a:r>
              <a:rPr lang="it-IT" sz="2000" dirty="0" smtClean="0"/>
              <a:t>nasofaringeo</a:t>
            </a:r>
            <a:r>
              <a:rPr lang="it-IT" sz="2000" dirty="0"/>
              <a:t>; il naso svolge, quindi, oltre alla funzione olfattiva, una funzione respiratoria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3651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9617" y="403545"/>
            <a:ext cx="3949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Organo</a:t>
            </a:r>
            <a:r>
              <a:rPr lang="en-US" sz="2400" dirty="0"/>
              <a:t> </a:t>
            </a:r>
            <a:r>
              <a:rPr lang="en-US" sz="2400" dirty="0" err="1"/>
              <a:t>olfattivo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condroitti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1736"/>
          <a:stretch/>
        </p:blipFill>
        <p:spPr>
          <a:xfrm>
            <a:off x="404419" y="1157568"/>
            <a:ext cx="10194483" cy="39173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418" y="4905613"/>
            <a:ext cx="10431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</a:rPr>
              <a:t>nei </a:t>
            </a:r>
            <a:r>
              <a:rPr lang="it-IT" dirty="0">
                <a:latin typeface="Arial" panose="020B0604020202020204" pitchFamily="34" charset="0"/>
              </a:rPr>
              <a:t>pesci cartilaginei il naso ha una funzione esclusivamente olfattiva. I condroitti sono anfirini, provvisti cioè di due </a:t>
            </a:r>
            <a:r>
              <a:rPr lang="it-IT" dirty="0" smtClean="0">
                <a:latin typeface="Arial" panose="020B0604020202020204" pitchFamily="34" charset="0"/>
              </a:rPr>
              <a:t>narici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anche nei pesci ossei attinopterigi il naso ha una funzione esclusivamente </a:t>
            </a:r>
            <a:r>
              <a:rPr lang="it-IT" dirty="0" smtClean="0"/>
              <a:t>olfattiva</a:t>
            </a:r>
          </a:p>
        </p:txBody>
      </p:sp>
    </p:spTree>
    <p:extLst>
      <p:ext uri="{BB962C8B-B14F-4D97-AF65-F5344CB8AC3E}">
        <p14:creationId xmlns:p14="http://schemas.microsoft.com/office/powerpoint/2010/main" val="3062177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7075" y="251018"/>
            <a:ext cx="7858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Organo olfattivo dei pesci osteitti attinopterigi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82" y="1195370"/>
            <a:ext cx="4979416" cy="42224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29637" y="18354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/>
              <a:t>Si osservi come nella carpa la narice sia duplice, formata cioè da due aperture separate, che permettono l’instaurarsi di un flusso d’acqua.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229637" y="353566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nei pesci ossei sarcopterigi il naso ha una duplice funzione, olfattiva e respiratoria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5762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110" y="127919"/>
            <a:ext cx="529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Organi olfattivi dei tetrapodi: </a:t>
            </a:r>
            <a:r>
              <a:rPr lang="it-IT" sz="2800" dirty="0" smtClean="0"/>
              <a:t>anfibi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74764" y="4869188"/>
            <a:ext cx="8715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a, Rettili (lucertola). b, Sezione frontale dove si osserva la conca nasale.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2726" y="5286206"/>
            <a:ext cx="10988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Arial" panose="020B0604020202020204" pitchFamily="34" charset="0"/>
              </a:rPr>
              <a:t>negli anfibi, ciascuna narice immette in una sacca nasale la quale, tramite le coane, comunica con la cavità orofaringea</a:t>
            </a:r>
            <a:r>
              <a:rPr lang="it-IT" dirty="0" smtClean="0">
                <a:latin typeface="Arial" panose="020B0604020202020204" pitchFamily="34" charset="0"/>
              </a:rPr>
              <a:t>..</a:t>
            </a:r>
          </a:p>
          <a:p>
            <a:pPr algn="just"/>
            <a:r>
              <a:rPr lang="it-IT" dirty="0"/>
              <a:t>negli anfibi si differenzia, accanto all’organo olfattivo principale, un organo olfattivo accessorio, l’organo vomeronasale od organo di Jacobson, che serve soprattutto ad analiz-zare l’odore del cibo contenuto nella bocca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750" t="30990" r="35124" b="21987"/>
          <a:stretch/>
        </p:blipFill>
        <p:spPr>
          <a:xfrm>
            <a:off x="1531620" y="746924"/>
            <a:ext cx="8595360" cy="41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56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5581420"/>
            <a:ext cx="97307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Arial" panose="020B0604020202020204" pitchFamily="34" charset="0"/>
              </a:rPr>
              <a:t>Estroflessione per aumentare </a:t>
            </a:r>
            <a:r>
              <a:rPr lang="it-IT" dirty="0">
                <a:latin typeface="Arial" panose="020B0604020202020204" pitchFamily="34" charset="0"/>
              </a:rPr>
              <a:t>la </a:t>
            </a:r>
            <a:r>
              <a:rPr lang="it-IT" dirty="0" smtClean="0">
                <a:latin typeface="Arial" panose="020B0604020202020204" pitchFamily="34" charset="0"/>
              </a:rPr>
              <a:t>superficie </a:t>
            </a:r>
            <a:r>
              <a:rPr lang="it-IT" dirty="0">
                <a:latin typeface="Arial" panose="020B0604020202020204" pitchFamily="34" charset="0"/>
              </a:rPr>
              <a:t>dell’epitelio sensitivo e di creare turbini dell’aria inspirata per aumentare i contat-ti delle molecole odorose con l’epitelio </a:t>
            </a:r>
            <a:r>
              <a:rPr lang="it-IT" dirty="0" smtClean="0">
                <a:latin typeface="Arial" panose="020B0604020202020204" pitchFamily="34" charset="0"/>
              </a:rPr>
              <a:t>sensorio</a:t>
            </a:r>
          </a:p>
          <a:p>
            <a:r>
              <a:rPr lang="it-IT" dirty="0"/>
              <a:t>L’organo vomeronasale è cavo e completamente separato dall’organo olfattivo </a:t>
            </a:r>
            <a:r>
              <a:rPr lang="it-IT" dirty="0" smtClean="0"/>
              <a:t>principale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7624" y="5052068"/>
            <a:ext cx="8715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a, Rettili (lucertola). b, Sezione frontale dove si osserva la conca nasale.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0676"/>
          <a:stretch/>
        </p:blipFill>
        <p:spPr>
          <a:xfrm>
            <a:off x="1735645" y="1201753"/>
            <a:ext cx="8757095" cy="38503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29110" y="127919"/>
            <a:ext cx="5329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Organi olfattivi dei tetrapodi: </a:t>
            </a:r>
            <a:r>
              <a:rPr lang="it-IT" sz="2800" dirty="0" smtClean="0"/>
              <a:t>rettili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9036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9057" y="2157233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200" dirty="0" smtClean="0">
                <a:solidFill>
                  <a:schemeClr val="bg1">
                    <a:lumMod val="65000"/>
                  </a:schemeClr>
                </a:solidFill>
              </a:rPr>
              <a:t>Recettori:</a:t>
            </a:r>
          </a:p>
          <a:p>
            <a:r>
              <a:rPr lang="it-IT" sz="3200" dirty="0" smtClean="0">
                <a:solidFill>
                  <a:schemeClr val="bg1">
                    <a:lumMod val="65000"/>
                  </a:schemeClr>
                </a:solidFill>
              </a:rPr>
              <a:t>–  Meccanocettori</a:t>
            </a:r>
          </a:p>
          <a:p>
            <a:r>
              <a:rPr lang="it-IT" sz="3200" dirty="0" smtClean="0">
                <a:solidFill>
                  <a:schemeClr val="bg1">
                    <a:lumMod val="65000"/>
                  </a:schemeClr>
                </a:solidFill>
              </a:rPr>
              <a:t>–  Chemiocettori</a:t>
            </a:r>
          </a:p>
          <a:p>
            <a:r>
              <a:rPr lang="it-IT" sz="3200" dirty="0" smtClean="0">
                <a:solidFill>
                  <a:schemeClr val="bg1">
                    <a:lumMod val="65000"/>
                  </a:schemeClr>
                </a:solidFill>
              </a:rPr>
              <a:t>–  Fotocettori</a:t>
            </a:r>
          </a:p>
          <a:p>
            <a:r>
              <a:rPr lang="it-IT" sz="3200" dirty="0" smtClean="0">
                <a:solidFill>
                  <a:schemeClr val="bg1">
                    <a:lumMod val="65000"/>
                  </a:schemeClr>
                </a:solidFill>
              </a:rPr>
              <a:t>–  Termocettori</a:t>
            </a:r>
          </a:p>
          <a:p>
            <a:r>
              <a:rPr lang="it-IT" sz="3200" dirty="0" smtClean="0">
                <a:solidFill>
                  <a:schemeClr val="bg1">
                    <a:lumMod val="65000"/>
                  </a:schemeClr>
                </a:solidFill>
              </a:rPr>
              <a:t>–  </a:t>
            </a:r>
            <a:r>
              <a:rPr lang="it-IT" sz="3200" dirty="0">
                <a:solidFill>
                  <a:schemeClr val="bg1">
                    <a:lumMod val="65000"/>
                  </a:schemeClr>
                </a:solidFill>
              </a:rPr>
              <a:t>Elettrocettori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777" y="215723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3600" dirty="0"/>
              <a:t>Terminali </a:t>
            </a:r>
            <a:r>
              <a:rPr lang="it-IT" sz="3600" dirty="0" smtClean="0"/>
              <a:t>nervosi sensitivi:</a:t>
            </a:r>
          </a:p>
          <a:p>
            <a:pPr marL="285750" indent="-285750">
              <a:buFontTx/>
              <a:buChar char="-"/>
            </a:pPr>
            <a:r>
              <a:rPr lang="it-IT" sz="3600" dirty="0" smtClean="0"/>
              <a:t>Esterocettori</a:t>
            </a:r>
          </a:p>
          <a:p>
            <a:pPr marL="285750" indent="-285750">
              <a:buFontTx/>
              <a:buChar char="-"/>
            </a:pPr>
            <a:r>
              <a:rPr lang="it-IT" sz="3600" dirty="0" smtClean="0"/>
              <a:t>Enterocettori</a:t>
            </a:r>
          </a:p>
          <a:p>
            <a:pPr marL="285750" indent="-285750">
              <a:buFontTx/>
              <a:buChar char="-"/>
            </a:pPr>
            <a:r>
              <a:rPr lang="it-IT" sz="3600" dirty="0" smtClean="0"/>
              <a:t>Propriocettori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3759722" y="391952"/>
            <a:ext cx="47010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ORGANI DI </a:t>
            </a:r>
            <a:r>
              <a:rPr lang="en-US" sz="4800" dirty="0" smtClean="0"/>
              <a:t>SENSO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903616" y="5399841"/>
            <a:ext cx="104132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cellule  recettrici  </a:t>
            </a:r>
            <a:r>
              <a:rPr lang="it-IT" sz="2800" dirty="0" smtClean="0"/>
              <a:t>distribuite </a:t>
            </a:r>
            <a:r>
              <a:rPr lang="it-IT" sz="2800" dirty="0"/>
              <a:t>(sensibilità generale) oppure organizzate a formare organi di senso specializzati (sensibilità speciale).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26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4846" y="96058"/>
            <a:ext cx="4896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Organi</a:t>
            </a:r>
            <a:r>
              <a:rPr lang="en-US" sz="3200" dirty="0"/>
              <a:t> </a:t>
            </a:r>
            <a:r>
              <a:rPr lang="en-US" sz="3200" dirty="0" err="1"/>
              <a:t>olfattivi</a:t>
            </a:r>
            <a:r>
              <a:rPr lang="en-US" sz="3200" dirty="0"/>
              <a:t> </a:t>
            </a:r>
            <a:r>
              <a:rPr lang="en-US" sz="3200" dirty="0" err="1"/>
              <a:t>nei</a:t>
            </a:r>
            <a:r>
              <a:rPr lang="en-US" sz="3200" dirty="0"/>
              <a:t> </a:t>
            </a:r>
            <a:r>
              <a:rPr lang="en-US" sz="3200" dirty="0" err="1"/>
              <a:t>tetrapodi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26308" y="5322946"/>
            <a:ext cx="7414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a, Uccelli (gallina). b, Sezione frontale dove si osserva la conca nasale.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855"/>
          <a:stretch/>
        </p:blipFill>
        <p:spPr>
          <a:xfrm>
            <a:off x="1730769" y="680833"/>
            <a:ext cx="8531929" cy="4720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308" y="5643456"/>
            <a:ext cx="10889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</a:rPr>
              <a:t>È indubbio che per la vita di </a:t>
            </a:r>
            <a:r>
              <a:rPr lang="it-IT" sz="2000" dirty="0" smtClean="0">
                <a:latin typeface="Arial" panose="020B0604020202020204" pitchFamily="34" charset="0"/>
              </a:rPr>
              <a:t>relazione </a:t>
            </a:r>
            <a:r>
              <a:rPr lang="it-IT" sz="2000" dirty="0">
                <a:latin typeface="Arial" panose="020B0604020202020204" pitchFamily="34" charset="0"/>
              </a:rPr>
              <a:t>gli uccelli si basino sulla vista e sull’udito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26308" y="6150114"/>
            <a:ext cx="111408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</a:rPr>
              <a:t>negli uccelli l’organo vomeronasale si abbozza negli stadi embrionali, ma è assente o vestigiale nell’adulto.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7531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2602" y="43117"/>
            <a:ext cx="7224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Organi olfattivi nei tetrapodi: mammiferi (uomo)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7898"/>
          <a:stretch/>
        </p:blipFill>
        <p:spPr>
          <a:xfrm>
            <a:off x="425152" y="810409"/>
            <a:ext cx="7598708" cy="53835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3052" y="1229974"/>
            <a:ext cx="36489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</a:rPr>
              <a:t>In molti mammiferi l’olfatto è il senso più sviluppato. Il suo sviluppo può essere posto in relazione alle abitudini crepuscolari o notturne dei mammiferi ancestrali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543052" y="4212002"/>
            <a:ext cx="33299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Arial" panose="020B0604020202020204" pitchFamily="34" charset="0"/>
              </a:rPr>
              <a:t>Classificazione </a:t>
            </a:r>
            <a:r>
              <a:rPr lang="it-IT" dirty="0">
                <a:latin typeface="Arial" panose="020B0604020202020204" pitchFamily="34" charset="0"/>
              </a:rPr>
              <a:t>in base alla </a:t>
            </a:r>
            <a:r>
              <a:rPr lang="it-IT" dirty="0" smtClean="0">
                <a:latin typeface="Arial" panose="020B0604020202020204" pitchFamily="34" charset="0"/>
              </a:rPr>
              <a:t>capacità </a:t>
            </a:r>
            <a:r>
              <a:rPr lang="it-IT" dirty="0">
                <a:latin typeface="Arial" panose="020B0604020202020204" pitchFamily="34" charset="0"/>
              </a:rPr>
              <a:t>olfattiva</a:t>
            </a:r>
            <a:r>
              <a:rPr lang="it-IT" dirty="0" smtClean="0">
                <a:latin typeface="Arial" panose="020B0604020202020204" pitchFamily="34" charset="0"/>
              </a:rPr>
              <a:t>:</a:t>
            </a:r>
          </a:p>
          <a:p>
            <a:r>
              <a:rPr lang="it-IT" dirty="0" smtClean="0">
                <a:latin typeface="Arial" panose="020B0604020202020204" pitchFamily="34" charset="0"/>
              </a:rPr>
              <a:t>• Anosmati - </a:t>
            </a:r>
            <a:r>
              <a:rPr lang="en-US" dirty="0" err="1" smtClean="0"/>
              <a:t>cetacei</a:t>
            </a:r>
            <a:endParaRPr lang="it-IT" dirty="0" smtClean="0">
              <a:latin typeface="Arial" panose="020B0604020202020204" pitchFamily="34" charset="0"/>
            </a:endParaRPr>
          </a:p>
          <a:p>
            <a:r>
              <a:rPr lang="it-IT" dirty="0" smtClean="0">
                <a:latin typeface="Arial" panose="020B0604020202020204" pitchFamily="34" charset="0"/>
              </a:rPr>
              <a:t>• Macrosmati -</a:t>
            </a:r>
            <a:r>
              <a:rPr lang="en-US" dirty="0"/>
              <a:t> </a:t>
            </a:r>
            <a:r>
              <a:rPr lang="en-US" dirty="0" err="1"/>
              <a:t>carnivori</a:t>
            </a:r>
            <a:r>
              <a:rPr lang="en-US" dirty="0"/>
              <a:t>, </a:t>
            </a:r>
            <a:r>
              <a:rPr lang="en-US" dirty="0" err="1"/>
              <a:t>rodito-ri</a:t>
            </a:r>
            <a:r>
              <a:rPr lang="en-US" dirty="0"/>
              <a:t>, </a:t>
            </a:r>
            <a:r>
              <a:rPr lang="en-US" dirty="0" err="1"/>
              <a:t>insettivori</a:t>
            </a:r>
            <a:r>
              <a:rPr lang="en-US" dirty="0"/>
              <a:t>, </a:t>
            </a:r>
            <a:r>
              <a:rPr lang="en-US" dirty="0" err="1"/>
              <a:t>marsupiali</a:t>
            </a:r>
            <a:endParaRPr lang="it-IT" dirty="0" smtClean="0">
              <a:latin typeface="Arial" panose="020B0604020202020204" pitchFamily="34" charset="0"/>
            </a:endParaRPr>
          </a:p>
          <a:p>
            <a:r>
              <a:rPr lang="it-IT" dirty="0" smtClean="0">
                <a:latin typeface="Arial" panose="020B0604020202020204" pitchFamily="34" charset="0"/>
              </a:rPr>
              <a:t>• MicrosmatI -</a:t>
            </a:r>
            <a:r>
              <a:rPr lang="en-US" dirty="0" err="1" smtClean="0"/>
              <a:t>uomo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05212" y="6148063"/>
            <a:ext cx="10204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L’organo vomeronasale è sviluppato nella maggior parte dei mammiferi; è tuttavia assente in molti pipistrelli, nell’uomo e in altri primati superiori.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435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3936" y="0"/>
            <a:ext cx="76878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Sensibilità</a:t>
            </a:r>
            <a:r>
              <a:rPr lang="en-US" sz="3600" dirty="0"/>
              <a:t> </a:t>
            </a:r>
            <a:r>
              <a:rPr lang="en-US" sz="3600" dirty="0" err="1"/>
              <a:t>esterocettiva</a:t>
            </a:r>
            <a:r>
              <a:rPr lang="en-US" sz="3600" dirty="0"/>
              <a:t> </a:t>
            </a:r>
            <a:r>
              <a:rPr lang="en-US" sz="3600" dirty="0" err="1"/>
              <a:t>speciale</a:t>
            </a:r>
            <a:r>
              <a:rPr lang="en-US" sz="3600" dirty="0"/>
              <a:t>: </a:t>
            </a:r>
            <a:r>
              <a:rPr lang="en-US" sz="3600" dirty="0" err="1"/>
              <a:t>occhio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80" y="1016017"/>
            <a:ext cx="6136674" cy="4036043"/>
          </a:xfrm>
          <a:prstGeom prst="rect">
            <a:avLst/>
          </a:prstGeom>
        </p:spPr>
      </p:pic>
      <p:sp>
        <p:nvSpPr>
          <p:cNvPr id="6" name="AutoShape 1" descr="https://fad.ediacademy.eu/pluginfisio.php/415/18/anatomiacomparata/016040001/1.jpg"/>
          <p:cNvSpPr>
            <a:spLocks noChangeAspect="1" noChangeArrowheads="1"/>
          </p:cNvSpPr>
          <p:nvPr/>
        </p:nvSpPr>
        <p:spPr bwMode="auto">
          <a:xfrm>
            <a:off x="838200" y="18986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02254" y="646331"/>
            <a:ext cx="5690799" cy="628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smtClean="0"/>
              <a:t> </a:t>
            </a:r>
            <a:r>
              <a:rPr lang="it-IT" dirty="0"/>
              <a:t>Nei pesci gli occhi sono posti sul capo lateralmente e questo comporta una visione indipendente di ciascuno dei due occhi, tranne che in un piccolo settore dove i due campi visivi si sovrappongono, permettendo una visione binoculare</a:t>
            </a:r>
            <a:r>
              <a:rPr lang="it-IT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it-IT" dirty="0" smtClean="0"/>
              <a:t> </a:t>
            </a:r>
            <a:r>
              <a:rPr lang="it-IT" dirty="0"/>
              <a:t>b, Nel camaleonte i due occhi sono indipendenti l’uno dall’altro e possono guardare in direzioni diverse, pur potendo, comunque, sincronizzare il loro movimento per una visione binoculare. </a:t>
            </a:r>
            <a:endParaRPr lang="it-IT" dirty="0" smtClean="0"/>
          </a:p>
          <a:p>
            <a:pPr>
              <a:lnSpc>
                <a:spcPct val="150000"/>
              </a:lnSpc>
            </a:pPr>
            <a:r>
              <a:rPr lang="it-IT" dirty="0" smtClean="0"/>
              <a:t>c</a:t>
            </a:r>
            <a:r>
              <a:rPr lang="it-IT" dirty="0"/>
              <a:t>, In molte specie di uccelli gli occhi sono posti lateralmente sul capo per ampliare il campo visivo. </a:t>
            </a:r>
            <a:endParaRPr lang="it-IT" dirty="0" smtClean="0"/>
          </a:p>
          <a:p>
            <a:pPr>
              <a:lnSpc>
                <a:spcPct val="150000"/>
              </a:lnSpc>
            </a:pPr>
            <a:r>
              <a:rPr lang="it-IT" dirty="0" smtClean="0"/>
              <a:t>d</a:t>
            </a:r>
            <a:r>
              <a:rPr lang="it-IT" dirty="0"/>
              <a:t>, In altre specie di uccelli gli occhi sono disposti frontalmente, per una visione binoculare, e la conseguente riduzione del campo visivo è compensata dalla possibilità di ruotare il capo anche di 180°.</a:t>
            </a:r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191841" y="52883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nelle missine gli occhi sono rudimentali, presumibilmente per un fenomeno di </a:t>
            </a:r>
            <a:r>
              <a:rPr lang="it-IT" dirty="0" smtClean="0">
                <a:latin typeface="Arial" panose="020B0604020202020204" pitchFamily="34" charset="0"/>
              </a:rPr>
              <a:t>riduzione secondaria</a:t>
            </a:r>
          </a:p>
          <a:p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nella lamprede adulte - occhi </a:t>
            </a:r>
            <a:r>
              <a:rPr lang="it-IT" dirty="0"/>
              <a:t>funzionali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12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8497" y="48577"/>
            <a:ext cx="8209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Rappresentazione schematica dell'occhio dei vertebrati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27" y="482917"/>
            <a:ext cx="9399933" cy="63750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48700" y="3454717"/>
            <a:ext cx="3901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</a:rPr>
              <a:t>cristallino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smtClean="0">
                <a:latin typeface="Arial" panose="020B0604020202020204" pitchFamily="34" charset="0"/>
              </a:rPr>
              <a:t>o </a:t>
            </a:r>
            <a:r>
              <a:rPr lang="en-US" dirty="0" err="1" smtClean="0">
                <a:latin typeface="Arial" panose="020B0604020202020204" pitchFamily="34" charset="0"/>
              </a:rPr>
              <a:t>lente,di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origine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ectodermica</a:t>
            </a:r>
            <a:endParaRPr lang="en-US" dirty="0" smtClean="0">
              <a:latin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</a:endParaRPr>
          </a:p>
          <a:p>
            <a:pPr algn="ctr"/>
            <a:r>
              <a:rPr lang="it-IT" dirty="0">
                <a:latin typeface="Arial" panose="020B0604020202020204" pitchFamily="34" charset="0"/>
              </a:rPr>
              <a:t>retina, di origine nervosa, contiene i </a:t>
            </a:r>
            <a:r>
              <a:rPr lang="it-IT" dirty="0" smtClean="0">
                <a:latin typeface="Arial" panose="020B0604020202020204" pitchFamily="34" charset="0"/>
              </a:rPr>
              <a:t>fotocettori</a:t>
            </a:r>
          </a:p>
          <a:p>
            <a:pPr algn="ctr"/>
            <a:endParaRPr lang="it-IT" dirty="0">
              <a:latin typeface="Arial" panose="020B0604020202020204" pitchFamily="34" charset="0"/>
            </a:endParaRPr>
          </a:p>
          <a:p>
            <a:pPr algn="ctr"/>
            <a:r>
              <a:rPr lang="it-IT" dirty="0"/>
              <a:t>coroide e sclera, di origine mesenchimatica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81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366"/>
          <a:stretch/>
        </p:blipFill>
        <p:spPr>
          <a:xfrm>
            <a:off x="158003" y="620806"/>
            <a:ext cx="7923372" cy="55547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81375" y="620806"/>
            <a:ext cx="4259580" cy="555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it-IT" dirty="0"/>
              <a:t>a, Formazione della vescicola ottica</a:t>
            </a:r>
            <a:r>
              <a:rPr lang="it-IT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it-IT" dirty="0" smtClean="0"/>
              <a:t> </a:t>
            </a:r>
            <a:r>
              <a:rPr lang="it-IT" dirty="0"/>
              <a:t>b, Formazione del calice ottico</a:t>
            </a:r>
            <a:r>
              <a:rPr lang="it-IT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it-IT" dirty="0" smtClean="0"/>
              <a:t> </a:t>
            </a:r>
            <a:r>
              <a:rPr lang="it-IT" dirty="0"/>
              <a:t>c, Il cristallino ha origine dal placode ottico che si forma davanti alla vescicola ottica primaria</a:t>
            </a:r>
            <a:r>
              <a:rPr lang="it-IT" dirty="0" smtClean="0"/>
              <a:t>.</a:t>
            </a:r>
          </a:p>
          <a:p>
            <a:pPr>
              <a:lnSpc>
                <a:spcPct val="200000"/>
              </a:lnSpc>
            </a:pPr>
            <a:r>
              <a:rPr lang="it-IT" dirty="0" smtClean="0"/>
              <a:t> </a:t>
            </a:r>
            <a:r>
              <a:rPr lang="it-IT" dirty="0"/>
              <a:t>d, Nella sua evoluzione, il calice ottico si chiude anteriormente, davanti al cristallino, delimitando l’orifizio pupillare. A questo livello, i foglietti esterno e interno della retina si riuniscono, dando origine all’iride.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68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48835" y="0"/>
            <a:ext cx="5496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/>
              <a:t>Morfologia microscopica della retina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523220"/>
            <a:ext cx="5806440" cy="65061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91300" y="1099495"/>
            <a:ext cx="54330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latin typeface="Arial" panose="020B0604020202020204" pitchFamily="34" charset="0"/>
              </a:rPr>
              <a:t>primi mammiferi erano animali ad abitudini notturne e la retina, di conseguenza, era ricca di bastoncelli, recettori che operano in condizioni di scarsa luminosità e che permet-tono la visione scotopica (monocromatica), ma povera di coni, recettori coinvolti nella visione cromatica.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42760" y="4206089"/>
            <a:ext cx="5600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</a:rPr>
              <a:t>Strati della </a:t>
            </a:r>
            <a:r>
              <a:rPr lang="it-IT" sz="2400" dirty="0" smtClean="0">
                <a:latin typeface="Arial" panose="020B0604020202020204" pitchFamily="34" charset="0"/>
              </a:rPr>
              <a:t>retina</a:t>
            </a:r>
          </a:p>
          <a:p>
            <a:r>
              <a:rPr lang="it-IT" sz="2400" dirty="0" smtClean="0">
                <a:latin typeface="Arial" panose="020B0604020202020204" pitchFamily="34" charset="0"/>
              </a:rPr>
              <a:t>:• </a:t>
            </a:r>
            <a:r>
              <a:rPr lang="it-IT" sz="2400" dirty="0">
                <a:latin typeface="Arial" panose="020B0604020202020204" pitchFamily="34" charset="0"/>
              </a:rPr>
              <a:t>dei coni e dei </a:t>
            </a:r>
            <a:r>
              <a:rPr lang="it-IT" sz="2400" dirty="0" smtClean="0">
                <a:latin typeface="Arial" panose="020B0604020202020204" pitchFamily="34" charset="0"/>
              </a:rPr>
              <a:t>bastoncelli</a:t>
            </a:r>
          </a:p>
          <a:p>
            <a:r>
              <a:rPr lang="it-IT" sz="2400" dirty="0" smtClean="0">
                <a:latin typeface="Arial" panose="020B0604020202020204" pitchFamily="34" charset="0"/>
              </a:rPr>
              <a:t>• </a:t>
            </a:r>
            <a:r>
              <a:rPr lang="it-IT" sz="2400" dirty="0">
                <a:latin typeface="Arial" panose="020B0604020202020204" pitchFamily="34" charset="0"/>
              </a:rPr>
              <a:t>delle cellule </a:t>
            </a:r>
            <a:r>
              <a:rPr lang="it-IT" sz="2400" dirty="0" smtClean="0">
                <a:latin typeface="Arial" panose="020B0604020202020204" pitchFamily="34" charset="0"/>
              </a:rPr>
              <a:t>bipolari</a:t>
            </a:r>
          </a:p>
          <a:p>
            <a:r>
              <a:rPr lang="it-IT" sz="2400" dirty="0" smtClean="0">
                <a:latin typeface="Arial" panose="020B0604020202020204" pitchFamily="34" charset="0"/>
              </a:rPr>
              <a:t>• </a:t>
            </a:r>
            <a:r>
              <a:rPr lang="it-IT" sz="2400" dirty="0">
                <a:latin typeface="Arial" panose="020B0604020202020204" pitchFamily="34" charset="0"/>
              </a:rPr>
              <a:t>delle cellule gangliar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1518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2507" y="740184"/>
            <a:ext cx="11186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smtClean="0"/>
              <a:t>La retina dei </a:t>
            </a:r>
            <a:r>
              <a:rPr lang="it-IT" sz="2400" dirty="0"/>
              <a:t>vertebrati è inversa: lo strato dei fotocettori è quello più esterno e guarda verso lo strato pigmentato della retina, mentre lo strato delle cellule gangliari è il più interno e guarda verso l’umore vitreo. I raggi luminosi, prima di giungere ai fotocettori devono </a:t>
            </a:r>
            <a:r>
              <a:rPr lang="it-IT" sz="2400" dirty="0" smtClean="0"/>
              <a:t>attraversare </a:t>
            </a:r>
            <a:r>
              <a:rPr lang="it-IT" sz="2400" dirty="0"/>
              <a:t>gli altri strati cellulari.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593030" y="271848"/>
            <a:ext cx="5496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/>
              <a:t>Morfologia microscopica della retina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02507" y="3182860"/>
            <a:ext cx="105760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Tipi di </a:t>
            </a:r>
            <a:r>
              <a:rPr lang="it-IT" sz="2400" dirty="0" smtClean="0"/>
              <a:t>fotocettori</a:t>
            </a:r>
          </a:p>
          <a:p>
            <a:r>
              <a:rPr lang="it-IT" sz="2400" dirty="0" smtClean="0"/>
              <a:t>• </a:t>
            </a:r>
            <a:r>
              <a:rPr lang="it-IT" sz="2400" dirty="0"/>
              <a:t>Coni (visione cromatica</a:t>
            </a:r>
            <a:r>
              <a:rPr lang="it-IT" sz="2400" dirty="0" smtClean="0"/>
              <a:t>) - </a:t>
            </a:r>
            <a:r>
              <a:rPr lang="it-IT" sz="2400" dirty="0"/>
              <a:t>massima concentrazione in corrispondenza della fovea</a:t>
            </a:r>
            <a:endParaRPr lang="it-IT" sz="2400" dirty="0" smtClean="0"/>
          </a:p>
          <a:p>
            <a:r>
              <a:rPr lang="it-IT" sz="2400" dirty="0" smtClean="0"/>
              <a:t>• </a:t>
            </a:r>
            <a:r>
              <a:rPr lang="it-IT" sz="2400" dirty="0"/>
              <a:t>Bastoncelli (visione </a:t>
            </a:r>
            <a:r>
              <a:rPr lang="it-IT" sz="2400" dirty="0" smtClean="0"/>
              <a:t>scotopica - </a:t>
            </a:r>
            <a:r>
              <a:rPr lang="en-US" sz="2400" dirty="0" err="1"/>
              <a:t>massima</a:t>
            </a:r>
            <a:r>
              <a:rPr lang="en-US" sz="2400" dirty="0"/>
              <a:t> </a:t>
            </a:r>
            <a:r>
              <a:rPr lang="en-US" sz="2400" dirty="0" err="1"/>
              <a:t>concentrazione</a:t>
            </a:r>
            <a:r>
              <a:rPr lang="en-US" sz="2400" dirty="0"/>
              <a:t> in </a:t>
            </a:r>
            <a:r>
              <a:rPr lang="en-US" sz="2400" dirty="0" err="1" smtClean="0"/>
              <a:t>periferia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1217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30" y="271848"/>
            <a:ext cx="559665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14063" y="557829"/>
            <a:ext cx="5145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Ultrastruttura di coni e bastoncelli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768550" y="1367030"/>
            <a:ext cx="43907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it-IT" sz="2400" dirty="0"/>
              <a:t>Fotocettori</a:t>
            </a:r>
          </a:p>
          <a:p>
            <a:r>
              <a:rPr lang="it-IT" sz="2400" dirty="0"/>
              <a:t>|–  Segmento esterno|</a:t>
            </a:r>
          </a:p>
          <a:p>
            <a:r>
              <a:rPr lang="it-IT" sz="2400" dirty="0"/>
              <a:t>|–  Ciglio di connessione|</a:t>
            </a:r>
          </a:p>
          <a:p>
            <a:r>
              <a:rPr lang="it-IT" sz="2400" dirty="0"/>
              <a:t>|–  Segmento interno|</a:t>
            </a:r>
          </a:p>
          <a:p>
            <a:r>
              <a:rPr lang="it-IT" sz="2400" dirty="0"/>
              <a:t>–  Terminazione sinaptica</a:t>
            </a:r>
          </a:p>
          <a:p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Pigmenti visivi</a:t>
            </a:r>
          </a:p>
          <a:p>
            <a:r>
              <a:rPr lang="it-IT" sz="2400" dirty="0" smtClean="0"/>
              <a:t>• </a:t>
            </a:r>
            <a:r>
              <a:rPr lang="it-IT" sz="2400" dirty="0"/>
              <a:t>Rodopsina (nei bastoncelli</a:t>
            </a:r>
            <a:r>
              <a:rPr lang="it-IT" sz="2400" dirty="0" smtClean="0"/>
              <a:t>)</a:t>
            </a:r>
          </a:p>
          <a:p>
            <a:r>
              <a:rPr lang="it-IT" sz="2400" dirty="0" smtClean="0"/>
              <a:t>• </a:t>
            </a:r>
            <a:r>
              <a:rPr lang="it-IT" sz="2400" dirty="0"/>
              <a:t>Iodopsina (nei coni)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721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1646" y="169325"/>
            <a:ext cx="6244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Sezione orizzontale della parte anteriore del globo oculare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130"/>
          <a:stretch/>
        </p:blipFill>
        <p:spPr>
          <a:xfrm>
            <a:off x="1713241" y="798749"/>
            <a:ext cx="8350884" cy="44405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8275" y="5239265"/>
            <a:ext cx="11160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nella sclera dei condroitti sono presenti placche cartilaginee. nei pesci ossei si osservano placche cartilaginee od ossa sclerali che, nel loro insieme, costituiscono l’anello sclerale, presente anche negli anfibi anuri e negli uccell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8274" y="6221114"/>
            <a:ext cx="11331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PARTIACCESSORIEDELL’OCCHIOnei tetrapodi sono presenti vere palpebre mobili, con muscolatura propria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44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0538" y="133802"/>
            <a:ext cx="9043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Caratteristiche generali del globo oculare in diversi vertebrati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7" y="875207"/>
            <a:ext cx="6174498" cy="59827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12385" y="903579"/>
            <a:ext cx="5479615" cy="545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/>
              <a:t>nella sclera dei condroitti sono presenti placche cartilaginee. nei pesci ossei si osservano placche cartilaginee od ossa sclerali che, nel loro insieme, costituiscono l’anello sclerale, presente anche negli anfibi anuri e negli </a:t>
            </a:r>
            <a:r>
              <a:rPr lang="it-IT" dirty="0" smtClean="0"/>
              <a:t>uccelli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nei pesci la messa a fuoco </a:t>
            </a:r>
            <a:r>
              <a:rPr lang="it-IT" dirty="0" smtClean="0"/>
              <a:t>è </a:t>
            </a:r>
            <a:r>
              <a:rPr lang="it-IT" dirty="0"/>
              <a:t>affidata </a:t>
            </a:r>
            <a:r>
              <a:rPr lang="it-IT" dirty="0" smtClean="0"/>
              <a:t>esclusivamente </a:t>
            </a:r>
            <a:r>
              <a:rPr lang="it-IT" dirty="0"/>
              <a:t>al </a:t>
            </a:r>
            <a:r>
              <a:rPr lang="it-IT" dirty="0" smtClean="0"/>
              <a:t>cristallino </a:t>
            </a:r>
            <a:r>
              <a:rPr lang="it-IT" dirty="0"/>
              <a:t>in quanto la cornea ha lo stesso indice di rifrazione dell’acqua. </a:t>
            </a:r>
            <a:endParaRPr lang="it-IT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nei </a:t>
            </a:r>
            <a:r>
              <a:rPr lang="it-IT" dirty="0"/>
              <a:t>tetrapodi, che vivono in ambiente subaereo, alla messa a fuoco concorrono sia la cornea sia il cristallino: </a:t>
            </a:r>
            <a:endParaRPr lang="it-IT" dirty="0" smtClean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Nei cetacei </a:t>
            </a:r>
            <a:r>
              <a:rPr lang="it-IT" dirty="0"/>
              <a:t>il cristallino torna a essere sferoidale, per un adat-tamento secondario all’ambiente acquatico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12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6623" y="1359483"/>
            <a:ext cx="95525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/>
              <a:t>La sensibilità esterocettiva può essere generale (tattile, termica, dolorifica) o speciale (visiva, acustica, olfattiva, gustativa). </a:t>
            </a:r>
            <a:endParaRPr lang="it-IT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dirty="0" smtClean="0"/>
              <a:t>La </a:t>
            </a:r>
            <a:r>
              <a:rPr lang="it-IT" sz="2800" dirty="0"/>
              <a:t>sensibilità propriocettiva generale è raccolta dai propriocettori dei muscoli, dei tendini, delle </a:t>
            </a:r>
            <a:r>
              <a:rPr lang="it-IT" sz="2800" dirty="0" smtClean="0"/>
              <a:t>artico-lazioni speciale </a:t>
            </a:r>
            <a:r>
              <a:rPr lang="it-IT" sz="2800" dirty="0"/>
              <a:t>è raccolta dalle aree sensitive della porzione vestibolare dell’orecchio interno.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759722" y="391952"/>
            <a:ext cx="47010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ORGANI DI </a:t>
            </a:r>
            <a:r>
              <a:rPr lang="en-US" sz="4800" dirty="0" smtClean="0"/>
              <a:t>SENSO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1637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935"/>
          <a:stretch/>
        </p:blipFill>
        <p:spPr>
          <a:xfrm>
            <a:off x="4034118" y="158843"/>
            <a:ext cx="8087612" cy="66420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368" y="1671027"/>
            <a:ext cx="39217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Occhi mediani dorsali in diversi vertebrati - III, terzo </a:t>
            </a:r>
            <a:r>
              <a:rPr lang="it-IT" dirty="0" smtClean="0"/>
              <a:t>ventricolo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occhi impari dorsali, sensibili alle variazioni di luminosità </a:t>
            </a:r>
            <a:r>
              <a:rPr lang="it-IT" dirty="0" smtClean="0"/>
              <a:t>dell’ambiente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nella maggior parte dei vertebrati fossili del Paleozoico (ostracodermi, placodermi, osteitti, anfibi labirintodonti, rettili, compresi quelli mammaliformi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93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6467" y="240868"/>
            <a:ext cx="7207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Sensibilità</a:t>
            </a:r>
            <a:r>
              <a:rPr lang="en-US" sz="3200" dirty="0"/>
              <a:t> </a:t>
            </a:r>
            <a:r>
              <a:rPr lang="en-US" sz="3200" dirty="0" err="1"/>
              <a:t>esterocettiva</a:t>
            </a:r>
            <a:r>
              <a:rPr lang="en-US" sz="3200" dirty="0"/>
              <a:t> </a:t>
            </a:r>
            <a:r>
              <a:rPr lang="en-US" sz="3200" dirty="0" err="1"/>
              <a:t>speciale</a:t>
            </a:r>
            <a:r>
              <a:rPr lang="en-US" sz="3200" dirty="0"/>
              <a:t>: </a:t>
            </a:r>
            <a:r>
              <a:rPr lang="en-US" sz="3200" dirty="0" err="1"/>
              <a:t>orecchio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084050" y="948543"/>
            <a:ext cx="78357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Organizzazione generale dell'organo statoacustico in diversi vertebrati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47394" y="1440775"/>
            <a:ext cx="11944606" cy="3708741"/>
            <a:chOff x="656467" y="3429436"/>
            <a:chExt cx="10969476" cy="33959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54967"/>
            <a:stretch/>
          </p:blipFill>
          <p:spPr>
            <a:xfrm>
              <a:off x="656467" y="3737002"/>
              <a:ext cx="6345480" cy="308834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45509" r="27129" b="6872"/>
            <a:stretch/>
          </p:blipFill>
          <p:spPr>
            <a:xfrm>
              <a:off x="7001947" y="3429436"/>
              <a:ext cx="4623996" cy="3265714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67062" y="5116083"/>
            <a:ext cx="11537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orecchio ha una funzione duplice: statica, in rapporto all’equilibrio, e acustica, stimolata dalle vibrazioni sonore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7062" y="5608315"/>
            <a:ext cx="11775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L’orecchio è costituito da tre parti fondamentali: orecchio interno (o labirinto mem-branoso), presente in tutti i vertebrati e che contiene aree sensoriali specializzate, orecchio medio, che compare negli anfibi in rapporto allo sviluppo della funzione acustica, e orec-chio esterno, che compare nei sauropsidi ed è particolarmente sviluppato nei mammiferi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69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6831" y="83672"/>
            <a:ext cx="7262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Stadi dello sviluppo dell'orecchio di un tetrapode (uomo)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01" y="701552"/>
            <a:ext cx="9679616" cy="65895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4093" y="1186890"/>
            <a:ext cx="43752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a, Orecchio interno: sviluppo della vescicola otica per invaginazione del placode acustico (in blu). b, Schema generale dello sviluppo dell’orecchio esterno e dell’orecchio medio. Gli ossicini dell’udito si abbozzano mentre si forma la cavità del timpano, la cui tonaca mucosa (blu) successivamente li rivestirà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73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4949" y="0"/>
            <a:ext cx="9343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Orecchio interno (o labirinto membranoso) in diversi vertebrati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9033"/>
          <a:stretch/>
        </p:blipFill>
        <p:spPr>
          <a:xfrm>
            <a:off x="1684319" y="787914"/>
            <a:ext cx="7892818" cy="53481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1705" y="4307305"/>
            <a:ext cx="4572000" cy="2550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3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9012" y="138209"/>
            <a:ext cx="9343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/>
              <a:t>Orecchio interno (o labirinto membranoso) in diversi vertebrati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2134" t="36232" r="2134" b="6610"/>
          <a:stretch/>
        </p:blipFill>
        <p:spPr>
          <a:xfrm>
            <a:off x="1684319" y="787914"/>
            <a:ext cx="7892818" cy="59978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3452" y="787914"/>
            <a:ext cx="4572000" cy="1275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49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0856" y="128155"/>
            <a:ext cx="39722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/>
              <a:t>Orecchio</a:t>
            </a:r>
            <a:r>
              <a:rPr lang="en-US" sz="4000" dirty="0"/>
              <a:t> </a:t>
            </a:r>
            <a:r>
              <a:rPr lang="en-US" sz="4000" dirty="0" err="1"/>
              <a:t>dei</a:t>
            </a:r>
            <a:r>
              <a:rPr lang="en-US" sz="4000" dirty="0"/>
              <a:t> </a:t>
            </a:r>
            <a:r>
              <a:rPr lang="en-US" sz="4000" dirty="0" err="1"/>
              <a:t>pesci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36" t="783" r="-836" b="7036"/>
          <a:stretch/>
        </p:blipFill>
        <p:spPr>
          <a:xfrm>
            <a:off x="2220464" y="1086437"/>
            <a:ext cx="7198454" cy="42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12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7436" y="247056"/>
            <a:ext cx="4078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Orecchio</a:t>
            </a:r>
            <a:r>
              <a:rPr lang="en-US" sz="3200" dirty="0"/>
              <a:t> </a:t>
            </a:r>
            <a:r>
              <a:rPr lang="en-US" sz="3200" dirty="0" err="1"/>
              <a:t>dei</a:t>
            </a:r>
            <a:r>
              <a:rPr lang="en-US" sz="3200" dirty="0"/>
              <a:t> </a:t>
            </a:r>
            <a:r>
              <a:rPr lang="en-US" sz="3200" dirty="0" err="1"/>
              <a:t>sauropsidi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0566"/>
          <a:stretch/>
        </p:blipFill>
        <p:spPr>
          <a:xfrm>
            <a:off x="600577" y="928084"/>
            <a:ext cx="10904284" cy="44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76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555"/>
          <a:stretch/>
        </p:blipFill>
        <p:spPr>
          <a:xfrm>
            <a:off x="3198217" y="860481"/>
            <a:ext cx="8051309" cy="38799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86635" y="180473"/>
            <a:ext cx="6838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Orecchio interno dei mammiferi (uomo)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88677" y="860481"/>
            <a:ext cx="4386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Labirinto membranoso visto dal lato esterno.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890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212"/>
          <a:stretch/>
        </p:blipFill>
        <p:spPr>
          <a:xfrm>
            <a:off x="1828740" y="1005536"/>
            <a:ext cx="8516530" cy="44303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4516" y="5241049"/>
            <a:ext cx="9964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La coclea è un canalicolo spiraliforme al cui interno le strutture del labirinto cocleare delimitano tre scale che corrono parallele per tutta la lunghezza. Nell’ingrandimento è mostrata la disposizione relativa delle tre scale.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86635" y="180473"/>
            <a:ext cx="6838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Orecchio interno dei mammiferi (uomo)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63876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80" y="350463"/>
            <a:ext cx="7429500" cy="6067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1853" y="761111"/>
            <a:ext cx="502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Epitelio sensitivo delle aree vestibolari dell'orecchio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2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848" y="1364183"/>
            <a:ext cx="110501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M</a:t>
            </a:r>
            <a:r>
              <a:rPr lang="it-IT" sz="2800" dirty="0" smtClean="0"/>
              <a:t>eccanocettori: 	</a:t>
            </a:r>
          </a:p>
          <a:p>
            <a:r>
              <a:rPr lang="it-IT" sz="2800" dirty="0"/>
              <a:t>	</a:t>
            </a:r>
            <a:r>
              <a:rPr lang="it-IT" sz="2800" dirty="0" smtClean="0"/>
              <a:t>i </a:t>
            </a:r>
            <a:r>
              <a:rPr lang="it-IT" sz="2800" dirty="0"/>
              <a:t>recettori sensibili agli stimoli meccanici, come i tangocettori </a:t>
            </a:r>
            <a:r>
              <a:rPr lang="it-IT" sz="2800" dirty="0" smtClean="0"/>
              <a:t>	(</a:t>
            </a:r>
            <a:r>
              <a:rPr lang="it-IT" sz="2800" dirty="0"/>
              <a:t>tatto), i pressocettori (pressione) e i tensocettori (tono </a:t>
            </a:r>
            <a:r>
              <a:rPr lang="it-IT" sz="2800" dirty="0" smtClean="0"/>
              <a:t>muscolare</a:t>
            </a:r>
            <a:r>
              <a:rPr lang="it-IT" sz="2800" dirty="0"/>
              <a:t>). </a:t>
            </a:r>
            <a:endParaRPr lang="it-IT" sz="2800" dirty="0" smtClean="0"/>
          </a:p>
          <a:p>
            <a:r>
              <a:rPr lang="it-IT" sz="2800" dirty="0" smtClean="0"/>
              <a:t>Chemiocettori:</a:t>
            </a:r>
          </a:p>
          <a:p>
            <a:r>
              <a:rPr lang="it-IT" sz="2800" dirty="0" smtClean="0"/>
              <a:t>	sensibili </a:t>
            </a:r>
            <a:r>
              <a:rPr lang="it-IT" sz="2800" dirty="0"/>
              <a:t>a stimoli chimici (gusto, olfatto</a:t>
            </a:r>
            <a:r>
              <a:rPr lang="it-IT" sz="2800" dirty="0" smtClean="0"/>
              <a:t>)</a:t>
            </a:r>
          </a:p>
          <a:p>
            <a:r>
              <a:rPr lang="it-IT" sz="2800" dirty="0" smtClean="0"/>
              <a:t>Fotocettori:</a:t>
            </a:r>
          </a:p>
          <a:p>
            <a:r>
              <a:rPr lang="it-IT" sz="2800" dirty="0"/>
              <a:t>	</a:t>
            </a:r>
            <a:r>
              <a:rPr lang="it-IT" sz="2800" dirty="0" smtClean="0"/>
              <a:t> </a:t>
            </a:r>
            <a:r>
              <a:rPr lang="it-IT" sz="2800" dirty="0"/>
              <a:t>(coni e </a:t>
            </a:r>
            <a:r>
              <a:rPr lang="it-IT" sz="2800" dirty="0" smtClean="0"/>
              <a:t>bastoncelli </a:t>
            </a:r>
            <a:r>
              <a:rPr lang="it-IT" sz="2800" dirty="0"/>
              <a:t>della retina) recepiscono stimoli luminosi, </a:t>
            </a:r>
            <a:r>
              <a:rPr lang="it-IT" sz="2800" dirty="0" smtClean="0"/>
              <a:t>Termocettori:</a:t>
            </a:r>
          </a:p>
          <a:p>
            <a:r>
              <a:rPr lang="it-IT" sz="2800" dirty="0"/>
              <a:t>	</a:t>
            </a:r>
            <a:r>
              <a:rPr lang="it-IT" sz="2800" dirty="0" smtClean="0"/>
              <a:t> </a:t>
            </a:r>
            <a:r>
              <a:rPr lang="it-IT" sz="2800" dirty="0"/>
              <a:t>reagiscono a stimoli termici. </a:t>
            </a:r>
            <a:endParaRPr lang="it-IT" sz="2800" dirty="0" smtClean="0"/>
          </a:p>
          <a:p>
            <a:r>
              <a:rPr lang="it-IT" sz="2800" dirty="0" smtClean="0"/>
              <a:t>Elettrocettori:</a:t>
            </a:r>
          </a:p>
          <a:p>
            <a:r>
              <a:rPr lang="it-IT" sz="2800" dirty="0" smtClean="0"/>
              <a:t>	 </a:t>
            </a:r>
            <a:r>
              <a:rPr lang="it-IT" sz="2800" dirty="0"/>
              <a:t>in grado di recepire intensità e variazioni di campi elettromagnetici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759722" y="391952"/>
            <a:ext cx="47010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ORGANI DI </a:t>
            </a:r>
            <a:r>
              <a:rPr lang="en-US" sz="4800" dirty="0" smtClean="0"/>
              <a:t>SENSO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022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7284" y="305594"/>
            <a:ext cx="3378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Funzione</a:t>
            </a:r>
            <a:r>
              <a:rPr lang="en-US" dirty="0"/>
              <a:t> </a:t>
            </a:r>
            <a:r>
              <a:rPr lang="en-US" dirty="0" err="1"/>
              <a:t>vestibolare</a:t>
            </a:r>
            <a:r>
              <a:rPr lang="en-US" dirty="0"/>
              <a:t> </a:t>
            </a:r>
            <a:r>
              <a:rPr lang="en-US" dirty="0" err="1"/>
              <a:t>dell'orecchio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990180"/>
              </p:ext>
            </p:extLst>
          </p:nvPr>
        </p:nvGraphicFramePr>
        <p:xfrm>
          <a:off x="98425" y="98425"/>
          <a:ext cx="385763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Packager Shell Object" showAsIcon="1" r:id="rId3" imgW="385920" imgH="415080" progId="Package">
                  <p:embed/>
                </p:oleObj>
              </mc:Choice>
              <mc:Fallback>
                <p:oleObj name="Packager Shell Object" showAsIcon="1" r:id="rId3" imgW="385920" imgH="415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85763" cy="414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589" y="957460"/>
            <a:ext cx="7058587" cy="599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76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542925"/>
            <a:ext cx="74295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79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890712"/>
            <a:ext cx="75438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51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16" y="549950"/>
            <a:ext cx="5772150" cy="4276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1016" y="4826675"/>
            <a:ext cx="82436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onde sonore fanno vibrare la membrana timpanica. Queste vibrazioni vengono trasmesse, dalla catena dei tre ossicini, alla membrana della finestra ovale e quindi alla perilinfa della scala vestibolare e della scala timpanica, per scaricarsi, infine, sulla membrana della finestra rotonda. Le vibrazioni della perilinfa si trasmettono all’endolinfa attraverso la membrana vestibolare (o quella basilare), stimolando l’organo spirale.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33840" y="608711"/>
            <a:ext cx="3097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Funzione</a:t>
            </a:r>
            <a:r>
              <a:rPr lang="en-US" dirty="0"/>
              <a:t> </a:t>
            </a:r>
            <a:r>
              <a:rPr lang="en-US" dirty="0" err="1"/>
              <a:t>acustica</a:t>
            </a:r>
            <a:r>
              <a:rPr lang="en-US" dirty="0"/>
              <a:t> </a:t>
            </a:r>
            <a:r>
              <a:rPr lang="en-US" dirty="0" err="1"/>
              <a:t>dell'orecchio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490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30428" y="608711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Sistema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linea</a:t>
            </a:r>
            <a:r>
              <a:rPr lang="en-US" dirty="0"/>
              <a:t> </a:t>
            </a:r>
            <a:r>
              <a:rPr lang="en-US" dirty="0" err="1"/>
              <a:t>laterale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56" y="608711"/>
            <a:ext cx="74295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18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1681162"/>
            <a:ext cx="63627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90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4405" y="429416"/>
            <a:ext cx="1428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Elettrocettori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457200"/>
            <a:ext cx="74295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8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514475"/>
            <a:ext cx="7429500" cy="38290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7929" y="48718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Si noti come nei teleostei i tubuli siano molto più corti rispetto a quelli </a:t>
            </a:r>
            <a:r>
              <a:rPr lang="it-IT" dirty="0" smtClean="0"/>
              <a:t>degli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85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074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14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9064" y="255475"/>
            <a:ext cx="7552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SENSIBILITÀ ESTEROCETTIVA GENERALE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110017" y="1341229"/>
            <a:ext cx="1008114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/>
              <a:t>Tipi di </a:t>
            </a:r>
            <a:r>
              <a:rPr lang="it-IT" sz="2000" dirty="0" smtClean="0"/>
              <a:t>recettori :			 Lamellari o NON Lamellari - Fasici </a:t>
            </a:r>
            <a:r>
              <a:rPr lang="it-IT" sz="2000" dirty="0"/>
              <a:t>e </a:t>
            </a:r>
            <a:r>
              <a:rPr lang="it-IT" sz="2000" dirty="0" smtClean="0"/>
              <a:t>Tonici</a:t>
            </a:r>
            <a:r>
              <a:rPr lang="it-IT" sz="2000" dirty="0"/>
              <a:t/>
            </a:r>
            <a:br>
              <a:rPr lang="it-IT" sz="2000" dirty="0"/>
            </a:br>
            <a:endParaRPr lang="it-IT" sz="2000" dirty="0" smtClean="0"/>
          </a:p>
          <a:p>
            <a:pPr>
              <a:lnSpc>
                <a:spcPct val="150000"/>
              </a:lnSpc>
            </a:pPr>
            <a:r>
              <a:rPr lang="it-IT" sz="2000" dirty="0" smtClean="0"/>
              <a:t>• </a:t>
            </a:r>
            <a:r>
              <a:rPr lang="it-IT" sz="2000" dirty="0"/>
              <a:t>Terminazioni nervose </a:t>
            </a:r>
            <a:r>
              <a:rPr lang="it-IT" sz="2000" dirty="0" smtClean="0"/>
              <a:t>libere 		 &gt;&gt;&gt;&gt;&gt; soprattutto sensazioni dolorifiche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• </a:t>
            </a:r>
            <a:r>
              <a:rPr lang="it-IT" sz="2000" dirty="0"/>
              <a:t>Dischi tattili di </a:t>
            </a:r>
            <a:r>
              <a:rPr lang="it-IT" sz="2000" dirty="0" smtClean="0"/>
              <a:t>Merkel</a:t>
            </a:r>
            <a:r>
              <a:rPr lang="it-IT" sz="2000" dirty="0"/>
              <a:t>	</a:t>
            </a:r>
            <a:r>
              <a:rPr lang="it-IT" sz="2000" dirty="0" smtClean="0"/>
              <a:t>		 </a:t>
            </a:r>
            <a:r>
              <a:rPr lang="it-IT" sz="2000" dirty="0"/>
              <a:t>&gt;&gt;&gt;&gt;&gt; </a:t>
            </a:r>
            <a:r>
              <a:rPr lang="it-IT" sz="2000" dirty="0" smtClean="0"/>
              <a:t>sensazioni </a:t>
            </a:r>
            <a:r>
              <a:rPr lang="it-IT" sz="2000" dirty="0"/>
              <a:t>tattili</a:t>
            </a:r>
            <a:endParaRPr lang="it-IT" sz="2000" dirty="0" smtClean="0"/>
          </a:p>
          <a:p>
            <a:pPr>
              <a:lnSpc>
                <a:spcPct val="150000"/>
              </a:lnSpc>
            </a:pPr>
            <a:r>
              <a:rPr lang="it-IT" sz="2000" dirty="0" smtClean="0"/>
              <a:t>• </a:t>
            </a:r>
            <a:r>
              <a:rPr lang="it-IT" sz="2000" dirty="0"/>
              <a:t>Organi di </a:t>
            </a:r>
            <a:r>
              <a:rPr lang="it-IT" sz="2000" dirty="0" smtClean="0"/>
              <a:t>Eimer</a:t>
            </a:r>
            <a:r>
              <a:rPr lang="it-IT" sz="2000" dirty="0"/>
              <a:t> </a:t>
            </a:r>
            <a:r>
              <a:rPr lang="it-IT" sz="2000" dirty="0" smtClean="0"/>
              <a:t>			&gt;&gt;&gt;&gt;&gt; sensazioni tattili alta sensibilità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• </a:t>
            </a:r>
            <a:r>
              <a:rPr lang="it-IT" sz="2000" dirty="0"/>
              <a:t>Corpuscoli lamellari di </a:t>
            </a:r>
            <a:r>
              <a:rPr lang="it-IT" sz="2000" dirty="0" smtClean="0"/>
              <a:t>Pacini (L)</a:t>
            </a:r>
            <a:r>
              <a:rPr lang="it-IT" sz="2000" dirty="0"/>
              <a:t>		 &gt;&gt;&gt;&gt;&gt; sensazioni </a:t>
            </a:r>
            <a:r>
              <a:rPr lang="it-IT" sz="2000" dirty="0" smtClean="0"/>
              <a:t>pressorie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• </a:t>
            </a:r>
            <a:r>
              <a:rPr lang="it-IT" sz="2000" dirty="0"/>
              <a:t>Corpuscoli di </a:t>
            </a:r>
            <a:r>
              <a:rPr lang="it-IT" sz="2000" dirty="0" smtClean="0"/>
              <a:t>Krause (L)			</a:t>
            </a:r>
            <a:r>
              <a:rPr lang="it-IT" sz="2000" dirty="0"/>
              <a:t>&gt;&gt;&gt;&gt;&gt; sensazioni </a:t>
            </a:r>
            <a:r>
              <a:rPr lang="it-IT" sz="2000" dirty="0" smtClean="0"/>
              <a:t>tattili/termiche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• </a:t>
            </a:r>
            <a:r>
              <a:rPr lang="it-IT" sz="2000" dirty="0"/>
              <a:t>Corpuscoli di </a:t>
            </a:r>
            <a:r>
              <a:rPr lang="it-IT" sz="2000" dirty="0" smtClean="0"/>
              <a:t>Golgi-Mazzoni </a:t>
            </a:r>
            <a:r>
              <a:rPr lang="it-IT" sz="2000" dirty="0"/>
              <a:t> (L)		 &gt;&gt;&gt;&gt;&gt; sensazioni pressorie</a:t>
            </a:r>
          </a:p>
          <a:p>
            <a:pPr>
              <a:lnSpc>
                <a:spcPct val="150000"/>
              </a:lnSpc>
            </a:pPr>
            <a:r>
              <a:rPr lang="it-IT" sz="2000" dirty="0" smtClean="0"/>
              <a:t>• </a:t>
            </a:r>
            <a:r>
              <a:rPr lang="it-IT" sz="2000" dirty="0"/>
              <a:t>Corpuscoli tattili di </a:t>
            </a:r>
            <a:r>
              <a:rPr lang="it-IT" sz="2000" dirty="0" smtClean="0"/>
              <a:t>Meissner (L)	 	  </a:t>
            </a:r>
            <a:r>
              <a:rPr lang="it-IT" sz="2000" dirty="0"/>
              <a:t>&gt;&gt;&gt;&gt;&gt; sensazioni </a:t>
            </a:r>
            <a:r>
              <a:rPr lang="it-IT" sz="2000" dirty="0" smtClean="0"/>
              <a:t>tattili discriminatorie</a:t>
            </a:r>
            <a:endParaRPr lang="it-IT" sz="2000" dirty="0"/>
          </a:p>
          <a:p>
            <a:pPr>
              <a:lnSpc>
                <a:spcPct val="150000"/>
              </a:lnSpc>
            </a:pPr>
            <a:r>
              <a:rPr lang="it-IT" sz="2000" dirty="0" smtClean="0"/>
              <a:t>• </a:t>
            </a:r>
            <a:r>
              <a:rPr lang="it-IT" sz="2000" dirty="0"/>
              <a:t>Corpuscoli fusiformi di </a:t>
            </a:r>
            <a:r>
              <a:rPr lang="it-IT" sz="2000" dirty="0" smtClean="0"/>
              <a:t>Ruffin 		 </a:t>
            </a:r>
            <a:r>
              <a:rPr lang="it-IT" sz="2000" dirty="0"/>
              <a:t>&gt;&gt;&gt;&gt;&gt; sensazioni </a:t>
            </a:r>
            <a:r>
              <a:rPr lang="it-IT" sz="2000" dirty="0" smtClean="0"/>
              <a:t>stiramento/termiche</a:t>
            </a:r>
            <a:endParaRPr lang="it-IT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62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120" y="292433"/>
            <a:ext cx="8481346" cy="68176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568" y="2316287"/>
            <a:ext cx="332655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</a:rPr>
              <a:t>SENSIBILITÀ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</a:rPr>
              <a:t>ESTEROCETTIVA </a:t>
            </a:r>
            <a:endParaRPr lang="en-US" sz="2800" dirty="0" smtClean="0">
              <a:latin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</a:rPr>
              <a:t>GENERALE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984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8768"/>
          <a:stretch/>
        </p:blipFill>
        <p:spPr>
          <a:xfrm>
            <a:off x="409486" y="1061990"/>
            <a:ext cx="10113369" cy="28121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485" y="3874168"/>
            <a:ext cx="107558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a, Fuso neuromuscolare. b, Organo sensitivo del tendine (od organo muscolotendineo di Golgi).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22033" y="292549"/>
            <a:ext cx="58785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/>
              <a:t>Sensibilità</a:t>
            </a:r>
            <a:r>
              <a:rPr lang="en-US" sz="4400" dirty="0"/>
              <a:t> </a:t>
            </a:r>
            <a:r>
              <a:rPr lang="en-US" sz="4400" dirty="0" err="1"/>
              <a:t>propriocettiva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409484" y="4441068"/>
            <a:ext cx="107558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</a:rPr>
              <a:t>meccanocettori specializzati per raccogliere informazioni circa lo stato di contrazione e di rilassamento dei muscoli. Sono localizzati nei muscoli, nei tendi-ni e nelle articolazioni.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09483" y="5354524"/>
            <a:ext cx="10755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</a:rPr>
              <a:t>una o poche fibre muscolari (fibre intrafusali) inguaina-te in una capsula connettivale aperta alle estremità e in continuità con la guaina perine-vrale dei fascetti di fibre nervose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7263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3105" y="4736249"/>
            <a:ext cx="10450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</a:rPr>
              <a:t>triplice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</a:rPr>
              <a:t>innervazione</a:t>
            </a:r>
            <a:r>
              <a:rPr lang="en-US" sz="2000" dirty="0" smtClean="0">
                <a:latin typeface="Arial" panose="020B0604020202020204" pitchFamily="34" charset="0"/>
              </a:rPr>
              <a:t> 1 </a:t>
            </a:r>
            <a:r>
              <a:rPr lang="it-IT" sz="2000" dirty="0"/>
              <a:t>motoria e </a:t>
            </a:r>
            <a:r>
              <a:rPr lang="it-IT" sz="2000" dirty="0" smtClean="0"/>
              <a:t>2 sensitive</a:t>
            </a:r>
            <a:r>
              <a:rPr lang="it-IT" sz="2000" dirty="0"/>
              <a:t>. Sono presenti nei muscoli striati di tutti i vertebrati. 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8768"/>
          <a:stretch/>
        </p:blipFill>
        <p:spPr>
          <a:xfrm>
            <a:off x="773104" y="1398874"/>
            <a:ext cx="10113369" cy="28121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04" y="5462336"/>
            <a:ext cx="10478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</a:rPr>
              <a:t>risposte riflesse tese a ridurre la contrazione muscolare e quindi la tensione tendinea.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3122033" y="292549"/>
            <a:ext cx="58785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/>
              <a:t>Sensibilità</a:t>
            </a:r>
            <a:r>
              <a:rPr lang="en-US" sz="4400" dirty="0"/>
              <a:t> </a:t>
            </a:r>
            <a:r>
              <a:rPr lang="en-US" sz="4400" dirty="0" err="1"/>
              <a:t>propriocettiva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7277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2253" y="89665"/>
            <a:ext cx="9270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Sensibilità</a:t>
            </a:r>
            <a:r>
              <a:rPr lang="en-US" sz="3600" dirty="0"/>
              <a:t> </a:t>
            </a:r>
            <a:r>
              <a:rPr lang="en-US" sz="3600" dirty="0" err="1"/>
              <a:t>esterocettiva</a:t>
            </a:r>
            <a:r>
              <a:rPr lang="en-US" sz="3600" dirty="0"/>
              <a:t> </a:t>
            </a:r>
            <a:r>
              <a:rPr lang="en-US" sz="3600" dirty="0" err="1"/>
              <a:t>speciale</a:t>
            </a:r>
            <a:r>
              <a:rPr lang="en-US" sz="3600" dirty="0"/>
              <a:t>: </a:t>
            </a:r>
            <a:r>
              <a:rPr lang="en-US" sz="3600" dirty="0" err="1"/>
              <a:t>chemiocezione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520990" y="918229"/>
            <a:ext cx="2329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Papille</a:t>
            </a:r>
            <a:r>
              <a:rPr lang="en-US" dirty="0"/>
              <a:t> e </a:t>
            </a:r>
            <a:r>
              <a:rPr lang="en-US" dirty="0" err="1"/>
              <a:t>calici</a:t>
            </a:r>
            <a:r>
              <a:rPr lang="en-US" dirty="0"/>
              <a:t> </a:t>
            </a:r>
            <a:r>
              <a:rPr lang="en-US" dirty="0" err="1"/>
              <a:t>gustativi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196"/>
          <a:stretch/>
        </p:blipFill>
        <p:spPr>
          <a:xfrm>
            <a:off x="474050" y="1287561"/>
            <a:ext cx="4752975" cy="5498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37400" y="1139172"/>
            <a:ext cx="6096000" cy="51244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latin typeface="Arial" panose="020B0604020202020204" pitchFamily="34" charset="0"/>
              </a:rPr>
              <a:t>uno dei più antichi meccanismi sensoriali e svol-ge fondamentali ruoli comportamentali, intervenendo nella selezione dell’ambiente, nelle relazioni predatore-preda, nelle scelte alimentari, nella comunicazione chimica e nel comportamento </a:t>
            </a:r>
            <a:r>
              <a:rPr lang="it-IT" sz="2000" dirty="0" smtClean="0">
                <a:latin typeface="Arial" panose="020B0604020202020204" pitchFamily="34" charset="0"/>
              </a:rPr>
              <a:t>sessual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ruolo</a:t>
            </a:r>
            <a:r>
              <a:rPr lang="en-US" sz="2000" dirty="0"/>
              <a:t> </a:t>
            </a:r>
            <a:r>
              <a:rPr lang="en-US" sz="2000" dirty="0" err="1"/>
              <a:t>fondamentale</a:t>
            </a:r>
            <a:r>
              <a:rPr lang="en-US" sz="2000" dirty="0"/>
              <a:t> </a:t>
            </a:r>
            <a:r>
              <a:rPr lang="en-US" sz="2000" dirty="0" err="1" smtClean="0"/>
              <a:t>nell’homing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it-IT" sz="2000" dirty="0"/>
              <a:t>nella comunicazione chimica giocano un ruolo cruciale i </a:t>
            </a:r>
            <a:r>
              <a:rPr lang="it-IT" sz="2000" dirty="0" smtClean="0"/>
              <a:t>feromoni </a:t>
            </a:r>
            <a:r>
              <a:rPr lang="it-IT" sz="2000" dirty="0"/>
              <a:t>diffusa fra pesci e anfibi, ma è molto importante anche nei mammiferi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7890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1962</Words>
  <Application>Microsoft Office PowerPoint</Application>
  <PresentationFormat>Widescreen</PresentationFormat>
  <Paragraphs>198</Paragraphs>
  <Slides>49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Packager Shell Object</vt:lpstr>
      <vt:lpstr>Anatomia Comparata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Gabriele Baj</dc:creator>
  <cp:lastModifiedBy>Gabriele Baj</cp:lastModifiedBy>
  <cp:revision>38</cp:revision>
  <dcterms:created xsi:type="dcterms:W3CDTF">2022-05-12T05:16:46Z</dcterms:created>
  <dcterms:modified xsi:type="dcterms:W3CDTF">2022-05-19T04:39:37Z</dcterms:modified>
</cp:coreProperties>
</file>