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448" r:id="rId2"/>
    <p:sldId id="542" r:id="rId3"/>
    <p:sldId id="259" r:id="rId4"/>
    <p:sldId id="465" r:id="rId5"/>
    <p:sldId id="561" r:id="rId6"/>
    <p:sldId id="1122" r:id="rId7"/>
    <p:sldId id="1084" r:id="rId8"/>
    <p:sldId id="1136" r:id="rId9"/>
    <p:sldId id="540" r:id="rId10"/>
    <p:sldId id="1171" r:id="rId11"/>
    <p:sldId id="1090" r:id="rId12"/>
    <p:sldId id="1091" r:id="rId13"/>
    <p:sldId id="1083" r:id="rId14"/>
    <p:sldId id="508" r:id="rId15"/>
    <p:sldId id="488" r:id="rId16"/>
    <p:sldId id="574" r:id="rId17"/>
    <p:sldId id="256" r:id="rId18"/>
    <p:sldId id="564" r:id="rId19"/>
    <p:sldId id="1055" r:id="rId20"/>
    <p:sldId id="453" r:id="rId21"/>
    <p:sldId id="362" r:id="rId22"/>
    <p:sldId id="366" r:id="rId23"/>
    <p:sldId id="1145" r:id="rId24"/>
    <p:sldId id="1146" r:id="rId25"/>
    <p:sldId id="416" r:id="rId26"/>
    <p:sldId id="420" r:id="rId27"/>
    <p:sldId id="1166" r:id="rId28"/>
    <p:sldId id="1163" r:id="rId29"/>
    <p:sldId id="1069" r:id="rId30"/>
    <p:sldId id="1114" r:id="rId31"/>
    <p:sldId id="1053" r:id="rId32"/>
    <p:sldId id="1168" r:id="rId33"/>
    <p:sldId id="1080" r:id="rId34"/>
    <p:sldId id="1072" r:id="rId35"/>
    <p:sldId id="1082" r:id="rId36"/>
    <p:sldId id="1089" r:id="rId37"/>
    <p:sldId id="1071" r:id="rId38"/>
    <p:sldId id="1182" r:id="rId39"/>
    <p:sldId id="1183" r:id="rId40"/>
    <p:sldId id="1185" r:id="rId41"/>
    <p:sldId id="1184" r:id="rId42"/>
    <p:sldId id="1186" r:id="rId43"/>
    <p:sldId id="1187" r:id="rId44"/>
    <p:sldId id="1112" r:id="rId45"/>
    <p:sldId id="1115" r:id="rId46"/>
    <p:sldId id="1170" r:id="rId47"/>
    <p:sldId id="1070" r:id="rId48"/>
    <p:sldId id="1117" r:id="rId49"/>
    <p:sldId id="1077" r:id="rId50"/>
    <p:sldId id="1078" r:id="rId51"/>
    <p:sldId id="1079" r:id="rId52"/>
    <p:sldId id="1066" r:id="rId53"/>
    <p:sldId id="1167" r:id="rId54"/>
    <p:sldId id="1162" r:id="rId55"/>
    <p:sldId id="1085" r:id="rId56"/>
    <p:sldId id="1056" r:id="rId57"/>
    <p:sldId id="1057" r:id="rId58"/>
    <p:sldId id="1062" r:id="rId59"/>
    <p:sldId id="1063" r:id="rId60"/>
    <p:sldId id="1086" r:id="rId61"/>
    <p:sldId id="1058" r:id="rId62"/>
    <p:sldId id="1087" r:id="rId63"/>
    <p:sldId id="1059" r:id="rId64"/>
    <p:sldId id="1088" r:id="rId65"/>
    <p:sldId id="1060" r:id="rId66"/>
    <p:sldId id="1061" r:id="rId67"/>
    <p:sldId id="1064" r:id="rId68"/>
    <p:sldId id="1065" r:id="rId69"/>
    <p:sldId id="1068" r:id="rId70"/>
    <p:sldId id="1173" r:id="rId71"/>
    <p:sldId id="1124"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9D4"/>
    <a:srgbClr val="C7CBE8"/>
    <a:srgbClr val="D1D1FF"/>
    <a:srgbClr val="F0F4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79DE60-AFF1-4C3B-ABF3-DBDC6914BABB}" v="1" dt="2024-04-19T16:42:12.4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7" autoAdjust="0"/>
    <p:restoredTop sz="90644" autoAdjust="0"/>
  </p:normalViewPr>
  <p:slideViewPr>
    <p:cSldViewPr snapToGrid="0">
      <p:cViewPr varScale="1">
        <p:scale>
          <a:sx n="89" d="100"/>
          <a:sy n="89" d="100"/>
        </p:scale>
        <p:origin x="45"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MASINI ALBERTO" userId="8c013d22-ceb2-4014-ae73-ac062752c54f" providerId="ADAL" clId="{7179DE60-AFF1-4C3B-ABF3-DBDC6914BABB}"/>
    <pc:docChg chg="addSld delSld modSld sldOrd">
      <pc:chgData name="TOMMASINI ALBERTO" userId="8c013d22-ceb2-4014-ae73-ac062752c54f" providerId="ADAL" clId="{7179DE60-AFF1-4C3B-ABF3-DBDC6914BABB}" dt="2024-04-19T16:42:47.389" v="6" actId="47"/>
      <pc:docMkLst>
        <pc:docMk/>
      </pc:docMkLst>
      <pc:sldChg chg="del">
        <pc:chgData name="TOMMASINI ALBERTO" userId="8c013d22-ceb2-4014-ae73-ac062752c54f" providerId="ADAL" clId="{7179DE60-AFF1-4C3B-ABF3-DBDC6914BABB}" dt="2024-04-17T21:13:47.156" v="0" actId="47"/>
        <pc:sldMkLst>
          <pc:docMk/>
          <pc:sldMk cId="726130241" sldId="262"/>
        </pc:sldMkLst>
      </pc:sldChg>
      <pc:sldChg chg="del">
        <pc:chgData name="TOMMASINI ALBERTO" userId="8c013d22-ceb2-4014-ae73-ac062752c54f" providerId="ADAL" clId="{7179DE60-AFF1-4C3B-ABF3-DBDC6914BABB}" dt="2024-04-17T21:13:47.156" v="0" actId="47"/>
        <pc:sldMkLst>
          <pc:docMk/>
          <pc:sldMk cId="0" sldId="317"/>
        </pc:sldMkLst>
      </pc:sldChg>
      <pc:sldChg chg="del">
        <pc:chgData name="TOMMASINI ALBERTO" userId="8c013d22-ceb2-4014-ae73-ac062752c54f" providerId="ADAL" clId="{7179DE60-AFF1-4C3B-ABF3-DBDC6914BABB}" dt="2024-04-17T21:13:47.156" v="0" actId="47"/>
        <pc:sldMkLst>
          <pc:docMk/>
          <pc:sldMk cId="0" sldId="324"/>
        </pc:sldMkLst>
      </pc:sldChg>
      <pc:sldChg chg="del">
        <pc:chgData name="TOMMASINI ALBERTO" userId="8c013d22-ceb2-4014-ae73-ac062752c54f" providerId="ADAL" clId="{7179DE60-AFF1-4C3B-ABF3-DBDC6914BABB}" dt="2024-04-17T21:13:47.156" v="0" actId="47"/>
        <pc:sldMkLst>
          <pc:docMk/>
          <pc:sldMk cId="0" sldId="330"/>
        </pc:sldMkLst>
      </pc:sldChg>
      <pc:sldChg chg="del">
        <pc:chgData name="TOMMASINI ALBERTO" userId="8c013d22-ceb2-4014-ae73-ac062752c54f" providerId="ADAL" clId="{7179DE60-AFF1-4C3B-ABF3-DBDC6914BABB}" dt="2024-04-17T21:13:47.156" v="0" actId="47"/>
        <pc:sldMkLst>
          <pc:docMk/>
          <pc:sldMk cId="0" sldId="332"/>
        </pc:sldMkLst>
      </pc:sldChg>
      <pc:sldChg chg="del">
        <pc:chgData name="TOMMASINI ALBERTO" userId="8c013d22-ceb2-4014-ae73-ac062752c54f" providerId="ADAL" clId="{7179DE60-AFF1-4C3B-ABF3-DBDC6914BABB}" dt="2024-04-17T21:13:47.156" v="0" actId="47"/>
        <pc:sldMkLst>
          <pc:docMk/>
          <pc:sldMk cId="0" sldId="343"/>
        </pc:sldMkLst>
      </pc:sldChg>
      <pc:sldChg chg="del">
        <pc:chgData name="TOMMASINI ALBERTO" userId="8c013d22-ceb2-4014-ae73-ac062752c54f" providerId="ADAL" clId="{7179DE60-AFF1-4C3B-ABF3-DBDC6914BABB}" dt="2024-04-17T21:13:47.156" v="0" actId="47"/>
        <pc:sldMkLst>
          <pc:docMk/>
          <pc:sldMk cId="0" sldId="346"/>
        </pc:sldMkLst>
      </pc:sldChg>
      <pc:sldChg chg="del">
        <pc:chgData name="TOMMASINI ALBERTO" userId="8c013d22-ceb2-4014-ae73-ac062752c54f" providerId="ADAL" clId="{7179DE60-AFF1-4C3B-ABF3-DBDC6914BABB}" dt="2024-04-17T21:13:47.156" v="0" actId="47"/>
        <pc:sldMkLst>
          <pc:docMk/>
          <pc:sldMk cId="0" sldId="354"/>
        </pc:sldMkLst>
      </pc:sldChg>
      <pc:sldChg chg="del">
        <pc:chgData name="TOMMASINI ALBERTO" userId="8c013d22-ceb2-4014-ae73-ac062752c54f" providerId="ADAL" clId="{7179DE60-AFF1-4C3B-ABF3-DBDC6914BABB}" dt="2024-04-17T21:13:47.156" v="0" actId="47"/>
        <pc:sldMkLst>
          <pc:docMk/>
          <pc:sldMk cId="0" sldId="355"/>
        </pc:sldMkLst>
      </pc:sldChg>
      <pc:sldChg chg="del">
        <pc:chgData name="TOMMASINI ALBERTO" userId="8c013d22-ceb2-4014-ae73-ac062752c54f" providerId="ADAL" clId="{7179DE60-AFF1-4C3B-ABF3-DBDC6914BABB}" dt="2024-04-17T21:13:47.156" v="0" actId="47"/>
        <pc:sldMkLst>
          <pc:docMk/>
          <pc:sldMk cId="0" sldId="359"/>
        </pc:sldMkLst>
      </pc:sldChg>
      <pc:sldChg chg="del">
        <pc:chgData name="TOMMASINI ALBERTO" userId="8c013d22-ceb2-4014-ae73-ac062752c54f" providerId="ADAL" clId="{7179DE60-AFF1-4C3B-ABF3-DBDC6914BABB}" dt="2024-04-17T21:13:47.156" v="0" actId="47"/>
        <pc:sldMkLst>
          <pc:docMk/>
          <pc:sldMk cId="0" sldId="360"/>
        </pc:sldMkLst>
      </pc:sldChg>
      <pc:sldChg chg="del">
        <pc:chgData name="TOMMASINI ALBERTO" userId="8c013d22-ceb2-4014-ae73-ac062752c54f" providerId="ADAL" clId="{7179DE60-AFF1-4C3B-ABF3-DBDC6914BABB}" dt="2024-04-17T21:13:47.156" v="0" actId="47"/>
        <pc:sldMkLst>
          <pc:docMk/>
          <pc:sldMk cId="0" sldId="383"/>
        </pc:sldMkLst>
      </pc:sldChg>
      <pc:sldChg chg="del">
        <pc:chgData name="TOMMASINI ALBERTO" userId="8c013d22-ceb2-4014-ae73-ac062752c54f" providerId="ADAL" clId="{7179DE60-AFF1-4C3B-ABF3-DBDC6914BABB}" dt="2024-04-17T21:13:47.156" v="0" actId="47"/>
        <pc:sldMkLst>
          <pc:docMk/>
          <pc:sldMk cId="0" sldId="384"/>
        </pc:sldMkLst>
      </pc:sldChg>
      <pc:sldChg chg="del">
        <pc:chgData name="TOMMASINI ALBERTO" userId="8c013d22-ceb2-4014-ae73-ac062752c54f" providerId="ADAL" clId="{7179DE60-AFF1-4C3B-ABF3-DBDC6914BABB}" dt="2024-04-17T21:13:47.156" v="0" actId="47"/>
        <pc:sldMkLst>
          <pc:docMk/>
          <pc:sldMk cId="0" sldId="385"/>
        </pc:sldMkLst>
      </pc:sldChg>
      <pc:sldChg chg="del">
        <pc:chgData name="TOMMASINI ALBERTO" userId="8c013d22-ceb2-4014-ae73-ac062752c54f" providerId="ADAL" clId="{7179DE60-AFF1-4C3B-ABF3-DBDC6914BABB}" dt="2024-04-17T21:13:47.156" v="0" actId="47"/>
        <pc:sldMkLst>
          <pc:docMk/>
          <pc:sldMk cId="0" sldId="389"/>
        </pc:sldMkLst>
      </pc:sldChg>
      <pc:sldChg chg="del">
        <pc:chgData name="TOMMASINI ALBERTO" userId="8c013d22-ceb2-4014-ae73-ac062752c54f" providerId="ADAL" clId="{7179DE60-AFF1-4C3B-ABF3-DBDC6914BABB}" dt="2024-04-17T21:13:47.156" v="0" actId="47"/>
        <pc:sldMkLst>
          <pc:docMk/>
          <pc:sldMk cId="0" sldId="390"/>
        </pc:sldMkLst>
      </pc:sldChg>
      <pc:sldChg chg="del">
        <pc:chgData name="TOMMASINI ALBERTO" userId="8c013d22-ceb2-4014-ae73-ac062752c54f" providerId="ADAL" clId="{7179DE60-AFF1-4C3B-ABF3-DBDC6914BABB}" dt="2024-04-17T21:13:47.156" v="0" actId="47"/>
        <pc:sldMkLst>
          <pc:docMk/>
          <pc:sldMk cId="732350447" sldId="397"/>
        </pc:sldMkLst>
      </pc:sldChg>
      <pc:sldChg chg="del">
        <pc:chgData name="TOMMASINI ALBERTO" userId="8c013d22-ceb2-4014-ae73-ac062752c54f" providerId="ADAL" clId="{7179DE60-AFF1-4C3B-ABF3-DBDC6914BABB}" dt="2024-04-17T21:13:47.156" v="0" actId="47"/>
        <pc:sldMkLst>
          <pc:docMk/>
          <pc:sldMk cId="0" sldId="399"/>
        </pc:sldMkLst>
      </pc:sldChg>
      <pc:sldChg chg="del">
        <pc:chgData name="TOMMASINI ALBERTO" userId="8c013d22-ceb2-4014-ae73-ac062752c54f" providerId="ADAL" clId="{7179DE60-AFF1-4C3B-ABF3-DBDC6914BABB}" dt="2024-04-17T21:13:47.156" v="0" actId="47"/>
        <pc:sldMkLst>
          <pc:docMk/>
          <pc:sldMk cId="0" sldId="409"/>
        </pc:sldMkLst>
      </pc:sldChg>
      <pc:sldChg chg="del">
        <pc:chgData name="TOMMASINI ALBERTO" userId="8c013d22-ceb2-4014-ae73-ac062752c54f" providerId="ADAL" clId="{7179DE60-AFF1-4C3B-ABF3-DBDC6914BABB}" dt="2024-04-17T21:13:47.156" v="0" actId="47"/>
        <pc:sldMkLst>
          <pc:docMk/>
          <pc:sldMk cId="0" sldId="410"/>
        </pc:sldMkLst>
      </pc:sldChg>
      <pc:sldChg chg="del">
        <pc:chgData name="TOMMASINI ALBERTO" userId="8c013d22-ceb2-4014-ae73-ac062752c54f" providerId="ADAL" clId="{7179DE60-AFF1-4C3B-ABF3-DBDC6914BABB}" dt="2024-04-17T21:13:47.156" v="0" actId="47"/>
        <pc:sldMkLst>
          <pc:docMk/>
          <pc:sldMk cId="0" sldId="411"/>
        </pc:sldMkLst>
      </pc:sldChg>
      <pc:sldChg chg="del">
        <pc:chgData name="TOMMASINI ALBERTO" userId="8c013d22-ceb2-4014-ae73-ac062752c54f" providerId="ADAL" clId="{7179DE60-AFF1-4C3B-ABF3-DBDC6914BABB}" dt="2024-04-17T21:13:47.156" v="0" actId="47"/>
        <pc:sldMkLst>
          <pc:docMk/>
          <pc:sldMk cId="0" sldId="423"/>
        </pc:sldMkLst>
      </pc:sldChg>
      <pc:sldChg chg="del">
        <pc:chgData name="TOMMASINI ALBERTO" userId="8c013d22-ceb2-4014-ae73-ac062752c54f" providerId="ADAL" clId="{7179DE60-AFF1-4C3B-ABF3-DBDC6914BABB}" dt="2024-04-17T21:13:47.156" v="0" actId="47"/>
        <pc:sldMkLst>
          <pc:docMk/>
          <pc:sldMk cId="0" sldId="428"/>
        </pc:sldMkLst>
      </pc:sldChg>
      <pc:sldChg chg="del">
        <pc:chgData name="TOMMASINI ALBERTO" userId="8c013d22-ceb2-4014-ae73-ac062752c54f" providerId="ADAL" clId="{7179DE60-AFF1-4C3B-ABF3-DBDC6914BABB}" dt="2024-04-17T21:13:47.156" v="0" actId="47"/>
        <pc:sldMkLst>
          <pc:docMk/>
          <pc:sldMk cId="0" sldId="429"/>
        </pc:sldMkLst>
      </pc:sldChg>
      <pc:sldChg chg="del">
        <pc:chgData name="TOMMASINI ALBERTO" userId="8c013d22-ceb2-4014-ae73-ac062752c54f" providerId="ADAL" clId="{7179DE60-AFF1-4C3B-ABF3-DBDC6914BABB}" dt="2024-04-17T21:13:47.156" v="0" actId="47"/>
        <pc:sldMkLst>
          <pc:docMk/>
          <pc:sldMk cId="0" sldId="475"/>
        </pc:sldMkLst>
      </pc:sldChg>
      <pc:sldChg chg="del">
        <pc:chgData name="TOMMASINI ALBERTO" userId="8c013d22-ceb2-4014-ae73-ac062752c54f" providerId="ADAL" clId="{7179DE60-AFF1-4C3B-ABF3-DBDC6914BABB}" dt="2024-04-17T21:13:47.156" v="0" actId="47"/>
        <pc:sldMkLst>
          <pc:docMk/>
          <pc:sldMk cId="0" sldId="483"/>
        </pc:sldMkLst>
      </pc:sldChg>
      <pc:sldChg chg="del">
        <pc:chgData name="TOMMASINI ALBERTO" userId="8c013d22-ceb2-4014-ae73-ac062752c54f" providerId="ADAL" clId="{7179DE60-AFF1-4C3B-ABF3-DBDC6914BABB}" dt="2024-04-17T21:13:47.156" v="0" actId="47"/>
        <pc:sldMkLst>
          <pc:docMk/>
          <pc:sldMk cId="0" sldId="484"/>
        </pc:sldMkLst>
      </pc:sldChg>
      <pc:sldChg chg="del">
        <pc:chgData name="TOMMASINI ALBERTO" userId="8c013d22-ceb2-4014-ae73-ac062752c54f" providerId="ADAL" clId="{7179DE60-AFF1-4C3B-ABF3-DBDC6914BABB}" dt="2024-04-17T21:13:47.156" v="0" actId="47"/>
        <pc:sldMkLst>
          <pc:docMk/>
          <pc:sldMk cId="0" sldId="485"/>
        </pc:sldMkLst>
      </pc:sldChg>
      <pc:sldChg chg="del">
        <pc:chgData name="TOMMASINI ALBERTO" userId="8c013d22-ceb2-4014-ae73-ac062752c54f" providerId="ADAL" clId="{7179DE60-AFF1-4C3B-ABF3-DBDC6914BABB}" dt="2024-04-17T21:13:47.156" v="0" actId="47"/>
        <pc:sldMkLst>
          <pc:docMk/>
          <pc:sldMk cId="0" sldId="486"/>
        </pc:sldMkLst>
      </pc:sldChg>
      <pc:sldChg chg="del">
        <pc:chgData name="TOMMASINI ALBERTO" userId="8c013d22-ceb2-4014-ae73-ac062752c54f" providerId="ADAL" clId="{7179DE60-AFF1-4C3B-ABF3-DBDC6914BABB}" dt="2024-04-17T21:13:47.156" v="0" actId="47"/>
        <pc:sldMkLst>
          <pc:docMk/>
          <pc:sldMk cId="0" sldId="496"/>
        </pc:sldMkLst>
      </pc:sldChg>
      <pc:sldChg chg="del">
        <pc:chgData name="TOMMASINI ALBERTO" userId="8c013d22-ceb2-4014-ae73-ac062752c54f" providerId="ADAL" clId="{7179DE60-AFF1-4C3B-ABF3-DBDC6914BABB}" dt="2024-04-17T21:13:47.156" v="0" actId="47"/>
        <pc:sldMkLst>
          <pc:docMk/>
          <pc:sldMk cId="0" sldId="499"/>
        </pc:sldMkLst>
      </pc:sldChg>
      <pc:sldChg chg="del">
        <pc:chgData name="TOMMASINI ALBERTO" userId="8c013d22-ceb2-4014-ae73-ac062752c54f" providerId="ADAL" clId="{7179DE60-AFF1-4C3B-ABF3-DBDC6914BABB}" dt="2024-04-17T21:13:47.156" v="0" actId="47"/>
        <pc:sldMkLst>
          <pc:docMk/>
          <pc:sldMk cId="0" sldId="503"/>
        </pc:sldMkLst>
      </pc:sldChg>
      <pc:sldChg chg="del">
        <pc:chgData name="TOMMASINI ALBERTO" userId="8c013d22-ceb2-4014-ae73-ac062752c54f" providerId="ADAL" clId="{7179DE60-AFF1-4C3B-ABF3-DBDC6914BABB}" dt="2024-04-17T21:13:47.156" v="0" actId="47"/>
        <pc:sldMkLst>
          <pc:docMk/>
          <pc:sldMk cId="0" sldId="505"/>
        </pc:sldMkLst>
      </pc:sldChg>
      <pc:sldChg chg="del">
        <pc:chgData name="TOMMASINI ALBERTO" userId="8c013d22-ceb2-4014-ae73-ac062752c54f" providerId="ADAL" clId="{7179DE60-AFF1-4C3B-ABF3-DBDC6914BABB}" dt="2024-04-17T21:13:47.156" v="0" actId="47"/>
        <pc:sldMkLst>
          <pc:docMk/>
          <pc:sldMk cId="594002025" sldId="547"/>
        </pc:sldMkLst>
      </pc:sldChg>
      <pc:sldChg chg="del">
        <pc:chgData name="TOMMASINI ALBERTO" userId="8c013d22-ceb2-4014-ae73-ac062752c54f" providerId="ADAL" clId="{7179DE60-AFF1-4C3B-ABF3-DBDC6914BABB}" dt="2024-04-17T21:13:47.156" v="0" actId="47"/>
        <pc:sldMkLst>
          <pc:docMk/>
          <pc:sldMk cId="2172132870" sldId="548"/>
        </pc:sldMkLst>
      </pc:sldChg>
      <pc:sldChg chg="del">
        <pc:chgData name="TOMMASINI ALBERTO" userId="8c013d22-ceb2-4014-ae73-ac062752c54f" providerId="ADAL" clId="{7179DE60-AFF1-4C3B-ABF3-DBDC6914BABB}" dt="2024-04-17T21:13:47.156" v="0" actId="47"/>
        <pc:sldMkLst>
          <pc:docMk/>
          <pc:sldMk cId="1745144608" sldId="549"/>
        </pc:sldMkLst>
      </pc:sldChg>
      <pc:sldChg chg="del">
        <pc:chgData name="TOMMASINI ALBERTO" userId="8c013d22-ceb2-4014-ae73-ac062752c54f" providerId="ADAL" clId="{7179DE60-AFF1-4C3B-ABF3-DBDC6914BABB}" dt="2024-04-17T21:13:47.156" v="0" actId="47"/>
        <pc:sldMkLst>
          <pc:docMk/>
          <pc:sldMk cId="2378431856" sldId="1048"/>
        </pc:sldMkLst>
      </pc:sldChg>
      <pc:sldChg chg="del">
        <pc:chgData name="TOMMASINI ALBERTO" userId="8c013d22-ceb2-4014-ae73-ac062752c54f" providerId="ADAL" clId="{7179DE60-AFF1-4C3B-ABF3-DBDC6914BABB}" dt="2024-04-17T21:13:47.156" v="0" actId="47"/>
        <pc:sldMkLst>
          <pc:docMk/>
          <pc:sldMk cId="974926624" sldId="1067"/>
        </pc:sldMkLst>
      </pc:sldChg>
      <pc:sldChg chg="del">
        <pc:chgData name="TOMMASINI ALBERTO" userId="8c013d22-ceb2-4014-ae73-ac062752c54f" providerId="ADAL" clId="{7179DE60-AFF1-4C3B-ABF3-DBDC6914BABB}" dt="2024-04-19T16:42:17.824" v="2" actId="47"/>
        <pc:sldMkLst>
          <pc:docMk/>
          <pc:sldMk cId="4137393172" sldId="1075"/>
        </pc:sldMkLst>
      </pc:sldChg>
      <pc:sldChg chg="del">
        <pc:chgData name="TOMMASINI ALBERTO" userId="8c013d22-ceb2-4014-ae73-ac062752c54f" providerId="ADAL" clId="{7179DE60-AFF1-4C3B-ABF3-DBDC6914BABB}" dt="2024-04-19T16:42:40.893" v="5" actId="47"/>
        <pc:sldMkLst>
          <pc:docMk/>
          <pc:sldMk cId="1195923794" sldId="1076"/>
        </pc:sldMkLst>
      </pc:sldChg>
      <pc:sldChg chg="del">
        <pc:chgData name="TOMMASINI ALBERTO" userId="8c013d22-ceb2-4014-ae73-ac062752c54f" providerId="ADAL" clId="{7179DE60-AFF1-4C3B-ABF3-DBDC6914BABB}" dt="2024-04-17T21:13:47.156" v="0" actId="47"/>
        <pc:sldMkLst>
          <pc:docMk/>
          <pc:sldMk cId="1415484958" sldId="1092"/>
        </pc:sldMkLst>
      </pc:sldChg>
      <pc:sldChg chg="del">
        <pc:chgData name="TOMMASINI ALBERTO" userId="8c013d22-ceb2-4014-ae73-ac062752c54f" providerId="ADAL" clId="{7179DE60-AFF1-4C3B-ABF3-DBDC6914BABB}" dt="2024-04-17T21:13:47.156" v="0" actId="47"/>
        <pc:sldMkLst>
          <pc:docMk/>
          <pc:sldMk cId="563982208" sldId="1093"/>
        </pc:sldMkLst>
      </pc:sldChg>
      <pc:sldChg chg="del">
        <pc:chgData name="TOMMASINI ALBERTO" userId="8c013d22-ceb2-4014-ae73-ac062752c54f" providerId="ADAL" clId="{7179DE60-AFF1-4C3B-ABF3-DBDC6914BABB}" dt="2024-04-17T21:13:47.156" v="0" actId="47"/>
        <pc:sldMkLst>
          <pc:docMk/>
          <pc:sldMk cId="2050244638" sldId="1094"/>
        </pc:sldMkLst>
      </pc:sldChg>
      <pc:sldChg chg="del">
        <pc:chgData name="TOMMASINI ALBERTO" userId="8c013d22-ceb2-4014-ae73-ac062752c54f" providerId="ADAL" clId="{7179DE60-AFF1-4C3B-ABF3-DBDC6914BABB}" dt="2024-04-17T21:13:47.156" v="0" actId="47"/>
        <pc:sldMkLst>
          <pc:docMk/>
          <pc:sldMk cId="3087553509" sldId="1095"/>
        </pc:sldMkLst>
      </pc:sldChg>
      <pc:sldChg chg="del">
        <pc:chgData name="TOMMASINI ALBERTO" userId="8c013d22-ceb2-4014-ae73-ac062752c54f" providerId="ADAL" clId="{7179DE60-AFF1-4C3B-ABF3-DBDC6914BABB}" dt="2024-04-17T21:13:47.156" v="0" actId="47"/>
        <pc:sldMkLst>
          <pc:docMk/>
          <pc:sldMk cId="3955525851" sldId="1096"/>
        </pc:sldMkLst>
      </pc:sldChg>
      <pc:sldChg chg="del">
        <pc:chgData name="TOMMASINI ALBERTO" userId="8c013d22-ceb2-4014-ae73-ac062752c54f" providerId="ADAL" clId="{7179DE60-AFF1-4C3B-ABF3-DBDC6914BABB}" dt="2024-04-17T21:13:47.156" v="0" actId="47"/>
        <pc:sldMkLst>
          <pc:docMk/>
          <pc:sldMk cId="2441897176" sldId="1097"/>
        </pc:sldMkLst>
      </pc:sldChg>
      <pc:sldChg chg="del">
        <pc:chgData name="TOMMASINI ALBERTO" userId="8c013d22-ceb2-4014-ae73-ac062752c54f" providerId="ADAL" clId="{7179DE60-AFF1-4C3B-ABF3-DBDC6914BABB}" dt="2024-04-17T21:13:47.156" v="0" actId="47"/>
        <pc:sldMkLst>
          <pc:docMk/>
          <pc:sldMk cId="1986574075" sldId="1098"/>
        </pc:sldMkLst>
      </pc:sldChg>
      <pc:sldChg chg="del">
        <pc:chgData name="TOMMASINI ALBERTO" userId="8c013d22-ceb2-4014-ae73-ac062752c54f" providerId="ADAL" clId="{7179DE60-AFF1-4C3B-ABF3-DBDC6914BABB}" dt="2024-04-17T21:13:47.156" v="0" actId="47"/>
        <pc:sldMkLst>
          <pc:docMk/>
          <pc:sldMk cId="3001625517" sldId="1099"/>
        </pc:sldMkLst>
      </pc:sldChg>
      <pc:sldChg chg="del">
        <pc:chgData name="TOMMASINI ALBERTO" userId="8c013d22-ceb2-4014-ae73-ac062752c54f" providerId="ADAL" clId="{7179DE60-AFF1-4C3B-ABF3-DBDC6914BABB}" dt="2024-04-17T21:13:47.156" v="0" actId="47"/>
        <pc:sldMkLst>
          <pc:docMk/>
          <pc:sldMk cId="1154067319" sldId="1100"/>
        </pc:sldMkLst>
      </pc:sldChg>
      <pc:sldChg chg="del">
        <pc:chgData name="TOMMASINI ALBERTO" userId="8c013d22-ceb2-4014-ae73-ac062752c54f" providerId="ADAL" clId="{7179DE60-AFF1-4C3B-ABF3-DBDC6914BABB}" dt="2024-04-17T21:13:47.156" v="0" actId="47"/>
        <pc:sldMkLst>
          <pc:docMk/>
          <pc:sldMk cId="3162906650" sldId="1101"/>
        </pc:sldMkLst>
      </pc:sldChg>
      <pc:sldChg chg="del">
        <pc:chgData name="TOMMASINI ALBERTO" userId="8c013d22-ceb2-4014-ae73-ac062752c54f" providerId="ADAL" clId="{7179DE60-AFF1-4C3B-ABF3-DBDC6914BABB}" dt="2024-04-17T21:13:47.156" v="0" actId="47"/>
        <pc:sldMkLst>
          <pc:docMk/>
          <pc:sldMk cId="165640492" sldId="1103"/>
        </pc:sldMkLst>
      </pc:sldChg>
      <pc:sldChg chg="del">
        <pc:chgData name="TOMMASINI ALBERTO" userId="8c013d22-ceb2-4014-ae73-ac062752c54f" providerId="ADAL" clId="{7179DE60-AFF1-4C3B-ABF3-DBDC6914BABB}" dt="2024-04-17T21:13:47.156" v="0" actId="47"/>
        <pc:sldMkLst>
          <pc:docMk/>
          <pc:sldMk cId="758194930" sldId="1109"/>
        </pc:sldMkLst>
      </pc:sldChg>
      <pc:sldChg chg="del">
        <pc:chgData name="TOMMASINI ALBERTO" userId="8c013d22-ceb2-4014-ae73-ac062752c54f" providerId="ADAL" clId="{7179DE60-AFF1-4C3B-ABF3-DBDC6914BABB}" dt="2024-04-17T21:13:47.156" v="0" actId="47"/>
        <pc:sldMkLst>
          <pc:docMk/>
          <pc:sldMk cId="2045026249" sldId="1116"/>
        </pc:sldMkLst>
      </pc:sldChg>
      <pc:sldChg chg="del">
        <pc:chgData name="TOMMASINI ALBERTO" userId="8c013d22-ceb2-4014-ae73-ac062752c54f" providerId="ADAL" clId="{7179DE60-AFF1-4C3B-ABF3-DBDC6914BABB}" dt="2024-04-17T21:13:47.156" v="0" actId="47"/>
        <pc:sldMkLst>
          <pc:docMk/>
          <pc:sldMk cId="3802884105" sldId="1118"/>
        </pc:sldMkLst>
      </pc:sldChg>
      <pc:sldChg chg="del">
        <pc:chgData name="TOMMASINI ALBERTO" userId="8c013d22-ceb2-4014-ae73-ac062752c54f" providerId="ADAL" clId="{7179DE60-AFF1-4C3B-ABF3-DBDC6914BABB}" dt="2024-04-17T21:13:47.156" v="0" actId="47"/>
        <pc:sldMkLst>
          <pc:docMk/>
          <pc:sldMk cId="4025680817" sldId="1119"/>
        </pc:sldMkLst>
      </pc:sldChg>
      <pc:sldChg chg="del">
        <pc:chgData name="TOMMASINI ALBERTO" userId="8c013d22-ceb2-4014-ae73-ac062752c54f" providerId="ADAL" clId="{7179DE60-AFF1-4C3B-ABF3-DBDC6914BABB}" dt="2024-04-17T21:13:47.156" v="0" actId="47"/>
        <pc:sldMkLst>
          <pc:docMk/>
          <pc:sldMk cId="1501885128" sldId="1120"/>
        </pc:sldMkLst>
      </pc:sldChg>
      <pc:sldChg chg="del">
        <pc:chgData name="TOMMASINI ALBERTO" userId="8c013d22-ceb2-4014-ae73-ac062752c54f" providerId="ADAL" clId="{7179DE60-AFF1-4C3B-ABF3-DBDC6914BABB}" dt="2024-04-17T21:13:47.156" v="0" actId="47"/>
        <pc:sldMkLst>
          <pc:docMk/>
          <pc:sldMk cId="2179217376" sldId="1121"/>
        </pc:sldMkLst>
      </pc:sldChg>
      <pc:sldChg chg="del">
        <pc:chgData name="TOMMASINI ALBERTO" userId="8c013d22-ceb2-4014-ae73-ac062752c54f" providerId="ADAL" clId="{7179DE60-AFF1-4C3B-ABF3-DBDC6914BABB}" dt="2024-04-17T21:13:47.156" v="0" actId="47"/>
        <pc:sldMkLst>
          <pc:docMk/>
          <pc:sldMk cId="1927887688" sldId="1125"/>
        </pc:sldMkLst>
      </pc:sldChg>
      <pc:sldChg chg="del">
        <pc:chgData name="TOMMASINI ALBERTO" userId="8c013d22-ceb2-4014-ae73-ac062752c54f" providerId="ADAL" clId="{7179DE60-AFF1-4C3B-ABF3-DBDC6914BABB}" dt="2024-04-17T21:13:47.156" v="0" actId="47"/>
        <pc:sldMkLst>
          <pc:docMk/>
          <pc:sldMk cId="744630273" sldId="1126"/>
        </pc:sldMkLst>
      </pc:sldChg>
      <pc:sldChg chg="del">
        <pc:chgData name="TOMMASINI ALBERTO" userId="8c013d22-ceb2-4014-ae73-ac062752c54f" providerId="ADAL" clId="{7179DE60-AFF1-4C3B-ABF3-DBDC6914BABB}" dt="2024-04-17T21:13:47.156" v="0" actId="47"/>
        <pc:sldMkLst>
          <pc:docMk/>
          <pc:sldMk cId="4262997646" sldId="1127"/>
        </pc:sldMkLst>
      </pc:sldChg>
      <pc:sldChg chg="del">
        <pc:chgData name="TOMMASINI ALBERTO" userId="8c013d22-ceb2-4014-ae73-ac062752c54f" providerId="ADAL" clId="{7179DE60-AFF1-4C3B-ABF3-DBDC6914BABB}" dt="2024-04-17T21:13:47.156" v="0" actId="47"/>
        <pc:sldMkLst>
          <pc:docMk/>
          <pc:sldMk cId="566153017" sldId="1128"/>
        </pc:sldMkLst>
      </pc:sldChg>
      <pc:sldChg chg="del">
        <pc:chgData name="TOMMASINI ALBERTO" userId="8c013d22-ceb2-4014-ae73-ac062752c54f" providerId="ADAL" clId="{7179DE60-AFF1-4C3B-ABF3-DBDC6914BABB}" dt="2024-04-17T21:13:47.156" v="0" actId="47"/>
        <pc:sldMkLst>
          <pc:docMk/>
          <pc:sldMk cId="190170210" sldId="1129"/>
        </pc:sldMkLst>
      </pc:sldChg>
      <pc:sldChg chg="del">
        <pc:chgData name="TOMMASINI ALBERTO" userId="8c013d22-ceb2-4014-ae73-ac062752c54f" providerId="ADAL" clId="{7179DE60-AFF1-4C3B-ABF3-DBDC6914BABB}" dt="2024-04-17T21:13:47.156" v="0" actId="47"/>
        <pc:sldMkLst>
          <pc:docMk/>
          <pc:sldMk cId="1078114304" sldId="1130"/>
        </pc:sldMkLst>
      </pc:sldChg>
      <pc:sldChg chg="del">
        <pc:chgData name="TOMMASINI ALBERTO" userId="8c013d22-ceb2-4014-ae73-ac062752c54f" providerId="ADAL" clId="{7179DE60-AFF1-4C3B-ABF3-DBDC6914BABB}" dt="2024-04-17T21:13:47.156" v="0" actId="47"/>
        <pc:sldMkLst>
          <pc:docMk/>
          <pc:sldMk cId="4185180967" sldId="1131"/>
        </pc:sldMkLst>
      </pc:sldChg>
      <pc:sldChg chg="del">
        <pc:chgData name="TOMMASINI ALBERTO" userId="8c013d22-ceb2-4014-ae73-ac062752c54f" providerId="ADAL" clId="{7179DE60-AFF1-4C3B-ABF3-DBDC6914BABB}" dt="2024-04-17T21:13:47.156" v="0" actId="47"/>
        <pc:sldMkLst>
          <pc:docMk/>
          <pc:sldMk cId="503262987" sldId="1132"/>
        </pc:sldMkLst>
      </pc:sldChg>
      <pc:sldChg chg="del">
        <pc:chgData name="TOMMASINI ALBERTO" userId="8c013d22-ceb2-4014-ae73-ac062752c54f" providerId="ADAL" clId="{7179DE60-AFF1-4C3B-ABF3-DBDC6914BABB}" dt="2024-04-17T21:13:47.156" v="0" actId="47"/>
        <pc:sldMkLst>
          <pc:docMk/>
          <pc:sldMk cId="72530555" sldId="1138"/>
        </pc:sldMkLst>
      </pc:sldChg>
      <pc:sldChg chg="del">
        <pc:chgData name="TOMMASINI ALBERTO" userId="8c013d22-ceb2-4014-ae73-ac062752c54f" providerId="ADAL" clId="{7179DE60-AFF1-4C3B-ABF3-DBDC6914BABB}" dt="2024-04-17T21:13:47.156" v="0" actId="47"/>
        <pc:sldMkLst>
          <pc:docMk/>
          <pc:sldMk cId="2438058743" sldId="1139"/>
        </pc:sldMkLst>
      </pc:sldChg>
      <pc:sldChg chg="del">
        <pc:chgData name="TOMMASINI ALBERTO" userId="8c013d22-ceb2-4014-ae73-ac062752c54f" providerId="ADAL" clId="{7179DE60-AFF1-4C3B-ABF3-DBDC6914BABB}" dt="2024-04-17T21:13:47.156" v="0" actId="47"/>
        <pc:sldMkLst>
          <pc:docMk/>
          <pc:sldMk cId="3234372810" sldId="1141"/>
        </pc:sldMkLst>
      </pc:sldChg>
      <pc:sldChg chg="del">
        <pc:chgData name="TOMMASINI ALBERTO" userId="8c013d22-ceb2-4014-ae73-ac062752c54f" providerId="ADAL" clId="{7179DE60-AFF1-4C3B-ABF3-DBDC6914BABB}" dt="2024-04-17T21:13:47.156" v="0" actId="47"/>
        <pc:sldMkLst>
          <pc:docMk/>
          <pc:sldMk cId="1509102522" sldId="1142"/>
        </pc:sldMkLst>
      </pc:sldChg>
      <pc:sldChg chg="del">
        <pc:chgData name="TOMMASINI ALBERTO" userId="8c013d22-ceb2-4014-ae73-ac062752c54f" providerId="ADAL" clId="{7179DE60-AFF1-4C3B-ABF3-DBDC6914BABB}" dt="2024-04-17T21:13:47.156" v="0" actId="47"/>
        <pc:sldMkLst>
          <pc:docMk/>
          <pc:sldMk cId="3282818084" sldId="1143"/>
        </pc:sldMkLst>
      </pc:sldChg>
      <pc:sldChg chg="del">
        <pc:chgData name="TOMMASINI ALBERTO" userId="8c013d22-ceb2-4014-ae73-ac062752c54f" providerId="ADAL" clId="{7179DE60-AFF1-4C3B-ABF3-DBDC6914BABB}" dt="2024-04-17T21:13:47.156" v="0" actId="47"/>
        <pc:sldMkLst>
          <pc:docMk/>
          <pc:sldMk cId="1480025833" sldId="1148"/>
        </pc:sldMkLst>
      </pc:sldChg>
      <pc:sldChg chg="del">
        <pc:chgData name="TOMMASINI ALBERTO" userId="8c013d22-ceb2-4014-ae73-ac062752c54f" providerId="ADAL" clId="{7179DE60-AFF1-4C3B-ABF3-DBDC6914BABB}" dt="2024-04-17T21:13:47.156" v="0" actId="47"/>
        <pc:sldMkLst>
          <pc:docMk/>
          <pc:sldMk cId="1787785762" sldId="1149"/>
        </pc:sldMkLst>
      </pc:sldChg>
      <pc:sldChg chg="del">
        <pc:chgData name="TOMMASINI ALBERTO" userId="8c013d22-ceb2-4014-ae73-ac062752c54f" providerId="ADAL" clId="{7179DE60-AFF1-4C3B-ABF3-DBDC6914BABB}" dt="2024-04-17T21:13:47.156" v="0" actId="47"/>
        <pc:sldMkLst>
          <pc:docMk/>
          <pc:sldMk cId="2153484356" sldId="1151"/>
        </pc:sldMkLst>
      </pc:sldChg>
      <pc:sldChg chg="del">
        <pc:chgData name="TOMMASINI ALBERTO" userId="8c013d22-ceb2-4014-ae73-ac062752c54f" providerId="ADAL" clId="{7179DE60-AFF1-4C3B-ABF3-DBDC6914BABB}" dt="2024-04-17T21:13:47.156" v="0" actId="47"/>
        <pc:sldMkLst>
          <pc:docMk/>
          <pc:sldMk cId="1573792565" sldId="1153"/>
        </pc:sldMkLst>
      </pc:sldChg>
      <pc:sldChg chg="del">
        <pc:chgData name="TOMMASINI ALBERTO" userId="8c013d22-ceb2-4014-ae73-ac062752c54f" providerId="ADAL" clId="{7179DE60-AFF1-4C3B-ABF3-DBDC6914BABB}" dt="2024-04-17T21:13:47.156" v="0" actId="47"/>
        <pc:sldMkLst>
          <pc:docMk/>
          <pc:sldMk cId="1399420056" sldId="1154"/>
        </pc:sldMkLst>
      </pc:sldChg>
      <pc:sldChg chg="del">
        <pc:chgData name="TOMMASINI ALBERTO" userId="8c013d22-ceb2-4014-ae73-ac062752c54f" providerId="ADAL" clId="{7179DE60-AFF1-4C3B-ABF3-DBDC6914BABB}" dt="2024-04-17T21:13:47.156" v="0" actId="47"/>
        <pc:sldMkLst>
          <pc:docMk/>
          <pc:sldMk cId="836047934" sldId="1156"/>
        </pc:sldMkLst>
      </pc:sldChg>
      <pc:sldChg chg="del">
        <pc:chgData name="TOMMASINI ALBERTO" userId="8c013d22-ceb2-4014-ae73-ac062752c54f" providerId="ADAL" clId="{7179DE60-AFF1-4C3B-ABF3-DBDC6914BABB}" dt="2024-04-17T21:13:47.156" v="0" actId="47"/>
        <pc:sldMkLst>
          <pc:docMk/>
          <pc:sldMk cId="4189477367" sldId="1157"/>
        </pc:sldMkLst>
      </pc:sldChg>
      <pc:sldChg chg="del">
        <pc:chgData name="TOMMASINI ALBERTO" userId="8c013d22-ceb2-4014-ae73-ac062752c54f" providerId="ADAL" clId="{7179DE60-AFF1-4C3B-ABF3-DBDC6914BABB}" dt="2024-04-17T21:13:47.156" v="0" actId="47"/>
        <pc:sldMkLst>
          <pc:docMk/>
          <pc:sldMk cId="1442289818" sldId="1164"/>
        </pc:sldMkLst>
      </pc:sldChg>
      <pc:sldChg chg="del">
        <pc:chgData name="TOMMASINI ALBERTO" userId="8c013d22-ceb2-4014-ae73-ac062752c54f" providerId="ADAL" clId="{7179DE60-AFF1-4C3B-ABF3-DBDC6914BABB}" dt="2024-04-17T21:13:47.156" v="0" actId="47"/>
        <pc:sldMkLst>
          <pc:docMk/>
          <pc:sldMk cId="901451045" sldId="1165"/>
        </pc:sldMkLst>
      </pc:sldChg>
      <pc:sldChg chg="del">
        <pc:chgData name="TOMMASINI ALBERTO" userId="8c013d22-ceb2-4014-ae73-ac062752c54f" providerId="ADAL" clId="{7179DE60-AFF1-4C3B-ABF3-DBDC6914BABB}" dt="2024-04-19T16:42:47.389" v="6" actId="47"/>
        <pc:sldMkLst>
          <pc:docMk/>
          <pc:sldMk cId="4187803496" sldId="1169"/>
        </pc:sldMkLst>
      </pc:sldChg>
      <pc:sldChg chg="del">
        <pc:chgData name="TOMMASINI ALBERTO" userId="8c013d22-ceb2-4014-ae73-ac062752c54f" providerId="ADAL" clId="{7179DE60-AFF1-4C3B-ABF3-DBDC6914BABB}" dt="2024-04-17T21:13:47.156" v="0" actId="47"/>
        <pc:sldMkLst>
          <pc:docMk/>
          <pc:sldMk cId="2994810708" sldId="1172"/>
        </pc:sldMkLst>
      </pc:sldChg>
      <pc:sldChg chg="del">
        <pc:chgData name="TOMMASINI ALBERTO" userId="8c013d22-ceb2-4014-ae73-ac062752c54f" providerId="ADAL" clId="{7179DE60-AFF1-4C3B-ABF3-DBDC6914BABB}" dt="2024-04-17T21:13:47.156" v="0" actId="47"/>
        <pc:sldMkLst>
          <pc:docMk/>
          <pc:sldMk cId="2719255213" sldId="1175"/>
        </pc:sldMkLst>
      </pc:sldChg>
      <pc:sldChg chg="del">
        <pc:chgData name="TOMMASINI ALBERTO" userId="8c013d22-ceb2-4014-ae73-ac062752c54f" providerId="ADAL" clId="{7179DE60-AFF1-4C3B-ABF3-DBDC6914BABB}" dt="2024-04-17T21:13:47.156" v="0" actId="47"/>
        <pc:sldMkLst>
          <pc:docMk/>
          <pc:sldMk cId="3637116088" sldId="1176"/>
        </pc:sldMkLst>
      </pc:sldChg>
      <pc:sldChg chg="del">
        <pc:chgData name="TOMMASINI ALBERTO" userId="8c013d22-ceb2-4014-ae73-ac062752c54f" providerId="ADAL" clId="{7179DE60-AFF1-4C3B-ABF3-DBDC6914BABB}" dt="2024-04-17T21:13:47.156" v="0" actId="47"/>
        <pc:sldMkLst>
          <pc:docMk/>
          <pc:sldMk cId="4146648021" sldId="1177"/>
        </pc:sldMkLst>
      </pc:sldChg>
      <pc:sldChg chg="del">
        <pc:chgData name="TOMMASINI ALBERTO" userId="8c013d22-ceb2-4014-ae73-ac062752c54f" providerId="ADAL" clId="{7179DE60-AFF1-4C3B-ABF3-DBDC6914BABB}" dt="2024-04-17T21:13:47.156" v="0" actId="47"/>
        <pc:sldMkLst>
          <pc:docMk/>
          <pc:sldMk cId="209224349" sldId="1178"/>
        </pc:sldMkLst>
      </pc:sldChg>
      <pc:sldChg chg="del">
        <pc:chgData name="TOMMASINI ALBERTO" userId="8c013d22-ceb2-4014-ae73-ac062752c54f" providerId="ADAL" clId="{7179DE60-AFF1-4C3B-ABF3-DBDC6914BABB}" dt="2024-04-17T21:13:47.156" v="0" actId="47"/>
        <pc:sldMkLst>
          <pc:docMk/>
          <pc:sldMk cId="1433543699" sldId="1179"/>
        </pc:sldMkLst>
      </pc:sldChg>
      <pc:sldChg chg="del">
        <pc:chgData name="TOMMASINI ALBERTO" userId="8c013d22-ceb2-4014-ae73-ac062752c54f" providerId="ADAL" clId="{7179DE60-AFF1-4C3B-ABF3-DBDC6914BABB}" dt="2024-04-17T21:13:47.156" v="0" actId="47"/>
        <pc:sldMkLst>
          <pc:docMk/>
          <pc:sldMk cId="231169844" sldId="1180"/>
        </pc:sldMkLst>
      </pc:sldChg>
      <pc:sldChg chg="del">
        <pc:chgData name="TOMMASINI ALBERTO" userId="8c013d22-ceb2-4014-ae73-ac062752c54f" providerId="ADAL" clId="{7179DE60-AFF1-4C3B-ABF3-DBDC6914BABB}" dt="2024-04-17T21:13:47.156" v="0" actId="47"/>
        <pc:sldMkLst>
          <pc:docMk/>
          <pc:sldMk cId="3003347539" sldId="1181"/>
        </pc:sldMkLst>
      </pc:sldChg>
      <pc:sldChg chg="del">
        <pc:chgData name="TOMMASINI ALBERTO" userId="8c013d22-ceb2-4014-ae73-ac062752c54f" providerId="ADAL" clId="{7179DE60-AFF1-4C3B-ABF3-DBDC6914BABB}" dt="2024-04-17T21:13:47.156" v="0" actId="47"/>
        <pc:sldMkLst>
          <pc:docMk/>
          <pc:sldMk cId="98284720" sldId="1182"/>
        </pc:sldMkLst>
      </pc:sldChg>
      <pc:sldChg chg="add">
        <pc:chgData name="TOMMASINI ALBERTO" userId="8c013d22-ceb2-4014-ae73-ac062752c54f" providerId="ADAL" clId="{7179DE60-AFF1-4C3B-ABF3-DBDC6914BABB}" dt="2024-04-19T16:42:12.468" v="1"/>
        <pc:sldMkLst>
          <pc:docMk/>
          <pc:sldMk cId="4009477359" sldId="1182"/>
        </pc:sldMkLst>
      </pc:sldChg>
      <pc:sldChg chg="add">
        <pc:chgData name="TOMMASINI ALBERTO" userId="8c013d22-ceb2-4014-ae73-ac062752c54f" providerId="ADAL" clId="{7179DE60-AFF1-4C3B-ABF3-DBDC6914BABB}" dt="2024-04-19T16:42:12.468" v="1"/>
        <pc:sldMkLst>
          <pc:docMk/>
          <pc:sldMk cId="795418481" sldId="1183"/>
        </pc:sldMkLst>
      </pc:sldChg>
      <pc:sldChg chg="del">
        <pc:chgData name="TOMMASINI ALBERTO" userId="8c013d22-ceb2-4014-ae73-ac062752c54f" providerId="ADAL" clId="{7179DE60-AFF1-4C3B-ABF3-DBDC6914BABB}" dt="2024-04-17T21:13:47.156" v="0" actId="47"/>
        <pc:sldMkLst>
          <pc:docMk/>
          <pc:sldMk cId="2696261002" sldId="1183"/>
        </pc:sldMkLst>
      </pc:sldChg>
      <pc:sldChg chg="add ord">
        <pc:chgData name="TOMMASINI ALBERTO" userId="8c013d22-ceb2-4014-ae73-ac062752c54f" providerId="ADAL" clId="{7179DE60-AFF1-4C3B-ABF3-DBDC6914BABB}" dt="2024-04-19T16:42:35.677" v="4"/>
        <pc:sldMkLst>
          <pc:docMk/>
          <pc:sldMk cId="2915067944" sldId="1184"/>
        </pc:sldMkLst>
      </pc:sldChg>
      <pc:sldChg chg="add">
        <pc:chgData name="TOMMASINI ALBERTO" userId="8c013d22-ceb2-4014-ae73-ac062752c54f" providerId="ADAL" clId="{7179DE60-AFF1-4C3B-ABF3-DBDC6914BABB}" dt="2024-04-19T16:42:12.468" v="1"/>
        <pc:sldMkLst>
          <pc:docMk/>
          <pc:sldMk cId="231320556" sldId="1185"/>
        </pc:sldMkLst>
      </pc:sldChg>
      <pc:sldChg chg="add">
        <pc:chgData name="TOMMASINI ALBERTO" userId="8c013d22-ceb2-4014-ae73-ac062752c54f" providerId="ADAL" clId="{7179DE60-AFF1-4C3B-ABF3-DBDC6914BABB}" dt="2024-04-19T16:42:12.468" v="1"/>
        <pc:sldMkLst>
          <pc:docMk/>
          <pc:sldMk cId="28101703" sldId="1186"/>
        </pc:sldMkLst>
      </pc:sldChg>
      <pc:sldChg chg="add">
        <pc:chgData name="TOMMASINI ALBERTO" userId="8c013d22-ceb2-4014-ae73-ac062752c54f" providerId="ADAL" clId="{7179DE60-AFF1-4C3B-ABF3-DBDC6914BABB}" dt="2024-04-19T16:42:12.468" v="1"/>
        <pc:sldMkLst>
          <pc:docMk/>
          <pc:sldMk cId="3328911947" sldId="1187"/>
        </pc:sldMkLst>
      </pc:sldChg>
      <pc:sldMasterChg chg="delSldLayout">
        <pc:chgData name="TOMMASINI ALBERTO" userId="8c013d22-ceb2-4014-ae73-ac062752c54f" providerId="ADAL" clId="{7179DE60-AFF1-4C3B-ABF3-DBDC6914BABB}" dt="2024-04-17T21:13:47.156" v="0" actId="47"/>
        <pc:sldMasterMkLst>
          <pc:docMk/>
          <pc:sldMasterMk cId="2422090938" sldId="2147483648"/>
        </pc:sldMasterMkLst>
        <pc:sldLayoutChg chg="del">
          <pc:chgData name="TOMMASINI ALBERTO" userId="8c013d22-ceb2-4014-ae73-ac062752c54f" providerId="ADAL" clId="{7179DE60-AFF1-4C3B-ABF3-DBDC6914BABB}" dt="2024-04-17T21:13:47.156" v="0" actId="47"/>
          <pc:sldLayoutMkLst>
            <pc:docMk/>
            <pc:sldMasterMk cId="2422090938" sldId="2147483648"/>
            <pc:sldLayoutMk cId="4119209851" sldId="2147483660"/>
          </pc:sldLayoutMkLst>
        </pc:sldLayout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5T11:44:36.20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32,'37'1,"57"11,-6-1,248-3,-246-8,2380 0,-932-1,836 1,-2054-8,9 0,1312 8,-1577-1,-1-2,100-20,-116 15,87-4,49 12,-80 2,1317-2,-1408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5T11:44:44.0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0 422,'200'6,"-38"-1,-11-3,40-1,48 0,51-2,48-4,856-33,-806 18,-41 2,-53 5,528-4,-9 19,-287 0,-449-2,1599-11,-1416 5,-56 0,42 0,-196 5,-4 1,0-2,66-11,51-18,-114 24,71-1,128-3,-82 3,400-3,81-3,-17-5,-283-1,-103 2,493 10,-544 9,176-23,-173 5,-29 7,334-25,144-7,734 39,-110 11,-854-9,2530 1,-2833 3,-1 4,185 38,-230-32,246 47,-220-46,133 1,156-17,-86 1,1862 1,-2194 0,0 3,0 1,-38 9,-16 7,-254 51,-379 15,66-65,-6-23,183-1,-4770 3,4789 34,160-6,-505 70,462-51,1-18,-11-16,-1-14,99-1,-2325 2,2186 16,-8-1,303-16,-100 2,1 13,66 2,-192-1,-377-17,368 4,317-2,-266-12,-16-9,-1 22,121 1,-4730-2,4656-16,23 0,-9 9,-208 0,445 7,0 0,1 0,-1-1,0 1,0 0,1-1,-1 0,0 0,-2-1,-6-4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5T11:44:49.5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1 262,'3'3,"1"-1,-1 1,1-1,0 0,-1 0,1 0,0-1,0 1,5 0,5 3,88 29,2-4,1-4,133 14,-18-19,524 6,10-28,-493-1,-4 1,458-8,-315-20,-5-20,-343 42,169-20,-176 23,85 3,-64 2,149-10,391-46,-437 50,197-1,249-8,-467 7,99-4,-225 9,1-1,33-8,3 0,130-6,1 15,-131 2,16 1,127-7,203-20,-132 11,309-15,515 29,-521 2,475-1,-788-21,-127 7,249-10,-89 8,267-2,-359 19,497-2,-503-5,41-1,1071 5,-676 4,143-2,-727 2,93 17,-72-7,248 35,-256-40,97-2,-152-5,-9 2,-16 1,-135 18,-217 29,-2-8,-181 23,302-48,2-18,113 0,-199 2,-224-3,16-20,506 20,-300-27,17 0,-106 17,-1 14,116 0,-637-2,531-18,195 5,-60 11,146 3,-769 9,-474-3,885-8,-955 1,1417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1CA60C-FD1F-499E-87C9-63FDD88B7BEA}" type="datetimeFigureOut">
              <a:rPr lang="it-IT" smtClean="0"/>
              <a:t>19/04/2024</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13920E-BD38-471D-94D4-5BE99DDBE967}" type="slidenum">
              <a:rPr lang="it-IT" smtClean="0"/>
              <a:t>‹#›</a:t>
            </a:fld>
            <a:endParaRPr lang="it-IT"/>
          </a:p>
        </p:txBody>
      </p:sp>
    </p:spTree>
    <p:extLst>
      <p:ext uri="{BB962C8B-B14F-4D97-AF65-F5344CB8AC3E}">
        <p14:creationId xmlns:p14="http://schemas.microsoft.com/office/powerpoint/2010/main" val="1243493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Domanda: concetto di malignità, come uccide? Compressione, distruzione di organi, alterazione di equilibri, competizione per risorse</a:t>
            </a:r>
          </a:p>
        </p:txBody>
      </p:sp>
      <p:sp>
        <p:nvSpPr>
          <p:cNvPr id="4" name="Slide Number Placeholder 3"/>
          <p:cNvSpPr>
            <a:spLocks noGrp="1"/>
          </p:cNvSpPr>
          <p:nvPr>
            <p:ph type="sldNum" sz="quarter" idx="5"/>
          </p:nvPr>
        </p:nvSpPr>
        <p:spPr/>
        <p:txBody>
          <a:bodyPr/>
          <a:lstStyle/>
          <a:p>
            <a:fld id="{CC13920E-BD38-471D-94D4-5BE99DDBE967}" type="slidenum">
              <a:rPr lang="it-IT" smtClean="0"/>
              <a:t>2</a:t>
            </a:fld>
            <a:endParaRPr lang="it-IT"/>
          </a:p>
        </p:txBody>
      </p:sp>
    </p:spTree>
    <p:extLst>
      <p:ext uri="{BB962C8B-B14F-4D97-AF65-F5344CB8AC3E}">
        <p14:creationId xmlns:p14="http://schemas.microsoft.com/office/powerpoint/2010/main" val="3112964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Problema clinico</a:t>
            </a:r>
          </a:p>
        </p:txBody>
      </p:sp>
      <p:sp>
        <p:nvSpPr>
          <p:cNvPr id="4" name="Slide Number Placeholder 3"/>
          <p:cNvSpPr>
            <a:spLocks noGrp="1"/>
          </p:cNvSpPr>
          <p:nvPr>
            <p:ph type="sldNum" sz="quarter" idx="5"/>
          </p:nvPr>
        </p:nvSpPr>
        <p:spPr/>
        <p:txBody>
          <a:bodyPr/>
          <a:lstStyle/>
          <a:p>
            <a:fld id="{CC13920E-BD38-471D-94D4-5BE99DDBE967}" type="slidenum">
              <a:rPr lang="it-IT" smtClean="0"/>
              <a:t>30</a:t>
            </a:fld>
            <a:endParaRPr lang="it-IT"/>
          </a:p>
        </p:txBody>
      </p:sp>
    </p:spTree>
    <p:extLst>
      <p:ext uri="{BB962C8B-B14F-4D97-AF65-F5344CB8AC3E}">
        <p14:creationId xmlns:p14="http://schemas.microsoft.com/office/powerpoint/2010/main" val="3446850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Problema clinico</a:t>
            </a:r>
          </a:p>
        </p:txBody>
      </p:sp>
      <p:sp>
        <p:nvSpPr>
          <p:cNvPr id="4" name="Slide Number Placeholder 3"/>
          <p:cNvSpPr>
            <a:spLocks noGrp="1"/>
          </p:cNvSpPr>
          <p:nvPr>
            <p:ph type="sldNum" sz="quarter" idx="5"/>
          </p:nvPr>
        </p:nvSpPr>
        <p:spPr/>
        <p:txBody>
          <a:bodyPr/>
          <a:lstStyle/>
          <a:p>
            <a:fld id="{CC13920E-BD38-471D-94D4-5BE99DDBE967}" type="slidenum">
              <a:rPr lang="it-IT" smtClean="0"/>
              <a:t>31</a:t>
            </a:fld>
            <a:endParaRPr lang="it-IT"/>
          </a:p>
        </p:txBody>
      </p:sp>
    </p:spTree>
    <p:extLst>
      <p:ext uri="{BB962C8B-B14F-4D97-AF65-F5344CB8AC3E}">
        <p14:creationId xmlns:p14="http://schemas.microsoft.com/office/powerpoint/2010/main" val="1673228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CC13920E-BD38-471D-94D4-5BE99DDBE967}" type="slidenum">
              <a:rPr lang="it-IT" smtClean="0"/>
              <a:t>43</a:t>
            </a:fld>
            <a:endParaRPr lang="it-IT"/>
          </a:p>
        </p:txBody>
      </p:sp>
    </p:spTree>
    <p:extLst>
      <p:ext uri="{BB962C8B-B14F-4D97-AF65-F5344CB8AC3E}">
        <p14:creationId xmlns:p14="http://schemas.microsoft.com/office/powerpoint/2010/main" val="3605124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cs typeface="Calibri"/>
              </a:rPr>
              <a:t>GRB2  E' UNA PROTEINA CONTENENTE DOMINI sh2 E sh3. </a:t>
            </a:r>
            <a:r>
              <a:rPr lang="en-US" dirty="0" err="1">
                <a:cs typeface="Calibri"/>
              </a:rPr>
              <a:t>Altri</a:t>
            </a:r>
            <a:r>
              <a:rPr lang="en-US" dirty="0">
                <a:cs typeface="Calibri"/>
              </a:rPr>
              <a:t> </a:t>
            </a:r>
            <a:r>
              <a:rPr lang="en-US" dirty="0" err="1">
                <a:cs typeface="Calibri"/>
              </a:rPr>
              <a:t>adattatori</a:t>
            </a:r>
            <a:r>
              <a:rPr lang="en-US" dirty="0">
                <a:cs typeface="Calibri"/>
              </a:rPr>
              <a:t> </a:t>
            </a:r>
            <a:r>
              <a:rPr lang="en-US" dirty="0" err="1">
                <a:cs typeface="Calibri"/>
              </a:rPr>
              <a:t>sono</a:t>
            </a:r>
            <a:r>
              <a:rPr lang="en-US" dirty="0">
                <a:cs typeface="Calibri"/>
              </a:rPr>
              <a:t> SRC, ABL e PI3K</a:t>
            </a:r>
          </a:p>
        </p:txBody>
      </p:sp>
      <p:sp>
        <p:nvSpPr>
          <p:cNvPr id="4" name="Segnaposto numero diapositiva 3"/>
          <p:cNvSpPr>
            <a:spLocks noGrp="1"/>
          </p:cNvSpPr>
          <p:nvPr>
            <p:ph type="sldNum" sz="quarter" idx="5"/>
          </p:nvPr>
        </p:nvSpPr>
        <p:spPr/>
        <p:txBody>
          <a:bodyPr/>
          <a:lstStyle/>
          <a:p>
            <a:fld id="{CC13920E-BD38-471D-94D4-5BE99DDBE967}" type="slidenum">
              <a:rPr lang="it-IT" smtClean="0"/>
              <a:t>47</a:t>
            </a:fld>
            <a:endParaRPr lang="it-IT"/>
          </a:p>
        </p:txBody>
      </p:sp>
    </p:spTree>
    <p:extLst>
      <p:ext uri="{BB962C8B-B14F-4D97-AF65-F5344CB8AC3E}">
        <p14:creationId xmlns:p14="http://schemas.microsoft.com/office/powerpoint/2010/main" val="1850248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Fig. 2. How the hallmarks extrapolate to a healing wound. The contribution of the hallmarks and enabling characteristics to wound healing are mapped onto a schematic of a healing skin wound. Cell migration and proliferation drive </a:t>
            </a:r>
            <a:r>
              <a:rPr lang="en-US" dirty="0" err="1"/>
              <a:t>reepithelialization</a:t>
            </a:r>
            <a:r>
              <a:rPr lang="en-US" dirty="0"/>
              <a:t>, which may also depend on altered cellular energetics. The wounded epithelium must also resist cell death and avoid damage inflicted by inflammatory cells that infiltrate the wound. Damage signals, the microbiome, and fat cells contribute to the inflammatory response, which, in turn, regulates both wound angiogenesis and matrix deposition.</a:t>
            </a:r>
            <a:endParaRPr lang="it-IT" dirty="0"/>
          </a:p>
        </p:txBody>
      </p:sp>
      <p:sp>
        <p:nvSpPr>
          <p:cNvPr id="4" name="Segnaposto numero diapositiva 3"/>
          <p:cNvSpPr>
            <a:spLocks noGrp="1"/>
          </p:cNvSpPr>
          <p:nvPr>
            <p:ph type="sldNum" sz="quarter" idx="5"/>
          </p:nvPr>
        </p:nvSpPr>
        <p:spPr/>
        <p:txBody>
          <a:bodyPr/>
          <a:lstStyle/>
          <a:p>
            <a:fld id="{CC13920E-BD38-471D-94D4-5BE99DDBE967}" type="slidenum">
              <a:rPr lang="it-IT" smtClean="0"/>
              <a:t>50</a:t>
            </a:fld>
            <a:endParaRPr lang="it-IT"/>
          </a:p>
        </p:txBody>
      </p:sp>
    </p:spTree>
    <p:extLst>
      <p:ext uri="{BB962C8B-B14F-4D97-AF65-F5344CB8AC3E}">
        <p14:creationId xmlns:p14="http://schemas.microsoft.com/office/powerpoint/2010/main" val="2847121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DNA damage and repair pathway. (1) Mutagens (ionizing radiation, chemotherapeutics, or </a:t>
            </a:r>
            <a:r>
              <a:rPr lang="en-US" dirty="0" err="1"/>
              <a:t>clastogens</a:t>
            </a:r>
            <a:r>
              <a:rPr lang="en-US" dirty="0"/>
              <a:t>) induce double-strand breaks in DNA-wrapped histones. (2) Breaks in the DNA double-strand recruit the MRN complex composed of MRe11, Rad50, and Nbs1 proteins, which then recruit and activate ATM kinase. (3) ATM kinase phosphorylates the H2AX histone protein on the serine 139 residue (expanded histone) to create phosphorylated foci that can be visualized through the γ-H2AX assay and immunocytochemistry. (4) </a:t>
            </a:r>
            <a:r>
              <a:rPr lang="en-US" dirty="0" err="1"/>
              <a:t>Te</a:t>
            </a:r>
            <a:r>
              <a:rPr lang="en-US" dirty="0"/>
              <a:t> mediator of DNA damage checkpoint protein 1 (MDC1) is recruited to the DSB. </a:t>
            </a:r>
            <a:r>
              <a:rPr lang="en-US" dirty="0" err="1"/>
              <a:t>Afer</a:t>
            </a:r>
            <a:r>
              <a:rPr lang="en-US" dirty="0"/>
              <a:t> </a:t>
            </a:r>
            <a:r>
              <a:rPr lang="en-US" dirty="0" err="1"/>
              <a:t>modifcation</a:t>
            </a:r>
            <a:r>
              <a:rPr lang="en-US" dirty="0"/>
              <a:t> via ATM, MDC1 recruit proteins, such as BRCA1 and 53BP1, to direct the DNA damage and repair the pathway through homologous recombination or nonhomologous end-joining respectively. Image created with BioRender.com, https://biorender.com/</a:t>
            </a:r>
            <a:endParaRPr lang="it-IT" dirty="0"/>
          </a:p>
        </p:txBody>
      </p:sp>
      <p:sp>
        <p:nvSpPr>
          <p:cNvPr id="4" name="Segnaposto numero diapositiva 3"/>
          <p:cNvSpPr>
            <a:spLocks noGrp="1"/>
          </p:cNvSpPr>
          <p:nvPr>
            <p:ph type="sldNum" sz="quarter" idx="5"/>
          </p:nvPr>
        </p:nvSpPr>
        <p:spPr/>
        <p:txBody>
          <a:bodyPr/>
          <a:lstStyle/>
          <a:p>
            <a:fld id="{CC13920E-BD38-471D-94D4-5BE99DDBE967}" type="slidenum">
              <a:rPr lang="it-IT" smtClean="0"/>
              <a:t>64</a:t>
            </a:fld>
            <a:endParaRPr lang="it-IT"/>
          </a:p>
        </p:txBody>
      </p:sp>
    </p:spTree>
    <p:extLst>
      <p:ext uri="{BB962C8B-B14F-4D97-AF65-F5344CB8AC3E}">
        <p14:creationId xmlns:p14="http://schemas.microsoft.com/office/powerpoint/2010/main" val="2852208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ED544-8911-4F3E-AD0A-6FECA28157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B804655A-CB38-4131-94E1-5596CFCADA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7D9C3703-AA2B-4F5C-98D0-4B2A711E7851}"/>
              </a:ext>
            </a:extLst>
          </p:cNvPr>
          <p:cNvSpPr>
            <a:spLocks noGrp="1"/>
          </p:cNvSpPr>
          <p:nvPr>
            <p:ph type="dt" sz="half" idx="10"/>
          </p:nvPr>
        </p:nvSpPr>
        <p:spPr/>
        <p:txBody>
          <a:bodyPr/>
          <a:lstStyle/>
          <a:p>
            <a:fld id="{C4711770-7887-4349-A69E-B3211C7AD595}" type="datetimeFigureOut">
              <a:rPr lang="it-IT" smtClean="0"/>
              <a:t>19/04/2024</a:t>
            </a:fld>
            <a:endParaRPr lang="it-IT"/>
          </a:p>
        </p:txBody>
      </p:sp>
      <p:sp>
        <p:nvSpPr>
          <p:cNvPr id="5" name="Footer Placeholder 4">
            <a:extLst>
              <a:ext uri="{FF2B5EF4-FFF2-40B4-BE49-F238E27FC236}">
                <a16:creationId xmlns:a16="http://schemas.microsoft.com/office/drawing/2014/main" id="{B6034A9A-6BB7-4086-B932-07AC504EFAE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B624AE3-DE28-4CEE-99E6-92B76843AD39}"/>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62731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A4C8A-97C9-4627-8A2A-FD7B118C0503}"/>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72D1B889-D8BF-4BB9-8480-8AF212107D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46D23C36-D6E8-43A1-8931-86EEE22F9711}"/>
              </a:ext>
            </a:extLst>
          </p:cNvPr>
          <p:cNvSpPr>
            <a:spLocks noGrp="1"/>
          </p:cNvSpPr>
          <p:nvPr>
            <p:ph type="dt" sz="half" idx="10"/>
          </p:nvPr>
        </p:nvSpPr>
        <p:spPr/>
        <p:txBody>
          <a:bodyPr/>
          <a:lstStyle/>
          <a:p>
            <a:fld id="{C4711770-7887-4349-A69E-B3211C7AD595}" type="datetimeFigureOut">
              <a:rPr lang="it-IT" smtClean="0"/>
              <a:t>19/04/2024</a:t>
            </a:fld>
            <a:endParaRPr lang="it-IT"/>
          </a:p>
        </p:txBody>
      </p:sp>
      <p:sp>
        <p:nvSpPr>
          <p:cNvPr id="5" name="Footer Placeholder 4">
            <a:extLst>
              <a:ext uri="{FF2B5EF4-FFF2-40B4-BE49-F238E27FC236}">
                <a16:creationId xmlns:a16="http://schemas.microsoft.com/office/drawing/2014/main" id="{C511A5EF-F1EE-4070-B4BA-B9CBEA2DFA8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81CB24A3-537F-4955-ACB6-95BB319673B2}"/>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2089590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7E9B0C-7271-49A0-BA99-B6F536E7FFC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247F265F-7C50-4982-A5EF-F9D7A42A7C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51DBA840-46B1-42EC-8394-58FC69D3F0B2}"/>
              </a:ext>
            </a:extLst>
          </p:cNvPr>
          <p:cNvSpPr>
            <a:spLocks noGrp="1"/>
          </p:cNvSpPr>
          <p:nvPr>
            <p:ph type="dt" sz="half" idx="10"/>
          </p:nvPr>
        </p:nvSpPr>
        <p:spPr/>
        <p:txBody>
          <a:bodyPr/>
          <a:lstStyle/>
          <a:p>
            <a:fld id="{C4711770-7887-4349-A69E-B3211C7AD595}" type="datetimeFigureOut">
              <a:rPr lang="it-IT" smtClean="0"/>
              <a:t>19/04/2024</a:t>
            </a:fld>
            <a:endParaRPr lang="it-IT"/>
          </a:p>
        </p:txBody>
      </p:sp>
      <p:sp>
        <p:nvSpPr>
          <p:cNvPr id="5" name="Footer Placeholder 4">
            <a:extLst>
              <a:ext uri="{FF2B5EF4-FFF2-40B4-BE49-F238E27FC236}">
                <a16:creationId xmlns:a16="http://schemas.microsoft.com/office/drawing/2014/main" id="{CDEB9203-00E8-436B-9F4B-7C3FACFAD5E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7777DF7-9A23-49C6-8DE5-9A205D3BCA2E}"/>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3960598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71856-F904-4DB5-80D8-EE1F4EBA9A38}"/>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BB6DD275-CCF3-4CC4-A782-9355B7BABD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E73B9DC9-6581-4A0F-B6C9-C00D10790A45}"/>
              </a:ext>
            </a:extLst>
          </p:cNvPr>
          <p:cNvSpPr>
            <a:spLocks noGrp="1"/>
          </p:cNvSpPr>
          <p:nvPr>
            <p:ph type="dt" sz="half" idx="10"/>
          </p:nvPr>
        </p:nvSpPr>
        <p:spPr/>
        <p:txBody>
          <a:bodyPr/>
          <a:lstStyle/>
          <a:p>
            <a:fld id="{C4711770-7887-4349-A69E-B3211C7AD595}" type="datetimeFigureOut">
              <a:rPr lang="it-IT" smtClean="0"/>
              <a:t>19/04/2024</a:t>
            </a:fld>
            <a:endParaRPr lang="it-IT"/>
          </a:p>
        </p:txBody>
      </p:sp>
      <p:sp>
        <p:nvSpPr>
          <p:cNvPr id="5" name="Footer Placeholder 4">
            <a:extLst>
              <a:ext uri="{FF2B5EF4-FFF2-40B4-BE49-F238E27FC236}">
                <a16:creationId xmlns:a16="http://schemas.microsoft.com/office/drawing/2014/main" id="{ADF8B898-DCAA-4C04-8AB0-BA10877F83C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4045B343-5BA0-4757-9C55-FB28D6BE6BAB}"/>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784169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57D72-5CCD-45CA-BC99-ED28C834D7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F24A8E26-08F4-4513-B9D6-FDB249B508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7026C7-2927-4336-A610-7AAADCDE00B9}"/>
              </a:ext>
            </a:extLst>
          </p:cNvPr>
          <p:cNvSpPr>
            <a:spLocks noGrp="1"/>
          </p:cNvSpPr>
          <p:nvPr>
            <p:ph type="dt" sz="half" idx="10"/>
          </p:nvPr>
        </p:nvSpPr>
        <p:spPr/>
        <p:txBody>
          <a:bodyPr/>
          <a:lstStyle/>
          <a:p>
            <a:fld id="{C4711770-7887-4349-A69E-B3211C7AD595}" type="datetimeFigureOut">
              <a:rPr lang="it-IT" smtClean="0"/>
              <a:t>19/04/2024</a:t>
            </a:fld>
            <a:endParaRPr lang="it-IT"/>
          </a:p>
        </p:txBody>
      </p:sp>
      <p:sp>
        <p:nvSpPr>
          <p:cNvPr id="5" name="Footer Placeholder 4">
            <a:extLst>
              <a:ext uri="{FF2B5EF4-FFF2-40B4-BE49-F238E27FC236}">
                <a16:creationId xmlns:a16="http://schemas.microsoft.com/office/drawing/2014/main" id="{4D77DAE4-E0F9-4F26-AC0A-E7F09E1763C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2215D127-6408-4CED-A574-E5A858900081}"/>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3648903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56553-0E92-4B1A-A4C4-4E957F13020C}"/>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92F5A22B-A66F-4CF0-A496-F40BAEA4FC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F9D93FA6-51FB-4FA4-B201-CBD40C431A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FBDDBB2E-23DE-42E1-9377-9382E03FD6C3}"/>
              </a:ext>
            </a:extLst>
          </p:cNvPr>
          <p:cNvSpPr>
            <a:spLocks noGrp="1"/>
          </p:cNvSpPr>
          <p:nvPr>
            <p:ph type="dt" sz="half" idx="10"/>
          </p:nvPr>
        </p:nvSpPr>
        <p:spPr/>
        <p:txBody>
          <a:bodyPr/>
          <a:lstStyle/>
          <a:p>
            <a:fld id="{C4711770-7887-4349-A69E-B3211C7AD595}" type="datetimeFigureOut">
              <a:rPr lang="it-IT" smtClean="0"/>
              <a:t>19/04/2024</a:t>
            </a:fld>
            <a:endParaRPr lang="it-IT"/>
          </a:p>
        </p:txBody>
      </p:sp>
      <p:sp>
        <p:nvSpPr>
          <p:cNvPr id="6" name="Footer Placeholder 5">
            <a:extLst>
              <a:ext uri="{FF2B5EF4-FFF2-40B4-BE49-F238E27FC236}">
                <a16:creationId xmlns:a16="http://schemas.microsoft.com/office/drawing/2014/main" id="{E170F05D-5F94-4C49-B299-7F732E283DF0}"/>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3E5DEFC5-27F1-4975-87F7-C528ACDC4893}"/>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1600975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7A591-1FC0-4438-B5E7-5F06ABBC8F04}"/>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8EB9663E-8DD4-4F6A-B85E-E45014CAC1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4BD2FB-5C2A-4783-B5FA-98AB068081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25ED4587-96EB-4DD5-86DA-50441A9440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78A71E-CB24-4DD3-854D-7F1210E6CB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6804D0D2-38B0-4717-B0FC-3C6330EAB549}"/>
              </a:ext>
            </a:extLst>
          </p:cNvPr>
          <p:cNvSpPr>
            <a:spLocks noGrp="1"/>
          </p:cNvSpPr>
          <p:nvPr>
            <p:ph type="dt" sz="half" idx="10"/>
          </p:nvPr>
        </p:nvSpPr>
        <p:spPr/>
        <p:txBody>
          <a:bodyPr/>
          <a:lstStyle/>
          <a:p>
            <a:fld id="{C4711770-7887-4349-A69E-B3211C7AD595}" type="datetimeFigureOut">
              <a:rPr lang="it-IT" smtClean="0"/>
              <a:t>19/04/2024</a:t>
            </a:fld>
            <a:endParaRPr lang="it-IT"/>
          </a:p>
        </p:txBody>
      </p:sp>
      <p:sp>
        <p:nvSpPr>
          <p:cNvPr id="8" name="Footer Placeholder 7">
            <a:extLst>
              <a:ext uri="{FF2B5EF4-FFF2-40B4-BE49-F238E27FC236}">
                <a16:creationId xmlns:a16="http://schemas.microsoft.com/office/drawing/2014/main" id="{985C8101-492D-4C1C-8CB0-604AC597A46D}"/>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5A641934-F075-4A26-821E-F467B256CB78}"/>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594452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6AB78-B149-4548-8E05-D246D81BE4C2}"/>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93403D1F-DE33-4C02-88F9-F9605FAA9DB6}"/>
              </a:ext>
            </a:extLst>
          </p:cNvPr>
          <p:cNvSpPr>
            <a:spLocks noGrp="1"/>
          </p:cNvSpPr>
          <p:nvPr>
            <p:ph type="dt" sz="half" idx="10"/>
          </p:nvPr>
        </p:nvSpPr>
        <p:spPr/>
        <p:txBody>
          <a:bodyPr/>
          <a:lstStyle/>
          <a:p>
            <a:fld id="{C4711770-7887-4349-A69E-B3211C7AD595}" type="datetimeFigureOut">
              <a:rPr lang="it-IT" smtClean="0"/>
              <a:t>19/04/2024</a:t>
            </a:fld>
            <a:endParaRPr lang="it-IT"/>
          </a:p>
        </p:txBody>
      </p:sp>
      <p:sp>
        <p:nvSpPr>
          <p:cNvPr id="4" name="Footer Placeholder 3">
            <a:extLst>
              <a:ext uri="{FF2B5EF4-FFF2-40B4-BE49-F238E27FC236}">
                <a16:creationId xmlns:a16="http://schemas.microsoft.com/office/drawing/2014/main" id="{D5FD365E-BFB9-45ED-8FB6-0F09626C1E4D}"/>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31CCCB2E-15C3-48CD-A064-5602D40E4523}"/>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3992888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B05C26-8F2F-487D-9E2B-F74E8206F7C1}"/>
              </a:ext>
            </a:extLst>
          </p:cNvPr>
          <p:cNvSpPr>
            <a:spLocks noGrp="1"/>
          </p:cNvSpPr>
          <p:nvPr>
            <p:ph type="dt" sz="half" idx="10"/>
          </p:nvPr>
        </p:nvSpPr>
        <p:spPr/>
        <p:txBody>
          <a:bodyPr/>
          <a:lstStyle/>
          <a:p>
            <a:fld id="{C4711770-7887-4349-A69E-B3211C7AD595}" type="datetimeFigureOut">
              <a:rPr lang="it-IT" smtClean="0"/>
              <a:t>19/04/2024</a:t>
            </a:fld>
            <a:endParaRPr lang="it-IT"/>
          </a:p>
        </p:txBody>
      </p:sp>
      <p:sp>
        <p:nvSpPr>
          <p:cNvPr id="3" name="Footer Placeholder 2">
            <a:extLst>
              <a:ext uri="{FF2B5EF4-FFF2-40B4-BE49-F238E27FC236}">
                <a16:creationId xmlns:a16="http://schemas.microsoft.com/office/drawing/2014/main" id="{EC83212D-C125-4A9A-AB36-6842A55BDFC2}"/>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12C18064-1BC3-4A3E-BFCD-1C5B2B51B643}"/>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2972570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4BFCC-88EE-418E-8A0E-E23DF2C59F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AE1250B5-0D36-41E2-B995-C8B03035FC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DE4C8C25-064D-4628-9BAF-38A9B19C6E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36250-8D7D-46F6-9579-FF0C161D74BD}"/>
              </a:ext>
            </a:extLst>
          </p:cNvPr>
          <p:cNvSpPr>
            <a:spLocks noGrp="1"/>
          </p:cNvSpPr>
          <p:nvPr>
            <p:ph type="dt" sz="half" idx="10"/>
          </p:nvPr>
        </p:nvSpPr>
        <p:spPr/>
        <p:txBody>
          <a:bodyPr/>
          <a:lstStyle/>
          <a:p>
            <a:fld id="{C4711770-7887-4349-A69E-B3211C7AD595}" type="datetimeFigureOut">
              <a:rPr lang="it-IT" smtClean="0"/>
              <a:t>19/04/2024</a:t>
            </a:fld>
            <a:endParaRPr lang="it-IT"/>
          </a:p>
        </p:txBody>
      </p:sp>
      <p:sp>
        <p:nvSpPr>
          <p:cNvPr id="6" name="Footer Placeholder 5">
            <a:extLst>
              <a:ext uri="{FF2B5EF4-FFF2-40B4-BE49-F238E27FC236}">
                <a16:creationId xmlns:a16="http://schemas.microsoft.com/office/drawing/2014/main" id="{0800AD6B-8B4C-4B04-BB31-04DA25C968A6}"/>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C339AA83-FC65-4036-8D78-B684F472B940}"/>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2495500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87EA2-9639-497B-BC0C-35DEB45B5B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5DB37231-BDFA-492C-BAD6-E706E3F6C0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CBE653D5-399C-46C8-A8BC-2033E5DDE3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AFB57F-1F7A-4C75-A60C-9B8D80B81233}"/>
              </a:ext>
            </a:extLst>
          </p:cNvPr>
          <p:cNvSpPr>
            <a:spLocks noGrp="1"/>
          </p:cNvSpPr>
          <p:nvPr>
            <p:ph type="dt" sz="half" idx="10"/>
          </p:nvPr>
        </p:nvSpPr>
        <p:spPr/>
        <p:txBody>
          <a:bodyPr/>
          <a:lstStyle/>
          <a:p>
            <a:fld id="{C4711770-7887-4349-A69E-B3211C7AD595}" type="datetimeFigureOut">
              <a:rPr lang="it-IT" smtClean="0"/>
              <a:t>19/04/2024</a:t>
            </a:fld>
            <a:endParaRPr lang="it-IT"/>
          </a:p>
        </p:txBody>
      </p:sp>
      <p:sp>
        <p:nvSpPr>
          <p:cNvPr id="6" name="Footer Placeholder 5">
            <a:extLst>
              <a:ext uri="{FF2B5EF4-FFF2-40B4-BE49-F238E27FC236}">
                <a16:creationId xmlns:a16="http://schemas.microsoft.com/office/drawing/2014/main" id="{D3CB5293-9938-4F24-9691-578B03E9A627}"/>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6ED12B56-F3AF-4DC3-8D9C-7E47DE3860EB}"/>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2951990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CE8575-998E-4A14-B20A-FBCBDB7859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7D075C83-B481-4972-A99E-DD240BA400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39144293-A1A2-468C-8014-D92DBB54B8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711770-7887-4349-A69E-B3211C7AD595}" type="datetimeFigureOut">
              <a:rPr lang="it-IT" smtClean="0"/>
              <a:t>19/04/2024</a:t>
            </a:fld>
            <a:endParaRPr lang="it-IT"/>
          </a:p>
        </p:txBody>
      </p:sp>
      <p:sp>
        <p:nvSpPr>
          <p:cNvPr id="5" name="Footer Placeholder 4">
            <a:extLst>
              <a:ext uri="{FF2B5EF4-FFF2-40B4-BE49-F238E27FC236}">
                <a16:creationId xmlns:a16="http://schemas.microsoft.com/office/drawing/2014/main" id="{5AFE138E-5C34-4681-8C55-E2781C60FA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C6660949-5722-4531-92C6-5696F3D757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4CE009-078B-4997-93BB-7770B7B2CB2D}" type="slidenum">
              <a:rPr lang="it-IT" smtClean="0"/>
              <a:t>‹#›</a:t>
            </a:fld>
            <a:endParaRPr lang="it-IT"/>
          </a:p>
        </p:txBody>
      </p:sp>
    </p:spTree>
    <p:extLst>
      <p:ext uri="{BB962C8B-B14F-4D97-AF65-F5344CB8AC3E}">
        <p14:creationId xmlns:p14="http://schemas.microsoft.com/office/powerpoint/2010/main" val="2422090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26.png"/><Relationship Id="rId7" Type="http://schemas.openxmlformats.org/officeDocument/2006/relationships/image" Target="../media/image15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customXml" Target="../ink/ink2.xml"/><Relationship Id="rId5" Type="http://schemas.openxmlformats.org/officeDocument/2006/relationships/image" Target="../media/image14.png"/><Relationship Id="rId4" Type="http://schemas.openxmlformats.org/officeDocument/2006/relationships/customXml" Target="../ink/ink1.xml"/><Relationship Id="rId9" Type="http://schemas.openxmlformats.org/officeDocument/2006/relationships/image" Target="../media/image160.png"/></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F6D9F7-CD18-4A61-BC7D-896374CFBBEC}"/>
              </a:ext>
            </a:extLst>
          </p:cNvPr>
          <p:cNvSpPr txBox="1"/>
          <p:nvPr/>
        </p:nvSpPr>
        <p:spPr>
          <a:xfrm>
            <a:off x="1098839" y="698951"/>
            <a:ext cx="9923388" cy="1200329"/>
          </a:xfrm>
          <a:prstGeom prst="rect">
            <a:avLst/>
          </a:prstGeom>
          <a:noFill/>
        </p:spPr>
        <p:txBody>
          <a:bodyPr wrap="square" rtlCol="0">
            <a:spAutoFit/>
          </a:bodyPr>
          <a:lstStyle/>
          <a:p>
            <a:pPr algn="ctr"/>
            <a:r>
              <a:rPr lang="en-US" sz="7200" b="1" dirty="0">
                <a:solidFill>
                  <a:srgbClr val="00B050"/>
                </a:solidFill>
              </a:rPr>
              <a:t>PATOLOGIA GENERALE</a:t>
            </a:r>
          </a:p>
        </p:txBody>
      </p:sp>
      <p:pic>
        <p:nvPicPr>
          <p:cNvPr id="6" name="Picture 6" descr="logo burlo_colore">
            <a:extLst>
              <a:ext uri="{FF2B5EF4-FFF2-40B4-BE49-F238E27FC236}">
                <a16:creationId xmlns:a16="http://schemas.microsoft.com/office/drawing/2014/main" id="{19B7DFD1-790C-352F-8B56-504BA01E046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6343" y="5437819"/>
            <a:ext cx="3289797" cy="10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AFE7B1A-F206-A51F-84FA-CAA2F672A1B9}"/>
              </a:ext>
            </a:extLst>
          </p:cNvPr>
          <p:cNvSpPr txBox="1"/>
          <p:nvPr/>
        </p:nvSpPr>
        <p:spPr>
          <a:xfrm>
            <a:off x="4716594" y="4495803"/>
            <a:ext cx="1947649" cy="369332"/>
          </a:xfrm>
          <a:prstGeom prst="rect">
            <a:avLst/>
          </a:prstGeom>
          <a:noFill/>
        </p:spPr>
        <p:txBody>
          <a:bodyPr wrap="none" rtlCol="0">
            <a:spAutoFit/>
          </a:bodyPr>
          <a:lstStyle/>
          <a:p>
            <a:r>
              <a:rPr lang="en-GB" dirty="0"/>
              <a:t>Alberto Tommasini</a:t>
            </a:r>
          </a:p>
        </p:txBody>
      </p:sp>
      <p:pic>
        <p:nvPicPr>
          <p:cNvPr id="8" name="Picture 2" descr="Università degli studi di Trieste">
            <a:extLst>
              <a:ext uri="{FF2B5EF4-FFF2-40B4-BE49-F238E27FC236}">
                <a16:creationId xmlns:a16="http://schemas.microsoft.com/office/drawing/2014/main" id="{D57E5811-6619-CEEC-3DEE-86FF48CC99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67400" y="5395861"/>
            <a:ext cx="6254827" cy="10957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799962E-512C-81F3-867F-47AD19F44029}"/>
              </a:ext>
            </a:extLst>
          </p:cNvPr>
          <p:cNvPicPr>
            <a:picLocks noChangeAspect="1"/>
          </p:cNvPicPr>
          <p:nvPr/>
        </p:nvPicPr>
        <p:blipFill>
          <a:blip r:embed="rId4"/>
          <a:stretch>
            <a:fillRect/>
          </a:stretch>
        </p:blipFill>
        <p:spPr>
          <a:xfrm>
            <a:off x="4425614" y="5371364"/>
            <a:ext cx="142283" cy="1144729"/>
          </a:xfrm>
          <a:prstGeom prst="rect">
            <a:avLst/>
          </a:prstGeom>
        </p:spPr>
      </p:pic>
      <p:cxnSp>
        <p:nvCxnSpPr>
          <p:cNvPr id="10" name="Straight Connector 9">
            <a:extLst>
              <a:ext uri="{FF2B5EF4-FFF2-40B4-BE49-F238E27FC236}">
                <a16:creationId xmlns:a16="http://schemas.microsoft.com/office/drawing/2014/main" id="{2D26ACCA-26B7-84E5-A28E-8D566FAFE8C3}"/>
              </a:ext>
            </a:extLst>
          </p:cNvPr>
          <p:cNvCxnSpPr/>
          <p:nvPr/>
        </p:nvCxnSpPr>
        <p:spPr>
          <a:xfrm>
            <a:off x="322259" y="5118249"/>
            <a:ext cx="11640065" cy="0"/>
          </a:xfrm>
          <a:prstGeom prst="line">
            <a:avLst/>
          </a:prstGeom>
          <a:ln w="28575">
            <a:solidFill>
              <a:srgbClr val="556C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4086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23590365-B192-70B0-E4EA-0DE51ABD079E}"/>
              </a:ext>
            </a:extLst>
          </p:cNvPr>
          <p:cNvSpPr txBox="1">
            <a:spLocks noChangeArrowheads="1"/>
          </p:cNvSpPr>
          <p:nvPr/>
        </p:nvSpPr>
        <p:spPr>
          <a:xfrm>
            <a:off x="457200" y="332740"/>
            <a:ext cx="5322887" cy="29400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it-IT" sz="3200" b="1" dirty="0" err="1">
                <a:solidFill>
                  <a:srgbClr val="0070C0"/>
                </a:solidFill>
              </a:rPr>
              <a:t>Proliferazione</a:t>
            </a:r>
            <a:r>
              <a:rPr lang="en-US" altLang="it-IT" sz="3200" b="1" dirty="0">
                <a:solidFill>
                  <a:srgbClr val="0070C0"/>
                </a:solidFill>
              </a:rPr>
              <a:t> </a:t>
            </a:r>
            <a:r>
              <a:rPr lang="en-US" altLang="it-IT" sz="3200" b="1" dirty="0" err="1">
                <a:solidFill>
                  <a:srgbClr val="0070C0"/>
                </a:solidFill>
              </a:rPr>
              <a:t>tumorale</a:t>
            </a:r>
            <a:r>
              <a:rPr lang="en-US" altLang="it-IT" sz="3200" b="1" dirty="0">
                <a:solidFill>
                  <a:srgbClr val="0070C0"/>
                </a:solidFill>
              </a:rPr>
              <a:t>:</a:t>
            </a:r>
          </a:p>
          <a:p>
            <a:pPr>
              <a:buFontTx/>
              <a:buNone/>
            </a:pPr>
            <a:endParaRPr lang="en-US" altLang="it-IT" b="1" dirty="0"/>
          </a:p>
          <a:p>
            <a:r>
              <a:rPr lang="en-US" altLang="it-IT" dirty="0" err="1"/>
              <a:t>Progressiva</a:t>
            </a:r>
            <a:r>
              <a:rPr lang="en-US" altLang="it-IT" dirty="0"/>
              <a:t>, </a:t>
            </a:r>
            <a:r>
              <a:rPr lang="en-US" altLang="it-IT" dirty="0" err="1"/>
              <a:t>irreversibile</a:t>
            </a:r>
            <a:endParaRPr lang="en-US" altLang="it-IT" dirty="0"/>
          </a:p>
          <a:p>
            <a:r>
              <a:rPr lang="en-US" altLang="it-IT" dirty="0" err="1"/>
              <a:t>atipica</a:t>
            </a:r>
            <a:r>
              <a:rPr lang="en-US" altLang="it-IT" dirty="0"/>
              <a:t> (= anaplasia) </a:t>
            </a:r>
          </a:p>
          <a:p>
            <a:r>
              <a:rPr lang="en-US" altLang="it-IT" dirty="0" err="1"/>
              <a:t>autonoma</a:t>
            </a:r>
            <a:r>
              <a:rPr lang="en-US" altLang="it-IT" dirty="0"/>
              <a:t>* </a:t>
            </a:r>
          </a:p>
          <a:p>
            <a:r>
              <a:rPr lang="en-US" altLang="it-IT" dirty="0" err="1"/>
              <a:t>afinalistica</a:t>
            </a:r>
            <a:endParaRPr lang="en-US" altLang="it-IT" dirty="0"/>
          </a:p>
        </p:txBody>
      </p:sp>
      <p:sp>
        <p:nvSpPr>
          <p:cNvPr id="3" name="CasellaDiTesto 1">
            <a:extLst>
              <a:ext uri="{FF2B5EF4-FFF2-40B4-BE49-F238E27FC236}">
                <a16:creationId xmlns:a16="http://schemas.microsoft.com/office/drawing/2014/main" id="{DF75848F-2583-5095-10A4-F7BE3817A419}"/>
              </a:ext>
            </a:extLst>
          </p:cNvPr>
          <p:cNvSpPr txBox="1">
            <a:spLocks noChangeArrowheads="1"/>
          </p:cNvSpPr>
          <p:nvPr/>
        </p:nvSpPr>
        <p:spPr bwMode="auto">
          <a:xfrm>
            <a:off x="495701" y="4011446"/>
            <a:ext cx="757130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800" b="1" dirty="0">
                <a:latin typeface="+mn-lt"/>
              </a:rPr>
              <a:t>* Confronta con </a:t>
            </a:r>
          </a:p>
          <a:p>
            <a:pPr>
              <a:spcBef>
                <a:spcPct val="0"/>
              </a:spcBef>
              <a:buFontTx/>
              <a:buNone/>
            </a:pPr>
            <a:r>
              <a:rPr lang="it-IT" altLang="it-IT" sz="2800" dirty="0">
                <a:latin typeface="+mn-lt"/>
              </a:rPr>
              <a:t>RISPOSTE CELLULARI ADATTATIVE (reversibili):	</a:t>
            </a:r>
          </a:p>
          <a:p>
            <a:pPr>
              <a:spcBef>
                <a:spcPct val="0"/>
              </a:spcBef>
              <a:buFontTx/>
              <a:buNone/>
            </a:pPr>
            <a:r>
              <a:rPr lang="it-IT" altLang="it-IT" sz="2800" dirty="0">
                <a:latin typeface="+mn-lt"/>
              </a:rPr>
              <a:t>			 iper/</a:t>
            </a:r>
            <a:r>
              <a:rPr lang="it-IT" altLang="it-IT" sz="2800" dirty="0" err="1">
                <a:latin typeface="+mn-lt"/>
              </a:rPr>
              <a:t>ipo</a:t>
            </a:r>
            <a:r>
              <a:rPr lang="it-IT" altLang="it-IT" sz="2800" dirty="0">
                <a:latin typeface="+mn-lt"/>
              </a:rPr>
              <a:t>-trofia</a:t>
            </a:r>
          </a:p>
          <a:p>
            <a:pPr>
              <a:spcBef>
                <a:spcPct val="0"/>
              </a:spcBef>
              <a:buFontTx/>
              <a:buNone/>
            </a:pPr>
            <a:r>
              <a:rPr lang="it-IT" altLang="it-IT" sz="2800" dirty="0">
                <a:latin typeface="+mn-lt"/>
              </a:rPr>
              <a:t>			 iper/</a:t>
            </a:r>
            <a:r>
              <a:rPr lang="it-IT" altLang="it-IT" sz="2800" dirty="0" err="1">
                <a:latin typeface="+mn-lt"/>
              </a:rPr>
              <a:t>ipo-plasia</a:t>
            </a:r>
            <a:endParaRPr lang="it-IT" altLang="it-IT" sz="2800" dirty="0">
              <a:latin typeface="+mn-lt"/>
            </a:endParaRPr>
          </a:p>
          <a:p>
            <a:pPr>
              <a:spcBef>
                <a:spcPct val="0"/>
              </a:spcBef>
              <a:buFontTx/>
              <a:buNone/>
            </a:pPr>
            <a:r>
              <a:rPr lang="it-IT" altLang="it-IT" sz="2800" dirty="0">
                <a:latin typeface="+mn-lt"/>
              </a:rPr>
              <a:t>			 metaplasia</a:t>
            </a:r>
          </a:p>
        </p:txBody>
      </p:sp>
    </p:spTree>
    <p:extLst>
      <p:ext uri="{BB962C8B-B14F-4D97-AF65-F5344CB8AC3E}">
        <p14:creationId xmlns:p14="http://schemas.microsoft.com/office/powerpoint/2010/main" val="1420019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E8B50E6-1EB3-E284-E374-F10795E55654}"/>
              </a:ext>
            </a:extLst>
          </p:cNvPr>
          <p:cNvSpPr txBox="1"/>
          <p:nvPr/>
        </p:nvSpPr>
        <p:spPr>
          <a:xfrm>
            <a:off x="8247312" y="6302266"/>
            <a:ext cx="34322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dirty="0" err="1">
                <a:cs typeface="Calibri"/>
              </a:rPr>
              <a:t>Hanahan</a:t>
            </a:r>
            <a:r>
              <a:rPr lang="it-IT" dirty="0">
                <a:cs typeface="Calibri"/>
              </a:rPr>
              <a:t> e Weinberg 2011 Cell</a:t>
            </a:r>
            <a:endParaRPr lang="it-IT" dirty="0"/>
          </a:p>
        </p:txBody>
      </p:sp>
      <p:sp>
        <p:nvSpPr>
          <p:cNvPr id="3" name="CasellaDiTesto 2">
            <a:extLst>
              <a:ext uri="{FF2B5EF4-FFF2-40B4-BE49-F238E27FC236}">
                <a16:creationId xmlns:a16="http://schemas.microsoft.com/office/drawing/2014/main" id="{F36BD086-521A-69BC-8A95-52B929483297}"/>
              </a:ext>
            </a:extLst>
          </p:cNvPr>
          <p:cNvSpPr txBox="1"/>
          <p:nvPr/>
        </p:nvSpPr>
        <p:spPr>
          <a:xfrm>
            <a:off x="331734" y="969725"/>
            <a:ext cx="10843655" cy="46166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200"/>
              </a:spcBef>
            </a:pPr>
            <a:r>
              <a:rPr lang="it-IT" sz="2800" dirty="0">
                <a:cs typeface="Calibri"/>
              </a:rPr>
              <a:t>Capacità di </a:t>
            </a:r>
            <a:r>
              <a:rPr lang="it-IT" sz="2800" b="1" dirty="0">
                <a:cs typeface="Calibri"/>
              </a:rPr>
              <a:t>crescere con propri segnali </a:t>
            </a:r>
            <a:r>
              <a:rPr lang="it-IT" sz="2800" dirty="0">
                <a:cs typeface="Calibri"/>
              </a:rPr>
              <a:t>autonomi</a:t>
            </a:r>
          </a:p>
          <a:p>
            <a:pPr>
              <a:spcBef>
                <a:spcPts val="1200"/>
              </a:spcBef>
            </a:pPr>
            <a:r>
              <a:rPr lang="it-IT" sz="2800" b="1" dirty="0">
                <a:cs typeface="Calibri"/>
              </a:rPr>
              <a:t>Evasione da segnali inibitori </a:t>
            </a:r>
            <a:r>
              <a:rPr lang="it-IT" sz="2800" dirty="0">
                <a:cs typeface="Calibri"/>
              </a:rPr>
              <a:t>(inibizione da contatto </a:t>
            </a:r>
            <a:r>
              <a:rPr lang="it-IT" sz="2800" dirty="0" err="1">
                <a:cs typeface="Calibri"/>
              </a:rPr>
              <a:t>etc</a:t>
            </a:r>
            <a:r>
              <a:rPr lang="it-IT" sz="2800" dirty="0">
                <a:cs typeface="Calibri"/>
              </a:rPr>
              <a:t>)</a:t>
            </a:r>
          </a:p>
          <a:p>
            <a:pPr>
              <a:spcBef>
                <a:spcPts val="1200"/>
              </a:spcBef>
            </a:pPr>
            <a:r>
              <a:rPr lang="it-IT" sz="2800" b="1" dirty="0">
                <a:cs typeface="Calibri"/>
              </a:rPr>
              <a:t>Evasione da morte </a:t>
            </a:r>
            <a:r>
              <a:rPr lang="it-IT" sz="2800" b="1" dirty="0" err="1">
                <a:cs typeface="Calibri"/>
              </a:rPr>
              <a:t>apoptotica</a:t>
            </a:r>
            <a:endParaRPr lang="it-IT" sz="2800" b="1" dirty="0">
              <a:cs typeface="Calibri"/>
            </a:endParaRPr>
          </a:p>
          <a:p>
            <a:pPr>
              <a:spcBef>
                <a:spcPts val="1200"/>
              </a:spcBef>
            </a:pPr>
            <a:r>
              <a:rPr lang="it-IT" sz="2800" dirty="0">
                <a:cs typeface="Calibri"/>
              </a:rPr>
              <a:t>Potenziale </a:t>
            </a:r>
            <a:r>
              <a:rPr lang="it-IT" sz="2800" b="1" dirty="0">
                <a:cs typeface="Calibri"/>
              </a:rPr>
              <a:t>replicativo illimitato</a:t>
            </a:r>
            <a:r>
              <a:rPr lang="it-IT" sz="2800" dirty="0">
                <a:cs typeface="Calibri"/>
              </a:rPr>
              <a:t> (telomerasi)</a:t>
            </a:r>
          </a:p>
          <a:p>
            <a:pPr>
              <a:spcBef>
                <a:spcPts val="1200"/>
              </a:spcBef>
            </a:pPr>
            <a:r>
              <a:rPr lang="it-IT" sz="2800" b="1" dirty="0">
                <a:cs typeface="Calibri"/>
              </a:rPr>
              <a:t>Angiogenesi</a:t>
            </a:r>
          </a:p>
          <a:p>
            <a:pPr>
              <a:spcBef>
                <a:spcPts val="1200"/>
              </a:spcBef>
            </a:pPr>
            <a:r>
              <a:rPr lang="it-IT" sz="2800" b="1" dirty="0">
                <a:cs typeface="Calibri"/>
              </a:rPr>
              <a:t>Invasione e metastasi</a:t>
            </a:r>
          </a:p>
          <a:p>
            <a:pPr>
              <a:spcBef>
                <a:spcPts val="1200"/>
              </a:spcBef>
            </a:pPr>
            <a:r>
              <a:rPr lang="it-IT" sz="2800" dirty="0">
                <a:cs typeface="Calibri"/>
              </a:rPr>
              <a:t>Riprogrammazione del </a:t>
            </a:r>
            <a:r>
              <a:rPr lang="it-IT" sz="2800" b="1" dirty="0">
                <a:cs typeface="Calibri"/>
              </a:rPr>
              <a:t>metabolismo</a:t>
            </a:r>
          </a:p>
          <a:p>
            <a:pPr>
              <a:spcBef>
                <a:spcPts val="1200"/>
              </a:spcBef>
            </a:pPr>
            <a:r>
              <a:rPr lang="it-IT" sz="2800" b="1" dirty="0">
                <a:cs typeface="Calibri"/>
              </a:rPr>
              <a:t>Evasione dell'</a:t>
            </a:r>
            <a:r>
              <a:rPr lang="it-IT" sz="2800" b="1" dirty="0" err="1">
                <a:cs typeface="Calibri"/>
              </a:rPr>
              <a:t>immunosorveglianza</a:t>
            </a:r>
          </a:p>
        </p:txBody>
      </p:sp>
      <p:sp>
        <p:nvSpPr>
          <p:cNvPr id="4" name="CasellaDiTesto 3">
            <a:extLst>
              <a:ext uri="{FF2B5EF4-FFF2-40B4-BE49-F238E27FC236}">
                <a16:creationId xmlns:a16="http://schemas.microsoft.com/office/drawing/2014/main" id="{A8E9CBAF-F6A5-3F1A-3700-239C7C6AEEE1}"/>
              </a:ext>
            </a:extLst>
          </p:cNvPr>
          <p:cNvSpPr txBox="1"/>
          <p:nvPr/>
        </p:nvSpPr>
        <p:spPr>
          <a:xfrm>
            <a:off x="283607" y="61904"/>
            <a:ext cx="87273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it-IT" sz="3600" b="1" u="sng" dirty="0">
                <a:solidFill>
                  <a:srgbClr val="0070C0"/>
                </a:solidFill>
                <a:cs typeface="Calibri"/>
              </a:rPr>
              <a:t>HALLMARKS</a:t>
            </a:r>
            <a:r>
              <a:rPr lang="it-IT" sz="3600" b="1" dirty="0">
                <a:solidFill>
                  <a:srgbClr val="0070C0"/>
                </a:solidFill>
                <a:cs typeface="Calibri"/>
              </a:rPr>
              <a:t> delle cellule tumorali</a:t>
            </a:r>
            <a:endParaRPr lang="it-IT" sz="3600" b="1" dirty="0">
              <a:solidFill>
                <a:srgbClr val="0070C0"/>
              </a:solidFill>
            </a:endParaRPr>
          </a:p>
        </p:txBody>
      </p:sp>
    </p:spTree>
    <p:extLst>
      <p:ext uri="{BB962C8B-B14F-4D97-AF65-F5344CB8AC3E}">
        <p14:creationId xmlns:p14="http://schemas.microsoft.com/office/powerpoint/2010/main" val="792464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DFDCEC7-FFE9-F5B6-5E59-C4165BA6DB72}"/>
              </a:ext>
            </a:extLst>
          </p:cNvPr>
          <p:cNvSpPr txBox="1"/>
          <p:nvPr/>
        </p:nvSpPr>
        <p:spPr>
          <a:xfrm>
            <a:off x="489338" y="1571039"/>
            <a:ext cx="9095567"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800" b="1" dirty="0">
                <a:cs typeface="Calibri"/>
              </a:rPr>
              <a:t>Instabilità genomica</a:t>
            </a:r>
          </a:p>
          <a:p>
            <a:endParaRPr lang="it-IT" sz="2800" b="1" dirty="0">
              <a:cs typeface="Calibri"/>
            </a:endParaRPr>
          </a:p>
          <a:p>
            <a:r>
              <a:rPr lang="it-IT" sz="2800" b="1" dirty="0">
                <a:cs typeface="Calibri"/>
              </a:rPr>
              <a:t>Infiammazione pro-tumorale</a:t>
            </a:r>
          </a:p>
        </p:txBody>
      </p:sp>
      <p:sp>
        <p:nvSpPr>
          <p:cNvPr id="4" name="CasellaDiTesto 3">
            <a:extLst>
              <a:ext uri="{FF2B5EF4-FFF2-40B4-BE49-F238E27FC236}">
                <a16:creationId xmlns:a16="http://schemas.microsoft.com/office/drawing/2014/main" id="{7A9EF851-229D-4E8D-A9D8-0083BFD2FBE0}"/>
              </a:ext>
            </a:extLst>
          </p:cNvPr>
          <p:cNvSpPr txBox="1"/>
          <p:nvPr/>
        </p:nvSpPr>
        <p:spPr>
          <a:xfrm>
            <a:off x="387762" y="149925"/>
            <a:ext cx="521614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3600" b="1" i="1" u="sng" dirty="0">
                <a:solidFill>
                  <a:srgbClr val="0070C0"/>
                </a:solidFill>
                <a:cs typeface="Calibri"/>
              </a:rPr>
              <a:t>ENABLING FEATURES</a:t>
            </a:r>
            <a:endParaRPr lang="it-IT" sz="3600" b="1" i="1" u="sng" dirty="0">
              <a:solidFill>
                <a:srgbClr val="0070C0"/>
              </a:solidFill>
            </a:endParaRPr>
          </a:p>
        </p:txBody>
      </p:sp>
      <p:pic>
        <p:nvPicPr>
          <p:cNvPr id="6" name="Picture 5">
            <a:extLst>
              <a:ext uri="{FF2B5EF4-FFF2-40B4-BE49-F238E27FC236}">
                <a16:creationId xmlns:a16="http://schemas.microsoft.com/office/drawing/2014/main" id="{6B99AAA4-953E-CA98-7D6C-323963689A52}"/>
              </a:ext>
            </a:extLst>
          </p:cNvPr>
          <p:cNvPicPr>
            <a:picLocks noChangeAspect="1"/>
          </p:cNvPicPr>
          <p:nvPr/>
        </p:nvPicPr>
        <p:blipFill>
          <a:blip r:embed="rId2"/>
          <a:stretch>
            <a:fillRect/>
          </a:stretch>
        </p:blipFill>
        <p:spPr>
          <a:xfrm>
            <a:off x="8338956" y="1857142"/>
            <a:ext cx="2591162" cy="333421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22911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a:extLst>
              <a:ext uri="{FF2B5EF4-FFF2-40B4-BE49-F238E27FC236}">
                <a16:creationId xmlns:a16="http://schemas.microsoft.com/office/drawing/2014/main" id="{2EE40008-EE01-15AC-B514-33C8550289EE}"/>
              </a:ext>
            </a:extLst>
          </p:cNvPr>
          <p:cNvPicPr>
            <a:picLocks noChangeAspect="1"/>
          </p:cNvPicPr>
          <p:nvPr/>
        </p:nvPicPr>
        <p:blipFill>
          <a:blip r:embed="rId2"/>
          <a:stretch>
            <a:fillRect/>
          </a:stretch>
        </p:blipFill>
        <p:spPr>
          <a:xfrm>
            <a:off x="1617045" y="253291"/>
            <a:ext cx="8533598" cy="5697104"/>
          </a:xfrm>
          <a:prstGeom prst="rect">
            <a:avLst/>
          </a:prstGeom>
        </p:spPr>
      </p:pic>
      <p:sp>
        <p:nvSpPr>
          <p:cNvPr id="4" name="CasellaDiTesto 3">
            <a:extLst>
              <a:ext uri="{FF2B5EF4-FFF2-40B4-BE49-F238E27FC236}">
                <a16:creationId xmlns:a16="http://schemas.microsoft.com/office/drawing/2014/main" id="{91DD5D6B-C9C5-D39F-CA93-038F0DA418DC}"/>
              </a:ext>
            </a:extLst>
          </p:cNvPr>
          <p:cNvSpPr txBox="1"/>
          <p:nvPr/>
        </p:nvSpPr>
        <p:spPr>
          <a:xfrm>
            <a:off x="9609808" y="6420043"/>
            <a:ext cx="20968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dirty="0" err="1">
                <a:cs typeface="Calibri"/>
              </a:rPr>
              <a:t>Fig</a:t>
            </a:r>
            <a:r>
              <a:rPr lang="it-IT" dirty="0">
                <a:cs typeface="Calibri"/>
              </a:rPr>
              <a:t> 1.1 da Pecorino</a:t>
            </a:r>
            <a:endParaRPr lang="it-IT" dirty="0"/>
          </a:p>
        </p:txBody>
      </p:sp>
    </p:spTree>
    <p:extLst>
      <p:ext uri="{BB962C8B-B14F-4D97-AF65-F5344CB8AC3E}">
        <p14:creationId xmlns:p14="http://schemas.microsoft.com/office/powerpoint/2010/main" val="1111752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CasellaDiTesto 1">
            <a:extLst>
              <a:ext uri="{FF2B5EF4-FFF2-40B4-BE49-F238E27FC236}">
                <a16:creationId xmlns:a16="http://schemas.microsoft.com/office/drawing/2014/main" id="{62D7D44F-F0FE-939B-CD62-C334AA696EF9}"/>
              </a:ext>
            </a:extLst>
          </p:cNvPr>
          <p:cNvSpPr txBox="1">
            <a:spLocks noChangeArrowheads="1"/>
          </p:cNvSpPr>
          <p:nvPr/>
        </p:nvSpPr>
        <p:spPr bwMode="auto">
          <a:xfrm>
            <a:off x="419308" y="472622"/>
            <a:ext cx="11204093"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it-IT" altLang="en-US" sz="4400" b="1" dirty="0">
                <a:solidFill>
                  <a:srgbClr val="0070C0"/>
                </a:solidFill>
                <a:latin typeface="+mn-lt"/>
              </a:rPr>
              <a:t>3 modelli, non alternativi</a:t>
            </a:r>
          </a:p>
          <a:p>
            <a:endParaRPr lang="it-IT" altLang="en-US" sz="4400" b="1" dirty="0">
              <a:solidFill>
                <a:srgbClr val="0070C0"/>
              </a:solidFill>
              <a:latin typeface="+mn-lt"/>
            </a:endParaRPr>
          </a:p>
          <a:p>
            <a:r>
              <a:rPr lang="it-IT" altLang="en-US" sz="4400" dirty="0">
                <a:latin typeface="+mn-lt"/>
              </a:rPr>
              <a:t>- Modello di </a:t>
            </a:r>
            <a:r>
              <a:rPr lang="it-IT" altLang="en-US" sz="4400" dirty="0" err="1">
                <a:latin typeface="+mn-lt"/>
              </a:rPr>
              <a:t>Vogelstein</a:t>
            </a:r>
            <a:r>
              <a:rPr lang="it-IT" altLang="en-US" sz="4400" dirty="0">
                <a:latin typeface="+mn-lt"/>
              </a:rPr>
              <a:t>: </a:t>
            </a:r>
            <a:r>
              <a:rPr lang="it-IT" altLang="en-US" sz="4400" dirty="0" err="1">
                <a:latin typeface="+mn-lt"/>
              </a:rPr>
              <a:t>cancerogensi</a:t>
            </a:r>
            <a:r>
              <a:rPr lang="it-IT" altLang="en-US" sz="4400" dirty="0">
                <a:latin typeface="+mn-lt"/>
              </a:rPr>
              <a:t> multi-step</a:t>
            </a:r>
          </a:p>
          <a:p>
            <a:r>
              <a:rPr lang="it-IT" altLang="en-US" sz="4400" dirty="0">
                <a:latin typeface="+mn-lt"/>
              </a:rPr>
              <a:t>- Stem </a:t>
            </a:r>
            <a:r>
              <a:rPr lang="it-IT" altLang="en-US" sz="4400" dirty="0" err="1">
                <a:latin typeface="+mn-lt"/>
              </a:rPr>
              <a:t>cell</a:t>
            </a:r>
            <a:r>
              <a:rPr lang="it-IT" altLang="en-US" sz="4400" dirty="0">
                <a:latin typeface="+mn-lt"/>
              </a:rPr>
              <a:t> </a:t>
            </a:r>
            <a:r>
              <a:rPr lang="it-IT" altLang="en-US" sz="4400" dirty="0" err="1">
                <a:latin typeface="+mn-lt"/>
              </a:rPr>
              <a:t>hypothesis</a:t>
            </a:r>
            <a:endParaRPr lang="it-IT" altLang="en-US" sz="4400" dirty="0">
              <a:latin typeface="+mn-lt"/>
            </a:endParaRPr>
          </a:p>
          <a:p>
            <a:r>
              <a:rPr lang="it-IT" altLang="en-US" sz="4400" dirty="0">
                <a:latin typeface="+mn-lt"/>
              </a:rPr>
              <a:t>- Modello epigenetico</a:t>
            </a:r>
          </a:p>
          <a:p>
            <a:endParaRPr lang="it-IT" altLang="en-US" sz="4400" b="1" dirty="0">
              <a:latin typeface="+mn-l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a:extLst>
              <a:ext uri="{FF2B5EF4-FFF2-40B4-BE49-F238E27FC236}">
                <a16:creationId xmlns:a16="http://schemas.microsoft.com/office/drawing/2014/main" id="{BE2A2A66-24F8-4F5D-036E-F2233C9ADAF5}"/>
              </a:ext>
            </a:extLst>
          </p:cNvPr>
          <p:cNvSpPr>
            <a:spLocks noGrp="1" noChangeArrowheads="1"/>
          </p:cNvSpPr>
          <p:nvPr>
            <p:ph type="body" idx="1"/>
          </p:nvPr>
        </p:nvSpPr>
        <p:spPr>
          <a:xfrm>
            <a:off x="241640" y="974142"/>
            <a:ext cx="11480119" cy="5993104"/>
          </a:xfrm>
        </p:spPr>
        <p:txBody>
          <a:bodyPr>
            <a:noAutofit/>
          </a:bodyPr>
          <a:lstStyle/>
          <a:p>
            <a:pPr marL="609600" indent="-609600">
              <a:lnSpc>
                <a:spcPct val="100000"/>
              </a:lnSpc>
              <a:spcBef>
                <a:spcPts val="2400"/>
              </a:spcBef>
              <a:buNone/>
            </a:pPr>
            <a:r>
              <a:rPr lang="it-IT" altLang="it-IT" b="1" dirty="0">
                <a:solidFill>
                  <a:srgbClr val="0070C0"/>
                </a:solidFill>
              </a:rPr>
              <a:t>Iniziazione</a:t>
            </a:r>
            <a:r>
              <a:rPr lang="it-IT" altLang="it-IT" dirty="0"/>
              <a:t> = Danno al DNA e 1a mutazione di un gene (correlato a un meccanismo  della moltiplicazione cellulare) -&gt; Clone mutato</a:t>
            </a:r>
          </a:p>
          <a:p>
            <a:pPr marL="609600" indent="-609600">
              <a:lnSpc>
                <a:spcPct val="100000"/>
              </a:lnSpc>
              <a:spcBef>
                <a:spcPts val="2400"/>
              </a:spcBef>
              <a:buNone/>
            </a:pPr>
            <a:r>
              <a:rPr lang="it-IT" altLang="it-IT" b="1" dirty="0">
                <a:solidFill>
                  <a:srgbClr val="0070C0"/>
                </a:solidFill>
              </a:rPr>
              <a:t>Promozione</a:t>
            </a:r>
            <a:r>
              <a:rPr lang="it-IT" altLang="it-IT" dirty="0"/>
              <a:t> = processo </a:t>
            </a:r>
            <a:r>
              <a:rPr lang="it-IT" altLang="it-IT" dirty="0" err="1"/>
              <a:t>multistep</a:t>
            </a:r>
            <a:r>
              <a:rPr lang="it-IT" altLang="it-IT" dirty="0"/>
              <a:t>, per moltiplicazione cellulare, con acquisizione di altre mutazioni (oncogeni, oncosoppressori). Più facile in presenza di </a:t>
            </a:r>
            <a:r>
              <a:rPr lang="it-IT" altLang="it-IT" b="1" dirty="0"/>
              <a:t>instabilità genomica</a:t>
            </a:r>
            <a:r>
              <a:rPr lang="it-IT" altLang="it-IT" dirty="0"/>
              <a:t>, </a:t>
            </a:r>
            <a:r>
              <a:rPr lang="it-IT" altLang="it-IT" b="1" dirty="0"/>
              <a:t>fattori esterni mutageni</a:t>
            </a:r>
            <a:r>
              <a:rPr lang="it-IT" altLang="it-IT" dirty="0"/>
              <a:t>. </a:t>
            </a:r>
            <a:br>
              <a:rPr lang="it-IT" altLang="it-IT" dirty="0"/>
            </a:br>
            <a:r>
              <a:rPr lang="it-IT" altLang="it-IT" dirty="0"/>
              <a:t>Effetti su: a) </a:t>
            </a:r>
            <a:r>
              <a:rPr lang="it-IT" altLang="it-IT" u="sng" dirty="0"/>
              <a:t>evasione apoptosi</a:t>
            </a:r>
            <a:r>
              <a:rPr lang="it-IT" altLang="it-IT" dirty="0"/>
              <a:t>, b) </a:t>
            </a:r>
            <a:r>
              <a:rPr lang="it-IT" altLang="it-IT" u="sng" dirty="0"/>
              <a:t>potenziale replicativo </a:t>
            </a:r>
            <a:r>
              <a:rPr lang="it-IT" altLang="it-IT" dirty="0"/>
              <a:t>illimitato (= </a:t>
            </a:r>
            <a:r>
              <a:rPr lang="it-IT" altLang="it-IT" dirty="0" err="1"/>
              <a:t>telomerase</a:t>
            </a:r>
            <a:r>
              <a:rPr lang="it-IT" altLang="it-IT" dirty="0"/>
              <a:t> “on”), c) </a:t>
            </a:r>
            <a:r>
              <a:rPr lang="it-IT" altLang="it-IT" u="sng" dirty="0"/>
              <a:t>autonomia da </a:t>
            </a:r>
            <a:r>
              <a:rPr lang="it-IT" altLang="it-IT" u="sng" dirty="0" err="1"/>
              <a:t>Growth</a:t>
            </a:r>
            <a:r>
              <a:rPr lang="it-IT" altLang="it-IT" u="sng" dirty="0"/>
              <a:t> </a:t>
            </a:r>
            <a:r>
              <a:rPr lang="it-IT" altLang="it-IT" u="sng" dirty="0" err="1"/>
              <a:t>factors</a:t>
            </a:r>
            <a:r>
              <a:rPr lang="it-IT" altLang="it-IT" u="sng" dirty="0"/>
              <a:t> </a:t>
            </a:r>
            <a:r>
              <a:rPr lang="it-IT" altLang="it-IT" dirty="0"/>
              <a:t>(vedi proto-oncogeni), d) </a:t>
            </a:r>
            <a:r>
              <a:rPr lang="it-IT" altLang="it-IT" u="sng" dirty="0"/>
              <a:t>autonomia da regolazione esterna </a:t>
            </a:r>
            <a:r>
              <a:rPr lang="it-IT" altLang="it-IT" dirty="0"/>
              <a:t>(</a:t>
            </a:r>
            <a:r>
              <a:rPr lang="it-IT" altLang="it-IT" dirty="0" err="1"/>
              <a:t>TGFb</a:t>
            </a:r>
            <a:r>
              <a:rPr lang="it-IT" altLang="it-IT" dirty="0"/>
              <a:t>, inibitori di Cicline CDK) </a:t>
            </a:r>
          </a:p>
          <a:p>
            <a:pPr marL="609600" indent="-609600">
              <a:lnSpc>
                <a:spcPct val="100000"/>
              </a:lnSpc>
              <a:spcBef>
                <a:spcPts val="2400"/>
              </a:spcBef>
              <a:buNone/>
            </a:pPr>
            <a:r>
              <a:rPr lang="it-IT" altLang="it-IT" b="1" dirty="0">
                <a:solidFill>
                  <a:srgbClr val="0070C0"/>
                </a:solidFill>
              </a:rPr>
              <a:t>Progressione</a:t>
            </a:r>
            <a:r>
              <a:rPr lang="it-IT" altLang="it-IT" dirty="0"/>
              <a:t> = accumulo di mutazioni, </a:t>
            </a:r>
            <a:r>
              <a:rPr lang="it-IT" altLang="it-IT" dirty="0" err="1"/>
              <a:t>policlonalità</a:t>
            </a:r>
            <a:r>
              <a:rPr lang="it-IT" altLang="it-IT" dirty="0"/>
              <a:t>. </a:t>
            </a:r>
            <a:br>
              <a:rPr lang="it-IT" altLang="it-IT" dirty="0"/>
            </a:br>
            <a:r>
              <a:rPr lang="it-IT" altLang="it-IT" dirty="0"/>
              <a:t>Effetti su atipie cellulari e tissutali (=anaplasia), b) neo-angiogenesi, </a:t>
            </a:r>
            <a:br>
              <a:rPr lang="it-IT" altLang="it-IT" dirty="0"/>
            </a:br>
            <a:r>
              <a:rPr lang="it-IT" altLang="it-IT" dirty="0"/>
              <a:t>c) infiltrazione tessuti adiacenti, d) metastasi</a:t>
            </a:r>
          </a:p>
        </p:txBody>
      </p:sp>
      <p:sp>
        <p:nvSpPr>
          <p:cNvPr id="5" name="TextBox 4">
            <a:extLst>
              <a:ext uri="{FF2B5EF4-FFF2-40B4-BE49-F238E27FC236}">
                <a16:creationId xmlns:a16="http://schemas.microsoft.com/office/drawing/2014/main" id="{894C049F-78E2-DD2F-C867-2C022823C1CB}"/>
              </a:ext>
            </a:extLst>
          </p:cNvPr>
          <p:cNvSpPr txBox="1"/>
          <p:nvPr/>
        </p:nvSpPr>
        <p:spPr>
          <a:xfrm>
            <a:off x="164451" y="102637"/>
            <a:ext cx="6095222" cy="707886"/>
          </a:xfrm>
          <a:prstGeom prst="rect">
            <a:avLst/>
          </a:prstGeom>
          <a:noFill/>
        </p:spPr>
        <p:txBody>
          <a:bodyPr wrap="square">
            <a:spAutoFit/>
          </a:bodyPr>
          <a:lstStyle/>
          <a:p>
            <a:r>
              <a:rPr lang="it-IT" altLang="en-US" sz="4000" b="1" dirty="0">
                <a:solidFill>
                  <a:srgbClr val="0070C0"/>
                </a:solidFill>
                <a:latin typeface="+mn-lt"/>
              </a:rPr>
              <a:t>Modello di </a:t>
            </a:r>
            <a:r>
              <a:rPr lang="it-IT" altLang="en-US" sz="4000" b="1" dirty="0" err="1">
                <a:solidFill>
                  <a:srgbClr val="0070C0"/>
                </a:solidFill>
                <a:latin typeface="+mn-lt"/>
              </a:rPr>
              <a:t>Vogelstein</a:t>
            </a:r>
            <a:endParaRPr lang="it-IT" sz="4000" b="1" dirty="0">
              <a:solidFill>
                <a:srgbClr val="0070C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FE8950-8C54-58CF-8261-8C94A5B456B3}"/>
              </a:ext>
            </a:extLst>
          </p:cNvPr>
          <p:cNvSpPr txBox="1"/>
          <p:nvPr/>
        </p:nvSpPr>
        <p:spPr>
          <a:xfrm>
            <a:off x="209128" y="3378640"/>
            <a:ext cx="6992058" cy="2677656"/>
          </a:xfrm>
          <a:prstGeom prst="rect">
            <a:avLst/>
          </a:prstGeom>
          <a:noFill/>
        </p:spPr>
        <p:txBody>
          <a:bodyPr wrap="square" rtlCol="0">
            <a:spAutoFit/>
          </a:bodyPr>
          <a:lstStyle/>
          <a:p>
            <a:r>
              <a:rPr lang="it-IT" sz="2400" b="1" dirty="0"/>
              <a:t>Cancerogenesi multi-step (modello </a:t>
            </a:r>
            <a:r>
              <a:rPr lang="it-IT" altLang="en-US" sz="2400" b="1" dirty="0" err="1">
                <a:latin typeface="+mn-lt"/>
              </a:rPr>
              <a:t>Vogelstein</a:t>
            </a:r>
            <a:r>
              <a:rPr lang="it-IT" altLang="en-US" sz="2400" b="1" dirty="0">
                <a:latin typeface="+mn-lt"/>
              </a:rPr>
              <a:t>)</a:t>
            </a:r>
            <a:endParaRPr lang="it-IT" sz="2400" b="1" dirty="0"/>
          </a:p>
          <a:p>
            <a:pPr marL="285750" indent="-285750">
              <a:buFontTx/>
              <a:buChar char="-"/>
            </a:pPr>
            <a:r>
              <a:rPr lang="it-IT" sz="2400" dirty="0"/>
              <a:t>Step ereditati</a:t>
            </a:r>
          </a:p>
          <a:p>
            <a:pPr marL="285750" indent="-285750">
              <a:buFontTx/>
              <a:buChar char="-"/>
            </a:pPr>
            <a:r>
              <a:rPr lang="it-IT" sz="2400" dirty="0"/>
              <a:t>Step accumulati</a:t>
            </a:r>
          </a:p>
          <a:p>
            <a:pPr marL="285750" indent="-285750">
              <a:buFontTx/>
              <a:buChar char="-"/>
            </a:pPr>
            <a:r>
              <a:rPr lang="it-IT" sz="2400" dirty="0"/>
              <a:t>Step ambientali</a:t>
            </a:r>
          </a:p>
          <a:p>
            <a:pPr marL="742950" lvl="1" indent="-285750">
              <a:buFontTx/>
              <a:buChar char="-"/>
            </a:pPr>
            <a:r>
              <a:rPr lang="it-IT" sz="2400" dirty="0"/>
              <a:t>Infezioni (EBV, HBV, HPV)</a:t>
            </a:r>
          </a:p>
          <a:p>
            <a:pPr marL="742950" lvl="1" indent="-285750">
              <a:buFontTx/>
              <a:buChar char="-"/>
            </a:pPr>
            <a:r>
              <a:rPr lang="it-IT" sz="2400" dirty="0"/>
              <a:t>Sostanze tossiche (idrocarburi, alchilanti </a:t>
            </a:r>
          </a:p>
          <a:p>
            <a:pPr marL="742950" lvl="1" indent="-285750">
              <a:buFontTx/>
              <a:buChar char="-"/>
            </a:pPr>
            <a:r>
              <a:rPr lang="it-IT" sz="2400" dirty="0"/>
              <a:t>Radiazioni  </a:t>
            </a:r>
          </a:p>
        </p:txBody>
      </p:sp>
      <p:pic>
        <p:nvPicPr>
          <p:cNvPr id="2052" name="Picture 4" descr="Steps To Success - SageTalk">
            <a:extLst>
              <a:ext uri="{FF2B5EF4-FFF2-40B4-BE49-F238E27FC236}">
                <a16:creationId xmlns:a16="http://schemas.microsoft.com/office/drawing/2014/main" id="{97FA4561-9D97-4DF0-6276-0C75AC30A5C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6085" y="3154709"/>
            <a:ext cx="5106963" cy="30407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117A178-FD1C-4113-474C-3B4FEE900D5C}"/>
              </a:ext>
            </a:extLst>
          </p:cNvPr>
          <p:cNvSpPr txBox="1"/>
          <p:nvPr/>
        </p:nvSpPr>
        <p:spPr>
          <a:xfrm>
            <a:off x="151553" y="154605"/>
            <a:ext cx="11667511" cy="1754326"/>
          </a:xfrm>
          <a:prstGeom prst="rect">
            <a:avLst/>
          </a:prstGeom>
          <a:noFill/>
        </p:spPr>
        <p:txBody>
          <a:bodyPr wrap="square" rtlCol="0">
            <a:spAutoFit/>
          </a:bodyPr>
          <a:lstStyle/>
          <a:p>
            <a:r>
              <a:rPr lang="it-IT" sz="3600" b="1" dirty="0">
                <a:solidFill>
                  <a:srgbClr val="0070C0"/>
                </a:solidFill>
              </a:rPr>
              <a:t>Sono causati da mutazioni genetiche somatiche che si accumulano e inducono nella cellula un comportamento alterato (trasformazione = cambio di programma)</a:t>
            </a:r>
          </a:p>
        </p:txBody>
      </p:sp>
      <p:sp>
        <p:nvSpPr>
          <p:cNvPr id="2" name="TextBox 1">
            <a:extLst>
              <a:ext uri="{FF2B5EF4-FFF2-40B4-BE49-F238E27FC236}">
                <a16:creationId xmlns:a16="http://schemas.microsoft.com/office/drawing/2014/main" id="{96EE1231-B7E3-1D4E-4D7A-AD6D3B4097AF}"/>
              </a:ext>
            </a:extLst>
          </p:cNvPr>
          <p:cNvSpPr txBox="1"/>
          <p:nvPr/>
        </p:nvSpPr>
        <p:spPr>
          <a:xfrm>
            <a:off x="158990" y="2194290"/>
            <a:ext cx="11874020" cy="646331"/>
          </a:xfrm>
          <a:prstGeom prst="rect">
            <a:avLst/>
          </a:prstGeom>
          <a:noFill/>
        </p:spPr>
        <p:txBody>
          <a:bodyPr wrap="none" rtlCol="0">
            <a:spAutoFit/>
          </a:bodyPr>
          <a:lstStyle/>
          <a:p>
            <a:r>
              <a:rPr lang="it-IT" sz="3600" b="1" dirty="0">
                <a:solidFill>
                  <a:srgbClr val="C00000"/>
                </a:solidFill>
              </a:rPr>
              <a:t>Cancer </a:t>
            </a:r>
            <a:r>
              <a:rPr lang="it-IT" sz="3600" b="1" dirty="0" err="1">
                <a:solidFill>
                  <a:srgbClr val="C00000"/>
                </a:solidFill>
              </a:rPr>
              <a:t>begins</a:t>
            </a:r>
            <a:r>
              <a:rPr lang="it-IT" sz="3600" b="1" dirty="0">
                <a:solidFill>
                  <a:srgbClr val="C00000"/>
                </a:solidFill>
              </a:rPr>
              <a:t> </a:t>
            </a:r>
            <a:r>
              <a:rPr lang="it-IT" sz="3600" b="1" dirty="0" err="1">
                <a:solidFill>
                  <a:srgbClr val="C00000"/>
                </a:solidFill>
              </a:rPr>
              <a:t>as</a:t>
            </a:r>
            <a:r>
              <a:rPr lang="it-IT" sz="3600" b="1" dirty="0">
                <a:solidFill>
                  <a:srgbClr val="C00000"/>
                </a:solidFill>
              </a:rPr>
              <a:t> a </a:t>
            </a:r>
            <a:r>
              <a:rPr lang="it-IT" sz="3600" b="1" dirty="0" err="1">
                <a:solidFill>
                  <a:srgbClr val="C00000"/>
                </a:solidFill>
              </a:rPr>
              <a:t>disease</a:t>
            </a:r>
            <a:r>
              <a:rPr lang="it-IT" sz="3600" b="1" dirty="0">
                <a:solidFill>
                  <a:srgbClr val="C00000"/>
                </a:solidFill>
              </a:rPr>
              <a:t> of the </a:t>
            </a:r>
            <a:r>
              <a:rPr lang="it-IT" sz="3600" b="1" dirty="0" err="1">
                <a:solidFill>
                  <a:srgbClr val="C00000"/>
                </a:solidFill>
              </a:rPr>
              <a:t>genome</a:t>
            </a:r>
            <a:r>
              <a:rPr lang="it-IT" sz="3600" b="1" dirty="0">
                <a:solidFill>
                  <a:srgbClr val="C00000"/>
                </a:solidFill>
              </a:rPr>
              <a:t> </a:t>
            </a:r>
            <a:r>
              <a:rPr lang="it-IT" sz="3600" b="1" dirty="0" err="1">
                <a:solidFill>
                  <a:srgbClr val="C00000"/>
                </a:solidFill>
              </a:rPr>
              <a:t>at</a:t>
            </a:r>
            <a:r>
              <a:rPr lang="it-IT" sz="3600" b="1" dirty="0">
                <a:solidFill>
                  <a:srgbClr val="C00000"/>
                </a:solidFill>
              </a:rPr>
              <a:t> the </a:t>
            </a:r>
            <a:r>
              <a:rPr lang="it-IT" sz="3600" b="1" dirty="0" err="1">
                <a:solidFill>
                  <a:srgbClr val="C00000"/>
                </a:solidFill>
              </a:rPr>
              <a:t>cellular</a:t>
            </a:r>
            <a:r>
              <a:rPr lang="it-IT" sz="3600" b="1" dirty="0">
                <a:solidFill>
                  <a:srgbClr val="C00000"/>
                </a:solidFill>
              </a:rPr>
              <a:t> </a:t>
            </a:r>
            <a:r>
              <a:rPr lang="it-IT" sz="3600" b="1" dirty="0" err="1">
                <a:solidFill>
                  <a:srgbClr val="C00000"/>
                </a:solidFill>
              </a:rPr>
              <a:t>level</a:t>
            </a:r>
            <a:endParaRPr lang="it-IT" sz="3600" b="1" dirty="0">
              <a:solidFill>
                <a:srgbClr val="C00000"/>
              </a:solidFill>
            </a:endParaRPr>
          </a:p>
        </p:txBody>
      </p:sp>
    </p:spTree>
    <p:extLst>
      <p:ext uri="{BB962C8B-B14F-4D97-AF65-F5344CB8AC3E}">
        <p14:creationId xmlns:p14="http://schemas.microsoft.com/office/powerpoint/2010/main" val="2186523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FE8950-8C54-58CF-8261-8C94A5B456B3}"/>
              </a:ext>
            </a:extLst>
          </p:cNvPr>
          <p:cNvSpPr txBox="1"/>
          <p:nvPr/>
        </p:nvSpPr>
        <p:spPr>
          <a:xfrm>
            <a:off x="220640" y="100709"/>
            <a:ext cx="9896238" cy="707886"/>
          </a:xfrm>
          <a:prstGeom prst="rect">
            <a:avLst/>
          </a:prstGeom>
          <a:noFill/>
        </p:spPr>
        <p:txBody>
          <a:bodyPr wrap="square" rtlCol="0">
            <a:spAutoFit/>
          </a:bodyPr>
          <a:lstStyle/>
          <a:p>
            <a:r>
              <a:rPr lang="it-IT" sz="4000" b="1" dirty="0">
                <a:solidFill>
                  <a:srgbClr val="0070C0"/>
                </a:solidFill>
              </a:rPr>
              <a:t>I geni mutati nei tumori sono importanti per</a:t>
            </a:r>
          </a:p>
        </p:txBody>
      </p:sp>
      <p:sp>
        <p:nvSpPr>
          <p:cNvPr id="3" name="TextBox 2">
            <a:extLst>
              <a:ext uri="{FF2B5EF4-FFF2-40B4-BE49-F238E27FC236}">
                <a16:creationId xmlns:a16="http://schemas.microsoft.com/office/drawing/2014/main" id="{CD460ED9-7B97-3660-2F45-8E13FC456356}"/>
              </a:ext>
            </a:extLst>
          </p:cNvPr>
          <p:cNvSpPr txBox="1"/>
          <p:nvPr/>
        </p:nvSpPr>
        <p:spPr>
          <a:xfrm>
            <a:off x="362739" y="947016"/>
            <a:ext cx="7578861" cy="3539430"/>
          </a:xfrm>
          <a:prstGeom prst="rect">
            <a:avLst/>
          </a:prstGeom>
          <a:noFill/>
        </p:spPr>
        <p:txBody>
          <a:bodyPr wrap="square" rtlCol="0">
            <a:spAutoFit/>
          </a:bodyPr>
          <a:lstStyle/>
          <a:p>
            <a:pPr marL="342900" indent="-342900">
              <a:buFontTx/>
              <a:buChar char="-"/>
            </a:pPr>
            <a:r>
              <a:rPr lang="it-IT" sz="2800" b="1" dirty="0"/>
              <a:t>Crescita</a:t>
            </a:r>
            <a:r>
              <a:rPr lang="it-IT" sz="2800" dirty="0"/>
              <a:t> cellulare</a:t>
            </a:r>
          </a:p>
          <a:p>
            <a:pPr marL="800100" lvl="1" indent="-342900">
              <a:buFontTx/>
              <a:buChar char="-"/>
            </a:pPr>
            <a:r>
              <a:rPr lang="it-IT" sz="2800" dirty="0"/>
              <a:t>Fattori di crescita e loro recettori</a:t>
            </a:r>
          </a:p>
          <a:p>
            <a:pPr marL="800100" lvl="1" indent="-342900">
              <a:buFontTx/>
              <a:buChar char="-"/>
            </a:pPr>
            <a:r>
              <a:rPr lang="it-IT" sz="2800" dirty="0"/>
              <a:t>Trasduttori di segnale</a:t>
            </a:r>
          </a:p>
          <a:p>
            <a:pPr marL="342900" indent="-342900">
              <a:buFontTx/>
              <a:buChar char="-"/>
            </a:pPr>
            <a:r>
              <a:rPr lang="it-IT" sz="2800" b="1" dirty="0"/>
              <a:t>Differenziamento</a:t>
            </a:r>
          </a:p>
          <a:p>
            <a:pPr marL="800100" lvl="1" indent="-342900">
              <a:buFontTx/>
              <a:buChar char="-"/>
            </a:pPr>
            <a:r>
              <a:rPr lang="it-IT" sz="2800" dirty="0"/>
              <a:t>Fattori di trascrizione</a:t>
            </a:r>
          </a:p>
          <a:p>
            <a:pPr marL="342900" indent="-342900">
              <a:buFontTx/>
              <a:buChar char="-"/>
            </a:pPr>
            <a:r>
              <a:rPr lang="it-IT" sz="2800" b="1" dirty="0"/>
              <a:t>Apoptosi</a:t>
            </a:r>
          </a:p>
          <a:p>
            <a:pPr marL="342900" indent="-342900">
              <a:buFontTx/>
              <a:buChar char="-"/>
            </a:pPr>
            <a:r>
              <a:rPr lang="it-IT" sz="2800" dirty="0"/>
              <a:t>Controllo dell’integrità del </a:t>
            </a:r>
            <a:r>
              <a:rPr lang="it-IT" sz="2800" b="1" dirty="0"/>
              <a:t>genoma</a:t>
            </a:r>
          </a:p>
          <a:p>
            <a:pPr marL="800100" lvl="1" indent="-342900">
              <a:buFontTx/>
              <a:buChar char="-"/>
            </a:pPr>
            <a:r>
              <a:rPr lang="it-IT" sz="2800" dirty="0"/>
              <a:t>Proteine del ciclo cellulare</a:t>
            </a:r>
          </a:p>
        </p:txBody>
      </p:sp>
      <p:sp>
        <p:nvSpPr>
          <p:cNvPr id="5" name="TextBox 4">
            <a:extLst>
              <a:ext uri="{FF2B5EF4-FFF2-40B4-BE49-F238E27FC236}">
                <a16:creationId xmlns:a16="http://schemas.microsoft.com/office/drawing/2014/main" id="{F22ACC46-6BCC-A2BE-68AC-55F2C1A5786F}"/>
              </a:ext>
            </a:extLst>
          </p:cNvPr>
          <p:cNvSpPr txBox="1"/>
          <p:nvPr/>
        </p:nvSpPr>
        <p:spPr>
          <a:xfrm>
            <a:off x="362739" y="4845367"/>
            <a:ext cx="11581167" cy="1723549"/>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it-IT" sz="2400" dirty="0"/>
              <a:t>Mutazioni possono avvenire in qualsiasi gene, ma solo quelle che conducono ad un vantaggio proliferativo della cellula danno luogo a tumori</a:t>
            </a:r>
          </a:p>
          <a:p>
            <a:pPr marL="342900" indent="-342900">
              <a:spcBef>
                <a:spcPts val="1200"/>
              </a:spcBef>
              <a:buFont typeface="Arial" panose="020B0604020202020204" pitchFamily="34" charset="0"/>
              <a:buChar char="•"/>
            </a:pPr>
            <a:r>
              <a:rPr lang="it-IT" sz="2400" dirty="0"/>
              <a:t>Solo circa il 5% delle mutazioni riscontrate in un tumore hanno un ruolo nella sua progressione</a:t>
            </a:r>
          </a:p>
        </p:txBody>
      </p:sp>
      <p:sp>
        <p:nvSpPr>
          <p:cNvPr id="6" name="TextBox 5">
            <a:extLst>
              <a:ext uri="{FF2B5EF4-FFF2-40B4-BE49-F238E27FC236}">
                <a16:creationId xmlns:a16="http://schemas.microsoft.com/office/drawing/2014/main" id="{1C15A60E-C7C9-2D8B-7A0B-582EE69D4034}"/>
              </a:ext>
            </a:extLst>
          </p:cNvPr>
          <p:cNvSpPr txBox="1"/>
          <p:nvPr/>
        </p:nvSpPr>
        <p:spPr>
          <a:xfrm>
            <a:off x="7080584" y="2325778"/>
            <a:ext cx="4026969" cy="1077218"/>
          </a:xfrm>
          <a:prstGeom prst="rect">
            <a:avLst/>
          </a:prstGeom>
          <a:noFill/>
        </p:spPr>
        <p:txBody>
          <a:bodyPr wrap="square">
            <a:spAutoFit/>
          </a:bodyPr>
          <a:lstStyle/>
          <a:p>
            <a:r>
              <a:rPr lang="it-IT" sz="3200" dirty="0"/>
              <a:t>-&gt; </a:t>
            </a:r>
            <a:r>
              <a:rPr lang="it-IT" sz="3200" b="1" dirty="0">
                <a:solidFill>
                  <a:srgbClr val="FF0000"/>
                </a:solidFill>
              </a:rPr>
              <a:t>Proliferazione incontrollata</a:t>
            </a:r>
          </a:p>
        </p:txBody>
      </p:sp>
    </p:spTree>
    <p:extLst>
      <p:ext uri="{BB962C8B-B14F-4D97-AF65-F5344CB8AC3E}">
        <p14:creationId xmlns:p14="http://schemas.microsoft.com/office/powerpoint/2010/main" val="3662929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FE8950-8C54-58CF-8261-8C94A5B456B3}"/>
              </a:ext>
            </a:extLst>
          </p:cNvPr>
          <p:cNvSpPr txBox="1"/>
          <p:nvPr/>
        </p:nvSpPr>
        <p:spPr>
          <a:xfrm>
            <a:off x="193450" y="100351"/>
            <a:ext cx="11409166" cy="646331"/>
          </a:xfrm>
          <a:prstGeom prst="rect">
            <a:avLst/>
          </a:prstGeom>
          <a:noFill/>
        </p:spPr>
        <p:txBody>
          <a:bodyPr wrap="square" rtlCol="0">
            <a:spAutoFit/>
          </a:bodyPr>
          <a:lstStyle/>
          <a:p>
            <a:r>
              <a:rPr lang="it-IT" sz="3600" b="1" dirty="0">
                <a:solidFill>
                  <a:srgbClr val="0070C0"/>
                </a:solidFill>
              </a:rPr>
              <a:t>Dalla lesione pretumorale ai tumori maligni: progressione</a:t>
            </a:r>
          </a:p>
        </p:txBody>
      </p:sp>
      <p:sp>
        <p:nvSpPr>
          <p:cNvPr id="2" name="TextBox 1">
            <a:extLst>
              <a:ext uri="{FF2B5EF4-FFF2-40B4-BE49-F238E27FC236}">
                <a16:creationId xmlns:a16="http://schemas.microsoft.com/office/drawing/2014/main" id="{8E8093E2-3B31-12E9-3A62-044875FC13C9}"/>
              </a:ext>
            </a:extLst>
          </p:cNvPr>
          <p:cNvSpPr txBox="1"/>
          <p:nvPr/>
        </p:nvSpPr>
        <p:spPr>
          <a:xfrm>
            <a:off x="301016" y="2200648"/>
            <a:ext cx="6805669" cy="1200329"/>
          </a:xfrm>
          <a:prstGeom prst="rect">
            <a:avLst/>
          </a:prstGeom>
          <a:noFill/>
        </p:spPr>
        <p:txBody>
          <a:bodyPr wrap="square" rtlCol="0">
            <a:spAutoFit/>
          </a:bodyPr>
          <a:lstStyle/>
          <a:p>
            <a:r>
              <a:rPr lang="it-IT" sz="2400" dirty="0"/>
              <a:t>All’origine, sono </a:t>
            </a:r>
            <a:r>
              <a:rPr lang="it-IT" sz="2400" b="1" dirty="0"/>
              <a:t>monoclonali</a:t>
            </a:r>
          </a:p>
          <a:p>
            <a:r>
              <a:rPr lang="it-IT" sz="2400" dirty="0"/>
              <a:t>Poi diventano ecosistemi eterogenei (</a:t>
            </a:r>
            <a:r>
              <a:rPr lang="it-IT" sz="2400" dirty="0" err="1"/>
              <a:t>subcloni</a:t>
            </a:r>
            <a:r>
              <a:rPr lang="it-IT" sz="2400" dirty="0"/>
              <a:t>)</a:t>
            </a:r>
            <a:br>
              <a:rPr lang="it-IT" sz="2400" dirty="0"/>
            </a:br>
            <a:r>
              <a:rPr lang="it-IT" sz="2400" dirty="0"/>
              <a:t>Selezione di cellule con nuove mutazioni in grado di </a:t>
            </a:r>
          </a:p>
        </p:txBody>
      </p:sp>
      <p:pic>
        <p:nvPicPr>
          <p:cNvPr id="2054" name="Picture 6" descr="Unmasking tumor heterogeneity and clonal evolution by single-cell analysis">
            <a:extLst>
              <a:ext uri="{FF2B5EF4-FFF2-40B4-BE49-F238E27FC236}">
                <a16:creationId xmlns:a16="http://schemas.microsoft.com/office/drawing/2014/main" id="{62AFCE5E-52AC-6C12-B1D1-B3BEAB859D7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2701" y="3457023"/>
            <a:ext cx="7183228" cy="27158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8B09A99-817D-0647-E296-0F5475E0FEC9}"/>
              </a:ext>
            </a:extLst>
          </p:cNvPr>
          <p:cNvSpPr txBox="1"/>
          <p:nvPr/>
        </p:nvSpPr>
        <p:spPr>
          <a:xfrm>
            <a:off x="8315840" y="2127355"/>
            <a:ext cx="3421186" cy="1938992"/>
          </a:xfrm>
          <a:prstGeom prst="rect">
            <a:avLst/>
          </a:prstGeom>
          <a:noFill/>
        </p:spPr>
        <p:txBody>
          <a:bodyPr wrap="square" rtlCol="0">
            <a:spAutoFit/>
          </a:bodyPr>
          <a:lstStyle/>
          <a:p>
            <a:r>
              <a:rPr lang="it-IT" sz="2400" b="1" dirty="0"/>
              <a:t>Eludere la sorveglianza da parte del sistema immunitario</a:t>
            </a:r>
          </a:p>
          <a:p>
            <a:endParaRPr lang="it-IT" sz="2400" b="1" dirty="0"/>
          </a:p>
          <a:p>
            <a:r>
              <a:rPr lang="it-IT" sz="2400" b="1" dirty="0"/>
              <a:t>Resistere ai farmaci</a:t>
            </a:r>
          </a:p>
        </p:txBody>
      </p:sp>
      <p:sp>
        <p:nvSpPr>
          <p:cNvPr id="5" name="Arrow: Right 4">
            <a:extLst>
              <a:ext uri="{FF2B5EF4-FFF2-40B4-BE49-F238E27FC236}">
                <a16:creationId xmlns:a16="http://schemas.microsoft.com/office/drawing/2014/main" id="{E01AA08D-6077-0AD0-3801-14BE1C5D008E}"/>
              </a:ext>
            </a:extLst>
          </p:cNvPr>
          <p:cNvSpPr/>
          <p:nvPr/>
        </p:nvSpPr>
        <p:spPr>
          <a:xfrm>
            <a:off x="7258031" y="2609399"/>
            <a:ext cx="755118" cy="3480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extBox 5">
            <a:extLst>
              <a:ext uri="{FF2B5EF4-FFF2-40B4-BE49-F238E27FC236}">
                <a16:creationId xmlns:a16="http://schemas.microsoft.com/office/drawing/2014/main" id="{EC2B7D8F-E01B-5969-BE46-4ABF6BABAC1D}"/>
              </a:ext>
            </a:extLst>
          </p:cNvPr>
          <p:cNvSpPr txBox="1"/>
          <p:nvPr/>
        </p:nvSpPr>
        <p:spPr>
          <a:xfrm>
            <a:off x="8237686" y="4251665"/>
            <a:ext cx="3954314" cy="1077218"/>
          </a:xfrm>
          <a:prstGeom prst="rect">
            <a:avLst/>
          </a:prstGeom>
          <a:noFill/>
        </p:spPr>
        <p:txBody>
          <a:bodyPr wrap="square" rtlCol="0">
            <a:spAutoFit/>
          </a:bodyPr>
          <a:lstStyle/>
          <a:p>
            <a:r>
              <a:rPr lang="it-IT" sz="3200" b="1" dirty="0">
                <a:solidFill>
                  <a:srgbClr val="C00000"/>
                </a:solidFill>
              </a:rPr>
              <a:t>Cancer </a:t>
            </a:r>
            <a:r>
              <a:rPr lang="it-IT" sz="3200" b="1" dirty="0" err="1">
                <a:solidFill>
                  <a:srgbClr val="C00000"/>
                </a:solidFill>
              </a:rPr>
              <a:t>microenvironment</a:t>
            </a:r>
            <a:endParaRPr lang="it-IT" sz="3200" b="1" dirty="0">
              <a:solidFill>
                <a:srgbClr val="C00000"/>
              </a:solidFill>
            </a:endParaRPr>
          </a:p>
        </p:txBody>
      </p:sp>
      <p:sp>
        <p:nvSpPr>
          <p:cNvPr id="7" name="TextBox 6">
            <a:extLst>
              <a:ext uri="{FF2B5EF4-FFF2-40B4-BE49-F238E27FC236}">
                <a16:creationId xmlns:a16="http://schemas.microsoft.com/office/drawing/2014/main" id="{65D682AD-A736-AECD-F940-2DD8DBF7BE76}"/>
              </a:ext>
            </a:extLst>
          </p:cNvPr>
          <p:cNvSpPr txBox="1"/>
          <p:nvPr/>
        </p:nvSpPr>
        <p:spPr>
          <a:xfrm>
            <a:off x="536170" y="6172874"/>
            <a:ext cx="11655830" cy="584775"/>
          </a:xfrm>
          <a:prstGeom prst="rect">
            <a:avLst/>
          </a:prstGeom>
          <a:noFill/>
        </p:spPr>
        <p:txBody>
          <a:bodyPr wrap="square" rtlCol="0">
            <a:spAutoFit/>
          </a:bodyPr>
          <a:lstStyle/>
          <a:p>
            <a:r>
              <a:rPr lang="it-IT" sz="3200" b="1" dirty="0">
                <a:solidFill>
                  <a:srgbClr val="C00000"/>
                </a:solidFill>
              </a:rPr>
              <a:t>Il genoma del tumore è «un individuo unico» </a:t>
            </a:r>
          </a:p>
        </p:txBody>
      </p:sp>
      <p:sp>
        <p:nvSpPr>
          <p:cNvPr id="8" name="TextBox 7">
            <a:extLst>
              <a:ext uri="{FF2B5EF4-FFF2-40B4-BE49-F238E27FC236}">
                <a16:creationId xmlns:a16="http://schemas.microsoft.com/office/drawing/2014/main" id="{A98B0C67-91FC-4E14-7CFD-205EC16E0357}"/>
              </a:ext>
            </a:extLst>
          </p:cNvPr>
          <p:cNvSpPr txBox="1"/>
          <p:nvPr/>
        </p:nvSpPr>
        <p:spPr>
          <a:xfrm>
            <a:off x="241981" y="742360"/>
            <a:ext cx="8854394" cy="1384995"/>
          </a:xfrm>
          <a:prstGeom prst="rect">
            <a:avLst/>
          </a:prstGeom>
          <a:noFill/>
        </p:spPr>
        <p:txBody>
          <a:bodyPr wrap="square" rtlCol="0">
            <a:spAutoFit/>
          </a:bodyPr>
          <a:lstStyle/>
          <a:p>
            <a:r>
              <a:rPr lang="it-IT" sz="2800" dirty="0"/>
              <a:t>Lesioni preneoplastiche -&gt; tumore benigno -&gt; tumore in situ -&gt; maligno, invasività (distruzione di tessuti, ipossia interna </a:t>
            </a:r>
            <a:br>
              <a:rPr lang="it-IT" sz="2800" dirty="0"/>
            </a:br>
            <a:r>
              <a:rPr lang="it-IT" sz="2800" dirty="0"/>
              <a:t>-&gt; stimolo dell’angiogenesi) -&gt; metastasi</a:t>
            </a:r>
          </a:p>
        </p:txBody>
      </p:sp>
    </p:spTree>
    <p:extLst>
      <p:ext uri="{BB962C8B-B14F-4D97-AF65-F5344CB8AC3E}">
        <p14:creationId xmlns:p14="http://schemas.microsoft.com/office/powerpoint/2010/main" val="296000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054"/>
                                        </p:tgtEl>
                                        <p:attrNameLst>
                                          <p:attrName>style.visibility</p:attrName>
                                        </p:attrNameLst>
                                      </p:cBhvr>
                                      <p:to>
                                        <p:strVal val="visible"/>
                                      </p:to>
                                    </p:set>
                                    <p:anim calcmode="lin" valueType="num">
                                      <p:cBhvr additive="base">
                                        <p:cTn id="21" dur="500" fill="hold"/>
                                        <p:tgtEl>
                                          <p:spTgt spid="2054"/>
                                        </p:tgtEl>
                                        <p:attrNameLst>
                                          <p:attrName>ppt_x</p:attrName>
                                        </p:attrNameLst>
                                      </p:cBhvr>
                                      <p:tavLst>
                                        <p:tav tm="0">
                                          <p:val>
                                            <p:strVal val="#ppt_x"/>
                                          </p:val>
                                        </p:tav>
                                        <p:tav tm="100000">
                                          <p:val>
                                            <p:strVal val="#ppt_x"/>
                                          </p:val>
                                        </p:tav>
                                      </p:tavLst>
                                    </p:anim>
                                    <p:anim calcmode="lin" valueType="num">
                                      <p:cBhvr additive="base">
                                        <p:cTn id="22"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0ECC84-344D-13C6-5E59-51DA52CC063A}"/>
              </a:ext>
            </a:extLst>
          </p:cNvPr>
          <p:cNvSpPr txBox="1"/>
          <p:nvPr/>
        </p:nvSpPr>
        <p:spPr>
          <a:xfrm>
            <a:off x="262244" y="149793"/>
            <a:ext cx="11667511" cy="1569660"/>
          </a:xfrm>
          <a:prstGeom prst="rect">
            <a:avLst/>
          </a:prstGeom>
          <a:noFill/>
        </p:spPr>
        <p:txBody>
          <a:bodyPr wrap="square" rtlCol="0">
            <a:spAutoFit/>
          </a:bodyPr>
          <a:lstStyle/>
          <a:p>
            <a:r>
              <a:rPr lang="it-IT" sz="3200" b="1" dirty="0">
                <a:solidFill>
                  <a:srgbClr val="0070C0"/>
                </a:solidFill>
              </a:rPr>
              <a:t>Nella cellula tumorale sono premiate le mutazioni che aumentano la fitness proliferativa rispetto alle altre cellule </a:t>
            </a:r>
            <a:br>
              <a:rPr lang="it-IT" sz="3200" b="1" dirty="0">
                <a:solidFill>
                  <a:srgbClr val="0070C0"/>
                </a:solidFill>
              </a:rPr>
            </a:br>
            <a:r>
              <a:rPr lang="it-IT" sz="3200" b="1" dirty="0">
                <a:solidFill>
                  <a:srgbClr val="0070C0"/>
                </a:solidFill>
              </a:rPr>
              <a:t>(selezione «darwiniana») </a:t>
            </a:r>
          </a:p>
        </p:txBody>
      </p:sp>
      <p:sp>
        <p:nvSpPr>
          <p:cNvPr id="3" name="TextBox 2">
            <a:extLst>
              <a:ext uri="{FF2B5EF4-FFF2-40B4-BE49-F238E27FC236}">
                <a16:creationId xmlns:a16="http://schemas.microsoft.com/office/drawing/2014/main" id="{B93BB3EB-713B-D105-B054-D0A59BDB7111}"/>
              </a:ext>
            </a:extLst>
          </p:cNvPr>
          <p:cNvSpPr txBox="1"/>
          <p:nvPr/>
        </p:nvSpPr>
        <p:spPr>
          <a:xfrm>
            <a:off x="758717" y="2635942"/>
            <a:ext cx="4403833" cy="1815882"/>
          </a:xfrm>
          <a:prstGeom prst="rect">
            <a:avLst/>
          </a:prstGeom>
          <a:noFill/>
        </p:spPr>
        <p:txBody>
          <a:bodyPr wrap="square" rtlCol="0">
            <a:spAutoFit/>
          </a:bodyPr>
          <a:lstStyle/>
          <a:p>
            <a:r>
              <a:rPr lang="it-IT" sz="2800" dirty="0"/>
              <a:t>Mutazioni casuali favorite da</a:t>
            </a:r>
          </a:p>
          <a:p>
            <a:pPr marL="285750" indent="-285750">
              <a:buFontTx/>
              <a:buChar char="-"/>
            </a:pPr>
            <a:r>
              <a:rPr lang="it-IT" sz="2800" dirty="0"/>
              <a:t>Sostanze chimiche</a:t>
            </a:r>
          </a:p>
          <a:p>
            <a:pPr marL="285750" indent="-285750">
              <a:buFontTx/>
              <a:buChar char="-"/>
            </a:pPr>
            <a:r>
              <a:rPr lang="it-IT" sz="2800" dirty="0"/>
              <a:t>Radiazioni</a:t>
            </a:r>
          </a:p>
          <a:p>
            <a:pPr marL="285750" indent="-285750">
              <a:buFontTx/>
              <a:buChar char="-"/>
            </a:pPr>
            <a:r>
              <a:rPr lang="it-IT" sz="2800" dirty="0"/>
              <a:t>Raggi ultravioletti</a:t>
            </a:r>
          </a:p>
        </p:txBody>
      </p:sp>
      <p:sp>
        <p:nvSpPr>
          <p:cNvPr id="4" name="TextBox 3">
            <a:extLst>
              <a:ext uri="{FF2B5EF4-FFF2-40B4-BE49-F238E27FC236}">
                <a16:creationId xmlns:a16="http://schemas.microsoft.com/office/drawing/2014/main" id="{BB3168DF-6CB8-6849-B702-F2B53F7A6203}"/>
              </a:ext>
            </a:extLst>
          </p:cNvPr>
          <p:cNvSpPr txBox="1"/>
          <p:nvPr/>
        </p:nvSpPr>
        <p:spPr>
          <a:xfrm>
            <a:off x="7453685" y="2635942"/>
            <a:ext cx="3944678" cy="1815882"/>
          </a:xfrm>
          <a:prstGeom prst="rect">
            <a:avLst/>
          </a:prstGeom>
          <a:noFill/>
        </p:spPr>
        <p:txBody>
          <a:bodyPr wrap="square" rtlCol="0">
            <a:spAutoFit/>
          </a:bodyPr>
          <a:lstStyle/>
          <a:p>
            <a:r>
              <a:rPr lang="it-IT" sz="2800" dirty="0"/>
              <a:t>Selezione delle mutazioni ostacolata da:</a:t>
            </a:r>
          </a:p>
          <a:p>
            <a:pPr marL="285750" indent="-285750">
              <a:buFontTx/>
              <a:buChar char="-"/>
            </a:pPr>
            <a:r>
              <a:rPr lang="it-IT" sz="2800" dirty="0"/>
              <a:t>Riparazione del DNA</a:t>
            </a:r>
          </a:p>
          <a:p>
            <a:pPr marL="285750" indent="-285750">
              <a:buFontTx/>
              <a:buChar char="-"/>
            </a:pPr>
            <a:r>
              <a:rPr lang="it-IT" sz="2800" dirty="0"/>
              <a:t>Apoptosi cellulare</a:t>
            </a:r>
          </a:p>
        </p:txBody>
      </p:sp>
      <p:sp>
        <p:nvSpPr>
          <p:cNvPr id="5" name="Arrow: Left-Right 4">
            <a:extLst>
              <a:ext uri="{FF2B5EF4-FFF2-40B4-BE49-F238E27FC236}">
                <a16:creationId xmlns:a16="http://schemas.microsoft.com/office/drawing/2014/main" id="{25640524-48CD-F16F-BF34-AD1C77D6B1C5}"/>
              </a:ext>
            </a:extLst>
          </p:cNvPr>
          <p:cNvSpPr/>
          <p:nvPr/>
        </p:nvSpPr>
        <p:spPr>
          <a:xfrm>
            <a:off x="4996393" y="3159353"/>
            <a:ext cx="1970567" cy="59365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38408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695CC7-C79E-4BAC-BEEC-8AB86FF51883}"/>
              </a:ext>
            </a:extLst>
          </p:cNvPr>
          <p:cNvSpPr txBox="1"/>
          <p:nvPr/>
        </p:nvSpPr>
        <p:spPr>
          <a:xfrm>
            <a:off x="297712" y="228600"/>
            <a:ext cx="10499651" cy="584775"/>
          </a:xfrm>
          <a:prstGeom prst="rect">
            <a:avLst/>
          </a:prstGeom>
          <a:noFill/>
        </p:spPr>
        <p:txBody>
          <a:bodyPr wrap="square" rtlCol="0">
            <a:spAutoFit/>
          </a:bodyPr>
          <a:lstStyle/>
          <a:p>
            <a:r>
              <a:rPr lang="it-IT" sz="3200" b="1" dirty="0">
                <a:solidFill>
                  <a:srgbClr val="0070C0"/>
                </a:solidFill>
              </a:rPr>
              <a:t>TUMORE</a:t>
            </a:r>
          </a:p>
        </p:txBody>
      </p:sp>
      <p:sp>
        <p:nvSpPr>
          <p:cNvPr id="4" name="TextBox 3">
            <a:extLst>
              <a:ext uri="{FF2B5EF4-FFF2-40B4-BE49-F238E27FC236}">
                <a16:creationId xmlns:a16="http://schemas.microsoft.com/office/drawing/2014/main" id="{F9F6CDF0-D431-498F-B483-89F8C0BB7E4A}"/>
              </a:ext>
            </a:extLst>
          </p:cNvPr>
          <p:cNvSpPr txBox="1"/>
          <p:nvPr/>
        </p:nvSpPr>
        <p:spPr>
          <a:xfrm>
            <a:off x="377456" y="909084"/>
            <a:ext cx="10962167" cy="1384995"/>
          </a:xfrm>
          <a:prstGeom prst="rect">
            <a:avLst/>
          </a:prstGeom>
          <a:noFill/>
        </p:spPr>
        <p:txBody>
          <a:bodyPr wrap="square" rtlCol="0">
            <a:spAutoFit/>
          </a:bodyPr>
          <a:lstStyle/>
          <a:p>
            <a:r>
              <a:rPr lang="it-IT" sz="2800" dirty="0"/>
              <a:t>Gruppo di cellule originate da una </a:t>
            </a:r>
            <a:r>
              <a:rPr lang="it-IT" sz="2800" b="1" dirty="0"/>
              <a:t>singola cellula </a:t>
            </a:r>
            <a:r>
              <a:rPr lang="it-IT" sz="2800" dirty="0"/>
              <a:t>che, in seguito ad una sequenza di </a:t>
            </a:r>
            <a:r>
              <a:rPr lang="it-IT" sz="2800" b="1" dirty="0"/>
              <a:t>mutazioni </a:t>
            </a:r>
            <a:r>
              <a:rPr lang="it-IT" sz="2800" dirty="0"/>
              <a:t>genetiche e stimoli esterni, continuano a riprodursi in modo incontrollato</a:t>
            </a:r>
          </a:p>
        </p:txBody>
      </p:sp>
      <p:sp>
        <p:nvSpPr>
          <p:cNvPr id="5" name="Arrow: Down 4">
            <a:extLst>
              <a:ext uri="{FF2B5EF4-FFF2-40B4-BE49-F238E27FC236}">
                <a16:creationId xmlns:a16="http://schemas.microsoft.com/office/drawing/2014/main" id="{7DF04303-6569-4793-A643-15DC3EBA692B}"/>
              </a:ext>
            </a:extLst>
          </p:cNvPr>
          <p:cNvSpPr/>
          <p:nvPr/>
        </p:nvSpPr>
        <p:spPr>
          <a:xfrm>
            <a:off x="5429486" y="2389788"/>
            <a:ext cx="515680" cy="9076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extBox 5">
            <a:extLst>
              <a:ext uri="{FF2B5EF4-FFF2-40B4-BE49-F238E27FC236}">
                <a16:creationId xmlns:a16="http://schemas.microsoft.com/office/drawing/2014/main" id="{B2ADF604-08FF-43A4-A747-1CDE24D5A132}"/>
              </a:ext>
            </a:extLst>
          </p:cNvPr>
          <p:cNvSpPr txBox="1"/>
          <p:nvPr/>
        </p:nvSpPr>
        <p:spPr>
          <a:xfrm>
            <a:off x="377455" y="3871335"/>
            <a:ext cx="10962167" cy="1384995"/>
          </a:xfrm>
          <a:prstGeom prst="rect">
            <a:avLst/>
          </a:prstGeom>
          <a:noFill/>
        </p:spPr>
        <p:txBody>
          <a:bodyPr wrap="square" rtlCol="0">
            <a:spAutoFit/>
          </a:bodyPr>
          <a:lstStyle/>
          <a:p>
            <a:r>
              <a:rPr lang="it-IT" sz="2800" dirty="0"/>
              <a:t>Le cellule tumorali non hanno inibizione: finiscono per prevalere sulle «oneste» cellule che gli stanno intorno diffondendosi dal </a:t>
            </a:r>
            <a:r>
              <a:rPr lang="it-IT" sz="2800" b="1" dirty="0"/>
              <a:t>sito di origine </a:t>
            </a:r>
            <a:r>
              <a:rPr lang="it-IT" sz="2800" dirty="0"/>
              <a:t>ad altri siti del corpo (invasione e metastasi -&gt; malignità)</a:t>
            </a:r>
          </a:p>
        </p:txBody>
      </p:sp>
    </p:spTree>
    <p:extLst>
      <p:ext uri="{BB962C8B-B14F-4D97-AF65-F5344CB8AC3E}">
        <p14:creationId xmlns:p14="http://schemas.microsoft.com/office/powerpoint/2010/main" val="4125795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292644-C4D3-ABC4-ADBA-E0C68395969E}"/>
              </a:ext>
            </a:extLst>
          </p:cNvPr>
          <p:cNvPicPr>
            <a:picLocks noChangeAspect="1"/>
          </p:cNvPicPr>
          <p:nvPr/>
        </p:nvPicPr>
        <p:blipFill>
          <a:blip r:embed="rId2"/>
          <a:stretch>
            <a:fillRect/>
          </a:stretch>
        </p:blipFill>
        <p:spPr>
          <a:xfrm>
            <a:off x="5831017" y="295336"/>
            <a:ext cx="6240600" cy="6267327"/>
          </a:xfrm>
          <a:prstGeom prst="rect">
            <a:avLst/>
          </a:prstGeom>
        </p:spPr>
      </p:pic>
      <p:sp>
        <p:nvSpPr>
          <p:cNvPr id="80899" name="CasellaDiTesto 7">
            <a:extLst>
              <a:ext uri="{FF2B5EF4-FFF2-40B4-BE49-F238E27FC236}">
                <a16:creationId xmlns:a16="http://schemas.microsoft.com/office/drawing/2014/main" id="{B0326583-84BE-AB05-56FD-EE54461BCBE5}"/>
              </a:ext>
            </a:extLst>
          </p:cNvPr>
          <p:cNvSpPr txBox="1">
            <a:spLocks noChangeArrowheads="1"/>
          </p:cNvSpPr>
          <p:nvPr/>
        </p:nvSpPr>
        <p:spPr bwMode="auto">
          <a:xfrm>
            <a:off x="191828" y="743470"/>
            <a:ext cx="5490541"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dirty="0">
                <a:latin typeface="+mn-lt"/>
              </a:rPr>
              <a:t>Patogenesi del Cancro del colon-retto</a:t>
            </a:r>
          </a:p>
          <a:p>
            <a:pPr>
              <a:spcBef>
                <a:spcPct val="0"/>
              </a:spcBef>
              <a:buFontTx/>
              <a:buNone/>
            </a:pPr>
            <a:r>
              <a:rPr lang="it-IT" altLang="it-IT" sz="2400" dirty="0">
                <a:latin typeface="+mn-lt"/>
              </a:rPr>
              <a:t>Di solito &gt; 50 anni di età (a meno di rischio familiare)</a:t>
            </a:r>
          </a:p>
          <a:p>
            <a:pPr>
              <a:spcBef>
                <a:spcPct val="0"/>
              </a:spcBef>
              <a:buFontTx/>
              <a:buNone/>
            </a:pPr>
            <a:endParaRPr lang="it-IT" altLang="it-IT" sz="2400" dirty="0">
              <a:latin typeface="+mn-lt"/>
            </a:endParaRPr>
          </a:p>
          <a:p>
            <a:pPr>
              <a:spcBef>
                <a:spcPct val="0"/>
              </a:spcBef>
              <a:buFontTx/>
              <a:buNone/>
            </a:pPr>
            <a:r>
              <a:rPr lang="it-IT" altLang="it-IT" sz="2400" dirty="0">
                <a:latin typeface="+mn-lt"/>
              </a:rPr>
              <a:t>Poliposi adenomatosa familiare= condizione di rischio (una copia mutata del gene APC è ereditata)</a:t>
            </a:r>
          </a:p>
          <a:p>
            <a:pPr>
              <a:spcBef>
                <a:spcPct val="0"/>
              </a:spcBef>
              <a:buFontTx/>
              <a:buNone/>
            </a:pPr>
            <a:endParaRPr lang="it-IT" altLang="it-IT" sz="2400" dirty="0">
              <a:latin typeface="+mn-lt"/>
            </a:endParaRPr>
          </a:p>
          <a:p>
            <a:pPr>
              <a:spcBef>
                <a:spcPct val="0"/>
              </a:spcBef>
              <a:buFontTx/>
              <a:buNone/>
            </a:pPr>
            <a:r>
              <a:rPr lang="it-IT" altLang="it-IT" sz="2400" dirty="0">
                <a:latin typeface="+mn-lt"/>
              </a:rPr>
              <a:t>Casi sporadici iniziano 80% con mutazioni in APC e 20% in beta-catenina</a:t>
            </a:r>
          </a:p>
          <a:p>
            <a:pPr>
              <a:spcBef>
                <a:spcPct val="0"/>
              </a:spcBef>
              <a:buFontTx/>
              <a:buNone/>
            </a:pPr>
            <a:endParaRPr lang="it-IT" altLang="it-IT" sz="2400" dirty="0">
              <a:latin typeface="+mn-lt"/>
            </a:endParaRPr>
          </a:p>
          <a:p>
            <a:pPr>
              <a:spcBef>
                <a:spcPct val="0"/>
              </a:spcBef>
              <a:buFontTx/>
              <a:buNone/>
            </a:pPr>
            <a:r>
              <a:rPr lang="it-IT" altLang="it-IT" sz="2400" dirty="0">
                <a:latin typeface="+mn-lt"/>
              </a:rPr>
              <a:t>APC in citoplasma indirizza B-catenina al proteasoma. Riduzione APC -&gt; traslocazione di b-catenina nel nucleo _&gt; attivazione gene Myc e ciclina D1 </a:t>
            </a:r>
            <a:br>
              <a:rPr lang="it-IT" altLang="it-IT" sz="2400" dirty="0">
                <a:latin typeface="+mn-lt"/>
              </a:rPr>
            </a:br>
            <a:r>
              <a:rPr lang="it-IT" altLang="it-IT" sz="2400" dirty="0">
                <a:latin typeface="+mn-lt"/>
              </a:rPr>
              <a:t>-&gt;proliferazione cellulare</a:t>
            </a:r>
          </a:p>
        </p:txBody>
      </p:sp>
      <p:sp>
        <p:nvSpPr>
          <p:cNvPr id="80900" name="CasellaDiTesto 2">
            <a:extLst>
              <a:ext uri="{FF2B5EF4-FFF2-40B4-BE49-F238E27FC236}">
                <a16:creationId xmlns:a16="http://schemas.microsoft.com/office/drawing/2014/main" id="{D9B8391F-7C11-2085-395C-A4B671DB38E7}"/>
              </a:ext>
            </a:extLst>
          </p:cNvPr>
          <p:cNvSpPr txBox="1">
            <a:spLocks noChangeArrowheads="1"/>
          </p:cNvSpPr>
          <p:nvPr/>
        </p:nvSpPr>
        <p:spPr bwMode="auto">
          <a:xfrm>
            <a:off x="103982" y="115207"/>
            <a:ext cx="67324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800" b="1" dirty="0">
                <a:solidFill>
                  <a:srgbClr val="0070C0"/>
                </a:solidFill>
                <a:latin typeface="+mn-lt"/>
              </a:rPr>
              <a:t>1. Modello di </a:t>
            </a:r>
            <a:r>
              <a:rPr lang="it-IT" altLang="it-IT" sz="2800" b="1" dirty="0" err="1">
                <a:solidFill>
                  <a:srgbClr val="0070C0"/>
                </a:solidFill>
                <a:latin typeface="+mn-lt"/>
              </a:rPr>
              <a:t>Vogelstein</a:t>
            </a:r>
            <a:r>
              <a:rPr lang="it-IT" altLang="it-IT" sz="2800" b="1" dirty="0">
                <a:solidFill>
                  <a:srgbClr val="0070C0"/>
                </a:solidFill>
                <a:latin typeface="+mn-lt"/>
              </a:rPr>
              <a:t> </a:t>
            </a:r>
            <a:r>
              <a:rPr lang="it-IT" altLang="it-IT" sz="2800" b="1" dirty="0" err="1">
                <a:solidFill>
                  <a:srgbClr val="0070C0"/>
                </a:solidFill>
                <a:latin typeface="+mn-lt"/>
              </a:rPr>
              <a:t>multistep</a:t>
            </a:r>
            <a:r>
              <a:rPr lang="it-IT" altLang="it-IT" sz="2800" b="1" dirty="0">
                <a:solidFill>
                  <a:srgbClr val="0070C0"/>
                </a:solidFill>
                <a:latin typeface="+mn-lt"/>
              </a:rPr>
              <a:t>: esempio</a:t>
            </a:r>
            <a:endParaRPr lang="it-IT" altLang="it-IT" sz="2800" dirty="0">
              <a:solidFill>
                <a:srgbClr val="0070C0"/>
              </a:solidFill>
              <a:latin typeface="+mn-l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EBF16FDB-6240-840C-EFF8-524A32C21B6E}"/>
              </a:ext>
            </a:extLst>
          </p:cNvPr>
          <p:cNvSpPr>
            <a:spLocks noGrp="1" noChangeArrowheads="1"/>
          </p:cNvSpPr>
          <p:nvPr>
            <p:ph type="title"/>
          </p:nvPr>
        </p:nvSpPr>
        <p:spPr>
          <a:xfrm>
            <a:off x="166395" y="211693"/>
            <a:ext cx="11608837" cy="855107"/>
          </a:xfrm>
        </p:spPr>
        <p:txBody>
          <a:bodyPr>
            <a:noAutofit/>
          </a:bodyPr>
          <a:lstStyle/>
          <a:p>
            <a:pPr eaLnBrk="1" hangingPunct="1"/>
            <a:r>
              <a:rPr lang="it-IT" altLang="it-IT" sz="3600" b="1" dirty="0">
                <a:solidFill>
                  <a:srgbClr val="0070C0"/>
                </a:solidFill>
                <a:latin typeface="+mn-lt"/>
              </a:rPr>
              <a:t>Cancerogenesi chimica (cancerogeni chimici  = mutageni)</a:t>
            </a:r>
            <a:br>
              <a:rPr lang="it-IT" altLang="it-IT" sz="3600" b="1" dirty="0">
                <a:solidFill>
                  <a:srgbClr val="0070C0"/>
                </a:solidFill>
                <a:latin typeface="+mn-lt"/>
              </a:rPr>
            </a:br>
            <a:r>
              <a:rPr lang="it-IT" altLang="it-IT" sz="3600" b="1" dirty="0">
                <a:solidFill>
                  <a:srgbClr val="0070C0"/>
                </a:solidFill>
                <a:latin typeface="+mn-lt"/>
              </a:rPr>
              <a:t>azione sulle 3 fasi</a:t>
            </a:r>
          </a:p>
        </p:txBody>
      </p:sp>
      <p:sp>
        <p:nvSpPr>
          <p:cNvPr id="112642" name="Rectangle 3">
            <a:extLst>
              <a:ext uri="{FF2B5EF4-FFF2-40B4-BE49-F238E27FC236}">
                <a16:creationId xmlns:a16="http://schemas.microsoft.com/office/drawing/2014/main" id="{8FB0653F-EFC5-CBBC-52EA-9130848A6941}"/>
              </a:ext>
            </a:extLst>
          </p:cNvPr>
          <p:cNvSpPr>
            <a:spLocks noGrp="1" noChangeArrowheads="1"/>
          </p:cNvSpPr>
          <p:nvPr>
            <p:ph type="body" idx="1"/>
          </p:nvPr>
        </p:nvSpPr>
        <p:spPr>
          <a:xfrm>
            <a:off x="227044" y="1392307"/>
            <a:ext cx="11737911" cy="5346150"/>
          </a:xfrm>
        </p:spPr>
        <p:txBody>
          <a:bodyPr>
            <a:normAutofit/>
          </a:bodyPr>
          <a:lstStyle/>
          <a:p>
            <a:pPr marL="0" indent="0">
              <a:lnSpc>
                <a:spcPct val="80000"/>
              </a:lnSpc>
              <a:buNone/>
              <a:defRPr/>
            </a:pPr>
            <a:r>
              <a:rPr lang="it-IT" altLang="it-IT" sz="2400" b="1" dirty="0">
                <a:solidFill>
                  <a:srgbClr val="0070C0"/>
                </a:solidFill>
                <a:ea typeface="ＭＳ Ｐゴシック" panose="020B0600070205080204" pitchFamily="34" charset="-128"/>
              </a:rPr>
              <a:t>1. iniziazione </a:t>
            </a:r>
            <a:r>
              <a:rPr lang="it-IT" altLang="it-IT" sz="2400" dirty="0">
                <a:ea typeface="ＭＳ Ｐゴシック" panose="020B0600070205080204" pitchFamily="34" charset="-128"/>
              </a:rPr>
              <a:t>= composti elettrofili </a:t>
            </a:r>
            <a:r>
              <a:rPr lang="it-IT" altLang="it-IT" sz="2400" dirty="0">
                <a:ea typeface="ＭＳ Ｐゴシック" panose="020B0600070205080204" pitchFamily="34" charset="-128"/>
                <a:sym typeface="Wingdings" pitchFamily="2" charset="2"/>
              </a:rPr>
              <a:t></a:t>
            </a:r>
            <a:r>
              <a:rPr lang="it-IT" altLang="it-IT" sz="2400" dirty="0">
                <a:ea typeface="ＭＳ Ｐゴシック" panose="020B0600070205080204" pitchFamily="34" charset="-128"/>
              </a:rPr>
              <a:t> </a:t>
            </a:r>
            <a:r>
              <a:rPr lang="it-IT" altLang="it-IT" sz="2400" dirty="0" err="1">
                <a:ea typeface="ＭＳ Ｐゴシック" panose="020B0600070205080204" pitchFamily="34" charset="-128"/>
              </a:rPr>
              <a:t>formaz</a:t>
            </a:r>
            <a:r>
              <a:rPr lang="it-IT" altLang="it-IT" sz="2400" dirty="0">
                <a:ea typeface="ＭＳ Ｐゴシック" panose="020B0600070205080204" pitchFamily="34" charset="-128"/>
              </a:rPr>
              <a:t>. addotti +  </a:t>
            </a:r>
            <a:r>
              <a:rPr lang="it-IT" altLang="it-IT" sz="2400" u="sng" dirty="0">
                <a:ea typeface="ＭＳ Ｐゴシック" panose="020B0600070205080204" pitchFamily="34" charset="-128"/>
              </a:rPr>
              <a:t>replicazione</a:t>
            </a:r>
            <a:r>
              <a:rPr lang="it-IT" altLang="it-IT" sz="2400" dirty="0">
                <a:ea typeface="ＭＳ Ｐゴシック" panose="020B0600070205080204" pitchFamily="34" charset="-128"/>
              </a:rPr>
              <a:t> DNA </a:t>
            </a:r>
            <a:r>
              <a:rPr lang="it-IT" altLang="it-IT" sz="2400" dirty="0">
                <a:ea typeface="ＭＳ Ｐゴシック" panose="020B0600070205080204" pitchFamily="34" charset="-128"/>
                <a:sym typeface="Wingdings" pitchFamily="2" charset="2"/>
              </a:rPr>
              <a:t> mutazione</a:t>
            </a:r>
            <a:endParaRPr lang="it-IT" altLang="it-IT" sz="2400" dirty="0">
              <a:ea typeface="ＭＳ Ｐゴシック" panose="020B0600070205080204" pitchFamily="34" charset="-128"/>
            </a:endParaRPr>
          </a:p>
          <a:p>
            <a:pPr marL="609600" indent="-609600">
              <a:lnSpc>
                <a:spcPct val="80000"/>
              </a:lnSpc>
              <a:buNone/>
              <a:defRPr/>
            </a:pPr>
            <a:r>
              <a:rPr lang="it-IT" altLang="it-IT" sz="2400" b="1" dirty="0">
                <a:ea typeface="ＭＳ Ｐゴシック" panose="020B0600070205080204" pitchFamily="34" charset="-128"/>
              </a:rPr>
              <a:t>	</a:t>
            </a:r>
            <a:r>
              <a:rPr lang="it-IT" altLang="it-IT" sz="2400" dirty="0">
                <a:ea typeface="ＭＳ Ｐゴシック" panose="020B0600070205080204" pitchFamily="34" charset="-128"/>
              </a:rPr>
              <a:t>- aflatossina, antiblastici, idrocarburi, nitrosamine, coloranti azoici</a:t>
            </a:r>
          </a:p>
          <a:p>
            <a:pPr marL="609600" indent="-609600">
              <a:lnSpc>
                <a:spcPct val="80000"/>
              </a:lnSpc>
              <a:buNone/>
              <a:defRPr/>
            </a:pPr>
            <a:endParaRPr lang="it-IT" altLang="it-IT" sz="2400" dirty="0">
              <a:ea typeface="ＭＳ Ｐゴシック" panose="020B0600070205080204" pitchFamily="34" charset="-128"/>
            </a:endParaRPr>
          </a:p>
          <a:p>
            <a:pPr marL="609600" indent="-609600">
              <a:lnSpc>
                <a:spcPct val="80000"/>
              </a:lnSpc>
              <a:buNone/>
              <a:defRPr/>
            </a:pPr>
            <a:r>
              <a:rPr lang="it-IT" altLang="it-IT" sz="2400" b="1" dirty="0">
                <a:solidFill>
                  <a:srgbClr val="0070C0"/>
                </a:solidFill>
                <a:ea typeface="ＭＳ Ｐゴシック" panose="020B0600070205080204" pitchFamily="34" charset="-128"/>
              </a:rPr>
              <a:t>2. promozione</a:t>
            </a:r>
            <a:r>
              <a:rPr lang="it-IT" altLang="it-IT" sz="2400" b="1" dirty="0">
                <a:ea typeface="ＭＳ Ｐゴシック" panose="020B0600070205080204" pitchFamily="34" charset="-128"/>
              </a:rPr>
              <a:t>: </a:t>
            </a:r>
            <a:r>
              <a:rPr lang="it-IT" altLang="it-IT" sz="2400" dirty="0">
                <a:ea typeface="ＭＳ Ｐゴシック" panose="020B0600070205080204" pitchFamily="34" charset="-128"/>
              </a:rPr>
              <a:t>Ca sperimentale murino: catrame (iniziante) + croton oil (=promuovente) </a:t>
            </a:r>
            <a:endParaRPr lang="it-IT" altLang="it-IT" sz="2400" dirty="0">
              <a:ea typeface="ＭＳ Ｐゴシック" panose="020B0600070205080204" pitchFamily="34" charset="-128"/>
              <a:sym typeface="Wingdings" pitchFamily="2" charset="2"/>
            </a:endParaRPr>
          </a:p>
          <a:p>
            <a:pPr marL="609600" indent="-609600">
              <a:lnSpc>
                <a:spcPct val="80000"/>
              </a:lnSpc>
              <a:buNone/>
              <a:defRPr/>
            </a:pPr>
            <a:r>
              <a:rPr lang="it-IT" altLang="it-IT" sz="2400" dirty="0">
                <a:ea typeface="ＭＳ Ｐゴシック" panose="020B0600070205080204" pitchFamily="34" charset="-128"/>
              </a:rPr>
              <a:t>	- </a:t>
            </a:r>
            <a:r>
              <a:rPr lang="it-IT" altLang="it-IT" sz="2400" u="sng" dirty="0">
                <a:ea typeface="ＭＳ Ｐゴシック" panose="020B0600070205080204" pitchFamily="34" charset="-128"/>
              </a:rPr>
              <a:t>Esempi di promotori:</a:t>
            </a:r>
          </a:p>
          <a:p>
            <a:pPr marL="609600" indent="-609600">
              <a:lnSpc>
                <a:spcPct val="80000"/>
              </a:lnSpc>
              <a:buNone/>
              <a:defRPr/>
            </a:pPr>
            <a:r>
              <a:rPr lang="it-IT" altLang="it-IT" sz="2400" dirty="0">
                <a:ea typeface="ＭＳ Ｐゴシック" panose="020B0600070205080204" pitchFamily="34" charset="-128"/>
              </a:rPr>
              <a:t>     	- alcol (es. ca. laringe)</a:t>
            </a:r>
          </a:p>
          <a:p>
            <a:pPr marL="609600" indent="-609600">
              <a:lnSpc>
                <a:spcPct val="80000"/>
              </a:lnSpc>
              <a:buNone/>
              <a:defRPr/>
            </a:pPr>
            <a:r>
              <a:rPr lang="it-IT" altLang="it-IT" sz="2400" dirty="0">
                <a:ea typeface="ＭＳ Ｐゴシック" panose="020B0600070205080204" pitchFamily="34" charset="-128"/>
              </a:rPr>
              <a:t>    	- fenobarbital (via TGF-b </a:t>
            </a:r>
            <a:r>
              <a:rPr lang="it-IT" altLang="it-IT" sz="2400" dirty="0">
                <a:ea typeface="ＭＳ Ｐゴシック" panose="020B0600070205080204" pitchFamily="34" charset="-128"/>
                <a:sym typeface="Wingdings" pitchFamily="2" charset="2"/>
              </a:rPr>
              <a:t></a:t>
            </a:r>
            <a:r>
              <a:rPr lang="it-IT" altLang="it-IT" sz="2400" dirty="0">
                <a:ea typeface="ＭＳ Ｐゴシック" panose="020B0600070205080204" pitchFamily="34" charset="-128"/>
              </a:rPr>
              <a:t> ca fegato)</a:t>
            </a:r>
          </a:p>
          <a:p>
            <a:pPr marL="609600" indent="-609600">
              <a:lnSpc>
                <a:spcPct val="80000"/>
              </a:lnSpc>
              <a:buNone/>
              <a:defRPr/>
            </a:pPr>
            <a:r>
              <a:rPr lang="it-IT" altLang="it-IT" sz="2400" dirty="0">
                <a:ea typeface="ＭＳ Ｐゴシック" panose="020B0600070205080204" pitchFamily="34" charset="-128"/>
              </a:rPr>
              <a:t>     	- grassi alimentari (via </a:t>
            </a:r>
            <a:r>
              <a:rPr lang="it-IT" altLang="it-IT" sz="2400" dirty="0" err="1">
                <a:ea typeface="ＭＳ Ｐゴシック" panose="020B0600070205080204" pitchFamily="34" charset="-128"/>
              </a:rPr>
              <a:t>acc</a:t>
            </a:r>
            <a:r>
              <a:rPr lang="it-IT" altLang="it-IT" sz="2400" dirty="0">
                <a:ea typeface="ＭＳ Ｐゴシック" panose="020B0600070205080204" pitchFamily="34" charset="-128"/>
              </a:rPr>
              <a:t>. biliari </a:t>
            </a:r>
            <a:r>
              <a:rPr lang="it-IT" altLang="it-IT" sz="2400" dirty="0">
                <a:ea typeface="ＭＳ Ｐゴシック" panose="020B0600070205080204" pitchFamily="34" charset="-128"/>
                <a:sym typeface="Wingdings" pitchFamily="2" charset="2"/>
              </a:rPr>
              <a:t></a:t>
            </a:r>
            <a:r>
              <a:rPr lang="it-IT" altLang="it-IT" sz="2400" dirty="0">
                <a:ea typeface="ＭＳ Ｐゴシック" panose="020B0600070205080204" pitchFamily="34" charset="-128"/>
              </a:rPr>
              <a:t>  ca. colon)</a:t>
            </a:r>
          </a:p>
          <a:p>
            <a:pPr marL="609600" indent="-609600">
              <a:lnSpc>
                <a:spcPct val="80000"/>
              </a:lnSpc>
              <a:buNone/>
              <a:defRPr/>
            </a:pPr>
            <a:r>
              <a:rPr lang="it-IT" altLang="it-IT" sz="2400" dirty="0">
                <a:ea typeface="ＭＳ Ｐゴシック" panose="020B0600070205080204" pitchFamily="34" charset="-128"/>
              </a:rPr>
              <a:t>     	- estrogeni</a:t>
            </a:r>
          </a:p>
          <a:p>
            <a:pPr marL="609600" indent="-609600">
              <a:lnSpc>
                <a:spcPct val="80000"/>
              </a:lnSpc>
              <a:buNone/>
              <a:defRPr/>
            </a:pPr>
            <a:endParaRPr lang="it-IT" altLang="it-IT" sz="2400" dirty="0">
              <a:ea typeface="ＭＳ Ｐゴシック" panose="020B0600070205080204" pitchFamily="34" charset="-128"/>
            </a:endParaRPr>
          </a:p>
          <a:p>
            <a:pPr marL="609600" indent="-609600">
              <a:lnSpc>
                <a:spcPct val="80000"/>
              </a:lnSpc>
              <a:buNone/>
              <a:defRPr/>
            </a:pPr>
            <a:r>
              <a:rPr lang="it-IT" altLang="it-IT" sz="2400" b="1" dirty="0">
                <a:solidFill>
                  <a:srgbClr val="0070C0"/>
                </a:solidFill>
                <a:ea typeface="ＭＳ Ｐゴシック" panose="020B0600070205080204" pitchFamily="34" charset="-128"/>
              </a:rPr>
              <a:t>3. progressione </a:t>
            </a:r>
            <a:r>
              <a:rPr lang="it-IT" altLang="it-IT" sz="2400" dirty="0">
                <a:ea typeface="ＭＳ Ｐゴシック" panose="020B0600070205080204" pitchFamily="34" charset="-128"/>
              </a:rPr>
              <a:t>= accumulo di mutazioni</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618873FE-26B5-1EC9-F386-27FDEA844756}"/>
              </a:ext>
            </a:extLst>
          </p:cNvPr>
          <p:cNvSpPr>
            <a:spLocks noGrp="1" noChangeArrowheads="1"/>
          </p:cNvSpPr>
          <p:nvPr>
            <p:ph type="title"/>
          </p:nvPr>
        </p:nvSpPr>
        <p:spPr>
          <a:xfrm>
            <a:off x="250373" y="69981"/>
            <a:ext cx="5121275" cy="741363"/>
          </a:xfrm>
        </p:spPr>
        <p:txBody>
          <a:bodyPr>
            <a:normAutofit/>
          </a:bodyPr>
          <a:lstStyle/>
          <a:p>
            <a:pPr eaLnBrk="1" hangingPunct="1"/>
            <a:r>
              <a:rPr lang="it-IT" altLang="it-IT" sz="3200" b="1" dirty="0">
                <a:solidFill>
                  <a:srgbClr val="0070C0"/>
                </a:solidFill>
                <a:latin typeface="+mn-lt"/>
              </a:rPr>
              <a:t>Cancerogeni chimici</a:t>
            </a:r>
          </a:p>
        </p:txBody>
      </p:sp>
      <p:sp>
        <p:nvSpPr>
          <p:cNvPr id="87042" name="Rectangle 3">
            <a:extLst>
              <a:ext uri="{FF2B5EF4-FFF2-40B4-BE49-F238E27FC236}">
                <a16:creationId xmlns:a16="http://schemas.microsoft.com/office/drawing/2014/main" id="{884EAE22-CDA4-2A05-1CD7-BA362DD74584}"/>
              </a:ext>
            </a:extLst>
          </p:cNvPr>
          <p:cNvSpPr>
            <a:spLocks noGrp="1" noChangeArrowheads="1"/>
          </p:cNvSpPr>
          <p:nvPr>
            <p:ph type="body" idx="1"/>
          </p:nvPr>
        </p:nvSpPr>
        <p:spPr>
          <a:xfrm>
            <a:off x="353008" y="985870"/>
            <a:ext cx="10515600" cy="4351338"/>
          </a:xfrm>
        </p:spPr>
        <p:txBody>
          <a:bodyPr/>
          <a:lstStyle/>
          <a:p>
            <a:pPr eaLnBrk="1" hangingPunct="1">
              <a:buFontTx/>
              <a:buNone/>
            </a:pPr>
            <a:r>
              <a:rPr lang="it-IT" altLang="it-IT" sz="2400" b="1" dirty="0"/>
              <a:t>ASBESTO (mesotelioma+ </a:t>
            </a:r>
            <a:r>
              <a:rPr lang="it-IT" altLang="it-IT" sz="2400" b="1" dirty="0" err="1"/>
              <a:t>ca.polm</a:t>
            </a:r>
            <a:r>
              <a:rPr lang="it-IT" altLang="it-IT" sz="2400" b="1" dirty="0"/>
              <a:t>.)</a:t>
            </a:r>
          </a:p>
          <a:p>
            <a:pPr eaLnBrk="1" hangingPunct="1">
              <a:buFontTx/>
              <a:buNone/>
            </a:pPr>
            <a:r>
              <a:rPr lang="it-IT" altLang="it-IT" sz="2400" b="1" dirty="0"/>
              <a:t>Cromo, Nickel (ca </a:t>
            </a:r>
            <a:r>
              <a:rPr lang="it-IT" altLang="it-IT" sz="2400" b="1" dirty="0" err="1"/>
              <a:t>polm</a:t>
            </a:r>
            <a:r>
              <a:rPr lang="it-IT" altLang="it-IT" sz="2400" b="1" dirty="0"/>
              <a:t>),</a:t>
            </a:r>
          </a:p>
          <a:p>
            <a:pPr eaLnBrk="1" hangingPunct="1">
              <a:buFontTx/>
              <a:buNone/>
            </a:pPr>
            <a:r>
              <a:rPr lang="it-IT" altLang="it-IT" sz="2400" b="1" dirty="0"/>
              <a:t>Arsenico (ca cute)</a:t>
            </a:r>
          </a:p>
          <a:p>
            <a:pPr eaLnBrk="1" hangingPunct="1">
              <a:buFontTx/>
              <a:buNone/>
            </a:pPr>
            <a:r>
              <a:rPr lang="it-IT" altLang="it-IT" sz="2400" b="1" dirty="0"/>
              <a:t>DIOSSINA (</a:t>
            </a:r>
            <a:r>
              <a:rPr lang="it-IT" altLang="it-IT" sz="2400" b="1" dirty="0" err="1"/>
              <a:t>disregolazione</a:t>
            </a:r>
            <a:r>
              <a:rPr lang="it-IT" altLang="it-IT" sz="2400" b="1" dirty="0"/>
              <a:t> geni PAX)</a:t>
            </a:r>
          </a:p>
        </p:txBody>
      </p:sp>
      <p:pic>
        <p:nvPicPr>
          <p:cNvPr id="87043" name="Picture 4" descr="CC 34">
            <a:extLst>
              <a:ext uri="{FF2B5EF4-FFF2-40B4-BE49-F238E27FC236}">
                <a16:creationId xmlns:a16="http://schemas.microsoft.com/office/drawing/2014/main" id="{EF88AF7A-F34B-2DA1-4B0D-A250E6A41CC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72814" y="985870"/>
            <a:ext cx="3205163" cy="49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Rectangle 5">
            <a:extLst>
              <a:ext uri="{FF2B5EF4-FFF2-40B4-BE49-F238E27FC236}">
                <a16:creationId xmlns:a16="http://schemas.microsoft.com/office/drawing/2014/main" id="{AF973734-B776-4F91-9307-32986028513C}"/>
              </a:ext>
            </a:extLst>
          </p:cNvPr>
          <p:cNvSpPr>
            <a:spLocks noChangeArrowheads="1"/>
          </p:cNvSpPr>
          <p:nvPr/>
        </p:nvSpPr>
        <p:spPr bwMode="auto">
          <a:xfrm>
            <a:off x="8158615" y="6092357"/>
            <a:ext cx="2519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sz="2400" b="1" dirty="0">
                <a:latin typeface="Arial" panose="020B0604020202020204" pitchFamily="34" charset="0"/>
              </a:rPr>
              <a:t>ASBESTO</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F0E78E-B028-C4CD-279C-8354BA95E8CB}"/>
              </a:ext>
            </a:extLst>
          </p:cNvPr>
          <p:cNvSpPr txBox="1"/>
          <p:nvPr/>
        </p:nvSpPr>
        <p:spPr>
          <a:xfrm>
            <a:off x="327412" y="226091"/>
            <a:ext cx="4537055" cy="523220"/>
          </a:xfrm>
          <a:prstGeom prst="rect">
            <a:avLst/>
          </a:prstGeom>
          <a:noFill/>
        </p:spPr>
        <p:txBody>
          <a:bodyPr wrap="square" rtlCol="0">
            <a:spAutoFit/>
          </a:bodyPr>
          <a:lstStyle/>
          <a:p>
            <a:r>
              <a:rPr lang="it-IT" sz="2800" b="1" dirty="0">
                <a:solidFill>
                  <a:srgbClr val="0070C0"/>
                </a:solidFill>
              </a:rPr>
              <a:t>2. CANCER STEM CELLS</a:t>
            </a:r>
          </a:p>
        </p:txBody>
      </p:sp>
      <p:sp>
        <p:nvSpPr>
          <p:cNvPr id="25" name="TextBox 24">
            <a:extLst>
              <a:ext uri="{FF2B5EF4-FFF2-40B4-BE49-F238E27FC236}">
                <a16:creationId xmlns:a16="http://schemas.microsoft.com/office/drawing/2014/main" id="{95479B19-2EA9-3BF1-CDC3-6B109D000C49}"/>
              </a:ext>
            </a:extLst>
          </p:cNvPr>
          <p:cNvSpPr txBox="1"/>
          <p:nvPr/>
        </p:nvSpPr>
        <p:spPr>
          <a:xfrm>
            <a:off x="361100" y="920224"/>
            <a:ext cx="11654231" cy="3416320"/>
          </a:xfrm>
          <a:prstGeom prst="rect">
            <a:avLst/>
          </a:prstGeom>
          <a:noFill/>
        </p:spPr>
        <p:txBody>
          <a:bodyPr wrap="square" rtlCol="0">
            <a:spAutoFit/>
          </a:bodyPr>
          <a:lstStyle/>
          <a:p>
            <a:r>
              <a:rPr lang="it-IT" sz="2400" dirty="0"/>
              <a:t>Capacità di rinnovarsi indefinitamente e di dare luogo a progenitori sub-indirizzati</a:t>
            </a:r>
          </a:p>
          <a:p>
            <a:r>
              <a:rPr lang="it-IT" sz="2400" dirty="0"/>
              <a:t>Modello simmetrico o asimmetrico …</a:t>
            </a:r>
            <a:endParaRPr lang="it-IT" sz="2400" b="1" i="1" dirty="0"/>
          </a:p>
          <a:p>
            <a:endParaRPr lang="it-IT" sz="2400" dirty="0"/>
          </a:p>
          <a:p>
            <a:r>
              <a:rPr lang="it-IT" sz="2400" dirty="0"/>
              <a:t>Anche nel cancro ci possono essere </a:t>
            </a:r>
            <a:r>
              <a:rPr lang="it-IT" sz="2400" b="1" i="1" dirty="0" err="1"/>
              <a:t>stem</a:t>
            </a:r>
            <a:r>
              <a:rPr lang="it-IT" sz="2400" b="1" i="1" dirty="0"/>
              <a:t> </a:t>
            </a:r>
            <a:r>
              <a:rPr lang="it-IT" sz="2400" b="1" i="1" dirty="0" err="1"/>
              <a:t>cells</a:t>
            </a:r>
            <a:r>
              <a:rPr lang="it-IT" sz="2400" b="1" i="1" dirty="0"/>
              <a:t> </a:t>
            </a:r>
            <a:endParaRPr lang="it-IT" sz="2400" dirty="0"/>
          </a:p>
          <a:p>
            <a:pPr marL="342900" indent="-342900">
              <a:buFontTx/>
              <a:buChar char="-"/>
            </a:pPr>
            <a:r>
              <a:rPr lang="it-IT" sz="2400" dirty="0"/>
              <a:t>La porzione (di solito piccola) di cellule del tumore in grado di riprodurre il tumore quando trasferita ad un secondo animale</a:t>
            </a:r>
          </a:p>
          <a:p>
            <a:pPr marL="342900" indent="-342900">
              <a:buFontTx/>
              <a:buChar char="-"/>
            </a:pPr>
            <a:r>
              <a:rPr lang="it-IT" sz="2400" dirty="0"/>
              <a:t>In generale condividono marcatori delle cellule staminali del tessuto di origine</a:t>
            </a:r>
          </a:p>
          <a:p>
            <a:pPr marL="342900" indent="-342900">
              <a:buFontTx/>
              <a:buChar char="-"/>
            </a:pPr>
            <a:r>
              <a:rPr lang="it-IT" sz="2400" dirty="0"/>
              <a:t>Tumori a rapida crescita hanno di solito maggior % di </a:t>
            </a:r>
            <a:r>
              <a:rPr lang="it-IT" sz="2400" dirty="0" err="1"/>
              <a:t>stem</a:t>
            </a:r>
            <a:r>
              <a:rPr lang="it-IT" sz="2400" dirty="0"/>
              <a:t> </a:t>
            </a:r>
            <a:r>
              <a:rPr lang="it-IT" sz="2400" dirty="0" err="1"/>
              <a:t>cells</a:t>
            </a:r>
            <a:endParaRPr lang="it-IT" sz="2400" dirty="0"/>
          </a:p>
          <a:p>
            <a:pPr marL="342900" indent="-342900">
              <a:buFontTx/>
              <a:buChar char="-"/>
            </a:pPr>
            <a:r>
              <a:rPr lang="it-IT" sz="2400" dirty="0"/>
              <a:t>LE </a:t>
            </a:r>
            <a:r>
              <a:rPr lang="it-IT" sz="2400" dirty="0" err="1"/>
              <a:t>CSCs</a:t>
            </a:r>
            <a:r>
              <a:rPr lang="it-IT" sz="2400" dirty="0"/>
              <a:t> hanno maggior capacità di estrudere farmaci con pompe ABC</a:t>
            </a:r>
          </a:p>
        </p:txBody>
      </p:sp>
      <p:sp>
        <p:nvSpPr>
          <p:cNvPr id="26" name="TextBox 25">
            <a:extLst>
              <a:ext uri="{FF2B5EF4-FFF2-40B4-BE49-F238E27FC236}">
                <a16:creationId xmlns:a16="http://schemas.microsoft.com/office/drawing/2014/main" id="{3045AD89-76A4-EBB4-96DC-CCA9B1B77217}"/>
              </a:ext>
            </a:extLst>
          </p:cNvPr>
          <p:cNvSpPr txBox="1"/>
          <p:nvPr/>
        </p:nvSpPr>
        <p:spPr>
          <a:xfrm>
            <a:off x="361100" y="4829040"/>
            <a:ext cx="10978624" cy="1200329"/>
          </a:xfrm>
          <a:prstGeom prst="rect">
            <a:avLst/>
          </a:prstGeom>
          <a:noFill/>
        </p:spPr>
        <p:txBody>
          <a:bodyPr wrap="square" rtlCol="0">
            <a:spAutoFit/>
          </a:bodyPr>
          <a:lstStyle/>
          <a:p>
            <a:r>
              <a:rPr lang="it-IT" sz="2400" dirty="0"/>
              <a:t>Il tumore deriva da cellule staminali (maggior potenziale riproduttivo)?</a:t>
            </a:r>
          </a:p>
          <a:p>
            <a:r>
              <a:rPr lang="it-IT" sz="2400" dirty="0"/>
              <a:t>Il comportamento staminale fa parte delle trasformazioni tumorali premiate per la fitness riproduttiva? </a:t>
            </a:r>
          </a:p>
        </p:txBody>
      </p:sp>
    </p:spTree>
    <p:extLst>
      <p:ext uri="{BB962C8B-B14F-4D97-AF65-F5344CB8AC3E}">
        <p14:creationId xmlns:p14="http://schemas.microsoft.com/office/powerpoint/2010/main" val="401704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65269C-7210-077D-EEE3-9796690DF596}"/>
              </a:ext>
            </a:extLst>
          </p:cNvPr>
          <p:cNvSpPr txBox="1"/>
          <p:nvPr/>
        </p:nvSpPr>
        <p:spPr>
          <a:xfrm>
            <a:off x="314504" y="203848"/>
            <a:ext cx="5334974" cy="4585871"/>
          </a:xfrm>
          <a:prstGeom prst="rect">
            <a:avLst/>
          </a:prstGeom>
          <a:noFill/>
        </p:spPr>
        <p:txBody>
          <a:bodyPr wrap="square" rtlCol="0">
            <a:spAutoFit/>
          </a:bodyPr>
          <a:lstStyle/>
          <a:p>
            <a:r>
              <a:rPr lang="it-IT" sz="2800" b="1" dirty="0">
                <a:solidFill>
                  <a:srgbClr val="0070C0"/>
                </a:solidFill>
              </a:rPr>
              <a:t>Origine da cellula staminale</a:t>
            </a:r>
          </a:p>
          <a:p>
            <a:endParaRPr lang="it-IT" sz="2400" dirty="0"/>
          </a:p>
          <a:p>
            <a:pPr marL="342900" indent="-342900">
              <a:buFontTx/>
              <a:buChar char="-"/>
            </a:pPr>
            <a:r>
              <a:rPr lang="it-IT" sz="2400" dirty="0"/>
              <a:t>Più divisioni, maggiori opportunità per selezionare mutazioni</a:t>
            </a:r>
          </a:p>
          <a:p>
            <a:pPr marL="342900" indent="-342900">
              <a:buFontTx/>
              <a:buChar char="-"/>
            </a:pPr>
            <a:endParaRPr lang="it-IT" sz="2400" dirty="0"/>
          </a:p>
          <a:p>
            <a:pPr marL="342900" indent="-342900">
              <a:buFontTx/>
              <a:buChar char="-"/>
            </a:pPr>
            <a:r>
              <a:rPr lang="it-IT" sz="2400" dirty="0"/>
              <a:t>Quota di mutazione indipendente da ambiente</a:t>
            </a:r>
          </a:p>
          <a:p>
            <a:pPr marL="342900" indent="-342900">
              <a:buFontTx/>
              <a:buChar char="-"/>
            </a:pPr>
            <a:endParaRPr lang="it-IT" sz="2400" dirty="0"/>
          </a:p>
          <a:p>
            <a:pPr marL="342900" indent="-342900">
              <a:buFontTx/>
              <a:buChar char="-"/>
            </a:pPr>
            <a:r>
              <a:rPr lang="it-IT" sz="2400" dirty="0"/>
              <a:t>Non in cellule come quelle epiteliali che non hanno il tempo per la trasformazione (18 mesi)</a:t>
            </a:r>
          </a:p>
          <a:p>
            <a:endParaRPr lang="it-IT" sz="2400" dirty="0"/>
          </a:p>
        </p:txBody>
      </p:sp>
      <p:pic>
        <p:nvPicPr>
          <p:cNvPr id="3" name="Picture 2">
            <a:extLst>
              <a:ext uri="{FF2B5EF4-FFF2-40B4-BE49-F238E27FC236}">
                <a16:creationId xmlns:a16="http://schemas.microsoft.com/office/drawing/2014/main" id="{76BFBC47-0E32-957B-1C9C-5074F203ED1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2038" y="4442358"/>
            <a:ext cx="3519631" cy="22525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7960ABF-4326-6AD5-3F20-70797F3F50C6}"/>
              </a:ext>
            </a:extLst>
          </p:cNvPr>
          <p:cNvSpPr txBox="1"/>
          <p:nvPr/>
        </p:nvSpPr>
        <p:spPr>
          <a:xfrm>
            <a:off x="5953177" y="203848"/>
            <a:ext cx="5887301" cy="5324535"/>
          </a:xfrm>
          <a:prstGeom prst="rect">
            <a:avLst/>
          </a:prstGeom>
          <a:noFill/>
        </p:spPr>
        <p:txBody>
          <a:bodyPr wrap="square" rtlCol="0">
            <a:spAutoFit/>
          </a:bodyPr>
          <a:lstStyle/>
          <a:p>
            <a:r>
              <a:rPr lang="it-IT" sz="2800" b="1" dirty="0">
                <a:solidFill>
                  <a:srgbClr val="0070C0"/>
                </a:solidFill>
              </a:rPr>
              <a:t>Modifica della capacità di replicazione</a:t>
            </a:r>
          </a:p>
          <a:p>
            <a:endParaRPr lang="it-IT" sz="2400" dirty="0"/>
          </a:p>
          <a:p>
            <a:pPr marL="342900" indent="-342900">
              <a:buFontTx/>
              <a:buChar char="-"/>
            </a:pPr>
            <a:r>
              <a:rPr lang="it-IT" sz="2400" dirty="0"/>
              <a:t>Mutazioni associate a de-differenziazione o deregolazione proliferativa</a:t>
            </a:r>
          </a:p>
          <a:p>
            <a:r>
              <a:rPr lang="it-IT" sz="2400" dirty="0"/>
              <a:t>	</a:t>
            </a:r>
            <a:r>
              <a:rPr lang="it-IT" sz="2400" b="1" dirty="0"/>
              <a:t>WNT</a:t>
            </a:r>
            <a:r>
              <a:rPr lang="it-IT" sz="2400" dirty="0"/>
              <a:t> GOF in 90% dei ca colon</a:t>
            </a:r>
            <a:br>
              <a:rPr lang="it-IT" sz="2400" dirty="0"/>
            </a:br>
            <a:r>
              <a:rPr lang="it-IT" sz="2400" dirty="0"/>
              <a:t>	</a:t>
            </a:r>
            <a:r>
              <a:rPr lang="it-IT" sz="2400" b="1" dirty="0"/>
              <a:t>APC</a:t>
            </a:r>
            <a:r>
              <a:rPr lang="it-IT" sz="2400" dirty="0"/>
              <a:t> poliposi e Ca colon</a:t>
            </a:r>
          </a:p>
          <a:p>
            <a:pPr marL="342900" indent="-342900">
              <a:buFontTx/>
              <a:buChar char="-"/>
            </a:pPr>
            <a:endParaRPr lang="it-IT" sz="2400" dirty="0"/>
          </a:p>
          <a:p>
            <a:pPr marL="342900" indent="-342900">
              <a:buFontTx/>
              <a:buChar char="-"/>
            </a:pPr>
            <a:r>
              <a:rPr lang="it-IT" sz="2400" dirty="0"/>
              <a:t>Transizione epiteliale-mesenchimale</a:t>
            </a:r>
          </a:p>
          <a:p>
            <a:pPr marL="342900" indent="-342900">
              <a:buFontTx/>
              <a:buChar char="-"/>
            </a:pPr>
            <a:r>
              <a:rPr lang="it-IT" sz="2400" b="1" dirty="0" err="1"/>
              <a:t>Hedgehog</a:t>
            </a:r>
            <a:r>
              <a:rPr lang="it-IT" sz="2400" b="1" dirty="0"/>
              <a:t> </a:t>
            </a:r>
            <a:r>
              <a:rPr lang="it-IT" sz="2400" dirty="0"/>
              <a:t>pathway in ca </a:t>
            </a:r>
            <a:r>
              <a:rPr lang="it-IT" sz="2400" dirty="0" err="1"/>
              <a:t>basocellulare</a:t>
            </a:r>
            <a:endParaRPr lang="it-IT" sz="2400" dirty="0"/>
          </a:p>
          <a:p>
            <a:pPr marL="342900" indent="-342900">
              <a:buFontTx/>
              <a:buChar char="-"/>
            </a:pPr>
            <a:r>
              <a:rPr lang="it-IT" sz="2400" dirty="0"/>
              <a:t>GOF di geni </a:t>
            </a:r>
            <a:r>
              <a:rPr lang="it-IT" sz="2400" b="1" dirty="0" err="1"/>
              <a:t>Polycomb</a:t>
            </a:r>
            <a:r>
              <a:rPr lang="it-IT" sz="2400" b="1" dirty="0"/>
              <a:t> </a:t>
            </a:r>
            <a:r>
              <a:rPr lang="it-IT" sz="2400" dirty="0"/>
              <a:t>(</a:t>
            </a:r>
            <a:r>
              <a:rPr lang="it-IT" sz="2400" dirty="0" err="1"/>
              <a:t>PcG</a:t>
            </a:r>
            <a:r>
              <a:rPr lang="it-IT" sz="2400" dirty="0"/>
              <a:t>), in grado di sostenere </a:t>
            </a:r>
            <a:r>
              <a:rPr lang="it-IT" sz="2400" dirty="0" err="1"/>
              <a:t>staminalità</a:t>
            </a:r>
            <a:r>
              <a:rPr lang="it-IT" sz="2400" dirty="0"/>
              <a:t> </a:t>
            </a:r>
          </a:p>
          <a:p>
            <a:pPr marL="342900" indent="-342900">
              <a:buFontTx/>
              <a:buChar char="-"/>
            </a:pPr>
            <a:r>
              <a:rPr lang="it-IT" sz="2400" dirty="0"/>
              <a:t>Blocco </a:t>
            </a:r>
            <a:r>
              <a:rPr lang="it-IT" sz="2400" dirty="0" err="1"/>
              <a:t>differenziativo</a:t>
            </a:r>
            <a:r>
              <a:rPr lang="it-IT" sz="2400" dirty="0"/>
              <a:t> </a:t>
            </a:r>
            <a:r>
              <a:rPr lang="it-IT" sz="2400" dirty="0" err="1"/>
              <a:t>lineage</a:t>
            </a:r>
            <a:r>
              <a:rPr lang="it-IT" sz="2400" dirty="0"/>
              <a:t>-specifico</a:t>
            </a:r>
          </a:p>
          <a:p>
            <a:pPr marL="342900" indent="-342900">
              <a:buFontTx/>
              <a:buChar char="-"/>
            </a:pPr>
            <a:endParaRPr lang="it-IT" sz="2400" dirty="0"/>
          </a:p>
          <a:p>
            <a:endParaRPr lang="it-IT" sz="2400"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B2547A2-75D2-1DCE-A7F4-BDAE945E859F}"/>
                  </a:ext>
                </a:extLst>
              </p:cNvPr>
              <p:cNvSpPr txBox="1"/>
              <p:nvPr/>
            </p:nvSpPr>
            <p:spPr>
              <a:xfrm>
                <a:off x="5953177" y="4837469"/>
                <a:ext cx="5435924" cy="1938992"/>
              </a:xfrm>
              <a:prstGeom prst="rect">
                <a:avLst/>
              </a:prstGeom>
              <a:noFill/>
            </p:spPr>
            <p:txBody>
              <a:bodyPr wrap="square" rtlCol="0">
                <a:spAutoFit/>
              </a:bodyPr>
              <a:lstStyle/>
              <a:p>
                <a:r>
                  <a:rPr lang="it-IT" sz="2400" dirty="0"/>
                  <a:t>WNT -&gt; </a:t>
                </a:r>
                <a14:m>
                  <m:oMath xmlns:m="http://schemas.openxmlformats.org/officeDocument/2006/math">
                    <m:r>
                      <a:rPr lang="it-IT" sz="2400" i="1" dirty="0" smtClean="0">
                        <a:latin typeface="Cambria Math" panose="02040503050406030204" pitchFamily="18" charset="0"/>
                      </a:rPr>
                      <m:t>𝛽</m:t>
                    </m:r>
                  </m:oMath>
                </a14:m>
                <a:r>
                  <a:rPr lang="it-IT" sz="2400" dirty="0"/>
                  <a:t>-catenina-&gt; TCF </a:t>
                </a:r>
                <a:br>
                  <a:rPr lang="it-IT" sz="2400" dirty="0"/>
                </a:br>
                <a:r>
                  <a:rPr lang="it-IT" sz="2400" dirty="0"/>
                  <a:t>(WNT </a:t>
                </a:r>
                <a:r>
                  <a:rPr lang="it-IT" sz="2400" dirty="0" err="1"/>
                  <a:t>regulated</a:t>
                </a:r>
                <a:r>
                  <a:rPr lang="it-IT" sz="2400" dirty="0"/>
                  <a:t> </a:t>
                </a:r>
                <a:r>
                  <a:rPr lang="it-IT" sz="2400" dirty="0" err="1"/>
                  <a:t>transcription</a:t>
                </a:r>
                <a:r>
                  <a:rPr lang="it-IT" sz="2400" dirty="0"/>
                  <a:t> </a:t>
                </a:r>
                <a:r>
                  <a:rPr lang="it-IT" sz="2400" dirty="0" err="1"/>
                  <a:t>factors</a:t>
                </a:r>
                <a:r>
                  <a:rPr lang="it-IT" sz="2400" dirty="0"/>
                  <a:t>)</a:t>
                </a:r>
              </a:p>
              <a:p>
                <a:endParaRPr lang="it-IT" sz="2400" dirty="0"/>
              </a:p>
              <a:p>
                <a:r>
                  <a:rPr lang="it-IT" sz="2400" b="1" dirty="0"/>
                  <a:t>APC inibitore di questo </a:t>
                </a:r>
                <a:r>
                  <a:rPr lang="it-IT" sz="2400" b="1" dirty="0" err="1"/>
                  <a:t>path</a:t>
                </a:r>
                <a:r>
                  <a:rPr lang="it-IT" sz="2400" b="1" dirty="0"/>
                  <a:t> (oncosoppressore)</a:t>
                </a:r>
              </a:p>
            </p:txBody>
          </p:sp>
        </mc:Choice>
        <mc:Fallback xmlns="">
          <p:sp>
            <p:nvSpPr>
              <p:cNvPr id="5" name="TextBox 4">
                <a:extLst>
                  <a:ext uri="{FF2B5EF4-FFF2-40B4-BE49-F238E27FC236}">
                    <a16:creationId xmlns:a16="http://schemas.microsoft.com/office/drawing/2014/main" id="{8B2547A2-75D2-1DCE-A7F4-BDAE945E859F}"/>
                  </a:ext>
                </a:extLst>
              </p:cNvPr>
              <p:cNvSpPr txBox="1">
                <a:spLocks noRot="1" noChangeAspect="1" noMove="1" noResize="1" noEditPoints="1" noAdjustHandles="1" noChangeArrowheads="1" noChangeShapeType="1" noTextEdit="1"/>
              </p:cNvSpPr>
              <p:nvPr/>
            </p:nvSpPr>
            <p:spPr>
              <a:xfrm>
                <a:off x="5953177" y="4837469"/>
                <a:ext cx="5435924" cy="1938992"/>
              </a:xfrm>
              <a:prstGeom prst="rect">
                <a:avLst/>
              </a:prstGeom>
              <a:blipFill>
                <a:blip r:embed="rId3"/>
                <a:stretch>
                  <a:fillRect l="-1796" t="-2516" b="-6289"/>
                </a:stretch>
              </a:blipFill>
            </p:spPr>
            <p:txBody>
              <a:bodyPr/>
              <a:lstStyle/>
              <a:p>
                <a:r>
                  <a:rPr lang="it-IT">
                    <a:noFill/>
                  </a:rPr>
                  <a:t> </a:t>
                </a:r>
              </a:p>
            </p:txBody>
          </p:sp>
        </mc:Fallback>
      </mc:AlternateContent>
    </p:spTree>
    <p:extLst>
      <p:ext uri="{BB962C8B-B14F-4D97-AF65-F5344CB8AC3E}">
        <p14:creationId xmlns:p14="http://schemas.microsoft.com/office/powerpoint/2010/main" val="862706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EF6D0075-71CE-B55B-BB33-6252E259AF7E}"/>
              </a:ext>
            </a:extLst>
          </p:cNvPr>
          <p:cNvSpPr>
            <a:spLocks noGrp="1" noChangeArrowheads="1"/>
          </p:cNvSpPr>
          <p:nvPr>
            <p:ph type="title"/>
          </p:nvPr>
        </p:nvSpPr>
        <p:spPr>
          <a:xfrm>
            <a:off x="245706" y="173849"/>
            <a:ext cx="10515600" cy="315912"/>
          </a:xfrm>
        </p:spPr>
        <p:txBody>
          <a:bodyPr>
            <a:normAutofit fontScale="90000"/>
          </a:bodyPr>
          <a:lstStyle/>
          <a:p>
            <a:pPr eaLnBrk="1" hangingPunct="1"/>
            <a:r>
              <a:rPr lang="it-IT" altLang="it-IT" sz="2800" b="1" dirty="0">
                <a:solidFill>
                  <a:srgbClr val="0070C0"/>
                </a:solidFill>
                <a:latin typeface="+mn-lt"/>
              </a:rPr>
              <a:t>3. ALTERAZIONI EPIGENETICHE ASSOCIATE ALLA PROGRESSIONE TUMORALE</a:t>
            </a:r>
          </a:p>
        </p:txBody>
      </p:sp>
      <p:sp>
        <p:nvSpPr>
          <p:cNvPr id="93186" name="Rectangle 3">
            <a:extLst>
              <a:ext uri="{FF2B5EF4-FFF2-40B4-BE49-F238E27FC236}">
                <a16:creationId xmlns:a16="http://schemas.microsoft.com/office/drawing/2014/main" id="{0563ADBA-3DF5-251E-ECE5-864DEB518355}"/>
              </a:ext>
            </a:extLst>
          </p:cNvPr>
          <p:cNvSpPr>
            <a:spLocks noGrp="1" noChangeArrowheads="1"/>
          </p:cNvSpPr>
          <p:nvPr>
            <p:ph type="body" idx="1"/>
          </p:nvPr>
        </p:nvSpPr>
        <p:spPr>
          <a:xfrm>
            <a:off x="390330" y="1006817"/>
            <a:ext cx="11160968" cy="1160170"/>
          </a:xfrm>
        </p:spPr>
        <p:txBody>
          <a:bodyPr/>
          <a:lstStyle/>
          <a:p>
            <a:pPr marL="609600" indent="-609600">
              <a:buNone/>
            </a:pPr>
            <a:r>
              <a:rPr lang="en-GB" altLang="it-IT" sz="2400" dirty="0"/>
              <a:t>A)	</a:t>
            </a:r>
            <a:r>
              <a:rPr lang="en-GB" altLang="it-IT" sz="2400" b="1" dirty="0"/>
              <a:t>Pax genes</a:t>
            </a:r>
            <a:r>
              <a:rPr lang="en-GB" altLang="it-IT" sz="2400" dirty="0"/>
              <a:t> (paired box DNA-binding domain) 1-9. </a:t>
            </a:r>
            <a:r>
              <a:rPr lang="it-IT" altLang="it-IT" sz="2400" dirty="0"/>
              <a:t>Sono attivi </a:t>
            </a:r>
            <a:r>
              <a:rPr lang="it-IT" altLang="it-IT" sz="2400" dirty="0" err="1"/>
              <a:t>nell</a:t>
            </a:r>
            <a:r>
              <a:rPr lang="ja-JP" altLang="it-IT" sz="2400" dirty="0"/>
              <a:t>’</a:t>
            </a:r>
            <a:r>
              <a:rPr lang="it-IT" altLang="ja-JP" sz="2400" dirty="0"/>
              <a:t>embrione e codificano per fattori di trascrizione per la regolazione di accrescimento, differenziazione ecc. dei tessuti. Possono riattivarsi </a:t>
            </a:r>
            <a:r>
              <a:rPr lang="it-IT" altLang="ja-JP" sz="2400" dirty="0" err="1"/>
              <a:t>nell</a:t>
            </a:r>
            <a:r>
              <a:rPr lang="ja-JP" altLang="it-IT" sz="2400" dirty="0"/>
              <a:t>’</a:t>
            </a:r>
            <a:r>
              <a:rPr lang="it-IT" altLang="ja-JP" sz="2400" dirty="0"/>
              <a:t>adulto</a:t>
            </a:r>
            <a:endParaRPr lang="it-IT" altLang="it-IT" sz="2400" dirty="0"/>
          </a:p>
        </p:txBody>
      </p:sp>
      <p:sp>
        <p:nvSpPr>
          <p:cNvPr id="2" name="Rectangle 3">
            <a:extLst>
              <a:ext uri="{FF2B5EF4-FFF2-40B4-BE49-F238E27FC236}">
                <a16:creationId xmlns:a16="http://schemas.microsoft.com/office/drawing/2014/main" id="{85F211A2-C679-66A0-EE9C-4CCE376E9844}"/>
              </a:ext>
            </a:extLst>
          </p:cNvPr>
          <p:cNvSpPr txBox="1">
            <a:spLocks noChangeArrowheads="1"/>
          </p:cNvSpPr>
          <p:nvPr/>
        </p:nvSpPr>
        <p:spPr>
          <a:xfrm>
            <a:off x="398883" y="2482361"/>
            <a:ext cx="11394234" cy="24477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buFont typeface="Arial" panose="020B0604020202020204" pitchFamily="34" charset="0"/>
              <a:buNone/>
            </a:pPr>
            <a:r>
              <a:rPr lang="it-IT" altLang="it-IT" sz="2400" dirty="0"/>
              <a:t>B)	</a:t>
            </a:r>
            <a:r>
              <a:rPr lang="it-IT" altLang="it-IT" sz="2400" b="1" dirty="0" err="1"/>
              <a:t>Oncomirs</a:t>
            </a:r>
            <a:r>
              <a:rPr lang="it-IT" altLang="it-IT" sz="2400" dirty="0"/>
              <a:t> (</a:t>
            </a:r>
            <a:r>
              <a:rPr lang="it-IT" altLang="it-IT" sz="2400" dirty="0" err="1"/>
              <a:t>microRNAs</a:t>
            </a:r>
            <a:r>
              <a:rPr lang="it-IT" altLang="it-IT" sz="2400" dirty="0"/>
              <a:t>, negative gene </a:t>
            </a:r>
            <a:r>
              <a:rPr lang="it-IT" altLang="it-IT" sz="2400" dirty="0" err="1"/>
              <a:t>regulators</a:t>
            </a:r>
            <a:r>
              <a:rPr lang="it-IT" altLang="it-IT" sz="2400" dirty="0"/>
              <a:t> collegati alla </a:t>
            </a:r>
            <a:r>
              <a:rPr lang="it-IT" altLang="it-IT" sz="2400" u="sng" dirty="0"/>
              <a:t>progressione</a:t>
            </a:r>
            <a:r>
              <a:rPr lang="it-IT" altLang="it-IT" sz="2400" dirty="0"/>
              <a:t> neoplastica). Ogni </a:t>
            </a:r>
            <a:r>
              <a:rPr lang="it-IT" altLang="it-IT" sz="2400" dirty="0" err="1"/>
              <a:t>miRNA</a:t>
            </a:r>
            <a:r>
              <a:rPr lang="it-IT" altLang="it-IT" sz="2400" dirty="0"/>
              <a:t> controlla centinaia di geni. La metà dei geni che codifica per </a:t>
            </a:r>
            <a:r>
              <a:rPr lang="it-IT" altLang="it-IT" sz="2400" dirty="0" err="1"/>
              <a:t>miRNA</a:t>
            </a:r>
            <a:r>
              <a:rPr lang="it-IT" altLang="it-IT" sz="2400" dirty="0"/>
              <a:t> si colloca in </a:t>
            </a:r>
            <a:r>
              <a:rPr lang="ja-JP" altLang="it-IT" sz="2400" dirty="0"/>
              <a:t>“</a:t>
            </a:r>
            <a:r>
              <a:rPr lang="it-IT" altLang="ja-JP" sz="2400" dirty="0"/>
              <a:t>regioni fragili</a:t>
            </a:r>
            <a:r>
              <a:rPr lang="ja-JP" altLang="it-IT" sz="2400" dirty="0"/>
              <a:t>”</a:t>
            </a:r>
            <a:r>
              <a:rPr lang="it-IT" altLang="ja-JP" sz="2400" dirty="0"/>
              <a:t> dei cromosomi, alterate in molti tumori. Mutazioni o alterata espressione di </a:t>
            </a:r>
            <a:r>
              <a:rPr lang="it-IT" altLang="ja-JP" sz="2400" dirty="0" err="1"/>
              <a:t>miRNA</a:t>
            </a:r>
            <a:r>
              <a:rPr lang="it-IT" altLang="ja-JP" sz="2400" dirty="0"/>
              <a:t> si correlano a molte neoplasie (onco-</a:t>
            </a:r>
            <a:r>
              <a:rPr lang="it-IT" altLang="ja-JP" sz="2400" dirty="0" err="1"/>
              <a:t>mirs</a:t>
            </a:r>
            <a:r>
              <a:rPr lang="it-IT" altLang="ja-JP" sz="2400" dirty="0"/>
              <a:t>), e possono essere utilizzati per una classificazione in sub-gruppi. </a:t>
            </a:r>
            <a:endParaRPr lang="it-IT" altLang="it-IT" sz="2400" dirty="0"/>
          </a:p>
        </p:txBody>
      </p:sp>
      <p:sp>
        <p:nvSpPr>
          <p:cNvPr id="3" name="Rectangle 3">
            <a:extLst>
              <a:ext uri="{FF2B5EF4-FFF2-40B4-BE49-F238E27FC236}">
                <a16:creationId xmlns:a16="http://schemas.microsoft.com/office/drawing/2014/main" id="{584E74A1-2B35-DEA2-7DA2-E131CA5404DA}"/>
              </a:ext>
            </a:extLst>
          </p:cNvPr>
          <p:cNvSpPr txBox="1">
            <a:spLocks noChangeArrowheads="1"/>
          </p:cNvSpPr>
          <p:nvPr/>
        </p:nvSpPr>
        <p:spPr>
          <a:xfrm>
            <a:off x="277585" y="4578104"/>
            <a:ext cx="11515532" cy="7791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buFont typeface="Arial" panose="020B0604020202020204" pitchFamily="34" charset="0"/>
              <a:buNone/>
            </a:pPr>
            <a:r>
              <a:rPr lang="it-IT" altLang="it-IT" sz="2000" dirty="0"/>
              <a:t>C)	</a:t>
            </a:r>
            <a:r>
              <a:rPr lang="it-IT" altLang="it-IT" sz="2400" dirty="0"/>
              <a:t> </a:t>
            </a:r>
            <a:r>
              <a:rPr lang="it-IT" altLang="it-IT" sz="2400" b="1" dirty="0"/>
              <a:t>DNA </a:t>
            </a:r>
            <a:r>
              <a:rPr lang="it-IT" altLang="it-IT" sz="2400" b="1" dirty="0" err="1"/>
              <a:t>methylation</a:t>
            </a:r>
            <a:r>
              <a:rPr lang="it-IT" altLang="it-IT" sz="2400" dirty="0"/>
              <a:t> </a:t>
            </a:r>
            <a:r>
              <a:rPr lang="it-IT" altLang="ja-JP" sz="2400" dirty="0"/>
              <a:t>Alterazioni, riduzione nella metilazione, come anche iper-metilazioni, del DNA sono eventi precoci nella </a:t>
            </a:r>
            <a:r>
              <a:rPr lang="it-IT" altLang="ja-JP" sz="2400" dirty="0" err="1"/>
              <a:t>tumorigenesi</a:t>
            </a:r>
            <a:r>
              <a:rPr lang="it-IT" altLang="ja-JP" sz="2400" dirty="0"/>
              <a:t>. </a:t>
            </a:r>
            <a:endParaRPr lang="it-IT" altLang="it-IT" sz="2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5E39A1EB-EB64-A83C-5392-66C6D2377381}"/>
              </a:ext>
            </a:extLst>
          </p:cNvPr>
          <p:cNvSpPr>
            <a:spLocks noChangeArrowheads="1"/>
          </p:cNvSpPr>
          <p:nvPr/>
        </p:nvSpPr>
        <p:spPr bwMode="auto">
          <a:xfrm>
            <a:off x="185737" y="42864"/>
            <a:ext cx="907581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it-IT" sz="3600" b="1" dirty="0">
                <a:solidFill>
                  <a:srgbClr val="0070C0"/>
                </a:solidFill>
                <a:latin typeface="+mn-lt"/>
              </a:rPr>
              <a:t>2 - The epigenetic progenitor model of cancer. </a:t>
            </a:r>
          </a:p>
        </p:txBody>
      </p:sp>
      <p:sp>
        <p:nvSpPr>
          <p:cNvPr id="97282" name="Rectangle 3">
            <a:extLst>
              <a:ext uri="{FF2B5EF4-FFF2-40B4-BE49-F238E27FC236}">
                <a16:creationId xmlns:a16="http://schemas.microsoft.com/office/drawing/2014/main" id="{7BFC235E-18E3-66F8-25E7-A0E47CEA9235}"/>
              </a:ext>
            </a:extLst>
          </p:cNvPr>
          <p:cNvSpPr>
            <a:spLocks noChangeArrowheads="1"/>
          </p:cNvSpPr>
          <p:nvPr/>
        </p:nvSpPr>
        <p:spPr bwMode="auto">
          <a:xfrm>
            <a:off x="7151688" y="6642556"/>
            <a:ext cx="299633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sz="800">
                <a:latin typeface="MinionPro-Regular" panose="02040503050306020203" pitchFamily="18" charset="0"/>
              </a:rPr>
              <a:t>NATURE REVIEWS | </a:t>
            </a:r>
            <a:r>
              <a:rPr lang="it-IT" altLang="it-IT" sz="800" b="1">
                <a:latin typeface="DiverdaSansLTStd-Bold" charset="0"/>
              </a:rPr>
              <a:t>GENETICS </a:t>
            </a:r>
            <a:r>
              <a:rPr lang="it-IT" altLang="it-IT" sz="800">
                <a:latin typeface="MinionPro-Regular" panose="02040503050306020203" pitchFamily="18" charset="0"/>
              </a:rPr>
              <a:t>VOLUME 7 | JANUARY 2006 | </a:t>
            </a:r>
            <a:r>
              <a:rPr lang="it-IT" altLang="it-IT" sz="800">
                <a:latin typeface="DiverdaSansLTStd-Black" charset="0"/>
              </a:rPr>
              <a:t>21</a:t>
            </a:r>
          </a:p>
        </p:txBody>
      </p:sp>
      <p:pic>
        <p:nvPicPr>
          <p:cNvPr id="97283" name="Picture 6">
            <a:extLst>
              <a:ext uri="{FF2B5EF4-FFF2-40B4-BE49-F238E27FC236}">
                <a16:creationId xmlns:a16="http://schemas.microsoft.com/office/drawing/2014/main" id="{8C7B1B05-F1FA-F62D-9D39-3B28A9D38C5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62062" y="1118056"/>
            <a:ext cx="9144000" cy="377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84" name="Rectangle 7">
            <a:extLst>
              <a:ext uri="{FF2B5EF4-FFF2-40B4-BE49-F238E27FC236}">
                <a16:creationId xmlns:a16="http://schemas.microsoft.com/office/drawing/2014/main" id="{6F9A57F0-23C9-D0C3-D946-6DD6F20FE81E}"/>
              </a:ext>
            </a:extLst>
          </p:cNvPr>
          <p:cNvSpPr>
            <a:spLocks noChangeArrowheads="1"/>
          </p:cNvSpPr>
          <p:nvPr/>
        </p:nvSpPr>
        <p:spPr bwMode="auto">
          <a:xfrm>
            <a:off x="3167063" y="4951868"/>
            <a:ext cx="1730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it-IT" sz="1200">
                <a:latin typeface="Arial" panose="020B0604020202020204" pitchFamily="34" charset="0"/>
              </a:rPr>
              <a:t>epigenetic alteration of stem/progenitor cells</a:t>
            </a:r>
            <a:endParaRPr lang="it-IT" altLang="it-IT" sz="1200">
              <a:latin typeface="Arial" panose="020B0604020202020204" pitchFamily="34" charset="0"/>
            </a:endParaRPr>
          </a:p>
        </p:txBody>
      </p:sp>
      <p:sp>
        <p:nvSpPr>
          <p:cNvPr id="97285" name="Rectangle 8">
            <a:extLst>
              <a:ext uri="{FF2B5EF4-FFF2-40B4-BE49-F238E27FC236}">
                <a16:creationId xmlns:a16="http://schemas.microsoft.com/office/drawing/2014/main" id="{BB78FD3C-9E01-EF1F-8F5A-EC93797508C7}"/>
              </a:ext>
            </a:extLst>
          </p:cNvPr>
          <p:cNvSpPr>
            <a:spLocks noChangeArrowheads="1"/>
          </p:cNvSpPr>
          <p:nvPr/>
        </p:nvSpPr>
        <p:spPr bwMode="auto">
          <a:xfrm>
            <a:off x="5151437" y="4951868"/>
            <a:ext cx="13652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it-IT" sz="1200">
                <a:latin typeface="Arial" panose="020B0604020202020204" pitchFamily="34" charset="0"/>
              </a:rPr>
              <a:t>initiating mutation</a:t>
            </a:r>
            <a:endParaRPr lang="it-IT" altLang="it-IT" sz="1200">
              <a:latin typeface="Arial" panose="020B0604020202020204" pitchFamily="34" charset="0"/>
            </a:endParaRPr>
          </a:p>
        </p:txBody>
      </p:sp>
      <p:sp>
        <p:nvSpPr>
          <p:cNvPr id="97286" name="Rectangle 9">
            <a:extLst>
              <a:ext uri="{FF2B5EF4-FFF2-40B4-BE49-F238E27FC236}">
                <a16:creationId xmlns:a16="http://schemas.microsoft.com/office/drawing/2014/main" id="{6CD69F95-12F1-5515-481C-2F49C7EC8E67}"/>
              </a:ext>
            </a:extLst>
          </p:cNvPr>
          <p:cNvSpPr>
            <a:spLocks noChangeArrowheads="1"/>
          </p:cNvSpPr>
          <p:nvPr/>
        </p:nvSpPr>
        <p:spPr bwMode="auto">
          <a:xfrm>
            <a:off x="6859588" y="4951868"/>
            <a:ext cx="1717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it-IT" sz="1200">
                <a:latin typeface="Arial" panose="020B0604020202020204" pitchFamily="34" charset="0"/>
              </a:rPr>
              <a:t>genetic and epigenetic instability</a:t>
            </a:r>
            <a:endParaRPr lang="it-IT" altLang="it-IT" sz="1200">
              <a:latin typeface="Arial" panose="020B0604020202020204" pitchFamily="34" charset="0"/>
            </a:endParaRPr>
          </a:p>
        </p:txBody>
      </p:sp>
      <p:sp>
        <p:nvSpPr>
          <p:cNvPr id="97287" name="Rectangle 10">
            <a:extLst>
              <a:ext uri="{FF2B5EF4-FFF2-40B4-BE49-F238E27FC236}">
                <a16:creationId xmlns:a16="http://schemas.microsoft.com/office/drawing/2014/main" id="{DFCA06C2-6D12-2A94-C2CE-A527AF55186A}"/>
              </a:ext>
            </a:extLst>
          </p:cNvPr>
          <p:cNvSpPr>
            <a:spLocks noChangeArrowheads="1"/>
          </p:cNvSpPr>
          <p:nvPr/>
        </p:nvSpPr>
        <p:spPr bwMode="auto">
          <a:xfrm>
            <a:off x="8729662" y="4951869"/>
            <a:ext cx="1600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just" eaLnBrk="1" hangingPunct="1">
              <a:spcBef>
                <a:spcPct val="50000"/>
              </a:spcBef>
              <a:buFontTx/>
              <a:buNone/>
            </a:pPr>
            <a:r>
              <a:rPr lang="en-US" altLang="it-IT" sz="1000">
                <a:latin typeface="Arial" panose="020B0604020202020204" pitchFamily="34" charset="0"/>
              </a:rPr>
              <a:t>expression of phenotypic features (invasion, metastasis and drug resistance) that are inherent properties of the stem cell progenitor</a:t>
            </a:r>
          </a:p>
        </p:txBody>
      </p:sp>
      <p:sp>
        <p:nvSpPr>
          <p:cNvPr id="97288" name="Rectangle 11">
            <a:extLst>
              <a:ext uri="{FF2B5EF4-FFF2-40B4-BE49-F238E27FC236}">
                <a16:creationId xmlns:a16="http://schemas.microsoft.com/office/drawing/2014/main" id="{A1FC5476-9019-FF6C-4BCE-59F52F606BCE}"/>
              </a:ext>
            </a:extLst>
          </p:cNvPr>
          <p:cNvSpPr>
            <a:spLocks noChangeArrowheads="1"/>
          </p:cNvSpPr>
          <p:nvPr/>
        </p:nvSpPr>
        <p:spPr bwMode="auto">
          <a:xfrm>
            <a:off x="1555750" y="4951868"/>
            <a:ext cx="12303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sz="1200">
                <a:latin typeface="Arial" panose="020B0604020202020204" pitchFamily="34" charset="0"/>
              </a:rPr>
              <a:t>Normal colonic </a:t>
            </a:r>
          </a:p>
          <a:p>
            <a:pPr eaLnBrk="1" hangingPunct="1">
              <a:spcBef>
                <a:spcPct val="0"/>
              </a:spcBef>
              <a:buFontTx/>
              <a:buNone/>
            </a:pPr>
            <a:r>
              <a:rPr lang="it-IT" altLang="it-IT" sz="1200">
                <a:latin typeface="Arial" panose="020B0604020202020204" pitchFamily="34" charset="0"/>
              </a:rPr>
              <a:t>epithelium</a:t>
            </a: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DD2AB9-57D1-007A-F76B-BC0CEFCC22C7}"/>
              </a:ext>
            </a:extLst>
          </p:cNvPr>
          <p:cNvSpPr txBox="1"/>
          <p:nvPr/>
        </p:nvSpPr>
        <p:spPr>
          <a:xfrm>
            <a:off x="3411967" y="1435120"/>
            <a:ext cx="5439681" cy="584775"/>
          </a:xfrm>
          <a:prstGeom prst="rect">
            <a:avLst/>
          </a:prstGeom>
          <a:noFill/>
        </p:spPr>
        <p:txBody>
          <a:bodyPr wrap="square" rtlCol="0" anchor="ctr" anchorCtr="0">
            <a:spAutoFit/>
          </a:bodyPr>
          <a:lstStyle/>
          <a:p>
            <a:pPr algn="ctr"/>
            <a:r>
              <a:rPr lang="it-IT" sz="3200" b="1" dirty="0"/>
              <a:t>FATTORI DI PROLIFERAZIONE</a:t>
            </a:r>
          </a:p>
        </p:txBody>
      </p:sp>
      <p:sp>
        <p:nvSpPr>
          <p:cNvPr id="3" name="TextBox 2">
            <a:extLst>
              <a:ext uri="{FF2B5EF4-FFF2-40B4-BE49-F238E27FC236}">
                <a16:creationId xmlns:a16="http://schemas.microsoft.com/office/drawing/2014/main" id="{3F7CC88A-85F8-EC41-6C2F-A937C757D113}"/>
              </a:ext>
            </a:extLst>
          </p:cNvPr>
          <p:cNvSpPr txBox="1"/>
          <p:nvPr/>
        </p:nvSpPr>
        <p:spPr>
          <a:xfrm>
            <a:off x="3411967" y="2552540"/>
            <a:ext cx="5439681" cy="584775"/>
          </a:xfrm>
          <a:prstGeom prst="rect">
            <a:avLst/>
          </a:prstGeom>
          <a:noFill/>
        </p:spPr>
        <p:txBody>
          <a:bodyPr wrap="square" rtlCol="0" anchor="ctr" anchorCtr="0">
            <a:spAutoFit/>
          </a:bodyPr>
          <a:lstStyle/>
          <a:p>
            <a:pPr algn="ctr"/>
            <a:r>
              <a:rPr lang="it-IT" sz="3200" b="1" dirty="0"/>
              <a:t>INSTABILITA’ GENOMICA</a:t>
            </a:r>
          </a:p>
        </p:txBody>
      </p:sp>
      <p:sp>
        <p:nvSpPr>
          <p:cNvPr id="4" name="TextBox 3">
            <a:extLst>
              <a:ext uri="{FF2B5EF4-FFF2-40B4-BE49-F238E27FC236}">
                <a16:creationId xmlns:a16="http://schemas.microsoft.com/office/drawing/2014/main" id="{A6895C03-ED98-2A21-75A2-5538D8D1E914}"/>
              </a:ext>
            </a:extLst>
          </p:cNvPr>
          <p:cNvSpPr txBox="1"/>
          <p:nvPr/>
        </p:nvSpPr>
        <p:spPr>
          <a:xfrm>
            <a:off x="3411967" y="3741585"/>
            <a:ext cx="5439681" cy="1077218"/>
          </a:xfrm>
          <a:prstGeom prst="rect">
            <a:avLst/>
          </a:prstGeom>
          <a:noFill/>
        </p:spPr>
        <p:txBody>
          <a:bodyPr wrap="square" rtlCol="0" anchor="ctr" anchorCtr="0">
            <a:spAutoFit/>
          </a:bodyPr>
          <a:lstStyle/>
          <a:p>
            <a:pPr algn="ctr"/>
            <a:r>
              <a:rPr lang="it-IT" sz="3200" b="1" dirty="0"/>
              <a:t>DIFETTO DEI CECHK POINT DEL CICLO CELLULARE</a:t>
            </a:r>
          </a:p>
        </p:txBody>
      </p:sp>
      <p:sp>
        <p:nvSpPr>
          <p:cNvPr id="5" name="TextBox 4">
            <a:extLst>
              <a:ext uri="{FF2B5EF4-FFF2-40B4-BE49-F238E27FC236}">
                <a16:creationId xmlns:a16="http://schemas.microsoft.com/office/drawing/2014/main" id="{412F8774-5F2C-4CE3-EF63-91B619105BFA}"/>
              </a:ext>
            </a:extLst>
          </p:cNvPr>
          <p:cNvSpPr txBox="1"/>
          <p:nvPr/>
        </p:nvSpPr>
        <p:spPr>
          <a:xfrm>
            <a:off x="3411967" y="5136004"/>
            <a:ext cx="5439681" cy="584775"/>
          </a:xfrm>
          <a:prstGeom prst="rect">
            <a:avLst/>
          </a:prstGeom>
          <a:noFill/>
        </p:spPr>
        <p:txBody>
          <a:bodyPr wrap="square" rtlCol="0" anchor="ctr" anchorCtr="0">
            <a:spAutoFit/>
          </a:bodyPr>
          <a:lstStyle/>
          <a:p>
            <a:pPr algn="ctr"/>
            <a:r>
              <a:rPr lang="it-IT" sz="3200" b="1" dirty="0"/>
              <a:t>DIFETTO DELL’APOPTOSI</a:t>
            </a:r>
          </a:p>
        </p:txBody>
      </p:sp>
      <p:sp>
        <p:nvSpPr>
          <p:cNvPr id="6" name="Rectangle 5">
            <a:extLst>
              <a:ext uri="{FF2B5EF4-FFF2-40B4-BE49-F238E27FC236}">
                <a16:creationId xmlns:a16="http://schemas.microsoft.com/office/drawing/2014/main" id="{ED8CBF51-0F6A-55D0-1F95-73A50206EFD2}"/>
              </a:ext>
            </a:extLst>
          </p:cNvPr>
          <p:cNvSpPr/>
          <p:nvPr/>
        </p:nvSpPr>
        <p:spPr>
          <a:xfrm>
            <a:off x="2288223" y="908392"/>
            <a:ext cx="7615553" cy="148554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it-IT" sz="3200" b="1"/>
          </a:p>
        </p:txBody>
      </p:sp>
    </p:spTree>
    <p:extLst>
      <p:ext uri="{BB962C8B-B14F-4D97-AF65-F5344CB8AC3E}">
        <p14:creationId xmlns:p14="http://schemas.microsoft.com/office/powerpoint/2010/main" val="2319074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a:extLst>
              <a:ext uri="{FF2B5EF4-FFF2-40B4-BE49-F238E27FC236}">
                <a16:creationId xmlns:a16="http://schemas.microsoft.com/office/drawing/2014/main" id="{E48D33FC-9F6F-D7D2-B3B0-A2F5B7353082}"/>
              </a:ext>
            </a:extLst>
          </p:cNvPr>
          <p:cNvPicPr>
            <a:picLocks noChangeAspect="1"/>
          </p:cNvPicPr>
          <p:nvPr/>
        </p:nvPicPr>
        <p:blipFill>
          <a:blip r:embed="rId2"/>
          <a:stretch>
            <a:fillRect/>
          </a:stretch>
        </p:blipFill>
        <p:spPr>
          <a:xfrm>
            <a:off x="1847236" y="679456"/>
            <a:ext cx="8657607" cy="5779894"/>
          </a:xfrm>
          <a:prstGeom prst="rect">
            <a:avLst/>
          </a:prstGeom>
        </p:spPr>
      </p:pic>
      <p:cxnSp>
        <p:nvCxnSpPr>
          <p:cNvPr id="3" name="Straight Arrow Connector 2">
            <a:extLst>
              <a:ext uri="{FF2B5EF4-FFF2-40B4-BE49-F238E27FC236}">
                <a16:creationId xmlns:a16="http://schemas.microsoft.com/office/drawing/2014/main" id="{6D282581-D121-E5F7-C272-C677B0D064D3}"/>
              </a:ext>
            </a:extLst>
          </p:cNvPr>
          <p:cNvCxnSpPr>
            <a:cxnSpLocks/>
          </p:cNvCxnSpPr>
          <p:nvPr/>
        </p:nvCxnSpPr>
        <p:spPr>
          <a:xfrm>
            <a:off x="2113217" y="240837"/>
            <a:ext cx="1271358" cy="66990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08370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B5D885A3-1A4E-AE7E-1546-A626019C0906}"/>
              </a:ext>
            </a:extLst>
          </p:cNvPr>
          <p:cNvSpPr txBox="1"/>
          <p:nvPr/>
        </p:nvSpPr>
        <p:spPr>
          <a:xfrm>
            <a:off x="263503" y="167384"/>
            <a:ext cx="11315014" cy="584775"/>
          </a:xfrm>
          <a:prstGeom prst="rect">
            <a:avLst/>
          </a:prstGeom>
          <a:noFill/>
        </p:spPr>
        <p:txBody>
          <a:bodyPr wrap="square" lIns="91440" tIns="45720" rIns="91440" bIns="45720" rtlCol="0" anchor="t">
            <a:spAutoFit/>
          </a:bodyPr>
          <a:lstStyle/>
          <a:p>
            <a:r>
              <a:rPr lang="it-IT" sz="3200" b="1" dirty="0">
                <a:solidFill>
                  <a:srgbClr val="0070C0"/>
                </a:solidFill>
                <a:cs typeface="Calibri"/>
              </a:rPr>
              <a:t>FATTORI DI CRESCITA E ONCOGENI</a:t>
            </a:r>
            <a:endParaRPr lang="it-IT" sz="3200" b="1" dirty="0">
              <a:solidFill>
                <a:srgbClr val="0070C0"/>
              </a:solidFill>
            </a:endParaRPr>
          </a:p>
        </p:txBody>
      </p:sp>
      <p:sp>
        <p:nvSpPr>
          <p:cNvPr id="5" name="TextBox 2">
            <a:extLst>
              <a:ext uri="{FF2B5EF4-FFF2-40B4-BE49-F238E27FC236}">
                <a16:creationId xmlns:a16="http://schemas.microsoft.com/office/drawing/2014/main" id="{D2D141AE-4334-5BF8-023B-7F79DB9DCA6E}"/>
              </a:ext>
            </a:extLst>
          </p:cNvPr>
          <p:cNvSpPr txBox="1"/>
          <p:nvPr/>
        </p:nvSpPr>
        <p:spPr>
          <a:xfrm>
            <a:off x="263503" y="989726"/>
            <a:ext cx="11607561" cy="2246769"/>
          </a:xfrm>
          <a:prstGeom prst="rect">
            <a:avLst/>
          </a:prstGeom>
          <a:noFill/>
        </p:spPr>
        <p:txBody>
          <a:bodyPr wrap="square" lIns="91440" tIns="45720" rIns="91440" bIns="45720" rtlCol="0" anchor="t">
            <a:spAutoFit/>
          </a:bodyPr>
          <a:lstStyle/>
          <a:p>
            <a:r>
              <a:rPr lang="en-US" sz="2800" dirty="0" err="1">
                <a:cs typeface="Calibri"/>
              </a:rPr>
              <a:t>Normalmente</a:t>
            </a:r>
            <a:r>
              <a:rPr lang="en-US" sz="2800" dirty="0">
                <a:cs typeface="Calibri"/>
              </a:rPr>
              <a:t>, la </a:t>
            </a:r>
            <a:r>
              <a:rPr lang="en-US" sz="2800" dirty="0" err="1">
                <a:cs typeface="Calibri"/>
              </a:rPr>
              <a:t>divisione</a:t>
            </a:r>
            <a:r>
              <a:rPr lang="en-US" sz="2800" dirty="0">
                <a:cs typeface="Calibri"/>
              </a:rPr>
              <a:t> </a:t>
            </a:r>
            <a:r>
              <a:rPr lang="en-US" sz="2800" dirty="0" err="1">
                <a:cs typeface="Calibri"/>
              </a:rPr>
              <a:t>cellulare</a:t>
            </a:r>
            <a:r>
              <a:rPr lang="en-US" sz="2800" dirty="0">
                <a:cs typeface="Calibri"/>
              </a:rPr>
              <a:t> è </a:t>
            </a:r>
            <a:r>
              <a:rPr lang="en-US" sz="2800" dirty="0" err="1">
                <a:cs typeface="Calibri"/>
              </a:rPr>
              <a:t>avviata</a:t>
            </a:r>
            <a:r>
              <a:rPr lang="en-US" sz="2800" dirty="0">
                <a:cs typeface="Calibri"/>
              </a:rPr>
              <a:t> solo da </a:t>
            </a:r>
            <a:r>
              <a:rPr lang="en-US" sz="2800" b="1" dirty="0" err="1">
                <a:cs typeface="Calibri"/>
              </a:rPr>
              <a:t>segnali</a:t>
            </a:r>
            <a:r>
              <a:rPr lang="en-US" sz="2800" b="1" dirty="0">
                <a:cs typeface="Calibri"/>
              </a:rPr>
              <a:t> </a:t>
            </a:r>
            <a:r>
              <a:rPr lang="en-US" sz="2800" b="1" dirty="0" err="1">
                <a:cs typeface="Calibri"/>
              </a:rPr>
              <a:t>esterni</a:t>
            </a:r>
            <a:r>
              <a:rPr lang="en-US" sz="2800" b="1" dirty="0">
                <a:cs typeface="Calibri"/>
              </a:rPr>
              <a:t> </a:t>
            </a:r>
            <a:r>
              <a:rPr lang="en-US" sz="2800" dirty="0" err="1">
                <a:cs typeface="Calibri"/>
              </a:rPr>
              <a:t>alla</a:t>
            </a:r>
            <a:r>
              <a:rPr lang="en-US" sz="2800" dirty="0">
                <a:cs typeface="Calibri"/>
              </a:rPr>
              <a:t> </a:t>
            </a:r>
            <a:r>
              <a:rPr lang="en-US" sz="2800" dirty="0" err="1">
                <a:cs typeface="Calibri"/>
              </a:rPr>
              <a:t>cellula</a:t>
            </a:r>
            <a:endParaRPr lang="en-US" sz="2800" dirty="0">
              <a:cs typeface="Calibri"/>
            </a:endParaRPr>
          </a:p>
          <a:p>
            <a:endParaRPr lang="en-US" sz="2800" dirty="0">
              <a:cs typeface="Calibri"/>
            </a:endParaRPr>
          </a:p>
          <a:p>
            <a:r>
              <a:rPr lang="en-US" sz="2800" dirty="0">
                <a:cs typeface="Calibri"/>
              </a:rPr>
              <a:t>Fattori di </a:t>
            </a:r>
            <a:r>
              <a:rPr lang="en-US" sz="2800" dirty="0" err="1">
                <a:cs typeface="Calibri"/>
              </a:rPr>
              <a:t>crescita</a:t>
            </a:r>
            <a:r>
              <a:rPr lang="en-US" sz="2800" dirty="0">
                <a:cs typeface="Calibri"/>
              </a:rPr>
              <a:t> -&gt; </a:t>
            </a:r>
            <a:r>
              <a:rPr lang="en-US" sz="2800" dirty="0" err="1">
                <a:cs typeface="Calibri"/>
              </a:rPr>
              <a:t>recettori</a:t>
            </a:r>
            <a:r>
              <a:rPr lang="en-US" sz="2800" dirty="0">
                <a:cs typeface="Calibri"/>
              </a:rPr>
              <a:t> </a:t>
            </a:r>
            <a:br>
              <a:rPr lang="en-US" sz="2800" dirty="0">
                <a:cs typeface="Calibri"/>
              </a:rPr>
            </a:br>
            <a:r>
              <a:rPr lang="en-US" sz="2800" dirty="0">
                <a:cs typeface="Calibri"/>
              </a:rPr>
              <a:t>		-&gt; </a:t>
            </a:r>
            <a:r>
              <a:rPr lang="en-US" sz="2800" dirty="0" err="1">
                <a:cs typeface="Calibri"/>
              </a:rPr>
              <a:t>trasduttori</a:t>
            </a:r>
            <a:r>
              <a:rPr lang="en-US" sz="2800" dirty="0">
                <a:cs typeface="Calibri"/>
              </a:rPr>
              <a:t> </a:t>
            </a:r>
            <a:r>
              <a:rPr lang="en-US" sz="2800" dirty="0" err="1">
                <a:cs typeface="Calibri"/>
              </a:rPr>
              <a:t>intracellulari</a:t>
            </a:r>
            <a:r>
              <a:rPr lang="en-US" sz="2800" dirty="0">
                <a:cs typeface="Calibri"/>
              </a:rPr>
              <a:t> </a:t>
            </a:r>
            <a:br>
              <a:rPr lang="en-US" sz="2800" dirty="0">
                <a:cs typeface="Calibri"/>
              </a:rPr>
            </a:br>
            <a:r>
              <a:rPr lang="en-US" sz="2800" dirty="0">
                <a:cs typeface="Calibri"/>
              </a:rPr>
              <a:t>				-&gt; </a:t>
            </a:r>
            <a:r>
              <a:rPr lang="en-US" sz="2800" dirty="0" err="1">
                <a:cs typeface="Calibri"/>
              </a:rPr>
              <a:t>fattori</a:t>
            </a:r>
            <a:r>
              <a:rPr lang="en-US" sz="2800" dirty="0">
                <a:cs typeface="Calibri"/>
              </a:rPr>
              <a:t> di </a:t>
            </a:r>
            <a:r>
              <a:rPr lang="en-US" sz="2800" dirty="0" err="1">
                <a:cs typeface="Calibri"/>
              </a:rPr>
              <a:t>trascrzione</a:t>
            </a:r>
            <a:r>
              <a:rPr lang="en-US" sz="2800" dirty="0">
                <a:cs typeface="Calibri"/>
              </a:rPr>
              <a:t> </a:t>
            </a:r>
            <a:r>
              <a:rPr lang="en-US" sz="2800" dirty="0" err="1">
                <a:cs typeface="Calibri"/>
              </a:rPr>
              <a:t>nucleari</a:t>
            </a:r>
            <a:endParaRPr lang="en-US" sz="2800" dirty="0">
              <a:cs typeface="Calibri"/>
            </a:endParaRPr>
          </a:p>
        </p:txBody>
      </p:sp>
      <p:sp>
        <p:nvSpPr>
          <p:cNvPr id="6" name="CasellaDiTesto 5">
            <a:extLst>
              <a:ext uri="{FF2B5EF4-FFF2-40B4-BE49-F238E27FC236}">
                <a16:creationId xmlns:a16="http://schemas.microsoft.com/office/drawing/2014/main" id="{B3CBC77B-6C54-4338-1CCA-9A2F9A589785}"/>
              </a:ext>
            </a:extLst>
          </p:cNvPr>
          <p:cNvSpPr txBox="1"/>
          <p:nvPr/>
        </p:nvSpPr>
        <p:spPr>
          <a:xfrm>
            <a:off x="206070" y="3545639"/>
            <a:ext cx="116649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400" dirty="0">
                <a:cs typeface="Calibri"/>
              </a:rPr>
              <a:t>RECETTORI: di solito </a:t>
            </a:r>
            <a:r>
              <a:rPr lang="it-IT" sz="2400" dirty="0" err="1">
                <a:cs typeface="Calibri"/>
              </a:rPr>
              <a:t>tirosin</a:t>
            </a:r>
            <a:r>
              <a:rPr lang="it-IT" sz="2400" dirty="0">
                <a:cs typeface="Calibri"/>
              </a:rPr>
              <a:t> </a:t>
            </a:r>
            <a:r>
              <a:rPr lang="it-IT" sz="2400" dirty="0" err="1">
                <a:cs typeface="Calibri"/>
              </a:rPr>
              <a:t>kinasi</a:t>
            </a:r>
            <a:r>
              <a:rPr lang="it-IT" sz="2400" dirty="0">
                <a:cs typeface="Calibri"/>
              </a:rPr>
              <a:t>. Fosforilazione conduce a attivazione o inattivazione</a:t>
            </a:r>
          </a:p>
        </p:txBody>
      </p:sp>
      <p:sp>
        <p:nvSpPr>
          <p:cNvPr id="2" name="TextBox 2">
            <a:extLst>
              <a:ext uri="{FF2B5EF4-FFF2-40B4-BE49-F238E27FC236}">
                <a16:creationId xmlns:a16="http://schemas.microsoft.com/office/drawing/2014/main" id="{37200E48-9972-7F07-8116-7D330BB40805}"/>
              </a:ext>
            </a:extLst>
          </p:cNvPr>
          <p:cNvSpPr txBox="1"/>
          <p:nvPr/>
        </p:nvSpPr>
        <p:spPr>
          <a:xfrm>
            <a:off x="206070" y="4714482"/>
            <a:ext cx="11372447" cy="1384995"/>
          </a:xfrm>
          <a:prstGeom prst="rect">
            <a:avLst/>
          </a:prstGeom>
          <a:noFill/>
        </p:spPr>
        <p:txBody>
          <a:bodyPr wrap="square" lIns="91440" tIns="45720" rIns="91440" bIns="45720" rtlCol="0" anchor="t">
            <a:spAutoFit/>
          </a:bodyPr>
          <a:lstStyle/>
          <a:p>
            <a:r>
              <a:rPr lang="en-US" sz="2800" dirty="0"/>
              <a:t>Il </a:t>
            </a:r>
            <a:r>
              <a:rPr lang="en-US" sz="2800" dirty="0" err="1"/>
              <a:t>cancro</a:t>
            </a:r>
            <a:r>
              <a:rPr lang="en-US" sz="2800" dirty="0"/>
              <a:t> </a:t>
            </a:r>
            <a:r>
              <a:rPr lang="en-US" sz="2800" dirty="0" err="1"/>
              <a:t>nasce</a:t>
            </a:r>
            <a:r>
              <a:rPr lang="en-US" sz="2800" dirty="0"/>
              <a:t> da </a:t>
            </a:r>
            <a:r>
              <a:rPr lang="en-US" sz="2800" dirty="0" err="1"/>
              <a:t>mutazioni</a:t>
            </a:r>
            <a:r>
              <a:rPr lang="en-US" sz="2800" dirty="0"/>
              <a:t> in </a:t>
            </a:r>
            <a:r>
              <a:rPr lang="en-US" sz="2800" dirty="0" err="1"/>
              <a:t>geni</a:t>
            </a:r>
            <a:r>
              <a:rPr lang="en-US" sz="2800" dirty="0"/>
              <a:t> </a:t>
            </a:r>
            <a:r>
              <a:rPr lang="en-US" sz="2800" dirty="0" err="1"/>
              <a:t>coinvolti</a:t>
            </a:r>
            <a:r>
              <a:rPr lang="en-US" sz="2800" dirty="0"/>
              <a:t> </a:t>
            </a:r>
            <a:r>
              <a:rPr lang="en-US" sz="2800" dirty="0" err="1"/>
              <a:t>nella</a:t>
            </a:r>
            <a:r>
              <a:rPr lang="en-US" sz="2800" dirty="0"/>
              <a:t> </a:t>
            </a:r>
            <a:r>
              <a:rPr lang="en-US" sz="2800" b="1" dirty="0" err="1"/>
              <a:t>crescita</a:t>
            </a:r>
            <a:r>
              <a:rPr lang="en-US" sz="2800" b="1" dirty="0"/>
              <a:t>, </a:t>
            </a:r>
            <a:r>
              <a:rPr lang="en-US" sz="2800" b="1" dirty="0" err="1"/>
              <a:t>differenziazione</a:t>
            </a:r>
            <a:r>
              <a:rPr lang="en-US" sz="2800" b="1" dirty="0"/>
              <a:t> e </a:t>
            </a:r>
            <a:r>
              <a:rPr lang="en-US" sz="2800" b="1" dirty="0" err="1"/>
              <a:t>morte</a:t>
            </a:r>
            <a:r>
              <a:rPr lang="en-US" sz="2800" dirty="0"/>
              <a:t> </a:t>
            </a:r>
            <a:r>
              <a:rPr lang="en-US" sz="2800" dirty="0" err="1"/>
              <a:t>cellulare</a:t>
            </a:r>
            <a:r>
              <a:rPr lang="en-US" sz="2800" dirty="0"/>
              <a:t>: </a:t>
            </a:r>
            <a:r>
              <a:rPr lang="en-US" sz="2800" dirty="0" err="1">
                <a:cs typeface="Calibri"/>
              </a:rPr>
              <a:t>oncogeni</a:t>
            </a:r>
            <a:r>
              <a:rPr lang="en-US" sz="2800" dirty="0">
                <a:cs typeface="Calibri"/>
              </a:rPr>
              <a:t> (100+) e </a:t>
            </a:r>
            <a:r>
              <a:rPr lang="en-US" sz="2800" dirty="0" err="1">
                <a:cs typeface="Calibri"/>
              </a:rPr>
              <a:t>oncosoppressori</a:t>
            </a:r>
            <a:r>
              <a:rPr lang="en-US" sz="2800" dirty="0">
                <a:cs typeface="Calibri"/>
              </a:rPr>
              <a:t> (20+)</a:t>
            </a:r>
          </a:p>
          <a:p>
            <a:endParaRPr lang="en-US" sz="2800" dirty="0">
              <a:cs typeface="Calibri"/>
            </a:endParaRPr>
          </a:p>
        </p:txBody>
      </p:sp>
    </p:spTree>
    <p:extLst>
      <p:ext uri="{BB962C8B-B14F-4D97-AF65-F5344CB8AC3E}">
        <p14:creationId xmlns:p14="http://schemas.microsoft.com/office/powerpoint/2010/main" val="3853687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819BBA-DF3E-F37D-1658-FBFAB89E5675}"/>
              </a:ext>
            </a:extLst>
          </p:cNvPr>
          <p:cNvSpPr txBox="1"/>
          <p:nvPr/>
        </p:nvSpPr>
        <p:spPr>
          <a:xfrm>
            <a:off x="284607" y="236478"/>
            <a:ext cx="11323461" cy="3447098"/>
          </a:xfrm>
          <a:prstGeom prst="rect">
            <a:avLst/>
          </a:prstGeom>
          <a:noFill/>
        </p:spPr>
        <p:txBody>
          <a:bodyPr wrap="square" rtlCol="0">
            <a:spAutoFit/>
          </a:bodyPr>
          <a:lstStyle/>
          <a:p>
            <a:r>
              <a:rPr lang="it-IT" sz="3200" b="1" dirty="0">
                <a:solidFill>
                  <a:srgbClr val="0070C0"/>
                </a:solidFill>
              </a:rPr>
              <a:t>NEOPLASIA</a:t>
            </a:r>
            <a:r>
              <a:rPr lang="it-IT" sz="3200" dirty="0">
                <a:solidFill>
                  <a:srgbClr val="0070C0"/>
                </a:solidFill>
              </a:rPr>
              <a:t> = nuovo materiale</a:t>
            </a:r>
          </a:p>
          <a:p>
            <a:endParaRPr lang="it-IT" dirty="0"/>
          </a:p>
          <a:p>
            <a:r>
              <a:rPr lang="it-IT" sz="2800" dirty="0"/>
              <a:t>Crescita anomala di tessuto, sfuggito al normale controllo di proliferazione e differenziazione cellulare. Finiscono per prevalere sulle cellule normali</a:t>
            </a:r>
          </a:p>
          <a:p>
            <a:endParaRPr lang="it-IT" sz="2800" dirty="0"/>
          </a:p>
          <a:p>
            <a:r>
              <a:rPr lang="it-IT" sz="2800" dirty="0"/>
              <a:t>Possono originare da diverse cellule in diversa fase di differenziamento e questa conoscenza può aiutare a predirne il comportamento (sensibilità a terapie, ormoni …)</a:t>
            </a:r>
          </a:p>
        </p:txBody>
      </p:sp>
      <p:pic>
        <p:nvPicPr>
          <p:cNvPr id="2050" name="Picture 2" descr="Il cancro non è una patologia esclusiva della modernità - Focus.it">
            <a:extLst>
              <a:ext uri="{FF2B5EF4-FFF2-40B4-BE49-F238E27FC236}">
                <a16:creationId xmlns:a16="http://schemas.microsoft.com/office/drawing/2014/main" id="{8BD00B15-04F3-645C-C14E-9165F3E0B92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05139" y="3670995"/>
            <a:ext cx="4115639" cy="27387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ell proliferation- Definition, assay, differentiation, diseases">
            <a:extLst>
              <a:ext uri="{FF2B5EF4-FFF2-40B4-BE49-F238E27FC236}">
                <a16:creationId xmlns:a16="http://schemas.microsoft.com/office/drawing/2014/main" id="{E6B59E03-0719-7641-4CF3-CBE0571385F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9760" y="4117151"/>
            <a:ext cx="4387103" cy="2292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7202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9D257E-B0A8-9B7E-EE53-7B6CEEB651E8}"/>
              </a:ext>
            </a:extLst>
          </p:cNvPr>
          <p:cNvSpPr txBox="1"/>
          <p:nvPr/>
        </p:nvSpPr>
        <p:spPr>
          <a:xfrm>
            <a:off x="252271" y="169093"/>
            <a:ext cx="1982992" cy="646331"/>
          </a:xfrm>
          <a:prstGeom prst="rect">
            <a:avLst/>
          </a:prstGeom>
          <a:noFill/>
        </p:spPr>
        <p:txBody>
          <a:bodyPr wrap="square" rtlCol="0">
            <a:spAutoFit/>
          </a:bodyPr>
          <a:lstStyle/>
          <a:p>
            <a:r>
              <a:rPr lang="it-IT" sz="3600" b="1" dirty="0">
                <a:solidFill>
                  <a:srgbClr val="0070C0"/>
                </a:solidFill>
              </a:rPr>
              <a:t>Oncogeni</a:t>
            </a:r>
          </a:p>
        </p:txBody>
      </p:sp>
      <p:sp>
        <p:nvSpPr>
          <p:cNvPr id="3" name="TextBox 2">
            <a:extLst>
              <a:ext uri="{FF2B5EF4-FFF2-40B4-BE49-F238E27FC236}">
                <a16:creationId xmlns:a16="http://schemas.microsoft.com/office/drawing/2014/main" id="{B5C17DC8-FA54-56DF-5CC4-57D2E21EE236}"/>
              </a:ext>
            </a:extLst>
          </p:cNvPr>
          <p:cNvSpPr txBox="1"/>
          <p:nvPr/>
        </p:nvSpPr>
        <p:spPr>
          <a:xfrm>
            <a:off x="312294" y="951184"/>
            <a:ext cx="3788068" cy="3664129"/>
          </a:xfrm>
          <a:prstGeom prst="rect">
            <a:avLst/>
          </a:prstGeom>
          <a:noFill/>
        </p:spPr>
        <p:txBody>
          <a:bodyPr wrap="square" rtlCol="0">
            <a:spAutoFit/>
          </a:bodyPr>
          <a:lstStyle/>
          <a:p>
            <a:r>
              <a:rPr lang="it-IT" sz="2800" dirty="0"/>
              <a:t>Proto-oncogeni: geni che in seguito a mutazione sono in grado di provocare crescita incontrollata della cellula (ad esempio in modello di fibroblasti NIH/3T3)</a:t>
            </a:r>
          </a:p>
        </p:txBody>
      </p:sp>
      <p:pic>
        <p:nvPicPr>
          <p:cNvPr id="9" name="Picture 8">
            <a:extLst>
              <a:ext uri="{FF2B5EF4-FFF2-40B4-BE49-F238E27FC236}">
                <a16:creationId xmlns:a16="http://schemas.microsoft.com/office/drawing/2014/main" id="{BD6CCB81-D495-9812-55F2-FA56F66731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05587" y="272195"/>
            <a:ext cx="5061582" cy="6211232"/>
          </a:xfrm>
          <a:prstGeom prst="rect">
            <a:avLst/>
          </a:prstGeom>
        </p:spPr>
      </p:pic>
      <p:cxnSp>
        <p:nvCxnSpPr>
          <p:cNvPr id="11" name="Straight Arrow Connector 10">
            <a:extLst>
              <a:ext uri="{FF2B5EF4-FFF2-40B4-BE49-F238E27FC236}">
                <a16:creationId xmlns:a16="http://schemas.microsoft.com/office/drawing/2014/main" id="{1EEAB84E-0A92-AD16-F4E5-7FBAD0FA40B5}"/>
              </a:ext>
            </a:extLst>
          </p:cNvPr>
          <p:cNvCxnSpPr>
            <a:cxnSpLocks/>
          </p:cNvCxnSpPr>
          <p:nvPr/>
        </p:nvCxnSpPr>
        <p:spPr>
          <a:xfrm>
            <a:off x="9186946" y="5927593"/>
            <a:ext cx="32007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49CA041-FB6D-2061-441F-159980211FB6}"/>
              </a:ext>
            </a:extLst>
          </p:cNvPr>
          <p:cNvSpPr txBox="1"/>
          <p:nvPr/>
        </p:nvSpPr>
        <p:spPr>
          <a:xfrm>
            <a:off x="9764678" y="4565951"/>
            <a:ext cx="2289266" cy="1938992"/>
          </a:xfrm>
          <a:prstGeom prst="rect">
            <a:avLst/>
          </a:prstGeom>
          <a:noFill/>
          <a:ln w="28575">
            <a:solidFill>
              <a:schemeClr val="accent1"/>
            </a:solidFill>
          </a:ln>
        </p:spPr>
        <p:txBody>
          <a:bodyPr wrap="square" rtlCol="0">
            <a:spAutoFit/>
          </a:bodyPr>
          <a:lstStyle/>
          <a:p>
            <a:r>
              <a:rPr lang="it-IT" sz="2400" dirty="0"/>
              <a:t>Sequenziamento per identificare gene mutato associato a trasformazione</a:t>
            </a:r>
          </a:p>
        </p:txBody>
      </p:sp>
    </p:spTree>
    <p:extLst>
      <p:ext uri="{BB962C8B-B14F-4D97-AF65-F5344CB8AC3E}">
        <p14:creationId xmlns:p14="http://schemas.microsoft.com/office/powerpoint/2010/main" val="216843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9D257E-B0A8-9B7E-EE53-7B6CEEB651E8}"/>
              </a:ext>
            </a:extLst>
          </p:cNvPr>
          <p:cNvSpPr txBox="1"/>
          <p:nvPr/>
        </p:nvSpPr>
        <p:spPr>
          <a:xfrm>
            <a:off x="252270" y="169093"/>
            <a:ext cx="6358303" cy="646331"/>
          </a:xfrm>
          <a:prstGeom prst="rect">
            <a:avLst/>
          </a:prstGeom>
          <a:noFill/>
        </p:spPr>
        <p:txBody>
          <a:bodyPr wrap="square" rtlCol="0">
            <a:spAutoFit/>
          </a:bodyPr>
          <a:lstStyle/>
          <a:p>
            <a:r>
              <a:rPr lang="it-IT" sz="3600" b="1" dirty="0">
                <a:solidFill>
                  <a:srgbClr val="0070C0"/>
                </a:solidFill>
              </a:rPr>
              <a:t>Oncogeni e oncosoppressori</a:t>
            </a:r>
          </a:p>
        </p:txBody>
      </p:sp>
      <p:sp>
        <p:nvSpPr>
          <p:cNvPr id="4" name="TextBox 3">
            <a:extLst>
              <a:ext uri="{FF2B5EF4-FFF2-40B4-BE49-F238E27FC236}">
                <a16:creationId xmlns:a16="http://schemas.microsoft.com/office/drawing/2014/main" id="{4A3AB0A6-161C-FAE9-744B-D815FD520320}"/>
              </a:ext>
            </a:extLst>
          </p:cNvPr>
          <p:cNvSpPr txBox="1"/>
          <p:nvPr/>
        </p:nvSpPr>
        <p:spPr>
          <a:xfrm>
            <a:off x="252270" y="1124285"/>
            <a:ext cx="11781521" cy="4401205"/>
          </a:xfrm>
          <a:prstGeom prst="rect">
            <a:avLst/>
          </a:prstGeom>
          <a:noFill/>
        </p:spPr>
        <p:txBody>
          <a:bodyPr wrap="square" rtlCol="0">
            <a:spAutoFit/>
          </a:bodyPr>
          <a:lstStyle/>
          <a:p>
            <a:r>
              <a:rPr lang="it-IT" sz="2800" b="1" dirty="0"/>
              <a:t>ONCOGENI: </a:t>
            </a:r>
          </a:p>
          <a:p>
            <a:r>
              <a:rPr lang="it-IT" sz="2800" dirty="0"/>
              <a:t>Di solito </a:t>
            </a:r>
            <a:r>
              <a:rPr lang="it-IT" sz="2800" dirty="0">
                <a:highlight>
                  <a:srgbClr val="FFFF00"/>
                </a:highlight>
              </a:rPr>
              <a:t>GAIN </a:t>
            </a:r>
            <a:r>
              <a:rPr lang="it-IT" sz="2800" dirty="0"/>
              <a:t>OF FUNCTION, trasmissione DOMINANTE</a:t>
            </a:r>
          </a:p>
          <a:p>
            <a:r>
              <a:rPr lang="it-IT" sz="2800" dirty="0"/>
              <a:t>	- aumento di trascrizione di FATTORI DI CRESCITA</a:t>
            </a:r>
          </a:p>
          <a:p>
            <a:r>
              <a:rPr lang="it-IT" sz="2800" dirty="0"/>
              <a:t>	- attività costitutiva o aumentata di RECETTORI o TRASDUTTORI</a:t>
            </a:r>
          </a:p>
          <a:p>
            <a:endParaRPr lang="it-IT" sz="2800" dirty="0"/>
          </a:p>
          <a:p>
            <a:r>
              <a:rPr lang="it-IT" sz="2800" b="1" dirty="0"/>
              <a:t>ONCO-SOPPRESSORI:</a:t>
            </a:r>
          </a:p>
          <a:p>
            <a:r>
              <a:rPr lang="it-IT" sz="2800" dirty="0"/>
              <a:t>Di solito </a:t>
            </a:r>
            <a:r>
              <a:rPr lang="it-IT" sz="2800" dirty="0">
                <a:highlight>
                  <a:srgbClr val="FFFF00"/>
                </a:highlight>
              </a:rPr>
              <a:t>LOSS</a:t>
            </a:r>
            <a:r>
              <a:rPr lang="it-IT" sz="2800" dirty="0"/>
              <a:t> OF FUNCTION, trasmissione recessiva (modello di </a:t>
            </a:r>
            <a:r>
              <a:rPr lang="it-IT" sz="2800" dirty="0" err="1"/>
              <a:t>Kudnson</a:t>
            </a:r>
            <a:r>
              <a:rPr lang="it-IT" sz="2800" dirty="0"/>
              <a:t> 2 hits)</a:t>
            </a:r>
          </a:p>
          <a:p>
            <a:r>
              <a:rPr lang="it-IT" sz="2800" dirty="0"/>
              <a:t>	- la singola eterozigosi costituisce PREDISPOSIZIONE</a:t>
            </a:r>
            <a:br>
              <a:rPr lang="it-IT" sz="2800" dirty="0"/>
            </a:br>
            <a:r>
              <a:rPr lang="it-IT" sz="2800" dirty="0"/>
              <a:t>	- in alcuni casi,  effetto biologico anche per APLO-INSUFFICIENZA </a:t>
            </a:r>
            <a:br>
              <a:rPr lang="it-IT" sz="2800" dirty="0"/>
            </a:br>
            <a:r>
              <a:rPr lang="it-IT" sz="2800" dirty="0"/>
              <a:t>				(instabilità genetica)</a:t>
            </a:r>
          </a:p>
        </p:txBody>
      </p:sp>
    </p:spTree>
    <p:extLst>
      <p:ext uri="{BB962C8B-B14F-4D97-AF65-F5344CB8AC3E}">
        <p14:creationId xmlns:p14="http://schemas.microsoft.com/office/powerpoint/2010/main" val="2202859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B5D885A3-1A4E-AE7E-1546-A626019C0906}"/>
              </a:ext>
            </a:extLst>
          </p:cNvPr>
          <p:cNvSpPr txBox="1"/>
          <p:nvPr/>
        </p:nvSpPr>
        <p:spPr>
          <a:xfrm>
            <a:off x="263503" y="167384"/>
            <a:ext cx="8751405" cy="1200329"/>
          </a:xfrm>
          <a:prstGeom prst="rect">
            <a:avLst/>
          </a:prstGeom>
          <a:noFill/>
        </p:spPr>
        <p:txBody>
          <a:bodyPr wrap="square" lIns="91440" tIns="45720" rIns="91440" bIns="45720" rtlCol="0" anchor="t">
            <a:spAutoFit/>
          </a:bodyPr>
          <a:lstStyle/>
          <a:p>
            <a:r>
              <a:rPr lang="it-IT" sz="3600" b="1" dirty="0">
                <a:solidFill>
                  <a:srgbClr val="0070C0"/>
                </a:solidFill>
                <a:cs typeface="Calibri"/>
              </a:rPr>
              <a:t>EGF </a:t>
            </a:r>
            <a:r>
              <a:rPr lang="it-IT" sz="3600" b="1" dirty="0" err="1">
                <a:solidFill>
                  <a:srgbClr val="0070C0"/>
                </a:solidFill>
                <a:cs typeface="Calibri"/>
              </a:rPr>
              <a:t>epidermal</a:t>
            </a:r>
            <a:r>
              <a:rPr lang="it-IT" sz="3600" b="1" dirty="0">
                <a:solidFill>
                  <a:srgbClr val="0070C0"/>
                </a:solidFill>
                <a:cs typeface="Calibri"/>
              </a:rPr>
              <a:t> </a:t>
            </a:r>
            <a:r>
              <a:rPr lang="it-IT" sz="3600" b="1" dirty="0" err="1">
                <a:solidFill>
                  <a:srgbClr val="0070C0"/>
                </a:solidFill>
                <a:cs typeface="Calibri"/>
              </a:rPr>
              <a:t>growth</a:t>
            </a:r>
            <a:r>
              <a:rPr lang="it-IT" sz="3600" b="1" dirty="0">
                <a:solidFill>
                  <a:srgbClr val="0070C0"/>
                </a:solidFill>
                <a:cs typeface="Calibri"/>
              </a:rPr>
              <a:t> </a:t>
            </a:r>
            <a:r>
              <a:rPr lang="it-IT" sz="3600" b="1" dirty="0" err="1">
                <a:solidFill>
                  <a:srgbClr val="0070C0"/>
                </a:solidFill>
                <a:cs typeface="Calibri"/>
              </a:rPr>
              <a:t>factor</a:t>
            </a:r>
            <a:r>
              <a:rPr lang="it-IT" sz="3600" b="1" dirty="0">
                <a:solidFill>
                  <a:srgbClr val="0070C0"/>
                </a:solidFill>
                <a:cs typeface="Calibri"/>
              </a:rPr>
              <a:t> – </a:t>
            </a:r>
            <a:r>
              <a:rPr lang="it-IT" sz="3600" b="1" dirty="0" err="1">
                <a:solidFill>
                  <a:srgbClr val="0070C0"/>
                </a:solidFill>
                <a:cs typeface="Calibri"/>
              </a:rPr>
              <a:t>signaling</a:t>
            </a:r>
            <a:endParaRPr lang="it-IT" sz="3600" b="1" dirty="0">
              <a:solidFill>
                <a:srgbClr val="0070C0"/>
              </a:solidFill>
              <a:cs typeface="Calibri"/>
            </a:endParaRPr>
          </a:p>
          <a:p>
            <a:r>
              <a:rPr lang="it-IT" sz="3600" b="1" dirty="0">
                <a:solidFill>
                  <a:srgbClr val="0070C0"/>
                </a:solidFill>
                <a:cs typeface="Calibri"/>
              </a:rPr>
              <a:t>Dal fattore di crescita all’espressione genica</a:t>
            </a:r>
            <a:endParaRPr lang="it-IT" sz="3600" b="1" dirty="0">
              <a:solidFill>
                <a:srgbClr val="0070C0"/>
              </a:solidFill>
            </a:endParaRPr>
          </a:p>
        </p:txBody>
      </p:sp>
      <p:sp>
        <p:nvSpPr>
          <p:cNvPr id="5" name="TextBox 2">
            <a:extLst>
              <a:ext uri="{FF2B5EF4-FFF2-40B4-BE49-F238E27FC236}">
                <a16:creationId xmlns:a16="http://schemas.microsoft.com/office/drawing/2014/main" id="{D2D141AE-4334-5BF8-023B-7F79DB9DCA6E}"/>
              </a:ext>
            </a:extLst>
          </p:cNvPr>
          <p:cNvSpPr txBox="1"/>
          <p:nvPr/>
        </p:nvSpPr>
        <p:spPr>
          <a:xfrm>
            <a:off x="322595" y="1427637"/>
            <a:ext cx="11381725" cy="5262979"/>
          </a:xfrm>
          <a:prstGeom prst="rect">
            <a:avLst/>
          </a:prstGeom>
          <a:noFill/>
        </p:spPr>
        <p:txBody>
          <a:bodyPr wrap="square" lIns="91440" tIns="45720" rIns="91440" bIns="45720" rtlCol="0" anchor="t">
            <a:spAutoFit/>
          </a:bodyPr>
          <a:lstStyle/>
          <a:p>
            <a:r>
              <a:rPr lang="en-US" sz="2400" b="1" dirty="0">
                <a:cs typeface="Calibri"/>
              </a:rPr>
              <a:t>EGFR</a:t>
            </a:r>
            <a:r>
              <a:rPr lang="en-US" sz="2400" dirty="0">
                <a:cs typeface="Calibri"/>
              </a:rPr>
              <a:t> </a:t>
            </a:r>
            <a:r>
              <a:rPr lang="en-US" sz="2400" dirty="0" err="1">
                <a:cs typeface="Calibri"/>
              </a:rPr>
              <a:t>famiglia</a:t>
            </a:r>
            <a:r>
              <a:rPr lang="en-US" sz="2400" dirty="0">
                <a:cs typeface="Calibri"/>
              </a:rPr>
              <a:t> di 4 </a:t>
            </a:r>
            <a:r>
              <a:rPr lang="en-US" sz="2400" dirty="0" err="1">
                <a:cs typeface="Calibri"/>
              </a:rPr>
              <a:t>recettori</a:t>
            </a:r>
            <a:r>
              <a:rPr lang="en-US" sz="2400" dirty="0">
                <a:cs typeface="Calibri"/>
              </a:rPr>
              <a:t> (ERBB1-4)</a:t>
            </a:r>
          </a:p>
          <a:p>
            <a:pPr marL="342900" indent="-342900">
              <a:buFont typeface="Calibri"/>
              <a:buChar char="-"/>
            </a:pPr>
            <a:r>
              <a:rPr lang="en-US" sz="2400" dirty="0">
                <a:cs typeface="Calibri"/>
              </a:rPr>
              <a:t>Extracellular binding</a:t>
            </a:r>
            <a:r>
              <a:rPr lang="en-US" sz="2400" b="1" dirty="0">
                <a:cs typeface="Calibri"/>
              </a:rPr>
              <a:t> </a:t>
            </a:r>
            <a:r>
              <a:rPr lang="en-US" sz="2400" dirty="0">
                <a:cs typeface="Calibri"/>
              </a:rPr>
              <a:t>domain</a:t>
            </a:r>
          </a:p>
          <a:p>
            <a:pPr marL="342900" indent="-342900">
              <a:buFont typeface="Calibri"/>
              <a:buChar char="-"/>
            </a:pPr>
            <a:r>
              <a:rPr lang="en-US" sz="2400" dirty="0">
                <a:cs typeface="Calibri"/>
              </a:rPr>
              <a:t>Single transmembrane domain</a:t>
            </a:r>
          </a:p>
          <a:p>
            <a:pPr marL="342900" indent="-342900">
              <a:buFont typeface="Calibri"/>
              <a:buChar char="-"/>
            </a:pPr>
            <a:r>
              <a:rPr lang="en-US" sz="2400" dirty="0">
                <a:cs typeface="Calibri"/>
              </a:rPr>
              <a:t>Cytoplasmic tyrosine kinase domain</a:t>
            </a:r>
          </a:p>
          <a:p>
            <a:pPr marL="342900" indent="-342900">
              <a:buFont typeface="Calibri"/>
              <a:buChar char="-"/>
            </a:pPr>
            <a:endParaRPr lang="en-US" sz="2400" dirty="0">
              <a:cs typeface="Calibri"/>
            </a:endParaRPr>
          </a:p>
          <a:p>
            <a:r>
              <a:rPr lang="en-US" sz="2400" dirty="0">
                <a:ea typeface="+mn-lt"/>
                <a:cs typeface="+mn-lt"/>
              </a:rPr>
              <a:t>-&gt;</a:t>
            </a:r>
            <a:r>
              <a:rPr lang="en-US" sz="2400" dirty="0">
                <a:cs typeface="Calibri"/>
              </a:rPr>
              <a:t> </a:t>
            </a:r>
            <a:r>
              <a:rPr lang="en-US" sz="2400" dirty="0" err="1">
                <a:cs typeface="Calibri"/>
              </a:rPr>
              <a:t>Legame</a:t>
            </a:r>
            <a:r>
              <a:rPr lang="en-US" sz="2400" dirty="0">
                <a:cs typeface="Calibri"/>
              </a:rPr>
              <a:t> dell’ </a:t>
            </a:r>
            <a:r>
              <a:rPr lang="en-US" sz="2400" b="1" dirty="0">
                <a:cs typeface="Calibri"/>
              </a:rPr>
              <a:t>EGF</a:t>
            </a:r>
            <a:r>
              <a:rPr lang="en-US" sz="2400" dirty="0">
                <a:cs typeface="Calibri"/>
              </a:rPr>
              <a:t> al </a:t>
            </a:r>
            <a:r>
              <a:rPr lang="en-US" sz="2400" dirty="0" err="1">
                <a:cs typeface="Calibri"/>
              </a:rPr>
              <a:t>recettore</a:t>
            </a:r>
            <a:r>
              <a:rPr lang="en-US" sz="2400" dirty="0">
                <a:cs typeface="Calibri"/>
              </a:rPr>
              <a:t> </a:t>
            </a:r>
            <a:br>
              <a:rPr lang="en-US" sz="2400" dirty="0">
                <a:cs typeface="Calibri"/>
              </a:rPr>
            </a:br>
            <a:r>
              <a:rPr lang="en-US" sz="2400" dirty="0">
                <a:cs typeface="Calibri"/>
              </a:rPr>
              <a:t>	-&gt; </a:t>
            </a:r>
            <a:r>
              <a:rPr lang="en-US" sz="2400" dirty="0" err="1">
                <a:cs typeface="Calibri"/>
              </a:rPr>
              <a:t>dimerizzazione</a:t>
            </a:r>
            <a:r>
              <a:rPr lang="en-US" sz="2400" dirty="0">
                <a:cs typeface="Calibri"/>
              </a:rPr>
              <a:t> del </a:t>
            </a:r>
            <a:r>
              <a:rPr lang="en-US" sz="2400" dirty="0" err="1">
                <a:cs typeface="Calibri"/>
              </a:rPr>
              <a:t>recettore</a:t>
            </a:r>
            <a:r>
              <a:rPr lang="en-US" sz="2400" dirty="0">
                <a:cs typeface="Calibri"/>
              </a:rPr>
              <a:t> </a:t>
            </a:r>
            <a:br>
              <a:rPr lang="en-US" sz="2400" dirty="0">
                <a:cs typeface="Calibri"/>
              </a:rPr>
            </a:br>
            <a:r>
              <a:rPr lang="en-US" sz="2400" dirty="0">
                <a:cs typeface="Calibri"/>
              </a:rPr>
              <a:t>		-&gt; </a:t>
            </a:r>
            <a:r>
              <a:rPr lang="en-US" sz="2400" dirty="0" err="1">
                <a:cs typeface="Calibri"/>
              </a:rPr>
              <a:t>autofosforilazione</a:t>
            </a:r>
            <a:r>
              <a:rPr lang="en-US" sz="2400" dirty="0">
                <a:cs typeface="Calibri"/>
              </a:rPr>
              <a:t> </a:t>
            </a:r>
            <a:br>
              <a:rPr lang="en-US" sz="2400" dirty="0">
                <a:cs typeface="Calibri"/>
              </a:rPr>
            </a:br>
            <a:r>
              <a:rPr lang="en-US" sz="2400" dirty="0">
                <a:cs typeface="Calibri"/>
              </a:rPr>
              <a:t>-&gt; </a:t>
            </a:r>
            <a:r>
              <a:rPr lang="en-US" sz="2400" dirty="0" err="1">
                <a:cs typeface="Calibri"/>
              </a:rPr>
              <a:t>richiamo</a:t>
            </a:r>
            <a:r>
              <a:rPr lang="en-US" sz="2400" dirty="0">
                <a:cs typeface="Calibri"/>
              </a:rPr>
              <a:t> di </a:t>
            </a:r>
            <a:r>
              <a:rPr lang="en-US" sz="2400" dirty="0" err="1">
                <a:cs typeface="Calibri"/>
              </a:rPr>
              <a:t>proteine</a:t>
            </a:r>
            <a:r>
              <a:rPr lang="en-US" sz="2400" dirty="0">
                <a:cs typeface="Calibri"/>
              </a:rPr>
              <a:t> </a:t>
            </a:r>
            <a:r>
              <a:rPr lang="en-US" sz="2400" dirty="0" err="1">
                <a:cs typeface="Calibri"/>
              </a:rPr>
              <a:t>adattatrici</a:t>
            </a:r>
            <a:r>
              <a:rPr lang="en-US" sz="2400" dirty="0">
                <a:cs typeface="Calibri"/>
              </a:rPr>
              <a:t> </a:t>
            </a:r>
            <a:br>
              <a:rPr lang="en-US" sz="2400" dirty="0">
                <a:cs typeface="Calibri"/>
              </a:rPr>
            </a:br>
            <a:r>
              <a:rPr lang="en-US" sz="2400" dirty="0">
                <a:cs typeface="Calibri"/>
              </a:rPr>
              <a:t>	con domini SRC homology 2 (SH2) </a:t>
            </a:r>
            <a:r>
              <a:rPr lang="en-US" sz="2400" dirty="0" err="1">
                <a:cs typeface="Calibri"/>
              </a:rPr>
              <a:t>su</a:t>
            </a:r>
            <a:r>
              <a:rPr lang="en-US" sz="2400" dirty="0">
                <a:cs typeface="Calibri"/>
              </a:rPr>
              <a:t> aa </a:t>
            </a:r>
            <a:r>
              <a:rPr lang="en-US" sz="2400" dirty="0" err="1">
                <a:cs typeface="Calibri"/>
              </a:rPr>
              <a:t>fosforilati</a:t>
            </a:r>
            <a:r>
              <a:rPr lang="en-US" sz="2400" dirty="0">
                <a:cs typeface="Calibri"/>
              </a:rPr>
              <a:t> </a:t>
            </a:r>
            <a:br>
              <a:rPr lang="en-US" sz="2400" dirty="0">
                <a:cs typeface="Calibri"/>
              </a:rPr>
            </a:br>
            <a:r>
              <a:rPr lang="en-US" sz="2400" dirty="0">
                <a:cs typeface="Calibri"/>
              </a:rPr>
              <a:t>                  (es. GRB2 e SOS)</a:t>
            </a:r>
            <a:br>
              <a:rPr lang="en-US" sz="2400" dirty="0">
                <a:cs typeface="Calibri"/>
              </a:rPr>
            </a:br>
            <a:r>
              <a:rPr lang="en-US" sz="2400" dirty="0">
                <a:cs typeface="Calibri"/>
              </a:rPr>
              <a:t>-&gt; </a:t>
            </a:r>
            <a:r>
              <a:rPr lang="en-US" sz="2400" dirty="0" err="1">
                <a:cs typeface="Calibri"/>
              </a:rPr>
              <a:t>attivazione</a:t>
            </a:r>
            <a:r>
              <a:rPr lang="en-US" sz="2400" dirty="0">
                <a:cs typeface="Calibri"/>
              </a:rPr>
              <a:t> di </a:t>
            </a:r>
            <a:r>
              <a:rPr lang="en-US" sz="2400" dirty="0" err="1">
                <a:cs typeface="Calibri"/>
              </a:rPr>
              <a:t>trasduttori</a:t>
            </a:r>
            <a:r>
              <a:rPr lang="en-US" sz="2400" dirty="0">
                <a:cs typeface="Calibri"/>
              </a:rPr>
              <a:t> </a:t>
            </a:r>
            <a:r>
              <a:rPr lang="en-US" sz="2400" dirty="0" err="1">
                <a:cs typeface="Calibri"/>
              </a:rPr>
              <a:t>intracellulari</a:t>
            </a:r>
            <a:r>
              <a:rPr lang="en-US" sz="2400" dirty="0">
                <a:cs typeface="Calibri"/>
              </a:rPr>
              <a:t> </a:t>
            </a:r>
            <a:r>
              <a:rPr lang="en-US" sz="2400" dirty="0" err="1">
                <a:cs typeface="Calibri"/>
              </a:rPr>
              <a:t>su</a:t>
            </a:r>
            <a:r>
              <a:rPr lang="en-US" sz="2400" dirty="0">
                <a:cs typeface="Calibri"/>
              </a:rPr>
              <a:t> </a:t>
            </a:r>
            <a:r>
              <a:rPr lang="en-US" sz="2400" dirty="0" err="1">
                <a:cs typeface="Calibri"/>
              </a:rPr>
              <a:t>membrana</a:t>
            </a:r>
            <a:r>
              <a:rPr lang="en-US" sz="2400" dirty="0">
                <a:cs typeface="Calibri"/>
              </a:rPr>
              <a:t> </a:t>
            </a:r>
            <a:br>
              <a:rPr lang="en-US" sz="2400" dirty="0">
                <a:cs typeface="Calibri"/>
              </a:rPr>
            </a:br>
            <a:r>
              <a:rPr lang="en-US" sz="2400" dirty="0">
                <a:cs typeface="Calibri"/>
              </a:rPr>
              <a:t>                  (es. </a:t>
            </a:r>
            <a:r>
              <a:rPr lang="en-US" sz="2400" b="1" dirty="0">
                <a:cs typeface="Calibri"/>
              </a:rPr>
              <a:t>RAS</a:t>
            </a:r>
            <a:r>
              <a:rPr lang="en-US" sz="2400" dirty="0">
                <a:cs typeface="Calibri"/>
              </a:rPr>
              <a:t>, </a:t>
            </a:r>
            <a:r>
              <a:rPr lang="en-US" sz="2400" dirty="0" err="1">
                <a:cs typeface="Calibri"/>
              </a:rPr>
              <a:t>sostituendo</a:t>
            </a:r>
            <a:r>
              <a:rPr lang="en-US" sz="2400" dirty="0">
                <a:cs typeface="Calibri"/>
              </a:rPr>
              <a:t> GTP a GDP legato) </a:t>
            </a:r>
          </a:p>
          <a:p>
            <a:r>
              <a:rPr lang="en-US" sz="2400" dirty="0">
                <a:cs typeface="Calibri"/>
              </a:rPr>
              <a:t>-&gt; </a:t>
            </a:r>
            <a:r>
              <a:rPr lang="en-US" sz="2400" dirty="0" err="1">
                <a:cs typeface="Calibri"/>
              </a:rPr>
              <a:t>attivazione</a:t>
            </a:r>
            <a:r>
              <a:rPr lang="en-US" sz="2400" dirty="0">
                <a:cs typeface="Calibri"/>
              </a:rPr>
              <a:t> di </a:t>
            </a:r>
            <a:r>
              <a:rPr lang="en-US" sz="2400" dirty="0" err="1">
                <a:cs typeface="Calibri"/>
              </a:rPr>
              <a:t>una</a:t>
            </a:r>
            <a:r>
              <a:rPr lang="en-US" sz="2400" dirty="0">
                <a:cs typeface="Calibri"/>
              </a:rPr>
              <a:t> </a:t>
            </a:r>
            <a:r>
              <a:rPr lang="en-US" sz="2400" b="1" dirty="0" err="1">
                <a:cs typeface="Calibri"/>
              </a:rPr>
              <a:t>cascata</a:t>
            </a:r>
            <a:r>
              <a:rPr lang="en-US" sz="2400" b="1" dirty="0">
                <a:cs typeface="Calibri"/>
              </a:rPr>
              <a:t> di </a:t>
            </a:r>
            <a:r>
              <a:rPr lang="en-US" sz="2400" b="1" dirty="0" err="1">
                <a:cs typeface="Calibri"/>
              </a:rPr>
              <a:t>serina-treonina</a:t>
            </a:r>
            <a:r>
              <a:rPr lang="en-US" sz="2400" b="1" dirty="0">
                <a:cs typeface="Calibri"/>
              </a:rPr>
              <a:t> </a:t>
            </a:r>
            <a:r>
              <a:rPr lang="en-US" sz="2400" b="1" dirty="0" err="1">
                <a:cs typeface="Calibri"/>
              </a:rPr>
              <a:t>kinasi</a:t>
            </a:r>
            <a:r>
              <a:rPr lang="en-US" sz="2400" b="1" dirty="0">
                <a:cs typeface="Calibri"/>
              </a:rPr>
              <a:t> </a:t>
            </a:r>
            <a:r>
              <a:rPr lang="en-US" sz="2400" dirty="0">
                <a:cs typeface="Calibri"/>
              </a:rPr>
              <a:t>(RAF </a:t>
            </a:r>
            <a:r>
              <a:rPr lang="en-US" sz="2400" dirty="0" err="1">
                <a:cs typeface="Calibri"/>
              </a:rPr>
              <a:t>etc</a:t>
            </a:r>
            <a:r>
              <a:rPr lang="en-US" sz="2400" dirty="0">
                <a:cs typeface="Calibri"/>
              </a:rPr>
              <a:t> …)</a:t>
            </a:r>
          </a:p>
        </p:txBody>
      </p:sp>
      <p:pic>
        <p:nvPicPr>
          <p:cNvPr id="4" name="Picture 3">
            <a:extLst>
              <a:ext uri="{FF2B5EF4-FFF2-40B4-BE49-F238E27FC236}">
                <a16:creationId xmlns:a16="http://schemas.microsoft.com/office/drawing/2014/main" id="{D07342FA-CDDE-0819-4E51-624F4E92D3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01913" y="1560779"/>
            <a:ext cx="5047508" cy="2586198"/>
          </a:xfrm>
          <a:prstGeom prst="rect">
            <a:avLst/>
          </a:prstGeom>
        </p:spPr>
      </p:pic>
      <p:sp>
        <p:nvSpPr>
          <p:cNvPr id="6" name="TextBox 5">
            <a:extLst>
              <a:ext uri="{FF2B5EF4-FFF2-40B4-BE49-F238E27FC236}">
                <a16:creationId xmlns:a16="http://schemas.microsoft.com/office/drawing/2014/main" id="{14F21A7E-CAE7-DE00-62C2-F6CEC0F62EF3}"/>
              </a:ext>
            </a:extLst>
          </p:cNvPr>
          <p:cNvSpPr txBox="1"/>
          <p:nvPr/>
        </p:nvSpPr>
        <p:spPr>
          <a:xfrm>
            <a:off x="10460515" y="1707614"/>
            <a:ext cx="941861" cy="523220"/>
          </a:xfrm>
          <a:prstGeom prst="rect">
            <a:avLst/>
          </a:prstGeom>
          <a:noFill/>
        </p:spPr>
        <p:txBody>
          <a:bodyPr wrap="none" rtlCol="0">
            <a:spAutoFit/>
          </a:bodyPr>
          <a:lstStyle/>
          <a:p>
            <a:r>
              <a:rPr lang="it-IT" sz="2800" b="1" dirty="0">
                <a:solidFill>
                  <a:srgbClr val="C00000"/>
                </a:solidFill>
              </a:rPr>
              <a:t>EGFR</a:t>
            </a:r>
          </a:p>
        </p:txBody>
      </p:sp>
      <p:sp>
        <p:nvSpPr>
          <p:cNvPr id="7" name="TextBox 6">
            <a:extLst>
              <a:ext uri="{FF2B5EF4-FFF2-40B4-BE49-F238E27FC236}">
                <a16:creationId xmlns:a16="http://schemas.microsoft.com/office/drawing/2014/main" id="{54933AB6-963E-54B5-5843-DFBDD1F2DF52}"/>
              </a:ext>
            </a:extLst>
          </p:cNvPr>
          <p:cNvSpPr txBox="1"/>
          <p:nvPr/>
        </p:nvSpPr>
        <p:spPr>
          <a:xfrm>
            <a:off x="9927360" y="1299169"/>
            <a:ext cx="748475" cy="523220"/>
          </a:xfrm>
          <a:prstGeom prst="rect">
            <a:avLst/>
          </a:prstGeom>
          <a:noFill/>
        </p:spPr>
        <p:txBody>
          <a:bodyPr wrap="none" rtlCol="0">
            <a:spAutoFit/>
          </a:bodyPr>
          <a:lstStyle/>
          <a:p>
            <a:r>
              <a:rPr lang="it-IT" sz="2800" b="1" dirty="0">
                <a:solidFill>
                  <a:srgbClr val="C00000"/>
                </a:solidFill>
              </a:rPr>
              <a:t>EGF</a:t>
            </a:r>
          </a:p>
        </p:txBody>
      </p:sp>
    </p:spTree>
    <p:extLst>
      <p:ext uri="{BB962C8B-B14F-4D97-AF65-F5344CB8AC3E}">
        <p14:creationId xmlns:p14="http://schemas.microsoft.com/office/powerpoint/2010/main" val="3001502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B5D885A3-1A4E-AE7E-1546-A626019C0906}"/>
              </a:ext>
            </a:extLst>
          </p:cNvPr>
          <p:cNvSpPr txBox="1"/>
          <p:nvPr/>
        </p:nvSpPr>
        <p:spPr>
          <a:xfrm>
            <a:off x="263503" y="167384"/>
            <a:ext cx="11315014" cy="1200329"/>
          </a:xfrm>
          <a:prstGeom prst="rect">
            <a:avLst/>
          </a:prstGeom>
          <a:noFill/>
        </p:spPr>
        <p:txBody>
          <a:bodyPr wrap="square" lIns="91440" tIns="45720" rIns="91440" bIns="45720" rtlCol="0" anchor="t">
            <a:spAutoFit/>
          </a:bodyPr>
          <a:lstStyle/>
          <a:p>
            <a:r>
              <a:rPr lang="it-IT" sz="3600" b="1" dirty="0">
                <a:solidFill>
                  <a:srgbClr val="0070C0"/>
                </a:solidFill>
                <a:cs typeface="Calibri"/>
              </a:rPr>
              <a:t>EGF </a:t>
            </a:r>
            <a:r>
              <a:rPr lang="it-IT" sz="3600" b="1" dirty="0" err="1">
                <a:solidFill>
                  <a:srgbClr val="0070C0"/>
                </a:solidFill>
                <a:cs typeface="Calibri"/>
              </a:rPr>
              <a:t>epidermal</a:t>
            </a:r>
            <a:r>
              <a:rPr lang="it-IT" sz="3600" b="1" dirty="0">
                <a:solidFill>
                  <a:srgbClr val="0070C0"/>
                </a:solidFill>
                <a:cs typeface="Calibri"/>
              </a:rPr>
              <a:t> </a:t>
            </a:r>
            <a:r>
              <a:rPr lang="it-IT" sz="3600" b="1" dirty="0" err="1">
                <a:solidFill>
                  <a:srgbClr val="0070C0"/>
                </a:solidFill>
                <a:cs typeface="Calibri"/>
              </a:rPr>
              <a:t>growth</a:t>
            </a:r>
            <a:r>
              <a:rPr lang="it-IT" sz="3600" b="1" dirty="0">
                <a:solidFill>
                  <a:srgbClr val="0070C0"/>
                </a:solidFill>
                <a:cs typeface="Calibri"/>
              </a:rPr>
              <a:t> </a:t>
            </a:r>
            <a:r>
              <a:rPr lang="it-IT" sz="3600" b="1" dirty="0" err="1">
                <a:solidFill>
                  <a:srgbClr val="0070C0"/>
                </a:solidFill>
                <a:cs typeface="Calibri"/>
              </a:rPr>
              <a:t>factor</a:t>
            </a:r>
            <a:r>
              <a:rPr lang="it-IT" sz="3600" b="1" dirty="0">
                <a:solidFill>
                  <a:srgbClr val="0070C0"/>
                </a:solidFill>
                <a:cs typeface="Calibri"/>
              </a:rPr>
              <a:t> – </a:t>
            </a:r>
            <a:r>
              <a:rPr lang="it-IT" sz="3600" b="1" dirty="0" err="1">
                <a:solidFill>
                  <a:srgbClr val="0070C0"/>
                </a:solidFill>
                <a:cs typeface="Calibri"/>
              </a:rPr>
              <a:t>signaling</a:t>
            </a:r>
            <a:endParaRPr lang="it-IT" sz="3600" b="1" dirty="0">
              <a:solidFill>
                <a:srgbClr val="0070C0"/>
              </a:solidFill>
              <a:cs typeface="Calibri"/>
            </a:endParaRPr>
          </a:p>
          <a:p>
            <a:r>
              <a:rPr lang="it-IT" sz="3600" b="1" dirty="0">
                <a:solidFill>
                  <a:srgbClr val="0070C0"/>
                </a:solidFill>
                <a:cs typeface="Calibri"/>
              </a:rPr>
              <a:t>Dal fattore di crescita all’espressione genica</a:t>
            </a:r>
            <a:endParaRPr lang="it-IT" sz="3600" b="1" dirty="0">
              <a:solidFill>
                <a:srgbClr val="0070C0"/>
              </a:solidFill>
            </a:endParaRPr>
          </a:p>
        </p:txBody>
      </p:sp>
      <p:sp>
        <p:nvSpPr>
          <p:cNvPr id="5" name="TextBox 2">
            <a:extLst>
              <a:ext uri="{FF2B5EF4-FFF2-40B4-BE49-F238E27FC236}">
                <a16:creationId xmlns:a16="http://schemas.microsoft.com/office/drawing/2014/main" id="{D2D141AE-4334-5BF8-023B-7F79DB9DCA6E}"/>
              </a:ext>
            </a:extLst>
          </p:cNvPr>
          <p:cNvSpPr txBox="1"/>
          <p:nvPr/>
        </p:nvSpPr>
        <p:spPr>
          <a:xfrm>
            <a:off x="311578" y="2292461"/>
            <a:ext cx="6960332" cy="2585323"/>
          </a:xfrm>
          <a:prstGeom prst="rect">
            <a:avLst/>
          </a:prstGeom>
          <a:noFill/>
        </p:spPr>
        <p:txBody>
          <a:bodyPr wrap="square" lIns="91440" tIns="45720" rIns="91440" bIns="45720" rtlCol="0" anchor="t">
            <a:spAutoFit/>
          </a:bodyPr>
          <a:lstStyle/>
          <a:p>
            <a:r>
              <a:rPr lang="en-US" sz="2400" dirty="0">
                <a:cs typeface="Calibri"/>
              </a:rPr>
              <a:t>-&gt; </a:t>
            </a:r>
            <a:r>
              <a:rPr lang="en-US" sz="2400" dirty="0" err="1">
                <a:cs typeface="Calibri"/>
              </a:rPr>
              <a:t>attivazione</a:t>
            </a:r>
            <a:r>
              <a:rPr lang="en-US" sz="2400" dirty="0">
                <a:cs typeface="Calibri"/>
              </a:rPr>
              <a:t> di </a:t>
            </a:r>
            <a:r>
              <a:rPr lang="en-US" sz="2400" dirty="0" err="1">
                <a:cs typeface="Calibri"/>
              </a:rPr>
              <a:t>una</a:t>
            </a:r>
            <a:r>
              <a:rPr lang="en-US" sz="2400" dirty="0">
                <a:cs typeface="Calibri"/>
              </a:rPr>
              <a:t> </a:t>
            </a:r>
            <a:r>
              <a:rPr lang="en-US" sz="2400" dirty="0" err="1">
                <a:cs typeface="Calibri"/>
              </a:rPr>
              <a:t>cascata</a:t>
            </a:r>
            <a:r>
              <a:rPr lang="en-US" sz="2400" dirty="0">
                <a:cs typeface="Calibri"/>
              </a:rPr>
              <a:t> di </a:t>
            </a:r>
            <a:r>
              <a:rPr lang="en-US" sz="2400" dirty="0" err="1">
                <a:cs typeface="Calibri"/>
              </a:rPr>
              <a:t>serina-treonina</a:t>
            </a:r>
            <a:r>
              <a:rPr lang="en-US" sz="2400" dirty="0">
                <a:cs typeface="Calibri"/>
              </a:rPr>
              <a:t> </a:t>
            </a:r>
            <a:r>
              <a:rPr lang="en-US" sz="2400" dirty="0" err="1">
                <a:cs typeface="Calibri"/>
              </a:rPr>
              <a:t>kinasi</a:t>
            </a:r>
            <a:r>
              <a:rPr lang="en-US" sz="2400" dirty="0">
                <a:cs typeface="Calibri"/>
              </a:rPr>
              <a:t> </a:t>
            </a:r>
            <a:br>
              <a:rPr lang="en-US" sz="2400" dirty="0">
                <a:cs typeface="Calibri"/>
              </a:rPr>
            </a:br>
            <a:r>
              <a:rPr lang="en-US" sz="2400" dirty="0">
                <a:cs typeface="Calibri"/>
              </a:rPr>
              <a:t>                 (RAF-MEK-MAPK o MAPKKK-MAPKK-MAPK) </a:t>
            </a:r>
          </a:p>
          <a:p>
            <a:r>
              <a:rPr lang="en-US" sz="2400" dirty="0">
                <a:cs typeface="Calibri"/>
              </a:rPr>
              <a:t> </a:t>
            </a:r>
            <a:br>
              <a:rPr lang="en-US" sz="2400" dirty="0">
                <a:cs typeface="Calibri"/>
              </a:rPr>
            </a:br>
            <a:r>
              <a:rPr lang="en-US" sz="2400" dirty="0">
                <a:cs typeface="Calibri"/>
              </a:rPr>
              <a:t>-&gt; </a:t>
            </a:r>
            <a:r>
              <a:rPr lang="en-US" sz="2400" dirty="0" err="1">
                <a:cs typeface="Calibri"/>
              </a:rPr>
              <a:t>ingresso</a:t>
            </a:r>
            <a:r>
              <a:rPr lang="en-US" sz="2400" dirty="0">
                <a:cs typeface="Calibri"/>
              </a:rPr>
              <a:t> </a:t>
            </a:r>
            <a:r>
              <a:rPr lang="en-US" sz="2400" dirty="0" err="1">
                <a:cs typeface="Calibri"/>
              </a:rPr>
              <a:t>nel</a:t>
            </a:r>
            <a:r>
              <a:rPr lang="en-US" sz="2400" dirty="0">
                <a:cs typeface="Calibri"/>
              </a:rPr>
              <a:t> </a:t>
            </a:r>
            <a:r>
              <a:rPr lang="en-US" sz="2400" dirty="0" err="1">
                <a:cs typeface="Calibri"/>
              </a:rPr>
              <a:t>nucleo</a:t>
            </a:r>
            <a:r>
              <a:rPr lang="en-US" sz="2400" dirty="0">
                <a:cs typeface="Calibri"/>
              </a:rPr>
              <a:t> di MAPK, </a:t>
            </a:r>
            <a:r>
              <a:rPr lang="en-US" sz="2400" dirty="0" err="1">
                <a:cs typeface="Calibri"/>
              </a:rPr>
              <a:t>interazione</a:t>
            </a:r>
            <a:r>
              <a:rPr lang="en-US" sz="2400" dirty="0">
                <a:cs typeface="Calibri"/>
              </a:rPr>
              <a:t> con transcription factors (</a:t>
            </a:r>
            <a:r>
              <a:rPr lang="en-US" sz="2400" dirty="0" err="1">
                <a:cs typeface="Calibri"/>
              </a:rPr>
              <a:t>famiglia</a:t>
            </a:r>
            <a:r>
              <a:rPr lang="en-US" sz="2400" dirty="0">
                <a:cs typeface="Calibri"/>
              </a:rPr>
              <a:t> AP-1, MYC)</a:t>
            </a:r>
          </a:p>
          <a:p>
            <a:endParaRPr lang="en-US" dirty="0"/>
          </a:p>
          <a:p>
            <a:r>
              <a:rPr lang="en-US" sz="2400" dirty="0">
                <a:cs typeface="Calibri"/>
              </a:rPr>
              <a:t>-&gt; </a:t>
            </a:r>
            <a:r>
              <a:rPr lang="en-US" sz="2400" dirty="0" err="1">
                <a:cs typeface="Calibri"/>
              </a:rPr>
              <a:t>regolazione</a:t>
            </a:r>
            <a:r>
              <a:rPr lang="en-US" sz="2400" dirty="0">
                <a:cs typeface="Calibri"/>
              </a:rPr>
              <a:t> di </a:t>
            </a:r>
            <a:r>
              <a:rPr lang="en-US" sz="2400" dirty="0" err="1">
                <a:cs typeface="Calibri"/>
              </a:rPr>
              <a:t>espressione</a:t>
            </a:r>
            <a:r>
              <a:rPr lang="en-US" sz="2400" dirty="0">
                <a:cs typeface="Calibri"/>
              </a:rPr>
              <a:t> </a:t>
            </a:r>
            <a:r>
              <a:rPr lang="en-US" sz="2400" dirty="0" err="1">
                <a:cs typeface="Calibri"/>
              </a:rPr>
              <a:t>genica</a:t>
            </a:r>
            <a:endParaRPr lang="en-US" sz="2400" dirty="0">
              <a:cs typeface="Calibri"/>
            </a:endParaRPr>
          </a:p>
        </p:txBody>
      </p:sp>
      <p:pic>
        <p:nvPicPr>
          <p:cNvPr id="4" name="Picture 3">
            <a:extLst>
              <a:ext uri="{FF2B5EF4-FFF2-40B4-BE49-F238E27FC236}">
                <a16:creationId xmlns:a16="http://schemas.microsoft.com/office/drawing/2014/main" id="{C85CF437-2C74-19E6-AC6B-D989F57655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60182" y="1423769"/>
            <a:ext cx="3315065" cy="5266847"/>
          </a:xfrm>
          <a:prstGeom prst="rect">
            <a:avLst/>
          </a:prstGeom>
        </p:spPr>
      </p:pic>
    </p:spTree>
    <p:extLst>
      <p:ext uri="{BB962C8B-B14F-4D97-AF65-F5344CB8AC3E}">
        <p14:creationId xmlns:p14="http://schemas.microsoft.com/office/powerpoint/2010/main" val="16789318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a:extLst>
              <a:ext uri="{FF2B5EF4-FFF2-40B4-BE49-F238E27FC236}">
                <a16:creationId xmlns:a16="http://schemas.microsoft.com/office/drawing/2014/main" id="{B4D1B92F-7597-FF2F-800B-9997D83C4D2F}"/>
              </a:ext>
            </a:extLst>
          </p:cNvPr>
          <p:cNvPicPr>
            <a:picLocks noChangeAspect="1"/>
          </p:cNvPicPr>
          <p:nvPr/>
        </p:nvPicPr>
        <p:blipFill>
          <a:blip r:embed="rId2"/>
          <a:stretch>
            <a:fillRect/>
          </a:stretch>
        </p:blipFill>
        <p:spPr>
          <a:xfrm>
            <a:off x="1489495" y="-12528"/>
            <a:ext cx="8494141" cy="6854302"/>
          </a:xfrm>
          <a:prstGeom prst="rect">
            <a:avLst/>
          </a:prstGeom>
        </p:spPr>
      </p:pic>
      <p:grpSp>
        <p:nvGrpSpPr>
          <p:cNvPr id="6" name="Gruppo 5">
            <a:extLst>
              <a:ext uri="{FF2B5EF4-FFF2-40B4-BE49-F238E27FC236}">
                <a16:creationId xmlns:a16="http://schemas.microsoft.com/office/drawing/2014/main" id="{5D81C045-43CE-96CA-AEE9-8EEC25CC52A0}"/>
              </a:ext>
            </a:extLst>
          </p:cNvPr>
          <p:cNvGrpSpPr/>
          <p:nvPr/>
        </p:nvGrpSpPr>
        <p:grpSpPr>
          <a:xfrm>
            <a:off x="5480468" y="217525"/>
            <a:ext cx="4888302" cy="6038491"/>
            <a:chOff x="5480468" y="217525"/>
            <a:chExt cx="4888302" cy="6038491"/>
          </a:xfrm>
        </p:grpSpPr>
        <p:sp>
          <p:nvSpPr>
            <p:cNvPr id="3" name="Rettangolo 2">
              <a:extLst>
                <a:ext uri="{FF2B5EF4-FFF2-40B4-BE49-F238E27FC236}">
                  <a16:creationId xmlns:a16="http://schemas.microsoft.com/office/drawing/2014/main" id="{02509B6A-6005-D7D8-4079-C6F4E97DE282}"/>
                </a:ext>
              </a:extLst>
            </p:cNvPr>
            <p:cNvSpPr/>
            <p:nvPr/>
          </p:nvSpPr>
          <p:spPr>
            <a:xfrm>
              <a:off x="5710505" y="1051413"/>
              <a:ext cx="4658265" cy="5204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9F2F5EFE-7AC3-34D7-2C4F-547239450EA0}"/>
                </a:ext>
              </a:extLst>
            </p:cNvPr>
            <p:cNvSpPr/>
            <p:nvPr/>
          </p:nvSpPr>
          <p:spPr>
            <a:xfrm>
              <a:off x="5480468" y="1698394"/>
              <a:ext cx="4888301" cy="3105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2FD95F90-FDBC-128E-5B6B-8759069E94D4}"/>
                </a:ext>
              </a:extLst>
            </p:cNvPr>
            <p:cNvSpPr/>
            <p:nvPr/>
          </p:nvSpPr>
          <p:spPr>
            <a:xfrm>
              <a:off x="6501260" y="217525"/>
              <a:ext cx="3867509" cy="283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7034482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a:extLst>
              <a:ext uri="{FF2B5EF4-FFF2-40B4-BE49-F238E27FC236}">
                <a16:creationId xmlns:a16="http://schemas.microsoft.com/office/drawing/2014/main" id="{B4D1B92F-7597-FF2F-800B-9997D83C4D2F}"/>
              </a:ext>
            </a:extLst>
          </p:cNvPr>
          <p:cNvPicPr>
            <a:picLocks noChangeAspect="1"/>
          </p:cNvPicPr>
          <p:nvPr/>
        </p:nvPicPr>
        <p:blipFill>
          <a:blip r:embed="rId2"/>
          <a:stretch>
            <a:fillRect/>
          </a:stretch>
        </p:blipFill>
        <p:spPr>
          <a:xfrm>
            <a:off x="1489495" y="-12528"/>
            <a:ext cx="8494141" cy="6854302"/>
          </a:xfrm>
          <a:prstGeom prst="rect">
            <a:avLst/>
          </a:prstGeom>
        </p:spPr>
      </p:pic>
      <p:sp>
        <p:nvSpPr>
          <p:cNvPr id="3" name="TextBox 2">
            <a:extLst>
              <a:ext uri="{FF2B5EF4-FFF2-40B4-BE49-F238E27FC236}">
                <a16:creationId xmlns:a16="http://schemas.microsoft.com/office/drawing/2014/main" id="{6B618BA3-4F4C-EB0E-8647-BD2BA3B3094B}"/>
              </a:ext>
            </a:extLst>
          </p:cNvPr>
          <p:cNvSpPr txBox="1"/>
          <p:nvPr/>
        </p:nvSpPr>
        <p:spPr>
          <a:xfrm>
            <a:off x="9762565" y="2549562"/>
            <a:ext cx="1838324" cy="1938992"/>
          </a:xfrm>
          <a:prstGeom prst="rect">
            <a:avLst/>
          </a:prstGeom>
          <a:noFill/>
        </p:spPr>
        <p:txBody>
          <a:bodyPr wrap="none" rtlCol="0">
            <a:spAutoFit/>
          </a:bodyPr>
          <a:lstStyle/>
          <a:p>
            <a:r>
              <a:rPr lang="it-IT" sz="2400" dirty="0"/>
              <a:t>Regolazione</a:t>
            </a:r>
          </a:p>
          <a:p>
            <a:r>
              <a:rPr lang="it-IT" sz="2400" dirty="0"/>
              <a:t>Metabolismo</a:t>
            </a:r>
          </a:p>
          <a:p>
            <a:r>
              <a:rPr lang="it-IT" sz="2400" dirty="0"/>
              <a:t>Nutrienti</a:t>
            </a:r>
          </a:p>
          <a:p>
            <a:r>
              <a:rPr lang="it-IT" sz="2400" dirty="0"/>
              <a:t>Autofagia </a:t>
            </a:r>
          </a:p>
          <a:p>
            <a:r>
              <a:rPr lang="it-IT" sz="2400" dirty="0"/>
              <a:t>apoptosi</a:t>
            </a:r>
          </a:p>
        </p:txBody>
      </p:sp>
    </p:spTree>
    <p:extLst>
      <p:ext uri="{BB962C8B-B14F-4D97-AF65-F5344CB8AC3E}">
        <p14:creationId xmlns:p14="http://schemas.microsoft.com/office/powerpoint/2010/main" val="114716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a:extLst>
              <a:ext uri="{FF2B5EF4-FFF2-40B4-BE49-F238E27FC236}">
                <a16:creationId xmlns:a16="http://schemas.microsoft.com/office/drawing/2014/main" id="{1D32547B-4088-DBC3-A28F-69ECDDDC59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76401" y="351171"/>
            <a:ext cx="8659585" cy="5676687"/>
          </a:xfrm>
          <a:prstGeom prst="rect">
            <a:avLst/>
          </a:prstGeom>
        </p:spPr>
      </p:pic>
      <p:sp>
        <p:nvSpPr>
          <p:cNvPr id="4" name="CasellaDiTesto 3">
            <a:extLst>
              <a:ext uri="{FF2B5EF4-FFF2-40B4-BE49-F238E27FC236}">
                <a16:creationId xmlns:a16="http://schemas.microsoft.com/office/drawing/2014/main" id="{3D8E0859-AAAB-2644-81AB-9713C05A47E8}"/>
              </a:ext>
            </a:extLst>
          </p:cNvPr>
          <p:cNvSpPr txBox="1"/>
          <p:nvPr/>
        </p:nvSpPr>
        <p:spPr>
          <a:xfrm>
            <a:off x="8522153" y="6408964"/>
            <a:ext cx="20968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dirty="0" err="1">
                <a:cs typeface="Calibri"/>
              </a:rPr>
              <a:t>Fig</a:t>
            </a:r>
            <a:r>
              <a:rPr lang="it-IT" dirty="0">
                <a:cs typeface="Calibri"/>
              </a:rPr>
              <a:t> 4.8 da Pecorino</a:t>
            </a:r>
            <a:endParaRPr lang="it-IT" dirty="0"/>
          </a:p>
        </p:txBody>
      </p:sp>
    </p:spTree>
    <p:extLst>
      <p:ext uri="{BB962C8B-B14F-4D97-AF65-F5344CB8AC3E}">
        <p14:creationId xmlns:p14="http://schemas.microsoft.com/office/powerpoint/2010/main" val="26014551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95C163-9BC3-A79B-BFE9-FAAC48179B9F}"/>
              </a:ext>
            </a:extLst>
          </p:cNvPr>
          <p:cNvSpPr txBox="1"/>
          <p:nvPr/>
        </p:nvSpPr>
        <p:spPr>
          <a:xfrm>
            <a:off x="219235" y="135520"/>
            <a:ext cx="11315090" cy="3170099"/>
          </a:xfrm>
          <a:prstGeom prst="rect">
            <a:avLst/>
          </a:prstGeom>
          <a:noFill/>
        </p:spPr>
        <p:txBody>
          <a:bodyPr wrap="square" lIns="91440" tIns="45720" rIns="91440" bIns="45720" rtlCol="0" anchor="t">
            <a:spAutoFit/>
          </a:bodyPr>
          <a:lstStyle/>
          <a:p>
            <a:r>
              <a:rPr lang="en-US" sz="3200" b="1" dirty="0">
                <a:solidFill>
                  <a:srgbClr val="0070C0"/>
                </a:solidFill>
                <a:cs typeface="Calibri"/>
              </a:rPr>
              <a:t>MECCANISMI DI CONTRO-REGOLAZIONE</a:t>
            </a:r>
          </a:p>
          <a:p>
            <a:endParaRPr lang="en-US" sz="2400" dirty="0">
              <a:cs typeface="Calibri"/>
            </a:endParaRPr>
          </a:p>
          <a:p>
            <a:r>
              <a:rPr lang="en-US" sz="2400" dirty="0">
                <a:cs typeface="Calibri"/>
              </a:rPr>
              <a:t>A </a:t>
            </a:r>
            <a:r>
              <a:rPr lang="en-US" sz="2400" dirty="0" err="1">
                <a:cs typeface="Calibri"/>
              </a:rPr>
              <a:t>livello</a:t>
            </a:r>
            <a:r>
              <a:rPr lang="en-US" sz="2400" dirty="0">
                <a:cs typeface="Calibri"/>
              </a:rPr>
              <a:t> </a:t>
            </a:r>
            <a:r>
              <a:rPr lang="en-US" sz="2400" dirty="0" err="1">
                <a:cs typeface="Calibri"/>
              </a:rPr>
              <a:t>recettoriale</a:t>
            </a:r>
            <a:r>
              <a:rPr lang="en-US" sz="2400" dirty="0">
                <a:cs typeface="Calibri"/>
              </a:rPr>
              <a:t>: </a:t>
            </a:r>
            <a:r>
              <a:rPr lang="en-US" sz="2400" b="1" dirty="0" err="1">
                <a:cs typeface="Calibri"/>
              </a:rPr>
              <a:t>inattivazione</a:t>
            </a:r>
            <a:r>
              <a:rPr lang="en-US" sz="2400" dirty="0">
                <a:cs typeface="Calibri"/>
              </a:rPr>
              <a:t> per </a:t>
            </a:r>
            <a:r>
              <a:rPr lang="en-US" sz="2400" dirty="0" err="1">
                <a:cs typeface="Calibri"/>
              </a:rPr>
              <a:t>defosforilazione</a:t>
            </a:r>
            <a:r>
              <a:rPr lang="en-US" sz="2400" dirty="0">
                <a:cs typeface="Calibri"/>
              </a:rPr>
              <a:t>, o per </a:t>
            </a:r>
            <a:r>
              <a:rPr lang="en-US" sz="2400" dirty="0" err="1">
                <a:cs typeface="Calibri"/>
              </a:rPr>
              <a:t>ulteriore</a:t>
            </a:r>
            <a:r>
              <a:rPr lang="en-US" sz="2400" dirty="0">
                <a:cs typeface="Calibri"/>
              </a:rPr>
              <a:t> </a:t>
            </a:r>
            <a:r>
              <a:rPr lang="en-US" sz="2400" dirty="0" err="1">
                <a:cs typeface="Calibri"/>
              </a:rPr>
              <a:t>fosforilazione</a:t>
            </a:r>
            <a:r>
              <a:rPr lang="en-US" sz="2400" dirty="0">
                <a:cs typeface="Calibri"/>
              </a:rPr>
              <a:t>, </a:t>
            </a:r>
            <a:r>
              <a:rPr lang="en-US" sz="2400" b="1" dirty="0" err="1">
                <a:cs typeface="Calibri"/>
              </a:rPr>
              <a:t>endocitosi</a:t>
            </a:r>
            <a:r>
              <a:rPr lang="en-US" sz="2400" dirty="0">
                <a:cs typeface="Calibri"/>
              </a:rPr>
              <a:t> e </a:t>
            </a:r>
            <a:r>
              <a:rPr lang="en-US" sz="2400" b="1" dirty="0" err="1">
                <a:cs typeface="Calibri"/>
              </a:rPr>
              <a:t>degradazione</a:t>
            </a:r>
            <a:r>
              <a:rPr lang="en-US" sz="2400" dirty="0">
                <a:cs typeface="Calibri"/>
              </a:rPr>
              <a:t> del </a:t>
            </a:r>
            <a:r>
              <a:rPr lang="en-US" sz="2400" dirty="0" err="1">
                <a:cs typeface="Calibri"/>
              </a:rPr>
              <a:t>recettore</a:t>
            </a:r>
            <a:r>
              <a:rPr lang="en-US" sz="2400" dirty="0">
                <a:cs typeface="Calibri"/>
              </a:rPr>
              <a:t> (</a:t>
            </a:r>
            <a:r>
              <a:rPr lang="en-US" sz="2400" dirty="0" err="1">
                <a:cs typeface="Calibri"/>
              </a:rPr>
              <a:t>anche</a:t>
            </a:r>
            <a:r>
              <a:rPr lang="en-US" sz="2400" dirty="0">
                <a:cs typeface="Calibri"/>
              </a:rPr>
              <a:t> se </a:t>
            </a:r>
            <a:r>
              <a:rPr lang="en-US" sz="2400" dirty="0" err="1">
                <a:cs typeface="Calibri"/>
              </a:rPr>
              <a:t>qualche</a:t>
            </a:r>
            <a:r>
              <a:rPr lang="en-US" sz="2400" dirty="0">
                <a:cs typeface="Calibri"/>
              </a:rPr>
              <a:t> azione è </a:t>
            </a:r>
            <a:r>
              <a:rPr lang="en-US" sz="2400" dirty="0" err="1">
                <a:cs typeface="Calibri"/>
              </a:rPr>
              <a:t>possibile</a:t>
            </a:r>
            <a:r>
              <a:rPr lang="en-US" sz="2400" dirty="0">
                <a:cs typeface="Calibri"/>
              </a:rPr>
              <a:t> </a:t>
            </a:r>
            <a:r>
              <a:rPr lang="en-US" sz="2400" dirty="0" err="1">
                <a:cs typeface="Calibri"/>
              </a:rPr>
              <a:t>anche</a:t>
            </a:r>
            <a:r>
              <a:rPr lang="en-US" sz="2400" dirty="0">
                <a:cs typeface="Calibri"/>
              </a:rPr>
              <a:t> dop0o </a:t>
            </a:r>
            <a:r>
              <a:rPr lang="en-US" sz="2400" dirty="0" err="1">
                <a:cs typeface="Calibri"/>
              </a:rPr>
              <a:t>endocitosi</a:t>
            </a:r>
            <a:r>
              <a:rPr lang="en-US" sz="2400" dirty="0">
                <a:cs typeface="Calibri"/>
              </a:rPr>
              <a:t>), </a:t>
            </a:r>
            <a:endParaRPr lang="it-IT" dirty="0">
              <a:cs typeface="Calibri"/>
            </a:endParaRPr>
          </a:p>
          <a:p>
            <a:endParaRPr lang="en-US" sz="2400" dirty="0">
              <a:cs typeface="Calibri"/>
            </a:endParaRPr>
          </a:p>
          <a:p>
            <a:r>
              <a:rPr lang="en-US" sz="2400" dirty="0">
                <a:cs typeface="Calibri"/>
              </a:rPr>
              <a:t>A </a:t>
            </a:r>
            <a:r>
              <a:rPr lang="en-US" sz="2400" dirty="0" err="1">
                <a:cs typeface="Calibri"/>
              </a:rPr>
              <a:t>livello</a:t>
            </a:r>
            <a:r>
              <a:rPr lang="en-US" sz="2400" dirty="0">
                <a:cs typeface="Calibri"/>
              </a:rPr>
              <a:t> di </a:t>
            </a:r>
            <a:r>
              <a:rPr lang="en-US" sz="2400" dirty="0" err="1">
                <a:cs typeface="Calibri"/>
              </a:rPr>
              <a:t>trasduzione</a:t>
            </a:r>
            <a:r>
              <a:rPr lang="en-US" sz="2400" dirty="0">
                <a:cs typeface="Calibri"/>
              </a:rPr>
              <a:t>: </a:t>
            </a:r>
            <a:r>
              <a:rPr lang="en-US" sz="2400" dirty="0" err="1">
                <a:cs typeface="Calibri"/>
              </a:rPr>
              <a:t>idrolisi</a:t>
            </a:r>
            <a:r>
              <a:rPr lang="en-US" sz="2400" dirty="0">
                <a:cs typeface="Calibri"/>
              </a:rPr>
              <a:t> di GTP legato a RAS, </a:t>
            </a:r>
            <a:r>
              <a:rPr lang="en-US" sz="2400" dirty="0" err="1">
                <a:cs typeface="Calibri"/>
              </a:rPr>
              <a:t>farnesilazione</a:t>
            </a:r>
            <a:r>
              <a:rPr lang="en-US" sz="2400" dirty="0">
                <a:cs typeface="Calibri"/>
              </a:rPr>
              <a:t> e </a:t>
            </a:r>
            <a:r>
              <a:rPr lang="en-US" sz="2400" dirty="0" err="1">
                <a:cs typeface="Calibri"/>
              </a:rPr>
              <a:t>localizzazione</a:t>
            </a:r>
            <a:r>
              <a:rPr lang="en-US" sz="2400" dirty="0">
                <a:cs typeface="Calibri"/>
              </a:rPr>
              <a:t> di RAS </a:t>
            </a:r>
            <a:r>
              <a:rPr lang="en-US" sz="2400" dirty="0" err="1">
                <a:cs typeface="Calibri"/>
              </a:rPr>
              <a:t>alla</a:t>
            </a:r>
            <a:r>
              <a:rPr lang="en-US" sz="2400" dirty="0">
                <a:cs typeface="Calibri"/>
              </a:rPr>
              <a:t> </a:t>
            </a:r>
            <a:r>
              <a:rPr lang="en-US" sz="2400" dirty="0" err="1">
                <a:cs typeface="Calibri"/>
              </a:rPr>
              <a:t>membrana</a:t>
            </a:r>
            <a:r>
              <a:rPr lang="en-US" sz="2400" dirty="0">
                <a:cs typeface="Calibri"/>
              </a:rPr>
              <a:t> ...</a:t>
            </a:r>
            <a:endParaRPr lang="it-IT" dirty="0">
              <a:cs typeface="Calibri"/>
            </a:endParaRPr>
          </a:p>
        </p:txBody>
      </p:sp>
    </p:spTree>
    <p:extLst>
      <p:ext uri="{BB962C8B-B14F-4D97-AF65-F5344CB8AC3E}">
        <p14:creationId xmlns:p14="http://schemas.microsoft.com/office/powerpoint/2010/main" val="3451102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D89F7D-0BF7-EFD4-398E-6210C6376BDA}"/>
              </a:ext>
            </a:extLst>
          </p:cNvPr>
          <p:cNvSpPr txBox="1"/>
          <p:nvPr/>
        </p:nvSpPr>
        <p:spPr>
          <a:xfrm>
            <a:off x="1059533" y="1593423"/>
            <a:ext cx="10520313" cy="2677656"/>
          </a:xfrm>
          <a:prstGeom prst="rect">
            <a:avLst/>
          </a:prstGeom>
          <a:noFill/>
        </p:spPr>
        <p:txBody>
          <a:bodyPr wrap="square" rtlCol="0">
            <a:spAutoFit/>
          </a:bodyPr>
          <a:lstStyle/>
          <a:p>
            <a:r>
              <a:rPr lang="it-IT" sz="2400" b="0" i="0" dirty="0">
                <a:solidFill>
                  <a:srgbClr val="222222"/>
                </a:solidFill>
                <a:effectLst/>
                <a:highlight>
                  <a:srgbClr val="FFFFFF"/>
                </a:highlight>
                <a:latin typeface="-apple-system"/>
              </a:rPr>
              <a:t>Un giorno un agricoltore portò al Rockfeller Institute perché alcune galline avevano presentato un </a:t>
            </a:r>
            <a:r>
              <a:rPr lang="it-IT" sz="2400" b="1" i="0" dirty="0">
                <a:solidFill>
                  <a:srgbClr val="222222"/>
                </a:solidFill>
                <a:effectLst/>
                <a:highlight>
                  <a:srgbClr val="FFFFFF"/>
                </a:highlight>
                <a:latin typeface="-apple-system"/>
              </a:rPr>
              <a:t>tumore</a:t>
            </a:r>
            <a:r>
              <a:rPr lang="it-IT" sz="2400" b="0" i="0" dirty="0">
                <a:solidFill>
                  <a:srgbClr val="222222"/>
                </a:solidFill>
                <a:effectLst/>
                <a:highlight>
                  <a:srgbClr val="FFFFFF"/>
                </a:highlight>
                <a:latin typeface="-apple-system"/>
              </a:rPr>
              <a:t> sul petto.</a:t>
            </a:r>
          </a:p>
          <a:p>
            <a:endParaRPr lang="it-IT" sz="2400" b="0" i="0" dirty="0">
              <a:solidFill>
                <a:srgbClr val="222222"/>
              </a:solidFill>
              <a:effectLst/>
              <a:highlight>
                <a:srgbClr val="FFFFFF"/>
              </a:highlight>
              <a:latin typeface="-apple-system"/>
            </a:endParaRPr>
          </a:p>
          <a:p>
            <a:r>
              <a:rPr lang="it-IT" sz="2400" dirty="0">
                <a:solidFill>
                  <a:srgbClr val="222222"/>
                </a:solidFill>
                <a:highlight>
                  <a:srgbClr val="FFFFFF"/>
                </a:highlight>
                <a:latin typeface="-apple-system"/>
              </a:rPr>
              <a:t>-   C</a:t>
            </a:r>
            <a:r>
              <a:rPr lang="it-IT" sz="2400" b="0" i="0" dirty="0">
                <a:solidFill>
                  <a:srgbClr val="222222"/>
                </a:solidFill>
                <a:effectLst/>
                <a:highlight>
                  <a:srgbClr val="FFFFFF"/>
                </a:highlight>
                <a:latin typeface="-apple-system"/>
              </a:rPr>
              <a:t>ellule tumorali della gallina malata inoculate in una sana della stessa specie provocava un simile tumore. </a:t>
            </a:r>
          </a:p>
          <a:p>
            <a:pPr marL="342900" indent="-342900">
              <a:buFontTx/>
              <a:buChar char="-"/>
            </a:pPr>
            <a:r>
              <a:rPr lang="it-IT" sz="2400" b="0" i="0" dirty="0">
                <a:solidFill>
                  <a:srgbClr val="222222"/>
                </a:solidFill>
                <a:effectLst/>
                <a:highlight>
                  <a:srgbClr val="FFFFFF"/>
                </a:highlight>
                <a:latin typeface="-apple-system"/>
              </a:rPr>
              <a:t>Anche estratti senza cellule, ottenuti dopo frammentazione del tumore con sabbia e successiva filtrazione portavano al tumore </a:t>
            </a:r>
          </a:p>
        </p:txBody>
      </p:sp>
      <p:sp>
        <p:nvSpPr>
          <p:cNvPr id="4" name="TextBox 3">
            <a:extLst>
              <a:ext uri="{FF2B5EF4-FFF2-40B4-BE49-F238E27FC236}">
                <a16:creationId xmlns:a16="http://schemas.microsoft.com/office/drawing/2014/main" id="{277D914C-2235-65AD-E130-8E0113BDBFA0}"/>
              </a:ext>
            </a:extLst>
          </p:cNvPr>
          <p:cNvSpPr txBox="1"/>
          <p:nvPr/>
        </p:nvSpPr>
        <p:spPr>
          <a:xfrm>
            <a:off x="314325" y="272534"/>
            <a:ext cx="6096000" cy="646331"/>
          </a:xfrm>
          <a:prstGeom prst="rect">
            <a:avLst/>
          </a:prstGeom>
          <a:noFill/>
        </p:spPr>
        <p:txBody>
          <a:bodyPr wrap="square">
            <a:spAutoFit/>
          </a:bodyPr>
          <a:lstStyle/>
          <a:p>
            <a:r>
              <a:rPr lang="it-IT" sz="3600" b="1" dirty="0">
                <a:cs typeface="Calibri"/>
              </a:rPr>
              <a:t>1911 Peyton </a:t>
            </a:r>
            <a:r>
              <a:rPr lang="it-IT" sz="3600" b="1" dirty="0" err="1">
                <a:cs typeface="Calibri"/>
              </a:rPr>
              <a:t>Rous</a:t>
            </a:r>
            <a:endParaRPr lang="it-IT" sz="3600" b="1" dirty="0">
              <a:cs typeface="Calibri"/>
            </a:endParaRPr>
          </a:p>
        </p:txBody>
      </p:sp>
    </p:spTree>
    <p:extLst>
      <p:ext uri="{BB962C8B-B14F-4D97-AF65-F5344CB8AC3E}">
        <p14:creationId xmlns:p14="http://schemas.microsoft.com/office/powerpoint/2010/main" val="40094773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004110C-0AE5-01D0-7D55-04670863D76B}"/>
              </a:ext>
            </a:extLst>
          </p:cNvPr>
          <p:cNvSpPr txBox="1"/>
          <p:nvPr/>
        </p:nvSpPr>
        <p:spPr>
          <a:xfrm>
            <a:off x="312531" y="182531"/>
            <a:ext cx="1092977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800" b="1" dirty="0">
                <a:cs typeface="Calibri"/>
              </a:rPr>
              <a:t>1911 Peyton </a:t>
            </a:r>
            <a:r>
              <a:rPr lang="it-IT" sz="2800" b="1" dirty="0" err="1">
                <a:cs typeface="Calibri"/>
              </a:rPr>
              <a:t>Rous</a:t>
            </a:r>
          </a:p>
          <a:p>
            <a:r>
              <a:rPr lang="it-IT" sz="2800" dirty="0">
                <a:cs typeface="Calibri"/>
              </a:rPr>
              <a:t>Estratto </a:t>
            </a:r>
            <a:r>
              <a:rPr lang="it-IT" sz="2800" dirty="0" err="1">
                <a:cs typeface="Calibri"/>
              </a:rPr>
              <a:t>cell</a:t>
            </a:r>
            <a:r>
              <a:rPr lang="it-IT" sz="2800" dirty="0">
                <a:cs typeface="Calibri"/>
              </a:rPr>
              <a:t>-free di sarcoma del pollo può indurre </a:t>
            </a:r>
            <a:r>
              <a:rPr lang="it-IT" sz="2800" dirty="0" err="1">
                <a:cs typeface="Calibri"/>
              </a:rPr>
              <a:t>tumorigenesi</a:t>
            </a:r>
            <a:r>
              <a:rPr lang="it-IT" sz="2800" dirty="0">
                <a:cs typeface="Calibri"/>
              </a:rPr>
              <a:t> quando iniettato in topi sani</a:t>
            </a:r>
          </a:p>
        </p:txBody>
      </p:sp>
      <p:pic>
        <p:nvPicPr>
          <p:cNvPr id="3" name="Immagine 3" descr="Immagine che contiene mappa&#10;&#10;Descrizione generata automaticamente">
            <a:extLst>
              <a:ext uri="{FF2B5EF4-FFF2-40B4-BE49-F238E27FC236}">
                <a16:creationId xmlns:a16="http://schemas.microsoft.com/office/drawing/2014/main" id="{AEEF4E08-F702-03A6-B5E6-8E974A434375}"/>
              </a:ext>
            </a:extLst>
          </p:cNvPr>
          <p:cNvPicPr>
            <a:picLocks noChangeAspect="1"/>
          </p:cNvPicPr>
          <p:nvPr/>
        </p:nvPicPr>
        <p:blipFill>
          <a:blip r:embed="rId2"/>
          <a:stretch>
            <a:fillRect/>
          </a:stretch>
        </p:blipFill>
        <p:spPr>
          <a:xfrm>
            <a:off x="103063" y="1589340"/>
            <a:ext cx="7689010" cy="4820009"/>
          </a:xfrm>
          <a:prstGeom prst="rect">
            <a:avLst/>
          </a:prstGeom>
        </p:spPr>
      </p:pic>
      <p:sp>
        <p:nvSpPr>
          <p:cNvPr id="4" name="CasellaDiTesto 3">
            <a:extLst>
              <a:ext uri="{FF2B5EF4-FFF2-40B4-BE49-F238E27FC236}">
                <a16:creationId xmlns:a16="http://schemas.microsoft.com/office/drawing/2014/main" id="{4CE5AE53-7438-2A3E-D5B5-D6A0E712DC47}"/>
              </a:ext>
            </a:extLst>
          </p:cNvPr>
          <p:cNvSpPr txBox="1"/>
          <p:nvPr/>
        </p:nvSpPr>
        <p:spPr>
          <a:xfrm>
            <a:off x="6915753" y="4749532"/>
            <a:ext cx="498588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400" dirty="0" err="1">
                <a:cs typeface="Calibri"/>
              </a:rPr>
              <a:t>Rous</a:t>
            </a:r>
            <a:r>
              <a:rPr lang="it-IT" sz="2400" dirty="0">
                <a:cs typeface="Calibri"/>
              </a:rPr>
              <a:t> sarcoma virus</a:t>
            </a:r>
          </a:p>
          <a:p>
            <a:endParaRPr lang="it-IT" sz="2400" dirty="0">
              <a:cs typeface="Calibri"/>
            </a:endParaRPr>
          </a:p>
          <a:p>
            <a:r>
              <a:rPr lang="it-IT" sz="2400" dirty="0">
                <a:cs typeface="Calibri"/>
              </a:rPr>
              <a:t>Gene </a:t>
            </a:r>
            <a:r>
              <a:rPr lang="it-IT" sz="2400" b="1" i="1" dirty="0">
                <a:cs typeface="Calibri"/>
              </a:rPr>
              <a:t>v-SRC</a:t>
            </a:r>
            <a:r>
              <a:rPr lang="it-IT" sz="2400" dirty="0">
                <a:cs typeface="Calibri"/>
              </a:rPr>
              <a:t> con attività tirosina </a:t>
            </a:r>
            <a:r>
              <a:rPr lang="it-IT" sz="2400" dirty="0" err="1">
                <a:cs typeface="Calibri"/>
              </a:rPr>
              <a:t>kinasi</a:t>
            </a:r>
            <a:endParaRPr lang="it-IT" sz="2400" dirty="0">
              <a:cs typeface="Calibri"/>
            </a:endParaRPr>
          </a:p>
          <a:p>
            <a:r>
              <a:rPr lang="it-IT" sz="2400" dirty="0">
                <a:cs typeface="Calibri"/>
              </a:rPr>
              <a:t>Non necessario a replicazione virale</a:t>
            </a:r>
          </a:p>
        </p:txBody>
      </p:sp>
    </p:spTree>
    <p:extLst>
      <p:ext uri="{BB962C8B-B14F-4D97-AF65-F5344CB8AC3E}">
        <p14:creationId xmlns:p14="http://schemas.microsoft.com/office/powerpoint/2010/main" val="795418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D9AE326C-8253-6D88-36D9-DA5929CA8A7C}"/>
              </a:ext>
            </a:extLst>
          </p:cNvPr>
          <p:cNvSpPr>
            <a:spLocks noGrp="1" noChangeArrowheads="1"/>
          </p:cNvSpPr>
          <p:nvPr>
            <p:ph type="title"/>
          </p:nvPr>
        </p:nvSpPr>
        <p:spPr>
          <a:xfrm>
            <a:off x="226995" y="254001"/>
            <a:ext cx="10515600" cy="666752"/>
          </a:xfrm>
        </p:spPr>
        <p:txBody>
          <a:bodyPr>
            <a:normAutofit fontScale="90000"/>
          </a:bodyPr>
          <a:lstStyle/>
          <a:p>
            <a:pPr eaLnBrk="1" hangingPunct="1"/>
            <a:r>
              <a:rPr lang="it-IT" altLang="it-IT" b="1" dirty="0">
                <a:solidFill>
                  <a:schemeClr val="accent1"/>
                </a:solidFill>
                <a:latin typeface="+mn-lt"/>
              </a:rPr>
              <a:t>Classificazione/stadiazione dei tumori</a:t>
            </a:r>
          </a:p>
        </p:txBody>
      </p:sp>
      <p:sp>
        <p:nvSpPr>
          <p:cNvPr id="4" name="TextBox 3">
            <a:extLst>
              <a:ext uri="{FF2B5EF4-FFF2-40B4-BE49-F238E27FC236}">
                <a16:creationId xmlns:a16="http://schemas.microsoft.com/office/drawing/2014/main" id="{42F62C3E-DF8D-CAA1-5B5A-59879865BC0B}"/>
              </a:ext>
            </a:extLst>
          </p:cNvPr>
          <p:cNvSpPr txBox="1"/>
          <p:nvPr/>
        </p:nvSpPr>
        <p:spPr>
          <a:xfrm>
            <a:off x="309562" y="1562101"/>
            <a:ext cx="11725275" cy="4031873"/>
          </a:xfrm>
          <a:prstGeom prst="rect">
            <a:avLst/>
          </a:prstGeom>
          <a:noFill/>
        </p:spPr>
        <p:txBody>
          <a:bodyPr wrap="square" rtlCol="0">
            <a:spAutoFit/>
          </a:bodyPr>
          <a:lstStyle/>
          <a:p>
            <a:r>
              <a:rPr lang="it-IT" sz="3200" dirty="0"/>
              <a:t>Comportamento: 			</a:t>
            </a:r>
            <a:br>
              <a:rPr lang="it-IT" sz="3200" dirty="0"/>
            </a:br>
            <a:r>
              <a:rPr lang="it-IT" sz="3200" dirty="0"/>
              <a:t>				-&gt; Benigni vs maligni</a:t>
            </a:r>
          </a:p>
          <a:p>
            <a:endParaRPr lang="it-IT" sz="3200" dirty="0"/>
          </a:p>
          <a:p>
            <a:r>
              <a:rPr lang="it-IT" sz="3200" dirty="0"/>
              <a:t>Anatomia patologica: 			</a:t>
            </a:r>
            <a:br>
              <a:rPr lang="it-IT" sz="3200" dirty="0"/>
            </a:br>
            <a:r>
              <a:rPr lang="it-IT" sz="3200" dirty="0"/>
              <a:t>				-&gt; stadiazione, grado</a:t>
            </a:r>
          </a:p>
          <a:p>
            <a:endParaRPr lang="it-IT" sz="3200" dirty="0"/>
          </a:p>
          <a:p>
            <a:r>
              <a:rPr lang="it-IT" sz="3200" dirty="0" err="1"/>
              <a:t>Immuno</a:t>
            </a:r>
            <a:r>
              <a:rPr lang="it-IT" sz="3200" dirty="0"/>
              <a:t>-istochimica/molecolare:  </a:t>
            </a:r>
            <a:br>
              <a:rPr lang="it-IT" sz="3200" dirty="0"/>
            </a:br>
            <a:r>
              <a:rPr lang="it-IT" sz="3200" dirty="0"/>
              <a:t>				-&gt; tipo di origine, differenziamento</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D259887-3A1D-6299-5403-317843CA6F50}"/>
              </a:ext>
            </a:extLst>
          </p:cNvPr>
          <p:cNvSpPr txBox="1"/>
          <p:nvPr/>
        </p:nvSpPr>
        <p:spPr>
          <a:xfrm>
            <a:off x="171774" y="79779"/>
            <a:ext cx="11565703"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it-IT" sz="2400" b="1" dirty="0">
                <a:cs typeface="Calibri"/>
              </a:rPr>
              <a:t>1976 Bishop Varmus</a:t>
            </a:r>
          </a:p>
          <a:p>
            <a:r>
              <a:rPr lang="it-IT" sz="2400" dirty="0">
                <a:cs typeface="Calibri"/>
              </a:rPr>
              <a:t>Un gene simile esisteva anche nei topi non infetti </a:t>
            </a:r>
            <a:r>
              <a:rPr lang="it-IT" sz="2400" b="1" i="1" dirty="0">
                <a:cs typeface="Calibri"/>
              </a:rPr>
              <a:t>c-SRC</a:t>
            </a:r>
            <a:r>
              <a:rPr lang="it-IT" sz="2400" dirty="0">
                <a:cs typeface="Calibri"/>
              </a:rPr>
              <a:t> … e anche negli umani</a:t>
            </a:r>
          </a:p>
          <a:p>
            <a:endParaRPr lang="it-IT" sz="2400" dirty="0">
              <a:cs typeface="Calibri"/>
            </a:endParaRPr>
          </a:p>
          <a:p>
            <a:r>
              <a:rPr lang="it-IT" sz="2800" dirty="0">
                <a:cs typeface="Calibri"/>
              </a:rPr>
              <a:t>Tutti (o quasi) gli oncogeni sono forme alterate (per mutazione, posizione </a:t>
            </a:r>
            <a:r>
              <a:rPr lang="it-IT" sz="2800" dirty="0" err="1">
                <a:cs typeface="Calibri"/>
              </a:rPr>
              <a:t>etc</a:t>
            </a:r>
            <a:r>
              <a:rPr lang="it-IT" sz="2800" dirty="0">
                <a:cs typeface="Calibri"/>
              </a:rPr>
              <a:t>) di normali geni (proto-oncogeni), che di solito sono geni ordinatamente utilizzati nei processi di crescita cellulare</a:t>
            </a:r>
          </a:p>
        </p:txBody>
      </p:sp>
      <p:pic>
        <p:nvPicPr>
          <p:cNvPr id="5" name="Immagine 5">
            <a:extLst>
              <a:ext uri="{FF2B5EF4-FFF2-40B4-BE49-F238E27FC236}">
                <a16:creationId xmlns:a16="http://schemas.microsoft.com/office/drawing/2014/main" id="{CF62176A-6B91-2C7D-7595-778B5D31E190}"/>
              </a:ext>
            </a:extLst>
          </p:cNvPr>
          <p:cNvPicPr>
            <a:picLocks noChangeAspect="1"/>
          </p:cNvPicPr>
          <p:nvPr/>
        </p:nvPicPr>
        <p:blipFill>
          <a:blip r:embed="rId2"/>
          <a:stretch>
            <a:fillRect/>
          </a:stretch>
        </p:blipFill>
        <p:spPr>
          <a:xfrm>
            <a:off x="317985" y="2804861"/>
            <a:ext cx="5431174" cy="3872524"/>
          </a:xfrm>
          <a:prstGeom prst="rect">
            <a:avLst/>
          </a:prstGeom>
        </p:spPr>
      </p:pic>
      <p:sp>
        <p:nvSpPr>
          <p:cNvPr id="6" name="CasellaDiTesto 1">
            <a:extLst>
              <a:ext uri="{FF2B5EF4-FFF2-40B4-BE49-F238E27FC236}">
                <a16:creationId xmlns:a16="http://schemas.microsoft.com/office/drawing/2014/main" id="{FD986929-E8F6-1747-BD06-98E706F0B973}"/>
              </a:ext>
            </a:extLst>
          </p:cNvPr>
          <p:cNvSpPr txBox="1"/>
          <p:nvPr/>
        </p:nvSpPr>
        <p:spPr>
          <a:xfrm>
            <a:off x="6197985" y="2856520"/>
            <a:ext cx="5676030" cy="378565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2400" dirty="0">
                <a:cs typeface="Calibri"/>
              </a:rPr>
              <a:t>Attivazione di SRC disassemblaggio dei punti di adesione focale</a:t>
            </a:r>
          </a:p>
          <a:p>
            <a:endParaRPr lang="it-IT" sz="2400" dirty="0">
              <a:cs typeface="Calibri"/>
            </a:endParaRPr>
          </a:p>
          <a:p>
            <a:r>
              <a:rPr lang="it-IT" sz="2400" dirty="0">
                <a:cs typeface="Calibri"/>
              </a:rPr>
              <a:t>SRC mutato costitutivamente attivo in Ca colon </a:t>
            </a:r>
          </a:p>
          <a:p>
            <a:endParaRPr lang="it-IT" sz="2400" dirty="0">
              <a:cs typeface="Calibri"/>
            </a:endParaRPr>
          </a:p>
          <a:p>
            <a:r>
              <a:rPr lang="it-IT" sz="2400" b="1" dirty="0">
                <a:cs typeface="Calibri"/>
              </a:rPr>
              <a:t>I virus possono «rubare» alle cellule </a:t>
            </a:r>
            <a:r>
              <a:rPr lang="it-IT" sz="2400" b="1" dirty="0" err="1">
                <a:cs typeface="Calibri"/>
              </a:rPr>
              <a:t>protoncogeni</a:t>
            </a:r>
            <a:r>
              <a:rPr lang="it-IT" sz="2400" b="1" dirty="0">
                <a:cs typeface="Calibri"/>
              </a:rPr>
              <a:t> che vengono trasformati e poi sfruttati per promuovere proliferazione di cellule infettate</a:t>
            </a:r>
          </a:p>
        </p:txBody>
      </p:sp>
    </p:spTree>
    <p:extLst>
      <p:ext uri="{BB962C8B-B14F-4D97-AF65-F5344CB8AC3E}">
        <p14:creationId xmlns:p14="http://schemas.microsoft.com/office/powerpoint/2010/main" val="2313205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BE73BF-3B45-2725-6872-63CF9E6D7813}"/>
              </a:ext>
            </a:extLst>
          </p:cNvPr>
          <p:cNvSpPr txBox="1"/>
          <p:nvPr/>
        </p:nvSpPr>
        <p:spPr>
          <a:xfrm>
            <a:off x="869132" y="601548"/>
            <a:ext cx="9766169" cy="3970318"/>
          </a:xfrm>
          <a:prstGeom prst="rect">
            <a:avLst/>
          </a:prstGeom>
          <a:noFill/>
        </p:spPr>
        <p:txBody>
          <a:bodyPr wrap="square" rtlCol="0">
            <a:spAutoFit/>
          </a:bodyPr>
          <a:lstStyle/>
          <a:p>
            <a:r>
              <a:rPr lang="it-IT" sz="2800" dirty="0"/>
              <a:t>A quei tempi, le malattie trasmesse da agenti «filtrabili» venivano considerate di origine virale (non era ancora possibile vedere i virus al microscopio elettronico)</a:t>
            </a:r>
          </a:p>
          <a:p>
            <a:endParaRPr lang="it-IT" sz="2800" dirty="0"/>
          </a:p>
          <a:p>
            <a:r>
              <a:rPr lang="it-IT" sz="2800" dirty="0"/>
              <a:t>Si tratta della prima evidenza dell’esistenza di un virus </a:t>
            </a:r>
            <a:r>
              <a:rPr lang="it-IT" sz="2800" dirty="0" err="1"/>
              <a:t>oncongeno</a:t>
            </a:r>
            <a:r>
              <a:rPr lang="it-IT" sz="2800" dirty="0"/>
              <a:t>. Solo molto più tardi si capirà che si trattava di un retrovirus e che il potere di provocare il tumore era legato alla inserzione nel DNA dell’animale infettato di un oncogene attivato (copia iper-attivata di geni coinvolti nella proliferazione cellulare)</a:t>
            </a:r>
          </a:p>
        </p:txBody>
      </p:sp>
    </p:spTree>
    <p:extLst>
      <p:ext uri="{BB962C8B-B14F-4D97-AF65-F5344CB8AC3E}">
        <p14:creationId xmlns:p14="http://schemas.microsoft.com/office/powerpoint/2010/main" val="29150679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D6987B-C980-03CF-D960-1C07DFA7B87E}"/>
              </a:ext>
            </a:extLst>
          </p:cNvPr>
          <p:cNvPicPr>
            <a:picLocks noChangeAspect="1"/>
          </p:cNvPicPr>
          <p:nvPr/>
        </p:nvPicPr>
        <p:blipFill>
          <a:blip r:embed="rId2"/>
          <a:stretch>
            <a:fillRect/>
          </a:stretch>
        </p:blipFill>
        <p:spPr>
          <a:xfrm>
            <a:off x="376236" y="352455"/>
            <a:ext cx="9051961" cy="2012699"/>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0D583138-92E5-903C-4BF1-2E5FD675C15C}"/>
              </a:ext>
            </a:extLst>
          </p:cNvPr>
          <p:cNvPicPr>
            <a:picLocks noChangeAspect="1"/>
          </p:cNvPicPr>
          <p:nvPr/>
        </p:nvPicPr>
        <p:blipFill>
          <a:blip r:embed="rId3"/>
          <a:stretch>
            <a:fillRect/>
          </a:stretch>
        </p:blipFill>
        <p:spPr>
          <a:xfrm>
            <a:off x="412707" y="2871788"/>
            <a:ext cx="8972075" cy="3201930"/>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1B948375-E775-D643-80A1-50E3C76915D1}"/>
                  </a:ext>
                </a:extLst>
              </p14:cNvPr>
              <p14:cNvContentPartPr/>
              <p14:nvPr/>
            </p14:nvContentPartPr>
            <p14:xfrm>
              <a:off x="5238351" y="4849597"/>
              <a:ext cx="4142520" cy="23400"/>
            </p14:xfrm>
          </p:contentPart>
        </mc:Choice>
        <mc:Fallback xmlns="">
          <p:pic>
            <p:nvPicPr>
              <p:cNvPr id="8" name="Ink 7">
                <a:extLst>
                  <a:ext uri="{FF2B5EF4-FFF2-40B4-BE49-F238E27FC236}">
                    <a16:creationId xmlns:a16="http://schemas.microsoft.com/office/drawing/2014/main" id="{1B948375-E775-D643-80A1-50E3C76915D1}"/>
                  </a:ext>
                </a:extLst>
              </p:cNvPr>
              <p:cNvPicPr/>
              <p:nvPr/>
            </p:nvPicPr>
            <p:blipFill>
              <a:blip r:embed="rId5"/>
              <a:stretch>
                <a:fillRect/>
              </a:stretch>
            </p:blipFill>
            <p:spPr>
              <a:xfrm>
                <a:off x="5184351" y="4741597"/>
                <a:ext cx="4250160" cy="2390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91CE312D-F767-A80D-FA69-8E0E52A08194}"/>
                  </a:ext>
                </a:extLst>
              </p14:cNvPr>
              <p14:cNvContentPartPr/>
              <p14:nvPr/>
            </p14:nvContentPartPr>
            <p14:xfrm>
              <a:off x="236871" y="5199517"/>
              <a:ext cx="8897760" cy="250920"/>
            </p14:xfrm>
          </p:contentPart>
        </mc:Choice>
        <mc:Fallback xmlns="">
          <p:pic>
            <p:nvPicPr>
              <p:cNvPr id="9" name="Ink 8">
                <a:extLst>
                  <a:ext uri="{FF2B5EF4-FFF2-40B4-BE49-F238E27FC236}">
                    <a16:creationId xmlns:a16="http://schemas.microsoft.com/office/drawing/2014/main" id="{91CE312D-F767-A80D-FA69-8E0E52A08194}"/>
                  </a:ext>
                </a:extLst>
              </p:cNvPr>
              <p:cNvPicPr/>
              <p:nvPr/>
            </p:nvPicPr>
            <p:blipFill>
              <a:blip r:embed="rId7"/>
              <a:stretch>
                <a:fillRect/>
              </a:stretch>
            </p:blipFill>
            <p:spPr>
              <a:xfrm>
                <a:off x="182871" y="5091517"/>
                <a:ext cx="9005400" cy="4665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4F51F813-113A-2493-F557-A875C4750FCF}"/>
                  </a:ext>
                </a:extLst>
              </p14:cNvPr>
              <p14:cNvContentPartPr/>
              <p14:nvPr/>
            </p14:nvContentPartPr>
            <p14:xfrm>
              <a:off x="335511" y="5692357"/>
              <a:ext cx="6699960" cy="168120"/>
            </p14:xfrm>
          </p:contentPart>
        </mc:Choice>
        <mc:Fallback xmlns="">
          <p:pic>
            <p:nvPicPr>
              <p:cNvPr id="10" name="Ink 9">
                <a:extLst>
                  <a:ext uri="{FF2B5EF4-FFF2-40B4-BE49-F238E27FC236}">
                    <a16:creationId xmlns:a16="http://schemas.microsoft.com/office/drawing/2014/main" id="{4F51F813-113A-2493-F557-A875C4750FCF}"/>
                  </a:ext>
                </a:extLst>
              </p:cNvPr>
              <p:cNvPicPr/>
              <p:nvPr/>
            </p:nvPicPr>
            <p:blipFill>
              <a:blip r:embed="rId9"/>
              <a:stretch>
                <a:fillRect/>
              </a:stretch>
            </p:blipFill>
            <p:spPr>
              <a:xfrm>
                <a:off x="281511" y="5584357"/>
                <a:ext cx="6807600" cy="383760"/>
              </a:xfrm>
              <a:prstGeom prst="rect">
                <a:avLst/>
              </a:prstGeom>
            </p:spPr>
          </p:pic>
        </mc:Fallback>
      </mc:AlternateContent>
    </p:spTree>
    <p:extLst>
      <p:ext uri="{BB962C8B-B14F-4D97-AF65-F5344CB8AC3E}">
        <p14:creationId xmlns:p14="http://schemas.microsoft.com/office/powerpoint/2010/main" val="281017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0FD0CC-4551-513C-8F3D-82664CF63703}"/>
              </a:ext>
            </a:extLst>
          </p:cNvPr>
          <p:cNvPicPr>
            <a:picLocks noChangeAspect="1"/>
          </p:cNvPicPr>
          <p:nvPr/>
        </p:nvPicPr>
        <p:blipFill>
          <a:blip r:embed="rId3"/>
          <a:stretch>
            <a:fillRect/>
          </a:stretch>
        </p:blipFill>
        <p:spPr>
          <a:xfrm>
            <a:off x="1223964" y="999883"/>
            <a:ext cx="9816042" cy="4452891"/>
          </a:xfrm>
          <a:prstGeom prst="rect">
            <a:avLst/>
          </a:prstGeom>
        </p:spPr>
      </p:pic>
      <p:sp>
        <p:nvSpPr>
          <p:cNvPr id="6" name="TextBox 5">
            <a:extLst>
              <a:ext uri="{FF2B5EF4-FFF2-40B4-BE49-F238E27FC236}">
                <a16:creationId xmlns:a16="http://schemas.microsoft.com/office/drawing/2014/main" id="{C26ABBCF-4D3D-23FF-6FBA-E1A8CF4B6B18}"/>
              </a:ext>
            </a:extLst>
          </p:cNvPr>
          <p:cNvSpPr txBox="1"/>
          <p:nvPr/>
        </p:nvSpPr>
        <p:spPr>
          <a:xfrm>
            <a:off x="9666942" y="6338986"/>
            <a:ext cx="1891223" cy="369332"/>
          </a:xfrm>
          <a:prstGeom prst="rect">
            <a:avLst/>
          </a:prstGeom>
          <a:noFill/>
        </p:spPr>
        <p:txBody>
          <a:bodyPr wrap="none" rtlCol="0">
            <a:spAutoFit/>
          </a:bodyPr>
          <a:lstStyle/>
          <a:p>
            <a:r>
              <a:rPr lang="it-IT" dirty="0"/>
              <a:t>Vogt, Nature 2016</a:t>
            </a:r>
          </a:p>
        </p:txBody>
      </p:sp>
    </p:spTree>
    <p:extLst>
      <p:ext uri="{BB962C8B-B14F-4D97-AF65-F5344CB8AC3E}">
        <p14:creationId xmlns:p14="http://schemas.microsoft.com/office/powerpoint/2010/main" val="33289119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7A73D088-0C4B-8644-0F2D-20BCCF5E7718}"/>
              </a:ext>
            </a:extLst>
          </p:cNvPr>
          <p:cNvSpPr txBox="1"/>
          <p:nvPr/>
        </p:nvSpPr>
        <p:spPr>
          <a:xfrm>
            <a:off x="298300" y="363798"/>
            <a:ext cx="7098439" cy="526297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2800" b="1" i="1" dirty="0">
                <a:cs typeface="Calibri"/>
              </a:rPr>
              <a:t>V-ERBB</a:t>
            </a:r>
            <a:r>
              <a:rPr lang="it-IT" sz="2800" dirty="0">
                <a:cs typeface="Calibri"/>
              </a:rPr>
              <a:t> è una forma troncata di EGFR sempre attiva in assenza di ligando</a:t>
            </a:r>
          </a:p>
          <a:p>
            <a:endParaRPr lang="it-IT" sz="2800" dirty="0">
              <a:cs typeface="Calibri"/>
            </a:endParaRPr>
          </a:p>
          <a:p>
            <a:r>
              <a:rPr lang="it-IT" sz="2800" dirty="0">
                <a:cs typeface="Calibri"/>
              </a:rPr>
              <a:t>Mutazioni dell’EGFR (</a:t>
            </a:r>
            <a:r>
              <a:rPr lang="it-IT" sz="2800" b="1" i="1" dirty="0">
                <a:cs typeface="Calibri"/>
              </a:rPr>
              <a:t>ERBB</a:t>
            </a:r>
            <a:r>
              <a:rPr lang="it-IT" sz="2800" dirty="0">
                <a:cs typeface="Calibri"/>
              </a:rPr>
              <a:t>) umano posso avere la stessa conseguenza</a:t>
            </a:r>
          </a:p>
          <a:p>
            <a:endParaRPr lang="it-IT" sz="2800" dirty="0">
              <a:cs typeface="Calibri"/>
            </a:endParaRPr>
          </a:p>
          <a:p>
            <a:endParaRPr lang="it-IT" sz="2800" dirty="0">
              <a:cs typeface="Calibri"/>
            </a:endParaRPr>
          </a:p>
          <a:p>
            <a:endParaRPr lang="it-IT" sz="2800" dirty="0">
              <a:cs typeface="Calibri"/>
            </a:endParaRPr>
          </a:p>
          <a:p>
            <a:r>
              <a:rPr lang="it-IT" sz="2800" b="1" i="1" dirty="0">
                <a:cs typeface="Calibri"/>
              </a:rPr>
              <a:t>V-ERBA</a:t>
            </a:r>
            <a:r>
              <a:rPr lang="it-IT" sz="2800" dirty="0">
                <a:cs typeface="Calibri"/>
              </a:rPr>
              <a:t> è una forma inattiva con effetto dominante negativo del recettore della tiroxina. Mutazione di </a:t>
            </a:r>
            <a:r>
              <a:rPr lang="it-IT" sz="2800" i="1" dirty="0">
                <a:cs typeface="Calibri"/>
              </a:rPr>
              <a:t>C-ERBA</a:t>
            </a:r>
            <a:r>
              <a:rPr lang="it-IT" sz="2800" dirty="0">
                <a:cs typeface="Calibri"/>
              </a:rPr>
              <a:t> possono avere la stessa conseguenza</a:t>
            </a:r>
          </a:p>
        </p:txBody>
      </p:sp>
    </p:spTree>
    <p:extLst>
      <p:ext uri="{BB962C8B-B14F-4D97-AF65-F5344CB8AC3E}">
        <p14:creationId xmlns:p14="http://schemas.microsoft.com/office/powerpoint/2010/main" val="3062220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10022B7-B81A-8217-56E6-4DCDDB2481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0149" y="888782"/>
            <a:ext cx="7204947" cy="5406469"/>
          </a:xfrm>
          <a:prstGeom prst="rect">
            <a:avLst/>
          </a:prstGeom>
        </p:spPr>
      </p:pic>
      <p:sp>
        <p:nvSpPr>
          <p:cNvPr id="4" name="TextBox 3">
            <a:extLst>
              <a:ext uri="{FF2B5EF4-FFF2-40B4-BE49-F238E27FC236}">
                <a16:creationId xmlns:a16="http://schemas.microsoft.com/office/drawing/2014/main" id="{151C0D91-DEAD-4741-6075-61A065011242}"/>
              </a:ext>
            </a:extLst>
          </p:cNvPr>
          <p:cNvSpPr txBox="1"/>
          <p:nvPr/>
        </p:nvSpPr>
        <p:spPr>
          <a:xfrm>
            <a:off x="10139939" y="6295251"/>
            <a:ext cx="1470146" cy="369332"/>
          </a:xfrm>
          <a:prstGeom prst="rect">
            <a:avLst/>
          </a:prstGeom>
          <a:noFill/>
        </p:spPr>
        <p:txBody>
          <a:bodyPr wrap="none" rtlCol="0">
            <a:spAutoFit/>
          </a:bodyPr>
          <a:lstStyle/>
          <a:p>
            <a:r>
              <a:rPr lang="it-IT" dirty="0"/>
              <a:t>Pecorino 4.12</a:t>
            </a:r>
          </a:p>
        </p:txBody>
      </p:sp>
      <p:sp>
        <p:nvSpPr>
          <p:cNvPr id="5" name="TextBox 4">
            <a:extLst>
              <a:ext uri="{FF2B5EF4-FFF2-40B4-BE49-F238E27FC236}">
                <a16:creationId xmlns:a16="http://schemas.microsoft.com/office/drawing/2014/main" id="{6AB5F0E4-AF79-E088-7797-732212ABAD83}"/>
              </a:ext>
            </a:extLst>
          </p:cNvPr>
          <p:cNvSpPr txBox="1"/>
          <p:nvPr/>
        </p:nvSpPr>
        <p:spPr>
          <a:xfrm>
            <a:off x="117482" y="70534"/>
            <a:ext cx="11590166" cy="523220"/>
          </a:xfrm>
          <a:prstGeom prst="rect">
            <a:avLst/>
          </a:prstGeom>
          <a:noFill/>
        </p:spPr>
        <p:txBody>
          <a:bodyPr wrap="square" rtlCol="0">
            <a:spAutoFit/>
          </a:bodyPr>
          <a:lstStyle/>
          <a:p>
            <a:r>
              <a:rPr lang="it-IT" sz="2800" b="1" dirty="0">
                <a:solidFill>
                  <a:srgbClr val="0070C0"/>
                </a:solidFill>
              </a:rPr>
              <a:t>MECCANISMI DI ATTIVAZIONE DI PROTO-ONCOGENI che diventano oncogeni</a:t>
            </a:r>
          </a:p>
        </p:txBody>
      </p:sp>
      <p:sp>
        <p:nvSpPr>
          <p:cNvPr id="2" name="TextBox 1">
            <a:extLst>
              <a:ext uri="{FF2B5EF4-FFF2-40B4-BE49-F238E27FC236}">
                <a16:creationId xmlns:a16="http://schemas.microsoft.com/office/drawing/2014/main" id="{1C56056B-A3DA-EF34-0358-A116538962D6}"/>
              </a:ext>
            </a:extLst>
          </p:cNvPr>
          <p:cNvSpPr txBox="1"/>
          <p:nvPr/>
        </p:nvSpPr>
        <p:spPr>
          <a:xfrm>
            <a:off x="8184135" y="888782"/>
            <a:ext cx="3708120" cy="707886"/>
          </a:xfrm>
          <a:prstGeom prst="rect">
            <a:avLst/>
          </a:prstGeom>
          <a:noFill/>
        </p:spPr>
        <p:txBody>
          <a:bodyPr wrap="square" rtlCol="0">
            <a:spAutoFit/>
          </a:bodyPr>
          <a:lstStyle/>
          <a:p>
            <a:r>
              <a:rPr lang="it-IT" sz="2000" dirty="0">
                <a:solidFill>
                  <a:srgbClr val="C00000"/>
                </a:solidFill>
              </a:rPr>
              <a:t>Mutazioni: </a:t>
            </a:r>
            <a:r>
              <a:rPr lang="it-IT" sz="2000" b="1" dirty="0">
                <a:solidFill>
                  <a:srgbClr val="C00000"/>
                </a:solidFill>
              </a:rPr>
              <a:t>aumento di attività</a:t>
            </a:r>
            <a:r>
              <a:rPr lang="it-IT" sz="2000" dirty="0">
                <a:solidFill>
                  <a:srgbClr val="C00000"/>
                </a:solidFill>
              </a:rPr>
              <a:t>, attività </a:t>
            </a:r>
            <a:r>
              <a:rPr lang="it-IT" sz="2000" b="1" dirty="0">
                <a:solidFill>
                  <a:srgbClr val="C00000"/>
                </a:solidFill>
              </a:rPr>
              <a:t>costitutiva</a:t>
            </a:r>
          </a:p>
        </p:txBody>
      </p:sp>
      <p:sp>
        <p:nvSpPr>
          <p:cNvPr id="6" name="TextBox 5">
            <a:extLst>
              <a:ext uri="{FF2B5EF4-FFF2-40B4-BE49-F238E27FC236}">
                <a16:creationId xmlns:a16="http://schemas.microsoft.com/office/drawing/2014/main" id="{F2908E41-2777-DC25-618A-092779BC681B}"/>
              </a:ext>
            </a:extLst>
          </p:cNvPr>
          <p:cNvSpPr txBox="1"/>
          <p:nvPr/>
        </p:nvSpPr>
        <p:spPr>
          <a:xfrm>
            <a:off x="8184135" y="2082238"/>
            <a:ext cx="3708120" cy="400110"/>
          </a:xfrm>
          <a:prstGeom prst="rect">
            <a:avLst/>
          </a:prstGeom>
          <a:noFill/>
        </p:spPr>
        <p:txBody>
          <a:bodyPr wrap="square" rtlCol="0">
            <a:spAutoFit/>
          </a:bodyPr>
          <a:lstStyle/>
          <a:p>
            <a:r>
              <a:rPr lang="it-IT" sz="2000" b="1" dirty="0" err="1">
                <a:solidFill>
                  <a:srgbClr val="C00000"/>
                </a:solidFill>
              </a:rPr>
              <a:t>Overespressione</a:t>
            </a:r>
            <a:endParaRPr lang="it-IT" sz="2000" b="1" dirty="0">
              <a:solidFill>
                <a:srgbClr val="C00000"/>
              </a:solidFill>
            </a:endParaRPr>
          </a:p>
        </p:txBody>
      </p:sp>
      <p:sp>
        <p:nvSpPr>
          <p:cNvPr id="7" name="TextBox 6">
            <a:extLst>
              <a:ext uri="{FF2B5EF4-FFF2-40B4-BE49-F238E27FC236}">
                <a16:creationId xmlns:a16="http://schemas.microsoft.com/office/drawing/2014/main" id="{253DC17D-D0C5-8DE0-AD75-A635EEABB0CE}"/>
              </a:ext>
            </a:extLst>
          </p:cNvPr>
          <p:cNvSpPr txBox="1"/>
          <p:nvPr/>
        </p:nvSpPr>
        <p:spPr>
          <a:xfrm>
            <a:off x="8129269" y="2967918"/>
            <a:ext cx="3708120" cy="707886"/>
          </a:xfrm>
          <a:prstGeom prst="rect">
            <a:avLst/>
          </a:prstGeom>
          <a:noFill/>
        </p:spPr>
        <p:txBody>
          <a:bodyPr wrap="square" rtlCol="0">
            <a:spAutoFit/>
          </a:bodyPr>
          <a:lstStyle/>
          <a:p>
            <a:r>
              <a:rPr lang="it-IT" sz="2000" dirty="0">
                <a:solidFill>
                  <a:srgbClr val="C00000"/>
                </a:solidFill>
              </a:rPr>
              <a:t>Muove proteine di fusione</a:t>
            </a:r>
          </a:p>
          <a:p>
            <a:r>
              <a:rPr lang="it-IT" sz="2000" dirty="0">
                <a:solidFill>
                  <a:srgbClr val="C00000"/>
                </a:solidFill>
              </a:rPr>
              <a:t>(e.g. BCR-ABL)</a:t>
            </a:r>
          </a:p>
        </p:txBody>
      </p:sp>
      <p:sp>
        <p:nvSpPr>
          <p:cNvPr id="8" name="TextBox 7">
            <a:extLst>
              <a:ext uri="{FF2B5EF4-FFF2-40B4-BE49-F238E27FC236}">
                <a16:creationId xmlns:a16="http://schemas.microsoft.com/office/drawing/2014/main" id="{BEF82DFD-4E99-0098-5953-F45F3912AFFD}"/>
              </a:ext>
            </a:extLst>
          </p:cNvPr>
          <p:cNvSpPr txBox="1"/>
          <p:nvPr/>
        </p:nvSpPr>
        <p:spPr>
          <a:xfrm>
            <a:off x="8129269" y="4096591"/>
            <a:ext cx="3708120" cy="1015663"/>
          </a:xfrm>
          <a:prstGeom prst="rect">
            <a:avLst/>
          </a:prstGeom>
          <a:noFill/>
        </p:spPr>
        <p:txBody>
          <a:bodyPr wrap="square" rtlCol="0">
            <a:spAutoFit/>
          </a:bodyPr>
          <a:lstStyle/>
          <a:p>
            <a:r>
              <a:rPr lang="it-IT" sz="2000" b="1" dirty="0">
                <a:solidFill>
                  <a:srgbClr val="C00000"/>
                </a:solidFill>
              </a:rPr>
              <a:t>Mutagenesi</a:t>
            </a:r>
            <a:r>
              <a:rPr lang="it-IT" sz="2000" dirty="0">
                <a:solidFill>
                  <a:srgbClr val="C00000"/>
                </a:solidFill>
              </a:rPr>
              <a:t> </a:t>
            </a:r>
            <a:r>
              <a:rPr lang="it-IT" sz="2000" dirty="0" err="1">
                <a:solidFill>
                  <a:srgbClr val="C00000"/>
                </a:solidFill>
              </a:rPr>
              <a:t>indota</a:t>
            </a:r>
            <a:r>
              <a:rPr lang="it-IT" sz="2000" dirty="0">
                <a:solidFill>
                  <a:srgbClr val="C00000"/>
                </a:solidFill>
              </a:rPr>
              <a:t> da inserzione di genoma virale </a:t>
            </a:r>
            <a:r>
              <a:rPr lang="it-IT" sz="2000" dirty="0" err="1">
                <a:solidFill>
                  <a:srgbClr val="C00000"/>
                </a:solidFill>
              </a:rPr>
              <a:t>allì’interno</a:t>
            </a:r>
            <a:r>
              <a:rPr lang="it-IT" sz="2000" dirty="0">
                <a:solidFill>
                  <a:srgbClr val="C00000"/>
                </a:solidFill>
              </a:rPr>
              <a:t> di una sequenza </a:t>
            </a:r>
          </a:p>
        </p:txBody>
      </p:sp>
      <p:sp>
        <p:nvSpPr>
          <p:cNvPr id="9" name="TextBox 8">
            <a:extLst>
              <a:ext uri="{FF2B5EF4-FFF2-40B4-BE49-F238E27FC236}">
                <a16:creationId xmlns:a16="http://schemas.microsoft.com/office/drawing/2014/main" id="{3621CFAD-48F8-B526-F801-B0A43BC0CCA4}"/>
              </a:ext>
            </a:extLst>
          </p:cNvPr>
          <p:cNvSpPr txBox="1"/>
          <p:nvPr/>
        </p:nvSpPr>
        <p:spPr>
          <a:xfrm>
            <a:off x="8129269" y="5261332"/>
            <a:ext cx="3708120" cy="400110"/>
          </a:xfrm>
          <a:prstGeom prst="rect">
            <a:avLst/>
          </a:prstGeom>
          <a:noFill/>
        </p:spPr>
        <p:txBody>
          <a:bodyPr wrap="square" rtlCol="0">
            <a:spAutoFit/>
          </a:bodyPr>
          <a:lstStyle/>
          <a:p>
            <a:r>
              <a:rPr lang="it-IT" sz="2000" b="1" dirty="0">
                <a:solidFill>
                  <a:srgbClr val="C00000"/>
                </a:solidFill>
              </a:rPr>
              <a:t>Copy </a:t>
            </a:r>
            <a:r>
              <a:rPr lang="it-IT" sz="2000" b="1" dirty="0" err="1">
                <a:solidFill>
                  <a:srgbClr val="C00000"/>
                </a:solidFill>
              </a:rPr>
              <a:t>number</a:t>
            </a:r>
            <a:r>
              <a:rPr lang="it-IT" sz="2000" b="1" dirty="0">
                <a:solidFill>
                  <a:srgbClr val="C00000"/>
                </a:solidFill>
              </a:rPr>
              <a:t> </a:t>
            </a:r>
            <a:r>
              <a:rPr lang="it-IT" sz="2000" b="1" dirty="0" err="1">
                <a:solidFill>
                  <a:srgbClr val="C00000"/>
                </a:solidFill>
              </a:rPr>
              <a:t>variation</a:t>
            </a:r>
            <a:endParaRPr lang="it-IT" sz="2000" b="1" dirty="0">
              <a:solidFill>
                <a:srgbClr val="C00000"/>
              </a:solidFill>
            </a:endParaRPr>
          </a:p>
        </p:txBody>
      </p:sp>
    </p:spTree>
    <p:extLst>
      <p:ext uri="{BB962C8B-B14F-4D97-AF65-F5344CB8AC3E}">
        <p14:creationId xmlns:p14="http://schemas.microsoft.com/office/powerpoint/2010/main" val="21842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6818EF-453F-F772-5288-CC10D25CE133}"/>
              </a:ext>
            </a:extLst>
          </p:cNvPr>
          <p:cNvSpPr txBox="1"/>
          <p:nvPr/>
        </p:nvSpPr>
        <p:spPr>
          <a:xfrm>
            <a:off x="232389" y="143710"/>
            <a:ext cx="6143151" cy="1077218"/>
          </a:xfrm>
          <a:prstGeom prst="rect">
            <a:avLst/>
          </a:prstGeom>
          <a:noFill/>
        </p:spPr>
        <p:txBody>
          <a:bodyPr wrap="square" rtlCol="0">
            <a:spAutoFit/>
          </a:bodyPr>
          <a:lstStyle/>
          <a:p>
            <a:r>
              <a:rPr lang="it-IT" sz="3200" b="1" dirty="0">
                <a:solidFill>
                  <a:srgbClr val="0070C0"/>
                </a:solidFill>
              </a:rPr>
              <a:t>Geni di fusione da riarrangiamento cromosomico</a:t>
            </a:r>
          </a:p>
        </p:txBody>
      </p:sp>
      <p:pic>
        <p:nvPicPr>
          <p:cNvPr id="4" name="Picture 3">
            <a:extLst>
              <a:ext uri="{FF2B5EF4-FFF2-40B4-BE49-F238E27FC236}">
                <a16:creationId xmlns:a16="http://schemas.microsoft.com/office/drawing/2014/main" id="{FD804EAA-B626-EFAF-551D-589AEB66F690}"/>
              </a:ext>
            </a:extLst>
          </p:cNvPr>
          <p:cNvPicPr>
            <a:picLocks noChangeAspect="1"/>
          </p:cNvPicPr>
          <p:nvPr/>
        </p:nvPicPr>
        <p:blipFill>
          <a:blip r:embed="rId2"/>
          <a:stretch>
            <a:fillRect/>
          </a:stretch>
        </p:blipFill>
        <p:spPr>
          <a:xfrm>
            <a:off x="6274106" y="194600"/>
            <a:ext cx="5138318" cy="6613387"/>
          </a:xfrm>
          <a:prstGeom prst="rect">
            <a:avLst/>
          </a:prstGeom>
        </p:spPr>
      </p:pic>
      <p:sp>
        <p:nvSpPr>
          <p:cNvPr id="6" name="TextBox 5">
            <a:extLst>
              <a:ext uri="{FF2B5EF4-FFF2-40B4-BE49-F238E27FC236}">
                <a16:creationId xmlns:a16="http://schemas.microsoft.com/office/drawing/2014/main" id="{41711B2D-EA7D-F899-D87C-02D994EB3587}"/>
              </a:ext>
            </a:extLst>
          </p:cNvPr>
          <p:cNvSpPr txBox="1"/>
          <p:nvPr/>
        </p:nvSpPr>
        <p:spPr>
          <a:xfrm>
            <a:off x="232389" y="1442057"/>
            <a:ext cx="5648062" cy="3416320"/>
          </a:xfrm>
          <a:prstGeom prst="rect">
            <a:avLst/>
          </a:prstGeom>
          <a:noFill/>
        </p:spPr>
        <p:txBody>
          <a:bodyPr wrap="square">
            <a:spAutoFit/>
          </a:bodyPr>
          <a:lstStyle/>
          <a:p>
            <a:r>
              <a:rPr lang="it-IT" sz="2400" b="1" dirty="0">
                <a:solidFill>
                  <a:srgbClr val="0070C0"/>
                </a:solidFill>
              </a:rPr>
              <a:t>Il cromosoma Philadelphia</a:t>
            </a:r>
          </a:p>
          <a:p>
            <a:r>
              <a:rPr lang="it-IT" sz="2400" b="1" i="1" dirty="0"/>
              <a:t>BCR-ABL</a:t>
            </a:r>
          </a:p>
          <a:p>
            <a:r>
              <a:rPr lang="it-IT" sz="2400" dirty="0"/>
              <a:t>L’oncogene ABL espresso in modo aberrante sotto il controllo del promotore del B </a:t>
            </a:r>
            <a:r>
              <a:rPr lang="it-IT" sz="2400" dirty="0" err="1"/>
              <a:t>cell</a:t>
            </a:r>
            <a:r>
              <a:rPr lang="it-IT" sz="2400" dirty="0"/>
              <a:t> receptor</a:t>
            </a:r>
          </a:p>
          <a:p>
            <a:endParaRPr lang="it-IT" sz="2400" dirty="0"/>
          </a:p>
          <a:p>
            <a:r>
              <a:rPr lang="it-IT" sz="2400" dirty="0"/>
              <a:t> </a:t>
            </a:r>
            <a:r>
              <a:rPr lang="it-IT" sz="2400" b="1" dirty="0">
                <a:solidFill>
                  <a:srgbClr val="0070C0"/>
                </a:solidFill>
              </a:rPr>
              <a:t>Traslocazione 8-14 nel linfoma di </a:t>
            </a:r>
            <a:r>
              <a:rPr lang="it-IT" sz="2400" b="1" dirty="0" err="1">
                <a:solidFill>
                  <a:srgbClr val="0070C0"/>
                </a:solidFill>
              </a:rPr>
              <a:t>Burkitt</a:t>
            </a:r>
            <a:endParaRPr lang="it-IT" sz="2400" b="1" dirty="0">
              <a:solidFill>
                <a:srgbClr val="0070C0"/>
              </a:solidFill>
            </a:endParaRPr>
          </a:p>
          <a:p>
            <a:r>
              <a:rPr lang="it-IT" sz="2400" dirty="0"/>
              <a:t>L’oncogene </a:t>
            </a:r>
            <a:r>
              <a:rPr lang="it-IT" sz="2400" b="1" i="1" dirty="0"/>
              <a:t>MYC</a:t>
            </a:r>
            <a:r>
              <a:rPr lang="it-IT" sz="2400" dirty="0"/>
              <a:t> sotto il controllo del promotore delle </a:t>
            </a:r>
            <a:r>
              <a:rPr lang="it-IT" sz="2400" b="1" dirty="0"/>
              <a:t>Immunoglobuline</a:t>
            </a:r>
          </a:p>
        </p:txBody>
      </p:sp>
      <p:sp>
        <p:nvSpPr>
          <p:cNvPr id="7" name="TextBox 6">
            <a:extLst>
              <a:ext uri="{FF2B5EF4-FFF2-40B4-BE49-F238E27FC236}">
                <a16:creationId xmlns:a16="http://schemas.microsoft.com/office/drawing/2014/main" id="{A8F85ECE-A4F2-4A7E-EBD9-C429E980537D}"/>
              </a:ext>
            </a:extLst>
          </p:cNvPr>
          <p:cNvSpPr txBox="1"/>
          <p:nvPr/>
        </p:nvSpPr>
        <p:spPr>
          <a:xfrm>
            <a:off x="11195085" y="6488668"/>
            <a:ext cx="936292" cy="369332"/>
          </a:xfrm>
          <a:prstGeom prst="rect">
            <a:avLst/>
          </a:prstGeom>
          <a:noFill/>
        </p:spPr>
        <p:txBody>
          <a:bodyPr wrap="square" rtlCol="0">
            <a:spAutoFit/>
          </a:bodyPr>
          <a:lstStyle/>
          <a:p>
            <a:r>
              <a:rPr lang="it-IT" dirty="0"/>
              <a:t>Robbins</a:t>
            </a:r>
          </a:p>
        </p:txBody>
      </p:sp>
      <p:sp>
        <p:nvSpPr>
          <p:cNvPr id="8" name="TextBox 7">
            <a:extLst>
              <a:ext uri="{FF2B5EF4-FFF2-40B4-BE49-F238E27FC236}">
                <a16:creationId xmlns:a16="http://schemas.microsoft.com/office/drawing/2014/main" id="{D09190F9-C81B-8B81-449F-EE11A02EACFA}"/>
              </a:ext>
            </a:extLst>
          </p:cNvPr>
          <p:cNvSpPr txBox="1"/>
          <p:nvPr/>
        </p:nvSpPr>
        <p:spPr>
          <a:xfrm>
            <a:off x="10844469" y="2258214"/>
            <a:ext cx="1254189" cy="461665"/>
          </a:xfrm>
          <a:prstGeom prst="rect">
            <a:avLst/>
          </a:prstGeom>
          <a:noFill/>
        </p:spPr>
        <p:txBody>
          <a:bodyPr wrap="none" rtlCol="0">
            <a:spAutoFit/>
          </a:bodyPr>
          <a:lstStyle/>
          <a:p>
            <a:r>
              <a:rPr lang="it-IT" sz="2400" b="1" dirty="0">
                <a:solidFill>
                  <a:srgbClr val="C00000"/>
                </a:solidFill>
              </a:rPr>
              <a:t>Imatinib</a:t>
            </a:r>
          </a:p>
        </p:txBody>
      </p:sp>
    </p:spTree>
    <p:extLst>
      <p:ext uri="{BB962C8B-B14F-4D97-AF65-F5344CB8AC3E}">
        <p14:creationId xmlns:p14="http://schemas.microsoft.com/office/powerpoint/2010/main" val="96652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a:extLst>
              <a:ext uri="{FF2B5EF4-FFF2-40B4-BE49-F238E27FC236}">
                <a16:creationId xmlns:a16="http://schemas.microsoft.com/office/drawing/2014/main" id="{1351E854-6D76-4FFC-17AD-4AF00323B13B}"/>
              </a:ext>
            </a:extLst>
          </p:cNvPr>
          <p:cNvPicPr>
            <a:picLocks noChangeAspect="1"/>
          </p:cNvPicPr>
          <p:nvPr/>
        </p:nvPicPr>
        <p:blipFill>
          <a:blip r:embed="rId3"/>
          <a:stretch>
            <a:fillRect/>
          </a:stretch>
        </p:blipFill>
        <p:spPr>
          <a:xfrm>
            <a:off x="324929" y="351148"/>
            <a:ext cx="7502104" cy="5695630"/>
          </a:xfrm>
          <a:prstGeom prst="rect">
            <a:avLst/>
          </a:prstGeom>
        </p:spPr>
      </p:pic>
      <p:sp>
        <p:nvSpPr>
          <p:cNvPr id="3" name="CasellaDiTesto 2">
            <a:extLst>
              <a:ext uri="{FF2B5EF4-FFF2-40B4-BE49-F238E27FC236}">
                <a16:creationId xmlns:a16="http://schemas.microsoft.com/office/drawing/2014/main" id="{8B48EC4A-727B-D8D7-6440-71763F6D5455}"/>
              </a:ext>
            </a:extLst>
          </p:cNvPr>
          <p:cNvSpPr txBox="1"/>
          <p:nvPr/>
        </p:nvSpPr>
        <p:spPr>
          <a:xfrm>
            <a:off x="329019" y="6305370"/>
            <a:ext cx="41045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dirty="0">
                <a:cs typeface="Calibri"/>
              </a:rPr>
              <a:t>Roberts PJ, Oncogene 2007</a:t>
            </a:r>
            <a:endParaRPr lang="it-IT" dirty="0"/>
          </a:p>
        </p:txBody>
      </p:sp>
      <p:sp>
        <p:nvSpPr>
          <p:cNvPr id="4" name="CasellaDiTesto 3">
            <a:extLst>
              <a:ext uri="{FF2B5EF4-FFF2-40B4-BE49-F238E27FC236}">
                <a16:creationId xmlns:a16="http://schemas.microsoft.com/office/drawing/2014/main" id="{547E8580-B961-71B0-95B2-C9E016BA6B71}"/>
              </a:ext>
            </a:extLst>
          </p:cNvPr>
          <p:cNvSpPr txBox="1"/>
          <p:nvPr/>
        </p:nvSpPr>
        <p:spPr>
          <a:xfrm>
            <a:off x="8662208" y="648080"/>
            <a:ext cx="21794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dirty="0">
                <a:cs typeface="Calibri"/>
              </a:rPr>
              <a:t>EGF </a:t>
            </a:r>
            <a:r>
              <a:rPr lang="it-IT" dirty="0" err="1">
                <a:cs typeface="Calibri"/>
              </a:rPr>
              <a:t>signaling</a:t>
            </a:r>
            <a:endParaRPr lang="it-IT" dirty="0"/>
          </a:p>
        </p:txBody>
      </p:sp>
      <p:sp>
        <p:nvSpPr>
          <p:cNvPr id="5" name="TextBox 4">
            <a:extLst>
              <a:ext uri="{FF2B5EF4-FFF2-40B4-BE49-F238E27FC236}">
                <a16:creationId xmlns:a16="http://schemas.microsoft.com/office/drawing/2014/main" id="{142031D3-7DD2-E9FF-6264-2990B2A2400C}"/>
              </a:ext>
            </a:extLst>
          </p:cNvPr>
          <p:cNvSpPr txBox="1"/>
          <p:nvPr/>
        </p:nvSpPr>
        <p:spPr>
          <a:xfrm>
            <a:off x="8482197" y="1921690"/>
            <a:ext cx="3076627" cy="2554545"/>
          </a:xfrm>
          <a:prstGeom prst="rect">
            <a:avLst/>
          </a:prstGeom>
          <a:noFill/>
        </p:spPr>
        <p:txBody>
          <a:bodyPr wrap="square" rtlCol="0">
            <a:spAutoFit/>
          </a:bodyPr>
          <a:lstStyle/>
          <a:p>
            <a:r>
              <a:rPr lang="it-IT" sz="3200" b="1" dirty="0">
                <a:solidFill>
                  <a:srgbClr val="0070C0"/>
                </a:solidFill>
              </a:rPr>
              <a:t>FREQUENZA DI MUTAZIONI NELLA PATHWAY DI EGF IN DIVERSI TUMORI</a:t>
            </a:r>
          </a:p>
        </p:txBody>
      </p:sp>
    </p:spTree>
    <p:extLst>
      <p:ext uri="{BB962C8B-B14F-4D97-AF65-F5344CB8AC3E}">
        <p14:creationId xmlns:p14="http://schemas.microsoft.com/office/powerpoint/2010/main" val="19338507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83427D6D-6EB8-89C4-8E4F-AF6B7B44A3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9045" y="147205"/>
            <a:ext cx="5680764" cy="6508689"/>
          </a:xfrm>
          <a:prstGeom prst="rect">
            <a:avLst/>
          </a:prstGeom>
        </p:spPr>
      </p:pic>
      <p:sp>
        <p:nvSpPr>
          <p:cNvPr id="2" name="TextBox 1">
            <a:extLst>
              <a:ext uri="{FF2B5EF4-FFF2-40B4-BE49-F238E27FC236}">
                <a16:creationId xmlns:a16="http://schemas.microsoft.com/office/drawing/2014/main" id="{274B571E-928A-D1BA-0C62-F7916C4FD62C}"/>
              </a:ext>
            </a:extLst>
          </p:cNvPr>
          <p:cNvSpPr txBox="1"/>
          <p:nvPr/>
        </p:nvSpPr>
        <p:spPr>
          <a:xfrm>
            <a:off x="7421291" y="436421"/>
            <a:ext cx="3672755" cy="4031873"/>
          </a:xfrm>
          <a:prstGeom prst="rect">
            <a:avLst/>
          </a:prstGeom>
          <a:noFill/>
        </p:spPr>
        <p:txBody>
          <a:bodyPr wrap="square" rtlCol="0">
            <a:spAutoFit/>
          </a:bodyPr>
          <a:lstStyle/>
          <a:p>
            <a:r>
              <a:rPr lang="it-IT" sz="3200" b="1">
                <a:solidFill>
                  <a:srgbClr val="0070C0"/>
                </a:solidFill>
              </a:rPr>
              <a:t>TERAPIE ANTITUMORALI </a:t>
            </a:r>
            <a:r>
              <a:rPr lang="it-IT" sz="3200" b="1" dirty="0">
                <a:solidFill>
                  <a:srgbClr val="0070C0"/>
                </a:solidFill>
              </a:rPr>
              <a:t>MIRATE ALL’INIBIZIONE DELLA PATHWAY DI EGF</a:t>
            </a:r>
          </a:p>
          <a:p>
            <a:endParaRPr lang="it-IT" sz="3200" b="1" dirty="0">
              <a:solidFill>
                <a:srgbClr val="0070C0"/>
              </a:solidFill>
            </a:endParaRPr>
          </a:p>
          <a:p>
            <a:r>
              <a:rPr lang="it-IT" sz="3200" b="1" dirty="0">
                <a:solidFill>
                  <a:srgbClr val="0070C0"/>
                </a:solidFill>
              </a:rPr>
              <a:t>Perché così tante?</a:t>
            </a:r>
          </a:p>
        </p:txBody>
      </p:sp>
    </p:spTree>
    <p:extLst>
      <p:ext uri="{BB962C8B-B14F-4D97-AF65-F5344CB8AC3E}">
        <p14:creationId xmlns:p14="http://schemas.microsoft.com/office/powerpoint/2010/main" val="21675404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
            <a:extLst>
              <a:ext uri="{FF2B5EF4-FFF2-40B4-BE49-F238E27FC236}">
                <a16:creationId xmlns:a16="http://schemas.microsoft.com/office/drawing/2014/main" id="{AC58801F-C43F-9A7D-966E-96708E1E1B86}"/>
              </a:ext>
            </a:extLst>
          </p:cNvPr>
          <p:cNvSpPr txBox="1"/>
          <p:nvPr/>
        </p:nvSpPr>
        <p:spPr>
          <a:xfrm>
            <a:off x="437662" y="181877"/>
            <a:ext cx="4971735" cy="156966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2400" dirty="0">
                <a:cs typeface="Calibri"/>
              </a:rPr>
              <a:t>Altri oncogeni retrovirali includono</a:t>
            </a:r>
          </a:p>
          <a:p>
            <a:r>
              <a:rPr lang="it-IT" sz="2400" b="1" i="1" dirty="0">
                <a:cs typeface="Calibri"/>
              </a:rPr>
              <a:t>v-SIS</a:t>
            </a:r>
            <a:r>
              <a:rPr lang="it-IT" sz="2400" dirty="0">
                <a:cs typeface="Calibri"/>
              </a:rPr>
              <a:t> = versione troncata del PDGF (fattore della riparazione tessutale)</a:t>
            </a:r>
          </a:p>
          <a:p>
            <a:r>
              <a:rPr lang="it-IT" sz="2400" dirty="0">
                <a:cs typeface="Calibri"/>
              </a:rPr>
              <a:t>Aberrante localizzazione e attivazione</a:t>
            </a:r>
          </a:p>
        </p:txBody>
      </p:sp>
    </p:spTree>
    <p:extLst>
      <p:ext uri="{BB962C8B-B14F-4D97-AF65-F5344CB8AC3E}">
        <p14:creationId xmlns:p14="http://schemas.microsoft.com/office/powerpoint/2010/main" val="1722321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646488-4089-2C9A-6B25-247DEF75BA70}"/>
              </a:ext>
            </a:extLst>
          </p:cNvPr>
          <p:cNvSpPr txBox="1"/>
          <p:nvPr/>
        </p:nvSpPr>
        <p:spPr>
          <a:xfrm>
            <a:off x="365523" y="258560"/>
            <a:ext cx="10578354" cy="4770537"/>
          </a:xfrm>
          <a:prstGeom prst="rect">
            <a:avLst/>
          </a:prstGeom>
          <a:noFill/>
        </p:spPr>
        <p:txBody>
          <a:bodyPr wrap="square" lIns="91440" tIns="45720" rIns="91440" bIns="45720" rtlCol="0" anchor="t">
            <a:spAutoFit/>
          </a:bodyPr>
          <a:lstStyle/>
          <a:p>
            <a:pPr>
              <a:spcBef>
                <a:spcPts val="1200"/>
              </a:spcBef>
            </a:pPr>
            <a:r>
              <a:rPr lang="it-IT" sz="3200" b="1" dirty="0">
                <a:solidFill>
                  <a:srgbClr val="0070C0"/>
                </a:solidFill>
              </a:rPr>
              <a:t>In base al differenziamento alla benignità o malignità</a:t>
            </a:r>
          </a:p>
          <a:p>
            <a:pPr>
              <a:spcBef>
                <a:spcPts val="1200"/>
              </a:spcBef>
            </a:pPr>
            <a:r>
              <a:rPr lang="it-IT" sz="2400" b="1" dirty="0"/>
              <a:t>- Da cellule proliferanti embrionali</a:t>
            </a:r>
          </a:p>
          <a:p>
            <a:pPr>
              <a:spcBef>
                <a:spcPts val="1200"/>
              </a:spcBef>
            </a:pPr>
            <a:r>
              <a:rPr lang="it-IT" sz="2400" dirty="0"/>
              <a:t>TERATOMI da cellule dei foglietti embrionali</a:t>
            </a:r>
          </a:p>
          <a:p>
            <a:pPr>
              <a:spcBef>
                <a:spcPts val="1200"/>
              </a:spcBef>
            </a:pPr>
            <a:r>
              <a:rPr lang="it-IT" sz="2400" dirty="0"/>
              <a:t>AMARTOMI alterata differenziazione embrionale</a:t>
            </a:r>
          </a:p>
          <a:p>
            <a:pPr>
              <a:spcBef>
                <a:spcPts val="1200"/>
              </a:spcBef>
            </a:pPr>
            <a:r>
              <a:rPr lang="it-IT" sz="2400" dirty="0"/>
              <a:t>-BLASTOMI da cellule embrionali differenziate, ma ancora proliferanti</a:t>
            </a:r>
          </a:p>
          <a:p>
            <a:pPr>
              <a:spcBef>
                <a:spcPts val="1200"/>
              </a:spcBef>
            </a:pPr>
            <a:r>
              <a:rPr lang="it-IT" sz="2400" b="1" dirty="0"/>
              <a:t>- Da cellule proliferanti adulte</a:t>
            </a:r>
          </a:p>
          <a:p>
            <a:pPr>
              <a:spcBef>
                <a:spcPts val="1200"/>
              </a:spcBef>
            </a:pPr>
            <a:r>
              <a:rPr lang="it-IT" sz="2400" dirty="0"/>
              <a:t>Ghiandole: 	ADENOMI / ADENOCARCINOMI</a:t>
            </a:r>
          </a:p>
          <a:p>
            <a:pPr>
              <a:spcBef>
                <a:spcPts val="1200"/>
              </a:spcBef>
            </a:pPr>
            <a:r>
              <a:rPr lang="it-IT" sz="2400" dirty="0"/>
              <a:t>Epiteli:		EPITELIOMI / CARCINOMI</a:t>
            </a:r>
          </a:p>
          <a:p>
            <a:pPr>
              <a:spcBef>
                <a:spcPts val="1200"/>
              </a:spcBef>
            </a:pPr>
            <a:r>
              <a:rPr lang="it-IT" sz="2400" dirty="0"/>
              <a:t>Mesenchima	SARCOMI </a:t>
            </a:r>
          </a:p>
        </p:txBody>
      </p:sp>
      <p:sp>
        <p:nvSpPr>
          <p:cNvPr id="3" name="TextBox 2">
            <a:extLst>
              <a:ext uri="{FF2B5EF4-FFF2-40B4-BE49-F238E27FC236}">
                <a16:creationId xmlns:a16="http://schemas.microsoft.com/office/drawing/2014/main" id="{F3BB0F77-818B-EC26-231E-AF1A49774D9A}"/>
              </a:ext>
            </a:extLst>
          </p:cNvPr>
          <p:cNvSpPr txBox="1"/>
          <p:nvPr/>
        </p:nvSpPr>
        <p:spPr>
          <a:xfrm>
            <a:off x="2786897" y="5474848"/>
            <a:ext cx="8075982" cy="954107"/>
          </a:xfrm>
          <a:prstGeom prst="rect">
            <a:avLst/>
          </a:prstGeom>
          <a:noFill/>
        </p:spPr>
        <p:txBody>
          <a:bodyPr wrap="square" rtlCol="0">
            <a:spAutoFit/>
          </a:bodyPr>
          <a:lstStyle/>
          <a:p>
            <a:r>
              <a:rPr lang="it-IT" sz="2800" dirty="0"/>
              <a:t>I tumori che originano da cellule che proliferano molto hanno più possibilità di accumulare mutazioni</a:t>
            </a:r>
          </a:p>
        </p:txBody>
      </p:sp>
    </p:spTree>
    <p:extLst>
      <p:ext uri="{BB962C8B-B14F-4D97-AF65-F5344CB8AC3E}">
        <p14:creationId xmlns:p14="http://schemas.microsoft.com/office/powerpoint/2010/main" val="22628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a:extLst>
              <a:ext uri="{FF2B5EF4-FFF2-40B4-BE49-F238E27FC236}">
                <a16:creationId xmlns:a16="http://schemas.microsoft.com/office/drawing/2014/main" id="{CF40AB02-D52D-23CE-057E-18E1904A37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44643" y="86364"/>
            <a:ext cx="4955457" cy="6568786"/>
          </a:xfrm>
          <a:prstGeom prst="rect">
            <a:avLst/>
          </a:prstGeom>
        </p:spPr>
      </p:pic>
      <p:pic>
        <p:nvPicPr>
          <p:cNvPr id="3" name="Immagine 2" descr="Immagine che contiene testo&#10;&#10;Descrizione generata automaticamente">
            <a:extLst>
              <a:ext uri="{FF2B5EF4-FFF2-40B4-BE49-F238E27FC236}">
                <a16:creationId xmlns:a16="http://schemas.microsoft.com/office/drawing/2014/main" id="{3B19C3F6-F34C-DEE0-85CE-AC0995A6B2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9597" y="378787"/>
            <a:ext cx="5823488" cy="1473338"/>
          </a:xfrm>
          <a:prstGeom prst="rect">
            <a:avLst/>
          </a:prstGeom>
        </p:spPr>
      </p:pic>
      <p:pic>
        <p:nvPicPr>
          <p:cNvPr id="4" name="Immagine 4">
            <a:extLst>
              <a:ext uri="{FF2B5EF4-FFF2-40B4-BE49-F238E27FC236}">
                <a16:creationId xmlns:a16="http://schemas.microsoft.com/office/drawing/2014/main" id="{9BC4D4B7-B792-AD47-AFFB-6FDBE2757A9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2902" y="2107312"/>
            <a:ext cx="6223200" cy="4324781"/>
          </a:xfrm>
          <a:prstGeom prst="rect">
            <a:avLst/>
          </a:prstGeom>
        </p:spPr>
      </p:pic>
    </p:spTree>
    <p:extLst>
      <p:ext uri="{BB962C8B-B14F-4D97-AF65-F5344CB8AC3E}">
        <p14:creationId xmlns:p14="http://schemas.microsoft.com/office/powerpoint/2010/main" val="32724365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
            <a:extLst>
              <a:ext uri="{FF2B5EF4-FFF2-40B4-BE49-F238E27FC236}">
                <a16:creationId xmlns:a16="http://schemas.microsoft.com/office/drawing/2014/main" id="{6B6A1F86-17EA-1A87-30BE-2C7EF4BDF860}"/>
              </a:ext>
            </a:extLst>
          </p:cNvPr>
          <p:cNvSpPr txBox="1"/>
          <p:nvPr/>
        </p:nvSpPr>
        <p:spPr>
          <a:xfrm>
            <a:off x="437662" y="181877"/>
            <a:ext cx="6527017"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2400" dirty="0">
                <a:cs typeface="Calibri"/>
              </a:rPr>
              <a:t>Altri oncogeni</a:t>
            </a:r>
          </a:p>
          <a:p>
            <a:r>
              <a:rPr lang="it-IT" sz="2400" b="1" i="1" dirty="0">
                <a:cs typeface="Calibri"/>
              </a:rPr>
              <a:t>RET </a:t>
            </a:r>
            <a:r>
              <a:rPr lang="it-IT" sz="2400" dirty="0">
                <a:cs typeface="Calibri"/>
              </a:rPr>
              <a:t>= trasduce il segnale di GFRalpha1</a:t>
            </a:r>
          </a:p>
        </p:txBody>
      </p:sp>
      <p:pic>
        <p:nvPicPr>
          <p:cNvPr id="5" name="Picture 4">
            <a:extLst>
              <a:ext uri="{FF2B5EF4-FFF2-40B4-BE49-F238E27FC236}">
                <a16:creationId xmlns:a16="http://schemas.microsoft.com/office/drawing/2014/main" id="{20F3447D-08AE-2C2E-73F4-C0BCBB094046}"/>
              </a:ext>
            </a:extLst>
          </p:cNvPr>
          <p:cNvPicPr>
            <a:picLocks noChangeAspect="1"/>
          </p:cNvPicPr>
          <p:nvPr/>
        </p:nvPicPr>
        <p:blipFill>
          <a:blip r:embed="rId2"/>
          <a:stretch>
            <a:fillRect/>
          </a:stretch>
        </p:blipFill>
        <p:spPr>
          <a:xfrm>
            <a:off x="549239" y="1401840"/>
            <a:ext cx="11314117" cy="4404891"/>
          </a:xfrm>
          <a:prstGeom prst="rect">
            <a:avLst/>
          </a:prstGeom>
        </p:spPr>
      </p:pic>
    </p:spTree>
    <p:extLst>
      <p:ext uri="{BB962C8B-B14F-4D97-AF65-F5344CB8AC3E}">
        <p14:creationId xmlns:p14="http://schemas.microsoft.com/office/powerpoint/2010/main" val="7041884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ernobyl: cosa è successo davvero 30 anni fa e di chi era la colpa">
            <a:extLst>
              <a:ext uri="{FF2B5EF4-FFF2-40B4-BE49-F238E27FC236}">
                <a16:creationId xmlns:a16="http://schemas.microsoft.com/office/drawing/2014/main" id="{9015D76F-C391-1DA3-86C9-DB480FD9AB6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0383" y="413186"/>
            <a:ext cx="4124656" cy="24756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79116C1-A2F2-2185-D609-0823F6F6A037}"/>
              </a:ext>
            </a:extLst>
          </p:cNvPr>
          <p:cNvSpPr txBox="1"/>
          <p:nvPr/>
        </p:nvSpPr>
        <p:spPr>
          <a:xfrm>
            <a:off x="4874859" y="450667"/>
            <a:ext cx="6459042" cy="1815882"/>
          </a:xfrm>
          <a:prstGeom prst="rect">
            <a:avLst/>
          </a:prstGeom>
          <a:noFill/>
        </p:spPr>
        <p:txBody>
          <a:bodyPr wrap="square" rtlCol="0">
            <a:spAutoFit/>
          </a:bodyPr>
          <a:lstStyle/>
          <a:p>
            <a:r>
              <a:rPr lang="it-IT" sz="2800" dirty="0"/>
              <a:t>Riarrangiamenti del gene RET, comuni nel carcinoma papillare della tiroide, sono più frequenti in soggetti esposti a radiazioni ionizzanti</a:t>
            </a:r>
          </a:p>
        </p:txBody>
      </p:sp>
      <p:pic>
        <p:nvPicPr>
          <p:cNvPr id="6" name="Picture 5">
            <a:extLst>
              <a:ext uri="{FF2B5EF4-FFF2-40B4-BE49-F238E27FC236}">
                <a16:creationId xmlns:a16="http://schemas.microsoft.com/office/drawing/2014/main" id="{6F7C5DAA-2075-1482-A5E2-DF9FF1E0DE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4642" y="3099440"/>
            <a:ext cx="4276138" cy="3547924"/>
          </a:xfrm>
          <a:prstGeom prst="rect">
            <a:avLst/>
          </a:prstGeom>
        </p:spPr>
      </p:pic>
      <p:sp>
        <p:nvSpPr>
          <p:cNvPr id="7" name="TextBox 6">
            <a:extLst>
              <a:ext uri="{FF2B5EF4-FFF2-40B4-BE49-F238E27FC236}">
                <a16:creationId xmlns:a16="http://schemas.microsoft.com/office/drawing/2014/main" id="{B7580761-E028-0133-6471-931191C75B98}"/>
              </a:ext>
            </a:extLst>
          </p:cNvPr>
          <p:cNvSpPr txBox="1"/>
          <p:nvPr/>
        </p:nvSpPr>
        <p:spPr>
          <a:xfrm>
            <a:off x="5235959" y="3075686"/>
            <a:ext cx="6377503" cy="3416320"/>
          </a:xfrm>
          <a:prstGeom prst="rect">
            <a:avLst/>
          </a:prstGeom>
          <a:noFill/>
        </p:spPr>
        <p:txBody>
          <a:bodyPr wrap="square" rtlCol="0">
            <a:spAutoFit/>
          </a:bodyPr>
          <a:lstStyle/>
          <a:p>
            <a:r>
              <a:rPr lang="it-IT" sz="2400" dirty="0"/>
              <a:t>Mutazioni genetiche familiari sono associate a sindromi con </a:t>
            </a:r>
            <a:r>
              <a:rPr lang="it-IT" sz="2400" b="1" dirty="0"/>
              <a:t>multipli tumori endocrini (MEN)</a:t>
            </a:r>
            <a:r>
              <a:rPr lang="it-IT" sz="2400" dirty="0"/>
              <a:t>, dato il ruolo di questa via di segnale nelle cellule di diversi organi endocrini</a:t>
            </a:r>
          </a:p>
          <a:p>
            <a:endParaRPr lang="it-IT" sz="2400" dirty="0"/>
          </a:p>
          <a:p>
            <a:r>
              <a:rPr lang="it-IT" sz="2400" dirty="0"/>
              <a:t>A seconda del tipo di mutazione, </a:t>
            </a:r>
          </a:p>
          <a:p>
            <a:r>
              <a:rPr lang="it-IT" sz="2400" dirty="0"/>
              <a:t>MEN 2A dimerizzazione e attivazione costitutiva</a:t>
            </a:r>
            <a:br>
              <a:rPr lang="it-IT" sz="2400" dirty="0"/>
            </a:br>
            <a:r>
              <a:rPr lang="it-IT" sz="2400" dirty="0"/>
              <a:t>MEN 2B aumentata attività </a:t>
            </a:r>
            <a:r>
              <a:rPr lang="it-IT" sz="2400" dirty="0" err="1"/>
              <a:t>chinasica</a:t>
            </a:r>
            <a:r>
              <a:rPr lang="it-IT" sz="2400" dirty="0"/>
              <a:t> e alterata specificità di substrato</a:t>
            </a:r>
          </a:p>
        </p:txBody>
      </p:sp>
    </p:spTree>
    <p:extLst>
      <p:ext uri="{BB962C8B-B14F-4D97-AF65-F5344CB8AC3E}">
        <p14:creationId xmlns:p14="http://schemas.microsoft.com/office/powerpoint/2010/main" val="21538791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DD2AB9-57D1-007A-F76B-BC0CEFCC22C7}"/>
              </a:ext>
            </a:extLst>
          </p:cNvPr>
          <p:cNvSpPr txBox="1"/>
          <p:nvPr/>
        </p:nvSpPr>
        <p:spPr>
          <a:xfrm>
            <a:off x="3892879" y="856472"/>
            <a:ext cx="4477155" cy="523220"/>
          </a:xfrm>
          <a:prstGeom prst="rect">
            <a:avLst/>
          </a:prstGeom>
          <a:noFill/>
        </p:spPr>
        <p:txBody>
          <a:bodyPr wrap="square" rtlCol="0">
            <a:spAutoFit/>
          </a:bodyPr>
          <a:lstStyle/>
          <a:p>
            <a:r>
              <a:rPr lang="it-IT" sz="2800" b="1" dirty="0"/>
              <a:t>FATTORI DI PROLIFERAZIONE</a:t>
            </a:r>
          </a:p>
        </p:txBody>
      </p:sp>
      <p:sp>
        <p:nvSpPr>
          <p:cNvPr id="3" name="TextBox 2">
            <a:extLst>
              <a:ext uri="{FF2B5EF4-FFF2-40B4-BE49-F238E27FC236}">
                <a16:creationId xmlns:a16="http://schemas.microsoft.com/office/drawing/2014/main" id="{3F7CC88A-85F8-EC41-6C2F-A937C757D113}"/>
              </a:ext>
            </a:extLst>
          </p:cNvPr>
          <p:cNvSpPr txBox="1"/>
          <p:nvPr/>
        </p:nvSpPr>
        <p:spPr>
          <a:xfrm>
            <a:off x="3845292" y="2070144"/>
            <a:ext cx="4477155" cy="523220"/>
          </a:xfrm>
          <a:prstGeom prst="rect">
            <a:avLst/>
          </a:prstGeom>
          <a:noFill/>
        </p:spPr>
        <p:txBody>
          <a:bodyPr wrap="square" rtlCol="0">
            <a:spAutoFit/>
          </a:bodyPr>
          <a:lstStyle/>
          <a:p>
            <a:pPr algn="ctr"/>
            <a:r>
              <a:rPr lang="it-IT" sz="2800" b="1" dirty="0"/>
              <a:t>INSTABILITA’ GENOMICA</a:t>
            </a:r>
          </a:p>
        </p:txBody>
      </p:sp>
      <p:sp>
        <p:nvSpPr>
          <p:cNvPr id="4" name="TextBox 3">
            <a:extLst>
              <a:ext uri="{FF2B5EF4-FFF2-40B4-BE49-F238E27FC236}">
                <a16:creationId xmlns:a16="http://schemas.microsoft.com/office/drawing/2014/main" id="{A6895C03-ED98-2A21-75A2-5538D8D1E914}"/>
              </a:ext>
            </a:extLst>
          </p:cNvPr>
          <p:cNvSpPr txBox="1"/>
          <p:nvPr/>
        </p:nvSpPr>
        <p:spPr>
          <a:xfrm>
            <a:off x="3857421" y="3350630"/>
            <a:ext cx="4477155" cy="954107"/>
          </a:xfrm>
          <a:prstGeom prst="rect">
            <a:avLst/>
          </a:prstGeom>
          <a:noFill/>
        </p:spPr>
        <p:txBody>
          <a:bodyPr wrap="square" rtlCol="0">
            <a:spAutoFit/>
          </a:bodyPr>
          <a:lstStyle/>
          <a:p>
            <a:pPr algn="ctr"/>
            <a:r>
              <a:rPr lang="it-IT" sz="2800" b="1" dirty="0"/>
              <a:t>DIFETTO DEI CHECK POINT DEL CICLO CELLULARE</a:t>
            </a:r>
          </a:p>
        </p:txBody>
      </p:sp>
      <p:sp>
        <p:nvSpPr>
          <p:cNvPr id="5" name="TextBox 4">
            <a:extLst>
              <a:ext uri="{FF2B5EF4-FFF2-40B4-BE49-F238E27FC236}">
                <a16:creationId xmlns:a16="http://schemas.microsoft.com/office/drawing/2014/main" id="{412F8774-5F2C-4CE3-EF63-91B619105BFA}"/>
              </a:ext>
            </a:extLst>
          </p:cNvPr>
          <p:cNvSpPr txBox="1"/>
          <p:nvPr/>
        </p:nvSpPr>
        <p:spPr>
          <a:xfrm>
            <a:off x="3857421" y="4754674"/>
            <a:ext cx="4477155" cy="523220"/>
          </a:xfrm>
          <a:prstGeom prst="rect">
            <a:avLst/>
          </a:prstGeom>
          <a:noFill/>
        </p:spPr>
        <p:txBody>
          <a:bodyPr wrap="square" rtlCol="0">
            <a:spAutoFit/>
          </a:bodyPr>
          <a:lstStyle/>
          <a:p>
            <a:pPr algn="ctr"/>
            <a:r>
              <a:rPr lang="it-IT" sz="2800" b="1" dirty="0"/>
              <a:t>DIFETTO DELL’APOPTOSI</a:t>
            </a:r>
          </a:p>
        </p:txBody>
      </p:sp>
      <p:sp>
        <p:nvSpPr>
          <p:cNvPr id="6" name="Rectangle 5">
            <a:extLst>
              <a:ext uri="{FF2B5EF4-FFF2-40B4-BE49-F238E27FC236}">
                <a16:creationId xmlns:a16="http://schemas.microsoft.com/office/drawing/2014/main" id="{ED8CBF51-0F6A-55D0-1F95-73A50206EFD2}"/>
              </a:ext>
            </a:extLst>
          </p:cNvPr>
          <p:cNvSpPr/>
          <p:nvPr/>
        </p:nvSpPr>
        <p:spPr>
          <a:xfrm>
            <a:off x="2949860" y="1655205"/>
            <a:ext cx="6268017" cy="148554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800" b="1"/>
          </a:p>
        </p:txBody>
      </p:sp>
    </p:spTree>
    <p:extLst>
      <p:ext uri="{BB962C8B-B14F-4D97-AF65-F5344CB8AC3E}">
        <p14:creationId xmlns:p14="http://schemas.microsoft.com/office/powerpoint/2010/main" val="34078274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2">
            <a:extLst>
              <a:ext uri="{FF2B5EF4-FFF2-40B4-BE49-F238E27FC236}">
                <a16:creationId xmlns:a16="http://schemas.microsoft.com/office/drawing/2014/main" id="{EB9FE670-098D-23B9-86F0-FFDA08A4F355}"/>
              </a:ext>
            </a:extLst>
          </p:cNvPr>
          <p:cNvPicPr>
            <a:picLocks noChangeAspect="1"/>
          </p:cNvPicPr>
          <p:nvPr/>
        </p:nvPicPr>
        <p:blipFill>
          <a:blip r:embed="rId2"/>
          <a:stretch>
            <a:fillRect/>
          </a:stretch>
        </p:blipFill>
        <p:spPr>
          <a:xfrm>
            <a:off x="1576405" y="600886"/>
            <a:ext cx="8472369" cy="5656227"/>
          </a:xfrm>
          <a:prstGeom prst="rect">
            <a:avLst/>
          </a:prstGeom>
        </p:spPr>
      </p:pic>
      <p:cxnSp>
        <p:nvCxnSpPr>
          <p:cNvPr id="9" name="Straight Arrow Connector 8">
            <a:extLst>
              <a:ext uri="{FF2B5EF4-FFF2-40B4-BE49-F238E27FC236}">
                <a16:creationId xmlns:a16="http://schemas.microsoft.com/office/drawing/2014/main" id="{61648AE0-3429-2460-8702-B4E5C7E99448}"/>
              </a:ext>
            </a:extLst>
          </p:cNvPr>
          <p:cNvCxnSpPr/>
          <p:nvPr/>
        </p:nvCxnSpPr>
        <p:spPr>
          <a:xfrm flipV="1">
            <a:off x="1171296" y="5267773"/>
            <a:ext cx="1021977" cy="76281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16123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167551-E666-24C1-87A8-BF3EE0172F93}"/>
              </a:ext>
            </a:extLst>
          </p:cNvPr>
          <p:cNvPicPr>
            <a:picLocks noChangeAspect="1"/>
          </p:cNvPicPr>
          <p:nvPr/>
        </p:nvPicPr>
        <p:blipFill>
          <a:blip r:embed="rId2"/>
          <a:stretch>
            <a:fillRect/>
          </a:stretch>
        </p:blipFill>
        <p:spPr>
          <a:xfrm>
            <a:off x="1317813" y="301461"/>
            <a:ext cx="9352838" cy="5875889"/>
          </a:xfrm>
          <a:prstGeom prst="rect">
            <a:avLst/>
          </a:prstGeom>
        </p:spPr>
      </p:pic>
    </p:spTree>
    <p:extLst>
      <p:ext uri="{BB962C8B-B14F-4D97-AF65-F5344CB8AC3E}">
        <p14:creationId xmlns:p14="http://schemas.microsoft.com/office/powerpoint/2010/main" val="17061489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35CBA8-9896-F450-9E69-37643D91BB94}"/>
              </a:ext>
            </a:extLst>
          </p:cNvPr>
          <p:cNvSpPr txBox="1"/>
          <p:nvPr/>
        </p:nvSpPr>
        <p:spPr>
          <a:xfrm>
            <a:off x="124762" y="60489"/>
            <a:ext cx="9896238" cy="584775"/>
          </a:xfrm>
          <a:prstGeom prst="rect">
            <a:avLst/>
          </a:prstGeom>
          <a:noFill/>
        </p:spPr>
        <p:txBody>
          <a:bodyPr wrap="square" rtlCol="0">
            <a:spAutoFit/>
          </a:bodyPr>
          <a:lstStyle/>
          <a:p>
            <a:r>
              <a:rPr lang="it-IT" sz="3200" b="1" dirty="0">
                <a:solidFill>
                  <a:srgbClr val="0070C0"/>
                </a:solidFill>
              </a:rPr>
              <a:t>RIPARAZIONE DEL DNA</a:t>
            </a:r>
          </a:p>
        </p:txBody>
      </p:sp>
      <p:sp>
        <p:nvSpPr>
          <p:cNvPr id="3" name="TextBox 2">
            <a:extLst>
              <a:ext uri="{FF2B5EF4-FFF2-40B4-BE49-F238E27FC236}">
                <a16:creationId xmlns:a16="http://schemas.microsoft.com/office/drawing/2014/main" id="{5174EEAF-B5E5-7A93-2B47-C290B06A5F5B}"/>
              </a:ext>
            </a:extLst>
          </p:cNvPr>
          <p:cNvSpPr txBox="1"/>
          <p:nvPr/>
        </p:nvSpPr>
        <p:spPr>
          <a:xfrm>
            <a:off x="191314" y="629630"/>
            <a:ext cx="11339752" cy="3539430"/>
          </a:xfrm>
          <a:prstGeom prst="rect">
            <a:avLst/>
          </a:prstGeom>
          <a:noFill/>
        </p:spPr>
        <p:txBody>
          <a:bodyPr wrap="square" rtlCol="0">
            <a:spAutoFit/>
          </a:bodyPr>
          <a:lstStyle/>
          <a:p>
            <a:r>
              <a:rPr lang="it-IT" sz="2800" dirty="0"/>
              <a:t>I danni del DNA, se non riparati prima della replicazione cellulare, possono contribuire alla genesi dei tumori</a:t>
            </a:r>
          </a:p>
          <a:p>
            <a:endParaRPr lang="it-IT" sz="2800" dirty="0"/>
          </a:p>
          <a:p>
            <a:r>
              <a:rPr lang="it-IT" sz="2800" dirty="0"/>
              <a:t>Difetti ereditari (anche in eterozigosi) nei meccanismi di riparazione del DNA si associano ad un rischio aumentato di tumori. Il rischio aumenta in seguito a «perdita di eterozigosi» per comparsa di una seconda mutazione somatica</a:t>
            </a:r>
          </a:p>
          <a:p>
            <a:endParaRPr lang="it-IT" sz="2800" dirty="0"/>
          </a:p>
          <a:p>
            <a:r>
              <a:rPr lang="it-IT" sz="2800" dirty="0"/>
              <a:t>Difetti di riparazione del DNA possono essere anche sfruttati per le terapie</a:t>
            </a:r>
          </a:p>
        </p:txBody>
      </p:sp>
      <p:sp>
        <p:nvSpPr>
          <p:cNvPr id="4" name="TextBox 3">
            <a:extLst>
              <a:ext uri="{FF2B5EF4-FFF2-40B4-BE49-F238E27FC236}">
                <a16:creationId xmlns:a16="http://schemas.microsoft.com/office/drawing/2014/main" id="{26F08ABC-2F95-F86B-EC6B-ED62838F1838}"/>
              </a:ext>
            </a:extLst>
          </p:cNvPr>
          <p:cNvSpPr txBox="1"/>
          <p:nvPr/>
        </p:nvSpPr>
        <p:spPr>
          <a:xfrm>
            <a:off x="640662" y="4443868"/>
            <a:ext cx="2683299" cy="523220"/>
          </a:xfrm>
          <a:prstGeom prst="rect">
            <a:avLst/>
          </a:prstGeom>
          <a:noFill/>
        </p:spPr>
        <p:txBody>
          <a:bodyPr wrap="none" rtlCol="0">
            <a:spAutoFit/>
          </a:bodyPr>
          <a:lstStyle/>
          <a:p>
            <a:r>
              <a:rPr lang="it-IT" sz="2800" dirty="0"/>
              <a:t>DANNO DEL DNA</a:t>
            </a:r>
          </a:p>
        </p:txBody>
      </p:sp>
      <p:sp>
        <p:nvSpPr>
          <p:cNvPr id="5" name="TextBox 4">
            <a:extLst>
              <a:ext uri="{FF2B5EF4-FFF2-40B4-BE49-F238E27FC236}">
                <a16:creationId xmlns:a16="http://schemas.microsoft.com/office/drawing/2014/main" id="{CF704A76-E051-2D7B-86CB-C83F145BE2DD}"/>
              </a:ext>
            </a:extLst>
          </p:cNvPr>
          <p:cNvSpPr txBox="1"/>
          <p:nvPr/>
        </p:nvSpPr>
        <p:spPr>
          <a:xfrm>
            <a:off x="3951695" y="4443868"/>
            <a:ext cx="2144305" cy="523220"/>
          </a:xfrm>
          <a:prstGeom prst="rect">
            <a:avLst/>
          </a:prstGeom>
          <a:noFill/>
        </p:spPr>
        <p:txBody>
          <a:bodyPr wrap="none" rtlCol="0">
            <a:spAutoFit/>
          </a:bodyPr>
          <a:lstStyle/>
          <a:p>
            <a:r>
              <a:rPr lang="it-IT" sz="2800" dirty="0"/>
              <a:t>RIPARAZIONE</a:t>
            </a:r>
          </a:p>
        </p:txBody>
      </p:sp>
      <p:sp>
        <p:nvSpPr>
          <p:cNvPr id="6" name="TextBox 5">
            <a:extLst>
              <a:ext uri="{FF2B5EF4-FFF2-40B4-BE49-F238E27FC236}">
                <a16:creationId xmlns:a16="http://schemas.microsoft.com/office/drawing/2014/main" id="{092AE2F9-C36E-56F4-5E66-000C759E5B7F}"/>
              </a:ext>
            </a:extLst>
          </p:cNvPr>
          <p:cNvSpPr txBox="1"/>
          <p:nvPr/>
        </p:nvSpPr>
        <p:spPr>
          <a:xfrm>
            <a:off x="5765961" y="5148596"/>
            <a:ext cx="2491789" cy="523220"/>
          </a:xfrm>
          <a:prstGeom prst="rect">
            <a:avLst/>
          </a:prstGeom>
          <a:noFill/>
        </p:spPr>
        <p:txBody>
          <a:bodyPr wrap="square" rtlCol="0">
            <a:spAutoFit/>
          </a:bodyPr>
          <a:lstStyle/>
          <a:p>
            <a:r>
              <a:rPr lang="it-IT" sz="2800" dirty="0"/>
              <a:t>APOPTOSI</a:t>
            </a:r>
          </a:p>
        </p:txBody>
      </p:sp>
      <p:sp>
        <p:nvSpPr>
          <p:cNvPr id="7" name="Arrow: Right 6">
            <a:extLst>
              <a:ext uri="{FF2B5EF4-FFF2-40B4-BE49-F238E27FC236}">
                <a16:creationId xmlns:a16="http://schemas.microsoft.com/office/drawing/2014/main" id="{651B8AE5-5E3A-24D3-C44A-4CA206D17317}"/>
              </a:ext>
            </a:extLst>
          </p:cNvPr>
          <p:cNvSpPr/>
          <p:nvPr/>
        </p:nvSpPr>
        <p:spPr>
          <a:xfrm>
            <a:off x="3477050" y="4595297"/>
            <a:ext cx="366925" cy="262089"/>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Arrow: Right 7">
            <a:extLst>
              <a:ext uri="{FF2B5EF4-FFF2-40B4-BE49-F238E27FC236}">
                <a16:creationId xmlns:a16="http://schemas.microsoft.com/office/drawing/2014/main" id="{CD8E9893-3F7A-4012-C21F-B1B3113A50EE}"/>
              </a:ext>
            </a:extLst>
          </p:cNvPr>
          <p:cNvSpPr/>
          <p:nvPr/>
        </p:nvSpPr>
        <p:spPr>
          <a:xfrm>
            <a:off x="6356809" y="4574433"/>
            <a:ext cx="366925" cy="26208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Arrow: Right 8">
            <a:extLst>
              <a:ext uri="{FF2B5EF4-FFF2-40B4-BE49-F238E27FC236}">
                <a16:creationId xmlns:a16="http://schemas.microsoft.com/office/drawing/2014/main" id="{92BEEB7A-D058-F18B-6C2C-E3C90E6C6989}"/>
              </a:ext>
            </a:extLst>
          </p:cNvPr>
          <p:cNvSpPr/>
          <p:nvPr/>
        </p:nvSpPr>
        <p:spPr>
          <a:xfrm>
            <a:off x="7592511" y="5301248"/>
            <a:ext cx="366925" cy="21791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Arrow: Bent 9">
            <a:extLst>
              <a:ext uri="{FF2B5EF4-FFF2-40B4-BE49-F238E27FC236}">
                <a16:creationId xmlns:a16="http://schemas.microsoft.com/office/drawing/2014/main" id="{1A63CA3F-081D-64D6-5F55-C9BA9D82BD28}"/>
              </a:ext>
            </a:extLst>
          </p:cNvPr>
          <p:cNvSpPr/>
          <p:nvPr/>
        </p:nvSpPr>
        <p:spPr>
          <a:xfrm flipV="1">
            <a:off x="5072881" y="5082576"/>
            <a:ext cx="547476" cy="523220"/>
          </a:xfrm>
          <a:prstGeom prst="ben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1" name="Arrow: Bent 10">
            <a:extLst>
              <a:ext uri="{FF2B5EF4-FFF2-40B4-BE49-F238E27FC236}">
                <a16:creationId xmlns:a16="http://schemas.microsoft.com/office/drawing/2014/main" id="{D12818B3-96B5-0C01-7007-4E588243068A}"/>
              </a:ext>
            </a:extLst>
          </p:cNvPr>
          <p:cNvSpPr/>
          <p:nvPr/>
        </p:nvSpPr>
        <p:spPr>
          <a:xfrm flipV="1">
            <a:off x="6657418" y="5722280"/>
            <a:ext cx="547476" cy="742586"/>
          </a:xfrm>
          <a:prstGeom prst="ben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2" name="TextBox 11">
            <a:extLst>
              <a:ext uri="{FF2B5EF4-FFF2-40B4-BE49-F238E27FC236}">
                <a16:creationId xmlns:a16="http://schemas.microsoft.com/office/drawing/2014/main" id="{AECC3644-FDAB-2F13-C0DC-63607FE68722}"/>
              </a:ext>
            </a:extLst>
          </p:cNvPr>
          <p:cNvSpPr txBox="1"/>
          <p:nvPr/>
        </p:nvSpPr>
        <p:spPr>
          <a:xfrm>
            <a:off x="6780345" y="4458655"/>
            <a:ext cx="4992970" cy="523220"/>
          </a:xfrm>
          <a:prstGeom prst="rect">
            <a:avLst/>
          </a:prstGeom>
          <a:noFill/>
        </p:spPr>
        <p:txBody>
          <a:bodyPr wrap="none" rtlCol="0">
            <a:spAutoFit/>
          </a:bodyPr>
          <a:lstStyle/>
          <a:p>
            <a:r>
              <a:rPr lang="en-US" sz="2800" dirty="0"/>
              <a:t>R</a:t>
            </a:r>
            <a:r>
              <a:rPr lang="it-IT" sz="2800" dirty="0"/>
              <a:t>EPLICAZIONE CELLULA INTEGRA</a:t>
            </a:r>
          </a:p>
        </p:txBody>
      </p:sp>
      <p:sp>
        <p:nvSpPr>
          <p:cNvPr id="13" name="TextBox 12">
            <a:extLst>
              <a:ext uri="{FF2B5EF4-FFF2-40B4-BE49-F238E27FC236}">
                <a16:creationId xmlns:a16="http://schemas.microsoft.com/office/drawing/2014/main" id="{F3FE9B80-A5F7-781B-502D-9245437CC72A}"/>
              </a:ext>
            </a:extLst>
          </p:cNvPr>
          <p:cNvSpPr txBox="1"/>
          <p:nvPr/>
        </p:nvSpPr>
        <p:spPr>
          <a:xfrm>
            <a:off x="8096351" y="5148596"/>
            <a:ext cx="4460634" cy="954107"/>
          </a:xfrm>
          <a:prstGeom prst="rect">
            <a:avLst/>
          </a:prstGeom>
          <a:noFill/>
        </p:spPr>
        <p:txBody>
          <a:bodyPr wrap="square" rtlCol="0">
            <a:spAutoFit/>
          </a:bodyPr>
          <a:lstStyle/>
          <a:p>
            <a:r>
              <a:rPr lang="en-US" sz="2800" dirty="0"/>
              <a:t>ELIMINAZIONE </a:t>
            </a:r>
            <a:r>
              <a:rPr lang="it-IT" sz="2800" dirty="0"/>
              <a:t>CELLULA DANNEGGIATA</a:t>
            </a:r>
          </a:p>
        </p:txBody>
      </p:sp>
      <p:sp>
        <p:nvSpPr>
          <p:cNvPr id="14" name="TextBox 13">
            <a:extLst>
              <a:ext uri="{FF2B5EF4-FFF2-40B4-BE49-F238E27FC236}">
                <a16:creationId xmlns:a16="http://schemas.microsoft.com/office/drawing/2014/main" id="{2308E620-538C-CF8A-47A3-B4A5ECC36779}"/>
              </a:ext>
            </a:extLst>
          </p:cNvPr>
          <p:cNvSpPr txBox="1"/>
          <p:nvPr/>
        </p:nvSpPr>
        <p:spPr>
          <a:xfrm>
            <a:off x="7346855" y="6060084"/>
            <a:ext cx="3195427" cy="523220"/>
          </a:xfrm>
          <a:prstGeom prst="rect">
            <a:avLst/>
          </a:prstGeom>
          <a:noFill/>
        </p:spPr>
        <p:txBody>
          <a:bodyPr wrap="none" rtlCol="0">
            <a:spAutoFit/>
          </a:bodyPr>
          <a:lstStyle/>
          <a:p>
            <a:r>
              <a:rPr lang="it-IT" sz="2800" dirty="0"/>
              <a:t>CELLULA TUMORALE</a:t>
            </a:r>
          </a:p>
        </p:txBody>
      </p:sp>
    </p:spTree>
    <p:extLst>
      <p:ext uri="{BB962C8B-B14F-4D97-AF65-F5344CB8AC3E}">
        <p14:creationId xmlns:p14="http://schemas.microsoft.com/office/powerpoint/2010/main" val="6020087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D86C76-0A70-EE4D-7504-0BB8DFDC18C7}"/>
              </a:ext>
            </a:extLst>
          </p:cNvPr>
          <p:cNvSpPr txBox="1"/>
          <p:nvPr/>
        </p:nvSpPr>
        <p:spPr>
          <a:xfrm>
            <a:off x="80623" y="42256"/>
            <a:ext cx="9896238" cy="584775"/>
          </a:xfrm>
          <a:prstGeom prst="rect">
            <a:avLst/>
          </a:prstGeom>
          <a:noFill/>
        </p:spPr>
        <p:txBody>
          <a:bodyPr wrap="square" rtlCol="0">
            <a:spAutoFit/>
          </a:bodyPr>
          <a:lstStyle/>
          <a:p>
            <a:r>
              <a:rPr lang="it-IT" sz="3200" b="1" dirty="0">
                <a:solidFill>
                  <a:srgbClr val="0070C0"/>
                </a:solidFill>
              </a:rPr>
              <a:t>MECCANISMI DI RIPARAZIONE DEL DNA</a:t>
            </a:r>
          </a:p>
        </p:txBody>
      </p:sp>
      <p:sp>
        <p:nvSpPr>
          <p:cNvPr id="3" name="TextBox 2">
            <a:extLst>
              <a:ext uri="{FF2B5EF4-FFF2-40B4-BE49-F238E27FC236}">
                <a16:creationId xmlns:a16="http://schemas.microsoft.com/office/drawing/2014/main" id="{1A6DC470-EB59-D3E9-6953-B4EBD86E0FFA}"/>
              </a:ext>
            </a:extLst>
          </p:cNvPr>
          <p:cNvSpPr txBox="1"/>
          <p:nvPr/>
        </p:nvSpPr>
        <p:spPr>
          <a:xfrm>
            <a:off x="267913" y="1228907"/>
            <a:ext cx="9330375" cy="830997"/>
          </a:xfrm>
          <a:prstGeom prst="rect">
            <a:avLst/>
          </a:prstGeom>
          <a:noFill/>
        </p:spPr>
        <p:txBody>
          <a:bodyPr wrap="square" rtlCol="0">
            <a:spAutoFit/>
          </a:bodyPr>
          <a:lstStyle/>
          <a:p>
            <a:r>
              <a:rPr lang="en-US" sz="2400" dirty="0"/>
              <a:t>ONE STEP REPAIR: </a:t>
            </a:r>
            <a:r>
              <a:rPr lang="en-US" sz="2400" dirty="0" err="1"/>
              <a:t>alchilazione</a:t>
            </a:r>
            <a:r>
              <a:rPr lang="en-US" sz="2400" dirty="0"/>
              <a:t> </a:t>
            </a:r>
            <a:br>
              <a:rPr lang="en-US" sz="2400" dirty="0"/>
            </a:br>
            <a:r>
              <a:rPr lang="en-US" sz="2400" dirty="0"/>
              <a:t>	</a:t>
            </a:r>
            <a:r>
              <a:rPr lang="en-US" sz="2400" dirty="0" err="1"/>
              <a:t>Alchiltransferasi</a:t>
            </a:r>
            <a:r>
              <a:rPr lang="en-US" sz="2400" dirty="0"/>
              <a:t>. </a:t>
            </a:r>
            <a:r>
              <a:rPr lang="en-US" sz="2400" dirty="0" err="1"/>
              <a:t>Rimozione</a:t>
            </a:r>
            <a:r>
              <a:rPr lang="en-US" sz="2400" dirty="0"/>
              <a:t> di </a:t>
            </a:r>
            <a:r>
              <a:rPr lang="en-US" sz="2400" dirty="0" err="1"/>
              <a:t>gruppi</a:t>
            </a:r>
            <a:r>
              <a:rPr lang="en-US" sz="2400" dirty="0"/>
              <a:t> </a:t>
            </a:r>
            <a:r>
              <a:rPr lang="en-US" sz="2400" dirty="0" err="1"/>
              <a:t>alchili</a:t>
            </a:r>
            <a:r>
              <a:rPr lang="en-US" sz="2400" dirty="0"/>
              <a:t> da guanine </a:t>
            </a:r>
            <a:endParaRPr lang="it-IT" sz="2400" dirty="0"/>
          </a:p>
        </p:txBody>
      </p:sp>
    </p:spTree>
    <p:extLst>
      <p:ext uri="{BB962C8B-B14F-4D97-AF65-F5344CB8AC3E}">
        <p14:creationId xmlns:p14="http://schemas.microsoft.com/office/powerpoint/2010/main" val="13256869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786585-5B61-600E-1EDC-F85DC47C236B}"/>
              </a:ext>
            </a:extLst>
          </p:cNvPr>
          <p:cNvSpPr txBox="1"/>
          <p:nvPr/>
        </p:nvSpPr>
        <p:spPr>
          <a:xfrm>
            <a:off x="222734" y="198992"/>
            <a:ext cx="11038824" cy="1384995"/>
          </a:xfrm>
          <a:prstGeom prst="rect">
            <a:avLst/>
          </a:prstGeom>
          <a:noFill/>
        </p:spPr>
        <p:txBody>
          <a:bodyPr wrap="square" rtlCol="0">
            <a:spAutoFit/>
          </a:bodyPr>
          <a:lstStyle/>
          <a:p>
            <a:r>
              <a:rPr lang="en-US" sz="2800" b="1" dirty="0">
                <a:solidFill>
                  <a:srgbClr val="0070C0"/>
                </a:solidFill>
              </a:rPr>
              <a:t>BASE EXCISION REPAIR</a:t>
            </a:r>
            <a:r>
              <a:rPr lang="en-US" sz="2800" dirty="0"/>
              <a:t>: </a:t>
            </a:r>
            <a:r>
              <a:rPr lang="en-US" sz="2800" dirty="0" err="1"/>
              <a:t>ossidazione</a:t>
            </a:r>
            <a:r>
              <a:rPr lang="en-US" sz="2800" dirty="0"/>
              <a:t>, </a:t>
            </a:r>
            <a:r>
              <a:rPr lang="en-US" sz="2800" dirty="0" err="1"/>
              <a:t>deaminazione</a:t>
            </a:r>
            <a:r>
              <a:rPr lang="en-US" sz="2800" dirty="0"/>
              <a:t>, </a:t>
            </a:r>
            <a:r>
              <a:rPr lang="en-US" sz="2800" dirty="0" err="1"/>
              <a:t>alchilazione</a:t>
            </a:r>
            <a:r>
              <a:rPr lang="en-US" sz="2800" dirty="0"/>
              <a:t> </a:t>
            </a:r>
            <a:br>
              <a:rPr lang="en-US" sz="2800" dirty="0"/>
            </a:br>
            <a:r>
              <a:rPr lang="en-US" sz="2800" dirty="0"/>
              <a:t>	</a:t>
            </a:r>
            <a:r>
              <a:rPr lang="en-US" sz="2800" dirty="0" err="1"/>
              <a:t>Eliminazione</a:t>
            </a:r>
            <a:r>
              <a:rPr lang="en-US" sz="2800" dirty="0"/>
              <a:t> base </a:t>
            </a:r>
            <a:r>
              <a:rPr lang="en-US" sz="2800" dirty="0" err="1"/>
              <a:t>mutata</a:t>
            </a:r>
            <a:r>
              <a:rPr lang="en-US" sz="2800" dirty="0"/>
              <a:t> (ed </a:t>
            </a:r>
            <a:r>
              <a:rPr lang="en-US" sz="2800" dirty="0" err="1"/>
              <a:t>eventuali</a:t>
            </a:r>
            <a:r>
              <a:rPr lang="en-US" sz="2800" dirty="0"/>
              <a:t> </a:t>
            </a:r>
            <a:r>
              <a:rPr lang="en-US" sz="2800" dirty="0" err="1"/>
              <a:t>basi</a:t>
            </a:r>
            <a:r>
              <a:rPr lang="en-US" sz="2800" dirty="0"/>
              <a:t> vicine) e </a:t>
            </a:r>
            <a:r>
              <a:rPr lang="en-US" sz="2800" dirty="0" err="1"/>
              <a:t>sostituzione</a:t>
            </a:r>
            <a:r>
              <a:rPr lang="en-US" sz="2800" dirty="0"/>
              <a:t>	</a:t>
            </a:r>
            <a:r>
              <a:rPr lang="en-US" sz="2800" b="1" dirty="0"/>
              <a:t>MUTYH</a:t>
            </a:r>
            <a:r>
              <a:rPr lang="en-US" sz="2800" dirty="0"/>
              <a:t>, </a:t>
            </a:r>
            <a:r>
              <a:rPr lang="en-US" sz="2800" dirty="0" err="1"/>
              <a:t>mutato</a:t>
            </a:r>
            <a:r>
              <a:rPr lang="en-US" sz="2800" dirty="0"/>
              <a:t> in </a:t>
            </a:r>
            <a:r>
              <a:rPr lang="en-US" sz="2800" b="1" dirty="0" err="1"/>
              <a:t>poliposi</a:t>
            </a:r>
            <a:r>
              <a:rPr lang="en-US" sz="2800" b="1" dirty="0"/>
              <a:t> </a:t>
            </a:r>
            <a:r>
              <a:rPr lang="en-US" sz="2800" b="1" dirty="0" err="1"/>
              <a:t>familiare</a:t>
            </a:r>
            <a:r>
              <a:rPr lang="en-US" sz="2800" b="1" dirty="0"/>
              <a:t> e </a:t>
            </a:r>
            <a:r>
              <a:rPr lang="en-US" sz="2800" b="1" dirty="0" err="1"/>
              <a:t>cancro</a:t>
            </a:r>
            <a:r>
              <a:rPr lang="en-US" sz="2800" b="1" dirty="0"/>
              <a:t> del colon</a:t>
            </a:r>
            <a:endParaRPr lang="it-IT" sz="2800" b="1" dirty="0"/>
          </a:p>
        </p:txBody>
      </p:sp>
      <p:sp>
        <p:nvSpPr>
          <p:cNvPr id="8" name="TextBox 7">
            <a:extLst>
              <a:ext uri="{FF2B5EF4-FFF2-40B4-BE49-F238E27FC236}">
                <a16:creationId xmlns:a16="http://schemas.microsoft.com/office/drawing/2014/main" id="{99F35C7F-6FF8-14B9-ECEF-CF700685143A}"/>
              </a:ext>
            </a:extLst>
          </p:cNvPr>
          <p:cNvSpPr txBox="1"/>
          <p:nvPr/>
        </p:nvSpPr>
        <p:spPr>
          <a:xfrm>
            <a:off x="7415037" y="6390871"/>
            <a:ext cx="4776963" cy="338554"/>
          </a:xfrm>
          <a:prstGeom prst="rect">
            <a:avLst/>
          </a:prstGeom>
          <a:noFill/>
        </p:spPr>
        <p:txBody>
          <a:bodyPr wrap="square" rtlCol="0">
            <a:spAutoFit/>
          </a:bodyPr>
          <a:lstStyle/>
          <a:p>
            <a:r>
              <a:rPr lang="en-US" sz="1600" dirty="0" err="1"/>
              <a:t>Kidambi</a:t>
            </a:r>
            <a:r>
              <a:rPr lang="en-US" sz="1600" dirty="0"/>
              <a:t>, </a:t>
            </a:r>
            <a:r>
              <a:rPr lang="en-US" sz="1600" dirty="0" err="1"/>
              <a:t>Curr</a:t>
            </a:r>
            <a:r>
              <a:rPr lang="en-US" sz="1600" dirty="0"/>
              <a:t> Treat Options Gastro (2019) 17:650–665</a:t>
            </a:r>
            <a:endParaRPr lang="it-IT" sz="1600" dirty="0"/>
          </a:p>
        </p:txBody>
      </p:sp>
      <p:pic>
        <p:nvPicPr>
          <p:cNvPr id="3" name="Picture 2">
            <a:extLst>
              <a:ext uri="{FF2B5EF4-FFF2-40B4-BE49-F238E27FC236}">
                <a16:creationId xmlns:a16="http://schemas.microsoft.com/office/drawing/2014/main" id="{07235344-4EB6-81AF-C4B9-7794B2A930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4533" y="1944423"/>
            <a:ext cx="6135558" cy="4566526"/>
          </a:xfrm>
          <a:prstGeom prst="rect">
            <a:avLst/>
          </a:prstGeom>
        </p:spPr>
      </p:pic>
      <p:sp>
        <p:nvSpPr>
          <p:cNvPr id="5" name="TextBox 4">
            <a:extLst>
              <a:ext uri="{FF2B5EF4-FFF2-40B4-BE49-F238E27FC236}">
                <a16:creationId xmlns:a16="http://schemas.microsoft.com/office/drawing/2014/main" id="{F957CDAA-93BF-A3D9-9B73-682C088510AF}"/>
              </a:ext>
            </a:extLst>
          </p:cNvPr>
          <p:cNvSpPr txBox="1"/>
          <p:nvPr/>
        </p:nvSpPr>
        <p:spPr>
          <a:xfrm>
            <a:off x="68780" y="6489731"/>
            <a:ext cx="2721074" cy="338554"/>
          </a:xfrm>
          <a:prstGeom prst="rect">
            <a:avLst/>
          </a:prstGeom>
          <a:noFill/>
        </p:spPr>
        <p:txBody>
          <a:bodyPr wrap="square" rtlCol="0">
            <a:spAutoFit/>
          </a:bodyPr>
          <a:lstStyle/>
          <a:p>
            <a:r>
              <a:rPr lang="en-US" sz="1600" dirty="0"/>
              <a:t>Markkanen, Front Genet 2013</a:t>
            </a:r>
            <a:endParaRPr lang="it-IT" sz="1600" dirty="0"/>
          </a:p>
        </p:txBody>
      </p:sp>
      <p:sp>
        <p:nvSpPr>
          <p:cNvPr id="6" name="Oval 5">
            <a:extLst>
              <a:ext uri="{FF2B5EF4-FFF2-40B4-BE49-F238E27FC236}">
                <a16:creationId xmlns:a16="http://schemas.microsoft.com/office/drawing/2014/main" id="{7C8DA585-19AD-63A8-8436-0151113B2D13}"/>
              </a:ext>
            </a:extLst>
          </p:cNvPr>
          <p:cNvSpPr/>
          <p:nvPr/>
        </p:nvSpPr>
        <p:spPr>
          <a:xfrm>
            <a:off x="3727579" y="4296747"/>
            <a:ext cx="793102" cy="35456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extBox 8">
            <a:extLst>
              <a:ext uri="{FF2B5EF4-FFF2-40B4-BE49-F238E27FC236}">
                <a16:creationId xmlns:a16="http://schemas.microsoft.com/office/drawing/2014/main" id="{8358C48F-FB0A-1CCE-4C83-B783C986C7B6}"/>
              </a:ext>
            </a:extLst>
          </p:cNvPr>
          <p:cNvSpPr txBox="1"/>
          <p:nvPr/>
        </p:nvSpPr>
        <p:spPr>
          <a:xfrm>
            <a:off x="1805473" y="2677886"/>
            <a:ext cx="663002" cy="369332"/>
          </a:xfrm>
          <a:prstGeom prst="rect">
            <a:avLst/>
          </a:prstGeom>
          <a:noFill/>
        </p:spPr>
        <p:txBody>
          <a:bodyPr wrap="none" rtlCol="0">
            <a:spAutoFit/>
          </a:bodyPr>
          <a:lstStyle/>
          <a:p>
            <a:r>
              <a:rPr lang="it-IT" dirty="0">
                <a:highlight>
                  <a:srgbClr val="FFFF00"/>
                </a:highlight>
              </a:rPr>
              <a:t>PARP</a:t>
            </a:r>
          </a:p>
        </p:txBody>
      </p:sp>
      <p:pic>
        <p:nvPicPr>
          <p:cNvPr id="10" name="Picture 9">
            <a:extLst>
              <a:ext uri="{FF2B5EF4-FFF2-40B4-BE49-F238E27FC236}">
                <a16:creationId xmlns:a16="http://schemas.microsoft.com/office/drawing/2014/main" id="{61393DE2-91B0-B54A-B59A-BDDE38DB789A}"/>
              </a:ext>
            </a:extLst>
          </p:cNvPr>
          <p:cNvPicPr>
            <a:picLocks noChangeAspect="1"/>
          </p:cNvPicPr>
          <p:nvPr/>
        </p:nvPicPr>
        <p:blipFill>
          <a:blip r:embed="rId3"/>
          <a:stretch>
            <a:fillRect/>
          </a:stretch>
        </p:blipFill>
        <p:spPr>
          <a:xfrm>
            <a:off x="7941031" y="2238209"/>
            <a:ext cx="3038342" cy="2548944"/>
          </a:xfrm>
          <a:prstGeom prst="rect">
            <a:avLst/>
          </a:prstGeom>
        </p:spPr>
      </p:pic>
    </p:spTree>
    <p:extLst>
      <p:ext uri="{BB962C8B-B14F-4D97-AF65-F5344CB8AC3E}">
        <p14:creationId xmlns:p14="http://schemas.microsoft.com/office/powerpoint/2010/main" val="4230908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904213-8FDE-23EA-3DAC-DF277CF70B0B}"/>
              </a:ext>
            </a:extLst>
          </p:cNvPr>
          <p:cNvSpPr txBox="1"/>
          <p:nvPr/>
        </p:nvSpPr>
        <p:spPr>
          <a:xfrm>
            <a:off x="129515" y="110371"/>
            <a:ext cx="10626717" cy="523220"/>
          </a:xfrm>
          <a:prstGeom prst="rect">
            <a:avLst/>
          </a:prstGeom>
          <a:noFill/>
        </p:spPr>
        <p:txBody>
          <a:bodyPr wrap="square" lIns="91440" tIns="45720" rIns="91440" bIns="45720" rtlCol="0" anchor="t">
            <a:spAutoFit/>
          </a:bodyPr>
          <a:lstStyle/>
          <a:p>
            <a:r>
              <a:rPr lang="en-US" sz="2800" b="1" dirty="0">
                <a:solidFill>
                  <a:srgbClr val="0070C0"/>
                </a:solidFill>
              </a:rPr>
              <a:t>NUCLEOTIDE EXCISION REPAIR</a:t>
            </a:r>
            <a:r>
              <a:rPr lang="en-US" sz="2800" dirty="0"/>
              <a:t>: per </a:t>
            </a:r>
            <a:r>
              <a:rPr lang="en-US" sz="2800" dirty="0" err="1"/>
              <a:t>lesioni</a:t>
            </a:r>
            <a:r>
              <a:rPr lang="en-US" sz="2800" dirty="0"/>
              <a:t> </a:t>
            </a:r>
            <a:r>
              <a:rPr lang="en-US" sz="2800" dirty="0" err="1"/>
              <a:t>che</a:t>
            </a:r>
            <a:r>
              <a:rPr lang="en-US" sz="2800" dirty="0"/>
              <a:t> </a:t>
            </a:r>
            <a:r>
              <a:rPr lang="en-US" sz="2800" dirty="0" err="1"/>
              <a:t>distorcono</a:t>
            </a:r>
            <a:r>
              <a:rPr lang="en-US" sz="2800" dirty="0"/>
              <a:t> </a:t>
            </a:r>
            <a:r>
              <a:rPr lang="en-US" sz="2800" dirty="0" err="1"/>
              <a:t>l’elica</a:t>
            </a:r>
            <a:endParaRPr lang="en-US" sz="2800" dirty="0">
              <a:cs typeface="Calibri"/>
            </a:endParaRPr>
          </a:p>
        </p:txBody>
      </p:sp>
      <p:pic>
        <p:nvPicPr>
          <p:cNvPr id="2" name="Immagine 2">
            <a:extLst>
              <a:ext uri="{FF2B5EF4-FFF2-40B4-BE49-F238E27FC236}">
                <a16:creationId xmlns:a16="http://schemas.microsoft.com/office/drawing/2014/main" id="{C5151E42-647D-4FCD-7CCD-1ACC364673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4915" y="723686"/>
            <a:ext cx="5339441" cy="5905927"/>
          </a:xfrm>
          <a:prstGeom prst="rect">
            <a:avLst/>
          </a:prstGeom>
        </p:spPr>
      </p:pic>
      <p:sp>
        <p:nvSpPr>
          <p:cNvPr id="3" name="CasellaDiTesto 2">
            <a:extLst>
              <a:ext uri="{FF2B5EF4-FFF2-40B4-BE49-F238E27FC236}">
                <a16:creationId xmlns:a16="http://schemas.microsoft.com/office/drawing/2014/main" id="{57CBDA25-6FF5-65CF-CEE6-DD7012659C0A}"/>
              </a:ext>
            </a:extLst>
          </p:cNvPr>
          <p:cNvSpPr txBox="1"/>
          <p:nvPr/>
        </p:nvSpPr>
        <p:spPr>
          <a:xfrm>
            <a:off x="7260771" y="2345871"/>
            <a:ext cx="274320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err="1"/>
              <a:t>geni</a:t>
            </a:r>
            <a:r>
              <a:rPr lang="en-US" sz="2800" dirty="0"/>
              <a:t> del Gruppo XP (</a:t>
            </a:r>
            <a:r>
              <a:rPr lang="en-US" sz="2800" b="1" dirty="0"/>
              <a:t>Xeroderma pigmentosum</a:t>
            </a:r>
            <a:r>
              <a:rPr lang="en-US" sz="2800" dirty="0"/>
              <a:t>)</a:t>
            </a:r>
            <a:endParaRPr lang="it-IT" sz="2800" dirty="0"/>
          </a:p>
        </p:txBody>
      </p:sp>
      <p:sp>
        <p:nvSpPr>
          <p:cNvPr id="6" name="CasellaDiTesto 5">
            <a:extLst>
              <a:ext uri="{FF2B5EF4-FFF2-40B4-BE49-F238E27FC236}">
                <a16:creationId xmlns:a16="http://schemas.microsoft.com/office/drawing/2014/main" id="{CE50CEC6-59B5-8316-85E3-722622C00A84}"/>
              </a:ext>
            </a:extLst>
          </p:cNvPr>
          <p:cNvSpPr txBox="1"/>
          <p:nvPr/>
        </p:nvSpPr>
        <p:spPr>
          <a:xfrm>
            <a:off x="8522153" y="6408964"/>
            <a:ext cx="20968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dirty="0" err="1">
                <a:cs typeface="Calibri"/>
              </a:rPr>
              <a:t>Fig</a:t>
            </a:r>
            <a:r>
              <a:rPr lang="it-IT" dirty="0">
                <a:cs typeface="Calibri"/>
              </a:rPr>
              <a:t> 2.16 da Pecorino</a:t>
            </a:r>
            <a:endParaRPr lang="it-IT" dirty="0"/>
          </a:p>
        </p:txBody>
      </p:sp>
      <p:sp>
        <p:nvSpPr>
          <p:cNvPr id="4" name="Oval 3">
            <a:extLst>
              <a:ext uri="{FF2B5EF4-FFF2-40B4-BE49-F238E27FC236}">
                <a16:creationId xmlns:a16="http://schemas.microsoft.com/office/drawing/2014/main" id="{69245A23-7596-4BB8-5168-F209330657C2}"/>
              </a:ext>
            </a:extLst>
          </p:cNvPr>
          <p:cNvSpPr/>
          <p:nvPr/>
        </p:nvSpPr>
        <p:spPr>
          <a:xfrm>
            <a:off x="2492943" y="1010653"/>
            <a:ext cx="298383" cy="26469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36869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FA8B0B-0F2B-F8D4-EE02-86E1AE48C540}"/>
              </a:ext>
            </a:extLst>
          </p:cNvPr>
          <p:cNvPicPr>
            <a:picLocks noChangeAspect="1"/>
          </p:cNvPicPr>
          <p:nvPr/>
        </p:nvPicPr>
        <p:blipFill>
          <a:blip r:embed="rId2"/>
          <a:stretch>
            <a:fillRect/>
          </a:stretch>
        </p:blipFill>
        <p:spPr>
          <a:xfrm>
            <a:off x="119358" y="623637"/>
            <a:ext cx="11953284" cy="5610726"/>
          </a:xfrm>
          <a:prstGeom prst="rect">
            <a:avLst/>
          </a:prstGeom>
        </p:spPr>
      </p:pic>
    </p:spTree>
    <p:extLst>
      <p:ext uri="{BB962C8B-B14F-4D97-AF65-F5344CB8AC3E}">
        <p14:creationId xmlns:p14="http://schemas.microsoft.com/office/powerpoint/2010/main" val="42809656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904213-8FDE-23EA-3DAC-DF277CF70B0B}"/>
              </a:ext>
            </a:extLst>
          </p:cNvPr>
          <p:cNvSpPr txBox="1"/>
          <p:nvPr/>
        </p:nvSpPr>
        <p:spPr>
          <a:xfrm>
            <a:off x="240206" y="241410"/>
            <a:ext cx="9330375" cy="461665"/>
          </a:xfrm>
          <a:prstGeom prst="rect">
            <a:avLst/>
          </a:prstGeom>
          <a:noFill/>
        </p:spPr>
        <p:txBody>
          <a:bodyPr wrap="square" lIns="91440" tIns="45720" rIns="91440" bIns="45720" rtlCol="0" anchor="t">
            <a:spAutoFit/>
          </a:bodyPr>
          <a:lstStyle/>
          <a:p>
            <a:r>
              <a:rPr lang="en-US" sz="2400" b="1" dirty="0"/>
              <a:t>Xeroderma pigmentosum</a:t>
            </a:r>
            <a:endParaRPr lang="it-IT" sz="2400" b="1" dirty="0"/>
          </a:p>
        </p:txBody>
      </p:sp>
      <p:sp>
        <p:nvSpPr>
          <p:cNvPr id="2" name="TextBox 1">
            <a:extLst>
              <a:ext uri="{FF2B5EF4-FFF2-40B4-BE49-F238E27FC236}">
                <a16:creationId xmlns:a16="http://schemas.microsoft.com/office/drawing/2014/main" id="{B28E9E26-CBAC-18B7-2CA8-657915A54727}"/>
              </a:ext>
            </a:extLst>
          </p:cNvPr>
          <p:cNvSpPr txBox="1"/>
          <p:nvPr/>
        </p:nvSpPr>
        <p:spPr>
          <a:xfrm>
            <a:off x="326571" y="4343400"/>
            <a:ext cx="7102788" cy="2308324"/>
          </a:xfrm>
          <a:prstGeom prst="rect">
            <a:avLst/>
          </a:prstGeom>
          <a:noFill/>
        </p:spPr>
        <p:txBody>
          <a:bodyPr wrap="square" rtlCol="0">
            <a:spAutoFit/>
          </a:bodyPr>
          <a:lstStyle/>
          <a:p>
            <a:r>
              <a:rPr lang="it-IT" sz="2400" b="0" i="0" dirty="0">
                <a:effectLst/>
              </a:rPr>
              <a:t>Malattia genetica: ipersensibilità alle radiazioni UV. </a:t>
            </a:r>
            <a:br>
              <a:rPr lang="it-IT" sz="2400" b="0" i="0" dirty="0">
                <a:effectLst/>
              </a:rPr>
            </a:br>
            <a:r>
              <a:rPr lang="it-IT" sz="2400" b="0" i="0" dirty="0">
                <a:effectLst/>
              </a:rPr>
              <a:t>Si manifesta con sintomi a carico di pelle, occhi e sistema nervoso.</a:t>
            </a:r>
          </a:p>
          <a:p>
            <a:r>
              <a:rPr lang="it-IT" sz="2400" dirty="0"/>
              <a:t>Scottature, pigmentazioni </a:t>
            </a:r>
            <a:br>
              <a:rPr lang="it-IT" sz="2400" dirty="0"/>
            </a:br>
            <a:r>
              <a:rPr lang="it-IT" sz="2400" dirty="0"/>
              <a:t>Elevato rischio di tumori cutanei indotti da </a:t>
            </a:r>
            <a:r>
              <a:rPr lang="it-IT" sz="2400" dirty="0" err="1"/>
              <a:t>fotoesposizione</a:t>
            </a:r>
            <a:endParaRPr lang="it-IT" sz="2400" b="0" i="0" dirty="0">
              <a:effectLst/>
            </a:endParaRPr>
          </a:p>
        </p:txBody>
      </p:sp>
      <p:pic>
        <p:nvPicPr>
          <p:cNvPr id="4" name="Picture 3">
            <a:extLst>
              <a:ext uri="{FF2B5EF4-FFF2-40B4-BE49-F238E27FC236}">
                <a16:creationId xmlns:a16="http://schemas.microsoft.com/office/drawing/2014/main" id="{CAB87F2F-F4E7-3FFC-FE31-66DF24CB1E24}"/>
              </a:ext>
            </a:extLst>
          </p:cNvPr>
          <p:cNvPicPr>
            <a:picLocks noChangeAspect="1"/>
          </p:cNvPicPr>
          <p:nvPr/>
        </p:nvPicPr>
        <p:blipFill>
          <a:blip r:embed="rId2"/>
          <a:stretch>
            <a:fillRect/>
          </a:stretch>
        </p:blipFill>
        <p:spPr>
          <a:xfrm>
            <a:off x="7933096" y="559326"/>
            <a:ext cx="3732227" cy="3478806"/>
          </a:xfrm>
          <a:prstGeom prst="rect">
            <a:avLst/>
          </a:prstGeom>
        </p:spPr>
      </p:pic>
      <p:pic>
        <p:nvPicPr>
          <p:cNvPr id="8" name="Picture 7">
            <a:extLst>
              <a:ext uri="{FF2B5EF4-FFF2-40B4-BE49-F238E27FC236}">
                <a16:creationId xmlns:a16="http://schemas.microsoft.com/office/drawing/2014/main" id="{F542F087-8E08-4899-A271-7485D72ED087}"/>
              </a:ext>
            </a:extLst>
          </p:cNvPr>
          <p:cNvPicPr>
            <a:picLocks noChangeAspect="1"/>
          </p:cNvPicPr>
          <p:nvPr/>
        </p:nvPicPr>
        <p:blipFill>
          <a:blip r:embed="rId3"/>
          <a:stretch>
            <a:fillRect/>
          </a:stretch>
        </p:blipFill>
        <p:spPr>
          <a:xfrm>
            <a:off x="436224" y="974569"/>
            <a:ext cx="5273376" cy="2991834"/>
          </a:xfrm>
          <a:prstGeom prst="rect">
            <a:avLst/>
          </a:prstGeom>
        </p:spPr>
      </p:pic>
    </p:spTree>
    <p:extLst>
      <p:ext uri="{BB962C8B-B14F-4D97-AF65-F5344CB8AC3E}">
        <p14:creationId xmlns:p14="http://schemas.microsoft.com/office/powerpoint/2010/main" val="25319465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C8FC43-0CCF-77ED-135B-CB108C571DC9}"/>
              </a:ext>
            </a:extLst>
          </p:cNvPr>
          <p:cNvSpPr txBox="1"/>
          <p:nvPr/>
        </p:nvSpPr>
        <p:spPr>
          <a:xfrm>
            <a:off x="286800" y="241409"/>
            <a:ext cx="5628374" cy="3539430"/>
          </a:xfrm>
          <a:prstGeom prst="rect">
            <a:avLst/>
          </a:prstGeom>
          <a:noFill/>
        </p:spPr>
        <p:txBody>
          <a:bodyPr wrap="square" lIns="91440" tIns="45720" rIns="91440" bIns="45720" rtlCol="0" anchor="t">
            <a:spAutoFit/>
          </a:bodyPr>
          <a:lstStyle/>
          <a:p>
            <a:r>
              <a:rPr lang="en-US" sz="2800" b="1" dirty="0">
                <a:solidFill>
                  <a:srgbClr val="0070C0"/>
                </a:solidFill>
              </a:rPr>
              <a:t>MISMATCH REPAIR</a:t>
            </a:r>
            <a:r>
              <a:rPr lang="en-US" sz="2800" dirty="0"/>
              <a:t>: per </a:t>
            </a:r>
            <a:r>
              <a:rPr lang="en-US" sz="2800" dirty="0" err="1"/>
              <a:t>errori</a:t>
            </a:r>
            <a:r>
              <a:rPr lang="en-US" sz="2800" dirty="0"/>
              <a:t> di </a:t>
            </a:r>
            <a:r>
              <a:rPr lang="en-US" sz="2800" dirty="0" err="1"/>
              <a:t>replicazione</a:t>
            </a:r>
            <a:r>
              <a:rPr lang="en-US" sz="2800" dirty="0"/>
              <a:t> non </a:t>
            </a:r>
            <a:r>
              <a:rPr lang="en-US" sz="2800" dirty="0" err="1"/>
              <a:t>corretti</a:t>
            </a:r>
            <a:r>
              <a:rPr lang="en-US" sz="2800" dirty="0"/>
              <a:t> da </a:t>
            </a:r>
            <a:r>
              <a:rPr lang="en-US" sz="2800" dirty="0" err="1"/>
              <a:t>polimerasi</a:t>
            </a:r>
            <a:r>
              <a:rPr lang="en-US" sz="2800" dirty="0"/>
              <a:t> </a:t>
            </a:r>
            <a:br>
              <a:rPr lang="en-US" sz="2800" dirty="0"/>
            </a:br>
            <a:r>
              <a:rPr lang="en-US" sz="2800" dirty="0"/>
              <a:t>(base-base, </a:t>
            </a:r>
            <a:r>
              <a:rPr lang="en-US" sz="2800" dirty="0" err="1"/>
              <a:t>inserzioni</a:t>
            </a:r>
            <a:r>
              <a:rPr lang="en-US" sz="2800" dirty="0"/>
              <a:t>, </a:t>
            </a:r>
            <a:r>
              <a:rPr lang="en-US" sz="2800" dirty="0" err="1"/>
              <a:t>delezioni</a:t>
            </a:r>
            <a:r>
              <a:rPr lang="en-US" sz="2800" dirty="0"/>
              <a:t>)</a:t>
            </a:r>
          </a:p>
          <a:p>
            <a:r>
              <a:rPr lang="en-US" sz="2800" dirty="0"/>
              <a:t>	</a:t>
            </a:r>
            <a:r>
              <a:rPr lang="en-US" sz="2800" dirty="0" err="1"/>
              <a:t>escissione</a:t>
            </a:r>
            <a:r>
              <a:rPr lang="en-US" sz="2800" dirty="0"/>
              <a:t> e re-</a:t>
            </a:r>
            <a:r>
              <a:rPr lang="en-US" sz="2800" dirty="0" err="1"/>
              <a:t>sintesi</a:t>
            </a:r>
            <a:endParaRPr lang="en-US" sz="2800" dirty="0"/>
          </a:p>
          <a:p>
            <a:endParaRPr lang="en-US" sz="2800" dirty="0">
              <a:cs typeface="Calibri"/>
            </a:endParaRPr>
          </a:p>
          <a:p>
            <a:r>
              <a:rPr lang="en-US" sz="2800" b="1" i="1" dirty="0">
                <a:cs typeface="Calibri"/>
              </a:rPr>
              <a:t>MLH1</a:t>
            </a:r>
            <a:r>
              <a:rPr lang="en-US" sz="2800" dirty="0">
                <a:cs typeface="Calibri"/>
              </a:rPr>
              <a:t>, </a:t>
            </a:r>
            <a:r>
              <a:rPr lang="en-US" sz="2800" b="1" i="1" dirty="0">
                <a:cs typeface="Calibri"/>
              </a:rPr>
              <a:t>MSH2</a:t>
            </a:r>
          </a:p>
          <a:p>
            <a:endParaRPr lang="en-US" sz="2800" dirty="0">
              <a:cs typeface="Calibri"/>
            </a:endParaRPr>
          </a:p>
        </p:txBody>
      </p:sp>
      <p:pic>
        <p:nvPicPr>
          <p:cNvPr id="2" name="Immagine 5">
            <a:extLst>
              <a:ext uri="{FF2B5EF4-FFF2-40B4-BE49-F238E27FC236}">
                <a16:creationId xmlns:a16="http://schemas.microsoft.com/office/drawing/2014/main" id="{41A1AA94-25CE-FCDE-0A43-02D1C663FB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67400" y="110934"/>
            <a:ext cx="6025241" cy="6537759"/>
          </a:xfrm>
          <a:prstGeom prst="rect">
            <a:avLst/>
          </a:prstGeom>
        </p:spPr>
      </p:pic>
      <p:sp>
        <p:nvSpPr>
          <p:cNvPr id="7" name="CasellaDiTesto 6">
            <a:extLst>
              <a:ext uri="{FF2B5EF4-FFF2-40B4-BE49-F238E27FC236}">
                <a16:creationId xmlns:a16="http://schemas.microsoft.com/office/drawing/2014/main" id="{5E63AE20-F6CD-6387-08BB-0745ED7E9176}"/>
              </a:ext>
            </a:extLst>
          </p:cNvPr>
          <p:cNvSpPr txBox="1"/>
          <p:nvPr/>
        </p:nvSpPr>
        <p:spPr>
          <a:xfrm>
            <a:off x="3160939" y="6164035"/>
            <a:ext cx="20968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dirty="0" err="1">
                <a:cs typeface="Calibri"/>
              </a:rPr>
              <a:t>Fig</a:t>
            </a:r>
            <a:r>
              <a:rPr lang="it-IT" dirty="0">
                <a:cs typeface="Calibri"/>
              </a:rPr>
              <a:t> 2.17 da Pecorino</a:t>
            </a:r>
            <a:endParaRPr lang="it-IT" dirty="0"/>
          </a:p>
        </p:txBody>
      </p:sp>
    </p:spTree>
    <p:extLst>
      <p:ext uri="{BB962C8B-B14F-4D97-AF65-F5344CB8AC3E}">
        <p14:creationId xmlns:p14="http://schemas.microsoft.com/office/powerpoint/2010/main" val="1135585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C8FC43-0CCF-77ED-135B-CB108C571DC9}"/>
              </a:ext>
            </a:extLst>
          </p:cNvPr>
          <p:cNvSpPr txBox="1"/>
          <p:nvPr/>
        </p:nvSpPr>
        <p:spPr>
          <a:xfrm>
            <a:off x="286800" y="241409"/>
            <a:ext cx="11332487" cy="1200329"/>
          </a:xfrm>
          <a:prstGeom prst="rect">
            <a:avLst/>
          </a:prstGeom>
          <a:noFill/>
        </p:spPr>
        <p:txBody>
          <a:bodyPr wrap="square" lIns="91440" tIns="45720" rIns="91440" bIns="45720" rtlCol="0" anchor="t">
            <a:spAutoFit/>
          </a:bodyPr>
          <a:lstStyle/>
          <a:p>
            <a:r>
              <a:rPr lang="en-US" sz="2400" b="1" dirty="0">
                <a:solidFill>
                  <a:srgbClr val="0070C0"/>
                </a:solidFill>
              </a:rPr>
              <a:t>MISMATCH REPAIR</a:t>
            </a:r>
            <a:r>
              <a:rPr lang="en-US" sz="2400" dirty="0"/>
              <a:t>: </a:t>
            </a:r>
            <a:endParaRPr lang="en-US" sz="2400" dirty="0">
              <a:cs typeface="Calibri"/>
            </a:endParaRPr>
          </a:p>
          <a:p>
            <a:r>
              <a:rPr lang="en-US" sz="2400" b="1" dirty="0"/>
              <a:t>MLH1, MSH2 </a:t>
            </a:r>
            <a:r>
              <a:rPr lang="en-US" sz="2400" dirty="0"/>
              <a:t>… </a:t>
            </a:r>
            <a:r>
              <a:rPr lang="en-US" sz="2400" dirty="0" err="1"/>
              <a:t>Sindrome</a:t>
            </a:r>
            <a:r>
              <a:rPr lang="en-US" sz="2400" dirty="0"/>
              <a:t> di </a:t>
            </a:r>
            <a:r>
              <a:rPr lang="en-US" sz="2400" b="1" dirty="0"/>
              <a:t>Lynch</a:t>
            </a:r>
            <a:r>
              <a:rPr lang="en-US" sz="2400" dirty="0"/>
              <a:t> </a:t>
            </a:r>
          </a:p>
          <a:p>
            <a:r>
              <a:rPr lang="en-US" sz="2400" dirty="0" err="1"/>
              <a:t>Elevato</a:t>
            </a:r>
            <a:r>
              <a:rPr lang="en-US" sz="2400" dirty="0"/>
              <a:t> </a:t>
            </a:r>
            <a:r>
              <a:rPr lang="en-US" sz="2400" dirty="0" err="1"/>
              <a:t>rischio</a:t>
            </a:r>
            <a:r>
              <a:rPr lang="en-US" sz="2400" dirty="0"/>
              <a:t> di </a:t>
            </a:r>
            <a:r>
              <a:rPr lang="it-IT" sz="2400" b="1" dirty="0"/>
              <a:t>cancro del colon non </a:t>
            </a:r>
            <a:r>
              <a:rPr lang="it-IT" sz="2400" b="1" dirty="0" err="1"/>
              <a:t>poliposico</a:t>
            </a:r>
            <a:r>
              <a:rPr lang="it-IT" sz="2400" b="1" dirty="0"/>
              <a:t> </a:t>
            </a:r>
            <a:r>
              <a:rPr lang="it-IT" sz="2400" dirty="0"/>
              <a:t>(ca non </a:t>
            </a:r>
            <a:r>
              <a:rPr lang="it-IT" sz="2400" dirty="0" err="1"/>
              <a:t>poliposico</a:t>
            </a:r>
            <a:r>
              <a:rPr lang="it-IT" sz="2400" dirty="0"/>
              <a:t> familiare)</a:t>
            </a:r>
          </a:p>
        </p:txBody>
      </p:sp>
      <p:pic>
        <p:nvPicPr>
          <p:cNvPr id="6" name="Picture 5">
            <a:extLst>
              <a:ext uri="{FF2B5EF4-FFF2-40B4-BE49-F238E27FC236}">
                <a16:creationId xmlns:a16="http://schemas.microsoft.com/office/drawing/2014/main" id="{AF4C8B6B-1F95-D62E-29DD-A987187B4025}"/>
              </a:ext>
            </a:extLst>
          </p:cNvPr>
          <p:cNvPicPr>
            <a:picLocks noChangeAspect="1"/>
          </p:cNvPicPr>
          <p:nvPr/>
        </p:nvPicPr>
        <p:blipFill>
          <a:blip r:embed="rId2"/>
          <a:stretch>
            <a:fillRect/>
          </a:stretch>
        </p:blipFill>
        <p:spPr>
          <a:xfrm>
            <a:off x="919369" y="1914430"/>
            <a:ext cx="10523426" cy="4558370"/>
          </a:xfrm>
          <a:prstGeom prst="rect">
            <a:avLst/>
          </a:prstGeom>
        </p:spPr>
      </p:pic>
    </p:spTree>
    <p:extLst>
      <p:ext uri="{BB962C8B-B14F-4D97-AF65-F5344CB8AC3E}">
        <p14:creationId xmlns:p14="http://schemas.microsoft.com/office/powerpoint/2010/main" val="32256414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784D8-F5AB-348B-5A2B-49F9B596804A}"/>
              </a:ext>
            </a:extLst>
          </p:cNvPr>
          <p:cNvSpPr txBox="1"/>
          <p:nvPr/>
        </p:nvSpPr>
        <p:spPr>
          <a:xfrm>
            <a:off x="171297" y="79704"/>
            <a:ext cx="11874720" cy="954107"/>
          </a:xfrm>
          <a:prstGeom prst="rect">
            <a:avLst/>
          </a:prstGeom>
          <a:noFill/>
        </p:spPr>
        <p:txBody>
          <a:bodyPr wrap="square" rtlCol="0">
            <a:spAutoFit/>
          </a:bodyPr>
          <a:lstStyle/>
          <a:p>
            <a:r>
              <a:rPr lang="en-US" sz="2800" b="1" dirty="0">
                <a:solidFill>
                  <a:srgbClr val="0070C0"/>
                </a:solidFill>
              </a:rPr>
              <a:t>RECOMBINATION REPAIR</a:t>
            </a:r>
            <a:r>
              <a:rPr lang="en-US" sz="2800" dirty="0"/>
              <a:t>: per </a:t>
            </a:r>
            <a:r>
              <a:rPr lang="en-US" sz="2800" dirty="0" err="1"/>
              <a:t>errori</a:t>
            </a:r>
            <a:r>
              <a:rPr lang="en-US" sz="2800" dirty="0"/>
              <a:t> con </a:t>
            </a:r>
            <a:r>
              <a:rPr lang="en-US" sz="2800" u="sng" dirty="0" err="1"/>
              <a:t>rotture</a:t>
            </a:r>
            <a:r>
              <a:rPr lang="en-US" sz="2800" u="sng" dirty="0"/>
              <a:t> a doppio </a:t>
            </a:r>
            <a:r>
              <a:rPr lang="en-US" sz="2800" u="sng" dirty="0" err="1"/>
              <a:t>filamento</a:t>
            </a:r>
            <a:endParaRPr lang="en-US" sz="2800" u="sng" dirty="0"/>
          </a:p>
          <a:p>
            <a:r>
              <a:rPr lang="en-US" sz="2800" dirty="0" err="1"/>
              <a:t>Riparazione</a:t>
            </a:r>
            <a:r>
              <a:rPr lang="en-US" sz="2800" dirty="0"/>
              <a:t> </a:t>
            </a:r>
            <a:r>
              <a:rPr lang="en-US" sz="2800" dirty="0" err="1"/>
              <a:t>omologa</a:t>
            </a:r>
            <a:r>
              <a:rPr lang="en-US" sz="2800" dirty="0"/>
              <a:t>, </a:t>
            </a:r>
            <a:r>
              <a:rPr lang="en-US" sz="2800" dirty="0" err="1"/>
              <a:t>più</a:t>
            </a:r>
            <a:r>
              <a:rPr lang="en-US" sz="2800" dirty="0"/>
              <a:t> </a:t>
            </a:r>
            <a:r>
              <a:rPr lang="en-US" sz="2800" dirty="0" err="1"/>
              <a:t>precisa</a:t>
            </a:r>
            <a:r>
              <a:rPr lang="en-US" sz="2800" dirty="0"/>
              <a:t>, </a:t>
            </a:r>
            <a:r>
              <a:rPr lang="en-US" sz="2800" dirty="0" err="1"/>
              <a:t>su</a:t>
            </a:r>
            <a:r>
              <a:rPr lang="en-US" sz="2800" dirty="0"/>
              <a:t> </a:t>
            </a:r>
            <a:r>
              <a:rPr lang="en-US" sz="2800" dirty="0" err="1"/>
              <a:t>stampo</a:t>
            </a:r>
            <a:r>
              <a:rPr lang="en-US" sz="2800" dirty="0"/>
              <a:t> dal </a:t>
            </a:r>
            <a:r>
              <a:rPr lang="en-US" sz="2800" dirty="0" err="1"/>
              <a:t>cromatide</a:t>
            </a:r>
            <a:r>
              <a:rPr lang="en-US" sz="2800" dirty="0"/>
              <a:t> con </a:t>
            </a:r>
            <a:r>
              <a:rPr lang="en-US" sz="2800" dirty="0" err="1"/>
              <a:t>sequenza</a:t>
            </a:r>
            <a:r>
              <a:rPr lang="en-US" sz="2800" dirty="0"/>
              <a:t> </a:t>
            </a:r>
            <a:r>
              <a:rPr lang="en-US" sz="2800" dirty="0" err="1"/>
              <a:t>intatta</a:t>
            </a:r>
            <a:endParaRPr lang="en-US" sz="2800" dirty="0"/>
          </a:p>
        </p:txBody>
      </p:sp>
      <p:pic>
        <p:nvPicPr>
          <p:cNvPr id="5" name="Immagine 5">
            <a:extLst>
              <a:ext uri="{FF2B5EF4-FFF2-40B4-BE49-F238E27FC236}">
                <a16:creationId xmlns:a16="http://schemas.microsoft.com/office/drawing/2014/main" id="{94792B26-B66B-2087-4288-A74F4B5E2FC9}"/>
              </a:ext>
            </a:extLst>
          </p:cNvPr>
          <p:cNvPicPr>
            <a:picLocks noChangeAspect="1"/>
          </p:cNvPicPr>
          <p:nvPr/>
        </p:nvPicPr>
        <p:blipFill>
          <a:blip r:embed="rId2"/>
          <a:stretch>
            <a:fillRect/>
          </a:stretch>
        </p:blipFill>
        <p:spPr>
          <a:xfrm>
            <a:off x="406380" y="1466819"/>
            <a:ext cx="5219591" cy="4587471"/>
          </a:xfrm>
          <a:prstGeom prst="rect">
            <a:avLst/>
          </a:prstGeom>
        </p:spPr>
      </p:pic>
      <p:pic>
        <p:nvPicPr>
          <p:cNvPr id="6" name="Immagine 6">
            <a:extLst>
              <a:ext uri="{FF2B5EF4-FFF2-40B4-BE49-F238E27FC236}">
                <a16:creationId xmlns:a16="http://schemas.microsoft.com/office/drawing/2014/main" id="{33F67C1E-94A9-6510-F3B8-FCE9F9B685F5}"/>
              </a:ext>
            </a:extLst>
          </p:cNvPr>
          <p:cNvPicPr>
            <a:picLocks noChangeAspect="1"/>
          </p:cNvPicPr>
          <p:nvPr/>
        </p:nvPicPr>
        <p:blipFill>
          <a:blip r:embed="rId3"/>
          <a:stretch>
            <a:fillRect/>
          </a:stretch>
        </p:blipFill>
        <p:spPr>
          <a:xfrm>
            <a:off x="5945226" y="1466819"/>
            <a:ext cx="6139102" cy="4702975"/>
          </a:xfrm>
          <a:prstGeom prst="rect">
            <a:avLst/>
          </a:prstGeom>
        </p:spPr>
      </p:pic>
      <p:sp>
        <p:nvSpPr>
          <p:cNvPr id="8" name="CasellaDiTesto 7">
            <a:extLst>
              <a:ext uri="{FF2B5EF4-FFF2-40B4-BE49-F238E27FC236}">
                <a16:creationId xmlns:a16="http://schemas.microsoft.com/office/drawing/2014/main" id="{9A5CACA5-A058-B57C-8418-B762154DC737}"/>
              </a:ext>
            </a:extLst>
          </p:cNvPr>
          <p:cNvSpPr txBox="1"/>
          <p:nvPr/>
        </p:nvSpPr>
        <p:spPr>
          <a:xfrm>
            <a:off x="8522153" y="6408964"/>
            <a:ext cx="20968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dirty="0" err="1">
                <a:cs typeface="Calibri"/>
              </a:rPr>
              <a:t>Fig</a:t>
            </a:r>
            <a:r>
              <a:rPr lang="it-IT" dirty="0">
                <a:cs typeface="Calibri"/>
              </a:rPr>
              <a:t> 2.18 da Pecorino</a:t>
            </a:r>
            <a:endParaRPr lang="it-IT" dirty="0"/>
          </a:p>
        </p:txBody>
      </p:sp>
    </p:spTree>
    <p:extLst>
      <p:ext uri="{BB962C8B-B14F-4D97-AF65-F5344CB8AC3E}">
        <p14:creationId xmlns:p14="http://schemas.microsoft.com/office/powerpoint/2010/main" val="32144205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a:extLst>
              <a:ext uri="{FF2B5EF4-FFF2-40B4-BE49-F238E27FC236}">
                <a16:creationId xmlns:a16="http://schemas.microsoft.com/office/drawing/2014/main" id="{7340C469-7512-6140-3F2E-21C2B3F893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1057" y="615101"/>
            <a:ext cx="7249885" cy="5235913"/>
          </a:xfrm>
          <a:prstGeom prst="rect">
            <a:avLst/>
          </a:prstGeom>
        </p:spPr>
      </p:pic>
      <p:sp>
        <p:nvSpPr>
          <p:cNvPr id="3" name="CasellaDiTesto 2">
            <a:extLst>
              <a:ext uri="{FF2B5EF4-FFF2-40B4-BE49-F238E27FC236}">
                <a16:creationId xmlns:a16="http://schemas.microsoft.com/office/drawing/2014/main" id="{A8407DBD-C62E-5F6A-5304-4A9A3218F484}"/>
              </a:ext>
            </a:extLst>
          </p:cNvPr>
          <p:cNvSpPr txBox="1"/>
          <p:nvPr/>
        </p:nvSpPr>
        <p:spPr>
          <a:xfrm>
            <a:off x="8900432" y="6357257"/>
            <a:ext cx="32942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dirty="0" err="1">
                <a:cs typeface="Calibri"/>
              </a:rPr>
              <a:t>Noubissi</a:t>
            </a:r>
            <a:r>
              <a:rPr lang="it-IT" dirty="0">
                <a:cs typeface="Calibri"/>
              </a:rPr>
              <a:t>, Sci Rep 2021</a:t>
            </a:r>
            <a:endParaRPr lang="it-IT" dirty="0"/>
          </a:p>
        </p:txBody>
      </p:sp>
    </p:spTree>
    <p:extLst>
      <p:ext uri="{BB962C8B-B14F-4D97-AF65-F5344CB8AC3E}">
        <p14:creationId xmlns:p14="http://schemas.microsoft.com/office/powerpoint/2010/main" val="5229677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A68FFF-C3B5-E625-E719-CA0D444108A7}"/>
              </a:ext>
            </a:extLst>
          </p:cNvPr>
          <p:cNvSpPr txBox="1"/>
          <p:nvPr/>
        </p:nvSpPr>
        <p:spPr>
          <a:xfrm>
            <a:off x="286800" y="241409"/>
            <a:ext cx="11332487" cy="3046988"/>
          </a:xfrm>
          <a:prstGeom prst="rect">
            <a:avLst/>
          </a:prstGeom>
          <a:noFill/>
        </p:spPr>
        <p:txBody>
          <a:bodyPr wrap="square" rtlCol="0">
            <a:spAutoFit/>
          </a:bodyPr>
          <a:lstStyle/>
          <a:p>
            <a:r>
              <a:rPr lang="en-US" sz="2400" b="1" dirty="0">
                <a:solidFill>
                  <a:srgbClr val="0070C0"/>
                </a:solidFill>
              </a:rPr>
              <a:t>RECOMBINATION REPAIR</a:t>
            </a:r>
            <a:r>
              <a:rPr lang="en-US" sz="2400" dirty="0"/>
              <a:t>: </a:t>
            </a:r>
          </a:p>
          <a:p>
            <a:r>
              <a:rPr lang="en-US" sz="2400" dirty="0" err="1"/>
              <a:t>Mutazioni</a:t>
            </a:r>
            <a:r>
              <a:rPr lang="en-US" sz="2400" dirty="0"/>
              <a:t> </a:t>
            </a:r>
            <a:r>
              <a:rPr lang="en-US" sz="2400" dirty="0" err="1"/>
              <a:t>monoalleliche</a:t>
            </a:r>
            <a:r>
              <a:rPr lang="en-US" sz="2400" dirty="0"/>
              <a:t>: </a:t>
            </a:r>
            <a:r>
              <a:rPr lang="en-US" sz="2400" dirty="0" err="1"/>
              <a:t>suscettibilità</a:t>
            </a:r>
            <a:r>
              <a:rPr lang="en-US" sz="2400" dirty="0"/>
              <a:t>. </a:t>
            </a:r>
            <a:r>
              <a:rPr lang="en-US" sz="2400" dirty="0" err="1"/>
              <a:t>Bialleliche</a:t>
            </a:r>
            <a:r>
              <a:rPr lang="en-US" sz="2400" dirty="0"/>
              <a:t>: </a:t>
            </a:r>
            <a:r>
              <a:rPr lang="en-US" sz="2400" dirty="0" err="1"/>
              <a:t>sindromi</a:t>
            </a:r>
            <a:r>
              <a:rPr lang="en-US" sz="2400" dirty="0"/>
              <a:t> da </a:t>
            </a:r>
            <a:r>
              <a:rPr lang="en-US" sz="2400" dirty="0" err="1"/>
              <a:t>instabilità</a:t>
            </a:r>
            <a:r>
              <a:rPr lang="en-US" sz="2400" dirty="0"/>
              <a:t> </a:t>
            </a:r>
            <a:r>
              <a:rPr lang="en-US" sz="2400" dirty="0" err="1"/>
              <a:t>cromosomica</a:t>
            </a:r>
            <a:endParaRPr lang="en-US" sz="2400" dirty="0"/>
          </a:p>
          <a:p>
            <a:endParaRPr lang="en-US" sz="2400" dirty="0"/>
          </a:p>
          <a:p>
            <a:r>
              <a:rPr lang="en-US" sz="2400" b="1" dirty="0"/>
              <a:t>ATM: </a:t>
            </a:r>
            <a:r>
              <a:rPr lang="en-US" sz="2400" b="1" dirty="0" err="1"/>
              <a:t>atassia</a:t>
            </a:r>
            <a:r>
              <a:rPr lang="en-US" sz="2400" b="1" dirty="0"/>
              <a:t> telangiectasia</a:t>
            </a:r>
            <a:r>
              <a:rPr lang="en-US" sz="2400" dirty="0"/>
              <a:t>: </a:t>
            </a:r>
            <a:r>
              <a:rPr lang="en-US" sz="2400" dirty="0" err="1"/>
              <a:t>immunodeficienza</a:t>
            </a:r>
            <a:r>
              <a:rPr lang="en-US" sz="2400" dirty="0"/>
              <a:t>, </a:t>
            </a:r>
            <a:r>
              <a:rPr lang="en-US" sz="2400" dirty="0" err="1"/>
              <a:t>radiosensibilità</a:t>
            </a:r>
            <a:r>
              <a:rPr lang="en-US" sz="2400" dirty="0"/>
              <a:t>, </a:t>
            </a:r>
            <a:r>
              <a:rPr lang="en-US" sz="2400" dirty="0" err="1"/>
              <a:t>rischio</a:t>
            </a:r>
            <a:r>
              <a:rPr lang="en-US" sz="2400" dirty="0"/>
              <a:t> di </a:t>
            </a:r>
            <a:r>
              <a:rPr lang="en-US" sz="2400" dirty="0" err="1"/>
              <a:t>malignità</a:t>
            </a:r>
            <a:endParaRPr lang="en-US" sz="2400" dirty="0"/>
          </a:p>
          <a:p>
            <a:endParaRPr lang="en-US" sz="2400" dirty="0"/>
          </a:p>
          <a:p>
            <a:r>
              <a:rPr lang="en-US" sz="2400" b="1" dirty="0"/>
              <a:t>NBS1: syndrome di Nijmegen</a:t>
            </a:r>
            <a:r>
              <a:rPr lang="en-US" sz="2400" dirty="0"/>
              <a:t>: </a:t>
            </a:r>
            <a:r>
              <a:rPr lang="en-US" sz="2400" dirty="0" err="1"/>
              <a:t>immunodeficienza</a:t>
            </a:r>
            <a:r>
              <a:rPr lang="en-US" sz="2400" dirty="0"/>
              <a:t>, </a:t>
            </a:r>
            <a:r>
              <a:rPr lang="en-US" sz="2400" dirty="0" err="1"/>
              <a:t>microcefalia</a:t>
            </a:r>
            <a:r>
              <a:rPr lang="en-US" sz="2400" dirty="0"/>
              <a:t>, </a:t>
            </a:r>
            <a:r>
              <a:rPr lang="en-US" sz="2400" dirty="0" err="1"/>
              <a:t>rischio</a:t>
            </a:r>
            <a:r>
              <a:rPr lang="en-US" sz="2400" dirty="0"/>
              <a:t> di </a:t>
            </a:r>
            <a:r>
              <a:rPr lang="en-US" sz="2400" dirty="0" err="1"/>
              <a:t>malignità</a:t>
            </a:r>
            <a:endParaRPr lang="en-US" sz="2400" dirty="0"/>
          </a:p>
          <a:p>
            <a:endParaRPr lang="en-US" sz="2400" dirty="0"/>
          </a:p>
          <a:p>
            <a:r>
              <a:rPr lang="en-US" sz="2400" b="1" dirty="0"/>
              <a:t>BRCA1/2: </a:t>
            </a:r>
            <a:r>
              <a:rPr lang="en-US" sz="2400" b="1" dirty="0" err="1"/>
              <a:t>suscettibilità</a:t>
            </a:r>
            <a:r>
              <a:rPr lang="en-US" sz="2400" b="1" dirty="0"/>
              <a:t> a </a:t>
            </a:r>
            <a:r>
              <a:rPr lang="en-US" sz="2400" b="1" dirty="0" err="1"/>
              <a:t>tumori</a:t>
            </a:r>
            <a:r>
              <a:rPr lang="en-US" sz="2400" dirty="0"/>
              <a:t>. </a:t>
            </a:r>
            <a:r>
              <a:rPr lang="en-US" sz="2400" dirty="0" err="1"/>
              <a:t>Perdità</a:t>
            </a:r>
            <a:r>
              <a:rPr lang="en-US" sz="2400" dirty="0"/>
              <a:t> di </a:t>
            </a:r>
            <a:r>
              <a:rPr lang="en-US" sz="2400" dirty="0" err="1"/>
              <a:t>eterozigosità</a:t>
            </a:r>
            <a:r>
              <a:rPr lang="en-US" sz="2400" dirty="0"/>
              <a:t> </a:t>
            </a:r>
          </a:p>
        </p:txBody>
      </p:sp>
      <p:pic>
        <p:nvPicPr>
          <p:cNvPr id="4" name="Picture 3">
            <a:extLst>
              <a:ext uri="{FF2B5EF4-FFF2-40B4-BE49-F238E27FC236}">
                <a16:creationId xmlns:a16="http://schemas.microsoft.com/office/drawing/2014/main" id="{93B6F13E-B2E3-2C7B-779D-8E98942914F6}"/>
              </a:ext>
            </a:extLst>
          </p:cNvPr>
          <p:cNvPicPr>
            <a:picLocks noChangeAspect="1"/>
          </p:cNvPicPr>
          <p:nvPr/>
        </p:nvPicPr>
        <p:blipFill>
          <a:blip r:embed="rId2"/>
          <a:stretch>
            <a:fillRect/>
          </a:stretch>
        </p:blipFill>
        <p:spPr>
          <a:xfrm>
            <a:off x="385278" y="3800840"/>
            <a:ext cx="3338706" cy="2549559"/>
          </a:xfrm>
          <a:prstGeom prst="rect">
            <a:avLst/>
          </a:prstGeom>
        </p:spPr>
      </p:pic>
    </p:spTree>
    <p:extLst>
      <p:ext uri="{BB962C8B-B14F-4D97-AF65-F5344CB8AC3E}">
        <p14:creationId xmlns:p14="http://schemas.microsoft.com/office/powerpoint/2010/main" val="38286241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B404AB-F7E6-6B11-833D-341218603C9D}"/>
              </a:ext>
            </a:extLst>
          </p:cNvPr>
          <p:cNvSpPr txBox="1"/>
          <p:nvPr/>
        </p:nvSpPr>
        <p:spPr>
          <a:xfrm>
            <a:off x="263503" y="167384"/>
            <a:ext cx="11315014" cy="584775"/>
          </a:xfrm>
          <a:prstGeom prst="rect">
            <a:avLst/>
          </a:prstGeom>
          <a:noFill/>
        </p:spPr>
        <p:txBody>
          <a:bodyPr wrap="square" rtlCol="0">
            <a:spAutoFit/>
          </a:bodyPr>
          <a:lstStyle/>
          <a:p>
            <a:r>
              <a:rPr lang="it-IT" sz="3200" b="1" dirty="0">
                <a:solidFill>
                  <a:srgbClr val="0070C0"/>
                </a:solidFill>
              </a:rPr>
              <a:t>RIPARAZIONE DEL DNA come bersaglio di terapie antitumorali</a:t>
            </a:r>
          </a:p>
        </p:txBody>
      </p:sp>
      <p:sp>
        <p:nvSpPr>
          <p:cNvPr id="3" name="TextBox 2">
            <a:extLst>
              <a:ext uri="{FF2B5EF4-FFF2-40B4-BE49-F238E27FC236}">
                <a16:creationId xmlns:a16="http://schemas.microsoft.com/office/drawing/2014/main" id="{03F04705-FBEA-5FA8-89E9-66A24E80D476}"/>
              </a:ext>
            </a:extLst>
          </p:cNvPr>
          <p:cNvSpPr txBox="1"/>
          <p:nvPr/>
        </p:nvSpPr>
        <p:spPr>
          <a:xfrm>
            <a:off x="263503" y="939229"/>
            <a:ext cx="10524336" cy="3970318"/>
          </a:xfrm>
          <a:prstGeom prst="rect">
            <a:avLst/>
          </a:prstGeom>
          <a:noFill/>
        </p:spPr>
        <p:txBody>
          <a:bodyPr wrap="square" rtlCol="0">
            <a:spAutoFit/>
          </a:bodyPr>
          <a:lstStyle/>
          <a:p>
            <a:r>
              <a:rPr lang="en-US" sz="2800" dirty="0" err="1"/>
              <a:t>Molti</a:t>
            </a:r>
            <a:r>
              <a:rPr lang="en-US" sz="2800" dirty="0"/>
              <a:t> </a:t>
            </a:r>
            <a:r>
              <a:rPr lang="en-US" sz="2800" dirty="0" err="1"/>
              <a:t>farmaci</a:t>
            </a:r>
            <a:r>
              <a:rPr lang="en-US" sz="2800" dirty="0"/>
              <a:t> </a:t>
            </a:r>
            <a:r>
              <a:rPr lang="en-US" sz="2800" dirty="0" err="1"/>
              <a:t>antitumorali</a:t>
            </a:r>
            <a:r>
              <a:rPr lang="en-US" sz="2800" dirty="0"/>
              <a:t> </a:t>
            </a:r>
            <a:r>
              <a:rPr lang="en-US" sz="2800" dirty="0" err="1"/>
              <a:t>agiscono</a:t>
            </a:r>
            <a:r>
              <a:rPr lang="en-US" sz="2800" dirty="0"/>
              <a:t> </a:t>
            </a:r>
            <a:r>
              <a:rPr lang="en-US" sz="2800" dirty="0" err="1"/>
              <a:t>sull’integrità</a:t>
            </a:r>
            <a:r>
              <a:rPr lang="en-US" sz="2800" dirty="0"/>
              <a:t> del DNA </a:t>
            </a:r>
          </a:p>
          <a:p>
            <a:r>
              <a:rPr lang="en-US" sz="2800" dirty="0" err="1"/>
              <a:t>Combinare</a:t>
            </a:r>
            <a:r>
              <a:rPr lang="en-US" sz="2800" dirty="0"/>
              <a:t> I </a:t>
            </a:r>
            <a:r>
              <a:rPr lang="en-US" sz="2800" dirty="0" err="1"/>
              <a:t>difetti</a:t>
            </a:r>
            <a:r>
              <a:rPr lang="en-US" sz="2800" dirty="0"/>
              <a:t> associate al </a:t>
            </a:r>
            <a:r>
              <a:rPr lang="en-US" sz="2800" dirty="0" err="1"/>
              <a:t>tumore</a:t>
            </a:r>
            <a:r>
              <a:rPr lang="en-US" sz="2800" dirty="0"/>
              <a:t> con </a:t>
            </a:r>
            <a:r>
              <a:rPr lang="en-US" sz="2800" dirty="0" err="1"/>
              <a:t>l’azione</a:t>
            </a:r>
            <a:r>
              <a:rPr lang="en-US" sz="2800" dirty="0"/>
              <a:t> di </a:t>
            </a:r>
            <a:r>
              <a:rPr lang="en-US" sz="2800" dirty="0" err="1"/>
              <a:t>farmaci</a:t>
            </a:r>
            <a:r>
              <a:rPr lang="en-US" sz="2800" dirty="0"/>
              <a:t> </a:t>
            </a:r>
          </a:p>
          <a:p>
            <a:r>
              <a:rPr lang="en-US" sz="2800" dirty="0"/>
              <a:t> “</a:t>
            </a:r>
            <a:r>
              <a:rPr lang="en-US" sz="2800" b="1" i="1" dirty="0"/>
              <a:t>synthetic lethal strategies</a:t>
            </a:r>
            <a:r>
              <a:rPr lang="en-US" sz="2800" dirty="0"/>
              <a:t>”</a:t>
            </a:r>
          </a:p>
          <a:p>
            <a:endParaRPr lang="en-US" sz="2800" dirty="0"/>
          </a:p>
          <a:p>
            <a:r>
              <a:rPr lang="en-US" sz="2800" dirty="0" err="1"/>
              <a:t>Indurre</a:t>
            </a:r>
            <a:r>
              <a:rPr lang="en-US" sz="2800" dirty="0"/>
              <a:t> un </a:t>
            </a:r>
            <a:r>
              <a:rPr lang="en-US" sz="2800" b="1" dirty="0" err="1"/>
              <a:t>eccesso</a:t>
            </a:r>
            <a:r>
              <a:rPr lang="en-US" sz="2800" b="1" dirty="0"/>
              <a:t> di </a:t>
            </a:r>
            <a:r>
              <a:rPr lang="en-US" sz="2800" b="1" dirty="0" err="1"/>
              <a:t>mutazioni</a:t>
            </a:r>
            <a:r>
              <a:rPr lang="en-US" sz="2800" b="1" dirty="0"/>
              <a:t> </a:t>
            </a:r>
            <a:r>
              <a:rPr lang="en-US" sz="2800" dirty="0" err="1"/>
              <a:t>bloccando</a:t>
            </a:r>
            <a:r>
              <a:rPr lang="en-US" sz="2800" dirty="0"/>
              <a:t> il </a:t>
            </a:r>
            <a:r>
              <a:rPr lang="en-US" sz="2800" dirty="0" err="1"/>
              <a:t>meccanismo</a:t>
            </a:r>
            <a:r>
              <a:rPr lang="en-US" sz="2800" dirty="0"/>
              <a:t> </a:t>
            </a:r>
            <a:r>
              <a:rPr lang="en-US" sz="2800" dirty="0" err="1"/>
              <a:t>della</a:t>
            </a:r>
            <a:r>
              <a:rPr lang="en-US" sz="2800" dirty="0"/>
              <a:t> Base excision repair (ad </a:t>
            </a:r>
            <a:r>
              <a:rPr lang="en-US" sz="2800" dirty="0" err="1"/>
              <a:t>esempio</a:t>
            </a:r>
            <a:r>
              <a:rPr lang="en-US" sz="2800" dirty="0"/>
              <a:t> con </a:t>
            </a:r>
            <a:r>
              <a:rPr lang="en-US" sz="2800" b="1" dirty="0" err="1"/>
              <a:t>inibitori</a:t>
            </a:r>
            <a:r>
              <a:rPr lang="en-US" sz="2800" b="1" dirty="0"/>
              <a:t> di PARP</a:t>
            </a:r>
            <a:r>
              <a:rPr lang="en-US" sz="2800" dirty="0"/>
              <a:t>): </a:t>
            </a:r>
            <a:r>
              <a:rPr lang="en-US" sz="2800" dirty="0" err="1"/>
              <a:t>questo</a:t>
            </a:r>
            <a:r>
              <a:rPr lang="en-US" sz="2800" dirty="0"/>
              <a:t> </a:t>
            </a:r>
            <a:r>
              <a:rPr lang="en-US" sz="2800" dirty="0" err="1"/>
              <a:t>favorirà</a:t>
            </a:r>
            <a:r>
              <a:rPr lang="en-US" sz="2800" dirty="0"/>
              <a:t> la </a:t>
            </a:r>
            <a:r>
              <a:rPr lang="en-US" sz="2800" dirty="0" err="1"/>
              <a:t>comparsa</a:t>
            </a:r>
            <a:r>
              <a:rPr lang="en-US" sz="2800" dirty="0"/>
              <a:t> di </a:t>
            </a:r>
            <a:r>
              <a:rPr lang="en-US" sz="2800" dirty="0" err="1"/>
              <a:t>danni</a:t>
            </a:r>
            <a:r>
              <a:rPr lang="en-US" sz="2800" dirty="0"/>
              <a:t> a doppia catena </a:t>
            </a:r>
            <a:r>
              <a:rPr lang="en-US" sz="2800" dirty="0" err="1"/>
              <a:t>che</a:t>
            </a:r>
            <a:r>
              <a:rPr lang="en-US" sz="2800" dirty="0"/>
              <a:t> </a:t>
            </a:r>
            <a:r>
              <a:rPr lang="en-US" sz="2800" dirty="0" err="1"/>
              <a:t>saranno</a:t>
            </a:r>
            <a:r>
              <a:rPr lang="en-US" sz="2800" dirty="0"/>
              <a:t> </a:t>
            </a:r>
            <a:r>
              <a:rPr lang="en-US" sz="2800" dirty="0" err="1"/>
              <a:t>più</a:t>
            </a:r>
            <a:r>
              <a:rPr lang="en-US" sz="2800" dirty="0"/>
              <a:t> </a:t>
            </a:r>
            <a:r>
              <a:rPr lang="en-US" sz="2800" dirty="0" err="1"/>
              <a:t>facilmente</a:t>
            </a:r>
            <a:r>
              <a:rPr lang="en-US" sz="2800" dirty="0"/>
              <a:t> </a:t>
            </a:r>
            <a:r>
              <a:rPr lang="en-US" sz="2800" dirty="0" err="1"/>
              <a:t>letali</a:t>
            </a:r>
            <a:r>
              <a:rPr lang="en-US" sz="2800" dirty="0"/>
              <a:t> in cellule </a:t>
            </a:r>
            <a:r>
              <a:rPr lang="en-US" sz="2800" dirty="0" err="1"/>
              <a:t>che</a:t>
            </a:r>
            <a:r>
              <a:rPr lang="en-US" sz="2800" dirty="0"/>
              <a:t> </a:t>
            </a:r>
            <a:r>
              <a:rPr lang="en-US" sz="2800" dirty="0" err="1"/>
              <a:t>hanno</a:t>
            </a:r>
            <a:r>
              <a:rPr lang="en-US" sz="2800" dirty="0"/>
              <a:t> un </a:t>
            </a:r>
            <a:r>
              <a:rPr lang="en-US" sz="2800" dirty="0" err="1"/>
              <a:t>difetto</a:t>
            </a:r>
            <a:r>
              <a:rPr lang="en-US" sz="2800" dirty="0"/>
              <a:t> </a:t>
            </a:r>
            <a:r>
              <a:rPr lang="en-US" sz="2800" dirty="0" err="1"/>
              <a:t>genetico</a:t>
            </a:r>
            <a:r>
              <a:rPr lang="en-US" sz="2800" dirty="0"/>
              <a:t> di Recombination repair (ad </a:t>
            </a:r>
            <a:r>
              <a:rPr lang="en-US" sz="2800" dirty="0" err="1"/>
              <a:t>esempio</a:t>
            </a:r>
            <a:r>
              <a:rPr lang="en-US" sz="2800" dirty="0"/>
              <a:t> </a:t>
            </a:r>
            <a:r>
              <a:rPr lang="en-US" sz="2800" dirty="0" err="1"/>
              <a:t>mutazioni</a:t>
            </a:r>
            <a:r>
              <a:rPr lang="en-US" sz="2800" dirty="0"/>
              <a:t> </a:t>
            </a:r>
            <a:r>
              <a:rPr lang="en-US" sz="2800" dirty="0" err="1"/>
              <a:t>bialleliche</a:t>
            </a:r>
            <a:r>
              <a:rPr lang="en-US" sz="2800" dirty="0"/>
              <a:t> di BRCA1/2)</a:t>
            </a:r>
            <a:endParaRPr lang="it-IT" sz="2800" dirty="0"/>
          </a:p>
        </p:txBody>
      </p:sp>
    </p:spTree>
    <p:extLst>
      <p:ext uri="{BB962C8B-B14F-4D97-AF65-F5344CB8AC3E}">
        <p14:creationId xmlns:p14="http://schemas.microsoft.com/office/powerpoint/2010/main" val="12075626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0128F0-4EC2-D15D-D27D-35B7E82C8D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9041" y="1168151"/>
            <a:ext cx="9233918" cy="4521698"/>
          </a:xfrm>
          <a:prstGeom prst="rect">
            <a:avLst/>
          </a:prstGeom>
        </p:spPr>
      </p:pic>
      <p:sp>
        <p:nvSpPr>
          <p:cNvPr id="4" name="TextBox 3">
            <a:extLst>
              <a:ext uri="{FF2B5EF4-FFF2-40B4-BE49-F238E27FC236}">
                <a16:creationId xmlns:a16="http://schemas.microsoft.com/office/drawing/2014/main" id="{173E2A7C-7AE9-1DAF-A65C-22BC6941332C}"/>
              </a:ext>
            </a:extLst>
          </p:cNvPr>
          <p:cNvSpPr txBox="1"/>
          <p:nvPr/>
        </p:nvSpPr>
        <p:spPr>
          <a:xfrm>
            <a:off x="3791557" y="5066659"/>
            <a:ext cx="1725152" cy="369332"/>
          </a:xfrm>
          <a:prstGeom prst="rect">
            <a:avLst/>
          </a:prstGeom>
          <a:noFill/>
        </p:spPr>
        <p:txBody>
          <a:bodyPr wrap="none" rtlCol="0">
            <a:spAutoFit/>
          </a:bodyPr>
          <a:lstStyle/>
          <a:p>
            <a:r>
              <a:rPr lang="it-IT" dirty="0"/>
              <a:t>R633* in MRE11</a:t>
            </a:r>
          </a:p>
        </p:txBody>
      </p:sp>
      <p:sp>
        <p:nvSpPr>
          <p:cNvPr id="5" name="TextBox 4">
            <a:extLst>
              <a:ext uri="{FF2B5EF4-FFF2-40B4-BE49-F238E27FC236}">
                <a16:creationId xmlns:a16="http://schemas.microsoft.com/office/drawing/2014/main" id="{B85364E2-291E-ED60-E6DE-5074296FB90A}"/>
              </a:ext>
            </a:extLst>
          </p:cNvPr>
          <p:cNvSpPr txBox="1"/>
          <p:nvPr/>
        </p:nvSpPr>
        <p:spPr>
          <a:xfrm>
            <a:off x="6453218" y="6022227"/>
            <a:ext cx="4636066" cy="369332"/>
          </a:xfrm>
          <a:prstGeom prst="rect">
            <a:avLst/>
          </a:prstGeom>
          <a:noFill/>
        </p:spPr>
        <p:txBody>
          <a:bodyPr wrap="square" rtlCol="0">
            <a:spAutoFit/>
          </a:bodyPr>
          <a:lstStyle/>
          <a:p>
            <a:r>
              <a:rPr lang="en-US" dirty="0" err="1"/>
              <a:t>Bartkova</a:t>
            </a:r>
            <a:r>
              <a:rPr lang="en-US" dirty="0"/>
              <a:t> I, Mol Oncol 2008</a:t>
            </a:r>
            <a:endParaRPr lang="it-IT" dirty="0"/>
          </a:p>
        </p:txBody>
      </p:sp>
    </p:spTree>
    <p:extLst>
      <p:ext uri="{BB962C8B-B14F-4D97-AF65-F5344CB8AC3E}">
        <p14:creationId xmlns:p14="http://schemas.microsoft.com/office/powerpoint/2010/main" val="35328586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C157E4-08B4-A88E-D7BB-4D141B8770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1969" y="1641196"/>
            <a:ext cx="11566741" cy="3226156"/>
          </a:xfrm>
          <a:prstGeom prst="rect">
            <a:avLst/>
          </a:prstGeom>
        </p:spPr>
      </p:pic>
      <p:sp>
        <p:nvSpPr>
          <p:cNvPr id="6" name="TextBox 5">
            <a:extLst>
              <a:ext uri="{FF2B5EF4-FFF2-40B4-BE49-F238E27FC236}">
                <a16:creationId xmlns:a16="http://schemas.microsoft.com/office/drawing/2014/main" id="{C65013B7-D507-E0E1-E72F-ABE7057558EF}"/>
              </a:ext>
            </a:extLst>
          </p:cNvPr>
          <p:cNvSpPr txBox="1"/>
          <p:nvPr/>
        </p:nvSpPr>
        <p:spPr>
          <a:xfrm>
            <a:off x="4379801" y="6138711"/>
            <a:ext cx="7192892" cy="646331"/>
          </a:xfrm>
          <a:prstGeom prst="rect">
            <a:avLst/>
          </a:prstGeom>
          <a:noFill/>
        </p:spPr>
        <p:txBody>
          <a:bodyPr wrap="square" rtlCol="0">
            <a:spAutoFit/>
          </a:bodyPr>
          <a:lstStyle/>
          <a:p>
            <a:r>
              <a:rPr lang="en-US" b="0" i="0" dirty="0" err="1">
                <a:solidFill>
                  <a:srgbClr val="212121"/>
                </a:solidFill>
                <a:effectLst/>
                <a:latin typeface="BlinkMacSystemFont"/>
              </a:rPr>
              <a:t>Elkholi</a:t>
            </a:r>
            <a:r>
              <a:rPr lang="en-US" b="0" i="0" dirty="0">
                <a:solidFill>
                  <a:srgbClr val="212121"/>
                </a:solidFill>
                <a:effectLst/>
                <a:latin typeface="BlinkMacSystemFont"/>
              </a:rPr>
              <a:t> IE. Investigating the causal role of MRE11A p.E506* in breast and ovarian cancer. Sci Rep. 2021</a:t>
            </a:r>
            <a:endParaRPr lang="it-IT" dirty="0"/>
          </a:p>
        </p:txBody>
      </p:sp>
    </p:spTree>
    <p:extLst>
      <p:ext uri="{BB962C8B-B14F-4D97-AF65-F5344CB8AC3E}">
        <p14:creationId xmlns:p14="http://schemas.microsoft.com/office/powerpoint/2010/main" val="40841112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Group 103">
            <a:extLst>
              <a:ext uri="{FF2B5EF4-FFF2-40B4-BE49-F238E27FC236}">
                <a16:creationId xmlns:a16="http://schemas.microsoft.com/office/drawing/2014/main" id="{A78EA951-399E-CC56-D31D-BC895C225D22}"/>
              </a:ext>
            </a:extLst>
          </p:cNvPr>
          <p:cNvGrpSpPr/>
          <p:nvPr/>
        </p:nvGrpSpPr>
        <p:grpSpPr>
          <a:xfrm>
            <a:off x="2057194" y="985308"/>
            <a:ext cx="6172405" cy="4996392"/>
            <a:chOff x="5518524" y="2073275"/>
            <a:chExt cx="3873126" cy="2824163"/>
          </a:xfrm>
        </p:grpSpPr>
        <p:sp>
          <p:nvSpPr>
            <p:cNvPr id="6" name="Freeform 5">
              <a:extLst>
                <a:ext uri="{FF2B5EF4-FFF2-40B4-BE49-F238E27FC236}">
                  <a16:creationId xmlns:a16="http://schemas.microsoft.com/office/drawing/2014/main" id="{2A5337A7-99F7-9593-CA8A-6272D86DD684}"/>
                </a:ext>
              </a:extLst>
            </p:cNvPr>
            <p:cNvSpPr>
              <a:spLocks/>
            </p:cNvSpPr>
            <p:nvPr/>
          </p:nvSpPr>
          <p:spPr bwMode="auto">
            <a:xfrm>
              <a:off x="6400800" y="4271963"/>
              <a:ext cx="223838" cy="158750"/>
            </a:xfrm>
            <a:custGeom>
              <a:avLst/>
              <a:gdLst>
                <a:gd name="T0" fmla="*/ 0 w 35"/>
                <a:gd name="T1" fmla="*/ 25 h 25"/>
                <a:gd name="T2" fmla="*/ 0 w 35"/>
                <a:gd name="T3" fmla="*/ 25 h 25"/>
                <a:gd name="T4" fmla="*/ 35 w 35"/>
                <a:gd name="T5" fmla="*/ 0 h 25"/>
              </a:gdLst>
              <a:ahLst/>
              <a:cxnLst>
                <a:cxn ang="0">
                  <a:pos x="T0" y="T1"/>
                </a:cxn>
                <a:cxn ang="0">
                  <a:pos x="T2" y="T3"/>
                </a:cxn>
                <a:cxn ang="0">
                  <a:pos x="T4" y="T5"/>
                </a:cxn>
              </a:cxnLst>
              <a:rect l="0" t="0" r="r" b="b"/>
              <a:pathLst>
                <a:path w="35" h="25">
                  <a:moveTo>
                    <a:pt x="0" y="25"/>
                  </a:moveTo>
                  <a:lnTo>
                    <a:pt x="0" y="25"/>
                  </a:lnTo>
                  <a:lnTo>
                    <a:pt x="35" y="0"/>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7" name="Freeform 6">
              <a:extLst>
                <a:ext uri="{FF2B5EF4-FFF2-40B4-BE49-F238E27FC236}">
                  <a16:creationId xmlns:a16="http://schemas.microsoft.com/office/drawing/2014/main" id="{3D950A68-28D7-2EA7-5714-5754E80F2B4F}"/>
                </a:ext>
              </a:extLst>
            </p:cNvPr>
            <p:cNvSpPr>
              <a:spLocks/>
            </p:cNvSpPr>
            <p:nvPr/>
          </p:nvSpPr>
          <p:spPr bwMode="auto">
            <a:xfrm>
              <a:off x="6546850" y="4259263"/>
              <a:ext cx="77788" cy="88900"/>
            </a:xfrm>
            <a:custGeom>
              <a:avLst/>
              <a:gdLst>
                <a:gd name="T0" fmla="*/ 0 w 12"/>
                <a:gd name="T1" fmla="*/ 0 h 14"/>
                <a:gd name="T2" fmla="*/ 12 w 12"/>
                <a:gd name="T3" fmla="*/ 2 h 14"/>
                <a:gd name="T4" fmla="*/ 10 w 12"/>
                <a:gd name="T5" fmla="*/ 14 h 14"/>
              </a:gdLst>
              <a:ahLst/>
              <a:cxnLst>
                <a:cxn ang="0">
                  <a:pos x="T0" y="T1"/>
                </a:cxn>
                <a:cxn ang="0">
                  <a:pos x="T2" y="T3"/>
                </a:cxn>
                <a:cxn ang="0">
                  <a:pos x="T4" y="T5"/>
                </a:cxn>
              </a:cxnLst>
              <a:rect l="0" t="0" r="r" b="b"/>
              <a:pathLst>
                <a:path w="12" h="14">
                  <a:moveTo>
                    <a:pt x="0" y="0"/>
                  </a:moveTo>
                  <a:lnTo>
                    <a:pt x="12" y="2"/>
                  </a:lnTo>
                  <a:lnTo>
                    <a:pt x="10" y="14"/>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8" name="Line 7">
              <a:extLst>
                <a:ext uri="{FF2B5EF4-FFF2-40B4-BE49-F238E27FC236}">
                  <a16:creationId xmlns:a16="http://schemas.microsoft.com/office/drawing/2014/main" id="{7BF9914A-2554-015C-AC79-41BBBE1E8466}"/>
                </a:ext>
              </a:extLst>
            </p:cNvPr>
            <p:cNvSpPr>
              <a:spLocks noChangeShapeType="1"/>
            </p:cNvSpPr>
            <p:nvPr/>
          </p:nvSpPr>
          <p:spPr bwMode="auto">
            <a:xfrm flipV="1">
              <a:off x="6432550" y="3505200"/>
              <a:ext cx="0" cy="3508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9" name="Line 8">
              <a:extLst>
                <a:ext uri="{FF2B5EF4-FFF2-40B4-BE49-F238E27FC236}">
                  <a16:creationId xmlns:a16="http://schemas.microsoft.com/office/drawing/2014/main" id="{4876EA57-AB48-886C-4623-553BB68204D8}"/>
                </a:ext>
              </a:extLst>
            </p:cNvPr>
            <p:cNvSpPr>
              <a:spLocks noChangeShapeType="1"/>
            </p:cNvSpPr>
            <p:nvPr/>
          </p:nvSpPr>
          <p:spPr bwMode="auto">
            <a:xfrm flipV="1">
              <a:off x="7072313" y="3505200"/>
              <a:ext cx="0" cy="3508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10" name="Line 9">
              <a:extLst>
                <a:ext uri="{FF2B5EF4-FFF2-40B4-BE49-F238E27FC236}">
                  <a16:creationId xmlns:a16="http://schemas.microsoft.com/office/drawing/2014/main" id="{794E705A-47E7-2FC6-F5DA-5EBB56C29B83}"/>
                </a:ext>
              </a:extLst>
            </p:cNvPr>
            <p:cNvSpPr>
              <a:spLocks noChangeShapeType="1"/>
            </p:cNvSpPr>
            <p:nvPr/>
          </p:nvSpPr>
          <p:spPr bwMode="auto">
            <a:xfrm>
              <a:off x="6751638" y="3856038"/>
              <a:ext cx="0" cy="31908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11" name="Line 10">
              <a:extLst>
                <a:ext uri="{FF2B5EF4-FFF2-40B4-BE49-F238E27FC236}">
                  <a16:creationId xmlns:a16="http://schemas.microsoft.com/office/drawing/2014/main" id="{7BC2DD4F-AE41-A190-A3EF-1929329EC36F}"/>
                </a:ext>
              </a:extLst>
            </p:cNvPr>
            <p:cNvSpPr>
              <a:spLocks noChangeShapeType="1"/>
            </p:cNvSpPr>
            <p:nvPr/>
          </p:nvSpPr>
          <p:spPr bwMode="auto">
            <a:xfrm>
              <a:off x="7135813" y="3856038"/>
              <a:ext cx="0" cy="31908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12" name="Line 11">
              <a:extLst>
                <a:ext uri="{FF2B5EF4-FFF2-40B4-BE49-F238E27FC236}">
                  <a16:creationId xmlns:a16="http://schemas.microsoft.com/office/drawing/2014/main" id="{015073F0-7ECE-8199-7F71-FB0648297E45}"/>
                </a:ext>
              </a:extLst>
            </p:cNvPr>
            <p:cNvSpPr>
              <a:spLocks noChangeShapeType="1"/>
            </p:cNvSpPr>
            <p:nvPr/>
          </p:nvSpPr>
          <p:spPr bwMode="auto">
            <a:xfrm flipV="1">
              <a:off x="7135813" y="4175125"/>
              <a:ext cx="0" cy="352425"/>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13" name="Line 12">
              <a:extLst>
                <a:ext uri="{FF2B5EF4-FFF2-40B4-BE49-F238E27FC236}">
                  <a16:creationId xmlns:a16="http://schemas.microsoft.com/office/drawing/2014/main" id="{8816B645-8389-C24D-24A9-09297B5E5933}"/>
                </a:ext>
              </a:extLst>
            </p:cNvPr>
            <p:cNvSpPr>
              <a:spLocks noChangeShapeType="1"/>
            </p:cNvSpPr>
            <p:nvPr/>
          </p:nvSpPr>
          <p:spPr bwMode="auto">
            <a:xfrm flipV="1">
              <a:off x="8158163" y="4240213"/>
              <a:ext cx="0" cy="2873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14" name="Line 13">
              <a:extLst>
                <a:ext uri="{FF2B5EF4-FFF2-40B4-BE49-F238E27FC236}">
                  <a16:creationId xmlns:a16="http://schemas.microsoft.com/office/drawing/2014/main" id="{8B2E2563-1114-B577-7C76-9BE0C18F6CA1}"/>
                </a:ext>
              </a:extLst>
            </p:cNvPr>
            <p:cNvSpPr>
              <a:spLocks noChangeShapeType="1"/>
            </p:cNvSpPr>
            <p:nvPr/>
          </p:nvSpPr>
          <p:spPr bwMode="auto">
            <a:xfrm>
              <a:off x="7678738" y="4527550"/>
              <a:ext cx="0" cy="31908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15" name="Line 14">
              <a:extLst>
                <a:ext uri="{FF2B5EF4-FFF2-40B4-BE49-F238E27FC236}">
                  <a16:creationId xmlns:a16="http://schemas.microsoft.com/office/drawing/2014/main" id="{A9B3B7DB-59E0-5923-C014-C9076E88DE3D}"/>
                </a:ext>
              </a:extLst>
            </p:cNvPr>
            <p:cNvSpPr>
              <a:spLocks noChangeShapeType="1"/>
            </p:cNvSpPr>
            <p:nvPr/>
          </p:nvSpPr>
          <p:spPr bwMode="auto">
            <a:xfrm flipV="1">
              <a:off x="6113463" y="2833688"/>
              <a:ext cx="0" cy="352425"/>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16" name="Line 15">
              <a:extLst>
                <a:ext uri="{FF2B5EF4-FFF2-40B4-BE49-F238E27FC236}">
                  <a16:creationId xmlns:a16="http://schemas.microsoft.com/office/drawing/2014/main" id="{9E89D958-F27B-8B7C-0F71-5116F6D3CDB7}"/>
                </a:ext>
              </a:extLst>
            </p:cNvPr>
            <p:cNvSpPr>
              <a:spLocks noChangeShapeType="1"/>
            </p:cNvSpPr>
            <p:nvPr/>
          </p:nvSpPr>
          <p:spPr bwMode="auto">
            <a:xfrm flipV="1">
              <a:off x="6751638" y="2833688"/>
              <a:ext cx="0" cy="352425"/>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17" name="Line 16">
              <a:extLst>
                <a:ext uri="{FF2B5EF4-FFF2-40B4-BE49-F238E27FC236}">
                  <a16:creationId xmlns:a16="http://schemas.microsoft.com/office/drawing/2014/main" id="{355CCED4-6F2B-0C7E-2C40-F5D699A130B0}"/>
                </a:ext>
              </a:extLst>
            </p:cNvPr>
            <p:cNvSpPr>
              <a:spLocks noChangeShapeType="1"/>
            </p:cNvSpPr>
            <p:nvPr/>
          </p:nvSpPr>
          <p:spPr bwMode="auto">
            <a:xfrm>
              <a:off x="6432550" y="3186113"/>
              <a:ext cx="0" cy="31908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18" name="Line 17">
              <a:extLst>
                <a:ext uri="{FF2B5EF4-FFF2-40B4-BE49-F238E27FC236}">
                  <a16:creationId xmlns:a16="http://schemas.microsoft.com/office/drawing/2014/main" id="{D7E48EB7-52CB-BCAD-5946-27AD70F63BB7}"/>
                </a:ext>
              </a:extLst>
            </p:cNvPr>
            <p:cNvSpPr>
              <a:spLocks noChangeShapeType="1"/>
            </p:cNvSpPr>
            <p:nvPr/>
          </p:nvSpPr>
          <p:spPr bwMode="auto">
            <a:xfrm flipV="1">
              <a:off x="6496050" y="2130425"/>
              <a:ext cx="0" cy="384175"/>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19" name="Line 18">
              <a:extLst>
                <a:ext uri="{FF2B5EF4-FFF2-40B4-BE49-F238E27FC236}">
                  <a16:creationId xmlns:a16="http://schemas.microsoft.com/office/drawing/2014/main" id="{60092E10-C4EB-23C3-605E-AE10DD3BAA03}"/>
                </a:ext>
              </a:extLst>
            </p:cNvPr>
            <p:cNvSpPr>
              <a:spLocks noChangeShapeType="1"/>
            </p:cNvSpPr>
            <p:nvPr/>
          </p:nvSpPr>
          <p:spPr bwMode="auto">
            <a:xfrm flipV="1">
              <a:off x="7007225" y="2130425"/>
              <a:ext cx="0" cy="384175"/>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20" name="Line 19">
              <a:extLst>
                <a:ext uri="{FF2B5EF4-FFF2-40B4-BE49-F238E27FC236}">
                  <a16:creationId xmlns:a16="http://schemas.microsoft.com/office/drawing/2014/main" id="{C35D43C9-93D5-8924-385A-B08A071ECB96}"/>
                </a:ext>
              </a:extLst>
            </p:cNvPr>
            <p:cNvSpPr>
              <a:spLocks noChangeShapeType="1"/>
            </p:cNvSpPr>
            <p:nvPr/>
          </p:nvSpPr>
          <p:spPr bwMode="auto">
            <a:xfrm>
              <a:off x="6751638" y="2514600"/>
              <a:ext cx="0" cy="31908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21" name="Line 20">
              <a:extLst>
                <a:ext uri="{FF2B5EF4-FFF2-40B4-BE49-F238E27FC236}">
                  <a16:creationId xmlns:a16="http://schemas.microsoft.com/office/drawing/2014/main" id="{B9FDF0A3-7832-F33F-E525-26C5F9F5565C}"/>
                </a:ext>
              </a:extLst>
            </p:cNvPr>
            <p:cNvSpPr>
              <a:spLocks noChangeShapeType="1"/>
            </p:cNvSpPr>
            <p:nvPr/>
          </p:nvSpPr>
          <p:spPr bwMode="auto">
            <a:xfrm>
              <a:off x="7104063" y="2514600"/>
              <a:ext cx="0" cy="31908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22" name="Line 21">
              <a:extLst>
                <a:ext uri="{FF2B5EF4-FFF2-40B4-BE49-F238E27FC236}">
                  <a16:creationId xmlns:a16="http://schemas.microsoft.com/office/drawing/2014/main" id="{2B4D94CA-C898-9367-E843-3FA773E54D7A}"/>
                </a:ext>
              </a:extLst>
            </p:cNvPr>
            <p:cNvSpPr>
              <a:spLocks noChangeShapeType="1"/>
            </p:cNvSpPr>
            <p:nvPr/>
          </p:nvSpPr>
          <p:spPr bwMode="auto">
            <a:xfrm>
              <a:off x="7742238" y="2514600"/>
              <a:ext cx="0" cy="31908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23" name="Line 22">
              <a:extLst>
                <a:ext uri="{FF2B5EF4-FFF2-40B4-BE49-F238E27FC236}">
                  <a16:creationId xmlns:a16="http://schemas.microsoft.com/office/drawing/2014/main" id="{C096F1A7-7537-9020-2F64-9CD7238484B0}"/>
                </a:ext>
              </a:extLst>
            </p:cNvPr>
            <p:cNvSpPr>
              <a:spLocks noChangeShapeType="1"/>
            </p:cNvSpPr>
            <p:nvPr/>
          </p:nvSpPr>
          <p:spPr bwMode="auto">
            <a:xfrm>
              <a:off x="8574088" y="2514600"/>
              <a:ext cx="0" cy="31908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24" name="Line 23">
              <a:extLst>
                <a:ext uri="{FF2B5EF4-FFF2-40B4-BE49-F238E27FC236}">
                  <a16:creationId xmlns:a16="http://schemas.microsoft.com/office/drawing/2014/main" id="{09BE8326-F3DD-63CA-C23D-74C2CA88DF41}"/>
                </a:ext>
              </a:extLst>
            </p:cNvPr>
            <p:cNvSpPr>
              <a:spLocks noChangeShapeType="1"/>
            </p:cNvSpPr>
            <p:nvPr/>
          </p:nvSpPr>
          <p:spPr bwMode="auto">
            <a:xfrm flipV="1">
              <a:off x="7742238" y="2833688"/>
              <a:ext cx="0" cy="352425"/>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25" name="Line 24">
              <a:extLst>
                <a:ext uri="{FF2B5EF4-FFF2-40B4-BE49-F238E27FC236}">
                  <a16:creationId xmlns:a16="http://schemas.microsoft.com/office/drawing/2014/main" id="{04D8142D-E1E5-2942-0C8E-EFF8371FC490}"/>
                </a:ext>
              </a:extLst>
            </p:cNvPr>
            <p:cNvSpPr>
              <a:spLocks noChangeShapeType="1"/>
            </p:cNvSpPr>
            <p:nvPr/>
          </p:nvSpPr>
          <p:spPr bwMode="auto">
            <a:xfrm flipV="1">
              <a:off x="9340850" y="2833688"/>
              <a:ext cx="0" cy="352425"/>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26" name="Line 25">
              <a:extLst>
                <a:ext uri="{FF2B5EF4-FFF2-40B4-BE49-F238E27FC236}">
                  <a16:creationId xmlns:a16="http://schemas.microsoft.com/office/drawing/2014/main" id="{58B831F3-A923-A4B1-5B33-C293D1E158CA}"/>
                </a:ext>
              </a:extLst>
            </p:cNvPr>
            <p:cNvSpPr>
              <a:spLocks noChangeShapeType="1"/>
            </p:cNvSpPr>
            <p:nvPr/>
          </p:nvSpPr>
          <p:spPr bwMode="auto">
            <a:xfrm>
              <a:off x="8221663" y="3186113"/>
              <a:ext cx="0" cy="31908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27" name="Line 26">
              <a:extLst>
                <a:ext uri="{FF2B5EF4-FFF2-40B4-BE49-F238E27FC236}">
                  <a16:creationId xmlns:a16="http://schemas.microsoft.com/office/drawing/2014/main" id="{71774795-8656-EBCB-4D4D-7D00B4FFA90D}"/>
                </a:ext>
              </a:extLst>
            </p:cNvPr>
            <p:cNvSpPr>
              <a:spLocks noChangeShapeType="1"/>
            </p:cNvSpPr>
            <p:nvPr/>
          </p:nvSpPr>
          <p:spPr bwMode="auto">
            <a:xfrm>
              <a:off x="6432550" y="3856038"/>
              <a:ext cx="703263"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28" name="Line 27">
              <a:extLst>
                <a:ext uri="{FF2B5EF4-FFF2-40B4-BE49-F238E27FC236}">
                  <a16:creationId xmlns:a16="http://schemas.microsoft.com/office/drawing/2014/main" id="{3AF85CF7-B63C-75AA-6B3C-3C6B58DD256F}"/>
                </a:ext>
              </a:extLst>
            </p:cNvPr>
            <p:cNvSpPr>
              <a:spLocks noChangeShapeType="1"/>
            </p:cNvSpPr>
            <p:nvPr/>
          </p:nvSpPr>
          <p:spPr bwMode="auto">
            <a:xfrm>
              <a:off x="7135813" y="4527550"/>
              <a:ext cx="102235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29" name="Line 28">
              <a:extLst>
                <a:ext uri="{FF2B5EF4-FFF2-40B4-BE49-F238E27FC236}">
                  <a16:creationId xmlns:a16="http://schemas.microsoft.com/office/drawing/2014/main" id="{D0937200-805C-73DE-1DA6-07D3EC509895}"/>
                </a:ext>
              </a:extLst>
            </p:cNvPr>
            <p:cNvSpPr>
              <a:spLocks noChangeShapeType="1"/>
            </p:cNvSpPr>
            <p:nvPr/>
          </p:nvSpPr>
          <p:spPr bwMode="auto">
            <a:xfrm>
              <a:off x="6113463" y="3186113"/>
              <a:ext cx="638175"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30" name="Line 29">
              <a:extLst>
                <a:ext uri="{FF2B5EF4-FFF2-40B4-BE49-F238E27FC236}">
                  <a16:creationId xmlns:a16="http://schemas.microsoft.com/office/drawing/2014/main" id="{47666C24-165B-7889-1297-E094CD04611E}"/>
                </a:ext>
              </a:extLst>
            </p:cNvPr>
            <p:cNvSpPr>
              <a:spLocks noChangeShapeType="1"/>
            </p:cNvSpPr>
            <p:nvPr/>
          </p:nvSpPr>
          <p:spPr bwMode="auto">
            <a:xfrm>
              <a:off x="6496050" y="2514600"/>
              <a:ext cx="2078038"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31" name="Line 30">
              <a:extLst>
                <a:ext uri="{FF2B5EF4-FFF2-40B4-BE49-F238E27FC236}">
                  <a16:creationId xmlns:a16="http://schemas.microsoft.com/office/drawing/2014/main" id="{6E699E09-57F5-8269-20FD-396BBE4EDDF8}"/>
                </a:ext>
              </a:extLst>
            </p:cNvPr>
            <p:cNvSpPr>
              <a:spLocks noChangeShapeType="1"/>
            </p:cNvSpPr>
            <p:nvPr/>
          </p:nvSpPr>
          <p:spPr bwMode="auto">
            <a:xfrm>
              <a:off x="7742238" y="3186113"/>
              <a:ext cx="1598613"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32" name="Rectangle 31">
              <a:extLst>
                <a:ext uri="{FF2B5EF4-FFF2-40B4-BE49-F238E27FC236}">
                  <a16:creationId xmlns:a16="http://schemas.microsoft.com/office/drawing/2014/main" id="{A14F2CC0-CB07-CE6F-3B7A-6EBEA8FB0EB1}"/>
                </a:ext>
              </a:extLst>
            </p:cNvPr>
            <p:cNvSpPr>
              <a:spLocks noChangeArrowheads="1"/>
            </p:cNvSpPr>
            <p:nvPr/>
          </p:nvSpPr>
          <p:spPr bwMode="auto">
            <a:xfrm>
              <a:off x="6650038" y="4016375"/>
              <a:ext cx="197151" cy="9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1975</a:t>
              </a:r>
              <a:endParaRPr kumimoji="0" lang="en-US" altLang="en-US" sz="1100" b="0" i="0" u="none" strike="noStrike" cap="none" normalizeH="0" baseline="0">
                <a:ln>
                  <a:noFill/>
                </a:ln>
                <a:solidFill>
                  <a:schemeClr val="tx1"/>
                </a:solidFill>
                <a:effectLst/>
                <a:latin typeface="Arial" panose="020B0604020202020204" pitchFamily="34" charset="0"/>
              </a:endParaRPr>
            </a:p>
          </p:txBody>
        </p:sp>
        <p:sp>
          <p:nvSpPr>
            <p:cNvPr id="33" name="Rectangle 32">
              <a:extLst>
                <a:ext uri="{FF2B5EF4-FFF2-40B4-BE49-F238E27FC236}">
                  <a16:creationId xmlns:a16="http://schemas.microsoft.com/office/drawing/2014/main" id="{03018314-4C68-1C93-B266-1C59FC169F4B}"/>
                </a:ext>
              </a:extLst>
            </p:cNvPr>
            <p:cNvSpPr>
              <a:spLocks noChangeArrowheads="1"/>
            </p:cNvSpPr>
            <p:nvPr/>
          </p:nvSpPr>
          <p:spPr bwMode="auto">
            <a:xfrm>
              <a:off x="6694488" y="4117975"/>
              <a:ext cx="115888" cy="115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sz="1100"/>
            </a:p>
          </p:txBody>
        </p:sp>
        <p:sp>
          <p:nvSpPr>
            <p:cNvPr id="34" name="Oval 33">
              <a:extLst>
                <a:ext uri="{FF2B5EF4-FFF2-40B4-BE49-F238E27FC236}">
                  <a16:creationId xmlns:a16="http://schemas.microsoft.com/office/drawing/2014/main" id="{ECF59D14-6B78-8516-6385-B5EC3BF5FB36}"/>
                </a:ext>
              </a:extLst>
            </p:cNvPr>
            <p:cNvSpPr>
              <a:spLocks noChangeArrowheads="1"/>
            </p:cNvSpPr>
            <p:nvPr/>
          </p:nvSpPr>
          <p:spPr bwMode="auto">
            <a:xfrm>
              <a:off x="6694488" y="4117975"/>
              <a:ext cx="109538" cy="109538"/>
            </a:xfrm>
            <a:prstGeom prst="ellipse">
              <a:avLst/>
            </a:pr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35" name="Rectangle 34">
              <a:extLst>
                <a:ext uri="{FF2B5EF4-FFF2-40B4-BE49-F238E27FC236}">
                  <a16:creationId xmlns:a16="http://schemas.microsoft.com/office/drawing/2014/main" id="{C01C9C63-AAFF-5D9B-7063-94AD340CB24E}"/>
                </a:ext>
              </a:extLst>
            </p:cNvPr>
            <p:cNvSpPr>
              <a:spLocks noChangeArrowheads="1"/>
            </p:cNvSpPr>
            <p:nvPr/>
          </p:nvSpPr>
          <p:spPr bwMode="auto">
            <a:xfrm>
              <a:off x="6710363" y="4143375"/>
              <a:ext cx="98575" cy="9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47</a:t>
              </a:r>
              <a:endParaRPr kumimoji="0" lang="en-US" altLang="en-US" sz="1100" b="0" i="0" u="none" strike="noStrike" cap="none" normalizeH="0" baseline="0">
                <a:ln>
                  <a:noFill/>
                </a:ln>
                <a:solidFill>
                  <a:schemeClr val="tx1"/>
                </a:solidFill>
                <a:effectLst/>
                <a:latin typeface="Arial" panose="020B0604020202020204" pitchFamily="34" charset="0"/>
              </a:endParaRPr>
            </a:p>
          </p:txBody>
        </p:sp>
        <p:sp>
          <p:nvSpPr>
            <p:cNvPr id="36" name="Rectangle 35">
              <a:extLst>
                <a:ext uri="{FF2B5EF4-FFF2-40B4-BE49-F238E27FC236}">
                  <a16:creationId xmlns:a16="http://schemas.microsoft.com/office/drawing/2014/main" id="{9A4237C6-4A7C-382B-D2EB-851CD8B8DA82}"/>
                </a:ext>
              </a:extLst>
            </p:cNvPr>
            <p:cNvSpPr>
              <a:spLocks noChangeArrowheads="1"/>
            </p:cNvSpPr>
            <p:nvPr/>
          </p:nvSpPr>
          <p:spPr bwMode="auto">
            <a:xfrm>
              <a:off x="6330950" y="3344863"/>
              <a:ext cx="197151" cy="9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1945</a:t>
              </a:r>
              <a:endParaRPr kumimoji="0" lang="en-US" altLang="en-US" sz="1100" b="0" i="0" u="none" strike="noStrike" cap="none" normalizeH="0" baseline="0">
                <a:ln>
                  <a:noFill/>
                </a:ln>
                <a:solidFill>
                  <a:schemeClr val="tx1"/>
                </a:solidFill>
                <a:effectLst/>
                <a:latin typeface="Arial" panose="020B0604020202020204" pitchFamily="34" charset="0"/>
              </a:endParaRPr>
            </a:p>
          </p:txBody>
        </p:sp>
        <p:sp>
          <p:nvSpPr>
            <p:cNvPr id="37" name="Rectangle 36">
              <a:extLst>
                <a:ext uri="{FF2B5EF4-FFF2-40B4-BE49-F238E27FC236}">
                  <a16:creationId xmlns:a16="http://schemas.microsoft.com/office/drawing/2014/main" id="{9FC5746C-5860-AA22-FD03-1F49D11A51F5}"/>
                </a:ext>
              </a:extLst>
            </p:cNvPr>
            <p:cNvSpPr>
              <a:spLocks noChangeArrowheads="1"/>
            </p:cNvSpPr>
            <p:nvPr/>
          </p:nvSpPr>
          <p:spPr bwMode="auto">
            <a:xfrm>
              <a:off x="6381750" y="3454400"/>
              <a:ext cx="101600" cy="101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sz="1100"/>
            </a:p>
          </p:txBody>
        </p:sp>
        <p:sp>
          <p:nvSpPr>
            <p:cNvPr id="38" name="Rectangle 37">
              <a:extLst>
                <a:ext uri="{FF2B5EF4-FFF2-40B4-BE49-F238E27FC236}">
                  <a16:creationId xmlns:a16="http://schemas.microsoft.com/office/drawing/2014/main" id="{69D3AE00-8362-C4A1-AF81-785C3B2085A0}"/>
                </a:ext>
              </a:extLst>
            </p:cNvPr>
            <p:cNvSpPr>
              <a:spLocks noChangeArrowheads="1"/>
            </p:cNvSpPr>
            <p:nvPr/>
          </p:nvSpPr>
          <p:spPr bwMode="auto">
            <a:xfrm>
              <a:off x="6381750" y="3454400"/>
              <a:ext cx="101600" cy="101600"/>
            </a:xfrm>
            <a:prstGeom prst="rect">
              <a:avLst/>
            </a:prstGeom>
            <a:noFill/>
            <a:ln w="1905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39" name="Rectangle 38">
              <a:extLst>
                <a:ext uri="{FF2B5EF4-FFF2-40B4-BE49-F238E27FC236}">
                  <a16:creationId xmlns:a16="http://schemas.microsoft.com/office/drawing/2014/main" id="{1F0DC109-01B3-1897-512D-0A92E7CBA7E2}"/>
                </a:ext>
              </a:extLst>
            </p:cNvPr>
            <p:cNvSpPr>
              <a:spLocks noChangeArrowheads="1"/>
            </p:cNvSpPr>
            <p:nvPr/>
          </p:nvSpPr>
          <p:spPr bwMode="auto">
            <a:xfrm>
              <a:off x="6391275" y="3473450"/>
              <a:ext cx="98575" cy="9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78</a:t>
              </a:r>
              <a:endParaRPr kumimoji="0" lang="en-US" altLang="en-US" sz="1100" b="0" i="0" u="none" strike="noStrike" cap="none" normalizeH="0" baseline="0">
                <a:ln>
                  <a:noFill/>
                </a:ln>
                <a:solidFill>
                  <a:schemeClr val="tx1"/>
                </a:solidFill>
                <a:effectLst/>
                <a:latin typeface="Arial" panose="020B0604020202020204" pitchFamily="34" charset="0"/>
              </a:endParaRPr>
            </a:p>
          </p:txBody>
        </p:sp>
        <p:sp>
          <p:nvSpPr>
            <p:cNvPr id="40" name="Rectangle 39">
              <a:extLst>
                <a:ext uri="{FF2B5EF4-FFF2-40B4-BE49-F238E27FC236}">
                  <a16:creationId xmlns:a16="http://schemas.microsoft.com/office/drawing/2014/main" id="{E5D7FFB0-1708-781B-57A0-AA39EDC374B9}"/>
                </a:ext>
              </a:extLst>
            </p:cNvPr>
            <p:cNvSpPr>
              <a:spLocks noChangeArrowheads="1"/>
            </p:cNvSpPr>
            <p:nvPr/>
          </p:nvSpPr>
          <p:spPr bwMode="auto">
            <a:xfrm>
              <a:off x="7013575" y="3448050"/>
              <a:ext cx="115888" cy="114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sz="1100"/>
            </a:p>
          </p:txBody>
        </p:sp>
        <p:sp>
          <p:nvSpPr>
            <p:cNvPr id="41" name="Oval 40">
              <a:extLst>
                <a:ext uri="{FF2B5EF4-FFF2-40B4-BE49-F238E27FC236}">
                  <a16:creationId xmlns:a16="http://schemas.microsoft.com/office/drawing/2014/main" id="{6806EE49-BEA1-8754-C4EA-FBCEC55F7094}"/>
                </a:ext>
              </a:extLst>
            </p:cNvPr>
            <p:cNvSpPr>
              <a:spLocks noChangeArrowheads="1"/>
            </p:cNvSpPr>
            <p:nvPr/>
          </p:nvSpPr>
          <p:spPr bwMode="auto">
            <a:xfrm>
              <a:off x="7013575" y="3448050"/>
              <a:ext cx="109538" cy="107950"/>
            </a:xfrm>
            <a:prstGeom prst="ellipse">
              <a:avLst/>
            </a:pr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42" name="Rectangle 41">
              <a:extLst>
                <a:ext uri="{FF2B5EF4-FFF2-40B4-BE49-F238E27FC236}">
                  <a16:creationId xmlns:a16="http://schemas.microsoft.com/office/drawing/2014/main" id="{DAA7289C-51DF-9AF5-DC53-8E48C9757B50}"/>
                </a:ext>
              </a:extLst>
            </p:cNvPr>
            <p:cNvSpPr>
              <a:spLocks noChangeArrowheads="1"/>
            </p:cNvSpPr>
            <p:nvPr/>
          </p:nvSpPr>
          <p:spPr bwMode="auto">
            <a:xfrm>
              <a:off x="7034213" y="4016375"/>
              <a:ext cx="197151" cy="9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1984</a:t>
              </a:r>
              <a:endParaRPr kumimoji="0" lang="en-US" altLang="en-US" sz="1100" b="0" i="0" u="none" strike="noStrike" cap="none" normalizeH="0" baseline="0">
                <a:ln>
                  <a:noFill/>
                </a:ln>
                <a:solidFill>
                  <a:schemeClr val="tx1"/>
                </a:solidFill>
                <a:effectLst/>
                <a:latin typeface="Arial" panose="020B0604020202020204" pitchFamily="34" charset="0"/>
              </a:endParaRPr>
            </a:p>
          </p:txBody>
        </p:sp>
        <p:sp>
          <p:nvSpPr>
            <p:cNvPr id="43" name="Rectangle 42">
              <a:extLst>
                <a:ext uri="{FF2B5EF4-FFF2-40B4-BE49-F238E27FC236}">
                  <a16:creationId xmlns:a16="http://schemas.microsoft.com/office/drawing/2014/main" id="{F8D5A199-C0FA-B853-F3AC-DED8D29BBEDC}"/>
                </a:ext>
              </a:extLst>
            </p:cNvPr>
            <p:cNvSpPr>
              <a:spLocks noChangeArrowheads="1"/>
            </p:cNvSpPr>
            <p:nvPr/>
          </p:nvSpPr>
          <p:spPr bwMode="auto">
            <a:xfrm>
              <a:off x="7078663" y="4117975"/>
              <a:ext cx="114300" cy="115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sz="1100"/>
            </a:p>
          </p:txBody>
        </p:sp>
        <p:sp>
          <p:nvSpPr>
            <p:cNvPr id="44" name="Oval 43">
              <a:extLst>
                <a:ext uri="{FF2B5EF4-FFF2-40B4-BE49-F238E27FC236}">
                  <a16:creationId xmlns:a16="http://schemas.microsoft.com/office/drawing/2014/main" id="{948F980F-C743-1538-44EE-BEE5BF7B9D98}"/>
                </a:ext>
              </a:extLst>
            </p:cNvPr>
            <p:cNvSpPr>
              <a:spLocks noChangeArrowheads="1"/>
            </p:cNvSpPr>
            <p:nvPr/>
          </p:nvSpPr>
          <p:spPr bwMode="auto">
            <a:xfrm>
              <a:off x="7078663" y="4117975"/>
              <a:ext cx="107950" cy="109538"/>
            </a:xfrm>
            <a:prstGeom prst="ellipse">
              <a:avLst/>
            </a:pr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45" name="Rectangle 44">
              <a:extLst>
                <a:ext uri="{FF2B5EF4-FFF2-40B4-BE49-F238E27FC236}">
                  <a16:creationId xmlns:a16="http://schemas.microsoft.com/office/drawing/2014/main" id="{C29ADB73-32A8-C8E2-03E9-1E38D4C8BF45}"/>
                </a:ext>
              </a:extLst>
            </p:cNvPr>
            <p:cNvSpPr>
              <a:spLocks noChangeArrowheads="1"/>
            </p:cNvSpPr>
            <p:nvPr/>
          </p:nvSpPr>
          <p:spPr bwMode="auto">
            <a:xfrm>
              <a:off x="7094538" y="4143375"/>
              <a:ext cx="98575" cy="9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39</a:t>
              </a:r>
              <a:endParaRPr kumimoji="0" lang="en-US" altLang="en-US" sz="1100" b="0" i="0" u="none" strike="noStrike" cap="none" normalizeH="0" baseline="0">
                <a:ln>
                  <a:noFill/>
                </a:ln>
                <a:solidFill>
                  <a:schemeClr val="tx1"/>
                </a:solidFill>
                <a:effectLst/>
                <a:latin typeface="Arial" panose="020B0604020202020204" pitchFamily="34" charset="0"/>
              </a:endParaRPr>
            </a:p>
          </p:txBody>
        </p:sp>
        <p:sp>
          <p:nvSpPr>
            <p:cNvPr id="46" name="Rectangle 45">
              <a:extLst>
                <a:ext uri="{FF2B5EF4-FFF2-40B4-BE49-F238E27FC236}">
                  <a16:creationId xmlns:a16="http://schemas.microsoft.com/office/drawing/2014/main" id="{0A3F3E4C-E39B-1BFB-03F0-01824F7898CB}"/>
                </a:ext>
              </a:extLst>
            </p:cNvPr>
            <p:cNvSpPr>
              <a:spLocks noChangeArrowheads="1"/>
            </p:cNvSpPr>
            <p:nvPr/>
          </p:nvSpPr>
          <p:spPr bwMode="auto">
            <a:xfrm>
              <a:off x="8107363" y="4187825"/>
              <a:ext cx="101600" cy="1031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sz="1100"/>
            </a:p>
          </p:txBody>
        </p:sp>
        <p:sp>
          <p:nvSpPr>
            <p:cNvPr id="47" name="Rectangle 46">
              <a:extLst>
                <a:ext uri="{FF2B5EF4-FFF2-40B4-BE49-F238E27FC236}">
                  <a16:creationId xmlns:a16="http://schemas.microsoft.com/office/drawing/2014/main" id="{8E6400B4-0940-BD2E-9DAF-9D98358821EB}"/>
                </a:ext>
              </a:extLst>
            </p:cNvPr>
            <p:cNvSpPr>
              <a:spLocks noChangeArrowheads="1"/>
            </p:cNvSpPr>
            <p:nvPr/>
          </p:nvSpPr>
          <p:spPr bwMode="auto">
            <a:xfrm>
              <a:off x="8107363" y="4187825"/>
              <a:ext cx="101600" cy="103188"/>
            </a:xfrm>
            <a:prstGeom prst="rect">
              <a:avLst/>
            </a:prstGeom>
            <a:noFill/>
            <a:ln w="1905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48" name="Rectangle 47">
              <a:extLst>
                <a:ext uri="{FF2B5EF4-FFF2-40B4-BE49-F238E27FC236}">
                  <a16:creationId xmlns:a16="http://schemas.microsoft.com/office/drawing/2014/main" id="{319EB612-4C8C-B7E2-740F-D682AE1F6015}"/>
                </a:ext>
              </a:extLst>
            </p:cNvPr>
            <p:cNvSpPr>
              <a:spLocks noChangeArrowheads="1"/>
            </p:cNvSpPr>
            <p:nvPr/>
          </p:nvSpPr>
          <p:spPr bwMode="auto">
            <a:xfrm>
              <a:off x="7627938" y="4795838"/>
              <a:ext cx="101600" cy="101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sz="1100"/>
            </a:p>
          </p:txBody>
        </p:sp>
        <p:sp>
          <p:nvSpPr>
            <p:cNvPr id="49" name="Rectangle 48">
              <a:extLst>
                <a:ext uri="{FF2B5EF4-FFF2-40B4-BE49-F238E27FC236}">
                  <a16:creationId xmlns:a16="http://schemas.microsoft.com/office/drawing/2014/main" id="{D5CCEE3B-2CF3-2CB4-1139-2A0A16A1BE69}"/>
                </a:ext>
              </a:extLst>
            </p:cNvPr>
            <p:cNvSpPr>
              <a:spLocks noChangeArrowheads="1"/>
            </p:cNvSpPr>
            <p:nvPr/>
          </p:nvSpPr>
          <p:spPr bwMode="auto">
            <a:xfrm>
              <a:off x="7627938" y="4795838"/>
              <a:ext cx="101600" cy="101600"/>
            </a:xfrm>
            <a:prstGeom prst="rect">
              <a:avLst/>
            </a:prstGeom>
            <a:noFill/>
            <a:ln w="1905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50" name="Rectangle 49">
              <a:extLst>
                <a:ext uri="{FF2B5EF4-FFF2-40B4-BE49-F238E27FC236}">
                  <a16:creationId xmlns:a16="http://schemas.microsoft.com/office/drawing/2014/main" id="{8524D34E-E478-52DB-77E0-0C0EB88A5D15}"/>
                </a:ext>
              </a:extLst>
            </p:cNvPr>
            <p:cNvSpPr>
              <a:spLocks noChangeArrowheads="1"/>
            </p:cNvSpPr>
            <p:nvPr/>
          </p:nvSpPr>
          <p:spPr bwMode="auto">
            <a:xfrm>
              <a:off x="6061075" y="2782888"/>
              <a:ext cx="103188" cy="101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sz="1100"/>
            </a:p>
          </p:txBody>
        </p:sp>
        <p:sp>
          <p:nvSpPr>
            <p:cNvPr id="51" name="Rectangle 50">
              <a:extLst>
                <a:ext uri="{FF2B5EF4-FFF2-40B4-BE49-F238E27FC236}">
                  <a16:creationId xmlns:a16="http://schemas.microsoft.com/office/drawing/2014/main" id="{EA5570C8-AA56-D960-8721-F1BF426A61FF}"/>
                </a:ext>
              </a:extLst>
            </p:cNvPr>
            <p:cNvSpPr>
              <a:spLocks noChangeArrowheads="1"/>
            </p:cNvSpPr>
            <p:nvPr/>
          </p:nvSpPr>
          <p:spPr bwMode="auto">
            <a:xfrm>
              <a:off x="6061075" y="2782888"/>
              <a:ext cx="103188" cy="101600"/>
            </a:xfrm>
            <a:prstGeom prst="rect">
              <a:avLst/>
            </a:prstGeom>
            <a:noFill/>
            <a:ln w="1905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52" name="Rectangle 51">
              <a:extLst>
                <a:ext uri="{FF2B5EF4-FFF2-40B4-BE49-F238E27FC236}">
                  <a16:creationId xmlns:a16="http://schemas.microsoft.com/office/drawing/2014/main" id="{8B9D9B3E-BFE7-F1F2-9F9D-0ECE503AEEA3}"/>
                </a:ext>
              </a:extLst>
            </p:cNvPr>
            <p:cNvSpPr>
              <a:spLocks noChangeArrowheads="1"/>
            </p:cNvSpPr>
            <p:nvPr/>
          </p:nvSpPr>
          <p:spPr bwMode="auto">
            <a:xfrm>
              <a:off x="6694488" y="2776538"/>
              <a:ext cx="115888" cy="114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sz="1100"/>
            </a:p>
          </p:txBody>
        </p:sp>
        <p:sp>
          <p:nvSpPr>
            <p:cNvPr id="53" name="Oval 52">
              <a:extLst>
                <a:ext uri="{FF2B5EF4-FFF2-40B4-BE49-F238E27FC236}">
                  <a16:creationId xmlns:a16="http://schemas.microsoft.com/office/drawing/2014/main" id="{93BFFD31-4E64-31CD-B8C8-658D355CDFFA}"/>
                </a:ext>
              </a:extLst>
            </p:cNvPr>
            <p:cNvSpPr>
              <a:spLocks noChangeArrowheads="1"/>
            </p:cNvSpPr>
            <p:nvPr/>
          </p:nvSpPr>
          <p:spPr bwMode="auto">
            <a:xfrm>
              <a:off x="6694488" y="2776538"/>
              <a:ext cx="109538" cy="107950"/>
            </a:xfrm>
            <a:prstGeom prst="ellipse">
              <a:avLst/>
            </a:pr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54" name="Rectangle 53">
              <a:extLst>
                <a:ext uri="{FF2B5EF4-FFF2-40B4-BE49-F238E27FC236}">
                  <a16:creationId xmlns:a16="http://schemas.microsoft.com/office/drawing/2014/main" id="{3AE9DE12-4451-EE1B-A47D-3038582FA201}"/>
                </a:ext>
              </a:extLst>
            </p:cNvPr>
            <p:cNvSpPr>
              <a:spLocks noChangeArrowheads="1"/>
            </p:cNvSpPr>
            <p:nvPr/>
          </p:nvSpPr>
          <p:spPr bwMode="auto">
            <a:xfrm>
              <a:off x="6445250" y="2079625"/>
              <a:ext cx="101600" cy="1031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sz="1100"/>
            </a:p>
          </p:txBody>
        </p:sp>
        <p:sp>
          <p:nvSpPr>
            <p:cNvPr id="55" name="Rectangle 54">
              <a:extLst>
                <a:ext uri="{FF2B5EF4-FFF2-40B4-BE49-F238E27FC236}">
                  <a16:creationId xmlns:a16="http://schemas.microsoft.com/office/drawing/2014/main" id="{4C082841-655E-57A7-06AE-D457BAEF38F8}"/>
                </a:ext>
              </a:extLst>
            </p:cNvPr>
            <p:cNvSpPr>
              <a:spLocks noChangeArrowheads="1"/>
            </p:cNvSpPr>
            <p:nvPr/>
          </p:nvSpPr>
          <p:spPr bwMode="auto">
            <a:xfrm>
              <a:off x="6445250" y="2079625"/>
              <a:ext cx="101600" cy="103188"/>
            </a:xfrm>
            <a:prstGeom prst="rect">
              <a:avLst/>
            </a:prstGeom>
            <a:noFill/>
            <a:ln w="1905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56" name="Line 55">
              <a:extLst>
                <a:ext uri="{FF2B5EF4-FFF2-40B4-BE49-F238E27FC236}">
                  <a16:creationId xmlns:a16="http://schemas.microsoft.com/office/drawing/2014/main" id="{22418369-1072-1F9D-8017-1895821B616C}"/>
                </a:ext>
              </a:extLst>
            </p:cNvPr>
            <p:cNvSpPr>
              <a:spLocks noChangeShapeType="1"/>
            </p:cNvSpPr>
            <p:nvPr/>
          </p:nvSpPr>
          <p:spPr bwMode="auto">
            <a:xfrm>
              <a:off x="6445250" y="2079625"/>
              <a:ext cx="101600" cy="103188"/>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57" name="Line 56">
              <a:extLst>
                <a:ext uri="{FF2B5EF4-FFF2-40B4-BE49-F238E27FC236}">
                  <a16:creationId xmlns:a16="http://schemas.microsoft.com/office/drawing/2014/main" id="{88B1DEDC-0A7A-3AFA-5830-494C117B053A}"/>
                </a:ext>
              </a:extLst>
            </p:cNvPr>
            <p:cNvSpPr>
              <a:spLocks noChangeShapeType="1"/>
            </p:cNvSpPr>
            <p:nvPr/>
          </p:nvSpPr>
          <p:spPr bwMode="auto">
            <a:xfrm flipH="1">
              <a:off x="6445250" y="2079625"/>
              <a:ext cx="101600" cy="103188"/>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58" name="Rectangle 57">
              <a:extLst>
                <a:ext uri="{FF2B5EF4-FFF2-40B4-BE49-F238E27FC236}">
                  <a16:creationId xmlns:a16="http://schemas.microsoft.com/office/drawing/2014/main" id="{5173B183-B2B3-156F-267C-2DA1DE238318}"/>
                </a:ext>
              </a:extLst>
            </p:cNvPr>
            <p:cNvSpPr>
              <a:spLocks noChangeArrowheads="1"/>
            </p:cNvSpPr>
            <p:nvPr/>
          </p:nvSpPr>
          <p:spPr bwMode="auto">
            <a:xfrm>
              <a:off x="6950075" y="2073275"/>
              <a:ext cx="115888" cy="115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sz="1100"/>
            </a:p>
          </p:txBody>
        </p:sp>
        <p:sp>
          <p:nvSpPr>
            <p:cNvPr id="59" name="Oval 58">
              <a:extLst>
                <a:ext uri="{FF2B5EF4-FFF2-40B4-BE49-F238E27FC236}">
                  <a16:creationId xmlns:a16="http://schemas.microsoft.com/office/drawing/2014/main" id="{DFACE0EB-9DC8-30D3-C47D-95E4E322B836}"/>
                </a:ext>
              </a:extLst>
            </p:cNvPr>
            <p:cNvSpPr>
              <a:spLocks noChangeArrowheads="1"/>
            </p:cNvSpPr>
            <p:nvPr/>
          </p:nvSpPr>
          <p:spPr bwMode="auto">
            <a:xfrm>
              <a:off x="6950075" y="2073275"/>
              <a:ext cx="109538" cy="109538"/>
            </a:xfrm>
            <a:prstGeom prst="ellipse">
              <a:avLst/>
            </a:pr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60" name="Line 59">
              <a:extLst>
                <a:ext uri="{FF2B5EF4-FFF2-40B4-BE49-F238E27FC236}">
                  <a16:creationId xmlns:a16="http://schemas.microsoft.com/office/drawing/2014/main" id="{70D2A144-E8E4-903C-C36F-009861F49D4B}"/>
                </a:ext>
              </a:extLst>
            </p:cNvPr>
            <p:cNvSpPr>
              <a:spLocks noChangeShapeType="1"/>
            </p:cNvSpPr>
            <p:nvPr/>
          </p:nvSpPr>
          <p:spPr bwMode="auto">
            <a:xfrm>
              <a:off x="6950075" y="2073275"/>
              <a:ext cx="115888" cy="115888"/>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61" name="Line 60">
              <a:extLst>
                <a:ext uri="{FF2B5EF4-FFF2-40B4-BE49-F238E27FC236}">
                  <a16:creationId xmlns:a16="http://schemas.microsoft.com/office/drawing/2014/main" id="{D5D69AEE-30CA-1EA6-E0D1-42F20FE6F334}"/>
                </a:ext>
              </a:extLst>
            </p:cNvPr>
            <p:cNvSpPr>
              <a:spLocks noChangeShapeType="1"/>
            </p:cNvSpPr>
            <p:nvPr/>
          </p:nvSpPr>
          <p:spPr bwMode="auto">
            <a:xfrm flipH="1">
              <a:off x="6950075" y="2073275"/>
              <a:ext cx="115888" cy="115888"/>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62" name="Rectangle 61">
              <a:extLst>
                <a:ext uri="{FF2B5EF4-FFF2-40B4-BE49-F238E27FC236}">
                  <a16:creationId xmlns:a16="http://schemas.microsoft.com/office/drawing/2014/main" id="{D8C02091-51C5-FAB7-DA01-010CA6A7F0C4}"/>
                </a:ext>
              </a:extLst>
            </p:cNvPr>
            <p:cNvSpPr>
              <a:spLocks noChangeArrowheads="1"/>
            </p:cNvSpPr>
            <p:nvPr/>
          </p:nvSpPr>
          <p:spPr bwMode="auto">
            <a:xfrm>
              <a:off x="7046913" y="2776538"/>
              <a:ext cx="114300" cy="114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sz="1100"/>
            </a:p>
          </p:txBody>
        </p:sp>
        <p:sp>
          <p:nvSpPr>
            <p:cNvPr id="63" name="Oval 62">
              <a:extLst>
                <a:ext uri="{FF2B5EF4-FFF2-40B4-BE49-F238E27FC236}">
                  <a16:creationId xmlns:a16="http://schemas.microsoft.com/office/drawing/2014/main" id="{6AE06C23-6935-BAB0-EBE9-ECF60CABEE29}"/>
                </a:ext>
              </a:extLst>
            </p:cNvPr>
            <p:cNvSpPr>
              <a:spLocks noChangeArrowheads="1"/>
            </p:cNvSpPr>
            <p:nvPr/>
          </p:nvSpPr>
          <p:spPr bwMode="auto">
            <a:xfrm>
              <a:off x="7046913" y="2776538"/>
              <a:ext cx="107950" cy="107950"/>
            </a:xfrm>
            <a:prstGeom prst="ellipse">
              <a:avLst/>
            </a:pr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64" name="Line 63">
              <a:extLst>
                <a:ext uri="{FF2B5EF4-FFF2-40B4-BE49-F238E27FC236}">
                  <a16:creationId xmlns:a16="http://schemas.microsoft.com/office/drawing/2014/main" id="{56717248-CFEE-23F0-4663-A10C4B613687}"/>
                </a:ext>
              </a:extLst>
            </p:cNvPr>
            <p:cNvSpPr>
              <a:spLocks noChangeShapeType="1"/>
            </p:cNvSpPr>
            <p:nvPr/>
          </p:nvSpPr>
          <p:spPr bwMode="auto">
            <a:xfrm>
              <a:off x="7046913" y="2776538"/>
              <a:ext cx="114300" cy="11430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65" name="Line 64">
              <a:extLst>
                <a:ext uri="{FF2B5EF4-FFF2-40B4-BE49-F238E27FC236}">
                  <a16:creationId xmlns:a16="http://schemas.microsoft.com/office/drawing/2014/main" id="{C1A2C4BF-55DA-2DF4-7320-FF56BE9B0105}"/>
                </a:ext>
              </a:extLst>
            </p:cNvPr>
            <p:cNvSpPr>
              <a:spLocks noChangeShapeType="1"/>
            </p:cNvSpPr>
            <p:nvPr/>
          </p:nvSpPr>
          <p:spPr bwMode="auto">
            <a:xfrm flipH="1">
              <a:off x="7046913" y="2776538"/>
              <a:ext cx="114300" cy="11430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66" name="Rectangle 65">
              <a:extLst>
                <a:ext uri="{FF2B5EF4-FFF2-40B4-BE49-F238E27FC236}">
                  <a16:creationId xmlns:a16="http://schemas.microsoft.com/office/drawing/2014/main" id="{40050D3D-5B93-AD4E-5C3F-1D1C77A363B0}"/>
                </a:ext>
              </a:extLst>
            </p:cNvPr>
            <p:cNvSpPr>
              <a:spLocks noChangeArrowheads="1"/>
            </p:cNvSpPr>
            <p:nvPr/>
          </p:nvSpPr>
          <p:spPr bwMode="auto">
            <a:xfrm>
              <a:off x="7685088" y="2776538"/>
              <a:ext cx="115888" cy="114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sz="1100"/>
            </a:p>
          </p:txBody>
        </p:sp>
        <p:sp>
          <p:nvSpPr>
            <p:cNvPr id="67" name="Oval 66">
              <a:extLst>
                <a:ext uri="{FF2B5EF4-FFF2-40B4-BE49-F238E27FC236}">
                  <a16:creationId xmlns:a16="http://schemas.microsoft.com/office/drawing/2014/main" id="{218B3D5B-78BE-672E-B4EE-314E51E9D4B3}"/>
                </a:ext>
              </a:extLst>
            </p:cNvPr>
            <p:cNvSpPr>
              <a:spLocks noChangeArrowheads="1"/>
            </p:cNvSpPr>
            <p:nvPr/>
          </p:nvSpPr>
          <p:spPr bwMode="auto">
            <a:xfrm>
              <a:off x="7685088" y="2776538"/>
              <a:ext cx="109538" cy="107950"/>
            </a:xfrm>
            <a:prstGeom prst="ellipse">
              <a:avLst/>
            </a:pr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68" name="Line 67">
              <a:extLst>
                <a:ext uri="{FF2B5EF4-FFF2-40B4-BE49-F238E27FC236}">
                  <a16:creationId xmlns:a16="http://schemas.microsoft.com/office/drawing/2014/main" id="{8808C5DE-3E06-1021-D990-38E9FAD3C779}"/>
                </a:ext>
              </a:extLst>
            </p:cNvPr>
            <p:cNvSpPr>
              <a:spLocks noChangeShapeType="1"/>
            </p:cNvSpPr>
            <p:nvPr/>
          </p:nvSpPr>
          <p:spPr bwMode="auto">
            <a:xfrm>
              <a:off x="7685088" y="2776538"/>
              <a:ext cx="115888" cy="11430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69" name="Line 68">
              <a:extLst>
                <a:ext uri="{FF2B5EF4-FFF2-40B4-BE49-F238E27FC236}">
                  <a16:creationId xmlns:a16="http://schemas.microsoft.com/office/drawing/2014/main" id="{06981AEE-5B94-5C3C-87BC-D814298D68FA}"/>
                </a:ext>
              </a:extLst>
            </p:cNvPr>
            <p:cNvSpPr>
              <a:spLocks noChangeShapeType="1"/>
            </p:cNvSpPr>
            <p:nvPr/>
          </p:nvSpPr>
          <p:spPr bwMode="auto">
            <a:xfrm flipH="1">
              <a:off x="7685088" y="2776538"/>
              <a:ext cx="115888" cy="11430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70" name="Rectangle 69">
              <a:extLst>
                <a:ext uri="{FF2B5EF4-FFF2-40B4-BE49-F238E27FC236}">
                  <a16:creationId xmlns:a16="http://schemas.microsoft.com/office/drawing/2014/main" id="{14194A7E-8A0D-F25C-53A6-3B86EA7C330C}"/>
                </a:ext>
              </a:extLst>
            </p:cNvPr>
            <p:cNvSpPr>
              <a:spLocks noChangeArrowheads="1"/>
            </p:cNvSpPr>
            <p:nvPr/>
          </p:nvSpPr>
          <p:spPr bwMode="auto">
            <a:xfrm>
              <a:off x="8523288" y="2782888"/>
              <a:ext cx="101600" cy="101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sz="1100"/>
            </a:p>
          </p:txBody>
        </p:sp>
        <p:sp>
          <p:nvSpPr>
            <p:cNvPr id="71" name="Rectangle 70">
              <a:extLst>
                <a:ext uri="{FF2B5EF4-FFF2-40B4-BE49-F238E27FC236}">
                  <a16:creationId xmlns:a16="http://schemas.microsoft.com/office/drawing/2014/main" id="{AA4CD908-DC23-9C90-EF02-E3AFEB5F7AF2}"/>
                </a:ext>
              </a:extLst>
            </p:cNvPr>
            <p:cNvSpPr>
              <a:spLocks noChangeArrowheads="1"/>
            </p:cNvSpPr>
            <p:nvPr/>
          </p:nvSpPr>
          <p:spPr bwMode="auto">
            <a:xfrm>
              <a:off x="8523288" y="2782888"/>
              <a:ext cx="101600" cy="101600"/>
            </a:xfrm>
            <a:prstGeom prst="rect">
              <a:avLst/>
            </a:prstGeom>
            <a:noFill/>
            <a:ln w="1905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72" name="Rectangle 71">
              <a:extLst>
                <a:ext uri="{FF2B5EF4-FFF2-40B4-BE49-F238E27FC236}">
                  <a16:creationId xmlns:a16="http://schemas.microsoft.com/office/drawing/2014/main" id="{24DAA275-F1E1-6F55-D7D5-2E489CF31FD8}"/>
                </a:ext>
              </a:extLst>
            </p:cNvPr>
            <p:cNvSpPr>
              <a:spLocks noChangeArrowheads="1"/>
            </p:cNvSpPr>
            <p:nvPr/>
          </p:nvSpPr>
          <p:spPr bwMode="auto">
            <a:xfrm>
              <a:off x="9290050" y="2782888"/>
              <a:ext cx="101600" cy="101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sz="1100"/>
            </a:p>
          </p:txBody>
        </p:sp>
        <p:sp>
          <p:nvSpPr>
            <p:cNvPr id="73" name="Rectangle 72">
              <a:extLst>
                <a:ext uri="{FF2B5EF4-FFF2-40B4-BE49-F238E27FC236}">
                  <a16:creationId xmlns:a16="http://schemas.microsoft.com/office/drawing/2014/main" id="{1D896ED8-23DC-359F-FDB1-AFCFA43D3C1E}"/>
                </a:ext>
              </a:extLst>
            </p:cNvPr>
            <p:cNvSpPr>
              <a:spLocks noChangeArrowheads="1"/>
            </p:cNvSpPr>
            <p:nvPr/>
          </p:nvSpPr>
          <p:spPr bwMode="auto">
            <a:xfrm>
              <a:off x="9290050" y="2782888"/>
              <a:ext cx="101600" cy="101600"/>
            </a:xfrm>
            <a:prstGeom prst="rect">
              <a:avLst/>
            </a:prstGeom>
            <a:noFill/>
            <a:ln w="1905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74" name="Rectangle 73">
              <a:extLst>
                <a:ext uri="{FF2B5EF4-FFF2-40B4-BE49-F238E27FC236}">
                  <a16:creationId xmlns:a16="http://schemas.microsoft.com/office/drawing/2014/main" id="{A4A35896-C346-DEDF-B4B9-1509CA3C46BE}"/>
                </a:ext>
              </a:extLst>
            </p:cNvPr>
            <p:cNvSpPr>
              <a:spLocks noChangeArrowheads="1"/>
            </p:cNvSpPr>
            <p:nvPr/>
          </p:nvSpPr>
          <p:spPr bwMode="auto">
            <a:xfrm>
              <a:off x="8164513" y="3448050"/>
              <a:ext cx="115888" cy="114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sz="1100"/>
            </a:p>
          </p:txBody>
        </p:sp>
        <p:sp>
          <p:nvSpPr>
            <p:cNvPr id="75" name="Oval 74">
              <a:extLst>
                <a:ext uri="{FF2B5EF4-FFF2-40B4-BE49-F238E27FC236}">
                  <a16:creationId xmlns:a16="http://schemas.microsoft.com/office/drawing/2014/main" id="{9ECA313B-844A-4F52-95F1-B9B441C5E344}"/>
                </a:ext>
              </a:extLst>
            </p:cNvPr>
            <p:cNvSpPr>
              <a:spLocks noChangeArrowheads="1"/>
            </p:cNvSpPr>
            <p:nvPr/>
          </p:nvSpPr>
          <p:spPr bwMode="auto">
            <a:xfrm>
              <a:off x="8164513" y="3448050"/>
              <a:ext cx="109538" cy="107950"/>
            </a:xfrm>
            <a:prstGeom prst="ellipse">
              <a:avLst/>
            </a:pr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1100"/>
            </a:p>
          </p:txBody>
        </p:sp>
        <p:sp>
          <p:nvSpPr>
            <p:cNvPr id="76" name="Rectangle 75">
              <a:extLst>
                <a:ext uri="{FF2B5EF4-FFF2-40B4-BE49-F238E27FC236}">
                  <a16:creationId xmlns:a16="http://schemas.microsoft.com/office/drawing/2014/main" id="{EE913556-8B07-2CBB-03DA-AACFC55154E2}"/>
                </a:ext>
              </a:extLst>
            </p:cNvPr>
            <p:cNvSpPr>
              <a:spLocks noChangeArrowheads="1"/>
            </p:cNvSpPr>
            <p:nvPr/>
          </p:nvSpPr>
          <p:spPr bwMode="auto">
            <a:xfrm>
              <a:off x="5886450" y="4092575"/>
              <a:ext cx="417436" cy="9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Ipogamma</a:t>
              </a:r>
              <a:endParaRPr kumimoji="0" lang="en-US" altLang="en-US" sz="1100" b="0" i="0" u="none" strike="noStrike" cap="none" normalizeH="0" baseline="0">
                <a:ln>
                  <a:noFill/>
                </a:ln>
                <a:solidFill>
                  <a:schemeClr val="tx1"/>
                </a:solidFill>
                <a:effectLst/>
                <a:latin typeface="Arial" panose="020B0604020202020204" pitchFamily="34" charset="0"/>
              </a:endParaRPr>
            </a:p>
          </p:txBody>
        </p:sp>
        <p:sp>
          <p:nvSpPr>
            <p:cNvPr id="77" name="Rectangle 76">
              <a:extLst>
                <a:ext uri="{FF2B5EF4-FFF2-40B4-BE49-F238E27FC236}">
                  <a16:creationId xmlns:a16="http://schemas.microsoft.com/office/drawing/2014/main" id="{FC3D23C7-0D92-B08F-7611-F3145D36FECD}"/>
                </a:ext>
              </a:extLst>
            </p:cNvPr>
            <p:cNvSpPr>
              <a:spLocks noChangeArrowheads="1"/>
            </p:cNvSpPr>
            <p:nvPr/>
          </p:nvSpPr>
          <p:spPr bwMode="auto">
            <a:xfrm>
              <a:off x="5886450" y="4092575"/>
              <a:ext cx="417436" cy="9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Ipogamma</a:t>
              </a:r>
              <a:endParaRPr kumimoji="0" lang="en-US" altLang="en-US" sz="1100" b="0" i="0" u="none" strike="noStrike" cap="none" normalizeH="0" baseline="0">
                <a:ln>
                  <a:noFill/>
                </a:ln>
                <a:solidFill>
                  <a:schemeClr val="tx1"/>
                </a:solidFill>
                <a:effectLst/>
                <a:latin typeface="Arial" panose="020B0604020202020204" pitchFamily="34" charset="0"/>
              </a:endParaRPr>
            </a:p>
          </p:txBody>
        </p:sp>
        <p:sp>
          <p:nvSpPr>
            <p:cNvPr id="78" name="Rectangle 77">
              <a:extLst>
                <a:ext uri="{FF2B5EF4-FFF2-40B4-BE49-F238E27FC236}">
                  <a16:creationId xmlns:a16="http://schemas.microsoft.com/office/drawing/2014/main" id="{45735A27-B675-73A6-9FB8-AFE8FE3B4C84}"/>
                </a:ext>
              </a:extLst>
            </p:cNvPr>
            <p:cNvSpPr>
              <a:spLocks noChangeArrowheads="1"/>
            </p:cNvSpPr>
            <p:nvPr/>
          </p:nvSpPr>
          <p:spPr bwMode="auto">
            <a:xfrm>
              <a:off x="5746750" y="4181475"/>
              <a:ext cx="744343" cy="9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Picco monoclonale</a:t>
              </a:r>
              <a:endParaRPr kumimoji="0" lang="en-US" altLang="en-US" sz="1100" b="0" i="0" u="none" strike="noStrike" cap="none" normalizeH="0" baseline="0">
                <a:ln>
                  <a:noFill/>
                </a:ln>
                <a:solidFill>
                  <a:schemeClr val="tx1"/>
                </a:solidFill>
                <a:effectLst/>
                <a:latin typeface="Arial" panose="020B0604020202020204" pitchFamily="34" charset="0"/>
              </a:endParaRPr>
            </a:p>
          </p:txBody>
        </p:sp>
        <p:sp>
          <p:nvSpPr>
            <p:cNvPr id="79" name="Rectangle 78">
              <a:extLst>
                <a:ext uri="{FF2B5EF4-FFF2-40B4-BE49-F238E27FC236}">
                  <a16:creationId xmlns:a16="http://schemas.microsoft.com/office/drawing/2014/main" id="{C4305DD7-C46E-36BE-8777-EBCC8CC8850F}"/>
                </a:ext>
              </a:extLst>
            </p:cNvPr>
            <p:cNvSpPr>
              <a:spLocks noChangeArrowheads="1"/>
            </p:cNvSpPr>
            <p:nvPr/>
          </p:nvSpPr>
          <p:spPr bwMode="auto">
            <a:xfrm>
              <a:off x="5746750" y="4181475"/>
              <a:ext cx="744343" cy="9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Picco monoclonale</a:t>
              </a:r>
              <a:endParaRPr kumimoji="0" lang="en-US" altLang="en-US" sz="1100" b="0" i="0" u="none" strike="noStrike" cap="none" normalizeH="0" baseline="0">
                <a:ln>
                  <a:noFill/>
                </a:ln>
                <a:solidFill>
                  <a:schemeClr val="tx1"/>
                </a:solidFill>
                <a:effectLst/>
                <a:latin typeface="Arial" panose="020B0604020202020204" pitchFamily="34" charset="0"/>
              </a:endParaRPr>
            </a:p>
          </p:txBody>
        </p:sp>
        <p:sp>
          <p:nvSpPr>
            <p:cNvPr id="80" name="Rectangle 79">
              <a:extLst>
                <a:ext uri="{FF2B5EF4-FFF2-40B4-BE49-F238E27FC236}">
                  <a16:creationId xmlns:a16="http://schemas.microsoft.com/office/drawing/2014/main" id="{427C22C7-A66A-1044-764A-3DC6A67AE1D9}"/>
                </a:ext>
              </a:extLst>
            </p:cNvPr>
            <p:cNvSpPr>
              <a:spLocks noChangeArrowheads="1"/>
            </p:cNvSpPr>
            <p:nvPr/>
          </p:nvSpPr>
          <p:spPr bwMode="auto">
            <a:xfrm>
              <a:off x="5838825" y="4271963"/>
              <a:ext cx="522046" cy="9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Pneumopatia</a:t>
              </a:r>
              <a:endParaRPr kumimoji="0" lang="en-US" altLang="en-US" sz="1100" b="0" i="0" u="none" strike="noStrike" cap="none" normalizeH="0" baseline="0">
                <a:ln>
                  <a:noFill/>
                </a:ln>
                <a:solidFill>
                  <a:schemeClr val="tx1"/>
                </a:solidFill>
                <a:effectLst/>
                <a:latin typeface="Arial" panose="020B0604020202020204" pitchFamily="34" charset="0"/>
              </a:endParaRPr>
            </a:p>
          </p:txBody>
        </p:sp>
        <p:sp>
          <p:nvSpPr>
            <p:cNvPr id="81" name="Rectangle 80">
              <a:extLst>
                <a:ext uri="{FF2B5EF4-FFF2-40B4-BE49-F238E27FC236}">
                  <a16:creationId xmlns:a16="http://schemas.microsoft.com/office/drawing/2014/main" id="{57E3D3FA-0A45-135A-C6DE-90F88BE28C0F}"/>
                </a:ext>
              </a:extLst>
            </p:cNvPr>
            <p:cNvSpPr>
              <a:spLocks noChangeArrowheads="1"/>
            </p:cNvSpPr>
            <p:nvPr/>
          </p:nvSpPr>
          <p:spPr bwMode="auto">
            <a:xfrm>
              <a:off x="5838825" y="4271963"/>
              <a:ext cx="522046" cy="9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Pneumopatia</a:t>
              </a:r>
              <a:endParaRPr kumimoji="0" lang="en-US" altLang="en-US" sz="1100" b="0" i="0" u="none" strike="noStrike" cap="none" normalizeH="0" baseline="0">
                <a:ln>
                  <a:noFill/>
                </a:ln>
                <a:solidFill>
                  <a:schemeClr val="tx1"/>
                </a:solidFill>
                <a:effectLst/>
                <a:latin typeface="Arial" panose="020B0604020202020204" pitchFamily="34" charset="0"/>
              </a:endParaRPr>
            </a:p>
          </p:txBody>
        </p:sp>
        <p:sp>
          <p:nvSpPr>
            <p:cNvPr id="82" name="Rectangle 81">
              <a:extLst>
                <a:ext uri="{FF2B5EF4-FFF2-40B4-BE49-F238E27FC236}">
                  <a16:creationId xmlns:a16="http://schemas.microsoft.com/office/drawing/2014/main" id="{BCC17D30-E982-AAD8-1D47-BC4125876EA0}"/>
                </a:ext>
              </a:extLst>
            </p:cNvPr>
            <p:cNvSpPr>
              <a:spLocks noChangeArrowheads="1"/>
            </p:cNvSpPr>
            <p:nvPr/>
          </p:nvSpPr>
          <p:spPr bwMode="auto">
            <a:xfrm>
              <a:off x="5604816" y="4360862"/>
              <a:ext cx="724226" cy="9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rPr>
                <a:t>Sarcoma </a:t>
              </a:r>
              <a:r>
                <a:rPr kumimoji="0" lang="en-US" altLang="en-US" sz="1100" b="0" i="0" u="none" strike="noStrike" cap="none" normalizeH="0" baseline="0" dirty="0" err="1">
                  <a:ln>
                    <a:noFill/>
                  </a:ln>
                  <a:solidFill>
                    <a:srgbClr val="000000"/>
                  </a:solidFill>
                  <a:effectLst/>
                  <a:latin typeface="Arial" panose="020B0604020202020204" pitchFamily="34" charset="0"/>
                </a:rPr>
                <a:t>sinoviale</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
          <p:nvSpPr>
            <p:cNvPr id="84" name="Rectangle 83">
              <a:extLst>
                <a:ext uri="{FF2B5EF4-FFF2-40B4-BE49-F238E27FC236}">
                  <a16:creationId xmlns:a16="http://schemas.microsoft.com/office/drawing/2014/main" id="{3C8715EF-79BB-308A-D0AB-1D79102B77B0}"/>
                </a:ext>
              </a:extLst>
            </p:cNvPr>
            <p:cNvSpPr>
              <a:spLocks noChangeArrowheads="1"/>
            </p:cNvSpPr>
            <p:nvPr/>
          </p:nvSpPr>
          <p:spPr bwMode="auto">
            <a:xfrm>
              <a:off x="5829300" y="4451350"/>
              <a:ext cx="552222" cy="9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Telangectasie</a:t>
              </a:r>
              <a:endParaRPr kumimoji="0" lang="en-US" altLang="en-US" sz="1100" b="0" i="0" u="none" strike="noStrike" cap="none" normalizeH="0" baseline="0">
                <a:ln>
                  <a:noFill/>
                </a:ln>
                <a:solidFill>
                  <a:schemeClr val="tx1"/>
                </a:solidFill>
                <a:effectLst/>
                <a:latin typeface="Arial" panose="020B0604020202020204" pitchFamily="34" charset="0"/>
              </a:endParaRPr>
            </a:p>
          </p:txBody>
        </p:sp>
        <p:sp>
          <p:nvSpPr>
            <p:cNvPr id="85" name="Rectangle 84">
              <a:extLst>
                <a:ext uri="{FF2B5EF4-FFF2-40B4-BE49-F238E27FC236}">
                  <a16:creationId xmlns:a16="http://schemas.microsoft.com/office/drawing/2014/main" id="{2C59C420-C49E-6590-E866-163468A4E0DA}"/>
                </a:ext>
              </a:extLst>
            </p:cNvPr>
            <p:cNvSpPr>
              <a:spLocks noChangeArrowheads="1"/>
            </p:cNvSpPr>
            <p:nvPr/>
          </p:nvSpPr>
          <p:spPr bwMode="auto">
            <a:xfrm>
              <a:off x="5829300" y="4451350"/>
              <a:ext cx="552222" cy="9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err="1">
                  <a:ln>
                    <a:noFill/>
                  </a:ln>
                  <a:solidFill>
                    <a:srgbClr val="000000"/>
                  </a:solidFill>
                  <a:effectLst/>
                  <a:latin typeface="Arial" panose="020B0604020202020204" pitchFamily="34" charset="0"/>
                </a:rPr>
                <a:t>Telangectasie</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
          <p:nvSpPr>
            <p:cNvPr id="86" name="Rectangle 85">
              <a:extLst>
                <a:ext uri="{FF2B5EF4-FFF2-40B4-BE49-F238E27FC236}">
                  <a16:creationId xmlns:a16="http://schemas.microsoft.com/office/drawing/2014/main" id="{402172A7-7EB8-A956-85B6-1A4D9FFD4A1A}"/>
                </a:ext>
              </a:extLst>
            </p:cNvPr>
            <p:cNvSpPr>
              <a:spLocks noChangeArrowheads="1"/>
            </p:cNvSpPr>
            <p:nvPr/>
          </p:nvSpPr>
          <p:spPr bwMode="auto">
            <a:xfrm>
              <a:off x="7356475" y="4086225"/>
              <a:ext cx="417436" cy="9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Ipogamma</a:t>
              </a:r>
              <a:endParaRPr kumimoji="0" lang="en-US" altLang="en-US" sz="1100" b="0" i="0" u="none" strike="noStrike" cap="none" normalizeH="0" baseline="0">
                <a:ln>
                  <a:noFill/>
                </a:ln>
                <a:solidFill>
                  <a:schemeClr val="tx1"/>
                </a:solidFill>
                <a:effectLst/>
                <a:latin typeface="Arial" panose="020B0604020202020204" pitchFamily="34" charset="0"/>
              </a:endParaRPr>
            </a:p>
          </p:txBody>
        </p:sp>
        <p:sp>
          <p:nvSpPr>
            <p:cNvPr id="87" name="Rectangle 86">
              <a:extLst>
                <a:ext uri="{FF2B5EF4-FFF2-40B4-BE49-F238E27FC236}">
                  <a16:creationId xmlns:a16="http://schemas.microsoft.com/office/drawing/2014/main" id="{A32A52AF-EEC4-412A-A972-461C9F59E74E}"/>
                </a:ext>
              </a:extLst>
            </p:cNvPr>
            <p:cNvSpPr>
              <a:spLocks noChangeArrowheads="1"/>
            </p:cNvSpPr>
            <p:nvPr/>
          </p:nvSpPr>
          <p:spPr bwMode="auto">
            <a:xfrm>
              <a:off x="7356475" y="4086225"/>
              <a:ext cx="417436" cy="9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Ipogamma</a:t>
              </a:r>
              <a:endParaRPr kumimoji="0" lang="en-US" altLang="en-US" sz="1100" b="0" i="0" u="none" strike="noStrike" cap="none" normalizeH="0" baseline="0">
                <a:ln>
                  <a:noFill/>
                </a:ln>
                <a:solidFill>
                  <a:schemeClr val="tx1"/>
                </a:solidFill>
                <a:effectLst/>
                <a:latin typeface="Arial" panose="020B0604020202020204" pitchFamily="34" charset="0"/>
              </a:endParaRPr>
            </a:p>
          </p:txBody>
        </p:sp>
        <p:sp>
          <p:nvSpPr>
            <p:cNvPr id="88" name="Rectangle 87">
              <a:extLst>
                <a:ext uri="{FF2B5EF4-FFF2-40B4-BE49-F238E27FC236}">
                  <a16:creationId xmlns:a16="http://schemas.microsoft.com/office/drawing/2014/main" id="{FE44AEF8-33CB-5311-2068-BB8FACE20E6C}"/>
                </a:ext>
              </a:extLst>
            </p:cNvPr>
            <p:cNvSpPr>
              <a:spLocks noChangeArrowheads="1"/>
            </p:cNvSpPr>
            <p:nvPr/>
          </p:nvSpPr>
          <p:spPr bwMode="auto">
            <a:xfrm>
              <a:off x="7216775" y="4175125"/>
              <a:ext cx="744343" cy="9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Picco monoclonale</a:t>
              </a:r>
              <a:endParaRPr kumimoji="0" lang="en-US" altLang="en-US" sz="1100" b="0" i="0" u="none" strike="noStrike" cap="none" normalizeH="0" baseline="0">
                <a:ln>
                  <a:noFill/>
                </a:ln>
                <a:solidFill>
                  <a:schemeClr val="tx1"/>
                </a:solidFill>
                <a:effectLst/>
                <a:latin typeface="Arial" panose="020B0604020202020204" pitchFamily="34" charset="0"/>
              </a:endParaRPr>
            </a:p>
          </p:txBody>
        </p:sp>
        <p:sp>
          <p:nvSpPr>
            <p:cNvPr id="89" name="Rectangle 88">
              <a:extLst>
                <a:ext uri="{FF2B5EF4-FFF2-40B4-BE49-F238E27FC236}">
                  <a16:creationId xmlns:a16="http://schemas.microsoft.com/office/drawing/2014/main" id="{C4536D93-85BA-F239-0FB6-06A760CD19F0}"/>
                </a:ext>
              </a:extLst>
            </p:cNvPr>
            <p:cNvSpPr>
              <a:spLocks noChangeArrowheads="1"/>
            </p:cNvSpPr>
            <p:nvPr/>
          </p:nvSpPr>
          <p:spPr bwMode="auto">
            <a:xfrm>
              <a:off x="7216775" y="4175125"/>
              <a:ext cx="744343" cy="9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Picco monoclonale</a:t>
              </a:r>
              <a:endParaRPr kumimoji="0" lang="en-US" altLang="en-US" sz="1100" b="0" i="0" u="none" strike="noStrike" cap="none" normalizeH="0" baseline="0">
                <a:ln>
                  <a:noFill/>
                </a:ln>
                <a:solidFill>
                  <a:schemeClr val="tx1"/>
                </a:solidFill>
                <a:effectLst/>
                <a:latin typeface="Arial" panose="020B0604020202020204" pitchFamily="34" charset="0"/>
              </a:endParaRPr>
            </a:p>
          </p:txBody>
        </p:sp>
        <p:sp>
          <p:nvSpPr>
            <p:cNvPr id="90" name="Rectangle 89">
              <a:extLst>
                <a:ext uri="{FF2B5EF4-FFF2-40B4-BE49-F238E27FC236}">
                  <a16:creationId xmlns:a16="http://schemas.microsoft.com/office/drawing/2014/main" id="{0642D816-FEFA-C03B-0157-5D5005DAE845}"/>
                </a:ext>
              </a:extLst>
            </p:cNvPr>
            <p:cNvSpPr>
              <a:spLocks noChangeArrowheads="1"/>
            </p:cNvSpPr>
            <p:nvPr/>
          </p:nvSpPr>
          <p:spPr bwMode="auto">
            <a:xfrm>
              <a:off x="7242175" y="4265613"/>
              <a:ext cx="681979" cy="9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Infezioni protratte</a:t>
              </a:r>
              <a:endParaRPr kumimoji="0" lang="en-US" altLang="en-US" sz="1100" b="0" i="0" u="none" strike="noStrike" cap="none" normalizeH="0" baseline="0">
                <a:ln>
                  <a:noFill/>
                </a:ln>
                <a:solidFill>
                  <a:schemeClr val="tx1"/>
                </a:solidFill>
                <a:effectLst/>
                <a:latin typeface="Arial" panose="020B0604020202020204" pitchFamily="34" charset="0"/>
              </a:endParaRPr>
            </a:p>
          </p:txBody>
        </p:sp>
        <p:sp>
          <p:nvSpPr>
            <p:cNvPr id="91" name="Rectangle 90">
              <a:extLst>
                <a:ext uri="{FF2B5EF4-FFF2-40B4-BE49-F238E27FC236}">
                  <a16:creationId xmlns:a16="http://schemas.microsoft.com/office/drawing/2014/main" id="{E1422640-3CB3-0740-BBD2-FA3722A44A85}"/>
                </a:ext>
              </a:extLst>
            </p:cNvPr>
            <p:cNvSpPr>
              <a:spLocks noChangeArrowheads="1"/>
            </p:cNvSpPr>
            <p:nvPr/>
          </p:nvSpPr>
          <p:spPr bwMode="auto">
            <a:xfrm>
              <a:off x="7242175" y="4265613"/>
              <a:ext cx="681979" cy="9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Infezioni protratte</a:t>
              </a:r>
              <a:endParaRPr kumimoji="0" lang="en-US" altLang="en-US" sz="1100" b="0" i="0" u="none" strike="noStrike" cap="none" normalizeH="0" baseline="0">
                <a:ln>
                  <a:noFill/>
                </a:ln>
                <a:solidFill>
                  <a:schemeClr val="tx1"/>
                </a:solidFill>
                <a:effectLst/>
                <a:latin typeface="Arial" panose="020B0604020202020204" pitchFamily="34" charset="0"/>
              </a:endParaRPr>
            </a:p>
          </p:txBody>
        </p:sp>
        <p:sp>
          <p:nvSpPr>
            <p:cNvPr id="92" name="Rectangle 91">
              <a:extLst>
                <a:ext uri="{FF2B5EF4-FFF2-40B4-BE49-F238E27FC236}">
                  <a16:creationId xmlns:a16="http://schemas.microsoft.com/office/drawing/2014/main" id="{96109335-0640-8537-0829-5E9C573AF8E8}"/>
                </a:ext>
              </a:extLst>
            </p:cNvPr>
            <p:cNvSpPr>
              <a:spLocks noChangeArrowheads="1"/>
            </p:cNvSpPr>
            <p:nvPr/>
          </p:nvSpPr>
          <p:spPr bwMode="auto">
            <a:xfrm>
              <a:off x="5523107" y="3425392"/>
              <a:ext cx="744343" cy="9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Picco monoclonale</a:t>
              </a:r>
              <a:endParaRPr kumimoji="0" lang="en-US" altLang="en-US" sz="1100" b="0" i="0" u="none" strike="noStrike" cap="none" normalizeH="0" baseline="0">
                <a:ln>
                  <a:noFill/>
                </a:ln>
                <a:solidFill>
                  <a:schemeClr val="tx1"/>
                </a:solidFill>
                <a:effectLst/>
                <a:latin typeface="Arial" panose="020B0604020202020204" pitchFamily="34" charset="0"/>
              </a:endParaRPr>
            </a:p>
          </p:txBody>
        </p:sp>
        <p:sp>
          <p:nvSpPr>
            <p:cNvPr id="94" name="Rectangle 93">
              <a:extLst>
                <a:ext uri="{FF2B5EF4-FFF2-40B4-BE49-F238E27FC236}">
                  <a16:creationId xmlns:a16="http://schemas.microsoft.com/office/drawing/2014/main" id="{13E09142-31AD-4A1E-9E34-7528EEC449B4}"/>
                </a:ext>
              </a:extLst>
            </p:cNvPr>
            <p:cNvSpPr>
              <a:spLocks noChangeArrowheads="1"/>
            </p:cNvSpPr>
            <p:nvPr/>
          </p:nvSpPr>
          <p:spPr bwMode="auto">
            <a:xfrm>
              <a:off x="5518524" y="3542702"/>
              <a:ext cx="805702" cy="9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Melanoma asportato</a:t>
              </a:r>
              <a:endParaRPr kumimoji="0" lang="en-US" altLang="en-US" sz="1100" b="0" i="0" u="none" strike="noStrike" cap="none" normalizeH="0" baseline="0">
                <a:ln>
                  <a:noFill/>
                </a:ln>
                <a:solidFill>
                  <a:schemeClr val="tx1"/>
                </a:solidFill>
                <a:effectLst/>
                <a:latin typeface="Arial" panose="020B0604020202020204" pitchFamily="34" charset="0"/>
              </a:endParaRPr>
            </a:p>
          </p:txBody>
        </p:sp>
        <p:sp>
          <p:nvSpPr>
            <p:cNvPr id="96" name="Rectangle 95">
              <a:extLst>
                <a:ext uri="{FF2B5EF4-FFF2-40B4-BE49-F238E27FC236}">
                  <a16:creationId xmlns:a16="http://schemas.microsoft.com/office/drawing/2014/main" id="{CABC0036-F01E-71E6-283C-669628BB1480}"/>
                </a:ext>
              </a:extLst>
            </p:cNvPr>
            <p:cNvSpPr>
              <a:spLocks noChangeArrowheads="1"/>
            </p:cNvSpPr>
            <p:nvPr/>
          </p:nvSpPr>
          <p:spPr bwMode="auto">
            <a:xfrm>
              <a:off x="8642350" y="2789238"/>
              <a:ext cx="280638" cy="9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Lung K</a:t>
              </a:r>
              <a:endParaRPr kumimoji="0" lang="en-US" altLang="en-US" sz="1100" b="0" i="0" u="none" strike="noStrike" cap="none" normalizeH="0" baseline="0">
                <a:ln>
                  <a:noFill/>
                </a:ln>
                <a:solidFill>
                  <a:schemeClr val="tx1"/>
                </a:solidFill>
                <a:effectLst/>
                <a:latin typeface="Arial" panose="020B0604020202020204" pitchFamily="34" charset="0"/>
              </a:endParaRPr>
            </a:p>
          </p:txBody>
        </p:sp>
        <p:sp>
          <p:nvSpPr>
            <p:cNvPr id="97" name="Rectangle 96">
              <a:extLst>
                <a:ext uri="{FF2B5EF4-FFF2-40B4-BE49-F238E27FC236}">
                  <a16:creationId xmlns:a16="http://schemas.microsoft.com/office/drawing/2014/main" id="{F6CEAA94-219A-B7B5-ADC5-C5B6AF94450D}"/>
                </a:ext>
              </a:extLst>
            </p:cNvPr>
            <p:cNvSpPr>
              <a:spLocks noChangeArrowheads="1"/>
            </p:cNvSpPr>
            <p:nvPr/>
          </p:nvSpPr>
          <p:spPr bwMode="auto">
            <a:xfrm>
              <a:off x="8642350" y="2789238"/>
              <a:ext cx="280638" cy="9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Lung K</a:t>
              </a:r>
              <a:endParaRPr kumimoji="0" lang="en-US" altLang="en-US" sz="1100" b="0" i="0" u="none" strike="noStrike" cap="none" normalizeH="0" baseline="0">
                <a:ln>
                  <a:noFill/>
                </a:ln>
                <a:solidFill>
                  <a:schemeClr val="tx1"/>
                </a:solidFill>
                <a:effectLst/>
                <a:latin typeface="Arial" panose="020B0604020202020204" pitchFamily="34" charset="0"/>
              </a:endParaRPr>
            </a:p>
          </p:txBody>
        </p:sp>
        <p:sp>
          <p:nvSpPr>
            <p:cNvPr id="98" name="Rectangle 97">
              <a:extLst>
                <a:ext uri="{FF2B5EF4-FFF2-40B4-BE49-F238E27FC236}">
                  <a16:creationId xmlns:a16="http://schemas.microsoft.com/office/drawing/2014/main" id="{DC08FE2D-1A12-C9AC-09CC-4A8C8DB74335}"/>
                </a:ext>
              </a:extLst>
            </p:cNvPr>
            <p:cNvSpPr>
              <a:spLocks noChangeArrowheads="1"/>
            </p:cNvSpPr>
            <p:nvPr/>
          </p:nvSpPr>
          <p:spPr bwMode="auto">
            <a:xfrm>
              <a:off x="7821613" y="2789238"/>
              <a:ext cx="338978" cy="9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Breast K</a:t>
              </a:r>
              <a:endParaRPr kumimoji="0" lang="en-US" altLang="en-US" sz="1100" b="0" i="0" u="none" strike="noStrike" cap="none" normalizeH="0" baseline="0">
                <a:ln>
                  <a:noFill/>
                </a:ln>
                <a:solidFill>
                  <a:schemeClr val="tx1"/>
                </a:solidFill>
                <a:effectLst/>
                <a:latin typeface="Arial" panose="020B0604020202020204" pitchFamily="34" charset="0"/>
              </a:endParaRPr>
            </a:p>
          </p:txBody>
        </p:sp>
        <p:sp>
          <p:nvSpPr>
            <p:cNvPr id="99" name="Rectangle 98">
              <a:extLst>
                <a:ext uri="{FF2B5EF4-FFF2-40B4-BE49-F238E27FC236}">
                  <a16:creationId xmlns:a16="http://schemas.microsoft.com/office/drawing/2014/main" id="{3606DB69-A4C7-C45C-0CF5-3464425DE69D}"/>
                </a:ext>
              </a:extLst>
            </p:cNvPr>
            <p:cNvSpPr>
              <a:spLocks noChangeArrowheads="1"/>
            </p:cNvSpPr>
            <p:nvPr/>
          </p:nvSpPr>
          <p:spPr bwMode="auto">
            <a:xfrm>
              <a:off x="8323113" y="3440545"/>
              <a:ext cx="338978" cy="9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rPr>
                <a:t>Breast K</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
          <p:nvSpPr>
            <p:cNvPr id="100" name="Rectangle 99">
              <a:extLst>
                <a:ext uri="{FF2B5EF4-FFF2-40B4-BE49-F238E27FC236}">
                  <a16:creationId xmlns:a16="http://schemas.microsoft.com/office/drawing/2014/main" id="{A5232E72-EAFE-D3C9-4534-1A4233023ED1}"/>
                </a:ext>
              </a:extLst>
            </p:cNvPr>
            <p:cNvSpPr>
              <a:spLocks noChangeArrowheads="1"/>
            </p:cNvSpPr>
            <p:nvPr/>
          </p:nvSpPr>
          <p:spPr bwMode="auto">
            <a:xfrm>
              <a:off x="7164388" y="2789238"/>
              <a:ext cx="338978" cy="9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Breast K</a:t>
              </a:r>
              <a:endParaRPr kumimoji="0" lang="en-US" altLang="en-US" sz="1100" b="0" i="0" u="none" strike="noStrike" cap="none" normalizeH="0" baseline="0">
                <a:ln>
                  <a:noFill/>
                </a:ln>
                <a:solidFill>
                  <a:schemeClr val="tx1"/>
                </a:solidFill>
                <a:effectLst/>
                <a:latin typeface="Arial" panose="020B0604020202020204" pitchFamily="34" charset="0"/>
              </a:endParaRPr>
            </a:p>
          </p:txBody>
        </p:sp>
        <p:sp>
          <p:nvSpPr>
            <p:cNvPr id="101" name="Rectangle 100">
              <a:extLst>
                <a:ext uri="{FF2B5EF4-FFF2-40B4-BE49-F238E27FC236}">
                  <a16:creationId xmlns:a16="http://schemas.microsoft.com/office/drawing/2014/main" id="{4AE33DF9-7E87-BA82-1712-8EB53E35C35A}"/>
                </a:ext>
              </a:extLst>
            </p:cNvPr>
            <p:cNvSpPr>
              <a:spLocks noChangeArrowheads="1"/>
            </p:cNvSpPr>
            <p:nvPr/>
          </p:nvSpPr>
          <p:spPr bwMode="auto">
            <a:xfrm>
              <a:off x="7164388" y="2789238"/>
              <a:ext cx="338978" cy="9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Breast K</a:t>
              </a:r>
              <a:endParaRPr kumimoji="0" lang="en-US" altLang="en-US" sz="1100" b="0" i="0" u="none" strike="noStrike" cap="none" normalizeH="0" baseline="0">
                <a:ln>
                  <a:noFill/>
                </a:ln>
                <a:solidFill>
                  <a:schemeClr val="tx1"/>
                </a:solidFill>
                <a:effectLst/>
                <a:latin typeface="Arial" panose="020B0604020202020204" pitchFamily="34" charset="0"/>
              </a:endParaRPr>
            </a:p>
          </p:txBody>
        </p:sp>
        <p:sp>
          <p:nvSpPr>
            <p:cNvPr id="102" name="Rectangle 101">
              <a:extLst>
                <a:ext uri="{FF2B5EF4-FFF2-40B4-BE49-F238E27FC236}">
                  <a16:creationId xmlns:a16="http://schemas.microsoft.com/office/drawing/2014/main" id="{83AB5F3E-D7AA-9B2F-3519-59461D3C2251}"/>
                </a:ext>
              </a:extLst>
            </p:cNvPr>
            <p:cNvSpPr>
              <a:spLocks noChangeArrowheads="1"/>
            </p:cNvSpPr>
            <p:nvPr/>
          </p:nvSpPr>
          <p:spPr bwMode="auto">
            <a:xfrm>
              <a:off x="6503988" y="4483100"/>
              <a:ext cx="241409" cy="9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S269*</a:t>
              </a:r>
              <a:endParaRPr kumimoji="0" lang="en-US" altLang="en-US" sz="1100" b="0" i="0" u="none" strike="noStrike" cap="none" normalizeH="0" baseline="0">
                <a:ln>
                  <a:noFill/>
                </a:ln>
                <a:solidFill>
                  <a:schemeClr val="tx1"/>
                </a:solidFill>
                <a:effectLst/>
                <a:latin typeface="Arial" panose="020B0604020202020204" pitchFamily="34" charset="0"/>
              </a:endParaRPr>
            </a:p>
          </p:txBody>
        </p:sp>
        <p:sp>
          <p:nvSpPr>
            <p:cNvPr id="103" name="Rectangle 102">
              <a:extLst>
                <a:ext uri="{FF2B5EF4-FFF2-40B4-BE49-F238E27FC236}">
                  <a16:creationId xmlns:a16="http://schemas.microsoft.com/office/drawing/2014/main" id="{5A496959-D6BB-7940-0E1D-D3D4B499C9C0}"/>
                </a:ext>
              </a:extLst>
            </p:cNvPr>
            <p:cNvSpPr>
              <a:spLocks noChangeArrowheads="1"/>
            </p:cNvSpPr>
            <p:nvPr/>
          </p:nvSpPr>
          <p:spPr bwMode="auto">
            <a:xfrm>
              <a:off x="6503988" y="4483100"/>
              <a:ext cx="241409" cy="9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S269*</a:t>
              </a:r>
              <a:endParaRPr kumimoji="0" lang="en-US" altLang="en-US" sz="11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418415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a:extLst>
              <a:ext uri="{FF2B5EF4-FFF2-40B4-BE49-F238E27FC236}">
                <a16:creationId xmlns:a16="http://schemas.microsoft.com/office/drawing/2014/main" id="{7542751D-A3F2-5E7A-58ED-2556EFBEE2F8}"/>
              </a:ext>
            </a:extLst>
          </p:cNvPr>
          <p:cNvPicPr>
            <a:picLocks noChangeAspect="1"/>
          </p:cNvPicPr>
          <p:nvPr/>
        </p:nvPicPr>
        <p:blipFill>
          <a:blip r:embed="rId2"/>
          <a:stretch>
            <a:fillRect/>
          </a:stretch>
        </p:blipFill>
        <p:spPr>
          <a:xfrm>
            <a:off x="442762" y="186792"/>
            <a:ext cx="8436626" cy="6671208"/>
          </a:xfrm>
          <a:prstGeom prst="rect">
            <a:avLst/>
          </a:prstGeom>
        </p:spPr>
      </p:pic>
      <p:sp>
        <p:nvSpPr>
          <p:cNvPr id="3" name="CasellaDiTesto 2">
            <a:extLst>
              <a:ext uri="{FF2B5EF4-FFF2-40B4-BE49-F238E27FC236}">
                <a16:creationId xmlns:a16="http://schemas.microsoft.com/office/drawing/2014/main" id="{A10E4048-B3AC-6F4D-8170-5B69307E450B}"/>
              </a:ext>
            </a:extLst>
          </p:cNvPr>
          <p:cNvSpPr txBox="1"/>
          <p:nvPr/>
        </p:nvSpPr>
        <p:spPr>
          <a:xfrm>
            <a:off x="10047757" y="6327150"/>
            <a:ext cx="20968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dirty="0" err="1">
                <a:cs typeface="Calibri"/>
              </a:rPr>
              <a:t>Fig</a:t>
            </a:r>
            <a:r>
              <a:rPr lang="it-IT" dirty="0">
                <a:cs typeface="Calibri"/>
              </a:rPr>
              <a:t> 1.6 da Pecorino</a:t>
            </a:r>
            <a:endParaRPr lang="it-IT" dirty="0"/>
          </a:p>
        </p:txBody>
      </p:sp>
      <p:cxnSp>
        <p:nvCxnSpPr>
          <p:cNvPr id="5" name="Straight Arrow Connector 4">
            <a:extLst>
              <a:ext uri="{FF2B5EF4-FFF2-40B4-BE49-F238E27FC236}">
                <a16:creationId xmlns:a16="http://schemas.microsoft.com/office/drawing/2014/main" id="{6D4C1235-CE6D-4DCC-84C2-8354967822E0}"/>
              </a:ext>
            </a:extLst>
          </p:cNvPr>
          <p:cNvCxnSpPr/>
          <p:nvPr/>
        </p:nvCxnSpPr>
        <p:spPr>
          <a:xfrm flipH="1">
            <a:off x="2589196" y="2608446"/>
            <a:ext cx="105878" cy="6063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93F3858-760D-BED5-7000-E6305971B36C}"/>
              </a:ext>
            </a:extLst>
          </p:cNvPr>
          <p:cNvSpPr txBox="1"/>
          <p:nvPr/>
        </p:nvSpPr>
        <p:spPr>
          <a:xfrm>
            <a:off x="1482290" y="1617044"/>
            <a:ext cx="4006738" cy="646331"/>
          </a:xfrm>
          <a:prstGeom prst="rect">
            <a:avLst/>
          </a:prstGeom>
          <a:noFill/>
        </p:spPr>
        <p:txBody>
          <a:bodyPr wrap="none" rtlCol="0">
            <a:spAutoFit/>
          </a:bodyPr>
          <a:lstStyle/>
          <a:p>
            <a:r>
              <a:rPr lang="it-IT" dirty="0"/>
              <a:t>Ridotto utilizzo di sale come conservante</a:t>
            </a:r>
          </a:p>
          <a:p>
            <a:r>
              <a:rPr lang="it-IT" dirty="0"/>
              <a:t>Ridotta infezione da </a:t>
            </a:r>
            <a:r>
              <a:rPr lang="it-IT" dirty="0" err="1"/>
              <a:t>Helycobacter</a:t>
            </a:r>
            <a:r>
              <a:rPr lang="it-IT" dirty="0"/>
              <a:t> pilori</a:t>
            </a:r>
          </a:p>
        </p:txBody>
      </p:sp>
    </p:spTree>
    <p:extLst>
      <p:ext uri="{BB962C8B-B14F-4D97-AF65-F5344CB8AC3E}">
        <p14:creationId xmlns:p14="http://schemas.microsoft.com/office/powerpoint/2010/main" val="11101389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06BC75-B6A8-4224-0F3D-9EEE4EEFDF7F}"/>
              </a:ext>
            </a:extLst>
          </p:cNvPr>
          <p:cNvPicPr>
            <a:picLocks noChangeAspect="1"/>
          </p:cNvPicPr>
          <p:nvPr/>
        </p:nvPicPr>
        <p:blipFill>
          <a:blip r:embed="rId2"/>
          <a:stretch>
            <a:fillRect/>
          </a:stretch>
        </p:blipFill>
        <p:spPr>
          <a:xfrm>
            <a:off x="394088" y="232781"/>
            <a:ext cx="11520455" cy="5571253"/>
          </a:xfrm>
          <a:prstGeom prst="rect">
            <a:avLst/>
          </a:prstGeom>
        </p:spPr>
      </p:pic>
      <p:sp>
        <p:nvSpPr>
          <p:cNvPr id="5" name="TextBox 4">
            <a:extLst>
              <a:ext uri="{FF2B5EF4-FFF2-40B4-BE49-F238E27FC236}">
                <a16:creationId xmlns:a16="http://schemas.microsoft.com/office/drawing/2014/main" id="{DA28D5B3-F196-624D-6256-4BA0AC091AB7}"/>
              </a:ext>
            </a:extLst>
          </p:cNvPr>
          <p:cNvSpPr txBox="1"/>
          <p:nvPr/>
        </p:nvSpPr>
        <p:spPr>
          <a:xfrm>
            <a:off x="6652727" y="6270171"/>
            <a:ext cx="5089849" cy="369332"/>
          </a:xfrm>
          <a:prstGeom prst="rect">
            <a:avLst/>
          </a:prstGeom>
          <a:noFill/>
        </p:spPr>
        <p:txBody>
          <a:bodyPr wrap="square" rtlCol="0">
            <a:spAutoFit/>
          </a:bodyPr>
          <a:lstStyle/>
          <a:p>
            <a:r>
              <a:rPr lang="en-US" dirty="0"/>
              <a:t>Hindi, Cellular and Molecular Life Sciences (2021)</a:t>
            </a:r>
            <a:endParaRPr lang="it-IT" dirty="0"/>
          </a:p>
        </p:txBody>
      </p:sp>
    </p:spTree>
    <p:extLst>
      <p:ext uri="{BB962C8B-B14F-4D97-AF65-F5344CB8AC3E}">
        <p14:creationId xmlns:p14="http://schemas.microsoft.com/office/powerpoint/2010/main" val="39568551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DD2AB9-57D1-007A-F76B-BC0CEFCC22C7}"/>
              </a:ext>
            </a:extLst>
          </p:cNvPr>
          <p:cNvSpPr txBox="1"/>
          <p:nvPr/>
        </p:nvSpPr>
        <p:spPr>
          <a:xfrm>
            <a:off x="3884570" y="1145229"/>
            <a:ext cx="4354402" cy="954107"/>
          </a:xfrm>
          <a:prstGeom prst="rect">
            <a:avLst/>
          </a:prstGeom>
          <a:noFill/>
        </p:spPr>
        <p:txBody>
          <a:bodyPr wrap="square" rtlCol="0">
            <a:spAutoFit/>
          </a:bodyPr>
          <a:lstStyle/>
          <a:p>
            <a:pPr algn="ctr"/>
            <a:r>
              <a:rPr lang="it-IT" sz="2800" b="1" dirty="0"/>
              <a:t>FATTORI DI PROLIFERAZIONE</a:t>
            </a:r>
          </a:p>
        </p:txBody>
      </p:sp>
      <p:sp>
        <p:nvSpPr>
          <p:cNvPr id="3" name="TextBox 2">
            <a:extLst>
              <a:ext uri="{FF2B5EF4-FFF2-40B4-BE49-F238E27FC236}">
                <a16:creationId xmlns:a16="http://schemas.microsoft.com/office/drawing/2014/main" id="{3F7CC88A-85F8-EC41-6C2F-A937C757D113}"/>
              </a:ext>
            </a:extLst>
          </p:cNvPr>
          <p:cNvSpPr txBox="1"/>
          <p:nvPr/>
        </p:nvSpPr>
        <p:spPr>
          <a:xfrm>
            <a:off x="3918799" y="2262649"/>
            <a:ext cx="4354402" cy="523220"/>
          </a:xfrm>
          <a:prstGeom prst="rect">
            <a:avLst/>
          </a:prstGeom>
          <a:noFill/>
        </p:spPr>
        <p:txBody>
          <a:bodyPr wrap="square" rtlCol="0">
            <a:spAutoFit/>
          </a:bodyPr>
          <a:lstStyle/>
          <a:p>
            <a:pPr algn="ctr"/>
            <a:r>
              <a:rPr lang="it-IT" sz="2800" b="1" dirty="0"/>
              <a:t>INSTABILITA’ GENOMICA</a:t>
            </a:r>
          </a:p>
        </p:txBody>
      </p:sp>
      <p:sp>
        <p:nvSpPr>
          <p:cNvPr id="4" name="TextBox 3">
            <a:extLst>
              <a:ext uri="{FF2B5EF4-FFF2-40B4-BE49-F238E27FC236}">
                <a16:creationId xmlns:a16="http://schemas.microsoft.com/office/drawing/2014/main" id="{A6895C03-ED98-2A21-75A2-5538D8D1E914}"/>
              </a:ext>
            </a:extLst>
          </p:cNvPr>
          <p:cNvSpPr txBox="1"/>
          <p:nvPr/>
        </p:nvSpPr>
        <p:spPr>
          <a:xfrm>
            <a:off x="3918799" y="3451694"/>
            <a:ext cx="4354402" cy="954107"/>
          </a:xfrm>
          <a:prstGeom prst="rect">
            <a:avLst/>
          </a:prstGeom>
          <a:noFill/>
        </p:spPr>
        <p:txBody>
          <a:bodyPr wrap="square" rtlCol="0">
            <a:spAutoFit/>
          </a:bodyPr>
          <a:lstStyle/>
          <a:p>
            <a:pPr algn="ctr"/>
            <a:r>
              <a:rPr lang="it-IT" sz="2800" b="1" dirty="0"/>
              <a:t>DIFETTO DEI CHECK POINT DEL CICLO CELLULARE</a:t>
            </a:r>
          </a:p>
        </p:txBody>
      </p:sp>
      <p:sp>
        <p:nvSpPr>
          <p:cNvPr id="5" name="TextBox 4">
            <a:extLst>
              <a:ext uri="{FF2B5EF4-FFF2-40B4-BE49-F238E27FC236}">
                <a16:creationId xmlns:a16="http://schemas.microsoft.com/office/drawing/2014/main" id="{412F8774-5F2C-4CE3-EF63-91B619105BFA}"/>
              </a:ext>
            </a:extLst>
          </p:cNvPr>
          <p:cNvSpPr txBox="1"/>
          <p:nvPr/>
        </p:nvSpPr>
        <p:spPr>
          <a:xfrm>
            <a:off x="3918799" y="4846113"/>
            <a:ext cx="4354402" cy="523220"/>
          </a:xfrm>
          <a:prstGeom prst="rect">
            <a:avLst/>
          </a:prstGeom>
          <a:noFill/>
        </p:spPr>
        <p:txBody>
          <a:bodyPr wrap="square" rtlCol="0">
            <a:spAutoFit/>
          </a:bodyPr>
          <a:lstStyle/>
          <a:p>
            <a:pPr algn="ctr"/>
            <a:r>
              <a:rPr lang="it-IT" sz="2800" b="1" dirty="0"/>
              <a:t>DIFETTO DELL’APOPTOSI</a:t>
            </a:r>
          </a:p>
        </p:txBody>
      </p:sp>
      <p:sp>
        <p:nvSpPr>
          <p:cNvPr id="6" name="Rectangle 5">
            <a:extLst>
              <a:ext uri="{FF2B5EF4-FFF2-40B4-BE49-F238E27FC236}">
                <a16:creationId xmlns:a16="http://schemas.microsoft.com/office/drawing/2014/main" id="{ED8CBF51-0F6A-55D0-1F95-73A50206EFD2}"/>
              </a:ext>
            </a:extLst>
          </p:cNvPr>
          <p:cNvSpPr/>
          <p:nvPr/>
        </p:nvSpPr>
        <p:spPr>
          <a:xfrm>
            <a:off x="3047918" y="3140410"/>
            <a:ext cx="6096163" cy="148554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800" b="1"/>
          </a:p>
        </p:txBody>
      </p:sp>
    </p:spTree>
    <p:extLst>
      <p:ext uri="{BB962C8B-B14F-4D97-AF65-F5344CB8AC3E}">
        <p14:creationId xmlns:p14="http://schemas.microsoft.com/office/powerpoint/2010/main" val="403889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0D171-2C99-8C31-E533-C8C5565BD0E8}"/>
              </a:ext>
            </a:extLst>
          </p:cNvPr>
          <p:cNvPicPr>
            <a:picLocks noChangeAspect="1"/>
          </p:cNvPicPr>
          <p:nvPr/>
        </p:nvPicPr>
        <p:blipFill>
          <a:blip r:embed="rId2"/>
          <a:stretch>
            <a:fillRect/>
          </a:stretch>
        </p:blipFill>
        <p:spPr>
          <a:xfrm>
            <a:off x="1227222" y="31068"/>
            <a:ext cx="9361030" cy="6795864"/>
          </a:xfrm>
          <a:prstGeom prst="rect">
            <a:avLst/>
          </a:prstGeom>
        </p:spPr>
      </p:pic>
    </p:spTree>
    <p:extLst>
      <p:ext uri="{BB962C8B-B14F-4D97-AF65-F5344CB8AC3E}">
        <p14:creationId xmlns:p14="http://schemas.microsoft.com/office/powerpoint/2010/main" val="4197638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1FDE83-AFC2-4F4D-8096-5165AC1B118B}"/>
              </a:ext>
            </a:extLst>
          </p:cNvPr>
          <p:cNvSpPr txBox="1"/>
          <p:nvPr/>
        </p:nvSpPr>
        <p:spPr>
          <a:xfrm>
            <a:off x="263071" y="95834"/>
            <a:ext cx="8711536" cy="1877437"/>
          </a:xfrm>
          <a:prstGeom prst="rect">
            <a:avLst/>
          </a:prstGeom>
          <a:noFill/>
        </p:spPr>
        <p:txBody>
          <a:bodyPr wrap="square" rtlCol="0">
            <a:spAutoFit/>
          </a:bodyPr>
          <a:lstStyle/>
          <a:p>
            <a:r>
              <a:rPr lang="it-IT" sz="3200" b="1" dirty="0">
                <a:solidFill>
                  <a:srgbClr val="0070C0"/>
                </a:solidFill>
              </a:rPr>
              <a:t>LA VITA DI UNA CELLULA</a:t>
            </a:r>
          </a:p>
          <a:p>
            <a:endParaRPr lang="it-IT" sz="2800" dirty="0"/>
          </a:p>
          <a:p>
            <a:r>
              <a:rPr lang="it-IT" sz="2800" dirty="0"/>
              <a:t>Nascita (da evento proliferativo), differenziamento, divisione, senescenza , morte (necrosi, apoptosi)</a:t>
            </a:r>
          </a:p>
        </p:txBody>
      </p:sp>
      <p:sp>
        <p:nvSpPr>
          <p:cNvPr id="5" name="TextBox 4">
            <a:extLst>
              <a:ext uri="{FF2B5EF4-FFF2-40B4-BE49-F238E27FC236}">
                <a16:creationId xmlns:a16="http://schemas.microsoft.com/office/drawing/2014/main" id="{F0488DB3-B345-4F68-A5B5-D6E25EE842CB}"/>
              </a:ext>
            </a:extLst>
          </p:cNvPr>
          <p:cNvSpPr txBox="1"/>
          <p:nvPr/>
        </p:nvSpPr>
        <p:spPr>
          <a:xfrm>
            <a:off x="263071" y="2235841"/>
            <a:ext cx="7209995" cy="954107"/>
          </a:xfrm>
          <a:prstGeom prst="rect">
            <a:avLst/>
          </a:prstGeom>
          <a:noFill/>
        </p:spPr>
        <p:txBody>
          <a:bodyPr wrap="square" rtlCol="0">
            <a:spAutoFit/>
          </a:bodyPr>
          <a:lstStyle/>
          <a:p>
            <a:r>
              <a:rPr lang="it-IT" sz="2800" dirty="0"/>
              <a:t>Fenomeni OMEOSTATICI impediscono alla cellule di proliferare e crescere più del necessario</a:t>
            </a:r>
          </a:p>
        </p:txBody>
      </p:sp>
      <p:sp>
        <p:nvSpPr>
          <p:cNvPr id="4" name="TextBox 3">
            <a:extLst>
              <a:ext uri="{FF2B5EF4-FFF2-40B4-BE49-F238E27FC236}">
                <a16:creationId xmlns:a16="http://schemas.microsoft.com/office/drawing/2014/main" id="{81BAD424-2F7C-640C-047A-154C908A0C19}"/>
              </a:ext>
            </a:extLst>
          </p:cNvPr>
          <p:cNvSpPr txBox="1"/>
          <p:nvPr/>
        </p:nvSpPr>
        <p:spPr>
          <a:xfrm>
            <a:off x="411837" y="3961583"/>
            <a:ext cx="2419847" cy="461665"/>
          </a:xfrm>
          <a:prstGeom prst="rect">
            <a:avLst/>
          </a:prstGeom>
          <a:noFill/>
        </p:spPr>
        <p:txBody>
          <a:bodyPr wrap="square" rtlCol="0">
            <a:spAutoFit/>
          </a:bodyPr>
          <a:lstStyle/>
          <a:p>
            <a:r>
              <a:rPr lang="it-IT" sz="2400" dirty="0"/>
              <a:t>PROLIFERAZIONE</a:t>
            </a:r>
          </a:p>
        </p:txBody>
      </p:sp>
      <p:sp>
        <p:nvSpPr>
          <p:cNvPr id="8" name="TextBox 7">
            <a:extLst>
              <a:ext uri="{FF2B5EF4-FFF2-40B4-BE49-F238E27FC236}">
                <a16:creationId xmlns:a16="http://schemas.microsoft.com/office/drawing/2014/main" id="{0BDBC794-62EF-296E-CBE2-706FF159A5E0}"/>
              </a:ext>
            </a:extLst>
          </p:cNvPr>
          <p:cNvSpPr txBox="1"/>
          <p:nvPr/>
        </p:nvSpPr>
        <p:spPr>
          <a:xfrm>
            <a:off x="4055366" y="3961583"/>
            <a:ext cx="2667624" cy="461665"/>
          </a:xfrm>
          <a:prstGeom prst="rect">
            <a:avLst/>
          </a:prstGeom>
          <a:noFill/>
        </p:spPr>
        <p:txBody>
          <a:bodyPr wrap="square" rtlCol="0">
            <a:spAutoFit/>
          </a:bodyPr>
          <a:lstStyle/>
          <a:p>
            <a:r>
              <a:rPr lang="it-IT" sz="2400" dirty="0"/>
              <a:t>DIFFERENZIAZIONE</a:t>
            </a:r>
          </a:p>
        </p:txBody>
      </p:sp>
      <p:sp>
        <p:nvSpPr>
          <p:cNvPr id="10" name="TextBox 9">
            <a:extLst>
              <a:ext uri="{FF2B5EF4-FFF2-40B4-BE49-F238E27FC236}">
                <a16:creationId xmlns:a16="http://schemas.microsoft.com/office/drawing/2014/main" id="{91984327-48E1-D631-DC04-AFFCBF59A98C}"/>
              </a:ext>
            </a:extLst>
          </p:cNvPr>
          <p:cNvSpPr txBox="1"/>
          <p:nvPr/>
        </p:nvSpPr>
        <p:spPr>
          <a:xfrm>
            <a:off x="673520" y="5639925"/>
            <a:ext cx="1628086" cy="461665"/>
          </a:xfrm>
          <a:prstGeom prst="rect">
            <a:avLst/>
          </a:prstGeom>
          <a:noFill/>
        </p:spPr>
        <p:txBody>
          <a:bodyPr wrap="square" rtlCol="0">
            <a:spAutoFit/>
          </a:bodyPr>
          <a:lstStyle/>
          <a:p>
            <a:r>
              <a:rPr lang="it-IT" sz="2400" dirty="0"/>
              <a:t>APOPTOSI</a:t>
            </a:r>
          </a:p>
        </p:txBody>
      </p:sp>
      <p:sp>
        <p:nvSpPr>
          <p:cNvPr id="11" name="TextBox 10">
            <a:extLst>
              <a:ext uri="{FF2B5EF4-FFF2-40B4-BE49-F238E27FC236}">
                <a16:creationId xmlns:a16="http://schemas.microsoft.com/office/drawing/2014/main" id="{165E9659-CF22-4F37-6AA5-9C283B06FDB3}"/>
              </a:ext>
            </a:extLst>
          </p:cNvPr>
          <p:cNvSpPr txBox="1"/>
          <p:nvPr/>
        </p:nvSpPr>
        <p:spPr>
          <a:xfrm>
            <a:off x="3540534" y="5449620"/>
            <a:ext cx="6710748" cy="646331"/>
          </a:xfrm>
          <a:prstGeom prst="rect">
            <a:avLst/>
          </a:prstGeom>
          <a:noFill/>
        </p:spPr>
        <p:txBody>
          <a:bodyPr wrap="none" rtlCol="0">
            <a:spAutoFit/>
          </a:bodyPr>
          <a:lstStyle/>
          <a:p>
            <a:r>
              <a:rPr lang="it-IT" dirty="0"/>
              <a:t>Interruzione della differenziazione -&gt; leucemie</a:t>
            </a:r>
          </a:p>
          <a:p>
            <a:r>
              <a:rPr lang="it-IT" dirty="0"/>
              <a:t>Difetto dell’apoptosi -&gt; accumulo di cellule danneggiate con mutazioni</a:t>
            </a:r>
          </a:p>
        </p:txBody>
      </p:sp>
      <p:sp>
        <p:nvSpPr>
          <p:cNvPr id="7" name="Arrow: Right 6">
            <a:extLst>
              <a:ext uri="{FF2B5EF4-FFF2-40B4-BE49-F238E27FC236}">
                <a16:creationId xmlns:a16="http://schemas.microsoft.com/office/drawing/2014/main" id="{87F4C05D-4E27-07D0-344B-9119184CA050}"/>
              </a:ext>
            </a:extLst>
          </p:cNvPr>
          <p:cNvSpPr/>
          <p:nvPr/>
        </p:nvSpPr>
        <p:spPr>
          <a:xfrm>
            <a:off x="2882981" y="4106064"/>
            <a:ext cx="1025060" cy="2213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Arrow: Right 8">
            <a:extLst>
              <a:ext uri="{FF2B5EF4-FFF2-40B4-BE49-F238E27FC236}">
                <a16:creationId xmlns:a16="http://schemas.microsoft.com/office/drawing/2014/main" id="{BB7C7142-59BD-493F-610D-60240CD53703}"/>
              </a:ext>
            </a:extLst>
          </p:cNvPr>
          <p:cNvSpPr/>
          <p:nvPr/>
        </p:nvSpPr>
        <p:spPr>
          <a:xfrm rot="5400000">
            <a:off x="998570" y="4920927"/>
            <a:ext cx="1025060" cy="2213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9656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3589</TotalTime>
  <Words>3270</Words>
  <Application>Microsoft Office PowerPoint</Application>
  <PresentationFormat>Widescreen</PresentationFormat>
  <Paragraphs>400</Paragraphs>
  <Slides>71</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71</vt:i4>
      </vt:variant>
    </vt:vector>
  </HeadingPairs>
  <TitlesOfParts>
    <vt:vector size="82" baseType="lpstr">
      <vt:lpstr>ＭＳ Ｐゴシック</vt:lpstr>
      <vt:lpstr>-apple-system</vt:lpstr>
      <vt:lpstr>Arial</vt:lpstr>
      <vt:lpstr>BlinkMacSystemFont</vt:lpstr>
      <vt:lpstr>Calibri</vt:lpstr>
      <vt:lpstr>Calibri Light</vt:lpstr>
      <vt:lpstr>Cambria Math</vt:lpstr>
      <vt:lpstr>DiverdaSansLTStd-Black</vt:lpstr>
      <vt:lpstr>DiverdaSansLTStd-Bold</vt:lpstr>
      <vt:lpstr>MinionPro-Regular</vt:lpstr>
      <vt:lpstr>Office Theme</vt:lpstr>
      <vt:lpstr>PowerPoint Presentation</vt:lpstr>
      <vt:lpstr>PowerPoint Presentation</vt:lpstr>
      <vt:lpstr>PowerPoint Presentation</vt:lpstr>
      <vt:lpstr>Classificazione/stadiazione dei tumori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Cancerogenesi chimica (cancerogeni chimici  = mutageni) azione sulle 3 fasi</vt:lpstr>
      <vt:lpstr>Cancerogeni chimici</vt:lpstr>
      <vt:lpstr>PowerPoint Presentation</vt:lpstr>
      <vt:lpstr>PowerPoint Presentation</vt:lpstr>
      <vt:lpstr>3. ALTERAZIONI EPIGENETICHE ASSOCIATE ALLA PROGRESSIONE TUMORALE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Alberto Tommasini</dc:creator>
  <cp:lastModifiedBy>Alberto Tommasini</cp:lastModifiedBy>
  <cp:revision>623</cp:revision>
  <dcterms:created xsi:type="dcterms:W3CDTF">2021-02-27T18:38:28Z</dcterms:created>
  <dcterms:modified xsi:type="dcterms:W3CDTF">2024-04-19T16:42:53Z</dcterms:modified>
</cp:coreProperties>
</file>