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448" r:id="rId2"/>
    <p:sldId id="1124" r:id="rId3"/>
    <p:sldId id="1092" r:id="rId4"/>
    <p:sldId id="1093" r:id="rId5"/>
    <p:sldId id="1096" r:id="rId6"/>
    <p:sldId id="1118" r:id="rId7"/>
    <p:sldId id="1094" r:id="rId8"/>
    <p:sldId id="1095" r:id="rId9"/>
    <p:sldId id="1129" r:id="rId10"/>
    <p:sldId id="1132" r:id="rId11"/>
    <p:sldId id="1172" r:id="rId12"/>
    <p:sldId id="1130" r:id="rId13"/>
    <p:sldId id="1119" r:id="rId14"/>
    <p:sldId id="1131" r:id="rId15"/>
    <p:sldId id="1138" r:id="rId16"/>
    <p:sldId id="1139" r:id="rId17"/>
    <p:sldId id="1141" r:id="rId18"/>
    <p:sldId id="1142" r:id="rId19"/>
    <p:sldId id="1143" r:id="rId20"/>
    <p:sldId id="1120" r:id="rId21"/>
    <p:sldId id="1097" r:id="rId22"/>
    <p:sldId id="1121" r:id="rId23"/>
    <p:sldId id="1098" r:id="rId24"/>
    <p:sldId id="1109" r:id="rId25"/>
    <p:sldId id="1099" r:id="rId26"/>
    <p:sldId id="1101" r:id="rId27"/>
    <p:sldId id="1165" r:id="rId28"/>
    <p:sldId id="1164" r:id="rId29"/>
    <p:sldId id="1125" r:id="rId30"/>
    <p:sldId id="1126" r:id="rId31"/>
    <p:sldId id="262" r:id="rId32"/>
    <p:sldId id="1127" r:id="rId33"/>
    <p:sldId id="1128" r:id="rId34"/>
    <p:sldId id="1175" r:id="rId35"/>
    <p:sldId id="1176" r:id="rId36"/>
    <p:sldId id="547" r:id="rId37"/>
    <p:sldId id="1177" r:id="rId38"/>
    <p:sldId id="317" r:id="rId39"/>
    <p:sldId id="505" r:id="rId40"/>
    <p:sldId id="475" r:id="rId41"/>
    <p:sldId id="485" r:id="rId42"/>
    <p:sldId id="486" r:id="rId43"/>
    <p:sldId id="1151" r:id="rId44"/>
    <p:sldId id="1178" r:id="rId45"/>
    <p:sldId id="1153" r:id="rId46"/>
    <p:sldId id="496" r:id="rId47"/>
    <p:sldId id="483" r:id="rId48"/>
    <p:sldId id="1148" r:id="rId49"/>
    <p:sldId id="1149" r:id="rId50"/>
    <p:sldId id="484" r:id="rId51"/>
    <p:sldId id="429" r:id="rId52"/>
    <p:sldId id="428" r:id="rId53"/>
    <p:sldId id="332" r:id="rId54"/>
    <p:sldId id="330" r:id="rId55"/>
    <p:sldId id="499" r:id="rId56"/>
    <p:sldId id="390" r:id="rId57"/>
    <p:sldId id="324" r:id="rId58"/>
    <p:sldId id="1154" r:id="rId59"/>
    <p:sldId id="1156" r:id="rId60"/>
    <p:sldId id="399" r:id="rId61"/>
    <p:sldId id="1179" r:id="rId62"/>
    <p:sldId id="1180" r:id="rId63"/>
    <p:sldId id="1181" r:id="rId64"/>
    <p:sldId id="1182" r:id="rId65"/>
    <p:sldId id="1157" r:id="rId66"/>
    <p:sldId id="1100" r:id="rId67"/>
    <p:sldId id="1103" r:id="rId68"/>
    <p:sldId id="1067" r:id="rId69"/>
    <p:sldId id="1116" r:id="rId70"/>
    <p:sldId id="1048" r:id="rId71"/>
    <p:sldId id="548" r:id="rId72"/>
    <p:sldId id="397" r:id="rId73"/>
    <p:sldId id="549" r:id="rId74"/>
    <p:sldId id="346" r:id="rId75"/>
    <p:sldId id="354" r:id="rId76"/>
    <p:sldId id="355" r:id="rId77"/>
    <p:sldId id="359" r:id="rId78"/>
    <p:sldId id="360" r:id="rId79"/>
    <p:sldId id="385" r:id="rId80"/>
    <p:sldId id="383" r:id="rId81"/>
    <p:sldId id="384" r:id="rId82"/>
    <p:sldId id="389" r:id="rId83"/>
    <p:sldId id="503" r:id="rId84"/>
    <p:sldId id="343" r:id="rId85"/>
    <p:sldId id="411" r:id="rId86"/>
    <p:sldId id="409" r:id="rId87"/>
    <p:sldId id="410" r:id="rId88"/>
    <p:sldId id="423"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D4"/>
    <a:srgbClr val="C7CBE8"/>
    <a:srgbClr val="D1D1FF"/>
    <a:srgbClr val="F0F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2A4F6E-0999-4136-BA08-A261F6E61C48}" v="19" dt="2024-04-17T21:00:33.4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7" autoAdjust="0"/>
    <p:restoredTop sz="90644" autoAdjust="0"/>
  </p:normalViewPr>
  <p:slideViewPr>
    <p:cSldViewPr snapToGrid="0">
      <p:cViewPr varScale="1">
        <p:scale>
          <a:sx n="71" d="100"/>
          <a:sy n="71" d="100"/>
        </p:scale>
        <p:origin x="28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F686FB27-AB20-4738-8371-DED7936931C0}"/>
    <pc:docChg chg="delSld">
      <pc:chgData name="TOMMASINI ALBERTO" userId="8c013d22-ceb2-4014-ae73-ac062752c54f" providerId="ADAL" clId="{F686FB27-AB20-4738-8371-DED7936931C0}" dt="2024-04-18T20:37:46.359" v="1" actId="47"/>
      <pc:docMkLst>
        <pc:docMk/>
      </pc:docMkLst>
      <pc:sldChg chg="del">
        <pc:chgData name="TOMMASINI ALBERTO" userId="8c013d22-ceb2-4014-ae73-ac062752c54f" providerId="ADAL" clId="{F686FB27-AB20-4738-8371-DED7936931C0}" dt="2024-04-17T21:14:10.049" v="0" actId="47"/>
        <pc:sldMkLst>
          <pc:docMk/>
          <pc:sldMk cId="3662929457" sldId="256"/>
        </pc:sldMkLst>
      </pc:sldChg>
      <pc:sldChg chg="del">
        <pc:chgData name="TOMMASINI ALBERTO" userId="8c013d22-ceb2-4014-ae73-ac062752c54f" providerId="ADAL" clId="{F686FB27-AB20-4738-8371-DED7936931C0}" dt="2024-04-17T21:14:10.049" v="0" actId="47"/>
        <pc:sldMkLst>
          <pc:docMk/>
          <pc:sldMk cId="3341720287" sldId="259"/>
        </pc:sldMkLst>
      </pc:sldChg>
      <pc:sldChg chg="del">
        <pc:chgData name="TOMMASINI ALBERTO" userId="8c013d22-ceb2-4014-ae73-ac062752c54f" providerId="ADAL" clId="{F686FB27-AB20-4738-8371-DED7936931C0}" dt="2024-04-17T21:14:10.049" v="0" actId="47"/>
        <pc:sldMkLst>
          <pc:docMk/>
          <pc:sldMk cId="0" sldId="362"/>
        </pc:sldMkLst>
      </pc:sldChg>
      <pc:sldChg chg="del">
        <pc:chgData name="TOMMASINI ALBERTO" userId="8c013d22-ceb2-4014-ae73-ac062752c54f" providerId="ADAL" clId="{F686FB27-AB20-4738-8371-DED7936931C0}" dt="2024-04-17T21:14:10.049" v="0" actId="47"/>
        <pc:sldMkLst>
          <pc:docMk/>
          <pc:sldMk cId="0" sldId="366"/>
        </pc:sldMkLst>
      </pc:sldChg>
      <pc:sldChg chg="del">
        <pc:chgData name="TOMMASINI ALBERTO" userId="8c013d22-ceb2-4014-ae73-ac062752c54f" providerId="ADAL" clId="{F686FB27-AB20-4738-8371-DED7936931C0}" dt="2024-04-17T21:14:10.049" v="0" actId="47"/>
        <pc:sldMkLst>
          <pc:docMk/>
          <pc:sldMk cId="0" sldId="416"/>
        </pc:sldMkLst>
      </pc:sldChg>
      <pc:sldChg chg="del">
        <pc:chgData name="TOMMASINI ALBERTO" userId="8c013d22-ceb2-4014-ae73-ac062752c54f" providerId="ADAL" clId="{F686FB27-AB20-4738-8371-DED7936931C0}" dt="2024-04-17T21:14:10.049" v="0" actId="47"/>
        <pc:sldMkLst>
          <pc:docMk/>
          <pc:sldMk cId="0" sldId="420"/>
        </pc:sldMkLst>
      </pc:sldChg>
      <pc:sldChg chg="del">
        <pc:chgData name="TOMMASINI ALBERTO" userId="8c013d22-ceb2-4014-ae73-ac062752c54f" providerId="ADAL" clId="{F686FB27-AB20-4738-8371-DED7936931C0}" dt="2024-04-17T21:14:10.049" v="0" actId="47"/>
        <pc:sldMkLst>
          <pc:docMk/>
          <pc:sldMk cId="0" sldId="453"/>
        </pc:sldMkLst>
      </pc:sldChg>
      <pc:sldChg chg="del">
        <pc:chgData name="TOMMASINI ALBERTO" userId="8c013d22-ceb2-4014-ae73-ac062752c54f" providerId="ADAL" clId="{F686FB27-AB20-4738-8371-DED7936931C0}" dt="2024-04-17T21:14:10.049" v="0" actId="47"/>
        <pc:sldMkLst>
          <pc:docMk/>
          <pc:sldMk cId="0" sldId="465"/>
        </pc:sldMkLst>
      </pc:sldChg>
      <pc:sldChg chg="del">
        <pc:chgData name="TOMMASINI ALBERTO" userId="8c013d22-ceb2-4014-ae73-ac062752c54f" providerId="ADAL" clId="{F686FB27-AB20-4738-8371-DED7936931C0}" dt="2024-04-17T21:14:10.049" v="0" actId="47"/>
        <pc:sldMkLst>
          <pc:docMk/>
          <pc:sldMk cId="0" sldId="488"/>
        </pc:sldMkLst>
      </pc:sldChg>
      <pc:sldChg chg="del">
        <pc:chgData name="TOMMASINI ALBERTO" userId="8c013d22-ceb2-4014-ae73-ac062752c54f" providerId="ADAL" clId="{F686FB27-AB20-4738-8371-DED7936931C0}" dt="2024-04-17T21:14:10.049" v="0" actId="47"/>
        <pc:sldMkLst>
          <pc:docMk/>
          <pc:sldMk cId="0" sldId="508"/>
        </pc:sldMkLst>
      </pc:sldChg>
      <pc:sldChg chg="del">
        <pc:chgData name="TOMMASINI ALBERTO" userId="8c013d22-ceb2-4014-ae73-ac062752c54f" providerId="ADAL" clId="{F686FB27-AB20-4738-8371-DED7936931C0}" dt="2024-04-17T21:14:10.049" v="0" actId="47"/>
        <pc:sldMkLst>
          <pc:docMk/>
          <pc:sldMk cId="3296569070" sldId="540"/>
        </pc:sldMkLst>
      </pc:sldChg>
      <pc:sldChg chg="del">
        <pc:chgData name="TOMMASINI ALBERTO" userId="8c013d22-ceb2-4014-ae73-ac062752c54f" providerId="ADAL" clId="{F686FB27-AB20-4738-8371-DED7936931C0}" dt="2024-04-17T21:14:10.049" v="0" actId="47"/>
        <pc:sldMkLst>
          <pc:docMk/>
          <pc:sldMk cId="4125795025" sldId="542"/>
        </pc:sldMkLst>
      </pc:sldChg>
      <pc:sldChg chg="del">
        <pc:chgData name="TOMMASINI ALBERTO" userId="8c013d22-ceb2-4014-ae73-ac062752c54f" providerId="ADAL" clId="{F686FB27-AB20-4738-8371-DED7936931C0}" dt="2024-04-17T21:14:10.049" v="0" actId="47"/>
        <pc:sldMkLst>
          <pc:docMk/>
          <pc:sldMk cId="226280597" sldId="561"/>
        </pc:sldMkLst>
      </pc:sldChg>
      <pc:sldChg chg="del">
        <pc:chgData name="TOMMASINI ALBERTO" userId="8c013d22-ceb2-4014-ae73-ac062752c54f" providerId="ADAL" clId="{F686FB27-AB20-4738-8371-DED7936931C0}" dt="2024-04-17T21:14:10.049" v="0" actId="47"/>
        <pc:sldMkLst>
          <pc:docMk/>
          <pc:sldMk cId="2960003382" sldId="564"/>
        </pc:sldMkLst>
      </pc:sldChg>
      <pc:sldChg chg="del">
        <pc:chgData name="TOMMASINI ALBERTO" userId="8c013d22-ceb2-4014-ae73-ac062752c54f" providerId="ADAL" clId="{F686FB27-AB20-4738-8371-DED7936931C0}" dt="2024-04-17T21:14:10.049" v="0" actId="47"/>
        <pc:sldMkLst>
          <pc:docMk/>
          <pc:sldMk cId="2186523733" sldId="574"/>
        </pc:sldMkLst>
      </pc:sldChg>
      <pc:sldChg chg="del">
        <pc:chgData name="TOMMASINI ALBERTO" userId="8c013d22-ceb2-4014-ae73-ac062752c54f" providerId="ADAL" clId="{F686FB27-AB20-4738-8371-DED7936931C0}" dt="2024-04-17T21:14:10.049" v="0" actId="47"/>
        <pc:sldMkLst>
          <pc:docMk/>
          <pc:sldMk cId="2202859000" sldId="1053"/>
        </pc:sldMkLst>
      </pc:sldChg>
      <pc:sldChg chg="del">
        <pc:chgData name="TOMMASINI ALBERTO" userId="8c013d22-ceb2-4014-ae73-ac062752c54f" providerId="ADAL" clId="{F686FB27-AB20-4738-8371-DED7936931C0}" dt="2024-04-17T21:14:10.049" v="0" actId="47"/>
        <pc:sldMkLst>
          <pc:docMk/>
          <pc:sldMk cId="3938408081" sldId="1055"/>
        </pc:sldMkLst>
      </pc:sldChg>
      <pc:sldChg chg="del">
        <pc:chgData name="TOMMASINI ALBERTO" userId="8c013d22-ceb2-4014-ae73-ac062752c54f" providerId="ADAL" clId="{F686FB27-AB20-4738-8371-DED7936931C0}" dt="2024-04-17T21:14:10.049" v="0" actId="47"/>
        <pc:sldMkLst>
          <pc:docMk/>
          <pc:sldMk cId="602008753" sldId="1056"/>
        </pc:sldMkLst>
      </pc:sldChg>
      <pc:sldChg chg="del">
        <pc:chgData name="TOMMASINI ALBERTO" userId="8c013d22-ceb2-4014-ae73-ac062752c54f" providerId="ADAL" clId="{F686FB27-AB20-4738-8371-DED7936931C0}" dt="2024-04-17T21:14:10.049" v="0" actId="47"/>
        <pc:sldMkLst>
          <pc:docMk/>
          <pc:sldMk cId="1325686961" sldId="1057"/>
        </pc:sldMkLst>
      </pc:sldChg>
      <pc:sldChg chg="del">
        <pc:chgData name="TOMMASINI ALBERTO" userId="8c013d22-ceb2-4014-ae73-ac062752c54f" providerId="ADAL" clId="{F686FB27-AB20-4738-8371-DED7936931C0}" dt="2024-04-17T21:14:10.049" v="0" actId="47"/>
        <pc:sldMkLst>
          <pc:docMk/>
          <pc:sldMk cId="113558504" sldId="1058"/>
        </pc:sldMkLst>
      </pc:sldChg>
      <pc:sldChg chg="del">
        <pc:chgData name="TOMMASINI ALBERTO" userId="8c013d22-ceb2-4014-ae73-ac062752c54f" providerId="ADAL" clId="{F686FB27-AB20-4738-8371-DED7936931C0}" dt="2024-04-17T21:14:10.049" v="0" actId="47"/>
        <pc:sldMkLst>
          <pc:docMk/>
          <pc:sldMk cId="3214420569" sldId="1059"/>
        </pc:sldMkLst>
      </pc:sldChg>
      <pc:sldChg chg="del">
        <pc:chgData name="TOMMASINI ALBERTO" userId="8c013d22-ceb2-4014-ae73-ac062752c54f" providerId="ADAL" clId="{F686FB27-AB20-4738-8371-DED7936931C0}" dt="2024-04-17T21:14:10.049" v="0" actId="47"/>
        <pc:sldMkLst>
          <pc:docMk/>
          <pc:sldMk cId="3828624102" sldId="1060"/>
        </pc:sldMkLst>
      </pc:sldChg>
      <pc:sldChg chg="del">
        <pc:chgData name="TOMMASINI ALBERTO" userId="8c013d22-ceb2-4014-ae73-ac062752c54f" providerId="ADAL" clId="{F686FB27-AB20-4738-8371-DED7936931C0}" dt="2024-04-17T21:14:10.049" v="0" actId="47"/>
        <pc:sldMkLst>
          <pc:docMk/>
          <pc:sldMk cId="1207562673" sldId="1061"/>
        </pc:sldMkLst>
      </pc:sldChg>
      <pc:sldChg chg="del">
        <pc:chgData name="TOMMASINI ALBERTO" userId="8c013d22-ceb2-4014-ae73-ac062752c54f" providerId="ADAL" clId="{F686FB27-AB20-4738-8371-DED7936931C0}" dt="2024-04-17T21:14:10.049" v="0" actId="47"/>
        <pc:sldMkLst>
          <pc:docMk/>
          <pc:sldMk cId="423090873" sldId="1062"/>
        </pc:sldMkLst>
      </pc:sldChg>
      <pc:sldChg chg="del">
        <pc:chgData name="TOMMASINI ALBERTO" userId="8c013d22-ceb2-4014-ae73-ac062752c54f" providerId="ADAL" clId="{F686FB27-AB20-4738-8371-DED7936931C0}" dt="2024-04-17T21:14:10.049" v="0" actId="47"/>
        <pc:sldMkLst>
          <pc:docMk/>
          <pc:sldMk cId="3368696792" sldId="1063"/>
        </pc:sldMkLst>
      </pc:sldChg>
      <pc:sldChg chg="del">
        <pc:chgData name="TOMMASINI ALBERTO" userId="8c013d22-ceb2-4014-ae73-ac062752c54f" providerId="ADAL" clId="{F686FB27-AB20-4738-8371-DED7936931C0}" dt="2024-04-17T21:14:10.049" v="0" actId="47"/>
        <pc:sldMkLst>
          <pc:docMk/>
          <pc:sldMk cId="3532858664" sldId="1064"/>
        </pc:sldMkLst>
      </pc:sldChg>
      <pc:sldChg chg="del">
        <pc:chgData name="TOMMASINI ALBERTO" userId="8c013d22-ceb2-4014-ae73-ac062752c54f" providerId="ADAL" clId="{F686FB27-AB20-4738-8371-DED7936931C0}" dt="2024-04-17T21:14:10.049" v="0" actId="47"/>
        <pc:sldMkLst>
          <pc:docMk/>
          <pc:sldMk cId="4084111262" sldId="1065"/>
        </pc:sldMkLst>
      </pc:sldChg>
      <pc:sldChg chg="del">
        <pc:chgData name="TOMMASINI ALBERTO" userId="8c013d22-ceb2-4014-ae73-ac062752c54f" providerId="ADAL" clId="{F686FB27-AB20-4738-8371-DED7936931C0}" dt="2024-04-17T21:14:10.049" v="0" actId="47"/>
        <pc:sldMkLst>
          <pc:docMk/>
          <pc:sldMk cId="2153879150" sldId="1066"/>
        </pc:sldMkLst>
      </pc:sldChg>
      <pc:sldChg chg="del">
        <pc:chgData name="TOMMASINI ALBERTO" userId="8c013d22-ceb2-4014-ae73-ac062752c54f" providerId="ADAL" clId="{F686FB27-AB20-4738-8371-DED7936931C0}" dt="2024-04-17T21:14:10.049" v="0" actId="47"/>
        <pc:sldMkLst>
          <pc:docMk/>
          <pc:sldMk cId="418415642" sldId="1068"/>
        </pc:sldMkLst>
      </pc:sldChg>
      <pc:sldChg chg="del">
        <pc:chgData name="TOMMASINI ALBERTO" userId="8c013d22-ceb2-4014-ae73-ac062752c54f" providerId="ADAL" clId="{F686FB27-AB20-4738-8371-DED7936931C0}" dt="2024-04-17T21:14:10.049" v="0" actId="47"/>
        <pc:sldMkLst>
          <pc:docMk/>
          <pc:sldMk cId="3853687081" sldId="1069"/>
        </pc:sldMkLst>
      </pc:sldChg>
      <pc:sldChg chg="del">
        <pc:chgData name="TOMMASINI ALBERTO" userId="8c013d22-ceb2-4014-ae73-ac062752c54f" providerId="ADAL" clId="{F686FB27-AB20-4738-8371-DED7936931C0}" dt="2024-04-17T21:14:10.049" v="0" actId="47"/>
        <pc:sldMkLst>
          <pc:docMk/>
          <pc:sldMk cId="1933850711" sldId="1070"/>
        </pc:sldMkLst>
      </pc:sldChg>
      <pc:sldChg chg="del">
        <pc:chgData name="TOMMASINI ALBERTO" userId="8c013d22-ceb2-4014-ae73-ac062752c54f" providerId="ADAL" clId="{F686FB27-AB20-4738-8371-DED7936931C0}" dt="2024-04-17T21:14:10.049" v="0" actId="47"/>
        <pc:sldMkLst>
          <pc:docMk/>
          <pc:sldMk cId="3451102062" sldId="1071"/>
        </pc:sldMkLst>
      </pc:sldChg>
      <pc:sldChg chg="del">
        <pc:chgData name="TOMMASINI ALBERTO" userId="8c013d22-ceb2-4014-ae73-ac062752c54f" providerId="ADAL" clId="{F686FB27-AB20-4738-8371-DED7936931C0}" dt="2024-04-17T21:14:10.049" v="0" actId="47"/>
        <pc:sldMkLst>
          <pc:docMk/>
          <pc:sldMk cId="703448240" sldId="1072"/>
        </pc:sldMkLst>
      </pc:sldChg>
      <pc:sldChg chg="del">
        <pc:chgData name="TOMMASINI ALBERTO" userId="8c013d22-ceb2-4014-ae73-ac062752c54f" providerId="ADAL" clId="{F686FB27-AB20-4738-8371-DED7936931C0}" dt="2024-04-17T21:14:10.049" v="0" actId="47"/>
        <pc:sldMkLst>
          <pc:docMk/>
          <pc:sldMk cId="4137393172" sldId="1075"/>
        </pc:sldMkLst>
      </pc:sldChg>
      <pc:sldChg chg="del">
        <pc:chgData name="TOMMASINI ALBERTO" userId="8c013d22-ceb2-4014-ae73-ac062752c54f" providerId="ADAL" clId="{F686FB27-AB20-4738-8371-DED7936931C0}" dt="2024-04-17T21:14:10.049" v="0" actId="47"/>
        <pc:sldMkLst>
          <pc:docMk/>
          <pc:sldMk cId="1195923794" sldId="1076"/>
        </pc:sldMkLst>
      </pc:sldChg>
      <pc:sldChg chg="del">
        <pc:chgData name="TOMMASINI ALBERTO" userId="8c013d22-ceb2-4014-ae73-ac062752c54f" providerId="ADAL" clId="{F686FB27-AB20-4738-8371-DED7936931C0}" dt="2024-04-17T21:14:10.049" v="0" actId="47"/>
        <pc:sldMkLst>
          <pc:docMk/>
          <pc:sldMk cId="1722321405" sldId="1077"/>
        </pc:sldMkLst>
      </pc:sldChg>
      <pc:sldChg chg="del">
        <pc:chgData name="TOMMASINI ALBERTO" userId="8c013d22-ceb2-4014-ae73-ac062752c54f" providerId="ADAL" clId="{F686FB27-AB20-4738-8371-DED7936931C0}" dt="2024-04-17T21:14:10.049" v="0" actId="47"/>
        <pc:sldMkLst>
          <pc:docMk/>
          <pc:sldMk cId="3272436581" sldId="1078"/>
        </pc:sldMkLst>
      </pc:sldChg>
      <pc:sldChg chg="del">
        <pc:chgData name="TOMMASINI ALBERTO" userId="8c013d22-ceb2-4014-ae73-ac062752c54f" providerId="ADAL" clId="{F686FB27-AB20-4738-8371-DED7936931C0}" dt="2024-04-17T21:14:10.049" v="0" actId="47"/>
        <pc:sldMkLst>
          <pc:docMk/>
          <pc:sldMk cId="704188482" sldId="1079"/>
        </pc:sldMkLst>
      </pc:sldChg>
      <pc:sldChg chg="del">
        <pc:chgData name="TOMMASINI ALBERTO" userId="8c013d22-ceb2-4014-ae73-ac062752c54f" providerId="ADAL" clId="{F686FB27-AB20-4738-8371-DED7936931C0}" dt="2024-04-17T21:14:10.049" v="0" actId="47"/>
        <pc:sldMkLst>
          <pc:docMk/>
          <pc:sldMk cId="1678931856" sldId="1080"/>
        </pc:sldMkLst>
      </pc:sldChg>
      <pc:sldChg chg="del">
        <pc:chgData name="TOMMASINI ALBERTO" userId="8c013d22-ceb2-4014-ae73-ac062752c54f" providerId="ADAL" clId="{F686FB27-AB20-4738-8371-DED7936931C0}" dt="2024-04-17T21:14:10.049" v="0" actId="47"/>
        <pc:sldMkLst>
          <pc:docMk/>
          <pc:sldMk cId="1147166204" sldId="1082"/>
        </pc:sldMkLst>
      </pc:sldChg>
      <pc:sldChg chg="del">
        <pc:chgData name="TOMMASINI ALBERTO" userId="8c013d22-ceb2-4014-ae73-ac062752c54f" providerId="ADAL" clId="{F686FB27-AB20-4738-8371-DED7936931C0}" dt="2024-04-17T21:14:10.049" v="0" actId="47"/>
        <pc:sldMkLst>
          <pc:docMk/>
          <pc:sldMk cId="1111752863" sldId="1083"/>
        </pc:sldMkLst>
      </pc:sldChg>
      <pc:sldChg chg="del">
        <pc:chgData name="TOMMASINI ALBERTO" userId="8c013d22-ceb2-4014-ae73-ac062752c54f" providerId="ADAL" clId="{F686FB27-AB20-4738-8371-DED7936931C0}" dt="2024-04-17T21:14:10.049" v="0" actId="47"/>
        <pc:sldMkLst>
          <pc:docMk/>
          <pc:sldMk cId="1110138966" sldId="1084"/>
        </pc:sldMkLst>
      </pc:sldChg>
      <pc:sldChg chg="del">
        <pc:chgData name="TOMMASINI ALBERTO" userId="8c013d22-ceb2-4014-ae73-ac062752c54f" providerId="ADAL" clId="{F686FB27-AB20-4738-8371-DED7936931C0}" dt="2024-04-17T21:14:10.049" v="0" actId="47"/>
        <pc:sldMkLst>
          <pc:docMk/>
          <pc:sldMk cId="1706148911" sldId="1085"/>
        </pc:sldMkLst>
      </pc:sldChg>
      <pc:sldChg chg="del">
        <pc:chgData name="TOMMASINI ALBERTO" userId="8c013d22-ceb2-4014-ae73-ac062752c54f" providerId="ADAL" clId="{F686FB27-AB20-4738-8371-DED7936931C0}" dt="2024-04-17T21:14:10.049" v="0" actId="47"/>
        <pc:sldMkLst>
          <pc:docMk/>
          <pc:sldMk cId="2531946532" sldId="1086"/>
        </pc:sldMkLst>
      </pc:sldChg>
      <pc:sldChg chg="del">
        <pc:chgData name="TOMMASINI ALBERTO" userId="8c013d22-ceb2-4014-ae73-ac062752c54f" providerId="ADAL" clId="{F686FB27-AB20-4738-8371-DED7936931C0}" dt="2024-04-17T21:14:10.049" v="0" actId="47"/>
        <pc:sldMkLst>
          <pc:docMk/>
          <pc:sldMk cId="3225641462" sldId="1087"/>
        </pc:sldMkLst>
      </pc:sldChg>
      <pc:sldChg chg="del">
        <pc:chgData name="TOMMASINI ALBERTO" userId="8c013d22-ceb2-4014-ae73-ac062752c54f" providerId="ADAL" clId="{F686FB27-AB20-4738-8371-DED7936931C0}" dt="2024-04-17T21:14:10.049" v="0" actId="47"/>
        <pc:sldMkLst>
          <pc:docMk/>
          <pc:sldMk cId="522967779" sldId="1088"/>
        </pc:sldMkLst>
      </pc:sldChg>
      <pc:sldChg chg="del">
        <pc:chgData name="TOMMASINI ALBERTO" userId="8c013d22-ceb2-4014-ae73-ac062752c54f" providerId="ADAL" clId="{F686FB27-AB20-4738-8371-DED7936931C0}" dt="2024-04-17T21:14:10.049" v="0" actId="47"/>
        <pc:sldMkLst>
          <pc:docMk/>
          <pc:sldMk cId="2601455112" sldId="1089"/>
        </pc:sldMkLst>
      </pc:sldChg>
      <pc:sldChg chg="del">
        <pc:chgData name="TOMMASINI ALBERTO" userId="8c013d22-ceb2-4014-ae73-ac062752c54f" providerId="ADAL" clId="{F686FB27-AB20-4738-8371-DED7936931C0}" dt="2024-04-17T21:14:10.049" v="0" actId="47"/>
        <pc:sldMkLst>
          <pc:docMk/>
          <pc:sldMk cId="792464047" sldId="1090"/>
        </pc:sldMkLst>
      </pc:sldChg>
      <pc:sldChg chg="del">
        <pc:chgData name="TOMMASINI ALBERTO" userId="8c013d22-ceb2-4014-ae73-ac062752c54f" providerId="ADAL" clId="{F686FB27-AB20-4738-8371-DED7936931C0}" dt="2024-04-17T21:14:10.049" v="0" actId="47"/>
        <pc:sldMkLst>
          <pc:docMk/>
          <pc:sldMk cId="1122911439" sldId="1091"/>
        </pc:sldMkLst>
      </pc:sldChg>
      <pc:sldChg chg="del">
        <pc:chgData name="TOMMASINI ALBERTO" userId="8c013d22-ceb2-4014-ae73-ac062752c54f" providerId="ADAL" clId="{F686FB27-AB20-4738-8371-DED7936931C0}" dt="2024-04-17T21:14:10.049" v="0" actId="47"/>
        <pc:sldMkLst>
          <pc:docMk/>
          <pc:sldMk cId="306222020" sldId="1112"/>
        </pc:sldMkLst>
      </pc:sldChg>
      <pc:sldChg chg="del">
        <pc:chgData name="TOMMASINI ALBERTO" userId="8c013d22-ceb2-4014-ae73-ac062752c54f" providerId="ADAL" clId="{F686FB27-AB20-4738-8371-DED7936931C0}" dt="2024-04-17T21:14:10.049" v="0" actId="47"/>
        <pc:sldMkLst>
          <pc:docMk/>
          <pc:sldMk cId="2168434266" sldId="1114"/>
        </pc:sldMkLst>
      </pc:sldChg>
      <pc:sldChg chg="del">
        <pc:chgData name="TOMMASINI ALBERTO" userId="8c013d22-ceb2-4014-ae73-ac062752c54f" providerId="ADAL" clId="{F686FB27-AB20-4738-8371-DED7936931C0}" dt="2024-04-17T21:14:10.049" v="0" actId="47"/>
        <pc:sldMkLst>
          <pc:docMk/>
          <pc:sldMk cId="218420657" sldId="1115"/>
        </pc:sldMkLst>
      </pc:sldChg>
      <pc:sldChg chg="del">
        <pc:chgData name="TOMMASINI ALBERTO" userId="8c013d22-ceb2-4014-ae73-ac062752c54f" providerId="ADAL" clId="{F686FB27-AB20-4738-8371-DED7936931C0}" dt="2024-04-17T21:14:10.049" v="0" actId="47"/>
        <pc:sldMkLst>
          <pc:docMk/>
          <pc:sldMk cId="2167540495" sldId="1117"/>
        </pc:sldMkLst>
      </pc:sldChg>
      <pc:sldChg chg="del">
        <pc:chgData name="TOMMASINI ALBERTO" userId="8c013d22-ceb2-4014-ae73-ac062752c54f" providerId="ADAL" clId="{F686FB27-AB20-4738-8371-DED7936931C0}" dt="2024-04-17T21:14:10.049" v="0" actId="47"/>
        <pc:sldMkLst>
          <pc:docMk/>
          <pc:sldMk cId="4280965602" sldId="1122"/>
        </pc:sldMkLst>
      </pc:sldChg>
      <pc:sldChg chg="del">
        <pc:chgData name="TOMMASINI ALBERTO" userId="8c013d22-ceb2-4014-ae73-ac062752c54f" providerId="ADAL" clId="{F686FB27-AB20-4738-8371-DED7936931C0}" dt="2024-04-17T21:14:10.049" v="0" actId="47"/>
        <pc:sldMkLst>
          <pc:docMk/>
          <pc:sldMk cId="4197638429" sldId="1136"/>
        </pc:sldMkLst>
      </pc:sldChg>
      <pc:sldChg chg="del">
        <pc:chgData name="TOMMASINI ALBERTO" userId="8c013d22-ceb2-4014-ae73-ac062752c54f" providerId="ADAL" clId="{F686FB27-AB20-4738-8371-DED7936931C0}" dt="2024-04-17T21:14:10.049" v="0" actId="47"/>
        <pc:sldMkLst>
          <pc:docMk/>
          <pc:sldMk cId="401704100" sldId="1145"/>
        </pc:sldMkLst>
      </pc:sldChg>
      <pc:sldChg chg="del">
        <pc:chgData name="TOMMASINI ALBERTO" userId="8c013d22-ceb2-4014-ae73-ac062752c54f" providerId="ADAL" clId="{F686FB27-AB20-4738-8371-DED7936931C0}" dt="2024-04-17T21:14:10.049" v="0" actId="47"/>
        <pc:sldMkLst>
          <pc:docMk/>
          <pc:sldMk cId="862706042" sldId="1146"/>
        </pc:sldMkLst>
      </pc:sldChg>
      <pc:sldChg chg="del">
        <pc:chgData name="TOMMASINI ALBERTO" userId="8c013d22-ceb2-4014-ae73-ac062752c54f" providerId="ADAL" clId="{F686FB27-AB20-4738-8371-DED7936931C0}" dt="2024-04-17T21:14:10.049" v="0" actId="47"/>
        <pc:sldMkLst>
          <pc:docMk/>
          <pc:sldMk cId="3021612353" sldId="1162"/>
        </pc:sldMkLst>
      </pc:sldChg>
      <pc:sldChg chg="del">
        <pc:chgData name="TOMMASINI ALBERTO" userId="8c013d22-ceb2-4014-ae73-ac062752c54f" providerId="ADAL" clId="{F686FB27-AB20-4738-8371-DED7936931C0}" dt="2024-04-17T21:14:10.049" v="0" actId="47"/>
        <pc:sldMkLst>
          <pc:docMk/>
          <pc:sldMk cId="3420837098" sldId="1163"/>
        </pc:sldMkLst>
      </pc:sldChg>
      <pc:sldChg chg="del">
        <pc:chgData name="TOMMASINI ALBERTO" userId="8c013d22-ceb2-4014-ae73-ac062752c54f" providerId="ADAL" clId="{F686FB27-AB20-4738-8371-DED7936931C0}" dt="2024-04-17T21:14:10.049" v="0" actId="47"/>
        <pc:sldMkLst>
          <pc:docMk/>
          <pc:sldMk cId="2319074035" sldId="1166"/>
        </pc:sldMkLst>
      </pc:sldChg>
      <pc:sldChg chg="del">
        <pc:chgData name="TOMMASINI ALBERTO" userId="8c013d22-ceb2-4014-ae73-ac062752c54f" providerId="ADAL" clId="{F686FB27-AB20-4738-8371-DED7936931C0}" dt="2024-04-17T21:14:10.049" v="0" actId="47"/>
        <pc:sldMkLst>
          <pc:docMk/>
          <pc:sldMk cId="3407827430" sldId="1167"/>
        </pc:sldMkLst>
      </pc:sldChg>
      <pc:sldChg chg="del">
        <pc:chgData name="TOMMASINI ALBERTO" userId="8c013d22-ceb2-4014-ae73-ac062752c54f" providerId="ADAL" clId="{F686FB27-AB20-4738-8371-DED7936931C0}" dt="2024-04-17T21:14:10.049" v="0" actId="47"/>
        <pc:sldMkLst>
          <pc:docMk/>
          <pc:sldMk cId="300150242" sldId="1168"/>
        </pc:sldMkLst>
      </pc:sldChg>
      <pc:sldChg chg="del">
        <pc:chgData name="TOMMASINI ALBERTO" userId="8c013d22-ceb2-4014-ae73-ac062752c54f" providerId="ADAL" clId="{F686FB27-AB20-4738-8371-DED7936931C0}" dt="2024-04-17T21:14:10.049" v="0" actId="47"/>
        <pc:sldMkLst>
          <pc:docMk/>
          <pc:sldMk cId="4187803496" sldId="1169"/>
        </pc:sldMkLst>
      </pc:sldChg>
      <pc:sldChg chg="del">
        <pc:chgData name="TOMMASINI ALBERTO" userId="8c013d22-ceb2-4014-ae73-ac062752c54f" providerId="ADAL" clId="{F686FB27-AB20-4738-8371-DED7936931C0}" dt="2024-04-17T21:14:10.049" v="0" actId="47"/>
        <pc:sldMkLst>
          <pc:docMk/>
          <pc:sldMk cId="966524695" sldId="1170"/>
        </pc:sldMkLst>
      </pc:sldChg>
      <pc:sldChg chg="del">
        <pc:chgData name="TOMMASINI ALBERTO" userId="8c013d22-ceb2-4014-ae73-ac062752c54f" providerId="ADAL" clId="{F686FB27-AB20-4738-8371-DED7936931C0}" dt="2024-04-17T21:14:10.049" v="0" actId="47"/>
        <pc:sldMkLst>
          <pc:docMk/>
          <pc:sldMk cId="1420019580" sldId="1171"/>
        </pc:sldMkLst>
      </pc:sldChg>
      <pc:sldChg chg="del">
        <pc:chgData name="TOMMASINI ALBERTO" userId="8c013d22-ceb2-4014-ae73-ac062752c54f" providerId="ADAL" clId="{F686FB27-AB20-4738-8371-DED7936931C0}" dt="2024-04-17T21:14:10.049" v="0" actId="47"/>
        <pc:sldMkLst>
          <pc:docMk/>
          <pc:sldMk cId="3956855188" sldId="1173"/>
        </pc:sldMkLst>
      </pc:sldChg>
      <pc:sldChg chg="del">
        <pc:chgData name="TOMMASINI ALBERTO" userId="8c013d22-ceb2-4014-ae73-ac062752c54f" providerId="ADAL" clId="{F686FB27-AB20-4738-8371-DED7936931C0}" dt="2024-04-18T20:37:46.359" v="1" actId="47"/>
        <pc:sldMkLst>
          <pc:docMk/>
          <pc:sldMk cId="2696261002" sldId="118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4:14:20.3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14,'1022'0,"-930"-6,-18 1,342 3,-232 3,2 12,7 1,-183-14,0 1,0 1,0 0,12 4,16 3,12-4,-1-2,63-3,-40-2,494 2,-542-2,0 0,43-12,-47 10,-13 1,-11 2,-15 0,-15 3,-5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4:14:22.4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68,'282'-6,"-5"-27,-205 21,0 4,115 0,228 8,-417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CA60C-FD1F-499E-87C9-63FDD88B7BEA}" type="datetimeFigureOut">
              <a:rPr lang="it-IT" smtClean="0"/>
              <a:t>18/04/2024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3920E-BD38-471D-94D4-5BE99DDBE967}" type="slidenum">
              <a:rPr lang="it-IT" smtClean="0"/>
              <a:t>‹#›</a:t>
            </a:fld>
            <a:endParaRPr lang="it-IT"/>
          </a:p>
        </p:txBody>
      </p:sp>
    </p:spTree>
    <p:extLst>
      <p:ext uri="{BB962C8B-B14F-4D97-AF65-F5344CB8AC3E}">
        <p14:creationId xmlns:p14="http://schemas.microsoft.com/office/powerpoint/2010/main" val="124349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 = gap</a:t>
            </a:r>
          </a:p>
        </p:txBody>
      </p:sp>
      <p:sp>
        <p:nvSpPr>
          <p:cNvPr id="4" name="Slide Number Placeholder 3"/>
          <p:cNvSpPr>
            <a:spLocks noGrp="1"/>
          </p:cNvSpPr>
          <p:nvPr>
            <p:ph type="sldNum" sz="quarter" idx="5"/>
          </p:nvPr>
        </p:nvSpPr>
        <p:spPr/>
        <p:txBody>
          <a:bodyPr/>
          <a:lstStyle/>
          <a:p>
            <a:fld id="{CC13920E-BD38-471D-94D4-5BE99DDBE967}" type="slidenum">
              <a:rPr lang="it-IT" smtClean="0"/>
              <a:t>6</a:t>
            </a:fld>
            <a:endParaRPr lang="it-IT"/>
          </a:p>
        </p:txBody>
      </p:sp>
    </p:spTree>
    <p:extLst>
      <p:ext uri="{BB962C8B-B14F-4D97-AF65-F5344CB8AC3E}">
        <p14:creationId xmlns:p14="http://schemas.microsoft.com/office/powerpoint/2010/main" val="109927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13</a:t>
            </a:fld>
            <a:endParaRPr lang="it-IT"/>
          </a:p>
        </p:txBody>
      </p:sp>
    </p:spTree>
    <p:extLst>
      <p:ext uri="{BB962C8B-B14F-4D97-AF65-F5344CB8AC3E}">
        <p14:creationId xmlns:p14="http://schemas.microsoft.com/office/powerpoint/2010/main" val="126851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Trascrittomica</a:t>
            </a:r>
            <a:r>
              <a:rPr lang="it-IT" dirty="0"/>
              <a:t> e identità cellulare in single </a:t>
            </a:r>
            <a:r>
              <a:rPr lang="it-IT" dirty="0" err="1"/>
              <a:t>cell</a:t>
            </a:r>
            <a:r>
              <a:rPr lang="it-IT" dirty="0"/>
              <a:t>!</a:t>
            </a:r>
          </a:p>
        </p:txBody>
      </p:sp>
      <p:sp>
        <p:nvSpPr>
          <p:cNvPr id="4" name="Slide Number Placeholder 3"/>
          <p:cNvSpPr>
            <a:spLocks noGrp="1"/>
          </p:cNvSpPr>
          <p:nvPr>
            <p:ph type="sldNum" sz="quarter" idx="5"/>
          </p:nvPr>
        </p:nvSpPr>
        <p:spPr/>
        <p:txBody>
          <a:bodyPr/>
          <a:lstStyle/>
          <a:p>
            <a:fld id="{CC13920E-BD38-471D-94D4-5BE99DDBE967}" type="slidenum">
              <a:rPr lang="it-IT" smtClean="0"/>
              <a:t>29</a:t>
            </a:fld>
            <a:endParaRPr lang="it-IT"/>
          </a:p>
        </p:txBody>
      </p:sp>
    </p:spTree>
    <p:extLst>
      <p:ext uri="{BB962C8B-B14F-4D97-AF65-F5344CB8AC3E}">
        <p14:creationId xmlns:p14="http://schemas.microsoft.com/office/powerpoint/2010/main" val="279440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PUMA sottrae BCL-x a p53 permettendo l’interazione di p53 con </a:t>
            </a:r>
            <a:r>
              <a:rPr lang="it-IT" dirty="0" err="1"/>
              <a:t>Bax</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32</a:t>
            </a:fld>
            <a:endParaRPr lang="it-IT"/>
          </a:p>
        </p:txBody>
      </p:sp>
    </p:spTree>
    <p:extLst>
      <p:ext uri="{BB962C8B-B14F-4D97-AF65-F5344CB8AC3E}">
        <p14:creationId xmlns:p14="http://schemas.microsoft.com/office/powerpoint/2010/main" val="3497476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BCL B </a:t>
            </a:r>
            <a:r>
              <a:rPr lang="it-IT" dirty="0" err="1"/>
              <a:t>cell</a:t>
            </a:r>
            <a:r>
              <a:rPr lang="it-IT" dirty="0"/>
              <a:t> </a:t>
            </a:r>
            <a:r>
              <a:rPr lang="it-IT" dirty="0" err="1"/>
              <a:t>lymphoma</a:t>
            </a:r>
            <a:r>
              <a:rPr lang="it-IT" dirty="0"/>
              <a:t> </a:t>
            </a:r>
            <a:r>
              <a:rPr lang="it-IT" dirty="0" err="1"/>
              <a:t>traslocation</a:t>
            </a:r>
            <a:r>
              <a:rPr lang="it-IT" dirty="0"/>
              <a:t> t(14:18)</a:t>
            </a:r>
          </a:p>
          <a:p>
            <a:r>
              <a:rPr lang="it-IT" dirty="0"/>
              <a:t>Può essere anche </a:t>
            </a:r>
            <a:r>
              <a:rPr lang="it-IT" dirty="0" err="1"/>
              <a:t>overespresso</a:t>
            </a:r>
            <a:r>
              <a:rPr lang="it-IT" dirty="0"/>
              <a:t> per riduzione dei ,iR-15° e 16-1</a:t>
            </a:r>
          </a:p>
        </p:txBody>
      </p:sp>
      <p:sp>
        <p:nvSpPr>
          <p:cNvPr id="4" name="Slide Number Placeholder 3"/>
          <p:cNvSpPr>
            <a:spLocks noGrp="1"/>
          </p:cNvSpPr>
          <p:nvPr>
            <p:ph type="sldNum" sz="quarter" idx="5"/>
          </p:nvPr>
        </p:nvSpPr>
        <p:spPr/>
        <p:txBody>
          <a:bodyPr/>
          <a:lstStyle/>
          <a:p>
            <a:fld id="{CC13920E-BD38-471D-94D4-5BE99DDBE967}" type="slidenum">
              <a:rPr lang="it-IT" smtClean="0"/>
              <a:t>33</a:t>
            </a:fld>
            <a:endParaRPr lang="it-IT"/>
          </a:p>
        </p:txBody>
      </p:sp>
    </p:spTree>
    <p:extLst>
      <p:ext uri="{BB962C8B-B14F-4D97-AF65-F5344CB8AC3E}">
        <p14:creationId xmlns:p14="http://schemas.microsoft.com/office/powerpoint/2010/main" val="1305625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Venetoclax</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35</a:t>
            </a:fld>
            <a:endParaRPr lang="it-IT"/>
          </a:p>
        </p:txBody>
      </p:sp>
    </p:spTree>
    <p:extLst>
      <p:ext uri="{BB962C8B-B14F-4D97-AF65-F5344CB8AC3E}">
        <p14:creationId xmlns:p14="http://schemas.microsoft.com/office/powerpoint/2010/main" val="2180733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egnaposto immagine diapositiva 1">
            <a:extLst>
              <a:ext uri="{FF2B5EF4-FFF2-40B4-BE49-F238E27FC236}">
                <a16:creationId xmlns:a16="http://schemas.microsoft.com/office/drawing/2014/main" id="{CD04E0C3-D629-57EF-C6AF-2A1296BBBF16}"/>
              </a:ext>
            </a:extLst>
          </p:cNvPr>
          <p:cNvSpPr>
            <a:spLocks noGrp="1" noRot="1" noChangeAspect="1" noChangeArrowheads="1" noTextEdit="1"/>
          </p:cNvSpPr>
          <p:nvPr>
            <p:ph type="sldImg"/>
          </p:nvPr>
        </p:nvSpPr>
        <p:spPr>
          <a:ln/>
        </p:spPr>
      </p:sp>
      <p:sp>
        <p:nvSpPr>
          <p:cNvPr id="60418" name="Segnaposto note 2">
            <a:extLst>
              <a:ext uri="{FF2B5EF4-FFF2-40B4-BE49-F238E27FC236}">
                <a16:creationId xmlns:a16="http://schemas.microsoft.com/office/drawing/2014/main" id="{05F162B1-5DE7-7880-15BC-D8D29537DB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60419" name="Segnaposto numero diapositiva 3">
            <a:extLst>
              <a:ext uri="{FF2B5EF4-FFF2-40B4-BE49-F238E27FC236}">
                <a16:creationId xmlns:a16="http://schemas.microsoft.com/office/drawing/2014/main" id="{62F09D0A-9C26-146D-25E9-4371D1307E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MS PGothic" panose="020B0600070205080204" pitchFamily="34" charset="-128"/>
              </a:defRPr>
            </a:lvl1pPr>
            <a:lvl2pPr marL="742950" indent="-285750" defTabSz="931863">
              <a:defRPr sz="2400">
                <a:solidFill>
                  <a:schemeClr val="tx1"/>
                </a:solidFill>
                <a:latin typeface="Times New Roman" panose="02020603050405020304" pitchFamily="18" charset="0"/>
                <a:ea typeface="MS PGothic" panose="020B0600070205080204" pitchFamily="34" charset="-128"/>
              </a:defRPr>
            </a:lvl2pPr>
            <a:lvl3pPr marL="1143000" indent="-228600" defTabSz="931863">
              <a:defRPr sz="2400">
                <a:solidFill>
                  <a:schemeClr val="tx1"/>
                </a:solidFill>
                <a:latin typeface="Times New Roman" panose="02020603050405020304" pitchFamily="18" charset="0"/>
                <a:ea typeface="MS PGothic" panose="020B0600070205080204" pitchFamily="34" charset="-128"/>
              </a:defRPr>
            </a:lvl3pPr>
            <a:lvl4pPr marL="1600200" indent="-228600" defTabSz="931863">
              <a:defRPr sz="2400">
                <a:solidFill>
                  <a:schemeClr val="tx1"/>
                </a:solidFill>
                <a:latin typeface="Times New Roman" panose="02020603050405020304" pitchFamily="18" charset="0"/>
                <a:ea typeface="MS PGothic" panose="020B0600070205080204" pitchFamily="34" charset="-128"/>
              </a:defRPr>
            </a:lvl4pPr>
            <a:lvl5pPr marL="2057400" indent="-228600" defTabSz="931863">
              <a:defRPr sz="2400">
                <a:solidFill>
                  <a:schemeClr val="tx1"/>
                </a:solidFill>
                <a:latin typeface="Times New Roman" panose="02020603050405020304" pitchFamily="18"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AFD814E-0BE9-40D3-A672-272C5FB11064}" type="slidenum">
              <a:rPr lang="en-US" altLang="it-IT" sz="1200" smtClean="0"/>
              <a:pPr/>
              <a:t>46</a:t>
            </a:fld>
            <a:endParaRPr lang="en-US" altLang="it-IT"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Cellule dello stroma tumorale rilasciano fattori di crescita che attivano nelle cellule simil epiteliali la transizione mesenchimale. LE cellule mesenchimali producono N-</a:t>
            </a:r>
            <a:r>
              <a:rPr lang="it-IT" dirty="0" err="1"/>
              <a:t>caderina</a:t>
            </a:r>
            <a:r>
              <a:rPr lang="it-IT" dirty="0"/>
              <a:t> e metalloproteasi (inibitori come strategia antimetastasi)</a:t>
            </a:r>
          </a:p>
        </p:txBody>
      </p:sp>
      <p:sp>
        <p:nvSpPr>
          <p:cNvPr id="4" name="Slide Number Placeholder 3"/>
          <p:cNvSpPr>
            <a:spLocks noGrp="1"/>
          </p:cNvSpPr>
          <p:nvPr>
            <p:ph type="sldNum" sz="quarter" idx="5"/>
          </p:nvPr>
        </p:nvSpPr>
        <p:spPr/>
        <p:txBody>
          <a:bodyPr/>
          <a:lstStyle/>
          <a:p>
            <a:fld id="{CC13920E-BD38-471D-94D4-5BE99DDBE967}" type="slidenum">
              <a:rPr lang="it-IT" smtClean="0"/>
              <a:t>49</a:t>
            </a:fld>
            <a:endParaRPr lang="it-IT"/>
          </a:p>
        </p:txBody>
      </p:sp>
    </p:spTree>
    <p:extLst>
      <p:ext uri="{BB962C8B-B14F-4D97-AF65-F5344CB8AC3E}">
        <p14:creationId xmlns:p14="http://schemas.microsoft.com/office/powerpoint/2010/main" val="327783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Farmaci anti-metabolismo: </a:t>
            </a:r>
            <a:r>
              <a:rPr lang="it-IT" dirty="0" err="1"/>
              <a:t>asparaginasi</a:t>
            </a:r>
            <a:r>
              <a:rPr lang="it-IT" dirty="0"/>
              <a:t>, </a:t>
            </a:r>
            <a:r>
              <a:rPr lang="it-IT" dirty="0" err="1"/>
              <a:t>enasidenib</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58</a:t>
            </a:fld>
            <a:endParaRPr lang="it-IT"/>
          </a:p>
        </p:txBody>
      </p:sp>
    </p:spTree>
    <p:extLst>
      <p:ext uri="{BB962C8B-B14F-4D97-AF65-F5344CB8AC3E}">
        <p14:creationId xmlns:p14="http://schemas.microsoft.com/office/powerpoint/2010/main" val="3917036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D544-8911-4F3E-AD0A-6FECA2815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804655A-CB38-4131-94E1-5596CFCAD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7D9C3703-AA2B-4F5C-98D0-4B2A711E7851}"/>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5" name="Footer Placeholder 4">
            <a:extLst>
              <a:ext uri="{FF2B5EF4-FFF2-40B4-BE49-F238E27FC236}">
                <a16:creationId xmlns:a16="http://schemas.microsoft.com/office/drawing/2014/main" id="{B6034A9A-6BB7-4086-B932-07AC504EFAE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B624AE3-DE28-4CEE-99E6-92B76843AD39}"/>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6273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4C8A-97C9-4627-8A2A-FD7B118C050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2D1B889-D8BF-4BB9-8480-8AF212107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D23C36-D6E8-43A1-8931-86EEE22F9711}"/>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5" name="Footer Placeholder 4">
            <a:extLst>
              <a:ext uri="{FF2B5EF4-FFF2-40B4-BE49-F238E27FC236}">
                <a16:creationId xmlns:a16="http://schemas.microsoft.com/office/drawing/2014/main" id="{C511A5EF-F1EE-4070-B4BA-B9CBEA2DFA8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CB24A3-537F-4955-ACB6-95BB319673B2}"/>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0895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E9B0C-7271-49A0-BA99-B6F536E7F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47F265F-7C50-4982-A5EF-F9D7A42A7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DBA840-46B1-42EC-8394-58FC69D3F0B2}"/>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5" name="Footer Placeholder 4">
            <a:extLst>
              <a:ext uri="{FF2B5EF4-FFF2-40B4-BE49-F238E27FC236}">
                <a16:creationId xmlns:a16="http://schemas.microsoft.com/office/drawing/2014/main" id="{CDEB9203-00E8-436B-9F4B-7C3FACFAD5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777DF7-9A23-49C6-8DE5-9A205D3BCA2E}"/>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6059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914400" y="609600"/>
            <a:ext cx="10363200" cy="5486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DC0F5EFC-8EC5-D7DB-08BC-5309768086B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A519BAE-58D2-B4B8-2912-BEF887C891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919120-8288-5D76-6E12-8D1805E11919}"/>
              </a:ext>
            </a:extLst>
          </p:cNvPr>
          <p:cNvSpPr>
            <a:spLocks noGrp="1" noChangeArrowheads="1"/>
          </p:cNvSpPr>
          <p:nvPr>
            <p:ph type="sldNum" sz="quarter" idx="12"/>
          </p:nvPr>
        </p:nvSpPr>
        <p:spPr>
          <a:ln/>
        </p:spPr>
        <p:txBody>
          <a:bodyPr/>
          <a:lstStyle>
            <a:lvl1pPr>
              <a:defRPr/>
            </a:lvl1pPr>
          </a:lstStyle>
          <a:p>
            <a:pPr>
              <a:defRPr/>
            </a:pPr>
            <a:fld id="{205A15D7-882A-48D8-88A1-C4F444349BD1}" type="slidenum">
              <a:rPr lang="en-US" altLang="it-IT"/>
              <a:pPr>
                <a:defRPr/>
              </a:pPr>
              <a:t>‹#›</a:t>
            </a:fld>
            <a:endParaRPr lang="en-US" altLang="it-IT"/>
          </a:p>
        </p:txBody>
      </p:sp>
    </p:spTree>
    <p:extLst>
      <p:ext uri="{BB962C8B-B14F-4D97-AF65-F5344CB8AC3E}">
        <p14:creationId xmlns:p14="http://schemas.microsoft.com/office/powerpoint/2010/main" val="411920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856-F904-4DB5-80D8-EE1F4EBA9A3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B6DD275-CCF3-4CC4-A782-9355B7BAB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3B9DC9-6581-4A0F-B6C9-C00D10790A45}"/>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5" name="Footer Placeholder 4">
            <a:extLst>
              <a:ext uri="{FF2B5EF4-FFF2-40B4-BE49-F238E27FC236}">
                <a16:creationId xmlns:a16="http://schemas.microsoft.com/office/drawing/2014/main" id="{ADF8B898-DCAA-4C04-8AB0-BA10877F83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45B343-5BA0-4757-9C55-FB28D6BE6BA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7841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D72-5CCD-45CA-BC99-ED28C834D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4A8E26-08F4-4513-B9D6-FDB249B5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026C7-2927-4336-A610-7AAADCDE00B9}"/>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5" name="Footer Placeholder 4">
            <a:extLst>
              <a:ext uri="{FF2B5EF4-FFF2-40B4-BE49-F238E27FC236}">
                <a16:creationId xmlns:a16="http://schemas.microsoft.com/office/drawing/2014/main" id="{4D77DAE4-E0F9-4F26-AC0A-E7F09E1763C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215D127-6408-4CED-A574-E5A858900081}"/>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6489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6553-0E92-4B1A-A4C4-4E957F13020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2F5A22B-A66F-4CF0-A496-F40BAEA4F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D93FA6-51FB-4FA4-B201-CBD40C43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DDBB2E-23DE-42E1-9377-9382E03FD6C3}"/>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6" name="Footer Placeholder 5">
            <a:extLst>
              <a:ext uri="{FF2B5EF4-FFF2-40B4-BE49-F238E27FC236}">
                <a16:creationId xmlns:a16="http://schemas.microsoft.com/office/drawing/2014/main" id="{E170F05D-5F94-4C49-B299-7F732E283DF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E5DEFC5-27F1-4975-87F7-C528ACDC489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16009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591-1FC0-4438-B5E7-5F06ABBC8F0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9663E-8DD4-4F6A-B85E-E45014C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D2FB-5C2A-4783-B5FA-98AB06808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5ED4587-96EB-4DD5-86DA-50441A944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8A71E-CB24-4DD3-854D-7F1210E6C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804D0D2-38B0-4717-B0FC-3C6330EAB549}"/>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8" name="Footer Placeholder 7">
            <a:extLst>
              <a:ext uri="{FF2B5EF4-FFF2-40B4-BE49-F238E27FC236}">
                <a16:creationId xmlns:a16="http://schemas.microsoft.com/office/drawing/2014/main" id="{985C8101-492D-4C1C-8CB0-604AC597A46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A641934-F075-4A26-821E-F467B256CB78}"/>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5944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AB78-B149-4548-8E05-D246D81BE4C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3403D1F-DE33-4C02-88F9-F9605FAA9DB6}"/>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4" name="Footer Placeholder 3">
            <a:extLst>
              <a:ext uri="{FF2B5EF4-FFF2-40B4-BE49-F238E27FC236}">
                <a16:creationId xmlns:a16="http://schemas.microsoft.com/office/drawing/2014/main" id="{D5FD365E-BFB9-45ED-8FB6-0F09626C1E4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1CCCB2E-15C3-48CD-A064-5602D40E452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9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5C26-8F2F-487D-9E2B-F74E8206F7C1}"/>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3" name="Footer Placeholder 2">
            <a:extLst>
              <a:ext uri="{FF2B5EF4-FFF2-40B4-BE49-F238E27FC236}">
                <a16:creationId xmlns:a16="http://schemas.microsoft.com/office/drawing/2014/main" id="{EC83212D-C125-4A9A-AB36-6842A55BDF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2C18064-1BC3-4A3E-BFCD-1C5B2B51B64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7257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BFCC-88EE-418E-8A0E-E23DF2C5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E1250B5-0D36-41E2-B995-C8B03035F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4C8C25-064D-4628-9BAF-38A9B19C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6250-8D7D-46F6-9579-FF0C161D74BD}"/>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6" name="Footer Placeholder 5">
            <a:extLst>
              <a:ext uri="{FF2B5EF4-FFF2-40B4-BE49-F238E27FC236}">
                <a16:creationId xmlns:a16="http://schemas.microsoft.com/office/drawing/2014/main" id="{0800AD6B-8B4C-4B04-BB31-04DA25C968A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39AA83-FC65-4036-8D78-B684F472B940}"/>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49550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EA2-9639-497B-BC0C-35DEB45B5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DB37231-BDFA-492C-BAD6-E706E3F6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BE653D5-399C-46C8-A8BC-2033E5DDE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FB57F-1F7A-4C75-A60C-9B8D80B81233}"/>
              </a:ext>
            </a:extLst>
          </p:cNvPr>
          <p:cNvSpPr>
            <a:spLocks noGrp="1"/>
          </p:cNvSpPr>
          <p:nvPr>
            <p:ph type="dt" sz="half" idx="10"/>
          </p:nvPr>
        </p:nvSpPr>
        <p:spPr/>
        <p:txBody>
          <a:bodyPr/>
          <a:lstStyle/>
          <a:p>
            <a:fld id="{C4711770-7887-4349-A69E-B3211C7AD595}" type="datetimeFigureOut">
              <a:rPr lang="it-IT" smtClean="0"/>
              <a:t>18/04/2024</a:t>
            </a:fld>
            <a:endParaRPr lang="it-IT"/>
          </a:p>
        </p:txBody>
      </p:sp>
      <p:sp>
        <p:nvSpPr>
          <p:cNvPr id="6" name="Footer Placeholder 5">
            <a:extLst>
              <a:ext uri="{FF2B5EF4-FFF2-40B4-BE49-F238E27FC236}">
                <a16:creationId xmlns:a16="http://schemas.microsoft.com/office/drawing/2014/main" id="{D3CB5293-9938-4F24-9691-578B03E9A62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ED12B56-F3AF-4DC3-8D9C-7E47DE3860E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5199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E8575-998E-4A14-B20A-FBCBDB785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D075C83-B481-4972-A99E-DD240BA40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9144293-A1A2-468C-8014-D92DBB54B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1770-7887-4349-A69E-B3211C7AD595}" type="datetimeFigureOut">
              <a:rPr lang="it-IT" smtClean="0"/>
              <a:t>18/04/2024</a:t>
            </a:fld>
            <a:endParaRPr lang="it-IT"/>
          </a:p>
        </p:txBody>
      </p:sp>
      <p:sp>
        <p:nvSpPr>
          <p:cNvPr id="5" name="Footer Placeholder 4">
            <a:extLst>
              <a:ext uri="{FF2B5EF4-FFF2-40B4-BE49-F238E27FC236}">
                <a16:creationId xmlns:a16="http://schemas.microsoft.com/office/drawing/2014/main" id="{5AFE138E-5C34-4681-8C55-E2781C60F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6660949-5722-4531-92C6-5696F3D75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CE009-078B-4997-93BB-7770B7B2CB2D}" type="slidenum">
              <a:rPr lang="it-IT" smtClean="0"/>
              <a:t>‹#›</a:t>
            </a:fld>
            <a:endParaRPr lang="it-IT"/>
          </a:p>
        </p:txBody>
      </p:sp>
    </p:spTree>
    <p:extLst>
      <p:ext uri="{BB962C8B-B14F-4D97-AF65-F5344CB8AC3E}">
        <p14:creationId xmlns:p14="http://schemas.microsoft.com/office/powerpoint/2010/main" val="242209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7.png"/><Relationship Id="rId4" Type="http://schemas.openxmlformats.org/officeDocument/2006/relationships/customXml" Target="../ink/ink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2E987-7610-EAD9-0D9A-6C13CFC6FA81}"/>
              </a:ext>
            </a:extLst>
          </p:cNvPr>
          <p:cNvSpPr txBox="1"/>
          <p:nvPr/>
        </p:nvSpPr>
        <p:spPr>
          <a:xfrm>
            <a:off x="5646420" y="6377940"/>
            <a:ext cx="7071360" cy="369332"/>
          </a:xfrm>
          <a:prstGeom prst="rect">
            <a:avLst/>
          </a:prstGeom>
          <a:noFill/>
        </p:spPr>
        <p:txBody>
          <a:bodyPr wrap="square" rtlCol="0">
            <a:spAutoFit/>
          </a:bodyPr>
          <a:lstStyle/>
          <a:p>
            <a:r>
              <a:rPr lang="it-IT" dirty="0" err="1"/>
              <a:t>Emery’s</a:t>
            </a:r>
            <a:r>
              <a:rPr lang="it-IT" dirty="0"/>
              <a:t> </a:t>
            </a:r>
            <a:r>
              <a:rPr lang="it-IT" dirty="0" err="1"/>
              <a:t>Elements</a:t>
            </a:r>
            <a:r>
              <a:rPr lang="it-IT" dirty="0"/>
              <a:t> of </a:t>
            </a:r>
            <a:r>
              <a:rPr lang="it-IT" dirty="0" err="1"/>
              <a:t>Medical</a:t>
            </a:r>
            <a:r>
              <a:rPr lang="it-IT" dirty="0"/>
              <a:t> Genetics</a:t>
            </a:r>
          </a:p>
        </p:txBody>
      </p:sp>
      <p:pic>
        <p:nvPicPr>
          <p:cNvPr id="5" name="Picture 4">
            <a:extLst>
              <a:ext uri="{FF2B5EF4-FFF2-40B4-BE49-F238E27FC236}">
                <a16:creationId xmlns:a16="http://schemas.microsoft.com/office/drawing/2014/main" id="{FC766B7A-80BD-7AA9-D9EC-CD866CDB630A}"/>
              </a:ext>
            </a:extLst>
          </p:cNvPr>
          <p:cNvPicPr>
            <a:picLocks noChangeAspect="1"/>
          </p:cNvPicPr>
          <p:nvPr/>
        </p:nvPicPr>
        <p:blipFill>
          <a:blip r:embed="rId2"/>
          <a:stretch>
            <a:fillRect/>
          </a:stretch>
        </p:blipFill>
        <p:spPr>
          <a:xfrm>
            <a:off x="3574973" y="877711"/>
            <a:ext cx="5042054" cy="4855312"/>
          </a:xfrm>
          <a:prstGeom prst="rect">
            <a:avLst/>
          </a:prstGeom>
        </p:spPr>
      </p:pic>
    </p:spTree>
    <p:extLst>
      <p:ext uri="{BB962C8B-B14F-4D97-AF65-F5344CB8AC3E}">
        <p14:creationId xmlns:p14="http://schemas.microsoft.com/office/powerpoint/2010/main" val="503262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3EFFA-EBBD-B155-7494-F52ED92D74F6}"/>
              </a:ext>
            </a:extLst>
          </p:cNvPr>
          <p:cNvPicPr>
            <a:picLocks noChangeAspect="1"/>
          </p:cNvPicPr>
          <p:nvPr/>
        </p:nvPicPr>
        <p:blipFill>
          <a:blip r:embed="rId2"/>
          <a:stretch>
            <a:fillRect/>
          </a:stretch>
        </p:blipFill>
        <p:spPr>
          <a:xfrm>
            <a:off x="1068355" y="375649"/>
            <a:ext cx="9393246" cy="6106701"/>
          </a:xfrm>
          <a:prstGeom prst="rect">
            <a:avLst/>
          </a:prstGeom>
        </p:spPr>
      </p:pic>
    </p:spTree>
    <p:extLst>
      <p:ext uri="{BB962C8B-B14F-4D97-AF65-F5344CB8AC3E}">
        <p14:creationId xmlns:p14="http://schemas.microsoft.com/office/powerpoint/2010/main" val="2994810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28DC707C-2CBE-AFD0-9461-A4650BED4F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386" y="358412"/>
            <a:ext cx="7138358" cy="4624321"/>
          </a:xfrm>
          <a:prstGeom prst="rect">
            <a:avLst/>
          </a:prstGeom>
        </p:spPr>
      </p:pic>
      <p:sp>
        <p:nvSpPr>
          <p:cNvPr id="4" name="TextBox 3">
            <a:extLst>
              <a:ext uri="{FF2B5EF4-FFF2-40B4-BE49-F238E27FC236}">
                <a16:creationId xmlns:a16="http://schemas.microsoft.com/office/drawing/2014/main" id="{AA51BAFD-550C-C4E6-BABA-82A80AC3DB7C}"/>
              </a:ext>
            </a:extLst>
          </p:cNvPr>
          <p:cNvSpPr txBox="1"/>
          <p:nvPr/>
        </p:nvSpPr>
        <p:spPr>
          <a:xfrm>
            <a:off x="448464" y="4012876"/>
            <a:ext cx="583814" cy="369332"/>
          </a:xfrm>
          <a:prstGeom prst="rect">
            <a:avLst/>
          </a:prstGeom>
          <a:noFill/>
        </p:spPr>
        <p:txBody>
          <a:bodyPr wrap="none" rtlCol="0">
            <a:spAutoFit/>
          </a:bodyPr>
          <a:lstStyle/>
          <a:p>
            <a:r>
              <a:rPr lang="it-IT" dirty="0"/>
              <a:t>60%</a:t>
            </a:r>
          </a:p>
        </p:txBody>
      </p:sp>
      <p:sp>
        <p:nvSpPr>
          <p:cNvPr id="5" name="TextBox 4">
            <a:extLst>
              <a:ext uri="{FF2B5EF4-FFF2-40B4-BE49-F238E27FC236}">
                <a16:creationId xmlns:a16="http://schemas.microsoft.com/office/drawing/2014/main" id="{D7EB1DCE-DE09-B0D2-81E4-63F3201414F5}"/>
              </a:ext>
            </a:extLst>
          </p:cNvPr>
          <p:cNvSpPr txBox="1"/>
          <p:nvPr/>
        </p:nvSpPr>
        <p:spPr>
          <a:xfrm>
            <a:off x="448464" y="1882188"/>
            <a:ext cx="583814" cy="369332"/>
          </a:xfrm>
          <a:prstGeom prst="rect">
            <a:avLst/>
          </a:prstGeom>
          <a:noFill/>
        </p:spPr>
        <p:txBody>
          <a:bodyPr wrap="none" rtlCol="0">
            <a:spAutoFit/>
          </a:bodyPr>
          <a:lstStyle/>
          <a:p>
            <a:r>
              <a:rPr lang="it-IT" dirty="0"/>
              <a:t>40%</a:t>
            </a:r>
          </a:p>
        </p:txBody>
      </p:sp>
      <p:sp>
        <p:nvSpPr>
          <p:cNvPr id="6" name="TextBox 5">
            <a:extLst>
              <a:ext uri="{FF2B5EF4-FFF2-40B4-BE49-F238E27FC236}">
                <a16:creationId xmlns:a16="http://schemas.microsoft.com/office/drawing/2014/main" id="{EB92E3C4-A93A-2DB6-08D9-E899A69DD821}"/>
              </a:ext>
            </a:extLst>
          </p:cNvPr>
          <p:cNvSpPr txBox="1"/>
          <p:nvPr/>
        </p:nvSpPr>
        <p:spPr>
          <a:xfrm>
            <a:off x="7761545" y="2858546"/>
            <a:ext cx="3156719" cy="1569660"/>
          </a:xfrm>
          <a:prstGeom prst="rect">
            <a:avLst/>
          </a:prstGeom>
          <a:noFill/>
        </p:spPr>
        <p:txBody>
          <a:bodyPr wrap="square" rtlCol="0">
            <a:spAutoFit/>
          </a:bodyPr>
          <a:lstStyle/>
          <a:p>
            <a:r>
              <a:rPr lang="it-IT" sz="2400" dirty="0"/>
              <a:t>Non ricorre</a:t>
            </a:r>
          </a:p>
          <a:p>
            <a:r>
              <a:rPr lang="it-IT" sz="2400" dirty="0"/>
              <a:t>Compare spesso dopo qualche mese entro i 2-3 anni di età</a:t>
            </a:r>
          </a:p>
        </p:txBody>
      </p:sp>
      <p:sp>
        <p:nvSpPr>
          <p:cNvPr id="7" name="TextBox 6">
            <a:extLst>
              <a:ext uri="{FF2B5EF4-FFF2-40B4-BE49-F238E27FC236}">
                <a16:creationId xmlns:a16="http://schemas.microsoft.com/office/drawing/2014/main" id="{D76F5F15-EE5A-E283-EE7F-94D2FD21F031}"/>
              </a:ext>
            </a:extLst>
          </p:cNvPr>
          <p:cNvSpPr txBox="1"/>
          <p:nvPr/>
        </p:nvSpPr>
        <p:spPr>
          <a:xfrm>
            <a:off x="7810256" y="415042"/>
            <a:ext cx="4004755" cy="2677656"/>
          </a:xfrm>
          <a:prstGeom prst="rect">
            <a:avLst/>
          </a:prstGeom>
          <a:noFill/>
        </p:spPr>
        <p:txBody>
          <a:bodyPr wrap="square" rtlCol="0">
            <a:spAutoFit/>
          </a:bodyPr>
          <a:lstStyle/>
          <a:p>
            <a:r>
              <a:rPr lang="it-IT" sz="2400" dirty="0"/>
              <a:t>Spesso bioculare</a:t>
            </a:r>
          </a:p>
          <a:p>
            <a:r>
              <a:rPr lang="it-IT" sz="2400" dirty="0"/>
              <a:t>Presente di solito alla nascita o nei primi mesi</a:t>
            </a:r>
          </a:p>
          <a:p>
            <a:r>
              <a:rPr lang="it-IT" sz="2400" b="1" dirty="0"/>
              <a:t>NON solo RETINOBLASTOMA</a:t>
            </a:r>
          </a:p>
          <a:p>
            <a:r>
              <a:rPr lang="it-IT" sz="2400" dirty="0"/>
              <a:t>Rischio di microcitoma e osteosarcoma </a:t>
            </a:r>
          </a:p>
          <a:p>
            <a:endParaRPr lang="it-IT" sz="2400" dirty="0"/>
          </a:p>
        </p:txBody>
      </p:sp>
      <p:sp>
        <p:nvSpPr>
          <p:cNvPr id="8" name="TextBox 7">
            <a:extLst>
              <a:ext uri="{FF2B5EF4-FFF2-40B4-BE49-F238E27FC236}">
                <a16:creationId xmlns:a16="http://schemas.microsoft.com/office/drawing/2014/main" id="{5B4116F2-EE96-1A0C-28DA-A38C188933FA}"/>
              </a:ext>
            </a:extLst>
          </p:cNvPr>
          <p:cNvSpPr txBox="1"/>
          <p:nvPr/>
        </p:nvSpPr>
        <p:spPr>
          <a:xfrm>
            <a:off x="285386" y="5447912"/>
            <a:ext cx="7187068" cy="830997"/>
          </a:xfrm>
          <a:prstGeom prst="rect">
            <a:avLst/>
          </a:prstGeom>
          <a:noFill/>
        </p:spPr>
        <p:txBody>
          <a:bodyPr wrap="square" rtlCol="0">
            <a:spAutoFit/>
          </a:bodyPr>
          <a:lstStyle/>
          <a:p>
            <a:r>
              <a:rPr lang="it-IT" sz="2400" dirty="0"/>
              <a:t>Inattivazione somatica di RB1 è anche un fattore di progressione tumorale</a:t>
            </a:r>
          </a:p>
        </p:txBody>
      </p:sp>
      <p:sp>
        <p:nvSpPr>
          <p:cNvPr id="9" name="TextBox 8">
            <a:extLst>
              <a:ext uri="{FF2B5EF4-FFF2-40B4-BE49-F238E27FC236}">
                <a16:creationId xmlns:a16="http://schemas.microsoft.com/office/drawing/2014/main" id="{4AD71E6E-5D4D-9A37-FC22-3F3FC559A3D5}"/>
              </a:ext>
            </a:extLst>
          </p:cNvPr>
          <p:cNvSpPr txBox="1"/>
          <p:nvPr/>
        </p:nvSpPr>
        <p:spPr>
          <a:xfrm>
            <a:off x="7761545" y="4622840"/>
            <a:ext cx="3156719" cy="1569660"/>
          </a:xfrm>
          <a:prstGeom prst="rect">
            <a:avLst/>
          </a:prstGeom>
          <a:noFill/>
        </p:spPr>
        <p:txBody>
          <a:bodyPr wrap="square" rtlCol="0">
            <a:spAutoFit/>
          </a:bodyPr>
          <a:lstStyle/>
          <a:p>
            <a:r>
              <a:rPr lang="it-IT" sz="2400" dirty="0"/>
              <a:t>E’ raro successivamente perché il suo sviluppo è legato alla riproduzione dei </a:t>
            </a:r>
            <a:r>
              <a:rPr lang="it-IT" sz="2400" dirty="0" err="1"/>
              <a:t>retinoblasti</a:t>
            </a:r>
            <a:endParaRPr lang="it-IT" sz="2400" dirty="0"/>
          </a:p>
        </p:txBody>
      </p:sp>
    </p:spTree>
    <p:extLst>
      <p:ext uri="{BB962C8B-B14F-4D97-AF65-F5344CB8AC3E}">
        <p14:creationId xmlns:p14="http://schemas.microsoft.com/office/powerpoint/2010/main" val="1078114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E1C56-6340-67A8-7C20-BA90ACB537BF}"/>
              </a:ext>
            </a:extLst>
          </p:cNvPr>
          <p:cNvSpPr txBox="1"/>
          <p:nvPr/>
        </p:nvSpPr>
        <p:spPr>
          <a:xfrm>
            <a:off x="183995" y="216756"/>
            <a:ext cx="5150976" cy="584775"/>
          </a:xfrm>
          <a:prstGeom prst="rect">
            <a:avLst/>
          </a:prstGeom>
          <a:noFill/>
        </p:spPr>
        <p:txBody>
          <a:bodyPr wrap="square" rtlCol="0">
            <a:spAutoFit/>
          </a:bodyPr>
          <a:lstStyle/>
          <a:p>
            <a:r>
              <a:rPr lang="it-IT" sz="3200" b="1" dirty="0">
                <a:solidFill>
                  <a:srgbClr val="0070C0"/>
                </a:solidFill>
              </a:rPr>
              <a:t>S-&gt;G2 CHECKPOINT</a:t>
            </a:r>
          </a:p>
        </p:txBody>
      </p:sp>
      <p:pic>
        <p:nvPicPr>
          <p:cNvPr id="4" name="Picture 3" descr="Diagram&#10;&#10;Description automatically generated">
            <a:extLst>
              <a:ext uri="{FF2B5EF4-FFF2-40B4-BE49-F238E27FC236}">
                <a16:creationId xmlns:a16="http://schemas.microsoft.com/office/drawing/2014/main" id="{CB20BCA6-AC31-EEE7-FA4C-C32C3CD565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9405" y="428482"/>
            <a:ext cx="4994276" cy="5727701"/>
          </a:xfrm>
          <a:prstGeom prst="rect">
            <a:avLst/>
          </a:prstGeom>
        </p:spPr>
      </p:pic>
      <p:sp>
        <p:nvSpPr>
          <p:cNvPr id="5" name="TextBox 4">
            <a:extLst>
              <a:ext uri="{FF2B5EF4-FFF2-40B4-BE49-F238E27FC236}">
                <a16:creationId xmlns:a16="http://schemas.microsoft.com/office/drawing/2014/main" id="{3D15641F-3BE5-10C1-BFEA-8F4C19410DF8}"/>
              </a:ext>
            </a:extLst>
          </p:cNvPr>
          <p:cNvSpPr txBox="1"/>
          <p:nvPr/>
        </p:nvSpPr>
        <p:spPr>
          <a:xfrm>
            <a:off x="9384961" y="6344582"/>
            <a:ext cx="1353127" cy="369332"/>
          </a:xfrm>
          <a:prstGeom prst="rect">
            <a:avLst/>
          </a:prstGeom>
          <a:noFill/>
        </p:spPr>
        <p:txBody>
          <a:bodyPr wrap="none" rtlCol="0">
            <a:spAutoFit/>
          </a:bodyPr>
          <a:lstStyle/>
          <a:p>
            <a:r>
              <a:rPr lang="it-IT" dirty="0"/>
              <a:t>Pecorino 5.8</a:t>
            </a:r>
          </a:p>
        </p:txBody>
      </p:sp>
      <p:sp>
        <p:nvSpPr>
          <p:cNvPr id="6" name="TextBox 5">
            <a:extLst>
              <a:ext uri="{FF2B5EF4-FFF2-40B4-BE49-F238E27FC236}">
                <a16:creationId xmlns:a16="http://schemas.microsoft.com/office/drawing/2014/main" id="{C8C40D49-BF1C-0704-580D-3AF7AED1385B}"/>
              </a:ext>
            </a:extLst>
          </p:cNvPr>
          <p:cNvSpPr txBox="1"/>
          <p:nvPr/>
        </p:nvSpPr>
        <p:spPr>
          <a:xfrm>
            <a:off x="291210" y="879455"/>
            <a:ext cx="6505636" cy="1938992"/>
          </a:xfrm>
          <a:prstGeom prst="rect">
            <a:avLst/>
          </a:prstGeom>
          <a:noFill/>
        </p:spPr>
        <p:txBody>
          <a:bodyPr wrap="square" rtlCol="0">
            <a:spAutoFit/>
          </a:bodyPr>
          <a:lstStyle/>
          <a:p>
            <a:r>
              <a:rPr lang="it-IT" sz="2400" dirty="0"/>
              <a:t>Interrompere o rallentare il ciclo per correggere problemi verificatisi in S</a:t>
            </a:r>
          </a:p>
          <a:p>
            <a:endParaRPr lang="it-IT" sz="2400" dirty="0"/>
          </a:p>
          <a:p>
            <a:r>
              <a:rPr lang="it-IT" sz="2400" dirty="0"/>
              <a:t>Sensori di danno (ATM, ATR) fosforilano le </a:t>
            </a:r>
            <a:r>
              <a:rPr lang="it-IT" sz="2400" b="1" dirty="0"/>
              <a:t>checkpoint </a:t>
            </a:r>
            <a:r>
              <a:rPr lang="it-IT" sz="2400" b="1" dirty="0" err="1"/>
              <a:t>kinasi</a:t>
            </a:r>
            <a:r>
              <a:rPr lang="it-IT" sz="2400" b="1" dirty="0"/>
              <a:t> Chk2/1</a:t>
            </a:r>
          </a:p>
        </p:txBody>
      </p:sp>
      <p:sp>
        <p:nvSpPr>
          <p:cNvPr id="3" name="Oval 2">
            <a:extLst>
              <a:ext uri="{FF2B5EF4-FFF2-40B4-BE49-F238E27FC236}">
                <a16:creationId xmlns:a16="http://schemas.microsoft.com/office/drawing/2014/main" id="{CCEAE9CF-22A2-DBB4-B80B-7431A4A6EA15}"/>
              </a:ext>
            </a:extLst>
          </p:cNvPr>
          <p:cNvSpPr/>
          <p:nvPr/>
        </p:nvSpPr>
        <p:spPr>
          <a:xfrm>
            <a:off x="7493267" y="3359217"/>
            <a:ext cx="1029904" cy="11261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2568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F2C332-5F5F-8392-81A5-75A2DC4AABAD}"/>
              </a:ext>
            </a:extLst>
          </p:cNvPr>
          <p:cNvSpPr txBox="1"/>
          <p:nvPr/>
        </p:nvSpPr>
        <p:spPr>
          <a:xfrm>
            <a:off x="378574" y="147386"/>
            <a:ext cx="9743893" cy="1323439"/>
          </a:xfrm>
          <a:prstGeom prst="rect">
            <a:avLst/>
          </a:prstGeom>
          <a:noFill/>
        </p:spPr>
        <p:txBody>
          <a:bodyPr wrap="square" rtlCol="0">
            <a:spAutoFit/>
          </a:bodyPr>
          <a:lstStyle/>
          <a:p>
            <a:r>
              <a:rPr lang="it-IT" sz="3200" b="1" dirty="0">
                <a:solidFill>
                  <a:srgbClr val="0070C0"/>
                </a:solidFill>
              </a:rPr>
              <a:t>P53 «The </a:t>
            </a:r>
            <a:r>
              <a:rPr lang="it-IT" sz="3200" b="1" dirty="0" err="1">
                <a:solidFill>
                  <a:srgbClr val="0070C0"/>
                </a:solidFill>
              </a:rPr>
              <a:t>guardian</a:t>
            </a:r>
            <a:r>
              <a:rPr lang="it-IT" sz="3200" b="1" dirty="0">
                <a:solidFill>
                  <a:srgbClr val="0070C0"/>
                </a:solidFill>
              </a:rPr>
              <a:t> of the </a:t>
            </a:r>
            <a:r>
              <a:rPr lang="it-IT" sz="3200" b="1" dirty="0" err="1">
                <a:solidFill>
                  <a:srgbClr val="0070C0"/>
                </a:solidFill>
              </a:rPr>
              <a:t>genome</a:t>
            </a:r>
            <a:r>
              <a:rPr lang="it-IT" sz="3200" b="1" dirty="0">
                <a:solidFill>
                  <a:srgbClr val="0070C0"/>
                </a:solidFill>
              </a:rPr>
              <a:t>»</a:t>
            </a:r>
          </a:p>
          <a:p>
            <a:r>
              <a:rPr lang="it-IT" sz="2400" dirty="0"/>
              <a:t>Primo oncosoppressore identificato. Alterato nella maggior parte dei tumori</a:t>
            </a:r>
          </a:p>
          <a:p>
            <a:r>
              <a:rPr lang="it-IT" sz="2400" dirty="0"/>
              <a:t>TP53, cromosoma 17p13. Fattore di trascrizione</a:t>
            </a:r>
          </a:p>
        </p:txBody>
      </p:sp>
      <p:pic>
        <p:nvPicPr>
          <p:cNvPr id="4" name="Picture 3" descr="Diagram&#10;&#10;Description automatically generated with medium confidence">
            <a:extLst>
              <a:ext uri="{FF2B5EF4-FFF2-40B4-BE49-F238E27FC236}">
                <a16:creationId xmlns:a16="http://schemas.microsoft.com/office/drawing/2014/main" id="{5124EC63-1F55-F695-C038-19A79655E0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0007" y="2935775"/>
            <a:ext cx="7274430" cy="3774839"/>
          </a:xfrm>
          <a:prstGeom prst="rect">
            <a:avLst/>
          </a:prstGeom>
        </p:spPr>
      </p:pic>
      <p:sp>
        <p:nvSpPr>
          <p:cNvPr id="5" name="TextBox 4">
            <a:extLst>
              <a:ext uri="{FF2B5EF4-FFF2-40B4-BE49-F238E27FC236}">
                <a16:creationId xmlns:a16="http://schemas.microsoft.com/office/drawing/2014/main" id="{40965571-B778-7573-49D7-5EA047DF4BAF}"/>
              </a:ext>
            </a:extLst>
          </p:cNvPr>
          <p:cNvSpPr txBox="1"/>
          <p:nvPr/>
        </p:nvSpPr>
        <p:spPr>
          <a:xfrm>
            <a:off x="8579052" y="6441569"/>
            <a:ext cx="3249906" cy="369332"/>
          </a:xfrm>
          <a:prstGeom prst="rect">
            <a:avLst/>
          </a:prstGeom>
          <a:noFill/>
        </p:spPr>
        <p:txBody>
          <a:bodyPr wrap="square" rtlCol="0">
            <a:spAutoFit/>
          </a:bodyPr>
          <a:lstStyle/>
          <a:p>
            <a:r>
              <a:rPr lang="it-IT" dirty="0"/>
              <a:t>Pecorino 6.4</a:t>
            </a:r>
          </a:p>
        </p:txBody>
      </p:sp>
      <p:sp>
        <p:nvSpPr>
          <p:cNvPr id="6" name="TextBox 5">
            <a:extLst>
              <a:ext uri="{FF2B5EF4-FFF2-40B4-BE49-F238E27FC236}">
                <a16:creationId xmlns:a16="http://schemas.microsoft.com/office/drawing/2014/main" id="{8D478538-A42D-4919-3191-39CD0ABFBC18}"/>
              </a:ext>
            </a:extLst>
          </p:cNvPr>
          <p:cNvSpPr txBox="1"/>
          <p:nvPr/>
        </p:nvSpPr>
        <p:spPr>
          <a:xfrm>
            <a:off x="4116116" y="1769464"/>
            <a:ext cx="1614901" cy="923330"/>
          </a:xfrm>
          <a:prstGeom prst="rect">
            <a:avLst/>
          </a:prstGeom>
          <a:solidFill>
            <a:srgbClr val="C7CBE8"/>
          </a:solidFill>
        </p:spPr>
        <p:txBody>
          <a:bodyPr wrap="square" rtlCol="0">
            <a:spAutoFit/>
          </a:bodyPr>
          <a:lstStyle/>
          <a:p>
            <a:r>
              <a:rPr lang="it-IT" dirty="0"/>
              <a:t>300 promotori di geni</a:t>
            </a:r>
            <a:br>
              <a:rPr lang="it-IT" dirty="0"/>
            </a:br>
            <a:r>
              <a:rPr lang="it-IT" dirty="0"/>
              <a:t>bersaglio</a:t>
            </a:r>
          </a:p>
        </p:txBody>
      </p:sp>
      <p:sp>
        <p:nvSpPr>
          <p:cNvPr id="7" name="TextBox 6">
            <a:extLst>
              <a:ext uri="{FF2B5EF4-FFF2-40B4-BE49-F238E27FC236}">
                <a16:creationId xmlns:a16="http://schemas.microsoft.com/office/drawing/2014/main" id="{A06A5584-9645-40FA-979B-823CBEB47ADD}"/>
              </a:ext>
            </a:extLst>
          </p:cNvPr>
          <p:cNvSpPr txBox="1"/>
          <p:nvPr/>
        </p:nvSpPr>
        <p:spPr>
          <a:xfrm>
            <a:off x="378574" y="1769464"/>
            <a:ext cx="3238256" cy="923330"/>
          </a:xfrm>
          <a:prstGeom prst="rect">
            <a:avLst/>
          </a:prstGeom>
          <a:solidFill>
            <a:srgbClr val="FFF9D4"/>
          </a:solidFill>
        </p:spPr>
        <p:txBody>
          <a:bodyPr wrap="square" rtlCol="0">
            <a:spAutoFit/>
          </a:bodyPr>
          <a:lstStyle/>
          <a:p>
            <a:r>
              <a:rPr lang="it-IT" dirty="0"/>
              <a:t>MDM2 è una ubiquitina </a:t>
            </a:r>
            <a:r>
              <a:rPr lang="it-IT" dirty="0" err="1"/>
              <a:t>ligasi</a:t>
            </a:r>
            <a:r>
              <a:rPr lang="it-IT" dirty="0"/>
              <a:t>, indotta da p53, che regola la degradazione di P53 (loop-)</a:t>
            </a:r>
          </a:p>
        </p:txBody>
      </p:sp>
    </p:spTree>
    <p:extLst>
      <p:ext uri="{BB962C8B-B14F-4D97-AF65-F5344CB8AC3E}">
        <p14:creationId xmlns:p14="http://schemas.microsoft.com/office/powerpoint/2010/main" val="418518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F2C332-5F5F-8392-81A5-75A2DC4AABAD}"/>
              </a:ext>
            </a:extLst>
          </p:cNvPr>
          <p:cNvSpPr txBox="1"/>
          <p:nvPr/>
        </p:nvSpPr>
        <p:spPr>
          <a:xfrm>
            <a:off x="283945" y="326155"/>
            <a:ext cx="11709133" cy="461665"/>
          </a:xfrm>
          <a:prstGeom prst="rect">
            <a:avLst/>
          </a:prstGeom>
          <a:noFill/>
        </p:spPr>
        <p:txBody>
          <a:bodyPr wrap="square" rtlCol="0">
            <a:spAutoFit/>
          </a:bodyPr>
          <a:lstStyle/>
          <a:p>
            <a:r>
              <a:rPr lang="it-IT" sz="2400" dirty="0"/>
              <a:t>In condizioni base, attività antiossidante che protegge il DNA da ROS (GSH perossidasi </a:t>
            </a:r>
            <a:r>
              <a:rPr lang="it-IT" sz="2400" dirty="0" err="1"/>
              <a:t>etc</a:t>
            </a:r>
            <a:r>
              <a:rPr lang="it-IT" sz="2400" dirty="0"/>
              <a:t>)</a:t>
            </a:r>
          </a:p>
        </p:txBody>
      </p:sp>
      <p:sp>
        <p:nvSpPr>
          <p:cNvPr id="5" name="TextBox 4">
            <a:extLst>
              <a:ext uri="{FF2B5EF4-FFF2-40B4-BE49-F238E27FC236}">
                <a16:creationId xmlns:a16="http://schemas.microsoft.com/office/drawing/2014/main" id="{BEDA9A44-DB8C-8423-9CE3-8B1E411F8275}"/>
              </a:ext>
            </a:extLst>
          </p:cNvPr>
          <p:cNvSpPr txBox="1"/>
          <p:nvPr/>
        </p:nvSpPr>
        <p:spPr>
          <a:xfrm>
            <a:off x="2399571" y="4592853"/>
            <a:ext cx="8544108" cy="1938992"/>
          </a:xfrm>
          <a:prstGeom prst="rect">
            <a:avLst/>
          </a:prstGeom>
          <a:noFill/>
        </p:spPr>
        <p:txBody>
          <a:bodyPr wrap="square" rtlCol="0">
            <a:spAutoFit/>
          </a:bodyPr>
          <a:lstStyle/>
          <a:p>
            <a:pPr marL="342900" indent="-342900">
              <a:buFont typeface="Wingdings" panose="05000000000000000000" pitchFamily="2" charset="2"/>
              <a:buChar char="v"/>
            </a:pPr>
            <a:r>
              <a:rPr lang="it-IT" sz="2400" dirty="0"/>
              <a:t>- Induzione di antiossidanti</a:t>
            </a:r>
          </a:p>
          <a:p>
            <a:pPr marL="342900" indent="-342900">
              <a:buFont typeface="Wingdings" panose="05000000000000000000" pitchFamily="2" charset="2"/>
              <a:buChar char="v"/>
            </a:pPr>
            <a:r>
              <a:rPr lang="it-IT" sz="2400" dirty="0"/>
              <a:t>- Sospensione del ciclo cellulare e riparazione del DNA, </a:t>
            </a:r>
          </a:p>
          <a:p>
            <a:pPr marL="342900" indent="-342900">
              <a:buFont typeface="Wingdings" panose="05000000000000000000" pitchFamily="2" charset="2"/>
              <a:buChar char="v"/>
            </a:pPr>
            <a:r>
              <a:rPr lang="it-IT" sz="2400" dirty="0"/>
              <a:t>- Arresto del ciclo cellulare e senescenza</a:t>
            </a:r>
          </a:p>
          <a:p>
            <a:pPr marL="342900" indent="-342900">
              <a:buFont typeface="Wingdings" panose="05000000000000000000" pitchFamily="2" charset="2"/>
              <a:buChar char="v"/>
            </a:pPr>
            <a:r>
              <a:rPr lang="it-IT" sz="2400" dirty="0"/>
              <a:t>- Apoptosi (pathway mitocondriale) se induzione p53 prolungata</a:t>
            </a:r>
          </a:p>
          <a:p>
            <a:pPr marL="342900" indent="-342900">
              <a:buFont typeface="Wingdings" panose="05000000000000000000" pitchFamily="2" charset="2"/>
              <a:buChar char="v"/>
            </a:pPr>
            <a:r>
              <a:rPr lang="it-IT" sz="2400" dirty="0"/>
              <a:t>- Inibizione dell’angiogenesi</a:t>
            </a:r>
          </a:p>
        </p:txBody>
      </p:sp>
      <p:sp>
        <p:nvSpPr>
          <p:cNvPr id="6" name="TextBox 5">
            <a:extLst>
              <a:ext uri="{FF2B5EF4-FFF2-40B4-BE49-F238E27FC236}">
                <a16:creationId xmlns:a16="http://schemas.microsoft.com/office/drawing/2014/main" id="{25EE219D-BBEF-E703-BA5A-5485983BA970}"/>
              </a:ext>
            </a:extLst>
          </p:cNvPr>
          <p:cNvSpPr txBox="1"/>
          <p:nvPr/>
        </p:nvSpPr>
        <p:spPr>
          <a:xfrm>
            <a:off x="419342" y="2910176"/>
            <a:ext cx="5113652" cy="830997"/>
          </a:xfrm>
          <a:prstGeom prst="rect">
            <a:avLst/>
          </a:prstGeom>
          <a:noFill/>
        </p:spPr>
        <p:txBody>
          <a:bodyPr wrap="square" rtlCol="0">
            <a:spAutoFit/>
          </a:bodyPr>
          <a:lstStyle/>
          <a:p>
            <a:r>
              <a:rPr lang="it-IT" sz="2400" dirty="0"/>
              <a:t>Fosforilazione p53 e distacco da MDM2</a:t>
            </a:r>
          </a:p>
          <a:p>
            <a:endParaRPr lang="it-IT" sz="2400" dirty="0"/>
          </a:p>
        </p:txBody>
      </p:sp>
      <p:sp>
        <p:nvSpPr>
          <p:cNvPr id="7" name="Arrow: Down 6">
            <a:extLst>
              <a:ext uri="{FF2B5EF4-FFF2-40B4-BE49-F238E27FC236}">
                <a16:creationId xmlns:a16="http://schemas.microsoft.com/office/drawing/2014/main" id="{A5B49300-6E81-08FD-E12A-1AA4B25D4D8B}"/>
              </a:ext>
            </a:extLst>
          </p:cNvPr>
          <p:cNvSpPr/>
          <p:nvPr/>
        </p:nvSpPr>
        <p:spPr>
          <a:xfrm>
            <a:off x="2655836" y="2434048"/>
            <a:ext cx="483409" cy="448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1B2EA46A-D1AF-ACB1-EDF1-72C894B38DCC}"/>
              </a:ext>
            </a:extLst>
          </p:cNvPr>
          <p:cNvSpPr txBox="1"/>
          <p:nvPr/>
        </p:nvSpPr>
        <p:spPr>
          <a:xfrm>
            <a:off x="4630242" y="1382521"/>
            <a:ext cx="5218487" cy="830997"/>
          </a:xfrm>
          <a:prstGeom prst="rect">
            <a:avLst/>
          </a:prstGeom>
          <a:noFill/>
        </p:spPr>
        <p:txBody>
          <a:bodyPr wrap="square">
            <a:spAutoFit/>
          </a:bodyPr>
          <a:lstStyle/>
          <a:p>
            <a:pPr marL="342900" indent="-342900">
              <a:buFontTx/>
              <a:buChar char="-"/>
            </a:pPr>
            <a:r>
              <a:rPr lang="it-IT" sz="2400" dirty="0"/>
              <a:t>Oncogeni attivati -&gt; p14ARF (indotto da INK4A)</a:t>
            </a:r>
          </a:p>
        </p:txBody>
      </p:sp>
      <p:sp>
        <p:nvSpPr>
          <p:cNvPr id="10" name="TextBox 9">
            <a:extLst>
              <a:ext uri="{FF2B5EF4-FFF2-40B4-BE49-F238E27FC236}">
                <a16:creationId xmlns:a16="http://schemas.microsoft.com/office/drawing/2014/main" id="{A9276043-C521-19B7-F142-28569D3BFA8E}"/>
              </a:ext>
            </a:extLst>
          </p:cNvPr>
          <p:cNvSpPr txBox="1"/>
          <p:nvPr/>
        </p:nvSpPr>
        <p:spPr>
          <a:xfrm>
            <a:off x="6261987" y="2882511"/>
            <a:ext cx="5113652" cy="830997"/>
          </a:xfrm>
          <a:prstGeom prst="rect">
            <a:avLst/>
          </a:prstGeom>
          <a:noFill/>
        </p:spPr>
        <p:txBody>
          <a:bodyPr wrap="square" rtlCol="0">
            <a:spAutoFit/>
          </a:bodyPr>
          <a:lstStyle/>
          <a:p>
            <a:r>
              <a:rPr lang="it-IT" sz="2400" dirty="0"/>
              <a:t>Sottrazione di MDM2</a:t>
            </a:r>
          </a:p>
          <a:p>
            <a:endParaRPr lang="it-IT" sz="2400" dirty="0"/>
          </a:p>
        </p:txBody>
      </p:sp>
      <p:sp>
        <p:nvSpPr>
          <p:cNvPr id="11" name="Arrow: Down 10">
            <a:extLst>
              <a:ext uri="{FF2B5EF4-FFF2-40B4-BE49-F238E27FC236}">
                <a16:creationId xmlns:a16="http://schemas.microsoft.com/office/drawing/2014/main" id="{B822690C-CDBA-C503-CC1F-6C1A82547DA7}"/>
              </a:ext>
            </a:extLst>
          </p:cNvPr>
          <p:cNvSpPr/>
          <p:nvPr/>
        </p:nvSpPr>
        <p:spPr>
          <a:xfrm>
            <a:off x="7345289" y="2331897"/>
            <a:ext cx="483409" cy="448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Arrow: Down 11">
            <a:extLst>
              <a:ext uri="{FF2B5EF4-FFF2-40B4-BE49-F238E27FC236}">
                <a16:creationId xmlns:a16="http://schemas.microsoft.com/office/drawing/2014/main" id="{4B9C9FD8-8404-25DD-EAC6-3B1BF341CD26}"/>
              </a:ext>
            </a:extLst>
          </p:cNvPr>
          <p:cNvSpPr/>
          <p:nvPr/>
        </p:nvSpPr>
        <p:spPr>
          <a:xfrm>
            <a:off x="4377373" y="3532882"/>
            <a:ext cx="2311240" cy="448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1DE1B996-2CAF-8E4E-6E10-03FE2CC88C58}"/>
              </a:ext>
            </a:extLst>
          </p:cNvPr>
          <p:cNvSpPr txBox="1"/>
          <p:nvPr/>
        </p:nvSpPr>
        <p:spPr>
          <a:xfrm>
            <a:off x="4266714" y="4031293"/>
            <a:ext cx="2532559" cy="461665"/>
          </a:xfrm>
          <a:prstGeom prst="rect">
            <a:avLst/>
          </a:prstGeom>
          <a:noFill/>
        </p:spPr>
        <p:txBody>
          <a:bodyPr wrap="square" rtlCol="0">
            <a:spAutoFit/>
          </a:bodyPr>
          <a:lstStyle/>
          <a:p>
            <a:pPr algn="ctr"/>
            <a:r>
              <a:rPr lang="it-IT" sz="2400" b="1" dirty="0">
                <a:solidFill>
                  <a:srgbClr val="C00000"/>
                </a:solidFill>
              </a:rPr>
              <a:t>Attivazione p53</a:t>
            </a:r>
          </a:p>
        </p:txBody>
      </p:sp>
      <p:sp>
        <p:nvSpPr>
          <p:cNvPr id="15" name="TextBox 14">
            <a:extLst>
              <a:ext uri="{FF2B5EF4-FFF2-40B4-BE49-F238E27FC236}">
                <a16:creationId xmlns:a16="http://schemas.microsoft.com/office/drawing/2014/main" id="{EEF30262-6F8E-1543-62EB-D375B462F639}"/>
              </a:ext>
            </a:extLst>
          </p:cNvPr>
          <p:cNvSpPr txBox="1"/>
          <p:nvPr/>
        </p:nvSpPr>
        <p:spPr>
          <a:xfrm>
            <a:off x="484866" y="1412810"/>
            <a:ext cx="6095028" cy="830997"/>
          </a:xfrm>
          <a:prstGeom prst="rect">
            <a:avLst/>
          </a:prstGeom>
          <a:noFill/>
        </p:spPr>
        <p:txBody>
          <a:bodyPr wrap="square">
            <a:spAutoFit/>
          </a:bodyPr>
          <a:lstStyle/>
          <a:p>
            <a:pPr marL="342900" indent="-342900">
              <a:buFontTx/>
              <a:buChar char="-"/>
            </a:pPr>
            <a:r>
              <a:rPr lang="it-IT" sz="2400" dirty="0"/>
              <a:t>Danno DNA -&gt; ATM/CHK2</a:t>
            </a:r>
          </a:p>
          <a:p>
            <a:pPr marL="342900" indent="-342900">
              <a:buFontTx/>
              <a:buChar char="-"/>
            </a:pPr>
            <a:r>
              <a:rPr lang="it-IT" sz="2400" dirty="0"/>
              <a:t>ATR e caseina </a:t>
            </a:r>
            <a:r>
              <a:rPr lang="it-IT" sz="2400" dirty="0" err="1"/>
              <a:t>kinasi</a:t>
            </a:r>
            <a:r>
              <a:rPr lang="it-IT" sz="2400" dirty="0"/>
              <a:t> II</a:t>
            </a:r>
          </a:p>
        </p:txBody>
      </p:sp>
    </p:spTree>
    <p:extLst>
      <p:ext uri="{BB962C8B-B14F-4D97-AF65-F5344CB8AC3E}">
        <p14:creationId xmlns:p14="http://schemas.microsoft.com/office/powerpoint/2010/main" val="7253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B27FC7-D905-AD68-FDFA-521E919E554B}"/>
              </a:ext>
            </a:extLst>
          </p:cNvPr>
          <p:cNvSpPr txBox="1"/>
          <p:nvPr/>
        </p:nvSpPr>
        <p:spPr>
          <a:xfrm rot="16200000">
            <a:off x="10867751" y="896927"/>
            <a:ext cx="1866088" cy="369332"/>
          </a:xfrm>
          <a:prstGeom prst="rect">
            <a:avLst/>
          </a:prstGeom>
          <a:noFill/>
        </p:spPr>
        <p:txBody>
          <a:bodyPr wrap="none" rtlCol="0">
            <a:spAutoFit/>
          </a:bodyPr>
          <a:lstStyle/>
          <a:p>
            <a:r>
              <a:rPr lang="it-IT" dirty="0"/>
              <a:t>Pecorino 6.5 e 6.7</a:t>
            </a:r>
          </a:p>
        </p:txBody>
      </p:sp>
      <p:pic>
        <p:nvPicPr>
          <p:cNvPr id="4" name="Picture 3" descr="Diagram&#10;&#10;Description automatically generated">
            <a:extLst>
              <a:ext uri="{FF2B5EF4-FFF2-40B4-BE49-F238E27FC236}">
                <a16:creationId xmlns:a16="http://schemas.microsoft.com/office/drawing/2014/main" id="{E1C5DA53-D118-857F-7CE9-73570071AD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0563" y="1950046"/>
            <a:ext cx="4391652" cy="4374295"/>
          </a:xfrm>
          <a:prstGeom prst="rect">
            <a:avLst/>
          </a:prstGeom>
        </p:spPr>
      </p:pic>
      <p:pic>
        <p:nvPicPr>
          <p:cNvPr id="3" name="Picture 2" descr="Diagram&#10;&#10;Description automatically generated">
            <a:extLst>
              <a:ext uri="{FF2B5EF4-FFF2-40B4-BE49-F238E27FC236}">
                <a16:creationId xmlns:a16="http://schemas.microsoft.com/office/drawing/2014/main" id="{F5C95086-946C-BEEE-E85C-33C8C7F431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314" y="2042755"/>
            <a:ext cx="6160005" cy="4374295"/>
          </a:xfrm>
          <a:prstGeom prst="rect">
            <a:avLst/>
          </a:prstGeom>
        </p:spPr>
      </p:pic>
      <p:sp>
        <p:nvSpPr>
          <p:cNvPr id="5" name="TextBox 4">
            <a:extLst>
              <a:ext uri="{FF2B5EF4-FFF2-40B4-BE49-F238E27FC236}">
                <a16:creationId xmlns:a16="http://schemas.microsoft.com/office/drawing/2014/main" id="{25CC3511-A7CE-CD29-3EA7-B040D57A4BAE}"/>
              </a:ext>
            </a:extLst>
          </p:cNvPr>
          <p:cNvSpPr txBox="1"/>
          <p:nvPr/>
        </p:nvSpPr>
        <p:spPr>
          <a:xfrm>
            <a:off x="2424929" y="1273088"/>
            <a:ext cx="2121812" cy="523220"/>
          </a:xfrm>
          <a:prstGeom prst="rect">
            <a:avLst/>
          </a:prstGeom>
          <a:noFill/>
        </p:spPr>
        <p:txBody>
          <a:bodyPr wrap="square" rtlCol="0">
            <a:spAutoFit/>
          </a:bodyPr>
          <a:lstStyle/>
          <a:p>
            <a:r>
              <a:rPr lang="it-IT" sz="2800" b="1" dirty="0"/>
              <a:t>QUIESCENTE</a:t>
            </a:r>
          </a:p>
        </p:txBody>
      </p:sp>
      <p:sp>
        <p:nvSpPr>
          <p:cNvPr id="6" name="TextBox 5">
            <a:extLst>
              <a:ext uri="{FF2B5EF4-FFF2-40B4-BE49-F238E27FC236}">
                <a16:creationId xmlns:a16="http://schemas.microsoft.com/office/drawing/2014/main" id="{587E4C06-9DFE-FBA6-A3CD-87C93D063136}"/>
              </a:ext>
            </a:extLst>
          </p:cNvPr>
          <p:cNvSpPr txBox="1"/>
          <p:nvPr/>
        </p:nvSpPr>
        <p:spPr>
          <a:xfrm>
            <a:off x="7836392" y="1309294"/>
            <a:ext cx="2121812" cy="523220"/>
          </a:xfrm>
          <a:prstGeom prst="rect">
            <a:avLst/>
          </a:prstGeom>
          <a:noFill/>
        </p:spPr>
        <p:txBody>
          <a:bodyPr wrap="square" rtlCol="0">
            <a:spAutoFit/>
          </a:bodyPr>
          <a:lstStyle/>
          <a:p>
            <a:pPr algn="ctr"/>
            <a:r>
              <a:rPr lang="it-IT" sz="2800" b="1" dirty="0"/>
              <a:t>ATTIVATA</a:t>
            </a:r>
          </a:p>
        </p:txBody>
      </p:sp>
      <p:sp>
        <p:nvSpPr>
          <p:cNvPr id="7" name="TextBox 6">
            <a:extLst>
              <a:ext uri="{FF2B5EF4-FFF2-40B4-BE49-F238E27FC236}">
                <a16:creationId xmlns:a16="http://schemas.microsoft.com/office/drawing/2014/main" id="{75961BE1-2907-D038-5331-F65CE777BCA0}"/>
              </a:ext>
            </a:extLst>
          </p:cNvPr>
          <p:cNvSpPr txBox="1"/>
          <p:nvPr/>
        </p:nvSpPr>
        <p:spPr>
          <a:xfrm>
            <a:off x="247545" y="267752"/>
            <a:ext cx="2435032" cy="707886"/>
          </a:xfrm>
          <a:prstGeom prst="rect">
            <a:avLst/>
          </a:prstGeom>
          <a:noFill/>
        </p:spPr>
        <p:txBody>
          <a:bodyPr wrap="square" rtlCol="0">
            <a:spAutoFit/>
          </a:bodyPr>
          <a:lstStyle/>
          <a:p>
            <a:r>
              <a:rPr lang="it-IT" sz="4000" b="1" dirty="0">
                <a:solidFill>
                  <a:srgbClr val="0070C0"/>
                </a:solidFill>
              </a:rPr>
              <a:t>P53</a:t>
            </a:r>
          </a:p>
        </p:txBody>
      </p:sp>
    </p:spTree>
    <p:extLst>
      <p:ext uri="{BB962C8B-B14F-4D97-AF65-F5344CB8AC3E}">
        <p14:creationId xmlns:p14="http://schemas.microsoft.com/office/powerpoint/2010/main" val="2438058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3F9919-9245-6D73-4530-475EC1DC2F79}"/>
              </a:ext>
            </a:extLst>
          </p:cNvPr>
          <p:cNvSpPr txBox="1"/>
          <p:nvPr/>
        </p:nvSpPr>
        <p:spPr>
          <a:xfrm>
            <a:off x="500881" y="617366"/>
            <a:ext cx="11295383" cy="3539430"/>
          </a:xfrm>
          <a:prstGeom prst="rect">
            <a:avLst/>
          </a:prstGeom>
          <a:noFill/>
        </p:spPr>
        <p:txBody>
          <a:bodyPr wrap="square" rtlCol="0">
            <a:spAutoFit/>
          </a:bodyPr>
          <a:lstStyle/>
          <a:p>
            <a:r>
              <a:rPr lang="it-IT" sz="2800" dirty="0"/>
              <a:t>Mutazioni di </a:t>
            </a:r>
            <a:r>
              <a:rPr lang="it-IT" sz="2800" b="1" dirty="0"/>
              <a:t>p53</a:t>
            </a:r>
            <a:r>
              <a:rPr lang="it-IT" sz="2800" dirty="0"/>
              <a:t> sono associate ad instabilità genomica, e sono pertanto più rischiose in cellule proliferanti (non sempre LOF, ma anche alterata funzione)</a:t>
            </a:r>
          </a:p>
          <a:p>
            <a:endParaRPr lang="it-IT" sz="2800" dirty="0"/>
          </a:p>
          <a:p>
            <a:r>
              <a:rPr lang="it-IT" sz="2800" dirty="0"/>
              <a:t>Sono anche selezionate in cellule tumorali grazie alla loro capacità di amplificare le mutazioni trasmesse</a:t>
            </a:r>
          </a:p>
          <a:p>
            <a:endParaRPr lang="it-IT" sz="2800" dirty="0"/>
          </a:p>
          <a:p>
            <a:r>
              <a:rPr lang="it-IT" sz="2800" dirty="0"/>
              <a:t>Per lo più mutazioni </a:t>
            </a:r>
            <a:r>
              <a:rPr lang="it-IT" sz="2800" i="1" dirty="0" err="1"/>
              <a:t>missense</a:t>
            </a:r>
            <a:r>
              <a:rPr lang="it-IT" sz="2800" dirty="0"/>
              <a:t> nel DNA </a:t>
            </a:r>
            <a:r>
              <a:rPr lang="it-IT" sz="2800" dirty="0" err="1"/>
              <a:t>binding</a:t>
            </a:r>
            <a:r>
              <a:rPr lang="it-IT" sz="2800" dirty="0"/>
              <a:t> domain</a:t>
            </a:r>
          </a:p>
          <a:p>
            <a:endParaRPr lang="it-IT" sz="2800" dirty="0"/>
          </a:p>
        </p:txBody>
      </p:sp>
    </p:spTree>
    <p:extLst>
      <p:ext uri="{BB962C8B-B14F-4D97-AF65-F5344CB8AC3E}">
        <p14:creationId xmlns:p14="http://schemas.microsoft.com/office/powerpoint/2010/main" val="3234372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0CB323-5484-1A04-D57D-1DB08740776B}"/>
              </a:ext>
            </a:extLst>
          </p:cNvPr>
          <p:cNvSpPr txBox="1"/>
          <p:nvPr/>
        </p:nvSpPr>
        <p:spPr>
          <a:xfrm>
            <a:off x="303501" y="931550"/>
            <a:ext cx="10710711" cy="5262979"/>
          </a:xfrm>
          <a:prstGeom prst="rect">
            <a:avLst/>
          </a:prstGeom>
          <a:noFill/>
        </p:spPr>
        <p:txBody>
          <a:bodyPr wrap="square" rtlCol="0">
            <a:spAutoFit/>
          </a:bodyPr>
          <a:lstStyle/>
          <a:p>
            <a:r>
              <a:rPr lang="it-IT" sz="2400" dirty="0"/>
              <a:t>Mutazioni germinali in </a:t>
            </a:r>
            <a:r>
              <a:rPr lang="it-IT" sz="2400" b="1" i="1" dirty="0"/>
              <a:t>TP53</a:t>
            </a:r>
            <a:r>
              <a:rPr lang="it-IT" sz="2400" dirty="0"/>
              <a:t> con predisposizione a vari tipi di cancro</a:t>
            </a:r>
          </a:p>
          <a:p>
            <a:r>
              <a:rPr lang="it-IT" sz="2400" dirty="0"/>
              <a:t> Rischio 25x di sviluppare cancro &lt;50aa</a:t>
            </a:r>
          </a:p>
          <a:p>
            <a:pPr marL="342900" indent="-342900">
              <a:buFontTx/>
              <a:buChar char="-"/>
            </a:pPr>
            <a:r>
              <a:rPr lang="it-IT" sz="2400" dirty="0"/>
              <a:t>Sarcomi</a:t>
            </a:r>
          </a:p>
          <a:p>
            <a:pPr marL="342900" indent="-342900">
              <a:buFontTx/>
              <a:buChar char="-"/>
            </a:pPr>
            <a:r>
              <a:rPr lang="it-IT" sz="2400" dirty="0"/>
              <a:t>Ca mammella</a:t>
            </a:r>
          </a:p>
          <a:p>
            <a:pPr marL="342900" indent="-342900">
              <a:buFontTx/>
              <a:buChar char="-"/>
            </a:pPr>
            <a:r>
              <a:rPr lang="it-IT" sz="2400" dirty="0"/>
              <a:t>Leucemie</a:t>
            </a:r>
          </a:p>
          <a:p>
            <a:pPr marL="342900" indent="-342900">
              <a:buFontTx/>
              <a:buChar char="-"/>
            </a:pPr>
            <a:r>
              <a:rPr lang="it-IT" sz="2400" dirty="0"/>
              <a:t>Tumori cerebrali</a:t>
            </a:r>
          </a:p>
          <a:p>
            <a:endParaRPr lang="it-IT" sz="2400" dirty="0"/>
          </a:p>
          <a:p>
            <a:r>
              <a:rPr lang="it-IT" sz="2400" dirty="0"/>
              <a:t>Non sempre Loss of </a:t>
            </a:r>
            <a:r>
              <a:rPr lang="it-IT" sz="2400" dirty="0" err="1"/>
              <a:t>heterozygousity</a:t>
            </a:r>
            <a:r>
              <a:rPr lang="it-IT" sz="2400" dirty="0"/>
              <a:t>: </a:t>
            </a:r>
            <a:r>
              <a:rPr lang="it-IT" sz="2400" u="sng" dirty="0" err="1"/>
              <a:t>aploinsufficienza</a:t>
            </a:r>
            <a:r>
              <a:rPr lang="it-IT" sz="2400" u="sng" dirty="0"/>
              <a:t> è sufficiente</a:t>
            </a:r>
            <a:r>
              <a:rPr lang="it-IT" sz="2400" dirty="0"/>
              <a:t>, forse per effetto dominante negativo</a:t>
            </a:r>
          </a:p>
          <a:p>
            <a:endParaRPr lang="it-IT" sz="2400" dirty="0"/>
          </a:p>
          <a:p>
            <a:r>
              <a:rPr lang="it-IT" sz="2400" dirty="0"/>
              <a:t>Anche virus </a:t>
            </a:r>
            <a:r>
              <a:rPr lang="it-IT" sz="2400" dirty="0" err="1"/>
              <a:t>oncogenici</a:t>
            </a:r>
            <a:r>
              <a:rPr lang="it-IT" sz="2400" dirty="0"/>
              <a:t> (come HPV con la proteina E6) possono portare secondariamente a inibizione di p53 o RB. Il rischio aumenta se presente un polimorfismo in p53 che rende la proteina maggiormente suscettibile alla degradazione da parte di HPV E6. </a:t>
            </a:r>
          </a:p>
        </p:txBody>
      </p:sp>
      <p:sp>
        <p:nvSpPr>
          <p:cNvPr id="3" name="TextBox 2">
            <a:extLst>
              <a:ext uri="{FF2B5EF4-FFF2-40B4-BE49-F238E27FC236}">
                <a16:creationId xmlns:a16="http://schemas.microsoft.com/office/drawing/2014/main" id="{08A1E050-2ABB-9567-805B-D0530FA29C6D}"/>
              </a:ext>
            </a:extLst>
          </p:cNvPr>
          <p:cNvSpPr txBox="1"/>
          <p:nvPr/>
        </p:nvSpPr>
        <p:spPr>
          <a:xfrm>
            <a:off x="191973" y="146506"/>
            <a:ext cx="7567797" cy="584775"/>
          </a:xfrm>
          <a:prstGeom prst="rect">
            <a:avLst/>
          </a:prstGeom>
          <a:noFill/>
        </p:spPr>
        <p:txBody>
          <a:bodyPr wrap="square" rtlCol="0">
            <a:spAutoFit/>
          </a:bodyPr>
          <a:lstStyle/>
          <a:p>
            <a:r>
              <a:rPr lang="it-IT" sz="3200" b="1" dirty="0">
                <a:solidFill>
                  <a:srgbClr val="0070C0"/>
                </a:solidFill>
              </a:rPr>
              <a:t>Li-Fraumeni </a:t>
            </a:r>
            <a:r>
              <a:rPr lang="it-IT" sz="3200" b="1" dirty="0" err="1">
                <a:solidFill>
                  <a:srgbClr val="0070C0"/>
                </a:solidFill>
              </a:rPr>
              <a:t>syndrome</a:t>
            </a:r>
            <a:r>
              <a:rPr lang="it-IT" sz="3200" b="1" dirty="0">
                <a:solidFill>
                  <a:srgbClr val="0070C0"/>
                </a:solidFill>
              </a:rPr>
              <a:t> (aut. dom.)</a:t>
            </a:r>
          </a:p>
        </p:txBody>
      </p:sp>
    </p:spTree>
    <p:extLst>
      <p:ext uri="{BB962C8B-B14F-4D97-AF65-F5344CB8AC3E}">
        <p14:creationId xmlns:p14="http://schemas.microsoft.com/office/powerpoint/2010/main" val="1509102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F14CF91-9F41-3CDE-34DC-C7886EA2AE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4330" y="180812"/>
            <a:ext cx="5813641" cy="6263407"/>
          </a:xfrm>
          <a:prstGeom prst="rect">
            <a:avLst/>
          </a:prstGeom>
        </p:spPr>
      </p:pic>
      <p:sp>
        <p:nvSpPr>
          <p:cNvPr id="4" name="TextBox 3">
            <a:extLst>
              <a:ext uri="{FF2B5EF4-FFF2-40B4-BE49-F238E27FC236}">
                <a16:creationId xmlns:a16="http://schemas.microsoft.com/office/drawing/2014/main" id="{6D7A6576-A0AD-50E5-E53F-FECC71A7D379}"/>
              </a:ext>
            </a:extLst>
          </p:cNvPr>
          <p:cNvSpPr txBox="1"/>
          <p:nvPr/>
        </p:nvSpPr>
        <p:spPr>
          <a:xfrm>
            <a:off x="334650" y="347522"/>
            <a:ext cx="4399011" cy="2369880"/>
          </a:xfrm>
          <a:prstGeom prst="rect">
            <a:avLst/>
          </a:prstGeom>
          <a:noFill/>
        </p:spPr>
        <p:txBody>
          <a:bodyPr wrap="square" rtlCol="0">
            <a:spAutoFit/>
          </a:bodyPr>
          <a:lstStyle/>
          <a:p>
            <a:r>
              <a:rPr lang="it-IT" sz="2800" b="1" dirty="0">
                <a:solidFill>
                  <a:srgbClr val="0070C0"/>
                </a:solidFill>
              </a:rPr>
              <a:t>TERAPIE CON TARGET p53</a:t>
            </a:r>
          </a:p>
          <a:p>
            <a:r>
              <a:rPr lang="it-IT" sz="2400" b="1" dirty="0">
                <a:solidFill>
                  <a:srgbClr val="0070C0"/>
                </a:solidFill>
              </a:rPr>
              <a:t>Riparare p53</a:t>
            </a:r>
          </a:p>
          <a:p>
            <a:endParaRPr lang="it-IT" sz="2400" dirty="0"/>
          </a:p>
          <a:p>
            <a:r>
              <a:rPr lang="it-IT" sz="2400" dirty="0"/>
              <a:t>Dipendono dal genotipo</a:t>
            </a:r>
          </a:p>
          <a:p>
            <a:r>
              <a:rPr lang="it-IT" sz="2400" dirty="0"/>
              <a:t>(come quelle per la fibrosi cistica)</a:t>
            </a:r>
          </a:p>
          <a:p>
            <a:endParaRPr lang="it-IT" sz="2400" dirty="0"/>
          </a:p>
        </p:txBody>
      </p:sp>
    </p:spTree>
    <p:extLst>
      <p:ext uri="{BB962C8B-B14F-4D97-AF65-F5344CB8AC3E}">
        <p14:creationId xmlns:p14="http://schemas.microsoft.com/office/powerpoint/2010/main" val="3282818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D2AB9-57D1-007A-F76B-BC0CEFCC22C7}"/>
              </a:ext>
            </a:extLst>
          </p:cNvPr>
          <p:cNvSpPr txBox="1"/>
          <p:nvPr/>
        </p:nvSpPr>
        <p:spPr>
          <a:xfrm>
            <a:off x="3884570" y="1145229"/>
            <a:ext cx="4354402" cy="954107"/>
          </a:xfrm>
          <a:prstGeom prst="rect">
            <a:avLst/>
          </a:prstGeom>
          <a:noFill/>
        </p:spPr>
        <p:txBody>
          <a:bodyPr wrap="square" rtlCol="0">
            <a:spAutoFit/>
          </a:bodyPr>
          <a:lstStyle/>
          <a:p>
            <a:pPr algn="ctr"/>
            <a:r>
              <a:rPr lang="it-IT" sz="2800" b="1" dirty="0"/>
              <a:t>FATTORI DI PROLIFERAZIONE</a:t>
            </a:r>
          </a:p>
        </p:txBody>
      </p:sp>
      <p:sp>
        <p:nvSpPr>
          <p:cNvPr id="3" name="TextBox 2">
            <a:extLst>
              <a:ext uri="{FF2B5EF4-FFF2-40B4-BE49-F238E27FC236}">
                <a16:creationId xmlns:a16="http://schemas.microsoft.com/office/drawing/2014/main" id="{3F7CC88A-85F8-EC41-6C2F-A937C757D113}"/>
              </a:ext>
            </a:extLst>
          </p:cNvPr>
          <p:cNvSpPr txBox="1"/>
          <p:nvPr/>
        </p:nvSpPr>
        <p:spPr>
          <a:xfrm>
            <a:off x="3918799" y="2262649"/>
            <a:ext cx="4354402" cy="523220"/>
          </a:xfrm>
          <a:prstGeom prst="rect">
            <a:avLst/>
          </a:prstGeom>
          <a:noFill/>
        </p:spPr>
        <p:txBody>
          <a:bodyPr wrap="square" rtlCol="0">
            <a:spAutoFit/>
          </a:bodyPr>
          <a:lstStyle/>
          <a:p>
            <a:pPr algn="ctr"/>
            <a:r>
              <a:rPr lang="it-IT" sz="2800" b="1" dirty="0"/>
              <a:t>INSTABILITA’ GENOMICA</a:t>
            </a:r>
          </a:p>
        </p:txBody>
      </p:sp>
      <p:sp>
        <p:nvSpPr>
          <p:cNvPr id="4" name="TextBox 3">
            <a:extLst>
              <a:ext uri="{FF2B5EF4-FFF2-40B4-BE49-F238E27FC236}">
                <a16:creationId xmlns:a16="http://schemas.microsoft.com/office/drawing/2014/main" id="{A6895C03-ED98-2A21-75A2-5538D8D1E914}"/>
              </a:ext>
            </a:extLst>
          </p:cNvPr>
          <p:cNvSpPr txBox="1"/>
          <p:nvPr/>
        </p:nvSpPr>
        <p:spPr>
          <a:xfrm>
            <a:off x="3918799" y="3451694"/>
            <a:ext cx="4354402" cy="954107"/>
          </a:xfrm>
          <a:prstGeom prst="rect">
            <a:avLst/>
          </a:prstGeom>
          <a:noFill/>
        </p:spPr>
        <p:txBody>
          <a:bodyPr wrap="square" rtlCol="0">
            <a:spAutoFit/>
          </a:bodyPr>
          <a:lstStyle/>
          <a:p>
            <a:pPr algn="ctr"/>
            <a:r>
              <a:rPr lang="it-IT" sz="2800" b="1" dirty="0"/>
              <a:t>DIFETTO DEI CHECK POINT DEL CICLO CELLULARE</a:t>
            </a:r>
          </a:p>
        </p:txBody>
      </p:sp>
      <p:sp>
        <p:nvSpPr>
          <p:cNvPr id="5" name="TextBox 4">
            <a:extLst>
              <a:ext uri="{FF2B5EF4-FFF2-40B4-BE49-F238E27FC236}">
                <a16:creationId xmlns:a16="http://schemas.microsoft.com/office/drawing/2014/main" id="{412F8774-5F2C-4CE3-EF63-91B619105BFA}"/>
              </a:ext>
            </a:extLst>
          </p:cNvPr>
          <p:cNvSpPr txBox="1"/>
          <p:nvPr/>
        </p:nvSpPr>
        <p:spPr>
          <a:xfrm>
            <a:off x="3918799" y="4846113"/>
            <a:ext cx="4354402" cy="523220"/>
          </a:xfrm>
          <a:prstGeom prst="rect">
            <a:avLst/>
          </a:prstGeom>
          <a:noFill/>
        </p:spPr>
        <p:txBody>
          <a:bodyPr wrap="square" rtlCol="0">
            <a:spAutoFit/>
          </a:bodyPr>
          <a:lstStyle/>
          <a:p>
            <a:pPr algn="ctr"/>
            <a:r>
              <a:rPr lang="it-IT" sz="2800" b="1" dirty="0"/>
              <a:t>DIFETTO DELL’APOPTOSI</a:t>
            </a:r>
          </a:p>
        </p:txBody>
      </p:sp>
      <p:sp>
        <p:nvSpPr>
          <p:cNvPr id="6" name="Rectangle 5">
            <a:extLst>
              <a:ext uri="{FF2B5EF4-FFF2-40B4-BE49-F238E27FC236}">
                <a16:creationId xmlns:a16="http://schemas.microsoft.com/office/drawing/2014/main" id="{ED8CBF51-0F6A-55D0-1F95-73A50206EFD2}"/>
              </a:ext>
            </a:extLst>
          </p:cNvPr>
          <p:cNvSpPr/>
          <p:nvPr/>
        </p:nvSpPr>
        <p:spPr>
          <a:xfrm>
            <a:off x="3047918" y="3140410"/>
            <a:ext cx="6096163" cy="14855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a:p>
        </p:txBody>
      </p:sp>
    </p:spTree>
    <p:extLst>
      <p:ext uri="{BB962C8B-B14F-4D97-AF65-F5344CB8AC3E}">
        <p14:creationId xmlns:p14="http://schemas.microsoft.com/office/powerpoint/2010/main" val="403889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E1C56-6340-67A8-7C20-BA90ACB537BF}"/>
              </a:ext>
            </a:extLst>
          </p:cNvPr>
          <p:cNvSpPr txBox="1"/>
          <p:nvPr/>
        </p:nvSpPr>
        <p:spPr>
          <a:xfrm>
            <a:off x="183995" y="216756"/>
            <a:ext cx="5150976" cy="584775"/>
          </a:xfrm>
          <a:prstGeom prst="rect">
            <a:avLst/>
          </a:prstGeom>
          <a:noFill/>
        </p:spPr>
        <p:txBody>
          <a:bodyPr wrap="square" rtlCol="0">
            <a:spAutoFit/>
          </a:bodyPr>
          <a:lstStyle/>
          <a:p>
            <a:r>
              <a:rPr lang="it-IT" sz="3200" b="1" dirty="0">
                <a:solidFill>
                  <a:srgbClr val="0070C0"/>
                </a:solidFill>
              </a:rPr>
              <a:t>M CHECKPOINT</a:t>
            </a:r>
          </a:p>
        </p:txBody>
      </p:sp>
      <p:sp>
        <p:nvSpPr>
          <p:cNvPr id="5" name="TextBox 4">
            <a:extLst>
              <a:ext uri="{FF2B5EF4-FFF2-40B4-BE49-F238E27FC236}">
                <a16:creationId xmlns:a16="http://schemas.microsoft.com/office/drawing/2014/main" id="{3D15641F-3BE5-10C1-BFEA-8F4C19410DF8}"/>
              </a:ext>
            </a:extLst>
          </p:cNvPr>
          <p:cNvSpPr txBox="1"/>
          <p:nvPr/>
        </p:nvSpPr>
        <p:spPr>
          <a:xfrm>
            <a:off x="10396204" y="6354207"/>
            <a:ext cx="1353127" cy="369332"/>
          </a:xfrm>
          <a:prstGeom prst="rect">
            <a:avLst/>
          </a:prstGeom>
          <a:noFill/>
        </p:spPr>
        <p:txBody>
          <a:bodyPr wrap="none" rtlCol="0">
            <a:spAutoFit/>
          </a:bodyPr>
          <a:lstStyle/>
          <a:p>
            <a:r>
              <a:rPr lang="it-IT" dirty="0"/>
              <a:t>Pecorino 5.9</a:t>
            </a:r>
          </a:p>
        </p:txBody>
      </p:sp>
      <p:sp>
        <p:nvSpPr>
          <p:cNvPr id="6" name="TextBox 5">
            <a:extLst>
              <a:ext uri="{FF2B5EF4-FFF2-40B4-BE49-F238E27FC236}">
                <a16:creationId xmlns:a16="http://schemas.microsoft.com/office/drawing/2014/main" id="{C8C40D49-BF1C-0704-580D-3AF7AED1385B}"/>
              </a:ext>
            </a:extLst>
          </p:cNvPr>
          <p:cNvSpPr txBox="1"/>
          <p:nvPr/>
        </p:nvSpPr>
        <p:spPr>
          <a:xfrm>
            <a:off x="291210" y="879455"/>
            <a:ext cx="4869035" cy="4154984"/>
          </a:xfrm>
          <a:prstGeom prst="rect">
            <a:avLst/>
          </a:prstGeom>
          <a:noFill/>
        </p:spPr>
        <p:txBody>
          <a:bodyPr wrap="square" rtlCol="0">
            <a:spAutoFit/>
          </a:bodyPr>
          <a:lstStyle/>
          <a:p>
            <a:r>
              <a:rPr lang="it-IT" sz="2400" dirty="0"/>
              <a:t>Corretta segregazione dei cromatidi</a:t>
            </a:r>
          </a:p>
          <a:p>
            <a:endParaRPr lang="it-IT" sz="2400" dirty="0"/>
          </a:p>
          <a:p>
            <a:r>
              <a:rPr lang="it-IT" sz="2400" dirty="0"/>
              <a:t>Paia non attaccati</a:t>
            </a:r>
          </a:p>
          <a:p>
            <a:r>
              <a:rPr lang="it-IT" sz="2400" dirty="0"/>
              <a:t>Checkpoint -&gt; inibizione dell’</a:t>
            </a:r>
            <a:r>
              <a:rPr lang="it-IT" sz="2400" dirty="0" err="1"/>
              <a:t>Anaphase</a:t>
            </a:r>
            <a:r>
              <a:rPr lang="it-IT" sz="2400" dirty="0"/>
              <a:t> </a:t>
            </a:r>
            <a:r>
              <a:rPr lang="it-IT" sz="2400" dirty="0" err="1"/>
              <a:t>Promoting</a:t>
            </a:r>
            <a:r>
              <a:rPr lang="it-IT" sz="2400" dirty="0"/>
              <a:t> </a:t>
            </a:r>
            <a:r>
              <a:rPr lang="it-IT" sz="2400" dirty="0" err="1"/>
              <a:t>Complex</a:t>
            </a:r>
            <a:r>
              <a:rPr lang="it-IT" sz="2400" dirty="0"/>
              <a:t> (</a:t>
            </a:r>
            <a:r>
              <a:rPr lang="it-IT" sz="2400" dirty="0" err="1"/>
              <a:t>separasi</a:t>
            </a:r>
            <a:r>
              <a:rPr lang="it-IT" sz="2400" dirty="0"/>
              <a:t> …)</a:t>
            </a:r>
          </a:p>
          <a:p>
            <a:endParaRPr lang="it-IT" sz="2400" dirty="0"/>
          </a:p>
          <a:p>
            <a:r>
              <a:rPr lang="it-IT" sz="2400" dirty="0"/>
              <a:t>L’enzima </a:t>
            </a:r>
            <a:r>
              <a:rPr lang="it-IT" sz="2400" dirty="0" err="1"/>
              <a:t>separasi</a:t>
            </a:r>
            <a:r>
              <a:rPr lang="it-IT" sz="2400" dirty="0"/>
              <a:t> (attivato dopo la degradazione della proteina </a:t>
            </a:r>
            <a:r>
              <a:rPr lang="it-IT" sz="2400" dirty="0" err="1"/>
              <a:t>securina</a:t>
            </a:r>
            <a:r>
              <a:rPr lang="it-IT" sz="2400" dirty="0"/>
              <a:t>) </a:t>
            </a:r>
            <a:r>
              <a:rPr lang="it-IT" sz="2400" dirty="0" err="1"/>
              <a:t>cliva</a:t>
            </a:r>
            <a:r>
              <a:rPr lang="it-IT" sz="2400" dirty="0"/>
              <a:t> un link proteico tra cromatidi appaiati permettendo </a:t>
            </a:r>
            <a:r>
              <a:rPr lang="it-IT" sz="2400" dirty="0" err="1"/>
              <a:t>l’anafasi</a:t>
            </a:r>
            <a:endParaRPr lang="it-IT" sz="2400" dirty="0"/>
          </a:p>
        </p:txBody>
      </p:sp>
      <p:pic>
        <p:nvPicPr>
          <p:cNvPr id="7" name="Picture 6" descr="A picture containing text&#10;&#10;Description automatically generated">
            <a:extLst>
              <a:ext uri="{FF2B5EF4-FFF2-40B4-BE49-F238E27FC236}">
                <a16:creationId xmlns:a16="http://schemas.microsoft.com/office/drawing/2014/main" id="{BA8A46DE-D011-93F5-F571-A192F08D33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7398" y="704709"/>
            <a:ext cx="5447724" cy="4292457"/>
          </a:xfrm>
          <a:prstGeom prst="rect">
            <a:avLst/>
          </a:prstGeom>
        </p:spPr>
      </p:pic>
      <p:sp>
        <p:nvSpPr>
          <p:cNvPr id="8" name="TextBox 7">
            <a:extLst>
              <a:ext uri="{FF2B5EF4-FFF2-40B4-BE49-F238E27FC236}">
                <a16:creationId xmlns:a16="http://schemas.microsoft.com/office/drawing/2014/main" id="{B80BD0B3-4B3B-4C95-DD11-8AC4580D4CF9}"/>
              </a:ext>
            </a:extLst>
          </p:cNvPr>
          <p:cNvSpPr txBox="1"/>
          <p:nvPr/>
        </p:nvSpPr>
        <p:spPr>
          <a:xfrm>
            <a:off x="6587398" y="216756"/>
            <a:ext cx="1142557" cy="461665"/>
          </a:xfrm>
          <a:prstGeom prst="rect">
            <a:avLst/>
          </a:prstGeom>
          <a:noFill/>
        </p:spPr>
        <p:txBody>
          <a:bodyPr wrap="none" rtlCol="0">
            <a:spAutoFit/>
          </a:bodyPr>
          <a:lstStyle/>
          <a:p>
            <a:r>
              <a:rPr lang="it-IT" sz="2400" b="1" dirty="0"/>
              <a:t>Profase</a:t>
            </a:r>
          </a:p>
        </p:txBody>
      </p:sp>
      <p:sp>
        <p:nvSpPr>
          <p:cNvPr id="9" name="TextBox 8">
            <a:extLst>
              <a:ext uri="{FF2B5EF4-FFF2-40B4-BE49-F238E27FC236}">
                <a16:creationId xmlns:a16="http://schemas.microsoft.com/office/drawing/2014/main" id="{19DAF0AC-5CF7-9507-8E13-9ACCD2ACA652}"/>
              </a:ext>
            </a:extLst>
          </p:cNvPr>
          <p:cNvSpPr txBox="1"/>
          <p:nvPr/>
        </p:nvSpPr>
        <p:spPr>
          <a:xfrm>
            <a:off x="6587398" y="4997166"/>
            <a:ext cx="1386405" cy="461665"/>
          </a:xfrm>
          <a:prstGeom prst="rect">
            <a:avLst/>
          </a:prstGeom>
          <a:noFill/>
        </p:spPr>
        <p:txBody>
          <a:bodyPr wrap="none" rtlCol="0">
            <a:spAutoFit/>
          </a:bodyPr>
          <a:lstStyle/>
          <a:p>
            <a:r>
              <a:rPr lang="it-IT" sz="2400" b="1" dirty="0"/>
              <a:t>Metafase</a:t>
            </a:r>
          </a:p>
        </p:txBody>
      </p:sp>
      <p:sp>
        <p:nvSpPr>
          <p:cNvPr id="10" name="TextBox 9">
            <a:extLst>
              <a:ext uri="{FF2B5EF4-FFF2-40B4-BE49-F238E27FC236}">
                <a16:creationId xmlns:a16="http://schemas.microsoft.com/office/drawing/2014/main" id="{7E7FEBEB-2C3E-1363-0141-6BD3862293F1}"/>
              </a:ext>
            </a:extLst>
          </p:cNvPr>
          <p:cNvSpPr txBox="1"/>
          <p:nvPr/>
        </p:nvSpPr>
        <p:spPr>
          <a:xfrm>
            <a:off x="8982382" y="216755"/>
            <a:ext cx="1210396" cy="461665"/>
          </a:xfrm>
          <a:prstGeom prst="rect">
            <a:avLst/>
          </a:prstGeom>
          <a:noFill/>
        </p:spPr>
        <p:txBody>
          <a:bodyPr wrap="none" rtlCol="0">
            <a:spAutoFit/>
          </a:bodyPr>
          <a:lstStyle/>
          <a:p>
            <a:r>
              <a:rPr lang="it-IT" sz="2400" b="1" dirty="0"/>
              <a:t>Anafase</a:t>
            </a:r>
          </a:p>
        </p:txBody>
      </p:sp>
      <p:sp>
        <p:nvSpPr>
          <p:cNvPr id="11" name="TextBox 10">
            <a:extLst>
              <a:ext uri="{FF2B5EF4-FFF2-40B4-BE49-F238E27FC236}">
                <a16:creationId xmlns:a16="http://schemas.microsoft.com/office/drawing/2014/main" id="{F53B190A-3905-00F8-21CB-B7FE44FAEF7B}"/>
              </a:ext>
            </a:extLst>
          </p:cNvPr>
          <p:cNvSpPr txBox="1"/>
          <p:nvPr/>
        </p:nvSpPr>
        <p:spPr>
          <a:xfrm>
            <a:off x="8982382" y="5023454"/>
            <a:ext cx="1230337" cy="461665"/>
          </a:xfrm>
          <a:prstGeom prst="rect">
            <a:avLst/>
          </a:prstGeom>
          <a:noFill/>
        </p:spPr>
        <p:txBody>
          <a:bodyPr wrap="none" rtlCol="0">
            <a:spAutoFit/>
          </a:bodyPr>
          <a:lstStyle/>
          <a:p>
            <a:r>
              <a:rPr lang="it-IT" sz="2400" b="1" dirty="0"/>
              <a:t>Telofase</a:t>
            </a:r>
          </a:p>
        </p:txBody>
      </p:sp>
    </p:spTree>
    <p:extLst>
      <p:ext uri="{BB962C8B-B14F-4D97-AF65-F5344CB8AC3E}">
        <p14:creationId xmlns:p14="http://schemas.microsoft.com/office/powerpoint/2010/main" val="1501885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
            <a:extLst>
              <a:ext uri="{FF2B5EF4-FFF2-40B4-BE49-F238E27FC236}">
                <a16:creationId xmlns:a16="http://schemas.microsoft.com/office/drawing/2014/main" id="{D91B4C12-E8C0-BD5B-1DE5-03CBD56776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78006" y="3147355"/>
            <a:ext cx="4595126" cy="3067746"/>
          </a:xfrm>
          <a:prstGeom prst="rect">
            <a:avLst/>
          </a:prstGeom>
        </p:spPr>
      </p:pic>
      <p:sp>
        <p:nvSpPr>
          <p:cNvPr id="2" name="TextBox 1">
            <a:extLst>
              <a:ext uri="{FF2B5EF4-FFF2-40B4-BE49-F238E27FC236}">
                <a16:creationId xmlns:a16="http://schemas.microsoft.com/office/drawing/2014/main" id="{4F50FBFB-20D0-A672-FC2E-508D2938A5DD}"/>
              </a:ext>
            </a:extLst>
          </p:cNvPr>
          <p:cNvSpPr txBox="1"/>
          <p:nvPr/>
        </p:nvSpPr>
        <p:spPr>
          <a:xfrm>
            <a:off x="183995" y="216756"/>
            <a:ext cx="5150976" cy="584775"/>
          </a:xfrm>
          <a:prstGeom prst="rect">
            <a:avLst/>
          </a:prstGeom>
          <a:noFill/>
        </p:spPr>
        <p:txBody>
          <a:bodyPr wrap="square" rtlCol="0">
            <a:spAutoFit/>
          </a:bodyPr>
          <a:lstStyle/>
          <a:p>
            <a:r>
              <a:rPr lang="it-IT" sz="3200" b="1" dirty="0">
                <a:solidFill>
                  <a:srgbClr val="0070C0"/>
                </a:solidFill>
              </a:rPr>
              <a:t>Ciclo cellulare e cancro</a:t>
            </a:r>
          </a:p>
        </p:txBody>
      </p:sp>
      <p:sp>
        <p:nvSpPr>
          <p:cNvPr id="3" name="TextBox 2">
            <a:extLst>
              <a:ext uri="{FF2B5EF4-FFF2-40B4-BE49-F238E27FC236}">
                <a16:creationId xmlns:a16="http://schemas.microsoft.com/office/drawing/2014/main" id="{2FB3C654-ABE4-FDC6-98A9-F937570B4097}"/>
              </a:ext>
            </a:extLst>
          </p:cNvPr>
          <p:cNvSpPr txBox="1"/>
          <p:nvPr/>
        </p:nvSpPr>
        <p:spPr>
          <a:xfrm>
            <a:off x="285386" y="1036708"/>
            <a:ext cx="7967511" cy="4893647"/>
          </a:xfrm>
          <a:prstGeom prst="rect">
            <a:avLst/>
          </a:prstGeom>
          <a:noFill/>
        </p:spPr>
        <p:txBody>
          <a:bodyPr wrap="square" rtlCol="0">
            <a:spAutoFit/>
          </a:bodyPr>
          <a:lstStyle/>
          <a:p>
            <a:r>
              <a:rPr lang="it-IT" sz="2400" dirty="0"/>
              <a:t>Instabilità genomica e mutazioni sono caratteristiche abilitanti lo sviluppo del cancro</a:t>
            </a:r>
          </a:p>
          <a:p>
            <a:endParaRPr lang="it-IT" sz="2400" dirty="0"/>
          </a:p>
          <a:p>
            <a:r>
              <a:rPr lang="it-IT" sz="2400" dirty="0"/>
              <a:t>Mutazioni acceleranti il ciclo (GOF, possono essere target di terapia come i pathway dei </a:t>
            </a:r>
            <a:r>
              <a:rPr lang="it-IT" sz="2400" dirty="0" err="1"/>
              <a:t>growth</a:t>
            </a:r>
            <a:r>
              <a:rPr lang="it-IT" sz="2400" dirty="0"/>
              <a:t> </a:t>
            </a:r>
            <a:r>
              <a:rPr lang="it-IT" sz="2400" dirty="0" err="1"/>
              <a:t>factors</a:t>
            </a:r>
            <a:endParaRPr lang="it-IT" sz="2400" dirty="0"/>
          </a:p>
          <a:p>
            <a:r>
              <a:rPr lang="it-IT" sz="2400" dirty="0"/>
              <a:t>-    CDK4, </a:t>
            </a:r>
            <a:r>
              <a:rPr lang="it-IT" sz="2400" dirty="0" err="1"/>
              <a:t>missenso</a:t>
            </a:r>
            <a:r>
              <a:rPr lang="it-IT" sz="2400" dirty="0"/>
              <a:t> bloccante legame con INK4 in melanoma</a:t>
            </a:r>
          </a:p>
          <a:p>
            <a:pPr marL="342900" indent="-342900">
              <a:buFontTx/>
              <a:buChar char="-"/>
            </a:pPr>
            <a:r>
              <a:rPr lang="it-IT" sz="2400" dirty="0"/>
              <a:t>Over-espressione di CDK6 per traslocazione in alcune leucemie</a:t>
            </a:r>
          </a:p>
          <a:p>
            <a:pPr marL="342900" indent="-342900">
              <a:buFontTx/>
              <a:buChar char="-"/>
            </a:pPr>
            <a:r>
              <a:rPr lang="it-IT" sz="2400" dirty="0" err="1"/>
              <a:t>overespressione</a:t>
            </a:r>
            <a:r>
              <a:rPr lang="it-IT" sz="2400" dirty="0"/>
              <a:t> di cicline (amplificazione genica)</a:t>
            </a:r>
          </a:p>
          <a:p>
            <a:pPr marL="342900" indent="-342900">
              <a:buFontTx/>
              <a:buChar char="-"/>
            </a:pPr>
            <a:r>
              <a:rPr lang="it-IT" sz="2400" dirty="0"/>
              <a:t>Delezione del CKI p16</a:t>
            </a:r>
            <a:r>
              <a:rPr lang="it-IT" sz="2400" baseline="30000" dirty="0"/>
              <a:t>INK4A </a:t>
            </a:r>
            <a:r>
              <a:rPr lang="it-IT" sz="2400" dirty="0"/>
              <a:t>(inibitore di CDK4/6)</a:t>
            </a:r>
          </a:p>
          <a:p>
            <a:endParaRPr lang="it-IT" sz="2400" dirty="0"/>
          </a:p>
          <a:p>
            <a:endParaRPr lang="it-IT" sz="2400" dirty="0"/>
          </a:p>
          <a:p>
            <a:r>
              <a:rPr lang="it-IT" sz="2400" dirty="0"/>
              <a:t>Mutazioni dei checkpoint</a:t>
            </a:r>
          </a:p>
        </p:txBody>
      </p:sp>
    </p:spTree>
    <p:extLst>
      <p:ext uri="{BB962C8B-B14F-4D97-AF65-F5344CB8AC3E}">
        <p14:creationId xmlns:p14="http://schemas.microsoft.com/office/powerpoint/2010/main" val="2441897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30CAF-A779-187D-D884-2954A2E03751}"/>
              </a:ext>
            </a:extLst>
          </p:cNvPr>
          <p:cNvPicPr>
            <a:picLocks noChangeAspect="1"/>
          </p:cNvPicPr>
          <p:nvPr/>
        </p:nvPicPr>
        <p:blipFill>
          <a:blip r:embed="rId2"/>
          <a:stretch>
            <a:fillRect/>
          </a:stretch>
        </p:blipFill>
        <p:spPr>
          <a:xfrm>
            <a:off x="186373" y="0"/>
            <a:ext cx="11544681" cy="6814318"/>
          </a:xfrm>
          <a:prstGeom prst="rect">
            <a:avLst/>
          </a:prstGeom>
        </p:spPr>
      </p:pic>
      <p:sp>
        <p:nvSpPr>
          <p:cNvPr id="4" name="TextBox 3">
            <a:extLst>
              <a:ext uri="{FF2B5EF4-FFF2-40B4-BE49-F238E27FC236}">
                <a16:creationId xmlns:a16="http://schemas.microsoft.com/office/drawing/2014/main" id="{89F94A29-F345-11E9-52DC-5E6A1CDD3600}"/>
              </a:ext>
            </a:extLst>
          </p:cNvPr>
          <p:cNvSpPr txBox="1"/>
          <p:nvPr/>
        </p:nvSpPr>
        <p:spPr>
          <a:xfrm rot="5400000">
            <a:off x="9454285" y="3820095"/>
            <a:ext cx="4831080" cy="369332"/>
          </a:xfrm>
          <a:prstGeom prst="rect">
            <a:avLst/>
          </a:prstGeom>
          <a:noFill/>
        </p:spPr>
        <p:txBody>
          <a:bodyPr wrap="square" rtlCol="0">
            <a:spAutoFit/>
          </a:bodyPr>
          <a:lstStyle/>
          <a:p>
            <a:r>
              <a:rPr lang="en-US" dirty="0"/>
              <a:t>Matthews HK, Nature 2022</a:t>
            </a:r>
            <a:endParaRPr lang="it-IT" dirty="0"/>
          </a:p>
        </p:txBody>
      </p:sp>
    </p:spTree>
    <p:extLst>
      <p:ext uri="{BB962C8B-B14F-4D97-AF65-F5344CB8AC3E}">
        <p14:creationId xmlns:p14="http://schemas.microsoft.com/office/powerpoint/2010/main" val="2179217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FC18E-4BED-8712-83C7-AC85ED447FCD}"/>
              </a:ext>
            </a:extLst>
          </p:cNvPr>
          <p:cNvSpPr txBox="1"/>
          <p:nvPr/>
        </p:nvSpPr>
        <p:spPr>
          <a:xfrm>
            <a:off x="157254" y="177522"/>
            <a:ext cx="11496978" cy="1200329"/>
          </a:xfrm>
          <a:prstGeom prst="rect">
            <a:avLst/>
          </a:prstGeom>
          <a:noFill/>
        </p:spPr>
        <p:txBody>
          <a:bodyPr wrap="square" rtlCol="0">
            <a:spAutoFit/>
          </a:bodyPr>
          <a:lstStyle/>
          <a:p>
            <a:r>
              <a:rPr lang="it-IT" sz="2400" b="1" dirty="0">
                <a:solidFill>
                  <a:srgbClr val="0070C0"/>
                </a:solidFill>
              </a:rPr>
              <a:t>Inibire il ciclo cellulare o favorire i danni nel suo percorso?</a:t>
            </a:r>
          </a:p>
          <a:p>
            <a:r>
              <a:rPr lang="it-IT" sz="2400" b="1" dirty="0">
                <a:solidFill>
                  <a:srgbClr val="0070C0"/>
                </a:solidFill>
              </a:rPr>
              <a:t>Mutazioni che fanno instabilità ma non morte -&gt; progressione tumorale</a:t>
            </a:r>
          </a:p>
          <a:p>
            <a:r>
              <a:rPr lang="it-IT" sz="2400" b="1" dirty="0">
                <a:solidFill>
                  <a:srgbClr val="0070C0"/>
                </a:solidFill>
              </a:rPr>
              <a:t>Mutazioni + farmaci che aumentano danno e/o riducono riparazione -&gt; morte cellulare</a:t>
            </a:r>
          </a:p>
        </p:txBody>
      </p:sp>
      <p:pic>
        <p:nvPicPr>
          <p:cNvPr id="5" name="Picture 4">
            <a:extLst>
              <a:ext uri="{FF2B5EF4-FFF2-40B4-BE49-F238E27FC236}">
                <a16:creationId xmlns:a16="http://schemas.microsoft.com/office/drawing/2014/main" id="{7A89438C-7EE5-D6E9-4E44-FC99E3CBA7DE}"/>
              </a:ext>
            </a:extLst>
          </p:cNvPr>
          <p:cNvPicPr>
            <a:picLocks noChangeAspect="1"/>
          </p:cNvPicPr>
          <p:nvPr/>
        </p:nvPicPr>
        <p:blipFill>
          <a:blip r:embed="rId2"/>
          <a:stretch>
            <a:fillRect/>
          </a:stretch>
        </p:blipFill>
        <p:spPr>
          <a:xfrm>
            <a:off x="3685186" y="1805097"/>
            <a:ext cx="4821628" cy="4228197"/>
          </a:xfrm>
          <a:prstGeom prst="rect">
            <a:avLst/>
          </a:prstGeom>
        </p:spPr>
      </p:pic>
    </p:spTree>
    <p:extLst>
      <p:ext uri="{BB962C8B-B14F-4D97-AF65-F5344CB8AC3E}">
        <p14:creationId xmlns:p14="http://schemas.microsoft.com/office/powerpoint/2010/main" val="1986574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61028-3101-864C-9808-4F53D15394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697" y="189254"/>
            <a:ext cx="9593702" cy="6309159"/>
          </a:xfrm>
          <a:prstGeom prst="rect">
            <a:avLst/>
          </a:prstGeom>
        </p:spPr>
      </p:pic>
      <p:sp>
        <p:nvSpPr>
          <p:cNvPr id="4" name="TextBox 3">
            <a:extLst>
              <a:ext uri="{FF2B5EF4-FFF2-40B4-BE49-F238E27FC236}">
                <a16:creationId xmlns:a16="http://schemas.microsoft.com/office/drawing/2014/main" id="{25A577D7-4EE9-918E-697D-C2D9BE953C6A}"/>
              </a:ext>
            </a:extLst>
          </p:cNvPr>
          <p:cNvSpPr txBox="1"/>
          <p:nvPr/>
        </p:nvSpPr>
        <p:spPr>
          <a:xfrm rot="16200000">
            <a:off x="9329501" y="3783120"/>
            <a:ext cx="4831080" cy="369332"/>
          </a:xfrm>
          <a:prstGeom prst="rect">
            <a:avLst/>
          </a:prstGeom>
          <a:noFill/>
        </p:spPr>
        <p:txBody>
          <a:bodyPr wrap="square" rtlCol="0">
            <a:spAutoFit/>
          </a:bodyPr>
          <a:lstStyle/>
          <a:p>
            <a:r>
              <a:rPr lang="en-US" dirty="0"/>
              <a:t>Matthews HK, Nature 2022</a:t>
            </a:r>
            <a:endParaRPr lang="it-IT" dirty="0"/>
          </a:p>
        </p:txBody>
      </p:sp>
    </p:spTree>
    <p:extLst>
      <p:ext uri="{BB962C8B-B14F-4D97-AF65-F5344CB8AC3E}">
        <p14:creationId xmlns:p14="http://schemas.microsoft.com/office/powerpoint/2010/main" val="758194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DD3761-8546-3F9C-E133-224DD62CD437}"/>
              </a:ext>
            </a:extLst>
          </p:cNvPr>
          <p:cNvSpPr txBox="1"/>
          <p:nvPr/>
        </p:nvSpPr>
        <p:spPr>
          <a:xfrm>
            <a:off x="252271" y="169093"/>
            <a:ext cx="10353604" cy="646331"/>
          </a:xfrm>
          <a:prstGeom prst="rect">
            <a:avLst/>
          </a:prstGeom>
          <a:noFill/>
        </p:spPr>
        <p:txBody>
          <a:bodyPr wrap="square" rtlCol="0">
            <a:spAutoFit/>
          </a:bodyPr>
          <a:lstStyle/>
          <a:p>
            <a:r>
              <a:rPr lang="it-IT" sz="3600" b="1" dirty="0">
                <a:solidFill>
                  <a:srgbClr val="0070C0"/>
                </a:solidFill>
              </a:rPr>
              <a:t>Oncosoppressori</a:t>
            </a:r>
          </a:p>
        </p:txBody>
      </p:sp>
      <p:sp>
        <p:nvSpPr>
          <p:cNvPr id="3" name="TextBox 2">
            <a:extLst>
              <a:ext uri="{FF2B5EF4-FFF2-40B4-BE49-F238E27FC236}">
                <a16:creationId xmlns:a16="http://schemas.microsoft.com/office/drawing/2014/main" id="{BC1F1D84-602B-8B70-AC8E-FDDF4685E597}"/>
              </a:ext>
            </a:extLst>
          </p:cNvPr>
          <p:cNvSpPr txBox="1"/>
          <p:nvPr/>
        </p:nvSpPr>
        <p:spPr>
          <a:xfrm>
            <a:off x="326155" y="972642"/>
            <a:ext cx="11310604" cy="4154984"/>
          </a:xfrm>
          <a:prstGeom prst="rect">
            <a:avLst/>
          </a:prstGeom>
          <a:noFill/>
        </p:spPr>
        <p:txBody>
          <a:bodyPr wrap="square" rtlCol="0">
            <a:spAutoFit/>
          </a:bodyPr>
          <a:lstStyle/>
          <a:p>
            <a:r>
              <a:rPr lang="it-IT" sz="2400" dirty="0"/>
              <a:t>Meccanismi che regolano il numero di cellule e l’accuratezza con cui il DNA viene trasferito alle cellule figlie</a:t>
            </a:r>
          </a:p>
          <a:p>
            <a:endParaRPr lang="it-IT" sz="2400" dirty="0"/>
          </a:p>
          <a:p>
            <a:pPr marL="342900" indent="-342900">
              <a:buFont typeface="Arial" panose="020B0604020202020204" pitchFamily="34" charset="0"/>
              <a:buChar char="•"/>
            </a:pPr>
            <a:r>
              <a:rPr lang="it-IT" sz="2400" dirty="0"/>
              <a:t>Inibitori del ciclo cellulare / riparazione del DNA</a:t>
            </a:r>
          </a:p>
          <a:p>
            <a:pPr marL="342900" indent="-342900">
              <a:buFont typeface="Arial" panose="020B0604020202020204" pitchFamily="34" charset="0"/>
              <a:buChar char="•"/>
            </a:pPr>
            <a:r>
              <a:rPr lang="it-IT" sz="2400" dirty="0"/>
              <a:t>Promotori del differenziamento cellulare</a:t>
            </a:r>
          </a:p>
          <a:p>
            <a:pPr marL="342900" indent="-342900">
              <a:buFont typeface="Arial" panose="020B0604020202020204" pitchFamily="34" charset="0"/>
              <a:buChar char="•"/>
            </a:pPr>
            <a:r>
              <a:rPr lang="it-IT" sz="2400" dirty="0"/>
              <a:t>Induttori di apoptosi</a:t>
            </a:r>
          </a:p>
          <a:p>
            <a:endParaRPr lang="it-IT" sz="2400" dirty="0"/>
          </a:p>
          <a:p>
            <a:r>
              <a:rPr lang="it-IT" sz="2400" dirty="0"/>
              <a:t>Di solito mutazioni «Loss-of-</a:t>
            </a:r>
            <a:r>
              <a:rPr lang="it-IT" sz="2400" dirty="0" err="1"/>
              <a:t>Funcion</a:t>
            </a:r>
            <a:r>
              <a:rPr lang="it-IT" sz="2400" dirty="0"/>
              <a:t>» -&gt; Loss of </a:t>
            </a:r>
            <a:r>
              <a:rPr lang="it-IT" sz="2400" dirty="0" err="1"/>
              <a:t>Hetherozigosity</a:t>
            </a:r>
            <a:endParaRPr lang="it-IT" sz="2400" dirty="0"/>
          </a:p>
          <a:p>
            <a:endParaRPr lang="it-IT" sz="2400" dirty="0"/>
          </a:p>
          <a:p>
            <a:r>
              <a:rPr lang="it-IT" sz="2400" dirty="0"/>
              <a:t>Mutazioni germinali Hz in oncosoppressori -&gt; </a:t>
            </a:r>
            <a:r>
              <a:rPr lang="it-IT" sz="2400" dirty="0" err="1"/>
              <a:t>predisposizone</a:t>
            </a:r>
            <a:r>
              <a:rPr lang="it-IT" sz="2400" dirty="0"/>
              <a:t> mendeliana a tumori</a:t>
            </a:r>
          </a:p>
          <a:p>
            <a:endParaRPr lang="it-IT" sz="2400" dirty="0"/>
          </a:p>
        </p:txBody>
      </p:sp>
    </p:spTree>
    <p:extLst>
      <p:ext uri="{BB962C8B-B14F-4D97-AF65-F5344CB8AC3E}">
        <p14:creationId xmlns:p14="http://schemas.microsoft.com/office/powerpoint/2010/main" val="3001625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9E960E-29B9-B448-20BE-15C67ADCCF83}"/>
              </a:ext>
            </a:extLst>
          </p:cNvPr>
          <p:cNvPicPr>
            <a:picLocks noChangeAspect="1"/>
          </p:cNvPicPr>
          <p:nvPr/>
        </p:nvPicPr>
        <p:blipFill>
          <a:blip r:embed="rId2"/>
          <a:stretch>
            <a:fillRect/>
          </a:stretch>
        </p:blipFill>
        <p:spPr>
          <a:xfrm>
            <a:off x="134191" y="88040"/>
            <a:ext cx="6930567" cy="6659986"/>
          </a:xfrm>
          <a:prstGeom prst="rect">
            <a:avLst/>
          </a:prstGeom>
        </p:spPr>
      </p:pic>
      <p:sp>
        <p:nvSpPr>
          <p:cNvPr id="6" name="TextBox 5">
            <a:extLst>
              <a:ext uri="{FF2B5EF4-FFF2-40B4-BE49-F238E27FC236}">
                <a16:creationId xmlns:a16="http://schemas.microsoft.com/office/drawing/2014/main" id="{6EF70136-2577-B260-A7C7-4013B0EB92BE}"/>
              </a:ext>
            </a:extLst>
          </p:cNvPr>
          <p:cNvSpPr txBox="1"/>
          <p:nvPr/>
        </p:nvSpPr>
        <p:spPr>
          <a:xfrm>
            <a:off x="7332673" y="2766497"/>
            <a:ext cx="3597395" cy="923330"/>
          </a:xfrm>
          <a:prstGeom prst="rect">
            <a:avLst/>
          </a:prstGeom>
          <a:noFill/>
        </p:spPr>
        <p:txBody>
          <a:bodyPr wrap="none" rtlCol="0">
            <a:spAutoFit/>
          </a:bodyPr>
          <a:lstStyle/>
          <a:p>
            <a:r>
              <a:rPr lang="it-IT" dirty="0"/>
              <a:t>50-80% </a:t>
            </a:r>
            <a:r>
              <a:rPr lang="it-IT" dirty="0" err="1"/>
              <a:t>lifetime</a:t>
            </a:r>
            <a:r>
              <a:rPr lang="it-IT" dirty="0"/>
              <a:t> risk of </a:t>
            </a:r>
            <a:r>
              <a:rPr lang="it-IT" dirty="0" err="1"/>
              <a:t>breast</a:t>
            </a:r>
            <a:r>
              <a:rPr lang="it-IT" dirty="0"/>
              <a:t> </a:t>
            </a:r>
            <a:r>
              <a:rPr lang="it-IT" dirty="0" err="1"/>
              <a:t>cancer</a:t>
            </a:r>
            <a:endParaRPr lang="it-IT" dirty="0"/>
          </a:p>
          <a:p>
            <a:r>
              <a:rPr lang="it-IT" dirty="0"/>
              <a:t>30-50%		</a:t>
            </a:r>
            <a:r>
              <a:rPr lang="it-IT" dirty="0" err="1"/>
              <a:t>ovarian</a:t>
            </a:r>
            <a:r>
              <a:rPr lang="it-IT" dirty="0"/>
              <a:t> </a:t>
            </a:r>
            <a:r>
              <a:rPr lang="it-IT" dirty="0" err="1"/>
              <a:t>cancer</a:t>
            </a:r>
            <a:endParaRPr lang="it-IT" dirty="0"/>
          </a:p>
          <a:p>
            <a:r>
              <a:rPr lang="it-IT" dirty="0"/>
              <a:t>In seguito a Loss of </a:t>
            </a:r>
            <a:r>
              <a:rPr lang="it-IT" dirty="0" err="1"/>
              <a:t>Heterozygousity</a:t>
            </a:r>
            <a:endParaRPr lang="it-IT" dirty="0"/>
          </a:p>
        </p:txBody>
      </p:sp>
      <p:sp>
        <p:nvSpPr>
          <p:cNvPr id="7" name="TextBox 6">
            <a:extLst>
              <a:ext uri="{FF2B5EF4-FFF2-40B4-BE49-F238E27FC236}">
                <a16:creationId xmlns:a16="http://schemas.microsoft.com/office/drawing/2014/main" id="{4EB70155-52C1-FEF4-169F-459F4516E273}"/>
              </a:ext>
            </a:extLst>
          </p:cNvPr>
          <p:cNvSpPr txBox="1"/>
          <p:nvPr/>
        </p:nvSpPr>
        <p:spPr>
          <a:xfrm>
            <a:off x="7380238" y="740644"/>
            <a:ext cx="4582678" cy="923330"/>
          </a:xfrm>
          <a:prstGeom prst="rect">
            <a:avLst/>
          </a:prstGeom>
          <a:noFill/>
        </p:spPr>
        <p:txBody>
          <a:bodyPr wrap="square" rtlCol="0">
            <a:spAutoFit/>
          </a:bodyPr>
          <a:lstStyle/>
          <a:p>
            <a:r>
              <a:rPr lang="it-IT" dirty="0"/>
              <a:t>«anti-oncogene»  </a:t>
            </a:r>
            <a:r>
              <a:rPr lang="it-IT" dirty="0" err="1"/>
              <a:t>defosforila</a:t>
            </a:r>
            <a:r>
              <a:rPr lang="it-IT" dirty="0"/>
              <a:t> PIP3, antagonizza iperattivazione di PI3K-AKT-mTOR</a:t>
            </a:r>
          </a:p>
          <a:p>
            <a:r>
              <a:rPr lang="it-IT" dirty="0"/>
              <a:t>Mut. Germinali -&gt; sindrome di </a:t>
            </a:r>
            <a:r>
              <a:rPr lang="it-IT" dirty="0" err="1"/>
              <a:t>Cowden</a:t>
            </a:r>
            <a:endParaRPr lang="it-IT" dirty="0"/>
          </a:p>
        </p:txBody>
      </p:sp>
      <p:sp>
        <p:nvSpPr>
          <p:cNvPr id="8" name="TextBox 7">
            <a:extLst>
              <a:ext uri="{FF2B5EF4-FFF2-40B4-BE49-F238E27FC236}">
                <a16:creationId xmlns:a16="http://schemas.microsoft.com/office/drawing/2014/main" id="{2DA79761-8DBD-4FFE-754B-036D32F480AA}"/>
              </a:ext>
            </a:extLst>
          </p:cNvPr>
          <p:cNvSpPr txBox="1"/>
          <p:nvPr/>
        </p:nvSpPr>
        <p:spPr>
          <a:xfrm>
            <a:off x="7726337" y="5387389"/>
            <a:ext cx="4236579" cy="646331"/>
          </a:xfrm>
          <a:prstGeom prst="rect">
            <a:avLst/>
          </a:prstGeom>
          <a:noFill/>
        </p:spPr>
        <p:txBody>
          <a:bodyPr wrap="square" rtlCol="0">
            <a:spAutoFit/>
          </a:bodyPr>
          <a:lstStyle/>
          <a:p>
            <a:r>
              <a:rPr lang="it-IT" dirty="0"/>
              <a:t>ATM, NBS1 e gli altri geni della riparazione funzionano anche da oncosoppressori</a:t>
            </a:r>
          </a:p>
        </p:txBody>
      </p:sp>
    </p:spTree>
    <p:extLst>
      <p:ext uri="{BB962C8B-B14F-4D97-AF65-F5344CB8AC3E}">
        <p14:creationId xmlns:p14="http://schemas.microsoft.com/office/powerpoint/2010/main" val="3162906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D2AB9-57D1-007A-F76B-BC0CEFCC22C7}"/>
              </a:ext>
            </a:extLst>
          </p:cNvPr>
          <p:cNvSpPr txBox="1"/>
          <p:nvPr/>
        </p:nvSpPr>
        <p:spPr>
          <a:xfrm>
            <a:off x="2959768" y="925977"/>
            <a:ext cx="6007571" cy="523220"/>
          </a:xfrm>
          <a:prstGeom prst="rect">
            <a:avLst/>
          </a:prstGeom>
          <a:noFill/>
        </p:spPr>
        <p:txBody>
          <a:bodyPr wrap="square" rtlCol="0">
            <a:spAutoFit/>
          </a:bodyPr>
          <a:lstStyle/>
          <a:p>
            <a:pPr algn="ctr"/>
            <a:r>
              <a:rPr lang="it-IT" sz="2800" b="1" dirty="0"/>
              <a:t>FATTORI DI PROLIFERAZIONE</a:t>
            </a:r>
          </a:p>
        </p:txBody>
      </p:sp>
      <p:sp>
        <p:nvSpPr>
          <p:cNvPr id="3" name="TextBox 2">
            <a:extLst>
              <a:ext uri="{FF2B5EF4-FFF2-40B4-BE49-F238E27FC236}">
                <a16:creationId xmlns:a16="http://schemas.microsoft.com/office/drawing/2014/main" id="{3F7CC88A-85F8-EC41-6C2F-A937C757D113}"/>
              </a:ext>
            </a:extLst>
          </p:cNvPr>
          <p:cNvSpPr txBox="1"/>
          <p:nvPr/>
        </p:nvSpPr>
        <p:spPr>
          <a:xfrm>
            <a:off x="2959769" y="2108646"/>
            <a:ext cx="6007571" cy="523220"/>
          </a:xfrm>
          <a:prstGeom prst="rect">
            <a:avLst/>
          </a:prstGeom>
          <a:noFill/>
        </p:spPr>
        <p:txBody>
          <a:bodyPr wrap="square" rtlCol="0">
            <a:spAutoFit/>
          </a:bodyPr>
          <a:lstStyle/>
          <a:p>
            <a:pPr algn="ctr"/>
            <a:r>
              <a:rPr lang="it-IT" sz="2800" b="1" dirty="0"/>
              <a:t>INSTABILITA’ GENOMICA</a:t>
            </a:r>
          </a:p>
        </p:txBody>
      </p:sp>
      <p:sp>
        <p:nvSpPr>
          <p:cNvPr id="4" name="TextBox 3">
            <a:extLst>
              <a:ext uri="{FF2B5EF4-FFF2-40B4-BE49-F238E27FC236}">
                <a16:creationId xmlns:a16="http://schemas.microsoft.com/office/drawing/2014/main" id="{A6895C03-ED98-2A21-75A2-5538D8D1E914}"/>
              </a:ext>
            </a:extLst>
          </p:cNvPr>
          <p:cNvSpPr txBox="1"/>
          <p:nvPr/>
        </p:nvSpPr>
        <p:spPr>
          <a:xfrm>
            <a:off x="2959769" y="3297691"/>
            <a:ext cx="6007571" cy="954107"/>
          </a:xfrm>
          <a:prstGeom prst="rect">
            <a:avLst/>
          </a:prstGeom>
          <a:noFill/>
        </p:spPr>
        <p:txBody>
          <a:bodyPr wrap="square" rtlCol="0">
            <a:spAutoFit/>
          </a:bodyPr>
          <a:lstStyle/>
          <a:p>
            <a:pPr algn="ctr"/>
            <a:r>
              <a:rPr lang="it-IT" sz="2800" b="1" dirty="0"/>
              <a:t>DIFETTO DEI CHECK POINT DEL CICLO CELLULARE</a:t>
            </a:r>
          </a:p>
        </p:txBody>
      </p:sp>
      <p:sp>
        <p:nvSpPr>
          <p:cNvPr id="5" name="TextBox 4">
            <a:extLst>
              <a:ext uri="{FF2B5EF4-FFF2-40B4-BE49-F238E27FC236}">
                <a16:creationId xmlns:a16="http://schemas.microsoft.com/office/drawing/2014/main" id="{412F8774-5F2C-4CE3-EF63-91B619105BFA}"/>
              </a:ext>
            </a:extLst>
          </p:cNvPr>
          <p:cNvSpPr txBox="1"/>
          <p:nvPr/>
        </p:nvSpPr>
        <p:spPr>
          <a:xfrm>
            <a:off x="2959769" y="4692110"/>
            <a:ext cx="6007571" cy="523220"/>
          </a:xfrm>
          <a:prstGeom prst="rect">
            <a:avLst/>
          </a:prstGeom>
          <a:noFill/>
        </p:spPr>
        <p:txBody>
          <a:bodyPr wrap="square" rtlCol="0">
            <a:spAutoFit/>
          </a:bodyPr>
          <a:lstStyle/>
          <a:p>
            <a:pPr algn="ctr"/>
            <a:r>
              <a:rPr lang="it-IT" sz="2800" b="1" dirty="0"/>
              <a:t>DIFETTO DELL’APOPTOSI</a:t>
            </a:r>
          </a:p>
        </p:txBody>
      </p:sp>
      <p:sp>
        <p:nvSpPr>
          <p:cNvPr id="6" name="Rectangle 5">
            <a:extLst>
              <a:ext uri="{FF2B5EF4-FFF2-40B4-BE49-F238E27FC236}">
                <a16:creationId xmlns:a16="http://schemas.microsoft.com/office/drawing/2014/main" id="{ED8CBF51-0F6A-55D0-1F95-73A50206EFD2}"/>
              </a:ext>
            </a:extLst>
          </p:cNvPr>
          <p:cNvSpPr/>
          <p:nvPr/>
        </p:nvSpPr>
        <p:spPr>
          <a:xfrm>
            <a:off x="2594008" y="4318668"/>
            <a:ext cx="6984562" cy="14855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a:p>
        </p:txBody>
      </p:sp>
    </p:spTree>
    <p:extLst>
      <p:ext uri="{BB962C8B-B14F-4D97-AF65-F5344CB8AC3E}">
        <p14:creationId xmlns:p14="http://schemas.microsoft.com/office/powerpoint/2010/main" val="901451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E48D33FC-9F6F-D7D2-B3B0-A2F5B7353082}"/>
              </a:ext>
            </a:extLst>
          </p:cNvPr>
          <p:cNvPicPr>
            <a:picLocks noChangeAspect="1"/>
          </p:cNvPicPr>
          <p:nvPr/>
        </p:nvPicPr>
        <p:blipFill>
          <a:blip r:embed="rId2"/>
          <a:stretch>
            <a:fillRect/>
          </a:stretch>
        </p:blipFill>
        <p:spPr>
          <a:xfrm>
            <a:off x="2317757" y="162234"/>
            <a:ext cx="9183963" cy="6131293"/>
          </a:xfrm>
          <a:prstGeom prst="rect">
            <a:avLst/>
          </a:prstGeom>
        </p:spPr>
      </p:pic>
      <p:cxnSp>
        <p:nvCxnSpPr>
          <p:cNvPr id="3" name="Straight Arrow Connector 2">
            <a:extLst>
              <a:ext uri="{FF2B5EF4-FFF2-40B4-BE49-F238E27FC236}">
                <a16:creationId xmlns:a16="http://schemas.microsoft.com/office/drawing/2014/main" id="{6D282581-D121-E5F7-C272-C677B0D064D3}"/>
              </a:ext>
            </a:extLst>
          </p:cNvPr>
          <p:cNvCxnSpPr>
            <a:cxnSpLocks/>
          </p:cNvCxnSpPr>
          <p:nvPr/>
        </p:nvCxnSpPr>
        <p:spPr>
          <a:xfrm>
            <a:off x="748351" y="3227881"/>
            <a:ext cx="12811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289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BFA712-36B0-75CA-F631-42FAC2751936}"/>
              </a:ext>
            </a:extLst>
          </p:cNvPr>
          <p:cNvSpPr txBox="1"/>
          <p:nvPr/>
        </p:nvSpPr>
        <p:spPr>
          <a:xfrm>
            <a:off x="361101" y="254967"/>
            <a:ext cx="4537055" cy="584775"/>
          </a:xfrm>
          <a:prstGeom prst="rect">
            <a:avLst/>
          </a:prstGeom>
          <a:noFill/>
        </p:spPr>
        <p:txBody>
          <a:bodyPr wrap="square" rtlCol="0">
            <a:spAutoFit/>
          </a:bodyPr>
          <a:lstStyle/>
          <a:p>
            <a:r>
              <a:rPr lang="it-IT" sz="3200" b="1" dirty="0">
                <a:solidFill>
                  <a:srgbClr val="0070C0"/>
                </a:solidFill>
              </a:rPr>
              <a:t>APOPTOSI</a:t>
            </a:r>
          </a:p>
        </p:txBody>
      </p:sp>
      <p:sp>
        <p:nvSpPr>
          <p:cNvPr id="3" name="TextBox 2">
            <a:extLst>
              <a:ext uri="{FF2B5EF4-FFF2-40B4-BE49-F238E27FC236}">
                <a16:creationId xmlns:a16="http://schemas.microsoft.com/office/drawing/2014/main" id="{2E6BE71C-CC96-CDB4-C1A0-1AB90FE68C32}"/>
              </a:ext>
            </a:extLst>
          </p:cNvPr>
          <p:cNvSpPr txBox="1"/>
          <p:nvPr/>
        </p:nvSpPr>
        <p:spPr>
          <a:xfrm>
            <a:off x="2489390" y="341652"/>
            <a:ext cx="9653145" cy="461665"/>
          </a:xfrm>
          <a:prstGeom prst="rect">
            <a:avLst/>
          </a:prstGeom>
          <a:noFill/>
        </p:spPr>
        <p:txBody>
          <a:bodyPr wrap="square" rtlCol="0">
            <a:spAutoFit/>
          </a:bodyPr>
          <a:lstStyle/>
          <a:p>
            <a:r>
              <a:rPr lang="it-IT" sz="2400" dirty="0"/>
              <a:t>Morfogenesi, omeostasi cellulare, eliminazione di cellule danneggiate</a:t>
            </a:r>
          </a:p>
        </p:txBody>
      </p:sp>
      <p:sp>
        <p:nvSpPr>
          <p:cNvPr id="5" name="TextBox 4">
            <a:extLst>
              <a:ext uri="{FF2B5EF4-FFF2-40B4-BE49-F238E27FC236}">
                <a16:creationId xmlns:a16="http://schemas.microsoft.com/office/drawing/2014/main" id="{0D0D5931-0B17-E242-5E70-8C84EC609B8A}"/>
              </a:ext>
            </a:extLst>
          </p:cNvPr>
          <p:cNvSpPr txBox="1"/>
          <p:nvPr/>
        </p:nvSpPr>
        <p:spPr>
          <a:xfrm>
            <a:off x="2767798" y="2267717"/>
            <a:ext cx="2419847" cy="461665"/>
          </a:xfrm>
          <a:prstGeom prst="rect">
            <a:avLst/>
          </a:prstGeom>
          <a:noFill/>
        </p:spPr>
        <p:txBody>
          <a:bodyPr wrap="square" rtlCol="0">
            <a:spAutoFit/>
          </a:bodyPr>
          <a:lstStyle/>
          <a:p>
            <a:r>
              <a:rPr lang="it-IT" sz="2400" dirty="0"/>
              <a:t>PROLIFERAZIONE</a:t>
            </a:r>
          </a:p>
        </p:txBody>
      </p:sp>
      <p:sp>
        <p:nvSpPr>
          <p:cNvPr id="6" name="TextBox 5">
            <a:extLst>
              <a:ext uri="{FF2B5EF4-FFF2-40B4-BE49-F238E27FC236}">
                <a16:creationId xmlns:a16="http://schemas.microsoft.com/office/drawing/2014/main" id="{61B761BA-C088-1C72-6FFB-1EF79421B7E3}"/>
              </a:ext>
            </a:extLst>
          </p:cNvPr>
          <p:cNvSpPr txBox="1"/>
          <p:nvPr/>
        </p:nvSpPr>
        <p:spPr>
          <a:xfrm>
            <a:off x="7286079" y="1639515"/>
            <a:ext cx="4510357" cy="1200329"/>
          </a:xfrm>
          <a:prstGeom prst="rect">
            <a:avLst/>
          </a:prstGeom>
          <a:noFill/>
        </p:spPr>
        <p:txBody>
          <a:bodyPr wrap="square" rtlCol="0">
            <a:spAutoFit/>
          </a:bodyPr>
          <a:lstStyle/>
          <a:p>
            <a:r>
              <a:rPr lang="it-IT" sz="2400" dirty="0"/>
              <a:t>DIFFERENZIAZIONE</a:t>
            </a:r>
          </a:p>
          <a:p>
            <a:r>
              <a:rPr lang="it-IT" sz="2400" dirty="0"/>
              <a:t>(specifico profilo di espressione genica)</a:t>
            </a:r>
          </a:p>
        </p:txBody>
      </p:sp>
      <p:sp>
        <p:nvSpPr>
          <p:cNvPr id="8" name="TextBox 7">
            <a:extLst>
              <a:ext uri="{FF2B5EF4-FFF2-40B4-BE49-F238E27FC236}">
                <a16:creationId xmlns:a16="http://schemas.microsoft.com/office/drawing/2014/main" id="{33F7527C-E7C7-46B9-8209-9ADD3A42AB67}"/>
              </a:ext>
            </a:extLst>
          </p:cNvPr>
          <p:cNvSpPr txBox="1"/>
          <p:nvPr/>
        </p:nvSpPr>
        <p:spPr>
          <a:xfrm>
            <a:off x="2677915" y="3902766"/>
            <a:ext cx="2778145" cy="830997"/>
          </a:xfrm>
          <a:prstGeom prst="rect">
            <a:avLst/>
          </a:prstGeom>
          <a:noFill/>
        </p:spPr>
        <p:txBody>
          <a:bodyPr wrap="square" rtlCol="0">
            <a:spAutoFit/>
          </a:bodyPr>
          <a:lstStyle/>
          <a:p>
            <a:r>
              <a:rPr lang="it-IT" sz="2400" dirty="0"/>
              <a:t>APOPTOSI</a:t>
            </a:r>
          </a:p>
          <a:p>
            <a:r>
              <a:rPr lang="it-IT" sz="2400" dirty="0"/>
              <a:t>POST-ATTIVAZIONE</a:t>
            </a:r>
          </a:p>
        </p:txBody>
      </p:sp>
      <p:sp>
        <p:nvSpPr>
          <p:cNvPr id="10" name="TextBox 9">
            <a:extLst>
              <a:ext uri="{FF2B5EF4-FFF2-40B4-BE49-F238E27FC236}">
                <a16:creationId xmlns:a16="http://schemas.microsoft.com/office/drawing/2014/main" id="{1C3FCCE9-770A-091C-B695-C3DBA6B09319}"/>
              </a:ext>
            </a:extLst>
          </p:cNvPr>
          <p:cNvSpPr txBox="1"/>
          <p:nvPr/>
        </p:nvSpPr>
        <p:spPr>
          <a:xfrm>
            <a:off x="5281957" y="3536142"/>
            <a:ext cx="1628086" cy="461665"/>
          </a:xfrm>
          <a:prstGeom prst="rect">
            <a:avLst/>
          </a:prstGeom>
          <a:noFill/>
        </p:spPr>
        <p:txBody>
          <a:bodyPr wrap="square" rtlCol="0">
            <a:spAutoFit/>
          </a:bodyPr>
          <a:lstStyle/>
          <a:p>
            <a:r>
              <a:rPr lang="it-IT" sz="2400" dirty="0"/>
              <a:t>Danno DNA</a:t>
            </a:r>
          </a:p>
        </p:txBody>
      </p:sp>
      <p:sp>
        <p:nvSpPr>
          <p:cNvPr id="12" name="TextBox 11">
            <a:extLst>
              <a:ext uri="{FF2B5EF4-FFF2-40B4-BE49-F238E27FC236}">
                <a16:creationId xmlns:a16="http://schemas.microsoft.com/office/drawing/2014/main" id="{9CF911D9-8B38-60E2-C0F2-89D2D3802F36}"/>
              </a:ext>
            </a:extLst>
          </p:cNvPr>
          <p:cNvSpPr txBox="1"/>
          <p:nvPr/>
        </p:nvSpPr>
        <p:spPr>
          <a:xfrm>
            <a:off x="6323624" y="4505953"/>
            <a:ext cx="1937369" cy="461665"/>
          </a:xfrm>
          <a:prstGeom prst="rect">
            <a:avLst/>
          </a:prstGeom>
          <a:noFill/>
        </p:spPr>
        <p:txBody>
          <a:bodyPr wrap="square" rtlCol="0">
            <a:spAutoFit/>
          </a:bodyPr>
          <a:lstStyle/>
          <a:p>
            <a:r>
              <a:rPr lang="it-IT" sz="2400" dirty="0"/>
              <a:t>RIPARAZIONE</a:t>
            </a:r>
          </a:p>
        </p:txBody>
      </p:sp>
      <p:cxnSp>
        <p:nvCxnSpPr>
          <p:cNvPr id="17" name="Straight Arrow Connector 16">
            <a:extLst>
              <a:ext uri="{FF2B5EF4-FFF2-40B4-BE49-F238E27FC236}">
                <a16:creationId xmlns:a16="http://schemas.microsoft.com/office/drawing/2014/main" id="{04BA5096-76FC-F07A-9E61-8A68C39EE4E8}"/>
              </a:ext>
            </a:extLst>
          </p:cNvPr>
          <p:cNvCxnSpPr>
            <a:cxnSpLocks/>
            <a:stCxn id="5" idx="3"/>
          </p:cNvCxnSpPr>
          <p:nvPr/>
        </p:nvCxnSpPr>
        <p:spPr>
          <a:xfrm>
            <a:off x="5187645" y="2498550"/>
            <a:ext cx="209843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FADD456-AC93-8C20-9ED8-3A3E0343E49A}"/>
              </a:ext>
            </a:extLst>
          </p:cNvPr>
          <p:cNvCxnSpPr>
            <a:cxnSpLocks/>
          </p:cNvCxnSpPr>
          <p:nvPr/>
        </p:nvCxnSpPr>
        <p:spPr>
          <a:xfrm>
            <a:off x="5765962" y="2518053"/>
            <a:ext cx="442599" cy="8954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2F0D056-C5EF-E88A-4791-E57739E9634A}"/>
              </a:ext>
            </a:extLst>
          </p:cNvPr>
          <p:cNvCxnSpPr>
            <a:cxnSpLocks/>
          </p:cNvCxnSpPr>
          <p:nvPr/>
        </p:nvCxnSpPr>
        <p:spPr>
          <a:xfrm>
            <a:off x="3865221" y="2729382"/>
            <a:ext cx="0" cy="1127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7DA195C-741C-6C6C-8DFD-F84702CA533E}"/>
              </a:ext>
            </a:extLst>
          </p:cNvPr>
          <p:cNvSpPr txBox="1"/>
          <p:nvPr/>
        </p:nvSpPr>
        <p:spPr>
          <a:xfrm>
            <a:off x="347951" y="2267717"/>
            <a:ext cx="2488435" cy="3785652"/>
          </a:xfrm>
          <a:prstGeom prst="rect">
            <a:avLst/>
          </a:prstGeom>
          <a:noFill/>
        </p:spPr>
        <p:txBody>
          <a:bodyPr wrap="square" rtlCol="0">
            <a:spAutoFit/>
          </a:bodyPr>
          <a:lstStyle/>
          <a:p>
            <a:r>
              <a:rPr lang="it-IT" sz="2400" dirty="0"/>
              <a:t>CELLULA</a:t>
            </a:r>
          </a:p>
          <a:p>
            <a:r>
              <a:rPr lang="it-IT" sz="2400" dirty="0"/>
              <a:t>Tessuti con ricambio continuo</a:t>
            </a:r>
          </a:p>
          <a:p>
            <a:r>
              <a:rPr lang="it-IT" sz="2400" dirty="0"/>
              <a:t>(</a:t>
            </a:r>
            <a:r>
              <a:rPr lang="it-IT" sz="2400" dirty="0" err="1"/>
              <a:t>cell</a:t>
            </a:r>
            <a:r>
              <a:rPr lang="it-IT" sz="2400" dirty="0"/>
              <a:t> staminali)</a:t>
            </a:r>
          </a:p>
          <a:p>
            <a:pPr marL="342900" indent="-342900">
              <a:buFontTx/>
              <a:buChar char="-"/>
            </a:pPr>
            <a:r>
              <a:rPr lang="it-IT" sz="2400" dirty="0"/>
              <a:t>Emopoiesi</a:t>
            </a:r>
          </a:p>
          <a:p>
            <a:pPr marL="342900" indent="-342900">
              <a:buFontTx/>
              <a:buChar char="-"/>
            </a:pPr>
            <a:r>
              <a:rPr lang="it-IT" sz="2400" dirty="0"/>
              <a:t>Epiteli</a:t>
            </a:r>
          </a:p>
          <a:p>
            <a:pPr marL="342900" indent="-342900">
              <a:buFontTx/>
              <a:buChar char="-"/>
            </a:pPr>
            <a:r>
              <a:rPr lang="it-IT" sz="2400" dirty="0"/>
              <a:t>Ghiandola mammaria</a:t>
            </a:r>
          </a:p>
          <a:p>
            <a:pPr marL="342900" indent="-342900">
              <a:buFontTx/>
              <a:buChar char="-"/>
            </a:pPr>
            <a:r>
              <a:rPr lang="it-IT" sz="2400" dirty="0"/>
              <a:t>Organi sessuali</a:t>
            </a:r>
          </a:p>
          <a:p>
            <a:pPr marL="342900" indent="-342900">
              <a:buFontTx/>
              <a:buChar char="-"/>
            </a:pPr>
            <a:endParaRPr lang="it-IT" sz="2400" dirty="0"/>
          </a:p>
        </p:txBody>
      </p:sp>
      <p:cxnSp>
        <p:nvCxnSpPr>
          <p:cNvPr id="28" name="Straight Arrow Connector 27">
            <a:extLst>
              <a:ext uri="{FF2B5EF4-FFF2-40B4-BE49-F238E27FC236}">
                <a16:creationId xmlns:a16="http://schemas.microsoft.com/office/drawing/2014/main" id="{5902AC1D-49D0-F84E-C324-4D7D5FF3FA50}"/>
              </a:ext>
            </a:extLst>
          </p:cNvPr>
          <p:cNvCxnSpPr>
            <a:cxnSpLocks/>
          </p:cNvCxnSpPr>
          <p:nvPr/>
        </p:nvCxnSpPr>
        <p:spPr>
          <a:xfrm>
            <a:off x="3865221" y="3118196"/>
            <a:ext cx="1322424" cy="6256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BDB8B7-A328-CA81-DA0A-FD667328846E}"/>
              </a:ext>
            </a:extLst>
          </p:cNvPr>
          <p:cNvCxnSpPr>
            <a:cxnSpLocks/>
            <a:endCxn id="5" idx="1"/>
          </p:cNvCxnSpPr>
          <p:nvPr/>
        </p:nvCxnSpPr>
        <p:spPr>
          <a:xfrm flipV="1">
            <a:off x="2146535" y="2498550"/>
            <a:ext cx="621263" cy="73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045EE4-F7A4-2649-3F69-2F76D8D487E5}"/>
              </a:ext>
            </a:extLst>
          </p:cNvPr>
          <p:cNvCxnSpPr>
            <a:cxnSpLocks/>
          </p:cNvCxnSpPr>
          <p:nvPr/>
        </p:nvCxnSpPr>
        <p:spPr>
          <a:xfrm>
            <a:off x="6365855" y="4120472"/>
            <a:ext cx="368791" cy="3217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7C69086-E626-4CFC-79A2-E29721FDF14B}"/>
              </a:ext>
            </a:extLst>
          </p:cNvPr>
          <p:cNvCxnSpPr>
            <a:cxnSpLocks/>
          </p:cNvCxnSpPr>
          <p:nvPr/>
        </p:nvCxnSpPr>
        <p:spPr>
          <a:xfrm flipV="1">
            <a:off x="7118356" y="2839844"/>
            <a:ext cx="0" cy="16630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D72E986-4BF2-4C62-7BAF-ED969997D250}"/>
              </a:ext>
            </a:extLst>
          </p:cNvPr>
          <p:cNvCxnSpPr>
            <a:cxnSpLocks/>
          </p:cNvCxnSpPr>
          <p:nvPr/>
        </p:nvCxnSpPr>
        <p:spPr>
          <a:xfrm flipH="1" flipV="1">
            <a:off x="5219756" y="4563657"/>
            <a:ext cx="1036611" cy="1701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6BE021C-EC0E-3B89-41C0-B4D20444C12E}"/>
              </a:ext>
            </a:extLst>
          </p:cNvPr>
          <p:cNvCxnSpPr>
            <a:cxnSpLocks/>
          </p:cNvCxnSpPr>
          <p:nvPr/>
        </p:nvCxnSpPr>
        <p:spPr>
          <a:xfrm>
            <a:off x="9280625" y="5752678"/>
            <a:ext cx="0" cy="3594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A8B2DBE-D3C9-5C8F-274F-EBB1A2061727}"/>
              </a:ext>
            </a:extLst>
          </p:cNvPr>
          <p:cNvSpPr txBox="1"/>
          <p:nvPr/>
        </p:nvSpPr>
        <p:spPr>
          <a:xfrm>
            <a:off x="8699008" y="6181990"/>
            <a:ext cx="1609834" cy="461665"/>
          </a:xfrm>
          <a:prstGeom prst="rect">
            <a:avLst/>
          </a:prstGeom>
          <a:noFill/>
        </p:spPr>
        <p:txBody>
          <a:bodyPr wrap="square" rtlCol="0">
            <a:spAutoFit/>
          </a:bodyPr>
          <a:lstStyle/>
          <a:p>
            <a:r>
              <a:rPr lang="it-IT" sz="2400" dirty="0"/>
              <a:t>APOPTOSI</a:t>
            </a:r>
          </a:p>
        </p:txBody>
      </p:sp>
      <p:cxnSp>
        <p:nvCxnSpPr>
          <p:cNvPr id="46" name="Straight Arrow Connector 45">
            <a:extLst>
              <a:ext uri="{FF2B5EF4-FFF2-40B4-BE49-F238E27FC236}">
                <a16:creationId xmlns:a16="http://schemas.microsoft.com/office/drawing/2014/main" id="{966273E7-FDF9-1936-EFD3-B8880D09F897}"/>
              </a:ext>
            </a:extLst>
          </p:cNvPr>
          <p:cNvCxnSpPr>
            <a:cxnSpLocks/>
          </p:cNvCxnSpPr>
          <p:nvPr/>
        </p:nvCxnSpPr>
        <p:spPr>
          <a:xfrm>
            <a:off x="7945185" y="5025322"/>
            <a:ext cx="368791" cy="3217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A4CBD35-5DBB-84E9-55F4-65805812D6B6}"/>
              </a:ext>
            </a:extLst>
          </p:cNvPr>
          <p:cNvSpPr txBox="1"/>
          <p:nvPr/>
        </p:nvSpPr>
        <p:spPr>
          <a:xfrm>
            <a:off x="8441544" y="4913447"/>
            <a:ext cx="2420593" cy="830997"/>
          </a:xfrm>
          <a:prstGeom prst="rect">
            <a:avLst/>
          </a:prstGeom>
          <a:noFill/>
        </p:spPr>
        <p:txBody>
          <a:bodyPr wrap="square" rtlCol="0">
            <a:spAutoFit/>
          </a:bodyPr>
          <a:lstStyle/>
          <a:p>
            <a:r>
              <a:rPr lang="it-IT" sz="2400" dirty="0"/>
              <a:t>Fallimento della riparazione</a:t>
            </a:r>
          </a:p>
        </p:txBody>
      </p:sp>
      <p:cxnSp>
        <p:nvCxnSpPr>
          <p:cNvPr id="49" name="Straight Arrow Connector 48">
            <a:extLst>
              <a:ext uri="{FF2B5EF4-FFF2-40B4-BE49-F238E27FC236}">
                <a16:creationId xmlns:a16="http://schemas.microsoft.com/office/drawing/2014/main" id="{15AC321F-AFE7-F37F-B59E-09294C79DD47}"/>
              </a:ext>
            </a:extLst>
          </p:cNvPr>
          <p:cNvCxnSpPr>
            <a:cxnSpLocks/>
          </p:cNvCxnSpPr>
          <p:nvPr/>
        </p:nvCxnSpPr>
        <p:spPr>
          <a:xfrm flipH="1">
            <a:off x="7478278" y="5932388"/>
            <a:ext cx="15608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102CF8F-8AD0-DAAD-B088-24309EC48786}"/>
              </a:ext>
            </a:extLst>
          </p:cNvPr>
          <p:cNvSpPr txBox="1"/>
          <p:nvPr/>
        </p:nvSpPr>
        <p:spPr>
          <a:xfrm>
            <a:off x="4843795" y="5676314"/>
            <a:ext cx="2825143" cy="461665"/>
          </a:xfrm>
          <a:prstGeom prst="rect">
            <a:avLst/>
          </a:prstGeom>
          <a:noFill/>
        </p:spPr>
        <p:txBody>
          <a:bodyPr wrap="square" rtlCol="0">
            <a:spAutoFit/>
          </a:bodyPr>
          <a:lstStyle/>
          <a:p>
            <a:r>
              <a:rPr lang="it-IT" sz="2400" dirty="0"/>
              <a:t>TRASFORMAZIONE</a:t>
            </a:r>
          </a:p>
        </p:txBody>
      </p:sp>
      <p:cxnSp>
        <p:nvCxnSpPr>
          <p:cNvPr id="4" name="Straight Arrow Connector 3">
            <a:extLst>
              <a:ext uri="{FF2B5EF4-FFF2-40B4-BE49-F238E27FC236}">
                <a16:creationId xmlns:a16="http://schemas.microsoft.com/office/drawing/2014/main" id="{CF1348F2-7454-2272-8DFE-ED665D3F69DF}"/>
              </a:ext>
            </a:extLst>
          </p:cNvPr>
          <p:cNvCxnSpPr>
            <a:cxnSpLocks/>
          </p:cNvCxnSpPr>
          <p:nvPr/>
        </p:nvCxnSpPr>
        <p:spPr>
          <a:xfrm>
            <a:off x="2189481" y="2083096"/>
            <a:ext cx="214880" cy="4243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7DB5722-C658-D9ED-CE66-5B67EB97A390}"/>
              </a:ext>
            </a:extLst>
          </p:cNvPr>
          <p:cNvSpPr txBox="1"/>
          <p:nvPr/>
        </p:nvSpPr>
        <p:spPr>
          <a:xfrm>
            <a:off x="979557" y="1557478"/>
            <a:ext cx="2419848" cy="461665"/>
          </a:xfrm>
          <a:prstGeom prst="rect">
            <a:avLst/>
          </a:prstGeom>
          <a:noFill/>
        </p:spPr>
        <p:txBody>
          <a:bodyPr wrap="square" rtlCol="0">
            <a:spAutoFit/>
          </a:bodyPr>
          <a:lstStyle/>
          <a:p>
            <a:r>
              <a:rPr lang="it-IT" sz="2400" dirty="0"/>
              <a:t>Fattori di crescita</a:t>
            </a:r>
          </a:p>
        </p:txBody>
      </p:sp>
      <p:sp>
        <p:nvSpPr>
          <p:cNvPr id="24" name="Rectangle: Rounded Corners 23">
            <a:extLst>
              <a:ext uri="{FF2B5EF4-FFF2-40B4-BE49-F238E27FC236}">
                <a16:creationId xmlns:a16="http://schemas.microsoft.com/office/drawing/2014/main" id="{16E4D3D9-3AFD-B4F6-5FB2-460F6CFCDE65}"/>
              </a:ext>
            </a:extLst>
          </p:cNvPr>
          <p:cNvSpPr/>
          <p:nvPr/>
        </p:nvSpPr>
        <p:spPr>
          <a:xfrm>
            <a:off x="8914235" y="2984042"/>
            <a:ext cx="2556288" cy="983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Dedifferenziamento</a:t>
            </a:r>
            <a:r>
              <a:rPr lang="it-IT" dirty="0"/>
              <a:t>  </a:t>
            </a:r>
            <a:r>
              <a:rPr lang="it-IT" dirty="0" err="1"/>
              <a:t>iPSCs</a:t>
            </a:r>
            <a:r>
              <a:rPr lang="it-IT" dirty="0"/>
              <a:t> e clonaggio</a:t>
            </a:r>
          </a:p>
        </p:txBody>
      </p:sp>
      <p:cxnSp>
        <p:nvCxnSpPr>
          <p:cNvPr id="25" name="Straight Arrow Connector 24">
            <a:extLst>
              <a:ext uri="{FF2B5EF4-FFF2-40B4-BE49-F238E27FC236}">
                <a16:creationId xmlns:a16="http://schemas.microsoft.com/office/drawing/2014/main" id="{2548B68E-2034-EC17-41FF-9D5B0F5D3AB4}"/>
              </a:ext>
            </a:extLst>
          </p:cNvPr>
          <p:cNvCxnSpPr>
            <a:cxnSpLocks/>
          </p:cNvCxnSpPr>
          <p:nvPr/>
        </p:nvCxnSpPr>
        <p:spPr>
          <a:xfrm>
            <a:off x="9273120" y="2400366"/>
            <a:ext cx="378720" cy="5093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887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4036E-3091-A438-987E-2003EA004AC0}"/>
              </a:ext>
            </a:extLst>
          </p:cNvPr>
          <p:cNvSpPr txBox="1"/>
          <p:nvPr/>
        </p:nvSpPr>
        <p:spPr>
          <a:xfrm>
            <a:off x="233673" y="130064"/>
            <a:ext cx="6523262" cy="1938992"/>
          </a:xfrm>
          <a:prstGeom prst="rect">
            <a:avLst/>
          </a:prstGeom>
          <a:noFill/>
        </p:spPr>
        <p:txBody>
          <a:bodyPr wrap="square" rtlCol="0">
            <a:spAutoFit/>
          </a:bodyPr>
          <a:lstStyle/>
          <a:p>
            <a:r>
              <a:rPr lang="it-IT" sz="3600" b="1" dirty="0">
                <a:solidFill>
                  <a:srgbClr val="0070C0"/>
                </a:solidFill>
              </a:rPr>
              <a:t>Ciclo cellulare</a:t>
            </a:r>
          </a:p>
          <a:p>
            <a:endParaRPr lang="it-IT" sz="2800" dirty="0"/>
          </a:p>
          <a:p>
            <a:r>
              <a:rPr lang="it-IT" sz="2800" dirty="0"/>
              <a:t>Ogni cellula si può riprodurre in due cellule figlie e così via in modo ciclico</a:t>
            </a:r>
          </a:p>
        </p:txBody>
      </p:sp>
      <p:pic>
        <p:nvPicPr>
          <p:cNvPr id="4" name="Picture 3" descr="Diagram&#10;&#10;Description automatically generated">
            <a:extLst>
              <a:ext uri="{FF2B5EF4-FFF2-40B4-BE49-F238E27FC236}">
                <a16:creationId xmlns:a16="http://schemas.microsoft.com/office/drawing/2014/main" id="{9B3D9493-C9CC-4AB4-E00B-748D78D44F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2468" y="2436527"/>
            <a:ext cx="6227064" cy="3044952"/>
          </a:xfrm>
          <a:prstGeom prst="rect">
            <a:avLst/>
          </a:prstGeom>
        </p:spPr>
      </p:pic>
    </p:spTree>
    <p:extLst>
      <p:ext uri="{BB962C8B-B14F-4D97-AF65-F5344CB8AC3E}">
        <p14:creationId xmlns:p14="http://schemas.microsoft.com/office/powerpoint/2010/main" val="1415484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56681B-6DFF-37E1-BF50-BB95A4C4ECA5}"/>
              </a:ext>
            </a:extLst>
          </p:cNvPr>
          <p:cNvPicPr>
            <a:picLocks noChangeAspect="1"/>
          </p:cNvPicPr>
          <p:nvPr/>
        </p:nvPicPr>
        <p:blipFill>
          <a:blip r:embed="rId2"/>
          <a:stretch>
            <a:fillRect/>
          </a:stretch>
        </p:blipFill>
        <p:spPr>
          <a:xfrm>
            <a:off x="2916481" y="1163134"/>
            <a:ext cx="5429163" cy="3245695"/>
          </a:xfrm>
          <a:prstGeom prst="rect">
            <a:avLst/>
          </a:prstGeom>
        </p:spPr>
      </p:pic>
      <p:sp>
        <p:nvSpPr>
          <p:cNvPr id="3" name="TextBox 2">
            <a:extLst>
              <a:ext uri="{FF2B5EF4-FFF2-40B4-BE49-F238E27FC236}">
                <a16:creationId xmlns:a16="http://schemas.microsoft.com/office/drawing/2014/main" id="{CC692D1B-245F-6FCB-C1E6-E455AD42CC05}"/>
              </a:ext>
            </a:extLst>
          </p:cNvPr>
          <p:cNvSpPr txBox="1"/>
          <p:nvPr/>
        </p:nvSpPr>
        <p:spPr>
          <a:xfrm>
            <a:off x="158000" y="565927"/>
            <a:ext cx="2449902" cy="923330"/>
          </a:xfrm>
          <a:prstGeom prst="rect">
            <a:avLst/>
          </a:prstGeom>
          <a:noFill/>
        </p:spPr>
        <p:txBody>
          <a:bodyPr wrap="square" rtlCol="0">
            <a:spAutoFit/>
          </a:bodyPr>
          <a:lstStyle/>
          <a:p>
            <a:r>
              <a:rPr lang="it-IT" dirty="0"/>
              <a:t>DISTRUZIONE della </a:t>
            </a:r>
            <a:r>
              <a:rPr lang="it-IT" dirty="0" err="1"/>
              <a:t>plasmamembrana</a:t>
            </a:r>
            <a:r>
              <a:rPr lang="it-IT" dirty="0"/>
              <a:t> e degli organelli</a:t>
            </a:r>
          </a:p>
        </p:txBody>
      </p:sp>
      <p:sp>
        <p:nvSpPr>
          <p:cNvPr id="4" name="TextBox 3">
            <a:extLst>
              <a:ext uri="{FF2B5EF4-FFF2-40B4-BE49-F238E27FC236}">
                <a16:creationId xmlns:a16="http://schemas.microsoft.com/office/drawing/2014/main" id="{09325D90-17A2-6D82-D991-438917C9480D}"/>
              </a:ext>
            </a:extLst>
          </p:cNvPr>
          <p:cNvSpPr txBox="1"/>
          <p:nvPr/>
        </p:nvSpPr>
        <p:spPr>
          <a:xfrm>
            <a:off x="9568570" y="2333294"/>
            <a:ext cx="2449902" cy="923330"/>
          </a:xfrm>
          <a:prstGeom prst="rect">
            <a:avLst/>
          </a:prstGeom>
          <a:noFill/>
        </p:spPr>
        <p:txBody>
          <a:bodyPr wrap="square" rtlCol="0">
            <a:spAutoFit/>
          </a:bodyPr>
          <a:lstStyle/>
          <a:p>
            <a:r>
              <a:rPr lang="it-IT" dirty="0"/>
              <a:t>Condensazione e frammentazione regolare della cromatina</a:t>
            </a:r>
          </a:p>
        </p:txBody>
      </p:sp>
      <p:cxnSp>
        <p:nvCxnSpPr>
          <p:cNvPr id="5" name="Straight Arrow Connector 4">
            <a:extLst>
              <a:ext uri="{FF2B5EF4-FFF2-40B4-BE49-F238E27FC236}">
                <a16:creationId xmlns:a16="http://schemas.microsoft.com/office/drawing/2014/main" id="{DCEF5CB9-3C94-1A77-1703-A788612BF779}"/>
              </a:ext>
            </a:extLst>
          </p:cNvPr>
          <p:cNvCxnSpPr/>
          <p:nvPr/>
        </p:nvCxnSpPr>
        <p:spPr>
          <a:xfrm flipH="1">
            <a:off x="7754170" y="3157183"/>
            <a:ext cx="144923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A7E024B-61CB-7D28-C027-9328F64DC3AF}"/>
              </a:ext>
            </a:extLst>
          </p:cNvPr>
          <p:cNvSpPr txBox="1"/>
          <p:nvPr/>
        </p:nvSpPr>
        <p:spPr>
          <a:xfrm>
            <a:off x="8108830" y="6337540"/>
            <a:ext cx="1353127" cy="369332"/>
          </a:xfrm>
          <a:prstGeom prst="rect">
            <a:avLst/>
          </a:prstGeom>
          <a:noFill/>
        </p:spPr>
        <p:txBody>
          <a:bodyPr wrap="none" rtlCol="0">
            <a:spAutoFit/>
          </a:bodyPr>
          <a:lstStyle/>
          <a:p>
            <a:r>
              <a:rPr lang="it-IT" dirty="0"/>
              <a:t>Pecorino 7.1</a:t>
            </a:r>
          </a:p>
        </p:txBody>
      </p:sp>
      <p:sp>
        <p:nvSpPr>
          <p:cNvPr id="7" name="TextBox 6">
            <a:extLst>
              <a:ext uri="{FF2B5EF4-FFF2-40B4-BE49-F238E27FC236}">
                <a16:creationId xmlns:a16="http://schemas.microsoft.com/office/drawing/2014/main" id="{04D2F49F-70EB-4317-8353-4E02435C09DD}"/>
              </a:ext>
            </a:extLst>
          </p:cNvPr>
          <p:cNvSpPr txBox="1"/>
          <p:nvPr/>
        </p:nvSpPr>
        <p:spPr>
          <a:xfrm>
            <a:off x="1092679" y="5356480"/>
            <a:ext cx="8195095" cy="369332"/>
          </a:xfrm>
          <a:prstGeom prst="rect">
            <a:avLst/>
          </a:prstGeom>
          <a:noFill/>
        </p:spPr>
        <p:txBody>
          <a:bodyPr wrap="square" rtlCol="0">
            <a:spAutoFit/>
          </a:bodyPr>
          <a:lstStyle/>
          <a:p>
            <a:r>
              <a:rPr lang="it-IT" dirty="0"/>
              <a:t>La trasduzione del segnale dipende più su particolari proteasi, le caspasi, che su </a:t>
            </a:r>
            <a:r>
              <a:rPr lang="it-IT" dirty="0" err="1"/>
              <a:t>kinasi</a:t>
            </a:r>
            <a:endParaRPr lang="it-IT" dirty="0"/>
          </a:p>
        </p:txBody>
      </p:sp>
    </p:spTree>
    <p:extLst>
      <p:ext uri="{BB962C8B-B14F-4D97-AF65-F5344CB8AC3E}">
        <p14:creationId xmlns:p14="http://schemas.microsoft.com/office/powerpoint/2010/main" val="744630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D658D0-49A2-F5AE-26E7-4F676E5A5434}"/>
              </a:ext>
            </a:extLst>
          </p:cNvPr>
          <p:cNvSpPr txBox="1"/>
          <p:nvPr/>
        </p:nvSpPr>
        <p:spPr>
          <a:xfrm>
            <a:off x="218536" y="235788"/>
            <a:ext cx="7004649" cy="3416320"/>
          </a:xfrm>
          <a:prstGeom prst="rect">
            <a:avLst/>
          </a:prstGeom>
          <a:noFill/>
        </p:spPr>
        <p:txBody>
          <a:bodyPr wrap="square" rtlCol="0">
            <a:spAutoFit/>
          </a:bodyPr>
          <a:lstStyle/>
          <a:p>
            <a:r>
              <a:rPr lang="it-IT" sz="2400" b="1" dirty="0"/>
              <a:t>Pathway intrinseco</a:t>
            </a:r>
          </a:p>
          <a:p>
            <a:endParaRPr lang="it-IT" sz="2400" dirty="0"/>
          </a:p>
          <a:p>
            <a:r>
              <a:rPr lang="it-IT" sz="2400" dirty="0"/>
              <a:t>Danno a DNA o stress ossidativo</a:t>
            </a:r>
          </a:p>
          <a:p>
            <a:r>
              <a:rPr lang="it-IT" sz="2400" dirty="0"/>
              <a:t>Famiglia BCL2 </a:t>
            </a:r>
            <a:br>
              <a:rPr lang="it-IT" sz="2400" dirty="0"/>
            </a:br>
            <a:r>
              <a:rPr lang="it-IT" sz="2400" dirty="0"/>
              <a:t>= 25 membri 1 o più domini BH (</a:t>
            </a:r>
            <a:r>
              <a:rPr lang="it-IT" sz="2400" b="1" dirty="0"/>
              <a:t>BCL2</a:t>
            </a:r>
            <a:r>
              <a:rPr lang="it-IT" sz="2400" dirty="0"/>
              <a:t> </a:t>
            </a:r>
            <a:r>
              <a:rPr lang="it-IT" sz="2400" dirty="0" err="1"/>
              <a:t>homology</a:t>
            </a:r>
            <a:r>
              <a:rPr lang="it-IT" sz="2400" dirty="0"/>
              <a:t>)</a:t>
            </a:r>
          </a:p>
          <a:p>
            <a:r>
              <a:rPr lang="it-IT" sz="2400" dirty="0"/>
              <a:t>- Pro-</a:t>
            </a:r>
            <a:r>
              <a:rPr lang="it-IT" sz="2400" dirty="0" err="1"/>
              <a:t>apoptotici</a:t>
            </a:r>
            <a:r>
              <a:rPr lang="it-IT" sz="2400" dirty="0"/>
              <a:t> (BAX, BAK) formano pori nella membrana esterna dei mitocondri: fuoriuscita di </a:t>
            </a:r>
          </a:p>
          <a:p>
            <a:r>
              <a:rPr lang="it-IT" sz="2400" dirty="0"/>
              <a:t>- Anti-</a:t>
            </a:r>
            <a:r>
              <a:rPr lang="it-IT" sz="2400" dirty="0" err="1"/>
              <a:t>apoptotici</a:t>
            </a:r>
            <a:r>
              <a:rPr lang="it-IT" sz="2400" dirty="0"/>
              <a:t> (BCL2, MCL1)</a:t>
            </a:r>
          </a:p>
          <a:p>
            <a:r>
              <a:rPr lang="it-IT" sz="2400" dirty="0"/>
              <a:t>(equilibrio tra le due tendenze)</a:t>
            </a:r>
          </a:p>
        </p:txBody>
      </p:sp>
      <p:sp>
        <p:nvSpPr>
          <p:cNvPr id="3" name="TextBox 2">
            <a:extLst>
              <a:ext uri="{FF2B5EF4-FFF2-40B4-BE49-F238E27FC236}">
                <a16:creationId xmlns:a16="http://schemas.microsoft.com/office/drawing/2014/main" id="{BF4E15E4-140F-7EC5-9A9D-E3BB43850A16}"/>
              </a:ext>
            </a:extLst>
          </p:cNvPr>
          <p:cNvSpPr txBox="1"/>
          <p:nvPr/>
        </p:nvSpPr>
        <p:spPr>
          <a:xfrm rot="16200000">
            <a:off x="10405697" y="3807124"/>
            <a:ext cx="2996241" cy="369332"/>
          </a:xfrm>
          <a:prstGeom prst="rect">
            <a:avLst/>
          </a:prstGeom>
          <a:noFill/>
        </p:spPr>
        <p:txBody>
          <a:bodyPr wrap="square" rtlCol="0">
            <a:spAutoFit/>
          </a:bodyPr>
          <a:lstStyle/>
          <a:p>
            <a:r>
              <a:rPr lang="it-IT" dirty="0"/>
              <a:t>Pecorino 7.5</a:t>
            </a:r>
          </a:p>
        </p:txBody>
      </p:sp>
      <p:pic>
        <p:nvPicPr>
          <p:cNvPr id="4" name="Picture 3" descr="Diagram&#10;&#10;Description automatically generated">
            <a:extLst>
              <a:ext uri="{FF2B5EF4-FFF2-40B4-BE49-F238E27FC236}">
                <a16:creationId xmlns:a16="http://schemas.microsoft.com/office/drawing/2014/main" id="{8984DC07-8E94-EE00-35FA-0EF18EEECB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8240" y="154076"/>
            <a:ext cx="3640749" cy="6469829"/>
          </a:xfrm>
          <a:prstGeom prst="rect">
            <a:avLst/>
          </a:prstGeom>
        </p:spPr>
      </p:pic>
      <p:sp>
        <p:nvSpPr>
          <p:cNvPr id="5" name="Rectangle 4">
            <a:extLst>
              <a:ext uri="{FF2B5EF4-FFF2-40B4-BE49-F238E27FC236}">
                <a16:creationId xmlns:a16="http://schemas.microsoft.com/office/drawing/2014/main" id="{A5643D60-7DDE-91FC-73AA-F74140DFA9FB}"/>
              </a:ext>
            </a:extLst>
          </p:cNvPr>
          <p:cNvSpPr/>
          <p:nvPr/>
        </p:nvSpPr>
        <p:spPr>
          <a:xfrm>
            <a:off x="8896709" y="1869057"/>
            <a:ext cx="2822442" cy="276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5">
            <a:extLst>
              <a:ext uri="{FF2B5EF4-FFF2-40B4-BE49-F238E27FC236}">
                <a16:creationId xmlns:a16="http://schemas.microsoft.com/office/drawing/2014/main" id="{057D357C-BE9D-9B5B-3374-215421D38CBA}"/>
              </a:ext>
            </a:extLst>
          </p:cNvPr>
          <p:cNvSpPr/>
          <p:nvPr/>
        </p:nvSpPr>
        <p:spPr>
          <a:xfrm>
            <a:off x="5138466" y="4804913"/>
            <a:ext cx="3079631" cy="1153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26130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5FBB7AA-7F41-4988-729D-5A6110CCCC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579" y="1245744"/>
            <a:ext cx="3515382" cy="3951732"/>
          </a:xfrm>
          <a:prstGeom prst="rect">
            <a:avLst/>
          </a:prstGeom>
        </p:spPr>
      </p:pic>
    </p:spTree>
    <p:extLst>
      <p:ext uri="{BB962C8B-B14F-4D97-AF65-F5344CB8AC3E}">
        <p14:creationId xmlns:p14="http://schemas.microsoft.com/office/powerpoint/2010/main" val="4262997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00034-3D65-D96A-1E88-A3679AF623EF}"/>
              </a:ext>
            </a:extLst>
          </p:cNvPr>
          <p:cNvSpPr txBox="1"/>
          <p:nvPr/>
        </p:nvSpPr>
        <p:spPr>
          <a:xfrm>
            <a:off x="141831" y="74891"/>
            <a:ext cx="4537055" cy="523220"/>
          </a:xfrm>
          <a:prstGeom prst="rect">
            <a:avLst/>
          </a:prstGeom>
          <a:noFill/>
        </p:spPr>
        <p:txBody>
          <a:bodyPr wrap="square" rtlCol="0">
            <a:spAutoFit/>
          </a:bodyPr>
          <a:lstStyle/>
          <a:p>
            <a:r>
              <a:rPr lang="it-IT" sz="2800" b="1" dirty="0">
                <a:solidFill>
                  <a:srgbClr val="0070C0"/>
                </a:solidFill>
              </a:rPr>
              <a:t>APOPTOSI E CANCRO</a:t>
            </a:r>
          </a:p>
        </p:txBody>
      </p:sp>
      <p:sp>
        <p:nvSpPr>
          <p:cNvPr id="5" name="TextBox 4">
            <a:extLst>
              <a:ext uri="{FF2B5EF4-FFF2-40B4-BE49-F238E27FC236}">
                <a16:creationId xmlns:a16="http://schemas.microsoft.com/office/drawing/2014/main" id="{D1F1EF25-FAEA-F827-C01D-36F9302784D7}"/>
              </a:ext>
            </a:extLst>
          </p:cNvPr>
          <p:cNvSpPr txBox="1"/>
          <p:nvPr/>
        </p:nvSpPr>
        <p:spPr>
          <a:xfrm>
            <a:off x="198914" y="626411"/>
            <a:ext cx="10897086" cy="1200329"/>
          </a:xfrm>
          <a:prstGeom prst="rect">
            <a:avLst/>
          </a:prstGeom>
          <a:noFill/>
        </p:spPr>
        <p:txBody>
          <a:bodyPr wrap="square" rtlCol="0">
            <a:spAutoFit/>
          </a:bodyPr>
          <a:lstStyle/>
          <a:p>
            <a:r>
              <a:rPr lang="it-IT" sz="2400" dirty="0"/>
              <a:t>Mutazioni e alterazioni epigenetiche che interferiscono con l’apoptosi sono un fattore di progressione tumorale</a:t>
            </a:r>
          </a:p>
          <a:p>
            <a:r>
              <a:rPr lang="it-IT" sz="2400" dirty="0"/>
              <a:t>Evitare l’apoptosi permette sopravvivenza e accumulo di ulteriori mutazioni</a:t>
            </a:r>
          </a:p>
        </p:txBody>
      </p:sp>
      <p:pic>
        <p:nvPicPr>
          <p:cNvPr id="6" name="Picture 5" descr="Diagram&#10;&#10;Description automatically generated">
            <a:extLst>
              <a:ext uri="{FF2B5EF4-FFF2-40B4-BE49-F238E27FC236}">
                <a16:creationId xmlns:a16="http://schemas.microsoft.com/office/drawing/2014/main" id="{165FEB54-C292-8E76-B75F-BE86253DFF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145" y="2349480"/>
            <a:ext cx="5546264" cy="3924146"/>
          </a:xfrm>
          <a:prstGeom prst="rect">
            <a:avLst/>
          </a:prstGeom>
        </p:spPr>
      </p:pic>
      <p:sp>
        <p:nvSpPr>
          <p:cNvPr id="7" name="TextBox 6">
            <a:extLst>
              <a:ext uri="{FF2B5EF4-FFF2-40B4-BE49-F238E27FC236}">
                <a16:creationId xmlns:a16="http://schemas.microsoft.com/office/drawing/2014/main" id="{C335C927-EF04-3FAA-9775-B0D6D20FA4AA}"/>
              </a:ext>
            </a:extLst>
          </p:cNvPr>
          <p:cNvSpPr txBox="1"/>
          <p:nvPr/>
        </p:nvSpPr>
        <p:spPr>
          <a:xfrm>
            <a:off x="6627944" y="2169404"/>
            <a:ext cx="4577824" cy="2677656"/>
          </a:xfrm>
          <a:prstGeom prst="rect">
            <a:avLst/>
          </a:prstGeom>
          <a:noFill/>
        </p:spPr>
        <p:txBody>
          <a:bodyPr wrap="square" rtlCol="0">
            <a:spAutoFit/>
          </a:bodyPr>
          <a:lstStyle/>
          <a:p>
            <a:r>
              <a:rPr lang="it-IT" sz="2400" dirty="0"/>
              <a:t>Pathway estrinseco:</a:t>
            </a:r>
          </a:p>
          <a:p>
            <a:r>
              <a:rPr lang="it-IT" sz="2400" dirty="0"/>
              <a:t>Perdita di Caspasi-8 (per metilazione del promotore o per mutazione)</a:t>
            </a:r>
          </a:p>
          <a:p>
            <a:pPr marL="285750" indent="-285750">
              <a:buFontTx/>
              <a:buChar char="-"/>
            </a:pPr>
            <a:r>
              <a:rPr lang="it-IT" sz="2400" dirty="0"/>
              <a:t>Neuroblastoma</a:t>
            </a:r>
          </a:p>
          <a:p>
            <a:pPr marL="285750" indent="-285750">
              <a:buFontTx/>
              <a:buChar char="-"/>
            </a:pPr>
            <a:r>
              <a:rPr lang="it-IT" sz="2400" dirty="0"/>
              <a:t>Microcitoma</a:t>
            </a:r>
          </a:p>
          <a:p>
            <a:pPr marL="285750" indent="-285750">
              <a:buFontTx/>
              <a:buChar char="-"/>
            </a:pPr>
            <a:endParaRPr lang="it-IT" sz="2400" dirty="0"/>
          </a:p>
        </p:txBody>
      </p:sp>
      <p:cxnSp>
        <p:nvCxnSpPr>
          <p:cNvPr id="9" name="Straight Arrow Connector 8">
            <a:extLst>
              <a:ext uri="{FF2B5EF4-FFF2-40B4-BE49-F238E27FC236}">
                <a16:creationId xmlns:a16="http://schemas.microsoft.com/office/drawing/2014/main" id="{BE731699-0423-877C-84FE-A251F4BFF676}"/>
              </a:ext>
            </a:extLst>
          </p:cNvPr>
          <p:cNvCxnSpPr/>
          <p:nvPr/>
        </p:nvCxnSpPr>
        <p:spPr>
          <a:xfrm flipH="1" flipV="1">
            <a:off x="4041997" y="5824204"/>
            <a:ext cx="1007588" cy="449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50F348-9731-A09A-980F-901EF2101457}"/>
              </a:ext>
            </a:extLst>
          </p:cNvPr>
          <p:cNvSpPr txBox="1"/>
          <p:nvPr/>
        </p:nvSpPr>
        <p:spPr>
          <a:xfrm>
            <a:off x="4761882" y="6233701"/>
            <a:ext cx="1380378" cy="369332"/>
          </a:xfrm>
          <a:prstGeom prst="rect">
            <a:avLst/>
          </a:prstGeom>
          <a:noFill/>
        </p:spPr>
        <p:txBody>
          <a:bodyPr wrap="none" rtlCol="0">
            <a:spAutoFit/>
          </a:bodyPr>
          <a:lstStyle/>
          <a:p>
            <a:r>
              <a:rPr lang="it-IT" dirty="0"/>
              <a:t>Traslocazioni</a:t>
            </a:r>
          </a:p>
        </p:txBody>
      </p:sp>
      <p:sp>
        <p:nvSpPr>
          <p:cNvPr id="11" name="TextBox 10">
            <a:extLst>
              <a:ext uri="{FF2B5EF4-FFF2-40B4-BE49-F238E27FC236}">
                <a16:creationId xmlns:a16="http://schemas.microsoft.com/office/drawing/2014/main" id="{7ADC3461-C7B6-0723-E42A-C1696CEA5F87}"/>
              </a:ext>
            </a:extLst>
          </p:cNvPr>
          <p:cNvSpPr txBox="1"/>
          <p:nvPr/>
        </p:nvSpPr>
        <p:spPr>
          <a:xfrm>
            <a:off x="578341" y="6042054"/>
            <a:ext cx="1292726" cy="369332"/>
          </a:xfrm>
          <a:prstGeom prst="rect">
            <a:avLst/>
          </a:prstGeom>
          <a:noFill/>
        </p:spPr>
        <p:txBody>
          <a:bodyPr wrap="none" rtlCol="0">
            <a:spAutoFit/>
          </a:bodyPr>
          <a:lstStyle/>
          <a:p>
            <a:r>
              <a:rPr lang="it-IT" dirty="0"/>
              <a:t>Metilazione</a:t>
            </a:r>
          </a:p>
        </p:txBody>
      </p:sp>
      <p:cxnSp>
        <p:nvCxnSpPr>
          <p:cNvPr id="13" name="Straight Arrow Connector 12">
            <a:extLst>
              <a:ext uri="{FF2B5EF4-FFF2-40B4-BE49-F238E27FC236}">
                <a16:creationId xmlns:a16="http://schemas.microsoft.com/office/drawing/2014/main" id="{BEA538AD-AF26-3151-9993-9F6713DC32EE}"/>
              </a:ext>
            </a:extLst>
          </p:cNvPr>
          <p:cNvCxnSpPr/>
          <p:nvPr/>
        </p:nvCxnSpPr>
        <p:spPr>
          <a:xfrm flipV="1">
            <a:off x="1298797" y="4723429"/>
            <a:ext cx="1729789" cy="1325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811EA77-39E0-81EA-410F-05BB6265663B}"/>
              </a:ext>
            </a:extLst>
          </p:cNvPr>
          <p:cNvCxnSpPr>
            <a:cxnSpLocks/>
          </p:cNvCxnSpPr>
          <p:nvPr/>
        </p:nvCxnSpPr>
        <p:spPr>
          <a:xfrm flipV="1">
            <a:off x="2219022" y="5321626"/>
            <a:ext cx="924751" cy="1042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39A30F7-78AD-5DD1-0BC4-6DDB9CD87F7B}"/>
              </a:ext>
            </a:extLst>
          </p:cNvPr>
          <p:cNvSpPr txBox="1"/>
          <p:nvPr/>
        </p:nvSpPr>
        <p:spPr>
          <a:xfrm>
            <a:off x="1572659" y="6411386"/>
            <a:ext cx="1111202" cy="369332"/>
          </a:xfrm>
          <a:prstGeom prst="rect">
            <a:avLst/>
          </a:prstGeom>
          <a:noFill/>
        </p:spPr>
        <p:txBody>
          <a:bodyPr wrap="none" rtlCol="0">
            <a:spAutoFit/>
          </a:bodyPr>
          <a:lstStyle/>
          <a:p>
            <a:r>
              <a:rPr lang="it-IT" dirty="0"/>
              <a:t>Induzione</a:t>
            </a:r>
          </a:p>
        </p:txBody>
      </p:sp>
      <p:cxnSp>
        <p:nvCxnSpPr>
          <p:cNvPr id="17" name="Straight Arrow Connector 16">
            <a:extLst>
              <a:ext uri="{FF2B5EF4-FFF2-40B4-BE49-F238E27FC236}">
                <a16:creationId xmlns:a16="http://schemas.microsoft.com/office/drawing/2014/main" id="{99D0EE06-E50D-340B-DADD-0A4EBE725A61}"/>
              </a:ext>
            </a:extLst>
          </p:cNvPr>
          <p:cNvCxnSpPr>
            <a:cxnSpLocks/>
            <a:stCxn id="21" idx="2"/>
          </p:cNvCxnSpPr>
          <p:nvPr/>
        </p:nvCxnSpPr>
        <p:spPr>
          <a:xfrm flipH="1">
            <a:off x="3849799" y="2806044"/>
            <a:ext cx="912606" cy="799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0D47A57-0421-181A-0733-515C0013A1D8}"/>
              </a:ext>
            </a:extLst>
          </p:cNvPr>
          <p:cNvSpPr txBox="1"/>
          <p:nvPr/>
        </p:nvSpPr>
        <p:spPr>
          <a:xfrm>
            <a:off x="4197795" y="2436712"/>
            <a:ext cx="1129220" cy="369332"/>
          </a:xfrm>
          <a:prstGeom prst="rect">
            <a:avLst/>
          </a:prstGeom>
          <a:noFill/>
        </p:spPr>
        <p:txBody>
          <a:bodyPr wrap="none" rtlCol="0">
            <a:spAutoFit/>
          </a:bodyPr>
          <a:lstStyle/>
          <a:p>
            <a:r>
              <a:rPr lang="it-IT" dirty="0"/>
              <a:t>Mutazioni</a:t>
            </a:r>
          </a:p>
        </p:txBody>
      </p:sp>
      <p:sp>
        <p:nvSpPr>
          <p:cNvPr id="23" name="TextBox 22">
            <a:extLst>
              <a:ext uri="{FF2B5EF4-FFF2-40B4-BE49-F238E27FC236}">
                <a16:creationId xmlns:a16="http://schemas.microsoft.com/office/drawing/2014/main" id="{8A64FE38-2C12-376A-FCF0-2C4E77183AF1}"/>
              </a:ext>
            </a:extLst>
          </p:cNvPr>
          <p:cNvSpPr txBox="1"/>
          <p:nvPr/>
        </p:nvSpPr>
        <p:spPr>
          <a:xfrm>
            <a:off x="6668713" y="4564123"/>
            <a:ext cx="5468928" cy="1938992"/>
          </a:xfrm>
          <a:prstGeom prst="rect">
            <a:avLst/>
          </a:prstGeom>
          <a:noFill/>
        </p:spPr>
        <p:txBody>
          <a:bodyPr wrap="square" rtlCol="0">
            <a:spAutoFit/>
          </a:bodyPr>
          <a:lstStyle/>
          <a:p>
            <a:r>
              <a:rPr lang="it-IT" sz="2400" dirty="0"/>
              <a:t>Pathway Intrinseco</a:t>
            </a:r>
          </a:p>
          <a:p>
            <a:r>
              <a:rPr lang="it-IT" sz="2400" dirty="0"/>
              <a:t>Mutazioni di </a:t>
            </a:r>
            <a:r>
              <a:rPr lang="it-IT" sz="2400" i="1" dirty="0"/>
              <a:t>TP53</a:t>
            </a:r>
            <a:r>
              <a:rPr lang="it-IT" sz="2400" dirty="0"/>
              <a:t> e relativo pathway</a:t>
            </a:r>
            <a:br>
              <a:rPr lang="it-IT" sz="2400" dirty="0"/>
            </a:br>
            <a:r>
              <a:rPr lang="it-IT" sz="2400" dirty="0"/>
              <a:t>- maggior parte dei tumori</a:t>
            </a:r>
          </a:p>
          <a:p>
            <a:r>
              <a:rPr lang="it-IT" sz="2400" dirty="0"/>
              <a:t>Traslocazione BCL2 </a:t>
            </a:r>
            <a:br>
              <a:rPr lang="it-IT" sz="2400" dirty="0"/>
            </a:br>
            <a:r>
              <a:rPr lang="it-IT" sz="2400" dirty="0"/>
              <a:t>- linfomi B, ca stomaco, polmone, prostata</a:t>
            </a:r>
          </a:p>
        </p:txBody>
      </p:sp>
      <p:sp>
        <p:nvSpPr>
          <p:cNvPr id="24" name="TextBox 23">
            <a:extLst>
              <a:ext uri="{FF2B5EF4-FFF2-40B4-BE49-F238E27FC236}">
                <a16:creationId xmlns:a16="http://schemas.microsoft.com/office/drawing/2014/main" id="{629727D6-DBA6-68D5-DFC9-C6FF26CF2FE3}"/>
              </a:ext>
            </a:extLst>
          </p:cNvPr>
          <p:cNvSpPr txBox="1"/>
          <p:nvPr/>
        </p:nvSpPr>
        <p:spPr>
          <a:xfrm>
            <a:off x="5254048" y="3873341"/>
            <a:ext cx="535468" cy="369332"/>
          </a:xfrm>
          <a:prstGeom prst="rect">
            <a:avLst/>
          </a:prstGeom>
          <a:noFill/>
        </p:spPr>
        <p:txBody>
          <a:bodyPr wrap="none" rtlCol="0">
            <a:spAutoFit/>
          </a:bodyPr>
          <a:lstStyle/>
          <a:p>
            <a:r>
              <a:rPr lang="it-IT" dirty="0"/>
              <a:t>LOF</a:t>
            </a:r>
          </a:p>
        </p:txBody>
      </p:sp>
    </p:spTree>
    <p:extLst>
      <p:ext uri="{BB962C8B-B14F-4D97-AF65-F5344CB8AC3E}">
        <p14:creationId xmlns:p14="http://schemas.microsoft.com/office/powerpoint/2010/main" val="566153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76BF01-5F76-59D8-F3A3-D132B6E12ECD}"/>
              </a:ext>
            </a:extLst>
          </p:cNvPr>
          <p:cNvSpPr txBox="1"/>
          <p:nvPr/>
        </p:nvSpPr>
        <p:spPr>
          <a:xfrm>
            <a:off x="343627" y="869116"/>
            <a:ext cx="9272132" cy="2677656"/>
          </a:xfrm>
          <a:prstGeom prst="rect">
            <a:avLst/>
          </a:prstGeom>
          <a:noFill/>
        </p:spPr>
        <p:txBody>
          <a:bodyPr wrap="square" rtlCol="0">
            <a:spAutoFit/>
          </a:bodyPr>
          <a:lstStyle/>
          <a:p>
            <a:r>
              <a:rPr lang="it-IT" sz="2400" b="1" dirty="0"/>
              <a:t>TRAIL</a:t>
            </a:r>
            <a:r>
              <a:rPr lang="it-IT" sz="2400" dirty="0"/>
              <a:t> RECEPTOR</a:t>
            </a:r>
          </a:p>
          <a:p>
            <a:endParaRPr lang="it-IT" sz="2400" dirty="0"/>
          </a:p>
          <a:p>
            <a:r>
              <a:rPr lang="it-IT" sz="2400" dirty="0"/>
              <a:t>Sottofamiglia del TNF-R. </a:t>
            </a:r>
            <a:br>
              <a:rPr lang="it-IT" sz="2400" dirty="0"/>
            </a:br>
            <a:r>
              <a:rPr lang="it-IT" sz="2400" dirty="0"/>
              <a:t>TRAIL induce apoptosi nella maggior parte delle cellule tumorali ma non in quelle normali, indipendentemente da p53</a:t>
            </a:r>
          </a:p>
          <a:p>
            <a:r>
              <a:rPr lang="it-IT" sz="2400" dirty="0"/>
              <a:t>Forse perché la «resistenza» a TRAIL richiede una serie di fattori regolatori intatti, che non si trovano nelle cellule tumorali</a:t>
            </a:r>
          </a:p>
        </p:txBody>
      </p:sp>
      <p:sp>
        <p:nvSpPr>
          <p:cNvPr id="3" name="TextBox 2">
            <a:extLst>
              <a:ext uri="{FF2B5EF4-FFF2-40B4-BE49-F238E27FC236}">
                <a16:creationId xmlns:a16="http://schemas.microsoft.com/office/drawing/2014/main" id="{C41B05AD-F41C-338E-747E-E49371307106}"/>
              </a:ext>
            </a:extLst>
          </p:cNvPr>
          <p:cNvSpPr txBox="1"/>
          <p:nvPr/>
        </p:nvSpPr>
        <p:spPr>
          <a:xfrm>
            <a:off x="343627" y="199617"/>
            <a:ext cx="9720596" cy="523220"/>
          </a:xfrm>
          <a:prstGeom prst="rect">
            <a:avLst/>
          </a:prstGeom>
          <a:noFill/>
        </p:spPr>
        <p:txBody>
          <a:bodyPr wrap="square" rtlCol="0">
            <a:spAutoFit/>
          </a:bodyPr>
          <a:lstStyle/>
          <a:p>
            <a:r>
              <a:rPr lang="it-IT" sz="2800" dirty="0">
                <a:solidFill>
                  <a:srgbClr val="0070C0"/>
                </a:solidFill>
              </a:rPr>
              <a:t>Altri percorsi di morte cellulare</a:t>
            </a:r>
          </a:p>
        </p:txBody>
      </p:sp>
      <p:sp>
        <p:nvSpPr>
          <p:cNvPr id="4" name="TextBox 3">
            <a:extLst>
              <a:ext uri="{FF2B5EF4-FFF2-40B4-BE49-F238E27FC236}">
                <a16:creationId xmlns:a16="http://schemas.microsoft.com/office/drawing/2014/main" id="{17E01B6C-A2B1-B158-E86D-75F7657CA7BF}"/>
              </a:ext>
            </a:extLst>
          </p:cNvPr>
          <p:cNvSpPr txBox="1"/>
          <p:nvPr/>
        </p:nvSpPr>
        <p:spPr>
          <a:xfrm>
            <a:off x="343627" y="3693051"/>
            <a:ext cx="10879613" cy="1938992"/>
          </a:xfrm>
          <a:prstGeom prst="rect">
            <a:avLst/>
          </a:prstGeom>
          <a:noFill/>
        </p:spPr>
        <p:txBody>
          <a:bodyPr wrap="square" rtlCol="0">
            <a:spAutoFit/>
          </a:bodyPr>
          <a:lstStyle/>
          <a:p>
            <a:r>
              <a:rPr lang="it-IT" sz="2400" dirty="0"/>
              <a:t>Eccesso di AUTOFAGIA</a:t>
            </a:r>
          </a:p>
          <a:p>
            <a:endParaRPr lang="it-IT" sz="2400" dirty="0"/>
          </a:p>
          <a:p>
            <a:r>
              <a:rPr lang="it-IT" sz="2400" dirty="0"/>
              <a:t>AUTOFAGIA: riciclo di molecole in condizioni di </a:t>
            </a:r>
            <a:r>
              <a:rPr lang="it-IT" sz="2400" i="1" dirty="0" err="1"/>
              <a:t>starvation</a:t>
            </a:r>
            <a:r>
              <a:rPr lang="it-IT" sz="2400" dirty="0"/>
              <a:t>; eliminazione di molecole danneggiate. Un eccesso di autofagia porta a morte non </a:t>
            </a:r>
            <a:r>
              <a:rPr lang="it-IT" sz="2400" dirty="0" err="1"/>
              <a:t>apoptotica</a:t>
            </a:r>
            <a:r>
              <a:rPr lang="it-IT" sz="2400" dirty="0"/>
              <a:t> (non caspasi-dipendente)</a:t>
            </a:r>
          </a:p>
        </p:txBody>
      </p:sp>
    </p:spTree>
    <p:extLst>
      <p:ext uri="{BB962C8B-B14F-4D97-AF65-F5344CB8AC3E}">
        <p14:creationId xmlns:p14="http://schemas.microsoft.com/office/powerpoint/2010/main" val="2719255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CCCB8BB-16E5-A102-6C9E-C288059E26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271" y="599853"/>
            <a:ext cx="5264352" cy="5218525"/>
          </a:xfrm>
          <a:prstGeom prst="rect">
            <a:avLst/>
          </a:prstGeom>
        </p:spPr>
      </p:pic>
      <p:sp>
        <p:nvSpPr>
          <p:cNvPr id="5" name="TextBox 4">
            <a:extLst>
              <a:ext uri="{FF2B5EF4-FFF2-40B4-BE49-F238E27FC236}">
                <a16:creationId xmlns:a16="http://schemas.microsoft.com/office/drawing/2014/main" id="{CB10CB64-ACC2-5F12-3A6B-046A54B18B34}"/>
              </a:ext>
            </a:extLst>
          </p:cNvPr>
          <p:cNvSpPr txBox="1"/>
          <p:nvPr/>
        </p:nvSpPr>
        <p:spPr>
          <a:xfrm>
            <a:off x="6633768" y="4923392"/>
            <a:ext cx="4116256" cy="461665"/>
          </a:xfrm>
          <a:prstGeom prst="rect">
            <a:avLst/>
          </a:prstGeom>
          <a:noFill/>
        </p:spPr>
        <p:txBody>
          <a:bodyPr wrap="square">
            <a:spAutoFit/>
          </a:bodyPr>
          <a:lstStyle/>
          <a:p>
            <a:r>
              <a:rPr lang="en-US" sz="2400" b="1" i="1" dirty="0"/>
              <a:t>synthetic lethal strategies</a:t>
            </a:r>
            <a:endParaRPr lang="it-IT" sz="2400" dirty="0"/>
          </a:p>
        </p:txBody>
      </p:sp>
      <p:sp>
        <p:nvSpPr>
          <p:cNvPr id="6" name="TextBox 5">
            <a:extLst>
              <a:ext uri="{FF2B5EF4-FFF2-40B4-BE49-F238E27FC236}">
                <a16:creationId xmlns:a16="http://schemas.microsoft.com/office/drawing/2014/main" id="{E112EA0B-A3B4-D42E-9AAA-52115DDA686A}"/>
              </a:ext>
            </a:extLst>
          </p:cNvPr>
          <p:cNvSpPr txBox="1"/>
          <p:nvPr/>
        </p:nvSpPr>
        <p:spPr>
          <a:xfrm>
            <a:off x="6633768" y="489233"/>
            <a:ext cx="5264352" cy="1938992"/>
          </a:xfrm>
          <a:prstGeom prst="rect">
            <a:avLst/>
          </a:prstGeom>
          <a:noFill/>
        </p:spPr>
        <p:txBody>
          <a:bodyPr wrap="square" rtlCol="0">
            <a:spAutoFit/>
          </a:bodyPr>
          <a:lstStyle/>
          <a:p>
            <a:r>
              <a:rPr lang="it-IT" sz="2400" dirty="0"/>
              <a:t>Il genotipo dei geni </a:t>
            </a:r>
            <a:r>
              <a:rPr lang="it-IT" sz="2400" dirty="0" err="1"/>
              <a:t>apoptotici</a:t>
            </a:r>
            <a:r>
              <a:rPr lang="it-IT" sz="2400" dirty="0"/>
              <a:t>/</a:t>
            </a:r>
            <a:r>
              <a:rPr lang="it-IT" sz="2400" dirty="0" err="1"/>
              <a:t>antiapoptotici</a:t>
            </a:r>
            <a:r>
              <a:rPr lang="it-IT" sz="2400" dirty="0"/>
              <a:t>, in particolare </a:t>
            </a:r>
            <a:r>
              <a:rPr lang="it-IT" sz="2400" b="1" i="1" dirty="0"/>
              <a:t>TP53</a:t>
            </a:r>
            <a:r>
              <a:rPr lang="it-IT" sz="2400" dirty="0"/>
              <a:t> e </a:t>
            </a:r>
            <a:r>
              <a:rPr lang="it-IT" sz="2400" i="1" dirty="0"/>
              <a:t>BCL2</a:t>
            </a:r>
            <a:r>
              <a:rPr lang="it-IT" sz="2400" dirty="0"/>
              <a:t>, influenza la risposta alla </a:t>
            </a:r>
            <a:r>
              <a:rPr lang="it-IT" sz="2400" dirty="0" err="1"/>
              <a:t>chemoterapia</a:t>
            </a:r>
            <a:r>
              <a:rPr lang="it-IT" sz="2400" dirty="0"/>
              <a:t>, che può perfino facilitare l’accumulo di nuove mutazioni.  </a:t>
            </a:r>
          </a:p>
        </p:txBody>
      </p:sp>
      <p:sp>
        <p:nvSpPr>
          <p:cNvPr id="7" name="TextBox 6">
            <a:extLst>
              <a:ext uri="{FF2B5EF4-FFF2-40B4-BE49-F238E27FC236}">
                <a16:creationId xmlns:a16="http://schemas.microsoft.com/office/drawing/2014/main" id="{3C5A97CF-DB63-EE9B-9CEC-43D729A3398B}"/>
              </a:ext>
            </a:extLst>
          </p:cNvPr>
          <p:cNvSpPr txBox="1"/>
          <p:nvPr/>
        </p:nvSpPr>
        <p:spPr>
          <a:xfrm>
            <a:off x="6633768" y="2615068"/>
            <a:ext cx="5264352" cy="2308324"/>
          </a:xfrm>
          <a:prstGeom prst="rect">
            <a:avLst/>
          </a:prstGeom>
          <a:noFill/>
        </p:spPr>
        <p:txBody>
          <a:bodyPr wrap="square" rtlCol="0">
            <a:spAutoFit/>
          </a:bodyPr>
          <a:lstStyle/>
          <a:p>
            <a:r>
              <a:rPr lang="it-IT" sz="2400" b="1" dirty="0"/>
              <a:t>Farmaci </a:t>
            </a:r>
            <a:r>
              <a:rPr lang="it-IT" sz="2400" b="1" dirty="0" err="1"/>
              <a:t>apoptotici</a:t>
            </a:r>
            <a:endParaRPr lang="it-IT" sz="2400" b="1" dirty="0"/>
          </a:p>
          <a:p>
            <a:r>
              <a:rPr lang="it-IT" sz="2400" dirty="0"/>
              <a:t>TRAIL</a:t>
            </a:r>
          </a:p>
          <a:p>
            <a:r>
              <a:rPr lang="it-IT" sz="2400" dirty="0"/>
              <a:t>Targeting BCL2</a:t>
            </a:r>
          </a:p>
          <a:p>
            <a:pPr marL="342900" indent="-342900">
              <a:buFontTx/>
              <a:buChar char="-"/>
            </a:pPr>
            <a:r>
              <a:rPr lang="it-IT" sz="2400" dirty="0"/>
              <a:t>RNA antisenso</a:t>
            </a:r>
          </a:p>
          <a:p>
            <a:pPr marL="342900" indent="-342900">
              <a:buFontTx/>
              <a:buChar char="-"/>
            </a:pPr>
            <a:r>
              <a:rPr lang="it-IT" sz="2400" dirty="0"/>
              <a:t>Inibitori di proteine anti-</a:t>
            </a:r>
            <a:r>
              <a:rPr lang="it-IT" sz="2400" dirty="0" err="1"/>
              <a:t>apoptotiche</a:t>
            </a:r>
            <a:endParaRPr lang="it-IT" sz="2400" dirty="0"/>
          </a:p>
          <a:p>
            <a:pPr marL="342900" indent="-342900">
              <a:buFontTx/>
              <a:buChar char="-"/>
            </a:pPr>
            <a:r>
              <a:rPr lang="it-IT" sz="2400" dirty="0"/>
              <a:t>Induttori (ad esempio di caspasi)</a:t>
            </a:r>
          </a:p>
        </p:txBody>
      </p:sp>
    </p:spTree>
    <p:extLst>
      <p:ext uri="{BB962C8B-B14F-4D97-AF65-F5344CB8AC3E}">
        <p14:creationId xmlns:p14="http://schemas.microsoft.com/office/powerpoint/2010/main" val="3637116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74A68A2-6495-41A2-90C0-AC8E79AD66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68407" y="1578938"/>
            <a:ext cx="4531829" cy="3398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E5FCC2-8466-4DE9-85D6-81F6A3957640}"/>
              </a:ext>
            </a:extLst>
          </p:cNvPr>
          <p:cNvSpPr txBox="1"/>
          <p:nvPr/>
        </p:nvSpPr>
        <p:spPr>
          <a:xfrm>
            <a:off x="290623" y="1528749"/>
            <a:ext cx="2366289" cy="830997"/>
          </a:xfrm>
          <a:prstGeom prst="rect">
            <a:avLst/>
          </a:prstGeom>
          <a:noFill/>
        </p:spPr>
        <p:txBody>
          <a:bodyPr wrap="none" rtlCol="0">
            <a:spAutoFit/>
          </a:bodyPr>
          <a:lstStyle/>
          <a:p>
            <a:r>
              <a:rPr lang="it-IT" sz="2400" b="1" dirty="0"/>
              <a:t>Cellula staminale</a:t>
            </a:r>
          </a:p>
          <a:p>
            <a:r>
              <a:rPr lang="it-IT" sz="2400" dirty="0"/>
              <a:t>proliferante</a:t>
            </a:r>
          </a:p>
        </p:txBody>
      </p:sp>
      <p:sp>
        <p:nvSpPr>
          <p:cNvPr id="4" name="TextBox 3">
            <a:extLst>
              <a:ext uri="{FF2B5EF4-FFF2-40B4-BE49-F238E27FC236}">
                <a16:creationId xmlns:a16="http://schemas.microsoft.com/office/drawing/2014/main" id="{1607CADF-73D2-419A-BE0D-ABD5D8A686F0}"/>
              </a:ext>
            </a:extLst>
          </p:cNvPr>
          <p:cNvSpPr txBox="1"/>
          <p:nvPr/>
        </p:nvSpPr>
        <p:spPr>
          <a:xfrm>
            <a:off x="290623" y="3007446"/>
            <a:ext cx="2973573" cy="830997"/>
          </a:xfrm>
          <a:prstGeom prst="rect">
            <a:avLst/>
          </a:prstGeom>
          <a:noFill/>
        </p:spPr>
        <p:txBody>
          <a:bodyPr wrap="square" rtlCol="0">
            <a:spAutoFit/>
          </a:bodyPr>
          <a:lstStyle/>
          <a:p>
            <a:r>
              <a:rPr lang="it-IT" sz="2400" b="1" dirty="0"/>
              <a:t>Cellule immature</a:t>
            </a:r>
            <a:r>
              <a:rPr lang="it-IT" sz="2400" dirty="0"/>
              <a:t>: intermedie</a:t>
            </a:r>
          </a:p>
        </p:txBody>
      </p:sp>
      <p:sp>
        <p:nvSpPr>
          <p:cNvPr id="5" name="TextBox 4">
            <a:extLst>
              <a:ext uri="{FF2B5EF4-FFF2-40B4-BE49-F238E27FC236}">
                <a16:creationId xmlns:a16="http://schemas.microsoft.com/office/drawing/2014/main" id="{C9A7D50E-9BF0-4F7E-94C8-3D1CC15B35FF}"/>
              </a:ext>
            </a:extLst>
          </p:cNvPr>
          <p:cNvSpPr txBox="1"/>
          <p:nvPr/>
        </p:nvSpPr>
        <p:spPr>
          <a:xfrm>
            <a:off x="200838" y="182828"/>
            <a:ext cx="9306715" cy="1138773"/>
          </a:xfrm>
          <a:prstGeom prst="rect">
            <a:avLst/>
          </a:prstGeom>
          <a:noFill/>
        </p:spPr>
        <p:txBody>
          <a:bodyPr wrap="none" rtlCol="0">
            <a:spAutoFit/>
          </a:bodyPr>
          <a:lstStyle/>
          <a:p>
            <a:r>
              <a:rPr lang="it-IT" sz="3600" b="1" dirty="0">
                <a:solidFill>
                  <a:srgbClr val="0070C0"/>
                </a:solidFill>
              </a:rPr>
              <a:t>Dalla cellula staminale alle cellule mature:</a:t>
            </a:r>
          </a:p>
          <a:p>
            <a:r>
              <a:rPr lang="it-IT" sz="3200" b="1" dirty="0">
                <a:solidFill>
                  <a:srgbClr val="0070C0"/>
                </a:solidFill>
              </a:rPr>
              <a:t>Un diverso equilibrio tra proliferazione e maturazione</a:t>
            </a:r>
          </a:p>
        </p:txBody>
      </p:sp>
      <p:sp>
        <p:nvSpPr>
          <p:cNvPr id="6" name="TextBox 5">
            <a:extLst>
              <a:ext uri="{FF2B5EF4-FFF2-40B4-BE49-F238E27FC236}">
                <a16:creationId xmlns:a16="http://schemas.microsoft.com/office/drawing/2014/main" id="{B0DCA595-2FD2-4534-AD05-56C2A8F141C5}"/>
              </a:ext>
            </a:extLst>
          </p:cNvPr>
          <p:cNvSpPr txBox="1"/>
          <p:nvPr/>
        </p:nvSpPr>
        <p:spPr>
          <a:xfrm>
            <a:off x="251637" y="4302846"/>
            <a:ext cx="2973573" cy="1938992"/>
          </a:xfrm>
          <a:prstGeom prst="rect">
            <a:avLst/>
          </a:prstGeom>
          <a:noFill/>
        </p:spPr>
        <p:txBody>
          <a:bodyPr wrap="square" rtlCol="0">
            <a:spAutoFit/>
          </a:bodyPr>
          <a:lstStyle/>
          <a:p>
            <a:r>
              <a:rPr lang="it-IT" sz="2400" b="1" dirty="0"/>
              <a:t>Cellule mature</a:t>
            </a:r>
            <a:r>
              <a:rPr lang="it-IT" sz="2400" dirty="0"/>
              <a:t>:</a:t>
            </a:r>
          </a:p>
          <a:p>
            <a:r>
              <a:rPr lang="it-IT" sz="2400" dirty="0"/>
              <a:t>Solo i linfociti conservano capacità di proliferare, ma solo se stimolati</a:t>
            </a:r>
          </a:p>
        </p:txBody>
      </p:sp>
      <p:cxnSp>
        <p:nvCxnSpPr>
          <p:cNvPr id="8" name="Straight Arrow Connector 7">
            <a:extLst>
              <a:ext uri="{FF2B5EF4-FFF2-40B4-BE49-F238E27FC236}">
                <a16:creationId xmlns:a16="http://schemas.microsoft.com/office/drawing/2014/main" id="{42420710-6D5E-495C-9712-66A89F70346F}"/>
              </a:ext>
            </a:extLst>
          </p:cNvPr>
          <p:cNvCxnSpPr/>
          <p:nvPr/>
        </p:nvCxnSpPr>
        <p:spPr>
          <a:xfrm>
            <a:off x="6156251" y="2780414"/>
            <a:ext cx="280699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4AA341-F144-4B27-B157-11C3A81A98E2}"/>
              </a:ext>
            </a:extLst>
          </p:cNvPr>
          <p:cNvCxnSpPr/>
          <p:nvPr/>
        </p:nvCxnSpPr>
        <p:spPr>
          <a:xfrm>
            <a:off x="6156251" y="3778192"/>
            <a:ext cx="280699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097E0A4-5E82-4A23-978E-32F7525EB23B}"/>
              </a:ext>
            </a:extLst>
          </p:cNvPr>
          <p:cNvCxnSpPr/>
          <p:nvPr/>
        </p:nvCxnSpPr>
        <p:spPr>
          <a:xfrm>
            <a:off x="6156251" y="4781195"/>
            <a:ext cx="280699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34CFCA-35C7-4AD6-B664-58FED5AB30BC}"/>
              </a:ext>
            </a:extLst>
          </p:cNvPr>
          <p:cNvSpPr txBox="1"/>
          <p:nvPr/>
        </p:nvSpPr>
        <p:spPr>
          <a:xfrm>
            <a:off x="9117526" y="2152045"/>
            <a:ext cx="2945219" cy="1077218"/>
          </a:xfrm>
          <a:prstGeom prst="rect">
            <a:avLst/>
          </a:prstGeom>
          <a:noFill/>
        </p:spPr>
        <p:txBody>
          <a:bodyPr wrap="square" rtlCol="0">
            <a:spAutoFit/>
          </a:bodyPr>
          <a:lstStyle/>
          <a:p>
            <a:r>
              <a:rPr lang="it-IT" sz="2400" b="1" dirty="0"/>
              <a:t>Leucemie «acute»</a:t>
            </a:r>
          </a:p>
          <a:p>
            <a:r>
              <a:rPr lang="it-IT" sz="2000" dirty="0"/>
              <a:t>Più proliferazione, più rapida evoluzione</a:t>
            </a:r>
          </a:p>
        </p:txBody>
      </p:sp>
      <p:sp>
        <p:nvSpPr>
          <p:cNvPr id="12" name="TextBox 11">
            <a:extLst>
              <a:ext uri="{FF2B5EF4-FFF2-40B4-BE49-F238E27FC236}">
                <a16:creationId xmlns:a16="http://schemas.microsoft.com/office/drawing/2014/main" id="{CFC38DE7-5DBE-4904-A204-643C2B30E82A}"/>
              </a:ext>
            </a:extLst>
          </p:cNvPr>
          <p:cNvSpPr txBox="1"/>
          <p:nvPr/>
        </p:nvSpPr>
        <p:spPr>
          <a:xfrm>
            <a:off x="9170581" y="3505626"/>
            <a:ext cx="2886752" cy="461665"/>
          </a:xfrm>
          <a:prstGeom prst="rect">
            <a:avLst/>
          </a:prstGeom>
          <a:noFill/>
        </p:spPr>
        <p:txBody>
          <a:bodyPr wrap="none" rtlCol="0">
            <a:spAutoFit/>
          </a:bodyPr>
          <a:lstStyle/>
          <a:p>
            <a:r>
              <a:rPr lang="it-IT" sz="2400" dirty="0"/>
              <a:t>Leucemie «croniche»</a:t>
            </a:r>
          </a:p>
        </p:txBody>
      </p:sp>
      <p:sp>
        <p:nvSpPr>
          <p:cNvPr id="13" name="TextBox 12">
            <a:extLst>
              <a:ext uri="{FF2B5EF4-FFF2-40B4-BE49-F238E27FC236}">
                <a16:creationId xmlns:a16="http://schemas.microsoft.com/office/drawing/2014/main" id="{61AAAFF6-3EFD-4AC1-9CAE-3D38027B7430}"/>
              </a:ext>
            </a:extLst>
          </p:cNvPr>
          <p:cNvSpPr txBox="1"/>
          <p:nvPr/>
        </p:nvSpPr>
        <p:spPr>
          <a:xfrm>
            <a:off x="9216656" y="4512602"/>
            <a:ext cx="1110945" cy="461665"/>
          </a:xfrm>
          <a:prstGeom prst="rect">
            <a:avLst/>
          </a:prstGeom>
          <a:noFill/>
        </p:spPr>
        <p:txBody>
          <a:bodyPr wrap="none" rtlCol="0">
            <a:spAutoFit/>
          </a:bodyPr>
          <a:lstStyle/>
          <a:p>
            <a:r>
              <a:rPr lang="it-IT" sz="2400" dirty="0"/>
              <a:t>Linfomi</a:t>
            </a:r>
          </a:p>
        </p:txBody>
      </p:sp>
      <p:sp>
        <p:nvSpPr>
          <p:cNvPr id="14" name="TextBox 13">
            <a:extLst>
              <a:ext uri="{FF2B5EF4-FFF2-40B4-BE49-F238E27FC236}">
                <a16:creationId xmlns:a16="http://schemas.microsoft.com/office/drawing/2014/main" id="{F5463F98-C729-4354-847A-0D10E0E7D5D6}"/>
              </a:ext>
            </a:extLst>
          </p:cNvPr>
          <p:cNvSpPr txBox="1"/>
          <p:nvPr/>
        </p:nvSpPr>
        <p:spPr>
          <a:xfrm>
            <a:off x="8898391" y="6177306"/>
            <a:ext cx="2731389" cy="369332"/>
          </a:xfrm>
          <a:prstGeom prst="rect">
            <a:avLst/>
          </a:prstGeom>
          <a:noFill/>
        </p:spPr>
        <p:txBody>
          <a:bodyPr wrap="none" rtlCol="0">
            <a:spAutoFit/>
          </a:bodyPr>
          <a:lstStyle/>
          <a:p>
            <a:r>
              <a:rPr lang="it-IT" dirty="0"/>
              <a:t>E’ una visione semplificata!</a:t>
            </a:r>
          </a:p>
        </p:txBody>
      </p:sp>
    </p:spTree>
    <p:extLst>
      <p:ext uri="{BB962C8B-B14F-4D97-AF65-F5344CB8AC3E}">
        <p14:creationId xmlns:p14="http://schemas.microsoft.com/office/powerpoint/2010/main" val="59400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A20A53-7376-597C-3CB7-35AF92B7B31E}"/>
              </a:ext>
            </a:extLst>
          </p:cNvPr>
          <p:cNvSpPr txBox="1"/>
          <p:nvPr/>
        </p:nvSpPr>
        <p:spPr>
          <a:xfrm>
            <a:off x="262089" y="267913"/>
            <a:ext cx="11153350" cy="461665"/>
          </a:xfrm>
          <a:prstGeom prst="rect">
            <a:avLst/>
          </a:prstGeom>
          <a:noFill/>
        </p:spPr>
        <p:txBody>
          <a:bodyPr wrap="square" rtlCol="0">
            <a:spAutoFit/>
          </a:bodyPr>
          <a:lstStyle/>
          <a:p>
            <a:r>
              <a:rPr lang="it-IT" sz="2400" b="1" dirty="0">
                <a:solidFill>
                  <a:srgbClr val="0070C0"/>
                </a:solidFill>
              </a:rPr>
              <a:t>BLOCCO DIFFERENZIATIVO LINEAGE-SPECIFICO IN CELLULE ALTAMENTE PROLIFERANTI</a:t>
            </a:r>
          </a:p>
        </p:txBody>
      </p:sp>
      <p:pic>
        <p:nvPicPr>
          <p:cNvPr id="4" name="Picture 3" descr="Diagram&#10;&#10;Description automatically generated">
            <a:extLst>
              <a:ext uri="{FF2B5EF4-FFF2-40B4-BE49-F238E27FC236}">
                <a16:creationId xmlns:a16="http://schemas.microsoft.com/office/drawing/2014/main" id="{9DC75DBF-7824-E3C5-4C26-3BB93FCCA0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633" y="1636601"/>
            <a:ext cx="7271982" cy="4443674"/>
          </a:xfrm>
          <a:prstGeom prst="rect">
            <a:avLst/>
          </a:prstGeom>
        </p:spPr>
      </p:pic>
      <p:sp>
        <p:nvSpPr>
          <p:cNvPr id="5" name="TextBox 4">
            <a:extLst>
              <a:ext uri="{FF2B5EF4-FFF2-40B4-BE49-F238E27FC236}">
                <a16:creationId xmlns:a16="http://schemas.microsoft.com/office/drawing/2014/main" id="{1ABB5708-CA3F-3C9F-6BA2-8A8051C69A06}"/>
              </a:ext>
            </a:extLst>
          </p:cNvPr>
          <p:cNvSpPr txBox="1"/>
          <p:nvPr/>
        </p:nvSpPr>
        <p:spPr>
          <a:xfrm>
            <a:off x="3610326" y="6300920"/>
            <a:ext cx="1353127" cy="369332"/>
          </a:xfrm>
          <a:prstGeom prst="rect">
            <a:avLst/>
          </a:prstGeom>
          <a:noFill/>
        </p:spPr>
        <p:txBody>
          <a:bodyPr wrap="none" rtlCol="0">
            <a:spAutoFit/>
          </a:bodyPr>
          <a:lstStyle/>
          <a:p>
            <a:r>
              <a:rPr lang="it-IT" dirty="0"/>
              <a:t>Pecorino 8.8</a:t>
            </a:r>
          </a:p>
        </p:txBody>
      </p:sp>
      <p:sp>
        <p:nvSpPr>
          <p:cNvPr id="6" name="TextBox 5">
            <a:extLst>
              <a:ext uri="{FF2B5EF4-FFF2-40B4-BE49-F238E27FC236}">
                <a16:creationId xmlns:a16="http://schemas.microsoft.com/office/drawing/2014/main" id="{A8BD274F-05D5-A60C-7602-FED14C0F6881}"/>
              </a:ext>
            </a:extLst>
          </p:cNvPr>
          <p:cNvSpPr txBox="1"/>
          <p:nvPr/>
        </p:nvSpPr>
        <p:spPr>
          <a:xfrm>
            <a:off x="8060698" y="1636600"/>
            <a:ext cx="3174191" cy="646331"/>
          </a:xfrm>
          <a:prstGeom prst="rect">
            <a:avLst/>
          </a:prstGeom>
          <a:noFill/>
        </p:spPr>
        <p:txBody>
          <a:bodyPr wrap="square" rtlCol="0">
            <a:spAutoFit/>
          </a:bodyPr>
          <a:lstStyle/>
          <a:p>
            <a:r>
              <a:rPr lang="it-IT" dirty="0"/>
              <a:t>Acido trans-retinoico nella APL permette differenziamento</a:t>
            </a:r>
          </a:p>
        </p:txBody>
      </p:sp>
    </p:spTree>
    <p:extLst>
      <p:ext uri="{BB962C8B-B14F-4D97-AF65-F5344CB8AC3E}">
        <p14:creationId xmlns:p14="http://schemas.microsoft.com/office/powerpoint/2010/main" val="4146648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a:extLst>
              <a:ext uri="{FF2B5EF4-FFF2-40B4-BE49-F238E27FC236}">
                <a16:creationId xmlns:a16="http://schemas.microsoft.com/office/drawing/2014/main" id="{AB72434E-9A53-0234-2487-DA8A46C672D3}"/>
              </a:ext>
            </a:extLst>
          </p:cNvPr>
          <p:cNvSpPr>
            <a:spLocks noGrp="1" noChangeArrowheads="1"/>
          </p:cNvSpPr>
          <p:nvPr>
            <p:ph type="body" idx="1"/>
          </p:nvPr>
        </p:nvSpPr>
        <p:spPr>
          <a:xfrm>
            <a:off x="912795" y="198738"/>
            <a:ext cx="10753023" cy="6009556"/>
          </a:xfrm>
        </p:spPr>
        <p:txBody>
          <a:bodyPr/>
          <a:lstStyle/>
          <a:p>
            <a:pPr eaLnBrk="1" hangingPunct="1">
              <a:buFontTx/>
              <a:buNone/>
            </a:pPr>
            <a:r>
              <a:rPr lang="it-IT" altLang="it-IT" b="1" dirty="0">
                <a:solidFill>
                  <a:srgbClr val="0070C0"/>
                </a:solidFill>
              </a:rPr>
              <a:t>Tumori			Benigni			Maligni</a:t>
            </a:r>
          </a:p>
          <a:p>
            <a:pPr eaLnBrk="1" hangingPunct="1">
              <a:buFontTx/>
              <a:buNone/>
            </a:pPr>
            <a:endParaRPr lang="it-IT" altLang="it-IT" b="1" dirty="0"/>
          </a:p>
          <a:p>
            <a:pPr eaLnBrk="1" hangingPunct="1">
              <a:buFontTx/>
              <a:buChar char="-"/>
            </a:pPr>
            <a:r>
              <a:rPr lang="it-IT" altLang="it-IT" b="1" dirty="0"/>
              <a:t>Differenziazione</a:t>
            </a:r>
            <a:r>
              <a:rPr lang="it-IT" altLang="it-IT" dirty="0"/>
              <a:t>		differenziati		      </a:t>
            </a:r>
            <a:r>
              <a:rPr lang="it-IT" altLang="it-IT" b="1" u="sng" dirty="0"/>
              <a:t>+</a:t>
            </a:r>
            <a:r>
              <a:rPr lang="it-IT" altLang="it-IT" b="1" dirty="0"/>
              <a:t>  anaplastici</a:t>
            </a:r>
          </a:p>
          <a:p>
            <a:pPr eaLnBrk="1" hangingPunct="1">
              <a:buFontTx/>
              <a:buChar char="-"/>
            </a:pPr>
            <a:endParaRPr lang="it-IT" altLang="it-IT" dirty="0"/>
          </a:p>
          <a:p>
            <a:pPr eaLnBrk="1" hangingPunct="1">
              <a:buFontTx/>
              <a:buChar char="-"/>
            </a:pPr>
            <a:r>
              <a:rPr lang="it-IT" altLang="it-IT" b="1" dirty="0"/>
              <a:t>Crescita</a:t>
            </a:r>
            <a:r>
              <a:rPr lang="it-IT" altLang="it-IT" dirty="0"/>
              <a:t> 			</a:t>
            </a:r>
            <a:r>
              <a:rPr lang="it-IT" altLang="it-IT" b="1" dirty="0"/>
              <a:t>espansiva	</a:t>
            </a:r>
            <a:r>
              <a:rPr lang="it-IT" altLang="it-IT" dirty="0"/>
              <a:t>	      </a:t>
            </a:r>
            <a:r>
              <a:rPr lang="it-IT" altLang="it-IT" b="1" dirty="0"/>
              <a:t>infiltrativa,</a:t>
            </a:r>
          </a:p>
          <a:p>
            <a:pPr eaLnBrk="1" hangingPunct="1">
              <a:buFontTx/>
              <a:buNone/>
            </a:pPr>
            <a:r>
              <a:rPr lang="it-IT" altLang="it-IT" dirty="0"/>
              <a:t>				         (margini netti,                    </a:t>
            </a:r>
            <a:r>
              <a:rPr lang="it-IT" altLang="it-IT" b="1" dirty="0"/>
              <a:t>sostitutiva </a:t>
            </a:r>
          </a:p>
          <a:p>
            <a:pPr>
              <a:buNone/>
            </a:pPr>
            <a:r>
              <a:rPr lang="it-IT" altLang="it-IT" dirty="0"/>
              <a:t>					 </a:t>
            </a:r>
            <a:r>
              <a:rPr lang="it-IT" altLang="it-IT" b="1" dirty="0"/>
              <a:t>capsula</a:t>
            </a:r>
            <a:r>
              <a:rPr lang="it-IT" altLang="it-IT" dirty="0"/>
              <a:t>)                     (+ necrosi, emorragie)				</a:t>
            </a:r>
            <a:endParaRPr lang="it-IT" altLang="it-IT" b="1" dirty="0"/>
          </a:p>
          <a:p>
            <a:pPr eaLnBrk="1" hangingPunct="1">
              <a:buFontTx/>
              <a:buChar char="-"/>
            </a:pPr>
            <a:r>
              <a:rPr lang="it-IT" altLang="it-IT" b="1" dirty="0"/>
              <a:t>Metastasi</a:t>
            </a:r>
            <a:r>
              <a:rPr lang="it-IT" altLang="it-IT" dirty="0"/>
              <a:t> 		     	no           	                 </a:t>
            </a:r>
            <a:r>
              <a:rPr lang="it-IT" altLang="it-IT" b="1" dirty="0"/>
              <a:t>si (+ recidive locali)</a:t>
            </a:r>
          </a:p>
          <a:p>
            <a:pPr eaLnBrk="1" hangingPunct="1">
              <a:buFontTx/>
              <a:buNone/>
            </a:pPr>
            <a:r>
              <a:rPr lang="it-IT" altLang="it-IT" b="1" dirty="0"/>
              <a:t>-  Cachessia			     no			                si</a:t>
            </a:r>
          </a:p>
          <a:p>
            <a:pPr eaLnBrk="1" hangingPunct="1">
              <a:buFontTx/>
              <a:buNone/>
            </a:pPr>
            <a:br>
              <a:rPr lang="it-IT" altLang="it-IT" dirty="0"/>
            </a:br>
            <a:r>
              <a:rPr lang="it-IT" altLang="it-IT" dirty="0"/>
              <a:t>[NB: malignità clinica di </a:t>
            </a:r>
            <a:r>
              <a:rPr lang="it-IT" altLang="it-IT" dirty="0" err="1"/>
              <a:t>T.benigni</a:t>
            </a:r>
            <a:r>
              <a:rPr lang="it-IT" altLang="it-IT" dirty="0"/>
              <a:t>: es. meningiomi]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CasellaDiTesto 1">
            <a:extLst>
              <a:ext uri="{FF2B5EF4-FFF2-40B4-BE49-F238E27FC236}">
                <a16:creationId xmlns:a16="http://schemas.microsoft.com/office/drawing/2014/main" id="{C8B2E9B7-DD10-7DA4-B302-0DA5094368C3}"/>
              </a:ext>
            </a:extLst>
          </p:cNvPr>
          <p:cNvSpPr txBox="1">
            <a:spLocks noChangeArrowheads="1"/>
          </p:cNvSpPr>
          <p:nvPr/>
        </p:nvSpPr>
        <p:spPr bwMode="auto">
          <a:xfrm>
            <a:off x="483469" y="248036"/>
            <a:ext cx="58913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en-US" sz="3200" b="1" dirty="0">
                <a:solidFill>
                  <a:schemeClr val="accent1"/>
                </a:solidFill>
                <a:latin typeface="+mn-lt"/>
              </a:rPr>
              <a:t>Caratteristiche dei tumori maligni</a:t>
            </a:r>
          </a:p>
        </p:txBody>
      </p:sp>
      <p:sp>
        <p:nvSpPr>
          <p:cNvPr id="136194" name="CasellaDiTesto 3">
            <a:extLst>
              <a:ext uri="{FF2B5EF4-FFF2-40B4-BE49-F238E27FC236}">
                <a16:creationId xmlns:a16="http://schemas.microsoft.com/office/drawing/2014/main" id="{47EF4FE9-ADB9-2511-6D34-9F165E38C8FA}"/>
              </a:ext>
            </a:extLst>
          </p:cNvPr>
          <p:cNvSpPr txBox="1">
            <a:spLocks noChangeArrowheads="1"/>
          </p:cNvSpPr>
          <p:nvPr/>
        </p:nvSpPr>
        <p:spPr bwMode="auto">
          <a:xfrm>
            <a:off x="550847" y="2162962"/>
            <a:ext cx="642302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90000"/>
              </a:lnSpc>
            </a:pPr>
            <a:r>
              <a:rPr lang="it-IT" altLang="it-IT" sz="2800" b="1" dirty="0">
                <a:latin typeface="+mn-lt"/>
              </a:rPr>
              <a:t>2) INFILTRAZIONE dei tessuti circostanti (induzione di angiogenesi)</a:t>
            </a:r>
          </a:p>
        </p:txBody>
      </p:sp>
      <p:sp>
        <p:nvSpPr>
          <p:cNvPr id="136195" name="CasellaDiTesto 5">
            <a:extLst>
              <a:ext uri="{FF2B5EF4-FFF2-40B4-BE49-F238E27FC236}">
                <a16:creationId xmlns:a16="http://schemas.microsoft.com/office/drawing/2014/main" id="{B953348E-922E-7D49-8E1D-51F62B371EC5}"/>
              </a:ext>
            </a:extLst>
          </p:cNvPr>
          <p:cNvSpPr txBox="1">
            <a:spLocks noChangeArrowheads="1"/>
          </p:cNvSpPr>
          <p:nvPr/>
        </p:nvSpPr>
        <p:spPr bwMode="auto">
          <a:xfrm>
            <a:off x="550846" y="2920199"/>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2800" b="1">
                <a:latin typeface="+mn-lt"/>
              </a:rPr>
              <a:t>3) METASTASI</a:t>
            </a:r>
          </a:p>
        </p:txBody>
      </p:sp>
      <p:sp>
        <p:nvSpPr>
          <p:cNvPr id="136196" name="CasellaDiTesto 7">
            <a:extLst>
              <a:ext uri="{FF2B5EF4-FFF2-40B4-BE49-F238E27FC236}">
                <a16:creationId xmlns:a16="http://schemas.microsoft.com/office/drawing/2014/main" id="{47AFE0CA-07E6-0FC7-125E-28C693F80CB6}"/>
              </a:ext>
            </a:extLst>
          </p:cNvPr>
          <p:cNvSpPr txBox="1">
            <a:spLocks noChangeArrowheads="1"/>
          </p:cNvSpPr>
          <p:nvPr/>
        </p:nvSpPr>
        <p:spPr bwMode="auto">
          <a:xfrm>
            <a:off x="550846" y="3566312"/>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2800" b="1">
                <a:latin typeface="+mn-lt"/>
              </a:rPr>
              <a:t>4) CACHESSIA</a:t>
            </a:r>
            <a:endParaRPr lang="it-IT" altLang="en-US" sz="2800">
              <a:latin typeface="+mn-lt"/>
            </a:endParaRPr>
          </a:p>
        </p:txBody>
      </p:sp>
      <p:sp>
        <p:nvSpPr>
          <p:cNvPr id="136197" name="CasellaDiTesto 8">
            <a:extLst>
              <a:ext uri="{FF2B5EF4-FFF2-40B4-BE49-F238E27FC236}">
                <a16:creationId xmlns:a16="http://schemas.microsoft.com/office/drawing/2014/main" id="{371EAFC6-7173-0565-3CCF-0B87C097EB79}"/>
              </a:ext>
            </a:extLst>
          </p:cNvPr>
          <p:cNvSpPr txBox="1">
            <a:spLocks noChangeArrowheads="1"/>
          </p:cNvSpPr>
          <p:nvPr/>
        </p:nvSpPr>
        <p:spPr bwMode="auto">
          <a:xfrm>
            <a:off x="538147" y="1434299"/>
            <a:ext cx="5661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en-US" sz="2800" b="1" dirty="0">
                <a:latin typeface="+mn-lt"/>
              </a:rPr>
              <a:t>1) ANAPLASIA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020D60-7F70-940F-BC27-7BE114A3A636}"/>
              </a:ext>
            </a:extLst>
          </p:cNvPr>
          <p:cNvSpPr txBox="1"/>
          <p:nvPr/>
        </p:nvSpPr>
        <p:spPr>
          <a:xfrm>
            <a:off x="335750" y="190818"/>
            <a:ext cx="11509462" cy="5078313"/>
          </a:xfrm>
          <a:prstGeom prst="rect">
            <a:avLst/>
          </a:prstGeom>
          <a:noFill/>
        </p:spPr>
        <p:txBody>
          <a:bodyPr wrap="square" rtlCol="0">
            <a:spAutoFit/>
          </a:bodyPr>
          <a:lstStyle/>
          <a:p>
            <a:r>
              <a:rPr lang="it-IT" sz="2800" b="1" dirty="0">
                <a:solidFill>
                  <a:srgbClr val="0070C0"/>
                </a:solidFill>
              </a:rPr>
              <a:t>DIVERSI GENI COINVOLTI NELL’ONCOGENESI AGISCONO A VARI LIVELLI DEL CICLO CELLULARE</a:t>
            </a:r>
          </a:p>
          <a:p>
            <a:endParaRPr lang="it-IT" sz="2800" dirty="0"/>
          </a:p>
          <a:p>
            <a:r>
              <a:rPr lang="it-IT" sz="2400" b="1" dirty="0"/>
              <a:t>Oncogeni: </a:t>
            </a:r>
            <a:r>
              <a:rPr lang="it-IT" sz="2400" dirty="0"/>
              <a:t>AVVIO DEL PROGRAMMA DI CRESCITA</a:t>
            </a:r>
          </a:p>
          <a:p>
            <a:r>
              <a:rPr lang="it-IT" sz="2400" dirty="0"/>
              <a:t>	virali proto-oncogeni fattori di crescita, recettori, trasduzione (GOF dominanti)</a:t>
            </a:r>
          </a:p>
          <a:p>
            <a:r>
              <a:rPr lang="it-IT" sz="2400" dirty="0"/>
              <a:t>	RAS, FAF, MEK, MYC …		</a:t>
            </a:r>
          </a:p>
          <a:p>
            <a:r>
              <a:rPr lang="it-IT" sz="2400" b="1" dirty="0"/>
              <a:t>Oncosoppressori:</a:t>
            </a:r>
            <a:r>
              <a:rPr lang="it-IT" sz="2400" dirty="0"/>
              <a:t> CONTROLLO DI INTEGRITA’ PER INGRESSO NEL CICLO CELLULARE</a:t>
            </a:r>
          </a:p>
          <a:p>
            <a:r>
              <a:rPr lang="it-IT" sz="2400" dirty="0"/>
              <a:t>	Checkpoint, difetti di checkpoint, instabilità genetica (LOF)</a:t>
            </a:r>
            <a:br>
              <a:rPr lang="it-IT" sz="2400" dirty="0"/>
            </a:br>
            <a:r>
              <a:rPr lang="it-IT" sz="2400" dirty="0"/>
              <a:t>	RB, ATM, p53, </a:t>
            </a:r>
          </a:p>
          <a:p>
            <a:r>
              <a:rPr lang="it-IT" sz="2400" b="1" dirty="0"/>
              <a:t>Riparazione (</a:t>
            </a:r>
            <a:r>
              <a:rPr lang="it-IT" sz="2400" b="1" dirty="0" err="1"/>
              <a:t>enabling</a:t>
            </a:r>
            <a:r>
              <a:rPr lang="it-IT" sz="2400" b="1" dirty="0"/>
              <a:t> features):  </a:t>
            </a:r>
            <a:r>
              <a:rPr lang="it-IT" sz="2400" dirty="0"/>
              <a:t>difetto in meccanismi di riparazione -&gt; accumulo di errori</a:t>
            </a:r>
          </a:p>
          <a:p>
            <a:r>
              <a:rPr lang="it-IT" sz="2400" dirty="0"/>
              <a:t>	NBS1, MRE11, BRCA1</a:t>
            </a:r>
          </a:p>
          <a:p>
            <a:endParaRPr lang="it-IT" sz="2400" dirty="0"/>
          </a:p>
          <a:p>
            <a:r>
              <a:rPr lang="it-IT" sz="2400" b="1" dirty="0"/>
              <a:t>APOPTOSI: </a:t>
            </a:r>
            <a:r>
              <a:rPr lang="it-IT" sz="2400" dirty="0"/>
              <a:t>difetto di apoptosi in cellule danneggiate</a:t>
            </a:r>
          </a:p>
        </p:txBody>
      </p:sp>
    </p:spTree>
    <p:extLst>
      <p:ext uri="{BB962C8B-B14F-4D97-AF65-F5344CB8AC3E}">
        <p14:creationId xmlns:p14="http://schemas.microsoft.com/office/powerpoint/2010/main" val="563982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564BAA-EBE9-8E79-02D2-0E14A2BB8BE3}"/>
              </a:ext>
            </a:extLst>
          </p:cNvPr>
          <p:cNvPicPr>
            <a:picLocks noChangeAspect="1"/>
          </p:cNvPicPr>
          <p:nvPr/>
        </p:nvPicPr>
        <p:blipFill>
          <a:blip r:embed="rId2"/>
          <a:stretch>
            <a:fillRect/>
          </a:stretch>
        </p:blipFill>
        <p:spPr>
          <a:xfrm>
            <a:off x="885600" y="607001"/>
            <a:ext cx="9338400" cy="573820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5">
            <a:extLst>
              <a:ext uri="{FF2B5EF4-FFF2-40B4-BE49-F238E27FC236}">
                <a16:creationId xmlns:a16="http://schemas.microsoft.com/office/drawing/2014/main" id="{639FB627-3C4D-D6CF-3407-BC3B634681E1}"/>
              </a:ext>
            </a:extLst>
          </p:cNvPr>
          <p:cNvSpPr txBox="1">
            <a:spLocks noChangeArrowheads="1"/>
          </p:cNvSpPr>
          <p:nvPr/>
        </p:nvSpPr>
        <p:spPr bwMode="auto">
          <a:xfrm>
            <a:off x="2211538" y="1158552"/>
            <a:ext cx="7848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it-IT" sz="1600" dirty="0">
                <a:latin typeface="Arial" panose="020B0604020202020204" pitchFamily="34" charset="0"/>
              </a:rPr>
              <a:t>Anaplastic tumor showing cellular and nuclear variation in size and shape. The prominent cell in the center field has an abnormal tripolar spindle.</a:t>
            </a:r>
          </a:p>
        </p:txBody>
      </p:sp>
      <p:sp>
        <p:nvSpPr>
          <p:cNvPr id="2" name="TextBox 1">
            <a:extLst>
              <a:ext uri="{FF2B5EF4-FFF2-40B4-BE49-F238E27FC236}">
                <a16:creationId xmlns:a16="http://schemas.microsoft.com/office/drawing/2014/main" id="{023C96D5-60D7-C671-FC28-C92FE76B4A3A}"/>
              </a:ext>
            </a:extLst>
          </p:cNvPr>
          <p:cNvSpPr txBox="1"/>
          <p:nvPr/>
        </p:nvSpPr>
        <p:spPr>
          <a:xfrm>
            <a:off x="108468" y="42895"/>
            <a:ext cx="6095222" cy="646331"/>
          </a:xfrm>
          <a:prstGeom prst="rect">
            <a:avLst/>
          </a:prstGeom>
          <a:noFill/>
        </p:spPr>
        <p:txBody>
          <a:bodyPr wrap="square">
            <a:spAutoFit/>
          </a:bodyPr>
          <a:lstStyle/>
          <a:p>
            <a:r>
              <a:rPr lang="it-IT" altLang="en-US" sz="3600" b="1" dirty="0">
                <a:solidFill>
                  <a:schemeClr val="accent1"/>
                </a:solidFill>
                <a:latin typeface="+mn-lt"/>
              </a:rPr>
              <a:t>Maligni: anaplasia</a:t>
            </a:r>
            <a:endParaRPr lang="it-IT" sz="3600" dirty="0"/>
          </a:p>
        </p:txBody>
      </p:sp>
      <p:pic>
        <p:nvPicPr>
          <p:cNvPr id="4" name="Picture 3">
            <a:extLst>
              <a:ext uri="{FF2B5EF4-FFF2-40B4-BE49-F238E27FC236}">
                <a16:creationId xmlns:a16="http://schemas.microsoft.com/office/drawing/2014/main" id="{7EA56221-82D9-D03B-14BE-233C4FD2D691}"/>
              </a:ext>
            </a:extLst>
          </p:cNvPr>
          <p:cNvPicPr>
            <a:picLocks noChangeAspect="1"/>
          </p:cNvPicPr>
          <p:nvPr/>
        </p:nvPicPr>
        <p:blipFill>
          <a:blip r:embed="rId2"/>
          <a:stretch>
            <a:fillRect/>
          </a:stretch>
        </p:blipFill>
        <p:spPr>
          <a:xfrm>
            <a:off x="3327538" y="2036602"/>
            <a:ext cx="5908807" cy="437946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a:extLst>
              <a:ext uri="{FF2B5EF4-FFF2-40B4-BE49-F238E27FC236}">
                <a16:creationId xmlns:a16="http://schemas.microsoft.com/office/drawing/2014/main" id="{D4DFBD12-67B6-1CF9-110A-441635E781BA}"/>
              </a:ext>
            </a:extLst>
          </p:cNvPr>
          <p:cNvSpPr>
            <a:spLocks noGrp="1" noChangeArrowheads="1"/>
          </p:cNvSpPr>
          <p:nvPr>
            <p:ph type="body" idx="1"/>
          </p:nvPr>
        </p:nvSpPr>
        <p:spPr>
          <a:xfrm>
            <a:off x="321906" y="235069"/>
            <a:ext cx="11028784" cy="5983287"/>
          </a:xfrm>
        </p:spPr>
        <p:txBody>
          <a:bodyPr/>
          <a:lstStyle/>
          <a:p>
            <a:pPr eaLnBrk="1" hangingPunct="1">
              <a:lnSpc>
                <a:spcPct val="90000"/>
              </a:lnSpc>
              <a:buFontTx/>
              <a:buNone/>
            </a:pPr>
            <a:r>
              <a:rPr lang="it-IT" altLang="it-IT" sz="3200" b="1" dirty="0">
                <a:solidFill>
                  <a:srgbClr val="0070C0"/>
                </a:solidFill>
              </a:rPr>
              <a:t>INFILTRAZIONE dei tessuti circostanti</a:t>
            </a:r>
          </a:p>
          <a:p>
            <a:pPr eaLnBrk="1" hangingPunct="1">
              <a:lnSpc>
                <a:spcPct val="90000"/>
              </a:lnSpc>
              <a:buFontTx/>
              <a:buNone/>
            </a:pPr>
            <a:r>
              <a:rPr lang="it-IT" altLang="it-IT" b="1" u="sng" dirty="0"/>
              <a:t>meccanismi</a:t>
            </a:r>
            <a:r>
              <a:rPr lang="it-IT" altLang="it-IT" b="1" dirty="0"/>
              <a:t>:  </a:t>
            </a:r>
          </a:p>
          <a:p>
            <a:pPr eaLnBrk="1" hangingPunct="1">
              <a:lnSpc>
                <a:spcPct val="90000"/>
              </a:lnSpc>
              <a:buFontTx/>
              <a:buNone/>
            </a:pPr>
            <a:r>
              <a:rPr lang="it-IT" altLang="it-IT" b="1" dirty="0" err="1"/>
              <a:t>produz</a:t>
            </a:r>
            <a:r>
              <a:rPr lang="it-IT" altLang="it-IT" b="1" dirty="0"/>
              <a:t>. VEGF e angiopoietina-2 (Ang-2)</a:t>
            </a:r>
          </a:p>
          <a:p>
            <a:pPr eaLnBrk="1" hangingPunct="1">
              <a:lnSpc>
                <a:spcPct val="90000"/>
              </a:lnSpc>
              <a:buFontTx/>
              <a:buNone/>
            </a:pPr>
            <a:r>
              <a:rPr lang="it-IT" altLang="it-IT" b="1" dirty="0"/>
              <a:t> e parte degli stessi meccanismi (es. perdita di ancoramento, motilità cellulare) che rendono conto delle metastasi</a:t>
            </a:r>
            <a:endParaRPr lang="it-IT" altLang="it-IT" sz="1600" dirty="0"/>
          </a:p>
        </p:txBody>
      </p:sp>
      <p:pic>
        <p:nvPicPr>
          <p:cNvPr id="3" name="Picture 2">
            <a:extLst>
              <a:ext uri="{FF2B5EF4-FFF2-40B4-BE49-F238E27FC236}">
                <a16:creationId xmlns:a16="http://schemas.microsoft.com/office/drawing/2014/main" id="{59BD7C0C-93AC-D6F7-59CA-17326E1BF0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8118" y="2831841"/>
            <a:ext cx="6615764" cy="394971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06E2F9-8605-9FA3-86DE-297AD9F31191}"/>
              </a:ext>
            </a:extLst>
          </p:cNvPr>
          <p:cNvSpPr txBox="1"/>
          <p:nvPr/>
        </p:nvSpPr>
        <p:spPr>
          <a:xfrm>
            <a:off x="361101" y="254967"/>
            <a:ext cx="4537055" cy="523220"/>
          </a:xfrm>
          <a:prstGeom prst="rect">
            <a:avLst/>
          </a:prstGeom>
          <a:noFill/>
        </p:spPr>
        <p:txBody>
          <a:bodyPr wrap="square" rtlCol="0">
            <a:spAutoFit/>
          </a:bodyPr>
          <a:lstStyle/>
          <a:p>
            <a:r>
              <a:rPr lang="it-IT" sz="2800" b="1" dirty="0">
                <a:solidFill>
                  <a:srgbClr val="0070C0"/>
                </a:solidFill>
              </a:rPr>
              <a:t>ANGIOGENESI</a:t>
            </a:r>
          </a:p>
        </p:txBody>
      </p:sp>
      <p:sp>
        <p:nvSpPr>
          <p:cNvPr id="3" name="TextBox 2">
            <a:extLst>
              <a:ext uri="{FF2B5EF4-FFF2-40B4-BE49-F238E27FC236}">
                <a16:creationId xmlns:a16="http://schemas.microsoft.com/office/drawing/2014/main" id="{E3638D28-9A87-3C17-FA2C-9265C0873AFB}"/>
              </a:ext>
            </a:extLst>
          </p:cNvPr>
          <p:cNvSpPr txBox="1"/>
          <p:nvPr/>
        </p:nvSpPr>
        <p:spPr>
          <a:xfrm>
            <a:off x="361101" y="865858"/>
            <a:ext cx="11281483" cy="1938992"/>
          </a:xfrm>
          <a:prstGeom prst="rect">
            <a:avLst/>
          </a:prstGeom>
          <a:noFill/>
        </p:spPr>
        <p:txBody>
          <a:bodyPr wrap="square" rtlCol="0">
            <a:spAutoFit/>
          </a:bodyPr>
          <a:lstStyle/>
          <a:p>
            <a:r>
              <a:rPr lang="it-IT" sz="2400" dirty="0"/>
              <a:t>Embriogenesi</a:t>
            </a:r>
          </a:p>
          <a:p>
            <a:r>
              <a:rPr lang="it-IT" sz="2400" dirty="0"/>
              <a:t>Guarigione delle ferite</a:t>
            </a:r>
          </a:p>
          <a:p>
            <a:r>
              <a:rPr lang="it-IT" sz="2400" dirty="0"/>
              <a:t>Tumori: le cellule proliferanti non possono distare più di 100-200 mcm da vasi ematici</a:t>
            </a:r>
          </a:p>
          <a:p>
            <a:r>
              <a:rPr lang="it-IT" sz="2400" dirty="0"/>
              <a:t>	</a:t>
            </a:r>
            <a:r>
              <a:rPr lang="it-IT" sz="2400" dirty="0" err="1"/>
              <a:t>neovascolatura</a:t>
            </a:r>
            <a:r>
              <a:rPr lang="it-IT" sz="2400" dirty="0"/>
              <a:t> disorganizzata, fragile e tortuosa, con </a:t>
            </a:r>
            <a:r>
              <a:rPr lang="it-IT" sz="2400" dirty="0" err="1"/>
              <a:t>upregolazione</a:t>
            </a:r>
            <a:r>
              <a:rPr lang="it-IT" sz="2400" dirty="0"/>
              <a:t> di 	determinate </a:t>
            </a:r>
            <a:r>
              <a:rPr lang="it-IT" sz="2400" dirty="0" err="1"/>
              <a:t>integrine</a:t>
            </a:r>
            <a:r>
              <a:rPr lang="it-IT" sz="2400" dirty="0"/>
              <a:t>. Prevalenza di fattori pro-angiogenici</a:t>
            </a:r>
          </a:p>
        </p:txBody>
      </p:sp>
      <p:pic>
        <p:nvPicPr>
          <p:cNvPr id="5" name="Picture 4" descr="Chart&#10;&#10;Description automatically generated with medium confidence">
            <a:extLst>
              <a:ext uri="{FF2B5EF4-FFF2-40B4-BE49-F238E27FC236}">
                <a16:creationId xmlns:a16="http://schemas.microsoft.com/office/drawing/2014/main" id="{A45DB4AE-DCA5-53CA-3C75-86B6CBE1EA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7481" y="3294362"/>
            <a:ext cx="7777038" cy="3082790"/>
          </a:xfrm>
          <a:prstGeom prst="rect">
            <a:avLst/>
          </a:prstGeom>
        </p:spPr>
      </p:pic>
      <p:sp>
        <p:nvSpPr>
          <p:cNvPr id="6" name="TextBox 5">
            <a:extLst>
              <a:ext uri="{FF2B5EF4-FFF2-40B4-BE49-F238E27FC236}">
                <a16:creationId xmlns:a16="http://schemas.microsoft.com/office/drawing/2014/main" id="{3B940B52-332F-447B-AD05-892717F5E7D7}"/>
              </a:ext>
            </a:extLst>
          </p:cNvPr>
          <p:cNvSpPr txBox="1"/>
          <p:nvPr/>
        </p:nvSpPr>
        <p:spPr>
          <a:xfrm rot="16200000">
            <a:off x="10775262" y="5386164"/>
            <a:ext cx="1470146" cy="369332"/>
          </a:xfrm>
          <a:prstGeom prst="rect">
            <a:avLst/>
          </a:prstGeom>
          <a:noFill/>
        </p:spPr>
        <p:txBody>
          <a:bodyPr wrap="none" rtlCol="0">
            <a:spAutoFit/>
          </a:bodyPr>
          <a:lstStyle/>
          <a:p>
            <a:r>
              <a:rPr lang="it-IT" dirty="0"/>
              <a:t>Pecorino 10.2</a:t>
            </a:r>
          </a:p>
        </p:txBody>
      </p:sp>
      <p:sp>
        <p:nvSpPr>
          <p:cNvPr id="7" name="TextBox 6">
            <a:extLst>
              <a:ext uri="{FF2B5EF4-FFF2-40B4-BE49-F238E27FC236}">
                <a16:creationId xmlns:a16="http://schemas.microsoft.com/office/drawing/2014/main" id="{69D2CEDD-A49A-ACF9-7538-B465EF2DCF98}"/>
              </a:ext>
            </a:extLst>
          </p:cNvPr>
          <p:cNvSpPr txBox="1"/>
          <p:nvPr/>
        </p:nvSpPr>
        <p:spPr>
          <a:xfrm>
            <a:off x="9886895" y="3801153"/>
            <a:ext cx="2040561" cy="461665"/>
          </a:xfrm>
          <a:prstGeom prst="rect">
            <a:avLst/>
          </a:prstGeom>
          <a:noFill/>
        </p:spPr>
        <p:txBody>
          <a:bodyPr wrap="square" rtlCol="0">
            <a:spAutoFit/>
          </a:bodyPr>
          <a:lstStyle/>
          <a:p>
            <a:r>
              <a:rPr lang="it-IT" sz="2400" b="1" dirty="0">
                <a:solidFill>
                  <a:srgbClr val="C00000"/>
                </a:solidFill>
              </a:rPr>
              <a:t>* </a:t>
            </a:r>
            <a:r>
              <a:rPr lang="it-IT" sz="2400" dirty="0">
                <a:solidFill>
                  <a:srgbClr val="C00000"/>
                </a:solidFill>
              </a:rPr>
              <a:t>VEGFR </a:t>
            </a:r>
            <a:r>
              <a:rPr lang="it-IT" sz="2400" dirty="0" err="1">
                <a:solidFill>
                  <a:srgbClr val="C00000"/>
                </a:solidFill>
              </a:rPr>
              <a:t>inhib</a:t>
            </a:r>
            <a:r>
              <a:rPr lang="it-IT" sz="2400" dirty="0">
                <a:solidFill>
                  <a:srgbClr val="C00000"/>
                </a:solidFill>
              </a:rPr>
              <a:t>.</a:t>
            </a:r>
          </a:p>
        </p:txBody>
      </p:sp>
    </p:spTree>
    <p:extLst>
      <p:ext uri="{BB962C8B-B14F-4D97-AF65-F5344CB8AC3E}">
        <p14:creationId xmlns:p14="http://schemas.microsoft.com/office/powerpoint/2010/main" val="2153484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7F4C362-F037-E2B9-D155-51611C9ADD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8210" y="1271037"/>
            <a:ext cx="6473773" cy="5048839"/>
          </a:xfrm>
          <a:prstGeom prst="rect">
            <a:avLst/>
          </a:prstGeom>
        </p:spPr>
      </p:pic>
      <p:sp>
        <p:nvSpPr>
          <p:cNvPr id="4" name="TextBox 3">
            <a:extLst>
              <a:ext uri="{FF2B5EF4-FFF2-40B4-BE49-F238E27FC236}">
                <a16:creationId xmlns:a16="http://schemas.microsoft.com/office/drawing/2014/main" id="{373DC0C6-8041-26B1-7303-8CAA17C2EFD8}"/>
              </a:ext>
            </a:extLst>
          </p:cNvPr>
          <p:cNvSpPr txBox="1"/>
          <p:nvPr/>
        </p:nvSpPr>
        <p:spPr>
          <a:xfrm rot="16200000">
            <a:off x="11024558" y="5400137"/>
            <a:ext cx="1470146" cy="369332"/>
          </a:xfrm>
          <a:prstGeom prst="rect">
            <a:avLst/>
          </a:prstGeom>
          <a:noFill/>
        </p:spPr>
        <p:txBody>
          <a:bodyPr wrap="none" rtlCol="0">
            <a:spAutoFit/>
          </a:bodyPr>
          <a:lstStyle/>
          <a:p>
            <a:r>
              <a:rPr lang="it-IT" dirty="0"/>
              <a:t>Pecorino 10.6</a:t>
            </a:r>
          </a:p>
        </p:txBody>
      </p:sp>
    </p:spTree>
    <p:extLst>
      <p:ext uri="{BB962C8B-B14F-4D97-AF65-F5344CB8AC3E}">
        <p14:creationId xmlns:p14="http://schemas.microsoft.com/office/powerpoint/2010/main" val="209224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B9778BB-7F55-6433-E0BB-DF1EC072F5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282" y="874172"/>
            <a:ext cx="6819285" cy="5602289"/>
          </a:xfrm>
          <a:prstGeom prst="rect">
            <a:avLst/>
          </a:prstGeom>
        </p:spPr>
      </p:pic>
      <p:sp>
        <p:nvSpPr>
          <p:cNvPr id="4" name="TextBox 3">
            <a:extLst>
              <a:ext uri="{FF2B5EF4-FFF2-40B4-BE49-F238E27FC236}">
                <a16:creationId xmlns:a16="http://schemas.microsoft.com/office/drawing/2014/main" id="{06D78976-503D-39D9-3F32-C04D2FC2C937}"/>
              </a:ext>
            </a:extLst>
          </p:cNvPr>
          <p:cNvSpPr txBox="1"/>
          <p:nvPr/>
        </p:nvSpPr>
        <p:spPr>
          <a:xfrm rot="16200000">
            <a:off x="11024558" y="5400137"/>
            <a:ext cx="1470146" cy="369332"/>
          </a:xfrm>
          <a:prstGeom prst="rect">
            <a:avLst/>
          </a:prstGeom>
          <a:noFill/>
        </p:spPr>
        <p:txBody>
          <a:bodyPr wrap="none" rtlCol="0">
            <a:spAutoFit/>
          </a:bodyPr>
          <a:lstStyle/>
          <a:p>
            <a:r>
              <a:rPr lang="it-IT" dirty="0"/>
              <a:t>Pecorino 10.3</a:t>
            </a:r>
          </a:p>
        </p:txBody>
      </p:sp>
      <p:sp>
        <p:nvSpPr>
          <p:cNvPr id="5" name="TextBox 4">
            <a:extLst>
              <a:ext uri="{FF2B5EF4-FFF2-40B4-BE49-F238E27FC236}">
                <a16:creationId xmlns:a16="http://schemas.microsoft.com/office/drawing/2014/main" id="{11C42CF1-D46D-2A91-326D-88399909314D}"/>
              </a:ext>
            </a:extLst>
          </p:cNvPr>
          <p:cNvSpPr txBox="1"/>
          <p:nvPr/>
        </p:nvSpPr>
        <p:spPr>
          <a:xfrm>
            <a:off x="247703" y="184030"/>
            <a:ext cx="11593489" cy="461665"/>
          </a:xfrm>
          <a:prstGeom prst="rect">
            <a:avLst/>
          </a:prstGeom>
          <a:noFill/>
        </p:spPr>
        <p:txBody>
          <a:bodyPr wrap="square" rtlCol="0">
            <a:spAutoFit/>
          </a:bodyPr>
          <a:lstStyle/>
          <a:p>
            <a:r>
              <a:rPr lang="it-IT" sz="2400" dirty="0"/>
              <a:t>Induzione di angiogenesi in cellule endoteliali </a:t>
            </a:r>
            <a:r>
              <a:rPr lang="it-IT" sz="2400" u="sng" dirty="0"/>
              <a:t>non tumorali</a:t>
            </a:r>
          </a:p>
        </p:txBody>
      </p:sp>
      <p:sp>
        <p:nvSpPr>
          <p:cNvPr id="2" name="TextBox 1">
            <a:extLst>
              <a:ext uri="{FF2B5EF4-FFF2-40B4-BE49-F238E27FC236}">
                <a16:creationId xmlns:a16="http://schemas.microsoft.com/office/drawing/2014/main" id="{4486E846-3D9E-36CC-763E-11B9B3A7D429}"/>
              </a:ext>
            </a:extLst>
          </p:cNvPr>
          <p:cNvSpPr txBox="1"/>
          <p:nvPr/>
        </p:nvSpPr>
        <p:spPr>
          <a:xfrm>
            <a:off x="8490857" y="307910"/>
            <a:ext cx="3350335" cy="2185214"/>
          </a:xfrm>
          <a:prstGeom prst="rect">
            <a:avLst/>
          </a:prstGeom>
          <a:noFill/>
        </p:spPr>
        <p:txBody>
          <a:bodyPr wrap="square" rtlCol="0">
            <a:spAutoFit/>
          </a:bodyPr>
          <a:lstStyle/>
          <a:p>
            <a:r>
              <a:rPr lang="it-IT" altLang="it-IT" sz="2800" dirty="0"/>
              <a:t>*</a:t>
            </a:r>
            <a:r>
              <a:rPr lang="it-IT" altLang="it-IT" sz="1800" dirty="0"/>
              <a:t>(</a:t>
            </a:r>
            <a:r>
              <a:rPr lang="it-IT" altLang="it-IT" sz="1800" dirty="0" err="1"/>
              <a:t>anti-</a:t>
            </a:r>
            <a:r>
              <a:rPr lang="it-IT" altLang="it-IT" sz="1800" b="1" dirty="0" err="1"/>
              <a:t>VEGF</a:t>
            </a:r>
            <a:r>
              <a:rPr lang="it-IT" altLang="it-IT" sz="1800" dirty="0" err="1"/>
              <a:t>:BEVACIZUMAB</a:t>
            </a:r>
            <a:r>
              <a:rPr lang="it-IT" altLang="it-IT" sz="1800" dirty="0"/>
              <a:t> (=</a:t>
            </a:r>
            <a:r>
              <a:rPr lang="it-IT" altLang="it-IT" sz="1800" dirty="0" err="1"/>
              <a:t>MoAB</a:t>
            </a:r>
            <a:r>
              <a:rPr lang="it-IT" altLang="it-IT" sz="1800" dirty="0"/>
              <a:t>), </a:t>
            </a:r>
            <a:r>
              <a:rPr lang="it-IT" altLang="it-IT" sz="1800" dirty="0" err="1"/>
              <a:t>sorafenib</a:t>
            </a:r>
            <a:r>
              <a:rPr lang="it-IT" altLang="it-IT" sz="1800" dirty="0"/>
              <a:t>, </a:t>
            </a:r>
            <a:r>
              <a:rPr lang="it-IT" altLang="it-IT" sz="1800" dirty="0" err="1"/>
              <a:t>sunitinib</a:t>
            </a:r>
            <a:r>
              <a:rPr lang="it-IT" altLang="it-IT" sz="1800" dirty="0"/>
              <a:t> (=Small-</a:t>
            </a:r>
            <a:r>
              <a:rPr lang="it-IT" altLang="it-IT" sz="1800" dirty="0" err="1"/>
              <a:t>molecule</a:t>
            </a:r>
            <a:r>
              <a:rPr lang="it-IT" altLang="it-IT" sz="1800" dirty="0"/>
              <a:t>-receptor-</a:t>
            </a:r>
            <a:r>
              <a:rPr lang="it-IT" altLang="it-IT" sz="1800" dirty="0" err="1"/>
              <a:t>tyrosine</a:t>
            </a:r>
            <a:r>
              <a:rPr lang="it-IT" altLang="it-IT" sz="1800" dirty="0"/>
              <a:t> </a:t>
            </a:r>
            <a:r>
              <a:rPr lang="it-IT" altLang="it-IT" sz="1800" dirty="0" err="1"/>
              <a:t>kinase</a:t>
            </a:r>
            <a:r>
              <a:rPr lang="it-IT" altLang="it-IT" sz="1800" dirty="0"/>
              <a:t> </a:t>
            </a:r>
            <a:r>
              <a:rPr lang="it-IT" altLang="it-IT" sz="1800" dirty="0" err="1"/>
              <a:t>inhibitors</a:t>
            </a:r>
            <a:r>
              <a:rPr lang="it-IT" altLang="it-IT" sz="1800" dirty="0"/>
              <a:t>, inibiscono diversi </a:t>
            </a:r>
            <a:r>
              <a:rPr lang="it-IT" altLang="it-IT" sz="1800" dirty="0" err="1"/>
              <a:t>rec</a:t>
            </a:r>
            <a:r>
              <a:rPr lang="it-IT" altLang="it-IT" sz="1800" dirty="0"/>
              <a:t> TK, tra cui VEGF-R, PDGF-R)</a:t>
            </a:r>
            <a:endParaRPr lang="it-IT" altLang="it-IT" sz="1800" b="1" dirty="0"/>
          </a:p>
          <a:p>
            <a:endParaRPr lang="it-IT" dirty="0"/>
          </a:p>
        </p:txBody>
      </p:sp>
    </p:spTree>
    <p:extLst>
      <p:ext uri="{BB962C8B-B14F-4D97-AF65-F5344CB8AC3E}">
        <p14:creationId xmlns:p14="http://schemas.microsoft.com/office/powerpoint/2010/main" val="1573792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asellaDiTesto 1">
            <a:extLst>
              <a:ext uri="{FF2B5EF4-FFF2-40B4-BE49-F238E27FC236}">
                <a16:creationId xmlns:a16="http://schemas.microsoft.com/office/drawing/2014/main" id="{69803FFD-2951-B6C2-455C-DC3BF3A1A6CB}"/>
              </a:ext>
            </a:extLst>
          </p:cNvPr>
          <p:cNvSpPr txBox="1">
            <a:spLocks noChangeArrowheads="1"/>
          </p:cNvSpPr>
          <p:nvPr/>
        </p:nvSpPr>
        <p:spPr bwMode="auto">
          <a:xfrm>
            <a:off x="1682750" y="60325"/>
            <a:ext cx="88265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it-IT" altLang="it-IT" sz="2800" b="1" dirty="0">
                <a:latin typeface="+mn-lt"/>
              </a:rPr>
              <a:t>ANGIOGENESI  </a:t>
            </a:r>
            <a:r>
              <a:rPr lang="it-IT" altLang="it-IT" sz="1800" b="1" dirty="0">
                <a:latin typeface="+mn-lt"/>
              </a:rPr>
              <a:t>(traduzione legenda della figura precedente))</a:t>
            </a:r>
          </a:p>
          <a:p>
            <a:pPr eaLnBrk="1" hangingPunct="1">
              <a:lnSpc>
                <a:spcPct val="80000"/>
              </a:lnSpc>
              <a:spcBef>
                <a:spcPct val="0"/>
              </a:spcBef>
              <a:buFontTx/>
              <a:buNone/>
            </a:pPr>
            <a:endParaRPr lang="it-IT" altLang="it-IT" sz="2400" b="1" dirty="0">
              <a:latin typeface="+mn-lt"/>
            </a:endParaRPr>
          </a:p>
          <a:p>
            <a:pPr eaLnBrk="1" hangingPunct="1">
              <a:lnSpc>
                <a:spcPct val="80000"/>
              </a:lnSpc>
              <a:spcBef>
                <a:spcPct val="0"/>
              </a:spcBef>
              <a:buFontTx/>
              <a:buNone/>
            </a:pPr>
            <a:r>
              <a:rPr lang="it-IT" altLang="it-IT" sz="2400" b="1" dirty="0">
                <a:latin typeface="+mn-lt"/>
              </a:rPr>
              <a:t>IPOSSIA </a:t>
            </a:r>
            <a:r>
              <a:rPr lang="it-IT" altLang="it-IT" sz="2400" b="1" dirty="0" err="1">
                <a:latin typeface="+mn-lt"/>
              </a:rPr>
              <a:t>tesssuti</a:t>
            </a:r>
            <a:r>
              <a:rPr lang="en-GB" altLang="it-IT" sz="2000" dirty="0">
                <a:latin typeface="+mn-lt"/>
              </a:rPr>
              <a:t> </a:t>
            </a:r>
            <a:r>
              <a:rPr lang="en-GB" altLang="it-IT" sz="2400" b="1" dirty="0">
                <a:latin typeface="+mn-lt"/>
                <a:sym typeface="Wingdings" panose="05000000000000000000" pitchFamily="2" charset="2"/>
              </a:rPr>
              <a:t></a:t>
            </a:r>
            <a:r>
              <a:rPr lang="en-GB" altLang="it-IT" sz="2400" b="1" dirty="0">
                <a:latin typeface="+mn-lt"/>
              </a:rPr>
              <a:t>HIF-1</a:t>
            </a:r>
            <a:r>
              <a:rPr lang="en-GB" altLang="it-IT" sz="2000" b="1" dirty="0">
                <a:latin typeface="+mn-lt"/>
              </a:rPr>
              <a:t>(hypoxia induced factor)</a:t>
            </a:r>
            <a:r>
              <a:rPr lang="it-IT" altLang="it-IT" sz="2400" b="1" dirty="0">
                <a:latin typeface="+mn-lt"/>
              </a:rPr>
              <a:t> </a:t>
            </a:r>
            <a:r>
              <a:rPr lang="it-IT" altLang="it-IT" sz="2400" b="1" dirty="0">
                <a:latin typeface="+mn-lt"/>
                <a:sym typeface="Wingdings" panose="05000000000000000000" pitchFamily="2" charset="2"/>
              </a:rPr>
              <a:t>  VEGF </a:t>
            </a:r>
            <a:r>
              <a:rPr lang="it-IT" altLang="it-IT" sz="2000" b="1" dirty="0">
                <a:latin typeface="+mn-lt"/>
                <a:sym typeface="Wingdings" panose="05000000000000000000" pitchFamily="2" charset="2"/>
              </a:rPr>
              <a:t>(</a:t>
            </a:r>
            <a:r>
              <a:rPr lang="it-IT" altLang="it-IT" sz="2000" b="1" dirty="0" err="1">
                <a:latin typeface="+mn-lt"/>
                <a:sym typeface="Wingdings" panose="05000000000000000000" pitchFamily="2" charset="2"/>
              </a:rPr>
              <a:t>vascular</a:t>
            </a:r>
            <a:r>
              <a:rPr lang="it-IT" altLang="it-IT" sz="2000" b="1" dirty="0">
                <a:latin typeface="+mn-lt"/>
                <a:sym typeface="Wingdings" panose="05000000000000000000" pitchFamily="2" charset="2"/>
              </a:rPr>
              <a:t> </a:t>
            </a:r>
            <a:r>
              <a:rPr lang="it-IT" altLang="it-IT" sz="2000" b="1" dirty="0" err="1">
                <a:latin typeface="+mn-lt"/>
                <a:sym typeface="Wingdings" panose="05000000000000000000" pitchFamily="2" charset="2"/>
              </a:rPr>
              <a:t>endothelial</a:t>
            </a:r>
            <a:r>
              <a:rPr lang="it-IT" altLang="it-IT" sz="2000" b="1" dirty="0">
                <a:latin typeface="+mn-lt"/>
                <a:sym typeface="Wingdings" panose="05000000000000000000" pitchFamily="2" charset="2"/>
              </a:rPr>
              <a:t> </a:t>
            </a:r>
            <a:r>
              <a:rPr lang="it-IT" altLang="it-IT" sz="2000" b="1" dirty="0" err="1">
                <a:latin typeface="+mn-lt"/>
                <a:sym typeface="Wingdings" panose="05000000000000000000" pitchFamily="2" charset="2"/>
              </a:rPr>
              <a:t>cell</a:t>
            </a:r>
            <a:r>
              <a:rPr lang="it-IT" altLang="it-IT" sz="2000" b="1" dirty="0">
                <a:latin typeface="+mn-lt"/>
                <a:sym typeface="Wingdings" panose="05000000000000000000" pitchFamily="2" charset="2"/>
              </a:rPr>
              <a:t> </a:t>
            </a:r>
            <a:r>
              <a:rPr lang="it-IT" altLang="it-IT" sz="2000" b="1" dirty="0" err="1">
                <a:latin typeface="+mn-lt"/>
                <a:sym typeface="Wingdings" panose="05000000000000000000" pitchFamily="2" charset="2"/>
              </a:rPr>
              <a:t>growth</a:t>
            </a:r>
            <a:r>
              <a:rPr lang="it-IT" altLang="it-IT" sz="2000" b="1" dirty="0">
                <a:latin typeface="+mn-lt"/>
                <a:sym typeface="Wingdings" panose="05000000000000000000" pitchFamily="2" charset="2"/>
              </a:rPr>
              <a:t> </a:t>
            </a:r>
            <a:r>
              <a:rPr lang="it-IT" altLang="it-IT" sz="2000" b="1" dirty="0" err="1">
                <a:latin typeface="+mn-lt"/>
                <a:sym typeface="Wingdings" panose="05000000000000000000" pitchFamily="2" charset="2"/>
              </a:rPr>
              <a:t>factor</a:t>
            </a:r>
            <a:r>
              <a:rPr lang="it-IT" altLang="it-IT" sz="2000" b="1" dirty="0">
                <a:latin typeface="+mn-lt"/>
                <a:sym typeface="Wingdings" panose="05000000000000000000" pitchFamily="2" charset="2"/>
              </a:rPr>
              <a:t>)</a:t>
            </a:r>
            <a:endParaRPr lang="it-IT" altLang="it-IT" sz="2400" b="1" dirty="0">
              <a:latin typeface="+mn-lt"/>
            </a:endParaRPr>
          </a:p>
          <a:p>
            <a:pPr eaLnBrk="1" hangingPunct="1">
              <a:lnSpc>
                <a:spcPct val="80000"/>
              </a:lnSpc>
              <a:spcBef>
                <a:spcPct val="0"/>
              </a:spcBef>
              <a:buFontTx/>
              <a:buNone/>
            </a:pPr>
            <a:endParaRPr lang="it-IT" altLang="it-IT" sz="2400" b="1" dirty="0">
              <a:latin typeface="+mn-lt"/>
              <a:sym typeface="Wingdings" panose="05000000000000000000" pitchFamily="2" charset="2"/>
            </a:endParaRPr>
          </a:p>
          <a:p>
            <a:pPr eaLnBrk="1" hangingPunct="1">
              <a:lnSpc>
                <a:spcPct val="80000"/>
              </a:lnSpc>
              <a:spcBef>
                <a:spcPct val="0"/>
              </a:spcBef>
              <a:buFontTx/>
              <a:buNone/>
            </a:pPr>
            <a:r>
              <a:rPr lang="it-IT" altLang="it-IT" sz="2400" b="1" dirty="0">
                <a:latin typeface="+mn-lt"/>
                <a:sym typeface="Wingdings" panose="05000000000000000000" pitchFamily="2" charset="2"/>
              </a:rPr>
              <a:t>VEGF  </a:t>
            </a:r>
            <a:r>
              <a:rPr lang="it-IT" altLang="it-IT" sz="2400" dirty="0" err="1">
                <a:latin typeface="+mn-lt"/>
                <a:sym typeface="Wingdings" panose="05000000000000000000" pitchFamily="2" charset="2"/>
              </a:rPr>
              <a:t>prolif</a:t>
            </a:r>
            <a:r>
              <a:rPr lang="it-IT" altLang="it-IT" sz="2400" dirty="0">
                <a:latin typeface="+mn-lt"/>
                <a:sym typeface="Wingdings" panose="05000000000000000000" pitchFamily="2" charset="2"/>
              </a:rPr>
              <a:t>. endotelio </a:t>
            </a:r>
            <a:r>
              <a:rPr lang="it-IT" altLang="it-IT" sz="2400" b="1" dirty="0">
                <a:latin typeface="+mn-lt"/>
                <a:sym typeface="Wingdings" panose="05000000000000000000" pitchFamily="2" charset="2"/>
              </a:rPr>
              <a:t> </a:t>
            </a:r>
            <a:r>
              <a:rPr lang="it-IT" altLang="it-IT" sz="2000" b="1" dirty="0">
                <a:latin typeface="+mn-lt"/>
                <a:sym typeface="Wingdings" panose="05000000000000000000" pitchFamily="2" charset="2"/>
              </a:rPr>
              <a:t>VASCULOGENESI </a:t>
            </a:r>
            <a:r>
              <a:rPr lang="it-IT" altLang="it-IT" sz="2000" dirty="0">
                <a:latin typeface="+mn-lt"/>
                <a:sym typeface="Wingdings" panose="05000000000000000000" pitchFamily="2" charset="2"/>
              </a:rPr>
              <a:t>(plesso primitivo) </a:t>
            </a:r>
          </a:p>
          <a:p>
            <a:pPr eaLnBrk="1" hangingPunct="1">
              <a:lnSpc>
                <a:spcPct val="80000"/>
              </a:lnSpc>
              <a:spcBef>
                <a:spcPct val="0"/>
              </a:spcBef>
              <a:buFontTx/>
              <a:buNone/>
            </a:pPr>
            <a:endParaRPr lang="it-IT" altLang="it-IT" sz="2000" dirty="0">
              <a:latin typeface="+mn-lt"/>
              <a:sym typeface="Wingdings" panose="05000000000000000000" pitchFamily="2" charset="2"/>
            </a:endParaRPr>
          </a:p>
          <a:p>
            <a:pPr eaLnBrk="1" hangingPunct="1">
              <a:lnSpc>
                <a:spcPct val="80000"/>
              </a:lnSpc>
              <a:spcBef>
                <a:spcPct val="0"/>
              </a:spcBef>
              <a:buFontTx/>
              <a:buNone/>
            </a:pPr>
            <a:r>
              <a:rPr lang="it-IT" altLang="it-IT" sz="2400" b="1" dirty="0">
                <a:latin typeface="+mn-lt"/>
                <a:sym typeface="Wingdings" panose="05000000000000000000" pitchFamily="2" charset="2"/>
              </a:rPr>
              <a:t>         VEGF  </a:t>
            </a:r>
            <a:r>
              <a:rPr lang="it-IT" altLang="it-IT" sz="2400" u="sng" dirty="0" err="1">
                <a:latin typeface="+mn-lt"/>
                <a:sym typeface="Wingdings" panose="05000000000000000000" pitchFamily="2" charset="2"/>
              </a:rPr>
              <a:t>cell.muscolari</a:t>
            </a:r>
            <a:r>
              <a:rPr lang="it-IT" altLang="it-IT" sz="2400" u="sng" dirty="0">
                <a:latin typeface="+mn-lt"/>
                <a:sym typeface="Wingdings" panose="05000000000000000000" pitchFamily="2" charset="2"/>
              </a:rPr>
              <a:t> </a:t>
            </a:r>
            <a:r>
              <a:rPr lang="it-IT" altLang="it-IT" sz="2400" u="sng" dirty="0" err="1">
                <a:latin typeface="+mn-lt"/>
                <a:sym typeface="Wingdings" panose="05000000000000000000" pitchFamily="2" charset="2"/>
              </a:rPr>
              <a:t>liscie</a:t>
            </a:r>
            <a:r>
              <a:rPr lang="it-IT" altLang="it-IT" sz="2400" u="sng" dirty="0">
                <a:latin typeface="+mn-lt"/>
                <a:sym typeface="Wingdings" panose="05000000000000000000" pitchFamily="2" charset="2"/>
              </a:rPr>
              <a:t> </a:t>
            </a:r>
            <a:r>
              <a:rPr lang="it-IT" altLang="it-IT" sz="2400" dirty="0">
                <a:latin typeface="+mn-lt"/>
                <a:sym typeface="Wingdings" panose="05000000000000000000" pitchFamily="2" charset="2"/>
              </a:rPr>
              <a:t></a:t>
            </a:r>
            <a:r>
              <a:rPr lang="it-IT" altLang="it-IT" sz="2400" b="1" dirty="0">
                <a:latin typeface="+mn-lt"/>
                <a:sym typeface="Wingdings" panose="05000000000000000000" pitchFamily="2" charset="2"/>
              </a:rPr>
              <a:t> Ang-1 (</a:t>
            </a:r>
            <a:r>
              <a:rPr lang="it-IT" altLang="it-IT" sz="2400" dirty="0">
                <a:latin typeface="+mn-lt"/>
                <a:sym typeface="Wingdings" panose="05000000000000000000" pitchFamily="2" charset="2"/>
              </a:rPr>
              <a:t>angiopoietina-1</a:t>
            </a:r>
            <a:r>
              <a:rPr lang="it-IT" altLang="it-IT" sz="2400" b="1" dirty="0">
                <a:latin typeface="+mn-lt"/>
                <a:sym typeface="Wingdings" panose="05000000000000000000" pitchFamily="2" charset="2"/>
              </a:rPr>
              <a:t>) </a:t>
            </a:r>
          </a:p>
          <a:p>
            <a:pPr eaLnBrk="1" hangingPunct="1">
              <a:lnSpc>
                <a:spcPct val="80000"/>
              </a:lnSpc>
              <a:spcBef>
                <a:spcPct val="0"/>
              </a:spcBef>
              <a:buFontTx/>
              <a:buNone/>
            </a:pPr>
            <a:r>
              <a:rPr lang="it-IT" altLang="it-IT" sz="2000" b="1" dirty="0">
                <a:latin typeface="+mn-lt"/>
                <a:sym typeface="Wingdings" panose="05000000000000000000" pitchFamily="2" charset="2"/>
              </a:rPr>
              <a:t>	</a:t>
            </a:r>
          </a:p>
          <a:p>
            <a:pPr eaLnBrk="1" hangingPunct="1">
              <a:lnSpc>
                <a:spcPct val="80000"/>
              </a:lnSpc>
              <a:spcBef>
                <a:spcPct val="0"/>
              </a:spcBef>
              <a:buFontTx/>
              <a:buNone/>
            </a:pPr>
            <a:r>
              <a:rPr lang="it-IT" altLang="it-IT" sz="2800" b="1" dirty="0">
                <a:latin typeface="+mn-lt"/>
                <a:sym typeface="Wingdings" panose="05000000000000000000" pitchFamily="2" charset="2"/>
              </a:rPr>
              <a:t>VEGF + Ang-1</a:t>
            </a:r>
            <a:r>
              <a:rPr lang="it-IT" altLang="it-IT" sz="2400" b="1" dirty="0">
                <a:latin typeface="+mn-lt"/>
                <a:sym typeface="Wingdings" panose="05000000000000000000" pitchFamily="2" charset="2"/>
              </a:rPr>
              <a:t> ANGIOGENESI </a:t>
            </a:r>
            <a:r>
              <a:rPr lang="it-IT" altLang="it-IT" sz="2000" b="1" dirty="0">
                <a:latin typeface="+mn-lt"/>
                <a:sym typeface="Wingdings" panose="05000000000000000000" pitchFamily="2" charset="2"/>
              </a:rPr>
              <a:t>(= regolari ramificazioni </a:t>
            </a:r>
            <a:r>
              <a:rPr lang="it-IT" altLang="it-IT" sz="2000" b="1" dirty="0" err="1">
                <a:latin typeface="+mn-lt"/>
                <a:sym typeface="Wingdings" panose="05000000000000000000" pitchFamily="2" charset="2"/>
              </a:rPr>
              <a:t>arteriolo</a:t>
            </a:r>
            <a:r>
              <a:rPr lang="it-IT" altLang="it-IT" sz="2000" b="1" dirty="0">
                <a:latin typeface="+mn-lt"/>
                <a:sym typeface="Wingdings" panose="05000000000000000000" pitchFamily="2" charset="2"/>
              </a:rPr>
              <a:t>-                        </a:t>
            </a:r>
            <a:r>
              <a:rPr lang="it-IT" altLang="it-IT" sz="2000" b="1" dirty="0" err="1">
                <a:latin typeface="+mn-lt"/>
                <a:sym typeface="Wingdings" panose="05000000000000000000" pitchFamily="2" charset="2"/>
              </a:rPr>
              <a:t>venulari</a:t>
            </a:r>
            <a:r>
              <a:rPr lang="it-IT" altLang="it-IT" sz="2000" b="1" dirty="0">
                <a:latin typeface="+mn-lt"/>
                <a:sym typeface="Wingdings" panose="05000000000000000000" pitchFamily="2" charset="2"/>
              </a:rPr>
              <a:t> per </a:t>
            </a:r>
            <a:r>
              <a:rPr lang="it-IT" altLang="it-IT" sz="2000" b="1" dirty="0" err="1">
                <a:latin typeface="+mn-lt"/>
                <a:sym typeface="Wingdings" panose="05000000000000000000" pitchFamily="2" charset="2"/>
              </a:rPr>
              <a:t>sprouting</a:t>
            </a:r>
            <a:r>
              <a:rPr lang="it-IT" altLang="it-IT" sz="2000" b="1" dirty="0">
                <a:latin typeface="+mn-lt"/>
                <a:sym typeface="Wingdings" panose="05000000000000000000" pitchFamily="2" charset="2"/>
              </a:rPr>
              <a:t> di bottoni endoteliali e successiva canalizzazione)  </a:t>
            </a:r>
            <a:endParaRPr lang="it-IT" altLang="it-IT" sz="2000" b="1" dirty="0">
              <a:latin typeface="+mn-lt"/>
            </a:endParaRPr>
          </a:p>
          <a:p>
            <a:pPr eaLnBrk="1" hangingPunct="1">
              <a:lnSpc>
                <a:spcPct val="80000"/>
              </a:lnSpc>
              <a:spcBef>
                <a:spcPct val="0"/>
              </a:spcBef>
              <a:buFontTx/>
              <a:buNone/>
            </a:pPr>
            <a:endParaRPr lang="it-IT" altLang="it-IT" sz="2400" b="1" dirty="0">
              <a:latin typeface="+mn-lt"/>
            </a:endParaRPr>
          </a:p>
          <a:p>
            <a:pPr eaLnBrk="1" hangingPunct="1">
              <a:lnSpc>
                <a:spcPct val="80000"/>
              </a:lnSpc>
              <a:spcBef>
                <a:spcPct val="0"/>
              </a:spcBef>
              <a:buFontTx/>
              <a:buNone/>
            </a:pPr>
            <a:r>
              <a:rPr lang="it-IT" altLang="it-IT" sz="2800" b="1" dirty="0">
                <a:latin typeface="+mn-lt"/>
              </a:rPr>
              <a:t>     NEO-ANGIOGENESI TUMORALE</a:t>
            </a:r>
          </a:p>
          <a:p>
            <a:pPr eaLnBrk="1" hangingPunct="1">
              <a:lnSpc>
                <a:spcPct val="80000"/>
              </a:lnSpc>
              <a:spcBef>
                <a:spcPct val="0"/>
              </a:spcBef>
              <a:buFontTx/>
              <a:buNone/>
            </a:pPr>
            <a:r>
              <a:rPr lang="it-IT" altLang="it-IT" sz="2400" b="1" dirty="0">
                <a:latin typeface="+mn-lt"/>
              </a:rPr>
              <a:t>	</a:t>
            </a:r>
          </a:p>
          <a:p>
            <a:pPr eaLnBrk="1" hangingPunct="1">
              <a:lnSpc>
                <a:spcPct val="80000"/>
              </a:lnSpc>
              <a:spcBef>
                <a:spcPct val="0"/>
              </a:spcBef>
              <a:buFontTx/>
              <a:buNone/>
            </a:pPr>
            <a:r>
              <a:rPr lang="it-IT" altLang="it-IT" sz="2000" b="1" dirty="0">
                <a:latin typeface="+mn-lt"/>
              </a:rPr>
              <a:t>NEOPLASIE</a:t>
            </a:r>
            <a:r>
              <a:rPr lang="it-IT" altLang="it-IT" sz="2400" b="1" dirty="0">
                <a:latin typeface="+mn-lt"/>
              </a:rPr>
              <a:t> / flogosi, TNF</a:t>
            </a:r>
            <a:r>
              <a:rPr lang="it-IT" altLang="it-IT" sz="2400" b="1" dirty="0">
                <a:latin typeface="+mn-lt"/>
                <a:sym typeface="Wingdings" panose="05000000000000000000" pitchFamily="2" charset="2"/>
              </a:rPr>
              <a:t>  </a:t>
            </a:r>
            <a:r>
              <a:rPr lang="it-IT" altLang="it-IT" sz="2400" b="1" dirty="0">
                <a:latin typeface="+mn-lt"/>
              </a:rPr>
              <a:t>HIF,</a:t>
            </a:r>
            <a:r>
              <a:rPr lang="it-IT" altLang="it-IT" sz="2400" b="1" dirty="0">
                <a:latin typeface="+mn-lt"/>
                <a:sym typeface="Wingdings" panose="05000000000000000000" pitchFamily="2" charset="2"/>
              </a:rPr>
              <a:t> VEGF, FGF </a:t>
            </a:r>
            <a:r>
              <a:rPr lang="it-IT" altLang="it-IT" sz="1600" b="1" dirty="0">
                <a:latin typeface="+mn-lt"/>
                <a:sym typeface="Wingdings" panose="05000000000000000000" pitchFamily="2" charset="2"/>
              </a:rPr>
              <a:t>(</a:t>
            </a:r>
            <a:r>
              <a:rPr lang="it-IT" altLang="it-IT" sz="1600" b="1" dirty="0" err="1">
                <a:latin typeface="+mn-lt"/>
                <a:sym typeface="Wingdings" panose="05000000000000000000" pitchFamily="2" charset="2"/>
              </a:rPr>
              <a:t>Fibroblast</a:t>
            </a:r>
            <a:r>
              <a:rPr lang="it-IT" altLang="it-IT" sz="1600" b="1" dirty="0">
                <a:latin typeface="+mn-lt"/>
                <a:sym typeface="Wingdings" panose="05000000000000000000" pitchFamily="2" charset="2"/>
              </a:rPr>
              <a:t> </a:t>
            </a:r>
            <a:r>
              <a:rPr lang="it-IT" altLang="it-IT" sz="1600" b="1" dirty="0" err="1">
                <a:latin typeface="+mn-lt"/>
                <a:sym typeface="Wingdings" panose="05000000000000000000" pitchFamily="2" charset="2"/>
              </a:rPr>
              <a:t>Growth</a:t>
            </a:r>
            <a:r>
              <a:rPr lang="it-IT" altLang="it-IT" sz="1600" b="1" dirty="0">
                <a:latin typeface="+mn-lt"/>
                <a:sym typeface="Wingdings" panose="05000000000000000000" pitchFamily="2" charset="2"/>
              </a:rPr>
              <a:t> </a:t>
            </a:r>
            <a:r>
              <a:rPr lang="it-IT" altLang="it-IT" sz="1600" b="1" dirty="0" err="1">
                <a:latin typeface="+mn-lt"/>
                <a:sym typeface="Wingdings" panose="05000000000000000000" pitchFamily="2" charset="2"/>
              </a:rPr>
              <a:t>Factor</a:t>
            </a:r>
            <a:r>
              <a:rPr lang="it-IT" altLang="it-IT" sz="1600" b="1" dirty="0">
                <a:latin typeface="+mn-lt"/>
                <a:sym typeface="Wingdings" panose="05000000000000000000" pitchFamily="2" charset="2"/>
              </a:rPr>
              <a:t>)</a:t>
            </a:r>
          </a:p>
          <a:p>
            <a:pPr eaLnBrk="1" hangingPunct="1">
              <a:lnSpc>
                <a:spcPct val="80000"/>
              </a:lnSpc>
              <a:spcBef>
                <a:spcPct val="0"/>
              </a:spcBef>
              <a:buFontTx/>
              <a:buNone/>
            </a:pPr>
            <a:r>
              <a:rPr lang="it-IT" altLang="it-IT" sz="2400" b="1" dirty="0">
                <a:latin typeface="+mn-lt"/>
                <a:sym typeface="Wingdings" panose="05000000000000000000" pitchFamily="2" charset="2"/>
              </a:rPr>
              <a:t>	VEGF + FGF  </a:t>
            </a:r>
            <a:r>
              <a:rPr lang="it-IT" altLang="it-IT" sz="2400" b="1" dirty="0" err="1">
                <a:latin typeface="+mn-lt"/>
                <a:sym typeface="Wingdings" panose="05000000000000000000" pitchFamily="2" charset="2"/>
              </a:rPr>
              <a:t>cell</a:t>
            </a:r>
            <a:r>
              <a:rPr lang="it-IT" altLang="it-IT" sz="2400" b="1" dirty="0">
                <a:latin typeface="+mn-lt"/>
                <a:sym typeface="Wingdings" panose="05000000000000000000" pitchFamily="2" charset="2"/>
              </a:rPr>
              <a:t>. </a:t>
            </a:r>
            <a:r>
              <a:rPr lang="it-IT" altLang="it-IT" sz="2400" b="1" u="sng" dirty="0">
                <a:latin typeface="+mn-lt"/>
                <a:sym typeface="Wingdings" panose="05000000000000000000" pitchFamily="2" charset="2"/>
              </a:rPr>
              <a:t>Endoteliali</a:t>
            </a:r>
            <a:r>
              <a:rPr lang="it-IT" altLang="it-IT" sz="2400" b="1" dirty="0">
                <a:latin typeface="+mn-lt"/>
                <a:sym typeface="Wingdings" panose="05000000000000000000" pitchFamily="2" charset="2"/>
              </a:rPr>
              <a:t>  Ang-2</a:t>
            </a:r>
          </a:p>
          <a:p>
            <a:pPr eaLnBrk="1" hangingPunct="1">
              <a:lnSpc>
                <a:spcPct val="80000"/>
              </a:lnSpc>
              <a:spcBef>
                <a:spcPct val="0"/>
              </a:spcBef>
              <a:buFontTx/>
              <a:buNone/>
            </a:pPr>
            <a:endParaRPr lang="it-IT" altLang="it-IT" sz="2400" b="1" dirty="0">
              <a:latin typeface="+mn-lt"/>
              <a:sym typeface="Wingdings" panose="05000000000000000000" pitchFamily="2" charset="2"/>
            </a:endParaRPr>
          </a:p>
          <a:p>
            <a:pPr eaLnBrk="1" hangingPunct="1">
              <a:lnSpc>
                <a:spcPct val="80000"/>
              </a:lnSpc>
              <a:spcBef>
                <a:spcPct val="0"/>
              </a:spcBef>
              <a:buFontTx/>
              <a:buNone/>
            </a:pPr>
            <a:r>
              <a:rPr lang="it-IT" altLang="it-IT" sz="2400" b="1" dirty="0">
                <a:latin typeface="+mn-lt"/>
                <a:sym typeface="Wingdings" panose="05000000000000000000" pitchFamily="2" charset="2"/>
              </a:rPr>
              <a:t>VEGF</a:t>
            </a:r>
            <a:r>
              <a:rPr lang="it-IT" altLang="it-IT" sz="2800" b="1" dirty="0">
                <a:latin typeface="+mn-lt"/>
                <a:sym typeface="Wingdings" panose="05000000000000000000" pitchFamily="2" charset="2"/>
              </a:rPr>
              <a:t> + Ang-2 </a:t>
            </a:r>
            <a:endParaRPr lang="it-IT" altLang="it-IT" sz="2400" b="1" dirty="0">
              <a:latin typeface="+mn-lt"/>
              <a:sym typeface="Wingdings" panose="05000000000000000000" pitchFamily="2" charset="2"/>
            </a:endParaRPr>
          </a:p>
          <a:p>
            <a:pPr eaLnBrk="1" hangingPunct="1">
              <a:lnSpc>
                <a:spcPct val="80000"/>
              </a:lnSpc>
              <a:spcBef>
                <a:spcPct val="0"/>
              </a:spcBef>
              <a:buFontTx/>
              <a:buNone/>
            </a:pPr>
            <a:r>
              <a:rPr lang="it-IT" altLang="it-IT" sz="2400" b="1" dirty="0">
                <a:latin typeface="+mn-lt"/>
                <a:sym typeface="Wingdings" panose="05000000000000000000" pitchFamily="2" charset="2"/>
              </a:rPr>
              <a:t> richiamo precursori di </a:t>
            </a:r>
            <a:r>
              <a:rPr lang="it-IT" altLang="it-IT" sz="2400" b="1" dirty="0" err="1">
                <a:latin typeface="+mn-lt"/>
                <a:sym typeface="Wingdings" panose="05000000000000000000" pitchFamily="2" charset="2"/>
              </a:rPr>
              <a:t>cell</a:t>
            </a:r>
            <a:r>
              <a:rPr lang="it-IT" altLang="it-IT" sz="2400" b="1" dirty="0">
                <a:latin typeface="+mn-lt"/>
                <a:sym typeface="Wingdings" panose="05000000000000000000" pitchFamily="2" charset="2"/>
              </a:rPr>
              <a:t>. endoteliali circolanti (</a:t>
            </a:r>
            <a:r>
              <a:rPr lang="it-IT" altLang="it-IT" sz="2400" b="1" u="sng" dirty="0">
                <a:latin typeface="+mn-lt"/>
                <a:sym typeface="Wingdings" panose="05000000000000000000" pitchFamily="2" charset="2"/>
              </a:rPr>
              <a:t>angioblasti</a:t>
            </a:r>
            <a:r>
              <a:rPr lang="it-IT" altLang="it-IT" sz="2400" b="1" dirty="0">
                <a:latin typeface="+mn-lt"/>
                <a:sym typeface="Wingdings" panose="05000000000000000000" pitchFamily="2" charset="2"/>
              </a:rPr>
              <a:t>)</a:t>
            </a:r>
            <a:endParaRPr lang="it-IT" altLang="it-IT" sz="2400" b="1" dirty="0">
              <a:latin typeface="+mn-lt"/>
            </a:endParaRPr>
          </a:p>
          <a:p>
            <a:pPr eaLnBrk="1" hangingPunct="1">
              <a:lnSpc>
                <a:spcPct val="80000"/>
              </a:lnSpc>
              <a:spcBef>
                <a:spcPct val="0"/>
              </a:spcBef>
              <a:buFontTx/>
              <a:buNone/>
            </a:pPr>
            <a:r>
              <a:rPr lang="it-IT" altLang="it-IT" sz="2400" b="1" dirty="0">
                <a:latin typeface="+mn-lt"/>
                <a:sym typeface="Wingdings" panose="05000000000000000000" pitchFamily="2" charset="2"/>
              </a:rPr>
              <a:t> ramificazioni vasali tortuose, lacune vasali, shunts A-V</a:t>
            </a:r>
          </a:p>
          <a:p>
            <a:pPr eaLnBrk="1" hangingPunct="1">
              <a:lnSpc>
                <a:spcPct val="80000"/>
              </a:lnSpc>
              <a:spcBef>
                <a:spcPct val="0"/>
              </a:spcBef>
              <a:buFontTx/>
              <a:buNone/>
            </a:pPr>
            <a:r>
              <a:rPr lang="it-IT" altLang="it-IT" sz="2400" b="1" dirty="0">
                <a:latin typeface="+mn-lt"/>
                <a:sym typeface="Wingdings" panose="05000000000000000000" pitchFamily="2" charset="2"/>
              </a:rPr>
              <a:t> discontinuità endoteliale e dei </a:t>
            </a:r>
            <a:r>
              <a:rPr lang="it-IT" altLang="it-IT" sz="2400" b="1" dirty="0" err="1">
                <a:latin typeface="+mn-lt"/>
                <a:sym typeface="Wingdings" panose="05000000000000000000" pitchFamily="2" charset="2"/>
              </a:rPr>
              <a:t>periciti</a:t>
            </a:r>
            <a:r>
              <a:rPr lang="it-IT" altLang="it-IT" sz="2400" b="1" dirty="0">
                <a:latin typeface="+mn-lt"/>
                <a:sym typeface="Wingdings" panose="05000000000000000000" pitchFamily="2" charset="2"/>
              </a:rPr>
              <a:t>, permeabilità alterata</a:t>
            </a:r>
            <a:endParaRPr lang="it-IT" altLang="it-IT" sz="2400" b="1" dirty="0">
              <a:latin typeface="+mn-lt"/>
            </a:endParaRPr>
          </a:p>
          <a:p>
            <a:pPr eaLnBrk="1" hangingPunct="1">
              <a:lnSpc>
                <a:spcPct val="80000"/>
              </a:lnSpc>
              <a:spcBef>
                <a:spcPct val="0"/>
              </a:spcBef>
              <a:buFontTx/>
              <a:buNone/>
            </a:pPr>
            <a:r>
              <a:rPr lang="it-IT" altLang="it-IT" sz="2400" b="1" dirty="0">
                <a:latin typeface="+mn-lt"/>
              </a:rPr>
              <a:t>		</a:t>
            </a:r>
            <a:r>
              <a:rPr lang="it-IT" altLang="it-IT" sz="2400" b="1" dirty="0">
                <a:latin typeface="+mn-lt"/>
                <a:sym typeface="Wingdings" panose="05000000000000000000" pitchFamily="2" charset="2"/>
              </a:rPr>
              <a:t> relativa ischemia tissutale, edema</a:t>
            </a:r>
            <a:endParaRPr lang="it-IT" altLang="it-IT" sz="2400" b="1" dirty="0">
              <a:latin typeface="+mn-lt"/>
            </a:endParaRPr>
          </a:p>
        </p:txBody>
      </p:sp>
      <p:sp>
        <p:nvSpPr>
          <p:cNvPr id="59394" name="Rettangolo con angoli arrotondati 2">
            <a:extLst>
              <a:ext uri="{FF2B5EF4-FFF2-40B4-BE49-F238E27FC236}">
                <a16:creationId xmlns:a16="http://schemas.microsoft.com/office/drawing/2014/main" id="{23EE44FE-E697-E6FF-EFD1-78B842F8F1D0}"/>
              </a:ext>
            </a:extLst>
          </p:cNvPr>
          <p:cNvSpPr>
            <a:spLocks noChangeArrowheads="1"/>
          </p:cNvSpPr>
          <p:nvPr/>
        </p:nvSpPr>
        <p:spPr bwMode="auto">
          <a:xfrm>
            <a:off x="1682750" y="3463925"/>
            <a:ext cx="8694738" cy="3333750"/>
          </a:xfrm>
          <a:prstGeom prst="roundRect">
            <a:avLst>
              <a:gd name="adj" fmla="val 16667"/>
            </a:avLst>
          </a:prstGeom>
          <a:noFill/>
          <a:ln w="5715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latin typeface="+mn-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5">
            <a:extLst>
              <a:ext uri="{FF2B5EF4-FFF2-40B4-BE49-F238E27FC236}">
                <a16:creationId xmlns:a16="http://schemas.microsoft.com/office/drawing/2014/main" id="{A8BA2560-9706-F0C6-5A56-50CC75460D2C}"/>
              </a:ext>
            </a:extLst>
          </p:cNvPr>
          <p:cNvSpPr txBox="1">
            <a:spLocks noChangeArrowheads="1"/>
          </p:cNvSpPr>
          <p:nvPr/>
        </p:nvSpPr>
        <p:spPr bwMode="auto">
          <a:xfrm>
            <a:off x="6652725" y="1041470"/>
            <a:ext cx="4933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it-IT" sz="2400" dirty="0" err="1">
                <a:latin typeface="Arial" panose="020B0604020202020204" pitchFamily="34" charset="0"/>
              </a:rPr>
              <a:t>Cancro</a:t>
            </a:r>
            <a:r>
              <a:rPr lang="en-US" altLang="it-IT" sz="2400" dirty="0">
                <a:latin typeface="Arial" panose="020B0604020202020204" pitchFamily="34" charset="0"/>
              </a:rPr>
              <a:t> </a:t>
            </a:r>
            <a:r>
              <a:rPr lang="en-US" altLang="it-IT" sz="2400" dirty="0" err="1">
                <a:latin typeface="Arial" panose="020B0604020202020204" pitchFamily="34" charset="0"/>
              </a:rPr>
              <a:t>invasivo</a:t>
            </a:r>
            <a:r>
              <a:rPr lang="en-US" altLang="it-IT" sz="2400" dirty="0">
                <a:latin typeface="Arial" panose="020B0604020202020204" pitchFamily="34" charset="0"/>
              </a:rPr>
              <a:t> </a:t>
            </a:r>
            <a:r>
              <a:rPr lang="en-US" altLang="it-IT" sz="2400" dirty="0" err="1">
                <a:latin typeface="Arial" panose="020B0604020202020204" pitchFamily="34" charset="0"/>
              </a:rPr>
              <a:t>della</a:t>
            </a:r>
            <a:r>
              <a:rPr lang="en-US" altLang="it-IT" sz="2400" dirty="0">
                <a:latin typeface="Arial" panose="020B0604020202020204" pitchFamily="34" charset="0"/>
              </a:rPr>
              <a:t> </a:t>
            </a:r>
            <a:r>
              <a:rPr lang="en-US" altLang="it-IT" sz="2400" dirty="0" err="1">
                <a:latin typeface="Arial" panose="020B0604020202020204" pitchFamily="34" charset="0"/>
              </a:rPr>
              <a:t>mammella</a:t>
            </a:r>
            <a:r>
              <a:rPr lang="en-US" altLang="it-IT" sz="2400" dirty="0">
                <a:latin typeface="Arial" panose="020B0604020202020204" pitchFamily="34" charset="0"/>
              </a:rPr>
              <a:t> con </a:t>
            </a:r>
            <a:r>
              <a:rPr lang="en-US" altLang="it-IT" sz="2400" dirty="0" err="1">
                <a:latin typeface="Arial" panose="020B0604020202020204" pitchFamily="34" charset="0"/>
              </a:rPr>
              <a:t>infiltrazione</a:t>
            </a:r>
            <a:r>
              <a:rPr lang="en-US" altLang="it-IT" sz="2400" dirty="0">
                <a:latin typeface="Arial" panose="020B0604020202020204" pitchFamily="34" charset="0"/>
              </a:rPr>
              <a:t> e </a:t>
            </a:r>
            <a:r>
              <a:rPr lang="en-US" altLang="it-IT" sz="2400" dirty="0" err="1">
                <a:latin typeface="Arial" panose="020B0604020202020204" pitchFamily="34" charset="0"/>
              </a:rPr>
              <a:t>tretrazione</a:t>
            </a:r>
            <a:endParaRPr lang="en-US" altLang="it-IT" sz="2400" dirty="0">
              <a:latin typeface="Arial" panose="020B0604020202020204" pitchFamily="34" charset="0"/>
            </a:endParaRPr>
          </a:p>
        </p:txBody>
      </p:sp>
      <p:sp>
        <p:nvSpPr>
          <p:cNvPr id="5" name="Text Box 5">
            <a:extLst>
              <a:ext uri="{FF2B5EF4-FFF2-40B4-BE49-F238E27FC236}">
                <a16:creationId xmlns:a16="http://schemas.microsoft.com/office/drawing/2014/main" id="{844D2799-4C50-588E-92B7-FF26573AC7B5}"/>
              </a:ext>
            </a:extLst>
          </p:cNvPr>
          <p:cNvSpPr txBox="1">
            <a:spLocks noChangeArrowheads="1"/>
          </p:cNvSpPr>
          <p:nvPr/>
        </p:nvSpPr>
        <p:spPr bwMode="auto">
          <a:xfrm>
            <a:off x="820744" y="1041470"/>
            <a:ext cx="4933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it-IT" sz="2400" dirty="0">
                <a:latin typeface="Arial" panose="020B0604020202020204" pitchFamily="34" charset="0"/>
              </a:rPr>
              <a:t>Fibroadenoma </a:t>
            </a:r>
            <a:r>
              <a:rPr lang="en-US" altLang="it-IT" sz="2400" dirty="0" err="1">
                <a:latin typeface="Arial" panose="020B0604020202020204" pitchFamily="34" charset="0"/>
              </a:rPr>
              <a:t>della</a:t>
            </a:r>
            <a:r>
              <a:rPr lang="en-US" altLang="it-IT" sz="2400" dirty="0">
                <a:latin typeface="Arial" panose="020B0604020202020204" pitchFamily="34" charset="0"/>
              </a:rPr>
              <a:t> </a:t>
            </a:r>
            <a:r>
              <a:rPr lang="en-US" altLang="it-IT" sz="2400" dirty="0" err="1">
                <a:latin typeface="Arial" panose="020B0604020202020204" pitchFamily="34" charset="0"/>
              </a:rPr>
              <a:t>mammella</a:t>
            </a:r>
            <a:r>
              <a:rPr lang="en-US" altLang="it-IT" sz="2400" dirty="0">
                <a:latin typeface="Arial" panose="020B0604020202020204" pitchFamily="34" charset="0"/>
              </a:rPr>
              <a:t>, ben </a:t>
            </a:r>
            <a:r>
              <a:rPr lang="en-US" altLang="it-IT" sz="2400" dirty="0" err="1">
                <a:latin typeface="Arial" panose="020B0604020202020204" pitchFamily="34" charset="0"/>
              </a:rPr>
              <a:t>incapsulato</a:t>
            </a:r>
            <a:endParaRPr lang="en-US" altLang="it-IT" sz="2400" dirty="0">
              <a:latin typeface="Arial" panose="020B0604020202020204" pitchFamily="34" charset="0"/>
            </a:endParaRPr>
          </a:p>
        </p:txBody>
      </p:sp>
      <p:pic>
        <p:nvPicPr>
          <p:cNvPr id="3" name="Picture 2">
            <a:extLst>
              <a:ext uri="{FF2B5EF4-FFF2-40B4-BE49-F238E27FC236}">
                <a16:creationId xmlns:a16="http://schemas.microsoft.com/office/drawing/2014/main" id="{AE1F71B8-F62A-67BA-2DB4-F4AA096FA05A}"/>
              </a:ext>
            </a:extLst>
          </p:cNvPr>
          <p:cNvPicPr>
            <a:picLocks noChangeAspect="1"/>
          </p:cNvPicPr>
          <p:nvPr/>
        </p:nvPicPr>
        <p:blipFill>
          <a:blip r:embed="rId2"/>
          <a:stretch>
            <a:fillRect/>
          </a:stretch>
        </p:blipFill>
        <p:spPr>
          <a:xfrm>
            <a:off x="409052" y="2354400"/>
            <a:ext cx="11373895" cy="410069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3A98C8-7887-E843-F455-5FF31221C74D}"/>
              </a:ext>
            </a:extLst>
          </p:cNvPr>
          <p:cNvSpPr txBox="1"/>
          <p:nvPr/>
        </p:nvSpPr>
        <p:spPr>
          <a:xfrm>
            <a:off x="104509" y="97802"/>
            <a:ext cx="4537055" cy="646331"/>
          </a:xfrm>
          <a:prstGeom prst="rect">
            <a:avLst/>
          </a:prstGeom>
          <a:noFill/>
        </p:spPr>
        <p:txBody>
          <a:bodyPr wrap="square" rtlCol="0">
            <a:spAutoFit/>
          </a:bodyPr>
          <a:lstStyle/>
          <a:p>
            <a:r>
              <a:rPr lang="it-IT" sz="3600" b="1" dirty="0">
                <a:solidFill>
                  <a:srgbClr val="0070C0"/>
                </a:solidFill>
              </a:rPr>
              <a:t>METASTASI</a:t>
            </a:r>
          </a:p>
        </p:txBody>
      </p:sp>
      <p:sp>
        <p:nvSpPr>
          <p:cNvPr id="3" name="TextBox 2">
            <a:extLst>
              <a:ext uri="{FF2B5EF4-FFF2-40B4-BE49-F238E27FC236}">
                <a16:creationId xmlns:a16="http://schemas.microsoft.com/office/drawing/2014/main" id="{7BDD6E60-8DCC-5806-8E41-834F9AF6763C}"/>
              </a:ext>
            </a:extLst>
          </p:cNvPr>
          <p:cNvSpPr txBox="1"/>
          <p:nvPr/>
        </p:nvSpPr>
        <p:spPr>
          <a:xfrm>
            <a:off x="232701" y="804721"/>
            <a:ext cx="11491213" cy="4893647"/>
          </a:xfrm>
          <a:prstGeom prst="rect">
            <a:avLst/>
          </a:prstGeom>
          <a:noFill/>
        </p:spPr>
        <p:txBody>
          <a:bodyPr wrap="square" rtlCol="0">
            <a:spAutoFit/>
          </a:bodyPr>
          <a:lstStyle/>
          <a:p>
            <a:r>
              <a:rPr lang="it-IT" sz="2400" dirty="0"/>
              <a:t>Gli organi contengono cellule specializzate che rimangono all’interno dei propri confini, anche grazie alla presenza di una </a:t>
            </a:r>
            <a:r>
              <a:rPr lang="it-IT" sz="2400" b="1" dirty="0"/>
              <a:t>membrana basale </a:t>
            </a:r>
            <a:r>
              <a:rPr lang="it-IT" sz="2400" dirty="0"/>
              <a:t>costituita da matrice connettivale</a:t>
            </a:r>
          </a:p>
          <a:p>
            <a:endParaRPr lang="it-IT" sz="2400" dirty="0"/>
          </a:p>
          <a:p>
            <a:r>
              <a:rPr lang="it-IT" sz="2400" b="1" dirty="0"/>
              <a:t>Danno</a:t>
            </a:r>
            <a:r>
              <a:rPr lang="it-IT" sz="2400" dirty="0"/>
              <a:t> per: ostruzione, competizione, sostituzione, e interferenza con la funzione di organo</a:t>
            </a:r>
          </a:p>
          <a:p>
            <a:endParaRPr lang="it-IT" sz="2400" dirty="0"/>
          </a:p>
          <a:p>
            <a:r>
              <a:rPr lang="it-IT" sz="2400" b="1" dirty="0"/>
              <a:t>Preferenza</a:t>
            </a:r>
            <a:r>
              <a:rPr lang="it-IT" sz="2400" dirty="0"/>
              <a:t> di metastatizzazione: flusso ematico, </a:t>
            </a:r>
            <a:r>
              <a:rPr lang="it-IT" sz="2400" dirty="0" err="1"/>
              <a:t>organotropismo</a:t>
            </a:r>
            <a:endParaRPr lang="it-IT" sz="2400" dirty="0"/>
          </a:p>
          <a:p>
            <a:endParaRPr lang="it-IT" sz="2400" dirty="0"/>
          </a:p>
          <a:p>
            <a:r>
              <a:rPr lang="it-IT" sz="2400" b="1" dirty="0"/>
              <a:t>Metastasi</a:t>
            </a:r>
            <a:r>
              <a:rPr lang="it-IT" sz="2400" dirty="0"/>
              <a:t>: mono o policlonali, da tumore primitivo o da altre metastasi</a:t>
            </a:r>
          </a:p>
          <a:p>
            <a:endParaRPr lang="it-IT" sz="2400" dirty="0"/>
          </a:p>
          <a:p>
            <a:r>
              <a:rPr lang="it-IT" sz="2400" b="1" dirty="0"/>
              <a:t>Cascata metastatica</a:t>
            </a:r>
            <a:r>
              <a:rPr lang="it-IT" sz="2400" dirty="0"/>
              <a:t>: invasione, </a:t>
            </a:r>
            <a:r>
              <a:rPr lang="it-IT" sz="2400" dirty="0" err="1"/>
              <a:t>intravasione</a:t>
            </a:r>
            <a:r>
              <a:rPr lang="it-IT" sz="2400" dirty="0"/>
              <a:t>, </a:t>
            </a:r>
            <a:r>
              <a:rPr lang="it-IT" sz="2400" dirty="0" err="1"/>
              <a:t>extravasione</a:t>
            </a:r>
            <a:endParaRPr lang="it-IT" sz="2400" dirty="0"/>
          </a:p>
          <a:p>
            <a:endParaRPr lang="it-IT" sz="2400" dirty="0"/>
          </a:p>
          <a:p>
            <a:r>
              <a:rPr lang="it-IT" sz="2400" b="1" dirty="0"/>
              <a:t>Processo transitorio di transizione epitelio-mesenchimale</a:t>
            </a:r>
            <a:r>
              <a:rPr lang="it-IT" sz="2400" dirty="0"/>
              <a:t>: perdita di polarità e giunzioni cellulari</a:t>
            </a:r>
          </a:p>
        </p:txBody>
      </p:sp>
    </p:spTree>
    <p:extLst>
      <p:ext uri="{BB962C8B-B14F-4D97-AF65-F5344CB8AC3E}">
        <p14:creationId xmlns:p14="http://schemas.microsoft.com/office/powerpoint/2010/main" val="1480025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D58E029-4736-B865-2150-FBD181777C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6726" y="151013"/>
            <a:ext cx="8529091" cy="4901514"/>
          </a:xfrm>
          <a:prstGeom prst="rect">
            <a:avLst/>
          </a:prstGeom>
        </p:spPr>
      </p:pic>
      <p:sp>
        <p:nvSpPr>
          <p:cNvPr id="4" name="TextBox 3">
            <a:extLst>
              <a:ext uri="{FF2B5EF4-FFF2-40B4-BE49-F238E27FC236}">
                <a16:creationId xmlns:a16="http://schemas.microsoft.com/office/drawing/2014/main" id="{F027201B-7115-24E2-4C21-1C4C522413D5}"/>
              </a:ext>
            </a:extLst>
          </p:cNvPr>
          <p:cNvSpPr txBox="1"/>
          <p:nvPr/>
        </p:nvSpPr>
        <p:spPr>
          <a:xfrm>
            <a:off x="9802135" y="6380415"/>
            <a:ext cx="1353127" cy="369332"/>
          </a:xfrm>
          <a:prstGeom prst="rect">
            <a:avLst/>
          </a:prstGeom>
          <a:noFill/>
        </p:spPr>
        <p:txBody>
          <a:bodyPr wrap="none" rtlCol="0">
            <a:spAutoFit/>
          </a:bodyPr>
          <a:lstStyle/>
          <a:p>
            <a:r>
              <a:rPr lang="it-IT" dirty="0"/>
              <a:t>Pecorino 9.5</a:t>
            </a:r>
          </a:p>
        </p:txBody>
      </p:sp>
      <p:sp>
        <p:nvSpPr>
          <p:cNvPr id="5" name="TextBox 4">
            <a:extLst>
              <a:ext uri="{FF2B5EF4-FFF2-40B4-BE49-F238E27FC236}">
                <a16:creationId xmlns:a16="http://schemas.microsoft.com/office/drawing/2014/main" id="{891173A7-04B9-38B4-BDAD-380020E4E44B}"/>
              </a:ext>
            </a:extLst>
          </p:cNvPr>
          <p:cNvSpPr txBox="1"/>
          <p:nvPr/>
        </p:nvSpPr>
        <p:spPr>
          <a:xfrm>
            <a:off x="10653450" y="4195299"/>
            <a:ext cx="195246" cy="461665"/>
          </a:xfrm>
          <a:prstGeom prst="rect">
            <a:avLst/>
          </a:prstGeom>
          <a:noFill/>
        </p:spPr>
        <p:txBody>
          <a:bodyPr wrap="square" rtlCol="0">
            <a:spAutoFit/>
          </a:bodyPr>
          <a:lstStyle/>
          <a:p>
            <a:r>
              <a:rPr lang="it-IT" sz="2400" b="1" dirty="0">
                <a:solidFill>
                  <a:srgbClr val="C00000"/>
                </a:solidFill>
              </a:rPr>
              <a:t>*</a:t>
            </a:r>
          </a:p>
        </p:txBody>
      </p:sp>
      <p:sp>
        <p:nvSpPr>
          <p:cNvPr id="6" name="TextBox 5">
            <a:extLst>
              <a:ext uri="{FF2B5EF4-FFF2-40B4-BE49-F238E27FC236}">
                <a16:creationId xmlns:a16="http://schemas.microsoft.com/office/drawing/2014/main" id="{91505BC5-AB8B-A415-D200-EA8F5E642864}"/>
              </a:ext>
            </a:extLst>
          </p:cNvPr>
          <p:cNvSpPr txBox="1"/>
          <p:nvPr/>
        </p:nvSpPr>
        <p:spPr>
          <a:xfrm>
            <a:off x="281085" y="228600"/>
            <a:ext cx="3371850" cy="6372129"/>
          </a:xfrm>
          <a:prstGeom prst="rect">
            <a:avLst/>
          </a:prstGeom>
          <a:noFill/>
        </p:spPr>
        <p:txBody>
          <a:bodyPr wrap="square">
            <a:spAutoFit/>
          </a:bodyPr>
          <a:lstStyle/>
          <a:p>
            <a:pPr eaLnBrk="1" hangingPunct="1">
              <a:lnSpc>
                <a:spcPct val="80000"/>
              </a:lnSpc>
              <a:buFontTx/>
              <a:buNone/>
              <a:defRPr/>
            </a:pPr>
            <a:r>
              <a:rPr lang="it-IT" altLang="it-IT" sz="2400" b="1" dirty="0">
                <a:ea typeface="ＭＳ Ｐゴシック" panose="020B0600070205080204" pitchFamily="34" charset="-128"/>
              </a:rPr>
              <a:t>A) EPITHELIAL-MESENCHIMAL TRANSITION (EMT)</a:t>
            </a:r>
          </a:p>
          <a:p>
            <a:pPr eaLnBrk="1" hangingPunct="1">
              <a:lnSpc>
                <a:spcPct val="80000"/>
              </a:lnSpc>
              <a:defRPr/>
            </a:pPr>
            <a:endParaRPr lang="it-IT" altLang="it-IT" sz="1800" b="1" dirty="0">
              <a:ea typeface="ＭＳ Ｐゴシック" panose="020B0600070205080204" pitchFamily="34" charset="-128"/>
            </a:endParaRPr>
          </a:p>
          <a:p>
            <a:pPr eaLnBrk="1" hangingPunct="1">
              <a:lnSpc>
                <a:spcPct val="80000"/>
              </a:lnSpc>
              <a:defRPr/>
            </a:pPr>
            <a:r>
              <a:rPr lang="it-IT" altLang="it-IT" sz="1800" b="1" dirty="0">
                <a:ea typeface="ＭＳ Ｐゴシック" panose="020B0600070205080204" pitchFamily="34" charset="-128"/>
              </a:rPr>
              <a:t>perdita di ancoramento al tessuto di origine (</a:t>
            </a:r>
            <a:r>
              <a:rPr lang="it-IT" altLang="it-IT" sz="1800" b="1" dirty="0" err="1">
                <a:ea typeface="ＭＳ Ｐゴシック" panose="020B0600070205080204" pitchFamily="34" charset="-128"/>
              </a:rPr>
              <a:t>alteraz</a:t>
            </a:r>
            <a:r>
              <a:rPr lang="it-IT" altLang="it-IT" sz="1800" b="1" dirty="0">
                <a:ea typeface="ＭＳ Ｐゴシック" panose="020B0600070205080204" pitchFamily="34" charset="-128"/>
              </a:rPr>
              <a:t>. </a:t>
            </a:r>
            <a:r>
              <a:rPr lang="it-IT" altLang="it-IT" sz="1800" b="1" dirty="0" err="1">
                <a:ea typeface="ＭＳ Ｐゴシック" panose="020B0600070205080204" pitchFamily="34" charset="-128"/>
              </a:rPr>
              <a:t>caderine</a:t>
            </a:r>
            <a:r>
              <a:rPr lang="it-IT" altLang="it-IT" sz="1800" b="1" dirty="0">
                <a:ea typeface="ＭＳ Ｐゴシック" panose="020B0600070205080204" pitchFamily="34" charset="-128"/>
              </a:rPr>
              <a:t>, desmosomi)</a:t>
            </a:r>
          </a:p>
          <a:p>
            <a:pPr eaLnBrk="1" hangingPunct="1">
              <a:lnSpc>
                <a:spcPct val="80000"/>
              </a:lnSpc>
              <a:defRPr/>
            </a:pPr>
            <a:r>
              <a:rPr lang="it-IT" altLang="it-IT" sz="1800" b="1" dirty="0">
                <a:ea typeface="ＭＳ Ｐゴシック" panose="020B0600070205080204" pitchFamily="34" charset="-128"/>
              </a:rPr>
              <a:t>adesione alla matrice extracellulare «</a:t>
            </a:r>
            <a:r>
              <a:rPr lang="it-IT" altLang="it-IT" sz="1800" b="1" dirty="0" err="1">
                <a:ea typeface="ＭＳ Ｐゴシック" panose="020B0600070205080204" pitchFamily="34" charset="-128"/>
              </a:rPr>
              <a:t>crowling</a:t>
            </a:r>
            <a:r>
              <a:rPr lang="it-IT" altLang="it-IT" sz="1800" b="1" dirty="0">
                <a:ea typeface="ＭＳ Ｐゴシック" panose="020B0600070205080204" pitchFamily="34" charset="-128"/>
              </a:rPr>
              <a:t>» (via </a:t>
            </a:r>
            <a:r>
              <a:rPr lang="it-IT" altLang="it-IT" sz="1800" b="1" dirty="0" err="1">
                <a:ea typeface="ＭＳ Ｐゴシック" panose="020B0600070205080204" pitchFamily="34" charset="-128"/>
              </a:rPr>
              <a:t>integrine</a:t>
            </a:r>
            <a:r>
              <a:rPr lang="it-IT" altLang="it-IT" sz="1800" b="1" dirty="0">
                <a:ea typeface="ＭＳ Ｐゴシック" panose="020B0600070205080204" pitchFamily="34" charset="-128"/>
              </a:rPr>
              <a:t>)</a:t>
            </a:r>
          </a:p>
          <a:p>
            <a:pPr eaLnBrk="1" hangingPunct="1">
              <a:lnSpc>
                <a:spcPct val="80000"/>
              </a:lnSpc>
              <a:defRPr/>
            </a:pPr>
            <a:r>
              <a:rPr lang="it-IT" altLang="it-IT" sz="1800" b="1" dirty="0">
                <a:ea typeface="ＭＳ Ｐゴシック" panose="020B0600070205080204" pitchFamily="34" charset="-128"/>
              </a:rPr>
              <a:t>degradazione della matrice (collagenasi, MMP  </a:t>
            </a:r>
            <a:r>
              <a:rPr lang="it-IT" altLang="it-IT" sz="1800" b="1" dirty="0">
                <a:ea typeface="ＭＳ Ｐゴシック" panose="020B0600070205080204" pitchFamily="34" charset="-128"/>
                <a:sym typeface="Wingdings" pitchFamily="2" charset="2"/>
              </a:rPr>
              <a:t> </a:t>
            </a:r>
            <a:r>
              <a:rPr lang="it-IT" altLang="it-IT" sz="1800" b="1" dirty="0" err="1">
                <a:ea typeface="ＭＳ Ｐゴシック" panose="020B0600070205080204" pitchFamily="34" charset="-128"/>
              </a:rPr>
              <a:t>coll</a:t>
            </a:r>
            <a:r>
              <a:rPr lang="it-IT" altLang="it-IT" sz="1800" b="1" dirty="0">
                <a:ea typeface="ＭＳ Ｐゴシック" panose="020B0600070205080204" pitchFamily="34" charset="-128"/>
              </a:rPr>
              <a:t>. IV)</a:t>
            </a:r>
          </a:p>
          <a:p>
            <a:pPr eaLnBrk="1" hangingPunct="1">
              <a:lnSpc>
                <a:spcPct val="80000"/>
              </a:lnSpc>
              <a:defRPr/>
            </a:pPr>
            <a:r>
              <a:rPr lang="it-IT" altLang="it-IT" sz="1800" b="1" dirty="0">
                <a:ea typeface="ＭＳ Ｐゴシック" panose="020B0600070205080204" pitchFamily="34" charset="-128"/>
              </a:rPr>
              <a:t>MOBILITÀ</a:t>
            </a:r>
          </a:p>
          <a:p>
            <a:pPr eaLnBrk="1" hangingPunct="1">
              <a:lnSpc>
                <a:spcPct val="80000"/>
              </a:lnSpc>
              <a:defRPr/>
            </a:pPr>
            <a:endParaRPr lang="it-IT" altLang="it-IT" sz="1800" b="1" dirty="0">
              <a:ea typeface="ＭＳ Ｐゴシック" panose="020B0600070205080204" pitchFamily="34" charset="-128"/>
            </a:endParaRPr>
          </a:p>
          <a:p>
            <a:pPr eaLnBrk="1" hangingPunct="1">
              <a:lnSpc>
                <a:spcPct val="80000"/>
              </a:lnSpc>
              <a:buFontTx/>
              <a:buNone/>
              <a:defRPr/>
            </a:pPr>
            <a:r>
              <a:rPr lang="it-IT" altLang="it-IT" sz="1800" b="1" dirty="0">
                <a:ea typeface="ＭＳ Ｐゴシック" panose="020B0600070205080204" pitchFamily="34" charset="-128"/>
              </a:rPr>
              <a:t>via linfatica – linfonodi (carcinomi)</a:t>
            </a:r>
          </a:p>
          <a:p>
            <a:pPr eaLnBrk="1" hangingPunct="1">
              <a:lnSpc>
                <a:spcPct val="80000"/>
              </a:lnSpc>
              <a:buFontTx/>
              <a:buNone/>
              <a:defRPr/>
            </a:pPr>
            <a:r>
              <a:rPr lang="it-IT" altLang="it-IT" sz="1800" b="1" dirty="0">
                <a:ea typeface="ＭＳ Ｐゴシック" panose="020B0600070205080204" pitchFamily="34" charset="-128"/>
              </a:rPr>
              <a:t>via ematica (sarcomi)</a:t>
            </a:r>
          </a:p>
          <a:p>
            <a:pPr eaLnBrk="1" hangingPunct="1">
              <a:lnSpc>
                <a:spcPct val="80000"/>
              </a:lnSpc>
              <a:buFontTx/>
              <a:buNone/>
              <a:defRPr/>
            </a:pPr>
            <a:r>
              <a:rPr lang="it-IT" altLang="it-IT" sz="1800" b="1" dirty="0">
                <a:ea typeface="ＭＳ Ｐゴシック" panose="020B0600070205080204" pitchFamily="34" charset="-128"/>
              </a:rPr>
              <a:t>via trans-celomatica (metastasi ovarica di C. gastrico o C. del colon per caduta: T. di </a:t>
            </a:r>
            <a:r>
              <a:rPr lang="it-IT" altLang="it-IT" sz="1800" b="1" dirty="0" err="1">
                <a:ea typeface="ＭＳ Ｐゴシック" panose="020B0600070205080204" pitchFamily="34" charset="-128"/>
              </a:rPr>
              <a:t>Krukenberg</a:t>
            </a:r>
            <a:r>
              <a:rPr lang="it-IT" altLang="it-IT" sz="1800" b="1" dirty="0">
                <a:ea typeface="ＭＳ Ｐゴシック" panose="020B0600070205080204" pitchFamily="34" charset="-128"/>
              </a:rPr>
              <a:t>)</a:t>
            </a:r>
          </a:p>
          <a:p>
            <a:pPr eaLnBrk="1" hangingPunct="1">
              <a:lnSpc>
                <a:spcPct val="80000"/>
              </a:lnSpc>
              <a:buFontTx/>
              <a:buNone/>
              <a:defRPr/>
            </a:pPr>
            <a:endParaRPr lang="it-IT" altLang="it-IT" sz="1800" b="1" dirty="0">
              <a:ea typeface="ＭＳ Ｐゴシック" panose="020B0600070205080204" pitchFamily="34" charset="-128"/>
            </a:endParaRPr>
          </a:p>
          <a:p>
            <a:pPr eaLnBrk="1" hangingPunct="1">
              <a:lnSpc>
                <a:spcPct val="80000"/>
              </a:lnSpc>
              <a:buFontTx/>
              <a:buNone/>
              <a:defRPr/>
            </a:pPr>
            <a:r>
              <a:rPr lang="it-IT" altLang="it-IT" sz="1800" b="1" u="sng" dirty="0">
                <a:ea typeface="ＭＳ Ｐゴシック" panose="020B0600070205080204" pitchFamily="34" charset="-128"/>
              </a:rPr>
              <a:t>migrazione</a:t>
            </a:r>
            <a:r>
              <a:rPr lang="it-IT" altLang="it-IT" sz="1800" b="1" dirty="0">
                <a:ea typeface="ＭＳ Ｐゴシック" panose="020B0600070205080204" pitchFamily="34" charset="-128"/>
              </a:rPr>
              <a:t>:   organi «filtro» (</a:t>
            </a:r>
            <a:r>
              <a:rPr lang="it-IT" altLang="it-IT" sz="1800" b="1" dirty="0" err="1">
                <a:ea typeface="ＭＳ Ｐゴシック" panose="020B0600070205080204" pitchFamily="34" charset="-128"/>
              </a:rPr>
              <a:t>polm</a:t>
            </a:r>
            <a:r>
              <a:rPr lang="it-IT" altLang="it-IT" sz="1800" b="1" dirty="0">
                <a:ea typeface="ＭＳ Ｐゴシック" panose="020B0600070205080204" pitchFamily="34" charset="-128"/>
              </a:rPr>
              <a:t>., fegato, ossa, cervello, surrene) in </a:t>
            </a:r>
            <a:r>
              <a:rPr lang="it-IT" altLang="it-IT" sz="2000" b="1" dirty="0">
                <a:ea typeface="ＭＳ Ｐゴシック" panose="020B0600070205080204" pitchFamily="34" charset="-128"/>
              </a:rPr>
              <a:t> PRE-METASTATIC NICHES (</a:t>
            </a:r>
            <a:r>
              <a:rPr lang="it-IT" altLang="it-IT" sz="2000" b="1" dirty="0" err="1">
                <a:ea typeface="ＭＳ Ｐゴシック" panose="020B0600070205080204" pitchFamily="34" charset="-128"/>
              </a:rPr>
              <a:t>PMNs</a:t>
            </a:r>
            <a:r>
              <a:rPr lang="it-IT" altLang="it-IT" sz="2000" b="1" dirty="0">
                <a:ea typeface="ＭＳ Ｐゴシック" panose="020B0600070205080204" pitchFamily="34" charset="-128"/>
              </a:rPr>
              <a:t>) + fibroblasti </a:t>
            </a:r>
            <a:r>
              <a:rPr lang="ja-JP" altLang="it-IT" sz="2000" b="1" dirty="0">
                <a:ea typeface="ＭＳ Ｐゴシック" panose="020B0600070205080204" pitchFamily="34" charset="-128"/>
              </a:rPr>
              <a:t>“</a:t>
            </a:r>
            <a:r>
              <a:rPr lang="it-IT" altLang="ja-JP" sz="2000" b="1" dirty="0">
                <a:ea typeface="ＭＳ Ｐゴシック" panose="020B0600070205080204" pitchFamily="34" charset="-128"/>
              </a:rPr>
              <a:t>tumore associati</a:t>
            </a:r>
            <a:r>
              <a:rPr lang="ja-JP" altLang="it-IT" sz="2000" b="1" dirty="0">
                <a:ea typeface="ＭＳ Ｐゴシック" panose="020B0600070205080204" pitchFamily="34" charset="-128"/>
              </a:rPr>
              <a:t>”</a:t>
            </a:r>
            <a:endParaRPr lang="it-IT" altLang="ja-JP" sz="1800" b="1" dirty="0">
              <a:ea typeface="ＭＳ Ｐゴシック" panose="020B0600070205080204" pitchFamily="34" charset="-128"/>
            </a:endParaRPr>
          </a:p>
        </p:txBody>
      </p:sp>
      <p:sp>
        <p:nvSpPr>
          <p:cNvPr id="7" name="TextBox 6">
            <a:extLst>
              <a:ext uri="{FF2B5EF4-FFF2-40B4-BE49-F238E27FC236}">
                <a16:creationId xmlns:a16="http://schemas.microsoft.com/office/drawing/2014/main" id="{258E13B7-E5A9-C5F3-9891-3A9CB97FE96D}"/>
              </a:ext>
            </a:extLst>
          </p:cNvPr>
          <p:cNvSpPr txBox="1"/>
          <p:nvPr/>
        </p:nvSpPr>
        <p:spPr>
          <a:xfrm>
            <a:off x="3811555" y="4581331"/>
            <a:ext cx="2729204" cy="2031325"/>
          </a:xfrm>
          <a:prstGeom prst="rect">
            <a:avLst/>
          </a:prstGeom>
          <a:noFill/>
        </p:spPr>
        <p:txBody>
          <a:bodyPr wrap="square" rtlCol="0">
            <a:spAutoFit/>
          </a:bodyPr>
          <a:lstStyle/>
          <a:p>
            <a:r>
              <a:rPr lang="it-IT" altLang="ja-JP" sz="2400" b="1" dirty="0">
                <a:ea typeface="ＭＳ Ｐゴシック" panose="020B0600070205080204" pitchFamily="34" charset="-128"/>
              </a:rPr>
              <a:t>B) MESENCHIMAL-EPITHELIAL TRANSITION (MET): </a:t>
            </a:r>
            <a:r>
              <a:rPr lang="it-IT" altLang="ja-JP" sz="1800" b="1" dirty="0">
                <a:ea typeface="ＭＳ Ｐゴシック" panose="020B0600070205080204" pitchFamily="34" charset="-128"/>
              </a:rPr>
              <a:t>Ricostituzione del tessuto tumorale originario</a:t>
            </a:r>
          </a:p>
          <a:p>
            <a:endParaRPr lang="it-IT" dirty="0"/>
          </a:p>
        </p:txBody>
      </p:sp>
    </p:spTree>
    <p:extLst>
      <p:ext uri="{BB962C8B-B14F-4D97-AF65-F5344CB8AC3E}">
        <p14:creationId xmlns:p14="http://schemas.microsoft.com/office/powerpoint/2010/main" val="178778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000E7-5559-F165-EADF-5D300F485220}"/>
              </a:ext>
            </a:extLst>
          </p:cNvPr>
          <p:cNvPicPr>
            <a:picLocks noChangeAspect="1"/>
          </p:cNvPicPr>
          <p:nvPr/>
        </p:nvPicPr>
        <p:blipFill>
          <a:blip r:embed="rId2"/>
          <a:stretch>
            <a:fillRect/>
          </a:stretch>
        </p:blipFill>
        <p:spPr>
          <a:xfrm>
            <a:off x="1172140" y="676801"/>
            <a:ext cx="9739711" cy="5359512"/>
          </a:xfrm>
          <a:prstGeom prst="rect">
            <a:avLst/>
          </a:prstGeom>
        </p:spPr>
      </p:pic>
    </p:spTree>
    <p:extLst>
      <p:ext uri="{BB962C8B-B14F-4D97-AF65-F5344CB8AC3E}">
        <p14:creationId xmlns:p14="http://schemas.microsoft.com/office/powerpoint/2010/main" val="3955525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5">
            <a:extLst>
              <a:ext uri="{FF2B5EF4-FFF2-40B4-BE49-F238E27FC236}">
                <a16:creationId xmlns:a16="http://schemas.microsoft.com/office/drawing/2014/main" id="{CD13BB51-2B77-B983-AEA5-956DFF63BCEB}"/>
              </a:ext>
            </a:extLst>
          </p:cNvPr>
          <p:cNvSpPr txBox="1">
            <a:spLocks noChangeArrowheads="1"/>
          </p:cNvSpPr>
          <p:nvPr/>
        </p:nvSpPr>
        <p:spPr bwMode="auto">
          <a:xfrm>
            <a:off x="2151063" y="0"/>
            <a:ext cx="78486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it-IT" sz="1600" dirty="0">
                <a:latin typeface="Arial" panose="020B0604020202020204" pitchFamily="34" charset="0"/>
              </a:rPr>
              <a:t>Figure 7-19 Axillary lymph node with metastatic breast carcinoma. The subcapsular sinus (top) is distended with tumor cells. Nests of tumor cells have also invaded the subcapsular cortex. (Courtesy of Dr. Trace Worrell, University of Texas Southwestern Medical School, Dallas, TX.)</a:t>
            </a:r>
          </a:p>
        </p:txBody>
      </p:sp>
      <p:pic>
        <p:nvPicPr>
          <p:cNvPr id="3" name="Picture 2">
            <a:extLst>
              <a:ext uri="{FF2B5EF4-FFF2-40B4-BE49-F238E27FC236}">
                <a16:creationId xmlns:a16="http://schemas.microsoft.com/office/drawing/2014/main" id="{C563CCD3-D38C-CD92-B59E-F8AAF8F5C902}"/>
              </a:ext>
            </a:extLst>
          </p:cNvPr>
          <p:cNvPicPr>
            <a:picLocks noChangeAspect="1"/>
          </p:cNvPicPr>
          <p:nvPr/>
        </p:nvPicPr>
        <p:blipFill>
          <a:blip r:embed="rId2"/>
          <a:stretch>
            <a:fillRect/>
          </a:stretch>
        </p:blipFill>
        <p:spPr>
          <a:xfrm>
            <a:off x="2592000" y="1343844"/>
            <a:ext cx="7119888" cy="525515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ttangolo 1">
            <a:extLst>
              <a:ext uri="{FF2B5EF4-FFF2-40B4-BE49-F238E27FC236}">
                <a16:creationId xmlns:a16="http://schemas.microsoft.com/office/drawing/2014/main" id="{FD847709-2281-1422-4350-B67039E8B85F}"/>
              </a:ext>
            </a:extLst>
          </p:cNvPr>
          <p:cNvSpPr>
            <a:spLocks noChangeArrowheads="1"/>
          </p:cNvSpPr>
          <p:nvPr/>
        </p:nvSpPr>
        <p:spPr bwMode="auto">
          <a:xfrm>
            <a:off x="1693864" y="165101"/>
            <a:ext cx="8796337"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b="1">
                <a:latin typeface="+mn-lt"/>
              </a:rPr>
              <a:t>PRE-METASTATIC NICHES (PMNs):  </a:t>
            </a:r>
          </a:p>
          <a:p>
            <a:pPr eaLnBrk="1" hangingPunct="1">
              <a:spcBef>
                <a:spcPct val="0"/>
              </a:spcBef>
              <a:buFontTx/>
              <a:buNone/>
            </a:pPr>
            <a:r>
              <a:rPr lang="it-IT" altLang="it-IT" b="1">
                <a:latin typeface="+mn-lt"/>
              </a:rPr>
              <a:t>ORGAN-SPECIFIC HOMES FOR METASTASES</a:t>
            </a:r>
          </a:p>
          <a:p>
            <a:pPr eaLnBrk="1" hangingPunct="1">
              <a:spcBef>
                <a:spcPct val="0"/>
              </a:spcBef>
              <a:buFontTx/>
              <a:buNone/>
            </a:pPr>
            <a:r>
              <a:rPr lang="it-IT" altLang="it-IT">
                <a:latin typeface="+mn-lt"/>
              </a:rPr>
              <a:t>It is well established that organs of future metastasis are not passive receivers of circulating tumour cells, but are instead selectively and actively modified by the primary tumour before metastatic spread has even occurred. Sowing the ‘</a:t>
            </a:r>
            <a:r>
              <a:rPr lang="it-IT" altLang="ja-JP">
                <a:latin typeface="+mn-lt"/>
              </a:rPr>
              <a:t>seeds</a:t>
            </a:r>
            <a:r>
              <a:rPr lang="it-IT" altLang="it-IT">
                <a:latin typeface="+mn-lt"/>
              </a:rPr>
              <a:t>’</a:t>
            </a:r>
            <a:r>
              <a:rPr lang="it-IT" altLang="ja-JP">
                <a:latin typeface="+mn-lt"/>
              </a:rPr>
              <a:t> of metastasis requires the </a:t>
            </a:r>
            <a:r>
              <a:rPr lang="it-IT" altLang="ja-JP" b="1">
                <a:latin typeface="+mn-lt"/>
              </a:rPr>
              <a:t>action of tumour-secreted factors and tumour-shed extracellular vesicles (EVs) </a:t>
            </a:r>
            <a:r>
              <a:rPr lang="it-IT" altLang="ja-JP">
                <a:latin typeface="+mn-lt"/>
              </a:rPr>
              <a:t>that enable the </a:t>
            </a:r>
            <a:r>
              <a:rPr lang="it-IT" altLang="it-IT">
                <a:latin typeface="+mn-lt"/>
              </a:rPr>
              <a:t>‘</a:t>
            </a:r>
            <a:r>
              <a:rPr lang="it-IT" altLang="ja-JP">
                <a:latin typeface="+mn-lt"/>
              </a:rPr>
              <a:t>soil</a:t>
            </a:r>
            <a:r>
              <a:rPr lang="it-IT" altLang="it-IT">
                <a:latin typeface="+mn-lt"/>
              </a:rPr>
              <a:t>’</a:t>
            </a:r>
            <a:r>
              <a:rPr lang="it-IT" altLang="ja-JP">
                <a:latin typeface="+mn-lt"/>
              </a:rPr>
              <a:t> at distant metastatic sites (</a:t>
            </a:r>
            <a:r>
              <a:rPr lang="it-IT" altLang="ja-JP" b="1">
                <a:latin typeface="+mn-lt"/>
              </a:rPr>
              <a:t>pre-metastatic niches</a:t>
            </a:r>
            <a:r>
              <a:rPr lang="it-IT" altLang="ja-JP">
                <a:latin typeface="+mn-lt"/>
              </a:rPr>
              <a:t>) to encourage the outgrowth of incoming cancer cells.</a:t>
            </a:r>
            <a:endParaRPr lang="it-IT" altLang="it-IT" b="1">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ttangolo 1">
            <a:extLst>
              <a:ext uri="{FF2B5EF4-FFF2-40B4-BE49-F238E27FC236}">
                <a16:creationId xmlns:a16="http://schemas.microsoft.com/office/drawing/2014/main" id="{54D771C5-DF91-8EB8-3E5A-B934A78AC576}"/>
              </a:ext>
            </a:extLst>
          </p:cNvPr>
          <p:cNvSpPr>
            <a:spLocks noChangeArrowheads="1"/>
          </p:cNvSpPr>
          <p:nvPr/>
        </p:nvSpPr>
        <p:spPr bwMode="auto">
          <a:xfrm>
            <a:off x="111967" y="165101"/>
            <a:ext cx="1193385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b="1" dirty="0">
                <a:solidFill>
                  <a:srgbClr val="0070C0"/>
                </a:solidFill>
                <a:latin typeface="+mn-lt"/>
              </a:rPr>
              <a:t>PRE-METASTATIC NICHES (PMN): </a:t>
            </a:r>
            <a:br>
              <a:rPr lang="it-IT" altLang="it-IT" b="1" dirty="0">
                <a:solidFill>
                  <a:srgbClr val="0070C0"/>
                </a:solidFill>
                <a:latin typeface="+mn-lt"/>
              </a:rPr>
            </a:br>
            <a:r>
              <a:rPr lang="it-IT" altLang="it-IT" b="1" dirty="0">
                <a:solidFill>
                  <a:srgbClr val="0070C0"/>
                </a:solidFill>
                <a:latin typeface="+mn-lt"/>
              </a:rPr>
              <a:t>ORGAN-SPECIFIC HOMES FOR METASTASES</a:t>
            </a:r>
          </a:p>
        </p:txBody>
      </p:sp>
      <p:pic>
        <p:nvPicPr>
          <p:cNvPr id="67586" name="Immagine 2">
            <a:extLst>
              <a:ext uri="{FF2B5EF4-FFF2-40B4-BE49-F238E27FC236}">
                <a16:creationId xmlns:a16="http://schemas.microsoft.com/office/drawing/2014/main" id="{D3354416-6A09-111B-3AFF-B1EA02412AF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55838" y="1281113"/>
            <a:ext cx="4578350" cy="3344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7587" name="Immagine 4">
            <a:extLst>
              <a:ext uri="{FF2B5EF4-FFF2-40B4-BE49-F238E27FC236}">
                <a16:creationId xmlns:a16="http://schemas.microsoft.com/office/drawing/2014/main" id="{F3A37137-2D0F-35AC-E2EC-5A62461D5E8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3176" y="4724401"/>
            <a:ext cx="4383088" cy="19415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7588" name="Immagine 5">
            <a:extLst>
              <a:ext uri="{FF2B5EF4-FFF2-40B4-BE49-F238E27FC236}">
                <a16:creationId xmlns:a16="http://schemas.microsoft.com/office/drawing/2014/main" id="{A344A2F7-F933-7D46-081C-DEAD5DEB843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45401" y="1885950"/>
            <a:ext cx="261302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CasellaDiTesto 6">
            <a:extLst>
              <a:ext uri="{FF2B5EF4-FFF2-40B4-BE49-F238E27FC236}">
                <a16:creationId xmlns:a16="http://schemas.microsoft.com/office/drawing/2014/main" id="{976BCBD1-8E59-A652-C261-1A1EFE81ACB4}"/>
              </a:ext>
            </a:extLst>
          </p:cNvPr>
          <p:cNvSpPr txBox="1">
            <a:spLocks noChangeArrowheads="1"/>
          </p:cNvSpPr>
          <p:nvPr/>
        </p:nvSpPr>
        <p:spPr bwMode="auto">
          <a:xfrm>
            <a:off x="8334375" y="3925888"/>
            <a:ext cx="1603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lymphnode</a:t>
            </a:r>
          </a:p>
        </p:txBody>
      </p:sp>
      <p:sp>
        <p:nvSpPr>
          <p:cNvPr id="67590" name="CasellaDiTesto 8">
            <a:extLst>
              <a:ext uri="{FF2B5EF4-FFF2-40B4-BE49-F238E27FC236}">
                <a16:creationId xmlns:a16="http://schemas.microsoft.com/office/drawing/2014/main" id="{247C23DA-D1C8-415D-656E-FDB930280D36}"/>
              </a:ext>
            </a:extLst>
          </p:cNvPr>
          <p:cNvSpPr txBox="1">
            <a:spLocks noChangeArrowheads="1"/>
          </p:cNvSpPr>
          <p:nvPr/>
        </p:nvSpPr>
        <p:spPr bwMode="auto">
          <a:xfrm>
            <a:off x="685800" y="4791075"/>
            <a:ext cx="50133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000" dirty="0" err="1">
                <a:latin typeface="+mn-lt"/>
              </a:rPr>
              <a:t>Specific</a:t>
            </a:r>
            <a:r>
              <a:rPr lang="it-IT" altLang="it-IT" sz="2000" dirty="0">
                <a:latin typeface="+mn-lt"/>
              </a:rPr>
              <a:t> </a:t>
            </a:r>
            <a:r>
              <a:rPr lang="it-IT" altLang="it-IT" sz="2000" dirty="0" err="1">
                <a:latin typeface="+mn-lt"/>
              </a:rPr>
              <a:t>niches</a:t>
            </a:r>
            <a:r>
              <a:rPr lang="it-IT" altLang="it-IT" sz="2000" dirty="0">
                <a:latin typeface="+mn-lt"/>
              </a:rPr>
              <a:t> - </a:t>
            </a:r>
            <a:r>
              <a:rPr lang="it-IT" altLang="it-IT" sz="2000" dirty="0" err="1">
                <a:latin typeface="+mn-lt"/>
              </a:rPr>
              <a:t>known</a:t>
            </a:r>
            <a:r>
              <a:rPr lang="it-IT" altLang="it-IT" sz="2000" dirty="0">
                <a:latin typeface="+mn-lt"/>
              </a:rPr>
              <a:t> </a:t>
            </a:r>
            <a:r>
              <a:rPr lang="it-IT" altLang="it-IT" sz="2000" dirty="0" err="1">
                <a:latin typeface="+mn-lt"/>
              </a:rPr>
              <a:t>as</a:t>
            </a:r>
            <a:r>
              <a:rPr lang="it-IT" altLang="it-IT" sz="2000" dirty="0">
                <a:latin typeface="+mn-lt"/>
              </a:rPr>
              <a:t> </a:t>
            </a:r>
            <a:r>
              <a:rPr lang="it-IT" altLang="it-IT" sz="2400" b="1" dirty="0" err="1">
                <a:latin typeface="+mn-lt"/>
              </a:rPr>
              <a:t>dormant</a:t>
            </a:r>
            <a:r>
              <a:rPr lang="it-IT" altLang="it-IT" sz="2400" b="1" dirty="0">
                <a:latin typeface="+mn-lt"/>
              </a:rPr>
              <a:t> </a:t>
            </a:r>
            <a:r>
              <a:rPr lang="it-IT" altLang="it-IT" sz="2400" b="1" dirty="0" err="1">
                <a:latin typeface="+mn-lt"/>
              </a:rPr>
              <a:t>niches</a:t>
            </a:r>
            <a:r>
              <a:rPr lang="it-IT" altLang="it-IT" sz="2400" b="1" dirty="0">
                <a:latin typeface="+mn-lt"/>
              </a:rPr>
              <a:t> </a:t>
            </a:r>
            <a:r>
              <a:rPr lang="it-IT" altLang="it-IT" sz="2000" dirty="0">
                <a:latin typeface="+mn-lt"/>
              </a:rPr>
              <a:t>- </a:t>
            </a:r>
            <a:r>
              <a:rPr lang="it-IT" altLang="it-IT" sz="2000" dirty="0" err="1">
                <a:latin typeface="+mn-lt"/>
              </a:rPr>
              <a:t>have</a:t>
            </a:r>
            <a:r>
              <a:rPr lang="it-IT" altLang="it-IT" sz="2000" dirty="0">
                <a:latin typeface="+mn-lt"/>
              </a:rPr>
              <a:t> </a:t>
            </a:r>
            <a:r>
              <a:rPr lang="it-IT" altLang="it-IT" sz="2000" dirty="0" err="1">
                <a:latin typeface="+mn-lt"/>
              </a:rPr>
              <a:t>contrasting</a:t>
            </a:r>
            <a:r>
              <a:rPr lang="it-IT" altLang="it-IT" sz="2000" dirty="0">
                <a:latin typeface="+mn-lt"/>
              </a:rPr>
              <a:t> </a:t>
            </a:r>
            <a:r>
              <a:rPr lang="it-IT" altLang="it-IT" sz="2000" dirty="0" err="1">
                <a:latin typeface="+mn-lt"/>
              </a:rPr>
              <a:t>effects</a:t>
            </a:r>
            <a:r>
              <a:rPr lang="it-IT" altLang="it-IT" sz="2000" dirty="0">
                <a:latin typeface="+mn-lt"/>
              </a:rPr>
              <a:t> on </a:t>
            </a:r>
            <a:r>
              <a:rPr lang="it-IT" altLang="it-IT" sz="2000" dirty="0" err="1">
                <a:latin typeface="+mn-lt"/>
              </a:rPr>
              <a:t>circulating</a:t>
            </a:r>
            <a:r>
              <a:rPr lang="it-IT" altLang="it-IT" sz="2000" dirty="0">
                <a:latin typeface="+mn-lt"/>
              </a:rPr>
              <a:t> </a:t>
            </a:r>
            <a:r>
              <a:rPr lang="it-IT" altLang="it-IT" sz="2000" dirty="0" err="1">
                <a:latin typeface="+mn-lt"/>
              </a:rPr>
              <a:t>tumor</a:t>
            </a:r>
            <a:r>
              <a:rPr lang="it-IT" altLang="it-IT" sz="2000" dirty="0">
                <a:latin typeface="+mn-lt"/>
              </a:rPr>
              <a:t> </a:t>
            </a:r>
            <a:r>
              <a:rPr lang="it-IT" altLang="it-IT" sz="2000" dirty="0" err="1">
                <a:latin typeface="+mn-lt"/>
              </a:rPr>
              <a:t>cells</a:t>
            </a:r>
            <a:r>
              <a:rPr lang="it-IT" altLang="it-IT" sz="2000" dirty="0">
                <a:latin typeface="+mn-lt"/>
              </a:rPr>
              <a:t> (</a:t>
            </a:r>
            <a:r>
              <a:rPr lang="it-IT" altLang="it-IT" sz="2000" dirty="0" err="1">
                <a:latin typeface="+mn-lt"/>
              </a:rPr>
              <a:t>CTCs</a:t>
            </a:r>
            <a:r>
              <a:rPr lang="it-IT" altLang="it-IT" sz="2000" dirty="0">
                <a:latin typeface="+mn-lt"/>
              </a:rPr>
              <a:t>), </a:t>
            </a:r>
            <a:r>
              <a:rPr lang="it-IT" altLang="it-IT" sz="2000" dirty="0" err="1">
                <a:latin typeface="+mn-lt"/>
              </a:rPr>
              <a:t>promoting</a:t>
            </a:r>
            <a:r>
              <a:rPr lang="it-IT" altLang="it-IT" sz="2000" dirty="0">
                <a:latin typeface="+mn-lt"/>
              </a:rPr>
              <a:t> </a:t>
            </a:r>
            <a:r>
              <a:rPr lang="it-IT" altLang="it-IT" sz="2000" dirty="0" err="1">
                <a:latin typeface="+mn-lt"/>
              </a:rPr>
              <a:t>tumor</a:t>
            </a:r>
            <a:r>
              <a:rPr lang="it-IT" altLang="it-IT" sz="2000" dirty="0">
                <a:latin typeface="+mn-lt"/>
              </a:rPr>
              <a:t> </a:t>
            </a:r>
            <a:r>
              <a:rPr lang="it-IT" altLang="it-IT" sz="2000" dirty="0" err="1">
                <a:latin typeface="+mn-lt"/>
              </a:rPr>
              <a:t>cell</a:t>
            </a:r>
            <a:r>
              <a:rPr lang="it-IT" altLang="it-IT" sz="2000" dirty="0">
                <a:latin typeface="+mn-lt"/>
              </a:rPr>
              <a:t> </a:t>
            </a:r>
            <a:r>
              <a:rPr lang="it-IT" altLang="it-IT" sz="2000" dirty="0" err="1">
                <a:latin typeface="+mn-lt"/>
              </a:rPr>
              <a:t>dormancy</a:t>
            </a:r>
            <a:r>
              <a:rPr lang="it-IT" altLang="it-IT" sz="2000" dirty="0">
                <a:latin typeface="+mn-lt"/>
              </a:rPr>
              <a:t> </a:t>
            </a:r>
            <a:r>
              <a:rPr lang="it-IT" altLang="it-IT" sz="2000" dirty="0" err="1">
                <a:latin typeface="+mn-lt"/>
              </a:rPr>
              <a:t>instead</a:t>
            </a:r>
            <a:r>
              <a:rPr lang="it-IT" altLang="it-IT" sz="2000" dirty="0">
                <a:latin typeface="+mn-lt"/>
              </a:rPr>
              <a:t> of </a:t>
            </a:r>
            <a:r>
              <a:rPr lang="it-IT" altLang="it-IT" sz="2000" dirty="0" err="1">
                <a:latin typeface="+mn-lt"/>
              </a:rPr>
              <a:t>metastatic</a:t>
            </a:r>
            <a:r>
              <a:rPr lang="it-IT" altLang="it-IT" sz="2000" dirty="0">
                <a:latin typeface="+mn-lt"/>
              </a:rPr>
              <a:t> </a:t>
            </a:r>
            <a:r>
              <a:rPr lang="it-IT" altLang="it-IT" sz="2000" dirty="0" err="1">
                <a:latin typeface="+mn-lt"/>
              </a:rPr>
              <a:t>outgrowth</a:t>
            </a:r>
            <a:r>
              <a:rPr lang="it-IT" altLang="it-IT" sz="1600" dirty="0">
                <a:latin typeface="+mn-lt"/>
              </a:rPr>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C8D23-E61E-18F2-F082-5D6623572F62}"/>
              </a:ext>
            </a:extLst>
          </p:cNvPr>
          <p:cNvPicPr>
            <a:picLocks noChangeAspect="1"/>
          </p:cNvPicPr>
          <p:nvPr/>
        </p:nvPicPr>
        <p:blipFill>
          <a:blip r:embed="rId2"/>
          <a:stretch>
            <a:fillRect/>
          </a:stretch>
        </p:blipFill>
        <p:spPr>
          <a:xfrm>
            <a:off x="1430932" y="38626"/>
            <a:ext cx="3971491" cy="678074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18DC0350-189D-B3FB-0072-042E58C0897B}"/>
              </a:ext>
            </a:extLst>
          </p:cNvPr>
          <p:cNvSpPr>
            <a:spLocks noGrp="1" noChangeArrowheads="1"/>
          </p:cNvSpPr>
          <p:nvPr>
            <p:ph type="title"/>
          </p:nvPr>
        </p:nvSpPr>
        <p:spPr>
          <a:xfrm>
            <a:off x="211754" y="108243"/>
            <a:ext cx="8107363" cy="1131887"/>
          </a:xfrm>
        </p:spPr>
        <p:txBody>
          <a:bodyPr/>
          <a:lstStyle/>
          <a:p>
            <a:pPr algn="l" eaLnBrk="1" hangingPunct="1"/>
            <a:r>
              <a:rPr lang="it-IT" altLang="it-IT" sz="4000" b="1" dirty="0">
                <a:solidFill>
                  <a:srgbClr val="0070C0"/>
                </a:solidFill>
                <a:latin typeface="+mn-lt"/>
              </a:rPr>
              <a:t>Cachessia</a:t>
            </a:r>
            <a:br>
              <a:rPr lang="it-IT" altLang="it-IT" sz="3000" b="1" dirty="0"/>
            </a:br>
            <a:r>
              <a:rPr lang="it-IT" altLang="it-IT" sz="3000" b="1" dirty="0"/>
              <a:t>                  (</a:t>
            </a:r>
            <a:r>
              <a:rPr lang="it-IT" altLang="it-IT" sz="3000" b="1" dirty="0" err="1"/>
              <a:t>cacos</a:t>
            </a:r>
            <a:r>
              <a:rPr lang="it-IT" altLang="it-IT" sz="3000" b="1" dirty="0"/>
              <a:t> = cattivo; </a:t>
            </a:r>
            <a:r>
              <a:rPr lang="it-IT" altLang="it-IT" sz="3000" b="1" dirty="0" err="1"/>
              <a:t>exis</a:t>
            </a:r>
            <a:r>
              <a:rPr lang="it-IT" altLang="it-IT" sz="3000" b="1" dirty="0"/>
              <a:t> = costituzione)</a:t>
            </a:r>
          </a:p>
        </p:txBody>
      </p:sp>
      <p:sp>
        <p:nvSpPr>
          <p:cNvPr id="77826" name="Rectangle 3">
            <a:extLst>
              <a:ext uri="{FF2B5EF4-FFF2-40B4-BE49-F238E27FC236}">
                <a16:creationId xmlns:a16="http://schemas.microsoft.com/office/drawing/2014/main" id="{97AB315A-2BE3-4CE9-275A-AB31B327CC2E}"/>
              </a:ext>
            </a:extLst>
          </p:cNvPr>
          <p:cNvSpPr>
            <a:spLocks noGrp="1" noChangeArrowheads="1"/>
          </p:cNvSpPr>
          <p:nvPr>
            <p:ph type="body" idx="1"/>
          </p:nvPr>
        </p:nvSpPr>
        <p:spPr>
          <a:xfrm>
            <a:off x="211754" y="1825659"/>
            <a:ext cx="6562269" cy="2653035"/>
          </a:xfrm>
        </p:spPr>
        <p:txBody>
          <a:bodyPr>
            <a:noAutofit/>
          </a:bodyPr>
          <a:lstStyle/>
          <a:p>
            <a:pPr marL="0" indent="0">
              <a:lnSpc>
                <a:spcPct val="80000"/>
              </a:lnSpc>
              <a:buNone/>
              <a:defRPr/>
            </a:pPr>
            <a:r>
              <a:rPr lang="it-IT" altLang="it-IT" i="1" dirty="0">
                <a:ea typeface="ＭＳ Ｐゴシック" panose="020B0600070205080204" pitchFamily="34" charset="-128"/>
              </a:rPr>
              <a:t>Sindrome biologico-clinica caratterizzata da</a:t>
            </a:r>
            <a:r>
              <a:rPr lang="it-IT" altLang="it-IT" dirty="0">
                <a:ea typeface="ＭＳ Ｐゴシック" panose="020B0600070205080204" pitchFamily="34" charset="-128"/>
              </a:rPr>
              <a:t>:</a:t>
            </a:r>
          </a:p>
          <a:p>
            <a:pPr marL="0" indent="0">
              <a:lnSpc>
                <a:spcPct val="80000"/>
              </a:lnSpc>
              <a:buNone/>
              <a:defRPr/>
            </a:pPr>
            <a:endParaRPr lang="it-IT" altLang="it-IT" dirty="0">
              <a:ea typeface="ＭＳ Ｐゴシック" panose="020B0600070205080204" pitchFamily="34" charset="-128"/>
            </a:endParaRPr>
          </a:p>
          <a:p>
            <a:pPr lvl="1" eaLnBrk="1" hangingPunct="1">
              <a:lnSpc>
                <a:spcPct val="80000"/>
              </a:lnSpc>
              <a:defRPr/>
            </a:pPr>
            <a:r>
              <a:rPr lang="it-IT" altLang="it-IT" sz="2800" dirty="0">
                <a:ea typeface="ＭＳ Ｐゴシック" panose="020B0600070205080204" pitchFamily="34" charset="-128"/>
              </a:rPr>
              <a:t>dimagrimento (riduzione della </a:t>
            </a:r>
            <a:r>
              <a:rPr lang="it-IT" altLang="it-IT" sz="2800" dirty="0" err="1">
                <a:ea typeface="ＭＳ Ｐゴシック" panose="020B0600070205080204" pitchFamily="34" charset="-128"/>
              </a:rPr>
              <a:t>bio</a:t>
            </a:r>
            <a:r>
              <a:rPr lang="it-IT" altLang="it-IT" sz="2800" dirty="0">
                <a:ea typeface="ＭＳ Ｐゴシック" panose="020B0600070205080204" pitchFamily="34" charset="-128"/>
              </a:rPr>
              <a:t>-massa lipidica e muscolare)</a:t>
            </a:r>
          </a:p>
          <a:p>
            <a:pPr lvl="1" eaLnBrk="1" hangingPunct="1">
              <a:lnSpc>
                <a:spcPct val="80000"/>
              </a:lnSpc>
              <a:defRPr/>
            </a:pPr>
            <a:r>
              <a:rPr lang="it-IT" altLang="it-IT" sz="2800" dirty="0">
                <a:ea typeface="ＭＳ Ｐゴシック" panose="020B0600070205080204" pitchFamily="34" charset="-128"/>
              </a:rPr>
              <a:t>astenia</a:t>
            </a:r>
          </a:p>
          <a:p>
            <a:pPr lvl="1" eaLnBrk="1" hangingPunct="1">
              <a:lnSpc>
                <a:spcPct val="80000"/>
              </a:lnSpc>
              <a:defRPr/>
            </a:pPr>
            <a:r>
              <a:rPr lang="it-IT" altLang="it-IT" sz="2800" dirty="0">
                <a:ea typeface="ＭＳ Ｐゴシック" panose="020B0600070205080204" pitchFamily="34" charset="-128"/>
              </a:rPr>
              <a:t>anemia</a:t>
            </a:r>
          </a:p>
          <a:p>
            <a:pPr lvl="1" eaLnBrk="1" hangingPunct="1">
              <a:lnSpc>
                <a:spcPct val="80000"/>
              </a:lnSpc>
              <a:defRPr/>
            </a:pPr>
            <a:r>
              <a:rPr lang="it-IT" altLang="it-IT" sz="2800" dirty="0">
                <a:ea typeface="ＭＳ Ｐゴシック" panose="020B0600070205080204" pitchFamily="34" charset="-128"/>
              </a:rPr>
              <a:t>modificazione della composizione dei liquidi corporei</a:t>
            </a:r>
          </a:p>
          <a:p>
            <a:pPr lvl="1" eaLnBrk="1" hangingPunct="1">
              <a:lnSpc>
                <a:spcPct val="80000"/>
              </a:lnSpc>
              <a:defRPr/>
            </a:pPr>
            <a:r>
              <a:rPr lang="it-IT" altLang="it-IT" sz="2800" dirty="0">
                <a:ea typeface="ＭＳ Ｐゴシック" panose="020B0600070205080204" pitchFamily="34" charset="-128"/>
              </a:rPr>
              <a:t>anoressia</a:t>
            </a:r>
          </a:p>
          <a:p>
            <a:pPr lvl="1" eaLnBrk="1" hangingPunct="1">
              <a:lnSpc>
                <a:spcPct val="80000"/>
              </a:lnSpc>
              <a:defRPr/>
            </a:pPr>
            <a:endParaRPr lang="it-IT" altLang="it-IT" sz="2800" dirty="0">
              <a:ea typeface="ＭＳ Ｐゴシック" panose="020B0600070205080204" pitchFamily="34" charset="-128"/>
            </a:endParaRPr>
          </a:p>
          <a:p>
            <a:pPr lvl="1" eaLnBrk="1" hangingPunct="1">
              <a:lnSpc>
                <a:spcPct val="80000"/>
              </a:lnSpc>
              <a:defRPr/>
            </a:pPr>
            <a:endParaRPr lang="it-IT" altLang="it-IT" sz="2800" dirty="0">
              <a:ea typeface="ＭＳ Ｐゴシック" panose="020B0600070205080204" pitchFamily="34" charset="-128"/>
            </a:endParaRPr>
          </a:p>
          <a:p>
            <a:pPr eaLnBrk="1" hangingPunct="1">
              <a:lnSpc>
                <a:spcPct val="80000"/>
              </a:lnSpc>
              <a:defRPr/>
            </a:pPr>
            <a:endParaRPr lang="it-IT" altLang="it-IT" dirty="0">
              <a:ea typeface="ＭＳ Ｐゴシック" panose="020B0600070205080204" pitchFamily="34" charset="-128"/>
            </a:endParaRPr>
          </a:p>
        </p:txBody>
      </p:sp>
      <p:pic>
        <p:nvPicPr>
          <p:cNvPr id="4" name="Picture 3">
            <a:extLst>
              <a:ext uri="{FF2B5EF4-FFF2-40B4-BE49-F238E27FC236}">
                <a16:creationId xmlns:a16="http://schemas.microsoft.com/office/drawing/2014/main" id="{754C6316-0B57-C304-5798-3BB0D293B0EA}"/>
              </a:ext>
            </a:extLst>
          </p:cNvPr>
          <p:cNvPicPr>
            <a:picLocks noChangeAspect="1"/>
          </p:cNvPicPr>
          <p:nvPr/>
        </p:nvPicPr>
        <p:blipFill>
          <a:blip r:embed="rId2"/>
          <a:stretch>
            <a:fillRect/>
          </a:stretch>
        </p:blipFill>
        <p:spPr>
          <a:xfrm>
            <a:off x="7550935" y="2325498"/>
            <a:ext cx="3645065" cy="362770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asellaDiTesto 1">
            <a:extLst>
              <a:ext uri="{FF2B5EF4-FFF2-40B4-BE49-F238E27FC236}">
                <a16:creationId xmlns:a16="http://schemas.microsoft.com/office/drawing/2014/main" id="{8FB8B533-434D-91A0-1A8C-D2392F3C2155}"/>
              </a:ext>
            </a:extLst>
          </p:cNvPr>
          <p:cNvSpPr txBox="1">
            <a:spLocks noChangeArrowheads="1"/>
          </p:cNvSpPr>
          <p:nvPr/>
        </p:nvSpPr>
        <p:spPr bwMode="auto">
          <a:xfrm>
            <a:off x="275254" y="134322"/>
            <a:ext cx="10678885" cy="627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it-IT" altLang="it-IT" sz="2800" b="1" i="1" dirty="0">
                <a:latin typeface="+mn-lt"/>
              </a:rPr>
              <a:t>CACHESSIA oltre che in malattia neoplastica si osserva anche</a:t>
            </a:r>
            <a:r>
              <a:rPr lang="it-IT" altLang="it-IT" sz="2800" b="1" dirty="0">
                <a:latin typeface="+mn-lt"/>
              </a:rPr>
              <a:t>:</a:t>
            </a:r>
          </a:p>
          <a:p>
            <a:pPr eaLnBrk="1" hangingPunct="1">
              <a:lnSpc>
                <a:spcPct val="80000"/>
              </a:lnSpc>
              <a:spcBef>
                <a:spcPct val="0"/>
              </a:spcBef>
              <a:buFontTx/>
              <a:buNone/>
            </a:pPr>
            <a:endParaRPr lang="it-IT" altLang="it-IT" sz="2800" b="1" dirty="0">
              <a:latin typeface="+mn-lt"/>
            </a:endParaRPr>
          </a:p>
          <a:p>
            <a:pPr lvl="1" eaLnBrk="1" hangingPunct="1">
              <a:lnSpc>
                <a:spcPct val="80000"/>
              </a:lnSpc>
              <a:spcBef>
                <a:spcPts val="600"/>
              </a:spcBef>
              <a:buFontTx/>
              <a:buNone/>
            </a:pPr>
            <a:r>
              <a:rPr lang="it-IT" altLang="it-IT" dirty="0">
                <a:latin typeface="+mn-lt"/>
              </a:rPr>
              <a:t>suppurazioni croniche (osteomielite)</a:t>
            </a:r>
          </a:p>
          <a:p>
            <a:pPr lvl="1" eaLnBrk="1" hangingPunct="1">
              <a:lnSpc>
                <a:spcPct val="80000"/>
              </a:lnSpc>
              <a:spcBef>
                <a:spcPts val="600"/>
              </a:spcBef>
              <a:buFontTx/>
              <a:buNone/>
            </a:pPr>
            <a:r>
              <a:rPr lang="it-IT" altLang="it-IT" dirty="0">
                <a:latin typeface="+mn-lt"/>
              </a:rPr>
              <a:t>insufficienza cardiaca</a:t>
            </a:r>
          </a:p>
          <a:p>
            <a:pPr lvl="1" eaLnBrk="1" hangingPunct="1">
              <a:lnSpc>
                <a:spcPct val="80000"/>
              </a:lnSpc>
              <a:spcBef>
                <a:spcPts val="600"/>
              </a:spcBef>
              <a:buFontTx/>
              <a:buNone/>
            </a:pPr>
            <a:r>
              <a:rPr lang="it-IT" altLang="it-IT" dirty="0">
                <a:latin typeface="+mn-lt"/>
              </a:rPr>
              <a:t>nefrite cronica</a:t>
            </a:r>
          </a:p>
          <a:p>
            <a:pPr lvl="1" eaLnBrk="1" hangingPunct="1">
              <a:lnSpc>
                <a:spcPct val="80000"/>
              </a:lnSpc>
              <a:spcBef>
                <a:spcPts val="600"/>
              </a:spcBef>
              <a:buFontTx/>
              <a:buNone/>
            </a:pPr>
            <a:r>
              <a:rPr lang="it-IT" altLang="it-IT" dirty="0">
                <a:latin typeface="+mn-lt"/>
              </a:rPr>
              <a:t>malnutrizione</a:t>
            </a:r>
          </a:p>
          <a:p>
            <a:pPr lvl="1" eaLnBrk="1" hangingPunct="1">
              <a:lnSpc>
                <a:spcPct val="80000"/>
              </a:lnSpc>
              <a:spcBef>
                <a:spcPts val="600"/>
              </a:spcBef>
              <a:buFontTx/>
              <a:buNone/>
            </a:pPr>
            <a:r>
              <a:rPr lang="it-IT" altLang="it-IT" dirty="0">
                <a:latin typeface="+mn-lt"/>
              </a:rPr>
              <a:t>malattie endocrine</a:t>
            </a:r>
          </a:p>
          <a:p>
            <a:pPr lvl="1" eaLnBrk="1" hangingPunct="1">
              <a:lnSpc>
                <a:spcPct val="80000"/>
              </a:lnSpc>
              <a:spcBef>
                <a:spcPts val="600"/>
              </a:spcBef>
              <a:buFontTx/>
              <a:buNone/>
            </a:pPr>
            <a:r>
              <a:rPr lang="it-IT" altLang="it-IT" dirty="0">
                <a:latin typeface="+mn-lt"/>
              </a:rPr>
              <a:t>età senile</a:t>
            </a:r>
          </a:p>
          <a:p>
            <a:pPr lvl="1" eaLnBrk="1" hangingPunct="1">
              <a:lnSpc>
                <a:spcPct val="80000"/>
              </a:lnSpc>
              <a:spcBef>
                <a:spcPts val="600"/>
              </a:spcBef>
              <a:buFontTx/>
              <a:buNone/>
            </a:pPr>
            <a:r>
              <a:rPr lang="it-IT" altLang="it-IT" dirty="0">
                <a:latin typeface="+mn-lt"/>
              </a:rPr>
              <a:t>AIDS</a:t>
            </a:r>
          </a:p>
          <a:p>
            <a:pPr lvl="1" eaLnBrk="1" hangingPunct="1">
              <a:lnSpc>
                <a:spcPct val="80000"/>
              </a:lnSpc>
              <a:spcBef>
                <a:spcPts val="600"/>
              </a:spcBef>
              <a:buFontTx/>
              <a:buNone/>
            </a:pPr>
            <a:r>
              <a:rPr lang="it-IT" altLang="it-IT" dirty="0">
                <a:latin typeface="+mn-lt"/>
              </a:rPr>
              <a:t>Tubercolosi, lebbra, leishmaniosi</a:t>
            </a:r>
          </a:p>
          <a:p>
            <a:pPr lvl="1" eaLnBrk="1" hangingPunct="1">
              <a:lnSpc>
                <a:spcPct val="80000"/>
              </a:lnSpc>
              <a:spcBef>
                <a:spcPts val="600"/>
              </a:spcBef>
              <a:buFontTx/>
              <a:buNone/>
            </a:pPr>
            <a:r>
              <a:rPr lang="it-IT" altLang="it-IT" dirty="0">
                <a:latin typeface="+mn-lt"/>
              </a:rPr>
              <a:t>morbo di Crohn</a:t>
            </a:r>
          </a:p>
          <a:p>
            <a:pPr lvl="1" eaLnBrk="1" hangingPunct="1">
              <a:lnSpc>
                <a:spcPct val="80000"/>
              </a:lnSpc>
              <a:spcBef>
                <a:spcPts val="600"/>
              </a:spcBef>
              <a:buFontTx/>
              <a:buNone/>
            </a:pPr>
            <a:r>
              <a:rPr lang="it-IT" altLang="it-IT" dirty="0">
                <a:latin typeface="+mn-lt"/>
              </a:rPr>
              <a:t>Bronco-pneumopatia cronica ostruttiva (BPCO)</a:t>
            </a:r>
          </a:p>
          <a:p>
            <a:pPr lvl="1" eaLnBrk="1" hangingPunct="1">
              <a:lnSpc>
                <a:spcPct val="80000"/>
              </a:lnSpc>
              <a:spcBef>
                <a:spcPts val="600"/>
              </a:spcBef>
              <a:buFontTx/>
              <a:buNone/>
            </a:pPr>
            <a:r>
              <a:rPr lang="it-IT" altLang="it-IT" dirty="0">
                <a:latin typeface="+mn-lt"/>
              </a:rPr>
              <a:t>fibrosi cistica</a:t>
            </a:r>
          </a:p>
          <a:p>
            <a:pPr lvl="1" eaLnBrk="1" hangingPunct="1">
              <a:lnSpc>
                <a:spcPct val="80000"/>
              </a:lnSpc>
              <a:spcBef>
                <a:spcPts val="600"/>
              </a:spcBef>
              <a:buFontTx/>
              <a:buNone/>
            </a:pPr>
            <a:r>
              <a:rPr lang="it-IT" altLang="it-IT" dirty="0">
                <a:latin typeface="+mn-lt"/>
              </a:rPr>
              <a:t>ustioni estese</a:t>
            </a:r>
          </a:p>
          <a:p>
            <a:pPr>
              <a:spcBef>
                <a:spcPct val="0"/>
              </a:spcBef>
              <a:buFontTx/>
              <a:buNone/>
            </a:pPr>
            <a:endParaRPr lang="it-IT" altLang="it-IT" sz="2800" dirty="0">
              <a:latin typeface="+mn-l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egnaposto contenuto 1">
            <a:extLst>
              <a:ext uri="{FF2B5EF4-FFF2-40B4-BE49-F238E27FC236}">
                <a16:creationId xmlns:a16="http://schemas.microsoft.com/office/drawing/2014/main" id="{12DCB2C6-8A61-F992-083C-63A616821AF1}"/>
              </a:ext>
            </a:extLst>
          </p:cNvPr>
          <p:cNvSpPr>
            <a:spLocks noGrp="1" noChangeArrowheads="1"/>
          </p:cNvSpPr>
          <p:nvPr>
            <p:ph/>
          </p:nvPr>
        </p:nvSpPr>
        <p:spPr>
          <a:xfrm>
            <a:off x="242596" y="1057532"/>
            <a:ext cx="11538857" cy="6453609"/>
          </a:xfrm>
        </p:spPr>
        <p:txBody>
          <a:bodyPr>
            <a:normAutofit/>
          </a:bodyPr>
          <a:lstStyle/>
          <a:p>
            <a:pPr marL="0" indent="0">
              <a:buNone/>
            </a:pPr>
            <a:r>
              <a:rPr lang="it-IT" altLang="it-IT" dirty="0"/>
              <a:t>- </a:t>
            </a:r>
            <a:r>
              <a:rPr lang="it-IT" altLang="it-IT" b="1" dirty="0"/>
              <a:t>MIOSTATINA</a:t>
            </a:r>
            <a:r>
              <a:rPr lang="it-IT" altLang="it-IT" dirty="0"/>
              <a:t> </a:t>
            </a:r>
            <a:r>
              <a:rPr lang="it-IT" altLang="it-IT" sz="2400" dirty="0"/>
              <a:t>(GDF-8) è un potente </a:t>
            </a:r>
            <a:r>
              <a:rPr lang="it-IT" altLang="it-IT" sz="2400" b="1" dirty="0"/>
              <a:t>inibitore della crescita dei muscoli scheletrici</a:t>
            </a:r>
            <a:r>
              <a:rPr lang="it-IT" altLang="it-IT" sz="2400" dirty="0"/>
              <a:t> nel il </a:t>
            </a:r>
            <a:r>
              <a:rPr lang="it-IT" altLang="it-IT" b="1" dirty="0"/>
              <a:t>cancro </a:t>
            </a:r>
            <a:r>
              <a:rPr lang="it-IT" altLang="it-IT" dirty="0"/>
              <a:t>e </a:t>
            </a:r>
            <a:r>
              <a:rPr lang="it-IT" altLang="it-IT" b="1" dirty="0"/>
              <a:t>insufficienza cardiaca</a:t>
            </a:r>
            <a:r>
              <a:rPr lang="it-IT" altLang="it-IT" dirty="0"/>
              <a:t>.</a:t>
            </a:r>
          </a:p>
          <a:p>
            <a:pPr eaLnBrk="1" hangingPunct="1">
              <a:lnSpc>
                <a:spcPct val="80000"/>
              </a:lnSpc>
              <a:buFontTx/>
              <a:buNone/>
            </a:pPr>
            <a:r>
              <a:rPr lang="it-IT" altLang="it-IT" b="1" dirty="0"/>
              <a:t>-  TNF </a:t>
            </a:r>
            <a:r>
              <a:rPr lang="en-GB" altLang="it-IT" b="1" dirty="0">
                <a:sym typeface="Wingdings" panose="05000000000000000000" pitchFamily="2" charset="2"/>
              </a:rPr>
              <a:t></a:t>
            </a:r>
            <a:r>
              <a:rPr lang="it-IT" altLang="it-IT" b="1" dirty="0"/>
              <a:t> lipasi</a:t>
            </a:r>
          </a:p>
          <a:p>
            <a:pPr eaLnBrk="1" hangingPunct="1">
              <a:lnSpc>
                <a:spcPct val="80000"/>
              </a:lnSpc>
              <a:buFontTx/>
              <a:buChar char="-"/>
            </a:pPr>
            <a:r>
              <a:rPr lang="it-IT" altLang="it-IT" sz="2800" b="1" dirty="0"/>
              <a:t>TNF, </a:t>
            </a:r>
            <a:r>
              <a:rPr lang="it-IT" altLang="it-IT" sz="2800" b="1" dirty="0" err="1">
                <a:latin typeface="Symbol" panose="05050102010706020507" pitchFamily="18" charset="2"/>
              </a:rPr>
              <a:t>g</a:t>
            </a:r>
            <a:r>
              <a:rPr lang="it-IT" altLang="it-IT" sz="2800" b="1" dirty="0" err="1"/>
              <a:t>IFN</a:t>
            </a:r>
            <a:r>
              <a:rPr lang="it-IT" altLang="it-IT" sz="2800" b="1" dirty="0"/>
              <a:t> </a:t>
            </a:r>
            <a:r>
              <a:rPr lang="it-IT" altLang="it-IT" sz="2800" b="1" dirty="0">
                <a:sym typeface="Wingdings" panose="05000000000000000000" pitchFamily="2" charset="2"/>
              </a:rPr>
              <a:t> inibizione sintesi miosina</a:t>
            </a:r>
            <a:endParaRPr lang="it-IT" altLang="it-IT" sz="2800" b="1" dirty="0"/>
          </a:p>
          <a:p>
            <a:pPr eaLnBrk="1" hangingPunct="1">
              <a:lnSpc>
                <a:spcPct val="80000"/>
              </a:lnSpc>
              <a:buFontTx/>
              <a:buChar char="-"/>
            </a:pPr>
            <a:r>
              <a:rPr lang="it-IT" altLang="it-IT" sz="2800" b="1" dirty="0"/>
              <a:t>IL-6 </a:t>
            </a:r>
            <a:r>
              <a:rPr lang="it-IT" altLang="it-IT" sz="2800" b="1" dirty="0">
                <a:sym typeface="Wingdings" panose="05000000000000000000" pitchFamily="2" charset="2"/>
              </a:rPr>
              <a:t></a:t>
            </a:r>
            <a:r>
              <a:rPr lang="it-IT" altLang="it-IT" sz="2800" b="1" dirty="0"/>
              <a:t> sistema ubiquitina </a:t>
            </a:r>
            <a:r>
              <a:rPr lang="it-IT" altLang="it-IT" sz="2800" b="1" dirty="0">
                <a:sym typeface="Wingdings" panose="05000000000000000000" pitchFamily="2" charset="2"/>
              </a:rPr>
              <a:t> degradazione miosina</a:t>
            </a:r>
            <a:r>
              <a:rPr lang="it-IT" altLang="it-IT" sz="2800" b="1" dirty="0"/>
              <a:t> </a:t>
            </a:r>
          </a:p>
          <a:p>
            <a:pPr eaLnBrk="1" hangingPunct="1">
              <a:lnSpc>
                <a:spcPct val="80000"/>
              </a:lnSpc>
              <a:buFontTx/>
              <a:buChar char="-"/>
            </a:pPr>
            <a:r>
              <a:rPr lang="it-IT" altLang="it-IT" sz="2800" b="1" dirty="0"/>
              <a:t>PIF-</a:t>
            </a:r>
            <a:r>
              <a:rPr lang="it-IT" altLang="it-IT" sz="2800" b="1" dirty="0" err="1"/>
              <a:t>proteolysis</a:t>
            </a:r>
            <a:r>
              <a:rPr lang="it-IT" altLang="it-IT" sz="2800" b="1" dirty="0"/>
              <a:t> </a:t>
            </a:r>
            <a:r>
              <a:rPr lang="it-IT" altLang="it-IT" sz="2800" b="1" dirty="0" err="1"/>
              <a:t>induction</a:t>
            </a:r>
            <a:r>
              <a:rPr lang="it-IT" altLang="it-IT" sz="2800" b="1" dirty="0"/>
              <a:t> </a:t>
            </a:r>
            <a:r>
              <a:rPr lang="it-IT" altLang="it-IT" sz="2800" b="1" dirty="0" err="1"/>
              <a:t>factor</a:t>
            </a:r>
            <a:r>
              <a:rPr lang="it-IT" altLang="it-IT" sz="2800" b="1" dirty="0"/>
              <a:t> (prodotto dal tumore) </a:t>
            </a:r>
          </a:p>
          <a:p>
            <a:pPr eaLnBrk="1" hangingPunct="1">
              <a:lnSpc>
                <a:spcPct val="80000"/>
              </a:lnSpc>
              <a:buFontTx/>
              <a:buChar char="-"/>
            </a:pPr>
            <a:r>
              <a:rPr lang="it-IT" altLang="it-IT" sz="2800" b="1" dirty="0"/>
              <a:t>TNF </a:t>
            </a:r>
            <a:r>
              <a:rPr lang="en-GB" altLang="it-IT" sz="2800" b="1" dirty="0">
                <a:sym typeface="Wingdings" panose="05000000000000000000" pitchFamily="2" charset="2"/>
              </a:rPr>
              <a:t></a:t>
            </a:r>
            <a:r>
              <a:rPr lang="it-IT" altLang="it-IT" sz="2800" b="1" dirty="0"/>
              <a:t> leptina, insulina </a:t>
            </a:r>
            <a:r>
              <a:rPr lang="en-GB" altLang="it-IT" sz="2800" b="1" dirty="0">
                <a:sym typeface="Wingdings" panose="05000000000000000000" pitchFamily="2" charset="2"/>
              </a:rPr>
              <a:t></a:t>
            </a:r>
            <a:r>
              <a:rPr lang="it-IT" altLang="it-IT" sz="2800" b="1" dirty="0"/>
              <a:t> CRH (neuropeptidi </a:t>
            </a:r>
            <a:r>
              <a:rPr lang="it-IT" altLang="it-IT" sz="2800" b="1" dirty="0" err="1"/>
              <a:t>anoressigenici</a:t>
            </a:r>
            <a:r>
              <a:rPr lang="it-IT" altLang="it-IT" sz="2800" b="1" dirty="0"/>
              <a:t> </a:t>
            </a:r>
            <a:r>
              <a:rPr lang="en-GB" altLang="it-IT" sz="2800" b="1" dirty="0">
                <a:sym typeface="Wingdings" panose="05000000000000000000" pitchFamily="2" charset="2"/>
              </a:rPr>
              <a:t> </a:t>
            </a:r>
            <a:r>
              <a:rPr lang="it-IT" altLang="it-IT" sz="2800" b="1" dirty="0" err="1"/>
              <a:t>rec</a:t>
            </a:r>
            <a:r>
              <a:rPr lang="it-IT" altLang="it-IT" sz="2800" b="1" dirty="0"/>
              <a:t>. </a:t>
            </a:r>
            <a:r>
              <a:rPr lang="it-IT" altLang="it-IT" sz="2800" b="1" dirty="0" err="1"/>
              <a:t>melanocortina</a:t>
            </a:r>
            <a:r>
              <a:rPr lang="it-IT" altLang="it-IT" sz="2800" b="1" dirty="0"/>
              <a:t> </a:t>
            </a:r>
            <a:r>
              <a:rPr lang="en-GB" altLang="it-IT" sz="2800" b="1" dirty="0">
                <a:sym typeface="Wingdings" panose="05000000000000000000" pitchFamily="2" charset="2"/>
              </a:rPr>
              <a:t></a:t>
            </a:r>
            <a:r>
              <a:rPr lang="it-IT" altLang="it-IT" sz="2800" b="1" dirty="0"/>
              <a:t> </a:t>
            </a:r>
            <a:r>
              <a:rPr lang="it-IT" altLang="it-IT" sz="2800" b="1" dirty="0" err="1"/>
              <a:t>N.Adr</a:t>
            </a:r>
            <a:r>
              <a:rPr lang="it-IT" altLang="it-IT" sz="2800" b="1" dirty="0"/>
              <a:t>., Dopamina, 5HT </a:t>
            </a:r>
            <a:r>
              <a:rPr lang="en-GB" altLang="it-IT" sz="2800" b="1" dirty="0">
                <a:sym typeface="Wingdings" panose="05000000000000000000" pitchFamily="2" charset="2"/>
              </a:rPr>
              <a:t></a:t>
            </a:r>
            <a:r>
              <a:rPr lang="it-IT" altLang="it-IT" sz="2800" b="1" dirty="0"/>
              <a:t> Anoressia, lipolisi)</a:t>
            </a:r>
          </a:p>
          <a:p>
            <a:pPr eaLnBrk="1" hangingPunct="1">
              <a:lnSpc>
                <a:spcPct val="80000"/>
              </a:lnSpc>
              <a:buFontTx/>
              <a:buNone/>
            </a:pPr>
            <a:endParaRPr lang="it-IT" altLang="it-IT" sz="2800" b="1" dirty="0"/>
          </a:p>
          <a:p>
            <a:pPr eaLnBrk="1" hangingPunct="1">
              <a:lnSpc>
                <a:spcPct val="80000"/>
              </a:lnSpc>
              <a:buFontTx/>
              <a:buNone/>
            </a:pPr>
            <a:r>
              <a:rPr lang="it-IT" altLang="it-IT" sz="2800" b="1" dirty="0"/>
              <a:t>NB: potenzialità della nutrizione parenterale</a:t>
            </a:r>
          </a:p>
        </p:txBody>
      </p:sp>
      <p:sp>
        <p:nvSpPr>
          <p:cNvPr id="2" name="TextBox 1">
            <a:extLst>
              <a:ext uri="{FF2B5EF4-FFF2-40B4-BE49-F238E27FC236}">
                <a16:creationId xmlns:a16="http://schemas.microsoft.com/office/drawing/2014/main" id="{9555B858-7BEB-A72C-7E67-8704F9941A35}"/>
              </a:ext>
            </a:extLst>
          </p:cNvPr>
          <p:cNvSpPr txBox="1"/>
          <p:nvPr/>
        </p:nvSpPr>
        <p:spPr>
          <a:xfrm>
            <a:off x="242596" y="177281"/>
            <a:ext cx="7739743" cy="584775"/>
          </a:xfrm>
          <a:prstGeom prst="rect">
            <a:avLst/>
          </a:prstGeom>
          <a:noFill/>
        </p:spPr>
        <p:txBody>
          <a:bodyPr wrap="square" rtlCol="0">
            <a:spAutoFit/>
          </a:bodyPr>
          <a:lstStyle/>
          <a:p>
            <a:r>
              <a:rPr lang="it-IT" sz="3200" b="1" dirty="0">
                <a:solidFill>
                  <a:srgbClr val="0070C0"/>
                </a:solidFill>
              </a:rPr>
              <a:t>MECCANISMI DELLA CACHESSIA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41AECCC9-E97F-E027-EA94-7CBAD4E418E8}"/>
              </a:ext>
            </a:extLst>
          </p:cNvPr>
          <p:cNvSpPr>
            <a:spLocks noGrp="1" noChangeArrowheads="1"/>
          </p:cNvSpPr>
          <p:nvPr>
            <p:ph type="title"/>
          </p:nvPr>
        </p:nvSpPr>
        <p:spPr>
          <a:xfrm>
            <a:off x="255037" y="333958"/>
            <a:ext cx="9144000" cy="723900"/>
          </a:xfrm>
        </p:spPr>
        <p:txBody>
          <a:bodyPr>
            <a:normAutofit fontScale="90000"/>
          </a:bodyPr>
          <a:lstStyle/>
          <a:p>
            <a:pPr eaLnBrk="1" hangingPunct="1"/>
            <a:r>
              <a:rPr lang="it-IT" altLang="it-IT" sz="4000" b="1" dirty="0">
                <a:solidFill>
                  <a:srgbClr val="0070C0"/>
                </a:solidFill>
                <a:latin typeface="+mn-lt"/>
              </a:rPr>
              <a:t>SINDROMI   PARANEOPLASTICHE (10%) </a:t>
            </a:r>
            <a:br>
              <a:rPr lang="it-IT" altLang="it-IT" sz="2800" b="1" dirty="0"/>
            </a:br>
            <a:r>
              <a:rPr lang="it-IT" altLang="it-IT" sz="4000" b="1" dirty="0"/>
              <a:t>		</a:t>
            </a:r>
            <a:endParaRPr lang="it-IT" altLang="it-IT" sz="2400" b="1" dirty="0"/>
          </a:p>
        </p:txBody>
      </p:sp>
      <p:sp>
        <p:nvSpPr>
          <p:cNvPr id="74754" name="Rectangle 3">
            <a:extLst>
              <a:ext uri="{FF2B5EF4-FFF2-40B4-BE49-F238E27FC236}">
                <a16:creationId xmlns:a16="http://schemas.microsoft.com/office/drawing/2014/main" id="{FD5706C7-0E2E-49BE-AAAD-6AE384507E12}"/>
              </a:ext>
            </a:extLst>
          </p:cNvPr>
          <p:cNvSpPr>
            <a:spLocks noGrp="1" noChangeArrowheads="1"/>
          </p:cNvSpPr>
          <p:nvPr>
            <p:ph type="body" idx="1"/>
          </p:nvPr>
        </p:nvSpPr>
        <p:spPr>
          <a:xfrm>
            <a:off x="315685" y="997598"/>
            <a:ext cx="9144000" cy="4743450"/>
          </a:xfrm>
        </p:spPr>
        <p:txBody>
          <a:bodyPr/>
          <a:lstStyle/>
          <a:p>
            <a:pPr eaLnBrk="1" hangingPunct="1">
              <a:lnSpc>
                <a:spcPct val="90000"/>
              </a:lnSpc>
              <a:buFontTx/>
              <a:buNone/>
            </a:pPr>
            <a:r>
              <a:rPr lang="it-IT" altLang="it-IT" b="1" dirty="0"/>
              <a:t>	</a:t>
            </a:r>
            <a:r>
              <a:rPr lang="it-IT" altLang="it-IT" sz="2400" b="1" dirty="0"/>
              <a:t>es: produzione ormonale ectopica:</a:t>
            </a:r>
          </a:p>
          <a:p>
            <a:pPr eaLnBrk="1" hangingPunct="1">
              <a:lnSpc>
                <a:spcPct val="90000"/>
              </a:lnSpc>
            </a:pPr>
            <a:endParaRPr lang="it-IT" altLang="it-IT" sz="2400" b="1" dirty="0"/>
          </a:p>
          <a:p>
            <a:pPr eaLnBrk="1" hangingPunct="1">
              <a:lnSpc>
                <a:spcPct val="90000"/>
              </a:lnSpc>
              <a:buFontTx/>
              <a:buNone/>
            </a:pPr>
            <a:r>
              <a:rPr lang="it-IT" altLang="it-IT" sz="2400" b="1" dirty="0"/>
              <a:t>  	   	</a:t>
            </a:r>
            <a:r>
              <a:rPr lang="it-IT" altLang="it-IT" sz="2400" b="1" u="sng" dirty="0"/>
              <a:t>ipercalcemia</a:t>
            </a:r>
            <a:r>
              <a:rPr lang="it-IT" altLang="it-IT" sz="2400" b="1" dirty="0"/>
              <a:t> (astenia):</a:t>
            </a:r>
          </a:p>
          <a:p>
            <a:pPr eaLnBrk="1" hangingPunct="1">
              <a:lnSpc>
                <a:spcPct val="90000"/>
              </a:lnSpc>
              <a:buFontTx/>
              <a:buNone/>
            </a:pPr>
            <a:r>
              <a:rPr lang="it-IT" altLang="it-IT" sz="2400" b="1" dirty="0"/>
              <a:t>	     	Ca. mammella, polmone, rene, ovaio </a:t>
            </a:r>
            <a:r>
              <a:rPr lang="en-GB" altLang="it-IT" sz="2400" b="1" dirty="0"/>
              <a:t>	  </a:t>
            </a:r>
          </a:p>
          <a:p>
            <a:pPr eaLnBrk="1" hangingPunct="1">
              <a:lnSpc>
                <a:spcPct val="90000"/>
              </a:lnSpc>
              <a:buFontTx/>
              <a:buNone/>
            </a:pPr>
            <a:r>
              <a:rPr lang="en-GB" altLang="it-IT" sz="2400" b="1" dirty="0"/>
              <a:t>	</a:t>
            </a:r>
            <a:endParaRPr lang="it-IT" altLang="it-IT" sz="2400" b="1" u="sng"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EBA86B-1954-D57D-C916-2B8F7B1E507E}"/>
              </a:ext>
            </a:extLst>
          </p:cNvPr>
          <p:cNvSpPr txBox="1"/>
          <p:nvPr/>
        </p:nvSpPr>
        <p:spPr>
          <a:xfrm>
            <a:off x="361101" y="254967"/>
            <a:ext cx="4537055" cy="523220"/>
          </a:xfrm>
          <a:prstGeom prst="rect">
            <a:avLst/>
          </a:prstGeom>
          <a:noFill/>
        </p:spPr>
        <p:txBody>
          <a:bodyPr wrap="square" rtlCol="0">
            <a:spAutoFit/>
          </a:bodyPr>
          <a:lstStyle/>
          <a:p>
            <a:r>
              <a:rPr lang="it-IT" sz="2800" b="1" dirty="0">
                <a:solidFill>
                  <a:srgbClr val="0070C0"/>
                </a:solidFill>
              </a:rPr>
              <a:t>METABOLISMO</a:t>
            </a:r>
          </a:p>
        </p:txBody>
      </p:sp>
      <p:pic>
        <p:nvPicPr>
          <p:cNvPr id="3" name="Immagine 2">
            <a:extLst>
              <a:ext uri="{FF2B5EF4-FFF2-40B4-BE49-F238E27FC236}">
                <a16:creationId xmlns:a16="http://schemas.microsoft.com/office/drawing/2014/main" id="{318FC841-C037-C687-7FD5-E10A4C452B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657" y="360098"/>
            <a:ext cx="6670852" cy="4453519"/>
          </a:xfrm>
          <a:prstGeom prst="rect">
            <a:avLst/>
          </a:prstGeom>
        </p:spPr>
      </p:pic>
      <p:cxnSp>
        <p:nvCxnSpPr>
          <p:cNvPr id="4" name="Straight Arrow Connector 3">
            <a:extLst>
              <a:ext uri="{FF2B5EF4-FFF2-40B4-BE49-F238E27FC236}">
                <a16:creationId xmlns:a16="http://schemas.microsoft.com/office/drawing/2014/main" id="{03F4A697-F4AD-BD9A-C428-3FC67CDDBEA7}"/>
              </a:ext>
            </a:extLst>
          </p:cNvPr>
          <p:cNvCxnSpPr>
            <a:cxnSpLocks/>
          </p:cNvCxnSpPr>
          <p:nvPr/>
        </p:nvCxnSpPr>
        <p:spPr>
          <a:xfrm>
            <a:off x="1252434" y="1749132"/>
            <a:ext cx="12811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23D5E9A-66AC-B49C-5968-E531B8F2E5E2}"/>
              </a:ext>
            </a:extLst>
          </p:cNvPr>
          <p:cNvSpPr txBox="1"/>
          <p:nvPr/>
        </p:nvSpPr>
        <p:spPr>
          <a:xfrm>
            <a:off x="361101" y="5108868"/>
            <a:ext cx="11306830" cy="1569660"/>
          </a:xfrm>
          <a:prstGeom prst="rect">
            <a:avLst/>
          </a:prstGeom>
          <a:noFill/>
        </p:spPr>
        <p:txBody>
          <a:bodyPr wrap="square" rtlCol="0">
            <a:spAutoFit/>
          </a:bodyPr>
          <a:lstStyle/>
          <a:p>
            <a:r>
              <a:rPr lang="it-IT" sz="2400" dirty="0"/>
              <a:t>Utilizzo di glicolisi anche in presenza di ossigeno (effetto Warburg)</a:t>
            </a:r>
          </a:p>
          <a:p>
            <a:r>
              <a:rPr lang="it-IT" sz="2400" dirty="0"/>
              <a:t>Produzione di ribosio con via dei pentosi fosfati</a:t>
            </a:r>
          </a:p>
          <a:p>
            <a:r>
              <a:rPr lang="it-IT" sz="2400" dirty="0"/>
              <a:t>Eccesso di </a:t>
            </a:r>
            <a:r>
              <a:rPr lang="it-IT" sz="2400" dirty="0" err="1"/>
              <a:t>glutamina</a:t>
            </a:r>
            <a:r>
              <a:rPr lang="it-IT" sz="2400" dirty="0"/>
              <a:t> per sintesi purine e pirimidine</a:t>
            </a:r>
          </a:p>
          <a:p>
            <a:r>
              <a:rPr lang="it-IT" sz="2400" dirty="0"/>
              <a:t>Sfruttato in FDG.PET-TC</a:t>
            </a:r>
          </a:p>
        </p:txBody>
      </p:sp>
    </p:spTree>
    <p:extLst>
      <p:ext uri="{BB962C8B-B14F-4D97-AF65-F5344CB8AC3E}">
        <p14:creationId xmlns:p14="http://schemas.microsoft.com/office/powerpoint/2010/main" val="1399420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892D8-B556-B990-4638-185A235D886A}"/>
              </a:ext>
            </a:extLst>
          </p:cNvPr>
          <p:cNvSpPr txBox="1"/>
          <p:nvPr/>
        </p:nvSpPr>
        <p:spPr>
          <a:xfrm>
            <a:off x="162752" y="73020"/>
            <a:ext cx="4537055" cy="523220"/>
          </a:xfrm>
          <a:prstGeom prst="rect">
            <a:avLst/>
          </a:prstGeom>
          <a:noFill/>
        </p:spPr>
        <p:txBody>
          <a:bodyPr wrap="square" rtlCol="0">
            <a:spAutoFit/>
          </a:bodyPr>
          <a:lstStyle/>
          <a:p>
            <a:r>
              <a:rPr lang="it-IT" sz="2800" b="1" dirty="0">
                <a:solidFill>
                  <a:srgbClr val="0070C0"/>
                </a:solidFill>
              </a:rPr>
              <a:t>IMMUNO-ONCOLOGIA</a:t>
            </a:r>
          </a:p>
        </p:txBody>
      </p:sp>
      <p:sp>
        <p:nvSpPr>
          <p:cNvPr id="3" name="TextBox 2">
            <a:extLst>
              <a:ext uri="{FF2B5EF4-FFF2-40B4-BE49-F238E27FC236}">
                <a16:creationId xmlns:a16="http://schemas.microsoft.com/office/drawing/2014/main" id="{88ECC034-EFD9-92A0-5C74-893FC287AA23}"/>
              </a:ext>
            </a:extLst>
          </p:cNvPr>
          <p:cNvSpPr txBox="1"/>
          <p:nvPr/>
        </p:nvSpPr>
        <p:spPr>
          <a:xfrm>
            <a:off x="1831998" y="812915"/>
            <a:ext cx="5231275" cy="830997"/>
          </a:xfrm>
          <a:prstGeom prst="rect">
            <a:avLst/>
          </a:prstGeom>
          <a:noFill/>
        </p:spPr>
        <p:txBody>
          <a:bodyPr wrap="square" rtlCol="0">
            <a:spAutoFit/>
          </a:bodyPr>
          <a:lstStyle/>
          <a:p>
            <a:r>
              <a:rPr lang="it-IT" sz="2400" dirty="0"/>
              <a:t>Sia attività anti-tumore sia pro-tumore:</a:t>
            </a:r>
          </a:p>
          <a:p>
            <a:endParaRPr lang="it-IT" sz="2400" dirty="0"/>
          </a:p>
        </p:txBody>
      </p:sp>
      <p:pic>
        <p:nvPicPr>
          <p:cNvPr id="4" name="Immagine 2">
            <a:extLst>
              <a:ext uri="{FF2B5EF4-FFF2-40B4-BE49-F238E27FC236}">
                <a16:creationId xmlns:a16="http://schemas.microsoft.com/office/drawing/2014/main" id="{8B93F743-A19A-9796-6B8B-624673500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3478" y="1696422"/>
            <a:ext cx="4561262" cy="3045138"/>
          </a:xfrm>
          <a:prstGeom prst="rect">
            <a:avLst/>
          </a:prstGeom>
        </p:spPr>
      </p:pic>
      <p:cxnSp>
        <p:nvCxnSpPr>
          <p:cNvPr id="5" name="Straight Arrow Connector 4">
            <a:extLst>
              <a:ext uri="{FF2B5EF4-FFF2-40B4-BE49-F238E27FC236}">
                <a16:creationId xmlns:a16="http://schemas.microsoft.com/office/drawing/2014/main" id="{953C7869-133E-E75B-5670-160B99DDE03F}"/>
              </a:ext>
            </a:extLst>
          </p:cNvPr>
          <p:cNvCxnSpPr>
            <a:cxnSpLocks/>
          </p:cNvCxnSpPr>
          <p:nvPr/>
        </p:nvCxnSpPr>
        <p:spPr>
          <a:xfrm flipH="1" flipV="1">
            <a:off x="5874740" y="2581227"/>
            <a:ext cx="697590" cy="5551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5261468-921F-4C87-6661-E2CC97459346}"/>
              </a:ext>
            </a:extLst>
          </p:cNvPr>
          <p:cNvSpPr txBox="1"/>
          <p:nvPr/>
        </p:nvSpPr>
        <p:spPr>
          <a:xfrm>
            <a:off x="162752" y="4996966"/>
            <a:ext cx="11754928" cy="1569660"/>
          </a:xfrm>
          <a:prstGeom prst="rect">
            <a:avLst/>
          </a:prstGeom>
          <a:noFill/>
        </p:spPr>
        <p:txBody>
          <a:bodyPr wrap="square" rtlCol="0">
            <a:spAutoFit/>
          </a:bodyPr>
          <a:lstStyle/>
          <a:p>
            <a:r>
              <a:rPr lang="it-IT" sz="2400" dirty="0"/>
              <a:t>Riconoscimento di anomalie nell’espressione di marcatori (ad esempio HLA) e di antigeni tumore-specifici presentati da cellule presentanti l’antigene</a:t>
            </a:r>
          </a:p>
          <a:p>
            <a:r>
              <a:rPr lang="it-IT" sz="2400" dirty="0"/>
              <a:t>Il tumore si comporta diversamente da una cellula infettata: la proliferazione lo alimenta e con il tempo induce T </a:t>
            </a:r>
            <a:r>
              <a:rPr lang="it-IT" sz="2400" dirty="0" err="1"/>
              <a:t>cell</a:t>
            </a:r>
            <a:r>
              <a:rPr lang="it-IT" sz="2400" dirty="0"/>
              <a:t> </a:t>
            </a:r>
            <a:r>
              <a:rPr lang="it-IT" sz="2400" dirty="0" err="1"/>
              <a:t>exhaustion</a:t>
            </a:r>
            <a:r>
              <a:rPr lang="it-IT" sz="2400" dirty="0"/>
              <a:t>, facilitata anche dall’assenza di molecole </a:t>
            </a:r>
            <a:r>
              <a:rPr lang="it-IT" sz="2400" dirty="0" err="1"/>
              <a:t>costimolatorie</a:t>
            </a:r>
            <a:endParaRPr lang="it-IT" sz="2400" dirty="0"/>
          </a:p>
        </p:txBody>
      </p:sp>
      <p:sp>
        <p:nvSpPr>
          <p:cNvPr id="6" name="TextBox 5">
            <a:extLst>
              <a:ext uri="{FF2B5EF4-FFF2-40B4-BE49-F238E27FC236}">
                <a16:creationId xmlns:a16="http://schemas.microsoft.com/office/drawing/2014/main" id="{4F5AA95F-BC58-8002-5568-691AD568A3BD}"/>
              </a:ext>
            </a:extLst>
          </p:cNvPr>
          <p:cNvSpPr txBox="1"/>
          <p:nvPr/>
        </p:nvSpPr>
        <p:spPr>
          <a:xfrm>
            <a:off x="6905091" y="857611"/>
            <a:ext cx="4893906" cy="1938992"/>
          </a:xfrm>
          <a:prstGeom prst="rect">
            <a:avLst/>
          </a:prstGeom>
          <a:noFill/>
        </p:spPr>
        <p:txBody>
          <a:bodyPr wrap="square" rtlCol="0">
            <a:spAutoFit/>
          </a:bodyPr>
          <a:lstStyle/>
          <a:p>
            <a:pPr marL="457200" indent="-457200">
              <a:buFont typeface="Wingdings" panose="05000000000000000000" pitchFamily="2" charset="2"/>
              <a:buChar char="v"/>
            </a:pPr>
            <a:r>
              <a:rPr lang="it-IT" sz="2400" dirty="0"/>
              <a:t>IMMUNOSORVEGLIANZA</a:t>
            </a:r>
          </a:p>
          <a:p>
            <a:pPr marL="457200" indent="-457200">
              <a:buFont typeface="Wingdings" panose="05000000000000000000" pitchFamily="2" charset="2"/>
              <a:buChar char="v"/>
            </a:pPr>
            <a:endParaRPr lang="it-IT" sz="2400" dirty="0"/>
          </a:p>
          <a:p>
            <a:pPr marL="457200" indent="-457200">
              <a:buFont typeface="Wingdings" panose="05000000000000000000" pitchFamily="2" charset="2"/>
              <a:buChar char="v"/>
            </a:pPr>
            <a:r>
              <a:rPr lang="it-IT" sz="2400" dirty="0"/>
              <a:t>EQUILIBRIO</a:t>
            </a:r>
          </a:p>
          <a:p>
            <a:pPr marL="457200" indent="-457200">
              <a:buFont typeface="Wingdings" panose="05000000000000000000" pitchFamily="2" charset="2"/>
              <a:buChar char="v"/>
            </a:pPr>
            <a:endParaRPr lang="it-IT" sz="2400" dirty="0"/>
          </a:p>
          <a:p>
            <a:pPr marL="457200" indent="-457200">
              <a:buFont typeface="Wingdings" panose="05000000000000000000" pitchFamily="2" charset="2"/>
              <a:buChar char="v"/>
            </a:pPr>
            <a:r>
              <a:rPr lang="it-IT" sz="2400" dirty="0"/>
              <a:t>ESCAPE (IMMUNO-EXHAUSTION)</a:t>
            </a:r>
          </a:p>
        </p:txBody>
      </p:sp>
    </p:spTree>
    <p:extLst>
      <p:ext uri="{BB962C8B-B14F-4D97-AF65-F5344CB8AC3E}">
        <p14:creationId xmlns:p14="http://schemas.microsoft.com/office/powerpoint/2010/main" val="836047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D99DCA-A096-36E6-E33D-84D86D0C4B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0259" y="657142"/>
            <a:ext cx="7593018" cy="5345085"/>
          </a:xfrm>
          <a:prstGeom prst="rect">
            <a:avLst/>
          </a:prstGeom>
        </p:spPr>
      </p:pic>
      <p:sp>
        <p:nvSpPr>
          <p:cNvPr id="4" name="TextBox 3">
            <a:extLst>
              <a:ext uri="{FF2B5EF4-FFF2-40B4-BE49-F238E27FC236}">
                <a16:creationId xmlns:a16="http://schemas.microsoft.com/office/drawing/2014/main" id="{463F2301-4F2A-B674-40A0-B821040BD96B}"/>
              </a:ext>
            </a:extLst>
          </p:cNvPr>
          <p:cNvSpPr txBox="1"/>
          <p:nvPr/>
        </p:nvSpPr>
        <p:spPr>
          <a:xfrm>
            <a:off x="6535576" y="174776"/>
            <a:ext cx="5537999" cy="769441"/>
          </a:xfrm>
          <a:prstGeom prst="rect">
            <a:avLst/>
          </a:prstGeom>
          <a:noFill/>
        </p:spPr>
        <p:txBody>
          <a:bodyPr wrap="square" rtlCol="0">
            <a:spAutoFit/>
          </a:bodyPr>
          <a:lstStyle/>
          <a:p>
            <a:r>
              <a:rPr lang="it-IT" sz="2200" dirty="0"/>
              <a:t>- cellule mature e </a:t>
            </a:r>
            <a:r>
              <a:rPr lang="it-IT" sz="2200" dirty="0" err="1"/>
              <a:t>terminalmente</a:t>
            </a:r>
            <a:r>
              <a:rPr lang="it-IT" sz="2200" dirty="0"/>
              <a:t> differenziate</a:t>
            </a:r>
          </a:p>
          <a:p>
            <a:r>
              <a:rPr lang="it-IT" sz="2200" dirty="0"/>
              <a:t>- Cellule staminali quiescenti</a:t>
            </a:r>
          </a:p>
        </p:txBody>
      </p:sp>
      <p:sp>
        <p:nvSpPr>
          <p:cNvPr id="5" name="TextBox 4">
            <a:extLst>
              <a:ext uri="{FF2B5EF4-FFF2-40B4-BE49-F238E27FC236}">
                <a16:creationId xmlns:a16="http://schemas.microsoft.com/office/drawing/2014/main" id="{68CCF13B-4DBC-2A04-8226-C77D91877D64}"/>
              </a:ext>
            </a:extLst>
          </p:cNvPr>
          <p:cNvSpPr txBox="1"/>
          <p:nvPr/>
        </p:nvSpPr>
        <p:spPr>
          <a:xfrm>
            <a:off x="9329121" y="2821853"/>
            <a:ext cx="2245240" cy="1015663"/>
          </a:xfrm>
          <a:prstGeom prst="rect">
            <a:avLst/>
          </a:prstGeom>
          <a:noFill/>
        </p:spPr>
        <p:txBody>
          <a:bodyPr wrap="square" rtlCol="0">
            <a:spAutoFit/>
          </a:bodyPr>
          <a:lstStyle/>
          <a:p>
            <a:r>
              <a:rPr lang="it-IT" sz="2000" dirty="0">
                <a:highlight>
                  <a:srgbClr val="FFFF00"/>
                </a:highlight>
              </a:rPr>
              <a:t>Di qui in poi non c’è più bisogno di fattori di crescita</a:t>
            </a:r>
          </a:p>
        </p:txBody>
      </p:sp>
      <p:sp>
        <p:nvSpPr>
          <p:cNvPr id="6" name="TextBox 5">
            <a:extLst>
              <a:ext uri="{FF2B5EF4-FFF2-40B4-BE49-F238E27FC236}">
                <a16:creationId xmlns:a16="http://schemas.microsoft.com/office/drawing/2014/main" id="{76919E3E-D519-8B2E-DA0F-E4CCBD215666}"/>
              </a:ext>
            </a:extLst>
          </p:cNvPr>
          <p:cNvSpPr txBox="1"/>
          <p:nvPr/>
        </p:nvSpPr>
        <p:spPr>
          <a:xfrm>
            <a:off x="8772602" y="4984716"/>
            <a:ext cx="3300973" cy="1631216"/>
          </a:xfrm>
          <a:prstGeom prst="rect">
            <a:avLst/>
          </a:prstGeom>
          <a:noFill/>
        </p:spPr>
        <p:txBody>
          <a:bodyPr wrap="square" rtlCol="0">
            <a:spAutoFit/>
          </a:bodyPr>
          <a:lstStyle/>
          <a:p>
            <a:r>
              <a:rPr lang="it-IT" sz="2000" dirty="0">
                <a:highlight>
                  <a:srgbClr val="FFFF00"/>
                </a:highlight>
              </a:rPr>
              <a:t>Cicline, altamente regolate da fattori di crescita.</a:t>
            </a:r>
            <a:r>
              <a:rPr lang="it-IT" sz="2000" dirty="0"/>
              <a:t> Espressione variabile nelle diverse fasi</a:t>
            </a:r>
          </a:p>
          <a:p>
            <a:r>
              <a:rPr lang="it-IT" sz="2000" dirty="0" err="1"/>
              <a:t>Kinasi</a:t>
            </a:r>
            <a:r>
              <a:rPr lang="it-IT" sz="2000" dirty="0"/>
              <a:t> dipendenti da cicline CDK (espressione stabile)</a:t>
            </a:r>
          </a:p>
        </p:txBody>
      </p:sp>
      <p:sp>
        <p:nvSpPr>
          <p:cNvPr id="7" name="TextBox 6">
            <a:extLst>
              <a:ext uri="{FF2B5EF4-FFF2-40B4-BE49-F238E27FC236}">
                <a16:creationId xmlns:a16="http://schemas.microsoft.com/office/drawing/2014/main" id="{F0CF9E97-AD65-1BE7-7E73-64CD9647D83A}"/>
              </a:ext>
            </a:extLst>
          </p:cNvPr>
          <p:cNvSpPr txBox="1"/>
          <p:nvPr/>
        </p:nvSpPr>
        <p:spPr>
          <a:xfrm>
            <a:off x="77653" y="5288340"/>
            <a:ext cx="4808853" cy="1569660"/>
          </a:xfrm>
          <a:prstGeom prst="rect">
            <a:avLst/>
          </a:prstGeom>
          <a:noFill/>
        </p:spPr>
        <p:txBody>
          <a:bodyPr wrap="square" rtlCol="0">
            <a:spAutoFit/>
          </a:bodyPr>
          <a:lstStyle/>
          <a:p>
            <a:pPr marL="342900" indent="-342900">
              <a:buFont typeface="Wingdings" panose="05000000000000000000" pitchFamily="2" charset="2"/>
              <a:buChar char="v"/>
            </a:pPr>
            <a:r>
              <a:rPr lang="it-IT" sz="2400" dirty="0"/>
              <a:t>Unidirezionale</a:t>
            </a:r>
          </a:p>
          <a:p>
            <a:pPr marL="342900" indent="-342900">
              <a:buFont typeface="Wingdings" panose="05000000000000000000" pitchFamily="2" charset="2"/>
              <a:buChar char="v"/>
            </a:pPr>
            <a:r>
              <a:rPr lang="it-IT" sz="2400" dirty="0"/>
              <a:t>Bistabile (passaggio da una fase all’altra senza intermedi – On/Off)</a:t>
            </a:r>
          </a:p>
          <a:p>
            <a:pPr marL="342900" indent="-342900">
              <a:buFont typeface="Wingdings" panose="05000000000000000000" pitchFamily="2" charset="2"/>
              <a:buChar char="v"/>
            </a:pPr>
            <a:r>
              <a:rPr lang="it-IT" sz="2400" dirty="0"/>
              <a:t>Checkpoints</a:t>
            </a:r>
          </a:p>
        </p:txBody>
      </p:sp>
      <p:cxnSp>
        <p:nvCxnSpPr>
          <p:cNvPr id="9" name="Straight Arrow Connector 8">
            <a:extLst>
              <a:ext uri="{FF2B5EF4-FFF2-40B4-BE49-F238E27FC236}">
                <a16:creationId xmlns:a16="http://schemas.microsoft.com/office/drawing/2014/main" id="{59FA8283-A0CC-5C18-76BD-0C0477AC6B07}"/>
              </a:ext>
            </a:extLst>
          </p:cNvPr>
          <p:cNvCxnSpPr>
            <a:cxnSpLocks/>
          </p:cNvCxnSpPr>
          <p:nvPr/>
        </p:nvCxnSpPr>
        <p:spPr>
          <a:xfrm flipH="1">
            <a:off x="9101350" y="1849616"/>
            <a:ext cx="623191" cy="283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29A9C49-2F63-9907-54C7-A021A7952091}"/>
              </a:ext>
            </a:extLst>
          </p:cNvPr>
          <p:cNvSpPr txBox="1"/>
          <p:nvPr/>
        </p:nvSpPr>
        <p:spPr>
          <a:xfrm>
            <a:off x="8772603" y="1480284"/>
            <a:ext cx="2662588" cy="400110"/>
          </a:xfrm>
          <a:prstGeom prst="rect">
            <a:avLst/>
          </a:prstGeom>
          <a:noFill/>
        </p:spPr>
        <p:txBody>
          <a:bodyPr wrap="none" rtlCol="0">
            <a:spAutoFit/>
          </a:bodyPr>
          <a:lstStyle/>
          <a:p>
            <a:r>
              <a:rPr lang="it-IT" sz="2000" dirty="0"/>
              <a:t>Trasduzione del segnale</a:t>
            </a:r>
          </a:p>
        </p:txBody>
      </p:sp>
      <p:cxnSp>
        <p:nvCxnSpPr>
          <p:cNvPr id="12" name="Straight Arrow Connector 11">
            <a:extLst>
              <a:ext uri="{FF2B5EF4-FFF2-40B4-BE49-F238E27FC236}">
                <a16:creationId xmlns:a16="http://schemas.microsoft.com/office/drawing/2014/main" id="{A7CEB482-E00C-A236-CA0E-7CAE109DC1C4}"/>
              </a:ext>
            </a:extLst>
          </p:cNvPr>
          <p:cNvCxnSpPr>
            <a:cxnSpLocks/>
          </p:cNvCxnSpPr>
          <p:nvPr/>
        </p:nvCxnSpPr>
        <p:spPr>
          <a:xfrm flipV="1">
            <a:off x="8230952" y="1664950"/>
            <a:ext cx="541651" cy="9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CBEDEA8-37D4-08AC-A335-EA764A45EAC7}"/>
                  </a:ext>
                </a:extLst>
              </p14:cNvPr>
              <p14:cNvContentPartPr/>
              <p14:nvPr/>
            </p14:nvContentPartPr>
            <p14:xfrm>
              <a:off x="8080219" y="3098861"/>
              <a:ext cx="1173240" cy="20880"/>
            </p14:xfrm>
          </p:contentPart>
        </mc:Choice>
        <mc:Fallback xmlns="">
          <p:pic>
            <p:nvPicPr>
              <p:cNvPr id="2" name="Ink 1">
                <a:extLst>
                  <a:ext uri="{FF2B5EF4-FFF2-40B4-BE49-F238E27FC236}">
                    <a16:creationId xmlns:a16="http://schemas.microsoft.com/office/drawing/2014/main" id="{0CBEDEA8-37D4-08AC-A335-EA764A45EAC7}"/>
                  </a:ext>
                </a:extLst>
              </p:cNvPr>
              <p:cNvPicPr/>
              <p:nvPr/>
            </p:nvPicPr>
            <p:blipFill>
              <a:blip r:embed="rId5"/>
              <a:stretch>
                <a:fillRect/>
              </a:stretch>
            </p:blipFill>
            <p:spPr>
              <a:xfrm>
                <a:off x="8026579" y="2991221"/>
                <a:ext cx="12808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26793BC-EF79-9A8E-B684-59AD3F4F3952}"/>
                  </a:ext>
                </a:extLst>
              </p14:cNvPr>
              <p14:cNvContentPartPr/>
              <p14:nvPr/>
            </p14:nvContentPartPr>
            <p14:xfrm>
              <a:off x="8065819" y="3349061"/>
              <a:ext cx="470160" cy="24480"/>
            </p14:xfrm>
          </p:contentPart>
        </mc:Choice>
        <mc:Fallback xmlns="">
          <p:pic>
            <p:nvPicPr>
              <p:cNvPr id="8" name="Ink 7">
                <a:extLst>
                  <a:ext uri="{FF2B5EF4-FFF2-40B4-BE49-F238E27FC236}">
                    <a16:creationId xmlns:a16="http://schemas.microsoft.com/office/drawing/2014/main" id="{D26793BC-EF79-9A8E-B684-59AD3F4F3952}"/>
                  </a:ext>
                </a:extLst>
              </p:cNvPr>
              <p:cNvPicPr/>
              <p:nvPr/>
            </p:nvPicPr>
            <p:blipFill>
              <a:blip r:embed="rId7"/>
              <a:stretch>
                <a:fillRect/>
              </a:stretch>
            </p:blipFill>
            <p:spPr>
              <a:xfrm>
                <a:off x="8012179" y="3241421"/>
                <a:ext cx="577800" cy="240120"/>
              </a:xfrm>
              <a:prstGeom prst="rect">
                <a:avLst/>
              </a:prstGeom>
            </p:spPr>
          </p:pic>
        </mc:Fallback>
      </mc:AlternateContent>
      <p:sp>
        <p:nvSpPr>
          <p:cNvPr id="11" name="TextBox 10">
            <a:extLst>
              <a:ext uri="{FF2B5EF4-FFF2-40B4-BE49-F238E27FC236}">
                <a16:creationId xmlns:a16="http://schemas.microsoft.com/office/drawing/2014/main" id="{16C31C37-669C-DAA0-8393-D2A29F5583FC}"/>
              </a:ext>
            </a:extLst>
          </p:cNvPr>
          <p:cNvSpPr txBox="1"/>
          <p:nvPr/>
        </p:nvSpPr>
        <p:spPr>
          <a:xfrm>
            <a:off x="2318190" y="4493159"/>
            <a:ext cx="739305" cy="523220"/>
          </a:xfrm>
          <a:prstGeom prst="rect">
            <a:avLst/>
          </a:prstGeom>
          <a:noFill/>
        </p:spPr>
        <p:txBody>
          <a:bodyPr wrap="none" rtlCol="0">
            <a:spAutoFit/>
          </a:bodyPr>
          <a:lstStyle/>
          <a:p>
            <a:r>
              <a:rPr lang="it-IT" sz="2800" b="1" dirty="0">
                <a:solidFill>
                  <a:srgbClr val="C00000"/>
                </a:solidFill>
              </a:rPr>
              <a:t>p53</a:t>
            </a:r>
          </a:p>
        </p:txBody>
      </p:sp>
      <p:sp>
        <p:nvSpPr>
          <p:cNvPr id="13" name="TextBox 12">
            <a:extLst>
              <a:ext uri="{FF2B5EF4-FFF2-40B4-BE49-F238E27FC236}">
                <a16:creationId xmlns:a16="http://schemas.microsoft.com/office/drawing/2014/main" id="{638ECF74-0E40-E130-234B-82DE378A072E}"/>
              </a:ext>
            </a:extLst>
          </p:cNvPr>
          <p:cNvSpPr txBox="1"/>
          <p:nvPr/>
        </p:nvSpPr>
        <p:spPr>
          <a:xfrm>
            <a:off x="8049616" y="3678531"/>
            <a:ext cx="588623" cy="523220"/>
          </a:xfrm>
          <a:prstGeom prst="rect">
            <a:avLst/>
          </a:prstGeom>
          <a:noFill/>
        </p:spPr>
        <p:txBody>
          <a:bodyPr wrap="none" rtlCol="0">
            <a:spAutoFit/>
          </a:bodyPr>
          <a:lstStyle/>
          <a:p>
            <a:r>
              <a:rPr lang="it-IT" sz="2800" b="1" dirty="0">
                <a:solidFill>
                  <a:srgbClr val="C00000"/>
                </a:solidFill>
              </a:rPr>
              <a:t>RB</a:t>
            </a:r>
          </a:p>
        </p:txBody>
      </p:sp>
    </p:spTree>
    <p:extLst>
      <p:ext uri="{BB962C8B-B14F-4D97-AF65-F5344CB8AC3E}">
        <p14:creationId xmlns:p14="http://schemas.microsoft.com/office/powerpoint/2010/main" val="3802884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ttangolo 1">
            <a:extLst>
              <a:ext uri="{FF2B5EF4-FFF2-40B4-BE49-F238E27FC236}">
                <a16:creationId xmlns:a16="http://schemas.microsoft.com/office/drawing/2014/main" id="{C5D27151-6C3B-D8D1-0B22-0F853E9EB608}"/>
              </a:ext>
            </a:extLst>
          </p:cNvPr>
          <p:cNvSpPr>
            <a:spLocks noChangeArrowheads="1"/>
          </p:cNvSpPr>
          <p:nvPr/>
        </p:nvSpPr>
        <p:spPr bwMode="auto">
          <a:xfrm>
            <a:off x="277585" y="732452"/>
            <a:ext cx="113102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800" dirty="0">
                <a:latin typeface="+mn-lt"/>
              </a:rPr>
              <a:t>I tumori sono molto più frequenti nelle immunodeficienze congenite o acquisite (ad esempio, i pazienti con HIV, tendono a sviluppare determinati tumori)</a:t>
            </a:r>
          </a:p>
        </p:txBody>
      </p:sp>
      <p:sp>
        <p:nvSpPr>
          <p:cNvPr id="2" name="TextBox 1">
            <a:extLst>
              <a:ext uri="{FF2B5EF4-FFF2-40B4-BE49-F238E27FC236}">
                <a16:creationId xmlns:a16="http://schemas.microsoft.com/office/drawing/2014/main" id="{35DD7675-BDB5-7342-FBFA-30278CE730C3}"/>
              </a:ext>
            </a:extLst>
          </p:cNvPr>
          <p:cNvSpPr txBox="1"/>
          <p:nvPr/>
        </p:nvSpPr>
        <p:spPr>
          <a:xfrm>
            <a:off x="162752" y="73020"/>
            <a:ext cx="4537055" cy="523220"/>
          </a:xfrm>
          <a:prstGeom prst="rect">
            <a:avLst/>
          </a:prstGeom>
          <a:noFill/>
        </p:spPr>
        <p:txBody>
          <a:bodyPr wrap="square" rtlCol="0">
            <a:spAutoFit/>
          </a:bodyPr>
          <a:lstStyle/>
          <a:p>
            <a:r>
              <a:rPr lang="it-IT" sz="2800" b="1" dirty="0">
                <a:solidFill>
                  <a:srgbClr val="0070C0"/>
                </a:solidFill>
              </a:rPr>
              <a:t>IMMUNO-ONCOLOGIA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1833F57-F76B-07C8-1A1D-AD70B49328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380" y="1018032"/>
            <a:ext cx="3825240" cy="3486912"/>
          </a:xfrm>
          <a:prstGeom prst="rect">
            <a:avLst/>
          </a:prstGeom>
        </p:spPr>
      </p:pic>
      <p:pic>
        <p:nvPicPr>
          <p:cNvPr id="5" name="Picture 4" descr="Diagram&#10;&#10;Description automatically generated">
            <a:extLst>
              <a:ext uri="{FF2B5EF4-FFF2-40B4-BE49-F238E27FC236}">
                <a16:creationId xmlns:a16="http://schemas.microsoft.com/office/drawing/2014/main" id="{A9584F79-42B3-2328-E606-B1C23B26E6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80" y="4957572"/>
            <a:ext cx="4026408" cy="1633728"/>
          </a:xfrm>
          <a:prstGeom prst="rect">
            <a:avLst/>
          </a:prstGeom>
        </p:spPr>
      </p:pic>
      <p:sp>
        <p:nvSpPr>
          <p:cNvPr id="6" name="TextBox 5">
            <a:extLst>
              <a:ext uri="{FF2B5EF4-FFF2-40B4-BE49-F238E27FC236}">
                <a16:creationId xmlns:a16="http://schemas.microsoft.com/office/drawing/2014/main" id="{F9520AD3-607E-54C4-B5CD-FCBC51816107}"/>
              </a:ext>
            </a:extLst>
          </p:cNvPr>
          <p:cNvSpPr txBox="1"/>
          <p:nvPr/>
        </p:nvSpPr>
        <p:spPr>
          <a:xfrm>
            <a:off x="355850" y="148646"/>
            <a:ext cx="9544895" cy="523220"/>
          </a:xfrm>
          <a:prstGeom prst="rect">
            <a:avLst/>
          </a:prstGeom>
          <a:noFill/>
        </p:spPr>
        <p:txBody>
          <a:bodyPr wrap="square" rtlCol="0">
            <a:spAutoFit/>
          </a:bodyPr>
          <a:lstStyle/>
          <a:p>
            <a:r>
              <a:rPr lang="it-IT" sz="2800" b="1" dirty="0">
                <a:solidFill>
                  <a:srgbClr val="0070C0"/>
                </a:solidFill>
              </a:rPr>
              <a:t>IMMUNE CHECKPOINTS O SEGNALI DI TOLLERANZA</a:t>
            </a:r>
          </a:p>
        </p:txBody>
      </p:sp>
      <p:pic>
        <p:nvPicPr>
          <p:cNvPr id="8" name="Picture 7" descr="Diagram, schematic&#10;&#10;Description automatically generated">
            <a:extLst>
              <a:ext uri="{FF2B5EF4-FFF2-40B4-BE49-F238E27FC236}">
                <a16:creationId xmlns:a16="http://schemas.microsoft.com/office/drawing/2014/main" id="{9E798BE6-3104-89D4-3338-BCB7D257D1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8387" y="1810512"/>
            <a:ext cx="5469070" cy="3864864"/>
          </a:xfrm>
          <a:prstGeom prst="rect">
            <a:avLst/>
          </a:prstGeom>
        </p:spPr>
      </p:pic>
      <p:sp>
        <p:nvSpPr>
          <p:cNvPr id="9" name="TextBox 8">
            <a:extLst>
              <a:ext uri="{FF2B5EF4-FFF2-40B4-BE49-F238E27FC236}">
                <a16:creationId xmlns:a16="http://schemas.microsoft.com/office/drawing/2014/main" id="{75E8C5EE-9A39-0C5E-3105-76AFD0802F30}"/>
              </a:ext>
            </a:extLst>
          </p:cNvPr>
          <p:cNvSpPr txBox="1"/>
          <p:nvPr/>
        </p:nvSpPr>
        <p:spPr>
          <a:xfrm>
            <a:off x="8556622" y="1301125"/>
            <a:ext cx="1072601" cy="369332"/>
          </a:xfrm>
          <a:prstGeom prst="rect">
            <a:avLst/>
          </a:prstGeom>
          <a:noFill/>
        </p:spPr>
        <p:txBody>
          <a:bodyPr wrap="none" rtlCol="0">
            <a:spAutoFit/>
          </a:bodyPr>
          <a:lstStyle/>
          <a:p>
            <a:r>
              <a:rPr lang="it-IT" dirty="0"/>
              <a:t>INIBITORI</a:t>
            </a:r>
          </a:p>
        </p:txBody>
      </p:sp>
      <p:sp>
        <p:nvSpPr>
          <p:cNvPr id="10" name="TextBox 9">
            <a:extLst>
              <a:ext uri="{FF2B5EF4-FFF2-40B4-BE49-F238E27FC236}">
                <a16:creationId xmlns:a16="http://schemas.microsoft.com/office/drawing/2014/main" id="{B908A5C9-F523-E718-4B1D-1E59927466D8}"/>
              </a:ext>
            </a:extLst>
          </p:cNvPr>
          <p:cNvSpPr txBox="1"/>
          <p:nvPr/>
        </p:nvSpPr>
        <p:spPr>
          <a:xfrm>
            <a:off x="9341542" y="6261230"/>
            <a:ext cx="2451184" cy="369332"/>
          </a:xfrm>
          <a:prstGeom prst="rect">
            <a:avLst/>
          </a:prstGeom>
          <a:noFill/>
        </p:spPr>
        <p:txBody>
          <a:bodyPr wrap="none" rtlCol="0">
            <a:spAutoFit/>
          </a:bodyPr>
          <a:lstStyle/>
          <a:p>
            <a:r>
              <a:rPr lang="it-IT" dirty="0"/>
              <a:t>Pecorino 12.4, 12.5, 127</a:t>
            </a:r>
          </a:p>
        </p:txBody>
      </p:sp>
    </p:spTree>
    <p:extLst>
      <p:ext uri="{BB962C8B-B14F-4D97-AF65-F5344CB8AC3E}">
        <p14:creationId xmlns:p14="http://schemas.microsoft.com/office/powerpoint/2010/main" val="14335436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3BC9373-B913-1688-42F2-7524BA4414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9764" y="1120140"/>
            <a:ext cx="5125150" cy="5056632"/>
          </a:xfrm>
          <a:prstGeom prst="rect">
            <a:avLst/>
          </a:prstGeom>
        </p:spPr>
      </p:pic>
      <p:sp>
        <p:nvSpPr>
          <p:cNvPr id="4" name="TextBox 3">
            <a:extLst>
              <a:ext uri="{FF2B5EF4-FFF2-40B4-BE49-F238E27FC236}">
                <a16:creationId xmlns:a16="http://schemas.microsoft.com/office/drawing/2014/main" id="{B729754D-EB14-B657-868D-D9CF9CFA39AE}"/>
              </a:ext>
            </a:extLst>
          </p:cNvPr>
          <p:cNvSpPr txBox="1"/>
          <p:nvPr/>
        </p:nvSpPr>
        <p:spPr>
          <a:xfrm>
            <a:off x="284976" y="181574"/>
            <a:ext cx="11622047" cy="461665"/>
          </a:xfrm>
          <a:prstGeom prst="rect">
            <a:avLst/>
          </a:prstGeom>
          <a:noFill/>
        </p:spPr>
        <p:txBody>
          <a:bodyPr wrap="square" rtlCol="0">
            <a:spAutoFit/>
          </a:bodyPr>
          <a:lstStyle/>
          <a:p>
            <a:r>
              <a:rPr lang="it-IT" sz="2400" b="1" dirty="0">
                <a:solidFill>
                  <a:srgbClr val="0070C0"/>
                </a:solidFill>
              </a:rPr>
              <a:t>ANTICORPI BIVALENTI, CELLULE KILLER ADDESTRATE CON RECETTORE CHIMERICO (CAR-T)</a:t>
            </a:r>
          </a:p>
        </p:txBody>
      </p:sp>
    </p:spTree>
    <p:extLst>
      <p:ext uri="{BB962C8B-B14F-4D97-AF65-F5344CB8AC3E}">
        <p14:creationId xmlns:p14="http://schemas.microsoft.com/office/powerpoint/2010/main" val="231169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10E3D-D983-BD7A-78E1-94BB585BBC35}"/>
              </a:ext>
            </a:extLst>
          </p:cNvPr>
          <p:cNvSpPr txBox="1"/>
          <p:nvPr/>
        </p:nvSpPr>
        <p:spPr>
          <a:xfrm>
            <a:off x="190798" y="151254"/>
            <a:ext cx="6747642" cy="461665"/>
          </a:xfrm>
          <a:prstGeom prst="rect">
            <a:avLst/>
          </a:prstGeom>
          <a:noFill/>
        </p:spPr>
        <p:txBody>
          <a:bodyPr wrap="square" rtlCol="0">
            <a:spAutoFit/>
          </a:bodyPr>
          <a:lstStyle/>
          <a:p>
            <a:r>
              <a:rPr lang="it-IT" sz="2400" b="1" dirty="0">
                <a:solidFill>
                  <a:srgbClr val="0070C0"/>
                </a:solidFill>
              </a:rPr>
              <a:t>VACCINI A RNA CONTRO TUMORI</a:t>
            </a:r>
          </a:p>
        </p:txBody>
      </p:sp>
      <p:pic>
        <p:nvPicPr>
          <p:cNvPr id="4" name="Picture 3">
            <a:extLst>
              <a:ext uri="{FF2B5EF4-FFF2-40B4-BE49-F238E27FC236}">
                <a16:creationId xmlns:a16="http://schemas.microsoft.com/office/drawing/2014/main" id="{4B739F2A-30FD-5298-9A50-EEF48C17D2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301" y="1260092"/>
            <a:ext cx="5635188" cy="3103375"/>
          </a:xfrm>
          <a:prstGeom prst="rect">
            <a:avLst/>
          </a:prstGeom>
        </p:spPr>
      </p:pic>
      <p:sp>
        <p:nvSpPr>
          <p:cNvPr id="5" name="TextBox 4">
            <a:extLst>
              <a:ext uri="{FF2B5EF4-FFF2-40B4-BE49-F238E27FC236}">
                <a16:creationId xmlns:a16="http://schemas.microsoft.com/office/drawing/2014/main" id="{75AA7A51-01B0-A263-6AAF-B01A424E5F31}"/>
              </a:ext>
            </a:extLst>
          </p:cNvPr>
          <p:cNvSpPr txBox="1"/>
          <p:nvPr/>
        </p:nvSpPr>
        <p:spPr>
          <a:xfrm>
            <a:off x="6182628" y="1260092"/>
            <a:ext cx="5440680" cy="3046988"/>
          </a:xfrm>
          <a:prstGeom prst="rect">
            <a:avLst/>
          </a:prstGeom>
          <a:noFill/>
        </p:spPr>
        <p:txBody>
          <a:bodyPr wrap="square" rtlCol="0">
            <a:spAutoFit/>
          </a:bodyPr>
          <a:lstStyle/>
          <a:p>
            <a:r>
              <a:rPr lang="it-IT" sz="2400" dirty="0"/>
              <a:t>Biopsia del tumore</a:t>
            </a:r>
          </a:p>
          <a:p>
            <a:r>
              <a:rPr lang="it-IT" sz="2400" dirty="0"/>
              <a:t>Sequenziamento del genoma tumorale</a:t>
            </a:r>
          </a:p>
          <a:p>
            <a:r>
              <a:rPr lang="it-IT" sz="2400" b="0" dirty="0">
                <a:solidFill>
                  <a:srgbClr val="1A1A1A"/>
                </a:solidFill>
                <a:effectLst/>
                <a:latin typeface="BreveText"/>
              </a:rPr>
              <a:t>Selezione delle </a:t>
            </a:r>
            <a:r>
              <a:rPr lang="it-IT" sz="2400" dirty="0">
                <a:solidFill>
                  <a:srgbClr val="1A1A1A"/>
                </a:solidFill>
                <a:effectLst/>
                <a:latin typeface="BreveText"/>
              </a:rPr>
              <a:t>34 mutazioni </a:t>
            </a:r>
            <a:r>
              <a:rPr lang="it-IT" sz="2400" b="0" dirty="0">
                <a:solidFill>
                  <a:srgbClr val="1A1A1A"/>
                </a:solidFill>
                <a:effectLst/>
                <a:latin typeface="BreveText"/>
              </a:rPr>
              <a:t>più importanti</a:t>
            </a:r>
          </a:p>
          <a:p>
            <a:r>
              <a:rPr lang="it-IT" sz="2400" dirty="0">
                <a:solidFill>
                  <a:srgbClr val="1A1A1A"/>
                </a:solidFill>
                <a:latin typeface="BreveText"/>
              </a:rPr>
              <a:t>Costruzione di un vaccino personalizzato a mRNA con le varianti identificate</a:t>
            </a:r>
          </a:p>
          <a:p>
            <a:r>
              <a:rPr lang="it-IT" sz="2400" dirty="0">
                <a:solidFill>
                  <a:srgbClr val="1A1A1A"/>
                </a:solidFill>
                <a:latin typeface="BreveText"/>
              </a:rPr>
              <a:t>Somministrazione al sistema immunitario insieme a inibitore del checkpoint</a:t>
            </a:r>
            <a:endParaRPr lang="it-IT" sz="2400" dirty="0"/>
          </a:p>
        </p:txBody>
      </p:sp>
    </p:spTree>
    <p:extLst>
      <p:ext uri="{BB962C8B-B14F-4D97-AF65-F5344CB8AC3E}">
        <p14:creationId xmlns:p14="http://schemas.microsoft.com/office/powerpoint/2010/main" val="30033475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847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4F5E9B-93FA-DF95-76A6-53C5E8F88840}"/>
              </a:ext>
            </a:extLst>
          </p:cNvPr>
          <p:cNvSpPr txBox="1"/>
          <p:nvPr/>
        </p:nvSpPr>
        <p:spPr>
          <a:xfrm>
            <a:off x="285386" y="326155"/>
            <a:ext cx="10739832" cy="369332"/>
          </a:xfrm>
          <a:prstGeom prst="rect">
            <a:avLst/>
          </a:prstGeom>
          <a:noFill/>
        </p:spPr>
        <p:txBody>
          <a:bodyPr wrap="square" rtlCol="0">
            <a:spAutoFit/>
          </a:bodyPr>
          <a:lstStyle/>
          <a:p>
            <a:r>
              <a:rPr lang="it-IT" dirty="0"/>
              <a:t>KINASI IN PRESTITO: DAI TUMORI ALLE MALATTIE RARE</a:t>
            </a:r>
          </a:p>
        </p:txBody>
      </p:sp>
      <p:sp>
        <p:nvSpPr>
          <p:cNvPr id="3" name="TextBox 2">
            <a:extLst>
              <a:ext uri="{FF2B5EF4-FFF2-40B4-BE49-F238E27FC236}">
                <a16:creationId xmlns:a16="http://schemas.microsoft.com/office/drawing/2014/main" id="{DF65A8B0-82C1-C3F9-A783-79489A766D9A}"/>
              </a:ext>
            </a:extLst>
          </p:cNvPr>
          <p:cNvSpPr txBox="1"/>
          <p:nvPr/>
        </p:nvSpPr>
        <p:spPr>
          <a:xfrm>
            <a:off x="623190" y="1292973"/>
            <a:ext cx="4397422" cy="923330"/>
          </a:xfrm>
          <a:prstGeom prst="rect">
            <a:avLst/>
          </a:prstGeom>
          <a:noFill/>
        </p:spPr>
        <p:txBody>
          <a:bodyPr wrap="none" rtlCol="0">
            <a:spAutoFit/>
          </a:bodyPr>
          <a:lstStyle/>
          <a:p>
            <a:r>
              <a:rPr lang="it-IT" dirty="0" err="1"/>
              <a:t>Leniolisib</a:t>
            </a:r>
            <a:r>
              <a:rPr lang="it-IT" dirty="0"/>
              <a:t>	-&gt; PIK3CD e sindromi APDS</a:t>
            </a:r>
          </a:p>
          <a:p>
            <a:r>
              <a:rPr lang="it-IT" dirty="0" err="1"/>
              <a:t>Alpelisib</a:t>
            </a:r>
            <a:r>
              <a:rPr lang="it-IT" dirty="0"/>
              <a:t> o </a:t>
            </a:r>
            <a:r>
              <a:rPr lang="it-IT" dirty="0" err="1"/>
              <a:t>taselisib</a:t>
            </a:r>
            <a:r>
              <a:rPr lang="it-IT" dirty="0"/>
              <a:t> -&gt; PIKCA e sindromi PROS</a:t>
            </a:r>
          </a:p>
          <a:p>
            <a:r>
              <a:rPr lang="it-IT" dirty="0" err="1"/>
              <a:t>Selumetinib</a:t>
            </a:r>
            <a:r>
              <a:rPr lang="it-IT" dirty="0"/>
              <a:t> -&gt; MEK e Sclerosi tuberosa</a:t>
            </a:r>
          </a:p>
        </p:txBody>
      </p:sp>
    </p:spTree>
    <p:extLst>
      <p:ext uri="{BB962C8B-B14F-4D97-AF65-F5344CB8AC3E}">
        <p14:creationId xmlns:p14="http://schemas.microsoft.com/office/powerpoint/2010/main" val="4189477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nical Implications of the p53 Tumor-Suppressor Gene | NEJM">
            <a:extLst>
              <a:ext uri="{FF2B5EF4-FFF2-40B4-BE49-F238E27FC236}">
                <a16:creationId xmlns:a16="http://schemas.microsoft.com/office/drawing/2014/main" id="{D608BAE1-1EC9-9CA7-8F05-FD4DE74835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73" y="93186"/>
            <a:ext cx="12123074" cy="647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067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D2666-0ABE-E40A-708D-85249D02935B}"/>
              </a:ext>
            </a:extLst>
          </p:cNvPr>
          <p:cNvPicPr>
            <a:picLocks noChangeAspect="1"/>
          </p:cNvPicPr>
          <p:nvPr/>
        </p:nvPicPr>
        <p:blipFill>
          <a:blip r:embed="rId2"/>
          <a:stretch>
            <a:fillRect/>
          </a:stretch>
        </p:blipFill>
        <p:spPr>
          <a:xfrm>
            <a:off x="381099" y="704729"/>
            <a:ext cx="10827357" cy="4938924"/>
          </a:xfrm>
          <a:prstGeom prst="rect">
            <a:avLst/>
          </a:prstGeom>
        </p:spPr>
      </p:pic>
      <p:sp>
        <p:nvSpPr>
          <p:cNvPr id="4" name="TextBox 3">
            <a:extLst>
              <a:ext uri="{FF2B5EF4-FFF2-40B4-BE49-F238E27FC236}">
                <a16:creationId xmlns:a16="http://schemas.microsoft.com/office/drawing/2014/main" id="{AAFD225B-DBCA-B9AD-C161-792A60A4292F}"/>
              </a:ext>
            </a:extLst>
          </p:cNvPr>
          <p:cNvSpPr txBox="1"/>
          <p:nvPr/>
        </p:nvSpPr>
        <p:spPr>
          <a:xfrm>
            <a:off x="7670476" y="6173656"/>
            <a:ext cx="4123537" cy="369332"/>
          </a:xfrm>
          <a:prstGeom prst="rect">
            <a:avLst/>
          </a:prstGeom>
          <a:noFill/>
        </p:spPr>
        <p:txBody>
          <a:bodyPr wrap="square" rtlCol="0">
            <a:spAutoFit/>
          </a:bodyPr>
          <a:lstStyle/>
          <a:p>
            <a:r>
              <a:rPr lang="it-IT" dirty="0"/>
              <a:t>Gilles RJ J </a:t>
            </a:r>
            <a:r>
              <a:rPr lang="it-IT" dirty="0" err="1"/>
              <a:t>Nucl</a:t>
            </a:r>
            <a:r>
              <a:rPr lang="it-IT" dirty="0"/>
              <a:t> </a:t>
            </a:r>
            <a:r>
              <a:rPr lang="it-IT" dirty="0" err="1"/>
              <a:t>Med</a:t>
            </a:r>
            <a:r>
              <a:rPr lang="it-IT" dirty="0"/>
              <a:t> 2008</a:t>
            </a:r>
          </a:p>
        </p:txBody>
      </p:sp>
    </p:spTree>
    <p:extLst>
      <p:ext uri="{BB962C8B-B14F-4D97-AF65-F5344CB8AC3E}">
        <p14:creationId xmlns:p14="http://schemas.microsoft.com/office/powerpoint/2010/main" val="165640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84A1FCAF-DFA9-A6E8-A808-816E62DED7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2453" y="411789"/>
            <a:ext cx="7463641" cy="5757330"/>
          </a:xfrm>
          <a:prstGeom prst="rect">
            <a:avLst/>
          </a:prstGeom>
        </p:spPr>
      </p:pic>
    </p:spTree>
    <p:extLst>
      <p:ext uri="{BB962C8B-B14F-4D97-AF65-F5344CB8AC3E}">
        <p14:creationId xmlns:p14="http://schemas.microsoft.com/office/powerpoint/2010/main" val="974926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C71B4C-2167-57FB-5E34-D3EAB12F9859}"/>
              </a:ext>
            </a:extLst>
          </p:cNvPr>
          <p:cNvPicPr>
            <a:picLocks noChangeAspect="1"/>
          </p:cNvPicPr>
          <p:nvPr/>
        </p:nvPicPr>
        <p:blipFill>
          <a:blip r:embed="rId2"/>
          <a:stretch>
            <a:fillRect/>
          </a:stretch>
        </p:blipFill>
        <p:spPr>
          <a:xfrm>
            <a:off x="949344" y="0"/>
            <a:ext cx="9634027" cy="6858000"/>
          </a:xfrm>
          <a:prstGeom prst="rect">
            <a:avLst/>
          </a:prstGeom>
        </p:spPr>
      </p:pic>
      <p:sp>
        <p:nvSpPr>
          <p:cNvPr id="6" name="TextBox 5">
            <a:extLst>
              <a:ext uri="{FF2B5EF4-FFF2-40B4-BE49-F238E27FC236}">
                <a16:creationId xmlns:a16="http://schemas.microsoft.com/office/drawing/2014/main" id="{3423BFE2-213D-4BDD-CBC1-6B3C08F76062}"/>
              </a:ext>
            </a:extLst>
          </p:cNvPr>
          <p:cNvSpPr txBox="1"/>
          <p:nvPr/>
        </p:nvSpPr>
        <p:spPr>
          <a:xfrm rot="5400000">
            <a:off x="10139939" y="5136949"/>
            <a:ext cx="3645951" cy="369332"/>
          </a:xfrm>
          <a:prstGeom prst="rect">
            <a:avLst/>
          </a:prstGeom>
          <a:noFill/>
        </p:spPr>
        <p:txBody>
          <a:bodyPr wrap="square" rtlCol="0">
            <a:spAutoFit/>
          </a:bodyPr>
          <a:lstStyle/>
          <a:p>
            <a:r>
              <a:rPr lang="en-US" dirty="0"/>
              <a:t>Fernández-</a:t>
            </a:r>
            <a:r>
              <a:rPr lang="en-US" dirty="0" err="1"/>
              <a:t>Medarde</a:t>
            </a:r>
            <a:r>
              <a:rPr lang="en-US" dirty="0"/>
              <a:t>, Genes 2021</a:t>
            </a:r>
            <a:endParaRPr lang="it-IT" dirty="0"/>
          </a:p>
        </p:txBody>
      </p:sp>
    </p:spTree>
    <p:extLst>
      <p:ext uri="{BB962C8B-B14F-4D97-AF65-F5344CB8AC3E}">
        <p14:creationId xmlns:p14="http://schemas.microsoft.com/office/powerpoint/2010/main" val="204502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D7B9A-65AA-03BA-596D-59BEEFCDF620}"/>
              </a:ext>
            </a:extLst>
          </p:cNvPr>
          <p:cNvSpPr txBox="1"/>
          <p:nvPr/>
        </p:nvSpPr>
        <p:spPr>
          <a:xfrm>
            <a:off x="378573" y="949345"/>
            <a:ext cx="9406089" cy="1200329"/>
          </a:xfrm>
          <a:prstGeom prst="rect">
            <a:avLst/>
          </a:prstGeom>
          <a:noFill/>
        </p:spPr>
        <p:txBody>
          <a:bodyPr wrap="square" rtlCol="0">
            <a:spAutoFit/>
          </a:bodyPr>
          <a:lstStyle/>
          <a:p>
            <a:r>
              <a:rPr lang="it-IT" sz="2400" dirty="0"/>
              <a:t>Fosforilazione</a:t>
            </a:r>
          </a:p>
          <a:p>
            <a:r>
              <a:rPr lang="it-IT" sz="2400" dirty="0" err="1"/>
              <a:t>Defosforilazione</a:t>
            </a:r>
            <a:endParaRPr lang="it-IT" sz="2400" dirty="0"/>
          </a:p>
          <a:p>
            <a:r>
              <a:rPr lang="it-IT" sz="2400" dirty="0" err="1"/>
              <a:t>Ubiquitinazione</a:t>
            </a:r>
            <a:r>
              <a:rPr lang="it-IT" sz="2400" dirty="0"/>
              <a:t> e degradazione</a:t>
            </a:r>
          </a:p>
        </p:txBody>
      </p:sp>
      <p:sp>
        <p:nvSpPr>
          <p:cNvPr id="6" name="TextBox 5">
            <a:extLst>
              <a:ext uri="{FF2B5EF4-FFF2-40B4-BE49-F238E27FC236}">
                <a16:creationId xmlns:a16="http://schemas.microsoft.com/office/drawing/2014/main" id="{90946C7C-564A-A1FA-59C8-BFF46E945B12}"/>
              </a:ext>
            </a:extLst>
          </p:cNvPr>
          <p:cNvSpPr txBox="1"/>
          <p:nvPr/>
        </p:nvSpPr>
        <p:spPr>
          <a:xfrm>
            <a:off x="245444" y="173255"/>
            <a:ext cx="9740767" cy="584775"/>
          </a:xfrm>
          <a:prstGeom prst="rect">
            <a:avLst/>
          </a:prstGeom>
          <a:noFill/>
        </p:spPr>
        <p:txBody>
          <a:bodyPr wrap="square" rtlCol="0">
            <a:spAutoFit/>
          </a:bodyPr>
          <a:lstStyle/>
          <a:p>
            <a:r>
              <a:rPr lang="it-IT" sz="3200" b="1" dirty="0">
                <a:solidFill>
                  <a:srgbClr val="0070C0"/>
                </a:solidFill>
              </a:rPr>
              <a:t>IL MECCANISMO ON-OFF RICHIEDE:</a:t>
            </a:r>
          </a:p>
        </p:txBody>
      </p:sp>
    </p:spTree>
    <p:extLst>
      <p:ext uri="{BB962C8B-B14F-4D97-AF65-F5344CB8AC3E}">
        <p14:creationId xmlns:p14="http://schemas.microsoft.com/office/powerpoint/2010/main" val="2050244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ucemia">
            <a:extLst>
              <a:ext uri="{FF2B5EF4-FFF2-40B4-BE49-F238E27FC236}">
                <a16:creationId xmlns:a16="http://schemas.microsoft.com/office/drawing/2014/main" id="{895C9E2A-0F3A-42ED-9B1C-776F0241A9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77290" y="3167149"/>
            <a:ext cx="5672469" cy="3340331"/>
          </a:xfrm>
          <a:prstGeom prst="rect">
            <a:avLst/>
          </a:prstGeom>
          <a:noFill/>
          <a:extLst>
            <a:ext uri="{909E8E84-426E-40DD-AFC4-6F175D3DCCD1}">
              <a14:hiddenFill xmlns:a14="http://schemas.microsoft.com/office/drawing/2010/main">
                <a:solidFill>
                  <a:srgbClr val="FFFFFF"/>
                </a:solidFill>
              </a14:hiddenFill>
            </a:ext>
          </a:extLst>
        </p:spPr>
      </p:pic>
      <p:sp>
        <p:nvSpPr>
          <p:cNvPr id="150530" name="Rectangle 2">
            <a:extLst>
              <a:ext uri="{FF2B5EF4-FFF2-40B4-BE49-F238E27FC236}">
                <a16:creationId xmlns:a16="http://schemas.microsoft.com/office/drawing/2014/main" id="{11A0B300-888D-4FE0-A489-D72586B9C939}"/>
              </a:ext>
            </a:extLst>
          </p:cNvPr>
          <p:cNvSpPr>
            <a:spLocks noGrp="1" noChangeArrowheads="1"/>
          </p:cNvSpPr>
          <p:nvPr>
            <p:ph type="body" idx="1"/>
          </p:nvPr>
        </p:nvSpPr>
        <p:spPr bwMode="auto">
          <a:xfrm>
            <a:off x="375557" y="1202870"/>
            <a:ext cx="5992586" cy="5488875"/>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a:buFont typeface="Wingdings" panose="05000000000000000000" pitchFamily="2" charset="2"/>
              <a:buNone/>
            </a:pPr>
            <a:r>
              <a:rPr lang="it-IT" altLang="en-US" dirty="0"/>
              <a:t>Cellule immature proliferano in modo incontrollato </a:t>
            </a:r>
            <a:r>
              <a:rPr lang="it-IT" altLang="en-US" b="1" dirty="0"/>
              <a:t>nel midollo </a:t>
            </a:r>
            <a:r>
              <a:rPr lang="it-IT" altLang="en-US" dirty="0"/>
              <a:t>e fuoriescono </a:t>
            </a:r>
            <a:r>
              <a:rPr lang="it-IT" altLang="en-US" b="1" dirty="0"/>
              <a:t>nel sangue. </a:t>
            </a:r>
          </a:p>
          <a:p>
            <a:pPr>
              <a:buFont typeface="Wingdings" panose="05000000000000000000" pitchFamily="2" charset="2"/>
              <a:buNone/>
            </a:pPr>
            <a:r>
              <a:rPr lang="it-IT" altLang="en-US" b="1" dirty="0"/>
              <a:t>Derivate da linfociti B o T</a:t>
            </a:r>
          </a:p>
          <a:p>
            <a:pPr>
              <a:buFont typeface="Wingdings" panose="05000000000000000000" pitchFamily="2" charset="2"/>
              <a:buNone/>
            </a:pPr>
            <a:r>
              <a:rPr lang="it-IT" altLang="en-US" dirty="0"/>
              <a:t>La sintomatologia riflette il grado di </a:t>
            </a:r>
            <a:r>
              <a:rPr lang="it-IT" altLang="en-US" b="1" dirty="0"/>
              <a:t>infiltrazione del midollo osseo </a:t>
            </a:r>
            <a:br>
              <a:rPr lang="it-IT" altLang="en-US" dirty="0"/>
            </a:br>
            <a:r>
              <a:rPr lang="it-IT" altLang="en-US" dirty="0"/>
              <a:t>(anemia, emorragie, dolori ossei, febbre) e la </a:t>
            </a:r>
            <a:r>
              <a:rPr lang="it-IT" altLang="en-US" b="1" dirty="0"/>
              <a:t>diffusione </a:t>
            </a:r>
            <a:r>
              <a:rPr lang="it-IT" altLang="en-US" b="1" dirty="0" err="1"/>
              <a:t>extramidollare</a:t>
            </a:r>
            <a:r>
              <a:rPr lang="it-IT" altLang="en-US" b="1" dirty="0"/>
              <a:t> </a:t>
            </a:r>
            <a:r>
              <a:rPr lang="it-IT" altLang="en-US" dirty="0"/>
              <a:t>(epatosplenomegalia, adenopatie periferiche e mediastiniche)</a:t>
            </a:r>
          </a:p>
          <a:p>
            <a:pPr>
              <a:buFont typeface="Wingdings" panose="05000000000000000000" pitchFamily="2" charset="2"/>
              <a:buNone/>
            </a:pPr>
            <a:r>
              <a:rPr lang="it-IT" altLang="en-US" dirty="0"/>
              <a:t>Sintomi aspecifici</a:t>
            </a:r>
          </a:p>
          <a:p>
            <a:pPr>
              <a:buFont typeface="Wingdings" panose="05000000000000000000" pitchFamily="2" charset="2"/>
              <a:buNone/>
            </a:pPr>
            <a:r>
              <a:rPr lang="it-IT" altLang="en-US" dirty="0"/>
              <a:t>Durata dei sintomi è breve</a:t>
            </a:r>
          </a:p>
        </p:txBody>
      </p:sp>
      <p:sp>
        <p:nvSpPr>
          <p:cNvPr id="150531" name="Rectangle 3">
            <a:extLst>
              <a:ext uri="{FF2B5EF4-FFF2-40B4-BE49-F238E27FC236}">
                <a16:creationId xmlns:a16="http://schemas.microsoft.com/office/drawing/2014/main" id="{EB6C98AA-87D1-4631-9D9F-6A532A8EF969}"/>
              </a:ext>
            </a:extLst>
          </p:cNvPr>
          <p:cNvSpPr>
            <a:spLocks noGrp="1" noChangeArrowheads="1"/>
          </p:cNvSpPr>
          <p:nvPr>
            <p:ph type="title"/>
          </p:nvPr>
        </p:nvSpPr>
        <p:spPr bwMode="auto">
          <a:xfrm>
            <a:off x="217714" y="255814"/>
            <a:ext cx="7772400" cy="66947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r>
              <a:rPr lang="it-IT" altLang="en-US" sz="3600" b="1" dirty="0">
                <a:solidFill>
                  <a:srgbClr val="0070C0"/>
                </a:solidFill>
                <a:latin typeface="+mn-lt"/>
              </a:rPr>
              <a:t>Leucemie linfatiche acute</a:t>
            </a:r>
          </a:p>
        </p:txBody>
      </p:sp>
    </p:spTree>
    <p:extLst>
      <p:ext uri="{BB962C8B-B14F-4D97-AF65-F5344CB8AC3E}">
        <p14:creationId xmlns:p14="http://schemas.microsoft.com/office/powerpoint/2010/main" val="2378431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eucemia acuta e cronica: sintomi e cure delle diverse forme">
            <a:extLst>
              <a:ext uri="{FF2B5EF4-FFF2-40B4-BE49-F238E27FC236}">
                <a16:creationId xmlns:a16="http://schemas.microsoft.com/office/drawing/2014/main" id="{E71D35DC-B5D0-4A92-9E86-1573417A0F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2080" y="289560"/>
            <a:ext cx="587963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132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DBC7BCD7-BE8B-40A0-BA32-62DE2E8FB4B9}"/>
              </a:ext>
            </a:extLst>
          </p:cNvPr>
          <p:cNvSpPr>
            <a:spLocks noGrp="1" noChangeArrowheads="1"/>
          </p:cNvSpPr>
          <p:nvPr>
            <p:ph type="body" idx="1"/>
          </p:nvPr>
        </p:nvSpPr>
        <p:spPr bwMode="auto">
          <a:xfrm>
            <a:off x="435066" y="1048293"/>
            <a:ext cx="8708934" cy="5110843"/>
          </a:xfrm>
          <a:solidFill>
            <a:srgbClr val="FFFFFF"/>
          </a:solidFill>
          <a:ln>
            <a:noFill/>
            <a:miter lim="800000"/>
            <a:headEnd/>
            <a:tailEnd/>
          </a:ln>
        </p:spPr>
        <p:txBody>
          <a:bodyPr vert="horz" wrap="square" lIns="91440" tIns="45720" rIns="91440" bIns="45720" numCol="1" rtlCol="0" anchor="t" anchorCtr="0" compatLnSpc="1">
            <a:prstTxWarp prst="textNoShape">
              <a:avLst/>
            </a:prstTxWarp>
            <a:normAutofit/>
          </a:bodyPr>
          <a:lstStyle/>
          <a:p>
            <a:pPr>
              <a:buFont typeface="Wingdings" panose="05000000000000000000" pitchFamily="2" charset="2"/>
              <a:buNone/>
            </a:pPr>
            <a:r>
              <a:rPr lang="it-IT" altLang="en-US" dirty="0"/>
              <a:t>Fattori prognostici età, sesso, tipo, anomalie citogenetiche..</a:t>
            </a:r>
          </a:p>
          <a:p>
            <a:pPr>
              <a:buFont typeface="Wingdings" panose="05000000000000000000" pitchFamily="2" charset="2"/>
              <a:buNone/>
            </a:pPr>
            <a:endParaRPr lang="it-IT" altLang="en-US" dirty="0"/>
          </a:p>
          <a:p>
            <a:pPr>
              <a:buFont typeface="Wingdings" panose="05000000000000000000" pitchFamily="2" charset="2"/>
              <a:buNone/>
            </a:pPr>
            <a:r>
              <a:rPr lang="it-IT" altLang="en-US" dirty="0"/>
              <a:t>Terapia  induzione, mantenimento per 2 anni</a:t>
            </a:r>
          </a:p>
          <a:p>
            <a:pPr>
              <a:buFont typeface="Wingdings" panose="05000000000000000000" pitchFamily="2" charset="2"/>
              <a:buNone/>
            </a:pPr>
            <a:r>
              <a:rPr lang="it-IT" altLang="en-US" dirty="0"/>
              <a:t>Profilassi dell’infiltrazione meningea</a:t>
            </a:r>
          </a:p>
          <a:p>
            <a:pPr>
              <a:buFont typeface="Wingdings" panose="05000000000000000000" pitchFamily="2" charset="2"/>
              <a:buNone/>
            </a:pPr>
            <a:r>
              <a:rPr lang="it-IT" altLang="en-US" dirty="0"/>
              <a:t>Evoluzione della terapia</a:t>
            </a:r>
          </a:p>
        </p:txBody>
      </p:sp>
      <p:sp>
        <p:nvSpPr>
          <p:cNvPr id="151555" name="Rectangle 3">
            <a:extLst>
              <a:ext uri="{FF2B5EF4-FFF2-40B4-BE49-F238E27FC236}">
                <a16:creationId xmlns:a16="http://schemas.microsoft.com/office/drawing/2014/main" id="{0C07D17D-FF95-4C75-A090-EA287E4B2C45}"/>
              </a:ext>
            </a:extLst>
          </p:cNvPr>
          <p:cNvSpPr>
            <a:spLocks noGrp="1" noChangeArrowheads="1"/>
          </p:cNvSpPr>
          <p:nvPr>
            <p:ph type="title"/>
          </p:nvPr>
        </p:nvSpPr>
        <p:spPr bwMode="auto">
          <a:xfrm>
            <a:off x="130629" y="149679"/>
            <a:ext cx="7772400" cy="70212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r>
              <a:rPr lang="it-IT" altLang="en-US" sz="3600" b="1" dirty="0">
                <a:solidFill>
                  <a:srgbClr val="0070C0"/>
                </a:solidFill>
                <a:latin typeface="+mn-lt"/>
              </a:rPr>
              <a:t>LEUCEMIA LINFATICA ACUTA</a:t>
            </a:r>
          </a:p>
        </p:txBody>
      </p:sp>
    </p:spTree>
    <p:extLst>
      <p:ext uri="{BB962C8B-B14F-4D97-AF65-F5344CB8AC3E}">
        <p14:creationId xmlns:p14="http://schemas.microsoft.com/office/powerpoint/2010/main" val="7323504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64CDD7-569C-4121-A6D7-77CF88761009}"/>
              </a:ext>
            </a:extLst>
          </p:cNvPr>
          <p:cNvSpPr txBox="1"/>
          <p:nvPr/>
        </p:nvSpPr>
        <p:spPr>
          <a:xfrm>
            <a:off x="7715006" y="1259824"/>
            <a:ext cx="4414520" cy="4893647"/>
          </a:xfrm>
          <a:prstGeom prst="rect">
            <a:avLst/>
          </a:prstGeom>
          <a:noFill/>
        </p:spPr>
        <p:txBody>
          <a:bodyPr wrap="square" rtlCol="0">
            <a:spAutoFit/>
          </a:bodyPr>
          <a:lstStyle/>
          <a:p>
            <a:pPr marL="342900" indent="-342900">
              <a:buFont typeface="Wingdings" panose="05000000000000000000" pitchFamily="2" charset="2"/>
              <a:buChar char="v"/>
            </a:pPr>
            <a:r>
              <a:rPr lang="it-IT" sz="2400" dirty="0"/>
              <a:t>Collaborazione internazionale per valutare protocolli</a:t>
            </a:r>
          </a:p>
          <a:p>
            <a:pPr marL="342900" indent="-342900">
              <a:buFont typeface="Wingdings" panose="05000000000000000000" pitchFamily="2" charset="2"/>
              <a:buChar char="v"/>
            </a:pPr>
            <a:endParaRPr lang="it-IT" sz="2400" dirty="0"/>
          </a:p>
          <a:p>
            <a:pPr marL="342900" indent="-342900">
              <a:buFont typeface="Wingdings" panose="05000000000000000000" pitchFamily="2" charset="2"/>
              <a:buChar char="v"/>
            </a:pPr>
            <a:r>
              <a:rPr lang="it-IT" sz="2400" dirty="0"/>
              <a:t>Intensità terapeutica in funzione della stratificazione del rischio</a:t>
            </a:r>
          </a:p>
          <a:p>
            <a:pPr marL="800100" lvl="1" indent="-342900">
              <a:buFont typeface="Courier New" panose="02070309020205020404" pitchFamily="49" charset="0"/>
              <a:buChar char="o"/>
            </a:pPr>
            <a:r>
              <a:rPr lang="it-IT" sz="2400" dirty="0"/>
              <a:t>Risposta a terapia (emocromo, </a:t>
            </a:r>
            <a:r>
              <a:rPr lang="it-IT" sz="2400" dirty="0" err="1"/>
              <a:t>citometria</a:t>
            </a:r>
            <a:r>
              <a:rPr lang="it-IT" sz="2400" dirty="0"/>
              <a:t>)</a:t>
            </a:r>
          </a:p>
          <a:p>
            <a:pPr marL="800100" lvl="1" indent="-342900">
              <a:buFont typeface="Courier New" panose="02070309020205020404" pitchFamily="49" charset="0"/>
              <a:buChar char="o"/>
            </a:pPr>
            <a:r>
              <a:rPr lang="it-IT" sz="2400" dirty="0"/>
              <a:t>Malattia residua minima </a:t>
            </a:r>
          </a:p>
          <a:p>
            <a:pPr marL="800100" lvl="1" indent="-342900">
              <a:buFont typeface="Courier New" panose="02070309020205020404" pitchFamily="49" charset="0"/>
              <a:buChar char="o"/>
            </a:pPr>
            <a:r>
              <a:rPr lang="it-IT" sz="2400" dirty="0"/>
              <a:t>Caratteristiche genomiche</a:t>
            </a:r>
          </a:p>
          <a:p>
            <a:pPr marL="342900" indent="-342900">
              <a:buFont typeface="Wingdings" panose="05000000000000000000" pitchFamily="2" charset="2"/>
              <a:buChar char="v"/>
            </a:pPr>
            <a:endParaRPr lang="it-IT" sz="2400" dirty="0"/>
          </a:p>
          <a:p>
            <a:pPr marL="342900" indent="-342900">
              <a:buFont typeface="Wingdings" panose="05000000000000000000" pitchFamily="2" charset="2"/>
              <a:buChar char="v"/>
            </a:pPr>
            <a:r>
              <a:rPr lang="it-IT" sz="2400" dirty="0"/>
              <a:t>Monitoraggio e cura infezione</a:t>
            </a:r>
          </a:p>
          <a:p>
            <a:pPr marL="342900" indent="-342900">
              <a:buFont typeface="Wingdings" panose="05000000000000000000" pitchFamily="2" charset="2"/>
              <a:buChar char="v"/>
            </a:pPr>
            <a:endParaRPr lang="it-IT" sz="2400" dirty="0"/>
          </a:p>
        </p:txBody>
      </p:sp>
      <p:pic>
        <p:nvPicPr>
          <p:cNvPr id="2" name="Picture 1">
            <a:extLst>
              <a:ext uri="{FF2B5EF4-FFF2-40B4-BE49-F238E27FC236}">
                <a16:creationId xmlns:a16="http://schemas.microsoft.com/office/drawing/2014/main" id="{4F428495-C402-7CA3-4F9D-109C8B2F671F}"/>
              </a:ext>
            </a:extLst>
          </p:cNvPr>
          <p:cNvPicPr>
            <a:picLocks noChangeAspect="1"/>
          </p:cNvPicPr>
          <p:nvPr/>
        </p:nvPicPr>
        <p:blipFill>
          <a:blip r:embed="rId2"/>
          <a:stretch>
            <a:fillRect/>
          </a:stretch>
        </p:blipFill>
        <p:spPr>
          <a:xfrm>
            <a:off x="310743" y="121395"/>
            <a:ext cx="7404263" cy="1087973"/>
          </a:xfrm>
          <a:prstGeom prst="rect">
            <a:avLst/>
          </a:prstGeom>
        </p:spPr>
      </p:pic>
      <p:sp>
        <p:nvSpPr>
          <p:cNvPr id="6" name="TextBox 5">
            <a:extLst>
              <a:ext uri="{FF2B5EF4-FFF2-40B4-BE49-F238E27FC236}">
                <a16:creationId xmlns:a16="http://schemas.microsoft.com/office/drawing/2014/main" id="{CDC64E4E-C6CC-E8D9-4913-54C7A18EEA3A}"/>
              </a:ext>
            </a:extLst>
          </p:cNvPr>
          <p:cNvSpPr txBox="1"/>
          <p:nvPr/>
        </p:nvSpPr>
        <p:spPr>
          <a:xfrm>
            <a:off x="5206518" y="890492"/>
            <a:ext cx="2586530" cy="369332"/>
          </a:xfrm>
          <a:prstGeom prst="rect">
            <a:avLst/>
          </a:prstGeom>
          <a:noFill/>
        </p:spPr>
        <p:txBody>
          <a:bodyPr wrap="square">
            <a:spAutoFit/>
          </a:bodyPr>
          <a:lstStyle/>
          <a:p>
            <a:r>
              <a:rPr lang="en-US" dirty="0" err="1"/>
              <a:t>haematologica</a:t>
            </a:r>
            <a:r>
              <a:rPr lang="en-US" dirty="0"/>
              <a:t> | 2020</a:t>
            </a:r>
            <a:endParaRPr lang="it-IT" dirty="0"/>
          </a:p>
        </p:txBody>
      </p:sp>
      <p:pic>
        <p:nvPicPr>
          <p:cNvPr id="7" name="Picture 6">
            <a:extLst>
              <a:ext uri="{FF2B5EF4-FFF2-40B4-BE49-F238E27FC236}">
                <a16:creationId xmlns:a16="http://schemas.microsoft.com/office/drawing/2014/main" id="{0CF58090-377E-D804-20D3-088E56AB41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934" y="1379637"/>
            <a:ext cx="7563886" cy="5227640"/>
          </a:xfrm>
          <a:prstGeom prst="rect">
            <a:avLst/>
          </a:prstGeom>
        </p:spPr>
      </p:pic>
    </p:spTree>
    <p:extLst>
      <p:ext uri="{BB962C8B-B14F-4D97-AF65-F5344CB8AC3E}">
        <p14:creationId xmlns:p14="http://schemas.microsoft.com/office/powerpoint/2010/main" val="17451446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45C5382-276F-D05A-11F5-A7DDDF398B2D}"/>
              </a:ext>
            </a:extLst>
          </p:cNvPr>
          <p:cNvSpPr>
            <a:spLocks noGrp="1" noChangeArrowheads="1"/>
          </p:cNvSpPr>
          <p:nvPr>
            <p:ph type="title"/>
          </p:nvPr>
        </p:nvSpPr>
        <p:spPr>
          <a:xfrm>
            <a:off x="107301" y="57150"/>
            <a:ext cx="10818845" cy="665972"/>
          </a:xfrm>
        </p:spPr>
        <p:txBody>
          <a:bodyPr>
            <a:normAutofit/>
          </a:bodyPr>
          <a:lstStyle/>
          <a:p>
            <a:pPr eaLnBrk="1" hangingPunct="1"/>
            <a:r>
              <a:rPr lang="it-IT" altLang="it-IT" sz="3200" b="1" dirty="0">
                <a:solidFill>
                  <a:srgbClr val="0070C0"/>
                </a:solidFill>
                <a:latin typeface="+mn-lt"/>
              </a:rPr>
              <a:t>EREDITARIETA</a:t>
            </a:r>
            <a:r>
              <a:rPr lang="ja-JP" altLang="it-IT" sz="3200" b="1" dirty="0">
                <a:solidFill>
                  <a:srgbClr val="0070C0"/>
                </a:solidFill>
                <a:latin typeface="+mn-lt"/>
              </a:rPr>
              <a:t>’</a:t>
            </a:r>
            <a:r>
              <a:rPr lang="it-IT" altLang="ja-JP" sz="3200" b="1" dirty="0">
                <a:solidFill>
                  <a:srgbClr val="0070C0"/>
                </a:solidFill>
                <a:latin typeface="+mn-lt"/>
              </a:rPr>
              <a:t> NEOPLASIE</a:t>
            </a:r>
            <a:endParaRPr lang="it-IT" altLang="it-IT" sz="3200" b="1" dirty="0">
              <a:solidFill>
                <a:srgbClr val="0070C0"/>
              </a:solidFill>
              <a:latin typeface="+mn-lt"/>
            </a:endParaRPr>
          </a:p>
        </p:txBody>
      </p:sp>
      <p:sp>
        <p:nvSpPr>
          <p:cNvPr id="110594" name="Rectangle 3">
            <a:extLst>
              <a:ext uri="{FF2B5EF4-FFF2-40B4-BE49-F238E27FC236}">
                <a16:creationId xmlns:a16="http://schemas.microsoft.com/office/drawing/2014/main" id="{5355EB33-8180-3815-6238-D95967D17CE8}"/>
              </a:ext>
            </a:extLst>
          </p:cNvPr>
          <p:cNvSpPr>
            <a:spLocks noGrp="1" noChangeArrowheads="1"/>
          </p:cNvSpPr>
          <p:nvPr>
            <p:ph type="body" idx="1"/>
          </p:nvPr>
        </p:nvSpPr>
        <p:spPr>
          <a:xfrm>
            <a:off x="301659" y="1391428"/>
            <a:ext cx="11618198" cy="4684713"/>
          </a:xfrm>
        </p:spPr>
        <p:txBody>
          <a:bodyPr/>
          <a:lstStyle/>
          <a:p>
            <a:pPr marL="0" indent="0">
              <a:buNone/>
            </a:pPr>
            <a:r>
              <a:rPr lang="it-IT" altLang="it-IT" b="1" dirty="0"/>
              <a:t>Sindromi ereditarie: quasi certezza della comparsa di neoplasie </a:t>
            </a:r>
            <a:br>
              <a:rPr lang="it-IT" altLang="it-IT" b="1" dirty="0"/>
            </a:br>
            <a:r>
              <a:rPr lang="it-IT" altLang="it-IT" b="1" dirty="0"/>
              <a:t>(di solito recessive, spesso oncosoppressori)</a:t>
            </a:r>
          </a:p>
          <a:p>
            <a:pPr marL="0" indent="0">
              <a:buNone/>
            </a:pPr>
            <a:r>
              <a:rPr lang="it-IT" altLang="it-IT" sz="2400" b="1" dirty="0"/>
              <a:t>	</a:t>
            </a:r>
          </a:p>
          <a:p>
            <a:pPr marL="0" indent="0">
              <a:buNone/>
            </a:pPr>
            <a:r>
              <a:rPr lang="it-IT" altLang="it-IT" sz="2400" b="1" dirty="0"/>
              <a:t>	</a:t>
            </a:r>
            <a:r>
              <a:rPr lang="it-IT" altLang="it-IT" sz="2400" dirty="0" err="1"/>
              <a:t>Adenomatous</a:t>
            </a:r>
            <a:r>
              <a:rPr lang="it-IT" altLang="it-IT" sz="2400" dirty="0"/>
              <a:t> </a:t>
            </a:r>
            <a:r>
              <a:rPr lang="it-IT" altLang="it-IT" sz="2400" dirty="0" err="1"/>
              <a:t>Polyposis</a:t>
            </a:r>
            <a:r>
              <a:rPr lang="it-IT" altLang="it-IT" sz="2400" dirty="0"/>
              <a:t> Coli (APC) </a:t>
            </a:r>
            <a:r>
              <a:rPr lang="it-IT" altLang="it-IT" sz="2400" dirty="0" err="1"/>
              <a:t>T.colon</a:t>
            </a:r>
            <a:r>
              <a:rPr lang="it-IT" altLang="it-IT" sz="2400" dirty="0"/>
              <a:t>, intestino, endometrio</a:t>
            </a:r>
            <a:endParaRPr lang="en-GB" altLang="it-IT" sz="2400" dirty="0"/>
          </a:p>
          <a:p>
            <a:pPr marL="0" indent="0">
              <a:buNone/>
            </a:pPr>
            <a:r>
              <a:rPr lang="en-GB" altLang="it-IT" sz="2400" dirty="0"/>
              <a:t>	Multiple Endocrine Neoplasia (MEN-1, MEN-2) oncogene RET </a:t>
            </a:r>
            <a:r>
              <a:rPr lang="en-GB" altLang="it-IT" sz="2400" dirty="0">
                <a:sym typeface="Wingdings" panose="05000000000000000000" pitchFamily="2" charset="2"/>
              </a:rPr>
              <a:t> </a:t>
            </a:r>
            <a:r>
              <a:rPr lang="it-IT" altLang="it-IT" sz="2400" dirty="0"/>
              <a:t>t. tiroide, 		paratiroidi, surrene, alter </a:t>
            </a:r>
            <a:r>
              <a:rPr lang="it-IT" altLang="it-IT" sz="2400" dirty="0" err="1"/>
              <a:t>gh.endocrine</a:t>
            </a:r>
            <a:r>
              <a:rPr lang="it-IT" altLang="it-IT" sz="2400" dirty="0"/>
              <a:t>, neurofibromatosi-macchie cafè </a:t>
            </a:r>
            <a:r>
              <a:rPr lang="it-IT" altLang="it-IT" sz="2400" dirty="0" err="1"/>
              <a:t>au</a:t>
            </a:r>
            <a:r>
              <a:rPr lang="it-IT" altLang="it-IT" sz="2400" dirty="0"/>
              <a:t> </a:t>
            </a:r>
            <a:r>
              <a:rPr lang="it-IT" altLang="it-IT" sz="2400" dirty="0" err="1"/>
              <a:t>lait</a:t>
            </a:r>
            <a:endParaRPr lang="it-IT" altLang="it-IT" sz="2400" dirty="0"/>
          </a:p>
          <a:p>
            <a:pPr marL="0" indent="0">
              <a:buNone/>
            </a:pPr>
            <a:r>
              <a:rPr lang="it-IT" altLang="it-IT" sz="2400" dirty="0"/>
              <a:t>	Li Fraumeni (p53)  </a:t>
            </a:r>
          </a:p>
          <a:p>
            <a:pPr marL="0" indent="0">
              <a:buNone/>
            </a:pPr>
            <a:r>
              <a:rPr lang="it-IT" altLang="it-IT" sz="2400" dirty="0"/>
              <a:t>	Retinoblastoma (</a:t>
            </a:r>
            <a:r>
              <a:rPr lang="it-IT" altLang="it-IT" sz="2400" dirty="0" err="1"/>
              <a:t>Rb</a:t>
            </a:r>
            <a:r>
              <a:rPr lang="it-IT" altLang="it-IT" sz="2400" dirty="0"/>
              <a:t>) (spesso bilaterale , ± osteosarcoma) (vedi figura)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a:extLst>
              <a:ext uri="{FF2B5EF4-FFF2-40B4-BE49-F238E27FC236}">
                <a16:creationId xmlns:a16="http://schemas.microsoft.com/office/drawing/2014/main" id="{4F7A2CB0-57A7-50DA-6581-7A04294F228C}"/>
              </a:ext>
            </a:extLst>
          </p:cNvPr>
          <p:cNvSpPr>
            <a:spLocks noGrp="1" noChangeArrowheads="1"/>
          </p:cNvSpPr>
          <p:nvPr>
            <p:ph type="body" idx="1"/>
          </p:nvPr>
        </p:nvSpPr>
        <p:spPr>
          <a:xfrm>
            <a:off x="352977" y="984380"/>
            <a:ext cx="10783109" cy="5943600"/>
          </a:xfrm>
        </p:spPr>
        <p:txBody>
          <a:bodyPr/>
          <a:lstStyle/>
          <a:p>
            <a:pPr marL="609600" indent="-609600">
              <a:buNone/>
              <a:defRPr/>
            </a:pPr>
            <a:r>
              <a:rPr lang="it-IT" altLang="it-IT" sz="2400" b="1" dirty="0">
                <a:ea typeface="ＭＳ Ｐゴシック" panose="020B0600070205080204" pitchFamily="34" charset="-128"/>
              </a:rPr>
              <a:t>Deficit nei meccanismi di riparazione del DNA</a:t>
            </a:r>
          </a:p>
          <a:p>
            <a:pPr marL="609600" indent="-609600">
              <a:buNone/>
              <a:defRPr/>
            </a:pPr>
            <a:endParaRPr lang="en-GB" altLang="it-IT" sz="2200" b="1" u="sng" dirty="0">
              <a:ea typeface="ＭＳ Ｐゴシック" panose="020B0600070205080204" pitchFamily="34" charset="-128"/>
            </a:endParaRPr>
          </a:p>
          <a:p>
            <a:pPr eaLnBrk="1" hangingPunct="1">
              <a:buFontTx/>
              <a:buNone/>
              <a:defRPr/>
            </a:pPr>
            <a:r>
              <a:rPr lang="en-GB" altLang="it-IT" sz="2000" b="1" u="sng" dirty="0">
                <a:ea typeface="ＭＳ Ｐゴシック" panose="020B0600070205080204" pitchFamily="34" charset="-128"/>
              </a:rPr>
              <a:t>Nucleotide Excision Repair (NER):</a:t>
            </a:r>
          </a:p>
          <a:p>
            <a:pPr eaLnBrk="1" hangingPunct="1">
              <a:buFontTx/>
              <a:buNone/>
              <a:defRPr/>
            </a:pPr>
            <a:r>
              <a:rPr lang="it-IT" altLang="it-IT" sz="2000" b="1" dirty="0">
                <a:ea typeface="ＭＳ Ｐゴシック" panose="020B0600070205080204" pitchFamily="34" charset="-128"/>
              </a:rPr>
              <a:t>	</a:t>
            </a:r>
            <a:r>
              <a:rPr lang="it-IT" altLang="it-IT" sz="2000" dirty="0">
                <a:ea typeface="ＭＳ Ｐゴシック" panose="020B0600070205080204" pitchFamily="34" charset="-128"/>
              </a:rPr>
              <a:t>Xeroderma pigmentoso (tanti geni) errori nel NER </a:t>
            </a:r>
          </a:p>
          <a:p>
            <a:pPr eaLnBrk="1" hangingPunct="1">
              <a:buFontTx/>
              <a:buNone/>
              <a:defRPr/>
            </a:pPr>
            <a:endParaRPr lang="it-IT" altLang="it-IT" sz="2000" b="1" dirty="0">
              <a:ea typeface="ＭＳ Ｐゴシック" panose="020B0600070205080204" pitchFamily="34" charset="-128"/>
            </a:endParaRPr>
          </a:p>
          <a:p>
            <a:pPr eaLnBrk="1" hangingPunct="1">
              <a:buFontTx/>
              <a:buNone/>
              <a:defRPr/>
            </a:pPr>
            <a:r>
              <a:rPr lang="it-IT" altLang="it-IT" sz="2000" b="1" u="sng" dirty="0" err="1">
                <a:ea typeface="ＭＳ Ｐゴシック" panose="020B0600070205080204" pitchFamily="34" charset="-128"/>
              </a:rPr>
              <a:t>Recombination</a:t>
            </a:r>
            <a:r>
              <a:rPr lang="it-IT" altLang="it-IT" sz="2000" b="1" u="sng" dirty="0">
                <a:ea typeface="ＭＳ Ｐゴシック" panose="020B0600070205080204" pitchFamily="34" charset="-128"/>
              </a:rPr>
              <a:t> </a:t>
            </a:r>
            <a:r>
              <a:rPr lang="it-IT" altLang="it-IT" sz="2000" b="1" u="sng" dirty="0" err="1">
                <a:ea typeface="ＭＳ Ｐゴシック" panose="020B0600070205080204" pitchFamily="34" charset="-128"/>
              </a:rPr>
              <a:t>Repair</a:t>
            </a:r>
            <a:r>
              <a:rPr lang="it-IT" altLang="it-IT" sz="2000" b="1" u="sng" dirty="0">
                <a:ea typeface="ＭＳ Ｐゴシック" panose="020B0600070205080204" pitchFamily="34" charset="-128"/>
              </a:rPr>
              <a:t> (RR):</a:t>
            </a:r>
          </a:p>
          <a:p>
            <a:pPr eaLnBrk="1" hangingPunct="1">
              <a:buFontTx/>
              <a:buNone/>
              <a:defRPr/>
            </a:pPr>
            <a:r>
              <a:rPr lang="it-IT" altLang="it-IT" sz="2000" b="1" dirty="0">
                <a:ea typeface="ＭＳ Ｐゴシック" panose="020B0600070205080204" pitchFamily="34" charset="-128"/>
              </a:rPr>
              <a:t>	</a:t>
            </a:r>
            <a:r>
              <a:rPr lang="it-IT" altLang="it-IT" sz="2000" dirty="0">
                <a:ea typeface="ＭＳ Ｐゴシック" panose="020B0600070205080204" pitchFamily="34" charset="-128"/>
              </a:rPr>
              <a:t>Atassia Teleangectasia (ATM </a:t>
            </a:r>
            <a:r>
              <a:rPr lang="it-IT" altLang="it-IT" sz="2000" dirty="0" err="1">
                <a:ea typeface="ＭＳ Ｐゴシック" panose="020B0600070205080204" pitchFamily="34" charset="-128"/>
              </a:rPr>
              <a:t>sensor</a:t>
            </a:r>
            <a:r>
              <a:rPr lang="it-IT" altLang="it-IT" sz="2000" dirty="0">
                <a:ea typeface="ＭＳ Ｐゴシック" panose="020B0600070205080204" pitchFamily="34" charset="-128"/>
              </a:rPr>
              <a:t> di danno, fosforila BRCA-1 e RAD51 che ripara DNA)</a:t>
            </a:r>
          </a:p>
          <a:p>
            <a:pPr eaLnBrk="1" hangingPunct="1">
              <a:buFontTx/>
              <a:buNone/>
              <a:defRPr/>
            </a:pPr>
            <a:r>
              <a:rPr lang="it-IT" altLang="it-IT" sz="2000" dirty="0">
                <a:ea typeface="ＭＳ Ｐゴシック" panose="020B0600070205080204" pitchFamily="34" charset="-128"/>
              </a:rPr>
              <a:t>	</a:t>
            </a:r>
            <a:r>
              <a:rPr lang="it-IT" altLang="it-IT" sz="2000" dirty="0" err="1">
                <a:ea typeface="ＭＳ Ｐゴシック" panose="020B0600070205080204" pitchFamily="34" charset="-128"/>
              </a:rPr>
              <a:t>Hereditary</a:t>
            </a:r>
            <a:r>
              <a:rPr lang="it-IT" altLang="it-IT" sz="2000" dirty="0">
                <a:ea typeface="ＭＳ Ｐゴシック" panose="020B0600070205080204" pitchFamily="34" charset="-128"/>
              </a:rPr>
              <a:t> Non </a:t>
            </a:r>
            <a:r>
              <a:rPr lang="it-IT" altLang="it-IT" sz="2000" dirty="0" err="1">
                <a:ea typeface="ＭＳ Ｐゴシック" panose="020B0600070205080204" pitchFamily="34" charset="-128"/>
              </a:rPr>
              <a:t>Polyposis</a:t>
            </a:r>
            <a:r>
              <a:rPr lang="it-IT" altLang="it-IT" sz="2000" dirty="0">
                <a:ea typeface="ＭＳ Ｐゴシック" panose="020B0600070205080204" pitchFamily="34" charset="-128"/>
              </a:rPr>
              <a:t> Colon Cancer (HNPCC) (geni MSH-2, MLH-1, MSH-6 = riparazione del mis-match – mancato appaiamento delle basi complementari) </a:t>
            </a:r>
          </a:p>
          <a:p>
            <a:pPr eaLnBrk="1" hangingPunct="1">
              <a:buFontTx/>
              <a:buNone/>
              <a:defRPr/>
            </a:pPr>
            <a:r>
              <a:rPr lang="it-IT" altLang="it-IT" sz="2000" dirty="0">
                <a:ea typeface="ＭＳ Ｐゴシック" panose="020B0600070205080204" pitchFamily="34" charset="-128"/>
              </a:rPr>
              <a:t>	Sindrome di Bloom – ridotto sviluppo (BLM = </a:t>
            </a:r>
            <a:r>
              <a:rPr lang="it-IT" altLang="it-IT" sz="2000" dirty="0" err="1">
                <a:ea typeface="ＭＳ Ｐゴシック" panose="020B0600070205080204" pitchFamily="34" charset="-128"/>
              </a:rPr>
              <a:t>elicasi</a:t>
            </a:r>
            <a:r>
              <a:rPr lang="it-IT" altLang="it-IT" sz="2000" dirty="0">
                <a:ea typeface="ＭＳ Ｐゴシック" panose="020B0600070205080204" pitchFamily="34" charset="-128"/>
              </a:rPr>
              <a:t>)</a:t>
            </a:r>
          </a:p>
          <a:p>
            <a:pPr eaLnBrk="1" hangingPunct="1">
              <a:buFontTx/>
              <a:buNone/>
              <a:defRPr/>
            </a:pPr>
            <a:r>
              <a:rPr lang="it-IT" altLang="it-IT" sz="2000" dirty="0">
                <a:ea typeface="ＭＳ Ｐゴシック" panose="020B0600070205080204" pitchFamily="34" charset="-128"/>
              </a:rPr>
              <a:t>	Anemia di Fanconi (BRCA-2 = FANC-D1 – legano RAD-51 che ripara DNA)</a:t>
            </a:r>
          </a:p>
          <a:p>
            <a:pPr eaLnBrk="1" hangingPunct="1">
              <a:buFontTx/>
              <a:buNone/>
              <a:defRPr/>
            </a:pPr>
            <a:endParaRPr lang="it-IT" altLang="it-IT" sz="2000" dirty="0">
              <a:ea typeface="ＭＳ Ｐゴシック" panose="020B0600070205080204" pitchFamily="34" charset="-128"/>
            </a:endParaRPr>
          </a:p>
          <a:p>
            <a:pPr marL="609600" indent="-609600">
              <a:buNone/>
              <a:defRPr/>
            </a:pPr>
            <a:r>
              <a:rPr lang="it-IT" altLang="it-IT" sz="2000" b="1" u="sng" dirty="0">
                <a:ea typeface="ＭＳ Ｐゴシック" panose="020B0600070205080204" pitchFamily="34" charset="-128"/>
              </a:rPr>
              <a:t>MISMATCH  </a:t>
            </a:r>
            <a:r>
              <a:rPr lang="it-IT" altLang="it-IT" sz="2000" b="1" u="sng" dirty="0" err="1">
                <a:ea typeface="ＭＳ Ｐゴシック" panose="020B0600070205080204" pitchFamily="34" charset="-128"/>
              </a:rPr>
              <a:t>Repair</a:t>
            </a:r>
            <a:r>
              <a:rPr lang="it-IT" altLang="it-IT" sz="2000" b="1" u="sng" dirty="0">
                <a:ea typeface="ＭＳ Ｐゴシック" panose="020B0600070205080204" pitchFamily="34" charset="-128"/>
              </a:rPr>
              <a:t> </a:t>
            </a:r>
            <a:r>
              <a:rPr lang="it-IT" altLang="it-IT" sz="2000" b="1" dirty="0">
                <a:ea typeface="ＭＳ Ｐゴシック" panose="020B0600070205080204" pitchFamily="34" charset="-128"/>
              </a:rPr>
              <a:t>(= riparazione del DNA per ricombinazione omologa)</a:t>
            </a:r>
          </a:p>
          <a:p>
            <a:pPr marL="609600" indent="-609600">
              <a:buNone/>
              <a:defRPr/>
            </a:pPr>
            <a:r>
              <a:rPr lang="it-IT" altLang="it-IT" sz="2000" b="1" dirty="0">
                <a:ea typeface="ＭＳ Ｐゴシック" panose="020B0600070205080204" pitchFamily="34" charset="-128"/>
              </a:rPr>
              <a:t>      </a:t>
            </a:r>
            <a:r>
              <a:rPr lang="it-IT" altLang="it-IT" sz="2000" dirty="0">
                <a:ea typeface="ＭＳ Ｐゴシック" panose="020B0600070205080204" pitchFamily="34" charset="-128"/>
              </a:rPr>
              <a:t>Human </a:t>
            </a:r>
            <a:r>
              <a:rPr lang="it-IT" altLang="it-IT" sz="2000" u="sng" dirty="0">
                <a:ea typeface="ＭＳ Ｐゴシック" panose="020B0600070205080204" pitchFamily="34" charset="-128"/>
              </a:rPr>
              <a:t>Non</a:t>
            </a:r>
            <a:r>
              <a:rPr lang="it-IT" altLang="it-IT" sz="2000" dirty="0">
                <a:ea typeface="ＭＳ Ｐゴシック" panose="020B0600070205080204" pitchFamily="34" charset="-128"/>
              </a:rPr>
              <a:t> </a:t>
            </a:r>
            <a:r>
              <a:rPr lang="it-IT" altLang="it-IT" sz="2000" dirty="0" err="1">
                <a:ea typeface="ＭＳ Ｐゴシック" panose="020B0600070205080204" pitchFamily="34" charset="-128"/>
              </a:rPr>
              <a:t>Polyposis</a:t>
            </a:r>
            <a:r>
              <a:rPr lang="it-IT" altLang="it-IT" sz="2000" dirty="0">
                <a:ea typeface="ＭＳ Ｐゴシック" panose="020B0600070205080204" pitchFamily="34" charset="-128"/>
              </a:rPr>
              <a:t> Colon Cancer (geni MSH-2, MLH-1, PMS-1,2)</a:t>
            </a:r>
          </a:p>
        </p:txBody>
      </p:sp>
      <p:sp>
        <p:nvSpPr>
          <p:cNvPr id="7" name="TextBox 6">
            <a:extLst>
              <a:ext uri="{FF2B5EF4-FFF2-40B4-BE49-F238E27FC236}">
                <a16:creationId xmlns:a16="http://schemas.microsoft.com/office/drawing/2014/main" id="{58FDC06C-DDB8-514C-F2F1-32ABA851EFA6}"/>
              </a:ext>
            </a:extLst>
          </p:cNvPr>
          <p:cNvSpPr txBox="1"/>
          <p:nvPr/>
        </p:nvSpPr>
        <p:spPr>
          <a:xfrm>
            <a:off x="215770" y="118579"/>
            <a:ext cx="10822344" cy="584775"/>
          </a:xfrm>
          <a:prstGeom prst="rect">
            <a:avLst/>
          </a:prstGeom>
          <a:noFill/>
        </p:spPr>
        <p:txBody>
          <a:bodyPr wrap="square">
            <a:spAutoFit/>
          </a:bodyPr>
          <a:lstStyle/>
          <a:p>
            <a:pPr marL="609600" indent="-609600">
              <a:buNone/>
              <a:defRPr/>
            </a:pPr>
            <a:r>
              <a:rPr lang="it-IT" altLang="it-IT" sz="3200" b="1" dirty="0">
                <a:solidFill>
                  <a:srgbClr val="0070C0"/>
                </a:solidFill>
                <a:ea typeface="ＭＳ Ｐゴシック" panose="020B0600070205080204" pitchFamily="34" charset="-128"/>
              </a:rPr>
              <a:t>Sindromi con instabilità genetica ereditaria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a:extLst>
              <a:ext uri="{FF2B5EF4-FFF2-40B4-BE49-F238E27FC236}">
                <a16:creationId xmlns:a16="http://schemas.microsoft.com/office/drawing/2014/main" id="{E3F36A0C-1919-4E6E-0DA0-4386E5661475}"/>
              </a:ext>
            </a:extLst>
          </p:cNvPr>
          <p:cNvSpPr>
            <a:spLocks noGrp="1" noChangeArrowheads="1"/>
          </p:cNvSpPr>
          <p:nvPr>
            <p:ph type="body" idx="1"/>
          </p:nvPr>
        </p:nvSpPr>
        <p:spPr>
          <a:xfrm>
            <a:off x="503238" y="502298"/>
            <a:ext cx="8107362" cy="4114800"/>
          </a:xfrm>
        </p:spPr>
        <p:txBody>
          <a:bodyPr/>
          <a:lstStyle/>
          <a:p>
            <a:pPr eaLnBrk="1" hangingPunct="1">
              <a:buFontTx/>
              <a:buNone/>
            </a:pPr>
            <a:r>
              <a:rPr lang="it-IT" altLang="it-IT" b="1" dirty="0"/>
              <a:t>Tumori </a:t>
            </a:r>
            <a:r>
              <a:rPr lang="ja-JP" altLang="it-IT" b="1" dirty="0"/>
              <a:t>“</a:t>
            </a:r>
            <a:r>
              <a:rPr lang="it-IT" altLang="ja-JP" b="1" dirty="0"/>
              <a:t>familiari</a:t>
            </a:r>
            <a:r>
              <a:rPr lang="ja-JP" altLang="it-IT" b="1" dirty="0"/>
              <a:t>”</a:t>
            </a:r>
            <a:r>
              <a:rPr lang="it-IT" altLang="ja-JP" dirty="0"/>
              <a:t> </a:t>
            </a:r>
          </a:p>
          <a:p>
            <a:pPr eaLnBrk="1" hangingPunct="1">
              <a:buFontTx/>
              <a:buNone/>
            </a:pPr>
            <a:r>
              <a:rPr lang="it-IT" altLang="ja-JP" dirty="0"/>
              <a:t>(patogenesi multifattoriale, rischio 2-3 x):</a:t>
            </a:r>
          </a:p>
          <a:p>
            <a:pPr eaLnBrk="1" hangingPunct="1">
              <a:buFontTx/>
              <a:buNone/>
            </a:pPr>
            <a:endParaRPr lang="it-IT" altLang="it-IT" dirty="0"/>
          </a:p>
          <a:p>
            <a:pPr eaLnBrk="1" hangingPunct="1">
              <a:buFontTx/>
              <a:buNone/>
            </a:pPr>
            <a:r>
              <a:rPr lang="it-IT" altLang="it-IT" dirty="0"/>
              <a:t>	T. colon, mammella (BRCA-1, 2 = </a:t>
            </a:r>
            <a:r>
              <a:rPr lang="it-IT" altLang="it-IT" dirty="0" err="1"/>
              <a:t>EGFr</a:t>
            </a:r>
            <a:r>
              <a:rPr lang="it-IT" altLang="it-IT" dirty="0"/>
              <a:t>), ovaio, cervello, melanomi.</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09757CE0-E795-B7CE-9F53-AF2128D35E64}"/>
              </a:ext>
            </a:extLst>
          </p:cNvPr>
          <p:cNvSpPr>
            <a:spLocks noGrp="1" noChangeArrowheads="1"/>
          </p:cNvSpPr>
          <p:nvPr>
            <p:ph type="title"/>
          </p:nvPr>
        </p:nvSpPr>
        <p:spPr>
          <a:xfrm>
            <a:off x="264368" y="150521"/>
            <a:ext cx="10515600" cy="605259"/>
          </a:xfrm>
        </p:spPr>
        <p:txBody>
          <a:bodyPr/>
          <a:lstStyle/>
          <a:p>
            <a:pPr eaLnBrk="1" hangingPunct="1"/>
            <a:r>
              <a:rPr lang="it-IT" altLang="it-IT" sz="2800" b="1" dirty="0">
                <a:solidFill>
                  <a:srgbClr val="0070C0"/>
                </a:solidFill>
                <a:latin typeface="+mn-lt"/>
              </a:rPr>
              <a:t> PREDISPOSIZIONE NON EREDITARIA ALLE NEOPLASIE</a:t>
            </a:r>
          </a:p>
        </p:txBody>
      </p:sp>
      <p:sp>
        <p:nvSpPr>
          <p:cNvPr id="114690" name="Rectangle 3">
            <a:extLst>
              <a:ext uri="{FF2B5EF4-FFF2-40B4-BE49-F238E27FC236}">
                <a16:creationId xmlns:a16="http://schemas.microsoft.com/office/drawing/2014/main" id="{EFED7549-84BE-B882-D354-3A89C5EC048F}"/>
              </a:ext>
            </a:extLst>
          </p:cNvPr>
          <p:cNvSpPr>
            <a:spLocks noGrp="1" noChangeArrowheads="1"/>
          </p:cNvSpPr>
          <p:nvPr>
            <p:ph type="body" idx="1"/>
          </p:nvPr>
        </p:nvSpPr>
        <p:spPr>
          <a:xfrm>
            <a:off x="455645" y="1160106"/>
            <a:ext cx="9957318" cy="4876800"/>
          </a:xfrm>
        </p:spPr>
        <p:txBody>
          <a:bodyPr/>
          <a:lstStyle/>
          <a:p>
            <a:pPr eaLnBrk="1" hangingPunct="1">
              <a:buFontTx/>
              <a:buNone/>
              <a:defRPr/>
            </a:pPr>
            <a:r>
              <a:rPr lang="it-IT" altLang="it-IT" dirty="0">
                <a:ea typeface="ＭＳ Ｐゴシック" panose="020B0600070205080204" pitchFamily="34" charset="-128"/>
              </a:rPr>
              <a:t>-  iperplasia endometrio, displasia cervice</a:t>
            </a:r>
          </a:p>
          <a:p>
            <a:pPr eaLnBrk="1" hangingPunct="1">
              <a:buFontTx/>
              <a:buNone/>
              <a:defRPr/>
            </a:pPr>
            <a:r>
              <a:rPr lang="it-IT" altLang="it-IT" dirty="0">
                <a:ea typeface="ＭＳ Ｐゴシック" panose="020B0600070205080204" pitchFamily="34" charset="-128"/>
              </a:rPr>
              <a:t>-  metaplasia bronchiale fumatori</a:t>
            </a:r>
          </a:p>
          <a:p>
            <a:pPr eaLnBrk="1" hangingPunct="1">
              <a:buFontTx/>
              <a:buNone/>
              <a:defRPr/>
            </a:pPr>
            <a:r>
              <a:rPr lang="it-IT" altLang="it-IT" dirty="0">
                <a:ea typeface="ＭＳ Ｐゴシック" panose="020B0600070205080204" pitchFamily="34" charset="-128"/>
              </a:rPr>
              <a:t>-  cirrosi—rigenerazione epatica</a:t>
            </a:r>
          </a:p>
          <a:p>
            <a:pPr eaLnBrk="1" hangingPunct="1">
              <a:buFontTx/>
              <a:buChar char="-"/>
              <a:defRPr/>
            </a:pPr>
            <a:r>
              <a:rPr lang="it-IT" altLang="it-IT" dirty="0">
                <a:ea typeface="ＭＳ Ｐゴシック" panose="020B0600070205080204" pitchFamily="34" charset="-128"/>
              </a:rPr>
              <a:t>Infiammazione (</a:t>
            </a:r>
            <a:r>
              <a:rPr lang="it-IT" altLang="it-IT" dirty="0" err="1">
                <a:ea typeface="ＭＳ Ｐゴシック" panose="020B0600070205080204" pitchFamily="34" charset="-128"/>
              </a:rPr>
              <a:t>Reactive</a:t>
            </a:r>
            <a:r>
              <a:rPr lang="it-IT" altLang="it-IT" dirty="0">
                <a:ea typeface="ＭＳ Ｐゴシック" panose="020B0600070205080204" pitchFamily="34" charset="-128"/>
              </a:rPr>
              <a:t> </a:t>
            </a:r>
            <a:r>
              <a:rPr lang="it-IT" altLang="it-IT" dirty="0" err="1">
                <a:ea typeface="ＭＳ Ｐゴシック" panose="020B0600070205080204" pitchFamily="34" charset="-128"/>
              </a:rPr>
              <a:t>Oxygen</a:t>
            </a:r>
            <a:r>
              <a:rPr lang="it-IT" altLang="it-IT" dirty="0">
                <a:ea typeface="ＭＳ Ｐゴシック" panose="020B0600070205080204" pitchFamily="34" charset="-128"/>
              </a:rPr>
              <a:t> </a:t>
            </a:r>
            <a:r>
              <a:rPr lang="it-IT" altLang="it-IT" dirty="0" err="1">
                <a:ea typeface="ＭＳ Ｐゴシック" panose="020B0600070205080204" pitchFamily="34" charset="-128"/>
              </a:rPr>
              <a:t>Intermediates</a:t>
            </a:r>
            <a:r>
              <a:rPr lang="it-IT" altLang="it-IT" dirty="0">
                <a:ea typeface="ＭＳ Ｐゴシック" panose="020B0600070205080204" pitchFamily="34" charset="-128"/>
              </a:rPr>
              <a:t>: ROI</a:t>
            </a:r>
            <a:r>
              <a:rPr lang="it-IT" altLang="it-IT" dirty="0">
                <a:ea typeface="ＭＳ Ｐゴシック" panose="020B0600070205080204" pitchFamily="34" charset="-128"/>
                <a:sym typeface="Wingdings" pitchFamily="2" charset="2"/>
              </a:rPr>
              <a:t> </a:t>
            </a:r>
            <a:r>
              <a:rPr lang="it-IT" altLang="it-IT" dirty="0">
                <a:ea typeface="ＭＳ Ｐゴシック" panose="020B0600070205080204" pitchFamily="34" charset="-128"/>
              </a:rPr>
              <a:t>instabilità genomica,  attivazione COX-2) </a:t>
            </a:r>
            <a:r>
              <a:rPr lang="it-IT" altLang="it-IT" dirty="0">
                <a:ea typeface="ＭＳ Ｐゴシック" panose="020B0600070205080204" pitchFamily="34" charset="-128"/>
                <a:sym typeface="Wingdings" pitchFamily="2" charset="2"/>
              </a:rPr>
              <a:t></a:t>
            </a:r>
            <a:r>
              <a:rPr lang="it-IT" altLang="it-IT" dirty="0">
                <a:ea typeface="ＭＳ Ｐゴシック" panose="020B0600070205080204" pitchFamily="34" charset="-128"/>
              </a:rPr>
              <a:t> colite ulcerosa, </a:t>
            </a:r>
          </a:p>
          <a:p>
            <a:pPr marL="0" indent="0">
              <a:buNone/>
              <a:defRPr/>
            </a:pPr>
            <a:r>
              <a:rPr lang="it-IT" altLang="it-IT" dirty="0">
                <a:ea typeface="ＭＳ Ｐゴシック" panose="020B0600070205080204" pitchFamily="34" charset="-128"/>
              </a:rPr>
              <a:t>	</a:t>
            </a:r>
            <a:r>
              <a:rPr lang="it-IT" altLang="it-IT" dirty="0" err="1">
                <a:ea typeface="ＭＳ Ｐゴシック" panose="020B0600070205080204" pitchFamily="34" charset="-128"/>
              </a:rPr>
              <a:t>M.di</a:t>
            </a:r>
            <a:r>
              <a:rPr lang="it-IT" altLang="it-IT" dirty="0">
                <a:ea typeface="ＭＳ Ｐゴシック" panose="020B0600070205080204" pitchFamily="34" charset="-128"/>
              </a:rPr>
              <a:t> Crohn, gastrite, HBV, HCV, 	pancreatite cronica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5E6C4FAA-28BD-5E6F-CE9B-9FEFCB843448}"/>
              </a:ext>
            </a:extLst>
          </p:cNvPr>
          <p:cNvSpPr>
            <a:spLocks noGrp="1" noChangeArrowheads="1"/>
          </p:cNvSpPr>
          <p:nvPr>
            <p:ph type="title"/>
          </p:nvPr>
        </p:nvSpPr>
        <p:spPr>
          <a:xfrm>
            <a:off x="171061" y="136525"/>
            <a:ext cx="10515600" cy="511953"/>
          </a:xfrm>
        </p:spPr>
        <p:txBody>
          <a:bodyPr/>
          <a:lstStyle/>
          <a:p>
            <a:pPr eaLnBrk="1" hangingPunct="1"/>
            <a:r>
              <a:rPr lang="it-IT" altLang="it-IT" sz="2800" b="1" dirty="0">
                <a:solidFill>
                  <a:srgbClr val="0070C0"/>
                </a:solidFill>
                <a:latin typeface="+mn-lt"/>
              </a:rPr>
              <a:t>CONDIZIONI PRE-CANCEROSE</a:t>
            </a:r>
          </a:p>
        </p:txBody>
      </p:sp>
      <p:sp>
        <p:nvSpPr>
          <p:cNvPr id="106498" name="Rectangle 3">
            <a:extLst>
              <a:ext uri="{FF2B5EF4-FFF2-40B4-BE49-F238E27FC236}">
                <a16:creationId xmlns:a16="http://schemas.microsoft.com/office/drawing/2014/main" id="{873F8BE5-D231-8825-2C85-15D882DEA9D1}"/>
              </a:ext>
            </a:extLst>
          </p:cNvPr>
          <p:cNvSpPr>
            <a:spLocks noGrp="1" noChangeArrowheads="1"/>
          </p:cNvSpPr>
          <p:nvPr>
            <p:ph type="body" idx="1"/>
          </p:nvPr>
        </p:nvSpPr>
        <p:spPr>
          <a:xfrm>
            <a:off x="702906" y="1168271"/>
            <a:ext cx="7772400" cy="3486150"/>
          </a:xfrm>
        </p:spPr>
        <p:txBody>
          <a:bodyPr>
            <a:normAutofit/>
          </a:bodyPr>
          <a:lstStyle/>
          <a:p>
            <a:pPr eaLnBrk="1" hangingPunct="1">
              <a:buFontTx/>
              <a:buNone/>
            </a:pPr>
            <a:r>
              <a:rPr lang="it-IT" altLang="it-IT" dirty="0"/>
              <a:t>-  gastrite atrofica</a:t>
            </a:r>
          </a:p>
          <a:p>
            <a:pPr eaLnBrk="1" hangingPunct="1">
              <a:buFontTx/>
              <a:buNone/>
            </a:pPr>
            <a:r>
              <a:rPr lang="it-IT" altLang="it-IT" dirty="0"/>
              <a:t>-  cheratosi solare</a:t>
            </a:r>
          </a:p>
          <a:p>
            <a:pPr eaLnBrk="1" hangingPunct="1">
              <a:buFontTx/>
              <a:buNone/>
            </a:pPr>
            <a:r>
              <a:rPr lang="it-IT" altLang="it-IT" dirty="0"/>
              <a:t>-  colite ulcerosa cronica, adenoma villoso del colon</a:t>
            </a:r>
          </a:p>
          <a:p>
            <a:pPr eaLnBrk="1" hangingPunct="1">
              <a:buFontTx/>
              <a:buNone/>
            </a:pPr>
            <a:r>
              <a:rPr lang="it-IT" altLang="it-IT" dirty="0"/>
              <a:t>-  leucoplachie cavità orale, vulva, pene</a:t>
            </a:r>
          </a:p>
          <a:p>
            <a:pPr eaLnBrk="1" hangingPunct="1">
              <a:buFontTx/>
              <a:buNone/>
            </a:pPr>
            <a:r>
              <a:rPr lang="it-IT" altLang="it-IT" dirty="0"/>
              <a:t>-  </a:t>
            </a:r>
            <a:r>
              <a:rPr lang="it-IT" altLang="it-IT" dirty="0" err="1"/>
              <a:t>leiomiomi</a:t>
            </a:r>
            <a:endParaRPr lang="it-IT" altLang="it-IT" dirty="0"/>
          </a:p>
          <a:p>
            <a:pPr eaLnBrk="1" hangingPunct="1">
              <a:buFontTx/>
              <a:buNone/>
            </a:pPr>
            <a:r>
              <a:rPr lang="it-IT" altLang="it-IT" dirty="0"/>
              <a:t>-  adenomi pleomorfi</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olo 1">
            <a:extLst>
              <a:ext uri="{FF2B5EF4-FFF2-40B4-BE49-F238E27FC236}">
                <a16:creationId xmlns:a16="http://schemas.microsoft.com/office/drawing/2014/main" id="{18C59D5C-E221-E52C-FF65-091F16E3810C}"/>
              </a:ext>
            </a:extLst>
          </p:cNvPr>
          <p:cNvSpPr>
            <a:spLocks noGrp="1" noChangeArrowheads="1"/>
          </p:cNvSpPr>
          <p:nvPr>
            <p:ph type="title"/>
          </p:nvPr>
        </p:nvSpPr>
        <p:spPr>
          <a:xfrm>
            <a:off x="676016" y="1110344"/>
            <a:ext cx="10389286" cy="1006345"/>
          </a:xfrm>
        </p:spPr>
        <p:txBody>
          <a:bodyPr>
            <a:normAutofit/>
          </a:bodyPr>
          <a:lstStyle/>
          <a:p>
            <a:pPr algn="l"/>
            <a:r>
              <a:rPr lang="it-IT" altLang="it-IT" sz="2800" b="1" dirty="0">
                <a:solidFill>
                  <a:srgbClr val="0070C0"/>
                </a:solidFill>
                <a:latin typeface="+mn-lt"/>
              </a:rPr>
              <a:t>RNA virus</a:t>
            </a:r>
            <a:r>
              <a:rPr lang="it-IT" altLang="it-IT" sz="2800" dirty="0">
                <a:solidFill>
                  <a:srgbClr val="0070C0"/>
                </a:solidFill>
                <a:latin typeface="+mn-lt"/>
              </a:rPr>
              <a:t> </a:t>
            </a:r>
            <a:r>
              <a:rPr lang="it-IT" altLang="it-IT" sz="2800" dirty="0">
                <a:latin typeface="+mn-lt"/>
              </a:rPr>
              <a:t>(</a:t>
            </a:r>
            <a:r>
              <a:rPr lang="it-IT" altLang="it-IT" sz="2800" dirty="0" err="1">
                <a:latin typeface="+mn-lt"/>
              </a:rPr>
              <a:t>retrotrascritti</a:t>
            </a:r>
            <a:r>
              <a:rPr lang="it-IT" altLang="it-IT" sz="2800" dirty="0">
                <a:latin typeface="+mn-lt"/>
              </a:rPr>
              <a:t>, gag-</a:t>
            </a:r>
            <a:r>
              <a:rPr lang="it-IT" altLang="it-IT" sz="2800" dirty="0" err="1">
                <a:latin typeface="+mn-lt"/>
              </a:rPr>
              <a:t>pol</a:t>
            </a:r>
            <a:r>
              <a:rPr lang="it-IT" altLang="it-IT" sz="2800" dirty="0">
                <a:latin typeface="+mn-lt"/>
              </a:rPr>
              <a:t>-</a:t>
            </a:r>
            <a:r>
              <a:rPr lang="it-IT" altLang="it-IT" sz="2800" dirty="0" err="1">
                <a:latin typeface="+mn-lt"/>
              </a:rPr>
              <a:t>env</a:t>
            </a:r>
            <a:r>
              <a:rPr lang="it-IT" altLang="it-IT" sz="2800" dirty="0">
                <a:latin typeface="+mn-lt"/>
              </a:rPr>
              <a:t>, LTR)</a:t>
            </a:r>
            <a:br>
              <a:rPr lang="it-IT" altLang="it-IT" sz="2800" dirty="0">
                <a:latin typeface="+mn-lt"/>
              </a:rPr>
            </a:br>
            <a:endParaRPr lang="it-IT" altLang="it-IT" sz="2800" dirty="0">
              <a:latin typeface="+mn-lt"/>
            </a:endParaRPr>
          </a:p>
        </p:txBody>
      </p:sp>
      <p:sp>
        <p:nvSpPr>
          <p:cNvPr id="110594" name="Segnaposto contenuto 2">
            <a:extLst>
              <a:ext uri="{FF2B5EF4-FFF2-40B4-BE49-F238E27FC236}">
                <a16:creationId xmlns:a16="http://schemas.microsoft.com/office/drawing/2014/main" id="{994431AF-81A7-F228-5218-0484B2754B83}"/>
              </a:ext>
            </a:extLst>
          </p:cNvPr>
          <p:cNvSpPr>
            <a:spLocks noGrp="1" noChangeArrowheads="1"/>
          </p:cNvSpPr>
          <p:nvPr>
            <p:ph idx="1"/>
          </p:nvPr>
        </p:nvSpPr>
        <p:spPr>
          <a:xfrm>
            <a:off x="676015" y="2116689"/>
            <a:ext cx="9741613" cy="4114800"/>
          </a:xfrm>
        </p:spPr>
        <p:txBody>
          <a:bodyPr>
            <a:normAutofit/>
          </a:bodyPr>
          <a:lstStyle/>
          <a:p>
            <a:pPr marL="0" indent="0">
              <a:buNone/>
            </a:pPr>
            <a:r>
              <a:rPr lang="it-IT" altLang="it-IT" dirty="0"/>
              <a:t>1) HTLV-1:   T-CD4+   (latenza 50 anni, endemico in Giappone, carabi – </a:t>
            </a:r>
            <a:r>
              <a:rPr lang="it-IT" altLang="it-IT" dirty="0" err="1"/>
              <a:t>infez</a:t>
            </a:r>
            <a:r>
              <a:rPr lang="it-IT" altLang="it-IT" dirty="0"/>
              <a:t> T-linfociti) </a:t>
            </a:r>
          </a:p>
          <a:p>
            <a:pPr marL="0" indent="0">
              <a:buNone/>
            </a:pPr>
            <a:r>
              <a:rPr lang="it-IT" altLang="it-IT" dirty="0"/>
              <a:t>gene Tax  </a:t>
            </a:r>
            <a:r>
              <a:rPr lang="it-IT" altLang="it-IT" dirty="0">
                <a:sym typeface="Wingdings" panose="05000000000000000000" pitchFamily="2" charset="2"/>
              </a:rPr>
              <a:t></a:t>
            </a:r>
            <a:r>
              <a:rPr lang="it-IT" altLang="it-IT" dirty="0" err="1"/>
              <a:t>inibiz</a:t>
            </a:r>
            <a:r>
              <a:rPr lang="it-IT" altLang="it-IT" dirty="0"/>
              <a:t>.  p16 e ATM</a:t>
            </a:r>
          </a:p>
          <a:p>
            <a:pPr marL="0" indent="0">
              <a:buNone/>
            </a:pPr>
            <a:r>
              <a:rPr lang="it-IT" altLang="it-IT" dirty="0"/>
              <a:t>                 </a:t>
            </a:r>
            <a:r>
              <a:rPr lang="it-IT" altLang="it-IT" dirty="0">
                <a:sym typeface="Wingdings" panose="05000000000000000000" pitchFamily="2" charset="2"/>
              </a:rPr>
              <a:t></a:t>
            </a:r>
            <a:r>
              <a:rPr lang="it-IT" altLang="it-IT" dirty="0"/>
              <a:t>stimola </a:t>
            </a:r>
            <a:r>
              <a:rPr lang="it-IT" altLang="it-IT" dirty="0" err="1"/>
              <a:t>trascr</a:t>
            </a:r>
            <a:r>
              <a:rPr lang="it-IT" altLang="it-IT" dirty="0"/>
              <a:t>. c-</a:t>
            </a:r>
            <a:r>
              <a:rPr lang="it-IT" altLang="it-IT" dirty="0" err="1"/>
              <a:t>Fos</a:t>
            </a:r>
            <a:r>
              <a:rPr lang="it-IT" altLang="it-IT" dirty="0"/>
              <a:t>, IL-2, GM-CSF</a:t>
            </a:r>
          </a:p>
          <a:p>
            <a:pPr marL="0" indent="0">
              <a:buNone/>
            </a:pPr>
            <a:endParaRPr lang="it-IT" altLang="it-IT" dirty="0"/>
          </a:p>
          <a:p>
            <a:pPr marL="0" indent="0">
              <a:buNone/>
            </a:pPr>
            <a:r>
              <a:rPr lang="it-IT" altLang="it-IT" dirty="0"/>
              <a:t>2) HCV: ca. fegato (flogosi </a:t>
            </a:r>
            <a:r>
              <a:rPr lang="it-IT" altLang="it-IT" u="sng" dirty="0"/>
              <a:t>cronica</a:t>
            </a:r>
            <a:r>
              <a:rPr lang="it-IT" altLang="it-IT" dirty="0"/>
              <a:t>, </a:t>
            </a:r>
            <a:r>
              <a:rPr lang="it-IT" altLang="it-IT" dirty="0" err="1"/>
              <a:t>rigeneraz</a:t>
            </a:r>
            <a:r>
              <a:rPr lang="it-IT" altLang="it-IT" dirty="0"/>
              <a:t>. epatica….??)</a:t>
            </a:r>
          </a:p>
          <a:p>
            <a:pPr marL="0" indent="0">
              <a:buNone/>
            </a:pPr>
            <a:r>
              <a:rPr lang="it-IT" altLang="it-IT" dirty="0"/>
              <a:t> </a:t>
            </a:r>
          </a:p>
          <a:p>
            <a:pPr marL="0" indent="0">
              <a:buNone/>
            </a:pPr>
            <a:endParaRPr lang="it-IT" altLang="it-IT" dirty="0"/>
          </a:p>
        </p:txBody>
      </p:sp>
      <p:sp>
        <p:nvSpPr>
          <p:cNvPr id="2" name="TextBox 1">
            <a:extLst>
              <a:ext uri="{FF2B5EF4-FFF2-40B4-BE49-F238E27FC236}">
                <a16:creationId xmlns:a16="http://schemas.microsoft.com/office/drawing/2014/main" id="{32A203FD-E8AB-8022-897D-1226E92671D3}"/>
              </a:ext>
            </a:extLst>
          </p:cNvPr>
          <p:cNvSpPr txBox="1"/>
          <p:nvPr/>
        </p:nvSpPr>
        <p:spPr>
          <a:xfrm>
            <a:off x="275253" y="153955"/>
            <a:ext cx="5820747" cy="584775"/>
          </a:xfrm>
          <a:prstGeom prst="rect">
            <a:avLst/>
          </a:prstGeom>
          <a:noFill/>
        </p:spPr>
        <p:txBody>
          <a:bodyPr wrap="square" rtlCol="0">
            <a:spAutoFit/>
          </a:bodyPr>
          <a:lstStyle/>
          <a:p>
            <a:r>
              <a:rPr lang="en-US" sz="3200" b="1" dirty="0">
                <a:solidFill>
                  <a:srgbClr val="0070C0"/>
                </a:solidFill>
              </a:rPr>
              <a:t>CANCEROGENESI VIRALE</a:t>
            </a:r>
            <a:endParaRPr lang="it-IT" sz="3200" b="1" dirty="0">
              <a:solidFill>
                <a:srgbClr val="0070C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3EE78-CB5F-927F-7617-C31C7FE6F0E9}"/>
              </a:ext>
            </a:extLst>
          </p:cNvPr>
          <p:cNvSpPr txBox="1"/>
          <p:nvPr/>
        </p:nvSpPr>
        <p:spPr>
          <a:xfrm>
            <a:off x="127333" y="30452"/>
            <a:ext cx="5215042" cy="1077218"/>
          </a:xfrm>
          <a:prstGeom prst="rect">
            <a:avLst/>
          </a:prstGeom>
          <a:noFill/>
        </p:spPr>
        <p:txBody>
          <a:bodyPr wrap="square" rtlCol="0">
            <a:spAutoFit/>
          </a:bodyPr>
          <a:lstStyle/>
          <a:p>
            <a:r>
              <a:rPr lang="it-IT" sz="3200" b="1" dirty="0">
                <a:solidFill>
                  <a:srgbClr val="0070C0"/>
                </a:solidFill>
              </a:rPr>
              <a:t>RB = interruttore per ingresso nel ciclo cellulare (G1-&gt;S)</a:t>
            </a:r>
          </a:p>
        </p:txBody>
      </p:sp>
      <p:pic>
        <p:nvPicPr>
          <p:cNvPr id="4" name="Picture 3" descr="Diagram&#10;&#10;Description automatically generated">
            <a:extLst>
              <a:ext uri="{FF2B5EF4-FFF2-40B4-BE49-F238E27FC236}">
                <a16:creationId xmlns:a16="http://schemas.microsoft.com/office/drawing/2014/main" id="{24C0A39B-B07F-27C0-7D50-50BF864A7B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7767" y="671039"/>
            <a:ext cx="5677431" cy="6084983"/>
          </a:xfrm>
          <a:prstGeom prst="rect">
            <a:avLst/>
          </a:prstGeom>
        </p:spPr>
      </p:pic>
      <p:sp>
        <p:nvSpPr>
          <p:cNvPr id="5" name="TextBox 4">
            <a:extLst>
              <a:ext uri="{FF2B5EF4-FFF2-40B4-BE49-F238E27FC236}">
                <a16:creationId xmlns:a16="http://schemas.microsoft.com/office/drawing/2014/main" id="{40C1FB24-3ED7-C4B0-676D-7174CC48F109}"/>
              </a:ext>
            </a:extLst>
          </p:cNvPr>
          <p:cNvSpPr txBox="1"/>
          <p:nvPr/>
        </p:nvSpPr>
        <p:spPr>
          <a:xfrm>
            <a:off x="5782081" y="6550223"/>
            <a:ext cx="1359411" cy="307777"/>
          </a:xfrm>
          <a:prstGeom prst="rect">
            <a:avLst/>
          </a:prstGeom>
          <a:noFill/>
        </p:spPr>
        <p:txBody>
          <a:bodyPr wrap="none" rtlCol="0">
            <a:spAutoFit/>
          </a:bodyPr>
          <a:lstStyle/>
          <a:p>
            <a:r>
              <a:rPr lang="it-IT" sz="1400" dirty="0"/>
              <a:t>Pecorino fig. 5.7</a:t>
            </a:r>
          </a:p>
        </p:txBody>
      </p:sp>
      <p:sp>
        <p:nvSpPr>
          <p:cNvPr id="6" name="TextBox 5">
            <a:extLst>
              <a:ext uri="{FF2B5EF4-FFF2-40B4-BE49-F238E27FC236}">
                <a16:creationId xmlns:a16="http://schemas.microsoft.com/office/drawing/2014/main" id="{76502A97-9F4E-BF94-DDF4-191CD7D97398}"/>
              </a:ext>
            </a:extLst>
          </p:cNvPr>
          <p:cNvSpPr txBox="1"/>
          <p:nvPr/>
        </p:nvSpPr>
        <p:spPr>
          <a:xfrm>
            <a:off x="171249" y="1248878"/>
            <a:ext cx="4968240" cy="5262979"/>
          </a:xfrm>
          <a:prstGeom prst="rect">
            <a:avLst/>
          </a:prstGeom>
          <a:noFill/>
        </p:spPr>
        <p:txBody>
          <a:bodyPr wrap="square" rtlCol="0">
            <a:spAutoFit/>
          </a:bodyPr>
          <a:lstStyle/>
          <a:p>
            <a:r>
              <a:rPr lang="it-IT" sz="2400" dirty="0"/>
              <a:t>Pocket </a:t>
            </a:r>
            <a:r>
              <a:rPr lang="it-IT" sz="2400" dirty="0" err="1"/>
              <a:t>proteins</a:t>
            </a:r>
            <a:endParaRPr lang="it-IT" sz="2400" dirty="0"/>
          </a:p>
          <a:p>
            <a:r>
              <a:rPr lang="it-IT" sz="2400" dirty="0"/>
              <a:t>Dominio A e B legati da un linker</a:t>
            </a:r>
          </a:p>
          <a:p>
            <a:endParaRPr lang="it-IT" sz="2400" dirty="0"/>
          </a:p>
          <a:p>
            <a:r>
              <a:rPr lang="it-IT" sz="2400" dirty="0"/>
              <a:t>Dominio B: riconosce sequenza LXCXE in HDAC</a:t>
            </a:r>
          </a:p>
          <a:p>
            <a:r>
              <a:rPr lang="it-IT" sz="2400" dirty="0"/>
              <a:t>Dominio A: riconosce fattore di trascrizione E2F con </a:t>
            </a:r>
            <a:r>
              <a:rPr lang="it-IT" sz="2400" dirty="0" err="1"/>
              <a:t>interattore</a:t>
            </a:r>
            <a:r>
              <a:rPr lang="it-IT" sz="2400" dirty="0"/>
              <a:t> DP</a:t>
            </a:r>
          </a:p>
          <a:p>
            <a:endParaRPr lang="it-IT" sz="2400" dirty="0"/>
          </a:p>
          <a:p>
            <a:r>
              <a:rPr lang="it-IT" sz="2400" dirty="0" err="1"/>
              <a:t>Forsforilazione</a:t>
            </a:r>
            <a:r>
              <a:rPr lang="it-IT" sz="2400" dirty="0"/>
              <a:t> da Ciclina D/CDK4: rilascio di HDAC (non repressione)</a:t>
            </a:r>
          </a:p>
          <a:p>
            <a:r>
              <a:rPr lang="it-IT" sz="2400" dirty="0"/>
              <a:t>Ciclina E/CDK2 ulteriore fosforilazione</a:t>
            </a:r>
          </a:p>
          <a:p>
            <a:endParaRPr lang="it-IT" sz="2400" dirty="0"/>
          </a:p>
          <a:p>
            <a:r>
              <a:rPr lang="it-IT" sz="2400" dirty="0"/>
              <a:t>Trascrizione ciclina E, ciclina A, enzimi sintetici DNA</a:t>
            </a:r>
          </a:p>
        </p:txBody>
      </p:sp>
      <p:sp>
        <p:nvSpPr>
          <p:cNvPr id="7" name="TextBox 6">
            <a:extLst>
              <a:ext uri="{FF2B5EF4-FFF2-40B4-BE49-F238E27FC236}">
                <a16:creationId xmlns:a16="http://schemas.microsoft.com/office/drawing/2014/main" id="{A32FBF0F-23BF-445E-FDFC-2A1D4D8C5AA9}"/>
              </a:ext>
            </a:extLst>
          </p:cNvPr>
          <p:cNvSpPr txBox="1"/>
          <p:nvPr/>
        </p:nvSpPr>
        <p:spPr>
          <a:xfrm>
            <a:off x="9401523" y="101978"/>
            <a:ext cx="2327053" cy="1477328"/>
          </a:xfrm>
          <a:prstGeom prst="rect">
            <a:avLst/>
          </a:prstGeom>
          <a:noFill/>
        </p:spPr>
        <p:txBody>
          <a:bodyPr wrap="square" rtlCol="0">
            <a:spAutoFit/>
          </a:bodyPr>
          <a:lstStyle/>
          <a:p>
            <a:r>
              <a:rPr lang="it-IT" dirty="0"/>
              <a:t>Quiescente</a:t>
            </a:r>
          </a:p>
          <a:p>
            <a:r>
              <a:rPr lang="it-IT" dirty="0"/>
              <a:t>RB </a:t>
            </a:r>
            <a:r>
              <a:rPr lang="it-IT" dirty="0" err="1"/>
              <a:t>ipofosforilato</a:t>
            </a:r>
            <a:endParaRPr lang="it-IT" dirty="0"/>
          </a:p>
          <a:p>
            <a:r>
              <a:rPr lang="it-IT" dirty="0"/>
              <a:t>E2F inibito</a:t>
            </a:r>
          </a:p>
          <a:p>
            <a:r>
              <a:rPr lang="it-IT" dirty="0"/>
              <a:t>HDAC de-acetila istoni e compatta cromatina </a:t>
            </a:r>
          </a:p>
        </p:txBody>
      </p:sp>
      <p:sp>
        <p:nvSpPr>
          <p:cNvPr id="8" name="TextBox 7">
            <a:extLst>
              <a:ext uri="{FF2B5EF4-FFF2-40B4-BE49-F238E27FC236}">
                <a16:creationId xmlns:a16="http://schemas.microsoft.com/office/drawing/2014/main" id="{CB1130A6-F20A-7490-3760-A074FC2D6303}"/>
              </a:ext>
            </a:extLst>
          </p:cNvPr>
          <p:cNvSpPr txBox="1"/>
          <p:nvPr/>
        </p:nvSpPr>
        <p:spPr>
          <a:xfrm>
            <a:off x="9934640" y="5422016"/>
            <a:ext cx="2327053" cy="923330"/>
          </a:xfrm>
          <a:prstGeom prst="rect">
            <a:avLst/>
          </a:prstGeom>
          <a:noFill/>
        </p:spPr>
        <p:txBody>
          <a:bodyPr wrap="square" rtlCol="0">
            <a:spAutoFit/>
          </a:bodyPr>
          <a:lstStyle/>
          <a:p>
            <a:r>
              <a:rPr lang="it-IT" dirty="0"/>
              <a:t>Ciclina E, ciclina A, geni per progressione nel ciclo cellulare</a:t>
            </a:r>
          </a:p>
        </p:txBody>
      </p:sp>
    </p:spTree>
    <p:extLst>
      <p:ext uri="{BB962C8B-B14F-4D97-AF65-F5344CB8AC3E}">
        <p14:creationId xmlns:p14="http://schemas.microsoft.com/office/powerpoint/2010/main" val="30875535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olo 1">
            <a:extLst>
              <a:ext uri="{FF2B5EF4-FFF2-40B4-BE49-F238E27FC236}">
                <a16:creationId xmlns:a16="http://schemas.microsoft.com/office/drawing/2014/main" id="{A3921501-AC99-C05D-0A33-A31B4DC4A32F}"/>
              </a:ext>
            </a:extLst>
          </p:cNvPr>
          <p:cNvSpPr>
            <a:spLocks noGrp="1" noChangeArrowheads="1"/>
          </p:cNvSpPr>
          <p:nvPr>
            <p:ph type="title"/>
          </p:nvPr>
        </p:nvSpPr>
        <p:spPr>
          <a:xfrm>
            <a:off x="492968" y="429273"/>
            <a:ext cx="9192208" cy="1752600"/>
          </a:xfrm>
        </p:spPr>
        <p:txBody>
          <a:bodyPr>
            <a:normAutofit/>
          </a:bodyPr>
          <a:lstStyle/>
          <a:p>
            <a:r>
              <a:rPr lang="it-IT" altLang="it-IT" sz="2800" b="1" dirty="0">
                <a:solidFill>
                  <a:srgbClr val="0070C0"/>
                </a:solidFill>
                <a:latin typeface="+mn-lt"/>
              </a:rPr>
              <a:t>DNA virus </a:t>
            </a:r>
            <a:r>
              <a:rPr lang="it-IT" altLang="it-IT" sz="2800" dirty="0">
                <a:latin typeface="+mn-lt"/>
              </a:rPr>
              <a:t>(integrazione [= inibizione della replicazione virale] nel DNA dell’ospite, possibile latenza per </a:t>
            </a:r>
            <a:r>
              <a:rPr lang="it-IT" altLang="it-IT" sz="2800" dirty="0" err="1">
                <a:latin typeface="+mn-lt"/>
              </a:rPr>
              <a:t>formaz</a:t>
            </a:r>
            <a:r>
              <a:rPr lang="it-IT" altLang="it-IT" sz="2800" dirty="0">
                <a:latin typeface="+mn-lt"/>
              </a:rPr>
              <a:t>. </a:t>
            </a:r>
            <a:r>
              <a:rPr lang="it-IT" altLang="it-IT" sz="2800" dirty="0" err="1">
                <a:latin typeface="+mn-lt"/>
              </a:rPr>
              <a:t>episomi</a:t>
            </a:r>
            <a:r>
              <a:rPr lang="it-IT" altLang="it-IT" sz="2800" dirty="0">
                <a:latin typeface="+mn-lt"/>
              </a:rPr>
              <a:t>, geni espressi dalla </a:t>
            </a:r>
            <a:r>
              <a:rPr lang="it-IT" altLang="it-IT" sz="2800" dirty="0" err="1">
                <a:latin typeface="+mn-lt"/>
              </a:rPr>
              <a:t>cell</a:t>
            </a:r>
            <a:r>
              <a:rPr lang="it-IT" altLang="it-IT" sz="2800" dirty="0">
                <a:latin typeface="+mn-lt"/>
              </a:rPr>
              <a:t> ospite </a:t>
            </a:r>
            <a:r>
              <a:rPr lang="it-IT" altLang="it-IT" sz="2800" dirty="0">
                <a:latin typeface="+mn-lt"/>
                <a:sym typeface="Wingdings" panose="05000000000000000000" pitchFamily="2" charset="2"/>
              </a:rPr>
              <a:t></a:t>
            </a:r>
            <a:r>
              <a:rPr lang="it-IT" altLang="it-IT" sz="2800" dirty="0">
                <a:latin typeface="+mn-lt"/>
              </a:rPr>
              <a:t> antigeni di superficie) </a:t>
            </a:r>
          </a:p>
        </p:txBody>
      </p:sp>
      <p:sp>
        <p:nvSpPr>
          <p:cNvPr id="111618" name="Segnaposto contenuto 2">
            <a:extLst>
              <a:ext uri="{FF2B5EF4-FFF2-40B4-BE49-F238E27FC236}">
                <a16:creationId xmlns:a16="http://schemas.microsoft.com/office/drawing/2014/main" id="{DAF4D636-DEE2-CAF9-5082-EDA846F45160}"/>
              </a:ext>
            </a:extLst>
          </p:cNvPr>
          <p:cNvSpPr>
            <a:spLocks noGrp="1" noChangeArrowheads="1"/>
          </p:cNvSpPr>
          <p:nvPr>
            <p:ph idx="1"/>
          </p:nvPr>
        </p:nvSpPr>
        <p:spPr>
          <a:xfrm>
            <a:off x="590939" y="2373605"/>
            <a:ext cx="11076992" cy="4233863"/>
          </a:xfrm>
        </p:spPr>
        <p:txBody>
          <a:bodyPr>
            <a:normAutofit/>
          </a:bodyPr>
          <a:lstStyle/>
          <a:p>
            <a:pPr marL="0" indent="0">
              <a:buNone/>
            </a:pPr>
            <a:r>
              <a:rPr lang="it-IT" altLang="it-IT" dirty="0"/>
              <a:t>A)</a:t>
            </a:r>
            <a:r>
              <a:rPr lang="it-IT" altLang="it-IT" u="sng" dirty="0"/>
              <a:t> EPA-DNA-virus: </a:t>
            </a:r>
            <a:r>
              <a:rPr lang="it-IT" altLang="it-IT" dirty="0"/>
              <a:t> </a:t>
            </a:r>
          </a:p>
          <a:p>
            <a:pPr marL="1371600" lvl="3" indent="0">
              <a:buNone/>
            </a:pPr>
            <a:r>
              <a:rPr lang="it-IT" altLang="it-IT" sz="2800" dirty="0"/>
              <a:t>	HBV: ca. fegato </a:t>
            </a:r>
            <a:endParaRPr lang="nb-NO" altLang="it-IT" sz="2800" dirty="0"/>
          </a:p>
          <a:p>
            <a:pPr marL="0" indent="0">
              <a:buNone/>
            </a:pPr>
            <a:r>
              <a:rPr lang="nb-NO" altLang="it-IT" dirty="0"/>
              <a:t>B) </a:t>
            </a:r>
            <a:r>
              <a:rPr lang="nb-NO" altLang="it-IT" u="sng" dirty="0"/>
              <a:t>HERPES-virus:</a:t>
            </a:r>
          </a:p>
          <a:p>
            <a:pPr marL="0" indent="0">
              <a:buNone/>
            </a:pPr>
            <a:r>
              <a:rPr lang="nb-NO" altLang="it-IT" dirty="0"/>
              <a:t>		1) EBV (Epstein Barr Virus) </a:t>
            </a:r>
            <a:endParaRPr lang="it-IT" altLang="it-IT" dirty="0"/>
          </a:p>
          <a:p>
            <a:pPr marL="0" indent="0">
              <a:buNone/>
            </a:pPr>
            <a:r>
              <a:rPr lang="nb-NO" altLang="it-IT" dirty="0"/>
              <a:t>		2) HPV (Human Papilloma virus)</a:t>
            </a:r>
            <a:endParaRPr lang="it-IT" altLang="it-IT" dirty="0"/>
          </a:p>
          <a:p>
            <a:pPr marL="0" indent="0">
              <a:buNone/>
            </a:pPr>
            <a:r>
              <a:rPr lang="nb-NO" altLang="it-IT" dirty="0"/>
              <a:t>		3) KS (sarcoma di Kaposi, può conseguire a HIV </a:t>
            </a:r>
            <a:r>
              <a:rPr lang="nb-NO" altLang="it-IT" dirty="0">
                <a:sym typeface="Wingdings" panose="05000000000000000000" pitchFamily="2" charset="2"/>
              </a:rPr>
              <a:t> p53</a:t>
            </a:r>
            <a:r>
              <a:rPr lang="nb-NO" altLang="it-IT" dirty="0"/>
              <a:t>)</a:t>
            </a:r>
            <a:endParaRPr lang="it-IT" altLang="it-IT" dirty="0"/>
          </a:p>
          <a:p>
            <a:pPr marL="0" indent="0">
              <a:buNone/>
            </a:pPr>
            <a:endParaRPr lang="it-IT" altLang="it-IT"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egnaposto contenuto 2">
            <a:extLst>
              <a:ext uri="{FF2B5EF4-FFF2-40B4-BE49-F238E27FC236}">
                <a16:creationId xmlns:a16="http://schemas.microsoft.com/office/drawing/2014/main" id="{6261B0D1-C06D-2419-3414-A876AA2723D1}"/>
              </a:ext>
            </a:extLst>
          </p:cNvPr>
          <p:cNvSpPr>
            <a:spLocks noGrp="1" noChangeArrowheads="1"/>
          </p:cNvSpPr>
          <p:nvPr>
            <p:ph idx="1"/>
          </p:nvPr>
        </p:nvSpPr>
        <p:spPr>
          <a:xfrm>
            <a:off x="357674" y="281408"/>
            <a:ext cx="10515600" cy="2139886"/>
          </a:xfrm>
        </p:spPr>
        <p:txBody>
          <a:bodyPr/>
          <a:lstStyle/>
          <a:p>
            <a:pPr marL="0" indent="0">
              <a:buNone/>
            </a:pPr>
            <a:r>
              <a:rPr lang="it-IT" altLang="it-IT" dirty="0"/>
              <a:t>A)</a:t>
            </a:r>
            <a:r>
              <a:rPr lang="it-IT" altLang="it-IT" u="sng" dirty="0"/>
              <a:t> </a:t>
            </a:r>
            <a:r>
              <a:rPr lang="it-IT" altLang="it-IT" b="1" u="sng" dirty="0">
                <a:solidFill>
                  <a:srgbClr val="0070C0"/>
                </a:solidFill>
              </a:rPr>
              <a:t>EPA-DNA-VIRUS</a:t>
            </a:r>
            <a:r>
              <a:rPr lang="it-IT" altLang="it-IT" dirty="0"/>
              <a:t>:</a:t>
            </a:r>
          </a:p>
          <a:p>
            <a:pPr marL="0" indent="0">
              <a:buNone/>
            </a:pPr>
            <a:r>
              <a:rPr lang="it-IT" altLang="it-IT" dirty="0"/>
              <a:t> HBV: ca. fegato (virosi endemica in Africa, estremo oriente)</a:t>
            </a:r>
          </a:p>
          <a:p>
            <a:pPr marL="0" indent="0">
              <a:buNone/>
            </a:pPr>
            <a:r>
              <a:rPr lang="it-IT" altLang="it-IT" dirty="0"/>
              <a:t>           	  proteina </a:t>
            </a:r>
            <a:r>
              <a:rPr lang="it-IT" altLang="it-IT" dirty="0" err="1"/>
              <a:t>HBx</a:t>
            </a:r>
            <a:r>
              <a:rPr lang="it-IT" altLang="it-IT" dirty="0"/>
              <a:t> lega p53 + flogosi…</a:t>
            </a:r>
          </a:p>
          <a:p>
            <a:pPr marL="0" indent="0">
              <a:buNone/>
            </a:pPr>
            <a:r>
              <a:rPr lang="it-IT" altLang="it-IT" dirty="0"/>
              <a:t>	  </a:t>
            </a:r>
            <a:r>
              <a:rPr lang="it-IT" altLang="it-IT" u="sng" dirty="0"/>
              <a:t>+</a:t>
            </a:r>
            <a:r>
              <a:rPr lang="it-IT" altLang="it-IT" dirty="0"/>
              <a:t> Aflatossina </a:t>
            </a:r>
          </a:p>
          <a:p>
            <a:pPr marL="0" indent="0"/>
            <a:endParaRPr lang="it-IT" altLang="it-IT" dirty="0"/>
          </a:p>
        </p:txBody>
      </p:sp>
      <p:sp>
        <p:nvSpPr>
          <p:cNvPr id="4" name="Segnaposto contenuto 2">
            <a:extLst>
              <a:ext uri="{FF2B5EF4-FFF2-40B4-BE49-F238E27FC236}">
                <a16:creationId xmlns:a16="http://schemas.microsoft.com/office/drawing/2014/main" id="{3496F24E-87BE-5946-82B0-6E26F21B0C95}"/>
              </a:ext>
            </a:extLst>
          </p:cNvPr>
          <p:cNvSpPr txBox="1">
            <a:spLocks noChangeArrowheads="1"/>
          </p:cNvSpPr>
          <p:nvPr/>
        </p:nvSpPr>
        <p:spPr>
          <a:xfrm>
            <a:off x="357674" y="2332069"/>
            <a:ext cx="11529526" cy="43719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altLang="it-IT" dirty="0"/>
              <a:t>B)</a:t>
            </a:r>
            <a:r>
              <a:rPr lang="nb-NO" altLang="it-IT" b="1" dirty="0">
                <a:solidFill>
                  <a:srgbClr val="0070C0"/>
                </a:solidFill>
              </a:rPr>
              <a:t> </a:t>
            </a:r>
            <a:r>
              <a:rPr lang="nb-NO" altLang="it-IT" b="1" u="sng" dirty="0">
                <a:solidFill>
                  <a:srgbClr val="0070C0"/>
                </a:solidFill>
              </a:rPr>
              <a:t>HERPES-virus</a:t>
            </a:r>
            <a:r>
              <a:rPr lang="nb-NO" altLang="it-IT" u="sng" dirty="0"/>
              <a:t>:</a:t>
            </a:r>
            <a:endParaRPr lang="it-IT" altLang="it-IT" dirty="0"/>
          </a:p>
          <a:p>
            <a:pPr marL="0" indent="0">
              <a:buFont typeface="Arial" panose="020B0604020202020204" pitchFamily="34" charset="0"/>
              <a:buNone/>
            </a:pPr>
            <a:r>
              <a:rPr lang="nb-NO" altLang="it-IT" dirty="0"/>
              <a:t>     1) EBV (Epstein Barr Virus)</a:t>
            </a:r>
            <a:endParaRPr lang="it-IT" altLang="it-IT" dirty="0"/>
          </a:p>
          <a:p>
            <a:pPr marL="0" indent="0">
              <a:buFont typeface="Arial" panose="020B0604020202020204" pitchFamily="34" charset="0"/>
              <a:buNone/>
            </a:pPr>
            <a:r>
              <a:rPr lang="it-IT" altLang="it-IT" sz="1800" dirty="0"/>
              <a:t>	EBV</a:t>
            </a:r>
            <a:r>
              <a:rPr lang="it-IT" altLang="it-IT" sz="1800" dirty="0">
                <a:sym typeface="Wingdings" panose="05000000000000000000" pitchFamily="2" charset="2"/>
              </a:rPr>
              <a:t>	</a:t>
            </a:r>
            <a:r>
              <a:rPr lang="it-IT" altLang="it-IT" sz="1800" dirty="0"/>
              <a:t>CD21 (recettore di </a:t>
            </a:r>
            <a:r>
              <a:rPr lang="it-IT" altLang="it-IT" sz="1800" dirty="0" err="1"/>
              <a:t>cell</a:t>
            </a:r>
            <a:r>
              <a:rPr lang="it-IT" altLang="it-IT" sz="1800" dirty="0"/>
              <a:t> B) </a:t>
            </a:r>
          </a:p>
          <a:p>
            <a:pPr marL="0" indent="0">
              <a:buFont typeface="Arial" panose="020B0604020202020204" pitchFamily="34" charset="0"/>
              <a:buNone/>
            </a:pPr>
            <a:r>
              <a:rPr lang="it-IT" altLang="it-IT" sz="1800" dirty="0"/>
              <a:t>	EBNA-2 (gene virale) </a:t>
            </a:r>
            <a:r>
              <a:rPr lang="it-IT" altLang="it-IT" sz="1800" dirty="0">
                <a:sym typeface="Wingdings" panose="05000000000000000000" pitchFamily="2" charset="2"/>
              </a:rPr>
              <a:t></a:t>
            </a:r>
            <a:r>
              <a:rPr lang="it-IT" altLang="it-IT" sz="1800" dirty="0"/>
              <a:t> cicline, SRC (TK)</a:t>
            </a:r>
          </a:p>
          <a:p>
            <a:pPr marL="0" indent="0">
              <a:buFont typeface="Arial" panose="020B0604020202020204" pitchFamily="34" charset="0"/>
              <a:buNone/>
            </a:pPr>
            <a:r>
              <a:rPr lang="it-IT" altLang="it-IT" sz="1800" dirty="0"/>
              <a:t>		 	      </a:t>
            </a:r>
            <a:r>
              <a:rPr lang="it-IT" altLang="it-IT" sz="1800" dirty="0">
                <a:sym typeface="Wingdings" panose="05000000000000000000" pitchFamily="2" charset="2"/>
              </a:rPr>
              <a:t></a:t>
            </a:r>
            <a:r>
              <a:rPr lang="it-IT" altLang="it-IT" sz="1800" dirty="0"/>
              <a:t>LMP-1 (</a:t>
            </a:r>
            <a:r>
              <a:rPr lang="it-IT" altLang="it-IT" sz="1800" dirty="0" err="1"/>
              <a:t>latent</a:t>
            </a:r>
            <a:r>
              <a:rPr lang="it-IT" altLang="it-IT" sz="1800" dirty="0"/>
              <a:t> membrane </a:t>
            </a:r>
            <a:r>
              <a:rPr lang="it-IT" altLang="it-IT" sz="1800" dirty="0" err="1"/>
              <a:t>protein</a:t>
            </a:r>
            <a:r>
              <a:rPr lang="it-IT" altLang="it-IT" sz="1800" dirty="0"/>
              <a:t>) </a:t>
            </a:r>
            <a:r>
              <a:rPr lang="it-IT" altLang="it-IT" sz="1800" u="sng" dirty="0"/>
              <a:t>=</a:t>
            </a:r>
            <a:r>
              <a:rPr lang="it-IT" altLang="it-IT" sz="1800" dirty="0"/>
              <a:t>  CD40 (</a:t>
            </a:r>
            <a:r>
              <a:rPr lang="it-IT" altLang="it-IT" sz="1800" dirty="0" err="1"/>
              <a:t>rec</a:t>
            </a:r>
            <a:r>
              <a:rPr lang="it-IT" altLang="it-IT" sz="1800" dirty="0"/>
              <a:t> per </a:t>
            </a:r>
            <a:r>
              <a:rPr lang="it-IT" altLang="it-IT" sz="1800" dirty="0" err="1"/>
              <a:t>THelper</a:t>
            </a:r>
            <a:r>
              <a:rPr lang="it-IT" altLang="it-IT" sz="1800" dirty="0"/>
              <a:t>) </a:t>
            </a:r>
            <a:r>
              <a:rPr lang="it-IT" altLang="it-IT" sz="1800" dirty="0">
                <a:sym typeface="Wingdings" panose="05000000000000000000" pitchFamily="2" charset="2"/>
              </a:rPr>
              <a:t></a:t>
            </a:r>
            <a:r>
              <a:rPr lang="it-IT" altLang="it-IT" sz="1800" dirty="0" err="1"/>
              <a:t>immortalizzate</a:t>
            </a:r>
            <a:endParaRPr lang="it-IT" altLang="it-IT" sz="2400" dirty="0"/>
          </a:p>
          <a:p>
            <a:pPr marL="0" indent="0">
              <a:buFont typeface="Arial" panose="020B0604020202020204" pitchFamily="34" charset="0"/>
              <a:buNone/>
            </a:pPr>
            <a:r>
              <a:rPr lang="it-IT" altLang="it-IT" sz="2400" dirty="0"/>
              <a:t>mononucleosi</a:t>
            </a:r>
          </a:p>
          <a:p>
            <a:pPr marL="0" indent="0">
              <a:buFont typeface="Arial" panose="020B0604020202020204" pitchFamily="34" charset="0"/>
              <a:buNone/>
            </a:pPr>
            <a:r>
              <a:rPr lang="it-IT" altLang="it-IT" sz="2400" dirty="0"/>
              <a:t>linfoma di </a:t>
            </a:r>
            <a:r>
              <a:rPr lang="it-IT" altLang="it-IT" sz="2400" dirty="0" err="1"/>
              <a:t>Burkitt</a:t>
            </a:r>
            <a:r>
              <a:rPr lang="it-IT" altLang="it-IT" sz="2400" dirty="0"/>
              <a:t> (+ </a:t>
            </a:r>
            <a:r>
              <a:rPr lang="it-IT" altLang="it-IT" sz="2400" u="sng" dirty="0"/>
              <a:t>malaria</a:t>
            </a:r>
            <a:r>
              <a:rPr lang="it-IT" altLang="it-IT" sz="2400" dirty="0"/>
              <a:t>) </a:t>
            </a:r>
            <a:r>
              <a:rPr lang="it-IT" altLang="it-IT" sz="2400" dirty="0">
                <a:sym typeface="Wingdings" panose="05000000000000000000" pitchFamily="2" charset="2"/>
              </a:rPr>
              <a:t></a:t>
            </a:r>
            <a:r>
              <a:rPr lang="it-IT" altLang="it-IT" sz="2400" dirty="0"/>
              <a:t> + t8;14 - </a:t>
            </a:r>
            <a:r>
              <a:rPr lang="it-IT" altLang="it-IT" sz="2400" u="sng" dirty="0"/>
              <a:t>MYC</a:t>
            </a:r>
            <a:endParaRPr lang="it-IT" altLang="it-IT" sz="2400" dirty="0"/>
          </a:p>
          <a:p>
            <a:pPr marL="0" indent="0">
              <a:buFont typeface="Arial" panose="020B0604020202020204" pitchFamily="34" charset="0"/>
              <a:buNone/>
            </a:pPr>
            <a:r>
              <a:rPr lang="it-IT" altLang="it-IT" sz="2400" dirty="0"/>
              <a:t>linfomi a </a:t>
            </a:r>
            <a:r>
              <a:rPr lang="it-IT" altLang="it-IT" sz="2400" dirty="0" err="1"/>
              <a:t>cell</a:t>
            </a:r>
            <a:r>
              <a:rPr lang="it-IT" altLang="it-IT" sz="2400" dirty="0"/>
              <a:t>. B in immunodepressi (HIV, ecc.)</a:t>
            </a:r>
          </a:p>
          <a:p>
            <a:pPr marL="0" indent="0">
              <a:buFont typeface="Arial" panose="020B0604020202020204" pitchFamily="34" charset="0"/>
              <a:buNone/>
            </a:pPr>
            <a:r>
              <a:rPr lang="it-IT" altLang="it-IT" sz="2400" dirty="0"/>
              <a:t>carcinoma naso-faringeo (Cina meridionale)</a:t>
            </a:r>
          </a:p>
          <a:p>
            <a:pPr marL="0" indent="0">
              <a:buFont typeface="Arial" panose="020B0604020202020204" pitchFamily="34" charset="0"/>
              <a:buNone/>
            </a:pPr>
            <a:r>
              <a:rPr lang="it-IT" altLang="it-IT" sz="2400" dirty="0"/>
              <a:t>linfoma di Hodgkin (?): [</a:t>
            </a:r>
            <a:r>
              <a:rPr lang="it-IT" altLang="it-IT" sz="2400" dirty="0" err="1"/>
              <a:t>c.di</a:t>
            </a:r>
            <a:r>
              <a:rPr lang="it-IT" altLang="it-IT" sz="2400" dirty="0"/>
              <a:t> </a:t>
            </a:r>
            <a:r>
              <a:rPr lang="it-IT" altLang="it-IT" sz="2400" dirty="0" err="1"/>
              <a:t>Sterberg</a:t>
            </a:r>
            <a:r>
              <a:rPr lang="it-IT" altLang="it-IT" sz="2400" dirty="0"/>
              <a:t>(=B </a:t>
            </a:r>
            <a:r>
              <a:rPr lang="it-IT" altLang="it-IT" sz="2400" dirty="0" err="1"/>
              <a:t>linf</a:t>
            </a:r>
            <a:r>
              <a:rPr lang="it-IT" altLang="it-IT" sz="2400" dirty="0"/>
              <a:t>)</a:t>
            </a:r>
            <a:r>
              <a:rPr lang="it-IT" altLang="it-IT" sz="2400" dirty="0">
                <a:sym typeface="Wingdings" panose="05000000000000000000" pitchFamily="2" charset="2"/>
              </a:rPr>
              <a:t></a:t>
            </a:r>
            <a:r>
              <a:rPr lang="it-IT" altLang="it-IT" sz="2400" dirty="0"/>
              <a:t> citochine </a:t>
            </a:r>
            <a:r>
              <a:rPr lang="it-IT" altLang="it-IT" sz="2400" dirty="0">
                <a:sym typeface="Wingdings" panose="05000000000000000000" pitchFamily="2" charset="2"/>
              </a:rPr>
              <a:t></a:t>
            </a:r>
            <a:r>
              <a:rPr lang="it-IT" altLang="it-IT" sz="2400" dirty="0"/>
              <a:t> </a:t>
            </a:r>
            <a:r>
              <a:rPr lang="it-IT" altLang="it-IT" sz="2400" dirty="0" err="1"/>
              <a:t>prolif</a:t>
            </a:r>
            <a:r>
              <a:rPr lang="it-IT" altLang="it-IT" sz="2400" dirty="0"/>
              <a:t> linfociti T, B]</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contenuto 2">
            <a:extLst>
              <a:ext uri="{FF2B5EF4-FFF2-40B4-BE49-F238E27FC236}">
                <a16:creationId xmlns:a16="http://schemas.microsoft.com/office/drawing/2014/main" id="{D3799A17-6963-58D8-6DFC-0D151387E4BA}"/>
              </a:ext>
            </a:extLst>
          </p:cNvPr>
          <p:cNvSpPr>
            <a:spLocks noGrp="1" noChangeArrowheads="1"/>
          </p:cNvSpPr>
          <p:nvPr>
            <p:ph idx="1"/>
          </p:nvPr>
        </p:nvSpPr>
        <p:spPr>
          <a:xfrm>
            <a:off x="321032" y="281733"/>
            <a:ext cx="10707752" cy="5549900"/>
          </a:xfrm>
        </p:spPr>
        <p:txBody>
          <a:bodyPr/>
          <a:lstStyle/>
          <a:p>
            <a:pPr marL="0" indent="0">
              <a:buNone/>
            </a:pPr>
            <a:r>
              <a:rPr lang="nb-NO" altLang="it-IT" dirty="0"/>
              <a:t>B) </a:t>
            </a:r>
            <a:r>
              <a:rPr lang="nb-NO" altLang="it-IT" b="1" u="sng" dirty="0">
                <a:solidFill>
                  <a:srgbClr val="0070C0"/>
                </a:solidFill>
              </a:rPr>
              <a:t>HERPES-virus:</a:t>
            </a:r>
            <a:endParaRPr lang="it-IT" altLang="it-IT" b="1" dirty="0">
              <a:solidFill>
                <a:srgbClr val="0070C0"/>
              </a:solidFill>
            </a:endParaRPr>
          </a:p>
          <a:p>
            <a:pPr marL="0" indent="0">
              <a:buNone/>
            </a:pPr>
            <a:r>
              <a:rPr lang="nb-NO" altLang="it-IT" dirty="0"/>
              <a:t>    2) HPV (Human Papilloma virus)</a:t>
            </a:r>
            <a:endParaRPr lang="it-IT" altLang="it-IT" dirty="0"/>
          </a:p>
          <a:p>
            <a:pPr marL="0" indent="0">
              <a:buNone/>
            </a:pPr>
            <a:endParaRPr lang="it-IT" altLang="it-IT" sz="1800" dirty="0"/>
          </a:p>
          <a:p>
            <a:pPr marL="0" indent="0">
              <a:buNone/>
            </a:pPr>
            <a:r>
              <a:rPr lang="it-IT" altLang="it-IT" dirty="0"/>
              <a:t>HPV 1, 2, 4, 6, 7, 11, ecc.  </a:t>
            </a:r>
            <a:r>
              <a:rPr lang="it-IT" altLang="it-IT" dirty="0">
                <a:sym typeface="Wingdings" panose="05000000000000000000" pitchFamily="2" charset="2"/>
              </a:rPr>
              <a:t></a:t>
            </a:r>
            <a:r>
              <a:rPr lang="it-IT" altLang="it-IT" sz="2400" dirty="0"/>
              <a:t>   verruche, papillomi</a:t>
            </a:r>
          </a:p>
          <a:p>
            <a:pPr marL="0" indent="0">
              <a:buNone/>
            </a:pPr>
            <a:r>
              <a:rPr lang="it-IT" altLang="it-IT" sz="2400" dirty="0"/>
              <a:t>		(DNA virale </a:t>
            </a:r>
            <a:r>
              <a:rPr lang="it-IT" altLang="it-IT" sz="2400" dirty="0">
                <a:sym typeface="Wingdings" panose="05000000000000000000" pitchFamily="2" charset="2"/>
              </a:rPr>
              <a:t></a:t>
            </a:r>
            <a:r>
              <a:rPr lang="it-IT" altLang="it-IT" sz="2400" dirty="0"/>
              <a:t> </a:t>
            </a:r>
            <a:r>
              <a:rPr lang="it-IT" altLang="it-IT" sz="2400" dirty="0" err="1"/>
              <a:t>episomi</a:t>
            </a:r>
            <a:r>
              <a:rPr lang="it-IT" altLang="it-IT" sz="2400" dirty="0"/>
              <a:t>)</a:t>
            </a:r>
          </a:p>
          <a:p>
            <a:pPr marL="0" indent="0">
              <a:buNone/>
            </a:pPr>
            <a:endParaRPr lang="it-IT" altLang="it-IT" sz="2000" dirty="0"/>
          </a:p>
          <a:p>
            <a:pPr marL="0" indent="0">
              <a:buNone/>
            </a:pPr>
            <a:r>
              <a:rPr lang="it-IT" altLang="it-IT" dirty="0"/>
              <a:t>HPV  16, 18, 31, </a:t>
            </a:r>
            <a:r>
              <a:rPr lang="it-IT" altLang="it-IT" dirty="0" err="1"/>
              <a:t>ecc</a:t>
            </a:r>
            <a:r>
              <a:rPr lang="it-IT" altLang="it-IT" dirty="0"/>
              <a:t> </a:t>
            </a:r>
            <a:r>
              <a:rPr lang="it-IT" altLang="it-IT" dirty="0">
                <a:sym typeface="Wingdings" panose="05000000000000000000" pitchFamily="2" charset="2"/>
              </a:rPr>
              <a:t></a:t>
            </a:r>
            <a:r>
              <a:rPr lang="it-IT" altLang="it-IT" dirty="0"/>
              <a:t>  </a:t>
            </a:r>
            <a:r>
              <a:rPr lang="it-IT" altLang="it-IT" sz="2400" dirty="0"/>
              <a:t>carcinoma della cervice uterina</a:t>
            </a:r>
          </a:p>
          <a:p>
            <a:pPr marL="0" indent="0">
              <a:buNone/>
            </a:pPr>
            <a:r>
              <a:rPr lang="it-IT" altLang="it-IT" sz="2000" dirty="0"/>
              <a:t>DNA virale </a:t>
            </a:r>
            <a:r>
              <a:rPr lang="it-IT" altLang="it-IT" sz="2000" dirty="0">
                <a:sym typeface="Wingdings" panose="05000000000000000000" pitchFamily="2" charset="2"/>
              </a:rPr>
              <a:t></a:t>
            </a:r>
            <a:r>
              <a:rPr lang="it-IT" altLang="it-IT" sz="2000" dirty="0"/>
              <a:t> in </a:t>
            </a:r>
            <a:r>
              <a:rPr lang="it-IT" altLang="it-IT" sz="2000" dirty="0" err="1"/>
              <a:t>corrisp</a:t>
            </a:r>
            <a:r>
              <a:rPr lang="it-IT" altLang="it-IT" sz="2000" dirty="0"/>
              <a:t>. della open reading frame E1/E2 virale si integra nel genoma</a:t>
            </a:r>
            <a:r>
              <a:rPr lang="it-IT" altLang="it-IT" sz="2000" dirty="0">
                <a:sym typeface="Wingdings" panose="05000000000000000000" pitchFamily="2" charset="2"/>
              </a:rPr>
              <a:t></a:t>
            </a:r>
            <a:r>
              <a:rPr lang="it-IT" altLang="it-IT" sz="2000" dirty="0"/>
              <a:t>   </a:t>
            </a:r>
            <a:r>
              <a:rPr lang="it-IT" altLang="it-IT" sz="2000" dirty="0">
                <a:sym typeface="Wingdings" panose="05000000000000000000" pitchFamily="2" charset="2"/>
              </a:rPr>
              <a:t></a:t>
            </a:r>
            <a:r>
              <a:rPr lang="it-IT" altLang="it-IT" sz="2000" dirty="0"/>
              <a:t>perdita controllo E2</a:t>
            </a:r>
            <a:r>
              <a:rPr lang="it-IT" altLang="it-IT" sz="2000" dirty="0">
                <a:sym typeface="Wingdings" panose="05000000000000000000" pitchFamily="2" charset="2"/>
              </a:rPr>
              <a:t></a:t>
            </a:r>
            <a:r>
              <a:rPr lang="it-IT" altLang="it-IT" sz="2000" dirty="0"/>
              <a:t> </a:t>
            </a:r>
            <a:r>
              <a:rPr lang="it-IT" altLang="it-IT" sz="2000" dirty="0" err="1"/>
              <a:t>iperespressione</a:t>
            </a:r>
            <a:r>
              <a:rPr lang="it-IT" altLang="it-IT" sz="2000" dirty="0"/>
              <a:t> di HPV-E6, HPV-E7</a:t>
            </a:r>
            <a:r>
              <a:rPr lang="it-IT" altLang="it-IT" sz="2000" dirty="0">
                <a:sym typeface="Wingdings" panose="05000000000000000000" pitchFamily="2" charset="2"/>
              </a:rPr>
              <a:t></a:t>
            </a:r>
            <a:endParaRPr lang="it-IT" altLang="it-IT" sz="2000" dirty="0"/>
          </a:p>
          <a:p>
            <a:pPr marL="0" indent="0">
              <a:buNone/>
            </a:pPr>
            <a:r>
              <a:rPr lang="it-IT" altLang="it-IT" sz="2000" dirty="0"/>
              <a:t>			</a:t>
            </a:r>
            <a:r>
              <a:rPr lang="it-IT" altLang="it-IT" sz="2000" dirty="0">
                <a:sym typeface="Wingdings" panose="05000000000000000000" pitchFamily="2" charset="2"/>
              </a:rPr>
              <a:t></a:t>
            </a:r>
            <a:r>
              <a:rPr lang="it-IT" altLang="it-IT" sz="2000" dirty="0"/>
              <a:t> </a:t>
            </a:r>
            <a:r>
              <a:rPr lang="it-IT" altLang="it-IT" sz="2000" dirty="0" err="1"/>
              <a:t>attivaz</a:t>
            </a:r>
            <a:r>
              <a:rPr lang="it-IT" altLang="it-IT" sz="2000" dirty="0"/>
              <a:t>. telomerasi</a:t>
            </a:r>
          </a:p>
          <a:p>
            <a:pPr marL="0" indent="0">
              <a:buNone/>
            </a:pPr>
            <a:r>
              <a:rPr lang="it-IT" altLang="it-IT" sz="2000" dirty="0"/>
              <a:t>			</a:t>
            </a:r>
            <a:r>
              <a:rPr lang="it-IT" altLang="it-IT" sz="2000" dirty="0">
                <a:sym typeface="Wingdings" panose="05000000000000000000" pitchFamily="2" charset="2"/>
              </a:rPr>
              <a:t></a:t>
            </a:r>
            <a:r>
              <a:rPr lang="it-IT" altLang="it-IT" sz="2000" dirty="0"/>
              <a:t> inibizione p53 (anche nel Sarcoma di </a:t>
            </a:r>
            <a:r>
              <a:rPr lang="it-IT" altLang="it-IT" sz="2000" dirty="0" err="1"/>
              <a:t>Kaposi</a:t>
            </a:r>
            <a:r>
              <a:rPr lang="it-IT" altLang="it-IT" sz="2000" dirty="0"/>
              <a:t>)</a:t>
            </a:r>
          </a:p>
          <a:p>
            <a:pPr marL="0" indent="0">
              <a:buNone/>
            </a:pPr>
            <a:r>
              <a:rPr lang="it-IT" altLang="it-IT" sz="2000" dirty="0"/>
              <a:t>			</a:t>
            </a:r>
            <a:r>
              <a:rPr lang="it-IT" altLang="it-IT" sz="2000" dirty="0">
                <a:sym typeface="Wingdings" panose="05000000000000000000" pitchFamily="2" charset="2"/>
              </a:rPr>
              <a:t></a:t>
            </a:r>
            <a:r>
              <a:rPr lang="it-IT" altLang="it-IT" sz="2000" dirty="0"/>
              <a:t> ….+ fumo…+ estrogeni </a:t>
            </a:r>
            <a:r>
              <a:rPr lang="it-IT" altLang="it-IT" sz="2000" dirty="0">
                <a:sym typeface="Wingdings" panose="05000000000000000000" pitchFamily="2" charset="2"/>
              </a:rPr>
              <a:t></a:t>
            </a:r>
            <a:r>
              <a:rPr lang="it-IT" altLang="it-IT" sz="2000" dirty="0"/>
              <a:t> metaplasia </a:t>
            </a:r>
            <a:r>
              <a:rPr lang="it-IT" altLang="it-IT" sz="2000" dirty="0">
                <a:sym typeface="Wingdings" panose="05000000000000000000" pitchFamily="2" charset="2"/>
              </a:rPr>
              <a:t></a:t>
            </a:r>
            <a:r>
              <a:rPr lang="it-IT" altLang="it-IT" sz="2000" dirty="0"/>
              <a:t> displasia</a:t>
            </a:r>
            <a:r>
              <a:rPr lang="it-IT" altLang="it-IT" sz="2000" dirty="0">
                <a:sym typeface="Wingdings" panose="05000000000000000000" pitchFamily="2" charset="2"/>
              </a:rPr>
              <a:t></a:t>
            </a:r>
            <a:r>
              <a:rPr lang="it-IT" altLang="it-IT" sz="2000" dirty="0"/>
              <a:t>					ca. in situ </a:t>
            </a:r>
            <a:r>
              <a:rPr lang="it-IT" altLang="it-IT" sz="2000" dirty="0">
                <a:sym typeface="Wingdings" panose="05000000000000000000" pitchFamily="2" charset="2"/>
              </a:rPr>
              <a:t></a:t>
            </a:r>
            <a:r>
              <a:rPr lang="it-IT" altLang="it-IT" sz="2000" dirty="0"/>
              <a:t> carcinoma </a:t>
            </a:r>
          </a:p>
          <a:p>
            <a:pPr marL="0" indent="0">
              <a:buNone/>
            </a:pPr>
            <a:endParaRPr lang="it-IT" altLang="it-IT"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CasellaDiTesto 1">
            <a:extLst>
              <a:ext uri="{FF2B5EF4-FFF2-40B4-BE49-F238E27FC236}">
                <a16:creationId xmlns:a16="http://schemas.microsoft.com/office/drawing/2014/main" id="{A292099C-47B5-D4F2-D4AC-CBFE1817D10C}"/>
              </a:ext>
            </a:extLst>
          </p:cNvPr>
          <p:cNvSpPr txBox="1">
            <a:spLocks noChangeArrowheads="1"/>
          </p:cNvSpPr>
          <p:nvPr/>
        </p:nvSpPr>
        <p:spPr bwMode="auto">
          <a:xfrm>
            <a:off x="295244" y="117574"/>
            <a:ext cx="11111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3600" b="1" dirty="0" err="1">
                <a:solidFill>
                  <a:srgbClr val="0070C0"/>
                </a:solidFill>
                <a:latin typeface="+mn-lt"/>
              </a:rPr>
              <a:t>Biomarkers</a:t>
            </a:r>
            <a:r>
              <a:rPr lang="it-IT" altLang="it-IT" sz="3600" b="1" dirty="0">
                <a:solidFill>
                  <a:srgbClr val="0070C0"/>
                </a:solidFill>
                <a:latin typeface="+mn-lt"/>
              </a:rPr>
              <a:t> nei tumori</a:t>
            </a:r>
          </a:p>
          <a:p>
            <a:pPr>
              <a:spcBef>
                <a:spcPct val="0"/>
              </a:spcBef>
              <a:buFontTx/>
              <a:buNone/>
            </a:pPr>
            <a:r>
              <a:rPr lang="it-IT" altLang="it-IT" sz="3600" dirty="0">
                <a:latin typeface="+mn-lt"/>
              </a:rPr>
              <a:t>	 (valore prognostico/predittivo)</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a:extLst>
              <a:ext uri="{FF2B5EF4-FFF2-40B4-BE49-F238E27FC236}">
                <a16:creationId xmlns:a16="http://schemas.microsoft.com/office/drawing/2014/main" id="{C43A60FF-7551-7EC5-7DB3-3C9FA9AEE0BD}"/>
              </a:ext>
            </a:extLst>
          </p:cNvPr>
          <p:cNvSpPr>
            <a:spLocks noGrp="1" noChangeArrowheads="1"/>
          </p:cNvSpPr>
          <p:nvPr>
            <p:ph type="body" idx="1"/>
          </p:nvPr>
        </p:nvSpPr>
        <p:spPr>
          <a:xfrm>
            <a:off x="206051" y="0"/>
            <a:ext cx="11546632" cy="6565933"/>
          </a:xfrm>
        </p:spPr>
        <p:txBody>
          <a:bodyPr>
            <a:noAutofit/>
          </a:bodyPr>
          <a:lstStyle/>
          <a:p>
            <a:pPr eaLnBrk="1" hangingPunct="1">
              <a:lnSpc>
                <a:spcPct val="90000"/>
              </a:lnSpc>
              <a:buFontTx/>
              <a:buNone/>
            </a:pPr>
            <a:r>
              <a:rPr lang="it-IT" altLang="it-IT" dirty="0"/>
              <a:t>1) Antigeni </a:t>
            </a:r>
            <a:r>
              <a:rPr lang="it-IT" altLang="it-IT" dirty="0" err="1"/>
              <a:t>oncofetali</a:t>
            </a:r>
            <a:r>
              <a:rPr lang="it-IT" altLang="it-IT" dirty="0"/>
              <a:t> (tumore </a:t>
            </a:r>
            <a:r>
              <a:rPr lang="it-IT" altLang="it-IT" u="sng" dirty="0"/>
              <a:t>associati</a:t>
            </a:r>
            <a:r>
              <a:rPr lang="it-IT" altLang="it-IT" dirty="0"/>
              <a:t>)</a:t>
            </a:r>
          </a:p>
          <a:p>
            <a:pPr eaLnBrk="1" hangingPunct="1">
              <a:lnSpc>
                <a:spcPct val="90000"/>
              </a:lnSpc>
              <a:buFontTx/>
              <a:buNone/>
            </a:pPr>
            <a:r>
              <a:rPr lang="it-IT" altLang="it-IT" dirty="0"/>
              <a:t>    </a:t>
            </a:r>
            <a:r>
              <a:rPr lang="it-IT" altLang="it-IT" b="1" dirty="0">
                <a:solidFill>
                  <a:srgbClr val="C00000"/>
                </a:solidFill>
              </a:rPr>
              <a:t>CEA</a:t>
            </a:r>
            <a:r>
              <a:rPr lang="it-IT" altLang="it-IT" dirty="0"/>
              <a:t> (antigene </a:t>
            </a:r>
            <a:r>
              <a:rPr lang="it-IT" altLang="it-IT" dirty="0" err="1"/>
              <a:t>carcino</a:t>
            </a:r>
            <a:r>
              <a:rPr lang="it-IT" altLang="it-IT" dirty="0"/>
              <a:t> embrionario):</a:t>
            </a:r>
          </a:p>
          <a:p>
            <a:pPr eaLnBrk="1" hangingPunct="1">
              <a:lnSpc>
                <a:spcPct val="90000"/>
              </a:lnSpc>
              <a:buFontTx/>
              <a:buNone/>
            </a:pPr>
            <a:r>
              <a:rPr lang="it-IT" altLang="it-IT" dirty="0"/>
              <a:t>		</a:t>
            </a:r>
            <a:r>
              <a:rPr lang="it-IT" altLang="it-IT" u="sng" dirty="0"/>
              <a:t>ca. colon</a:t>
            </a:r>
            <a:r>
              <a:rPr lang="it-IT" altLang="it-IT" dirty="0"/>
              <a:t>, polmone, fegato, stomaco, pancreas, mammella 	</a:t>
            </a:r>
            <a:br>
              <a:rPr lang="it-IT" altLang="it-IT" dirty="0"/>
            </a:br>
            <a:r>
              <a:rPr lang="it-IT" altLang="it-IT" dirty="0"/>
              <a:t>		(anche: cirrosi alcolica, epatite, m. di Crohn)</a:t>
            </a:r>
          </a:p>
          <a:p>
            <a:pPr eaLnBrk="1" hangingPunct="1">
              <a:lnSpc>
                <a:spcPct val="90000"/>
              </a:lnSpc>
              <a:buFontTx/>
              <a:buNone/>
            </a:pPr>
            <a:r>
              <a:rPr lang="it-IT" altLang="it-IT" dirty="0"/>
              <a:t>    </a:t>
            </a:r>
            <a:r>
              <a:rPr lang="it-IT" altLang="it-IT" b="1" dirty="0">
                <a:solidFill>
                  <a:srgbClr val="C00000"/>
                </a:solidFill>
              </a:rPr>
              <a:t>AFP</a:t>
            </a:r>
            <a:r>
              <a:rPr lang="it-IT" altLang="it-IT" dirty="0"/>
              <a:t> (alfa-feto proteina):</a:t>
            </a:r>
          </a:p>
          <a:p>
            <a:pPr eaLnBrk="1" hangingPunct="1">
              <a:lnSpc>
                <a:spcPct val="90000"/>
              </a:lnSpc>
              <a:buFontTx/>
              <a:buNone/>
            </a:pPr>
            <a:r>
              <a:rPr lang="it-IT" altLang="it-IT" dirty="0"/>
              <a:t>		ca. fegato, testicolo</a:t>
            </a:r>
            <a:br>
              <a:rPr lang="it-IT" altLang="it-IT" dirty="0"/>
            </a:br>
            <a:r>
              <a:rPr lang="it-IT" altLang="it-IT" dirty="0"/>
              <a:t>		(anche: cirrosi, epatite, sofferenza fetale in gravidanza)</a:t>
            </a:r>
          </a:p>
          <a:p>
            <a:pPr eaLnBrk="1" hangingPunct="1">
              <a:buFontTx/>
              <a:buNone/>
            </a:pPr>
            <a:r>
              <a:rPr lang="it-IT" altLang="it-IT" dirty="0"/>
              <a:t>2) Antigeni tumore </a:t>
            </a:r>
            <a:r>
              <a:rPr lang="it-IT" altLang="it-IT" u="sng" dirty="0"/>
              <a:t>specifici:</a:t>
            </a:r>
            <a:endParaRPr lang="it-IT" altLang="it-IT" dirty="0"/>
          </a:p>
          <a:p>
            <a:pPr eaLnBrk="1" hangingPunct="1">
              <a:buFontTx/>
              <a:buNone/>
            </a:pPr>
            <a:r>
              <a:rPr lang="it-IT" altLang="it-IT" dirty="0"/>
              <a:t>	</a:t>
            </a:r>
            <a:r>
              <a:rPr lang="it-IT" altLang="it-IT" b="1" dirty="0">
                <a:solidFill>
                  <a:srgbClr val="C00000"/>
                </a:solidFill>
              </a:rPr>
              <a:t>PSA, PSMA </a:t>
            </a:r>
            <a:r>
              <a:rPr lang="it-IT" altLang="it-IT" dirty="0"/>
              <a:t>(prostate </a:t>
            </a:r>
            <a:r>
              <a:rPr lang="it-IT" altLang="it-IT" dirty="0" err="1"/>
              <a:t>specific</a:t>
            </a:r>
            <a:r>
              <a:rPr lang="it-IT" altLang="it-IT" dirty="0"/>
              <a:t> </a:t>
            </a:r>
            <a:r>
              <a:rPr lang="it-IT" altLang="it-IT" dirty="0" err="1"/>
              <a:t>antigen</a:t>
            </a:r>
            <a:r>
              <a:rPr lang="it-IT" altLang="it-IT" dirty="0"/>
              <a:t>, M-membrane): ca. prostata</a:t>
            </a:r>
          </a:p>
          <a:p>
            <a:pPr eaLnBrk="1" hangingPunct="1">
              <a:buFontTx/>
              <a:buNone/>
            </a:pPr>
            <a:r>
              <a:rPr lang="it-IT" altLang="it-IT" dirty="0"/>
              <a:t>	</a:t>
            </a:r>
            <a:r>
              <a:rPr lang="it-IT" altLang="it-IT" b="1" dirty="0">
                <a:solidFill>
                  <a:srgbClr val="C00000"/>
                </a:solidFill>
              </a:rPr>
              <a:t>Immunoglobuline</a:t>
            </a:r>
            <a:r>
              <a:rPr lang="it-IT" altLang="it-IT" dirty="0"/>
              <a:t>: plasmocitoma</a:t>
            </a:r>
          </a:p>
          <a:p>
            <a:pPr eaLnBrk="1" hangingPunct="1">
              <a:buFontTx/>
              <a:buNone/>
            </a:pPr>
            <a:r>
              <a:rPr lang="it-IT" altLang="it-IT" dirty="0"/>
              <a:t>	Ormoni specifici:</a:t>
            </a:r>
          </a:p>
          <a:p>
            <a:pPr eaLnBrk="1" hangingPunct="1">
              <a:buFontTx/>
              <a:buNone/>
            </a:pPr>
            <a:r>
              <a:rPr lang="it-IT" altLang="it-IT" dirty="0"/>
              <a:t>		-serotonina, </a:t>
            </a:r>
            <a:r>
              <a:rPr lang="it-IT" altLang="it-IT" dirty="0" err="1"/>
              <a:t>cromogranina</a:t>
            </a:r>
            <a:r>
              <a:rPr lang="it-IT" altLang="it-IT" dirty="0"/>
              <a:t>, ecc.: sindrome. da carcinoide, </a:t>
            </a:r>
            <a:br>
              <a:rPr lang="it-IT" altLang="it-IT" dirty="0"/>
            </a:br>
            <a:r>
              <a:rPr lang="it-IT" altLang="it-IT" dirty="0"/>
              <a:t>		altri </a:t>
            </a:r>
            <a:r>
              <a:rPr lang="it-IT" altLang="it-IT" dirty="0" err="1"/>
              <a:t>NETs</a:t>
            </a:r>
            <a:r>
              <a:rPr lang="it-IT" altLang="it-IT" dirty="0"/>
              <a:t> (Neuroendocrine </a:t>
            </a:r>
            <a:r>
              <a:rPr lang="it-IT" altLang="it-IT" dirty="0" err="1"/>
              <a:t>Tumors</a:t>
            </a:r>
            <a:endParaRPr lang="it-IT" altLang="it-IT" dirty="0"/>
          </a:p>
          <a:p>
            <a:pPr eaLnBrk="1" hangingPunct="1">
              <a:buFontTx/>
              <a:buNone/>
            </a:pPr>
            <a:r>
              <a:rPr lang="it-IT" altLang="it-IT" dirty="0"/>
              <a:t>altri</a:t>
            </a:r>
          </a:p>
          <a:p>
            <a:pPr eaLnBrk="1" hangingPunct="1">
              <a:buFontTx/>
              <a:buNone/>
            </a:pPr>
            <a:endParaRPr lang="it-IT" altLang="it-IT" dirty="0"/>
          </a:p>
          <a:p>
            <a:pPr eaLnBrk="1" hangingPunct="1">
              <a:buFontTx/>
              <a:buNone/>
            </a:pPr>
            <a:r>
              <a:rPr lang="it-IT" altLang="it-IT" dirty="0"/>
              <a: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a:extLst>
              <a:ext uri="{FF2B5EF4-FFF2-40B4-BE49-F238E27FC236}">
                <a16:creationId xmlns:a16="http://schemas.microsoft.com/office/drawing/2014/main" id="{0C5D072C-C8F6-8D95-FA7C-0F40F268EB0E}"/>
              </a:ext>
            </a:extLst>
          </p:cNvPr>
          <p:cNvPicPr>
            <a:picLocks noChangeAspect="1" noChangeArrowheads="1"/>
          </p:cNvPicPr>
          <p:nvPr/>
        </p:nvPicPr>
        <p:blipFill>
          <a:blip r:embed="rId2">
            <a:lum bright="-6000" contrast="18000"/>
            <a:extLst>
              <a:ext uri="{28A0092B-C50C-407E-A947-70E740481C1C}">
                <a14:useLocalDpi xmlns:a14="http://schemas.microsoft.com/office/drawing/2010/main"/>
              </a:ext>
            </a:extLst>
          </a:blip>
          <a:srcRect/>
          <a:stretch>
            <a:fillRect/>
          </a:stretch>
        </p:blipFill>
        <p:spPr bwMode="auto">
          <a:xfrm>
            <a:off x="1524001" y="1052514"/>
            <a:ext cx="8101013" cy="580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8" name="Picture 5">
            <a:extLst>
              <a:ext uri="{FF2B5EF4-FFF2-40B4-BE49-F238E27FC236}">
                <a16:creationId xmlns:a16="http://schemas.microsoft.com/office/drawing/2014/main" id="{E8219834-EF85-523A-726E-67DDBD548D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4063" y="3500439"/>
            <a:ext cx="2451100"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9" name="Rectangle 6">
            <a:extLst>
              <a:ext uri="{FF2B5EF4-FFF2-40B4-BE49-F238E27FC236}">
                <a16:creationId xmlns:a16="http://schemas.microsoft.com/office/drawing/2014/main" id="{13F0C86F-44B7-6024-5A50-33521605F941}"/>
              </a:ext>
            </a:extLst>
          </p:cNvPr>
          <p:cNvSpPr>
            <a:spLocks noChangeArrowheads="1"/>
          </p:cNvSpPr>
          <p:nvPr/>
        </p:nvSpPr>
        <p:spPr bwMode="auto">
          <a:xfrm>
            <a:off x="158620" y="137379"/>
            <a:ext cx="1137868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0" rIns="5400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dirty="0" err="1">
                <a:solidFill>
                  <a:srgbClr val="0070C0"/>
                </a:solidFill>
                <a:latin typeface="Arial" panose="020B0604020202020204" pitchFamily="34" charset="0"/>
              </a:rPr>
              <a:t>Molecular</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biomarkers</a:t>
            </a:r>
            <a:r>
              <a:rPr lang="it-IT" altLang="it-IT" sz="3600" b="1" dirty="0">
                <a:solidFill>
                  <a:srgbClr val="0070C0"/>
                </a:solidFill>
                <a:latin typeface="Arial" panose="020B0604020202020204" pitchFamily="34" charset="0"/>
              </a:rPr>
              <a:t> in </a:t>
            </a:r>
            <a:r>
              <a:rPr lang="it-IT" altLang="it-IT" sz="3600" b="1" dirty="0" err="1">
                <a:solidFill>
                  <a:srgbClr val="0070C0"/>
                </a:solidFill>
                <a:latin typeface="Arial" panose="020B0604020202020204" pitchFamily="34" charset="0"/>
              </a:rPr>
              <a:t>colorectal</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cancers</a:t>
            </a:r>
            <a:endParaRPr lang="it-IT" altLang="it-IT" sz="3600" b="1" dirty="0">
              <a:solidFill>
                <a:srgbClr val="0070C0"/>
              </a:solidFill>
              <a:latin typeface="Arial" panose="020B0604020202020204" pitchFamily="34" charset="0"/>
            </a:endParaRPr>
          </a:p>
        </p:txBody>
      </p:sp>
      <p:sp>
        <p:nvSpPr>
          <p:cNvPr id="132100" name="Rectangle 7">
            <a:extLst>
              <a:ext uri="{FF2B5EF4-FFF2-40B4-BE49-F238E27FC236}">
                <a16:creationId xmlns:a16="http://schemas.microsoft.com/office/drawing/2014/main" id="{BE633015-02A0-B805-805F-0F8F621BC4A9}"/>
              </a:ext>
            </a:extLst>
          </p:cNvPr>
          <p:cNvSpPr>
            <a:spLocks noChangeArrowheads="1"/>
          </p:cNvSpPr>
          <p:nvPr/>
        </p:nvSpPr>
        <p:spPr bwMode="auto">
          <a:xfrm>
            <a:off x="1530351" y="1071563"/>
            <a:ext cx="1368425" cy="18891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2101" name="Rectangle 8">
            <a:extLst>
              <a:ext uri="{FF2B5EF4-FFF2-40B4-BE49-F238E27FC236}">
                <a16:creationId xmlns:a16="http://schemas.microsoft.com/office/drawing/2014/main" id="{957E8BE4-68E3-AF75-5934-E06CA0FDD39D}"/>
              </a:ext>
            </a:extLst>
          </p:cNvPr>
          <p:cNvSpPr>
            <a:spLocks noChangeArrowheads="1"/>
          </p:cNvSpPr>
          <p:nvPr/>
        </p:nvSpPr>
        <p:spPr bwMode="auto">
          <a:xfrm>
            <a:off x="1530351" y="41497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2102" name="Line 9">
            <a:extLst>
              <a:ext uri="{FF2B5EF4-FFF2-40B4-BE49-F238E27FC236}">
                <a16:creationId xmlns:a16="http://schemas.microsoft.com/office/drawing/2014/main" id="{5935CEA1-1F0B-9549-5E2F-AD5966A6F64B}"/>
              </a:ext>
            </a:extLst>
          </p:cNvPr>
          <p:cNvSpPr>
            <a:spLocks noChangeShapeType="1"/>
          </p:cNvSpPr>
          <p:nvPr/>
        </p:nvSpPr>
        <p:spPr bwMode="auto">
          <a:xfrm>
            <a:off x="1847851"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3" name="Line 10">
            <a:extLst>
              <a:ext uri="{FF2B5EF4-FFF2-40B4-BE49-F238E27FC236}">
                <a16:creationId xmlns:a16="http://schemas.microsoft.com/office/drawing/2014/main" id="{55CF4755-F3D6-7CFC-6511-BE61E9A51C98}"/>
              </a:ext>
            </a:extLst>
          </p:cNvPr>
          <p:cNvSpPr>
            <a:spLocks noChangeShapeType="1"/>
          </p:cNvSpPr>
          <p:nvPr/>
        </p:nvSpPr>
        <p:spPr bwMode="auto">
          <a:xfrm>
            <a:off x="4665664"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4" name="Line 11">
            <a:extLst>
              <a:ext uri="{FF2B5EF4-FFF2-40B4-BE49-F238E27FC236}">
                <a16:creationId xmlns:a16="http://schemas.microsoft.com/office/drawing/2014/main" id="{5ACB960B-E49D-0B74-3909-C511DB3DCA43}"/>
              </a:ext>
            </a:extLst>
          </p:cNvPr>
          <p:cNvSpPr>
            <a:spLocks noChangeShapeType="1"/>
          </p:cNvSpPr>
          <p:nvPr/>
        </p:nvSpPr>
        <p:spPr bwMode="auto">
          <a:xfrm>
            <a:off x="7248526"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4">
            <a:extLst>
              <a:ext uri="{FF2B5EF4-FFF2-40B4-BE49-F238E27FC236}">
                <a16:creationId xmlns:a16="http://schemas.microsoft.com/office/drawing/2014/main" id="{D6326BA3-304F-9C6B-16F3-89EF2D44527F}"/>
              </a:ext>
            </a:extLst>
          </p:cNvPr>
          <p:cNvSpPr>
            <a:spLocks noChangeArrowheads="1"/>
          </p:cNvSpPr>
          <p:nvPr/>
        </p:nvSpPr>
        <p:spPr bwMode="auto">
          <a:xfrm>
            <a:off x="200025" y="0"/>
            <a:ext cx="87256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dirty="0" err="1">
                <a:solidFill>
                  <a:srgbClr val="0070C0"/>
                </a:solidFill>
                <a:latin typeface="Arial" panose="020B0604020202020204" pitchFamily="34" charset="0"/>
              </a:rPr>
              <a:t>Molecular</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biomarkers</a:t>
            </a:r>
            <a:r>
              <a:rPr lang="it-IT" altLang="it-IT" sz="3600" b="1" dirty="0">
                <a:solidFill>
                  <a:srgbClr val="0070C0"/>
                </a:solidFill>
                <a:latin typeface="Arial" panose="020B0604020202020204" pitchFamily="34" charset="0"/>
              </a:rPr>
              <a:t> in </a:t>
            </a:r>
            <a:r>
              <a:rPr lang="it-IT" altLang="it-IT" sz="3600" b="1" dirty="0" err="1">
                <a:solidFill>
                  <a:srgbClr val="0070C0"/>
                </a:solidFill>
                <a:latin typeface="Arial" panose="020B0604020202020204" pitchFamily="34" charset="0"/>
              </a:rPr>
              <a:t>breast</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cancer</a:t>
            </a:r>
            <a:endParaRPr lang="it-IT" altLang="it-IT" sz="3600" b="1" dirty="0">
              <a:solidFill>
                <a:srgbClr val="0070C0"/>
              </a:solidFill>
              <a:latin typeface="Arial" panose="020B0604020202020204" pitchFamily="34" charset="0"/>
            </a:endParaRPr>
          </a:p>
        </p:txBody>
      </p:sp>
      <p:pic>
        <p:nvPicPr>
          <p:cNvPr id="133122" name="Picture 5">
            <a:extLst>
              <a:ext uri="{FF2B5EF4-FFF2-40B4-BE49-F238E27FC236}">
                <a16:creationId xmlns:a16="http://schemas.microsoft.com/office/drawing/2014/main" id="{60664A53-6E63-0766-B6C4-A015E05097A8}"/>
              </a:ext>
            </a:extLst>
          </p:cNvPr>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1992313" y="984251"/>
            <a:ext cx="8172450" cy="588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3" name="Picture 6">
            <a:extLst>
              <a:ext uri="{FF2B5EF4-FFF2-40B4-BE49-F238E27FC236}">
                <a16:creationId xmlns:a16="http://schemas.microsoft.com/office/drawing/2014/main" id="{51BF7F21-AC31-8E54-D2B6-D6BE8B7787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5725" y="6743700"/>
            <a:ext cx="2451100"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a:extLst>
              <a:ext uri="{FF2B5EF4-FFF2-40B4-BE49-F238E27FC236}">
                <a16:creationId xmlns:a16="http://schemas.microsoft.com/office/drawing/2014/main" id="{D6F7878D-5E8E-B816-53AC-F1F2395B934B}"/>
              </a:ext>
            </a:extLst>
          </p:cNvPr>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4494213" y="0"/>
            <a:ext cx="6210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6" name="Rectangle 5">
            <a:extLst>
              <a:ext uri="{FF2B5EF4-FFF2-40B4-BE49-F238E27FC236}">
                <a16:creationId xmlns:a16="http://schemas.microsoft.com/office/drawing/2014/main" id="{8B469BBA-5D01-C256-2921-291C143261AB}"/>
              </a:ext>
            </a:extLst>
          </p:cNvPr>
          <p:cNvSpPr>
            <a:spLocks noChangeArrowheads="1"/>
          </p:cNvSpPr>
          <p:nvPr/>
        </p:nvSpPr>
        <p:spPr bwMode="auto">
          <a:xfrm>
            <a:off x="380127" y="269844"/>
            <a:ext cx="324008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a:solidFill>
                  <a:srgbClr val="0070C0"/>
                </a:solidFill>
                <a:latin typeface="Arial" panose="020B0604020202020204" pitchFamily="34" charset="0"/>
              </a:rPr>
              <a:t>Molecular biomarkers in lung cancers</a:t>
            </a:r>
          </a:p>
        </p:txBody>
      </p:sp>
      <p:sp>
        <p:nvSpPr>
          <p:cNvPr id="134147" name="Rectangle 6">
            <a:extLst>
              <a:ext uri="{FF2B5EF4-FFF2-40B4-BE49-F238E27FC236}">
                <a16:creationId xmlns:a16="http://schemas.microsoft.com/office/drawing/2014/main" id="{B43F5D3A-DC89-08C6-5207-2E5FC8A93113}"/>
              </a:ext>
            </a:extLst>
          </p:cNvPr>
          <p:cNvSpPr>
            <a:spLocks noChangeArrowheads="1"/>
          </p:cNvSpPr>
          <p:nvPr/>
        </p:nvSpPr>
        <p:spPr bwMode="auto">
          <a:xfrm>
            <a:off x="4502151" y="95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4148" name="Rectangle 7">
            <a:extLst>
              <a:ext uri="{FF2B5EF4-FFF2-40B4-BE49-F238E27FC236}">
                <a16:creationId xmlns:a16="http://schemas.microsoft.com/office/drawing/2014/main" id="{E0815D8D-29B6-47E2-FC00-939547481F4C}"/>
              </a:ext>
            </a:extLst>
          </p:cNvPr>
          <p:cNvSpPr>
            <a:spLocks noChangeArrowheads="1"/>
          </p:cNvSpPr>
          <p:nvPr/>
        </p:nvSpPr>
        <p:spPr bwMode="auto">
          <a:xfrm>
            <a:off x="4502151" y="35274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4149" name="Line 8">
            <a:extLst>
              <a:ext uri="{FF2B5EF4-FFF2-40B4-BE49-F238E27FC236}">
                <a16:creationId xmlns:a16="http://schemas.microsoft.com/office/drawing/2014/main" id="{9A65823B-8E5F-3219-293B-FB5C715188AF}"/>
              </a:ext>
            </a:extLst>
          </p:cNvPr>
          <p:cNvSpPr>
            <a:spLocks noChangeShapeType="1"/>
          </p:cNvSpPr>
          <p:nvPr/>
        </p:nvSpPr>
        <p:spPr bwMode="auto">
          <a:xfrm>
            <a:off x="5026026" y="396716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0" name="Line 9">
            <a:extLst>
              <a:ext uri="{FF2B5EF4-FFF2-40B4-BE49-F238E27FC236}">
                <a16:creationId xmlns:a16="http://schemas.microsoft.com/office/drawing/2014/main" id="{668F1FD8-A91A-8188-C437-3250DBAFF6EA}"/>
              </a:ext>
            </a:extLst>
          </p:cNvPr>
          <p:cNvSpPr>
            <a:spLocks noChangeShapeType="1"/>
          </p:cNvSpPr>
          <p:nvPr/>
        </p:nvSpPr>
        <p:spPr bwMode="auto">
          <a:xfrm>
            <a:off x="8688388" y="3967163"/>
            <a:ext cx="792162"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1" name="Line 10">
            <a:extLst>
              <a:ext uri="{FF2B5EF4-FFF2-40B4-BE49-F238E27FC236}">
                <a16:creationId xmlns:a16="http://schemas.microsoft.com/office/drawing/2014/main" id="{31BA6435-5402-4B3D-10F4-684D76970224}"/>
              </a:ext>
            </a:extLst>
          </p:cNvPr>
          <p:cNvSpPr>
            <a:spLocks noChangeShapeType="1"/>
          </p:cNvSpPr>
          <p:nvPr/>
        </p:nvSpPr>
        <p:spPr bwMode="auto">
          <a:xfrm>
            <a:off x="5880101" y="3529013"/>
            <a:ext cx="48228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2" name="Line 11">
            <a:extLst>
              <a:ext uri="{FF2B5EF4-FFF2-40B4-BE49-F238E27FC236}">
                <a16:creationId xmlns:a16="http://schemas.microsoft.com/office/drawing/2014/main" id="{CF942C75-A0C6-408C-FEE6-CA47B8805502}"/>
              </a:ext>
            </a:extLst>
          </p:cNvPr>
          <p:cNvSpPr>
            <a:spLocks noChangeShapeType="1"/>
          </p:cNvSpPr>
          <p:nvPr/>
        </p:nvSpPr>
        <p:spPr bwMode="auto">
          <a:xfrm>
            <a:off x="5880101" y="6350"/>
            <a:ext cx="233997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34153" name="Picture 12">
            <a:extLst>
              <a:ext uri="{FF2B5EF4-FFF2-40B4-BE49-F238E27FC236}">
                <a16:creationId xmlns:a16="http://schemas.microsoft.com/office/drawing/2014/main" id="{E5DE5B09-6F9C-8FD3-C695-6CE7CA9EF3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2125" y="3284539"/>
            <a:ext cx="2451100"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CasellaDiTesto 1">
            <a:extLst>
              <a:ext uri="{FF2B5EF4-FFF2-40B4-BE49-F238E27FC236}">
                <a16:creationId xmlns:a16="http://schemas.microsoft.com/office/drawing/2014/main" id="{4028A045-5521-F608-194E-701B9C2D18DD}"/>
              </a:ext>
            </a:extLst>
          </p:cNvPr>
          <p:cNvSpPr txBox="1">
            <a:spLocks noChangeArrowheads="1"/>
          </p:cNvSpPr>
          <p:nvPr/>
        </p:nvSpPr>
        <p:spPr bwMode="auto">
          <a:xfrm>
            <a:off x="1259343" y="957102"/>
            <a:ext cx="74834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800" b="1" dirty="0">
                <a:solidFill>
                  <a:srgbClr val="0070C0"/>
                </a:solidFill>
                <a:latin typeface="+mn-lt"/>
              </a:rPr>
              <a:t>Biopsie liquide:</a:t>
            </a:r>
          </a:p>
          <a:p>
            <a:pPr eaLnBrk="1" hangingPunct="1">
              <a:spcBef>
                <a:spcPct val="0"/>
              </a:spcBef>
              <a:buFontTx/>
              <a:buNone/>
            </a:pPr>
            <a:endParaRPr lang="it-IT" altLang="it-IT" sz="2800" dirty="0">
              <a:latin typeface="+mn-lt"/>
            </a:endParaRP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1- </a:t>
            </a:r>
            <a:r>
              <a:rPr lang="it-IT" altLang="it-IT" sz="2800" dirty="0" err="1">
                <a:latin typeface="+mn-lt"/>
              </a:rPr>
              <a:t>Circulating</a:t>
            </a:r>
            <a:r>
              <a:rPr lang="it-IT" altLang="it-IT" sz="2800" dirty="0">
                <a:latin typeface="+mn-lt"/>
              </a:rPr>
              <a:t> </a:t>
            </a:r>
            <a:r>
              <a:rPr lang="it-IT" altLang="it-IT" sz="2800" dirty="0" err="1">
                <a:latin typeface="+mn-lt"/>
              </a:rPr>
              <a:t>tumor</a:t>
            </a:r>
            <a:r>
              <a:rPr lang="it-IT" altLang="it-IT" sz="2800" dirty="0">
                <a:latin typeface="+mn-lt"/>
              </a:rPr>
              <a:t> DNA (</a:t>
            </a:r>
            <a:r>
              <a:rPr lang="it-IT" altLang="it-IT" sz="2800" dirty="0" err="1">
                <a:latin typeface="+mn-lt"/>
              </a:rPr>
              <a:t>ctDNA</a:t>
            </a:r>
            <a:r>
              <a:rPr lang="it-IT" altLang="it-IT" sz="2800" dirty="0">
                <a:latin typeface="+mn-lt"/>
              </a:rPr>
              <a:t>)</a:t>
            </a: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2)- </a:t>
            </a:r>
            <a:r>
              <a:rPr lang="it-IT" altLang="it-IT" sz="2800" dirty="0" err="1">
                <a:latin typeface="+mn-lt"/>
              </a:rPr>
              <a:t>Circulating</a:t>
            </a:r>
            <a:r>
              <a:rPr lang="it-IT" altLang="it-IT" sz="2800" dirty="0">
                <a:latin typeface="+mn-lt"/>
              </a:rPr>
              <a:t> </a:t>
            </a:r>
            <a:r>
              <a:rPr lang="it-IT" altLang="it-IT" sz="2800" dirty="0" err="1">
                <a:latin typeface="+mn-lt"/>
              </a:rPr>
              <a:t>tumor</a:t>
            </a:r>
            <a:r>
              <a:rPr lang="it-IT" altLang="it-IT" sz="2800" dirty="0">
                <a:latin typeface="+mn-lt"/>
              </a:rPr>
              <a:t> </a:t>
            </a:r>
            <a:r>
              <a:rPr lang="it-IT" altLang="it-IT" sz="2800" dirty="0" err="1">
                <a:latin typeface="+mn-lt"/>
              </a:rPr>
              <a:t>cells</a:t>
            </a:r>
            <a:r>
              <a:rPr lang="it-IT" altLang="it-IT" sz="2800" dirty="0">
                <a:latin typeface="+mn-lt"/>
              </a:rPr>
              <a:t> (</a:t>
            </a:r>
            <a:r>
              <a:rPr lang="it-IT" altLang="it-IT" sz="2800" dirty="0" err="1">
                <a:latin typeface="+mn-lt"/>
              </a:rPr>
              <a:t>CTCs</a:t>
            </a:r>
            <a:r>
              <a:rPr lang="it-IT" altLang="it-IT" sz="2800" dirty="0">
                <a:latin typeface="+mn-lt"/>
              </a:rPr>
              <a:t>)</a:t>
            </a: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3)- </a:t>
            </a:r>
            <a:r>
              <a:rPr lang="it-IT" altLang="it-IT" dirty="0" err="1">
                <a:latin typeface="+mn-lt"/>
              </a:rPr>
              <a:t>Exosomes</a:t>
            </a:r>
            <a:r>
              <a:rPr lang="it-IT" altLang="it-IT" sz="2800" dirty="0">
                <a:latin typeface="+mn-lt"/>
              </a:rPr>
              <a:t>: vescicole circolanti (</a:t>
            </a:r>
            <a:r>
              <a:rPr lang="it-IT" altLang="it-IT" sz="2800" dirty="0" err="1">
                <a:latin typeface="+mn-lt"/>
              </a:rPr>
              <a:t>Evs</a:t>
            </a:r>
            <a:r>
              <a:rPr lang="it-IT" altLang="it-IT" sz="2800" dirty="0">
                <a:latin typeface="+mn-lt"/>
              </a:rPr>
              <a:t>)</a:t>
            </a:r>
          </a:p>
          <a:p>
            <a:pPr eaLnBrk="1" hangingPunct="1">
              <a:spcBef>
                <a:spcPct val="0"/>
              </a:spcBef>
              <a:buFontTx/>
              <a:buNone/>
            </a:pPr>
            <a:r>
              <a:rPr lang="it-IT" altLang="it-IT" sz="2800" dirty="0">
                <a:latin typeface="+mn-lt"/>
              </a:rPr>
              <a:t>(30-200 nm in plasma [100 x 10</a:t>
            </a:r>
            <a:r>
              <a:rPr lang="it-IT" altLang="it-IT" sz="2800" baseline="30000" dirty="0">
                <a:latin typeface="+mn-lt"/>
              </a:rPr>
              <a:t>6</a:t>
            </a:r>
            <a:r>
              <a:rPr lang="it-IT" altLang="it-IT" sz="2800" dirty="0">
                <a:latin typeface="+mn-lt"/>
              </a:rPr>
              <a:t> per ml ], </a:t>
            </a:r>
          </a:p>
          <a:p>
            <a:pPr eaLnBrk="1" hangingPunct="1">
              <a:spcBef>
                <a:spcPct val="0"/>
              </a:spcBef>
              <a:buFontTx/>
              <a:buNone/>
            </a:pPr>
            <a:r>
              <a:rPr lang="it-IT" altLang="it-IT" sz="2800" dirty="0">
                <a:latin typeface="+mn-lt"/>
              </a:rPr>
              <a:t>urine, </a:t>
            </a:r>
            <a:r>
              <a:rPr lang="it-IT" altLang="it-IT" sz="2800" dirty="0" err="1">
                <a:latin typeface="+mn-lt"/>
              </a:rPr>
              <a:t>liq.cerebro</a:t>
            </a:r>
            <a:r>
              <a:rPr lang="it-IT" altLang="it-IT" sz="2800" dirty="0">
                <a:latin typeface="+mn-lt"/>
              </a:rPr>
              <a:t>-spinale) contenenti DNA, RNA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BFA0C1F-0B6A-F59E-E34A-0B8067112C97}"/>
              </a:ext>
            </a:extLst>
          </p:cNvPr>
          <p:cNvSpPr txBox="1">
            <a:spLocks noChangeArrowheads="1"/>
          </p:cNvSpPr>
          <p:nvPr/>
        </p:nvSpPr>
        <p:spPr bwMode="auto">
          <a:xfrm>
            <a:off x="158192" y="90859"/>
            <a:ext cx="7772400" cy="70212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en-US" sz="3600" b="1" dirty="0">
                <a:solidFill>
                  <a:srgbClr val="0070C0"/>
                </a:solidFill>
                <a:latin typeface="+mn-lt"/>
              </a:rPr>
              <a:t>RETINOBLASTOMA</a:t>
            </a:r>
          </a:p>
        </p:txBody>
      </p:sp>
      <p:sp>
        <p:nvSpPr>
          <p:cNvPr id="4" name="TextBox 3">
            <a:extLst>
              <a:ext uri="{FF2B5EF4-FFF2-40B4-BE49-F238E27FC236}">
                <a16:creationId xmlns:a16="http://schemas.microsoft.com/office/drawing/2014/main" id="{9E44F9C3-96F9-F7DA-D9F6-39F9F8248CB7}"/>
              </a:ext>
            </a:extLst>
          </p:cNvPr>
          <p:cNvSpPr txBox="1"/>
          <p:nvPr/>
        </p:nvSpPr>
        <p:spPr>
          <a:xfrm>
            <a:off x="250348" y="2568203"/>
            <a:ext cx="11141795" cy="3970318"/>
          </a:xfrm>
          <a:prstGeom prst="rect">
            <a:avLst/>
          </a:prstGeom>
          <a:noFill/>
        </p:spPr>
        <p:txBody>
          <a:bodyPr wrap="square" rtlCol="0">
            <a:spAutoFit/>
          </a:bodyPr>
          <a:lstStyle/>
          <a:p>
            <a:r>
              <a:rPr lang="it-IT" sz="2800" dirty="0"/>
              <a:t>Leucocoria</a:t>
            </a:r>
          </a:p>
          <a:p>
            <a:r>
              <a:rPr lang="it-IT" sz="2800" dirty="0"/>
              <a:t>In un occhio o in entrambi</a:t>
            </a:r>
          </a:p>
          <a:p>
            <a:endParaRPr lang="it-IT" sz="2800" dirty="0"/>
          </a:p>
          <a:p>
            <a:r>
              <a:rPr lang="it-IT" sz="2800" dirty="0"/>
              <a:t>Base genetica per mutazione di un gene onco-soppressore (RB1)</a:t>
            </a:r>
          </a:p>
          <a:p>
            <a:endParaRPr lang="it-IT" sz="2800" dirty="0"/>
          </a:p>
          <a:p>
            <a:r>
              <a:rPr lang="it-IT" sz="2800" dirty="0"/>
              <a:t>Si sviluppa nei primi mesi o anni di vista in casi in cui</a:t>
            </a:r>
          </a:p>
          <a:p>
            <a:r>
              <a:rPr lang="it-IT" sz="2800" dirty="0"/>
              <a:t>- alla nascita una copia mutata è ereditata </a:t>
            </a:r>
            <a:br>
              <a:rPr lang="it-IT" sz="2800" dirty="0"/>
            </a:br>
            <a:r>
              <a:rPr lang="it-IT" sz="2800" dirty="0"/>
              <a:t>- in un precursore delle cellule retiniche (</a:t>
            </a:r>
            <a:r>
              <a:rPr lang="it-IT" sz="2800" b="1" dirty="0" err="1"/>
              <a:t>retinoblasto</a:t>
            </a:r>
            <a:r>
              <a:rPr lang="it-IT" sz="2800" dirty="0"/>
              <a:t>) si verifica una seconda mutazione (o una perdita) sull’allele sano</a:t>
            </a:r>
          </a:p>
        </p:txBody>
      </p:sp>
      <p:sp>
        <p:nvSpPr>
          <p:cNvPr id="6" name="TextBox 5">
            <a:extLst>
              <a:ext uri="{FF2B5EF4-FFF2-40B4-BE49-F238E27FC236}">
                <a16:creationId xmlns:a16="http://schemas.microsoft.com/office/drawing/2014/main" id="{D4E802B4-FCD3-D19F-6B42-58DF7290B120}"/>
              </a:ext>
            </a:extLst>
          </p:cNvPr>
          <p:cNvSpPr txBox="1"/>
          <p:nvPr/>
        </p:nvSpPr>
        <p:spPr>
          <a:xfrm>
            <a:off x="250348" y="792988"/>
            <a:ext cx="5390055" cy="830997"/>
          </a:xfrm>
          <a:prstGeom prst="rect">
            <a:avLst/>
          </a:prstGeom>
          <a:noFill/>
        </p:spPr>
        <p:txBody>
          <a:bodyPr wrap="square" rtlCol="0">
            <a:spAutoFit/>
          </a:bodyPr>
          <a:lstStyle/>
          <a:p>
            <a:r>
              <a:rPr lang="it-IT" sz="2400" dirty="0"/>
              <a:t>Tumore maligno: incidenza 1/20.000 nati (3-4% di tutti i tumori maligni ped)</a:t>
            </a:r>
          </a:p>
        </p:txBody>
      </p:sp>
      <p:pic>
        <p:nvPicPr>
          <p:cNvPr id="7" name="Picture 6">
            <a:extLst>
              <a:ext uri="{FF2B5EF4-FFF2-40B4-BE49-F238E27FC236}">
                <a16:creationId xmlns:a16="http://schemas.microsoft.com/office/drawing/2014/main" id="{5C354054-E343-DB09-C0FB-00E953DB9F96}"/>
              </a:ext>
            </a:extLst>
          </p:cNvPr>
          <p:cNvPicPr>
            <a:picLocks noChangeAspect="1"/>
          </p:cNvPicPr>
          <p:nvPr/>
        </p:nvPicPr>
        <p:blipFill>
          <a:blip r:embed="rId2"/>
          <a:stretch>
            <a:fillRect/>
          </a:stretch>
        </p:blipFill>
        <p:spPr>
          <a:xfrm>
            <a:off x="5584120" y="1664988"/>
            <a:ext cx="3775062" cy="1578274"/>
          </a:xfrm>
          <a:prstGeom prst="rect">
            <a:avLst/>
          </a:prstGeom>
        </p:spPr>
      </p:pic>
    </p:spTree>
    <p:extLst>
      <p:ext uri="{BB962C8B-B14F-4D97-AF65-F5344CB8AC3E}">
        <p14:creationId xmlns:p14="http://schemas.microsoft.com/office/powerpoint/2010/main" val="190170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3587</TotalTime>
  <Words>3878</Words>
  <Application>Microsoft Office PowerPoint</Application>
  <PresentationFormat>Widescreen</PresentationFormat>
  <Paragraphs>549</Paragraphs>
  <Slides>88</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88</vt:i4>
      </vt:variant>
    </vt:vector>
  </HeadingPairs>
  <TitlesOfParts>
    <vt:vector size="97" baseType="lpstr">
      <vt:lpstr>ＭＳ Ｐゴシック</vt:lpstr>
      <vt:lpstr>Arial</vt:lpstr>
      <vt:lpstr>BreveText</vt:lpstr>
      <vt:lpstr>Calibri</vt:lpstr>
      <vt:lpstr>Calibri Light</vt:lpstr>
      <vt:lpstr>Courier New</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Cachessia                   (cacos = cattivo; exis = costituzione)</vt:lpstr>
      <vt:lpstr>PowerPoint Presentation</vt:lpstr>
      <vt:lpstr>PowerPoint Presentation</vt:lpstr>
      <vt:lpstr>SINDROMI   PARANEOPLASTICHE (10%)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Leucemie linfatiche acute</vt:lpstr>
      <vt:lpstr>PowerPoint Presentation</vt:lpstr>
      <vt:lpstr>LEUCEMIA LINFATICA ACUTA</vt:lpstr>
      <vt:lpstr>PowerPoint Presentation</vt:lpstr>
      <vt:lpstr>EREDITARIETA’ NEOPLASIE</vt:lpstr>
      <vt:lpstr>PowerPoint Presentation</vt:lpstr>
      <vt:lpstr>PowerPoint Presentation</vt:lpstr>
      <vt:lpstr> PREDISPOSIZIONE NON EREDITARIA ALLE NEOPLASIE</vt:lpstr>
      <vt:lpstr>CONDIZIONI PRE-CANCEROSE</vt:lpstr>
      <vt:lpstr>RNA virus (retrotrascritti, gag-pol-env, LTR) </vt:lpstr>
      <vt:lpstr>DNA virus (integrazione [= inibizione della replicazione virale] nel DNA dell’ospite, possibile latenza per formaz. episomi, geni espressi dalla cell ospite  antigeni di superficie)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623</cp:revision>
  <dcterms:created xsi:type="dcterms:W3CDTF">2021-02-27T18:38:28Z</dcterms:created>
  <dcterms:modified xsi:type="dcterms:W3CDTF">2024-04-18T20:37:48Z</dcterms:modified>
</cp:coreProperties>
</file>