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61" r:id="rId4"/>
    <p:sldId id="263" r:id="rId5"/>
    <p:sldId id="262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74"/>
    <p:restoredTop sz="94663"/>
  </p:normalViewPr>
  <p:slideViewPr>
    <p:cSldViewPr snapToGrid="0">
      <p:cViewPr>
        <p:scale>
          <a:sx n="91" d="100"/>
          <a:sy n="91" d="100"/>
        </p:scale>
        <p:origin x="27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EE8D9-D0A9-4E45-8549-33AA9EA19172}" type="datetimeFigureOut">
              <a:rPr lang="en-IT" smtClean="0"/>
              <a:t>28/04/24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DD724-818A-3447-9070-21E41AC6066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4551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6B2B1-0A45-1F4B-8604-F8DCE4CBECC8}" type="slidenum">
              <a:rPr lang="en-IT" smtClean="0"/>
              <a:t>2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122730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6B2B1-0A45-1F4B-8604-F8DCE4CBECC8}" type="slidenum">
              <a:rPr lang="en-IT" smtClean="0"/>
              <a:t>3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82081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6B2B1-0A45-1F4B-8604-F8DCE4CBECC8}" type="slidenum">
              <a:rPr lang="en-IT" smtClean="0"/>
              <a:t>4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337297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6B2B1-0A45-1F4B-8604-F8DCE4CBECC8}" type="slidenum">
              <a:rPr lang="en-IT" smtClean="0"/>
              <a:t>5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21112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6B2B1-0A45-1F4B-8604-F8DCE4CBECC8}" type="slidenum">
              <a:rPr lang="en-IT" smtClean="0"/>
              <a:t>6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71297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6B2B1-0A45-1F4B-8604-F8DCE4CBECC8}" type="slidenum">
              <a:rPr lang="en-IT" smtClean="0"/>
              <a:t>7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15366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6B2B1-0A45-1F4B-8604-F8DCE4CBECC8}" type="slidenum">
              <a:rPr lang="en-IT" smtClean="0"/>
              <a:t>8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92223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6B2B1-0A45-1F4B-8604-F8DCE4CBECC8}" type="slidenum">
              <a:rPr lang="en-IT" smtClean="0"/>
              <a:t>9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5086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904E9-6EA0-EE0D-20A6-13B4CB456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D66F5-276A-8148-A650-43D6FBAE4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C8723-7769-22A6-99AD-FBCC833AF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7A71-0108-FA46-AEA9-08F2E14A4321}" type="datetimeFigureOut">
              <a:rPr lang="en-IT" smtClean="0"/>
              <a:t>28/04/24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4F9E6-A52B-3E11-FBE2-074B86B39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D44CB-2C67-0E64-05E6-9D1FDD864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F3EF-CB35-8948-B5E5-77602B7FFC1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06813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4028C-535D-F027-CCEE-6CB7999ED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F6D1A-B7D3-CE70-8364-C1943DF21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8EAEB-7F2A-98FB-5DD6-CEF9C0F6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7A71-0108-FA46-AEA9-08F2E14A4321}" type="datetimeFigureOut">
              <a:rPr lang="en-IT" smtClean="0"/>
              <a:t>28/04/24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D8A29-35EF-CAE5-79EF-EFD6F63B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3E72E-E609-764C-9F4E-42C36FA64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F3EF-CB35-8948-B5E5-77602B7FFC1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9169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C60D4B-C5D0-66D6-C2D5-2E7EB8C3DE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AA2CA-A897-FB7D-96A4-C760F1ABB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8853B-825C-763D-2FC9-1FD36EE6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7A71-0108-FA46-AEA9-08F2E14A4321}" type="datetimeFigureOut">
              <a:rPr lang="en-IT" smtClean="0"/>
              <a:t>28/04/24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45CB1-35CB-AD69-4D38-D0E7755B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21662-7626-6BCB-BD3D-E93A380AD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F3EF-CB35-8948-B5E5-77602B7FFC1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4764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46307-DE75-FBBF-3127-3C884F23A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CCCDE-7C2C-6B35-D9AD-9B42AC2E3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634D3-2AE3-C6F1-30DD-5D1FEA66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7A71-0108-FA46-AEA9-08F2E14A4321}" type="datetimeFigureOut">
              <a:rPr lang="en-IT" smtClean="0"/>
              <a:t>28/04/24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58D58-7527-441A-178B-CC13C5EF3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38318-9781-6770-D711-EF01F675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F3EF-CB35-8948-B5E5-77602B7FFC1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7165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6BC02-C34F-EBC2-392D-340C3F44E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FCA33-4B94-A73B-8424-BE0870EBF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D22F4-CE0D-EAA9-282E-2E2235569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7A71-0108-FA46-AEA9-08F2E14A4321}" type="datetimeFigureOut">
              <a:rPr lang="en-IT" smtClean="0"/>
              <a:t>28/04/24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863E9-A189-B40B-2D1A-5FD001F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818E4-7E9B-FA76-49CB-DBEAB802C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F3EF-CB35-8948-B5E5-77602B7FFC1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2133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4D234-2B10-945A-AC05-B3CC4B102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62D6F-0A34-8CD9-DA8E-44484E9A3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2827D-74A4-35B1-9E94-135D5A770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D70E2-011C-4628-9C0F-796423EEF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7A71-0108-FA46-AEA9-08F2E14A4321}" type="datetimeFigureOut">
              <a:rPr lang="en-IT" smtClean="0"/>
              <a:t>28/04/24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C6A15-F073-9CC4-4217-FF4DAAC01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8AF83-4CC1-730D-2AE5-FB26495B6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F3EF-CB35-8948-B5E5-77602B7FFC1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10054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FCACD-41C8-1D92-9407-882678989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BBF62-D139-5AA8-EDCE-5C1913236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7A47D-AA6A-ED1F-56EF-838DBAC88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0A035-598B-0A76-273F-DB395CDE2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A3582A-04E3-B741-DF07-CA4E1EDFC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31D69C-63C7-B75C-D1AC-9579E6E18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7A71-0108-FA46-AEA9-08F2E14A4321}" type="datetimeFigureOut">
              <a:rPr lang="en-IT" smtClean="0"/>
              <a:t>28/04/24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881B5A-F563-E3C9-DBEE-DA8D3FED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0EBE72-A590-9E86-1222-D6838BE3F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F3EF-CB35-8948-B5E5-77602B7FFC1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63401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EEDC7-CF11-D826-A4F0-5B87C65EA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6C34E4-042E-163A-68E3-A7DECF580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7A71-0108-FA46-AEA9-08F2E14A4321}" type="datetimeFigureOut">
              <a:rPr lang="en-IT" smtClean="0"/>
              <a:t>28/04/24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100ED-434B-E205-2CE8-6B394564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EFFBD-9B83-30F2-D929-C545A2299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F3EF-CB35-8948-B5E5-77602B7FFC1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1018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B1AABC-5228-B942-79C4-842B45EB5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7A71-0108-FA46-AEA9-08F2E14A4321}" type="datetimeFigureOut">
              <a:rPr lang="en-IT" smtClean="0"/>
              <a:t>28/04/24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5A895E-EC79-32D9-A134-5D8ED4D0E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7F06A-1648-048A-E735-B2D8A56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F3EF-CB35-8948-B5E5-77602B7FFC1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9482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EC38C-9D04-8CDA-6C2E-57EF0BA8A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E5954-25EB-09F3-8AFB-3B87A4185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C71B6-7BAD-CEF5-9A6A-520C5F70A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57BEB-B542-70A6-AE91-D786C1398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7A71-0108-FA46-AEA9-08F2E14A4321}" type="datetimeFigureOut">
              <a:rPr lang="en-IT" smtClean="0"/>
              <a:t>28/04/24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8A289-5E5C-5A3A-F56E-185AF06F8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D3DD9-8A20-B272-23AA-4458F8F39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F3EF-CB35-8948-B5E5-77602B7FFC1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2150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47C19-0810-E266-A8C1-C6DF98FBF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E5592C-C6AB-3FB8-EE0E-E9E87D8478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7D3EF-A9DA-3E26-D0E4-B384927B2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3F9B9-D177-6153-0132-EA122A79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7A71-0108-FA46-AEA9-08F2E14A4321}" type="datetimeFigureOut">
              <a:rPr lang="en-IT" smtClean="0"/>
              <a:t>28/04/24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87900-BDF2-9AE4-37A6-12725B3D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E1A16-9E48-991F-A75C-7B8981D23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F3EF-CB35-8948-B5E5-77602B7FFC1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9053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8683FB-5063-6CBE-4ED2-6A8764289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B44AB-17BD-89B3-892A-478327200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14AB4-6F47-8F2D-A39E-1531ED5849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DA7A71-0108-FA46-AEA9-08F2E14A4321}" type="datetimeFigureOut">
              <a:rPr lang="en-IT" smtClean="0"/>
              <a:t>28/04/24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CB2CC-3069-8610-8BA6-CF231E73A7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FAFDD-6319-8D0B-3EF0-2EF8FB692A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36F3EF-CB35-8948-B5E5-77602B7FFC1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2425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bc.net/values/temperature" TargetMode="External"/><Relationship Id="rId4" Type="http://schemas.openxmlformats.org/officeDocument/2006/relationships/hyperlink" Target="http://www.abc.net/?value=temperatur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html/rfc5789" TargetMode="External"/><Relationship Id="rId5" Type="http://schemas.openxmlformats.org/officeDocument/2006/relationships/hyperlink" Target="https://datatracker.ietf.org/doc/html/rfc9110" TargetMode="External"/><Relationship Id="rId4" Type="http://schemas.openxmlformats.org/officeDocument/2006/relationships/hyperlink" Target="https://en.wikipedia.org/wiki/RFC_(identifier)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C30932-BB03-0BB4-6495-7EEC739F2575}"/>
              </a:ext>
            </a:extLst>
          </p:cNvPr>
          <p:cNvSpPr/>
          <p:nvPr/>
        </p:nvSpPr>
        <p:spPr>
          <a:xfrm>
            <a:off x="0" y="0"/>
            <a:ext cx="12192000" cy="59009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12A730-24F7-1D0C-59D4-768FCF85CE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FLUTTER and API REST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 err="1">
                <a:solidFill>
                  <a:schemeClr val="bg1"/>
                </a:solidFill>
              </a:rPr>
              <a:t>esercitazione</a:t>
            </a:r>
            <a:r>
              <a:rPr lang="en-US" sz="6000" dirty="0">
                <a:solidFill>
                  <a:schemeClr val="bg1"/>
                </a:solidFill>
              </a:rPr>
              <a:t> “</a:t>
            </a:r>
            <a:r>
              <a:rPr lang="en-US" sz="6000" dirty="0" err="1">
                <a:solidFill>
                  <a:schemeClr val="bg1"/>
                </a:solidFill>
              </a:rPr>
              <a:t>elabFTW</a:t>
            </a:r>
            <a:r>
              <a:rPr lang="en-US" sz="6000" dirty="0">
                <a:solidFill>
                  <a:schemeClr val="bg1"/>
                </a:solidFill>
              </a:rPr>
              <a:t>”</a:t>
            </a:r>
          </a:p>
        </p:txBody>
      </p:sp>
      <p:pic>
        <p:nvPicPr>
          <p:cNvPr id="5" name="Picture 2" descr="logo centenario">
            <a:extLst>
              <a:ext uri="{FF2B5EF4-FFF2-40B4-BE49-F238E27FC236}">
                <a16:creationId xmlns:a16="http://schemas.microsoft.com/office/drawing/2014/main" id="{4107BCF0-34FF-CDC8-EF76-F81FFE6EC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0582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07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buClr>
                <a:srgbClr val="004C80"/>
              </a:buClr>
              <a:buSzPct val="8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buClr>
                <a:srgbClr val="004D8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buClr>
                <a:srgbClr val="004C80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9pPr>
          </a:lstStyle>
          <a:p>
            <a:fld id="{796F306E-7710-0640-910A-6352BE66F3B4}" type="slidenum">
              <a:rPr lang="it-IT" altLang="it-IT" sz="1600">
                <a:solidFill>
                  <a:srgbClr val="FF9900"/>
                </a:solidFill>
              </a:rPr>
              <a:pPr/>
              <a:t>2</a:t>
            </a:fld>
            <a:endParaRPr lang="it-IT" altLang="it-IT" sz="1600">
              <a:solidFill>
                <a:srgbClr val="FF99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B3884D-B8EC-3A92-3AC1-5C82C3335571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5512C1DB-B5D8-8869-87DE-7797FE37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5B898C6B-6271-3F73-9B22-075107E3B6E3}"/>
              </a:ext>
            </a:extLst>
          </p:cNvPr>
          <p:cNvSpPr txBox="1"/>
          <p:nvPr/>
        </p:nvSpPr>
        <p:spPr>
          <a:xfrm>
            <a:off x="4700796" y="129385"/>
            <a:ext cx="7327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COS’E’ UN APPLICATION PROGRAMMING INTERFACE</a:t>
            </a:r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331FF988-9A41-0F31-1CF3-574BF1727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844" y="1508470"/>
            <a:ext cx="6860311" cy="384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D8CA13-1FFC-2E95-BF72-D5D18658A33E}"/>
              </a:ext>
            </a:extLst>
          </p:cNvPr>
          <p:cNvSpPr txBox="1"/>
          <p:nvPr/>
        </p:nvSpPr>
        <p:spPr>
          <a:xfrm>
            <a:off x="5486400" y="529894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/>
              <a:t>openAPI</a:t>
            </a:r>
          </a:p>
        </p:txBody>
      </p:sp>
    </p:spTree>
    <p:extLst>
      <p:ext uri="{BB962C8B-B14F-4D97-AF65-F5344CB8AC3E}">
        <p14:creationId xmlns:p14="http://schemas.microsoft.com/office/powerpoint/2010/main" val="230474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buClr>
                <a:srgbClr val="004C80"/>
              </a:buClr>
              <a:buSzPct val="8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buClr>
                <a:srgbClr val="004D8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buClr>
                <a:srgbClr val="004C80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9pPr>
          </a:lstStyle>
          <a:p>
            <a:fld id="{796F306E-7710-0640-910A-6352BE66F3B4}" type="slidenum">
              <a:rPr lang="it-IT" altLang="it-IT" sz="1600">
                <a:solidFill>
                  <a:srgbClr val="FF9900"/>
                </a:solidFill>
                <a:latin typeface="Aptos" panose="020B0004020202020204" pitchFamily="34" charset="0"/>
              </a:rPr>
              <a:pPr/>
              <a:t>3</a:t>
            </a:fld>
            <a:endParaRPr lang="it-IT" altLang="it-IT" sz="1600">
              <a:solidFill>
                <a:srgbClr val="FF9900"/>
              </a:solidFill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B3884D-B8EC-3A92-3AC1-5C82C3335571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>
              <a:latin typeface="Aptos" panose="020B0004020202020204" pitchFamily="34" charset="0"/>
            </a:endParaRPr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5512C1DB-B5D8-8869-87DE-7797FE37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5B898C6B-6271-3F73-9B22-075107E3B6E3}"/>
              </a:ext>
            </a:extLst>
          </p:cNvPr>
          <p:cNvSpPr txBox="1"/>
          <p:nvPr/>
        </p:nvSpPr>
        <p:spPr>
          <a:xfrm>
            <a:off x="4700796" y="129385"/>
            <a:ext cx="7327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REST vs SOAP in breve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3DC511-466F-8945-E529-0809AE38DF40}"/>
              </a:ext>
            </a:extLst>
          </p:cNvPr>
          <p:cNvSpPr txBox="1"/>
          <p:nvPr/>
        </p:nvSpPr>
        <p:spPr>
          <a:xfrm>
            <a:off x="1088573" y="1563183"/>
            <a:ext cx="959031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HTTP POST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/</a:t>
            </a:r>
            <a:r>
              <a:rPr lang="en-GB" sz="1400" dirty="0" err="1">
                <a:solidFill>
                  <a:srgbClr val="660066"/>
                </a:solidFill>
                <a:latin typeface="Aptos" panose="020B0004020202020204" pitchFamily="34" charset="0"/>
              </a:rPr>
              <a:t>ReturnValue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HTTP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/</a:t>
            </a:r>
            <a:r>
              <a:rPr lang="en-GB" sz="1400" dirty="0">
                <a:solidFill>
                  <a:srgbClr val="006666"/>
                </a:solidFill>
                <a:effectLst/>
                <a:latin typeface="Aptos" panose="020B0004020202020204" pitchFamily="34" charset="0"/>
              </a:rPr>
              <a:t>1.0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Host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www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abc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Aptos" panose="020B0004020202020204" pitchFamily="34" charset="0"/>
              </a:rPr>
              <a:t>net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 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Content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Type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text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/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xml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charset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=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utf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>
                <a:solidFill>
                  <a:srgbClr val="006666"/>
                </a:solidFill>
                <a:effectLst/>
                <a:latin typeface="Aptos" panose="020B0004020202020204" pitchFamily="34" charset="0"/>
              </a:rPr>
              <a:t>8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Content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Length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nnn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</a:p>
          <a:p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&lt;?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xml version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=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008800"/>
                </a:solidFill>
                <a:effectLst/>
                <a:latin typeface="Aptos" panose="020B0004020202020204" pitchFamily="34" charset="0"/>
              </a:rPr>
              <a:t>"1.0"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?&gt;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SOAP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ENV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Envelope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xmlns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SOAP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ENV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=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008800"/>
                </a:solidFill>
                <a:effectLst/>
                <a:latin typeface="Aptos" panose="020B0004020202020204" pitchFamily="34" charset="0"/>
              </a:rPr>
              <a:t>"http://www.w3.org/2001/12/soap-envelope"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</a:p>
          <a:p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SOAP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ENV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encodingStyle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=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008800"/>
                </a:solidFill>
                <a:effectLst/>
                <a:latin typeface="Aptos" panose="020B0004020202020204" pitchFamily="34" charset="0"/>
              </a:rPr>
              <a:t>"http://www.w3.org/2001/12/soap-encoding"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</a:p>
          <a:p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SOAP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ENV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Body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xmlns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=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008800"/>
                </a:solidFill>
                <a:effectLst/>
                <a:latin typeface="Aptos" panose="020B0004020202020204" pitchFamily="34" charset="0"/>
              </a:rPr>
              <a:t>"http://</a:t>
            </a:r>
            <a:r>
              <a:rPr lang="en-GB" sz="1400" dirty="0" err="1">
                <a:solidFill>
                  <a:srgbClr val="008800"/>
                </a:solidFill>
                <a:effectLst/>
                <a:latin typeface="Aptos" panose="020B0004020202020204" pitchFamily="34" charset="0"/>
              </a:rPr>
              <a:t>www.</a:t>
            </a:r>
            <a:r>
              <a:rPr lang="en-GB" sz="1400" dirty="0" err="1">
                <a:solidFill>
                  <a:srgbClr val="008800"/>
                </a:solidFill>
                <a:latin typeface="Aptos" panose="020B0004020202020204" pitchFamily="34" charset="0"/>
              </a:rPr>
              <a:t>abc.net</a:t>
            </a:r>
            <a:r>
              <a:rPr lang="en-GB" sz="1400" dirty="0">
                <a:solidFill>
                  <a:srgbClr val="008800"/>
                </a:solidFill>
                <a:latin typeface="Aptos" panose="020B0004020202020204" pitchFamily="34" charset="0"/>
              </a:rPr>
              <a:t>/values</a:t>
            </a:r>
            <a:r>
              <a:rPr lang="en-GB" sz="1400" dirty="0">
                <a:solidFill>
                  <a:srgbClr val="008800"/>
                </a:solidFill>
                <a:effectLst/>
                <a:latin typeface="Aptos" panose="020B0004020202020204" pitchFamily="34" charset="0"/>
              </a:rPr>
              <a:t>"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Value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ValueName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Temperature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&lt;/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ValueName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&lt;/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GetValue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&lt;/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SOAP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ENV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Body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</a:p>
          <a:p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&lt;/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SOAP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ENV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Envelope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endParaRPr lang="en-IT" sz="1400" dirty="0">
              <a:latin typeface="Aptos" panose="020B00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EA1B4C-084A-7368-56C1-AC19F7E30A35}"/>
              </a:ext>
            </a:extLst>
          </p:cNvPr>
          <p:cNvSpPr txBox="1"/>
          <p:nvPr/>
        </p:nvSpPr>
        <p:spPr>
          <a:xfrm>
            <a:off x="1088573" y="3049844"/>
            <a:ext cx="1049382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HTTP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/</a:t>
            </a:r>
            <a:r>
              <a:rPr lang="en-GB" sz="1400" dirty="0">
                <a:solidFill>
                  <a:srgbClr val="006666"/>
                </a:solidFill>
                <a:effectLst/>
                <a:latin typeface="Aptos" panose="020B0004020202020204" pitchFamily="34" charset="0"/>
              </a:rPr>
              <a:t>1.0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006666"/>
                </a:solidFill>
                <a:effectLst/>
                <a:latin typeface="Aptos" panose="020B0004020202020204" pitchFamily="34" charset="0"/>
              </a:rPr>
              <a:t>200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OK 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Content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Type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text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/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xml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charset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=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utf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>
                <a:solidFill>
                  <a:srgbClr val="006666"/>
                </a:solidFill>
                <a:effectLst/>
                <a:latin typeface="Aptos" panose="020B0004020202020204" pitchFamily="34" charset="0"/>
              </a:rPr>
              <a:t>8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Content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Length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nnn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</a:p>
          <a:p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&lt;?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xml version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=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008800"/>
                </a:solidFill>
                <a:effectLst/>
                <a:latin typeface="Aptos" panose="020B0004020202020204" pitchFamily="34" charset="0"/>
              </a:rPr>
              <a:t>"1.0"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?&gt;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SOAP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ENV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Envelope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xmlns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SOAP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ENV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=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008800"/>
                </a:solidFill>
                <a:effectLst/>
                <a:latin typeface="Aptos" panose="020B0004020202020204" pitchFamily="34" charset="0"/>
              </a:rPr>
              <a:t>"http://www.w3.org/2001/12/soap-envelope"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</a:p>
          <a:p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SOAP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ENV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encodingStyle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=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008800"/>
                </a:solidFill>
                <a:effectLst/>
                <a:latin typeface="Aptos" panose="020B0004020202020204" pitchFamily="34" charset="0"/>
              </a:rPr>
              <a:t>"http://www.w3.org/2001/12/soap-encoding"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</a:p>
          <a:p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SOAP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ENV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Body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xmlns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=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008800"/>
                </a:solidFill>
                <a:effectLst/>
                <a:latin typeface="Aptos" panose="020B0004020202020204" pitchFamily="34" charset="0"/>
              </a:rPr>
              <a:t>"http://</a:t>
            </a:r>
            <a:r>
              <a:rPr lang="en-GB" sz="1400" dirty="0" err="1">
                <a:solidFill>
                  <a:srgbClr val="008800"/>
                </a:solidFill>
                <a:effectLst/>
                <a:latin typeface="Aptos" panose="020B0004020202020204" pitchFamily="34" charset="0"/>
              </a:rPr>
              <a:t>www.abc.net</a:t>
            </a:r>
            <a:r>
              <a:rPr lang="en-GB" sz="1400" dirty="0">
                <a:solidFill>
                  <a:srgbClr val="008800"/>
                </a:solidFill>
                <a:effectLst/>
                <a:latin typeface="Aptos" panose="020B0004020202020204" pitchFamily="34" charset="0"/>
              </a:rPr>
              <a:t>/values"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 err="1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ValueResponse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 Value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r>
              <a:rPr lang="en-GB" sz="1400" dirty="0">
                <a:solidFill>
                  <a:srgbClr val="660066"/>
                </a:solidFill>
                <a:latin typeface="Aptos" panose="020B0004020202020204" pitchFamily="34" charset="0"/>
              </a:rPr>
              <a:t>25.0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&lt;/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 Value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</a:p>
          <a:p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&lt;/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 err="1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ValueResponse</a:t>
            </a:r>
            <a:r>
              <a:rPr lang="en-GB" sz="1400" dirty="0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&lt;/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SOAP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ENV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Body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r>
              <a:rPr lang="en-GB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</a:p>
          <a:p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&lt;/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SOAP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-</a:t>
            </a:r>
            <a:r>
              <a:rPr lang="en-GB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ENV</a:t>
            </a:r>
            <a:r>
              <a:rPr lang="en-GB" sz="1400" dirty="0" err="1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400" dirty="0" err="1">
                <a:solidFill>
                  <a:srgbClr val="660066"/>
                </a:solidFill>
                <a:effectLst/>
                <a:latin typeface="Aptos" panose="020B0004020202020204" pitchFamily="34" charset="0"/>
              </a:rPr>
              <a:t>Envelope</a:t>
            </a:r>
            <a:r>
              <a:rPr lang="en-GB" sz="1400" dirty="0">
                <a:solidFill>
                  <a:srgbClr val="666600"/>
                </a:solidFill>
                <a:effectLst/>
                <a:latin typeface="Aptos" panose="020B0004020202020204" pitchFamily="34" charset="0"/>
              </a:rPr>
              <a:t>&gt;</a:t>
            </a:r>
            <a:endParaRPr lang="en-IT" sz="1400" dirty="0">
              <a:latin typeface="Aptos" panose="020B00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69913D-1DC6-99E0-1281-A355357C28C8}"/>
              </a:ext>
            </a:extLst>
          </p:cNvPr>
          <p:cNvSpPr txBox="1"/>
          <p:nvPr/>
        </p:nvSpPr>
        <p:spPr>
          <a:xfrm>
            <a:off x="941615" y="4688068"/>
            <a:ext cx="98842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ptos" panose="020B0004020202020204" pitchFamily="34" charset="0"/>
              </a:rPr>
              <a:t>How to “move fast”: HTTP GET </a:t>
            </a:r>
            <a:r>
              <a:rPr lang="en-GB" dirty="0">
                <a:latin typeface="Aptos" panose="020B0004020202020204" pitchFamily="34" charset="0"/>
                <a:hlinkClick r:id="rId4"/>
              </a:rPr>
              <a:t>http://www.abc.net?value=temperature</a:t>
            </a:r>
            <a:r>
              <a:rPr lang="en-GB" dirty="0">
                <a:latin typeface="Aptos" panose="020B0004020202020204" pitchFamily="34" charset="0"/>
              </a:rPr>
              <a:t> -&gt; Response…</a:t>
            </a:r>
            <a:endParaRPr lang="en-IT" dirty="0">
              <a:latin typeface="Aptos" panose="020B00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99005E-5DD0-38C3-0F55-1261255CF68D}"/>
              </a:ext>
            </a:extLst>
          </p:cNvPr>
          <p:cNvSpPr txBox="1"/>
          <p:nvPr/>
        </p:nvSpPr>
        <p:spPr>
          <a:xfrm>
            <a:off x="941615" y="5165799"/>
            <a:ext cx="104938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dirty="0">
                <a:latin typeface="Aptos" panose="020B0004020202020204" pitchFamily="34" charset="0"/>
              </a:rPr>
              <a:t>With RESTful: HTTP GET </a:t>
            </a:r>
            <a:r>
              <a:rPr lang="en-GB" dirty="0">
                <a:latin typeface="Aptos" panose="020B0004020202020204" pitchFamily="34" charset="0"/>
                <a:hlinkClick r:id="rId5"/>
              </a:rPr>
              <a:t>http://www.abc.net/values/temperature</a:t>
            </a:r>
            <a:r>
              <a:rPr lang="en-GB" dirty="0">
                <a:latin typeface="Aptos" panose="020B0004020202020204" pitchFamily="34" charset="0"/>
              </a:rPr>
              <a:t> -&gt; 25.0 (in JSON: {“temperature”: 25.0})</a:t>
            </a:r>
          </a:p>
          <a:p>
            <a:r>
              <a:rPr lang="en-GB" dirty="0">
                <a:latin typeface="Aptos" panose="020B0004020202020204" pitchFamily="34" charset="0"/>
              </a:rPr>
              <a:t>also: let’s use all the commands available in HTTP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D7B3B7-6579-8B6F-913D-DB29ECB46514}"/>
              </a:ext>
            </a:extLst>
          </p:cNvPr>
          <p:cNvSpPr txBox="1"/>
          <p:nvPr/>
        </p:nvSpPr>
        <p:spPr>
          <a:xfrm>
            <a:off x="838199" y="1227603"/>
            <a:ext cx="95032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i="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Simple Object Access Protocol</a:t>
            </a:r>
            <a:r>
              <a:rPr lang="en-GB" b="1" dirty="0">
                <a:solidFill>
                  <a:srgbClr val="202122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 (SOAP)!  </a:t>
            </a:r>
            <a:r>
              <a:rPr lang="en-GB" b="1" dirty="0">
                <a:solidFill>
                  <a:srgbClr val="202122"/>
                </a:solidFill>
                <a:highlight>
                  <a:srgbClr val="FFFFFF"/>
                </a:highlight>
                <a:latin typeface="Aptos" panose="020B0004020202020204" pitchFamily="34" charset="0"/>
                <a:sym typeface="Wingdings" pitchFamily="2" charset="2"/>
              </a:rPr>
              <a:t>  POST  GET, xml is an envelope</a:t>
            </a:r>
            <a:endParaRPr lang="en-IT" b="1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03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buClr>
                <a:srgbClr val="004C80"/>
              </a:buClr>
              <a:buSzPct val="8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buClr>
                <a:srgbClr val="004D8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buClr>
                <a:srgbClr val="004C80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9pPr>
          </a:lstStyle>
          <a:p>
            <a:fld id="{796F306E-7710-0640-910A-6352BE66F3B4}" type="slidenum">
              <a:rPr lang="it-IT" altLang="it-IT" sz="1600">
                <a:solidFill>
                  <a:srgbClr val="FF9900"/>
                </a:solidFill>
              </a:rPr>
              <a:pPr/>
              <a:t>4</a:t>
            </a:fld>
            <a:endParaRPr lang="it-IT" altLang="it-IT" sz="1600">
              <a:solidFill>
                <a:srgbClr val="FF99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B3884D-B8EC-3A92-3AC1-5C82C3335571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5512C1DB-B5D8-8869-87DE-7797FE37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5B898C6B-6271-3F73-9B22-075107E3B6E3}"/>
              </a:ext>
            </a:extLst>
          </p:cNvPr>
          <p:cNvSpPr txBox="1"/>
          <p:nvPr/>
        </p:nvSpPr>
        <p:spPr>
          <a:xfrm>
            <a:off x="4700796" y="129385"/>
            <a:ext cx="7327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HTTP Commands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4C4A84-A4B7-56FC-1E34-37E3182E7D86}"/>
              </a:ext>
            </a:extLst>
          </p:cNvPr>
          <p:cNvSpPr txBox="1"/>
          <p:nvPr/>
        </p:nvSpPr>
        <p:spPr>
          <a:xfrm>
            <a:off x="1462074" y="553627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</a:t>
            </a:r>
            <a:r>
              <a:rPr lang="en-GB" dirty="0" err="1"/>
              <a:t>en.wikipedia.org</a:t>
            </a:r>
            <a:r>
              <a:rPr lang="en-GB" dirty="0"/>
              <a:t>/wiki/HTTP</a:t>
            </a:r>
            <a:endParaRPr lang="en-IT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285DC85-3440-298D-DC6A-2BF3747E1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473983"/>
              </p:ext>
            </p:extLst>
          </p:nvPr>
        </p:nvGraphicFramePr>
        <p:xfrm>
          <a:off x="1253037" y="1311405"/>
          <a:ext cx="5718904" cy="4003231"/>
        </p:xfrm>
        <a:graphic>
          <a:graphicData uri="http://schemas.openxmlformats.org/drawingml/2006/table">
            <a:tbl>
              <a:tblPr/>
              <a:tblGrid>
                <a:gridCol w="1429726">
                  <a:extLst>
                    <a:ext uri="{9D8B030D-6E8A-4147-A177-3AD203B41FA5}">
                      <a16:colId xmlns:a16="http://schemas.microsoft.com/office/drawing/2014/main" val="2540740016"/>
                    </a:ext>
                  </a:extLst>
                </a:gridCol>
                <a:gridCol w="1429726">
                  <a:extLst>
                    <a:ext uri="{9D8B030D-6E8A-4147-A177-3AD203B41FA5}">
                      <a16:colId xmlns:a16="http://schemas.microsoft.com/office/drawing/2014/main" val="1908884304"/>
                    </a:ext>
                  </a:extLst>
                </a:gridCol>
                <a:gridCol w="1429726">
                  <a:extLst>
                    <a:ext uri="{9D8B030D-6E8A-4147-A177-3AD203B41FA5}">
                      <a16:colId xmlns:a16="http://schemas.microsoft.com/office/drawing/2014/main" val="1931985129"/>
                    </a:ext>
                  </a:extLst>
                </a:gridCol>
                <a:gridCol w="1429726">
                  <a:extLst>
                    <a:ext uri="{9D8B030D-6E8A-4147-A177-3AD203B41FA5}">
                      <a16:colId xmlns:a16="http://schemas.microsoft.com/office/drawing/2014/main" val="1274945255"/>
                    </a:ext>
                  </a:extLst>
                </a:gridCol>
              </a:tblGrid>
              <a:tr h="870268"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solidFill>
                            <a:srgbClr val="202122"/>
                          </a:solidFill>
                          <a:effectLst/>
                          <a:highlight>
                            <a:srgbClr val="EAECF0"/>
                          </a:highlight>
                        </a:rPr>
                        <a:t>Request method</a:t>
                      </a:r>
                    </a:p>
                  </a:txBody>
                  <a:tcPr marL="87027" marR="190371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solidFill>
                            <a:srgbClr val="202122"/>
                          </a:solidFill>
                          <a:effectLst/>
                          <a:highlight>
                            <a:srgbClr val="EAECF0"/>
                          </a:highlight>
                        </a:rPr>
                        <a:t>RFC</a:t>
                      </a:r>
                    </a:p>
                  </a:txBody>
                  <a:tcPr marL="87027" marR="190371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solidFill>
                            <a:srgbClr val="202122"/>
                          </a:solidFill>
                          <a:effectLst/>
                          <a:highlight>
                            <a:srgbClr val="EAECF0"/>
                          </a:highlight>
                        </a:rPr>
                        <a:t>Request has payload body</a:t>
                      </a:r>
                    </a:p>
                  </a:txBody>
                  <a:tcPr marL="87027" marR="190371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solidFill>
                            <a:srgbClr val="202122"/>
                          </a:solidFill>
                          <a:effectLst/>
                          <a:highlight>
                            <a:srgbClr val="EAECF0"/>
                          </a:highlight>
                        </a:rPr>
                        <a:t>Response has payload body</a:t>
                      </a:r>
                    </a:p>
                  </a:txBody>
                  <a:tcPr marL="87027" marR="190371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351259"/>
                  </a:ext>
                </a:extLst>
              </a:tr>
              <a:tr h="348107"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solidFill>
                            <a:srgbClr val="202122"/>
                          </a:solidFill>
                          <a:effectLst/>
                          <a:highlight>
                            <a:srgbClr val="EAECF0"/>
                          </a:highlight>
                        </a:rPr>
                        <a:t>GET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4" tooltip="RFC (identifier)"/>
                        </a:rPr>
                        <a:t>RFC</a:t>
                      </a:r>
                      <a:r>
                        <a:rPr lang="en-GB" sz="1700">
                          <a:effectLst/>
                        </a:rPr>
                        <a:t> </a:t>
                      </a:r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5"/>
                        </a:rPr>
                        <a:t>9110</a:t>
                      </a:r>
                      <a:endParaRPr lang="en-GB" sz="1700">
                        <a:effectLst/>
                      </a:endParaRP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>
                          <a:effectLst/>
                          <a:highlight>
                            <a:srgbClr val="DDFFDD"/>
                          </a:highlight>
                        </a:rPr>
                        <a:t>Optional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>
                          <a:effectLst/>
                          <a:highlight>
                            <a:srgbClr val="9EFF9E"/>
                          </a:highlight>
                        </a:rPr>
                        <a:t>Yes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FF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83851"/>
                  </a:ext>
                </a:extLst>
              </a:tr>
              <a:tr h="348107"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solidFill>
                            <a:srgbClr val="202122"/>
                          </a:solidFill>
                          <a:effectLst/>
                          <a:highlight>
                            <a:srgbClr val="EAECF0"/>
                          </a:highlight>
                        </a:rPr>
                        <a:t>HEAD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4" tooltip="RFC (identifier)"/>
                        </a:rPr>
                        <a:t>RFC</a:t>
                      </a:r>
                      <a:r>
                        <a:rPr lang="en-GB" sz="1700">
                          <a:effectLst/>
                        </a:rPr>
                        <a:t> </a:t>
                      </a:r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5"/>
                        </a:rPr>
                        <a:t>9110</a:t>
                      </a:r>
                      <a:endParaRPr lang="en-GB" sz="1700">
                        <a:effectLst/>
                      </a:endParaRP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>
                          <a:effectLst/>
                          <a:highlight>
                            <a:srgbClr val="DDFFDD"/>
                          </a:highlight>
                        </a:rPr>
                        <a:t>Optional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dirty="0">
                          <a:effectLst/>
                          <a:highlight>
                            <a:srgbClr val="FFC7C7"/>
                          </a:highlight>
                        </a:rPr>
                        <a:t>No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381680"/>
                  </a:ext>
                </a:extLst>
              </a:tr>
              <a:tr h="348107"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solidFill>
                            <a:srgbClr val="202122"/>
                          </a:solidFill>
                          <a:effectLst/>
                          <a:highlight>
                            <a:srgbClr val="EAECF0"/>
                          </a:highlight>
                        </a:rPr>
                        <a:t>POST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4" tooltip="RFC (identifier)"/>
                        </a:rPr>
                        <a:t>RFC</a:t>
                      </a:r>
                      <a:r>
                        <a:rPr lang="en-GB" sz="1700">
                          <a:effectLst/>
                        </a:rPr>
                        <a:t> </a:t>
                      </a:r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5"/>
                        </a:rPr>
                        <a:t>9110</a:t>
                      </a:r>
                      <a:endParaRPr lang="en-GB" sz="1700">
                        <a:effectLst/>
                      </a:endParaRP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>
                          <a:effectLst/>
                          <a:highlight>
                            <a:srgbClr val="9EFF9E"/>
                          </a:highlight>
                        </a:rPr>
                        <a:t>Yes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FF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>
                          <a:effectLst/>
                          <a:highlight>
                            <a:srgbClr val="9EFF9E"/>
                          </a:highlight>
                        </a:rPr>
                        <a:t>Yes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FF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544543"/>
                  </a:ext>
                </a:extLst>
              </a:tr>
              <a:tr h="348107"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solidFill>
                            <a:srgbClr val="202122"/>
                          </a:solidFill>
                          <a:effectLst/>
                          <a:highlight>
                            <a:srgbClr val="EAECF0"/>
                          </a:highlight>
                        </a:rPr>
                        <a:t>PUT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4" tooltip="RFC (identifier)"/>
                        </a:rPr>
                        <a:t>RFC</a:t>
                      </a:r>
                      <a:r>
                        <a:rPr lang="en-GB" sz="1700">
                          <a:effectLst/>
                        </a:rPr>
                        <a:t> </a:t>
                      </a:r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5"/>
                        </a:rPr>
                        <a:t>9110</a:t>
                      </a:r>
                      <a:endParaRPr lang="en-GB" sz="1700">
                        <a:effectLst/>
                      </a:endParaRP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>
                          <a:effectLst/>
                          <a:highlight>
                            <a:srgbClr val="9EFF9E"/>
                          </a:highlight>
                        </a:rPr>
                        <a:t>Yes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FF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dirty="0">
                          <a:effectLst/>
                          <a:highlight>
                            <a:srgbClr val="9EFF9E"/>
                          </a:highlight>
                        </a:rPr>
                        <a:t>Yes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FF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474337"/>
                  </a:ext>
                </a:extLst>
              </a:tr>
              <a:tr h="348107"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solidFill>
                            <a:srgbClr val="202122"/>
                          </a:solidFill>
                          <a:effectLst/>
                          <a:highlight>
                            <a:srgbClr val="EAECF0"/>
                          </a:highlight>
                        </a:rPr>
                        <a:t>DELETE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4" tooltip="RFC (identifier)"/>
                        </a:rPr>
                        <a:t>RFC</a:t>
                      </a:r>
                      <a:r>
                        <a:rPr lang="en-GB" sz="1700">
                          <a:effectLst/>
                        </a:rPr>
                        <a:t> </a:t>
                      </a:r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5"/>
                        </a:rPr>
                        <a:t>9110</a:t>
                      </a:r>
                      <a:endParaRPr lang="en-GB" sz="1700">
                        <a:effectLst/>
                      </a:endParaRP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>
                          <a:effectLst/>
                          <a:highlight>
                            <a:srgbClr val="DDFFDD"/>
                          </a:highlight>
                        </a:rPr>
                        <a:t>Optional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dirty="0">
                          <a:effectLst/>
                          <a:highlight>
                            <a:srgbClr val="9EFF9E"/>
                          </a:highlight>
                        </a:rPr>
                        <a:t>Yes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FF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464968"/>
                  </a:ext>
                </a:extLst>
              </a:tr>
              <a:tr h="348107"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solidFill>
                            <a:srgbClr val="202122"/>
                          </a:solidFill>
                          <a:effectLst/>
                          <a:highlight>
                            <a:srgbClr val="EAECF0"/>
                          </a:highlight>
                        </a:rPr>
                        <a:t>CONNECT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4" tooltip="RFC (identifier)"/>
                        </a:rPr>
                        <a:t>RFC</a:t>
                      </a:r>
                      <a:r>
                        <a:rPr lang="en-GB" sz="1700">
                          <a:effectLst/>
                        </a:rPr>
                        <a:t> </a:t>
                      </a:r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5"/>
                        </a:rPr>
                        <a:t>9110</a:t>
                      </a:r>
                      <a:endParaRPr lang="en-GB" sz="1700">
                        <a:effectLst/>
                      </a:endParaRP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>
                          <a:effectLst/>
                          <a:highlight>
                            <a:srgbClr val="DDFFDD"/>
                          </a:highlight>
                        </a:rPr>
                        <a:t>Optional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dirty="0">
                          <a:effectLst/>
                          <a:highlight>
                            <a:srgbClr val="9EFF9E"/>
                          </a:highlight>
                        </a:rPr>
                        <a:t>Yes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FF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946940"/>
                  </a:ext>
                </a:extLst>
              </a:tr>
              <a:tr h="348107"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solidFill>
                            <a:srgbClr val="202122"/>
                          </a:solidFill>
                          <a:effectLst/>
                          <a:highlight>
                            <a:srgbClr val="EAECF0"/>
                          </a:highlight>
                        </a:rPr>
                        <a:t>OPTIONS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4" tooltip="RFC (identifier)"/>
                        </a:rPr>
                        <a:t>RFC</a:t>
                      </a:r>
                      <a:r>
                        <a:rPr lang="en-GB" sz="1700">
                          <a:effectLst/>
                        </a:rPr>
                        <a:t> </a:t>
                      </a:r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5"/>
                        </a:rPr>
                        <a:t>9110</a:t>
                      </a:r>
                      <a:endParaRPr lang="en-GB" sz="1700">
                        <a:effectLst/>
                      </a:endParaRP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>
                          <a:effectLst/>
                          <a:highlight>
                            <a:srgbClr val="DDFFDD"/>
                          </a:highlight>
                        </a:rPr>
                        <a:t>Optional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dirty="0">
                          <a:effectLst/>
                          <a:highlight>
                            <a:srgbClr val="9EFF9E"/>
                          </a:highlight>
                        </a:rPr>
                        <a:t>Yes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FF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828452"/>
                  </a:ext>
                </a:extLst>
              </a:tr>
              <a:tr h="348107"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solidFill>
                            <a:srgbClr val="202122"/>
                          </a:solidFill>
                          <a:effectLst/>
                          <a:highlight>
                            <a:srgbClr val="EAECF0"/>
                          </a:highlight>
                        </a:rPr>
                        <a:t>TRACE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4" tooltip="RFC (identifier)"/>
                        </a:rPr>
                        <a:t>RFC</a:t>
                      </a:r>
                      <a:r>
                        <a:rPr lang="en-GB" sz="1700">
                          <a:effectLst/>
                        </a:rPr>
                        <a:t> </a:t>
                      </a:r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5"/>
                        </a:rPr>
                        <a:t>9110</a:t>
                      </a:r>
                      <a:endParaRPr lang="en-GB" sz="1700">
                        <a:effectLst/>
                      </a:endParaRP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>
                          <a:effectLst/>
                          <a:highlight>
                            <a:srgbClr val="FFC7C7"/>
                          </a:highlight>
                        </a:rPr>
                        <a:t>No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dirty="0">
                          <a:effectLst/>
                          <a:highlight>
                            <a:srgbClr val="9EFF9E"/>
                          </a:highlight>
                        </a:rPr>
                        <a:t>Yes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FF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606623"/>
                  </a:ext>
                </a:extLst>
              </a:tr>
              <a:tr h="348107"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solidFill>
                            <a:srgbClr val="202122"/>
                          </a:solidFill>
                          <a:effectLst/>
                          <a:highlight>
                            <a:srgbClr val="EAECF0"/>
                          </a:highlight>
                        </a:rPr>
                        <a:t>PATCH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4" tooltip="RFC (identifier)"/>
                        </a:rPr>
                        <a:t>RFC</a:t>
                      </a:r>
                      <a:r>
                        <a:rPr lang="en-GB" sz="1700">
                          <a:effectLst/>
                        </a:rPr>
                        <a:t> </a:t>
                      </a:r>
                      <a:r>
                        <a:rPr lang="en-GB" sz="1700" u="none" strike="noStrike">
                          <a:solidFill>
                            <a:srgbClr val="3366CC"/>
                          </a:solidFill>
                          <a:effectLst/>
                          <a:hlinkClick r:id="rId6"/>
                        </a:rPr>
                        <a:t>5789</a:t>
                      </a:r>
                      <a:endParaRPr lang="en-GB" sz="1700">
                        <a:effectLst/>
                      </a:endParaRP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>
                          <a:effectLst/>
                          <a:highlight>
                            <a:srgbClr val="9EFF9E"/>
                          </a:highlight>
                        </a:rPr>
                        <a:t>Yes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FF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700" dirty="0">
                          <a:effectLst/>
                          <a:highlight>
                            <a:srgbClr val="9EFF9E"/>
                          </a:highlight>
                        </a:rPr>
                        <a:t>Yes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FF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239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42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buClr>
                <a:srgbClr val="004C80"/>
              </a:buClr>
              <a:buSzPct val="8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buClr>
                <a:srgbClr val="004D8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buClr>
                <a:srgbClr val="004C80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9pPr>
          </a:lstStyle>
          <a:p>
            <a:fld id="{796F306E-7710-0640-910A-6352BE66F3B4}" type="slidenum">
              <a:rPr lang="it-IT" altLang="it-IT" sz="1600">
                <a:solidFill>
                  <a:srgbClr val="FF9900"/>
                </a:solidFill>
                <a:latin typeface="Aptos" panose="020B0004020202020204" pitchFamily="34" charset="0"/>
              </a:rPr>
              <a:pPr/>
              <a:t>5</a:t>
            </a:fld>
            <a:endParaRPr lang="it-IT" altLang="it-IT" sz="1600">
              <a:solidFill>
                <a:srgbClr val="FF9900"/>
              </a:solidFill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B3884D-B8EC-3A92-3AC1-5C82C3335571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>
              <a:latin typeface="Aptos" panose="020B0004020202020204" pitchFamily="34" charset="0"/>
            </a:endParaRPr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5512C1DB-B5D8-8869-87DE-7797FE37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5B898C6B-6271-3F73-9B22-075107E3B6E3}"/>
              </a:ext>
            </a:extLst>
          </p:cNvPr>
          <p:cNvSpPr txBox="1"/>
          <p:nvPr/>
        </p:nvSpPr>
        <p:spPr>
          <a:xfrm>
            <a:off x="4700796" y="129385"/>
            <a:ext cx="7327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RESTful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C3940A-DD0D-40BC-9F23-5422A9765245}"/>
              </a:ext>
            </a:extLst>
          </p:cNvPr>
          <p:cNvSpPr txBox="1"/>
          <p:nvPr/>
        </p:nvSpPr>
        <p:spPr>
          <a:xfrm>
            <a:off x="1545773" y="1649226"/>
            <a:ext cx="878477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400" b="1" dirty="0">
                <a:latin typeface="Aptos" panose="020B0004020202020204" pitchFamily="34" charset="0"/>
              </a:rPr>
              <a:t>Uniform interface</a:t>
            </a:r>
            <a:r>
              <a:rPr lang="en-GB" sz="2400" dirty="0">
                <a:latin typeface="Aptos" panose="020B0004020202020204" pitchFamily="34" charset="0"/>
              </a:rPr>
              <a:t>: One piece of data belong to a single URI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400" b="1" i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Client-server decoupling</a:t>
            </a:r>
            <a:r>
              <a:rPr lang="en-GB" sz="2400" i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: You only need to know the URI of the server to interact</a:t>
            </a:r>
            <a:endParaRPr lang="en-GB" sz="2400" dirty="0">
              <a:latin typeface="Aptos" panose="020B00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400" b="1" dirty="0">
                <a:latin typeface="Aptos" panose="020B0004020202020204" pitchFamily="34" charset="0"/>
              </a:rPr>
              <a:t>Statelessness</a:t>
            </a:r>
            <a:r>
              <a:rPr lang="en-GB" sz="2400" dirty="0">
                <a:latin typeface="Aptos" panose="020B0004020202020204" pitchFamily="34" charset="0"/>
              </a:rPr>
              <a:t>: all the information to process is included in the message, no previous operations required</a:t>
            </a:r>
            <a:endParaRPr lang="en-GB" sz="2400" dirty="0">
              <a:effectLst/>
              <a:latin typeface="Aptos" panose="020B00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400" b="1" dirty="0" err="1">
                <a:latin typeface="Aptos" panose="020B0004020202020204" pitchFamily="34" charset="0"/>
              </a:rPr>
              <a:t>Cacheability</a:t>
            </a:r>
            <a:r>
              <a:rPr lang="en-GB" sz="2400" dirty="0">
                <a:latin typeface="Aptos" panose="020B0004020202020204" pitchFamily="34" charset="0"/>
              </a:rPr>
              <a:t>: everything that is cacheable must be cached, to improve performance (client AND server side)</a:t>
            </a:r>
            <a:endParaRPr lang="en-GB" sz="2400" dirty="0">
              <a:effectLst/>
              <a:latin typeface="Aptos" panose="020B00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400" b="1" dirty="0">
                <a:latin typeface="Aptos" panose="020B0004020202020204" pitchFamily="34" charset="0"/>
              </a:rPr>
              <a:t>Layered system architecture</a:t>
            </a:r>
            <a:r>
              <a:rPr lang="en-GB" sz="2400" dirty="0">
                <a:latin typeface="Aptos" panose="020B0004020202020204" pitchFamily="34" charset="0"/>
              </a:rPr>
              <a:t>: the architecture is transparent to the layers inside</a:t>
            </a:r>
            <a:endParaRPr lang="en-GB" sz="2400" dirty="0">
              <a:effectLst/>
              <a:latin typeface="Aptos" panose="020B00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400" b="1" dirty="0">
                <a:latin typeface="Aptos" panose="020B0004020202020204" pitchFamily="34" charset="0"/>
              </a:rPr>
              <a:t>Code on demand*</a:t>
            </a:r>
            <a:r>
              <a:rPr lang="en-GB" sz="2400" dirty="0">
                <a:latin typeface="Aptos" panose="020B0004020202020204" pitchFamily="34" charset="0"/>
              </a:rPr>
              <a:t>: could give runnable code as a response (this is risky and must be done only on-demand).</a:t>
            </a:r>
          </a:p>
          <a:p>
            <a:pPr fontAlgn="base"/>
            <a:endParaRPr lang="en-GB" sz="2400" dirty="0">
              <a:effectLst/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440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buClr>
                <a:srgbClr val="004C80"/>
              </a:buClr>
              <a:buSzPct val="8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buClr>
                <a:srgbClr val="004D8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buClr>
                <a:srgbClr val="004C80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9pPr>
          </a:lstStyle>
          <a:p>
            <a:fld id="{796F306E-7710-0640-910A-6352BE66F3B4}" type="slidenum">
              <a:rPr lang="it-IT" altLang="it-IT" sz="1600">
                <a:solidFill>
                  <a:srgbClr val="FF9900"/>
                </a:solidFill>
                <a:latin typeface="Aptos" panose="020B0004020202020204" pitchFamily="34" charset="0"/>
              </a:rPr>
              <a:pPr/>
              <a:t>6</a:t>
            </a:fld>
            <a:endParaRPr lang="it-IT" altLang="it-IT" sz="1600">
              <a:solidFill>
                <a:srgbClr val="FF9900"/>
              </a:solidFill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B3884D-B8EC-3A92-3AC1-5C82C3335571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>
              <a:latin typeface="Aptos" panose="020B0004020202020204" pitchFamily="34" charset="0"/>
            </a:endParaRPr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5512C1DB-B5D8-8869-87DE-7797FE37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5B898C6B-6271-3F73-9B22-075107E3B6E3}"/>
              </a:ext>
            </a:extLst>
          </p:cNvPr>
          <p:cNvSpPr txBox="1"/>
          <p:nvPr/>
        </p:nvSpPr>
        <p:spPr>
          <a:xfrm>
            <a:off x="4700796" y="129385"/>
            <a:ext cx="7327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 err="1">
                <a:solidFill>
                  <a:schemeClr val="bg1"/>
                </a:solidFill>
              </a:rPr>
              <a:t>elabFTW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C9B843-A80B-1081-68CB-200245066791}"/>
              </a:ext>
            </a:extLst>
          </p:cNvPr>
          <p:cNvSpPr txBox="1"/>
          <p:nvPr/>
        </p:nvSpPr>
        <p:spPr>
          <a:xfrm>
            <a:off x="370114" y="23879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dirty="0"/>
              <a:t>https://www.elabftw.net/</a:t>
            </a:r>
          </a:p>
        </p:txBody>
      </p:sp>
      <p:pic>
        <p:nvPicPr>
          <p:cNvPr id="7170" name="Picture 2" descr="elabftw">
            <a:extLst>
              <a:ext uri="{FF2B5EF4-FFF2-40B4-BE49-F238E27FC236}">
                <a16:creationId xmlns:a16="http://schemas.microsoft.com/office/drawing/2014/main" id="{F0A5F36E-45A0-E8B4-ECC3-C50432699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08554"/>
            <a:ext cx="3559629" cy="10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F07D3506-5CEB-659B-D170-72B3878665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827" y="3047109"/>
            <a:ext cx="5236029" cy="3019443"/>
          </a:xfrm>
          <a:prstGeom prst="rect">
            <a:avLst/>
          </a:prstGeom>
        </p:spPr>
      </p:pic>
      <p:pic>
        <p:nvPicPr>
          <p:cNvPr id="11" name="Picture 10" descr="A screenshot of a computer&#10;&#10;Description automatically generated">
            <a:extLst>
              <a:ext uri="{FF2B5EF4-FFF2-40B4-BE49-F238E27FC236}">
                <a16:creationId xmlns:a16="http://schemas.microsoft.com/office/drawing/2014/main" id="{659F6BC7-0ADD-DBCE-EAAF-DA047DD2DC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9942" y="1308554"/>
            <a:ext cx="6580402" cy="47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1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buClr>
                <a:srgbClr val="004C80"/>
              </a:buClr>
              <a:buSzPct val="8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buClr>
                <a:srgbClr val="004D8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buClr>
                <a:srgbClr val="004C80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9pPr>
          </a:lstStyle>
          <a:p>
            <a:fld id="{796F306E-7710-0640-910A-6352BE66F3B4}" type="slidenum">
              <a:rPr lang="it-IT" altLang="it-IT" sz="1600">
                <a:solidFill>
                  <a:srgbClr val="FF9900"/>
                </a:solidFill>
                <a:latin typeface="Aptos" panose="020B0004020202020204" pitchFamily="34" charset="0"/>
              </a:rPr>
              <a:pPr/>
              <a:t>7</a:t>
            </a:fld>
            <a:endParaRPr lang="it-IT" altLang="it-IT" sz="1600">
              <a:solidFill>
                <a:srgbClr val="FF9900"/>
              </a:solidFill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B3884D-B8EC-3A92-3AC1-5C82C3335571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>
              <a:latin typeface="Aptos" panose="020B0004020202020204" pitchFamily="34" charset="0"/>
            </a:endParaRPr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5512C1DB-B5D8-8869-87DE-7797FE37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5B898C6B-6271-3F73-9B22-075107E3B6E3}"/>
              </a:ext>
            </a:extLst>
          </p:cNvPr>
          <p:cNvSpPr txBox="1"/>
          <p:nvPr/>
        </p:nvSpPr>
        <p:spPr>
          <a:xfrm>
            <a:off x="4700796" y="129385"/>
            <a:ext cx="7327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generate a personal API Key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C9B843-A80B-1081-68CB-200245066791}"/>
              </a:ext>
            </a:extLst>
          </p:cNvPr>
          <p:cNvSpPr txBox="1"/>
          <p:nvPr/>
        </p:nvSpPr>
        <p:spPr>
          <a:xfrm>
            <a:off x="370114" y="23879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dirty="0"/>
              <a:t>https://www.elabftw.net/</a:t>
            </a:r>
          </a:p>
        </p:txBody>
      </p:sp>
      <p:pic>
        <p:nvPicPr>
          <p:cNvPr id="7170" name="Picture 2" descr="elabftw">
            <a:extLst>
              <a:ext uri="{FF2B5EF4-FFF2-40B4-BE49-F238E27FC236}">
                <a16:creationId xmlns:a16="http://schemas.microsoft.com/office/drawing/2014/main" id="{F0A5F36E-45A0-E8B4-ECC3-C50432699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08554"/>
            <a:ext cx="3559629" cy="10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screenshot of a computer&#10;&#10;Description automatically generated">
            <a:extLst>
              <a:ext uri="{FF2B5EF4-FFF2-40B4-BE49-F238E27FC236}">
                <a16:creationId xmlns:a16="http://schemas.microsoft.com/office/drawing/2014/main" id="{8B2C9FC5-60BF-8EAF-40B7-81C69BA31C0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840"/>
          <a:stretch/>
        </p:blipFill>
        <p:spPr>
          <a:xfrm>
            <a:off x="5037278" y="849821"/>
            <a:ext cx="6151735" cy="577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943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buClr>
                <a:srgbClr val="004C80"/>
              </a:buClr>
              <a:buSzPct val="8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buClr>
                <a:srgbClr val="004D8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buClr>
                <a:srgbClr val="004C80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9pPr>
          </a:lstStyle>
          <a:p>
            <a:fld id="{796F306E-7710-0640-910A-6352BE66F3B4}" type="slidenum">
              <a:rPr lang="it-IT" altLang="it-IT" sz="1600">
                <a:solidFill>
                  <a:srgbClr val="FF9900"/>
                </a:solidFill>
                <a:latin typeface="Aptos" panose="020B0004020202020204" pitchFamily="34" charset="0"/>
              </a:rPr>
              <a:pPr/>
              <a:t>8</a:t>
            </a:fld>
            <a:endParaRPr lang="it-IT" altLang="it-IT" sz="1600">
              <a:solidFill>
                <a:srgbClr val="FF9900"/>
              </a:solidFill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B3884D-B8EC-3A92-3AC1-5C82C3335571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>
              <a:latin typeface="Aptos" panose="020B0004020202020204" pitchFamily="34" charset="0"/>
            </a:endParaRPr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5512C1DB-B5D8-8869-87DE-7797FE37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5B898C6B-6271-3F73-9B22-075107E3B6E3}"/>
              </a:ext>
            </a:extLst>
          </p:cNvPr>
          <p:cNvSpPr txBox="1"/>
          <p:nvPr/>
        </p:nvSpPr>
        <p:spPr>
          <a:xfrm>
            <a:off x="4700796" y="129385"/>
            <a:ext cx="7327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Let’s see if the key works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C379E0-3331-B4CE-CF6E-07A23BC8A4BE}"/>
              </a:ext>
            </a:extLst>
          </p:cNvPr>
          <p:cNvSpPr txBox="1"/>
          <p:nvPr/>
        </p:nvSpPr>
        <p:spPr>
          <a:xfrm>
            <a:off x="0" y="1230069"/>
            <a:ext cx="1171838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Unix:</a:t>
            </a:r>
          </a:p>
          <a:p>
            <a:r>
              <a:rPr lang="en-GB" dirty="0"/>
              <a:t>curl https://</a:t>
            </a:r>
            <a:r>
              <a:rPr lang="en-GB" dirty="0" err="1"/>
              <a:t>prp</a:t>
            </a:r>
            <a:r>
              <a:rPr lang="en-GB" dirty="0"/>
              <a:t>-electronic-</a:t>
            </a:r>
            <a:r>
              <a:rPr lang="en-GB" dirty="0" err="1"/>
              <a:t>lab.areasciencepark.it</a:t>
            </a:r>
            <a:r>
              <a:rPr lang="en-GB" dirty="0"/>
              <a:t>/</a:t>
            </a:r>
            <a:r>
              <a:rPr lang="en-GB" dirty="0" err="1"/>
              <a:t>api</a:t>
            </a:r>
            <a:r>
              <a:rPr lang="en-GB" dirty="0"/>
              <a:t>/v2/experiments -H "Authorization: [INSERT YOUR KEY HERE]”  - GET the list of experiments</a:t>
            </a:r>
          </a:p>
          <a:p>
            <a:endParaRPr lang="en-GB" dirty="0"/>
          </a:p>
          <a:p>
            <a:r>
              <a:rPr lang="en-GB" dirty="0"/>
              <a:t> Windows POWERSHELL: </a:t>
            </a:r>
          </a:p>
          <a:p>
            <a:r>
              <a:rPr lang="en-GB" dirty="0"/>
              <a:t>Invoke-</a:t>
            </a:r>
            <a:r>
              <a:rPr lang="en-GB" dirty="0" err="1"/>
              <a:t>WebRequest</a:t>
            </a:r>
            <a:r>
              <a:rPr lang="en-GB" dirty="0"/>
              <a:t> -Uri "https://</a:t>
            </a:r>
            <a:r>
              <a:rPr lang="en-GB" dirty="0" err="1"/>
              <a:t>prp</a:t>
            </a:r>
            <a:r>
              <a:rPr lang="en-GB" dirty="0"/>
              <a:t>-electronic-</a:t>
            </a:r>
            <a:r>
              <a:rPr lang="en-GB" dirty="0" err="1"/>
              <a:t>lab.areasciencepark.it</a:t>
            </a:r>
            <a:r>
              <a:rPr lang="en-GB" dirty="0"/>
              <a:t>/</a:t>
            </a:r>
            <a:r>
              <a:rPr lang="en-GB" dirty="0" err="1"/>
              <a:t>api</a:t>
            </a:r>
            <a:r>
              <a:rPr lang="en-GB" dirty="0"/>
              <a:t>/v2/experiments/56" -Method Get -Headers @{ Authorization = '[INSERT YOUR KEY HERE]’ } </a:t>
            </a:r>
          </a:p>
          <a:p>
            <a:endParaRPr lang="en-GB" dirty="0"/>
          </a:p>
          <a:p>
            <a:r>
              <a:rPr lang="en-GB" dirty="0"/>
              <a:t>POST/PATCH:</a:t>
            </a:r>
          </a:p>
          <a:p>
            <a:r>
              <a:rPr lang="en-GB" dirty="0"/>
              <a:t>Unix:</a:t>
            </a:r>
          </a:p>
          <a:p>
            <a:r>
              <a:rPr lang="en-GB" dirty="0"/>
              <a:t>curl -</a:t>
            </a:r>
            <a:r>
              <a:rPr lang="en-GB" dirty="0" err="1"/>
              <a:t>i</a:t>
            </a:r>
            <a:r>
              <a:rPr lang="en-GB" dirty="0"/>
              <a:t> -H "Content-Type: application/</a:t>
            </a:r>
            <a:r>
              <a:rPr lang="en-GB" dirty="0" err="1"/>
              <a:t>json</a:t>
            </a:r>
            <a:r>
              <a:rPr lang="en-GB" dirty="0"/>
              <a:t>" -H "Authorization: [INSERT YOUR KEY HERE] " -X PATCH -d '{"title": "test patch", "date": "2024-04-29", "body": "</a:t>
            </a:r>
            <a:r>
              <a:rPr lang="en-GB" dirty="0" err="1"/>
              <a:t>elabFTW</a:t>
            </a:r>
            <a:r>
              <a:rPr lang="en-GB" dirty="0"/>
              <a:t> API patch"}’ https://</a:t>
            </a:r>
            <a:r>
              <a:rPr lang="en-GB" dirty="0" err="1"/>
              <a:t>prp</a:t>
            </a:r>
            <a:r>
              <a:rPr lang="en-GB" dirty="0"/>
              <a:t>-electronic-</a:t>
            </a:r>
            <a:r>
              <a:rPr lang="en-GB" dirty="0" err="1"/>
              <a:t>lab.areasciencepark.it</a:t>
            </a:r>
            <a:r>
              <a:rPr lang="en-GB" dirty="0"/>
              <a:t>/</a:t>
            </a:r>
            <a:r>
              <a:rPr lang="en-GB" dirty="0" err="1"/>
              <a:t>api</a:t>
            </a:r>
            <a:r>
              <a:rPr lang="en-GB" dirty="0"/>
              <a:t>/v2/experiments/[Experiment id]</a:t>
            </a:r>
          </a:p>
          <a:p>
            <a:endParaRPr lang="en-GB" dirty="0"/>
          </a:p>
          <a:p>
            <a:r>
              <a:rPr lang="en-GB" dirty="0"/>
              <a:t> Windows POWERSHELL: </a:t>
            </a:r>
          </a:p>
          <a:p>
            <a:r>
              <a:rPr lang="en-GB" dirty="0"/>
              <a:t>Invoke-</a:t>
            </a:r>
            <a:r>
              <a:rPr lang="en-GB" dirty="0" err="1"/>
              <a:t>WebRequest</a:t>
            </a:r>
            <a:r>
              <a:rPr lang="en-GB" dirty="0"/>
              <a:t> -Uri "https://</a:t>
            </a:r>
            <a:r>
              <a:rPr lang="en-GB" dirty="0" err="1"/>
              <a:t>prp</a:t>
            </a:r>
            <a:r>
              <a:rPr lang="en-GB" dirty="0"/>
              <a:t>-electronic-</a:t>
            </a:r>
            <a:r>
              <a:rPr lang="en-GB" dirty="0" err="1"/>
              <a:t>lab.areasciencepark.it</a:t>
            </a:r>
            <a:r>
              <a:rPr lang="en-GB" dirty="0"/>
              <a:t>/</a:t>
            </a:r>
            <a:r>
              <a:rPr lang="en-GB" dirty="0" err="1"/>
              <a:t>api</a:t>
            </a:r>
            <a:r>
              <a:rPr lang="en-GB" dirty="0"/>
              <a:t>/v2/experiments/[Experiment id]" -Method POST -Headers @{ Authorization = '[INSERT YOUR KEY HERE]’ }  -Body @{title = ’test’}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272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buClr>
                <a:srgbClr val="004C80"/>
              </a:buClr>
              <a:buSzPct val="8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buClr>
                <a:srgbClr val="004D8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buClr>
                <a:srgbClr val="004C80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9pPr>
          </a:lstStyle>
          <a:p>
            <a:fld id="{796F306E-7710-0640-910A-6352BE66F3B4}" type="slidenum">
              <a:rPr lang="it-IT" altLang="it-IT" sz="1600">
                <a:solidFill>
                  <a:srgbClr val="FF9900"/>
                </a:solidFill>
                <a:latin typeface="Aptos" panose="020B0004020202020204" pitchFamily="34" charset="0"/>
              </a:rPr>
              <a:pPr/>
              <a:t>9</a:t>
            </a:fld>
            <a:endParaRPr lang="it-IT" altLang="it-IT" sz="1600">
              <a:solidFill>
                <a:srgbClr val="FF9900"/>
              </a:solidFill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B3884D-B8EC-3A92-3AC1-5C82C3335571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>
              <a:latin typeface="Aptos" panose="020B0004020202020204" pitchFamily="34" charset="0"/>
            </a:endParaRPr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5512C1DB-B5D8-8869-87DE-7797FE37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13F299-CB9A-136D-C3D2-632893B8670F}"/>
              </a:ext>
            </a:extLst>
          </p:cNvPr>
          <p:cNvSpPr txBox="1"/>
          <p:nvPr/>
        </p:nvSpPr>
        <p:spPr>
          <a:xfrm>
            <a:off x="688145" y="1301860"/>
            <a:ext cx="609834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C7832"/>
                </a:solidFill>
                <a:effectLst/>
              </a:rPr>
              <a:t>import </a:t>
            </a:r>
            <a:r>
              <a:rPr lang="en-GB" dirty="0">
                <a:solidFill>
                  <a:srgbClr val="6A8759"/>
                </a:solidFill>
                <a:effectLst/>
              </a:rPr>
              <a:t>'</a:t>
            </a:r>
            <a:r>
              <a:rPr lang="en-GB" dirty="0" err="1">
                <a:solidFill>
                  <a:srgbClr val="6A8759"/>
                </a:solidFill>
                <a:effectLst/>
              </a:rPr>
              <a:t>dart:convert</a:t>
            </a:r>
            <a:r>
              <a:rPr lang="en-GB" dirty="0">
                <a:solidFill>
                  <a:srgbClr val="6A8759"/>
                </a:solidFill>
                <a:effectLst/>
              </a:rPr>
              <a:t>'</a:t>
            </a:r>
            <a:r>
              <a:rPr lang="en-GB" dirty="0">
                <a:solidFill>
                  <a:srgbClr val="CC7832"/>
                </a:solidFill>
                <a:effectLst/>
              </a:rPr>
              <a:t>;</a:t>
            </a:r>
            <a:br>
              <a:rPr lang="en-GB" dirty="0">
                <a:solidFill>
                  <a:srgbClr val="CC7832"/>
                </a:solidFill>
                <a:effectLst/>
              </a:rPr>
            </a:br>
            <a:r>
              <a:rPr lang="en-GB" dirty="0">
                <a:solidFill>
                  <a:srgbClr val="CC7832"/>
                </a:solidFill>
                <a:effectLst/>
              </a:rPr>
              <a:t>import </a:t>
            </a:r>
            <a:r>
              <a:rPr lang="en-GB" dirty="0">
                <a:solidFill>
                  <a:srgbClr val="6A8759"/>
                </a:solidFill>
                <a:effectLst/>
              </a:rPr>
              <a:t>'</a:t>
            </a:r>
            <a:r>
              <a:rPr lang="en-GB" dirty="0" err="1">
                <a:solidFill>
                  <a:srgbClr val="6A8759"/>
                </a:solidFill>
                <a:effectLst/>
              </a:rPr>
              <a:t>package:flutter</a:t>
            </a:r>
            <a:r>
              <a:rPr lang="en-GB" dirty="0">
                <a:solidFill>
                  <a:srgbClr val="6A8759"/>
                </a:solidFill>
                <a:effectLst/>
              </a:rPr>
              <a:t>/</a:t>
            </a:r>
            <a:r>
              <a:rPr lang="en-GB" dirty="0" err="1">
                <a:solidFill>
                  <a:srgbClr val="6A8759"/>
                </a:solidFill>
                <a:effectLst/>
              </a:rPr>
              <a:t>material.dart</a:t>
            </a:r>
            <a:r>
              <a:rPr lang="en-GB" dirty="0">
                <a:solidFill>
                  <a:srgbClr val="6A8759"/>
                </a:solidFill>
                <a:effectLst/>
              </a:rPr>
              <a:t>'</a:t>
            </a:r>
            <a:r>
              <a:rPr lang="en-GB" dirty="0">
                <a:solidFill>
                  <a:srgbClr val="CC7832"/>
                </a:solidFill>
                <a:effectLst/>
              </a:rPr>
              <a:t>;</a:t>
            </a:r>
            <a:br>
              <a:rPr lang="en-GB" dirty="0">
                <a:solidFill>
                  <a:srgbClr val="CC7832"/>
                </a:solidFill>
                <a:effectLst/>
              </a:rPr>
            </a:br>
            <a:r>
              <a:rPr lang="en-GB" dirty="0">
                <a:solidFill>
                  <a:srgbClr val="CC7832"/>
                </a:solidFill>
                <a:effectLst/>
              </a:rPr>
              <a:t>import </a:t>
            </a:r>
            <a:r>
              <a:rPr lang="en-GB" dirty="0">
                <a:solidFill>
                  <a:srgbClr val="6A8759"/>
                </a:solidFill>
                <a:effectLst/>
              </a:rPr>
              <a:t>'</a:t>
            </a:r>
            <a:r>
              <a:rPr lang="en-GB" dirty="0" err="1">
                <a:solidFill>
                  <a:srgbClr val="6A8759"/>
                </a:solidFill>
                <a:effectLst/>
              </a:rPr>
              <a:t>package:http</a:t>
            </a:r>
            <a:r>
              <a:rPr lang="en-GB" dirty="0">
                <a:solidFill>
                  <a:srgbClr val="6A8759"/>
                </a:solidFill>
                <a:effectLst/>
              </a:rPr>
              <a:t>/</a:t>
            </a:r>
            <a:r>
              <a:rPr lang="en-GB" dirty="0" err="1">
                <a:solidFill>
                  <a:srgbClr val="6A8759"/>
                </a:solidFill>
                <a:effectLst/>
              </a:rPr>
              <a:t>http.dart</a:t>
            </a:r>
            <a:r>
              <a:rPr lang="en-GB" dirty="0">
                <a:solidFill>
                  <a:srgbClr val="6A8759"/>
                </a:solidFill>
                <a:effectLst/>
              </a:rPr>
              <a:t>' </a:t>
            </a:r>
            <a:r>
              <a:rPr lang="en-GB" dirty="0">
                <a:solidFill>
                  <a:srgbClr val="CC7832"/>
                </a:solidFill>
                <a:effectLst/>
              </a:rPr>
              <a:t>as </a:t>
            </a:r>
            <a:r>
              <a:rPr lang="en-GB" dirty="0"/>
              <a:t>http</a:t>
            </a:r>
            <a:r>
              <a:rPr lang="en-GB" dirty="0">
                <a:solidFill>
                  <a:srgbClr val="CC7832"/>
                </a:solidFill>
                <a:effectLst/>
              </a:rPr>
              <a:t>;</a:t>
            </a:r>
          </a:p>
          <a:p>
            <a:endParaRPr lang="en-GB" dirty="0">
              <a:solidFill>
                <a:srgbClr val="CC7832"/>
              </a:solidFill>
            </a:endParaRPr>
          </a:p>
          <a:p>
            <a:r>
              <a:rPr lang="en-GB" dirty="0"/>
              <a:t>add </a:t>
            </a:r>
            <a:r>
              <a:rPr lang="en-GB" dirty="0">
                <a:solidFill>
                  <a:srgbClr val="CC7832"/>
                </a:solidFill>
                <a:effectLst/>
              </a:rPr>
              <a:t>http</a:t>
            </a:r>
            <a:r>
              <a:rPr lang="en-GB" dirty="0"/>
              <a:t>: ^1.2.0 under dependencies in</a:t>
            </a:r>
          </a:p>
          <a:p>
            <a:r>
              <a:rPr lang="en-GB" dirty="0" err="1"/>
              <a:t>pubspec.yaml</a:t>
            </a:r>
            <a:endParaRPr lang="en-IT" dirty="0"/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B6474A75-757A-F356-7508-07A7E6BE56F8}"/>
              </a:ext>
            </a:extLst>
          </p:cNvPr>
          <p:cNvSpPr txBox="1"/>
          <p:nvPr/>
        </p:nvSpPr>
        <p:spPr>
          <a:xfrm>
            <a:off x="4700796" y="129385"/>
            <a:ext cx="7327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WHAT WE NEED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044D6B-92C9-75C0-2A7B-78011E561358}"/>
              </a:ext>
            </a:extLst>
          </p:cNvPr>
          <p:cNvSpPr txBox="1"/>
          <p:nvPr/>
        </p:nvSpPr>
        <p:spPr>
          <a:xfrm>
            <a:off x="688145" y="932528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Packages:</a:t>
            </a:r>
            <a:endParaRPr lang="en-IT" dirty="0"/>
          </a:p>
        </p:txBody>
      </p:sp>
      <p:pic>
        <p:nvPicPr>
          <p:cNvPr id="12" name="Picture 11" descr="A screenshot of a computer&#10;&#10;Description automatically generated">
            <a:extLst>
              <a:ext uri="{FF2B5EF4-FFF2-40B4-BE49-F238E27FC236}">
                <a16:creationId xmlns:a16="http://schemas.microsoft.com/office/drawing/2014/main" id="{40F77F5E-84F1-B059-5038-F7A8824DF8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2735" y="911829"/>
            <a:ext cx="5257800" cy="2081401"/>
          </a:xfrm>
          <a:prstGeom prst="rect">
            <a:avLst/>
          </a:prstGeom>
        </p:spPr>
      </p:pic>
      <p:pic>
        <p:nvPicPr>
          <p:cNvPr id="14" name="Picture 13" descr="A screenshot of a computer&#10;&#10;Description automatically generated">
            <a:extLst>
              <a:ext uri="{FF2B5EF4-FFF2-40B4-BE49-F238E27FC236}">
                <a16:creationId xmlns:a16="http://schemas.microsoft.com/office/drawing/2014/main" id="{4BD459C2-BC65-4650-6586-ABC31B4862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596" y="4528638"/>
            <a:ext cx="7772400" cy="148623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29FC350-13FA-CED3-98FF-18A450BBF3FA}"/>
              </a:ext>
            </a:extLst>
          </p:cNvPr>
          <p:cNvSpPr txBox="1"/>
          <p:nvPr/>
        </p:nvSpPr>
        <p:spPr>
          <a:xfrm>
            <a:off x="688145" y="4085103"/>
            <a:ext cx="109223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If you are debugging with browsers/</a:t>
            </a:r>
            <a:r>
              <a:rPr lang="en-GB" dirty="0" err="1"/>
              <a:t>macos</a:t>
            </a:r>
            <a:r>
              <a:rPr lang="en-GB" dirty="0"/>
              <a:t>, add –web-browser-flag “—disable-web-security” </a:t>
            </a: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3278949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791</Words>
  <Application>Microsoft Macintosh PowerPoint</Application>
  <PresentationFormat>Widescreen</PresentationFormat>
  <Paragraphs>109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FLUTTER and API REST esercitazione “elabFTW”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FLUTTER and API REST esercitazione “elabFTW”</dc:title>
  <dc:creator>PRENASSI MARCO</dc:creator>
  <cp:lastModifiedBy>PRENASSI MARCO</cp:lastModifiedBy>
  <cp:revision>6</cp:revision>
  <dcterms:created xsi:type="dcterms:W3CDTF">2024-04-28T11:59:28Z</dcterms:created>
  <dcterms:modified xsi:type="dcterms:W3CDTF">2024-04-28T15:26:33Z</dcterms:modified>
</cp:coreProperties>
</file>