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9" r:id="rId3"/>
    <p:sldId id="257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8DFA44-C18B-441D-B3BA-81A3712165C2}" v="7" dt="2024-04-25T11:19:39.7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5769" autoAdjust="0"/>
  </p:normalViewPr>
  <p:slideViewPr>
    <p:cSldViewPr snapToGrid="0">
      <p:cViewPr varScale="1">
        <p:scale>
          <a:sx n="99" d="100"/>
          <a:sy n="99" d="100"/>
        </p:scale>
        <p:origin x="459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MASINI ALBERTO" userId="8c013d22-ceb2-4014-ae73-ac062752c54f" providerId="ADAL" clId="{388DFA44-C18B-441D-B3BA-81A3712165C2}"/>
    <pc:docChg chg="custSel addSld delSld modSld">
      <pc:chgData name="TOMMASINI ALBERTO" userId="8c013d22-ceb2-4014-ae73-ac062752c54f" providerId="ADAL" clId="{388DFA44-C18B-441D-B3BA-81A3712165C2}" dt="2024-04-25T11:28:44.715" v="1902" actId="680"/>
      <pc:docMkLst>
        <pc:docMk/>
      </pc:docMkLst>
      <pc:sldChg chg="addSp delSp modSp mod">
        <pc:chgData name="TOMMASINI ALBERTO" userId="8c013d22-ceb2-4014-ae73-ac062752c54f" providerId="ADAL" clId="{388DFA44-C18B-441D-B3BA-81A3712165C2}" dt="2024-04-25T10:47:10.289" v="1179" actId="20577"/>
        <pc:sldMkLst>
          <pc:docMk/>
          <pc:sldMk cId="749350991" sldId="256"/>
        </pc:sldMkLst>
        <pc:spChg chg="add mod">
          <ac:chgData name="TOMMASINI ALBERTO" userId="8c013d22-ceb2-4014-ae73-ac062752c54f" providerId="ADAL" clId="{388DFA44-C18B-441D-B3BA-81A3712165C2}" dt="2024-04-25T10:46:25.149" v="1135" actId="1582"/>
          <ac:spMkLst>
            <pc:docMk/>
            <pc:sldMk cId="749350991" sldId="256"/>
            <ac:spMk id="4" creationId="{2014A528-97CA-7D8B-F8AF-12393051B5C5}"/>
          </ac:spMkLst>
        </pc:spChg>
        <pc:spChg chg="mod">
          <ac:chgData name="TOMMASINI ALBERTO" userId="8c013d22-ceb2-4014-ae73-ac062752c54f" providerId="ADAL" clId="{388DFA44-C18B-441D-B3BA-81A3712165C2}" dt="2024-04-25T10:21:03.366" v="22" actId="20577"/>
          <ac:spMkLst>
            <pc:docMk/>
            <pc:sldMk cId="749350991" sldId="256"/>
            <ac:spMk id="6" creationId="{256C1D88-4B1B-E835-EABA-0E612E5AC5A6}"/>
          </ac:spMkLst>
        </pc:spChg>
        <pc:spChg chg="add">
          <ac:chgData name="TOMMASINI ALBERTO" userId="8c013d22-ceb2-4014-ae73-ac062752c54f" providerId="ADAL" clId="{388DFA44-C18B-441D-B3BA-81A3712165C2}" dt="2024-04-25T10:46:34.699" v="1136" actId="11529"/>
          <ac:spMkLst>
            <pc:docMk/>
            <pc:sldMk cId="749350991" sldId="256"/>
            <ac:spMk id="7" creationId="{B9EED9C8-2071-81E1-8D9F-56978E188AB9}"/>
          </ac:spMkLst>
        </pc:spChg>
        <pc:spChg chg="add mod">
          <ac:chgData name="TOMMASINI ALBERTO" userId="8c013d22-ceb2-4014-ae73-ac062752c54f" providerId="ADAL" clId="{388DFA44-C18B-441D-B3BA-81A3712165C2}" dt="2024-04-25T10:47:10.289" v="1179" actId="20577"/>
          <ac:spMkLst>
            <pc:docMk/>
            <pc:sldMk cId="749350991" sldId="256"/>
            <ac:spMk id="8" creationId="{5615F330-CEB2-62AF-67FA-3D0DE09A640B}"/>
          </ac:spMkLst>
        </pc:spChg>
        <pc:picChg chg="add mod">
          <ac:chgData name="TOMMASINI ALBERTO" userId="8c013d22-ceb2-4014-ae73-ac062752c54f" providerId="ADAL" clId="{388DFA44-C18B-441D-B3BA-81A3712165C2}" dt="2024-04-25T10:21:53.095" v="25" actId="1076"/>
          <ac:picMkLst>
            <pc:docMk/>
            <pc:sldMk cId="749350991" sldId="256"/>
            <ac:picMk id="3" creationId="{2127EA5A-812E-D99F-8D4C-E93BCB3384D0}"/>
          </ac:picMkLst>
        </pc:picChg>
        <pc:picChg chg="del mod">
          <ac:chgData name="TOMMASINI ALBERTO" userId="8c013d22-ceb2-4014-ae73-ac062752c54f" providerId="ADAL" clId="{388DFA44-C18B-441D-B3BA-81A3712165C2}" dt="2024-04-25T10:20:50.473" v="6" actId="478"/>
          <ac:picMkLst>
            <pc:docMk/>
            <pc:sldMk cId="749350991" sldId="256"/>
            <ac:picMk id="5" creationId="{A4557166-A738-4B39-219F-6005B833681D}"/>
          </ac:picMkLst>
        </pc:picChg>
        <pc:picChg chg="del mod">
          <ac:chgData name="TOMMASINI ALBERTO" userId="8c013d22-ceb2-4014-ae73-ac062752c54f" providerId="ADAL" clId="{388DFA44-C18B-441D-B3BA-81A3712165C2}" dt="2024-04-25T10:20:51.134" v="8" actId="478"/>
          <ac:picMkLst>
            <pc:docMk/>
            <pc:sldMk cId="749350991" sldId="256"/>
            <ac:picMk id="10" creationId="{6F02CC3B-4117-77E0-522E-9818AC3445E5}"/>
          </ac:picMkLst>
        </pc:picChg>
        <pc:picChg chg="del">
          <ac:chgData name="TOMMASINI ALBERTO" userId="8c013d22-ceb2-4014-ae73-ac062752c54f" providerId="ADAL" clId="{388DFA44-C18B-441D-B3BA-81A3712165C2}" dt="2024-04-25T10:20:52.031" v="9" actId="478"/>
          <ac:picMkLst>
            <pc:docMk/>
            <pc:sldMk cId="749350991" sldId="256"/>
            <ac:picMk id="14" creationId="{538F04CA-78AC-C3E2-7B0F-1FF80122A476}"/>
          </ac:picMkLst>
        </pc:picChg>
      </pc:sldChg>
      <pc:sldChg chg="addSp modSp new mod">
        <pc:chgData name="TOMMASINI ALBERTO" userId="8c013d22-ceb2-4014-ae73-ac062752c54f" providerId="ADAL" clId="{388DFA44-C18B-441D-B3BA-81A3712165C2}" dt="2024-04-25T10:31:42.752" v="1052" actId="113"/>
        <pc:sldMkLst>
          <pc:docMk/>
          <pc:sldMk cId="2989406688" sldId="257"/>
        </pc:sldMkLst>
        <pc:spChg chg="add mod">
          <ac:chgData name="TOMMASINI ALBERTO" userId="8c013d22-ceb2-4014-ae73-ac062752c54f" providerId="ADAL" clId="{388DFA44-C18B-441D-B3BA-81A3712165C2}" dt="2024-04-25T10:31:42.752" v="1052" actId="113"/>
          <ac:spMkLst>
            <pc:docMk/>
            <pc:sldMk cId="2989406688" sldId="257"/>
            <ac:spMk id="4" creationId="{BB1873F1-94E0-E736-7C86-6D84B250F5B6}"/>
          </ac:spMkLst>
        </pc:spChg>
        <pc:picChg chg="add mod">
          <ac:chgData name="TOMMASINI ALBERTO" userId="8c013d22-ceb2-4014-ae73-ac062752c54f" providerId="ADAL" clId="{388DFA44-C18B-441D-B3BA-81A3712165C2}" dt="2024-04-25T10:22:35.760" v="28" actId="1076"/>
          <ac:picMkLst>
            <pc:docMk/>
            <pc:sldMk cId="2989406688" sldId="257"/>
            <ac:picMk id="3" creationId="{2519565F-C3A2-C47D-CC80-F286C38334C7}"/>
          </ac:picMkLst>
        </pc:picChg>
      </pc:sldChg>
      <pc:sldChg chg="addSp modSp new mod">
        <pc:chgData name="TOMMASINI ALBERTO" userId="8c013d22-ceb2-4014-ae73-ac062752c54f" providerId="ADAL" clId="{388DFA44-C18B-441D-B3BA-81A3712165C2}" dt="2024-04-25T11:28:40.266" v="1901" actId="20577"/>
        <pc:sldMkLst>
          <pc:docMk/>
          <pc:sldMk cId="4200859380" sldId="258"/>
        </pc:sldMkLst>
        <pc:spChg chg="add mod">
          <ac:chgData name="TOMMASINI ALBERTO" userId="8c013d22-ceb2-4014-ae73-ac062752c54f" providerId="ADAL" clId="{388DFA44-C18B-441D-B3BA-81A3712165C2}" dt="2024-04-25T11:28:40.266" v="1901" actId="20577"/>
          <ac:spMkLst>
            <pc:docMk/>
            <pc:sldMk cId="4200859380" sldId="258"/>
            <ac:spMk id="2" creationId="{DDDAD2C8-A4CD-A5F2-F884-7385359D2EDB}"/>
          </ac:spMkLst>
        </pc:spChg>
      </pc:sldChg>
      <pc:sldChg chg="addSp modSp new mod">
        <pc:chgData name="TOMMASINI ALBERTO" userId="8c013d22-ceb2-4014-ae73-ac062752c54f" providerId="ADAL" clId="{388DFA44-C18B-441D-B3BA-81A3712165C2}" dt="2024-04-25T10:56:03.276" v="1454" actId="1582"/>
        <pc:sldMkLst>
          <pc:docMk/>
          <pc:sldMk cId="2217438230" sldId="259"/>
        </pc:sldMkLst>
        <pc:spChg chg="add mod">
          <ac:chgData name="TOMMASINI ALBERTO" userId="8c013d22-ceb2-4014-ae73-ac062752c54f" providerId="ADAL" clId="{388DFA44-C18B-441D-B3BA-81A3712165C2}" dt="2024-04-25T10:56:03.276" v="1454" actId="1582"/>
          <ac:spMkLst>
            <pc:docMk/>
            <pc:sldMk cId="2217438230" sldId="259"/>
            <ac:spMk id="2" creationId="{FFBBF3A4-6C0D-43AD-22F6-C535CF169E5A}"/>
          </ac:spMkLst>
        </pc:spChg>
        <pc:spChg chg="add mod">
          <ac:chgData name="TOMMASINI ALBERTO" userId="8c013d22-ceb2-4014-ae73-ac062752c54f" providerId="ADAL" clId="{388DFA44-C18B-441D-B3BA-81A3712165C2}" dt="2024-04-25T10:55:29.291" v="1436" actId="1076"/>
          <ac:spMkLst>
            <pc:docMk/>
            <pc:sldMk cId="2217438230" sldId="259"/>
            <ac:spMk id="5" creationId="{91B47845-0AA5-D9B1-F81A-3BA8A02D7DC1}"/>
          </ac:spMkLst>
        </pc:spChg>
        <pc:picChg chg="add mod">
          <ac:chgData name="TOMMASINI ALBERTO" userId="8c013d22-ceb2-4014-ae73-ac062752c54f" providerId="ADAL" clId="{388DFA44-C18B-441D-B3BA-81A3712165C2}" dt="2024-04-25T10:55:26.046" v="1435" actId="1076"/>
          <ac:picMkLst>
            <pc:docMk/>
            <pc:sldMk cId="2217438230" sldId="259"/>
            <ac:picMk id="4" creationId="{9AD35393-37B5-6828-20D5-066DF53C7874}"/>
          </ac:picMkLst>
        </pc:picChg>
      </pc:sldChg>
      <pc:sldChg chg="del">
        <pc:chgData name="TOMMASINI ALBERTO" userId="8c013d22-ceb2-4014-ae73-ac062752c54f" providerId="ADAL" clId="{388DFA44-C18B-441D-B3BA-81A3712165C2}" dt="2024-04-25T10:20:47.248" v="0" actId="47"/>
        <pc:sldMkLst>
          <pc:docMk/>
          <pc:sldMk cId="3650207076" sldId="259"/>
        </pc:sldMkLst>
      </pc:sldChg>
      <pc:sldChg chg="new">
        <pc:chgData name="TOMMASINI ALBERTO" userId="8c013d22-ceb2-4014-ae73-ac062752c54f" providerId="ADAL" clId="{388DFA44-C18B-441D-B3BA-81A3712165C2}" dt="2024-04-25T11:28:44.715" v="1902" actId="680"/>
        <pc:sldMkLst>
          <pc:docMk/>
          <pc:sldMk cId="2088506548" sldId="260"/>
        </pc:sldMkLst>
      </pc:sldChg>
      <pc:sldChg chg="del">
        <pc:chgData name="TOMMASINI ALBERTO" userId="8c013d22-ceb2-4014-ae73-ac062752c54f" providerId="ADAL" clId="{388DFA44-C18B-441D-B3BA-81A3712165C2}" dt="2024-04-25T10:20:47.547" v="1" actId="47"/>
        <pc:sldMkLst>
          <pc:docMk/>
          <pc:sldMk cId="154548160" sldId="261"/>
        </pc:sldMkLst>
      </pc:sldChg>
      <pc:sldChg chg="del">
        <pc:chgData name="TOMMASINI ALBERTO" userId="8c013d22-ceb2-4014-ae73-ac062752c54f" providerId="ADAL" clId="{388DFA44-C18B-441D-B3BA-81A3712165C2}" dt="2024-04-25T10:20:47.707" v="2" actId="47"/>
        <pc:sldMkLst>
          <pc:docMk/>
          <pc:sldMk cId="3132798299" sldId="262"/>
        </pc:sldMkLst>
      </pc:sldChg>
      <pc:sldChg chg="del">
        <pc:chgData name="TOMMASINI ALBERTO" userId="8c013d22-ceb2-4014-ae73-ac062752c54f" providerId="ADAL" clId="{388DFA44-C18B-441D-B3BA-81A3712165C2}" dt="2024-04-25T10:20:47.861" v="3" actId="47"/>
        <pc:sldMkLst>
          <pc:docMk/>
          <pc:sldMk cId="3849905667" sldId="263"/>
        </pc:sldMkLst>
      </pc:sldChg>
      <pc:sldChg chg="del">
        <pc:chgData name="TOMMASINI ALBERTO" userId="8c013d22-ceb2-4014-ae73-ac062752c54f" providerId="ADAL" clId="{388DFA44-C18B-441D-B3BA-81A3712165C2}" dt="2024-04-25T10:20:48.017" v="4" actId="47"/>
        <pc:sldMkLst>
          <pc:docMk/>
          <pc:sldMk cId="3414026825" sldId="26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1FBB0-735D-4E2A-AB79-63BF26DE12E9}" type="datetimeFigureOut">
              <a:rPr lang="it-IT" smtClean="0"/>
              <a:t>25/04/2024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33B98-9EF0-42F0-B0F3-49B03724AA8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7918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61699-85D3-A3A0-D7EE-75D8DAAAFC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9C0E03-5681-D49B-C62B-453E8D51C1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1BAAD-8C64-B8A6-6F16-63E178E06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3B60-BB80-47BC-9CE4-72D07D891BBF}" type="datetimeFigureOut">
              <a:rPr lang="it-IT" smtClean="0"/>
              <a:t>25/04/2024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FD632-A74B-074D-341D-D6987E77F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21560-88D5-FF67-BA84-9702AA62B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D87F-CBCF-4831-A04C-3DDDDBA3D16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023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EEF81-C3E1-DB97-4176-96B2E0908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58422B-B3AD-5767-13B6-4C22F06C35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D3DFD4-BECE-F7E8-CAF8-D6CF970EE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3B60-BB80-47BC-9CE4-72D07D891BBF}" type="datetimeFigureOut">
              <a:rPr lang="it-IT" smtClean="0"/>
              <a:t>25/04/2024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7376A-1161-67B2-AD89-710C6B82F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3C606-DFB9-2477-F98C-FA1680FD3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D87F-CBCF-4831-A04C-3DDDDBA3D16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4941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AA7D40-84F2-177D-8770-7ECDDCF612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85E718-E7E4-191C-F3C5-176471A860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41F4CF-6738-F3C2-FF54-AD36D6F0B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3B60-BB80-47BC-9CE4-72D07D891BBF}" type="datetimeFigureOut">
              <a:rPr lang="it-IT" smtClean="0"/>
              <a:t>25/04/2024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11A6A1-F2FF-CBE8-DE10-727636B8B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EC99A-8618-29AE-BF62-BCF4ADFCB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D87F-CBCF-4831-A04C-3DDDDBA3D16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3076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9E37A-5655-0060-FA8B-9CE3FABEB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CF9BD-A837-AEA7-FEE3-4D6063E04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6467A-6CC9-5FBA-9F3C-CBA1BFE6F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3B60-BB80-47BC-9CE4-72D07D891BBF}" type="datetimeFigureOut">
              <a:rPr lang="it-IT" smtClean="0"/>
              <a:t>25/04/2024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A9F10-0E6C-8AC0-EB4E-312AC86D8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3D314-63F9-B492-F29D-4677038F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D87F-CBCF-4831-A04C-3DDDDBA3D16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7779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91612-5C12-4983-CBF6-163D7B024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A41E05-F12D-B9BE-9F10-14C75D83D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11B30-57E3-4939-D755-9FFDC1FD9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3B60-BB80-47BC-9CE4-72D07D891BBF}" type="datetimeFigureOut">
              <a:rPr lang="it-IT" smtClean="0"/>
              <a:t>25/04/2024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896FE-1095-AD69-17F8-A16E12A5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429D55-8BB9-038E-DA2E-0BE7D2869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D87F-CBCF-4831-A04C-3DDDDBA3D16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589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F35E3-54F2-02D1-9D94-AE4807810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0F31B-CCA5-FCFA-266F-FC90412D17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77ADB1-26BD-06B7-FFD1-738FD7532D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377243-FA51-0C46-7F31-2CE587B2F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3B60-BB80-47BC-9CE4-72D07D891BBF}" type="datetimeFigureOut">
              <a:rPr lang="it-IT" smtClean="0"/>
              <a:t>25/04/2024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3ECCBC-DACD-43B1-A77A-9F6E874C2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0A183D-7A7D-E8C1-306B-F61F9ACA7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D87F-CBCF-4831-A04C-3DDDDBA3D16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360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D5DD5-B766-140D-EC26-B6A9D034F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AD9BF-153F-A1CC-A704-42C535B65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464C83-D024-BAB2-3CD0-9BF533C061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51BB5F-C45D-87EA-5595-74FDB20E02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7F1479-D5B9-D875-961A-2DC9D6F547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1BED5A-149C-E7E1-D045-16D8B4CDA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3B60-BB80-47BC-9CE4-72D07D891BBF}" type="datetimeFigureOut">
              <a:rPr lang="it-IT" smtClean="0"/>
              <a:t>25/04/2024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86829A-C4C5-3AF8-5F6F-97A8D3F72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94817D-365F-EC38-306A-91CD04B2E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D87F-CBCF-4831-A04C-3DDDDBA3D16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7097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206D5-18D4-9B20-0E1A-BB711A4DB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18D855-F0FE-B978-C357-14C8CDE5A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3B60-BB80-47BC-9CE4-72D07D891BBF}" type="datetimeFigureOut">
              <a:rPr lang="it-IT" smtClean="0"/>
              <a:t>25/04/2024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6C7315-CA23-7C39-C422-B866F3BE0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14C747-0417-458F-8BCA-53FC1988B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D87F-CBCF-4831-A04C-3DDDDBA3D16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4453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1EE951-4DBC-D01E-C664-B15BC0A55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3B60-BB80-47BC-9CE4-72D07D891BBF}" type="datetimeFigureOut">
              <a:rPr lang="it-IT" smtClean="0"/>
              <a:t>25/04/2024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925125-836E-0C9D-1E4A-20106122D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0A9A8A-7873-16C8-FBDC-D72CE9594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D87F-CBCF-4831-A04C-3DDDDBA3D16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6830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C4DCE-A525-BD49-6878-D8F6D0398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D1FEA-5F5E-391B-C7CF-5522D36AD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68B684-F37D-1AEE-2F01-6D582F079D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F9EA84-32B2-9202-ABA4-1559ABFC3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3B60-BB80-47BC-9CE4-72D07D891BBF}" type="datetimeFigureOut">
              <a:rPr lang="it-IT" smtClean="0"/>
              <a:t>25/04/2024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B3AFF9-ACDA-60FA-8DF5-EECA1D6DC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D749D-BE45-E5E5-2B9C-4B7260525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D87F-CBCF-4831-A04C-3DDDDBA3D16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7936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4BB2E-3B51-C22E-F302-0A687DC82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FE0389-B002-E57C-CFC3-D82E33EF78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9582B0-DEE4-D6FE-E265-5CFFC8E477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3EF315-1297-673F-161C-B784E122A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3B60-BB80-47BC-9CE4-72D07D891BBF}" type="datetimeFigureOut">
              <a:rPr lang="it-IT" smtClean="0"/>
              <a:t>25/04/2024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01DA74-963D-7301-8CF0-69463B2EB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9B5D8C-8851-00DE-3AC7-E22A620D4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D87F-CBCF-4831-A04C-3DDDDBA3D16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3342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FD594B-B517-60EE-3FDB-02D47D4E6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4273F-CBEA-A3B4-A819-209EDBB5D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5624E-3A2A-CD06-C0FC-BE2571DEB1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73B60-BB80-47BC-9CE4-72D07D891BBF}" type="datetimeFigureOut">
              <a:rPr lang="it-IT" smtClean="0"/>
              <a:t>25/04/2024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C740B-CED9-9D31-5780-B10F789FC2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3A199-A640-7151-4D01-E8640FCD89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ED87F-CBCF-4831-A04C-3DDDDBA3D16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307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56C1D88-4B1B-E835-EABA-0E612E5AC5A6}"/>
              </a:ext>
            </a:extLst>
          </p:cNvPr>
          <p:cNvSpPr txBox="1"/>
          <p:nvPr/>
        </p:nvSpPr>
        <p:spPr>
          <a:xfrm>
            <a:off x="9068329" y="84820"/>
            <a:ext cx="3038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Edizione del 25 APRILE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27EA5A-812E-D99F-8D4C-E93BCB338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33" y="381750"/>
            <a:ext cx="10202333" cy="36829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14A528-97CA-7D8B-F8AF-12393051B5C5}"/>
              </a:ext>
            </a:extLst>
          </p:cNvPr>
          <p:cNvSpPr txBox="1"/>
          <p:nvPr/>
        </p:nvSpPr>
        <p:spPr>
          <a:xfrm>
            <a:off x="536620" y="4876801"/>
            <a:ext cx="3485881" cy="92333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Linus Pauling 1949</a:t>
            </a:r>
          </a:p>
          <a:p>
            <a:r>
              <a:rPr lang="it-IT" dirty="0" err="1"/>
              <a:t>Sickle</a:t>
            </a:r>
            <a:r>
              <a:rPr lang="it-IT" dirty="0"/>
              <a:t> Cell Anemia </a:t>
            </a:r>
            <a:br>
              <a:rPr lang="it-IT" dirty="0"/>
            </a:br>
            <a:r>
              <a:rPr lang="it-IT" dirty="0"/>
              <a:t>Prima «patologia molecolare»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B9EED9C8-2071-81E1-8D9F-56978E188AB9}"/>
              </a:ext>
            </a:extLst>
          </p:cNvPr>
          <p:cNvSpPr/>
          <p:nvPr/>
        </p:nvSpPr>
        <p:spPr>
          <a:xfrm>
            <a:off x="4490434" y="5224530"/>
            <a:ext cx="643943" cy="18889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15F330-CEB2-62AF-67FA-3D0DE09A640B}"/>
              </a:ext>
            </a:extLst>
          </p:cNvPr>
          <p:cNvSpPr txBox="1"/>
          <p:nvPr/>
        </p:nvSpPr>
        <p:spPr>
          <a:xfrm>
            <a:off x="5602310" y="4876801"/>
            <a:ext cx="3485881" cy="92333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2024</a:t>
            </a:r>
          </a:p>
          <a:p>
            <a:r>
              <a:rPr lang="it-IT" dirty="0"/>
              <a:t>Prima «patologia molecolare» trattata con editing genetico</a:t>
            </a:r>
          </a:p>
        </p:txBody>
      </p:sp>
    </p:spTree>
    <p:extLst>
      <p:ext uri="{BB962C8B-B14F-4D97-AF65-F5344CB8AC3E}">
        <p14:creationId xmlns:p14="http://schemas.microsoft.com/office/powerpoint/2010/main" val="749350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BBF3A4-6C0D-43AD-22F6-C535CF169E5A}"/>
              </a:ext>
            </a:extLst>
          </p:cNvPr>
          <p:cNvSpPr txBox="1"/>
          <p:nvPr/>
        </p:nvSpPr>
        <p:spPr>
          <a:xfrm>
            <a:off x="297937" y="5516496"/>
            <a:ext cx="11545253" cy="120032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/>
              <a:t>Una osservazione «serendipitosa»:   u</a:t>
            </a:r>
            <a:r>
              <a:rPr lang="en-US" sz="2400" dirty="0" err="1"/>
              <a:t>na</a:t>
            </a:r>
            <a:r>
              <a:rPr lang="en-US" sz="2400" dirty="0"/>
              <a:t> rara </a:t>
            </a:r>
            <a:r>
              <a:rPr lang="en-US" sz="2400" dirty="0" err="1"/>
              <a:t>condizione</a:t>
            </a:r>
            <a:r>
              <a:rPr lang="en-US" sz="2400" dirty="0"/>
              <a:t> </a:t>
            </a:r>
            <a:r>
              <a:rPr lang="en-US" sz="2400" dirty="0" err="1"/>
              <a:t>benigna</a:t>
            </a:r>
            <a:r>
              <a:rPr lang="en-US" sz="2400" dirty="0"/>
              <a:t>, la “hereditary persistence of fetal hemoglobin (</a:t>
            </a:r>
            <a:r>
              <a:rPr lang="en-US" sz="2400" dirty="0" err="1"/>
              <a:t>HPFHSe</a:t>
            </a:r>
            <a:r>
              <a:rPr lang="en-US" sz="2400" dirty="0"/>
              <a:t> co-</a:t>
            </a:r>
            <a:r>
              <a:rPr lang="en-US" sz="2400" dirty="0" err="1"/>
              <a:t>ereditata</a:t>
            </a:r>
            <a:r>
              <a:rPr lang="en-US" sz="2400" dirty="0"/>
              <a:t> con la </a:t>
            </a:r>
            <a:r>
              <a:rPr lang="en-US" sz="2400" dirty="0" err="1"/>
              <a:t>drepanocitosi</a:t>
            </a:r>
            <a:r>
              <a:rPr lang="en-US" sz="2400" dirty="0"/>
              <a:t>, reduce le </a:t>
            </a:r>
            <a:r>
              <a:rPr lang="en-US" sz="2400" dirty="0" err="1"/>
              <a:t>crisi</a:t>
            </a:r>
            <a:r>
              <a:rPr lang="en-US" sz="2400" dirty="0"/>
              <a:t> di dolore e la </a:t>
            </a:r>
            <a:r>
              <a:rPr lang="en-US" sz="2400" dirty="0" err="1"/>
              <a:t>morbidità</a:t>
            </a:r>
            <a:r>
              <a:rPr lang="en-US" sz="2400" dirty="0"/>
              <a:t> </a:t>
            </a:r>
            <a:r>
              <a:rPr lang="en-US" sz="2400" dirty="0" err="1"/>
              <a:t>della</a:t>
            </a:r>
            <a:r>
              <a:rPr lang="en-US" sz="2400" dirty="0"/>
              <a:t> </a:t>
            </a:r>
            <a:r>
              <a:rPr lang="en-US" sz="2400" dirty="0" err="1"/>
              <a:t>patologia</a:t>
            </a:r>
            <a:endParaRPr lang="it-IT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D35393-37B5-6828-20D5-066DF53C7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062" y="129064"/>
            <a:ext cx="9445622" cy="49044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B47845-0AA5-D9B1-F81A-3BA8A02D7DC1}"/>
              </a:ext>
            </a:extLst>
          </p:cNvPr>
          <p:cNvSpPr txBox="1"/>
          <p:nvPr/>
        </p:nvSpPr>
        <p:spPr>
          <a:xfrm>
            <a:off x="10702016" y="12906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Blood 1975</a:t>
            </a:r>
          </a:p>
        </p:txBody>
      </p:sp>
    </p:spTree>
    <p:extLst>
      <p:ext uri="{BB962C8B-B14F-4D97-AF65-F5344CB8AC3E}">
        <p14:creationId xmlns:p14="http://schemas.microsoft.com/office/powerpoint/2010/main" val="2217438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19565F-C3A2-C47D-CC80-F286C3833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6127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1873F1-94E0-E736-7C86-6D84B250F5B6}"/>
              </a:ext>
            </a:extLst>
          </p:cNvPr>
          <p:cNvSpPr txBox="1"/>
          <p:nvPr/>
        </p:nvSpPr>
        <p:spPr>
          <a:xfrm>
            <a:off x="5947442" y="365695"/>
            <a:ext cx="566071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666666"/>
                </a:solidFill>
                <a:highlight>
                  <a:srgbClr val="FFFFFF"/>
                </a:highlight>
                <a:latin typeface="OTNEJMScalaSansLF"/>
              </a:rPr>
              <a:t>Hb </a:t>
            </a:r>
            <a:r>
              <a:rPr lang="en-US" sz="2000" b="1" dirty="0" err="1">
                <a:solidFill>
                  <a:srgbClr val="666666"/>
                </a:solidFill>
                <a:highlight>
                  <a:srgbClr val="FFFFFF"/>
                </a:highlight>
                <a:latin typeface="OTNEJMScalaSansLF"/>
              </a:rPr>
              <a:t>adulta</a:t>
            </a:r>
            <a:r>
              <a:rPr lang="en-US" sz="2000" b="1" dirty="0">
                <a:solidFill>
                  <a:srgbClr val="666666"/>
                </a:solidFill>
                <a:highlight>
                  <a:srgbClr val="FFFFFF"/>
                </a:highlight>
                <a:latin typeface="OTNEJMScalaSansLF"/>
              </a:rPr>
              <a:t> </a:t>
            </a:r>
            <a:r>
              <a:rPr lang="en-US" sz="2000" dirty="0">
                <a:solidFill>
                  <a:srgbClr val="666666"/>
                </a:solidFill>
                <a:highlight>
                  <a:srgbClr val="FFFFFF"/>
                </a:highlight>
                <a:latin typeface="OTNEJMScalaSansLF"/>
              </a:rPr>
              <a:t>= </a:t>
            </a:r>
            <a:br>
              <a:rPr lang="en-US" sz="2000" dirty="0">
                <a:solidFill>
                  <a:srgbClr val="666666"/>
                </a:solidFill>
                <a:highlight>
                  <a:srgbClr val="FFFFFF"/>
                </a:highlight>
                <a:latin typeface="OTNEJMScalaSansLF"/>
              </a:rPr>
            </a:br>
            <a:r>
              <a:rPr lang="en-US" sz="2000" dirty="0">
                <a:solidFill>
                  <a:srgbClr val="666666"/>
                </a:solidFill>
                <a:highlight>
                  <a:srgbClr val="FFFFFF"/>
                </a:highlight>
                <a:latin typeface="OTNEJMScalaSansLF"/>
              </a:rPr>
              <a:t>2 </a:t>
            </a:r>
            <a:r>
              <a:rPr lang="en-US" sz="2000" b="0" i="0" dirty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OTNEJMScalaSansLF"/>
              </a:rPr>
              <a:t>α (</a:t>
            </a:r>
            <a:r>
              <a:rPr lang="en-US" sz="2000" b="0" i="0" dirty="0" err="1">
                <a:solidFill>
                  <a:srgbClr val="666666"/>
                </a:solidFill>
                <a:effectLst/>
                <a:highlight>
                  <a:srgbClr val="FFFFFF"/>
                </a:highlight>
                <a:latin typeface="OTNEJMScalaSansLF"/>
              </a:rPr>
              <a:t>cromosoma</a:t>
            </a:r>
            <a:r>
              <a:rPr lang="en-US" sz="2000" b="0" i="0" dirty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OTNEJMScalaSansLF"/>
              </a:rPr>
              <a:t> 16) + </a:t>
            </a:r>
            <a:br>
              <a:rPr lang="en-US" sz="2000" b="0" i="0" dirty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OTNEJMScalaSansLF"/>
              </a:rPr>
            </a:br>
            <a:r>
              <a:rPr lang="en-US" sz="2000" b="0" i="0" dirty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OTNEJMScalaSansLF"/>
              </a:rPr>
              <a:t>2 β (</a:t>
            </a:r>
            <a:r>
              <a:rPr lang="en-US" sz="2000" b="0" i="0" dirty="0" err="1">
                <a:solidFill>
                  <a:srgbClr val="666666"/>
                </a:solidFill>
                <a:effectLst/>
                <a:highlight>
                  <a:srgbClr val="FFFFFF"/>
                </a:highlight>
                <a:latin typeface="OTNEJMScalaSansLF"/>
              </a:rPr>
              <a:t>cromosoma</a:t>
            </a:r>
            <a:r>
              <a:rPr lang="en-US" sz="2000" b="0" i="0" dirty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OTNEJMScalaSansLF"/>
              </a:rPr>
              <a:t> 11</a:t>
            </a:r>
            <a:r>
              <a:rPr lang="en-US" sz="2000" dirty="0">
                <a:solidFill>
                  <a:srgbClr val="666666"/>
                </a:solidFill>
                <a:highlight>
                  <a:srgbClr val="FFFFFF"/>
                </a:highlight>
                <a:latin typeface="OTNEJMScalaSansLF"/>
              </a:rPr>
              <a:t>), cluster </a:t>
            </a:r>
            <a:r>
              <a:rPr lang="en-US" sz="2000" dirty="0" err="1">
                <a:solidFill>
                  <a:srgbClr val="666666"/>
                </a:solidFill>
                <a:highlight>
                  <a:srgbClr val="FFFFFF"/>
                </a:highlight>
                <a:latin typeface="OTNEJMScalaSansLF"/>
              </a:rPr>
              <a:t>che</a:t>
            </a:r>
            <a:r>
              <a:rPr lang="en-US" sz="2000" dirty="0">
                <a:solidFill>
                  <a:srgbClr val="666666"/>
                </a:solidFill>
                <a:highlight>
                  <a:srgbClr val="FFFFFF"/>
                </a:highlight>
                <a:latin typeface="OTNEJMScalaSansLF"/>
              </a:rPr>
              <a:t> </a:t>
            </a:r>
            <a:r>
              <a:rPr lang="en-US" sz="2000" dirty="0" err="1">
                <a:solidFill>
                  <a:srgbClr val="666666"/>
                </a:solidFill>
                <a:highlight>
                  <a:srgbClr val="FFFFFF"/>
                </a:highlight>
                <a:latin typeface="OTNEJMScalaSansLF"/>
              </a:rPr>
              <a:t>contiene</a:t>
            </a:r>
            <a:r>
              <a:rPr lang="en-US" sz="2000" dirty="0">
                <a:solidFill>
                  <a:srgbClr val="666666"/>
                </a:solidFill>
                <a:highlight>
                  <a:srgbClr val="FFFFFF"/>
                </a:highlight>
                <a:latin typeface="OTNEJMScalaSansLF"/>
              </a:rPr>
              <a:t> </a:t>
            </a:r>
            <a:r>
              <a:rPr lang="en-US" sz="2000" dirty="0" err="1">
                <a:solidFill>
                  <a:srgbClr val="666666"/>
                </a:solidFill>
                <a:highlight>
                  <a:srgbClr val="FFFFFF"/>
                </a:highlight>
                <a:latin typeface="OTNEJMScalaSansLF"/>
              </a:rPr>
              <a:t>anche</a:t>
            </a:r>
            <a:r>
              <a:rPr lang="en-US" sz="2000" dirty="0">
                <a:solidFill>
                  <a:srgbClr val="666666"/>
                </a:solidFill>
                <a:highlight>
                  <a:srgbClr val="FFFFFF"/>
                </a:highlight>
                <a:latin typeface="OTNEJMScalaSansLF"/>
              </a:rPr>
              <a:t> </a:t>
            </a:r>
            <a:r>
              <a:rPr lang="en-US" sz="2000" b="0" i="0" dirty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OTNEJMScalaSansLF"/>
              </a:rPr>
              <a:t>ε</a:t>
            </a:r>
            <a:r>
              <a:rPr lang="en-US" sz="2000" dirty="0">
                <a:solidFill>
                  <a:srgbClr val="666666"/>
                </a:solidFill>
                <a:highlight>
                  <a:srgbClr val="FFFFFF"/>
                </a:highlight>
                <a:latin typeface="OTNEJMScalaSansLF"/>
              </a:rPr>
              <a:t> (</a:t>
            </a:r>
            <a:r>
              <a:rPr lang="en-US" sz="2000" dirty="0" err="1">
                <a:solidFill>
                  <a:srgbClr val="666666"/>
                </a:solidFill>
                <a:highlight>
                  <a:srgbClr val="FFFFFF"/>
                </a:highlight>
                <a:latin typeface="OTNEJMScalaSansLF"/>
              </a:rPr>
              <a:t>embrionale</a:t>
            </a:r>
            <a:r>
              <a:rPr lang="en-US" sz="2000" dirty="0">
                <a:solidFill>
                  <a:srgbClr val="666666"/>
                </a:solidFill>
                <a:highlight>
                  <a:srgbClr val="FFFFFF"/>
                </a:highlight>
                <a:latin typeface="OTNEJMScalaSansLF"/>
              </a:rPr>
              <a:t>) e</a:t>
            </a:r>
            <a:r>
              <a:rPr lang="en-US" sz="2000" b="0" i="0" dirty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OTNEJMScalaSansLF"/>
              </a:rPr>
              <a:t> γ (</a:t>
            </a:r>
            <a:r>
              <a:rPr lang="en-US" sz="2000" b="0" i="0" dirty="0" err="1">
                <a:solidFill>
                  <a:srgbClr val="666666"/>
                </a:solidFill>
                <a:effectLst/>
                <a:highlight>
                  <a:srgbClr val="FFFFFF"/>
                </a:highlight>
                <a:latin typeface="OTNEJMScalaSansLF"/>
              </a:rPr>
              <a:t>fetale</a:t>
            </a:r>
            <a:r>
              <a:rPr lang="en-US" sz="2000" b="0" i="0" dirty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OTNEJMScalaSansLF"/>
              </a:rPr>
              <a:t>, </a:t>
            </a:r>
            <a:r>
              <a:rPr lang="en-US" sz="2000" b="0" i="0" dirty="0" err="1">
                <a:solidFill>
                  <a:srgbClr val="666666"/>
                </a:solidFill>
                <a:effectLst/>
                <a:highlight>
                  <a:srgbClr val="FFFFFF"/>
                </a:highlight>
                <a:latin typeface="OTNEJMScalaSansLF"/>
              </a:rPr>
              <a:t>predominante</a:t>
            </a:r>
            <a:r>
              <a:rPr lang="en-US" sz="2000" b="0" i="0" dirty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OTNEJMScalaSansLF"/>
              </a:rPr>
              <a:t> </a:t>
            </a:r>
            <a:r>
              <a:rPr lang="en-US" sz="2000" b="0" i="0" dirty="0" err="1">
                <a:solidFill>
                  <a:srgbClr val="666666"/>
                </a:solidFill>
                <a:effectLst/>
                <a:highlight>
                  <a:srgbClr val="FFFFFF"/>
                </a:highlight>
                <a:latin typeface="OTNEJMScalaSansLF"/>
              </a:rPr>
              <a:t>durante</a:t>
            </a:r>
            <a:r>
              <a:rPr lang="en-US" sz="2000" b="0" i="0" dirty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OTNEJMScalaSansLF"/>
              </a:rPr>
              <a:t> lo </a:t>
            </a:r>
            <a:r>
              <a:rPr lang="en-US" sz="2000" b="0" i="0" dirty="0" err="1">
                <a:solidFill>
                  <a:srgbClr val="666666"/>
                </a:solidFill>
                <a:effectLst/>
                <a:highlight>
                  <a:srgbClr val="FFFFFF"/>
                </a:highlight>
                <a:latin typeface="OTNEJMScalaSansLF"/>
              </a:rPr>
              <a:t>svoluppo</a:t>
            </a:r>
            <a:r>
              <a:rPr lang="en-US" sz="2000" b="0" i="0" dirty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OTNEJMScalaSansLF"/>
              </a:rPr>
              <a:t> </a:t>
            </a:r>
            <a:r>
              <a:rPr lang="en-US" sz="2000" b="0" i="0" dirty="0" err="1">
                <a:solidFill>
                  <a:srgbClr val="666666"/>
                </a:solidFill>
                <a:effectLst/>
                <a:highlight>
                  <a:srgbClr val="FFFFFF"/>
                </a:highlight>
                <a:latin typeface="OTNEJMScalaSansLF"/>
              </a:rPr>
              <a:t>fetale</a:t>
            </a:r>
            <a:r>
              <a:rPr lang="en-US" sz="2000" b="0" i="0" dirty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OTNEJMScalaSansLF"/>
              </a:rPr>
              <a:t>).</a:t>
            </a:r>
          </a:p>
          <a:p>
            <a:endParaRPr lang="en-US" sz="2000" dirty="0">
              <a:solidFill>
                <a:srgbClr val="666666"/>
              </a:solidFill>
              <a:highlight>
                <a:srgbClr val="FFFFFF"/>
              </a:highlight>
              <a:latin typeface="OTNEJMScalaSansLF"/>
            </a:endParaRPr>
          </a:p>
          <a:p>
            <a:endParaRPr lang="en-US" sz="2000" dirty="0">
              <a:solidFill>
                <a:srgbClr val="666666"/>
              </a:solidFill>
              <a:highlight>
                <a:srgbClr val="FFFFFF"/>
              </a:highlight>
              <a:latin typeface="OTNEJMScalaSansLF"/>
            </a:endParaRPr>
          </a:p>
          <a:p>
            <a:r>
              <a:rPr lang="en-US" sz="2000" b="0" i="0" dirty="0" err="1">
                <a:solidFill>
                  <a:srgbClr val="666666"/>
                </a:solidFill>
                <a:effectLst/>
                <a:highlight>
                  <a:srgbClr val="FFFFFF"/>
                </a:highlight>
                <a:latin typeface="OTNEJMScalaSansLF"/>
              </a:rPr>
              <a:t>Alla</a:t>
            </a:r>
            <a:r>
              <a:rPr lang="en-US" sz="2000" b="0" i="0" dirty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OTNEJMScalaSansLF"/>
              </a:rPr>
              <a:t> </a:t>
            </a:r>
            <a:r>
              <a:rPr lang="en-US" sz="2000" b="0" i="0" dirty="0" err="1">
                <a:solidFill>
                  <a:srgbClr val="666666"/>
                </a:solidFill>
                <a:effectLst/>
                <a:highlight>
                  <a:srgbClr val="FFFFFF"/>
                </a:highlight>
                <a:latin typeface="OTNEJMScalaSansLF"/>
              </a:rPr>
              <a:t>nascita</a:t>
            </a:r>
            <a:r>
              <a:rPr lang="en-US" sz="2000" b="0" i="0" dirty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OTNEJMScalaSansLF"/>
              </a:rPr>
              <a:t>, </a:t>
            </a:r>
            <a:r>
              <a:rPr lang="en-US" sz="2000" b="0" i="0" dirty="0" err="1">
                <a:solidFill>
                  <a:srgbClr val="666666"/>
                </a:solidFill>
                <a:effectLst/>
                <a:highlight>
                  <a:srgbClr val="FFFFFF"/>
                </a:highlight>
                <a:latin typeface="OTNEJMScalaSansLF"/>
              </a:rPr>
              <a:t>l’espressione</a:t>
            </a:r>
            <a:r>
              <a:rPr lang="en-US" sz="2000" b="0" i="0" dirty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OTNEJMScalaSansLF"/>
              </a:rPr>
              <a:t> del gene </a:t>
            </a:r>
            <a:r>
              <a:rPr lang="en-US" sz="2000" b="1" i="1" dirty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OTNEJMScalaSansLF"/>
              </a:rPr>
              <a:t>BCL11A</a:t>
            </a:r>
            <a:r>
              <a:rPr lang="en-US" sz="2000" b="0" i="0" dirty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OTNEJMScalaSansLF"/>
              </a:rPr>
              <a:t> reduce </a:t>
            </a:r>
            <a:r>
              <a:rPr lang="en-US" sz="2000" b="0" i="0" dirty="0" err="1">
                <a:solidFill>
                  <a:srgbClr val="666666"/>
                </a:solidFill>
                <a:effectLst/>
                <a:highlight>
                  <a:srgbClr val="FFFFFF"/>
                </a:highlight>
                <a:latin typeface="OTNEJMScalaSansLF"/>
              </a:rPr>
              <a:t>l’espressione</a:t>
            </a:r>
            <a:r>
              <a:rPr lang="en-US" sz="2000" b="0" i="0" dirty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OTNEJMScalaSansLF"/>
              </a:rPr>
              <a:t> </a:t>
            </a:r>
            <a:r>
              <a:rPr lang="en-US" sz="2000" b="0" i="0" dirty="0" err="1">
                <a:solidFill>
                  <a:srgbClr val="666666"/>
                </a:solidFill>
                <a:effectLst/>
                <a:highlight>
                  <a:srgbClr val="FFFFFF"/>
                </a:highlight>
                <a:latin typeface="OTNEJMScalaSansLF"/>
              </a:rPr>
              <a:t>dlla</a:t>
            </a:r>
            <a:r>
              <a:rPr lang="en-US" sz="2000" b="0" i="0" dirty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OTNEJMScalaSansLF"/>
              </a:rPr>
              <a:t> catena γ e la </a:t>
            </a:r>
            <a:r>
              <a:rPr lang="en-US" sz="2000" b="0" i="0" dirty="0" err="1">
                <a:solidFill>
                  <a:srgbClr val="666666"/>
                </a:solidFill>
                <a:effectLst/>
                <a:highlight>
                  <a:srgbClr val="FFFFFF"/>
                </a:highlight>
                <a:latin typeface="OTNEJMScalaSansLF"/>
              </a:rPr>
              <a:t>conseguente</a:t>
            </a:r>
            <a:r>
              <a:rPr lang="en-US" sz="2000" b="0" i="0" dirty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OTNEJMScalaSansLF"/>
              </a:rPr>
              <a:t> </a:t>
            </a:r>
            <a:r>
              <a:rPr lang="en-US" sz="2000" b="0" i="0" dirty="0" err="1">
                <a:solidFill>
                  <a:srgbClr val="666666"/>
                </a:solidFill>
                <a:effectLst/>
                <a:highlight>
                  <a:srgbClr val="FFFFFF"/>
                </a:highlight>
                <a:latin typeface="OTNEJMScalaSansLF"/>
              </a:rPr>
              <a:t>espressione</a:t>
            </a:r>
            <a:r>
              <a:rPr lang="en-US" sz="2000" b="0" i="0" dirty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OTNEJMScalaSansLF"/>
              </a:rPr>
              <a:t> </a:t>
            </a:r>
            <a:r>
              <a:rPr lang="en-US" sz="2000" b="0" i="0" dirty="0" err="1">
                <a:solidFill>
                  <a:srgbClr val="666666"/>
                </a:solidFill>
                <a:effectLst/>
                <a:highlight>
                  <a:srgbClr val="FFFFFF"/>
                </a:highlight>
                <a:latin typeface="OTNEJMScalaSansLF"/>
              </a:rPr>
              <a:t>della</a:t>
            </a:r>
            <a:r>
              <a:rPr lang="en-US" sz="2000" b="0" i="0" dirty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OTNEJMScalaSansLF"/>
              </a:rPr>
              <a:t> β</a:t>
            </a:r>
          </a:p>
          <a:p>
            <a:endParaRPr lang="en-US" sz="2000" dirty="0">
              <a:solidFill>
                <a:srgbClr val="666666"/>
              </a:solidFill>
              <a:highlight>
                <a:srgbClr val="FFFFFF"/>
              </a:highlight>
              <a:latin typeface="OTNEJMScalaSansLF"/>
            </a:endParaRPr>
          </a:p>
          <a:p>
            <a:endParaRPr lang="en-US" sz="2000" dirty="0">
              <a:solidFill>
                <a:srgbClr val="666666"/>
              </a:solidFill>
              <a:highlight>
                <a:srgbClr val="FFFFFF"/>
              </a:highlight>
              <a:latin typeface="OTNEJMScalaSansLF"/>
            </a:endParaRPr>
          </a:p>
          <a:p>
            <a:r>
              <a:rPr lang="en-US" sz="2000" b="0" i="0" dirty="0" err="1">
                <a:solidFill>
                  <a:srgbClr val="666666"/>
                </a:solidFill>
                <a:effectLst/>
                <a:highlight>
                  <a:srgbClr val="FFFFFF"/>
                </a:highlight>
                <a:latin typeface="OTNEJMScalaSansLF"/>
              </a:rPr>
              <a:t>Anomalie</a:t>
            </a:r>
            <a:r>
              <a:rPr lang="en-US" sz="2000" b="0" i="0" dirty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OTNEJMScalaSansLF"/>
              </a:rPr>
              <a:t> di </a:t>
            </a:r>
            <a:r>
              <a:rPr lang="en-US" sz="2000" b="0" i="0" dirty="0" err="1">
                <a:solidFill>
                  <a:srgbClr val="666666"/>
                </a:solidFill>
                <a:effectLst/>
                <a:highlight>
                  <a:srgbClr val="FFFFFF"/>
                </a:highlight>
                <a:latin typeface="OTNEJMScalaSansLF"/>
              </a:rPr>
              <a:t>conformazione</a:t>
            </a:r>
            <a:r>
              <a:rPr lang="en-US" sz="2000" b="0" i="0" dirty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OTNEJMScalaSansLF"/>
              </a:rPr>
              <a:t> e di </a:t>
            </a:r>
            <a:r>
              <a:rPr lang="en-US" sz="2000" b="0" i="0" dirty="0" err="1">
                <a:solidFill>
                  <a:srgbClr val="666666"/>
                </a:solidFill>
                <a:effectLst/>
                <a:highlight>
                  <a:srgbClr val="FFFFFF"/>
                </a:highlight>
                <a:latin typeface="OTNEJMScalaSansLF"/>
              </a:rPr>
              <a:t>espressione</a:t>
            </a:r>
            <a:r>
              <a:rPr lang="en-US" sz="2000" b="0" i="0" dirty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OTNEJMScalaSansLF"/>
              </a:rPr>
              <a:t> </a:t>
            </a:r>
            <a:r>
              <a:rPr lang="en-US" sz="2000" b="0" i="0" dirty="0" err="1">
                <a:solidFill>
                  <a:srgbClr val="666666"/>
                </a:solidFill>
                <a:effectLst/>
                <a:highlight>
                  <a:srgbClr val="FFFFFF"/>
                </a:highlight>
                <a:latin typeface="OTNEJMScalaSansLF"/>
              </a:rPr>
              <a:t>della</a:t>
            </a:r>
            <a:r>
              <a:rPr lang="en-US" sz="2000" b="0" i="0" dirty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OTNEJMScalaSansLF"/>
              </a:rPr>
              <a:t> catena β </a:t>
            </a:r>
            <a:r>
              <a:rPr lang="en-US" sz="2000" b="0" i="0" dirty="0" err="1">
                <a:solidFill>
                  <a:srgbClr val="666666"/>
                </a:solidFill>
                <a:effectLst/>
                <a:highlight>
                  <a:srgbClr val="FFFFFF"/>
                </a:highlight>
                <a:latin typeface="OTNEJMScalaSansLF"/>
              </a:rPr>
              <a:t>causano</a:t>
            </a:r>
            <a:r>
              <a:rPr lang="en-US" sz="2000" b="0" i="0" dirty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OTNEJMScalaSansLF"/>
              </a:rPr>
              <a:t> </a:t>
            </a:r>
            <a:r>
              <a:rPr lang="en-US" sz="2000" b="0" i="0" dirty="0" err="1">
                <a:solidFill>
                  <a:srgbClr val="666666"/>
                </a:solidFill>
                <a:effectLst/>
                <a:highlight>
                  <a:srgbClr val="FFFFFF"/>
                </a:highlight>
                <a:latin typeface="OTNEJMScalaSansLF"/>
              </a:rPr>
              <a:t>drepanocitosi</a:t>
            </a:r>
            <a:r>
              <a:rPr lang="en-US" sz="2000" b="0" i="0" dirty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OTNEJMScalaSansLF"/>
              </a:rPr>
              <a:t> e Beta </a:t>
            </a:r>
            <a:r>
              <a:rPr lang="en-US" sz="2000" b="0" i="0" dirty="0" err="1">
                <a:solidFill>
                  <a:srgbClr val="666666"/>
                </a:solidFill>
                <a:effectLst/>
                <a:highlight>
                  <a:srgbClr val="FFFFFF"/>
                </a:highlight>
                <a:latin typeface="OTNEJMScalaSansLF"/>
              </a:rPr>
              <a:t>talassemia</a:t>
            </a:r>
            <a:endParaRPr lang="en-US" sz="2000" b="0" i="0" dirty="0">
              <a:solidFill>
                <a:srgbClr val="666666"/>
              </a:solidFill>
              <a:effectLst/>
              <a:highlight>
                <a:srgbClr val="FFFFFF"/>
              </a:highlight>
              <a:latin typeface="OTNEJMScalaSansLF"/>
            </a:endParaRPr>
          </a:p>
          <a:p>
            <a:endParaRPr lang="en-US" sz="2000" dirty="0">
              <a:solidFill>
                <a:srgbClr val="666666"/>
              </a:solidFill>
              <a:highlight>
                <a:srgbClr val="FFFFFF"/>
              </a:highlight>
              <a:latin typeface="OTNEJMScalaSansLF"/>
            </a:endParaRPr>
          </a:p>
          <a:p>
            <a:endParaRPr lang="en-US" sz="2000" dirty="0">
              <a:solidFill>
                <a:srgbClr val="666666"/>
              </a:solidFill>
              <a:highlight>
                <a:srgbClr val="FFFFFF"/>
              </a:highlight>
              <a:latin typeface="OTNEJMScalaSansLF"/>
            </a:endParaRPr>
          </a:p>
          <a:p>
            <a:r>
              <a:rPr lang="en-US" sz="2000" b="1" i="0" dirty="0" err="1">
                <a:solidFill>
                  <a:srgbClr val="666666"/>
                </a:solidFill>
                <a:effectLst/>
                <a:highlight>
                  <a:srgbClr val="FFFFFF"/>
                </a:highlight>
                <a:latin typeface="OTNEJMScalaSansLF"/>
              </a:rPr>
              <a:t>Exacel</a:t>
            </a:r>
            <a:r>
              <a:rPr lang="en-US" sz="2000" b="0" i="0" dirty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OTNEJMScalaSansLF"/>
              </a:rPr>
              <a:t> </a:t>
            </a:r>
            <a:r>
              <a:rPr lang="en-US" sz="2000" b="0" i="0" dirty="0" err="1">
                <a:solidFill>
                  <a:srgbClr val="666666"/>
                </a:solidFill>
                <a:effectLst/>
                <a:highlight>
                  <a:srgbClr val="FFFFFF"/>
                </a:highlight>
                <a:latin typeface="OTNEJMScalaSansLF"/>
              </a:rPr>
              <a:t>sfrutta</a:t>
            </a:r>
            <a:r>
              <a:rPr lang="en-US" sz="2000" b="0" i="0" dirty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OTNEJMScalaSansLF"/>
              </a:rPr>
              <a:t> </a:t>
            </a:r>
            <a:r>
              <a:rPr lang="en-US" sz="2000" b="0" i="0" dirty="0" err="1">
                <a:solidFill>
                  <a:srgbClr val="666666"/>
                </a:solidFill>
                <a:effectLst/>
                <a:highlight>
                  <a:srgbClr val="FFFFFF"/>
                </a:highlight>
                <a:latin typeface="OTNEJMScalaSansLF"/>
              </a:rPr>
              <a:t>una</a:t>
            </a:r>
            <a:r>
              <a:rPr lang="en-US" sz="2000" b="0" i="0" dirty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OTNEJMScalaSansLF"/>
              </a:rPr>
              <a:t> </a:t>
            </a:r>
            <a:r>
              <a:rPr lang="en-US" sz="2000" b="0" i="0" dirty="0" err="1">
                <a:solidFill>
                  <a:srgbClr val="666666"/>
                </a:solidFill>
                <a:effectLst/>
                <a:highlight>
                  <a:srgbClr val="FFFFFF"/>
                </a:highlight>
                <a:latin typeface="OTNEJMScalaSansLF"/>
              </a:rPr>
              <a:t>terapia</a:t>
            </a:r>
            <a:r>
              <a:rPr lang="en-US" sz="2000" b="0" i="0" dirty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OTNEJMScalaSansLF"/>
              </a:rPr>
              <a:t> di </a:t>
            </a:r>
            <a:r>
              <a:rPr lang="en-US" sz="2000" dirty="0">
                <a:solidFill>
                  <a:srgbClr val="666666"/>
                </a:solidFill>
                <a:highlight>
                  <a:srgbClr val="FFFFFF"/>
                </a:highlight>
                <a:latin typeface="OTNEJMScalaSansLF"/>
              </a:rPr>
              <a:t>gene editing CRISPR-Cas9  </a:t>
            </a:r>
            <a:r>
              <a:rPr lang="en-US" sz="2000" b="0" i="0" dirty="0" err="1">
                <a:solidFill>
                  <a:srgbClr val="666666"/>
                </a:solidFill>
                <a:effectLst/>
                <a:highlight>
                  <a:srgbClr val="FFFFFF"/>
                </a:highlight>
                <a:latin typeface="OTNEJMScalaSansLF"/>
              </a:rPr>
              <a:t>basata</a:t>
            </a:r>
            <a:r>
              <a:rPr lang="en-US" sz="2000" b="0" i="0" dirty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OTNEJMScalaSansLF"/>
              </a:rPr>
              <a:t> </a:t>
            </a:r>
            <a:r>
              <a:rPr lang="en-US" sz="2000" b="0" i="0" dirty="0" err="1">
                <a:solidFill>
                  <a:srgbClr val="666666"/>
                </a:solidFill>
                <a:effectLst/>
                <a:highlight>
                  <a:srgbClr val="FFFFFF"/>
                </a:highlight>
                <a:latin typeface="OTNEJMScalaSansLF"/>
              </a:rPr>
              <a:t>su</a:t>
            </a:r>
            <a:r>
              <a:rPr lang="en-US" sz="2000" b="0" i="0" dirty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OTNEJMScalaSansLF"/>
              </a:rPr>
              <a:t> </a:t>
            </a:r>
            <a:r>
              <a:rPr lang="en-US" sz="2000" b="0" i="0" dirty="0" err="1">
                <a:solidFill>
                  <a:srgbClr val="666666"/>
                </a:solidFill>
                <a:effectLst/>
                <a:highlight>
                  <a:srgbClr val="FFFFFF"/>
                </a:highlight>
                <a:latin typeface="OTNEJMScalaSansLF"/>
              </a:rPr>
              <a:t>una</a:t>
            </a:r>
            <a:r>
              <a:rPr lang="en-US" sz="2000" b="0" i="0" dirty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OTNEJMScalaSansLF"/>
              </a:rPr>
              <a:t> </a:t>
            </a:r>
            <a:r>
              <a:rPr lang="en-US" sz="2000" b="0" i="0" dirty="0" err="1">
                <a:solidFill>
                  <a:srgbClr val="666666"/>
                </a:solidFill>
                <a:effectLst/>
                <a:highlight>
                  <a:srgbClr val="FFFFFF"/>
                </a:highlight>
                <a:latin typeface="OTNEJMScalaSansLF"/>
              </a:rPr>
              <a:t>guida</a:t>
            </a:r>
            <a:r>
              <a:rPr lang="en-US" sz="2000" b="0" i="0" dirty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OTNEJMScalaSansLF"/>
              </a:rPr>
              <a:t> di per </a:t>
            </a:r>
            <a:r>
              <a:rPr lang="en-US" sz="2000" b="0" i="0" dirty="0" err="1">
                <a:solidFill>
                  <a:srgbClr val="666666"/>
                </a:solidFill>
                <a:effectLst/>
                <a:highlight>
                  <a:srgbClr val="FFFFFF"/>
                </a:highlight>
                <a:latin typeface="OTNEJMScalaSansLF"/>
              </a:rPr>
              <a:t>distruggere</a:t>
            </a:r>
            <a:r>
              <a:rPr lang="en-US" sz="2000" b="0" i="0" dirty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OTNEJMScalaSansLF"/>
              </a:rPr>
              <a:t> un enhancer del gene </a:t>
            </a:r>
            <a:r>
              <a:rPr lang="en-US" sz="2000" b="0" i="1" dirty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OTNEJMScalaSansLF"/>
              </a:rPr>
              <a:t>BCL11A</a:t>
            </a:r>
            <a:r>
              <a:rPr lang="en-US" sz="2000" dirty="0">
                <a:solidFill>
                  <a:srgbClr val="666666"/>
                </a:solidFill>
                <a:highlight>
                  <a:srgbClr val="FFFFFF"/>
                </a:highlight>
                <a:latin typeface="OTNEJMScalaSansLF"/>
              </a:rPr>
              <a:t>, </a:t>
            </a:r>
            <a:r>
              <a:rPr lang="en-US" sz="2000" dirty="0" err="1">
                <a:solidFill>
                  <a:srgbClr val="666666"/>
                </a:solidFill>
                <a:highlight>
                  <a:srgbClr val="FFFFFF"/>
                </a:highlight>
                <a:latin typeface="OTNEJMScalaSansLF"/>
              </a:rPr>
              <a:t>sopprimendone</a:t>
            </a:r>
            <a:r>
              <a:rPr lang="en-US" sz="2000" dirty="0">
                <a:solidFill>
                  <a:srgbClr val="666666"/>
                </a:solidFill>
                <a:highlight>
                  <a:srgbClr val="FFFFFF"/>
                </a:highlight>
                <a:latin typeface="OTNEJMScalaSansLF"/>
              </a:rPr>
              <a:t> </a:t>
            </a:r>
            <a:r>
              <a:rPr lang="en-US" sz="2000" dirty="0" err="1">
                <a:solidFill>
                  <a:srgbClr val="666666"/>
                </a:solidFill>
                <a:highlight>
                  <a:srgbClr val="FFFFFF"/>
                </a:highlight>
                <a:latin typeface="OTNEJMScalaSansLF"/>
              </a:rPr>
              <a:t>l’espressione</a:t>
            </a:r>
            <a:r>
              <a:rPr lang="en-US" sz="2000" dirty="0">
                <a:solidFill>
                  <a:srgbClr val="666666"/>
                </a:solidFill>
                <a:highlight>
                  <a:srgbClr val="FFFFFF"/>
                </a:highlight>
                <a:latin typeface="OTNEJMScalaSansLF"/>
              </a:rPr>
              <a:t>, e </a:t>
            </a:r>
            <a:r>
              <a:rPr lang="en-US" sz="2000" dirty="0" err="1">
                <a:solidFill>
                  <a:srgbClr val="666666"/>
                </a:solidFill>
                <a:highlight>
                  <a:srgbClr val="FFFFFF"/>
                </a:highlight>
                <a:latin typeface="OTNEJMScalaSansLF"/>
              </a:rPr>
              <a:t>riattivando</a:t>
            </a:r>
            <a:r>
              <a:rPr lang="en-US" sz="2000" dirty="0">
                <a:solidFill>
                  <a:srgbClr val="666666"/>
                </a:solidFill>
                <a:highlight>
                  <a:srgbClr val="FFFFFF"/>
                </a:highlight>
                <a:latin typeface="OTNEJMScalaSansLF"/>
              </a:rPr>
              <a:t> la catena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989406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DAD2C8-A4CD-A5F2-F884-7385359D2EDB}"/>
              </a:ext>
            </a:extLst>
          </p:cNvPr>
          <p:cNvSpPr txBox="1"/>
          <p:nvPr/>
        </p:nvSpPr>
        <p:spPr>
          <a:xfrm>
            <a:off x="515155" y="618186"/>
            <a:ext cx="1140638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… exa-</a:t>
            </a:r>
            <a:r>
              <a:rPr lang="en-US" sz="2400" dirty="0" err="1"/>
              <a:t>cel</a:t>
            </a:r>
            <a:r>
              <a:rPr lang="en-US" sz="2400" dirty="0"/>
              <a:t> is extremely costly, with pricing set at $2.2 million per treatment. Though a single treatment may yield a functional cure, it carries the risk of infertility, a further barrier to wide acceptance. T</a:t>
            </a:r>
          </a:p>
          <a:p>
            <a:endParaRPr lang="en-US" sz="2400" dirty="0"/>
          </a:p>
          <a:p>
            <a:r>
              <a:rPr lang="en-US" sz="2400" dirty="0" err="1"/>
              <a:t>Farmaci</a:t>
            </a:r>
            <a:r>
              <a:rPr lang="en-US" sz="2400" dirty="0"/>
              <a:t> </a:t>
            </a:r>
            <a:r>
              <a:rPr lang="en-US" sz="2400" dirty="0" err="1"/>
              <a:t>più</a:t>
            </a:r>
            <a:r>
              <a:rPr lang="en-US" sz="2400" dirty="0"/>
              <a:t> </a:t>
            </a:r>
            <a:r>
              <a:rPr lang="en-US" sz="2400" dirty="0" err="1"/>
              <a:t>utilizzabili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larga</a:t>
            </a:r>
            <a:r>
              <a:rPr lang="en-US" sz="2400" dirty="0"/>
              <a:t> scala? Difficile </a:t>
            </a:r>
            <a:r>
              <a:rPr lang="en-US" sz="2400" dirty="0" err="1"/>
              <a:t>scegliere</a:t>
            </a:r>
            <a:r>
              <a:rPr lang="en-US" sz="2400" dirty="0"/>
              <a:t> il </a:t>
            </a:r>
            <a:r>
              <a:rPr lang="en-US" sz="2400" dirty="0" err="1"/>
              <a:t>meglio</a:t>
            </a:r>
            <a:r>
              <a:rPr lang="en-US" sz="2400" dirty="0"/>
              <a:t>: </a:t>
            </a:r>
          </a:p>
          <a:p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24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Voxelotor</a:t>
            </a:r>
            <a:r>
              <a:rPr lang="it-IT" sz="24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</a:rPr>
              <a:t>: </a:t>
            </a:r>
            <a:r>
              <a:rPr lang="it-IT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inibitore della polimerizzazione dell’emoglobina falciforme, agisce aumentando l’affinità dell’emoglobina con l’ossigeno portando ad una conseguente stabilizzazione dei globuli rossi ad uno stato ossigenato, prevenendo la polimerizzazione dell’emoglobina e la conseguente falce.</a:t>
            </a:r>
          </a:p>
          <a:p>
            <a:endParaRPr lang="it-IT" sz="2400" dirty="0">
              <a:solidFill>
                <a:srgbClr val="000000"/>
              </a:solidFill>
              <a:highlight>
                <a:srgbClr val="FFFFFF"/>
              </a:highlight>
              <a:latin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/>
              <a:t>Bone marrow transplantation da </a:t>
            </a:r>
            <a:r>
              <a:rPr lang="en-US" sz="2400" dirty="0" err="1"/>
              <a:t>fratelli</a:t>
            </a:r>
            <a:r>
              <a:rPr lang="en-US" sz="2400" dirty="0"/>
              <a:t> identify </a:t>
            </a:r>
            <a:r>
              <a:rPr lang="en-US" sz="2400" dirty="0" err="1"/>
              <a:t>resta</a:t>
            </a:r>
            <a:r>
              <a:rPr lang="en-US" sz="2400" dirty="0"/>
              <a:t> lo “standard of care” e I </a:t>
            </a:r>
            <a:r>
              <a:rPr lang="en-US" sz="2400" dirty="0" err="1"/>
              <a:t>nuovi</a:t>
            </a:r>
            <a:r>
              <a:rPr lang="en-US" sz="2400" dirty="0"/>
              <a:t> </a:t>
            </a:r>
            <a:r>
              <a:rPr lang="en-US" sz="2400" dirty="0" err="1"/>
              <a:t>protocolli</a:t>
            </a:r>
            <a:r>
              <a:rPr lang="en-US" sz="2400" dirty="0"/>
              <a:t> di </a:t>
            </a:r>
            <a:r>
              <a:rPr lang="en-US" sz="2400" dirty="0" err="1"/>
              <a:t>trapianto</a:t>
            </a:r>
            <a:r>
              <a:rPr lang="en-US" sz="2400" dirty="0"/>
              <a:t> “</a:t>
            </a:r>
            <a:r>
              <a:rPr lang="en-US" sz="2400" dirty="0" err="1"/>
              <a:t>aploidentico</a:t>
            </a:r>
            <a:r>
              <a:rPr lang="en-US" sz="2400" dirty="0"/>
              <a:t>” </a:t>
            </a:r>
            <a:r>
              <a:rPr lang="en-US" sz="2400" dirty="0" err="1"/>
              <a:t>stanno</a:t>
            </a:r>
            <a:r>
              <a:rPr lang="en-US" sz="2400" dirty="0"/>
              <a:t> </a:t>
            </a:r>
            <a:r>
              <a:rPr lang="en-US" sz="2400" dirty="0" err="1"/>
              <a:t>rivoluzionando</a:t>
            </a:r>
            <a:r>
              <a:rPr lang="en-US" sz="2400" dirty="0"/>
              <a:t> il </a:t>
            </a:r>
            <a:r>
              <a:rPr lang="en-US" sz="2400" dirty="0" err="1"/>
              <a:t>settore</a:t>
            </a:r>
            <a:r>
              <a:rPr lang="en-US" sz="2400" dirty="0"/>
              <a:t>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err="1"/>
              <a:t>Sostituzione</a:t>
            </a:r>
            <a:r>
              <a:rPr lang="en-US" sz="2400" dirty="0"/>
              <a:t> </a:t>
            </a:r>
            <a:r>
              <a:rPr lang="en-US" sz="2400" dirty="0" err="1"/>
              <a:t>dell’intero</a:t>
            </a:r>
            <a:r>
              <a:rPr lang="en-US" sz="2400" dirty="0"/>
              <a:t> gene </a:t>
            </a:r>
            <a:r>
              <a:rPr lang="en-US" sz="2400" dirty="0" err="1"/>
              <a:t>della</a:t>
            </a:r>
            <a:r>
              <a:rPr lang="en-US" sz="2400" dirty="0"/>
              <a:t> beta </a:t>
            </a:r>
            <a:r>
              <a:rPr lang="en-US" sz="2400" dirty="0" err="1"/>
              <a:t>globina</a:t>
            </a:r>
            <a:r>
              <a:rPr lang="en-US" sz="2400" dirty="0"/>
              <a:t> con </a:t>
            </a:r>
            <a:r>
              <a:rPr lang="en-US" sz="2400" dirty="0" err="1"/>
              <a:t>vettori</a:t>
            </a:r>
            <a:r>
              <a:rPr lang="en-US" sz="2400" dirty="0"/>
              <a:t> </a:t>
            </a:r>
            <a:r>
              <a:rPr lang="en-US" sz="2400" dirty="0" err="1"/>
              <a:t>lentivirali</a:t>
            </a:r>
            <a:r>
              <a:rPr lang="en-US" sz="2400" dirty="0"/>
              <a:t> (</a:t>
            </a:r>
            <a:r>
              <a:rPr lang="en-US" sz="2400" dirty="0" err="1"/>
              <a:t>lovotibeglogene</a:t>
            </a:r>
            <a:r>
              <a:rPr lang="en-US" sz="2400" dirty="0"/>
              <a:t> </a:t>
            </a:r>
            <a:r>
              <a:rPr lang="en-US" sz="2400" dirty="0" err="1"/>
              <a:t>autotemcel</a:t>
            </a:r>
            <a:r>
              <a:rPr lang="en-US" sz="2400" dirty="0"/>
              <a:t> - </a:t>
            </a:r>
            <a:r>
              <a:rPr lang="en-US" sz="2400" dirty="0" err="1"/>
              <a:t>Lyfgenia</a:t>
            </a:r>
            <a:r>
              <a:rPr lang="en-US" sz="2400" dirty="0"/>
              <a:t>, Bluebird Bio) </a:t>
            </a:r>
            <a:r>
              <a:rPr lang="en-US" sz="2400" dirty="0" err="1"/>
              <a:t>sono</a:t>
            </a:r>
            <a:r>
              <a:rPr lang="en-US" sz="2400" dirty="0"/>
              <a:t> </a:t>
            </a:r>
            <a:r>
              <a:rPr lang="en-US" sz="2400" dirty="0" err="1"/>
              <a:t>anche</a:t>
            </a:r>
            <a:r>
              <a:rPr lang="en-US" sz="2400" dirty="0"/>
              <a:t> </a:t>
            </a:r>
            <a:r>
              <a:rPr lang="en-US" sz="2400" dirty="0" err="1"/>
              <a:t>approvati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00859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8506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299</Words>
  <Application>Microsoft Office PowerPoint</Application>
  <PresentationFormat>Widescreen</PresentationFormat>
  <Paragraphs>26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OTNEJMScalaSansLF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TOMMASINI ALBERTO</dc:creator>
  <cp:lastModifiedBy>Alberto Tommasini</cp:lastModifiedBy>
  <cp:revision>3</cp:revision>
  <dcterms:created xsi:type="dcterms:W3CDTF">2023-03-30T09:02:43Z</dcterms:created>
  <dcterms:modified xsi:type="dcterms:W3CDTF">2024-04-25T11:28:46Z</dcterms:modified>
</cp:coreProperties>
</file>