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133" r:id="rId2"/>
    <p:sldId id="1114" r:id="rId3"/>
    <p:sldId id="419" r:id="rId4"/>
    <p:sldId id="257" r:id="rId5"/>
    <p:sldId id="1130" r:id="rId6"/>
    <p:sldId id="1112" r:id="rId7"/>
    <p:sldId id="1113" r:id="rId8"/>
    <p:sldId id="499" r:id="rId9"/>
    <p:sldId id="422" r:id="rId10"/>
    <p:sldId id="500" r:id="rId11"/>
    <p:sldId id="423" r:id="rId12"/>
    <p:sldId id="424" r:id="rId13"/>
    <p:sldId id="428" r:id="rId14"/>
    <p:sldId id="1129" r:id="rId15"/>
    <p:sldId id="433" r:id="rId16"/>
    <p:sldId id="1092" r:id="rId17"/>
    <p:sldId id="1093" r:id="rId18"/>
    <p:sldId id="1094" r:id="rId19"/>
    <p:sldId id="1095" r:id="rId20"/>
    <p:sldId id="1119" r:id="rId21"/>
    <p:sldId id="1120" r:id="rId22"/>
    <p:sldId id="437" r:id="rId23"/>
    <p:sldId id="439" r:id="rId24"/>
    <p:sldId id="440" r:id="rId25"/>
    <p:sldId id="441" r:id="rId26"/>
    <p:sldId id="443" r:id="rId27"/>
    <p:sldId id="444" r:id="rId28"/>
    <p:sldId id="445" r:id="rId29"/>
    <p:sldId id="446" r:id="rId30"/>
    <p:sldId id="4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Tommasini" initials="AT" lastIdx="2" clrIdx="0">
    <p:extLst>
      <p:ext uri="{19B8F6BF-5375-455C-9EA6-DF929625EA0E}">
        <p15:presenceInfo xmlns:p15="http://schemas.microsoft.com/office/powerpoint/2012/main" userId="4ed976f799c97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0FDC5-38EE-47D1-9888-21F2C303BCAA}" v="144" dt="2024-04-24T12:20:23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30" autoAdjust="0"/>
    <p:restoredTop sz="92328" autoAdjust="0"/>
  </p:normalViewPr>
  <p:slideViewPr>
    <p:cSldViewPr snapToGrid="0">
      <p:cViewPr varScale="1">
        <p:scale>
          <a:sx n="73" d="100"/>
          <a:sy n="73" d="100"/>
        </p:scale>
        <p:origin x="56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A9D8E722-E515-43C3-94B2-397AC83D3988}"/>
    <pc:docChg chg="addSld modSld">
      <pc:chgData name="TOMMASINI ALBERTO" userId="8c013d22-ceb2-4014-ae73-ac062752c54f" providerId="ADAL" clId="{A9D8E722-E515-43C3-94B2-397AC83D3988}" dt="2024-03-18T06:09:23.239" v="0"/>
      <pc:docMkLst>
        <pc:docMk/>
      </pc:docMkLst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4210885448" sldId="257"/>
        </pc:sldMkLst>
      </pc:sldChg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2440851427" sldId="419"/>
        </pc:sldMkLst>
      </pc:sldChg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4035735550" sldId="1112"/>
        </pc:sldMkLst>
      </pc:sldChg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756035187" sldId="1113"/>
        </pc:sldMkLst>
      </pc:sldChg>
      <pc:sldChg chg="add setBg">
        <pc:chgData name="TOMMASINI ALBERTO" userId="8c013d22-ceb2-4014-ae73-ac062752c54f" providerId="ADAL" clId="{A9D8E722-E515-43C3-94B2-397AC83D3988}" dt="2024-03-18T06:09:23.239" v="0"/>
        <pc:sldMkLst>
          <pc:docMk/>
          <pc:sldMk cId="2222665517" sldId="1114"/>
        </pc:sldMkLst>
      </pc:sldChg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2250405351" sldId="1126"/>
        </pc:sldMkLst>
      </pc:sldChg>
      <pc:sldChg chg="add">
        <pc:chgData name="TOMMASINI ALBERTO" userId="8c013d22-ceb2-4014-ae73-ac062752c54f" providerId="ADAL" clId="{A9D8E722-E515-43C3-94B2-397AC83D3988}" dt="2024-03-18T06:09:23.239" v="0"/>
        <pc:sldMkLst>
          <pc:docMk/>
          <pc:sldMk cId="2581781878" sldId="1130"/>
        </pc:sldMkLst>
      </pc:sldChg>
    </pc:docChg>
  </pc:docChgLst>
  <pc:docChgLst>
    <pc:chgData name="TOMMASINI ALBERTO" userId="8c013d22-ceb2-4014-ae73-ac062752c54f" providerId="ADAL" clId="{E880FDC5-38EE-47D1-9888-21F2C303BCAA}"/>
    <pc:docChg chg="undo custSel addSld delSld modSld">
      <pc:chgData name="TOMMASINI ALBERTO" userId="8c013d22-ceb2-4014-ae73-ac062752c54f" providerId="ADAL" clId="{E880FDC5-38EE-47D1-9888-21F2C303BCAA}" dt="2024-04-25T17:58:17.297" v="202" actId="47"/>
      <pc:docMkLst>
        <pc:docMk/>
      </pc:docMkLst>
      <pc:sldChg chg="modSp mod">
        <pc:chgData name="TOMMASINI ALBERTO" userId="8c013d22-ceb2-4014-ae73-ac062752c54f" providerId="ADAL" clId="{E880FDC5-38EE-47D1-9888-21F2C303BCAA}" dt="2024-04-23T21:29:08.913" v="7" actId="6549"/>
        <pc:sldMkLst>
          <pc:docMk/>
          <pc:sldMk cId="0" sldId="423"/>
        </pc:sldMkLst>
        <pc:spChg chg="mod">
          <ac:chgData name="TOMMASINI ALBERTO" userId="8c013d22-ceb2-4014-ae73-ac062752c54f" providerId="ADAL" clId="{E880FDC5-38EE-47D1-9888-21F2C303BCAA}" dt="2024-04-23T21:29:08.913" v="7" actId="6549"/>
          <ac:spMkLst>
            <pc:docMk/>
            <pc:sldMk cId="0" sldId="423"/>
            <ac:spMk id="3" creationId="{7B7FF5B5-3099-424A-842A-E7F0CDEC2029}"/>
          </ac:spMkLst>
        </pc:spChg>
      </pc:sldChg>
      <pc:sldChg chg="del">
        <pc:chgData name="TOMMASINI ALBERTO" userId="8c013d22-ceb2-4014-ae73-ac062752c54f" providerId="ADAL" clId="{E880FDC5-38EE-47D1-9888-21F2C303BCAA}" dt="2024-04-25T17:57:50.385" v="196" actId="47"/>
        <pc:sldMkLst>
          <pc:docMk/>
          <pc:sldMk cId="0" sldId="432"/>
        </pc:sldMkLst>
      </pc:sldChg>
      <pc:sldChg chg="modSp mod">
        <pc:chgData name="TOMMASINI ALBERTO" userId="8c013d22-ceb2-4014-ae73-ac062752c54f" providerId="ADAL" clId="{E880FDC5-38EE-47D1-9888-21F2C303BCAA}" dt="2024-04-23T21:53:27.132" v="56" actId="1076"/>
        <pc:sldMkLst>
          <pc:docMk/>
          <pc:sldMk cId="0" sldId="440"/>
        </pc:sldMkLst>
        <pc:spChg chg="mod">
          <ac:chgData name="TOMMASINI ALBERTO" userId="8c013d22-ceb2-4014-ae73-ac062752c54f" providerId="ADAL" clId="{E880FDC5-38EE-47D1-9888-21F2C303BCAA}" dt="2024-04-23T21:53:27.132" v="56" actId="1076"/>
          <ac:spMkLst>
            <pc:docMk/>
            <pc:sldMk cId="0" sldId="440"/>
            <ac:spMk id="59394" creationId="{A00DA69E-FD5D-E975-3F65-D741573317D2}"/>
          </ac:spMkLst>
        </pc:spChg>
      </pc:sldChg>
      <pc:sldChg chg="modSp mod">
        <pc:chgData name="TOMMASINI ALBERTO" userId="8c013d22-ceb2-4014-ae73-ac062752c54f" providerId="ADAL" clId="{E880FDC5-38EE-47D1-9888-21F2C303BCAA}" dt="2024-04-23T21:53:41.845" v="57" actId="5793"/>
        <pc:sldMkLst>
          <pc:docMk/>
          <pc:sldMk cId="0" sldId="441"/>
        </pc:sldMkLst>
        <pc:spChg chg="mod">
          <ac:chgData name="TOMMASINI ALBERTO" userId="8c013d22-ceb2-4014-ae73-ac062752c54f" providerId="ADAL" clId="{E880FDC5-38EE-47D1-9888-21F2C303BCAA}" dt="2024-04-23T21:53:41.845" v="57" actId="5793"/>
          <ac:spMkLst>
            <pc:docMk/>
            <pc:sldMk cId="0" sldId="441"/>
            <ac:spMk id="60418" creationId="{C052B535-6259-5A21-79FF-AD5BAC28E472}"/>
          </ac:spMkLst>
        </pc:spChg>
      </pc:sldChg>
      <pc:sldChg chg="modSp mod">
        <pc:chgData name="TOMMASINI ALBERTO" userId="8c013d22-ceb2-4014-ae73-ac062752c54f" providerId="ADAL" clId="{E880FDC5-38EE-47D1-9888-21F2C303BCAA}" dt="2024-04-23T21:55:36.569" v="64" actId="113"/>
        <pc:sldMkLst>
          <pc:docMk/>
          <pc:sldMk cId="0" sldId="445"/>
        </pc:sldMkLst>
        <pc:spChg chg="mod">
          <ac:chgData name="TOMMASINI ALBERTO" userId="8c013d22-ceb2-4014-ae73-ac062752c54f" providerId="ADAL" clId="{E880FDC5-38EE-47D1-9888-21F2C303BCAA}" dt="2024-04-23T21:55:36.569" v="64" actId="113"/>
          <ac:spMkLst>
            <pc:docMk/>
            <pc:sldMk cId="0" sldId="445"/>
            <ac:spMk id="63491" creationId="{E5BAC513-7F10-6809-7B47-3B4D3AD167B6}"/>
          </ac:spMkLst>
        </pc:spChg>
      </pc:sldChg>
      <pc:sldChg chg="modSp mod modAnim">
        <pc:chgData name="TOMMASINI ALBERTO" userId="8c013d22-ceb2-4014-ae73-ac062752c54f" providerId="ADAL" clId="{E880FDC5-38EE-47D1-9888-21F2C303BCAA}" dt="2024-04-23T21:56:21.865" v="170" actId="1076"/>
        <pc:sldMkLst>
          <pc:docMk/>
          <pc:sldMk cId="0" sldId="446"/>
        </pc:sldMkLst>
        <pc:spChg chg="mod">
          <ac:chgData name="TOMMASINI ALBERTO" userId="8c013d22-ceb2-4014-ae73-ac062752c54f" providerId="ADAL" clId="{E880FDC5-38EE-47D1-9888-21F2C303BCAA}" dt="2024-04-23T21:56:16.136" v="169" actId="14100"/>
          <ac:spMkLst>
            <pc:docMk/>
            <pc:sldMk cId="0" sldId="446"/>
            <ac:spMk id="4" creationId="{4B01CF94-4A2A-144C-9E28-3D45AB4A6057}"/>
          </ac:spMkLst>
        </pc:spChg>
        <pc:spChg chg="mod">
          <ac:chgData name="TOMMASINI ALBERTO" userId="8c013d22-ceb2-4014-ae73-ac062752c54f" providerId="ADAL" clId="{E880FDC5-38EE-47D1-9888-21F2C303BCAA}" dt="2024-04-23T21:56:21.865" v="170" actId="1076"/>
          <ac:spMkLst>
            <pc:docMk/>
            <pc:sldMk cId="0" sldId="446"/>
            <ac:spMk id="7" creationId="{A9E8DAF7-91F5-34EE-8125-581507BDF691}"/>
          </ac:spMkLst>
        </pc:spChg>
        <pc:spChg chg="mod">
          <ac:chgData name="TOMMASINI ALBERTO" userId="8c013d22-ceb2-4014-ae73-ac062752c54f" providerId="ADAL" clId="{E880FDC5-38EE-47D1-9888-21F2C303BCAA}" dt="2024-04-23T21:56:21.865" v="170" actId="1076"/>
          <ac:spMkLst>
            <pc:docMk/>
            <pc:sldMk cId="0" sldId="446"/>
            <ac:spMk id="64517" creationId="{BF7A857B-AEA3-CF71-D9FC-DDBF120E7BDC}"/>
          </ac:spMkLst>
        </pc:spChg>
        <pc:cxnChg chg="mod">
          <ac:chgData name="TOMMASINI ALBERTO" userId="8c013d22-ceb2-4014-ae73-ac062752c54f" providerId="ADAL" clId="{E880FDC5-38EE-47D1-9888-21F2C303BCAA}" dt="2024-04-23T21:56:21.865" v="170" actId="1076"/>
          <ac:cxnSpMkLst>
            <pc:docMk/>
            <pc:sldMk cId="0" sldId="446"/>
            <ac:cxnSpMk id="6" creationId="{4BFBD5BA-B03B-D4AC-4051-4733621E4CCE}"/>
          </ac:cxnSpMkLst>
        </pc:cxnChg>
      </pc:sldChg>
      <pc:sldChg chg="modSp mod">
        <pc:chgData name="TOMMASINI ALBERTO" userId="8c013d22-ceb2-4014-ae73-ac062752c54f" providerId="ADAL" clId="{E880FDC5-38EE-47D1-9888-21F2C303BCAA}" dt="2024-04-23T22:23:57.605" v="173" actId="20577"/>
        <pc:sldMkLst>
          <pc:docMk/>
          <pc:sldMk cId="0" sldId="447"/>
        </pc:sldMkLst>
        <pc:spChg chg="mod">
          <ac:chgData name="TOMMASINI ALBERTO" userId="8c013d22-ceb2-4014-ae73-ac062752c54f" providerId="ADAL" clId="{E880FDC5-38EE-47D1-9888-21F2C303BCAA}" dt="2024-04-23T22:23:57.605" v="173" actId="20577"/>
          <ac:spMkLst>
            <pc:docMk/>
            <pc:sldMk cId="0" sldId="447"/>
            <ac:spMk id="5" creationId="{583D51C3-DFB3-3543-9D93-F77EC65CD27D}"/>
          </ac:spMkLst>
        </pc:spChg>
      </pc:sldChg>
      <pc:sldChg chg="del">
        <pc:chgData name="TOMMASINI ALBERTO" userId="8c013d22-ceb2-4014-ae73-ac062752c54f" providerId="ADAL" clId="{E880FDC5-38EE-47D1-9888-21F2C303BCAA}" dt="2024-04-24T12:20:25.370" v="176" actId="47"/>
        <pc:sldMkLst>
          <pc:docMk/>
          <pc:sldMk cId="1114086817" sldId="448"/>
        </pc:sldMkLst>
      </pc:sldChg>
      <pc:sldChg chg="addSp delSp modSp mod">
        <pc:chgData name="TOMMASINI ALBERTO" userId="8c013d22-ceb2-4014-ae73-ac062752c54f" providerId="ADAL" clId="{E880FDC5-38EE-47D1-9888-21F2C303BCAA}" dt="2024-04-25T17:57:19.616" v="189" actId="14100"/>
        <pc:sldMkLst>
          <pc:docMk/>
          <pc:sldMk cId="126186592" sldId="499"/>
        </pc:sldMkLst>
        <pc:picChg chg="add mod">
          <ac:chgData name="TOMMASINI ALBERTO" userId="8c013d22-ceb2-4014-ae73-ac062752c54f" providerId="ADAL" clId="{E880FDC5-38EE-47D1-9888-21F2C303BCAA}" dt="2024-04-25T17:57:19.616" v="189" actId="14100"/>
          <ac:picMkLst>
            <pc:docMk/>
            <pc:sldMk cId="126186592" sldId="499"/>
            <ac:picMk id="3" creationId="{3BE8834D-7D5F-6AF4-7B93-EDD4B470BD26}"/>
          </ac:picMkLst>
        </pc:picChg>
        <pc:picChg chg="del mod">
          <ac:chgData name="TOMMASINI ALBERTO" userId="8c013d22-ceb2-4014-ae73-ac062752c54f" providerId="ADAL" clId="{E880FDC5-38EE-47D1-9888-21F2C303BCAA}" dt="2024-04-25T17:57:14.447" v="186" actId="478"/>
          <ac:picMkLst>
            <pc:docMk/>
            <pc:sldMk cId="126186592" sldId="499"/>
            <ac:picMk id="13" creationId="{020F0373-DE85-08BB-9F0C-4915E10B0E78}"/>
          </ac:picMkLst>
        </pc:picChg>
      </pc:sldChg>
      <pc:sldChg chg="addSp delSp modSp mod">
        <pc:chgData name="TOMMASINI ALBERTO" userId="8c013d22-ceb2-4014-ae73-ac062752c54f" providerId="ADAL" clId="{E880FDC5-38EE-47D1-9888-21F2C303BCAA}" dt="2024-04-25T17:57:38.738" v="194" actId="1076"/>
        <pc:sldMkLst>
          <pc:docMk/>
          <pc:sldMk cId="3042582968" sldId="500"/>
        </pc:sldMkLst>
        <pc:picChg chg="add mod">
          <ac:chgData name="TOMMASINI ALBERTO" userId="8c013d22-ceb2-4014-ae73-ac062752c54f" providerId="ADAL" clId="{E880FDC5-38EE-47D1-9888-21F2C303BCAA}" dt="2024-04-25T17:57:38.738" v="194" actId="1076"/>
          <ac:picMkLst>
            <pc:docMk/>
            <pc:sldMk cId="3042582968" sldId="500"/>
            <ac:picMk id="4" creationId="{B4FE0313-03B3-07D6-B36D-D0869CF4073B}"/>
          </ac:picMkLst>
        </pc:picChg>
        <pc:picChg chg="del">
          <ac:chgData name="TOMMASINI ALBERTO" userId="8c013d22-ceb2-4014-ae73-ac062752c54f" providerId="ADAL" clId="{E880FDC5-38EE-47D1-9888-21F2C303BCAA}" dt="2024-04-25T17:57:31.337" v="190" actId="478"/>
          <ac:picMkLst>
            <pc:docMk/>
            <pc:sldMk cId="3042582968" sldId="500"/>
            <ac:picMk id="5" creationId="{CA138A83-0E7F-0373-A069-7D07D263F3C3}"/>
          </ac:picMkLst>
        </pc:picChg>
      </pc:sldChg>
      <pc:sldChg chg="modSp mod">
        <pc:chgData name="TOMMASINI ALBERTO" userId="8c013d22-ceb2-4014-ae73-ac062752c54f" providerId="ADAL" clId="{E880FDC5-38EE-47D1-9888-21F2C303BCAA}" dt="2024-04-23T21:45:40.672" v="8" actId="1076"/>
        <pc:sldMkLst>
          <pc:docMk/>
          <pc:sldMk cId="594414951" sldId="1093"/>
        </pc:sldMkLst>
        <pc:spChg chg="mod">
          <ac:chgData name="TOMMASINI ALBERTO" userId="8c013d22-ceb2-4014-ae73-ac062752c54f" providerId="ADAL" clId="{E880FDC5-38EE-47D1-9888-21F2C303BCAA}" dt="2024-04-23T21:45:40.672" v="8" actId="1076"/>
          <ac:spMkLst>
            <pc:docMk/>
            <pc:sldMk cId="594414951" sldId="1093"/>
            <ac:spMk id="15" creationId="{8627C186-D1BE-4ED6-AF92-FD559ACAC230}"/>
          </ac:spMkLst>
        </pc:spChg>
      </pc:sldChg>
      <pc:sldChg chg="modSp mod">
        <pc:chgData name="TOMMASINI ALBERTO" userId="8c013d22-ceb2-4014-ae73-ac062752c54f" providerId="ADAL" clId="{E880FDC5-38EE-47D1-9888-21F2C303BCAA}" dt="2024-04-23T21:51:07.668" v="52" actId="1076"/>
        <pc:sldMkLst>
          <pc:docMk/>
          <pc:sldMk cId="989920058" sldId="1094"/>
        </pc:sldMkLst>
        <pc:spChg chg="mod">
          <ac:chgData name="TOMMASINI ALBERTO" userId="8c013d22-ceb2-4014-ae73-ac062752c54f" providerId="ADAL" clId="{E880FDC5-38EE-47D1-9888-21F2C303BCAA}" dt="2024-04-23T21:50:29.625" v="45" actId="14100"/>
          <ac:spMkLst>
            <pc:docMk/>
            <pc:sldMk cId="989920058" sldId="1094"/>
            <ac:spMk id="9" creationId="{6D947308-94CA-47A9-9FC8-753F7E10078A}"/>
          </ac:spMkLst>
        </pc:spChg>
        <pc:spChg chg="mod">
          <ac:chgData name="TOMMASINI ALBERTO" userId="8c013d22-ceb2-4014-ae73-ac062752c54f" providerId="ADAL" clId="{E880FDC5-38EE-47D1-9888-21F2C303BCAA}" dt="2024-04-23T21:51:07.668" v="52" actId="1076"/>
          <ac:spMkLst>
            <pc:docMk/>
            <pc:sldMk cId="989920058" sldId="1094"/>
            <ac:spMk id="11" creationId="{CD44DE9B-C9D2-4405-93F2-45E03ABCA394}"/>
          </ac:spMkLst>
        </pc:spChg>
      </pc:sldChg>
      <pc:sldChg chg="addSp delSp modSp mod">
        <pc:chgData name="TOMMASINI ALBERTO" userId="8c013d22-ceb2-4014-ae73-ac062752c54f" providerId="ADAL" clId="{E880FDC5-38EE-47D1-9888-21F2C303BCAA}" dt="2024-04-25T17:56:39.028" v="182" actId="14861"/>
        <pc:sldMkLst>
          <pc:docMk/>
          <pc:sldMk cId="756035187" sldId="1113"/>
        </pc:sldMkLst>
        <pc:picChg chg="add mod">
          <ac:chgData name="TOMMASINI ALBERTO" userId="8c013d22-ceb2-4014-ae73-ac062752c54f" providerId="ADAL" clId="{E880FDC5-38EE-47D1-9888-21F2C303BCAA}" dt="2024-04-25T17:56:39.028" v="182" actId="14861"/>
          <ac:picMkLst>
            <pc:docMk/>
            <pc:sldMk cId="756035187" sldId="1113"/>
            <ac:picMk id="4" creationId="{AAD5D1CA-7763-C80A-DD83-CF8C4A2F69F1}"/>
          </ac:picMkLst>
        </pc:picChg>
        <pc:picChg chg="del">
          <ac:chgData name="TOMMASINI ALBERTO" userId="8c013d22-ceb2-4014-ae73-ac062752c54f" providerId="ADAL" clId="{E880FDC5-38EE-47D1-9888-21F2C303BCAA}" dt="2024-04-25T17:56:28.576" v="178" actId="478"/>
          <ac:picMkLst>
            <pc:docMk/>
            <pc:sldMk cId="756035187" sldId="1113"/>
            <ac:picMk id="5" creationId="{00000000-0000-0000-0000-000000000000}"/>
          </ac:picMkLst>
        </pc:picChg>
      </pc:sldChg>
      <pc:sldChg chg="del">
        <pc:chgData name="TOMMASINI ALBERTO" userId="8c013d22-ceb2-4014-ae73-ac062752c54f" providerId="ADAL" clId="{E880FDC5-38EE-47D1-9888-21F2C303BCAA}" dt="2024-04-25T17:57:46.943" v="195" actId="47"/>
        <pc:sldMkLst>
          <pc:docMk/>
          <pc:sldMk cId="3605340830" sldId="1121"/>
        </pc:sldMkLst>
      </pc:sldChg>
      <pc:sldChg chg="del">
        <pc:chgData name="TOMMASINI ALBERTO" userId="8c013d22-ceb2-4014-ae73-ac062752c54f" providerId="ADAL" clId="{E880FDC5-38EE-47D1-9888-21F2C303BCAA}" dt="2024-04-23T21:54:29.381" v="58" actId="47"/>
        <pc:sldMkLst>
          <pc:docMk/>
          <pc:sldMk cId="2866542958" sldId="1122"/>
        </pc:sldMkLst>
      </pc:sldChg>
      <pc:sldChg chg="del">
        <pc:chgData name="TOMMASINI ALBERTO" userId="8c013d22-ceb2-4014-ae73-ac062752c54f" providerId="ADAL" clId="{E880FDC5-38EE-47D1-9888-21F2C303BCAA}" dt="2024-04-25T17:58:12.502" v="197" actId="47"/>
        <pc:sldMkLst>
          <pc:docMk/>
          <pc:sldMk cId="2655585513" sldId="1123"/>
        </pc:sldMkLst>
      </pc:sldChg>
      <pc:sldChg chg="del">
        <pc:chgData name="TOMMASINI ALBERTO" userId="8c013d22-ceb2-4014-ae73-ac062752c54f" providerId="ADAL" clId="{E880FDC5-38EE-47D1-9888-21F2C303BCAA}" dt="2024-04-25T17:58:15.687" v="201" actId="47"/>
        <pc:sldMkLst>
          <pc:docMk/>
          <pc:sldMk cId="2329556045" sldId="1124"/>
        </pc:sldMkLst>
      </pc:sldChg>
      <pc:sldChg chg="del">
        <pc:chgData name="TOMMASINI ALBERTO" userId="8c013d22-ceb2-4014-ae73-ac062752c54f" providerId="ADAL" clId="{E880FDC5-38EE-47D1-9888-21F2C303BCAA}" dt="2024-04-25T17:58:17.297" v="202" actId="47"/>
        <pc:sldMkLst>
          <pc:docMk/>
          <pc:sldMk cId="2197283643" sldId="1125"/>
        </pc:sldMkLst>
      </pc:sldChg>
      <pc:sldChg chg="del">
        <pc:chgData name="TOMMASINI ALBERTO" userId="8c013d22-ceb2-4014-ae73-ac062752c54f" providerId="ADAL" clId="{E880FDC5-38EE-47D1-9888-21F2C303BCAA}" dt="2024-04-25T17:58:13.977" v="199" actId="47"/>
        <pc:sldMkLst>
          <pc:docMk/>
          <pc:sldMk cId="2319487306" sldId="1127"/>
        </pc:sldMkLst>
      </pc:sldChg>
      <pc:sldChg chg="del">
        <pc:chgData name="TOMMASINI ALBERTO" userId="8c013d22-ceb2-4014-ae73-ac062752c54f" providerId="ADAL" clId="{E880FDC5-38EE-47D1-9888-21F2C303BCAA}" dt="2024-04-25T17:58:14.746" v="200" actId="47"/>
        <pc:sldMkLst>
          <pc:docMk/>
          <pc:sldMk cId="1689355019" sldId="1128"/>
        </pc:sldMkLst>
      </pc:sldChg>
      <pc:sldChg chg="modSp mod">
        <pc:chgData name="TOMMASINI ALBERTO" userId="8c013d22-ceb2-4014-ae73-ac062752c54f" providerId="ADAL" clId="{E880FDC5-38EE-47D1-9888-21F2C303BCAA}" dt="2024-04-23T21:17:05.463" v="4" actId="20577"/>
        <pc:sldMkLst>
          <pc:docMk/>
          <pc:sldMk cId="2581781878" sldId="1130"/>
        </pc:sldMkLst>
        <pc:spChg chg="mod">
          <ac:chgData name="TOMMASINI ALBERTO" userId="8c013d22-ceb2-4014-ae73-ac062752c54f" providerId="ADAL" clId="{E880FDC5-38EE-47D1-9888-21F2C303BCAA}" dt="2024-04-23T21:17:05.463" v="4" actId="20577"/>
          <ac:spMkLst>
            <pc:docMk/>
            <pc:sldMk cId="2581781878" sldId="1130"/>
            <ac:spMk id="2" creationId="{8D973455-B55D-21C7-E207-354F21470D66}"/>
          </ac:spMkLst>
        </pc:spChg>
      </pc:sldChg>
      <pc:sldChg chg="add del">
        <pc:chgData name="TOMMASINI ALBERTO" userId="8c013d22-ceb2-4014-ae73-ac062752c54f" providerId="ADAL" clId="{E880FDC5-38EE-47D1-9888-21F2C303BCAA}" dt="2024-04-25T17:56:13.855" v="177" actId="47"/>
        <pc:sldMkLst>
          <pc:docMk/>
          <pc:sldMk cId="57157924" sldId="1131"/>
        </pc:sldMkLst>
      </pc:sldChg>
      <pc:sldChg chg="new del">
        <pc:chgData name="TOMMASINI ALBERTO" userId="8c013d22-ceb2-4014-ae73-ac062752c54f" providerId="ADAL" clId="{E880FDC5-38EE-47D1-9888-21F2C303BCAA}" dt="2024-04-25T17:58:13.207" v="198" actId="47"/>
        <pc:sldMkLst>
          <pc:docMk/>
          <pc:sldMk cId="1985836597" sldId="1132"/>
        </pc:sldMkLst>
      </pc:sldChg>
      <pc:sldChg chg="add">
        <pc:chgData name="TOMMASINI ALBERTO" userId="8c013d22-ceb2-4014-ae73-ac062752c54f" providerId="ADAL" clId="{E880FDC5-38EE-47D1-9888-21F2C303BCAA}" dt="2024-04-24T12:20:23.513" v="175"/>
        <pc:sldMkLst>
          <pc:docMk/>
          <pc:sldMk cId="2966113721" sldId="113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4:53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43,'2077'0,"-1826"-14,22 0,713 15,-575-1,-318-7,0-1,1338 8,-673 1,-727-1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32.2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0,'4110'0,"-4098"1,0 0,0 1,0 1,16 5,17 3,37 3,-46-8,41 12,6 1,34-6,-43-7,3-3,3 0,-70-1,1 0,14 6,-15-5,0 0,0 0,14 1,31 1,100 4,-124-7,0 1,51 11,10 2,201 13,11-12,2-17,-114-2,743 2,-926-1,-1 0,1-1,0 0,-1-1,1 0,-1 0,0-1,14-7,1-1,-20 11,-1 0,0 0,0-1,0 1,0 0,0-1,0 0,0 1,0-1,0 0,-1 0,4-4,-1-3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39.8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1 108,'1173'0,"-1152"1,28 5,17 1,322-6,-187-2,2572 1,-2753-2,1 0,0-1,-1-1,23-8,21-5,-27 5,-26 8,-1 1,1 0,20-2,137 3,-83 4,1184-3,-1156-5,-20 0,114-6,64-5,1 17,-109 2,384-2,-526-1,29-5,15-1,185 6,-120 2,-114-1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45.7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15,'1563'0,"-1461"-8,2 1,1859 8,-1114-1,-834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7:57.7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15,'2323'0,"-2233"6,-7 1,412-7,-240-1,-83 15,-12 0,201-13,-166-2,-103 8,-2 0,490-7,-257-1,-317 1,1-1,-1 1,0-2,0 1,1-1,-1 1,0-2,7-3,-6 4,0-1,0 1,12-1,-14 2,0 0,0 0,-1 0,1 0,0-1,-1 0,1 0,-1 0,8-5,-8 4,-1 1,1 0,-1-1,1 2,0-1,0 0,0 1,0 0,0-1,6 1,3-1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4:48.9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1 107,'6'-1,"-1"0,1 0,-1 0,1-1,9-4,4-1,1 3,0 1,0 1,-1 0,1 2,22 2,-1-2,844 1,-503-1,-353-1,56-11,-54 6,51-2,-79 8,161-7,105 1,-172 7,881-1,-878-7,1 0,1832 8,-1091-1,-836-1,1 0,-1 0,1 0,-1-1,0 0,8-3,-7 2,0 1,1-1,-1 1,10-1,133 2,-78 2,113-1,-169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B457C-BFDD-48CD-8ECD-CBDDBC2D4E1E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D3972-1BAF-4870-8D69-05E9CA4EEE3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6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D6E33-0A6B-4426-A0D3-4322DAAA371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74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parola chiave nella gestione</a:t>
            </a:r>
            <a:r>
              <a:rPr lang="it-IT" baseline="0" dirty="0"/>
              <a:t> dei pz con </a:t>
            </a:r>
            <a:r>
              <a:rPr lang="it-IT" baseline="0" dirty="0" err="1"/>
              <a:t>pku</a:t>
            </a:r>
            <a:r>
              <a:rPr lang="it-IT" baseline="0" dirty="0"/>
              <a:t> è tolleranza : un pz in cui l’enzima è assente tollererà solo minimi introiti di fenilalanina con la dieta (circa 350 mg al giorno che corrispondono ad esempio a 40 g di mozzarella o a 1 hg di pastasciutta) e verrà identificato come forma classica; un pz con enzima mal funzionante invece riuscir a </a:t>
            </a:r>
            <a:r>
              <a:rPr lang="it-IT" baseline="0" dirty="0" err="1"/>
              <a:t>maetbolizzare</a:t>
            </a:r>
            <a:r>
              <a:rPr lang="it-IT" baseline="0" dirty="0"/>
              <a:t> un po’ più di fenilalanina e quindi a tollerarne introiti fino a 500 mg die o fino a 600 e verrà </a:t>
            </a:r>
            <a:r>
              <a:rPr lang="it-IT" baseline="0" dirty="0" err="1"/>
              <a:t>idefntificato</a:t>
            </a:r>
            <a:r>
              <a:rPr lang="it-IT" baseline="0" dirty="0"/>
              <a:t> rispettivamente come forma moderata o lieve. Esiste poi il riscontro da </a:t>
            </a:r>
            <a:r>
              <a:rPr lang="it-IT" baseline="0" dirty="0" err="1"/>
              <a:t>screnning</a:t>
            </a:r>
            <a:r>
              <a:rPr lang="it-IT" baseline="0" dirty="0"/>
              <a:t> di pz con livelli di </a:t>
            </a:r>
            <a:r>
              <a:rPr lang="it-IT" baseline="0" dirty="0" err="1"/>
              <a:t>phe</a:t>
            </a:r>
            <a:r>
              <a:rPr lang="it-IT" baseline="0" dirty="0"/>
              <a:t> superiori ai ange di </a:t>
            </a:r>
            <a:r>
              <a:rPr lang="it-IT" baseline="0" dirty="0" err="1"/>
              <a:t>rnomalità</a:t>
            </a:r>
            <a:r>
              <a:rPr lang="it-IT" baseline="0" dirty="0"/>
              <a:t> ma che non risultano tossici per il </a:t>
            </a:r>
            <a:r>
              <a:rPr lang="it-IT" baseline="0" dirty="0" err="1"/>
              <a:t>snc</a:t>
            </a:r>
            <a:r>
              <a:rPr lang="it-IT" baseline="0" dirty="0"/>
              <a:t> : al condizione viene etichettata come </a:t>
            </a:r>
            <a:r>
              <a:rPr lang="it-IT" baseline="0" dirty="0" err="1"/>
              <a:t>iperfanilalanimeia</a:t>
            </a:r>
            <a:r>
              <a:rPr lang="it-IT" baseline="0" dirty="0"/>
              <a:t> e non necessità di terapia dietetica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2353-258A-E44E-9DB0-40A2C985155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4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cui indagare PKU nei microcefali</a:t>
            </a:r>
          </a:p>
          <a:p>
            <a:r>
              <a:rPr lang="it-IT" dirty="0"/>
              <a:t>Dieta almeno tre mesi prima </a:t>
            </a:r>
            <a:r>
              <a:rPr lang="it-IT"/>
              <a:t>del concepimento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2353-258A-E44E-9DB0-40A2C985155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48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60E03-6DBE-4B1B-93EA-D1B38ED2B1E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74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È UNA DELLE MALATTIE LISOSOMIALI + FREQ IN ASSOLUTO.</a:t>
            </a:r>
          </a:p>
          <a:p>
            <a:r>
              <a:rPr lang="it-IT" dirty="0"/>
              <a:t>Prevalenza </a:t>
            </a:r>
            <a:r>
              <a:rPr lang="it-IT" dirty="0" err="1"/>
              <a:t>Gaucher</a:t>
            </a:r>
            <a:r>
              <a:rPr lang="it-IT" dirty="0"/>
              <a:t>: 1/50.000 pop generale negli ebrei </a:t>
            </a:r>
            <a:r>
              <a:rPr lang="it-IT" dirty="0" err="1"/>
              <a:t>Ashkenazi</a:t>
            </a:r>
            <a:r>
              <a:rPr lang="it-IT" dirty="0"/>
              <a:t> è 1/850.</a:t>
            </a:r>
          </a:p>
          <a:p>
            <a:r>
              <a:rPr lang="it-IT" dirty="0"/>
              <a:t>Esordio è con la triade: citopenie, epatosplenomegalia e interessamento osseo.</a:t>
            </a:r>
          </a:p>
          <a:p>
            <a:r>
              <a:rPr lang="it-IT" dirty="0"/>
              <a:t>PRESENTAZIONE TIPICA GAUCHER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CITOPENIE: astenia da anemia, sanguinamenti da </a:t>
            </a:r>
            <a:r>
              <a:rPr lang="it-IT" dirty="0" err="1"/>
              <a:t>piatrinopenia</a:t>
            </a:r>
            <a:r>
              <a:rPr lang="it-IT" dirty="0"/>
              <a:t>(epistassi ed ematomi)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EPATOSPLENOMEGALIA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INTERESSAMENTO SCHELETRICO: dolore osseo(crisi ossea acuta con dolore flogosi e aumento indici di flogosi), </a:t>
            </a:r>
            <a:r>
              <a:rPr lang="it-IT" dirty="0" err="1"/>
              <a:t>osteopenia</a:t>
            </a:r>
            <a:r>
              <a:rPr lang="it-IT" dirty="0"/>
              <a:t>, fratture patologiche, lesioni litiche e necrosi </a:t>
            </a:r>
            <a:r>
              <a:rPr lang="it-IT" dirty="0" err="1"/>
              <a:t>avascolare</a:t>
            </a:r>
            <a:r>
              <a:rPr lang="it-IT" dirty="0"/>
              <a:t>(testa del femore).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INTERSTIZIOPATIA POLMONARE molto più raramente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Forma GD1: bambino non è ritardato generalmente cresce bene!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r>
              <a:rPr lang="it-IT" dirty="0"/>
              <a:t>GAUCHER DEVE ESSERE INCLUSO NELLA DIAGNOSI DIFFERENZIALE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PIATRINOPENIA o ANEMIA non spiegata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Epatosplenomegalia non spiegata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Dolore osseo non </a:t>
            </a:r>
            <a:r>
              <a:rPr lang="it-IT" dirty="0" err="1"/>
              <a:t>speigato</a:t>
            </a: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NEL 99% DEI CASI è LA GAUCHER DI TIPO 1 CHE è LA FORMA SENZA NEUROPATIA!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60E03-6DBE-4B1B-93EA-D1B38ED2B1E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45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FACCIO LA DIAGNOSI?</a:t>
            </a:r>
          </a:p>
          <a:p>
            <a:r>
              <a:rPr lang="it-IT" dirty="0"/>
              <a:t>Ricorda che sono bambini </a:t>
            </a:r>
            <a:r>
              <a:rPr lang="it-IT" dirty="0" err="1"/>
              <a:t>cche</a:t>
            </a:r>
            <a:r>
              <a:rPr lang="it-IT" dirty="0"/>
              <a:t> finiscono a fare l’agoaspirato e la biopsia </a:t>
            </a:r>
            <a:r>
              <a:rPr lang="it-IT" dirty="0" err="1"/>
              <a:t>osteomidollare</a:t>
            </a:r>
            <a:r>
              <a:rPr lang="it-IT" dirty="0"/>
              <a:t> perché la DD principale è la leucemia!</a:t>
            </a:r>
          </a:p>
          <a:p>
            <a:r>
              <a:rPr lang="it-IT" dirty="0"/>
              <a:t>Diagnosi la faccio con sospetto clinico + Midollo dove trovo le cellula di </a:t>
            </a:r>
            <a:r>
              <a:rPr lang="it-IT" dirty="0" err="1"/>
              <a:t>gaucher</a:t>
            </a:r>
            <a:r>
              <a:rPr lang="it-IT" dirty="0"/>
              <a:t> che sono molto </a:t>
            </a:r>
            <a:r>
              <a:rPr lang="it-IT" dirty="0" err="1"/>
              <a:t>cartteristiche</a:t>
            </a:r>
            <a:r>
              <a:rPr lang="it-IT" dirty="0"/>
              <a:t> ma non patognomoniche. + conferma con ridotta attività dell’enzima su </a:t>
            </a:r>
            <a:r>
              <a:rPr lang="it-IT" dirty="0" err="1"/>
              <a:t>cells</a:t>
            </a:r>
            <a:r>
              <a:rPr lang="it-IT" dirty="0"/>
              <a:t> sangue + test genetico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60E03-6DBE-4B1B-93EA-D1B38ED2B1E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62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Facies con tratti grossolani, arcata sopraccigliare prominente, sella nasale appiattita con radice nasale allargata, collo corto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243C5-8878-400A-BBE7-683D00B9A83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660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primo sospetto era quindi quello di una LSD e +++ di una MUCOPLISACCARIDOSI… Però: Dosaggio dei GAG urinari è risultato negativo. Dosaggio dell’attività enzimatica degli enzimi deficitari delle MPS è risultato nella norma su </a:t>
            </a:r>
            <a:r>
              <a:rPr lang="it-IT" dirty="0" err="1"/>
              <a:t>fibrobalsti</a:t>
            </a:r>
            <a:r>
              <a:rPr lang="it-IT" dirty="0"/>
              <a:t> da biopsia cutanea. </a:t>
            </a:r>
            <a:r>
              <a:rPr lang="it-IT" b="1" dirty="0"/>
              <a:t>C’era però forte sospetto di malattia da accumulo lisosomiale per la caratteristica facies a tratti grossolani e per la presenza di anomalie scheletriche all’</a:t>
            </a:r>
            <a:r>
              <a:rPr lang="it-IT" b="1" dirty="0" err="1"/>
              <a:t>rx</a:t>
            </a:r>
            <a:r>
              <a:rPr lang="it-IT" b="1" dirty="0"/>
              <a:t> caratteristiche,</a:t>
            </a:r>
            <a:r>
              <a:rPr lang="it-IT" dirty="0"/>
              <a:t> così è stato fatto </a:t>
            </a:r>
            <a:r>
              <a:rPr lang="it-IT" b="1" dirty="0"/>
              <a:t>l’</a:t>
            </a:r>
            <a:r>
              <a:rPr lang="it-IT" b="1" dirty="0" err="1"/>
              <a:t>esoma</a:t>
            </a:r>
            <a:r>
              <a:rPr lang="it-IT" b="1" dirty="0"/>
              <a:t> per LSD </a:t>
            </a:r>
            <a:r>
              <a:rPr lang="it-IT" dirty="0"/>
              <a:t>che ha trovato la mutazione del gene che </a:t>
            </a:r>
            <a:r>
              <a:rPr lang="it-IT" dirty="0" err="1"/>
              <a:t>che</a:t>
            </a:r>
            <a:r>
              <a:rPr lang="it-IT" dirty="0"/>
              <a:t> codifica per l’enzima ALFA-MANNOSIDASI, deficitario nella ALFA-MANNOSIDOSI (che è una LSD da difetto di degradazione delle glicoproteine)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243C5-8878-400A-BBE7-683D00B9A83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29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262C-ED3E-4EB6-B9A1-51681746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D5C9D-94F2-49DD-8409-FB4B44BFE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C023-129F-4845-9131-E47BE8DF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7A9CE-7F25-44FD-A150-3886F1F3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15EA3-A78B-48C5-9AE5-07E89C15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2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E883-27EA-4FF9-94D5-07DC3A9B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DB27E-8C75-4427-B14A-0C38206CC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C496-B303-4C35-B5A0-AE71F3C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1E00C-9266-4F41-8D5F-95511E4B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7CA02-3611-420B-B740-1C49477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3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C1974-1395-4428-AFFB-655813308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E611-3F67-43F3-A0FE-26A8BC00C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8EED-6A96-496D-BFA6-2798597D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B7A5-10B5-4636-AADD-42DFC9F6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F7D10-AFC2-45B0-A47F-5377F97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3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007CE-A28A-4E76-9F3C-7B3AADCF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453A-0BEE-4AE8-978E-24F4A504B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A8DD-C761-49D4-B1D3-985E1379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EEB0-5914-42FE-BEDE-D23D15CB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610E-8056-4812-9150-CE5B57B1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3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0304-FE3D-4242-B10C-8C9B98D3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F44C9-B021-4053-AA20-444AA16E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0809-C831-4F47-AB61-E860EA06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29C5-844C-46D0-9015-C745A02B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1FB0-2077-49A9-A79D-9082FCEE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6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27F3-E3A2-488E-B15A-297605A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127A-93C7-4936-8CFD-85AEC241B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582F-03D9-452C-8FFC-57DE3427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BB572-B33A-4ED1-902A-D7C67A37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D17F3-64B8-424A-BA89-8713CD62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4BBA0-B489-40A7-885A-DD20B8FA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26D2-84FA-4039-83A0-7598E705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CB3B6-A693-47E1-AE44-11FB21B5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975F-C2D5-4CD3-B17F-25F0123AD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1673-D909-4CE2-9882-FE0012E1D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00C96-F6D0-4EBB-A67F-AAE46E818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ADCCB-25DE-4826-8E6A-FEFFC82A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9DDEB-8500-49C2-9328-1A918CD2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88531-5FA5-455D-A8E0-A078BEA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2A57-44B7-47F8-8E5F-5F145D9D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3E17E-96DC-4F76-8DA7-5A69EF62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C667A-0EF9-456A-A353-549360F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D2AE2-9DD0-4FB7-BB72-A21D3A8A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0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3EFBD-E07E-4750-BEC1-63B88B5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6E8B7-9C36-45F4-829B-16D4E241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FE94-AE16-4407-83C1-BB2CBCC0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3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E90A-EAEB-4BF3-A283-9EBAE2E6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E45-B9EF-4E5F-8DD7-06A1A976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F6AF-BF9B-4740-8200-4232E067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996B4-8126-4DB8-BA4B-B6F6F203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A8AA5-5492-4051-AACC-903A5557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FD5A9-05E3-4FEF-AF6C-F221365E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89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1A64-A256-4A0D-BAD5-8F19E8DB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108C0-8887-4158-ABE6-458FF2CBF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29FE7-FFF0-4446-B6ED-AACE87203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7890-BC79-4DFD-907A-F055FF2C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84AA8-A2DD-439D-AB01-1745BE0D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2BE5-4667-4A65-9766-DDCF6064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31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4D6E4-55BA-4759-8E16-84513966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052D-1DEA-41CE-8F20-4F78A844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D6B5-728B-402A-8C13-A20A5625D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3E83-5B70-478A-811F-D68EF46544F0}" type="datetimeFigureOut">
              <a:rPr lang="it-IT" smtClean="0"/>
              <a:t>25/04/2024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3A8FD-C903-4A89-8E3B-F97652A5E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77CF-C2CB-47D4-AA2B-2815B088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5.xml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customXml" Target="../ink/ink3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11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sellaDiTesto 3">
            <a:extLst>
              <a:ext uri="{FF2B5EF4-FFF2-40B4-BE49-F238E27FC236}">
                <a16:creationId xmlns:a16="http://schemas.microsoft.com/office/drawing/2014/main" id="{F8EF8121-7318-4F8F-BEF7-B8214194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2636839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ea typeface="ＭＳ Ｐゴシック" panose="020B0600070205080204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E721666-A6BB-D54F-87CA-087D6C1D9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16" y="79429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sz="3600" b="1" kern="0" dirty="0">
                <a:solidFill>
                  <a:schemeClr val="accent1"/>
                </a:solidFill>
              </a:rPr>
              <a:t>Accumuli intracellulari: </a:t>
            </a:r>
            <a:r>
              <a:rPr lang="it-IT" sz="3600" b="1" kern="0" dirty="0">
                <a:solidFill>
                  <a:schemeClr val="accent1"/>
                </a:solidFill>
                <a:latin typeface="+mn-lt"/>
              </a:rPr>
              <a:t>LIPIDI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7FF5B5-3099-424A-842A-E7F0CDEC2029}"/>
              </a:ext>
            </a:extLst>
          </p:cNvPr>
          <p:cNvSpPr txBox="1"/>
          <p:nvPr/>
        </p:nvSpPr>
        <p:spPr>
          <a:xfrm>
            <a:off x="331788" y="1122843"/>
            <a:ext cx="73184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latin typeface="Arial" charset="0"/>
              </a:rPr>
              <a:t>Malattie da accumulo </a:t>
            </a:r>
            <a:r>
              <a:rPr lang="it-IT" sz="2800" dirty="0" err="1">
                <a:latin typeface="Arial" charset="0"/>
              </a:rPr>
              <a:t>lisosomale</a:t>
            </a:r>
            <a:endParaRPr lang="it-IT" sz="2800" dirty="0">
              <a:latin typeface="Arial" charset="0"/>
            </a:endParaRPr>
          </a:p>
          <a:p>
            <a:pPr>
              <a:defRPr/>
            </a:pPr>
            <a:endParaRPr lang="it-IT" sz="2800" dirty="0">
              <a:latin typeface="Arial" charset="0"/>
            </a:endParaRPr>
          </a:p>
          <a:p>
            <a:pPr>
              <a:defRPr/>
            </a:pPr>
            <a:r>
              <a:rPr lang="it-IT" sz="2800" dirty="0">
                <a:latin typeface="Arial" charset="0"/>
              </a:rPr>
              <a:t>Steatosi e degenerazione grassa: accumulo eccessivo di trigliceridi (in fegato, muscolo, rene)</a:t>
            </a:r>
          </a:p>
          <a:p>
            <a:pPr lvl="1">
              <a:defRPr/>
            </a:pPr>
            <a:r>
              <a:rPr lang="it-IT" sz="2800" dirty="0">
                <a:latin typeface="Arial" charset="0"/>
              </a:rPr>
              <a:t>Ad es. in obesità, diabete, anossia, alcool </a:t>
            </a:r>
          </a:p>
          <a:p>
            <a:pPr lvl="1">
              <a:defRPr/>
            </a:pPr>
            <a:endParaRPr lang="it-IT" sz="2800" dirty="0">
              <a:latin typeface="Arial" charset="0"/>
            </a:endParaRPr>
          </a:p>
          <a:p>
            <a:pPr>
              <a:defRPr/>
            </a:pPr>
            <a:endParaRPr lang="it-IT" sz="28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0313-03B3-07D6-B36D-D0869CF40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84" y="873880"/>
            <a:ext cx="4084109" cy="44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82968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sellaDiTesto 3">
            <a:extLst>
              <a:ext uri="{FF2B5EF4-FFF2-40B4-BE49-F238E27FC236}">
                <a16:creationId xmlns:a16="http://schemas.microsoft.com/office/drawing/2014/main" id="{F8EF8121-7318-4F8F-BEF7-B8214194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2636839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ea typeface="ＭＳ Ｐゴシック" panose="020B0600070205080204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E721666-A6BB-D54F-87CA-087D6C1D9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16" y="0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sz="3600" b="1" kern="0" dirty="0">
                <a:solidFill>
                  <a:schemeClr val="accent1"/>
                </a:solidFill>
              </a:rPr>
              <a:t>Accumuli intracellulari: </a:t>
            </a:r>
            <a:r>
              <a:rPr lang="it-IT" sz="3600" b="1" kern="0" dirty="0">
                <a:solidFill>
                  <a:schemeClr val="accent1"/>
                </a:solidFill>
                <a:latin typeface="+mn-lt"/>
              </a:rPr>
              <a:t>PROTEINE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7FF5B5-3099-424A-842A-E7F0CDEC2029}"/>
              </a:ext>
            </a:extLst>
          </p:cNvPr>
          <p:cNvSpPr txBox="1"/>
          <p:nvPr/>
        </p:nvSpPr>
        <p:spPr>
          <a:xfrm>
            <a:off x="197916" y="918309"/>
            <a:ext cx="116167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sz="2800" dirty="0">
                <a:latin typeface="Arial" charset="0"/>
              </a:rPr>
              <a:t>ingresso eccessivo (riassorbimento nel tubulo renale)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sz="2800" dirty="0">
                <a:latin typeface="Arial" charset="0"/>
              </a:rPr>
              <a:t>sintesi proteica abnorme (reticolo endoplasmatico)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sz="2800" dirty="0">
                <a:latin typeface="Arial" charset="0"/>
              </a:rPr>
              <a:t>alterato </a:t>
            </a:r>
            <a:r>
              <a:rPr lang="it-IT" sz="2800" dirty="0" err="1">
                <a:latin typeface="Arial" charset="0"/>
              </a:rPr>
              <a:t>folding</a:t>
            </a:r>
            <a:r>
              <a:rPr lang="it-IT" sz="2800" dirty="0">
                <a:latin typeface="Arial" charset="0"/>
              </a:rPr>
              <a:t> proteico (difetto di A1AT)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sz="2800" dirty="0">
                <a:latin typeface="Arial" charset="0"/>
              </a:rPr>
              <a:t>accumulo di proteine anomale non idrolizzabili, es amiloide, prioni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16FD9-28C4-7EE8-A201-CB71B97FB0FB}"/>
              </a:ext>
            </a:extLst>
          </p:cNvPr>
          <p:cNvSpPr txBox="1"/>
          <p:nvPr/>
        </p:nvSpPr>
        <p:spPr>
          <a:xfrm>
            <a:off x="343667" y="3197332"/>
            <a:ext cx="11414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istologia: si presentano di solito come goccioline eosinofile con aspetto amorfo, all’interno o esterno delle cellule </a:t>
            </a:r>
          </a:p>
        </p:txBody>
      </p: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C977F-AB17-9A4D-8BFE-703CF3F6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06" y="312419"/>
            <a:ext cx="6764110" cy="597408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b="1" u="sng" dirty="0"/>
              <a:t>Morbo di Alzheimer</a:t>
            </a:r>
            <a:r>
              <a:rPr lang="it-IT" dirty="0"/>
              <a:t>: ruolo della proteina tau</a:t>
            </a:r>
          </a:p>
          <a:p>
            <a:pPr marL="0" indent="0" algn="ctr">
              <a:buNone/>
              <a:defRPr/>
            </a:pPr>
            <a:endParaRPr lang="it-IT" dirty="0"/>
          </a:p>
          <a:p>
            <a:pPr algn="just">
              <a:defRPr/>
            </a:pPr>
            <a:r>
              <a:rPr lang="it-IT" dirty="0"/>
              <a:t>Tau </a:t>
            </a:r>
            <a:r>
              <a:rPr lang="it-IT" b="1" u="sng" dirty="0"/>
              <a:t>stabilizza i microtubuli</a:t>
            </a:r>
            <a:r>
              <a:rPr lang="it-IT" b="1" dirty="0"/>
              <a:t> </a:t>
            </a:r>
            <a:r>
              <a:rPr lang="it-IT" dirty="0"/>
              <a:t>che garantiscono il trasporto di nutrienti nei neuroni ippocampali piramidali</a:t>
            </a:r>
          </a:p>
          <a:p>
            <a:pPr algn="just">
              <a:defRPr/>
            </a:pPr>
            <a:r>
              <a:rPr lang="it-IT" dirty="0"/>
              <a:t>Accumulo di ammassi fibrillari contenenti la proteina </a:t>
            </a:r>
            <a:r>
              <a:rPr lang="it-IT" b="1" dirty="0"/>
              <a:t>tau </a:t>
            </a:r>
            <a:r>
              <a:rPr lang="it-IT" dirty="0"/>
              <a:t>abnormemente fosforilata</a:t>
            </a:r>
          </a:p>
          <a:p>
            <a:pPr algn="just">
              <a:defRPr/>
            </a:pPr>
            <a:r>
              <a:rPr lang="it-IT" b="1" dirty="0"/>
              <a:t>Tau </a:t>
            </a:r>
            <a:r>
              <a:rPr lang="it-IT" b="1" dirty="0" err="1"/>
              <a:t>iperfosforilata</a:t>
            </a:r>
            <a:r>
              <a:rPr lang="it-IT" b="1" dirty="0"/>
              <a:t> </a:t>
            </a:r>
            <a:r>
              <a:rPr lang="it-IT" dirty="0"/>
              <a:t>perde la sua capacità di stabilizzare </a:t>
            </a:r>
            <a:r>
              <a:rPr lang="it-IT" b="1" dirty="0"/>
              <a:t> </a:t>
            </a:r>
            <a:r>
              <a:rPr lang="it-IT" dirty="0"/>
              <a:t>i microtubuli</a:t>
            </a:r>
          </a:p>
          <a:p>
            <a:pPr algn="just">
              <a:defRPr/>
            </a:pPr>
            <a:r>
              <a:rPr lang="it-IT" dirty="0"/>
              <a:t>Perdita di funzione dei microtubuli che si riflette sulla vitalità dei neuroni</a:t>
            </a:r>
          </a:p>
          <a:p>
            <a:pPr algn="just">
              <a:defRPr/>
            </a:pPr>
            <a:r>
              <a:rPr lang="it-IT" dirty="0"/>
              <a:t>valori liquorali di tau totale e tau fosforilata come marcatore diagnostico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C8947E8-ABF9-D71B-99ED-2628712D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65" y="939714"/>
            <a:ext cx="49688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contenuto 2">
            <a:extLst>
              <a:ext uri="{FF2B5EF4-FFF2-40B4-BE49-F238E27FC236}">
                <a16:creationId xmlns:a16="http://schemas.microsoft.com/office/drawing/2014/main" id="{EED8816B-C10E-6845-AAD3-82D3A7C3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80" y="913323"/>
            <a:ext cx="10508424" cy="3914710"/>
          </a:xfrm>
        </p:spPr>
        <p:txBody>
          <a:bodyPr/>
          <a:lstStyle/>
          <a:p>
            <a:pPr marL="342900" lvl="1" indent="-342900" algn="just">
              <a:defRPr/>
            </a:pPr>
            <a:r>
              <a:rPr lang="it-IT" altLang="it-IT" sz="2600" b="1" dirty="0"/>
              <a:t>Glicogenosi</a:t>
            </a:r>
            <a:r>
              <a:rPr lang="it-IT" altLang="it-IT" sz="2600" dirty="0"/>
              <a:t>: gruppo di malattie genetiche ereditarie caratterizzate da alterato metabolismo del glicogeno:</a:t>
            </a:r>
          </a:p>
          <a:p>
            <a:pPr marL="457200" lvl="2" indent="0" algn="just">
              <a:buNone/>
              <a:defRPr/>
            </a:pPr>
            <a:r>
              <a:rPr lang="it-IT" altLang="it-IT" sz="2400" dirty="0"/>
              <a:t>Cellule muscolari, cardiache, scheletriche e epatociti</a:t>
            </a:r>
          </a:p>
          <a:p>
            <a:pPr marL="342900" lvl="1" indent="-342900" algn="just">
              <a:defRPr/>
            </a:pPr>
            <a:endParaRPr lang="it-IT" altLang="it-IT" sz="2600" u="sng" dirty="0"/>
          </a:p>
          <a:p>
            <a:pPr algn="just">
              <a:defRPr/>
            </a:pPr>
            <a:r>
              <a:rPr lang="it-IT" altLang="it-IT" sz="2600" dirty="0"/>
              <a:t>La </a:t>
            </a:r>
            <a:r>
              <a:rPr lang="it-IT" altLang="it-IT" sz="2600" b="1" dirty="0"/>
              <a:t>glicogenosi di tipo 2</a:t>
            </a:r>
            <a:r>
              <a:rPr lang="it-IT" altLang="it-IT" sz="2600" dirty="0"/>
              <a:t> (malattia di Pompe) </a:t>
            </a:r>
          </a:p>
          <a:p>
            <a:pPr marL="457200" lvl="1" indent="0" algn="just">
              <a:buNone/>
              <a:defRPr/>
            </a:pPr>
            <a:r>
              <a:rPr lang="it-IT" altLang="it-IT" dirty="0"/>
              <a:t>«malattie da accumulo lisosomiale» (</a:t>
            </a:r>
            <a:r>
              <a:rPr lang="it-IT" altLang="it-IT" dirty="0" err="1"/>
              <a:t>Lysosomal</a:t>
            </a:r>
            <a:r>
              <a:rPr lang="it-IT" altLang="it-IT" dirty="0"/>
              <a:t> storage </a:t>
            </a:r>
            <a:r>
              <a:rPr lang="it-IT" altLang="it-IT" dirty="0" err="1"/>
              <a:t>diseases</a:t>
            </a:r>
            <a:r>
              <a:rPr lang="it-IT" altLang="it-IT" dirty="0"/>
              <a:t>): deficit di enzimi lisosomiali preposti al catabolismo di determinati substrati complessi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AC90F7-C97E-C222-7C0E-85409140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16" y="0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sz="3600" b="1" kern="0" dirty="0">
                <a:solidFill>
                  <a:schemeClr val="accent1"/>
                </a:solidFill>
                <a:latin typeface="+mn-lt"/>
              </a:rPr>
              <a:t>Glicogeno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04233F-DF61-8FB4-60A9-D0B8D1336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756" y="988878"/>
            <a:ext cx="8216488" cy="50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F7F93-066C-C743-BB96-D089E8FA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65" y="878324"/>
            <a:ext cx="11554269" cy="555083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it-IT" altLang="it-IT" sz="3200" dirty="0" err="1"/>
              <a:t>LSDs</a:t>
            </a:r>
            <a:r>
              <a:rPr lang="it-IT" altLang="it-IT" sz="3200" dirty="0"/>
              <a:t>: gruppo di patologie genetiche dovute al deficit singolo o combinato di proteine lisosomiali, quali enzimi, cofattori, trasportatori o attivatori</a:t>
            </a:r>
          </a:p>
          <a:p>
            <a:pPr algn="just">
              <a:defRPr/>
            </a:pPr>
            <a:r>
              <a:rPr lang="it-IT" altLang="it-IT" sz="3200" dirty="0"/>
              <a:t>In letteratura sono descritte 50 diverse malattie</a:t>
            </a:r>
          </a:p>
          <a:p>
            <a:pPr algn="just">
              <a:defRPr/>
            </a:pPr>
            <a:r>
              <a:rPr lang="it-IT" altLang="it-IT" sz="3200" dirty="0"/>
              <a:t>Incidenza globale: circa 1:5000-10000 nati vivi</a:t>
            </a:r>
          </a:p>
          <a:p>
            <a:pPr algn="just">
              <a:defRPr/>
            </a:pPr>
            <a:r>
              <a:rPr lang="it-IT" altLang="it-IT" sz="3200" dirty="0"/>
              <a:t>Pazienti affetti: generalmente asintomatici alla nascita; successivamente varie manifestazioni cliniche (grave coinvolgimento del SNC, alterazioni scheletriche)</a:t>
            </a:r>
          </a:p>
          <a:p>
            <a:pPr algn="just">
              <a:defRPr/>
            </a:pPr>
            <a:r>
              <a:rPr lang="it-IT" altLang="it-IT" sz="3200" dirty="0"/>
              <a:t>Seguono importanti alterazioni di vari organi; frequenti ospedalizzazioni; morte spesso nella prima adolescenza</a:t>
            </a:r>
          </a:p>
          <a:p>
            <a:pPr algn="just">
              <a:defRPr/>
            </a:pPr>
            <a:r>
              <a:rPr lang="it-IT" altLang="it-IT" sz="3200" dirty="0"/>
              <a:t>Screening neonatale e terapia enzimatica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D5B49-DBD7-8D04-59B0-006263652D76}"/>
              </a:ext>
            </a:extLst>
          </p:cNvPr>
          <p:cNvSpPr txBox="1"/>
          <p:nvPr/>
        </p:nvSpPr>
        <p:spPr>
          <a:xfrm>
            <a:off x="238540" y="139148"/>
            <a:ext cx="6814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LSD: LYSOSOMAL STORAGE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DF91BD-530C-4971-88CB-2EEADAB64409}"/>
              </a:ext>
            </a:extLst>
          </p:cNvPr>
          <p:cNvSpPr txBox="1"/>
          <p:nvPr/>
        </p:nvSpPr>
        <p:spPr>
          <a:xfrm>
            <a:off x="230193" y="173259"/>
            <a:ext cx="2431364" cy="461665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1"/>
                </a:solidFill>
              </a:rPr>
              <a:t>CAMILLA, 4 anni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C8733A-111A-4A3F-B9C3-6DA6D8A9F322}"/>
              </a:ext>
            </a:extLst>
          </p:cNvPr>
          <p:cNvSpPr txBox="1"/>
          <p:nvPr/>
        </p:nvSpPr>
        <p:spPr>
          <a:xfrm>
            <a:off x="463799" y="920959"/>
            <a:ext cx="62536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A 2 anni </a:t>
            </a:r>
            <a:r>
              <a:rPr lang="it-IT" sz="2800" b="1" dirty="0">
                <a:solidFill>
                  <a:srgbClr val="FF0000"/>
                </a:solidFill>
              </a:rPr>
              <a:t>EPATOSPLENOMEGALIA</a:t>
            </a:r>
            <a:r>
              <a:rPr lang="it-IT" sz="2800" dirty="0"/>
              <a:t>… con </a:t>
            </a:r>
            <a:r>
              <a:rPr lang="it-IT" sz="2800" dirty="0" err="1"/>
              <a:t>IgM</a:t>
            </a:r>
            <a:r>
              <a:rPr lang="it-IT" sz="2800" dirty="0"/>
              <a:t> per EBV +</a:t>
            </a:r>
          </a:p>
          <a:p>
            <a:endParaRPr lang="it-IT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Controlli ECO: persiste </a:t>
            </a:r>
            <a:r>
              <a:rPr lang="it-IT" sz="2800" dirty="0" err="1"/>
              <a:t>organomegalia</a:t>
            </a:r>
            <a:endParaRPr lang="it-IT" sz="2800" dirty="0"/>
          </a:p>
          <a:p>
            <a:endParaRPr lang="it-IT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0000"/>
                </a:solidFill>
              </a:rPr>
              <a:t>PLT &lt; 100.000, ai limiti inferiori</a:t>
            </a:r>
            <a:r>
              <a:rPr lang="it-IT" sz="2800" b="1" dirty="0"/>
              <a:t>… </a:t>
            </a:r>
            <a:r>
              <a:rPr lang="it-IT" sz="2800" b="1" dirty="0" err="1"/>
              <a:t>ipersplenismo</a:t>
            </a:r>
            <a:r>
              <a:rPr lang="it-IT" sz="2800" b="1" dirty="0"/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765F96-B2EA-4F6F-9996-CFE158EF67F6}"/>
              </a:ext>
            </a:extLst>
          </p:cNvPr>
          <p:cNvSpPr txBox="1"/>
          <p:nvPr/>
        </p:nvSpPr>
        <p:spPr>
          <a:xfrm>
            <a:off x="481980" y="4465985"/>
            <a:ext cx="4587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Sintomi persistono…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/>
              <a:t>ASTENIA e ANEMIA LIEVE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/>
              <a:t>EPISTASSI</a:t>
            </a:r>
          </a:p>
          <a:p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6D7504D-6CEF-470D-ACC7-80AC454D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41" y="173259"/>
            <a:ext cx="2328259" cy="232825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2AC76DD-27ED-4E06-8F08-B67969C0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90" y="157439"/>
            <a:ext cx="3811556" cy="22659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8A2BA1-A873-466D-A3A1-9F81744B7A71}"/>
              </a:ext>
            </a:extLst>
          </p:cNvPr>
          <p:cNvSpPr txBox="1"/>
          <p:nvPr/>
        </p:nvSpPr>
        <p:spPr>
          <a:xfrm>
            <a:off x="6766674" y="2335792"/>
            <a:ext cx="390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AGOASPIRATO MIDOLLARE </a:t>
            </a:r>
          </a:p>
        </p:txBody>
      </p:sp>
      <p:pic>
        <p:nvPicPr>
          <p:cNvPr id="13" name="Immagine 12" descr="Immagine che contiene interni&#10;&#10;Descrizione generata con affidabilità molto elevata">
            <a:extLst>
              <a:ext uri="{FF2B5EF4-FFF2-40B4-BE49-F238E27FC236}">
                <a16:creationId xmlns:a16="http://schemas.microsoft.com/office/drawing/2014/main" id="{0DB87538-874F-4F9B-8073-C9F071A90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29" y="71922"/>
            <a:ext cx="4378727" cy="32315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227AE9-B1BC-44EA-A3C5-8E9FCF072D9F}"/>
              </a:ext>
            </a:extLst>
          </p:cNvPr>
          <p:cNvSpPr txBox="1"/>
          <p:nvPr/>
        </p:nvSpPr>
        <p:spPr>
          <a:xfrm>
            <a:off x="7547880" y="3261605"/>
            <a:ext cx="320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Macrofago ripieno lipidi (PAS +) con citoplasma a CARTA STROPICCIATA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DD4D9C8-1554-401A-9905-5F08CD287D2D}"/>
              </a:ext>
            </a:extLst>
          </p:cNvPr>
          <p:cNvSpPr txBox="1"/>
          <p:nvPr/>
        </p:nvSpPr>
        <p:spPr>
          <a:xfrm>
            <a:off x="6467474" y="2475223"/>
            <a:ext cx="37101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latin typeface="Comic Sans MS" panose="030F0702030302020204" pitchFamily="66" charset="0"/>
              </a:rPr>
              <a:t>CELLULA DI GAUCHER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EEF12DE-4FF8-4654-B180-3C6DB767D3F5}"/>
              </a:ext>
            </a:extLst>
          </p:cNvPr>
          <p:cNvSpPr txBox="1"/>
          <p:nvPr/>
        </p:nvSpPr>
        <p:spPr>
          <a:xfrm>
            <a:off x="5497003" y="4648612"/>
            <a:ext cx="6539053" cy="138499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ATTIVITÀ ENZIMA </a:t>
            </a:r>
            <a:r>
              <a:rPr lang="el-GR" sz="2800" dirty="0"/>
              <a:t>β</a:t>
            </a:r>
            <a:r>
              <a:rPr lang="it-IT" sz="2800" dirty="0"/>
              <a:t>-GLUCOREBROSIDASI ↓↓  su </a:t>
            </a:r>
            <a:r>
              <a:rPr lang="it-IT" sz="2800" dirty="0" err="1"/>
              <a:t>cell</a:t>
            </a:r>
            <a:r>
              <a:rPr lang="it-IT" sz="2800" dirty="0"/>
              <a:t>. Sangue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GENETICA: MUTAZIONE COMPATIBILE</a:t>
            </a:r>
          </a:p>
        </p:txBody>
      </p:sp>
    </p:spTree>
    <p:extLst>
      <p:ext uri="{BB962C8B-B14F-4D97-AF65-F5344CB8AC3E}">
        <p14:creationId xmlns:p14="http://schemas.microsoft.com/office/powerpoint/2010/main" val="134783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1" grpId="0"/>
      <p:bldP spid="14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EB1225-E4B1-4474-A053-F4F665B4C35A}"/>
              </a:ext>
            </a:extLst>
          </p:cNvPr>
          <p:cNvSpPr txBox="1"/>
          <p:nvPr/>
        </p:nvSpPr>
        <p:spPr>
          <a:xfrm>
            <a:off x="337455" y="948283"/>
            <a:ext cx="858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DEFICIT </a:t>
            </a:r>
            <a:r>
              <a:rPr lang="el-GR" sz="2400" dirty="0"/>
              <a:t>β</a:t>
            </a:r>
            <a:r>
              <a:rPr lang="it-IT" sz="2400" dirty="0"/>
              <a:t>-GLUCOREBROSIDASI (idrolasi lisosomiale) </a:t>
            </a:r>
            <a:r>
              <a:rPr lang="it-IT" sz="2400" dirty="0">
                <a:sym typeface="Wingdings" panose="05000000000000000000" pitchFamily="2" charset="2"/>
              </a:rPr>
              <a:t></a:t>
            </a:r>
            <a:r>
              <a:rPr lang="it-IT" sz="2400" dirty="0"/>
              <a:t> accumulo lipidi nei lisosomi </a:t>
            </a:r>
            <a:r>
              <a:rPr lang="it-IT" sz="2400" dirty="0">
                <a:sym typeface="Wingdings" panose="05000000000000000000" pitchFamily="2" charset="2"/>
              </a:rPr>
              <a:t>Tossicità cellulare, +++ reticolo-endotelio</a:t>
            </a:r>
            <a:r>
              <a:rPr lang="it-IT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È una LSD-SFINGOLIPIDOSI</a:t>
            </a:r>
          </a:p>
        </p:txBody>
      </p:sp>
      <p:pic>
        <p:nvPicPr>
          <p:cNvPr id="9" name="Immagine 8" descr="Immagine che contiene interni, oggetto&#10;&#10;Descrizione generata con affidabilità elevata">
            <a:extLst>
              <a:ext uri="{FF2B5EF4-FFF2-40B4-BE49-F238E27FC236}">
                <a16:creationId xmlns:a16="http://schemas.microsoft.com/office/drawing/2014/main" id="{0AE10902-BC6C-41B9-9F64-F782C9B1B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6" y="2535843"/>
            <a:ext cx="1712551" cy="1141701"/>
          </a:xfrm>
          <a:prstGeom prst="rect">
            <a:avLst/>
          </a:prstGeom>
        </p:spPr>
      </p:pic>
      <p:pic>
        <p:nvPicPr>
          <p:cNvPr id="10" name="Picture 11" descr="images.jpeg">
            <a:extLst>
              <a:ext uri="{FF2B5EF4-FFF2-40B4-BE49-F238E27FC236}">
                <a16:creationId xmlns:a16="http://schemas.microsoft.com/office/drawing/2014/main" id="{6B2BEC57-81D7-46A1-918B-F9DDB568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5" y="3912680"/>
            <a:ext cx="1100145" cy="70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850B52B-5A6E-4242-9AB5-D10B047B6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2" t="22671" r="6527" b="8000"/>
          <a:stretch/>
        </p:blipFill>
        <p:spPr>
          <a:xfrm>
            <a:off x="1961016" y="3729871"/>
            <a:ext cx="1114425" cy="1155616"/>
          </a:xfrm>
          <a:prstGeom prst="rect">
            <a:avLst/>
          </a:prstGeom>
        </p:spPr>
      </p:pic>
      <p:pic>
        <p:nvPicPr>
          <p:cNvPr id="14" name="Immagine 13" descr="Immagine che contiene persona, interni&#10;&#10;Descrizione generata con affidabilità molto elevata">
            <a:extLst>
              <a:ext uri="{FF2B5EF4-FFF2-40B4-BE49-F238E27FC236}">
                <a16:creationId xmlns:a16="http://schemas.microsoft.com/office/drawing/2014/main" id="{BBFBAB42-E5F6-4843-B045-47E1C6E90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8" y="4885487"/>
            <a:ext cx="1712552" cy="177679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687CAD-86C0-40FF-81BF-8F5BB172D15C}"/>
              </a:ext>
            </a:extLst>
          </p:cNvPr>
          <p:cNvSpPr txBox="1"/>
          <p:nvPr/>
        </p:nvSpPr>
        <p:spPr>
          <a:xfrm>
            <a:off x="3386398" y="2523743"/>
            <a:ext cx="3729038" cy="8309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CITOPENIE</a:t>
            </a:r>
          </a:p>
          <a:p>
            <a:r>
              <a:rPr lang="it-IT" sz="2400" dirty="0"/>
              <a:t>Astenia, epistassi, ematomi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408B83-3D1D-4841-A54E-3B2DC80FA3E3}"/>
              </a:ext>
            </a:extLst>
          </p:cNvPr>
          <p:cNvSpPr txBox="1"/>
          <p:nvPr/>
        </p:nvSpPr>
        <p:spPr>
          <a:xfrm>
            <a:off x="3386398" y="3791270"/>
            <a:ext cx="3729038" cy="8309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EPATOSPLENOMEGALIA</a:t>
            </a:r>
          </a:p>
          <a:p>
            <a:r>
              <a:rPr lang="it-IT" sz="2400" dirty="0"/>
              <a:t>Astenia, epistassi, ematomi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09B319-46F7-4A3A-B0CC-DFB59F4D637E}"/>
              </a:ext>
            </a:extLst>
          </p:cNvPr>
          <p:cNvSpPr txBox="1"/>
          <p:nvPr/>
        </p:nvSpPr>
        <p:spPr>
          <a:xfrm>
            <a:off x="3375512" y="4940221"/>
            <a:ext cx="3729038" cy="156966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INTERESSAMENTO OSSEO</a:t>
            </a:r>
          </a:p>
          <a:p>
            <a:r>
              <a:rPr lang="it-IT" sz="2400" dirty="0"/>
              <a:t>Crisi dolorose acute, </a:t>
            </a:r>
            <a:r>
              <a:rPr lang="it-IT" sz="2400" dirty="0" err="1"/>
              <a:t>osteopenia</a:t>
            </a:r>
            <a:r>
              <a:rPr lang="it-IT" sz="2400" dirty="0"/>
              <a:t>, lesioni litiche, fratture patologiche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A3C5AA6-C589-441A-B7D7-D78508252B01}"/>
              </a:ext>
            </a:extLst>
          </p:cNvPr>
          <p:cNvSpPr txBox="1"/>
          <p:nvPr/>
        </p:nvSpPr>
        <p:spPr>
          <a:xfrm rot="21118103">
            <a:off x="7929371" y="2282108"/>
            <a:ext cx="2490316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ESORDIO tipico è in 1° infanzia o </a:t>
            </a:r>
            <a:r>
              <a:rPr lang="it-IT" sz="2400" dirty="0" err="1">
                <a:latin typeface="Comic Sans MS" panose="030F0702030302020204" pitchFamily="66" charset="0"/>
              </a:rPr>
              <a:t>pre</a:t>
            </a:r>
            <a:r>
              <a:rPr lang="it-IT" sz="2400" dirty="0">
                <a:latin typeface="Comic Sans MS" panose="030F0702030302020204" pitchFamily="66" charset="0"/>
              </a:rPr>
              <a:t>-scolare ma non solo…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40D5EA-0391-4254-9991-D1EF3A9EBAF5}"/>
              </a:ext>
            </a:extLst>
          </p:cNvPr>
          <p:cNvSpPr txBox="1"/>
          <p:nvPr/>
        </p:nvSpPr>
        <p:spPr>
          <a:xfrm rot="855890">
            <a:off x="7796700" y="563101"/>
            <a:ext cx="3971926" cy="11943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EPATOSPLENOMEGALIA</a:t>
            </a: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ISOLATA è la forma più </a:t>
            </a:r>
            <a:r>
              <a:rPr lang="it-IT" sz="2400" dirty="0" err="1">
                <a:latin typeface="Comic Sans MS" panose="030F0702030302020204" pitchFamily="66" charset="0"/>
              </a:rPr>
              <a:t>freq</a:t>
            </a:r>
            <a:r>
              <a:rPr lang="it-IT" sz="2400" dirty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8A1DB2E-9594-4A54-A5C3-C2D5C10E651C}"/>
              </a:ext>
            </a:extLst>
          </p:cNvPr>
          <p:cNvSpPr txBox="1"/>
          <p:nvPr/>
        </p:nvSpPr>
        <p:spPr>
          <a:xfrm rot="249605">
            <a:off x="7605643" y="4100656"/>
            <a:ext cx="2266917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99% GAUCHER 1 </a:t>
            </a:r>
            <a:r>
              <a:rPr lang="it-IT" sz="2400" u="sng" dirty="0">
                <a:latin typeface="Comic Sans MS" panose="030F0702030302020204" pitchFamily="66" charset="0"/>
              </a:rPr>
              <a:t>NON NEUROPATIA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27C186-D1BE-4ED6-AF92-FD559ACAC230}"/>
              </a:ext>
            </a:extLst>
          </p:cNvPr>
          <p:cNvSpPr txBox="1"/>
          <p:nvPr/>
        </p:nvSpPr>
        <p:spPr>
          <a:xfrm rot="21063474">
            <a:off x="9717501" y="4954759"/>
            <a:ext cx="2267469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Se GAUCHER tipo 2 o tipo 3</a:t>
            </a:r>
          </a:p>
          <a:p>
            <a:pPr algn="ctr"/>
            <a:r>
              <a:rPr lang="it-IT" sz="2400" u="sng" dirty="0">
                <a:latin typeface="Comic Sans MS" panose="030F0702030302020204" pitchFamily="66" charset="0"/>
              </a:rPr>
              <a:t>NEUROPATIA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85CA5-158B-9641-C7C0-04C145129048}"/>
              </a:ext>
            </a:extLst>
          </p:cNvPr>
          <p:cNvSpPr txBox="1"/>
          <p:nvPr/>
        </p:nvSpPr>
        <p:spPr>
          <a:xfrm>
            <a:off x="174172" y="114415"/>
            <a:ext cx="420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MALATTIA DI GAUCHER</a:t>
            </a:r>
          </a:p>
        </p:txBody>
      </p:sp>
    </p:spTree>
    <p:extLst>
      <p:ext uri="{BB962C8B-B14F-4D97-AF65-F5344CB8AC3E}">
        <p14:creationId xmlns:p14="http://schemas.microsoft.com/office/powerpoint/2010/main" val="5944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4448C2-1616-44C0-B805-DC4E62C2015E}"/>
              </a:ext>
            </a:extLst>
          </p:cNvPr>
          <p:cNvSpPr txBox="1"/>
          <p:nvPr/>
        </p:nvSpPr>
        <p:spPr>
          <a:xfrm>
            <a:off x="293119" y="522304"/>
            <a:ext cx="3843337" cy="2308324"/>
          </a:xfrm>
          <a:prstGeom prst="rect">
            <a:avLst/>
          </a:prstGeom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accent1"/>
                </a:solidFill>
                <a:latin typeface="Arial Nova" panose="020B0604020202020204" pitchFamily="34" charset="0"/>
              </a:rPr>
              <a:t>CITOPENIA</a:t>
            </a:r>
          </a:p>
          <a:p>
            <a:r>
              <a:rPr lang="it-IT" sz="2400" b="1" i="1" dirty="0">
                <a:solidFill>
                  <a:schemeClr val="accent1"/>
                </a:solidFill>
                <a:latin typeface="Arial Nova" panose="020B0604020202020204" pitchFamily="34" charset="0"/>
              </a:rPr>
              <a:t>+</a:t>
            </a:r>
          </a:p>
          <a:p>
            <a:r>
              <a:rPr lang="it-IT" sz="2400" b="1" i="1" dirty="0">
                <a:solidFill>
                  <a:schemeClr val="accent1"/>
                </a:solidFill>
                <a:latin typeface="Arial Nova" panose="020B0604020202020204" pitchFamily="34" charset="0"/>
              </a:rPr>
              <a:t>EPATOSPLENOMEGALIA</a:t>
            </a:r>
          </a:p>
          <a:p>
            <a:r>
              <a:rPr lang="it-IT" sz="2400" b="1" i="1" dirty="0">
                <a:solidFill>
                  <a:schemeClr val="accent1"/>
                </a:solidFill>
                <a:latin typeface="Arial Nova" panose="020B0604020202020204" pitchFamily="34" charset="0"/>
              </a:rPr>
              <a:t>+</a:t>
            </a:r>
          </a:p>
          <a:p>
            <a:r>
              <a:rPr lang="it-IT" sz="2400" b="1" i="1" dirty="0">
                <a:solidFill>
                  <a:schemeClr val="accent1"/>
                </a:solidFill>
                <a:latin typeface="Arial Nova" panose="020B0604020202020204" pitchFamily="34" charset="0"/>
              </a:rPr>
              <a:t>INTERESSAMENTO OSSEO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8376FC5-6563-44D8-A6AE-5873672E7457}"/>
              </a:ext>
            </a:extLst>
          </p:cNvPr>
          <p:cNvSpPr/>
          <p:nvPr/>
        </p:nvSpPr>
        <p:spPr>
          <a:xfrm>
            <a:off x="4658207" y="1204989"/>
            <a:ext cx="921322" cy="814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190BD1-AC22-44CF-9389-07C3B26DA105}"/>
              </a:ext>
            </a:extLst>
          </p:cNvPr>
          <p:cNvSpPr txBox="1"/>
          <p:nvPr/>
        </p:nvSpPr>
        <p:spPr>
          <a:xfrm>
            <a:off x="6824217" y="1204989"/>
            <a:ext cx="2500312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u="sng" dirty="0"/>
              <a:t>DD con</a:t>
            </a:r>
          </a:p>
          <a:p>
            <a:pPr algn="ctr"/>
            <a:r>
              <a:rPr lang="it-IT" sz="3200" b="1" u="sng" dirty="0"/>
              <a:t>Neoplasia ematologica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B32EDA-690D-45F9-B59E-2D297BB62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2" y="882845"/>
            <a:ext cx="3811556" cy="2265977"/>
          </a:xfrm>
          <a:prstGeom prst="rect">
            <a:avLst/>
          </a:prstGeom>
        </p:spPr>
      </p:pic>
      <p:pic>
        <p:nvPicPr>
          <p:cNvPr id="7" name="Immagine 6" descr="Immagine che contiene interni&#10;&#10;Descrizione generata con affidabilità molto elevata">
            <a:extLst>
              <a:ext uri="{FF2B5EF4-FFF2-40B4-BE49-F238E27FC236}">
                <a16:creationId xmlns:a16="http://schemas.microsoft.com/office/drawing/2014/main" id="{ADBC05C3-A5E1-4E04-BA99-4F8C6935B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90" y="398651"/>
            <a:ext cx="3970098" cy="29299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D5A6D9-1A7F-41F9-B5C3-48682E252527}"/>
              </a:ext>
            </a:extLst>
          </p:cNvPr>
          <p:cNvSpPr txBox="1"/>
          <p:nvPr/>
        </p:nvSpPr>
        <p:spPr>
          <a:xfrm>
            <a:off x="6846832" y="1117367"/>
            <a:ext cx="37101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latin typeface="Comic Sans MS" panose="030F0702030302020204" pitchFamily="66" charset="0"/>
              </a:rPr>
              <a:t>CELLULA DI GAUCHER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947308-94CA-47A9-9FC8-753F7E10078A}"/>
              </a:ext>
            </a:extLst>
          </p:cNvPr>
          <p:cNvSpPr txBox="1"/>
          <p:nvPr/>
        </p:nvSpPr>
        <p:spPr>
          <a:xfrm>
            <a:off x="2611411" y="4643467"/>
            <a:ext cx="7315466" cy="138499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ATTIVITÀ ENZIMA </a:t>
            </a:r>
            <a:r>
              <a:rPr lang="el-GR" sz="2800" dirty="0"/>
              <a:t>β</a:t>
            </a:r>
            <a:r>
              <a:rPr lang="it-IT" sz="2800" dirty="0"/>
              <a:t>-GLUCOREBROSIDASI ↓↓  su </a:t>
            </a:r>
            <a:r>
              <a:rPr lang="it-IT" sz="2800" dirty="0" err="1"/>
              <a:t>cell</a:t>
            </a:r>
            <a:r>
              <a:rPr lang="it-IT" sz="2800" dirty="0"/>
              <a:t>. Sangue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GENETICA compatibile</a:t>
            </a:r>
          </a:p>
        </p:txBody>
      </p:sp>
      <p:sp>
        <p:nvSpPr>
          <p:cNvPr id="10" name="Segno di addizione 9">
            <a:extLst>
              <a:ext uri="{FF2B5EF4-FFF2-40B4-BE49-F238E27FC236}">
                <a16:creationId xmlns:a16="http://schemas.microsoft.com/office/drawing/2014/main" id="{AA2D9C92-EBEC-42FE-BA4D-B317DEC1B623}"/>
              </a:ext>
            </a:extLst>
          </p:cNvPr>
          <p:cNvSpPr/>
          <p:nvPr/>
        </p:nvSpPr>
        <p:spPr>
          <a:xfrm>
            <a:off x="4433179" y="3115072"/>
            <a:ext cx="1371377" cy="1326147"/>
          </a:xfrm>
          <a:prstGeom prst="mathPlus">
            <a:avLst>
              <a:gd name="adj1" fmla="val 120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44DE9B-C9D2-4405-93F2-45E03ABCA394}"/>
              </a:ext>
            </a:extLst>
          </p:cNvPr>
          <p:cNvSpPr txBox="1"/>
          <p:nvPr/>
        </p:nvSpPr>
        <p:spPr>
          <a:xfrm>
            <a:off x="5996560" y="424869"/>
            <a:ext cx="5902321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↑↑ </a:t>
            </a:r>
            <a:r>
              <a:rPr lang="it-IT" sz="2800" b="1" dirty="0">
                <a:solidFill>
                  <a:srgbClr val="FF0000"/>
                </a:solidFill>
              </a:rPr>
              <a:t>CHITOTRIOSIDASI</a:t>
            </a:r>
            <a:br>
              <a:rPr lang="it-IT" sz="2800" b="1" dirty="0">
                <a:solidFill>
                  <a:srgbClr val="FF0000"/>
                </a:solidFill>
              </a:rPr>
            </a:br>
            <a:r>
              <a:rPr lang="it-IT" sz="2800" b="1" dirty="0">
                <a:solidFill>
                  <a:srgbClr val="FF0000"/>
                </a:solidFill>
              </a:rPr>
              <a:t>(enzima </a:t>
            </a:r>
            <a:r>
              <a:rPr lang="it-IT" sz="2800" b="1" dirty="0" err="1">
                <a:solidFill>
                  <a:srgbClr val="FF0000"/>
                </a:solidFill>
              </a:rPr>
              <a:t>macrofagico</a:t>
            </a:r>
            <a:r>
              <a:rPr lang="it-IT" sz="2800" b="1" dirty="0">
                <a:solidFill>
                  <a:srgbClr val="FF0000"/>
                </a:solidFill>
              </a:rPr>
              <a:t>)</a:t>
            </a:r>
            <a:br>
              <a:rPr lang="it-IT" sz="2800" b="1" dirty="0">
                <a:solidFill>
                  <a:srgbClr val="FF0000"/>
                </a:solidFill>
              </a:rPr>
            </a:br>
            <a:r>
              <a:rPr lang="it-IT" sz="2800" dirty="0"/>
              <a:t>nel </a:t>
            </a:r>
            <a:r>
              <a:rPr lang="it-IT" sz="2800" dirty="0" err="1"/>
              <a:t>gaucher</a:t>
            </a:r>
            <a:r>
              <a:rPr lang="it-IT" sz="2800" dirty="0"/>
              <a:t> e in generale in tutte le LSD</a:t>
            </a:r>
          </a:p>
        </p:txBody>
      </p:sp>
    </p:spTree>
    <p:extLst>
      <p:ext uri="{BB962C8B-B14F-4D97-AF65-F5344CB8AC3E}">
        <p14:creationId xmlns:p14="http://schemas.microsoft.com/office/powerpoint/2010/main" val="9899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167AC2-314C-4FED-AD85-664993663E33}"/>
              </a:ext>
            </a:extLst>
          </p:cNvPr>
          <p:cNvSpPr txBox="1"/>
          <p:nvPr/>
        </p:nvSpPr>
        <p:spPr>
          <a:xfrm>
            <a:off x="381002" y="414314"/>
            <a:ext cx="4576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ERT-</a:t>
            </a:r>
            <a:r>
              <a:rPr lang="it-IT" sz="2800" dirty="0" err="1"/>
              <a:t>enzyme</a:t>
            </a:r>
            <a:r>
              <a:rPr lang="it-IT" sz="2800" dirty="0"/>
              <a:t> </a:t>
            </a:r>
            <a:r>
              <a:rPr lang="it-IT" sz="2800" dirty="0" err="1"/>
              <a:t>replacement</a:t>
            </a:r>
            <a:r>
              <a:rPr lang="it-IT" sz="2800" dirty="0"/>
              <a:t> therapy con</a:t>
            </a:r>
          </a:p>
          <a:p>
            <a:r>
              <a:rPr lang="it-IT" sz="2800" dirty="0"/>
              <a:t> </a:t>
            </a:r>
            <a:r>
              <a:rPr lang="el-GR" sz="2800" dirty="0"/>
              <a:t>β</a:t>
            </a:r>
            <a:r>
              <a:rPr lang="it-IT" sz="2800" dirty="0"/>
              <a:t>-GLUCOREBROSIDASI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4784CD4-0AB9-460E-B5CB-1B4ED857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45" y="414314"/>
            <a:ext cx="6455253" cy="601403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06162B-F9A2-4B65-A453-C40E9C557860}"/>
              </a:ext>
            </a:extLst>
          </p:cNvPr>
          <p:cNvSpPr txBox="1"/>
          <p:nvPr/>
        </p:nvSpPr>
        <p:spPr>
          <a:xfrm>
            <a:off x="337796" y="3180423"/>
            <a:ext cx="5045189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A partire dagli anni 90 ha cambiato storia naturale della malattia. Effetto 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CITOPENIA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ORGANOMEGALIE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SINTOMATOLOGIA OSSEA</a:t>
            </a:r>
          </a:p>
        </p:txBody>
      </p:sp>
    </p:spTree>
    <p:extLst>
      <p:ext uri="{BB962C8B-B14F-4D97-AF65-F5344CB8AC3E}">
        <p14:creationId xmlns:p14="http://schemas.microsoft.com/office/powerpoint/2010/main" val="41057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129E1F-0ADD-EA6D-9810-6FDC111E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44" y="1481790"/>
            <a:ext cx="2833807" cy="48330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A769E-895E-570B-E0BA-344F45E9C60A}"/>
              </a:ext>
            </a:extLst>
          </p:cNvPr>
          <p:cNvGrpSpPr/>
          <p:nvPr/>
        </p:nvGrpSpPr>
        <p:grpSpPr>
          <a:xfrm>
            <a:off x="281464" y="201478"/>
            <a:ext cx="8351092" cy="6594399"/>
            <a:chOff x="281464" y="201478"/>
            <a:chExt cx="8351092" cy="6594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6E0910-EA22-3AC3-7833-E823062DF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64" y="257938"/>
              <a:ext cx="8351092" cy="65379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14AA24-E7EE-13B1-5EBC-19F1CE73CA53}"/>
                </a:ext>
              </a:extLst>
            </p:cNvPr>
            <p:cNvSpPr/>
            <p:nvPr/>
          </p:nvSpPr>
          <p:spPr>
            <a:xfrm>
              <a:off x="4561668" y="201478"/>
              <a:ext cx="4034725" cy="128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33F697-DE97-5466-2881-8F4F4B240C22}"/>
              </a:ext>
            </a:extLst>
          </p:cNvPr>
          <p:cNvGrpSpPr/>
          <p:nvPr/>
        </p:nvGrpSpPr>
        <p:grpSpPr>
          <a:xfrm>
            <a:off x="5045633" y="458836"/>
            <a:ext cx="3204600" cy="902267"/>
            <a:chOff x="4221800" y="1040047"/>
            <a:chExt cx="1990521" cy="6308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5A28FA-9FA0-2E40-77AA-C7F07320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1800" y="1040047"/>
              <a:ext cx="1990521" cy="308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F0959-EBE0-F2EA-80B9-5D2EDB7F17A9}"/>
                </a:ext>
              </a:extLst>
            </p:cNvPr>
            <p:cNvSpPr txBox="1"/>
            <p:nvPr/>
          </p:nvSpPr>
          <p:spPr>
            <a:xfrm>
              <a:off x="4598140" y="1348104"/>
              <a:ext cx="1276683" cy="322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 Bickel,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1953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7FED-4EA8-C9F0-CA5E-2F665B0A096A}"/>
                  </a:ext>
                </a:extLst>
              </p14:cNvPr>
              <p14:cNvContentPartPr/>
              <p14:nvPr/>
            </p14:nvContentPartPr>
            <p14:xfrm>
              <a:off x="317482" y="1361103"/>
              <a:ext cx="2305800" cy="1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7FED-4EA8-C9F0-CA5E-2F665B0A09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842" y="1253463"/>
                <a:ext cx="24134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A6BA81-2E04-67E1-DBF9-0423363BA7A7}"/>
                  </a:ext>
                </a:extLst>
              </p14:cNvPr>
              <p14:cNvContentPartPr/>
              <p14:nvPr/>
            </p14:nvContentPartPr>
            <p14:xfrm>
              <a:off x="721402" y="2358303"/>
              <a:ext cx="2728800" cy="82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A6BA81-2E04-67E1-DBF9-0423363BA7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762" y="2250303"/>
                <a:ext cx="28364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83825CF-90A6-4844-FDE0-A9B0E36F7536}"/>
                  </a:ext>
                </a:extLst>
              </p14:cNvPr>
              <p14:cNvContentPartPr/>
              <p14:nvPr/>
            </p14:nvContentPartPr>
            <p14:xfrm>
              <a:off x="293362" y="2506983"/>
              <a:ext cx="3125160" cy="4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83825CF-90A6-4844-FDE0-A9B0E36F75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9722" y="2398983"/>
                <a:ext cx="323280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86D947-EC14-D2E9-057A-9BEFF88C0F11}"/>
                  </a:ext>
                </a:extLst>
              </p14:cNvPr>
              <p14:cNvContentPartPr/>
              <p14:nvPr/>
            </p14:nvContentPartPr>
            <p14:xfrm>
              <a:off x="322162" y="2680143"/>
              <a:ext cx="1654560" cy="5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86D947-EC14-D2E9-057A-9BEFF88C0F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162" y="2572143"/>
                <a:ext cx="17622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35BC15A-64C4-85B4-FA8E-D6D483DDFB7E}"/>
                  </a:ext>
                </a:extLst>
              </p14:cNvPr>
              <p14:cNvContentPartPr/>
              <p14:nvPr/>
            </p14:nvContentPartPr>
            <p14:xfrm>
              <a:off x="1005442" y="5707383"/>
              <a:ext cx="1957680" cy="25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35BC15A-64C4-85B4-FA8E-D6D483DDFB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1802" y="5599383"/>
                <a:ext cx="2065320" cy="2408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ECEE804D-14F0-4BCC-2435-B6B2B973303E}"/>
              </a:ext>
            </a:extLst>
          </p:cNvPr>
          <p:cNvSpPr/>
          <p:nvPr/>
        </p:nvSpPr>
        <p:spPr>
          <a:xfrm>
            <a:off x="7387389" y="1912634"/>
            <a:ext cx="1097280" cy="4141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B09FEA-E6DF-9203-2DA2-166031D77EE3}"/>
              </a:ext>
            </a:extLst>
          </p:cNvPr>
          <p:cNvGrpSpPr/>
          <p:nvPr/>
        </p:nvGrpSpPr>
        <p:grpSpPr>
          <a:xfrm>
            <a:off x="219846" y="4508728"/>
            <a:ext cx="8474328" cy="2287143"/>
            <a:chOff x="948088" y="781801"/>
            <a:chExt cx="8638674" cy="233149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4369C0-C4A4-9103-BAF8-9220B3FC8673}"/>
                    </a:ext>
                  </a:extLst>
                </p14:cNvPr>
                <p14:cNvContentPartPr/>
                <p14:nvPr/>
              </p14:nvContentPartPr>
              <p14:xfrm>
                <a:off x="1977442" y="1178583"/>
                <a:ext cx="2476080" cy="39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94369C0-C4A4-9103-BAF8-9220B3FC867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22761" y="1068931"/>
                  <a:ext cx="2585810" cy="25891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B68133-1F27-0B59-3D6F-3DDDB69EC85D}"/>
                </a:ext>
              </a:extLst>
            </p:cNvPr>
            <p:cNvSpPr/>
            <p:nvPr/>
          </p:nvSpPr>
          <p:spPr>
            <a:xfrm>
              <a:off x="948088" y="781801"/>
              <a:ext cx="8638674" cy="23314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F6C6DA-463D-5111-5FD5-D42C270AC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0570" y="946328"/>
              <a:ext cx="8453710" cy="20024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35FF1-6882-C69F-BF5F-DAEFAA591AAE}"/>
              </a:ext>
            </a:extLst>
          </p:cNvPr>
          <p:cNvGrpSpPr/>
          <p:nvPr/>
        </p:nvGrpSpPr>
        <p:grpSpPr>
          <a:xfrm>
            <a:off x="219846" y="4110328"/>
            <a:ext cx="8492060" cy="2685543"/>
            <a:chOff x="311892" y="1516513"/>
            <a:chExt cx="5696223" cy="180138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C615FE-C6B0-E578-513A-E504B71271A9}"/>
                </a:ext>
              </a:extLst>
            </p:cNvPr>
            <p:cNvSpPr/>
            <p:nvPr/>
          </p:nvSpPr>
          <p:spPr>
            <a:xfrm>
              <a:off x="311892" y="1516513"/>
              <a:ext cx="5696223" cy="18013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DC8592-7DB4-2190-CFCB-EFC6ABC6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926" y="1581169"/>
              <a:ext cx="5551207" cy="1682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6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5B4DAF-30FB-401E-B4C0-9566B0A6D0E9}"/>
              </a:ext>
            </a:extLst>
          </p:cNvPr>
          <p:cNvSpPr txBox="1"/>
          <p:nvPr/>
        </p:nvSpPr>
        <p:spPr>
          <a:xfrm>
            <a:off x="196745" y="173259"/>
            <a:ext cx="3260785" cy="461665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DAVIDE, 4 anni e mezzo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E324BE-3B81-4CD9-867B-130BFCC44B82}"/>
              </a:ext>
            </a:extLst>
          </p:cNvPr>
          <p:cNvSpPr txBox="1"/>
          <p:nvPr/>
        </p:nvSpPr>
        <p:spPr>
          <a:xfrm>
            <a:off x="391320" y="884421"/>
            <a:ext cx="365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Nel primo anno di vita: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/>
              <a:t>RITARDO SVILUPPO PSICOMOTORIO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784453-5CA9-494F-A017-32D109D0D771}"/>
              </a:ext>
            </a:extLst>
          </p:cNvPr>
          <p:cNvSpPr txBox="1"/>
          <p:nvPr/>
        </p:nvSpPr>
        <p:spPr>
          <a:xfrm>
            <a:off x="306527" y="2084750"/>
            <a:ext cx="408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dirty="0"/>
              <a:t>Progressiva comparsa di FACIES E CARATTERISTICHE SINDROMICHE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9C0C9F-7538-4C7D-95A6-F748BBCEA987}"/>
              </a:ext>
            </a:extLst>
          </p:cNvPr>
          <p:cNvSpPr txBox="1"/>
          <p:nvPr/>
        </p:nvSpPr>
        <p:spPr>
          <a:xfrm>
            <a:off x="306527" y="3361900"/>
            <a:ext cx="3796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dirty="0"/>
              <a:t>ANOMALIE SCHELETRICHE: ipoplasia L2 e </a:t>
            </a:r>
            <a:r>
              <a:rPr lang="it-IT" sz="2400" dirty="0" err="1"/>
              <a:t>iperlordosi</a:t>
            </a:r>
            <a:r>
              <a:rPr lang="it-IT" sz="2400" dirty="0"/>
              <a:t> lombare, aspetto tozzo di colli femorali e ossa metacarpali.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EBAE5A-1BFB-436A-AF78-2648CC0831CC}"/>
              </a:ext>
            </a:extLst>
          </p:cNvPr>
          <p:cNvSpPr txBox="1"/>
          <p:nvPr/>
        </p:nvSpPr>
        <p:spPr>
          <a:xfrm>
            <a:off x="391320" y="5300892"/>
            <a:ext cx="325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dirty="0" err="1"/>
              <a:t>Freq</a:t>
            </a:r>
            <a:r>
              <a:rPr lang="it-IT" sz="2400" dirty="0"/>
              <a:t>. INFEZIONI RESPIRATORIE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3F6DDA-9D92-4EA9-851D-151EF0702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3" t="2031" r="53313" b="52687"/>
          <a:stretch/>
        </p:blipFill>
        <p:spPr>
          <a:xfrm>
            <a:off x="8158772" y="3507740"/>
            <a:ext cx="2509228" cy="31499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537182-648A-4DA6-9B8E-8F89834B2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0" r="21804" b="52514"/>
          <a:stretch/>
        </p:blipFill>
        <p:spPr>
          <a:xfrm>
            <a:off x="7672727" y="-125113"/>
            <a:ext cx="2796461" cy="363285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46F8C7-6B60-44BD-BCE7-EB29F95D2F64}"/>
              </a:ext>
            </a:extLst>
          </p:cNvPr>
          <p:cNvSpPr txBox="1"/>
          <p:nvPr/>
        </p:nvSpPr>
        <p:spPr>
          <a:xfrm>
            <a:off x="5774215" y="3361900"/>
            <a:ext cx="2509228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DEAMBULAZIONE  base allargata,</a:t>
            </a:r>
          </a:p>
          <a:p>
            <a:pPr algn="ctr"/>
            <a:r>
              <a:rPr lang="it-IT" sz="2400" b="1" dirty="0"/>
              <a:t>IMPACCIO MOTORIO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A7A9A6-DDA5-446A-98C6-35AB42A0AB47}"/>
              </a:ext>
            </a:extLst>
          </p:cNvPr>
          <p:cNvSpPr txBox="1"/>
          <p:nvPr/>
        </p:nvSpPr>
        <p:spPr>
          <a:xfrm>
            <a:off x="5979012" y="446124"/>
            <a:ext cx="147035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FACIES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81F296A-B2E2-4DCB-B791-327EB133DB41}"/>
              </a:ext>
            </a:extLst>
          </p:cNvPr>
          <p:cNvSpPr txBox="1"/>
          <p:nvPr/>
        </p:nvSpPr>
        <p:spPr>
          <a:xfrm>
            <a:off x="6205018" y="1675071"/>
            <a:ext cx="201318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COLLO CORTO</a:t>
            </a:r>
          </a:p>
        </p:txBody>
      </p:sp>
    </p:spTree>
    <p:extLst>
      <p:ext uri="{BB962C8B-B14F-4D97-AF65-F5344CB8AC3E}">
        <p14:creationId xmlns:p14="http://schemas.microsoft.com/office/powerpoint/2010/main" val="29475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  <p:bldP spid="2" grpId="0"/>
      <p:bldP spid="14" grpId="0" animBg="1"/>
      <p:bldP spid="11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9083F6-35DE-47ED-9DA7-7AC62575A823}"/>
              </a:ext>
            </a:extLst>
          </p:cNvPr>
          <p:cNvSpPr txBox="1"/>
          <p:nvPr/>
        </p:nvSpPr>
        <p:spPr>
          <a:xfrm>
            <a:off x="695326" y="214112"/>
            <a:ext cx="2871787" cy="1569660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FACIES con tipici TRATTI GROSSOLANI che evolvono nel tempo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2E250D8-64E9-48A8-8077-6069045B5D83}"/>
              </a:ext>
            </a:extLst>
          </p:cNvPr>
          <p:cNvSpPr/>
          <p:nvPr/>
        </p:nvSpPr>
        <p:spPr>
          <a:xfrm>
            <a:off x="5623214" y="2167302"/>
            <a:ext cx="4959063" cy="92333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/>
              <a:t>α</a:t>
            </a:r>
            <a:r>
              <a:rPr lang="it-IT" sz="5400" dirty="0"/>
              <a:t>-MANNOSIDOSI </a:t>
            </a:r>
            <a:endParaRPr lang="it-IT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A880D5-FE84-4B2C-B8E5-3867B6B89AD1}"/>
              </a:ext>
            </a:extLst>
          </p:cNvPr>
          <p:cNvSpPr txBox="1"/>
          <p:nvPr/>
        </p:nvSpPr>
        <p:spPr>
          <a:xfrm>
            <a:off x="6506766" y="1569215"/>
            <a:ext cx="339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Agency FB" panose="020B0503020202020204" pitchFamily="34" charset="0"/>
              </a:rPr>
              <a:t>Mutazione gene MAN2B1</a:t>
            </a:r>
          </a:p>
        </p:txBody>
      </p:sp>
      <p:pic>
        <p:nvPicPr>
          <p:cNvPr id="21" name="Elemento grafico 20" descr="Medicina">
            <a:extLst>
              <a:ext uri="{FF2B5EF4-FFF2-40B4-BE49-F238E27FC236}">
                <a16:creationId xmlns:a16="http://schemas.microsoft.com/office/drawing/2014/main" id="{F3C1A80A-566F-4818-B18F-C8A8CA485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6727" y="3697977"/>
            <a:ext cx="1507331" cy="150733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0F395F-4A88-4296-AEB8-EDDDB80E4C4C}"/>
              </a:ext>
            </a:extLst>
          </p:cNvPr>
          <p:cNvSpPr txBox="1"/>
          <p:nvPr/>
        </p:nvSpPr>
        <p:spPr>
          <a:xfrm>
            <a:off x="6161825" y="3697977"/>
            <a:ext cx="4179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u="sng" dirty="0"/>
              <a:t>α</a:t>
            </a:r>
            <a:r>
              <a:rPr lang="it-IT" sz="2800" b="1" u="sng" dirty="0"/>
              <a:t>- </a:t>
            </a:r>
            <a:r>
              <a:rPr lang="it-IT" sz="2800" b="1" u="sng" dirty="0" err="1"/>
              <a:t>Mannosidasi</a:t>
            </a:r>
            <a:r>
              <a:rPr lang="it-IT" sz="2800" b="1" u="sng" dirty="0"/>
              <a:t> ricombinante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7AE961-156E-4290-8C15-5E1DA7129809}"/>
              </a:ext>
            </a:extLst>
          </p:cNvPr>
          <p:cNvSpPr txBox="1"/>
          <p:nvPr/>
        </p:nvSpPr>
        <p:spPr>
          <a:xfrm>
            <a:off x="656887" y="2092435"/>
            <a:ext cx="3686175" cy="181588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STUDIO ESOMA per MALATTIE DA ACCUMULO LISOSOMIALE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566A06-7DA9-811F-C244-B07781B42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597117"/>
              </p:ext>
            </p:extLst>
          </p:nvPr>
        </p:nvGraphicFramePr>
        <p:xfrm>
          <a:off x="613683" y="4349645"/>
          <a:ext cx="2033587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5" imgW="1619280" imgH="1362240" progId="Paint.Picture">
                  <p:embed/>
                </p:oleObj>
              </mc:Choice>
              <mc:Fallback>
                <p:oleObj name="Immagine bitmap" r:id="rId5" imgW="1619280" imgH="136224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A566A06-7DA9-811F-C244-B07781B42D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683" y="4349645"/>
                        <a:ext cx="2033587" cy="171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A450BA-4D2E-161E-254D-7479A9CF58D9}"/>
              </a:ext>
            </a:extLst>
          </p:cNvPr>
          <p:cNvSpPr txBox="1"/>
          <p:nvPr/>
        </p:nvSpPr>
        <p:spPr>
          <a:xfrm>
            <a:off x="3839511" y="214112"/>
            <a:ext cx="2013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1"/>
                </a:solidFill>
              </a:rPr>
              <a:t>Confrontare le fotografie di quando era piccolo</a:t>
            </a:r>
          </a:p>
        </p:txBody>
      </p:sp>
    </p:spTree>
    <p:extLst>
      <p:ext uri="{BB962C8B-B14F-4D97-AF65-F5344CB8AC3E}">
        <p14:creationId xmlns:p14="http://schemas.microsoft.com/office/powerpoint/2010/main" val="25077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8" grpId="0"/>
      <p:bldP spid="2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egnaposto contenuto 2">
            <a:extLst>
              <a:ext uri="{FF2B5EF4-FFF2-40B4-BE49-F238E27FC236}">
                <a16:creationId xmlns:a16="http://schemas.microsoft.com/office/drawing/2014/main" id="{BCF29BC5-9E0F-C34E-99BE-15F3689F7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03" y="1749056"/>
            <a:ext cx="8928100" cy="3629025"/>
          </a:xfrm>
        </p:spPr>
        <p:txBody>
          <a:bodyPr>
            <a:normAutofit/>
          </a:bodyPr>
          <a:lstStyle/>
          <a:p>
            <a:pPr marL="137160" indent="0">
              <a:buClr>
                <a:schemeClr val="accent5"/>
              </a:buClr>
              <a:buNone/>
              <a:defRPr/>
            </a:pPr>
            <a:r>
              <a:rPr lang="en-US" dirty="0" err="1"/>
              <a:t>Possono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di natura:</a:t>
            </a:r>
          </a:p>
          <a:p>
            <a:pPr marL="594360" indent="-457200"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endParaRPr lang="en-US" dirty="0"/>
          </a:p>
          <a:p>
            <a:pPr marL="1042416" lvl="1" indent="-457200"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 </a:t>
            </a:r>
            <a:r>
              <a:rPr lang="en-US" sz="2800" dirty="0" err="1"/>
              <a:t>esogena</a:t>
            </a:r>
            <a:r>
              <a:rPr lang="en-US" sz="2800" dirty="0"/>
              <a:t>  (</a:t>
            </a:r>
            <a:r>
              <a:rPr lang="en-US" sz="2800" dirty="0" err="1"/>
              <a:t>provengono</a:t>
            </a:r>
            <a:r>
              <a:rPr lang="en-US" sz="2800" dirty="0"/>
              <a:t> </a:t>
            </a:r>
            <a:r>
              <a:rPr lang="en-US" sz="2800" dirty="0" err="1"/>
              <a:t>dall’ambiente</a:t>
            </a:r>
            <a:r>
              <a:rPr lang="en-US" sz="2800" dirty="0"/>
              <a:t> </a:t>
            </a:r>
            <a:r>
              <a:rPr lang="en-US" sz="2800" dirty="0" err="1"/>
              <a:t>esterno</a:t>
            </a:r>
            <a:r>
              <a:rPr lang="en-US" sz="2800" dirty="0"/>
              <a:t>; </a:t>
            </a:r>
            <a:r>
              <a:rPr lang="en-US" sz="2800" dirty="0" err="1"/>
              <a:t>polveri</a:t>
            </a:r>
            <a:r>
              <a:rPr lang="en-US" sz="2800" dirty="0"/>
              <a:t>, </a:t>
            </a:r>
            <a:r>
              <a:rPr lang="en-US" sz="2800" dirty="0" err="1"/>
              <a:t>cristalli</a:t>
            </a:r>
            <a:r>
              <a:rPr lang="en-US" sz="2800" dirty="0"/>
              <a:t>, </a:t>
            </a:r>
            <a:r>
              <a:rPr lang="en-US" sz="2800" dirty="0" err="1"/>
              <a:t>fibre</a:t>
            </a:r>
            <a:r>
              <a:rPr lang="en-US" sz="2800" dirty="0"/>
              <a:t>; </a:t>
            </a:r>
            <a:r>
              <a:rPr lang="en-US" sz="2800" dirty="0" err="1"/>
              <a:t>generalmente</a:t>
            </a:r>
            <a:r>
              <a:rPr lang="en-US" sz="2800" dirty="0"/>
              <a:t> </a:t>
            </a:r>
            <a:r>
              <a:rPr lang="en-US" sz="2800" dirty="0" err="1"/>
              <a:t>penetrano</a:t>
            </a:r>
            <a:r>
              <a:rPr lang="en-US" sz="2800" dirty="0"/>
              <a:t> per </a:t>
            </a:r>
            <a:r>
              <a:rPr lang="en-US" sz="2800" dirty="0" err="1"/>
              <a:t>inalazione</a:t>
            </a:r>
            <a:r>
              <a:rPr lang="en-US" sz="2800" dirty="0"/>
              <a:t>) </a:t>
            </a:r>
          </a:p>
          <a:p>
            <a:pPr marL="1042416" lvl="1" indent="-457200"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endParaRPr lang="en-US" sz="2800" dirty="0"/>
          </a:p>
          <a:p>
            <a:pPr marL="1042416" lvl="1" indent="-457200">
              <a:buClr>
                <a:schemeClr val="accent5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 </a:t>
            </a:r>
            <a:r>
              <a:rPr lang="en-US" sz="2800" dirty="0" err="1"/>
              <a:t>endogena</a:t>
            </a:r>
            <a:r>
              <a:rPr lang="en-US" sz="2800" dirty="0"/>
              <a:t> (</a:t>
            </a:r>
            <a:r>
              <a:rPr lang="en-US" sz="2800" dirty="0" err="1"/>
              <a:t>sintetizzate</a:t>
            </a:r>
            <a:r>
              <a:rPr lang="en-US" sz="2800" dirty="0"/>
              <a:t> </a:t>
            </a:r>
            <a:r>
              <a:rPr lang="en-US" sz="2800" dirty="0" err="1"/>
              <a:t>all’interno</a:t>
            </a:r>
            <a:r>
              <a:rPr lang="en-US" sz="2800" dirty="0"/>
              <a:t> </a:t>
            </a:r>
            <a:r>
              <a:rPr lang="en-US" sz="2800" dirty="0" err="1"/>
              <a:t>dell’organismo</a:t>
            </a:r>
            <a:r>
              <a:rPr lang="en-US" sz="2800" dirty="0"/>
              <a:t>)</a:t>
            </a:r>
            <a:endParaRPr lang="en-US" altLang="it-IT" sz="2800" dirty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60839D0-0FB0-A964-76A1-292E92C23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302" y="297211"/>
            <a:ext cx="9036050" cy="1081088"/>
          </a:xfrm>
        </p:spPr>
        <p:txBody>
          <a:bodyPr/>
          <a:lstStyle/>
          <a:p>
            <a:pPr eaLnBrk="1" hangingPunct="1"/>
            <a:r>
              <a:rPr lang="it-IT" altLang="it-IT" sz="3600" dirty="0"/>
              <a:t>Accumuli intracellulari:</a:t>
            </a:r>
            <a:br>
              <a:rPr lang="it-IT" altLang="it-IT" sz="3600" dirty="0"/>
            </a:br>
            <a:r>
              <a:rPr lang="it-IT" altLang="it-IT" sz="3600" b="1" dirty="0"/>
              <a:t>sostanze NON facilmente degradabili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>
            <a:extLst>
              <a:ext uri="{FF2B5EF4-FFF2-40B4-BE49-F238E27FC236}">
                <a16:creationId xmlns:a16="http://schemas.microsoft.com/office/drawing/2014/main" id="{A4F1AC99-658D-4143-2415-520351180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5293" y="411365"/>
            <a:ext cx="8229600" cy="706438"/>
          </a:xfrm>
        </p:spPr>
        <p:txBody>
          <a:bodyPr/>
          <a:lstStyle/>
          <a:p>
            <a:r>
              <a:rPr lang="it-IT" altLang="it-IT" sz="3800" dirty="0"/>
              <a:t>Accumuli intracellulari: </a:t>
            </a:r>
            <a:r>
              <a:rPr lang="it-IT" altLang="it-IT" sz="3800" b="1" dirty="0"/>
              <a:t>polveri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E030F2-C82B-F242-8B13-63197EFE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39" y="1413466"/>
            <a:ext cx="9288463" cy="467995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it-IT" sz="2600" dirty="0"/>
              <a:t>  Fonti principali:</a:t>
            </a:r>
          </a:p>
          <a:p>
            <a:pPr algn="just">
              <a:defRPr/>
            </a:pPr>
            <a:endParaRPr lang="it-IT" sz="2600" dirty="0"/>
          </a:p>
          <a:p>
            <a:pPr marL="630238" lvl="1" indent="-361950" algn="just">
              <a:defRPr/>
            </a:pPr>
            <a:r>
              <a:rPr lang="it-IT" sz="2600" dirty="0"/>
              <a:t>ATTIVITÀ LAVORATIVA (minatori, lavoratori del vetro, del legno)</a:t>
            </a:r>
          </a:p>
          <a:p>
            <a:pPr lvl="1" algn="just">
              <a:defRPr/>
            </a:pPr>
            <a:endParaRPr lang="it-IT" sz="2600" dirty="0"/>
          </a:p>
          <a:p>
            <a:pPr marL="285750" lvl="1" indent="-17463" algn="just">
              <a:defRPr/>
            </a:pPr>
            <a:r>
              <a:rPr lang="it-IT" sz="2600" dirty="0"/>
              <a:t>  INQUINAMENTO (polveri sottili, </a:t>
            </a:r>
            <a:r>
              <a:rPr lang="it-IT" sz="2600" dirty="0" err="1"/>
              <a:t>particulate</a:t>
            </a:r>
            <a:r>
              <a:rPr lang="it-IT" sz="2600" dirty="0"/>
              <a:t> </a:t>
            </a:r>
            <a:r>
              <a:rPr lang="it-IT" sz="2600" dirty="0" err="1"/>
              <a:t>matter</a:t>
            </a:r>
            <a:r>
              <a:rPr lang="it-IT" sz="2600" dirty="0"/>
              <a:t>, PM)</a:t>
            </a:r>
          </a:p>
          <a:p>
            <a:pPr marL="285750" lvl="1" indent="-17463" algn="just">
              <a:defRPr/>
            </a:pPr>
            <a:endParaRPr lang="it-IT" sz="2600" dirty="0"/>
          </a:p>
          <a:p>
            <a:pPr marL="285750" lvl="1" indent="-17463" algn="just">
              <a:defRPr/>
            </a:pPr>
            <a:r>
              <a:rPr lang="it-IT" sz="2600" dirty="0"/>
              <a:t>  FUMO DI SIGARETTA (il costituente più importante della parte corpuscolata è il </a:t>
            </a:r>
            <a:r>
              <a:rPr lang="it-IT" sz="2600" b="1" dirty="0"/>
              <a:t>catrame</a:t>
            </a:r>
            <a:r>
              <a:rPr lang="it-IT" sz="2600" dirty="0"/>
              <a:t>: sotto questo nome vengono comprese diverse sostanze altamente nocive)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contenuto 2">
            <a:extLst>
              <a:ext uri="{FF2B5EF4-FFF2-40B4-BE49-F238E27FC236}">
                <a16:creationId xmlns:a16="http://schemas.microsoft.com/office/drawing/2014/main" id="{A00DA69E-FD5D-E975-3F65-D741573317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4670" y="1124364"/>
            <a:ext cx="11372217" cy="3240087"/>
          </a:xfrm>
        </p:spPr>
        <p:txBody>
          <a:bodyPr/>
          <a:lstStyle/>
          <a:p>
            <a:pPr marL="180975" indent="-180975" algn="just"/>
            <a:r>
              <a:rPr lang="it-IT" altLang="it-IT" sz="2700" dirty="0"/>
              <a:t>Lesione </a:t>
            </a:r>
            <a:r>
              <a:rPr lang="it-IT" altLang="it-IT" sz="2700" u="sng" dirty="0"/>
              <a:t>polmonare</a:t>
            </a:r>
            <a:r>
              <a:rPr lang="it-IT" altLang="it-IT" sz="2700" dirty="0"/>
              <a:t> indotta dal deposito di polvere di carbone inalata (</a:t>
            </a:r>
            <a:r>
              <a:rPr lang="it-IT" altLang="it-IT" sz="2600" dirty="0"/>
              <a:t>grave malattia professionale nei minatori</a:t>
            </a:r>
            <a:r>
              <a:rPr lang="it-IT" altLang="it-IT" sz="2700" dirty="0"/>
              <a:t>) </a:t>
            </a:r>
          </a:p>
          <a:p>
            <a:pPr marL="180975" indent="-180975" algn="just"/>
            <a:r>
              <a:rPr lang="it-IT" altLang="it-IT" sz="2700" dirty="0"/>
              <a:t>Si riscontra anche nelle persone che vivono in zone con atmosfera particolarmente inquinata e nei fumatori</a:t>
            </a:r>
          </a:p>
          <a:p>
            <a:pPr marL="180975" indent="-180975" algn="just"/>
            <a:r>
              <a:rPr lang="it-IT" altLang="it-IT" sz="2700" dirty="0"/>
              <a:t>La povere di carbone, fagocitata dai macrofagi alveolari o interstiziali, viene accumulata nel connettivo, lungo i vasi linfatici e nel tessuto linfoide</a:t>
            </a:r>
          </a:p>
        </p:txBody>
      </p:sp>
      <p:sp>
        <p:nvSpPr>
          <p:cNvPr id="59396" name="CasellaDiTesto 4">
            <a:extLst>
              <a:ext uri="{FF2B5EF4-FFF2-40B4-BE49-F238E27FC236}">
                <a16:creationId xmlns:a16="http://schemas.microsoft.com/office/drawing/2014/main" id="{331ABECF-7B2D-A8FB-7572-15692BB1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163" y="315914"/>
            <a:ext cx="6155659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Polveri carboniose: ANTRACOSI</a:t>
            </a:r>
          </a:p>
        </p:txBody>
      </p:sp>
      <p:pic>
        <p:nvPicPr>
          <p:cNvPr id="67586" name="Picture 2" descr="C:\RENZO\RENZO VARIE\DIDATTICA\ARGOMENTI PRINCIPALI\NEOPLASIE\polmoni fumatore.jpg">
            <a:extLst>
              <a:ext uri="{FF2B5EF4-FFF2-40B4-BE49-F238E27FC236}">
                <a16:creationId xmlns:a16="http://schemas.microsoft.com/office/drawing/2014/main" id="{40FF38CC-FED6-8D6E-660A-878677B7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768726"/>
            <a:ext cx="57610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id="{C647BDC8-5843-3F05-4ED6-7A6D9F42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9" y="3763964"/>
            <a:ext cx="3417887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EF25B6-A646-96AE-7139-A686B9121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1" y="6443664"/>
            <a:ext cx="237172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 New Roman" panose="02020603050405020304" pitchFamily="18" charset="0"/>
                <a:cs typeface="Times New Roman" panose="02020603050405020304" pitchFamily="18" charset="0"/>
              </a:rPr>
              <a:t>Polmoni di un minatore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contenuto 2">
            <a:extLst>
              <a:ext uri="{FF2B5EF4-FFF2-40B4-BE49-F238E27FC236}">
                <a16:creationId xmlns:a16="http://schemas.microsoft.com/office/drawing/2014/main" id="{C052B535-6259-5A21-79FF-AD5BAC28E4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3206" y="1812470"/>
            <a:ext cx="9145588" cy="452596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Gruppo di malattie «professionali» causate da accumulo di sostanze reattive che provocano danno cellulare e conseguente fibrosi polmonare progressiva</a:t>
            </a:r>
          </a:p>
          <a:p>
            <a:pPr algn="just" eaLnBrk="1" hangingPunct="1"/>
            <a:endParaRPr lang="it-IT" altLang="it-IT" sz="1000" dirty="0">
              <a:ea typeface="ＭＳ Ｐゴシック" panose="020B0600070205080204" pitchFamily="34" charset="-128"/>
            </a:endParaRPr>
          </a:p>
          <a:p>
            <a:pPr algn="just" eaLnBrk="1" hangingPunct="1">
              <a:buFontTx/>
              <a:buAutoNum type="arabicPeriod"/>
            </a:pPr>
            <a:r>
              <a:rPr lang="it-IT" altLang="it-IT" sz="3000" dirty="0">
                <a:ea typeface="ＭＳ Ｐゴシック" panose="020B0600070205080204" pitchFamily="34" charset="-128"/>
              </a:rPr>
              <a:t>  Silicosi (cristalli di biossido di silice)</a:t>
            </a:r>
          </a:p>
          <a:p>
            <a:pPr algn="just" eaLnBrk="1" hangingPunct="1">
              <a:buFontTx/>
              <a:buAutoNum type="arabicPeriod"/>
            </a:pPr>
            <a:endParaRPr lang="it-IT" altLang="it-IT" sz="1000" dirty="0">
              <a:ea typeface="ＭＳ Ｐゴシック" panose="020B0600070205080204" pitchFamily="34" charset="-128"/>
            </a:endParaRPr>
          </a:p>
          <a:p>
            <a:pPr algn="just" eaLnBrk="1" hangingPunct="1">
              <a:buFontTx/>
              <a:buAutoNum type="arabicPeriod"/>
            </a:pPr>
            <a:r>
              <a:rPr lang="it-IT" altLang="it-IT" sz="3000" dirty="0">
                <a:ea typeface="ＭＳ Ｐゴシック" panose="020B0600070205080204" pitchFamily="34" charset="-128"/>
              </a:rPr>
              <a:t>  Asbestosi (fibre di amianto)</a:t>
            </a:r>
          </a:p>
          <a:p>
            <a:pPr algn="just" eaLnBrk="1" hangingPunct="1">
              <a:buFontTx/>
              <a:buNone/>
            </a:pPr>
            <a:endParaRPr lang="it-IT" altLang="it-IT" sz="3000" dirty="0"/>
          </a:p>
        </p:txBody>
      </p:sp>
      <p:sp>
        <p:nvSpPr>
          <p:cNvPr id="60420" name="CasellaDiTesto 4">
            <a:extLst>
              <a:ext uri="{FF2B5EF4-FFF2-40B4-BE49-F238E27FC236}">
                <a16:creationId xmlns:a16="http://schemas.microsoft.com/office/drawing/2014/main" id="{0FA5A9F5-61C5-C3C1-88A2-6F048BD4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519568"/>
            <a:ext cx="3498850" cy="554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 dirty="0"/>
              <a:t>PNEUMOCONIOSI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>
            <a:extLst>
              <a:ext uri="{FF2B5EF4-FFF2-40B4-BE49-F238E27FC236}">
                <a16:creationId xmlns:a16="http://schemas.microsoft.com/office/drawing/2014/main" id="{4166A3F5-7B44-56B8-D258-191873097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20714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it-IT" altLang="it-IT" sz="3800"/>
              <a:t>Accumuli intracellulari: </a:t>
            </a:r>
            <a:r>
              <a:rPr lang="it-IT" altLang="it-IT" sz="3800" b="1"/>
              <a:t>pigmenti</a:t>
            </a:r>
            <a:r>
              <a:rPr lang="it-IT" altLang="it-IT" sz="3800"/>
              <a:t> </a:t>
            </a: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3C78DDD3-996C-D14B-823B-B9BA7701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8" r="-47372"/>
          <a:stretch>
            <a:fillRect/>
          </a:stretch>
        </p:blipFill>
        <p:spPr bwMode="auto">
          <a:xfrm>
            <a:off x="1870075" y="2203451"/>
            <a:ext cx="8547100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CasellaDiTesto 2">
            <a:extLst>
              <a:ext uri="{FF2B5EF4-FFF2-40B4-BE49-F238E27FC236}">
                <a16:creationId xmlns:a16="http://schemas.microsoft.com/office/drawing/2014/main" id="{86D56F69-A350-AD9A-68EC-2D161A5EF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4348164"/>
            <a:ext cx="5157788" cy="492125"/>
          </a:xfrm>
          <a:prstGeom prst="rect">
            <a:avLst/>
          </a:prstGeom>
          <a:solidFill>
            <a:schemeClr val="bg1"/>
          </a:solidFill>
          <a:ln w="19050">
            <a:solidFill>
              <a:srgbClr val="66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giallo brunastro di origine </a:t>
            </a:r>
            <a:r>
              <a:rPr lang="it-IT" altLang="it-IT" sz="2600" b="1"/>
              <a:t>lipidica</a:t>
            </a:r>
          </a:p>
        </p:txBody>
      </p:sp>
      <p:sp>
        <p:nvSpPr>
          <p:cNvPr id="61445" name="CasellaDiTesto 5">
            <a:extLst>
              <a:ext uri="{FF2B5EF4-FFF2-40B4-BE49-F238E27FC236}">
                <a16:creationId xmlns:a16="http://schemas.microsoft.com/office/drawing/2014/main" id="{972E06DF-A074-2A90-CA66-A6660DFB8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39" y="3770314"/>
            <a:ext cx="4173537" cy="492125"/>
          </a:xfrm>
          <a:prstGeom prst="rect">
            <a:avLst/>
          </a:prstGeom>
          <a:solidFill>
            <a:schemeClr val="bg1"/>
          </a:solidFill>
          <a:ln w="19050">
            <a:solidFill>
              <a:srgbClr val="66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catabolita dell’</a:t>
            </a:r>
            <a:r>
              <a:rPr lang="it-IT" altLang="it-IT" sz="2600" b="1"/>
              <a:t>emoglobina</a:t>
            </a:r>
          </a:p>
        </p:txBody>
      </p:sp>
      <p:sp>
        <p:nvSpPr>
          <p:cNvPr id="61446" name="CasellaDiTesto 6">
            <a:extLst>
              <a:ext uri="{FF2B5EF4-FFF2-40B4-BE49-F238E27FC236}">
                <a16:creationId xmlns:a16="http://schemas.microsoft.com/office/drawing/2014/main" id="{946F36F0-F1F1-7B64-96D8-6BC5C2750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4" y="3211514"/>
            <a:ext cx="4803775" cy="492125"/>
          </a:xfrm>
          <a:prstGeom prst="rect">
            <a:avLst/>
          </a:prstGeom>
          <a:solidFill>
            <a:schemeClr val="bg1"/>
          </a:solidFill>
          <a:ln w="19050">
            <a:solidFill>
              <a:srgbClr val="66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proteina di stoccaggio del </a:t>
            </a:r>
            <a:r>
              <a:rPr lang="it-IT" altLang="it-IT" sz="2600" b="1"/>
              <a:t>ferro</a:t>
            </a:r>
          </a:p>
        </p:txBody>
      </p:sp>
      <p:sp>
        <p:nvSpPr>
          <p:cNvPr id="61447" name="CasellaDiTesto 8">
            <a:extLst>
              <a:ext uri="{FF2B5EF4-FFF2-40B4-BE49-F238E27FC236}">
                <a16:creationId xmlns:a16="http://schemas.microsoft.com/office/drawing/2014/main" id="{B2BAF2F8-7E75-362E-17D5-E30AACFA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4927601"/>
            <a:ext cx="3970338" cy="493713"/>
          </a:xfrm>
          <a:prstGeom prst="rect">
            <a:avLst/>
          </a:prstGeom>
          <a:solidFill>
            <a:schemeClr val="bg1"/>
          </a:solidFill>
          <a:ln w="19050">
            <a:solidFill>
              <a:srgbClr val="66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brunastro, dai </a:t>
            </a:r>
            <a:r>
              <a:rPr lang="it-IT" altLang="it-IT" sz="2600" b="1"/>
              <a:t>melanociti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068F72-E570-9D41-9551-41495D8322C3}"/>
              </a:ext>
            </a:extLst>
          </p:cNvPr>
          <p:cNvSpPr/>
          <p:nvPr/>
        </p:nvSpPr>
        <p:spPr>
          <a:xfrm>
            <a:off x="3071814" y="3211514"/>
            <a:ext cx="1944687" cy="492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contenuto 2">
            <a:extLst>
              <a:ext uri="{FF2B5EF4-FFF2-40B4-BE49-F238E27FC236}">
                <a16:creationId xmlns:a16="http://schemas.microsoft.com/office/drawing/2014/main" id="{C50ECD14-C1A0-EEDE-A6D1-19B2CB98C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60500" y="1167710"/>
            <a:ext cx="9217026" cy="2449513"/>
          </a:xfrm>
        </p:spPr>
        <p:txBody>
          <a:bodyPr/>
          <a:lstStyle/>
          <a:p>
            <a:r>
              <a:rPr lang="it-IT" altLang="it-IT" dirty="0"/>
              <a:t>Pigmento granulare/cristallino derivato dall’emoglobina</a:t>
            </a:r>
          </a:p>
          <a:p>
            <a:r>
              <a:rPr lang="it-IT" altLang="it-IT" dirty="0"/>
              <a:t>Rappresenta la forma in cui il ferro si accumula nelle cellule</a:t>
            </a:r>
          </a:p>
        </p:txBody>
      </p:sp>
      <p:sp>
        <p:nvSpPr>
          <p:cNvPr id="62468" name="CasellaDiTesto 4">
            <a:extLst>
              <a:ext uri="{FF2B5EF4-FFF2-40B4-BE49-F238E27FC236}">
                <a16:creationId xmlns:a16="http://schemas.microsoft.com/office/drawing/2014/main" id="{3BCD42AC-C022-FCC6-419F-D20E5E58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566398"/>
            <a:ext cx="2876550" cy="5540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dirty="0"/>
              <a:t>EMOSIDERINA</a:t>
            </a:r>
          </a:p>
        </p:txBody>
      </p:sp>
      <p:pic>
        <p:nvPicPr>
          <p:cNvPr id="62469" name="Picture 9" descr="http://4.bp.blogspot.com/-FRYcu2WF5tw/TW0-KxalSDI/AAAAAAAADAg/RgxUvhg9vsk/s1600/Hemochromatosis%2B%25E2%2580%2593%2Biron%2Bstain%2B%2528iron%2Bis%2Bblue%2529..png">
            <a:extLst>
              <a:ext uri="{FF2B5EF4-FFF2-40B4-BE49-F238E27FC236}">
                <a16:creationId xmlns:a16="http://schemas.microsoft.com/office/drawing/2014/main" id="{FF28152D-1FC0-7480-7021-E9E60519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293376"/>
            <a:ext cx="58864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CasellaDiTesto 1">
            <a:extLst>
              <a:ext uri="{FF2B5EF4-FFF2-40B4-BE49-F238E27FC236}">
                <a16:creationId xmlns:a16="http://schemas.microsoft.com/office/drawing/2014/main" id="{179AE359-4562-BB47-B8C5-B872352AD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2" y="6291602"/>
            <a:ext cx="89820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emosiderina contenente </a:t>
            </a:r>
            <a:r>
              <a:rPr lang="it-IT" altLang="it-IT" sz="2200" b="1">
                <a:solidFill>
                  <a:srgbClr val="FF3300"/>
                </a:solidFill>
              </a:rPr>
              <a:t>sali di Fe</a:t>
            </a:r>
            <a:r>
              <a:rPr lang="it-IT" altLang="it-IT" sz="2200" b="1"/>
              <a:t> </a:t>
            </a:r>
            <a:r>
              <a:rPr lang="it-IT" altLang="it-IT" sz="2200"/>
              <a:t>nel miocardio </a:t>
            </a:r>
            <a:r>
              <a:rPr lang="it-IT" altLang="it-IT" sz="1600"/>
              <a:t>(</a:t>
            </a:r>
            <a:r>
              <a:rPr lang="it-IT" altLang="it-IT" sz="1600" i="1"/>
              <a:t>colorazione specifica</a:t>
            </a:r>
            <a:r>
              <a:rPr lang="it-IT" altLang="it-IT" sz="1600"/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>
            <a:extLst>
              <a:ext uri="{FF2B5EF4-FFF2-40B4-BE49-F238E27FC236}">
                <a16:creationId xmlns:a16="http://schemas.microsoft.com/office/drawing/2014/main" id="{9B986286-B65B-952F-87EA-E9C6A22DC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6693" y="245836"/>
            <a:ext cx="9288463" cy="647700"/>
          </a:xfrm>
        </p:spPr>
        <p:txBody>
          <a:bodyPr/>
          <a:lstStyle/>
          <a:p>
            <a:r>
              <a:rPr lang="en-US" altLang="it-IT" sz="3400" b="1" dirty="0" err="1">
                <a:cs typeface="Times New Roman" panose="02020603050405020304" pitchFamily="18" charset="0"/>
              </a:rPr>
              <a:t>Sovraccarico</a:t>
            </a:r>
            <a:r>
              <a:rPr lang="en-US" altLang="it-IT" sz="3400" b="1" dirty="0">
                <a:cs typeface="Times New Roman" panose="02020603050405020304" pitchFamily="18" charset="0"/>
              </a:rPr>
              <a:t> </a:t>
            </a:r>
            <a:r>
              <a:rPr lang="en-US" altLang="it-IT" sz="3400" b="1" dirty="0" err="1">
                <a:cs typeface="Times New Roman" panose="02020603050405020304" pitchFamily="18" charset="0"/>
              </a:rPr>
              <a:t>sistemico</a:t>
            </a:r>
            <a:r>
              <a:rPr lang="en-US" altLang="it-IT" sz="3400" b="1" dirty="0">
                <a:cs typeface="Times New Roman" panose="02020603050405020304" pitchFamily="18" charset="0"/>
              </a:rPr>
              <a:t> di ferro (</a:t>
            </a:r>
            <a:r>
              <a:rPr lang="en-US" altLang="it-IT" sz="3400" b="1" dirty="0" err="1">
                <a:cs typeface="Times New Roman" panose="02020603050405020304" pitchFamily="18" charset="0"/>
              </a:rPr>
              <a:t>emocromatosi</a:t>
            </a:r>
            <a:r>
              <a:rPr lang="en-US" altLang="it-IT" sz="3400" b="1" dirty="0">
                <a:cs typeface="Times New Roman" panose="02020603050405020304" pitchFamily="18" charset="0"/>
              </a:rPr>
              <a:t>)</a:t>
            </a:r>
            <a:r>
              <a:rPr lang="it-IT" altLang="it-IT" sz="3400" b="1" dirty="0"/>
              <a:t>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5BAC513-7F10-6809-7B47-3B4D3AD167B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558925" y="1242333"/>
            <a:ext cx="9144000" cy="1947181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n-US" altLang="it-IT" dirty="0" err="1">
                <a:cs typeface="Times New Roman" panose="02020603050405020304" pitchFamily="18" charset="0"/>
              </a:rPr>
              <a:t>L’emosiderina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viene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inizialmente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accumulata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dai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macrofagi</a:t>
            </a:r>
            <a:endParaRPr lang="en-US" altLang="it-IT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r>
              <a:rPr lang="en-US" altLang="it-IT" dirty="0">
                <a:cs typeface="Times New Roman" panose="02020603050405020304" pitchFamily="18" charset="0"/>
              </a:rPr>
              <a:t>Con la </a:t>
            </a:r>
            <a:r>
              <a:rPr lang="en-US" altLang="it-IT" dirty="0" err="1">
                <a:cs typeface="Times New Roman" panose="02020603050405020304" pitchFamily="18" charset="0"/>
              </a:rPr>
              <a:t>progressione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della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malattia</a:t>
            </a:r>
            <a:r>
              <a:rPr lang="en-US" altLang="it-IT" dirty="0">
                <a:cs typeface="Times New Roman" panose="02020603050405020304" pitchFamily="18" charset="0"/>
              </a:rPr>
              <a:t>, </a:t>
            </a:r>
            <a:r>
              <a:rPr lang="en-US" altLang="it-IT" dirty="0" err="1">
                <a:cs typeface="Times New Roman" panose="02020603050405020304" pitchFamily="18" charset="0"/>
              </a:rPr>
              <a:t>gli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accumuli</a:t>
            </a:r>
            <a:r>
              <a:rPr lang="en-US" altLang="it-IT" dirty="0">
                <a:cs typeface="Times New Roman" panose="02020603050405020304" pitchFamily="18" charset="0"/>
              </a:rPr>
              <a:t> di </a:t>
            </a:r>
            <a:r>
              <a:rPr lang="en-US" altLang="it-IT" dirty="0" err="1">
                <a:cs typeface="Times New Roman" panose="02020603050405020304" pitchFamily="18" charset="0"/>
              </a:rPr>
              <a:t>emosiderina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dirty="0" err="1">
                <a:cs typeface="Times New Roman" panose="02020603050405020304" pitchFamily="18" charset="0"/>
              </a:rPr>
              <a:t>interessano</a:t>
            </a:r>
            <a:r>
              <a:rPr lang="en-US" altLang="it-IT" dirty="0">
                <a:cs typeface="Times New Roman" panose="02020603050405020304" pitchFamily="18" charset="0"/>
              </a:rPr>
              <a:t> le cellule </a:t>
            </a:r>
            <a:r>
              <a:rPr lang="en-US" altLang="it-IT" dirty="0" err="1">
                <a:cs typeface="Times New Roman" panose="02020603050405020304" pitchFamily="18" charset="0"/>
              </a:rPr>
              <a:t>parenchimali</a:t>
            </a:r>
            <a:r>
              <a:rPr lang="en-US" altLang="it-IT" dirty="0">
                <a:cs typeface="Times New Roman" panose="02020603050405020304" pitchFamily="18" charset="0"/>
              </a:rPr>
              <a:t> di </a:t>
            </a:r>
            <a:r>
              <a:rPr lang="en-US" altLang="it-IT" b="1" dirty="0" err="1">
                <a:cs typeface="Times New Roman" panose="02020603050405020304" pitchFamily="18" charset="0"/>
              </a:rPr>
              <a:t>fegato</a:t>
            </a:r>
            <a:r>
              <a:rPr lang="en-US" altLang="it-IT" b="1" dirty="0">
                <a:cs typeface="Times New Roman" panose="02020603050405020304" pitchFamily="18" charset="0"/>
              </a:rPr>
              <a:t>,</a:t>
            </a:r>
            <a:r>
              <a:rPr lang="en-US" altLang="it-IT" dirty="0">
                <a:cs typeface="Times New Roman" panose="02020603050405020304" pitchFamily="18" charset="0"/>
              </a:rPr>
              <a:t> </a:t>
            </a:r>
            <a:r>
              <a:rPr lang="en-US" altLang="it-IT" b="1" dirty="0">
                <a:cs typeface="Times New Roman" panose="02020603050405020304" pitchFamily="18" charset="0"/>
              </a:rPr>
              <a:t>pancreas</a:t>
            </a:r>
            <a:r>
              <a:rPr lang="en-US" altLang="it-IT" dirty="0">
                <a:cs typeface="Times New Roman" panose="02020603050405020304" pitchFamily="18" charset="0"/>
              </a:rPr>
              <a:t>, </a:t>
            </a:r>
            <a:r>
              <a:rPr lang="en-US" altLang="it-IT" b="1" dirty="0" err="1">
                <a:cs typeface="Times New Roman" panose="02020603050405020304" pitchFamily="18" charset="0"/>
              </a:rPr>
              <a:t>cuore</a:t>
            </a:r>
            <a:r>
              <a:rPr lang="en-US" altLang="it-IT" b="1" dirty="0">
                <a:cs typeface="Times New Roman" panose="02020603050405020304" pitchFamily="18" charset="0"/>
              </a:rPr>
              <a:t> </a:t>
            </a:r>
            <a:r>
              <a:rPr lang="en-US" altLang="it-IT" dirty="0">
                <a:cs typeface="Times New Roman" panose="02020603050405020304" pitchFamily="18" charset="0"/>
              </a:rPr>
              <a:t>e </a:t>
            </a:r>
            <a:r>
              <a:rPr lang="en-US" altLang="it-IT" b="1" dirty="0" err="1">
                <a:cs typeface="Times New Roman" panose="02020603050405020304" pitchFamily="18" charset="0"/>
              </a:rPr>
              <a:t>ghiandole</a:t>
            </a:r>
            <a:r>
              <a:rPr lang="en-US" altLang="it-IT" b="1" dirty="0">
                <a:cs typeface="Times New Roman" panose="02020603050405020304" pitchFamily="18" charset="0"/>
              </a:rPr>
              <a:t> endocrine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0098F5-C09A-5045-84A7-EE26990E9D51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524000" y="3355974"/>
            <a:ext cx="91090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it-IT" sz="2800" u="sng" kern="0" dirty="0">
                <a:cs typeface="Times New Roman" pitchFamily="18" charset="0"/>
              </a:rPr>
              <a:t>Cause </a:t>
            </a:r>
            <a:r>
              <a:rPr lang="en-US" altLang="it-IT" sz="2800" u="sng" kern="0" dirty="0" err="1">
                <a:cs typeface="Times New Roman" pitchFamily="18" charset="0"/>
              </a:rPr>
              <a:t>principali</a:t>
            </a:r>
            <a:r>
              <a:rPr lang="en-US" altLang="it-IT" sz="2800" kern="0" dirty="0">
                <a:cs typeface="Times New Roman" pitchFamily="18" charset="0"/>
              </a:rPr>
              <a:t>: </a:t>
            </a:r>
            <a:endParaRPr lang="en-US" altLang="it-IT" sz="1050" kern="0" dirty="0">
              <a:cs typeface="Times New Roman" pitchFamily="18" charset="0"/>
            </a:endParaRPr>
          </a:p>
          <a:p>
            <a:pPr marL="727075" lvl="2" indent="-342900" eaLnBrk="1" hangingPunct="1">
              <a:buFont typeface="Lucida Sans" pitchFamily="34" charset="0"/>
              <a:buAutoNum type="arabicPeriod"/>
              <a:defRPr/>
            </a:pP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aumentato</a:t>
            </a: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apporto</a:t>
            </a:r>
            <a:r>
              <a:rPr lang="en-US" altLang="it-IT" sz="2800" kern="0" dirty="0">
                <a:cs typeface="Times New Roman" pitchFamily="18" charset="0"/>
              </a:rPr>
              <a:t>/</a:t>
            </a:r>
            <a:r>
              <a:rPr lang="en-US" altLang="it-IT" sz="2800" kern="0" dirty="0" err="1">
                <a:cs typeface="Times New Roman" pitchFamily="18" charset="0"/>
              </a:rPr>
              <a:t>assorbimento</a:t>
            </a:r>
            <a:r>
              <a:rPr lang="en-US" altLang="it-IT" sz="2800" kern="0" dirty="0">
                <a:cs typeface="Times New Roman" pitchFamily="18" charset="0"/>
              </a:rPr>
              <a:t> di Fe con la </a:t>
            </a:r>
            <a:r>
              <a:rPr lang="en-US" altLang="it-IT" sz="2800" kern="0" dirty="0" err="1">
                <a:cs typeface="Times New Roman" pitchFamily="18" charset="0"/>
              </a:rPr>
              <a:t>dieta</a:t>
            </a:r>
            <a:endParaRPr lang="en-US" altLang="it-IT" sz="2800" kern="0" dirty="0">
              <a:cs typeface="Times New Roman" pitchFamily="18" charset="0"/>
            </a:endParaRPr>
          </a:p>
          <a:p>
            <a:pPr marL="727075" lvl="2" indent="-342900" eaLnBrk="1" hangingPunct="1">
              <a:buFont typeface="Lucida Sans" pitchFamily="34" charset="0"/>
              <a:buAutoNum type="arabicPeriod"/>
              <a:defRPr/>
            </a:pP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ridotta</a:t>
            </a: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utilizzazione</a:t>
            </a:r>
            <a:r>
              <a:rPr lang="en-US" altLang="it-IT" sz="2800" kern="0" dirty="0">
                <a:cs typeface="Times New Roman" pitchFamily="18" charset="0"/>
              </a:rPr>
              <a:t> del Fe</a:t>
            </a:r>
          </a:p>
          <a:p>
            <a:pPr marL="727075" lvl="2" indent="-342900" eaLnBrk="1" hangingPunct="1">
              <a:buFont typeface="Lucida Sans" pitchFamily="34" charset="0"/>
              <a:buAutoNum type="arabicPeriod"/>
              <a:defRPr/>
            </a:pP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anemie</a:t>
            </a: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emolitiche</a:t>
            </a:r>
            <a:endParaRPr lang="en-US" altLang="it-IT" sz="2800" kern="0" dirty="0">
              <a:cs typeface="Times New Roman" pitchFamily="18" charset="0"/>
            </a:endParaRPr>
          </a:p>
          <a:p>
            <a:pPr marL="727075" lvl="2" indent="-342900" eaLnBrk="1" hangingPunct="1">
              <a:buFont typeface="Lucida Sans" pitchFamily="34" charset="0"/>
              <a:buAutoNum type="arabicPeriod"/>
              <a:defRPr/>
            </a:pPr>
            <a:r>
              <a:rPr lang="en-US" altLang="it-IT" sz="2800" kern="0" dirty="0">
                <a:cs typeface="Times New Roman" pitchFamily="18" charset="0"/>
              </a:rPr>
              <a:t> </a:t>
            </a:r>
            <a:r>
              <a:rPr lang="en-US" altLang="it-IT" sz="2800" kern="0" dirty="0" err="1">
                <a:cs typeface="Times New Roman" pitchFamily="18" charset="0"/>
              </a:rPr>
              <a:t>trasfusioni</a:t>
            </a:r>
            <a:r>
              <a:rPr lang="en-US" altLang="it-IT" sz="2800" kern="0" dirty="0">
                <a:cs typeface="Times New Roman" pitchFamily="18" charset="0"/>
              </a:rPr>
              <a:t>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01CF94-4A2A-144C-9E28-3D45AB4A6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3" y="836615"/>
            <a:ext cx="11027229" cy="1599698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  <a:defRPr/>
            </a:pPr>
            <a:r>
              <a:rPr lang="en-US" altLang="it-IT" dirty="0">
                <a:cs typeface="Times New Roman" pitchFamily="18" charset="0"/>
              </a:rPr>
              <a:t>Il </a:t>
            </a:r>
            <a:r>
              <a:rPr lang="en-US" altLang="it-IT" dirty="0" err="1">
                <a:cs typeface="Times New Roman" pitchFamily="18" charset="0"/>
              </a:rPr>
              <a:t>danno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cellulare</a:t>
            </a:r>
            <a:r>
              <a:rPr lang="en-US" altLang="it-IT" dirty="0">
                <a:cs typeface="Times New Roman" pitchFamily="18" charset="0"/>
              </a:rPr>
              <a:t> da </a:t>
            </a:r>
            <a:r>
              <a:rPr lang="en-US" altLang="it-IT" dirty="0" err="1">
                <a:cs typeface="Times New Roman" pitchFamily="18" charset="0"/>
              </a:rPr>
              <a:t>accumulo</a:t>
            </a:r>
            <a:r>
              <a:rPr lang="en-US" altLang="it-IT" dirty="0">
                <a:cs typeface="Times New Roman" pitchFamily="18" charset="0"/>
              </a:rPr>
              <a:t> di Fe </a:t>
            </a:r>
            <a:r>
              <a:rPr lang="en-US" altLang="it-IT" dirty="0" err="1">
                <a:cs typeface="Times New Roman" pitchFamily="18" charset="0"/>
              </a:rPr>
              <a:t>può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essere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b="1" u="sng" dirty="0" err="1">
                <a:cs typeface="Times New Roman" pitchFamily="18" charset="0"/>
              </a:rPr>
              <a:t>diretto</a:t>
            </a:r>
            <a:r>
              <a:rPr lang="en-US" altLang="it-IT" dirty="0">
                <a:cs typeface="Times New Roman" pitchFamily="18" charset="0"/>
              </a:rPr>
              <a:t> o </a:t>
            </a:r>
            <a:r>
              <a:rPr lang="en-US" altLang="it-IT" dirty="0" err="1">
                <a:cs typeface="Times New Roman" pitchFamily="18" charset="0"/>
              </a:rPr>
              <a:t>dovuto</a:t>
            </a:r>
            <a:r>
              <a:rPr lang="en-US" altLang="it-IT" dirty="0">
                <a:cs typeface="Times New Roman" pitchFamily="18" charset="0"/>
              </a:rPr>
              <a:t> a </a:t>
            </a:r>
            <a:r>
              <a:rPr lang="en-US" altLang="it-IT" b="1" u="sng" dirty="0">
                <a:cs typeface="Times New Roman" pitchFamily="18" charset="0"/>
              </a:rPr>
              <a:t>specie </a:t>
            </a:r>
            <a:r>
              <a:rPr lang="en-US" altLang="it-IT" b="1" u="sng" dirty="0" err="1">
                <a:cs typeface="Times New Roman" pitchFamily="18" charset="0"/>
              </a:rPr>
              <a:t>reattive</a:t>
            </a:r>
            <a:r>
              <a:rPr lang="en-US" altLang="it-IT" b="1" u="sng" dirty="0">
                <a:cs typeface="Times New Roman" pitchFamily="18" charset="0"/>
              </a:rPr>
              <a:t> </a:t>
            </a:r>
            <a:r>
              <a:rPr lang="en-US" altLang="it-IT" b="1" u="sng" dirty="0" err="1">
                <a:cs typeface="Times New Roman" pitchFamily="18" charset="0"/>
              </a:rPr>
              <a:t>dell’ossigeno</a:t>
            </a:r>
            <a:r>
              <a:rPr lang="en-US" altLang="it-IT" dirty="0">
                <a:cs typeface="Times New Roman" pitchFamily="18" charset="0"/>
              </a:rPr>
              <a:t> </a:t>
            </a:r>
          </a:p>
          <a:p>
            <a:pPr marL="0" indent="0" algn="just" eaLnBrk="1" hangingPunct="1">
              <a:buNone/>
              <a:defRPr/>
            </a:pPr>
            <a:r>
              <a:rPr lang="en-US" altLang="it-IT" dirty="0">
                <a:cs typeface="Times New Roman" pitchFamily="18" charset="0"/>
              </a:rPr>
              <a:t>	Fe </a:t>
            </a:r>
            <a:r>
              <a:rPr lang="en-US" altLang="it-IT" dirty="0" err="1">
                <a:cs typeface="Times New Roman" pitchFamily="18" charset="0"/>
              </a:rPr>
              <a:t>catalizza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reazioni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chimiche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che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generano</a:t>
            </a:r>
            <a:r>
              <a:rPr lang="en-US" altLang="it-IT" dirty="0">
                <a:cs typeface="Times New Roman" pitchFamily="18" charset="0"/>
              </a:rPr>
              <a:t> </a:t>
            </a:r>
            <a:r>
              <a:rPr lang="en-US" altLang="it-IT" dirty="0" err="1">
                <a:cs typeface="Times New Roman" pitchFamily="18" charset="0"/>
              </a:rPr>
              <a:t>radicali</a:t>
            </a:r>
            <a:endParaRPr lang="en-US" altLang="it-IT" dirty="0">
              <a:cs typeface="Times New Roman" pitchFamily="18" charset="0"/>
            </a:endParaRPr>
          </a:p>
        </p:txBody>
      </p:sp>
      <p:sp>
        <p:nvSpPr>
          <p:cNvPr id="64517" name="CasellaDiTesto 5">
            <a:extLst>
              <a:ext uri="{FF2B5EF4-FFF2-40B4-BE49-F238E27FC236}">
                <a16:creationId xmlns:a16="http://schemas.microsoft.com/office/drawing/2014/main" id="{BF7A857B-AEA3-CF71-D9FC-DDBF120E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736" y="3070341"/>
            <a:ext cx="6616700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 dirty="0"/>
              <a:t>Fe</a:t>
            </a:r>
            <a:r>
              <a:rPr lang="it-IT" altLang="it-IT" sz="3000" baseline="30000" dirty="0"/>
              <a:t>2+</a:t>
            </a:r>
            <a:r>
              <a:rPr lang="it-IT" altLang="it-IT" sz="3000" dirty="0"/>
              <a:t> + H</a:t>
            </a:r>
            <a:r>
              <a:rPr lang="it-IT" altLang="it-IT" sz="3000" baseline="-25000" dirty="0"/>
              <a:t>2</a:t>
            </a:r>
            <a:r>
              <a:rPr lang="it-IT" altLang="it-IT" sz="3000" dirty="0"/>
              <a:t>O</a:t>
            </a:r>
            <a:r>
              <a:rPr lang="it-IT" altLang="it-IT" sz="3000" baseline="-25000" dirty="0"/>
              <a:t>2</a:t>
            </a:r>
            <a:r>
              <a:rPr lang="it-IT" altLang="it-IT" sz="3000" dirty="0"/>
              <a:t>             Fe</a:t>
            </a:r>
            <a:r>
              <a:rPr lang="it-IT" altLang="it-IT" sz="3000" baseline="30000" dirty="0"/>
              <a:t>3+ </a:t>
            </a:r>
            <a:r>
              <a:rPr lang="it-IT" altLang="it-IT" sz="3000" dirty="0"/>
              <a:t>+ HO• + HO</a:t>
            </a:r>
            <a:r>
              <a:rPr lang="it-IT" altLang="it-IT" sz="3000" baseline="30000" dirty="0"/>
              <a:t>-</a:t>
            </a:r>
            <a:r>
              <a:rPr lang="it-IT" altLang="it-IT" sz="30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FBD5BA-B03B-D4AC-4051-4733621E4CCE}"/>
              </a:ext>
            </a:extLst>
          </p:cNvPr>
          <p:cNvCxnSpPr/>
          <p:nvPr/>
        </p:nvCxnSpPr>
        <p:spPr>
          <a:xfrm flipV="1">
            <a:off x="7470657" y="3624338"/>
            <a:ext cx="0" cy="631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E8DAF7-91F5-34EE-8125-581507BDF691}"/>
              </a:ext>
            </a:extLst>
          </p:cNvPr>
          <p:cNvSpPr txBox="1"/>
          <p:nvPr/>
        </p:nvSpPr>
        <p:spPr>
          <a:xfrm>
            <a:off x="6224087" y="4319133"/>
            <a:ext cx="268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Radicale idrossile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431FD2E4-EEDD-44A6-A0EC-7F9B9F101241}"/>
              </a:ext>
            </a:extLst>
          </p:cNvPr>
          <p:cNvSpPr/>
          <p:nvPr/>
        </p:nvSpPr>
        <p:spPr>
          <a:xfrm>
            <a:off x="113430" y="2327209"/>
            <a:ext cx="11773768" cy="356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1DBA1-6921-4151-829D-A92A95E6D842}"/>
              </a:ext>
            </a:extLst>
          </p:cNvPr>
          <p:cNvSpPr/>
          <p:nvPr/>
        </p:nvSpPr>
        <p:spPr>
          <a:xfrm>
            <a:off x="910442" y="226500"/>
            <a:ext cx="9156139" cy="23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Carol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94A83C-45E2-46C3-9EB3-62A6DE9BA1C9}"/>
              </a:ext>
            </a:extLst>
          </p:cNvPr>
          <p:cNvCxnSpPr/>
          <p:nvPr/>
        </p:nvCxnSpPr>
        <p:spPr>
          <a:xfrm flipV="1">
            <a:off x="910442" y="259491"/>
            <a:ext cx="0" cy="2239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9F8A10-827E-42B5-B362-A4918BBCE403}"/>
              </a:ext>
            </a:extLst>
          </p:cNvPr>
          <p:cNvCxnSpPr>
            <a:cxnSpLocks/>
          </p:cNvCxnSpPr>
          <p:nvPr/>
        </p:nvCxnSpPr>
        <p:spPr>
          <a:xfrm flipV="1">
            <a:off x="5202563" y="485027"/>
            <a:ext cx="0" cy="202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19223-8D46-412D-BB8A-CB9C4E4D0797}"/>
              </a:ext>
            </a:extLst>
          </p:cNvPr>
          <p:cNvCxnSpPr>
            <a:cxnSpLocks/>
          </p:cNvCxnSpPr>
          <p:nvPr/>
        </p:nvCxnSpPr>
        <p:spPr>
          <a:xfrm flipV="1">
            <a:off x="11486505" y="1330662"/>
            <a:ext cx="0" cy="1174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59391A-C072-4ABF-9430-EA48B3284DF8}"/>
              </a:ext>
            </a:extLst>
          </p:cNvPr>
          <p:cNvSpPr txBox="1"/>
          <p:nvPr/>
        </p:nvSpPr>
        <p:spPr>
          <a:xfrm>
            <a:off x="611860" y="258133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EC0A9-D2E1-4AB3-B99F-21330B07141C}"/>
              </a:ext>
            </a:extLst>
          </p:cNvPr>
          <p:cNvSpPr txBox="1"/>
          <p:nvPr/>
        </p:nvSpPr>
        <p:spPr>
          <a:xfrm>
            <a:off x="4746628" y="263398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1950</a:t>
            </a: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0DC6B405-D63F-4DF8-B86E-FFED73D2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5223" y="677890"/>
            <a:ext cx="1052538" cy="16046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55083-9114-4153-BB70-1980FFAC05D2}"/>
              </a:ext>
            </a:extLst>
          </p:cNvPr>
          <p:cNvSpPr txBox="1"/>
          <p:nvPr/>
        </p:nvSpPr>
        <p:spPr>
          <a:xfrm>
            <a:off x="1373808" y="4076993"/>
            <a:ext cx="1180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1934</a:t>
            </a:r>
          </a:p>
          <a:p>
            <a:r>
              <a:rPr lang="it-IT" sz="1400" dirty="0" err="1"/>
              <a:t>Følling</a:t>
            </a:r>
            <a:endParaRPr lang="it-IT" sz="1400" dirty="0"/>
          </a:p>
          <a:p>
            <a:r>
              <a:rPr lang="it-IT" sz="1400" i="1" dirty="0" err="1"/>
              <a:t>Imbecillitas</a:t>
            </a:r>
            <a:r>
              <a:rPr lang="it-IT" sz="1400" i="1" dirty="0"/>
              <a:t> </a:t>
            </a:r>
          </a:p>
          <a:p>
            <a:r>
              <a:rPr lang="it-IT" sz="1400" i="1" dirty="0"/>
              <a:t>fenilpiruvica</a:t>
            </a:r>
            <a:r>
              <a:rPr lang="it-IT" sz="1400" dirty="0"/>
              <a:t> </a:t>
            </a:r>
            <a:endParaRPr lang="en-GB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886F3-D6B2-4E83-8FC4-1F63B40C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510" y="266463"/>
            <a:ext cx="1125687" cy="1796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5005D3-DAD6-4399-82B4-32E2DB67F093}"/>
              </a:ext>
            </a:extLst>
          </p:cNvPr>
          <p:cNvSpPr txBox="1"/>
          <p:nvPr/>
        </p:nvSpPr>
        <p:spPr>
          <a:xfrm>
            <a:off x="1725808" y="3218930"/>
            <a:ext cx="1398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1937</a:t>
            </a:r>
          </a:p>
          <a:p>
            <a:r>
              <a:rPr lang="en-GB" sz="1400" dirty="0" err="1"/>
              <a:t>fenilalanina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idrossilasi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AF68-78BB-4514-B7E0-22B90B145127}"/>
              </a:ext>
            </a:extLst>
          </p:cNvPr>
          <p:cNvSpPr txBox="1"/>
          <p:nvPr/>
        </p:nvSpPr>
        <p:spPr>
          <a:xfrm>
            <a:off x="11189709" y="266752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2AB89-9892-4B70-A14A-E584C7A3FF48}"/>
              </a:ext>
            </a:extLst>
          </p:cNvPr>
          <p:cNvSpPr txBox="1"/>
          <p:nvPr/>
        </p:nvSpPr>
        <p:spPr>
          <a:xfrm>
            <a:off x="4585525" y="3789433"/>
            <a:ext cx="1059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/>
              <a:t>1951</a:t>
            </a:r>
          </a:p>
          <a:p>
            <a:pPr algn="r"/>
            <a:r>
              <a:rPr lang="en-GB" sz="1400" dirty="0" err="1"/>
              <a:t>Dieta</a:t>
            </a:r>
            <a:r>
              <a:rPr lang="en-GB" sz="1400" dirty="0"/>
              <a:t> </a:t>
            </a:r>
          </a:p>
          <a:p>
            <a:pPr algn="r"/>
            <a:r>
              <a:rPr lang="en-GB" sz="1400" dirty="0" err="1"/>
              <a:t>ipoproteica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E7E8D-BFF4-459C-B875-D58597B3C463}"/>
              </a:ext>
            </a:extLst>
          </p:cNvPr>
          <p:cNvSpPr txBox="1"/>
          <p:nvPr/>
        </p:nvSpPr>
        <p:spPr>
          <a:xfrm>
            <a:off x="5885844" y="2938793"/>
            <a:ext cx="1617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1957</a:t>
            </a:r>
          </a:p>
          <a:p>
            <a:r>
              <a:rPr lang="en-GB" sz="1400" dirty="0"/>
              <a:t>Fe </a:t>
            </a:r>
            <a:r>
              <a:rPr lang="en-GB" sz="1400" dirty="0" err="1"/>
              <a:t>cloruro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su</a:t>
            </a:r>
            <a:r>
              <a:rPr lang="en-GB" sz="1400" dirty="0"/>
              <a:t> </a:t>
            </a:r>
            <a:r>
              <a:rPr lang="en-GB" sz="1400" dirty="0" err="1"/>
              <a:t>pannolino</a:t>
            </a:r>
            <a:endParaRPr lang="en-GB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6C3C60-E26C-4089-B086-9EAE208495AC}"/>
              </a:ext>
            </a:extLst>
          </p:cNvPr>
          <p:cNvCxnSpPr>
            <a:cxnSpLocks/>
          </p:cNvCxnSpPr>
          <p:nvPr/>
        </p:nvCxnSpPr>
        <p:spPr>
          <a:xfrm flipV="1">
            <a:off x="1702479" y="2505632"/>
            <a:ext cx="0" cy="1533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E9F854-614E-4961-A7A5-51115A9FBA3E}"/>
              </a:ext>
            </a:extLst>
          </p:cNvPr>
          <p:cNvCxnSpPr>
            <a:cxnSpLocks/>
          </p:cNvCxnSpPr>
          <p:nvPr/>
        </p:nvCxnSpPr>
        <p:spPr>
          <a:xfrm flipV="1">
            <a:off x="2093207" y="2508738"/>
            <a:ext cx="0" cy="672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C9B3A1-2582-41CB-963D-8482A3141A9A}"/>
              </a:ext>
            </a:extLst>
          </p:cNvPr>
          <p:cNvCxnSpPr>
            <a:cxnSpLocks/>
          </p:cNvCxnSpPr>
          <p:nvPr/>
        </p:nvCxnSpPr>
        <p:spPr>
          <a:xfrm flipV="1">
            <a:off x="5386547" y="2575912"/>
            <a:ext cx="0" cy="1214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F1F143-F3E7-45FF-835A-D31B2E420CA6}"/>
              </a:ext>
            </a:extLst>
          </p:cNvPr>
          <p:cNvCxnSpPr>
            <a:cxnSpLocks/>
          </p:cNvCxnSpPr>
          <p:nvPr/>
        </p:nvCxnSpPr>
        <p:spPr>
          <a:xfrm flipV="1">
            <a:off x="6403058" y="2498656"/>
            <a:ext cx="0" cy="46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FCE3C-D61C-4BC2-9D65-DFDE1F8E00F8}"/>
              </a:ext>
            </a:extLst>
          </p:cNvPr>
          <p:cNvCxnSpPr>
            <a:cxnSpLocks/>
          </p:cNvCxnSpPr>
          <p:nvPr/>
        </p:nvCxnSpPr>
        <p:spPr>
          <a:xfrm flipV="1">
            <a:off x="6545793" y="2183907"/>
            <a:ext cx="0" cy="31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4002F09-D285-4008-8185-C964C2755309}"/>
              </a:ext>
            </a:extLst>
          </p:cNvPr>
          <p:cNvSpPr txBox="1"/>
          <p:nvPr/>
        </p:nvSpPr>
        <p:spPr>
          <a:xfrm>
            <a:off x="6017375" y="1502822"/>
            <a:ext cx="771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1958</a:t>
            </a:r>
          </a:p>
          <a:p>
            <a:r>
              <a:rPr lang="en-GB" sz="1400" dirty="0"/>
              <a:t>Test di </a:t>
            </a:r>
          </a:p>
          <a:p>
            <a:r>
              <a:rPr lang="en-GB" sz="1400" dirty="0"/>
              <a:t>Guthrie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6E6B54-0B4A-4C53-B213-AC7BCCC1D023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984276" y="615026"/>
            <a:ext cx="64592" cy="4593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12A5A1-8F3C-46B2-A330-B29B071423F1}"/>
              </a:ext>
            </a:extLst>
          </p:cNvPr>
          <p:cNvSpPr txBox="1"/>
          <p:nvPr/>
        </p:nvSpPr>
        <p:spPr>
          <a:xfrm>
            <a:off x="10066581" y="3046351"/>
            <a:ext cx="6527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1993</a:t>
            </a:r>
          </a:p>
          <a:p>
            <a:r>
              <a:rPr lang="en-GB" sz="1400" dirty="0" err="1"/>
              <a:t>Dieta</a:t>
            </a:r>
            <a:r>
              <a:rPr lang="en-GB" sz="1400" dirty="0"/>
              <a:t> </a:t>
            </a:r>
          </a:p>
          <a:p>
            <a:r>
              <a:rPr lang="en-GB" sz="1400" dirty="0"/>
              <a:t>a vita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63E7CD-9F7B-47D8-B1F8-2DAC52B91E95}"/>
              </a:ext>
            </a:extLst>
          </p:cNvPr>
          <p:cNvCxnSpPr>
            <a:cxnSpLocks/>
          </p:cNvCxnSpPr>
          <p:nvPr/>
        </p:nvCxnSpPr>
        <p:spPr>
          <a:xfrm flipV="1">
            <a:off x="10240931" y="2575910"/>
            <a:ext cx="0" cy="46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1471E9-6722-432C-8012-F8C0A5440B65}"/>
              </a:ext>
            </a:extLst>
          </p:cNvPr>
          <p:cNvSpPr txBox="1"/>
          <p:nvPr/>
        </p:nvSpPr>
        <p:spPr>
          <a:xfrm>
            <a:off x="9527731" y="5208648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1992</a:t>
            </a:r>
          </a:p>
          <a:p>
            <a:r>
              <a:rPr lang="en-GB" sz="1400" dirty="0"/>
              <a:t>Gene PKU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FB7FF4-367E-4F10-A2A3-D36643CFF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336" y="3778562"/>
            <a:ext cx="607972" cy="91513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8FA361-1F7F-462A-B9BA-1F67EEF969A1}"/>
              </a:ext>
            </a:extLst>
          </p:cNvPr>
          <p:cNvCxnSpPr>
            <a:cxnSpLocks/>
          </p:cNvCxnSpPr>
          <p:nvPr/>
        </p:nvCxnSpPr>
        <p:spPr>
          <a:xfrm flipV="1">
            <a:off x="5818662" y="2563707"/>
            <a:ext cx="0" cy="224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278E13-A414-4BE8-A2AD-BECFB4D53B5A}"/>
              </a:ext>
            </a:extLst>
          </p:cNvPr>
          <p:cNvSpPr txBox="1"/>
          <p:nvPr/>
        </p:nvSpPr>
        <p:spPr>
          <a:xfrm>
            <a:off x="5510339" y="477670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1953</a:t>
            </a:r>
          </a:p>
        </p:txBody>
      </p:sp>
      <p:pic>
        <p:nvPicPr>
          <p:cNvPr id="51" name="Immagine 7">
            <a:extLst>
              <a:ext uri="{FF2B5EF4-FFF2-40B4-BE49-F238E27FC236}">
                <a16:creationId xmlns:a16="http://schemas.microsoft.com/office/drawing/2014/main" id="{29AED221-8001-451D-AF82-76749A1A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2563" y="5102923"/>
            <a:ext cx="1527058" cy="31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D0D196-3268-463D-97C7-4E8DFA39F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641" y="5437264"/>
            <a:ext cx="1872902" cy="129792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54D3EB3-4804-47F3-8696-A84885A23E4A}"/>
              </a:ext>
            </a:extLst>
          </p:cNvPr>
          <p:cNvSpPr/>
          <p:nvPr/>
        </p:nvSpPr>
        <p:spPr>
          <a:xfrm>
            <a:off x="3574605" y="5904174"/>
            <a:ext cx="15270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00" dirty="0" err="1"/>
              <a:t>Bickel</a:t>
            </a:r>
            <a:r>
              <a:rPr lang="it-IT" sz="1000" dirty="0"/>
              <a:t> H. </a:t>
            </a:r>
          </a:p>
          <a:p>
            <a:pPr algn="r"/>
            <a:r>
              <a:rPr lang="it-IT" sz="1000" dirty="0" err="1"/>
              <a:t>Influence</a:t>
            </a:r>
            <a:r>
              <a:rPr lang="it-IT" sz="1000" dirty="0"/>
              <a:t> of </a:t>
            </a:r>
            <a:r>
              <a:rPr lang="it-IT" sz="1000" dirty="0" err="1"/>
              <a:t>phenylalanine</a:t>
            </a:r>
            <a:r>
              <a:rPr lang="it-IT" sz="1000" dirty="0"/>
              <a:t> </a:t>
            </a:r>
            <a:r>
              <a:rPr lang="it-IT" sz="1000" dirty="0" err="1"/>
              <a:t>intake</a:t>
            </a:r>
            <a:r>
              <a:rPr lang="it-IT" sz="1000" dirty="0"/>
              <a:t> </a:t>
            </a:r>
          </a:p>
          <a:p>
            <a:pPr algn="r"/>
            <a:r>
              <a:rPr lang="it-IT" sz="1000" dirty="0"/>
              <a:t>on </a:t>
            </a:r>
            <a:r>
              <a:rPr lang="it-IT" sz="1000" dirty="0" err="1"/>
              <a:t>phenylketonuria</a:t>
            </a:r>
            <a:r>
              <a:rPr lang="it-IT" sz="1000" dirty="0"/>
              <a:t>. </a:t>
            </a:r>
          </a:p>
          <a:p>
            <a:pPr algn="r"/>
            <a:r>
              <a:rPr lang="it-IT" sz="1000" i="1" dirty="0"/>
              <a:t>Lancet </a:t>
            </a:r>
            <a:r>
              <a:rPr lang="it-IT" sz="1000" dirty="0"/>
              <a:t>1953;</a:t>
            </a:r>
            <a:r>
              <a:rPr lang="it-IT" sz="1000" b="1" dirty="0"/>
              <a:t>2:</a:t>
            </a:r>
            <a:r>
              <a:rPr lang="it-IT" sz="1000" dirty="0"/>
              <a:t>812-19.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86464B-D4F4-4417-B0EA-3C92BF4F4500}"/>
              </a:ext>
            </a:extLst>
          </p:cNvPr>
          <p:cNvCxnSpPr>
            <a:cxnSpLocks/>
          </p:cNvCxnSpPr>
          <p:nvPr/>
        </p:nvCxnSpPr>
        <p:spPr>
          <a:xfrm flipV="1">
            <a:off x="7159140" y="2575912"/>
            <a:ext cx="0" cy="1845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5F24A6D-BD47-4FAA-9A6F-6DF03A011A12}"/>
              </a:ext>
            </a:extLst>
          </p:cNvPr>
          <p:cNvSpPr txBox="1"/>
          <p:nvPr/>
        </p:nvSpPr>
        <p:spPr>
          <a:xfrm>
            <a:off x="6967316" y="4438002"/>
            <a:ext cx="1564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1963</a:t>
            </a:r>
          </a:p>
          <a:p>
            <a:r>
              <a:rPr lang="it-IT" sz="1000" dirty="0"/>
              <a:t>Guthrie R</a:t>
            </a:r>
          </a:p>
          <a:p>
            <a:r>
              <a:rPr lang="it-IT" sz="1000" dirty="0"/>
              <a:t>A </a:t>
            </a:r>
            <a:r>
              <a:rPr lang="it-IT" sz="1000" dirty="0" err="1"/>
              <a:t>simple</a:t>
            </a:r>
            <a:r>
              <a:rPr lang="it-IT" sz="1000" dirty="0"/>
              <a:t> </a:t>
            </a:r>
            <a:r>
              <a:rPr lang="it-IT" sz="1000" dirty="0" err="1"/>
              <a:t>phenylalanine</a:t>
            </a:r>
            <a:r>
              <a:rPr lang="it-IT" sz="1000" dirty="0"/>
              <a:t> </a:t>
            </a:r>
            <a:r>
              <a:rPr lang="it-IT" sz="1000" dirty="0" err="1"/>
              <a:t>method</a:t>
            </a:r>
            <a:r>
              <a:rPr lang="it-IT" sz="1000" dirty="0"/>
              <a:t> for </a:t>
            </a:r>
            <a:r>
              <a:rPr lang="it-IT" sz="1000" dirty="0" err="1"/>
              <a:t>detecting</a:t>
            </a:r>
            <a:r>
              <a:rPr lang="it-IT" sz="1000" dirty="0"/>
              <a:t> </a:t>
            </a:r>
            <a:r>
              <a:rPr lang="it-IT" sz="1000" dirty="0" err="1"/>
              <a:t>phenylketonuria</a:t>
            </a:r>
            <a:r>
              <a:rPr lang="it-IT" sz="1000" dirty="0"/>
              <a:t> in large </a:t>
            </a:r>
            <a:r>
              <a:rPr lang="it-IT" sz="1000" dirty="0" err="1"/>
              <a:t>populations</a:t>
            </a:r>
            <a:r>
              <a:rPr lang="it-IT" sz="1000" dirty="0"/>
              <a:t> of </a:t>
            </a:r>
            <a:r>
              <a:rPr lang="it-IT" sz="1000" dirty="0" err="1"/>
              <a:t>newborn</a:t>
            </a:r>
            <a:r>
              <a:rPr lang="it-IT" sz="1000" dirty="0"/>
              <a:t> </a:t>
            </a:r>
            <a:r>
              <a:rPr lang="it-IT" sz="1000" dirty="0" err="1"/>
              <a:t>infants</a:t>
            </a:r>
            <a:r>
              <a:rPr lang="it-IT" sz="1000" dirty="0"/>
              <a:t>. </a:t>
            </a:r>
            <a:r>
              <a:rPr lang="it-IT" sz="1000" dirty="0" err="1"/>
              <a:t>Pediatrics</a:t>
            </a:r>
            <a:r>
              <a:rPr lang="it-IT" sz="1000" dirty="0"/>
              <a:t> 1963; 32: 338–43</a:t>
            </a:r>
          </a:p>
          <a:p>
            <a:endParaRPr lang="en-GB" sz="1400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77240F-AB8F-4C95-919A-C5F0175FCBFB}"/>
              </a:ext>
            </a:extLst>
          </p:cNvPr>
          <p:cNvCxnSpPr>
            <a:cxnSpLocks/>
          </p:cNvCxnSpPr>
          <p:nvPr/>
        </p:nvCxnSpPr>
        <p:spPr>
          <a:xfrm flipV="1">
            <a:off x="6781215" y="1139173"/>
            <a:ext cx="0" cy="1301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3FF69D9-ABDE-4AEA-A020-382CC9BDFFA9}"/>
              </a:ext>
            </a:extLst>
          </p:cNvPr>
          <p:cNvSpPr txBox="1"/>
          <p:nvPr/>
        </p:nvSpPr>
        <p:spPr>
          <a:xfrm>
            <a:off x="6293009" y="623748"/>
            <a:ext cx="19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’60 I </a:t>
            </a:r>
            <a:r>
              <a:rPr lang="en-GB" sz="1400" dirty="0" err="1"/>
              <a:t>genitori</a:t>
            </a:r>
            <a:r>
              <a:rPr lang="en-GB" sz="1400" dirty="0"/>
              <a:t> </a:t>
            </a:r>
            <a:r>
              <a:rPr lang="en-GB" sz="1400" dirty="0" err="1"/>
              <a:t>chiedono</a:t>
            </a:r>
            <a:r>
              <a:rPr lang="en-GB" sz="1400" dirty="0"/>
              <a:t> lo screening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49AE686-7CBC-44A7-9D90-53B24EC8715B}"/>
              </a:ext>
            </a:extLst>
          </p:cNvPr>
          <p:cNvCxnSpPr>
            <a:cxnSpLocks/>
          </p:cNvCxnSpPr>
          <p:nvPr/>
        </p:nvCxnSpPr>
        <p:spPr>
          <a:xfrm flipV="1">
            <a:off x="7342287" y="2062503"/>
            <a:ext cx="0" cy="513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43341DB-1E64-491B-BDDE-7577762538BB}"/>
              </a:ext>
            </a:extLst>
          </p:cNvPr>
          <p:cNvSpPr txBox="1"/>
          <p:nvPr/>
        </p:nvSpPr>
        <p:spPr>
          <a:xfrm>
            <a:off x="6994609" y="1271319"/>
            <a:ext cx="1204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1965 screening in USA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3A9749D-67EF-4BB9-8B04-794FF6FE9390}"/>
              </a:ext>
            </a:extLst>
          </p:cNvPr>
          <p:cNvSpPr txBox="1"/>
          <p:nvPr/>
        </p:nvSpPr>
        <p:spPr>
          <a:xfrm>
            <a:off x="5265250" y="545079"/>
            <a:ext cx="1212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1953</a:t>
            </a:r>
          </a:p>
          <a:p>
            <a:r>
              <a:rPr lang="en-GB" sz="1400" dirty="0"/>
              <a:t>National Association for Retarded Children 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58C9D5-7C23-4A21-8E05-C66233F5412D}"/>
              </a:ext>
            </a:extLst>
          </p:cNvPr>
          <p:cNvCxnSpPr>
            <a:cxnSpLocks/>
          </p:cNvCxnSpPr>
          <p:nvPr/>
        </p:nvCxnSpPr>
        <p:spPr>
          <a:xfrm flipH="1" flipV="1">
            <a:off x="5813284" y="1658102"/>
            <a:ext cx="10758" cy="768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47790B6-8BFB-4A20-910F-1606A2F74AF8}"/>
              </a:ext>
            </a:extLst>
          </p:cNvPr>
          <p:cNvSpPr txBox="1"/>
          <p:nvPr/>
        </p:nvSpPr>
        <p:spPr>
          <a:xfrm>
            <a:off x="1166716" y="592187"/>
            <a:ext cx="230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Stigma del </a:t>
            </a:r>
            <a:r>
              <a:rPr lang="en-GB" sz="1400" dirty="0" err="1"/>
              <a:t>ritardo</a:t>
            </a:r>
            <a:r>
              <a:rPr lang="en-GB" sz="1400" dirty="0"/>
              <a:t> </a:t>
            </a:r>
            <a:r>
              <a:rPr lang="en-GB" sz="1400" dirty="0" err="1"/>
              <a:t>mentale</a:t>
            </a:r>
            <a:endParaRPr lang="en-GB" sz="1400" dirty="0"/>
          </a:p>
          <a:p>
            <a:r>
              <a:rPr lang="en-GB" sz="1400" dirty="0"/>
              <a:t>Tara </a:t>
            </a:r>
            <a:r>
              <a:rPr lang="en-GB" sz="1400" dirty="0" err="1"/>
              <a:t>familiare</a:t>
            </a:r>
            <a:r>
              <a:rPr lang="en-GB" sz="1400" dirty="0"/>
              <a:t> ed</a:t>
            </a:r>
          </a:p>
          <a:p>
            <a:r>
              <a:rPr lang="en-GB" sz="1400" dirty="0" err="1"/>
              <a:t>eugenetica</a:t>
            </a:r>
            <a:endParaRPr lang="en-GB" sz="1400" dirty="0"/>
          </a:p>
          <a:p>
            <a:endParaRPr lang="en-GB" sz="14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F7060E-6FAF-4940-BEF7-BD4680F77D05}"/>
              </a:ext>
            </a:extLst>
          </p:cNvPr>
          <p:cNvCxnSpPr>
            <a:cxnSpLocks/>
          </p:cNvCxnSpPr>
          <p:nvPr/>
        </p:nvCxnSpPr>
        <p:spPr>
          <a:xfrm flipV="1">
            <a:off x="11065684" y="2575911"/>
            <a:ext cx="0" cy="1381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973A5F9-F88E-44C2-900B-321B807040EA}"/>
              </a:ext>
            </a:extLst>
          </p:cNvPr>
          <p:cNvSpPr txBox="1"/>
          <p:nvPr/>
        </p:nvSpPr>
        <p:spPr>
          <a:xfrm>
            <a:off x="10682673" y="3944686"/>
            <a:ext cx="150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2000</a:t>
            </a:r>
          </a:p>
          <a:p>
            <a:r>
              <a:rPr lang="en-GB" sz="1400" dirty="0" err="1"/>
              <a:t>Prototipo</a:t>
            </a:r>
            <a:r>
              <a:rPr lang="en-GB" sz="1400" dirty="0"/>
              <a:t> per screening </a:t>
            </a:r>
            <a:r>
              <a:rPr lang="en-GB" sz="1400" dirty="0" err="1"/>
              <a:t>allargati</a:t>
            </a:r>
            <a:endParaRPr lang="en-GB" sz="14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D237AD-3824-4BD4-8831-DAFCAF49B357}"/>
              </a:ext>
            </a:extLst>
          </p:cNvPr>
          <p:cNvCxnSpPr>
            <a:cxnSpLocks/>
          </p:cNvCxnSpPr>
          <p:nvPr/>
        </p:nvCxnSpPr>
        <p:spPr>
          <a:xfrm flipV="1">
            <a:off x="113430" y="2062503"/>
            <a:ext cx="0" cy="536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339E507-762B-43C2-BE92-7C0D983D7763}"/>
              </a:ext>
            </a:extLst>
          </p:cNvPr>
          <p:cNvSpPr txBox="1"/>
          <p:nvPr/>
        </p:nvSpPr>
        <p:spPr>
          <a:xfrm>
            <a:off x="-13825" y="108034"/>
            <a:ext cx="100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1886</a:t>
            </a:r>
          </a:p>
          <a:p>
            <a:r>
              <a:rPr lang="en-GB" sz="1200" dirty="0"/>
              <a:t>Galton</a:t>
            </a:r>
          </a:p>
          <a:p>
            <a:r>
              <a:rPr lang="en-GB" sz="1200" dirty="0" err="1"/>
              <a:t>Atavismo</a:t>
            </a:r>
            <a:endParaRPr lang="en-GB" sz="1200" dirty="0"/>
          </a:p>
          <a:p>
            <a:r>
              <a:rPr lang="en-GB" sz="1200" dirty="0" err="1"/>
              <a:t>Regressione</a:t>
            </a:r>
            <a:r>
              <a:rPr lang="en-GB" sz="1200" dirty="0"/>
              <a:t> rispetto a </a:t>
            </a:r>
            <a:r>
              <a:rPr lang="en-GB" sz="1200" dirty="0" err="1"/>
              <a:t>evoluzione</a:t>
            </a:r>
            <a:endParaRPr lang="en-GB" sz="1200" dirty="0"/>
          </a:p>
          <a:p>
            <a:r>
              <a:rPr lang="en-GB" sz="1200" dirty="0" err="1"/>
              <a:t>Metafora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</a:t>
            </a:r>
            <a:r>
              <a:rPr lang="en-GB" sz="1200" dirty="0" err="1"/>
              <a:t>malattia</a:t>
            </a:r>
            <a:r>
              <a:rPr lang="en-GB" sz="1200" dirty="0"/>
              <a:t> </a:t>
            </a:r>
            <a:r>
              <a:rPr lang="en-GB" sz="1200" dirty="0" err="1"/>
              <a:t>genetica</a:t>
            </a:r>
            <a:endParaRPr lang="en-GB" sz="12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F2DECF2-4278-41A3-A2B2-3A11F7335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7" y="3574543"/>
            <a:ext cx="1169232" cy="2061723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2E5C315-C6C1-45B1-9A53-E736FC95DFD5}"/>
              </a:ext>
            </a:extLst>
          </p:cNvPr>
          <p:cNvCxnSpPr>
            <a:cxnSpLocks/>
          </p:cNvCxnSpPr>
          <p:nvPr/>
        </p:nvCxnSpPr>
        <p:spPr>
          <a:xfrm flipV="1">
            <a:off x="490175" y="2601684"/>
            <a:ext cx="0" cy="715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C9D1B93-C9D7-4F62-B129-B398D23B5680}"/>
              </a:ext>
            </a:extLst>
          </p:cNvPr>
          <p:cNvSpPr txBox="1"/>
          <p:nvPr/>
        </p:nvSpPr>
        <p:spPr>
          <a:xfrm>
            <a:off x="190224" y="3280485"/>
            <a:ext cx="56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1911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B856552-2F23-4B32-B5BF-04104CC94E86}"/>
              </a:ext>
            </a:extLst>
          </p:cNvPr>
          <p:cNvCxnSpPr>
            <a:cxnSpLocks/>
          </p:cNvCxnSpPr>
          <p:nvPr/>
        </p:nvCxnSpPr>
        <p:spPr>
          <a:xfrm flipV="1">
            <a:off x="2465063" y="2514029"/>
            <a:ext cx="0" cy="2590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>
            <a:extLst>
              <a:ext uri="{FF2B5EF4-FFF2-40B4-BE49-F238E27FC236}">
                <a16:creationId xmlns:a16="http://schemas.microsoft.com/office/drawing/2014/main" id="{557E6D33-CA21-48F8-97AE-5139E62025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393" y="5394060"/>
            <a:ext cx="923886" cy="134112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7890776-23C4-4A50-B856-71B5A9120B84}"/>
              </a:ext>
            </a:extLst>
          </p:cNvPr>
          <p:cNvSpPr txBox="1"/>
          <p:nvPr/>
        </p:nvSpPr>
        <p:spPr>
          <a:xfrm>
            <a:off x="2181149" y="5119475"/>
            <a:ext cx="62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1939</a:t>
            </a:r>
          </a:p>
        </p:txBody>
      </p:sp>
    </p:spTree>
    <p:extLst>
      <p:ext uri="{BB962C8B-B14F-4D97-AF65-F5344CB8AC3E}">
        <p14:creationId xmlns:p14="http://schemas.microsoft.com/office/powerpoint/2010/main" val="24408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35" grpId="0"/>
      <p:bldP spid="37" grpId="0"/>
      <p:bldP spid="41" grpId="0"/>
      <p:bldP spid="50" grpId="0"/>
      <p:bldP spid="53" grpId="0"/>
      <p:bldP spid="56" grpId="0"/>
      <p:bldP spid="59" grpId="0"/>
      <p:bldP spid="62" grpId="0"/>
      <p:bldP spid="64" grpId="0"/>
      <p:bldP spid="77" grpId="0"/>
      <p:bldP spid="80" grpId="0"/>
      <p:bldP spid="85" grpId="0"/>
      <p:bldP spid="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83D51C3-DFB3-3543-9D93-F77EC65CD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76" y="375618"/>
            <a:ext cx="11139914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dirty="0"/>
              <a:t>Nelle forme sospette di emocromatosi primaria (patologia ereditaria a trasmissione AR):</a:t>
            </a:r>
          </a:p>
          <a:p>
            <a:pPr lvl="1">
              <a:defRPr/>
            </a:pPr>
            <a:r>
              <a:rPr lang="it-IT" sz="2600" dirty="0"/>
              <a:t>Anamnesi familiare</a:t>
            </a:r>
          </a:p>
          <a:p>
            <a:pPr lvl="1">
              <a:defRPr/>
            </a:pPr>
            <a:r>
              <a:rPr lang="it-IT" sz="2600" dirty="0"/>
              <a:t>Ricerca di mutazioni del gene HFE (High Fe) che codifica una proteina che regola l’assorbimento di Fe nell’intestino</a:t>
            </a:r>
            <a:endParaRPr lang="it-IT" sz="1050" dirty="0"/>
          </a:p>
          <a:p>
            <a:pPr marL="935038" lvl="2" indent="-457200">
              <a:defRPr/>
            </a:pPr>
            <a:r>
              <a:rPr lang="it-IT" sz="2600" dirty="0"/>
              <a:t>ferritina sierica (poco specifico)</a:t>
            </a:r>
          </a:p>
          <a:p>
            <a:pPr marL="935038" lvl="2" indent="-457200">
              <a:defRPr/>
            </a:pPr>
            <a:r>
              <a:rPr lang="it-IT" sz="2600" dirty="0"/>
              <a:t>biopsia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4498D9-994C-D10D-AD41-108602FD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26" y="3319479"/>
            <a:ext cx="6853565" cy="33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C0AD7-6162-468F-8DDF-296061D8B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9" y="926941"/>
            <a:ext cx="5925861" cy="42384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620B7C-DBEA-40E3-BFB9-D638EEC7D0A0}"/>
              </a:ext>
            </a:extLst>
          </p:cNvPr>
          <p:cNvSpPr/>
          <p:nvPr/>
        </p:nvSpPr>
        <p:spPr>
          <a:xfrm>
            <a:off x="2660342" y="1743686"/>
            <a:ext cx="559293" cy="275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2DB7D1-480C-40F3-81A3-49A57B99C9FB}"/>
              </a:ext>
            </a:extLst>
          </p:cNvPr>
          <p:cNvSpPr/>
          <p:nvPr/>
        </p:nvSpPr>
        <p:spPr>
          <a:xfrm>
            <a:off x="4392967" y="3316513"/>
            <a:ext cx="559293" cy="275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ccia su 5">
            <a:extLst>
              <a:ext uri="{FF2B5EF4-FFF2-40B4-BE49-F238E27FC236}">
                <a16:creationId xmlns:a16="http://schemas.microsoft.com/office/drawing/2014/main" id="{2428841D-F524-4445-BBB6-EEAA00671B57}"/>
              </a:ext>
            </a:extLst>
          </p:cNvPr>
          <p:cNvSpPr/>
          <p:nvPr/>
        </p:nvSpPr>
        <p:spPr>
          <a:xfrm>
            <a:off x="5136810" y="1487304"/>
            <a:ext cx="719018" cy="51276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45CEE-2C04-4F77-BFAE-6BF7589BA8FD}"/>
              </a:ext>
            </a:extLst>
          </p:cNvPr>
          <p:cNvSpPr txBox="1"/>
          <p:nvPr/>
        </p:nvSpPr>
        <p:spPr>
          <a:xfrm>
            <a:off x="175325" y="5165439"/>
            <a:ext cx="572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Kuvan</a:t>
            </a:r>
            <a:r>
              <a:rPr lang="it-IT" dirty="0"/>
              <a:t> (</a:t>
            </a:r>
            <a:r>
              <a:rPr lang="it-IT" dirty="0" err="1"/>
              <a:t>sapropterina</a:t>
            </a:r>
            <a:r>
              <a:rPr lang="it-IT" dirty="0"/>
              <a:t> </a:t>
            </a:r>
            <a:r>
              <a:rPr lang="it-IT" dirty="0" err="1"/>
              <a:t>dicloridrato</a:t>
            </a:r>
            <a:r>
              <a:rPr lang="it-IT" dirty="0"/>
              <a:t>) </a:t>
            </a:r>
          </a:p>
          <a:p>
            <a:r>
              <a:rPr lang="it-IT" b="1" dirty="0"/>
              <a:t>forma sintetica del cofattore BH4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29AFF-C2F2-4CC2-AFFA-96144CF08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47" y="143125"/>
            <a:ext cx="5828281" cy="357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3544C-FF91-C349-752C-28C6E4542411}"/>
              </a:ext>
            </a:extLst>
          </p:cNvPr>
          <p:cNvSpPr txBox="1"/>
          <p:nvPr/>
        </p:nvSpPr>
        <p:spPr>
          <a:xfrm>
            <a:off x="344465" y="238095"/>
            <a:ext cx="5005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B050"/>
                </a:solidFill>
              </a:rPr>
              <a:t>FENILCHETONURIA</a:t>
            </a:r>
          </a:p>
        </p:txBody>
      </p:sp>
    </p:spTree>
    <p:extLst>
      <p:ext uri="{BB962C8B-B14F-4D97-AF65-F5344CB8AC3E}">
        <p14:creationId xmlns:p14="http://schemas.microsoft.com/office/powerpoint/2010/main" val="42108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73455-B55D-21C7-E207-354F21470D66}"/>
              </a:ext>
            </a:extLst>
          </p:cNvPr>
          <p:cNvSpPr txBox="1"/>
          <p:nvPr/>
        </p:nvSpPr>
        <p:spPr>
          <a:xfrm>
            <a:off x="390474" y="449786"/>
            <a:ext cx="110222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FENILALANINA</a:t>
            </a:r>
          </a:p>
          <a:p>
            <a:endParaRPr lang="en-US" sz="2800" dirty="0"/>
          </a:p>
          <a:p>
            <a:r>
              <a:rPr lang="en-US" sz="2800" dirty="0" err="1"/>
              <a:t>Aminoacido</a:t>
            </a:r>
            <a:r>
              <a:rPr lang="en-US" sz="2800" dirty="0"/>
              <a:t> </a:t>
            </a:r>
            <a:r>
              <a:rPr lang="en-US" sz="2800" dirty="0" err="1"/>
              <a:t>aromatico</a:t>
            </a:r>
            <a:r>
              <a:rPr lang="en-US" sz="2800" dirty="0"/>
              <a:t> </a:t>
            </a:r>
            <a:r>
              <a:rPr lang="en-US" sz="2800" dirty="0" err="1"/>
              <a:t>essenziale</a:t>
            </a:r>
            <a:r>
              <a:rPr lang="en-US" sz="2800" dirty="0"/>
              <a:t>: </a:t>
            </a:r>
            <a:r>
              <a:rPr lang="en-US" sz="2800" dirty="0" err="1"/>
              <a:t>fabbisogno</a:t>
            </a:r>
            <a:r>
              <a:rPr lang="en-US" sz="2800" dirty="0"/>
              <a:t> 250-300 mg/</a:t>
            </a:r>
            <a:r>
              <a:rPr lang="en-US" sz="2800" dirty="0" err="1"/>
              <a:t>dì</a:t>
            </a:r>
            <a:endParaRPr lang="en-US" sz="2800" dirty="0"/>
          </a:p>
          <a:p>
            <a:r>
              <a:rPr lang="it-IT" sz="2800" dirty="0"/>
              <a:t>Necessaria alla sintesi di ormoni tiroidei e catecolamine</a:t>
            </a:r>
          </a:p>
          <a:p>
            <a:endParaRPr lang="it-IT" sz="2800" dirty="0"/>
          </a:p>
          <a:p>
            <a:r>
              <a:rPr lang="it-IT" sz="2800" dirty="0"/>
              <a:t>L’</a:t>
            </a:r>
            <a:r>
              <a:rPr lang="it-IT" sz="2800" dirty="0" err="1"/>
              <a:t>accumulto</a:t>
            </a:r>
            <a:r>
              <a:rPr lang="it-IT" sz="2800" dirty="0"/>
              <a:t> di Fenilalanina e dei suoi metaboliti </a:t>
            </a:r>
            <a:r>
              <a:rPr lang="en-US" sz="2800" dirty="0" err="1"/>
              <a:t>Acido</a:t>
            </a:r>
            <a:r>
              <a:rPr lang="en-US" sz="2800" dirty="0"/>
              <a:t> </a:t>
            </a:r>
            <a:r>
              <a:rPr lang="en-US" sz="2800" dirty="0" err="1"/>
              <a:t>fenilpiruvico</a:t>
            </a:r>
            <a:r>
              <a:rPr lang="en-US" sz="2800" dirty="0"/>
              <a:t> e</a:t>
            </a:r>
          </a:p>
          <a:p>
            <a:r>
              <a:rPr lang="en-US" sz="2800" dirty="0" err="1"/>
              <a:t>Feniletilammina</a:t>
            </a:r>
            <a:r>
              <a:rPr lang="en-US" sz="2800" dirty="0"/>
              <a:t> </a:t>
            </a:r>
            <a:r>
              <a:rPr lang="en-US" sz="2800" dirty="0" err="1"/>
              <a:t>danneggia</a:t>
            </a:r>
            <a:r>
              <a:rPr lang="en-US" sz="2800" dirty="0"/>
              <a:t> lo </a:t>
            </a:r>
            <a:r>
              <a:rPr lang="en-US" sz="2800" dirty="0" err="1"/>
              <a:t>sviluppo</a:t>
            </a:r>
            <a:r>
              <a:rPr lang="en-US" sz="2800" dirty="0"/>
              <a:t> </a:t>
            </a:r>
            <a:r>
              <a:rPr lang="en-US" sz="2800" dirty="0" err="1"/>
              <a:t>cerebrale</a:t>
            </a:r>
            <a:endParaRPr lang="it-IT" sz="2800" dirty="0"/>
          </a:p>
          <a:p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178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>
          <a:xfrm>
            <a:off x="133348" y="950097"/>
            <a:ext cx="6439005" cy="31553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53" y="714569"/>
            <a:ext cx="5486400" cy="3390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3349" y="-27533"/>
            <a:ext cx="996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PKU: dieta e tolleranza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9" y="4352859"/>
            <a:ext cx="3289300" cy="2463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26286" y="6214188"/>
            <a:ext cx="274044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40 g = 350 mg PHE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380" y="4287210"/>
            <a:ext cx="3265654" cy="245019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791087" y="6064898"/>
            <a:ext cx="300280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100 g = 350 mg PHE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844931" y="4352859"/>
            <a:ext cx="369332" cy="563231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it-IT" sz="1200"/>
              <a:t>Medico e Bambino 7/2010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674" y="1453586"/>
            <a:ext cx="3042899" cy="20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33349" y="-27533"/>
            <a:ext cx="996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Gravidanza e PKU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032" y="4610784"/>
            <a:ext cx="72119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Importanza controllo dietetico </a:t>
            </a:r>
          </a:p>
          <a:p>
            <a:r>
              <a:rPr lang="it-IT" sz="3600" dirty="0">
                <a:solidFill>
                  <a:srgbClr val="FF0000"/>
                </a:solidFill>
              </a:rPr>
              <a:t>nelle ragazze PKU in età fertile!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85492" y="893965"/>
            <a:ext cx="769311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rgbClr val="0070C0"/>
                </a:solidFill>
              </a:rPr>
              <a:t>Iperfenilalaninemia</a:t>
            </a:r>
            <a:r>
              <a:rPr lang="it-IT" sz="4000" b="1" dirty="0">
                <a:solidFill>
                  <a:srgbClr val="0070C0"/>
                </a:solidFill>
              </a:rPr>
              <a:t> è teratogena!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"/>
          <a:stretch/>
        </p:blipFill>
        <p:spPr>
          <a:xfrm>
            <a:off x="349873" y="1647051"/>
            <a:ext cx="7428994" cy="28503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822668" y="4995179"/>
            <a:ext cx="369332" cy="563231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it-IT" sz="1200"/>
              <a:t>Medico e Bambino 7/2010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5D1CA-7763-C80A-DD83-CF8C4A2F6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67" y="893965"/>
            <a:ext cx="2609058" cy="401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2D76DA-1DA9-A899-6118-EA4C51D3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7" y="325733"/>
            <a:ext cx="5371853" cy="2883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F007B-D382-7263-BED3-34CDD2D2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2" y="3620585"/>
            <a:ext cx="4544490" cy="2781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44E5DF-94BE-7FF5-6EDE-CBB10CBDB29F}"/>
              </a:ext>
            </a:extLst>
          </p:cNvPr>
          <p:cNvSpPr txBox="1"/>
          <p:nvPr/>
        </p:nvSpPr>
        <p:spPr>
          <a:xfrm>
            <a:off x="1583124" y="492961"/>
            <a:ext cx="1368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STEATOSI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1B225-217D-6B13-04A6-A5226AB58A40}"/>
              </a:ext>
            </a:extLst>
          </p:cNvPr>
          <p:cNvSpPr txBox="1"/>
          <p:nvPr/>
        </p:nvSpPr>
        <p:spPr>
          <a:xfrm>
            <a:off x="685689" y="3429000"/>
            <a:ext cx="230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ATEROSCLEROSI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BDBD33-7DF3-0AC3-35B3-2E5133B0D8C8}"/>
              </a:ext>
            </a:extLst>
          </p:cNvPr>
          <p:cNvSpPr txBox="1"/>
          <p:nvPr/>
        </p:nvSpPr>
        <p:spPr>
          <a:xfrm>
            <a:off x="7394337" y="723900"/>
            <a:ext cx="286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PATOLOGIA DA ACCUMULO CELLULARE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8834D-7D5F-6AF4-7B93-EDD4B470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306" y="3107095"/>
            <a:ext cx="3575376" cy="30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8DC1D1FA-5AF0-BBB0-8477-66956AD3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71438"/>
            <a:ext cx="3200400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A5909BDC-F0B5-E44A-3119-B8CE2A40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675" y="458789"/>
            <a:ext cx="59347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/>
              <a:t>Alterazioni del metabolismo (e trasporto);                  es.: steatosi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046CC2A1-178E-D60F-F88E-20CA4AC1E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649" y="1628775"/>
            <a:ext cx="61384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/>
              <a:t>Difetti nella conformazione o trasporto di proteine;            es.: deficit di </a:t>
            </a:r>
            <a:r>
              <a:rPr lang="el-GR" altLang="it-IT" sz="2400" dirty="0">
                <a:cs typeface="Arial" panose="020B0604020202020204" pitchFamily="34" charset="0"/>
              </a:rPr>
              <a:t>α</a:t>
            </a:r>
            <a:r>
              <a:rPr lang="it-IT" altLang="it-IT" sz="2400" dirty="0">
                <a:cs typeface="Arial" panose="020B0604020202020204" pitchFamily="34" charset="0"/>
              </a:rPr>
              <a:t>-1-antitripsina (inibitore dell’elastasi)</a:t>
            </a:r>
            <a:endParaRPr lang="it-IT" altLang="it-IT" sz="2400" dirty="0"/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7A90121B-F3F6-BD09-FCB1-568CCF02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650" y="3141663"/>
            <a:ext cx="7629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/>
              <a:t>Malattie da accumulo di sostanze endogene per difetto di enzimi o trasportatori (es. malattie </a:t>
            </a:r>
            <a:r>
              <a:rPr lang="it-IT" altLang="it-IT" sz="2400" dirty="0" err="1"/>
              <a:t>lisosomali</a:t>
            </a:r>
            <a:r>
              <a:rPr lang="it-IT" altLang="it-IT" sz="2400" dirty="0"/>
              <a:t>)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66ADB122-31CA-1EC8-F5ED-4C79FC2C9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161" y="5084763"/>
            <a:ext cx="77891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/>
              <a:t>Difetti di degradazione di materiale </a:t>
            </a:r>
            <a:r>
              <a:rPr lang="it-IT" altLang="it-IT" sz="2400" u="sng" dirty="0"/>
              <a:t>endogeno</a:t>
            </a:r>
            <a:r>
              <a:rPr lang="it-IT" altLang="it-IT" sz="2400" dirty="0"/>
              <a:t> o </a:t>
            </a:r>
            <a:r>
              <a:rPr lang="it-IT" altLang="it-IT" sz="2400" u="sng" dirty="0"/>
              <a:t>esogeno; </a:t>
            </a:r>
            <a:r>
              <a:rPr lang="it-IT" altLang="it-IT" sz="2400" dirty="0"/>
              <a:t>(emocromatosi, antracosi)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1737</Words>
  <Application>Microsoft Office PowerPoint</Application>
  <PresentationFormat>Widescreen</PresentationFormat>
  <Paragraphs>255</Paragraphs>
  <Slides>30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Agency FB</vt:lpstr>
      <vt:lpstr>Arial</vt:lpstr>
      <vt:lpstr>Arial Nova</vt:lpstr>
      <vt:lpstr>Calibri</vt:lpstr>
      <vt:lpstr>Calibri Light</vt:lpstr>
      <vt:lpstr>Comic Sans MS</vt:lpstr>
      <vt:lpstr>Lucida Sans</vt:lpstr>
      <vt:lpstr>Times New Roman</vt:lpstr>
      <vt:lpstr>Wingdings</vt:lpstr>
      <vt:lpstr>Office Theme</vt:lpstr>
      <vt:lpstr>Immagine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Accumuli intracellulari: sostanze NON facilmente degradabili</vt:lpstr>
      <vt:lpstr>Accumuli intracellulari: polveri</vt:lpstr>
      <vt:lpstr>PowerPoint Presentation</vt:lpstr>
      <vt:lpstr>PowerPoint Presentation</vt:lpstr>
      <vt:lpstr>Accumuli intracellulari: pigmenti </vt:lpstr>
      <vt:lpstr>PowerPoint Presentation</vt:lpstr>
      <vt:lpstr>Sovraccarico sistemico di ferro (emocromatosi)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67</cp:revision>
  <dcterms:created xsi:type="dcterms:W3CDTF">2021-01-24T09:29:02Z</dcterms:created>
  <dcterms:modified xsi:type="dcterms:W3CDTF">2024-04-25T17:58:21Z</dcterms:modified>
</cp:coreProperties>
</file>