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55"/>
  </p:notesMasterIdLst>
  <p:sldIdLst>
    <p:sldId id="309" r:id="rId2"/>
    <p:sldId id="264" r:id="rId3"/>
    <p:sldId id="284" r:id="rId4"/>
    <p:sldId id="345" r:id="rId5"/>
    <p:sldId id="346" r:id="rId6"/>
    <p:sldId id="259" r:id="rId7"/>
    <p:sldId id="265" r:id="rId8"/>
    <p:sldId id="351" r:id="rId9"/>
    <p:sldId id="293" r:id="rId10"/>
    <p:sldId id="316" r:id="rId11"/>
    <p:sldId id="285" r:id="rId12"/>
    <p:sldId id="329" r:id="rId13"/>
    <p:sldId id="286" r:id="rId14"/>
    <p:sldId id="352" r:id="rId15"/>
    <p:sldId id="288" r:id="rId16"/>
    <p:sldId id="330" r:id="rId17"/>
    <p:sldId id="306" r:id="rId18"/>
    <p:sldId id="331" r:id="rId19"/>
    <p:sldId id="332" r:id="rId20"/>
    <p:sldId id="291" r:id="rId21"/>
    <p:sldId id="315" r:id="rId22"/>
    <p:sldId id="334" r:id="rId23"/>
    <p:sldId id="311" r:id="rId24"/>
    <p:sldId id="312" r:id="rId25"/>
    <p:sldId id="296" r:id="rId26"/>
    <p:sldId id="297" r:id="rId27"/>
    <p:sldId id="313" r:id="rId28"/>
    <p:sldId id="314" r:id="rId29"/>
    <p:sldId id="348" r:id="rId30"/>
    <p:sldId id="310" r:id="rId31"/>
    <p:sldId id="299" r:id="rId32"/>
    <p:sldId id="308" r:id="rId33"/>
    <p:sldId id="344" r:id="rId34"/>
    <p:sldId id="337" r:id="rId35"/>
    <p:sldId id="318" r:id="rId36"/>
    <p:sldId id="343" r:id="rId37"/>
    <p:sldId id="323" r:id="rId38"/>
    <p:sldId id="340" r:id="rId39"/>
    <p:sldId id="324" r:id="rId40"/>
    <p:sldId id="325" r:id="rId41"/>
    <p:sldId id="326" r:id="rId42"/>
    <p:sldId id="320" r:id="rId43"/>
    <p:sldId id="321" r:id="rId44"/>
    <p:sldId id="322" r:id="rId45"/>
    <p:sldId id="350" r:id="rId46"/>
    <p:sldId id="327" r:id="rId47"/>
    <p:sldId id="349" r:id="rId48"/>
    <p:sldId id="328" r:id="rId49"/>
    <p:sldId id="283" r:id="rId50"/>
    <p:sldId id="304" r:id="rId51"/>
    <p:sldId id="335" r:id="rId52"/>
    <p:sldId id="300" r:id="rId53"/>
    <p:sldId id="341" r:id="rId54"/>
  </p:sldIdLst>
  <p:sldSz cx="9144000" cy="6858000" type="screen4x3"/>
  <p:notesSz cx="7104063" cy="10234613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9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9900"/>
    <a:srgbClr val="3333CC"/>
    <a:srgbClr val="663300"/>
    <a:srgbClr val="FF3300"/>
    <a:srgbClr val="CCECFF"/>
    <a:srgbClr val="9999FF"/>
    <a:srgbClr val="EAEAEA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84" autoAdjust="0"/>
  </p:normalViewPr>
  <p:slideViewPr>
    <p:cSldViewPr snapToGrid="0">
      <p:cViewPr>
        <p:scale>
          <a:sx n="66" d="100"/>
          <a:sy n="66" d="100"/>
        </p:scale>
        <p:origin x="1208" y="-2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59" d="100"/>
          <a:sy n="59" d="100"/>
        </p:scale>
        <p:origin x="-1662" y="-78"/>
      </p:cViewPr>
      <p:guideLst>
        <p:guide orient="horz" pos="3224"/>
        <p:guide pos="223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3078639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90" tIns="47645" rIns="95290" bIns="47645" numCol="1" anchor="t" anchorCtr="0" compatLnSpc="1">
            <a:prstTxWarp prst="textNoShape">
              <a:avLst/>
            </a:prstTxWarp>
          </a:bodyPr>
          <a:lstStyle>
            <a:lvl1pPr defTabSz="952500" eaLnBrk="0" hangingPunct="0">
              <a:defRPr sz="130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5424" y="1"/>
            <a:ext cx="3078639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90" tIns="47645" rIns="95290" bIns="47645" numCol="1" anchor="t" anchorCtr="0" compatLnSpc="1">
            <a:prstTxWarp prst="textNoShape">
              <a:avLst/>
            </a:prstTxWarp>
          </a:bodyPr>
          <a:lstStyle>
            <a:lvl1pPr algn="r" defTabSz="952500" eaLnBrk="0" hangingPunct="0">
              <a:defRPr sz="130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27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6763"/>
            <a:ext cx="5119687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5197" y="4860926"/>
            <a:ext cx="5213671" cy="460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90" tIns="47645" rIns="95290" bIns="476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378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723439"/>
            <a:ext cx="3078639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90" tIns="47645" rIns="95290" bIns="47645" numCol="1" anchor="b" anchorCtr="0" compatLnSpc="1">
            <a:prstTxWarp prst="textNoShape">
              <a:avLst/>
            </a:prstTxWarp>
          </a:bodyPr>
          <a:lstStyle>
            <a:lvl1pPr defTabSz="952500" eaLnBrk="0" hangingPunct="0">
              <a:defRPr sz="130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78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5424" y="9723439"/>
            <a:ext cx="3078639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90" tIns="47645" rIns="95290" bIns="47645" numCol="1" anchor="b" anchorCtr="0" compatLnSpc="1">
            <a:prstTxWarp prst="textNoShape">
              <a:avLst/>
            </a:prstTxWarp>
          </a:bodyPr>
          <a:lstStyle>
            <a:lvl1pPr algn="r" defTabSz="952500" eaLnBrk="0" hangingPunct="0">
              <a:defRPr sz="1300">
                <a:cs typeface="+mn-cs"/>
              </a:defRPr>
            </a:lvl1pPr>
          </a:lstStyle>
          <a:p>
            <a:pPr>
              <a:defRPr/>
            </a:pPr>
            <a:fld id="{C245AA31-D96D-4776-AE8F-A7C8CEA5B28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874793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796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83E82AA-6467-430F-8BC3-864E4E658250}" type="slidenum">
              <a:rPr lang="it-IT" smtClean="0"/>
              <a:pPr>
                <a:defRPr/>
              </a:pPr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92052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2B845FC-1DB2-4B72-A0CA-54AA0D43BD49}" type="slidenum">
              <a:rPr lang="it-IT" smtClean="0"/>
              <a:pPr>
                <a:defRPr/>
              </a:pPr>
              <a:t>20</a:t>
            </a:fld>
            <a:endParaRPr lang="it-IT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r>
              <a:rPr lang="it-IT" b="1">
                <a:solidFill>
                  <a:srgbClr val="FF3300"/>
                </a:solidFill>
              </a:rPr>
              <a:t>gruppo ferrilico</a:t>
            </a:r>
            <a:endParaRPr lang="it-IT" b="1" i="1">
              <a:solidFill>
                <a:srgbClr val="FF3300"/>
              </a:solidFill>
            </a:endParaRPr>
          </a:p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63879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45AA31-D96D-4776-AE8F-A7C8CEA5B28C}" type="slidenum">
              <a:rPr lang="it-IT" smtClean="0"/>
              <a:pPr>
                <a:defRPr/>
              </a:pPr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95890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Biochimica  FA040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CTF 2010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9A04A8-1D79-4365-AEC6-871ABDA0925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13113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Biochimica  FA040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CTF 2010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A0F979-9C13-45F9-B7AA-95AEEBBA3F6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44663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11188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11188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Biochimica  FA040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CTF 2010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65ACC2-D7BB-4525-9196-BC31F668353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879387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11188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2788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2788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6388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6388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Biochimica  FA040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CTF 2010 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A358F3-B738-47C2-9F49-C70D9232699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499974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11188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2788"/>
            <a:ext cx="7772400" cy="4114800"/>
          </a:xfrm>
        </p:spPr>
        <p:txBody>
          <a:bodyPr/>
          <a:lstStyle/>
          <a:p>
            <a:pPr lvl="0"/>
            <a:endParaRPr lang="en-GB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Biochimica  FA040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CTF 2010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81B359-1BB6-48B2-A9F9-9C73FA72CB5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56166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11188"/>
            <a:ext cx="77724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Biochimica  FA040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CTF 2010 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267951-F60C-4F56-8BCF-C9F6DBD3A84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2621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Biochimica  FA040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CTF 2010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41C67C-7DE3-4843-8C38-F67BA99DA36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2855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Biochimica  FA040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CTF 2010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7D9A4B-FD1E-4A38-990B-55EDFB7BF47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47529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278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278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Biochimica  FA040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CTF 2010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1F489E-B352-4CA7-8032-2A5FA7465EE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64006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Biochimica  FA040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CTF 2010 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5502E3-58F5-420F-932C-EEFBA2A0179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462876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Biochimica  FA040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CTF 2010 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85CF36-01E7-4CE3-8E86-15AE6D18F5A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67021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Biochimica  FA040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CTF 2010 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3AAB20-EEC8-4582-8F35-F839A4BC050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36458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Biochimica  FA040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CTF 2010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F15592-7F97-4208-ADAC-C977B1C8233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13396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Biochimica  FA040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CTF 2010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12AB91-F5ED-41AE-B39E-E06AEBCFC0F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2384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11188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954" tIns="54478" rIns="108954" bIns="5447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2788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954" tIns="54478" rIns="108954" bIns="5447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6813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8954" tIns="54478" rIns="108954" bIns="54478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500">
                <a:cs typeface="+mn-cs"/>
              </a:defRPr>
            </a:lvl1pPr>
          </a:lstStyle>
          <a:p>
            <a:pPr>
              <a:defRPr/>
            </a:pPr>
            <a:r>
              <a:rPr lang="it-IT"/>
              <a:t>Biochimica  FA040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6813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8954" tIns="54478" rIns="108954" bIns="54478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500">
                <a:cs typeface="+mn-cs"/>
              </a:defRPr>
            </a:lvl1pPr>
          </a:lstStyle>
          <a:p>
            <a:pPr>
              <a:defRPr/>
            </a:pPr>
            <a:r>
              <a:rPr lang="it-IT"/>
              <a:t>CTF 2010 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6813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8954" tIns="54478" rIns="108954" bIns="54478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500">
                <a:cs typeface="+mn-cs"/>
              </a:defRPr>
            </a:lvl1pPr>
          </a:lstStyle>
          <a:p>
            <a:pPr>
              <a:defRPr/>
            </a:pPr>
            <a:fld id="{D84CED95-98AA-4E59-920F-C49C0F54079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sldNum="0" hdr="0" ftr="0" dt="0"/>
  <p:txStyles>
    <p:titleStyle>
      <a:lvl1pPr algn="ctr" defTabSz="1087438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087438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Times New Roman" pitchFamily="18" charset="0"/>
        </a:defRPr>
      </a:lvl2pPr>
      <a:lvl3pPr algn="ctr" defTabSz="1087438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Times New Roman" pitchFamily="18" charset="0"/>
        </a:defRPr>
      </a:lvl3pPr>
      <a:lvl4pPr algn="ctr" defTabSz="1087438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Times New Roman" pitchFamily="18" charset="0"/>
        </a:defRPr>
      </a:lvl4pPr>
      <a:lvl5pPr algn="ctr" defTabSz="1087438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Times New Roman" pitchFamily="18" charset="0"/>
        </a:defRPr>
      </a:lvl5pPr>
      <a:lvl6pPr marL="457200" algn="ctr" defTabSz="1087438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Times New Roman" pitchFamily="18" charset="0"/>
        </a:defRPr>
      </a:lvl6pPr>
      <a:lvl7pPr marL="914400" algn="ctr" defTabSz="1087438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Times New Roman" pitchFamily="18" charset="0"/>
        </a:defRPr>
      </a:lvl7pPr>
      <a:lvl8pPr marL="1371600" algn="ctr" defTabSz="1087438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Times New Roman" pitchFamily="18" charset="0"/>
        </a:defRPr>
      </a:lvl8pPr>
      <a:lvl9pPr marL="1828800" algn="ctr" defTabSz="1087438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Times New Roman" pitchFamily="18" charset="0"/>
        </a:defRPr>
      </a:lvl9pPr>
    </p:titleStyle>
    <p:bodyStyle>
      <a:lvl1pPr marL="409575" indent="-409575" algn="l" defTabSz="1087438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  <a:ea typeface="+mn-ea"/>
          <a:cs typeface="+mn-cs"/>
        </a:defRPr>
      </a:lvl1pPr>
      <a:lvl2pPr marL="887413" indent="-344488" algn="l" defTabSz="1087438" rtl="0" eaLnBrk="0" fontAlgn="base" hangingPunct="0">
        <a:spcBef>
          <a:spcPct val="20000"/>
        </a:spcBef>
        <a:spcAft>
          <a:spcPct val="0"/>
        </a:spcAft>
        <a:buChar char="–"/>
        <a:defRPr sz="3400">
          <a:solidFill>
            <a:schemeClr val="tx1"/>
          </a:solidFill>
          <a:latin typeface="+mn-lt"/>
        </a:defRPr>
      </a:lvl2pPr>
      <a:lvl3pPr marL="1363663" indent="-276225" algn="l" defTabSz="1087438" rtl="0" eaLnBrk="0" fontAlgn="base" hangingPunct="0">
        <a:spcBef>
          <a:spcPct val="20000"/>
        </a:spcBef>
        <a:spcAft>
          <a:spcPct val="0"/>
        </a:spcAft>
        <a:buChar char="•"/>
        <a:defRPr sz="2900">
          <a:solidFill>
            <a:schemeClr val="tx1"/>
          </a:solidFill>
          <a:latin typeface="+mn-lt"/>
        </a:defRPr>
      </a:lvl3pPr>
      <a:lvl4pPr marL="1906588" indent="-273050" algn="l" defTabSz="1087438" rtl="0" eaLnBrk="0" fontAlgn="base" hangingPunct="0">
        <a:spcBef>
          <a:spcPct val="20000"/>
        </a:spcBef>
        <a:spcAft>
          <a:spcPct val="0"/>
        </a:spcAft>
        <a:buChar char="–"/>
        <a:defRPr sz="2300">
          <a:solidFill>
            <a:schemeClr val="tx1"/>
          </a:solidFill>
          <a:latin typeface="+mn-lt"/>
        </a:defRPr>
      </a:lvl4pPr>
      <a:lvl5pPr marL="2451100" indent="-271463" algn="l" defTabSz="1087438" rtl="0" eaLnBrk="0" fontAlgn="base" hangingPunct="0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5pPr>
      <a:lvl6pPr marL="2908300" indent="-271463" algn="l" defTabSz="1087438" rtl="0" eaLnBrk="0" fontAlgn="base" hangingPunct="0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6pPr>
      <a:lvl7pPr marL="3365500" indent="-271463" algn="l" defTabSz="1087438" rtl="0" eaLnBrk="0" fontAlgn="base" hangingPunct="0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7pPr>
      <a:lvl8pPr marL="3822700" indent="-271463" algn="l" defTabSz="1087438" rtl="0" eaLnBrk="0" fontAlgn="base" hangingPunct="0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8pPr>
      <a:lvl9pPr marL="4279900" indent="-271463" algn="l" defTabSz="1087438" rtl="0" eaLnBrk="0" fontAlgn="base" hangingPunct="0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wm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gi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030" descr="f1402_ISBN88-08-07893-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0776" y="542925"/>
            <a:ext cx="5526088" cy="631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e 4"/>
          <p:cNvSpPr/>
          <p:nvPr/>
        </p:nvSpPr>
        <p:spPr bwMode="auto">
          <a:xfrm>
            <a:off x="5814226" y="4819650"/>
            <a:ext cx="166688" cy="155575"/>
          </a:xfrm>
          <a:prstGeom prst="ellipse">
            <a:avLst/>
          </a:prstGeom>
          <a:solidFill>
            <a:srgbClr val="3333CC">
              <a:alpha val="50196"/>
            </a:srgbClr>
          </a:solidFill>
          <a:ln w="57150">
            <a:solidFill>
              <a:srgbClr val="3333CC">
                <a:alpha val="69804"/>
              </a:srgbClr>
            </a:solidFill>
            <a:prstDash val="dash"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eaLnBrk="0" hangingPunct="0">
              <a:defRPr/>
            </a:pPr>
            <a:endParaRPr lang="it-IT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6" name="CasellaDiTesto 5"/>
          <p:cNvSpPr txBox="1"/>
          <p:nvPr/>
        </p:nvSpPr>
        <p:spPr bwMode="auto">
          <a:xfrm>
            <a:off x="6125400" y="4279945"/>
            <a:ext cx="1152501" cy="292388"/>
          </a:xfrm>
          <a:prstGeom prst="rect">
            <a:avLst/>
          </a:prstGeom>
          <a:solidFill>
            <a:srgbClr val="3333CC">
              <a:alpha val="50196"/>
            </a:srgb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tIns="0">
            <a:spAutoFit/>
          </a:bodyPr>
          <a:lstStyle/>
          <a:p>
            <a:pPr eaLnBrk="0" hangingPunct="0">
              <a:defRPr/>
            </a:pPr>
            <a:r>
              <a:rPr lang="it-IT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piruvato</a:t>
            </a:r>
          </a:p>
        </p:txBody>
      </p:sp>
      <p:sp>
        <p:nvSpPr>
          <p:cNvPr id="4103" name="Figura a mano libera 13"/>
          <p:cNvSpPr>
            <a:spLocks/>
          </p:cNvSpPr>
          <p:nvPr/>
        </p:nvSpPr>
        <p:spPr bwMode="auto">
          <a:xfrm>
            <a:off x="5885664" y="4591050"/>
            <a:ext cx="239712" cy="685800"/>
          </a:xfrm>
          <a:custGeom>
            <a:avLst/>
            <a:gdLst>
              <a:gd name="T0" fmla="*/ 1587 w 239712"/>
              <a:gd name="T1" fmla="*/ 0 h 685800"/>
              <a:gd name="T2" fmla="*/ 39687 w 239712"/>
              <a:gd name="T3" fmla="*/ 561975 h 685800"/>
              <a:gd name="T4" fmla="*/ 239712 w 239712"/>
              <a:gd name="T5" fmla="*/ 685800 h 685800"/>
              <a:gd name="T6" fmla="*/ 0 60000 65536"/>
              <a:gd name="T7" fmla="*/ 0 60000 65536"/>
              <a:gd name="T8" fmla="*/ 0 60000 65536"/>
              <a:gd name="T9" fmla="*/ 0 w 239712"/>
              <a:gd name="T10" fmla="*/ 0 h 685800"/>
              <a:gd name="T11" fmla="*/ 239712 w 239712"/>
              <a:gd name="T12" fmla="*/ 685800 h 6858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39712" h="685800">
                <a:moveTo>
                  <a:pt x="1587" y="0"/>
                </a:moveTo>
                <a:cubicBezTo>
                  <a:pt x="4762" y="92869"/>
                  <a:pt x="0" y="447675"/>
                  <a:pt x="39687" y="561975"/>
                </a:cubicBezTo>
                <a:cubicBezTo>
                  <a:pt x="79374" y="676275"/>
                  <a:pt x="160337" y="654843"/>
                  <a:pt x="239712" y="685800"/>
                </a:cubicBezTo>
              </a:path>
            </a:pathLst>
          </a:custGeom>
          <a:noFill/>
          <a:ln w="57150" cap="flat" cmpd="sng" algn="ctr">
            <a:solidFill>
              <a:srgbClr val="3333CC">
                <a:alpha val="69803"/>
              </a:srgbClr>
            </a:solidFill>
            <a:prstDash val="dash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104" name="Ovale 14"/>
          <p:cNvSpPr>
            <a:spLocks noChangeArrowheads="1"/>
          </p:cNvSpPr>
          <p:nvPr/>
        </p:nvSpPr>
        <p:spPr bwMode="auto">
          <a:xfrm>
            <a:off x="5430051" y="5248275"/>
            <a:ext cx="1057275" cy="1066800"/>
          </a:xfrm>
          <a:prstGeom prst="ellipse">
            <a:avLst/>
          </a:prstGeom>
          <a:noFill/>
          <a:ln w="57150" algn="ctr">
            <a:solidFill>
              <a:srgbClr val="3333CC">
                <a:alpha val="69803"/>
              </a:srgbClr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9" name="Ovale 8"/>
          <p:cNvSpPr/>
          <p:nvPr/>
        </p:nvSpPr>
        <p:spPr bwMode="auto">
          <a:xfrm>
            <a:off x="5804701" y="4457700"/>
            <a:ext cx="166688" cy="155575"/>
          </a:xfrm>
          <a:prstGeom prst="ellipse">
            <a:avLst/>
          </a:prstGeom>
          <a:solidFill>
            <a:srgbClr val="3333CC">
              <a:alpha val="50196"/>
            </a:srgbClr>
          </a:solidFill>
          <a:ln w="57150">
            <a:solidFill>
              <a:srgbClr val="3333CC">
                <a:alpha val="69804"/>
              </a:srgbClr>
            </a:solidFill>
            <a:prstDash val="dash"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eaLnBrk="0" hangingPunct="0">
              <a:defRPr/>
            </a:pPr>
            <a:endParaRPr lang="it-IT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0" name="CasellaDiTesto 9"/>
          <p:cNvSpPr txBox="1"/>
          <p:nvPr/>
        </p:nvSpPr>
        <p:spPr bwMode="auto">
          <a:xfrm>
            <a:off x="6134925" y="4746670"/>
            <a:ext cx="1152501" cy="292388"/>
          </a:xfrm>
          <a:prstGeom prst="rect">
            <a:avLst/>
          </a:prstGeom>
          <a:solidFill>
            <a:srgbClr val="3333CC">
              <a:alpha val="50196"/>
            </a:srgb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tIns="0">
            <a:spAutoFit/>
          </a:bodyPr>
          <a:lstStyle/>
          <a:p>
            <a:pPr eaLnBrk="0" hangingPunct="0">
              <a:defRPr/>
            </a:pPr>
            <a:r>
              <a:rPr lang="it-IT" sz="1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Ac-CoA</a:t>
            </a:r>
            <a:endParaRPr lang="it-IT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uppo 19"/>
          <p:cNvGrpSpPr/>
          <p:nvPr/>
        </p:nvGrpSpPr>
        <p:grpSpPr bwMode="auto">
          <a:xfrm>
            <a:off x="5799537" y="1161730"/>
            <a:ext cx="185366" cy="3469922"/>
            <a:chOff x="4213762" y="1199408"/>
            <a:chExt cx="180108" cy="3774375"/>
          </a:xfrm>
          <a:solidFill>
            <a:srgbClr val="3333CC">
              <a:alpha val="50196"/>
            </a:srgb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cxnSp>
          <p:nvCxnSpPr>
            <p:cNvPr id="13" name="Connettore 1 12"/>
            <p:cNvCxnSpPr/>
            <p:nvPr/>
          </p:nvCxnSpPr>
          <p:spPr bwMode="auto">
            <a:xfrm rot="5400000">
              <a:off x="2476006" y="3081647"/>
              <a:ext cx="3657600" cy="11875"/>
            </a:xfrm>
            <a:prstGeom prst="line">
              <a:avLst/>
            </a:prstGeom>
            <a:grpFill/>
            <a:ln w="57150">
              <a:solidFill>
                <a:srgbClr val="3333CC">
                  <a:alpha val="60000"/>
                </a:srgbClr>
              </a:solidFill>
              <a:prstDash val="dash"/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cxnSp>
        <p:sp>
          <p:nvSpPr>
            <p:cNvPr id="14" name="Ovale 13"/>
            <p:cNvSpPr/>
            <p:nvPr/>
          </p:nvSpPr>
          <p:spPr bwMode="auto">
            <a:xfrm>
              <a:off x="4227616" y="1199408"/>
              <a:ext cx="166254" cy="154380"/>
            </a:xfrm>
            <a:prstGeom prst="ellipse">
              <a:avLst/>
            </a:prstGeom>
            <a:grpFill/>
            <a:ln w="57150">
              <a:solidFill>
                <a:srgbClr val="3333CC">
                  <a:alpha val="60000"/>
                </a:srgbClr>
              </a:solidFill>
              <a:prstDash val="dash"/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pPr eaLnBrk="0" hangingPunct="0">
                <a:defRPr/>
              </a:pPr>
              <a:endParaRPr lang="it-IT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15" name="Ovale 14"/>
            <p:cNvSpPr/>
            <p:nvPr/>
          </p:nvSpPr>
          <p:spPr bwMode="auto">
            <a:xfrm>
              <a:off x="4213762" y="4819403"/>
              <a:ext cx="166254" cy="154380"/>
            </a:xfrm>
            <a:prstGeom prst="ellipse">
              <a:avLst/>
            </a:prstGeom>
            <a:grpFill/>
            <a:ln w="57150">
              <a:solidFill>
                <a:srgbClr val="3333CC">
                  <a:alpha val="60000"/>
                </a:srgbClr>
              </a:solidFill>
              <a:prstDash val="dash"/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pPr eaLnBrk="0" hangingPunct="0">
                <a:defRPr/>
              </a:pPr>
              <a:endParaRPr lang="it-IT">
                <a:solidFill>
                  <a:schemeClr val="tx1"/>
                </a:solidFill>
                <a:latin typeface="Arial" charset="0"/>
              </a:endParaRPr>
            </a:p>
          </p:txBody>
        </p:sp>
      </p:grpSp>
      <p:sp>
        <p:nvSpPr>
          <p:cNvPr id="16" name="CasellaDiTesto 15"/>
          <p:cNvSpPr txBox="1"/>
          <p:nvPr/>
        </p:nvSpPr>
        <p:spPr bwMode="auto">
          <a:xfrm>
            <a:off x="6115851" y="1019174"/>
            <a:ext cx="1185535" cy="353943"/>
          </a:xfrm>
          <a:prstGeom prst="rect">
            <a:avLst/>
          </a:prstGeom>
          <a:solidFill>
            <a:schemeClr val="accent2">
              <a:alpha val="50196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tIns="0">
            <a:spAutoFit/>
          </a:bodyPr>
          <a:lstStyle/>
          <a:p>
            <a:pPr eaLnBrk="0" hangingPunct="0">
              <a:defRPr/>
            </a:pPr>
            <a:r>
              <a:rPr lang="it-IT" sz="2000" dirty="0">
                <a:solidFill>
                  <a:schemeClr val="bg1"/>
                </a:solidFill>
              </a:rPr>
              <a:t>glucosio</a:t>
            </a:r>
          </a:p>
        </p:txBody>
      </p:sp>
      <p:sp>
        <p:nvSpPr>
          <p:cNvPr id="17" name="Rectangle 36"/>
          <p:cNvSpPr>
            <a:spLocks noChangeArrowheads="1"/>
          </p:cNvSpPr>
          <p:nvPr/>
        </p:nvSpPr>
        <p:spPr bwMode="auto">
          <a:xfrm>
            <a:off x="185738" y="128588"/>
            <a:ext cx="8788400" cy="284162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marL="0" lvl="2" defTabSz="1087438" eaLnBrk="0" hangingPunct="0">
              <a:spcBef>
                <a:spcPts val="575"/>
              </a:spcBef>
              <a:spcAft>
                <a:spcPts val="575"/>
              </a:spcAft>
              <a:defRPr/>
            </a:pPr>
            <a:r>
              <a:rPr lang="it-IT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+mn-cs"/>
              </a:rPr>
              <a:t> Catena Respiratoria e Fosforilazione Ossidativa</a:t>
            </a:r>
          </a:p>
        </p:txBody>
      </p:sp>
      <p:cxnSp>
        <p:nvCxnSpPr>
          <p:cNvPr id="4114" name="Connettore 2 18"/>
          <p:cNvCxnSpPr>
            <a:cxnSpLocks noChangeShapeType="1"/>
          </p:cNvCxnSpPr>
          <p:nvPr/>
        </p:nvCxnSpPr>
        <p:spPr bwMode="auto">
          <a:xfrm rot="10800000" flipV="1">
            <a:off x="4744251" y="6153150"/>
            <a:ext cx="704850" cy="247650"/>
          </a:xfrm>
          <a:prstGeom prst="straightConnector1">
            <a:avLst/>
          </a:prstGeom>
          <a:noFill/>
          <a:ln w="57150" algn="ctr">
            <a:solidFill>
              <a:schemeClr val="accent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" name="CasellaDiTesto 23"/>
          <p:cNvSpPr txBox="1"/>
          <p:nvPr/>
        </p:nvSpPr>
        <p:spPr bwMode="auto">
          <a:xfrm>
            <a:off x="5087176" y="6365920"/>
            <a:ext cx="761976" cy="292388"/>
          </a:xfrm>
          <a:prstGeom prst="rect">
            <a:avLst/>
          </a:prstGeom>
          <a:solidFill>
            <a:srgbClr val="3333CC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tIns="0">
            <a:spAutoFit/>
          </a:bodyPr>
          <a:lstStyle/>
          <a:p>
            <a:pPr eaLnBrk="0" hangingPunct="0">
              <a:defRPr/>
            </a:pPr>
            <a:r>
              <a:rPr lang="it-IT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NADH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118335" y="1645920"/>
            <a:ext cx="358229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it-IT" sz="1600" dirty="0">
                <a:latin typeface="Arial" pitchFamily="34" charset="0"/>
              </a:rPr>
              <a:t>NADH/FADH2</a:t>
            </a:r>
          </a:p>
          <a:p>
            <a:pPr algn="ctr">
              <a:spcBef>
                <a:spcPts val="1200"/>
              </a:spcBef>
            </a:pPr>
            <a:r>
              <a:rPr lang="it-IT" sz="1600" dirty="0">
                <a:latin typeface="Arial" pitchFamily="34" charset="0"/>
                <a:sym typeface="Wingdings"/>
              </a:rPr>
              <a:t></a:t>
            </a:r>
            <a:endParaRPr lang="it-IT" sz="1600" dirty="0">
              <a:latin typeface="Arial" pitchFamily="34" charset="0"/>
            </a:endParaRPr>
          </a:p>
          <a:p>
            <a:pPr algn="ctr">
              <a:spcBef>
                <a:spcPts val="1200"/>
              </a:spcBef>
            </a:pPr>
            <a:r>
              <a:rPr lang="it-IT" sz="1600" dirty="0">
                <a:latin typeface="Arial" pitchFamily="34" charset="0"/>
              </a:rPr>
              <a:t>Flusso elettronico mitocondriale</a:t>
            </a:r>
          </a:p>
          <a:p>
            <a:pPr algn="ctr">
              <a:spcBef>
                <a:spcPts val="1200"/>
              </a:spcBef>
            </a:pPr>
            <a:r>
              <a:rPr lang="it-IT" sz="1600" dirty="0">
                <a:latin typeface="Arial" pitchFamily="34" charset="0"/>
                <a:sym typeface="Wingdings"/>
              </a:rPr>
              <a:t></a:t>
            </a:r>
          </a:p>
          <a:p>
            <a:pPr algn="ctr">
              <a:spcBef>
                <a:spcPts val="1200"/>
              </a:spcBef>
            </a:pPr>
            <a:r>
              <a:rPr lang="it-IT" sz="1600" dirty="0">
                <a:latin typeface="Arial" pitchFamily="34" charset="0"/>
                <a:sym typeface="Wingdings"/>
              </a:rPr>
              <a:t>O</a:t>
            </a:r>
            <a:r>
              <a:rPr lang="it-IT" sz="1600" baseline="-25000" dirty="0">
                <a:latin typeface="Arial" pitchFamily="34" charset="0"/>
                <a:sym typeface="Wingdings"/>
              </a:rPr>
              <a:t>2</a:t>
            </a:r>
            <a:r>
              <a:rPr lang="it-IT" sz="1600" dirty="0">
                <a:latin typeface="Arial" pitchFamily="34" charset="0"/>
                <a:sym typeface="Wingdings"/>
              </a:rPr>
              <a:t> </a:t>
            </a:r>
            <a:r>
              <a:rPr lang="it-IT" sz="1600" dirty="0">
                <a:latin typeface="Arial" pitchFamily="34" charset="0"/>
                <a:sym typeface="Wingdings" pitchFamily="2" charset="2"/>
              </a:rPr>
              <a:t> 2H</a:t>
            </a:r>
            <a:r>
              <a:rPr lang="it-IT" sz="1600" baseline="-25000" dirty="0">
                <a:latin typeface="Arial" pitchFamily="34" charset="0"/>
                <a:sym typeface="Wingdings" pitchFamily="2" charset="2"/>
              </a:rPr>
              <a:t>2</a:t>
            </a:r>
            <a:r>
              <a:rPr lang="it-IT" sz="1600" dirty="0">
                <a:latin typeface="Arial" pitchFamily="34" charset="0"/>
                <a:sym typeface="Wingdings" pitchFamily="2" charset="2"/>
              </a:rPr>
              <a:t>O        H</a:t>
            </a:r>
            <a:r>
              <a:rPr lang="it-IT" sz="1600" baseline="30000" dirty="0">
                <a:latin typeface="Arial" pitchFamily="34" charset="0"/>
                <a:sym typeface="Wingdings" pitchFamily="2" charset="2"/>
              </a:rPr>
              <a:t>+ </a:t>
            </a:r>
            <a:r>
              <a:rPr lang="it-IT" sz="1600" dirty="0">
                <a:latin typeface="Arial" pitchFamily="34" charset="0"/>
                <a:sym typeface="Wingdings" pitchFamily="2" charset="2"/>
              </a:rPr>
              <a:t>(</a:t>
            </a:r>
            <a:r>
              <a:rPr lang="it-IT" sz="1600" dirty="0" err="1">
                <a:latin typeface="Arial" pitchFamily="34" charset="0"/>
                <a:sym typeface="Wingdings" pitchFamily="2" charset="2"/>
              </a:rPr>
              <a:t>mat</a:t>
            </a:r>
            <a:r>
              <a:rPr lang="it-IT" sz="1600" dirty="0">
                <a:latin typeface="Arial" pitchFamily="34" charset="0"/>
                <a:sym typeface="Wingdings" pitchFamily="2" charset="2"/>
              </a:rPr>
              <a:t>)  H</a:t>
            </a:r>
            <a:r>
              <a:rPr lang="it-IT" sz="1600" baseline="30000" dirty="0">
                <a:latin typeface="Arial" pitchFamily="34" charset="0"/>
                <a:sym typeface="Wingdings" pitchFamily="2" charset="2"/>
              </a:rPr>
              <a:t>+</a:t>
            </a:r>
            <a:r>
              <a:rPr lang="it-IT" sz="1600" dirty="0">
                <a:latin typeface="Arial" pitchFamily="34" charset="0"/>
                <a:sym typeface="Wingdings" pitchFamily="2" charset="2"/>
              </a:rPr>
              <a:t> (</a:t>
            </a:r>
            <a:r>
              <a:rPr lang="it-IT" sz="1600" dirty="0" err="1">
                <a:latin typeface="Arial" pitchFamily="34" charset="0"/>
                <a:sym typeface="Wingdings" pitchFamily="2" charset="2"/>
              </a:rPr>
              <a:t>cit</a:t>
            </a:r>
            <a:r>
              <a:rPr lang="it-IT" sz="1600" dirty="0">
                <a:latin typeface="Arial" pitchFamily="34" charset="0"/>
                <a:sym typeface="Wingdings" pitchFamily="2" charset="2"/>
              </a:rPr>
              <a:t>)</a:t>
            </a:r>
          </a:p>
          <a:p>
            <a:pPr algn="ctr">
              <a:spcBef>
                <a:spcPts val="1200"/>
              </a:spcBef>
            </a:pPr>
            <a:r>
              <a:rPr lang="it-IT" sz="1600" dirty="0">
                <a:latin typeface="Arial" pitchFamily="34" charset="0"/>
                <a:sym typeface="Wingdings" pitchFamily="2" charset="2"/>
              </a:rPr>
              <a:t></a:t>
            </a:r>
          </a:p>
          <a:p>
            <a:pPr algn="ctr">
              <a:spcBef>
                <a:spcPts val="1200"/>
              </a:spcBef>
            </a:pPr>
            <a:r>
              <a:rPr lang="it-IT" sz="1600" dirty="0">
                <a:latin typeface="Arial" pitchFamily="34" charset="0"/>
                <a:sym typeface="Wingdings" pitchFamily="2" charset="2"/>
              </a:rPr>
              <a:t>Flusso di ritorno di H</a:t>
            </a:r>
            <a:r>
              <a:rPr lang="it-IT" sz="1600" baseline="30000" dirty="0">
                <a:latin typeface="Arial" pitchFamily="34" charset="0"/>
                <a:sym typeface="Wingdings" pitchFamily="2" charset="2"/>
              </a:rPr>
              <a:t>+</a:t>
            </a:r>
            <a:r>
              <a:rPr lang="it-IT" sz="1600" dirty="0">
                <a:latin typeface="Arial" pitchFamily="34" charset="0"/>
                <a:sym typeface="Wingdings" pitchFamily="2" charset="2"/>
              </a:rPr>
              <a:t> (accoppiamento </a:t>
            </a:r>
            <a:r>
              <a:rPr lang="it-IT" sz="1600" dirty="0" err="1">
                <a:latin typeface="Arial" pitchFamily="34" charset="0"/>
                <a:sym typeface="Wingdings" pitchFamily="2" charset="2"/>
              </a:rPr>
              <a:t>chemiosmotico</a:t>
            </a:r>
            <a:r>
              <a:rPr lang="it-IT" sz="1600" dirty="0">
                <a:latin typeface="Arial" pitchFamily="34" charset="0"/>
                <a:sym typeface="Wingdings" pitchFamily="2" charset="2"/>
              </a:rPr>
              <a:t>)</a:t>
            </a:r>
          </a:p>
          <a:p>
            <a:pPr algn="ctr">
              <a:spcBef>
                <a:spcPts val="1200"/>
              </a:spcBef>
            </a:pPr>
            <a:r>
              <a:rPr lang="it-IT" sz="1600" dirty="0">
                <a:latin typeface="Arial" pitchFamily="34" charset="0"/>
                <a:sym typeface="Wingdings" pitchFamily="2" charset="2"/>
              </a:rPr>
              <a:t></a:t>
            </a:r>
          </a:p>
          <a:p>
            <a:pPr algn="ctr">
              <a:spcBef>
                <a:spcPts val="1200"/>
              </a:spcBef>
            </a:pPr>
            <a:r>
              <a:rPr lang="it-IT" sz="1600" dirty="0">
                <a:latin typeface="Arial" pitchFamily="34" charset="0"/>
                <a:sym typeface="Wingdings" pitchFamily="2" charset="2"/>
              </a:rPr>
              <a:t>Sintesi di ATP</a:t>
            </a:r>
          </a:p>
          <a:p>
            <a:pPr algn="ctr"/>
            <a:endParaRPr lang="it-IT" sz="1600" dirty="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/>
          <p:cNvGrpSpPr/>
          <p:nvPr/>
        </p:nvGrpSpPr>
        <p:grpSpPr>
          <a:xfrm>
            <a:off x="1326488" y="1920203"/>
            <a:ext cx="4619446" cy="4335645"/>
            <a:chOff x="2316192" y="2372024"/>
            <a:chExt cx="4619446" cy="4335645"/>
          </a:xfrm>
        </p:grpSpPr>
        <p:grpSp>
          <p:nvGrpSpPr>
            <p:cNvPr id="3" name="Gruppo 2"/>
            <p:cNvGrpSpPr/>
            <p:nvPr/>
          </p:nvGrpSpPr>
          <p:grpSpPr>
            <a:xfrm>
              <a:off x="2316192" y="2372024"/>
              <a:ext cx="4619446" cy="3856248"/>
              <a:chOff x="228600" y="1612900"/>
              <a:chExt cx="3562350" cy="2924175"/>
            </a:xfrm>
          </p:grpSpPr>
          <p:pic>
            <p:nvPicPr>
              <p:cNvPr id="6" name="Picture 4" descr="f1811_ISBN88-08-07893-0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8600" y="1693863"/>
                <a:ext cx="3070225" cy="2843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" name="Rectangle 5"/>
              <p:cNvSpPr>
                <a:spLocks noChangeArrowheads="1"/>
              </p:cNvSpPr>
              <p:nvPr/>
            </p:nvSpPr>
            <p:spPr bwMode="auto">
              <a:xfrm>
                <a:off x="2089150" y="1612900"/>
                <a:ext cx="698500" cy="30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it-IT" sz="1400" b="1">
                    <a:solidFill>
                      <a:srgbClr val="FF3300"/>
                    </a:solidFill>
                    <a:latin typeface="Arial" pitchFamily="34" charset="0"/>
                  </a:rPr>
                  <a:t>NADH</a:t>
                </a:r>
              </a:p>
            </p:txBody>
          </p:sp>
          <p:sp>
            <p:nvSpPr>
              <p:cNvPr id="8" name="Line 6"/>
              <p:cNvSpPr>
                <a:spLocks noChangeShapeType="1"/>
              </p:cNvSpPr>
              <p:nvPr/>
            </p:nvSpPr>
            <p:spPr bwMode="auto">
              <a:xfrm flipH="1">
                <a:off x="1701800" y="1841500"/>
                <a:ext cx="393700" cy="17780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" name="Line 8"/>
              <p:cNvSpPr>
                <a:spLocks noChangeShapeType="1"/>
              </p:cNvSpPr>
              <p:nvPr/>
            </p:nvSpPr>
            <p:spPr bwMode="auto">
              <a:xfrm>
                <a:off x="3359150" y="3927475"/>
                <a:ext cx="431800" cy="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" name="Rettangolo 9"/>
              <p:cNvSpPr/>
              <p:nvPr/>
            </p:nvSpPr>
            <p:spPr>
              <a:xfrm>
                <a:off x="1800226" y="3746212"/>
                <a:ext cx="600074" cy="215444"/>
              </a:xfrm>
              <a:prstGeom prst="rect">
                <a:avLst/>
              </a:prstGeom>
              <a:solidFill>
                <a:schemeClr val="accent3">
                  <a:lumMod val="85000"/>
                </a:schemeClr>
              </a:solidFill>
              <a:ln>
                <a:solidFill>
                  <a:schemeClr val="accent4">
                    <a:lumMod val="65000"/>
                    <a:lumOff val="3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lIns="0" tIns="0" rIns="0" bIns="0">
                <a:spAutoFit/>
              </a:bodyPr>
              <a:lstStyle/>
              <a:p>
                <a:pPr eaLnBrk="0" hangingPunct="0">
                  <a:defRPr/>
                </a:pPr>
                <a:r>
                  <a:rPr lang="it-IT" sz="1400" b="1" dirty="0">
                    <a:solidFill>
                      <a:srgbClr val="FF0000"/>
                    </a:solidFill>
                    <a:latin typeface="Arial" pitchFamily="34" charset="0"/>
                    <a:cs typeface="+mn-cs"/>
                  </a:rPr>
                  <a:t>2Fe2S</a:t>
                </a:r>
                <a:endParaRPr lang="it-IT" sz="1400" dirty="0">
                  <a:solidFill>
                    <a:srgbClr val="FF0000"/>
                  </a:solidFill>
                  <a:cs typeface="+mn-cs"/>
                </a:endParaRPr>
              </a:p>
            </p:txBody>
          </p:sp>
          <p:sp>
            <p:nvSpPr>
              <p:cNvPr id="11" name="Rettangolo 10"/>
              <p:cNvSpPr/>
              <p:nvPr/>
            </p:nvSpPr>
            <p:spPr>
              <a:xfrm>
                <a:off x="857251" y="2822287"/>
                <a:ext cx="600074" cy="215444"/>
              </a:xfrm>
              <a:prstGeom prst="rect">
                <a:avLst/>
              </a:prstGeom>
              <a:solidFill>
                <a:schemeClr val="accent3">
                  <a:lumMod val="85000"/>
                </a:schemeClr>
              </a:solidFill>
              <a:ln>
                <a:solidFill>
                  <a:schemeClr val="accent4">
                    <a:lumMod val="65000"/>
                    <a:lumOff val="3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lIns="0" tIns="0" rIns="0" bIns="0">
                <a:spAutoFit/>
              </a:bodyPr>
              <a:lstStyle/>
              <a:p>
                <a:pPr eaLnBrk="0" hangingPunct="0">
                  <a:defRPr/>
                </a:pPr>
                <a:r>
                  <a:rPr lang="it-IT" sz="1400" b="1" dirty="0">
                    <a:solidFill>
                      <a:srgbClr val="FF0000"/>
                    </a:solidFill>
                    <a:latin typeface="Arial" pitchFamily="34" charset="0"/>
                    <a:cs typeface="+mn-cs"/>
                  </a:rPr>
                  <a:t>4Fe4S</a:t>
                </a:r>
                <a:endParaRPr lang="it-IT" sz="1400" dirty="0">
                  <a:solidFill>
                    <a:srgbClr val="FF0000"/>
                  </a:solidFill>
                  <a:cs typeface="+mn-cs"/>
                </a:endParaRPr>
              </a:p>
            </p:txBody>
          </p:sp>
          <p:sp>
            <p:nvSpPr>
              <p:cNvPr id="12" name="Rettangolo 11"/>
              <p:cNvSpPr/>
              <p:nvPr/>
            </p:nvSpPr>
            <p:spPr>
              <a:xfrm>
                <a:off x="1247776" y="3422362"/>
                <a:ext cx="247649" cy="215444"/>
              </a:xfrm>
              <a:prstGeom prst="rect">
                <a:avLst/>
              </a:prstGeom>
              <a:solidFill>
                <a:schemeClr val="accent3">
                  <a:lumMod val="85000"/>
                </a:schemeClr>
              </a:solidFill>
              <a:ln>
                <a:solidFill>
                  <a:schemeClr val="accent4">
                    <a:lumMod val="65000"/>
                    <a:lumOff val="3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lIns="0" tIns="0" rIns="0" bIns="0">
                <a:spAutoFit/>
              </a:bodyPr>
              <a:lstStyle/>
              <a:p>
                <a:pPr eaLnBrk="0" hangingPunct="0">
                  <a:defRPr/>
                </a:pPr>
                <a:r>
                  <a:rPr lang="it-IT" sz="1400" b="1" dirty="0">
                    <a:solidFill>
                      <a:srgbClr val="FF0000"/>
                    </a:solidFill>
                    <a:latin typeface="Arial" pitchFamily="34" charset="0"/>
                    <a:cs typeface="+mn-cs"/>
                  </a:rPr>
                  <a:t> Q</a:t>
                </a:r>
                <a:endParaRPr lang="it-IT" sz="1400" dirty="0">
                  <a:solidFill>
                    <a:srgbClr val="FF0000"/>
                  </a:solidFill>
                  <a:cs typeface="+mn-cs"/>
                </a:endParaRPr>
              </a:p>
            </p:txBody>
          </p:sp>
          <p:sp>
            <p:nvSpPr>
              <p:cNvPr id="13" name="Rettangolo 12"/>
              <p:cNvSpPr/>
              <p:nvPr/>
            </p:nvSpPr>
            <p:spPr>
              <a:xfrm>
                <a:off x="1009651" y="2241262"/>
                <a:ext cx="495299" cy="216188"/>
              </a:xfrm>
              <a:prstGeom prst="rect">
                <a:avLst/>
              </a:prstGeom>
              <a:solidFill>
                <a:schemeClr val="accent3">
                  <a:lumMod val="85000"/>
                </a:schemeClr>
              </a:solidFill>
              <a:ln>
                <a:solidFill>
                  <a:schemeClr val="accent4">
                    <a:lumMod val="65000"/>
                    <a:lumOff val="3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lIns="0" tIns="0" rIns="0" bIns="0">
                <a:spAutoFit/>
              </a:bodyPr>
              <a:lstStyle/>
              <a:p>
                <a:pPr eaLnBrk="0" hangingPunct="0">
                  <a:defRPr/>
                </a:pPr>
                <a:r>
                  <a:rPr lang="it-IT" sz="1400" b="1" dirty="0">
                    <a:solidFill>
                      <a:srgbClr val="FF0000"/>
                    </a:solidFill>
                    <a:latin typeface="Arial" pitchFamily="34" charset="0"/>
                    <a:cs typeface="+mn-cs"/>
                  </a:rPr>
                  <a:t> FMN</a:t>
                </a:r>
                <a:endParaRPr lang="it-IT" sz="1400" dirty="0">
                  <a:solidFill>
                    <a:srgbClr val="FF0000"/>
                  </a:solidFill>
                  <a:cs typeface="+mn-cs"/>
                </a:endParaRPr>
              </a:p>
            </p:txBody>
          </p:sp>
          <p:sp>
            <p:nvSpPr>
              <p:cNvPr id="14" name="Rettangolo 13"/>
              <p:cNvSpPr/>
              <p:nvPr/>
            </p:nvSpPr>
            <p:spPr>
              <a:xfrm>
                <a:off x="2895601" y="3812886"/>
                <a:ext cx="409574" cy="215444"/>
              </a:xfrm>
              <a:prstGeom prst="rect">
                <a:avLst/>
              </a:prstGeom>
              <a:solidFill>
                <a:schemeClr val="accent3">
                  <a:lumMod val="85000"/>
                </a:schemeClr>
              </a:solidFill>
              <a:ln>
                <a:solidFill>
                  <a:schemeClr val="accent4">
                    <a:lumMod val="65000"/>
                    <a:lumOff val="3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lIns="0" tIns="0" rIns="0" bIns="0">
                <a:spAutoFit/>
              </a:bodyPr>
              <a:lstStyle/>
              <a:p>
                <a:pPr eaLnBrk="0" hangingPunct="0">
                  <a:defRPr/>
                </a:pPr>
                <a:r>
                  <a:rPr lang="it-IT" sz="1400" b="1" dirty="0">
                    <a:solidFill>
                      <a:srgbClr val="FF0000"/>
                    </a:solidFill>
                    <a:latin typeface="Arial" pitchFamily="34" charset="0"/>
                    <a:cs typeface="+mn-cs"/>
                  </a:rPr>
                  <a:t> QH</a:t>
                </a:r>
                <a:r>
                  <a:rPr lang="it-IT" sz="1400" b="1" baseline="-25000" dirty="0">
                    <a:solidFill>
                      <a:srgbClr val="FF0000"/>
                    </a:solidFill>
                    <a:latin typeface="Arial" pitchFamily="34" charset="0"/>
                    <a:cs typeface="+mn-cs"/>
                  </a:rPr>
                  <a:t>2</a:t>
                </a:r>
                <a:endParaRPr lang="it-IT" sz="1400" baseline="-25000" dirty="0">
                  <a:solidFill>
                    <a:srgbClr val="FF0000"/>
                  </a:solidFill>
                  <a:cs typeface="+mn-cs"/>
                </a:endParaRPr>
              </a:p>
            </p:txBody>
          </p:sp>
        </p:grpSp>
        <p:sp>
          <p:nvSpPr>
            <p:cNvPr id="4" name="CasellaDiTesto 3"/>
            <p:cNvSpPr txBox="1"/>
            <p:nvPr/>
          </p:nvSpPr>
          <p:spPr>
            <a:xfrm>
              <a:off x="4173967" y="4292301"/>
              <a:ext cx="213391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>
                  <a:latin typeface="Arial" pitchFamily="34" charset="0"/>
                </a:rPr>
                <a:t>matrice mitocondriale</a:t>
              </a:r>
            </a:p>
          </p:txBody>
        </p:sp>
        <p:sp>
          <p:nvSpPr>
            <p:cNvPr id="5" name="CasellaDiTesto 4"/>
            <p:cNvSpPr txBox="1"/>
            <p:nvPr/>
          </p:nvSpPr>
          <p:spPr>
            <a:xfrm>
              <a:off x="4111214" y="6122894"/>
              <a:ext cx="221406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>
                  <a:latin typeface="Arial" pitchFamily="34" charset="0"/>
                </a:rPr>
                <a:t>spazio </a:t>
              </a:r>
              <a:r>
                <a:rPr lang="it-IT" sz="1600" dirty="0" err="1">
                  <a:latin typeface="Arial" pitchFamily="34" charset="0"/>
                </a:rPr>
                <a:t>intermembrana</a:t>
              </a:r>
              <a:endParaRPr lang="it-IT" sz="1600" dirty="0">
                <a:latin typeface="Arial" pitchFamily="34" charset="0"/>
              </a:endParaRPr>
            </a:p>
            <a:p>
              <a:r>
                <a:rPr lang="it-IT" sz="1600" dirty="0">
                  <a:latin typeface="Arial" pitchFamily="34" charset="0"/>
                </a:rPr>
                <a:t>(lato citoplasmatico)</a:t>
              </a:r>
            </a:p>
          </p:txBody>
        </p:sp>
      </p:grp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142707" y="203369"/>
            <a:ext cx="8788400" cy="284162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marL="358775" lvl="2" defTabSz="1087438" eaLnBrk="0" hangingPunct="0">
              <a:spcBef>
                <a:spcPts val="575"/>
              </a:spcBef>
              <a:spcAft>
                <a:spcPts val="575"/>
              </a:spcAft>
              <a:defRPr/>
            </a:pPr>
            <a:r>
              <a:rPr lang="it-IT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+mn-cs"/>
              </a:rPr>
              <a:t>Complesso I: NADH-Q riduttasi (reduttasi, </a:t>
            </a:r>
            <a:r>
              <a:rPr lang="it-IT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+mn-cs"/>
              </a:rPr>
              <a:t>ossidoriduttasi</a:t>
            </a:r>
            <a:r>
              <a:rPr lang="it-IT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+mn-cs"/>
              </a:rPr>
              <a:t>, deidrogenasi)</a:t>
            </a:r>
            <a:endParaRPr lang="it-IT" sz="24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</p:txBody>
      </p:sp>
      <p:pic>
        <p:nvPicPr>
          <p:cNvPr id="16" name="Picture 1028" descr="f1702_ISBN88-08-07893-0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111" y="1763465"/>
            <a:ext cx="2757411" cy="2110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Figura a mano libera 6"/>
          <p:cNvSpPr>
            <a:spLocks/>
          </p:cNvSpPr>
          <p:nvPr/>
        </p:nvSpPr>
        <p:spPr bwMode="auto">
          <a:xfrm>
            <a:off x="4351157" y="2242914"/>
            <a:ext cx="1242169" cy="483136"/>
          </a:xfrm>
          <a:custGeom>
            <a:avLst/>
            <a:gdLst>
              <a:gd name="T0" fmla="*/ 1242204 w 1173193"/>
              <a:gd name="T1" fmla="*/ 202840 h 410888"/>
              <a:gd name="T2" fmla="*/ 730708 w 1173193"/>
              <a:gd name="T3" fmla="*/ 466533 h 410888"/>
              <a:gd name="T4" fmla="*/ 200945 w 1173193"/>
              <a:gd name="T5" fmla="*/ 405682 h 410888"/>
              <a:gd name="T6" fmla="*/ 0 w 1173193"/>
              <a:gd name="T7" fmla="*/ 0 h 41088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173193" h="410888">
                <a:moveTo>
                  <a:pt x="1173193" y="172528"/>
                </a:moveTo>
                <a:cubicBezTo>
                  <a:pt x="1013604" y="270294"/>
                  <a:pt x="854015" y="368060"/>
                  <a:pt x="690113" y="396815"/>
                </a:cubicBezTo>
                <a:cubicBezTo>
                  <a:pt x="526211" y="425570"/>
                  <a:pt x="304800" y="411193"/>
                  <a:pt x="189781" y="345057"/>
                </a:cubicBezTo>
                <a:cubicBezTo>
                  <a:pt x="74762" y="278921"/>
                  <a:pt x="37381" y="139460"/>
                  <a:pt x="0" y="0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72845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"/>
          <p:cNvSpPr>
            <a:spLocks noChangeArrowheads="1"/>
          </p:cNvSpPr>
          <p:nvPr/>
        </p:nvSpPr>
        <p:spPr bwMode="auto">
          <a:xfrm>
            <a:off x="203200" y="534988"/>
            <a:ext cx="8655050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it-IT" sz="1600" b="1" dirty="0">
                <a:latin typeface="Arial" pitchFamily="34" charset="0"/>
              </a:rPr>
              <a:t>1)  </a:t>
            </a:r>
            <a:r>
              <a:rPr lang="it-IT" sz="1600" dirty="0">
                <a:latin typeface="Arial" pitchFamily="34" charset="0"/>
              </a:rPr>
              <a:t>Gli elettroni entrano nella catena di trasporto degli elettroni col trasferimento da NADH ad un gruppo FMN presente in una subunità del complesso NADH-Q riduttasi, che consiste in almeno 34 subunità proteiche, codificate in parte nel genoma cellulare e in parte in quello mitocondriale </a:t>
            </a:r>
          </a:p>
          <a:p>
            <a:pPr algn="just" eaLnBrk="0" hangingPunct="0"/>
            <a:endParaRPr lang="it-IT" sz="1600" b="1" dirty="0">
              <a:latin typeface="Arial" pitchFamily="34" charset="0"/>
            </a:endParaRPr>
          </a:p>
          <a:p>
            <a:pPr algn="just" eaLnBrk="0" hangingPunct="0"/>
            <a:r>
              <a:rPr lang="it-IT" sz="1800" b="1" dirty="0">
                <a:solidFill>
                  <a:srgbClr val="FF3300"/>
                </a:solidFill>
                <a:latin typeface="Arial" pitchFamily="34" charset="0"/>
              </a:rPr>
              <a:t>                                      NADH + FMN + H</a:t>
            </a:r>
            <a:r>
              <a:rPr lang="it-IT" sz="1800" b="1" baseline="30000" dirty="0">
                <a:solidFill>
                  <a:srgbClr val="FF3300"/>
                </a:solidFill>
                <a:latin typeface="Arial" pitchFamily="34" charset="0"/>
              </a:rPr>
              <a:t>+</a:t>
            </a:r>
            <a:r>
              <a:rPr lang="it-IT" sz="1800" b="1" dirty="0">
                <a:solidFill>
                  <a:srgbClr val="FF3300"/>
                </a:solidFill>
                <a:latin typeface="Arial" pitchFamily="34" charset="0"/>
              </a:rPr>
              <a:t>  </a:t>
            </a:r>
            <a:r>
              <a:rPr lang="it-IT" sz="1800" b="1" dirty="0">
                <a:solidFill>
                  <a:srgbClr val="FF3300"/>
                </a:solidFill>
                <a:latin typeface="Arial" pitchFamily="34" charset="0"/>
                <a:sym typeface="Wingdings" pitchFamily="2" charset="2"/>
              </a:rPr>
              <a:t></a:t>
            </a:r>
            <a:r>
              <a:rPr lang="it-IT" sz="1800" b="1" dirty="0">
                <a:solidFill>
                  <a:srgbClr val="FF3300"/>
                </a:solidFill>
                <a:latin typeface="Arial" pitchFamily="34" charset="0"/>
              </a:rPr>
              <a:t>   FMNH</a:t>
            </a:r>
            <a:r>
              <a:rPr lang="it-IT" sz="1800" b="1" baseline="-25000" dirty="0">
                <a:solidFill>
                  <a:srgbClr val="FF3300"/>
                </a:solidFill>
                <a:latin typeface="Arial" pitchFamily="34" charset="0"/>
              </a:rPr>
              <a:t>2</a:t>
            </a:r>
            <a:r>
              <a:rPr lang="it-IT" sz="1800" b="1" dirty="0">
                <a:solidFill>
                  <a:srgbClr val="FF3300"/>
                </a:solidFill>
                <a:latin typeface="Arial" pitchFamily="34" charset="0"/>
              </a:rPr>
              <a:t> + NAD</a:t>
            </a:r>
            <a:r>
              <a:rPr lang="it-IT" sz="1800" b="1" baseline="30000" dirty="0">
                <a:solidFill>
                  <a:srgbClr val="FF3300"/>
                </a:solidFill>
                <a:latin typeface="Arial" pitchFamily="34" charset="0"/>
              </a:rPr>
              <a:t>+</a:t>
            </a:r>
          </a:p>
          <a:p>
            <a:pPr algn="just" eaLnBrk="0" hangingPunct="0"/>
            <a:endParaRPr lang="it-IT" sz="1800" b="1" baseline="30000" dirty="0">
              <a:solidFill>
                <a:srgbClr val="FF3300"/>
              </a:solidFill>
              <a:latin typeface="Arial" pitchFamily="34" charset="0"/>
            </a:endParaRPr>
          </a:p>
          <a:p>
            <a:pPr algn="just" eaLnBrk="0" hangingPunct="0"/>
            <a:endParaRPr lang="it-IT" sz="1400" b="1" baseline="30000" dirty="0">
              <a:latin typeface="Arial" pitchFamily="34" charset="0"/>
            </a:endParaRPr>
          </a:p>
          <a:p>
            <a:pPr algn="just" eaLnBrk="0" hangingPunct="0"/>
            <a:endParaRPr lang="it-IT" sz="1600" b="1" baseline="30000" dirty="0">
              <a:latin typeface="Arial" pitchFamily="34" charset="0"/>
            </a:endParaRPr>
          </a:p>
          <a:p>
            <a:pPr algn="just" eaLnBrk="0" hangingPunct="0"/>
            <a:endParaRPr lang="it-IT" sz="1600" b="1" baseline="30000" dirty="0">
              <a:latin typeface="Arial" pitchFamily="34" charset="0"/>
            </a:endParaRPr>
          </a:p>
          <a:p>
            <a:pPr algn="just" eaLnBrk="0" hangingPunct="0"/>
            <a:endParaRPr lang="it-IT" sz="1600" b="1" baseline="30000" dirty="0">
              <a:latin typeface="Arial" pitchFamily="34" charset="0"/>
            </a:endParaRPr>
          </a:p>
          <a:p>
            <a:pPr algn="just" eaLnBrk="0" hangingPunct="0"/>
            <a:endParaRPr lang="it-IT" sz="1600" b="1" baseline="30000" dirty="0">
              <a:latin typeface="Arial" pitchFamily="34" charset="0"/>
            </a:endParaRPr>
          </a:p>
        </p:txBody>
      </p:sp>
      <p:sp>
        <p:nvSpPr>
          <p:cNvPr id="80900" name="Rectangle 4"/>
          <p:cNvSpPr>
            <a:spLocks noChangeArrowheads="1"/>
          </p:cNvSpPr>
          <p:nvPr/>
        </p:nvSpPr>
        <p:spPr bwMode="auto">
          <a:xfrm>
            <a:off x="185738" y="160338"/>
            <a:ext cx="8788400" cy="284162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marL="358775" lvl="2" defTabSz="1087438" eaLnBrk="0" hangingPunct="0">
              <a:spcBef>
                <a:spcPts val="575"/>
              </a:spcBef>
              <a:spcAft>
                <a:spcPts val="575"/>
              </a:spcAft>
              <a:defRPr/>
            </a:pPr>
            <a:r>
              <a:rPr lang="it-IT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+mn-cs"/>
              </a:rPr>
              <a:t>Complesso I: NADH-Q riduttasi (reduttasi, </a:t>
            </a:r>
            <a:r>
              <a:rPr lang="it-IT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+mn-cs"/>
              </a:rPr>
              <a:t>ossidoriduttasi</a:t>
            </a:r>
            <a:r>
              <a:rPr lang="it-IT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+mn-cs"/>
              </a:rPr>
              <a:t>, deidrogenasi)</a:t>
            </a:r>
            <a:endParaRPr lang="it-IT" sz="24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</p:txBody>
      </p:sp>
      <p:sp>
        <p:nvSpPr>
          <p:cNvPr id="11269" name="Text Box 6"/>
          <p:cNvSpPr txBox="1">
            <a:spLocks noChangeArrowheads="1"/>
          </p:cNvSpPr>
          <p:nvPr/>
        </p:nvSpPr>
        <p:spPr bwMode="auto">
          <a:xfrm>
            <a:off x="3552825" y="5014913"/>
            <a:ext cx="1225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it-IT" sz="1400" b="1">
                <a:latin typeface="Arial" pitchFamily="34" charset="0"/>
              </a:rPr>
              <a:t>(accetta 1e</a:t>
            </a:r>
            <a:r>
              <a:rPr lang="it-IT" sz="1800" b="1" baseline="30000">
                <a:latin typeface="Arial" pitchFamily="34" charset="0"/>
              </a:rPr>
              <a:t>-</a:t>
            </a:r>
            <a:r>
              <a:rPr lang="it-IT" sz="1800" b="1">
                <a:latin typeface="Arial" pitchFamily="34" charset="0"/>
              </a:rPr>
              <a:t>)</a:t>
            </a:r>
          </a:p>
        </p:txBody>
      </p:sp>
      <p:sp>
        <p:nvSpPr>
          <p:cNvPr id="11270" name="Text Box 7"/>
          <p:cNvSpPr txBox="1">
            <a:spLocks noChangeArrowheads="1"/>
          </p:cNvSpPr>
          <p:nvPr/>
        </p:nvSpPr>
        <p:spPr bwMode="auto">
          <a:xfrm>
            <a:off x="6156325" y="5053013"/>
            <a:ext cx="1225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it-IT" sz="1400" b="1">
                <a:latin typeface="Arial" pitchFamily="34" charset="0"/>
              </a:rPr>
              <a:t>(accetta 2e</a:t>
            </a:r>
            <a:r>
              <a:rPr lang="it-IT" sz="1800" b="1" baseline="30000">
                <a:latin typeface="Arial" pitchFamily="34" charset="0"/>
              </a:rPr>
              <a:t>-</a:t>
            </a:r>
            <a:r>
              <a:rPr lang="it-IT" sz="1800" b="1">
                <a:latin typeface="Arial" pitchFamily="34" charset="0"/>
              </a:rPr>
              <a:t>)</a:t>
            </a:r>
            <a:endParaRPr lang="it-IT" sz="1800" b="1" baseline="30000">
              <a:latin typeface="Arial" pitchFamily="34" charset="0"/>
            </a:endParaRPr>
          </a:p>
        </p:txBody>
      </p:sp>
      <p:sp>
        <p:nvSpPr>
          <p:cNvPr id="11271" name="Text Box 8"/>
          <p:cNvSpPr txBox="1">
            <a:spLocks noChangeArrowheads="1"/>
          </p:cNvSpPr>
          <p:nvPr/>
        </p:nvSpPr>
        <p:spPr bwMode="auto">
          <a:xfrm>
            <a:off x="3552825" y="5713413"/>
            <a:ext cx="1473200" cy="5175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it-IT" sz="1400" b="1">
                <a:latin typeface="Arial" pitchFamily="34" charset="0"/>
              </a:rPr>
              <a:t>intermedio</a:t>
            </a:r>
          </a:p>
          <a:p>
            <a:r>
              <a:rPr lang="it-IT" sz="1400" b="1">
                <a:latin typeface="Arial" pitchFamily="34" charset="0"/>
              </a:rPr>
              <a:t>semichinonico </a:t>
            </a:r>
            <a:endParaRPr lang="it-IT" sz="1800" b="1" baseline="30000">
              <a:latin typeface="Arial" pitchFamily="34" charset="0"/>
            </a:endParaRPr>
          </a:p>
        </p:txBody>
      </p:sp>
      <p:sp>
        <p:nvSpPr>
          <p:cNvPr id="11272" name="Text Box 9"/>
          <p:cNvSpPr txBox="1">
            <a:spLocks noChangeArrowheads="1"/>
          </p:cNvSpPr>
          <p:nvPr/>
        </p:nvSpPr>
        <p:spPr bwMode="auto">
          <a:xfrm>
            <a:off x="5880100" y="5878513"/>
            <a:ext cx="1920875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it-IT" sz="1400" b="1">
                <a:latin typeface="Arial" pitchFamily="34" charset="0"/>
              </a:rPr>
              <a:t>FMN ridotto (FMNH</a:t>
            </a:r>
            <a:r>
              <a:rPr lang="it-IT" sz="1400" b="1" baseline="-25000">
                <a:latin typeface="Arial" pitchFamily="34" charset="0"/>
              </a:rPr>
              <a:t>2</a:t>
            </a:r>
            <a:r>
              <a:rPr lang="it-IT" sz="1400" b="1">
                <a:latin typeface="Arial" pitchFamily="34" charset="0"/>
              </a:rPr>
              <a:t>)</a:t>
            </a:r>
            <a:endParaRPr lang="it-IT" sz="1800" b="1" baseline="30000">
              <a:latin typeface="Arial" pitchFamily="34" charset="0"/>
            </a:endParaRPr>
          </a:p>
        </p:txBody>
      </p:sp>
      <p:grpSp>
        <p:nvGrpSpPr>
          <p:cNvPr id="2" name="Gruppo 1"/>
          <p:cNvGrpSpPr/>
          <p:nvPr/>
        </p:nvGrpSpPr>
        <p:grpSpPr>
          <a:xfrm>
            <a:off x="454025" y="2665413"/>
            <a:ext cx="8397875" cy="3416300"/>
            <a:chOff x="454025" y="2665413"/>
            <a:chExt cx="8397875" cy="3416300"/>
          </a:xfrm>
        </p:grpSpPr>
        <p:pic>
          <p:nvPicPr>
            <p:cNvPr id="11268" name="Picture 5" descr="f1812_ISBN88-08-07893-0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025" y="2665413"/>
              <a:ext cx="8397875" cy="2887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73" name="Text Box 10"/>
            <p:cNvSpPr txBox="1">
              <a:spLocks noChangeArrowheads="1"/>
            </p:cNvSpPr>
            <p:nvPr/>
          </p:nvSpPr>
          <p:spPr bwMode="auto">
            <a:xfrm>
              <a:off x="889000" y="5776913"/>
              <a:ext cx="1787525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r>
                <a:rPr lang="it-IT" sz="1400" b="1">
                  <a:latin typeface="Arial" pitchFamily="34" charset="0"/>
                </a:rPr>
                <a:t>    FMN ossidato     </a:t>
              </a:r>
              <a:endParaRPr lang="it-IT" sz="1800" b="1" baseline="30000">
                <a:latin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7C12F70-9B47-4495-BF05-22163164810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42" t="7903" r="26001" b="30863"/>
          <a:stretch/>
        </p:blipFill>
        <p:spPr>
          <a:xfrm>
            <a:off x="185053" y="2381931"/>
            <a:ext cx="6598398" cy="4299857"/>
          </a:xfrm>
          <a:prstGeom prst="rect">
            <a:avLst/>
          </a:prstGeom>
        </p:spPr>
      </p:pic>
      <p:grpSp>
        <p:nvGrpSpPr>
          <p:cNvPr id="9" name="Gruppo 8">
            <a:extLst>
              <a:ext uri="{FF2B5EF4-FFF2-40B4-BE49-F238E27FC236}">
                <a16:creationId xmlns:a16="http://schemas.microsoft.com/office/drawing/2014/main" id="{7288F322-41B3-4F54-9E58-FBE74342B797}"/>
              </a:ext>
            </a:extLst>
          </p:cNvPr>
          <p:cNvGrpSpPr/>
          <p:nvPr/>
        </p:nvGrpSpPr>
        <p:grpSpPr>
          <a:xfrm>
            <a:off x="3298370" y="41504"/>
            <a:ext cx="6694714" cy="2242458"/>
            <a:chOff x="3352800" y="-56469"/>
            <a:chExt cx="6694714" cy="2242458"/>
          </a:xfrm>
        </p:grpSpPr>
        <p:grpSp>
          <p:nvGrpSpPr>
            <p:cNvPr id="7" name="Gruppo 6">
              <a:extLst>
                <a:ext uri="{FF2B5EF4-FFF2-40B4-BE49-F238E27FC236}">
                  <a16:creationId xmlns:a16="http://schemas.microsoft.com/office/drawing/2014/main" id="{AE5290DA-DCBC-4879-8F57-6F0AB51CD914}"/>
                </a:ext>
              </a:extLst>
            </p:cNvPr>
            <p:cNvGrpSpPr/>
            <p:nvPr/>
          </p:nvGrpSpPr>
          <p:grpSpPr>
            <a:xfrm>
              <a:off x="3352800" y="-56469"/>
              <a:ext cx="5791200" cy="2242458"/>
              <a:chOff x="-1382486" y="2329543"/>
              <a:chExt cx="5791200" cy="2242458"/>
            </a:xfrm>
          </p:grpSpPr>
          <p:pic>
            <p:nvPicPr>
              <p:cNvPr id="5" name="Immagine 4" descr="Immagine che contiene mappa&#10;&#10;Descrizione generata automaticamente">
                <a:extLst>
                  <a:ext uri="{FF2B5EF4-FFF2-40B4-BE49-F238E27FC236}">
                    <a16:creationId xmlns:a16="http://schemas.microsoft.com/office/drawing/2014/main" id="{AAFFC049-371B-45E9-8D17-865E8A0A646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16" t="21499" r="12540" b="20371"/>
              <a:stretch/>
            </p:blipFill>
            <p:spPr>
              <a:xfrm>
                <a:off x="-1382486" y="2329543"/>
                <a:ext cx="5791200" cy="2242458"/>
              </a:xfrm>
              <a:prstGeom prst="rect">
                <a:avLst/>
              </a:prstGeom>
            </p:spPr>
          </p:pic>
          <p:sp>
            <p:nvSpPr>
              <p:cNvPr id="6" name="Rettangolo 5">
                <a:extLst>
                  <a:ext uri="{FF2B5EF4-FFF2-40B4-BE49-F238E27FC236}">
                    <a16:creationId xmlns:a16="http://schemas.microsoft.com/office/drawing/2014/main" id="{4A234DD4-E979-47A2-915B-4023A6CD9CF5}"/>
                  </a:ext>
                </a:extLst>
              </p:cNvPr>
              <p:cNvSpPr/>
              <p:nvPr/>
            </p:nvSpPr>
            <p:spPr bwMode="auto">
              <a:xfrm>
                <a:off x="228600" y="2438399"/>
                <a:ext cx="4082143" cy="2024743"/>
              </a:xfrm>
              <a:prstGeom prst="rect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3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</p:grpSp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D2EFA241-29E8-4D4E-989B-D7714F5209FB}"/>
                </a:ext>
              </a:extLst>
            </p:cNvPr>
            <p:cNvSpPr txBox="1"/>
            <p:nvPr/>
          </p:nvSpPr>
          <p:spPr>
            <a:xfrm>
              <a:off x="5138057" y="1546783"/>
              <a:ext cx="49094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/>
                <a:t>Centri Fe-S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070012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Rectangle 3"/>
          <p:cNvSpPr>
            <a:spLocks noChangeArrowheads="1"/>
          </p:cNvSpPr>
          <p:nvPr/>
        </p:nvSpPr>
        <p:spPr bwMode="auto">
          <a:xfrm>
            <a:off x="228600" y="565150"/>
            <a:ext cx="858837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6700" indent="-266700" algn="just" eaLnBrk="0" hangingPunct="0">
              <a:defRPr/>
            </a:pPr>
            <a:r>
              <a:rPr lang="it-IT" sz="1600" b="1" dirty="0">
                <a:latin typeface="Arial" pitchFamily="34" charset="0"/>
                <a:cs typeface="+mn-cs"/>
              </a:rPr>
              <a:t>3) </a:t>
            </a:r>
            <a:r>
              <a:rPr lang="it-IT" sz="1600" dirty="0">
                <a:latin typeface="Arial" pitchFamily="34" charset="0"/>
                <a:cs typeface="+mn-cs"/>
              </a:rPr>
              <a:t>Il flusso di 2e</a:t>
            </a:r>
            <a:r>
              <a:rPr lang="it-IT" sz="1800" baseline="30000" dirty="0">
                <a:latin typeface="Arial" pitchFamily="34" charset="0"/>
                <a:cs typeface="+mn-cs"/>
              </a:rPr>
              <a:t>-</a:t>
            </a:r>
            <a:r>
              <a:rPr lang="it-IT" sz="1600" dirty="0">
                <a:latin typeface="Arial" pitchFamily="34" charset="0"/>
                <a:cs typeface="+mn-cs"/>
              </a:rPr>
              <a:t> finisce su unità di coenzima-Q, un chinone con coda isoprenoide (10 unità isopreniche nei mammiferi), che accetta sia 1 che 2e</a:t>
            </a:r>
            <a:r>
              <a:rPr lang="it-IT" sz="1600" baseline="30000" dirty="0">
                <a:latin typeface="Arial" pitchFamily="34" charset="0"/>
                <a:cs typeface="+mn-cs"/>
              </a:rPr>
              <a:t>-</a:t>
            </a:r>
            <a:r>
              <a:rPr lang="it-IT" sz="1600" dirty="0">
                <a:latin typeface="Arial" pitchFamily="34" charset="0"/>
                <a:cs typeface="+mn-cs"/>
              </a:rPr>
              <a:t> (radicale semichinone, QH  e chinone QH2). </a:t>
            </a:r>
          </a:p>
          <a:p>
            <a:pPr eaLnBrk="0" hangingPunct="0">
              <a:defRPr/>
            </a:pPr>
            <a:endParaRPr lang="it-IT" sz="1600" b="1" dirty="0">
              <a:latin typeface="Arial" pitchFamily="34" charset="0"/>
              <a:cs typeface="+mn-cs"/>
            </a:endParaRPr>
          </a:p>
        </p:txBody>
      </p:sp>
      <p:sp>
        <p:nvSpPr>
          <p:cNvPr id="81924" name="Rectangle 4"/>
          <p:cNvSpPr>
            <a:spLocks noChangeArrowheads="1"/>
          </p:cNvSpPr>
          <p:nvPr/>
        </p:nvSpPr>
        <p:spPr bwMode="auto">
          <a:xfrm>
            <a:off x="185738" y="122238"/>
            <a:ext cx="8788400" cy="284162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marL="358775" lvl="2" defTabSz="1087438" eaLnBrk="0" hangingPunct="0">
              <a:spcBef>
                <a:spcPts val="575"/>
              </a:spcBef>
              <a:spcAft>
                <a:spcPts val="575"/>
              </a:spcAft>
              <a:defRPr/>
            </a:pPr>
            <a:r>
              <a:rPr lang="it-IT" sz="18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+mn-cs"/>
              </a:rPr>
              <a:t>Complesso I: NADH-Q riduttasi (cont.)</a:t>
            </a:r>
            <a:endParaRPr lang="it-IT" sz="2400" b="1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</p:txBody>
      </p:sp>
      <p:pic>
        <p:nvPicPr>
          <p:cNvPr id="13316" name="Picture 5" descr="f1810_ISBN88-08-07893-0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" y="1681163"/>
            <a:ext cx="8361363" cy="412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Rectangle 11"/>
          <p:cNvSpPr>
            <a:spLocks noChangeArrowheads="1"/>
          </p:cNvSpPr>
          <p:nvPr/>
        </p:nvSpPr>
        <p:spPr bwMode="auto">
          <a:xfrm>
            <a:off x="6167438" y="2700338"/>
            <a:ext cx="806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55000"/>
              </a:spcBef>
            </a:pPr>
            <a:r>
              <a:rPr lang="it-IT" sz="1800" b="1">
                <a:latin typeface="Arial" pitchFamily="34" charset="0"/>
              </a:rPr>
              <a:t>(QH  )</a:t>
            </a:r>
          </a:p>
        </p:txBody>
      </p:sp>
      <p:sp>
        <p:nvSpPr>
          <p:cNvPr id="13318" name="Text Box 12"/>
          <p:cNvSpPr txBox="1">
            <a:spLocks noChangeArrowheads="1"/>
          </p:cNvSpPr>
          <p:nvPr/>
        </p:nvSpPr>
        <p:spPr bwMode="auto">
          <a:xfrm>
            <a:off x="6588125" y="2393950"/>
            <a:ext cx="2857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it-IT"/>
              <a:t>.</a:t>
            </a:r>
          </a:p>
        </p:txBody>
      </p:sp>
      <p:grpSp>
        <p:nvGrpSpPr>
          <p:cNvPr id="13319" name="Gruppo 15"/>
          <p:cNvGrpSpPr>
            <a:grpSpLocks/>
          </p:cNvGrpSpPr>
          <p:nvPr/>
        </p:nvGrpSpPr>
        <p:grpSpPr bwMode="auto">
          <a:xfrm>
            <a:off x="558800" y="5430838"/>
            <a:ext cx="8440738" cy="854075"/>
            <a:chOff x="558800" y="5430838"/>
            <a:chExt cx="8440575" cy="853519"/>
          </a:xfrm>
        </p:grpSpPr>
        <p:sp>
          <p:nvSpPr>
            <p:cNvPr id="13322" name="Text Box 6"/>
            <p:cNvSpPr txBox="1">
              <a:spLocks noChangeArrowheads="1"/>
            </p:cNvSpPr>
            <p:nvPr/>
          </p:nvSpPr>
          <p:spPr bwMode="auto">
            <a:xfrm>
              <a:off x="7800975" y="5915025"/>
              <a:ext cx="57099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r>
                <a:rPr lang="it-IT" sz="1400" b="1">
                  <a:latin typeface="Arial" pitchFamily="34" charset="0"/>
                </a:rPr>
                <a:t>(2e</a:t>
              </a:r>
              <a:r>
                <a:rPr lang="it-IT" sz="1800" b="1" baseline="30000">
                  <a:latin typeface="Arial" pitchFamily="34" charset="0"/>
                </a:rPr>
                <a:t>-</a:t>
              </a:r>
              <a:r>
                <a:rPr lang="it-IT" sz="1800" b="1">
                  <a:latin typeface="Arial" pitchFamily="34" charset="0"/>
                </a:rPr>
                <a:t>)</a:t>
              </a:r>
              <a:endParaRPr lang="it-IT" sz="1800" b="1" baseline="30000">
                <a:latin typeface="Arial" pitchFamily="34" charset="0"/>
              </a:endParaRPr>
            </a:p>
          </p:txBody>
        </p:sp>
        <p:sp>
          <p:nvSpPr>
            <p:cNvPr id="13323" name="Text Box 7"/>
            <p:cNvSpPr txBox="1">
              <a:spLocks noChangeArrowheads="1"/>
            </p:cNvSpPr>
            <p:nvPr/>
          </p:nvSpPr>
          <p:spPr bwMode="auto">
            <a:xfrm>
              <a:off x="3975100" y="5451475"/>
              <a:ext cx="2641600" cy="730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r>
                <a:rPr lang="it-IT" sz="1400" b="1">
                  <a:latin typeface="Arial" pitchFamily="34" charset="0"/>
                </a:rPr>
                <a:t>intermedio semichinonico</a:t>
              </a:r>
            </a:p>
            <a:p>
              <a:pPr>
                <a:spcBef>
                  <a:spcPct val="55000"/>
                </a:spcBef>
              </a:pPr>
              <a:r>
                <a:rPr lang="it-IT" sz="1400" b="1">
                  <a:latin typeface="Arial" pitchFamily="34" charset="0"/>
                </a:rPr>
                <a:t>         </a:t>
              </a:r>
              <a:r>
                <a:rPr lang="it-IT" sz="1800" b="1">
                  <a:latin typeface="Arial" pitchFamily="34" charset="0"/>
                </a:rPr>
                <a:t>(Q</a:t>
              </a:r>
              <a:r>
                <a:rPr lang="it-IT" sz="1800" b="1" baseline="30000">
                  <a:cs typeface="Times New Roman" pitchFamily="18" charset="0"/>
                </a:rPr>
                <a:t>− </a:t>
              </a:r>
              <a:r>
                <a:rPr lang="it-IT" sz="1800" b="1">
                  <a:latin typeface="Arial" pitchFamily="34" charset="0"/>
                </a:rPr>
                <a:t>)</a:t>
              </a:r>
              <a:endParaRPr lang="it-IT" sz="1800" b="1" baseline="30000">
                <a:latin typeface="Arial" pitchFamily="34" charset="0"/>
              </a:endParaRPr>
            </a:p>
          </p:txBody>
        </p:sp>
        <p:sp>
          <p:nvSpPr>
            <p:cNvPr id="13324" name="Text Box 8"/>
            <p:cNvSpPr txBox="1">
              <a:spLocks noChangeArrowheads="1"/>
            </p:cNvSpPr>
            <p:nvPr/>
          </p:nvSpPr>
          <p:spPr bwMode="auto">
            <a:xfrm>
              <a:off x="6915150" y="5430838"/>
              <a:ext cx="2084225" cy="5847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r>
                <a:rPr lang="it-IT" sz="1400" b="1">
                  <a:latin typeface="Arial" pitchFamily="34" charset="0"/>
                </a:rPr>
                <a:t>forma ridotta del Co-Q</a:t>
              </a:r>
            </a:p>
            <a:p>
              <a:r>
                <a:rPr lang="it-IT" sz="1400" b="1">
                  <a:latin typeface="Arial" pitchFamily="34" charset="0"/>
                </a:rPr>
                <a:t> </a:t>
              </a:r>
              <a:r>
                <a:rPr lang="it-IT" sz="1800" b="1">
                  <a:latin typeface="Arial" pitchFamily="34" charset="0"/>
                </a:rPr>
                <a:t>(Q</a:t>
              </a:r>
              <a:r>
                <a:rPr lang="it-IT" sz="1800" b="1">
                  <a:latin typeface="Arial" pitchFamily="34" charset="0"/>
                  <a:cs typeface="Times New Roman" pitchFamily="18" charset="0"/>
                </a:rPr>
                <a:t>H</a:t>
              </a:r>
              <a:r>
                <a:rPr lang="it-IT" sz="1800" b="1" baseline="-25000">
                  <a:latin typeface="Arial" pitchFamily="34" charset="0"/>
                  <a:cs typeface="Times New Roman" pitchFamily="18" charset="0"/>
                </a:rPr>
                <a:t>2</a:t>
              </a:r>
              <a:r>
                <a:rPr lang="it-IT" sz="1800" b="1">
                  <a:latin typeface="Arial" pitchFamily="34" charset="0"/>
                  <a:cs typeface="Times New Roman" pitchFamily="18" charset="0"/>
                </a:rPr>
                <a:t>, </a:t>
              </a:r>
              <a:r>
                <a:rPr lang="it-IT" sz="1400" b="1">
                  <a:latin typeface="Arial" pitchFamily="34" charset="0"/>
                  <a:cs typeface="Times New Roman" pitchFamily="18" charset="0"/>
                </a:rPr>
                <a:t>ubichinolo</a:t>
              </a:r>
              <a:r>
                <a:rPr lang="it-IT" sz="1800" b="1">
                  <a:latin typeface="Arial" pitchFamily="34" charset="0"/>
                </a:rPr>
                <a:t>)</a:t>
              </a:r>
            </a:p>
          </p:txBody>
        </p:sp>
        <p:sp>
          <p:nvSpPr>
            <p:cNvPr id="13325" name="Text Box 9"/>
            <p:cNvSpPr txBox="1">
              <a:spLocks noChangeArrowheads="1"/>
            </p:cNvSpPr>
            <p:nvPr/>
          </p:nvSpPr>
          <p:spPr bwMode="auto">
            <a:xfrm>
              <a:off x="4648200" y="5486400"/>
              <a:ext cx="285750" cy="579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r>
                <a:rPr lang="it-IT"/>
                <a:t>.</a:t>
              </a:r>
            </a:p>
          </p:txBody>
        </p:sp>
        <p:sp>
          <p:nvSpPr>
            <p:cNvPr id="13326" name="Text Box 10"/>
            <p:cNvSpPr txBox="1">
              <a:spLocks noChangeArrowheads="1"/>
            </p:cNvSpPr>
            <p:nvPr/>
          </p:nvSpPr>
          <p:spPr bwMode="auto">
            <a:xfrm>
              <a:off x="558800" y="5507038"/>
              <a:ext cx="2351926" cy="7371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r>
                <a:rPr lang="it-IT" sz="1400" b="1">
                  <a:latin typeface="Arial" pitchFamily="34" charset="0"/>
                </a:rPr>
                <a:t>forma ossidata del Co-Q  </a:t>
              </a:r>
            </a:p>
            <a:p>
              <a:pPr>
                <a:spcBef>
                  <a:spcPct val="55000"/>
                </a:spcBef>
              </a:pPr>
              <a:r>
                <a:rPr lang="it-IT" sz="1400" b="1">
                  <a:latin typeface="Arial" pitchFamily="34" charset="0"/>
                </a:rPr>
                <a:t> </a:t>
              </a:r>
              <a:r>
                <a:rPr lang="it-IT" sz="1800" b="1">
                  <a:latin typeface="Arial" pitchFamily="34" charset="0"/>
                </a:rPr>
                <a:t>(Q</a:t>
              </a:r>
              <a:r>
                <a:rPr lang="it-IT" sz="1800" b="1">
                  <a:latin typeface="Arial" pitchFamily="34" charset="0"/>
                  <a:cs typeface="Times New Roman" pitchFamily="18" charset="0"/>
                </a:rPr>
                <a:t>, </a:t>
              </a:r>
              <a:r>
                <a:rPr lang="it-IT" sz="1400" b="1">
                  <a:latin typeface="Arial" pitchFamily="34" charset="0"/>
                  <a:cs typeface="Times New Roman" pitchFamily="18" charset="0"/>
                </a:rPr>
                <a:t>ubichinone</a:t>
              </a:r>
              <a:r>
                <a:rPr lang="it-IT" sz="1800" b="1">
                  <a:latin typeface="Arial" pitchFamily="34" charset="0"/>
                </a:rPr>
                <a:t>)</a:t>
              </a:r>
            </a:p>
          </p:txBody>
        </p:sp>
        <p:sp>
          <p:nvSpPr>
            <p:cNvPr id="13327" name="Text Box 13"/>
            <p:cNvSpPr txBox="1">
              <a:spLocks noChangeArrowheads="1"/>
            </p:cNvSpPr>
            <p:nvPr/>
          </p:nvSpPr>
          <p:spPr bwMode="auto">
            <a:xfrm>
              <a:off x="5054600" y="5830888"/>
              <a:ext cx="57099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r>
                <a:rPr lang="it-IT" sz="1400" b="1">
                  <a:latin typeface="Arial" pitchFamily="34" charset="0"/>
                </a:rPr>
                <a:t>(1e</a:t>
              </a:r>
              <a:r>
                <a:rPr lang="it-IT" sz="1800" b="1" baseline="30000">
                  <a:latin typeface="Arial" pitchFamily="34" charset="0"/>
                </a:rPr>
                <a:t>-</a:t>
              </a:r>
              <a:r>
                <a:rPr lang="it-IT" sz="1800" b="1">
                  <a:latin typeface="Arial" pitchFamily="34" charset="0"/>
                </a:rPr>
                <a:t>)</a:t>
              </a: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12">
            <a:extLst>
              <a:ext uri="{FF2B5EF4-FFF2-40B4-BE49-F238E27FC236}">
                <a16:creationId xmlns:a16="http://schemas.microsoft.com/office/drawing/2014/main" id="{16A1BFC0-16FB-7819-7CCA-7DC7984A1B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3" t="14957" r="49492" b="22044"/>
          <a:stretch/>
        </p:blipFill>
        <p:spPr bwMode="auto">
          <a:xfrm>
            <a:off x="2436099" y="496888"/>
            <a:ext cx="3849198" cy="6798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3">
            <a:extLst>
              <a:ext uri="{FF2B5EF4-FFF2-40B4-BE49-F238E27FC236}">
                <a16:creationId xmlns:a16="http://schemas.microsoft.com/office/drawing/2014/main" id="{2A384475-F129-9AEF-21D3-ED9F19C15C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600" y="15625"/>
            <a:ext cx="8788400" cy="374650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marL="1087438" lvl="2" defTabSz="1087438" eaLnBrk="0" hangingPunct="0">
              <a:spcBef>
                <a:spcPts val="575"/>
              </a:spcBef>
              <a:spcAft>
                <a:spcPts val="575"/>
              </a:spcAft>
              <a:defRPr/>
            </a:pPr>
            <a:r>
              <a:rPr lang="it-IT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+mn-cs"/>
              </a:rPr>
              <a:t>Complesso II - Succinato Q riduttasi (riduttasi).</a:t>
            </a:r>
            <a:r>
              <a:rPr lang="it-IT" sz="2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489285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Rectangle 3"/>
          <p:cNvSpPr>
            <a:spLocks noChangeArrowheads="1"/>
          </p:cNvSpPr>
          <p:nvPr/>
        </p:nvSpPr>
        <p:spPr bwMode="auto">
          <a:xfrm>
            <a:off x="185738" y="122238"/>
            <a:ext cx="8788400" cy="374650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marL="1087438" lvl="2" defTabSz="1087438" eaLnBrk="0" hangingPunct="0">
              <a:spcBef>
                <a:spcPts val="575"/>
              </a:spcBef>
              <a:spcAft>
                <a:spcPts val="575"/>
              </a:spcAft>
              <a:defRPr/>
            </a:pPr>
            <a:r>
              <a:rPr lang="it-IT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+mn-cs"/>
              </a:rPr>
              <a:t>Complesso II - Succinato Q riduttasi (riduttasi).</a:t>
            </a:r>
            <a:r>
              <a:rPr lang="it-IT" sz="2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 </a:t>
            </a:r>
          </a:p>
        </p:txBody>
      </p:sp>
      <p:sp>
        <p:nvSpPr>
          <p:cNvPr id="15363" name="Rectangle 4"/>
          <p:cNvSpPr>
            <a:spLocks noChangeArrowheads="1"/>
          </p:cNvSpPr>
          <p:nvPr/>
        </p:nvSpPr>
        <p:spPr bwMode="auto">
          <a:xfrm>
            <a:off x="257175" y="638175"/>
            <a:ext cx="8628063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180975" indent="-180975" algn="just" eaLnBrk="0" hangingPunct="0">
              <a:buFontTx/>
              <a:buChar char="•"/>
            </a:pPr>
            <a:r>
              <a:rPr lang="it-IT" sz="1600" dirty="0">
                <a:latin typeface="Arial" pitchFamily="34" charset="0"/>
              </a:rPr>
              <a:t>la succinato-Q riduttasi (succinato deidrogenasi) è un complesso proteico integrale della membrana interna mitocondriale.  Fa parte anche del ciclo di </a:t>
            </a:r>
            <a:r>
              <a:rPr lang="it-IT" sz="1600" dirty="0" err="1">
                <a:latin typeface="Arial" pitchFamily="34" charset="0"/>
              </a:rPr>
              <a:t>Krebs</a:t>
            </a:r>
            <a:r>
              <a:rPr lang="it-IT" sz="1600" dirty="0">
                <a:latin typeface="Arial" pitchFamily="34" charset="0"/>
              </a:rPr>
              <a:t>.</a:t>
            </a:r>
          </a:p>
          <a:p>
            <a:pPr marL="180975" indent="-180975" algn="just" eaLnBrk="0" hangingPunct="0">
              <a:buFontTx/>
              <a:buChar char="•"/>
            </a:pPr>
            <a:endParaRPr lang="it-IT" sz="1600" dirty="0">
              <a:latin typeface="Arial" pitchFamily="34" charset="0"/>
            </a:endParaRPr>
          </a:p>
          <a:p>
            <a:pPr marL="180975" indent="-180975" algn="just" eaLnBrk="0" hangingPunct="0">
              <a:spcBef>
                <a:spcPct val="50000"/>
              </a:spcBef>
              <a:buFontTx/>
              <a:buChar char="•"/>
            </a:pPr>
            <a:r>
              <a:rPr lang="it-IT" sz="1600" dirty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it-IT" sz="1600" dirty="0">
                <a:latin typeface="Arial" pitchFamily="34" charset="0"/>
              </a:rPr>
              <a:t>E’ formato da 4 </a:t>
            </a:r>
            <a:r>
              <a:rPr lang="it-IT" sz="1600" dirty="0" err="1">
                <a:latin typeface="Arial" pitchFamily="34" charset="0"/>
              </a:rPr>
              <a:t>subunità</a:t>
            </a:r>
            <a:r>
              <a:rPr lang="it-IT" sz="1600" dirty="0">
                <a:latin typeface="Arial" pitchFamily="34" charset="0"/>
              </a:rPr>
              <a:t>, due delle quali proteine Fe-S, contiene un sito di legame per FAD e tre centri Fe-S, di tipo 4Fe-4S, 3Fe-4S e 2Fe-2S.</a:t>
            </a:r>
          </a:p>
          <a:p>
            <a:pPr marL="180975" indent="-180975" algn="just" eaLnBrk="0" hangingPunct="0">
              <a:spcBef>
                <a:spcPct val="50000"/>
              </a:spcBef>
              <a:buFontTx/>
              <a:buChar char="•"/>
            </a:pPr>
            <a:endParaRPr lang="it-IT" sz="1600" dirty="0">
              <a:latin typeface="Arial" pitchFamily="34" charset="0"/>
            </a:endParaRPr>
          </a:p>
          <a:p>
            <a:pPr marL="180975" indent="-180975" algn="just" eaLnBrk="0" hangingPunct="0">
              <a:spcBef>
                <a:spcPct val="50000"/>
              </a:spcBef>
              <a:buFontTx/>
              <a:buChar char="•"/>
            </a:pPr>
            <a:r>
              <a:rPr lang="it-IT" sz="1600" dirty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it-IT" sz="1600" dirty="0">
                <a:latin typeface="Arial" pitchFamily="34" charset="0"/>
              </a:rPr>
              <a:t>Gli elettroni prodotti nell'ossidazione del succinato che è trasformato in </a:t>
            </a:r>
            <a:r>
              <a:rPr lang="it-IT" sz="1600" dirty="0" err="1">
                <a:latin typeface="Arial" pitchFamily="34" charset="0"/>
              </a:rPr>
              <a:t>fumarato</a:t>
            </a:r>
            <a:r>
              <a:rPr lang="it-IT" sz="1600" dirty="0">
                <a:latin typeface="Arial" pitchFamily="34" charset="0"/>
              </a:rPr>
              <a:t> nel CK sono trasferiti ad una molecola di FAD strettamente legata al complesso. FADH</a:t>
            </a:r>
            <a:r>
              <a:rPr lang="it-IT" sz="1600" baseline="-25000" dirty="0">
                <a:latin typeface="Arial" pitchFamily="34" charset="0"/>
              </a:rPr>
              <a:t>2</a:t>
            </a:r>
            <a:r>
              <a:rPr lang="it-IT" sz="1600" dirty="0">
                <a:latin typeface="Arial" pitchFamily="34" charset="0"/>
              </a:rPr>
              <a:t> li trasferisce mediante i centri Fe-S al coenzima-Q che è poi libero di muoversi nella membrana.  </a:t>
            </a:r>
          </a:p>
          <a:p>
            <a:pPr marL="180975" indent="-180975" algn="just" eaLnBrk="0" hangingPunct="0">
              <a:spcBef>
                <a:spcPct val="50000"/>
              </a:spcBef>
              <a:buFontTx/>
              <a:buChar char="•"/>
            </a:pPr>
            <a:endParaRPr lang="it-IT" sz="1600" dirty="0">
              <a:latin typeface="Arial" pitchFamily="34" charset="0"/>
            </a:endParaRPr>
          </a:p>
          <a:p>
            <a:pPr marL="180975" indent="-180975" algn="just" eaLnBrk="0" hangingPunct="0">
              <a:spcBef>
                <a:spcPct val="50000"/>
              </a:spcBef>
              <a:buFontTx/>
              <a:buChar char="•"/>
            </a:pPr>
            <a:r>
              <a:rPr lang="it-IT" sz="1600" dirty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it-IT" sz="1600" dirty="0">
                <a:latin typeface="Arial" pitchFamily="34" charset="0"/>
              </a:rPr>
              <a:t>Il flusso di elettroni</a:t>
            </a:r>
            <a:r>
              <a:rPr lang="it-IT" sz="1600" baseline="30000" dirty="0">
                <a:latin typeface="Arial" pitchFamily="34" charset="0"/>
              </a:rPr>
              <a:t>  </a:t>
            </a:r>
            <a:r>
              <a:rPr lang="it-IT" sz="1600" dirty="0">
                <a:latin typeface="Arial" pitchFamily="34" charset="0"/>
              </a:rPr>
              <a:t>a QH</a:t>
            </a:r>
            <a:r>
              <a:rPr lang="it-IT" sz="1600" baseline="-25000" dirty="0">
                <a:latin typeface="Arial" pitchFamily="34" charset="0"/>
              </a:rPr>
              <a:t>2</a:t>
            </a:r>
            <a:r>
              <a:rPr lang="it-IT" sz="1600" dirty="0">
                <a:latin typeface="Arial" pitchFamily="34" charset="0"/>
              </a:rPr>
              <a:t> non provoca trasferimento di protoni attraverso il Complesso II.</a:t>
            </a:r>
          </a:p>
          <a:p>
            <a:pPr marL="180975" indent="-180975" algn="just" eaLnBrk="0" hangingPunct="0">
              <a:spcBef>
                <a:spcPct val="50000"/>
              </a:spcBef>
            </a:pPr>
            <a:endParaRPr lang="it-IT" sz="1600" dirty="0">
              <a:latin typeface="Arial" pitchFamily="34" charset="0"/>
            </a:endParaRPr>
          </a:p>
          <a:p>
            <a:pPr marL="180975" indent="-180975" algn="just" eaLnBrk="0" hangingPunct="0">
              <a:spcBef>
                <a:spcPct val="50000"/>
              </a:spcBef>
              <a:buFontTx/>
              <a:buChar char="•"/>
            </a:pPr>
            <a:r>
              <a:rPr lang="it-IT" sz="1600" dirty="0">
                <a:latin typeface="Arial" pitchFamily="34" charset="0"/>
              </a:rPr>
              <a:t>Altri enzimi che producono potenziale riduttivo (NADH, FADH</a:t>
            </a:r>
            <a:r>
              <a:rPr lang="it-IT" sz="1600" baseline="-25000" dirty="0">
                <a:latin typeface="Arial" pitchFamily="34" charset="0"/>
              </a:rPr>
              <a:t>2</a:t>
            </a:r>
            <a:r>
              <a:rPr lang="it-IT" sz="1600" dirty="0">
                <a:latin typeface="Arial" pitchFamily="34" charset="0"/>
              </a:rPr>
              <a:t>), presenti in altre vie metaboliche, inseriscono i loro elettroni nel flusso elettronico mediante complessi analoghi: </a:t>
            </a:r>
          </a:p>
          <a:p>
            <a:pPr marL="180975" indent="-180975" algn="just" eaLnBrk="0" hangingPunct="0">
              <a:spcBef>
                <a:spcPct val="50000"/>
              </a:spcBef>
            </a:pPr>
            <a:r>
              <a:rPr lang="it-IT" sz="1600" dirty="0">
                <a:latin typeface="Arial" pitchFamily="34" charset="0"/>
              </a:rPr>
              <a:t>	- Glicerolo fosfato deidrogenasi (media l’entry di elettroni provenienti da NADH citosolico)</a:t>
            </a:r>
          </a:p>
          <a:p>
            <a:pPr marL="180975" indent="-180975" algn="just" eaLnBrk="0" hangingPunct="0">
              <a:spcBef>
                <a:spcPct val="50000"/>
              </a:spcBef>
            </a:pPr>
            <a:r>
              <a:rPr lang="it-IT" sz="1600" dirty="0">
                <a:latin typeface="Arial" pitchFamily="34" charset="0"/>
              </a:rPr>
              <a:t> 	- </a:t>
            </a:r>
            <a:r>
              <a:rPr lang="it-IT" sz="1600" dirty="0" err="1">
                <a:latin typeface="Arial" pitchFamily="34" charset="0"/>
              </a:rPr>
              <a:t>Acil-CoA</a:t>
            </a:r>
            <a:r>
              <a:rPr lang="it-IT" sz="1600" dirty="0">
                <a:latin typeface="Arial" pitchFamily="34" charset="0"/>
              </a:rPr>
              <a:t> deidrogenasi (media l’entry di elettroni provenienti dalla </a:t>
            </a:r>
            <a:r>
              <a:rPr lang="it-IT" sz="1600" dirty="0">
                <a:latin typeface="Symbol" pitchFamily="18" charset="2"/>
              </a:rPr>
              <a:t>b</a:t>
            </a:r>
            <a:r>
              <a:rPr lang="it-IT" sz="1600" dirty="0">
                <a:latin typeface="Arial" pitchFamily="34" charset="0"/>
              </a:rPr>
              <a:t>-degradazione di 			           acidi grassi)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9" name="Rectangle 5"/>
          <p:cNvSpPr>
            <a:spLocks noChangeArrowheads="1"/>
          </p:cNvSpPr>
          <p:nvPr/>
        </p:nvSpPr>
        <p:spPr bwMode="auto">
          <a:xfrm>
            <a:off x="152400" y="236538"/>
            <a:ext cx="8788400" cy="284162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marL="1087438" lvl="2" defTabSz="1087438" eaLnBrk="0" hangingPunct="0">
              <a:spcBef>
                <a:spcPts val="575"/>
              </a:spcBef>
              <a:spcAft>
                <a:spcPts val="575"/>
              </a:spcAft>
              <a:defRPr/>
            </a:pPr>
            <a:r>
              <a:rPr lang="it-IT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+mn-cs"/>
              </a:rPr>
              <a:t>Complessi III  e IV - citocromi </a:t>
            </a:r>
            <a:endParaRPr lang="it-IT" sz="24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</p:txBody>
      </p:sp>
      <p:grpSp>
        <p:nvGrpSpPr>
          <p:cNvPr id="40" name="Gruppo 39">
            <a:extLst>
              <a:ext uri="{FF2B5EF4-FFF2-40B4-BE49-F238E27FC236}">
                <a16:creationId xmlns:a16="http://schemas.microsoft.com/office/drawing/2014/main" id="{6F164B3D-7156-4727-A93B-0A0AF263231D}"/>
              </a:ext>
            </a:extLst>
          </p:cNvPr>
          <p:cNvGrpSpPr/>
          <p:nvPr/>
        </p:nvGrpSpPr>
        <p:grpSpPr>
          <a:xfrm>
            <a:off x="-141963" y="1302659"/>
            <a:ext cx="9427925" cy="4341334"/>
            <a:chOff x="32274" y="512763"/>
            <a:chExt cx="8963025" cy="4054475"/>
          </a:xfrm>
        </p:grpSpPr>
        <p:pic>
          <p:nvPicPr>
            <p:cNvPr id="41" name="Picture 12">
              <a:extLst>
                <a:ext uri="{FF2B5EF4-FFF2-40B4-BE49-F238E27FC236}">
                  <a16:creationId xmlns:a16="http://schemas.microsoft.com/office/drawing/2014/main" id="{0035FE7D-5794-49B3-8E84-D8BF378ED9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74" y="512763"/>
              <a:ext cx="8963025" cy="405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" name="Freeform 13">
              <a:extLst>
                <a:ext uri="{FF2B5EF4-FFF2-40B4-BE49-F238E27FC236}">
                  <a16:creationId xmlns:a16="http://schemas.microsoft.com/office/drawing/2014/main" id="{8AB0689E-6392-4755-BA5D-BD4E0747724C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663" y="1619250"/>
              <a:ext cx="250825" cy="2409825"/>
            </a:xfrm>
            <a:custGeom>
              <a:avLst/>
              <a:gdLst>
                <a:gd name="T0" fmla="*/ 2147483647 w 158"/>
                <a:gd name="T1" fmla="*/ 0 h 1518"/>
                <a:gd name="T2" fmla="*/ 2147483647 w 158"/>
                <a:gd name="T3" fmla="*/ 2147483647 h 1518"/>
                <a:gd name="T4" fmla="*/ 2147483647 w 158"/>
                <a:gd name="T5" fmla="*/ 2147483647 h 1518"/>
                <a:gd name="T6" fmla="*/ 2147483647 w 158"/>
                <a:gd name="T7" fmla="*/ 2147483647 h 1518"/>
                <a:gd name="T8" fmla="*/ 2147483647 w 158"/>
                <a:gd name="T9" fmla="*/ 2147483647 h 1518"/>
                <a:gd name="T10" fmla="*/ 2147483647 w 158"/>
                <a:gd name="T11" fmla="*/ 2147483647 h 1518"/>
                <a:gd name="T12" fmla="*/ 2147483647 w 158"/>
                <a:gd name="T13" fmla="*/ 2147483647 h 1518"/>
                <a:gd name="T14" fmla="*/ 2147483647 w 158"/>
                <a:gd name="T15" fmla="*/ 2147483647 h 1518"/>
                <a:gd name="T16" fmla="*/ 2147483647 w 158"/>
                <a:gd name="T17" fmla="*/ 2147483647 h 1518"/>
                <a:gd name="T18" fmla="*/ 2147483647 w 158"/>
                <a:gd name="T19" fmla="*/ 2147483647 h 1518"/>
                <a:gd name="T20" fmla="*/ 2147483647 w 158"/>
                <a:gd name="T21" fmla="*/ 2147483647 h 1518"/>
                <a:gd name="T22" fmla="*/ 2147483647 w 158"/>
                <a:gd name="T23" fmla="*/ 2147483647 h 1518"/>
                <a:gd name="T24" fmla="*/ 2147483647 w 158"/>
                <a:gd name="T25" fmla="*/ 2147483647 h 15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58"/>
                <a:gd name="T40" fmla="*/ 0 h 1518"/>
                <a:gd name="T41" fmla="*/ 158 w 158"/>
                <a:gd name="T42" fmla="*/ 1518 h 151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58" h="1518">
                  <a:moveTo>
                    <a:pt x="131" y="0"/>
                  </a:moveTo>
                  <a:cubicBezTo>
                    <a:pt x="105" y="9"/>
                    <a:pt x="79" y="19"/>
                    <a:pt x="65" y="48"/>
                  </a:cubicBezTo>
                  <a:cubicBezTo>
                    <a:pt x="51" y="77"/>
                    <a:pt x="44" y="138"/>
                    <a:pt x="47" y="174"/>
                  </a:cubicBezTo>
                  <a:cubicBezTo>
                    <a:pt x="50" y="210"/>
                    <a:pt x="79" y="230"/>
                    <a:pt x="83" y="264"/>
                  </a:cubicBezTo>
                  <a:cubicBezTo>
                    <a:pt x="87" y="298"/>
                    <a:pt x="81" y="330"/>
                    <a:pt x="71" y="378"/>
                  </a:cubicBezTo>
                  <a:cubicBezTo>
                    <a:pt x="61" y="426"/>
                    <a:pt x="34" y="498"/>
                    <a:pt x="23" y="552"/>
                  </a:cubicBezTo>
                  <a:cubicBezTo>
                    <a:pt x="12" y="606"/>
                    <a:pt x="0" y="659"/>
                    <a:pt x="5" y="702"/>
                  </a:cubicBezTo>
                  <a:cubicBezTo>
                    <a:pt x="10" y="745"/>
                    <a:pt x="30" y="772"/>
                    <a:pt x="53" y="810"/>
                  </a:cubicBezTo>
                  <a:cubicBezTo>
                    <a:pt x="76" y="848"/>
                    <a:pt x="128" y="884"/>
                    <a:pt x="143" y="930"/>
                  </a:cubicBezTo>
                  <a:cubicBezTo>
                    <a:pt x="158" y="976"/>
                    <a:pt x="152" y="1033"/>
                    <a:pt x="143" y="1086"/>
                  </a:cubicBezTo>
                  <a:cubicBezTo>
                    <a:pt x="134" y="1139"/>
                    <a:pt x="102" y="1196"/>
                    <a:pt x="89" y="1248"/>
                  </a:cubicBezTo>
                  <a:cubicBezTo>
                    <a:pt x="76" y="1300"/>
                    <a:pt x="58" y="1353"/>
                    <a:pt x="65" y="1398"/>
                  </a:cubicBezTo>
                  <a:cubicBezTo>
                    <a:pt x="72" y="1443"/>
                    <a:pt x="101" y="1480"/>
                    <a:pt x="131" y="1518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3" name="Text Box 14">
              <a:extLst>
                <a:ext uri="{FF2B5EF4-FFF2-40B4-BE49-F238E27FC236}">
                  <a16:creationId xmlns:a16="http://schemas.microsoft.com/office/drawing/2014/main" id="{BB1F2C4A-1DC7-4BFF-BFA6-8DACF898F8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8425" y="4246563"/>
              <a:ext cx="971550" cy="274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r>
                <a:rPr lang="it-IT" sz="1200" b="1"/>
                <a:t>NAD</a:t>
              </a:r>
              <a:r>
                <a:rPr lang="it-IT" sz="1200" b="1">
                  <a:solidFill>
                    <a:srgbClr val="FF3300"/>
                  </a:solidFill>
                </a:rPr>
                <a:t>H</a:t>
              </a:r>
              <a:r>
                <a:rPr lang="it-IT" sz="1200" b="1"/>
                <a:t> + </a:t>
              </a:r>
              <a:r>
                <a:rPr lang="it-IT" sz="1200" b="1">
                  <a:solidFill>
                    <a:srgbClr val="FF3300"/>
                  </a:solidFill>
                </a:rPr>
                <a:t>H</a:t>
              </a:r>
              <a:r>
                <a:rPr lang="it-IT" sz="1200" b="1" baseline="30000">
                  <a:solidFill>
                    <a:srgbClr val="FF3300"/>
                  </a:solidFill>
                </a:rPr>
                <a:t>+</a:t>
              </a:r>
            </a:p>
          </p:txBody>
        </p:sp>
        <p:sp>
          <p:nvSpPr>
            <p:cNvPr id="44" name="Text Box 15">
              <a:extLst>
                <a:ext uri="{FF2B5EF4-FFF2-40B4-BE49-F238E27FC236}">
                  <a16:creationId xmlns:a16="http://schemas.microsoft.com/office/drawing/2014/main" id="{0620C331-6789-4684-AF84-EF752144CC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81125" y="4024313"/>
              <a:ext cx="465138" cy="1825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r>
                <a:rPr lang="it-IT" sz="1200" b="1"/>
                <a:t>NAD</a:t>
              </a:r>
              <a:r>
                <a:rPr lang="it-IT" sz="1200" b="1" baseline="30000"/>
                <a:t>+</a:t>
              </a:r>
            </a:p>
          </p:txBody>
        </p:sp>
        <p:sp>
          <p:nvSpPr>
            <p:cNvPr id="45" name="Text Box 16">
              <a:extLst>
                <a:ext uri="{FF2B5EF4-FFF2-40B4-BE49-F238E27FC236}">
                  <a16:creationId xmlns:a16="http://schemas.microsoft.com/office/drawing/2014/main" id="{58505EC4-9217-4FDE-8627-488FA01A33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4050" y="1119188"/>
              <a:ext cx="436563" cy="2746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r>
                <a:rPr lang="it-IT" sz="1200" b="1">
                  <a:solidFill>
                    <a:srgbClr val="FF3300"/>
                  </a:solidFill>
                </a:rPr>
                <a:t>4H</a:t>
              </a:r>
              <a:r>
                <a:rPr lang="it-IT" sz="1200" b="1" baseline="30000">
                  <a:solidFill>
                    <a:srgbClr val="FF3300"/>
                  </a:solidFill>
                </a:rPr>
                <a:t>+</a:t>
              </a:r>
            </a:p>
          </p:txBody>
        </p:sp>
        <p:sp>
          <p:nvSpPr>
            <p:cNvPr id="46" name="Text Box 17">
              <a:extLst>
                <a:ext uri="{FF2B5EF4-FFF2-40B4-BE49-F238E27FC236}">
                  <a16:creationId xmlns:a16="http://schemas.microsoft.com/office/drawing/2014/main" id="{212C346F-2149-4E5B-A07E-F6FA7DFF3C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49450" y="2506663"/>
              <a:ext cx="436563" cy="2746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r>
                <a:rPr lang="it-IT" sz="1200" b="1">
                  <a:solidFill>
                    <a:srgbClr val="FF3300"/>
                  </a:solidFill>
                </a:rPr>
                <a:t>4H</a:t>
              </a:r>
              <a:r>
                <a:rPr lang="it-IT" sz="1200" b="1" baseline="30000">
                  <a:solidFill>
                    <a:srgbClr val="FF3300"/>
                  </a:solidFill>
                </a:rPr>
                <a:t>+</a:t>
              </a:r>
            </a:p>
          </p:txBody>
        </p:sp>
        <p:sp>
          <p:nvSpPr>
            <p:cNvPr id="47" name="Rectangle 18">
              <a:extLst>
                <a:ext uri="{FF2B5EF4-FFF2-40B4-BE49-F238E27FC236}">
                  <a16:creationId xmlns:a16="http://schemas.microsoft.com/office/drawing/2014/main" id="{B252DBFE-B1CA-4637-A193-672E53B626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7188" y="1700213"/>
              <a:ext cx="392112" cy="274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it-IT" sz="1200" b="1">
                  <a:solidFill>
                    <a:srgbClr val="FF3300"/>
                  </a:solidFill>
                </a:rPr>
                <a:t>H</a:t>
              </a:r>
              <a:r>
                <a:rPr lang="it-IT" sz="1200" b="1" baseline="-25000">
                  <a:solidFill>
                    <a:srgbClr val="FF3300"/>
                  </a:solidFill>
                </a:rPr>
                <a:t>2</a:t>
              </a:r>
              <a:r>
                <a:rPr lang="it-IT" sz="1200"/>
                <a:t> </a:t>
              </a:r>
            </a:p>
          </p:txBody>
        </p:sp>
        <p:sp>
          <p:nvSpPr>
            <p:cNvPr id="48" name="Text Box 19">
              <a:extLst>
                <a:ext uri="{FF2B5EF4-FFF2-40B4-BE49-F238E27FC236}">
                  <a16:creationId xmlns:a16="http://schemas.microsoft.com/office/drawing/2014/main" id="{C86B0E33-AAE5-4ADD-9990-A8281D0282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89575" y="3398838"/>
              <a:ext cx="436563" cy="2746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r>
                <a:rPr lang="it-IT" sz="1200" b="1">
                  <a:solidFill>
                    <a:srgbClr val="FF3300"/>
                  </a:solidFill>
                </a:rPr>
                <a:t>2H</a:t>
              </a:r>
              <a:r>
                <a:rPr lang="it-IT" sz="1200" b="1" baseline="30000">
                  <a:solidFill>
                    <a:srgbClr val="FF3300"/>
                  </a:solidFill>
                </a:rPr>
                <a:t>+</a:t>
              </a:r>
            </a:p>
          </p:txBody>
        </p:sp>
        <p:sp>
          <p:nvSpPr>
            <p:cNvPr id="49" name="Text Box 20">
              <a:extLst>
                <a:ext uri="{FF2B5EF4-FFF2-40B4-BE49-F238E27FC236}">
                  <a16:creationId xmlns:a16="http://schemas.microsoft.com/office/drawing/2014/main" id="{129EA52D-8523-469E-A76E-EFD7F5C805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40425" y="811213"/>
              <a:ext cx="436563" cy="2746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r>
                <a:rPr lang="it-IT" sz="1200" b="1">
                  <a:solidFill>
                    <a:srgbClr val="FF3300"/>
                  </a:solidFill>
                </a:rPr>
                <a:t>4H</a:t>
              </a:r>
              <a:r>
                <a:rPr lang="it-IT" sz="1200" b="1" baseline="30000">
                  <a:solidFill>
                    <a:srgbClr val="FF3300"/>
                  </a:solidFill>
                </a:rPr>
                <a:t>+</a:t>
              </a:r>
            </a:p>
          </p:txBody>
        </p:sp>
        <p:sp>
          <p:nvSpPr>
            <p:cNvPr id="50" name="Text Box 21">
              <a:extLst>
                <a:ext uri="{FF2B5EF4-FFF2-40B4-BE49-F238E27FC236}">
                  <a16:creationId xmlns:a16="http://schemas.microsoft.com/office/drawing/2014/main" id="{45E4CC5E-12EB-4AAC-BFA7-1B798C654D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47075" y="2684463"/>
              <a:ext cx="436563" cy="2746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r>
                <a:rPr lang="it-IT" sz="1200" b="1">
                  <a:solidFill>
                    <a:srgbClr val="FF3300"/>
                  </a:solidFill>
                </a:rPr>
                <a:t>2H</a:t>
              </a:r>
              <a:r>
                <a:rPr lang="it-IT" sz="1200" b="1" baseline="30000">
                  <a:solidFill>
                    <a:srgbClr val="FF3300"/>
                  </a:solidFill>
                </a:rPr>
                <a:t>+</a:t>
              </a:r>
            </a:p>
          </p:txBody>
        </p:sp>
        <p:sp>
          <p:nvSpPr>
            <p:cNvPr id="51" name="Text Box 22">
              <a:extLst>
                <a:ext uri="{FF2B5EF4-FFF2-40B4-BE49-F238E27FC236}">
                  <a16:creationId xmlns:a16="http://schemas.microsoft.com/office/drawing/2014/main" id="{81B696A1-BCCF-44A3-BF5E-E9DE479FBE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61350" y="712788"/>
              <a:ext cx="436563" cy="2746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r>
                <a:rPr lang="it-IT" sz="1200" b="1">
                  <a:solidFill>
                    <a:srgbClr val="FF3300"/>
                  </a:solidFill>
                </a:rPr>
                <a:t>2H</a:t>
              </a:r>
              <a:r>
                <a:rPr lang="it-IT" sz="1200" b="1" baseline="30000">
                  <a:solidFill>
                    <a:srgbClr val="FF3300"/>
                  </a:solidFill>
                </a:rPr>
                <a:t>+</a:t>
              </a:r>
            </a:p>
          </p:txBody>
        </p:sp>
      </p:grp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532B5CA0-B5F5-4DDC-B6D2-55B67462D55C}"/>
              </a:ext>
            </a:extLst>
          </p:cNvPr>
          <p:cNvSpPr txBox="1"/>
          <p:nvPr/>
        </p:nvSpPr>
        <p:spPr>
          <a:xfrm flipH="1">
            <a:off x="-1" y="6046830"/>
            <a:ext cx="94279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/>
              <a:t>NB! Citocromo è molto antico e conservato. Uso come «orologio molecolare».</a:t>
            </a:r>
          </a:p>
        </p:txBody>
      </p:sp>
    </p:spTree>
    <p:extLst>
      <p:ext uri="{BB962C8B-B14F-4D97-AF65-F5344CB8AC3E}">
        <p14:creationId xmlns:p14="http://schemas.microsoft.com/office/powerpoint/2010/main" val="3799311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9" name="Rectangle 5"/>
          <p:cNvSpPr>
            <a:spLocks noChangeArrowheads="1"/>
          </p:cNvSpPr>
          <p:nvPr/>
        </p:nvSpPr>
        <p:spPr bwMode="auto">
          <a:xfrm>
            <a:off x="152400" y="236538"/>
            <a:ext cx="8788400" cy="284162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marL="1087438" lvl="2" defTabSz="1087438" eaLnBrk="0" hangingPunct="0">
              <a:spcBef>
                <a:spcPts val="575"/>
              </a:spcBef>
              <a:spcAft>
                <a:spcPts val="575"/>
              </a:spcAft>
              <a:defRPr/>
            </a:pPr>
            <a:r>
              <a:rPr lang="it-IT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+mn-cs"/>
              </a:rPr>
              <a:t>Complessi III  e IV - citocromi  </a:t>
            </a:r>
            <a:endParaRPr lang="it-IT" sz="24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</p:txBody>
      </p:sp>
      <p:sp>
        <p:nvSpPr>
          <p:cNvPr id="16387" name="Rectangle 6"/>
          <p:cNvSpPr>
            <a:spLocks noChangeArrowheads="1"/>
          </p:cNvSpPr>
          <p:nvPr/>
        </p:nvSpPr>
        <p:spPr bwMode="auto">
          <a:xfrm>
            <a:off x="182918" y="542113"/>
            <a:ext cx="835183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5750" indent="-285750" algn="just" eaLnBrk="0" hangingPunct="0">
              <a:buFont typeface="Arial" pitchFamily="34" charset="0"/>
              <a:buChar char="•"/>
            </a:pPr>
            <a:r>
              <a:rPr lang="it-IT" sz="1600" dirty="0">
                <a:latin typeface="Arial" pitchFamily="34" charset="0"/>
              </a:rPr>
              <a:t>Contengono subunità </a:t>
            </a:r>
            <a:r>
              <a:rPr lang="it-IT" sz="1600" dirty="0" err="1">
                <a:latin typeface="Arial" pitchFamily="34" charset="0"/>
              </a:rPr>
              <a:t>citocromiche</a:t>
            </a:r>
            <a:r>
              <a:rPr lang="it-IT" sz="1600" dirty="0">
                <a:latin typeface="Arial" pitchFamily="34" charset="0"/>
              </a:rPr>
              <a:t> (con gruppi prostetici eme di diverso tipo; a,  </a:t>
            </a:r>
            <a:r>
              <a:rPr lang="it-IT" sz="1600" i="1" dirty="0">
                <a:latin typeface="Arial" pitchFamily="34" charset="0"/>
              </a:rPr>
              <a:t>b</a:t>
            </a:r>
            <a:r>
              <a:rPr lang="it-IT" sz="1600" dirty="0">
                <a:latin typeface="Arial" pitchFamily="34" charset="0"/>
              </a:rPr>
              <a:t> e </a:t>
            </a:r>
            <a:r>
              <a:rPr lang="it-IT" sz="1600" i="1" dirty="0">
                <a:latin typeface="Arial" pitchFamily="34" charset="0"/>
              </a:rPr>
              <a:t>c</a:t>
            </a:r>
            <a:r>
              <a:rPr lang="it-IT" sz="1600" dirty="0">
                <a:latin typeface="Arial" pitchFamily="34" charset="0"/>
              </a:rPr>
              <a:t>).</a:t>
            </a:r>
          </a:p>
          <a:p>
            <a:pPr marL="285750" indent="-285750" algn="just" eaLnBrk="0" hangingPunct="0">
              <a:buFont typeface="Arial" pitchFamily="34" charset="0"/>
              <a:buChar char="•"/>
            </a:pPr>
            <a:r>
              <a:rPr lang="it-IT" sz="1600" dirty="0">
                <a:latin typeface="Arial" pitchFamily="34" charset="0"/>
              </a:rPr>
              <a:t>I gruppi eme permettono solo un flusso a singolo elettrone; è necessaria la trasformazione da flusso a 2 e</a:t>
            </a:r>
            <a:r>
              <a:rPr lang="it-IT" sz="1600" baseline="30000" dirty="0">
                <a:latin typeface="Arial" pitchFamily="34" charset="0"/>
              </a:rPr>
              <a:t>-</a:t>
            </a:r>
            <a:r>
              <a:rPr lang="it-IT" sz="1600" dirty="0">
                <a:latin typeface="Arial" pitchFamily="34" charset="0"/>
              </a:rPr>
              <a:t> a flusso 1 e</a:t>
            </a:r>
            <a:r>
              <a:rPr lang="it-IT" sz="1600" baseline="30000" dirty="0">
                <a:latin typeface="Arial" pitchFamily="34" charset="0"/>
              </a:rPr>
              <a:t>-</a:t>
            </a:r>
            <a:r>
              <a:rPr lang="it-IT" sz="1600" dirty="0">
                <a:latin typeface="Arial" pitchFamily="34" charset="0"/>
              </a:rPr>
              <a:t> (mediata da  Co-Q)</a:t>
            </a:r>
          </a:p>
          <a:p>
            <a:pPr marL="285750" indent="-285750" algn="just" eaLnBrk="0" hangingPunct="0">
              <a:buFont typeface="Arial" pitchFamily="34" charset="0"/>
              <a:buChar char="•"/>
            </a:pPr>
            <a:r>
              <a:rPr lang="it-IT" sz="1600" dirty="0">
                <a:latin typeface="Arial" pitchFamily="34" charset="0"/>
              </a:rPr>
              <a:t>Il citocromo c) è una proteina idrosolubile che si muove nello spazio </a:t>
            </a:r>
            <a:r>
              <a:rPr lang="it-IT" sz="1600" dirty="0" err="1">
                <a:latin typeface="Arial" pitchFamily="34" charset="0"/>
              </a:rPr>
              <a:t>intermembrana</a:t>
            </a:r>
            <a:r>
              <a:rPr lang="it-IT" sz="1600" dirty="0">
                <a:latin typeface="Arial" pitchFamily="34" charset="0"/>
              </a:rPr>
              <a:t> del mitocondrio e funge da navetta per e</a:t>
            </a:r>
            <a:r>
              <a:rPr lang="it-IT" sz="1600" baseline="30000" dirty="0">
                <a:latin typeface="Arial" pitchFamily="34" charset="0"/>
              </a:rPr>
              <a:t>-</a:t>
            </a:r>
            <a:r>
              <a:rPr lang="it-IT" sz="1600" dirty="0">
                <a:latin typeface="Arial" pitchFamily="34" charset="0"/>
              </a:rPr>
              <a:t> dal complesso III al complesso IV</a:t>
            </a:r>
          </a:p>
          <a:p>
            <a:pPr algn="just" eaLnBrk="0" hangingPunct="0"/>
            <a:endParaRPr lang="it-IT" sz="1600" b="1" dirty="0">
              <a:latin typeface="Arial" pitchFamily="34" charset="0"/>
            </a:endParaRPr>
          </a:p>
        </p:txBody>
      </p:sp>
      <p:grpSp>
        <p:nvGrpSpPr>
          <p:cNvPr id="3" name="Gruppo 2"/>
          <p:cNvGrpSpPr/>
          <p:nvPr/>
        </p:nvGrpSpPr>
        <p:grpSpPr>
          <a:xfrm>
            <a:off x="2812212" y="3478284"/>
            <a:ext cx="2898474" cy="3487674"/>
            <a:chOff x="2812212" y="3616547"/>
            <a:chExt cx="2898474" cy="3487674"/>
          </a:xfrm>
        </p:grpSpPr>
        <p:pic>
          <p:nvPicPr>
            <p:cNvPr id="16388" name="Picture 8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2212" y="3616547"/>
              <a:ext cx="2795330" cy="2397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" name="Gruppo 1"/>
            <p:cNvGrpSpPr/>
            <p:nvPr/>
          </p:nvGrpSpPr>
          <p:grpSpPr>
            <a:xfrm>
              <a:off x="3714342" y="4665236"/>
              <a:ext cx="1058087" cy="415379"/>
              <a:chOff x="3438294" y="3060707"/>
              <a:chExt cx="1058087" cy="415379"/>
            </a:xfrm>
          </p:grpSpPr>
          <p:sp>
            <p:nvSpPr>
              <p:cNvPr id="16389" name="AutoShape 9"/>
              <p:cNvSpPr>
                <a:spLocks noChangeArrowheads="1"/>
              </p:cNvSpPr>
              <p:nvPr/>
            </p:nvSpPr>
            <p:spPr bwMode="auto">
              <a:xfrm rot="4784062">
                <a:off x="3739202" y="3152204"/>
                <a:ext cx="84467" cy="168874"/>
              </a:xfrm>
              <a:prstGeom prst="triangle">
                <a:avLst>
                  <a:gd name="adj" fmla="val 50000"/>
                </a:avLst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16390" name="Text Box 10"/>
              <p:cNvSpPr txBox="1">
                <a:spLocks noChangeArrowheads="1"/>
              </p:cNvSpPr>
              <p:nvPr/>
            </p:nvSpPr>
            <p:spPr bwMode="auto">
              <a:xfrm>
                <a:off x="3438294" y="3199087"/>
                <a:ext cx="269099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9pPr>
              </a:lstStyle>
              <a:p>
                <a:r>
                  <a:rPr lang="it-IT" sz="1200" b="1">
                    <a:latin typeface="Arial" pitchFamily="34" charset="0"/>
                  </a:rPr>
                  <a:t>M</a:t>
                </a:r>
              </a:p>
            </p:txBody>
          </p:sp>
          <p:sp>
            <p:nvSpPr>
              <p:cNvPr id="16391" name="AutoShape 11" descr="Linee verticali scure"/>
              <p:cNvSpPr>
                <a:spLocks noChangeArrowheads="1"/>
              </p:cNvSpPr>
              <p:nvPr/>
            </p:nvSpPr>
            <p:spPr bwMode="auto">
              <a:xfrm rot="-5986685">
                <a:off x="4112161" y="3090372"/>
                <a:ext cx="83147" cy="170246"/>
              </a:xfrm>
              <a:prstGeom prst="triangle">
                <a:avLst>
                  <a:gd name="adj" fmla="val 50000"/>
                </a:avLst>
              </a:prstGeom>
              <a:pattFill prst="dkVert">
                <a:fgClr>
                  <a:schemeClr val="tx1"/>
                </a:fgClr>
                <a:bgClr>
                  <a:srgbClr val="FFFFFF"/>
                </a:bgClr>
              </a:patt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16392" name="Text Box 12"/>
              <p:cNvSpPr txBox="1">
                <a:spLocks noChangeArrowheads="1"/>
              </p:cNvSpPr>
              <p:nvPr/>
            </p:nvSpPr>
            <p:spPr bwMode="auto">
              <a:xfrm>
                <a:off x="4242384" y="3060707"/>
                <a:ext cx="253997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9pPr>
              </a:lstStyle>
              <a:p>
                <a:r>
                  <a:rPr lang="it-IT" sz="1200" b="1">
                    <a:latin typeface="Arial" pitchFamily="34" charset="0"/>
                  </a:rPr>
                  <a:t>H</a:t>
                </a:r>
              </a:p>
            </p:txBody>
          </p:sp>
        </p:grpSp>
        <p:sp>
          <p:nvSpPr>
            <p:cNvPr id="16393" name="Rectangle 13"/>
            <p:cNvSpPr>
              <a:spLocks noChangeArrowheads="1"/>
            </p:cNvSpPr>
            <p:nvPr/>
          </p:nvSpPr>
          <p:spPr bwMode="auto">
            <a:xfrm>
              <a:off x="2957544" y="6027003"/>
              <a:ext cx="2753142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eaLnBrk="0" hangingPunct="0"/>
              <a:r>
                <a:rPr lang="it-IT" sz="1600" b="1" dirty="0">
                  <a:solidFill>
                    <a:schemeClr val="tx2"/>
                  </a:solidFill>
                  <a:latin typeface="Arial" pitchFamily="34" charset="0"/>
                </a:rPr>
                <a:t>         CITOCROMO C</a:t>
              </a:r>
            </a:p>
            <a:p>
              <a:pPr eaLnBrk="0" hangingPunct="0"/>
              <a:r>
                <a:rPr lang="it-IT" sz="1600" b="1" dirty="0">
                  <a:solidFill>
                    <a:srgbClr val="FF3300"/>
                  </a:solidFill>
                  <a:latin typeface="Arial" pitchFamily="34" charset="0"/>
                </a:rPr>
                <a:t>                Eme c</a:t>
              </a:r>
            </a:p>
            <a:p>
              <a:pPr eaLnBrk="0" hangingPunct="0"/>
              <a:r>
                <a:rPr lang="it-IT" sz="1600" b="1" dirty="0">
                  <a:solidFill>
                    <a:srgbClr val="FF3300"/>
                  </a:solidFill>
                  <a:latin typeface="Arial" pitchFamily="34" charset="0"/>
                </a:rPr>
                <a:t>(ancorato a 2 </a:t>
              </a:r>
              <a:r>
                <a:rPr lang="it-IT" sz="1600" b="1" dirty="0" err="1">
                  <a:solidFill>
                    <a:srgbClr val="FF3300"/>
                  </a:solidFill>
                  <a:latin typeface="Arial" pitchFamily="34" charset="0"/>
                </a:rPr>
                <a:t>cys</a:t>
              </a:r>
              <a:r>
                <a:rPr lang="it-IT" sz="1600" b="1" dirty="0">
                  <a:solidFill>
                    <a:srgbClr val="FF3300"/>
                  </a:solidFill>
                  <a:latin typeface="Arial" pitchFamily="34" charset="0"/>
                </a:rPr>
                <a:t>, e con </a:t>
              </a:r>
            </a:p>
            <a:p>
              <a:pPr eaLnBrk="0" hangingPunct="0"/>
              <a:r>
                <a:rPr lang="it-IT" sz="1600" b="1" dirty="0">
                  <a:solidFill>
                    <a:srgbClr val="FF3300"/>
                  </a:solidFill>
                  <a:latin typeface="Arial" pitchFamily="34" charset="0"/>
                </a:rPr>
                <a:t>Fe coordinato a </a:t>
              </a:r>
              <a:r>
                <a:rPr lang="it-IT" sz="1600" b="1" dirty="0" err="1">
                  <a:solidFill>
                    <a:srgbClr val="FF3300"/>
                  </a:solidFill>
                  <a:latin typeface="Arial" pitchFamily="34" charset="0"/>
                </a:rPr>
                <a:t>Met</a:t>
              </a:r>
              <a:r>
                <a:rPr lang="it-IT" sz="1600" b="1" dirty="0">
                  <a:solidFill>
                    <a:srgbClr val="FF3300"/>
                  </a:solidFill>
                  <a:latin typeface="Arial" pitchFamily="34" charset="0"/>
                </a:rPr>
                <a:t> e His</a:t>
              </a:r>
            </a:p>
          </p:txBody>
        </p:sp>
      </p:grpSp>
      <p:grpSp>
        <p:nvGrpSpPr>
          <p:cNvPr id="4" name="Gruppo 3"/>
          <p:cNvGrpSpPr/>
          <p:nvPr/>
        </p:nvGrpSpPr>
        <p:grpSpPr>
          <a:xfrm>
            <a:off x="5466028" y="2160066"/>
            <a:ext cx="3677972" cy="4396599"/>
            <a:chOff x="5466028" y="1794294"/>
            <a:chExt cx="3677972" cy="4396599"/>
          </a:xfrm>
        </p:grpSpPr>
        <p:grpSp>
          <p:nvGrpSpPr>
            <p:cNvPr id="16394" name="Group 20"/>
            <p:cNvGrpSpPr>
              <a:grpSpLocks/>
            </p:cNvGrpSpPr>
            <p:nvPr/>
          </p:nvGrpSpPr>
          <p:grpSpPr bwMode="auto">
            <a:xfrm>
              <a:off x="5466028" y="1794294"/>
              <a:ext cx="3677972" cy="3027004"/>
              <a:chOff x="3512" y="2006"/>
              <a:chExt cx="2120" cy="1953"/>
            </a:xfrm>
          </p:grpSpPr>
          <p:pic>
            <p:nvPicPr>
              <p:cNvPr id="16396" name="Picture 7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12" y="2006"/>
                <a:ext cx="2120" cy="19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397" name="AutoShape 15"/>
              <p:cNvSpPr>
                <a:spLocks noChangeArrowheads="1"/>
              </p:cNvSpPr>
              <p:nvPr/>
            </p:nvSpPr>
            <p:spPr bwMode="auto">
              <a:xfrm rot="3283048">
                <a:off x="4447" y="2773"/>
                <a:ext cx="52" cy="101"/>
              </a:xfrm>
              <a:prstGeom prst="triangle">
                <a:avLst>
                  <a:gd name="adj" fmla="val 50000"/>
                </a:avLst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16398" name="AutoShape 16" descr="Linee verticali scure"/>
              <p:cNvSpPr>
                <a:spLocks noChangeArrowheads="1"/>
              </p:cNvSpPr>
              <p:nvPr/>
            </p:nvSpPr>
            <p:spPr bwMode="auto">
              <a:xfrm rot="-7956693">
                <a:off x="4621" y="2641"/>
                <a:ext cx="52" cy="101"/>
              </a:xfrm>
              <a:prstGeom prst="triangle">
                <a:avLst>
                  <a:gd name="adj" fmla="val 50000"/>
                </a:avLst>
              </a:prstGeom>
              <a:pattFill prst="dkVert">
                <a:fgClr>
                  <a:schemeClr val="tx1"/>
                </a:fgClr>
                <a:bgClr>
                  <a:srgbClr val="FFFFFF"/>
                </a:bgClr>
              </a:patt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16399" name="Text Box 17"/>
              <p:cNvSpPr txBox="1">
                <a:spLocks noChangeArrowheads="1"/>
              </p:cNvSpPr>
              <p:nvPr/>
            </p:nvSpPr>
            <p:spPr bwMode="auto">
              <a:xfrm>
                <a:off x="4636" y="2535"/>
                <a:ext cx="155" cy="1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9pPr>
              </a:lstStyle>
              <a:p>
                <a:r>
                  <a:rPr lang="it-IT" sz="1200" b="1">
                    <a:latin typeface="Arial" pitchFamily="34" charset="0"/>
                  </a:rPr>
                  <a:t>H</a:t>
                </a:r>
              </a:p>
            </p:txBody>
          </p:sp>
          <p:sp>
            <p:nvSpPr>
              <p:cNvPr id="16400" name="Text Box 18"/>
              <p:cNvSpPr txBox="1">
                <a:spLocks noChangeArrowheads="1"/>
              </p:cNvSpPr>
              <p:nvPr/>
            </p:nvSpPr>
            <p:spPr bwMode="auto">
              <a:xfrm>
                <a:off x="4294" y="2813"/>
                <a:ext cx="154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9pPr>
              </a:lstStyle>
              <a:p>
                <a:r>
                  <a:rPr lang="it-IT" sz="1200" b="1">
                    <a:latin typeface="Arial" pitchFamily="34" charset="0"/>
                  </a:rPr>
                  <a:t>H</a:t>
                </a:r>
              </a:p>
            </p:txBody>
          </p:sp>
        </p:grpSp>
        <p:sp>
          <p:nvSpPr>
            <p:cNvPr id="16395" name="Rectangle 14"/>
            <p:cNvSpPr>
              <a:spLocks noChangeArrowheads="1"/>
            </p:cNvSpPr>
            <p:nvPr/>
          </p:nvSpPr>
          <p:spPr bwMode="auto">
            <a:xfrm>
              <a:off x="5905500" y="4867454"/>
              <a:ext cx="3238500" cy="13234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just" eaLnBrk="0" hangingPunct="0"/>
              <a:r>
                <a:rPr lang="it-IT" sz="1600" b="1" dirty="0">
                  <a:solidFill>
                    <a:srgbClr val="FF3300"/>
                  </a:solidFill>
                  <a:latin typeface="Arial" pitchFamily="34" charset="0"/>
                </a:rPr>
                <a:t>          </a:t>
              </a:r>
              <a:r>
                <a:rPr lang="it-IT" sz="1600" b="1" dirty="0">
                  <a:latin typeface="Arial" pitchFamily="34" charset="0"/>
                </a:rPr>
                <a:t>COMPLESSO III</a:t>
              </a:r>
            </a:p>
            <a:p>
              <a:pPr algn="just" eaLnBrk="0" hangingPunct="0"/>
              <a:r>
                <a:rPr lang="it-IT" sz="1600" b="1" dirty="0" err="1">
                  <a:solidFill>
                    <a:srgbClr val="FF3300"/>
                  </a:solidFill>
                  <a:latin typeface="Arial" pitchFamily="34" charset="0"/>
                </a:rPr>
                <a:t>protoporfirina</a:t>
              </a:r>
              <a:r>
                <a:rPr lang="it-IT" sz="1600" b="1" dirty="0">
                  <a:solidFill>
                    <a:srgbClr val="FF3300"/>
                  </a:solidFill>
                  <a:latin typeface="Arial" pitchFamily="34" charset="0"/>
                </a:rPr>
                <a:t> IX (Eme </a:t>
              </a:r>
              <a:r>
                <a:rPr lang="it-IT" sz="1600" b="1" i="1" dirty="0">
                  <a:solidFill>
                    <a:srgbClr val="FF3300"/>
                  </a:solidFill>
                  <a:latin typeface="Arial" pitchFamily="34" charset="0"/>
                </a:rPr>
                <a:t>b</a:t>
              </a:r>
              <a:r>
                <a:rPr lang="it-IT" sz="1600" b="1" dirty="0">
                  <a:solidFill>
                    <a:srgbClr val="FF3300"/>
                  </a:solidFill>
                  <a:latin typeface="Arial" pitchFamily="34" charset="0"/>
                </a:rPr>
                <a:t>, stesso dell’emoglobina) (legato non covalentemente, e con  Fe coordinato a 2 His)</a:t>
              </a:r>
            </a:p>
          </p:txBody>
        </p:sp>
      </p:grpSp>
      <p:grpSp>
        <p:nvGrpSpPr>
          <p:cNvPr id="17" name="Gruppo 4"/>
          <p:cNvGrpSpPr>
            <a:grpSpLocks/>
          </p:cNvGrpSpPr>
          <p:nvPr/>
        </p:nvGrpSpPr>
        <p:grpSpPr bwMode="auto">
          <a:xfrm>
            <a:off x="-1" y="2125560"/>
            <a:ext cx="3543840" cy="3751389"/>
            <a:chOff x="396874" y="3192463"/>
            <a:chExt cx="3975101" cy="4358663"/>
          </a:xfrm>
        </p:grpSpPr>
        <p:grpSp>
          <p:nvGrpSpPr>
            <p:cNvPr id="18" name="Gruppo 1"/>
            <p:cNvGrpSpPr>
              <a:grpSpLocks/>
            </p:cNvGrpSpPr>
            <p:nvPr/>
          </p:nvGrpSpPr>
          <p:grpSpPr bwMode="auto">
            <a:xfrm>
              <a:off x="396874" y="3192463"/>
              <a:ext cx="3975101" cy="4358663"/>
              <a:chOff x="396874" y="3192463"/>
              <a:chExt cx="3975101" cy="4358663"/>
            </a:xfrm>
          </p:grpSpPr>
          <p:pic>
            <p:nvPicPr>
              <p:cNvPr id="23" name="Picture 5" descr="p458_ISBN88-08-07893-0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6875" y="3192463"/>
                <a:ext cx="3975100" cy="30146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" name="Rectangle 6"/>
              <p:cNvSpPr>
                <a:spLocks noChangeArrowheads="1"/>
              </p:cNvSpPr>
              <p:nvPr/>
            </p:nvSpPr>
            <p:spPr bwMode="auto">
              <a:xfrm>
                <a:off x="396874" y="6013449"/>
                <a:ext cx="2826667" cy="15376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 algn="just" eaLnBrk="0" hangingPunct="0"/>
                <a:endParaRPr lang="it-IT" sz="1600" b="1" dirty="0">
                  <a:solidFill>
                    <a:srgbClr val="FF3300"/>
                  </a:solidFill>
                  <a:latin typeface="Arial" pitchFamily="34" charset="0"/>
                </a:endParaRPr>
              </a:p>
              <a:p>
                <a:pPr algn="just" eaLnBrk="0" hangingPunct="0"/>
                <a:r>
                  <a:rPr lang="it-IT" sz="1600" b="1" dirty="0">
                    <a:latin typeface="Arial" pitchFamily="34" charset="0"/>
                  </a:rPr>
                  <a:t>    COMPLESSO IV</a:t>
                </a:r>
                <a:endParaRPr lang="it-IT" sz="1600" b="1" dirty="0">
                  <a:solidFill>
                    <a:srgbClr val="FF3300"/>
                  </a:solidFill>
                  <a:latin typeface="Arial" pitchFamily="34" charset="0"/>
                </a:endParaRPr>
              </a:p>
              <a:p>
                <a:pPr algn="just" eaLnBrk="0" hangingPunct="0"/>
                <a:r>
                  <a:rPr lang="it-IT" sz="1600" b="1" dirty="0">
                    <a:solidFill>
                      <a:srgbClr val="FF3300"/>
                    </a:solidFill>
                    <a:latin typeface="Arial" pitchFamily="34" charset="0"/>
                  </a:rPr>
                  <a:t>Eme </a:t>
                </a:r>
                <a:r>
                  <a:rPr lang="it-IT" sz="1600" b="1" i="1" dirty="0">
                    <a:solidFill>
                      <a:srgbClr val="FF3300"/>
                    </a:solidFill>
                    <a:latin typeface="Arial" pitchFamily="34" charset="0"/>
                  </a:rPr>
                  <a:t>a</a:t>
                </a:r>
                <a:r>
                  <a:rPr lang="it-IT" sz="1600" b="1" dirty="0">
                    <a:solidFill>
                      <a:srgbClr val="FF3300"/>
                    </a:solidFill>
                    <a:latin typeface="Arial" pitchFamily="34" charset="0"/>
                  </a:rPr>
                  <a:t> (legato non covalentemente, e con  Fe coordinato a 2 His)</a:t>
                </a:r>
              </a:p>
            </p:txBody>
          </p:sp>
        </p:grpSp>
        <p:sp>
          <p:nvSpPr>
            <p:cNvPr id="19" name="AutoShape 7"/>
            <p:cNvSpPr>
              <a:spLocks noChangeArrowheads="1"/>
            </p:cNvSpPr>
            <p:nvPr/>
          </p:nvSpPr>
          <p:spPr bwMode="auto">
            <a:xfrm rot="4784062">
              <a:off x="1886744" y="4587081"/>
              <a:ext cx="82550" cy="160338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GB"/>
            </a:p>
          </p:txBody>
        </p:sp>
        <p:sp>
          <p:nvSpPr>
            <p:cNvPr id="20" name="AutoShape 8" descr="Linee verticali scure"/>
            <p:cNvSpPr>
              <a:spLocks noChangeArrowheads="1"/>
            </p:cNvSpPr>
            <p:nvPr/>
          </p:nvSpPr>
          <p:spPr bwMode="auto">
            <a:xfrm rot="-6115717">
              <a:off x="2204244" y="4555331"/>
              <a:ext cx="82550" cy="160338"/>
            </a:xfrm>
            <a:prstGeom prst="triangle">
              <a:avLst>
                <a:gd name="adj" fmla="val 50000"/>
              </a:avLst>
            </a:prstGeom>
            <a:pattFill prst="dkVert">
              <a:fgClr>
                <a:schemeClr val="tx1"/>
              </a:fgClr>
              <a:bgClr>
                <a:srgbClr val="FFFFFF"/>
              </a:bgClr>
            </a:patt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GB"/>
            </a:p>
          </p:txBody>
        </p:sp>
        <p:sp>
          <p:nvSpPr>
            <p:cNvPr id="21" name="Text Box 9"/>
            <p:cNvSpPr txBox="1">
              <a:spLocks noChangeArrowheads="1"/>
            </p:cNvSpPr>
            <p:nvPr/>
          </p:nvSpPr>
          <p:spPr bwMode="auto">
            <a:xfrm>
              <a:off x="2251075" y="4484688"/>
              <a:ext cx="384175" cy="246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r>
                <a:rPr lang="it-IT" sz="1000" b="1">
                  <a:solidFill>
                    <a:srgbClr val="4D4D4D"/>
                  </a:solidFill>
                  <a:latin typeface="Arial" pitchFamily="34" charset="0"/>
                </a:rPr>
                <a:t>His</a:t>
              </a:r>
            </a:p>
          </p:txBody>
        </p:sp>
        <p:sp>
          <p:nvSpPr>
            <p:cNvPr id="22" name="Text Box 10"/>
            <p:cNvSpPr txBox="1">
              <a:spLocks noChangeArrowheads="1"/>
            </p:cNvSpPr>
            <p:nvPr/>
          </p:nvSpPr>
          <p:spPr bwMode="auto">
            <a:xfrm>
              <a:off x="1546225" y="4551363"/>
              <a:ext cx="384175" cy="246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r>
                <a:rPr lang="it-IT" sz="1000" b="1">
                  <a:solidFill>
                    <a:srgbClr val="4D4D4D"/>
                  </a:solidFill>
                  <a:latin typeface="Arial" pitchFamily="34" charset="0"/>
                </a:rPr>
                <a:t>His</a:t>
              </a:r>
            </a:p>
          </p:txBody>
        </p:sp>
      </p:grp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6493BE6F-078A-F1A8-E756-BA580303E77C}"/>
              </a:ext>
            </a:extLst>
          </p:cNvPr>
          <p:cNvSpPr txBox="1"/>
          <p:nvPr/>
        </p:nvSpPr>
        <p:spPr>
          <a:xfrm>
            <a:off x="4044845" y="2622294"/>
            <a:ext cx="1324402" cy="64633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it-IT" sz="1800" b="1" dirty="0"/>
              <a:t>Fe</a:t>
            </a:r>
            <a:r>
              <a:rPr lang="it-IT" sz="1800" b="1" baseline="30000" dirty="0"/>
              <a:t>2+ </a:t>
            </a:r>
            <a:r>
              <a:rPr lang="it-IT" sz="1800" b="1" dirty="0">
                <a:sym typeface="Wingdings" panose="05000000000000000000" pitchFamily="2" charset="2"/>
              </a:rPr>
              <a:t> Fe</a:t>
            </a:r>
            <a:r>
              <a:rPr lang="it-IT" sz="1800" b="1" baseline="30000" dirty="0">
                <a:sym typeface="Wingdings" panose="05000000000000000000" pitchFamily="2" charset="2"/>
              </a:rPr>
              <a:t>3+</a:t>
            </a:r>
          </a:p>
          <a:p>
            <a:r>
              <a:rPr lang="it-IT" sz="1800" b="1" dirty="0">
                <a:sym typeface="Wingdings" panose="05000000000000000000" pitchFamily="2" charset="2"/>
              </a:rPr>
              <a:t>Fe</a:t>
            </a:r>
            <a:r>
              <a:rPr lang="it-IT" sz="1800" b="1" baseline="30000" dirty="0">
                <a:sym typeface="Wingdings" panose="05000000000000000000" pitchFamily="2" charset="2"/>
              </a:rPr>
              <a:t>3+ </a:t>
            </a:r>
            <a:r>
              <a:rPr lang="it-IT" sz="1800" b="1" dirty="0">
                <a:sym typeface="Wingdings" panose="05000000000000000000" pitchFamily="2" charset="2"/>
              </a:rPr>
              <a:t> Fe</a:t>
            </a:r>
            <a:r>
              <a:rPr lang="it-IT" sz="1800" b="1" baseline="30000" dirty="0">
                <a:sym typeface="Wingdings" panose="05000000000000000000" pitchFamily="2" charset="2"/>
              </a:rPr>
              <a:t>2+</a:t>
            </a:r>
            <a:endParaRPr lang="it-IT" sz="1800" b="1" baseline="30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>
            <a:extLst>
              <a:ext uri="{FF2B5EF4-FFF2-40B4-BE49-F238E27FC236}">
                <a16:creationId xmlns:a16="http://schemas.microsoft.com/office/drawing/2014/main" id="{ACC2D35C-A84F-4C2F-A67F-2CF823F76A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9"/>
          <a:stretch/>
        </p:blipFill>
        <p:spPr>
          <a:xfrm>
            <a:off x="1240971" y="810985"/>
            <a:ext cx="6684590" cy="6082420"/>
          </a:xfrm>
          <a:prstGeom prst="rect">
            <a:avLst/>
          </a:prstGeom>
        </p:spPr>
      </p:pic>
      <p:sp>
        <p:nvSpPr>
          <p:cNvPr id="15" name="Rectangle 4">
            <a:extLst>
              <a:ext uri="{FF2B5EF4-FFF2-40B4-BE49-F238E27FC236}">
                <a16:creationId xmlns:a16="http://schemas.microsoft.com/office/drawing/2014/main" id="{F7945A9A-ED3E-4929-8ABE-1285C3E544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256" y="141514"/>
            <a:ext cx="8704943" cy="277586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marL="358775" lvl="2" defTabSz="1087438" eaLnBrk="0" hangingPunct="0">
              <a:spcBef>
                <a:spcPts val="575"/>
              </a:spcBef>
              <a:spcAft>
                <a:spcPts val="575"/>
              </a:spcAft>
              <a:defRPr/>
            </a:pPr>
            <a:r>
              <a:rPr lang="it-IT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+mn-cs"/>
              </a:rPr>
              <a:t>Complesso III - citocromo riduttasi</a:t>
            </a:r>
            <a:endParaRPr lang="it-IT" sz="1800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04571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4">
            <a:extLst>
              <a:ext uri="{FF2B5EF4-FFF2-40B4-BE49-F238E27FC236}">
                <a16:creationId xmlns:a16="http://schemas.microsoft.com/office/drawing/2014/main" id="{F7945A9A-ED3E-4929-8ABE-1285C3E544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256" y="141514"/>
            <a:ext cx="8704943" cy="277586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marL="358775" lvl="2" defTabSz="1087438" eaLnBrk="0" hangingPunct="0">
              <a:spcBef>
                <a:spcPts val="575"/>
              </a:spcBef>
              <a:spcAft>
                <a:spcPts val="575"/>
              </a:spcAft>
              <a:defRPr/>
            </a:pPr>
            <a:r>
              <a:rPr lang="it-IT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+mn-cs"/>
              </a:rPr>
              <a:t>Complesso III - citocromo riduttasi</a:t>
            </a:r>
            <a:endParaRPr lang="it-IT" sz="1800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48F49BB5-3DB5-4B85-A3D2-9AE374E7197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4" t="11059" r="16825" b="35043"/>
          <a:stretch/>
        </p:blipFill>
        <p:spPr>
          <a:xfrm>
            <a:off x="37360" y="1136810"/>
            <a:ext cx="9069279" cy="4235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424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Box 120"/>
          <p:cNvSpPr txBox="1">
            <a:spLocks noChangeArrowheads="1"/>
          </p:cNvSpPr>
          <p:nvPr/>
        </p:nvSpPr>
        <p:spPr bwMode="auto">
          <a:xfrm>
            <a:off x="192088" y="20638"/>
            <a:ext cx="8740775" cy="515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2066925" algn="l"/>
              </a:tabLs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tabLst>
                <a:tab pos="2066925" algn="l"/>
              </a:tabLs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tabLst>
                <a:tab pos="2066925" algn="l"/>
              </a:tabLs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tabLst>
                <a:tab pos="2066925" algn="l"/>
              </a:tabLs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tabLst>
                <a:tab pos="2066925" algn="l"/>
              </a:tabLs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066925" algn="l"/>
              </a:tabLs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066925" algn="l"/>
              </a:tabLs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066925" algn="l"/>
              </a:tabLs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066925" algn="l"/>
              </a:tabLs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just"/>
            <a:r>
              <a:rPr lang="it-IT" sz="1600" b="1" dirty="0">
                <a:solidFill>
                  <a:schemeClr val="accent2"/>
                </a:solidFill>
                <a:latin typeface="Arial" pitchFamily="34" charset="0"/>
              </a:rPr>
              <a:t>Catena di Trasporto degli Elettroni</a:t>
            </a:r>
            <a:r>
              <a:rPr lang="it-IT" sz="2000" b="1" dirty="0">
                <a:solidFill>
                  <a:schemeClr val="accent2"/>
                </a:solidFill>
                <a:latin typeface="Arial" pitchFamily="34" charset="0"/>
              </a:rPr>
              <a:t> </a:t>
            </a:r>
          </a:p>
          <a:p>
            <a:pPr algn="just">
              <a:spcBef>
                <a:spcPct val="50000"/>
              </a:spcBef>
              <a:buFontTx/>
              <a:buChar char="•"/>
            </a:pPr>
            <a:r>
              <a:rPr lang="it-IT" sz="2000" b="1" dirty="0">
                <a:solidFill>
                  <a:srgbClr val="FF3300"/>
                </a:solidFill>
                <a:latin typeface="Arial" pitchFamily="34" charset="0"/>
              </a:rPr>
              <a:t> </a:t>
            </a:r>
            <a:r>
              <a:rPr lang="it-IT" sz="1600" b="1" i="1" dirty="0">
                <a:solidFill>
                  <a:schemeClr val="accent2"/>
                </a:solidFill>
                <a:latin typeface="Arial" pitchFamily="34" charset="0"/>
              </a:rPr>
              <a:t>glicolisi / ciclo di </a:t>
            </a:r>
            <a:r>
              <a:rPr lang="it-IT" sz="1600" b="1" i="1" dirty="0" err="1">
                <a:solidFill>
                  <a:schemeClr val="accent2"/>
                </a:solidFill>
                <a:latin typeface="Arial" pitchFamily="34" charset="0"/>
              </a:rPr>
              <a:t>Krebs</a:t>
            </a:r>
            <a:r>
              <a:rPr lang="it-IT" sz="1600" b="1" i="1" dirty="0">
                <a:solidFill>
                  <a:schemeClr val="accent2"/>
                </a:solidFill>
                <a:latin typeface="Arial" pitchFamily="34" charset="0"/>
              </a:rPr>
              <a:t> / </a:t>
            </a:r>
            <a:r>
              <a:rPr lang="it-IT" sz="1600" b="1" i="1" dirty="0">
                <a:solidFill>
                  <a:schemeClr val="accent2"/>
                </a:solidFill>
                <a:latin typeface="Arial" pitchFamily="34" charset="0"/>
                <a:sym typeface="Symbol" pitchFamily="18" charset="2"/>
              </a:rPr>
              <a:t></a:t>
            </a:r>
            <a:r>
              <a:rPr lang="it-IT" sz="1600" b="1" i="1" dirty="0">
                <a:solidFill>
                  <a:schemeClr val="accent2"/>
                </a:solidFill>
                <a:latin typeface="Arial" pitchFamily="34" charset="0"/>
              </a:rPr>
              <a:t>-</a:t>
            </a:r>
            <a:r>
              <a:rPr lang="it-IT" sz="1600" b="1" i="1" dirty="0" err="1">
                <a:solidFill>
                  <a:schemeClr val="accent2"/>
                </a:solidFill>
                <a:latin typeface="Arial" pitchFamily="34" charset="0"/>
              </a:rPr>
              <a:t>ox</a:t>
            </a:r>
            <a:r>
              <a:rPr lang="it-IT" sz="1600" b="1" i="1" dirty="0">
                <a:solidFill>
                  <a:schemeClr val="accent2"/>
                </a:solidFill>
                <a:latin typeface="Arial" pitchFamily="34" charset="0"/>
              </a:rPr>
              <a:t> acidi grassi</a:t>
            </a:r>
            <a:r>
              <a:rPr lang="it-IT" sz="1600" b="1" dirty="0">
                <a:latin typeface="Arial" pitchFamily="34" charset="0"/>
              </a:rPr>
              <a:t>:    </a:t>
            </a:r>
            <a:r>
              <a:rPr lang="it-IT" sz="1600" b="1" dirty="0">
                <a:solidFill>
                  <a:srgbClr val="FF0000"/>
                </a:solidFill>
                <a:latin typeface="Arial" pitchFamily="34" charset="0"/>
              </a:rPr>
              <a:t>2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e</a:t>
            </a:r>
            <a:r>
              <a:rPr lang="it-IT" sz="1600" b="1" baseline="30000" dirty="0">
                <a:solidFill>
                  <a:srgbClr val="FF3300"/>
                </a:solidFill>
                <a:latin typeface="Arial" pitchFamily="34" charset="0"/>
              </a:rPr>
              <a:t>-</a:t>
            </a:r>
            <a:r>
              <a:rPr lang="en-US" sz="1600" b="1" baseline="30000" dirty="0">
                <a:solidFill>
                  <a:srgbClr val="FF3300"/>
                </a:solidFill>
                <a:latin typeface="Arial" pitchFamily="34" charset="0"/>
              </a:rPr>
              <a:t>­</a:t>
            </a:r>
            <a:r>
              <a:rPr lang="it-IT" sz="1600" b="1" baseline="30000" dirty="0">
                <a:solidFill>
                  <a:srgbClr val="FF3300"/>
                </a:solidFill>
                <a:latin typeface="Arial" pitchFamily="34" charset="0"/>
              </a:rPr>
              <a:t> </a:t>
            </a:r>
            <a:r>
              <a:rPr lang="en-US" sz="1600" b="1" baseline="30000" dirty="0">
                <a:solidFill>
                  <a:srgbClr val="FF3300"/>
                </a:solidFill>
                <a:latin typeface="Arial" pitchFamily="34" charset="0"/>
              </a:rPr>
              <a:t>­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  + NAD</a:t>
            </a:r>
            <a:r>
              <a:rPr lang="it-IT" sz="1600" b="1" baseline="30000" dirty="0">
                <a:solidFill>
                  <a:srgbClr val="FF3300"/>
                </a:solidFill>
                <a:latin typeface="Arial" pitchFamily="34" charset="0"/>
              </a:rPr>
              <a:t>+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 / FAD 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  <a:sym typeface="Wingdings" pitchFamily="2" charset="2"/>
              </a:rPr>
              <a:t>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 NADH / FADH</a:t>
            </a:r>
            <a:r>
              <a:rPr lang="it-IT" sz="1600" b="1" baseline="-25000" dirty="0">
                <a:solidFill>
                  <a:srgbClr val="FF3300"/>
                </a:solidFill>
                <a:latin typeface="Arial" pitchFamily="34" charset="0"/>
              </a:rPr>
              <a:t>2</a:t>
            </a:r>
            <a:r>
              <a:rPr lang="it-IT" sz="1600" b="1" dirty="0">
                <a:latin typeface="Arial" pitchFamily="34" charset="0"/>
              </a:rPr>
              <a:t>  </a:t>
            </a:r>
          </a:p>
          <a:p>
            <a:pPr algn="just"/>
            <a:r>
              <a:rPr lang="it-IT" sz="1600" dirty="0">
                <a:latin typeface="Arial" pitchFamily="34" charset="0"/>
              </a:rPr>
              <a:t>(</a:t>
            </a:r>
            <a:r>
              <a:rPr lang="it-IT" sz="1600" dirty="0">
                <a:solidFill>
                  <a:srgbClr val="FF3300"/>
                </a:solidFill>
                <a:latin typeface="Arial" pitchFamily="34" charset="0"/>
              </a:rPr>
              <a:t>e</a:t>
            </a:r>
            <a:r>
              <a:rPr lang="en-US" sz="1600" baseline="30000" dirty="0">
                <a:solidFill>
                  <a:srgbClr val="FF3300"/>
                </a:solidFill>
                <a:latin typeface="Arial" pitchFamily="34" charset="0"/>
              </a:rPr>
              <a:t>­</a:t>
            </a:r>
            <a:r>
              <a:rPr lang="it-IT" sz="1600" dirty="0">
                <a:solidFill>
                  <a:srgbClr val="FF3300"/>
                </a:solidFill>
                <a:latin typeface="Arial" pitchFamily="34" charset="0"/>
              </a:rPr>
              <a:t> </a:t>
            </a:r>
            <a:r>
              <a:rPr lang="it-IT" sz="1600" dirty="0">
                <a:latin typeface="Arial" pitchFamily="34" charset="0"/>
              </a:rPr>
              <a:t>con alto potenziale trasferimento, possono essere convertiti in altre forme di energia)</a:t>
            </a:r>
          </a:p>
          <a:p>
            <a:pPr algn="just"/>
            <a:endParaRPr lang="it-IT" sz="1600" dirty="0">
              <a:latin typeface="Arial" pitchFamily="34" charset="0"/>
            </a:endParaRPr>
          </a:p>
          <a:p>
            <a:pPr algn="just">
              <a:spcBef>
                <a:spcPct val="50000"/>
              </a:spcBef>
              <a:buFontTx/>
              <a:buChar char="•"/>
            </a:pP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 </a:t>
            </a:r>
            <a:r>
              <a:rPr lang="it-IT" sz="1600" b="1" i="1" dirty="0">
                <a:solidFill>
                  <a:schemeClr val="accent2"/>
                </a:solidFill>
                <a:latin typeface="Arial" pitchFamily="34" charset="0"/>
              </a:rPr>
              <a:t>catena trasporto elettroni</a:t>
            </a:r>
            <a:r>
              <a:rPr lang="it-IT" sz="1600" b="1" dirty="0">
                <a:solidFill>
                  <a:schemeClr val="accent2"/>
                </a:solidFill>
                <a:latin typeface="Arial" pitchFamily="34" charset="0"/>
              </a:rPr>
              <a:t>: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  NADH / FADH</a:t>
            </a:r>
            <a:r>
              <a:rPr lang="it-IT" sz="1500" b="1" baseline="-25000" dirty="0">
                <a:solidFill>
                  <a:srgbClr val="FF3300"/>
                </a:solidFill>
                <a:latin typeface="Arial" pitchFamily="34" charset="0"/>
              </a:rPr>
              <a:t>2</a:t>
            </a:r>
            <a:r>
              <a:rPr lang="it-IT" sz="1600" b="1" dirty="0">
                <a:latin typeface="Arial" pitchFamily="34" charset="0"/>
              </a:rPr>
              <a:t>  </a:t>
            </a:r>
            <a:r>
              <a:rPr lang="it-IT" sz="1600" b="1" dirty="0">
                <a:solidFill>
                  <a:srgbClr val="FF0000"/>
                </a:solidFill>
                <a:latin typeface="Arial" pitchFamily="34" charset="0"/>
                <a:sym typeface="Wingdings" pitchFamily="2" charset="2"/>
              </a:rPr>
              <a:t></a:t>
            </a:r>
            <a:r>
              <a:rPr lang="it-IT" sz="1600" b="1" dirty="0">
                <a:latin typeface="Arial" pitchFamily="34" charset="0"/>
              </a:rPr>
              <a:t> 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NAD</a:t>
            </a:r>
            <a:r>
              <a:rPr lang="it-IT" sz="1600" b="1" baseline="30000" dirty="0">
                <a:solidFill>
                  <a:srgbClr val="FF3300"/>
                </a:solidFill>
                <a:latin typeface="Arial" pitchFamily="34" charset="0"/>
              </a:rPr>
              <a:t>+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 / FAD +</a:t>
            </a:r>
            <a:r>
              <a:rPr lang="it-IT" sz="1600" b="1" dirty="0">
                <a:latin typeface="Arial" pitchFamily="34" charset="0"/>
              </a:rPr>
              <a:t>  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e</a:t>
            </a:r>
            <a:r>
              <a:rPr lang="it-IT" sz="1600" b="1" baseline="30000" dirty="0">
                <a:solidFill>
                  <a:srgbClr val="FF3300"/>
                </a:solidFill>
                <a:latin typeface="Arial" pitchFamily="34" charset="0"/>
              </a:rPr>
              <a:t>-</a:t>
            </a:r>
            <a:r>
              <a:rPr lang="en-US" sz="1600" b="1" baseline="30000" dirty="0">
                <a:solidFill>
                  <a:srgbClr val="FF3300"/>
                </a:solidFill>
                <a:latin typeface="Arial" pitchFamily="34" charset="0"/>
              </a:rPr>
              <a:t>­</a:t>
            </a:r>
            <a:r>
              <a:rPr lang="it-IT" sz="1600" b="1" baseline="30000" dirty="0">
                <a:solidFill>
                  <a:srgbClr val="FF3300"/>
                </a:solidFill>
                <a:latin typeface="Arial" pitchFamily="34" charset="0"/>
              </a:rPr>
              <a:t> 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  <a:sym typeface="Wingdings" pitchFamily="2" charset="2"/>
              </a:rPr>
              <a:t>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 O</a:t>
            </a:r>
            <a:r>
              <a:rPr lang="it-IT" sz="1600" b="1" baseline="-25000" dirty="0">
                <a:solidFill>
                  <a:srgbClr val="FF3300"/>
                </a:solidFill>
                <a:latin typeface="Arial" pitchFamily="34" charset="0"/>
              </a:rPr>
              <a:t>2</a:t>
            </a:r>
            <a:r>
              <a:rPr lang="it-IT" sz="1600" b="1" dirty="0">
                <a:latin typeface="Arial" pitchFamily="34" charset="0"/>
              </a:rPr>
              <a:t> </a:t>
            </a:r>
          </a:p>
          <a:p>
            <a:pPr algn="just"/>
            <a:r>
              <a:rPr lang="it-IT" sz="1600" dirty="0">
                <a:latin typeface="Arial" pitchFamily="34" charset="0"/>
              </a:rPr>
              <a:t>(mediante serie di trasportatori localizzati nella membrana interna dei mitocondri degli eucarioti o plasmatica di procarioti). </a:t>
            </a:r>
          </a:p>
          <a:p>
            <a:pPr algn="just"/>
            <a:endParaRPr lang="it-IT" sz="1600" dirty="0">
              <a:latin typeface="Arial" pitchFamily="34" charset="0"/>
            </a:endParaRPr>
          </a:p>
          <a:p>
            <a:pPr algn="just">
              <a:spcBef>
                <a:spcPct val="50000"/>
              </a:spcBef>
              <a:buFontTx/>
              <a:buChar char="•"/>
            </a:pPr>
            <a:r>
              <a:rPr lang="it-IT" sz="1600" dirty="0">
                <a:solidFill>
                  <a:srgbClr val="FF3300"/>
                </a:solidFill>
                <a:latin typeface="Arial" pitchFamily="34" charset="0"/>
              </a:rPr>
              <a:t> </a:t>
            </a:r>
            <a:r>
              <a:rPr lang="it-IT" sz="1600" dirty="0">
                <a:latin typeface="Arial" pitchFamily="34" charset="0"/>
              </a:rPr>
              <a:t>L’energia libera fornita da questo processo è usata per pompare protoni (H</a:t>
            </a:r>
            <a:r>
              <a:rPr lang="it-IT" sz="1600" baseline="30000" dirty="0">
                <a:latin typeface="Arial" pitchFamily="34" charset="0"/>
              </a:rPr>
              <a:t>+</a:t>
            </a:r>
            <a:r>
              <a:rPr lang="it-IT" sz="1600" dirty="0">
                <a:latin typeface="Arial" pitchFamily="34" charset="0"/>
              </a:rPr>
              <a:t>) dal mitocondrio, generando un potenziale di membrana  </a:t>
            </a:r>
          </a:p>
          <a:p>
            <a:pPr algn="just"/>
            <a:r>
              <a:rPr lang="it-IT" sz="1600" dirty="0">
                <a:latin typeface="Arial" pitchFamily="34" charset="0"/>
              </a:rPr>
              <a:t>(gradiente protonico (di pH) ed anche un potenziale </a:t>
            </a:r>
          </a:p>
          <a:p>
            <a:pPr algn="just"/>
            <a:r>
              <a:rPr lang="it-IT" sz="1600" dirty="0">
                <a:latin typeface="Arial" pitchFamily="34" charset="0"/>
              </a:rPr>
              <a:t>elettrico). </a:t>
            </a:r>
          </a:p>
          <a:p>
            <a:pPr algn="just">
              <a:spcBef>
                <a:spcPct val="50000"/>
              </a:spcBef>
              <a:buFontTx/>
              <a:buChar char="•"/>
            </a:pPr>
            <a:r>
              <a:rPr lang="it-IT" sz="1600" dirty="0">
                <a:solidFill>
                  <a:srgbClr val="FF3300"/>
                </a:solidFill>
                <a:latin typeface="Arial" pitchFamily="34" charset="0"/>
              </a:rPr>
              <a:t> </a:t>
            </a:r>
            <a:r>
              <a:rPr lang="it-IT" sz="1600" dirty="0">
                <a:latin typeface="Arial" pitchFamily="34" charset="0"/>
              </a:rPr>
              <a:t>Questo potenziale è a sua volta sfruttato per </a:t>
            </a:r>
          </a:p>
          <a:p>
            <a:pPr algn="just"/>
            <a:r>
              <a:rPr lang="it-IT" sz="1600" dirty="0">
                <a:latin typeface="Arial" pitchFamily="34" charset="0"/>
              </a:rPr>
              <a:t>generare ATP da ADP e Pi (potenziale chimico)</a:t>
            </a:r>
          </a:p>
          <a:p>
            <a:pPr algn="just"/>
            <a:endParaRPr lang="it-IT" sz="1600" b="1" dirty="0">
              <a:latin typeface="Arial" pitchFamily="34" charset="0"/>
            </a:endParaRPr>
          </a:p>
          <a:p>
            <a:pPr algn="just">
              <a:buFontTx/>
              <a:buChar char="•"/>
            </a:pPr>
            <a:endParaRPr lang="it-IT" sz="2000" b="1" dirty="0">
              <a:solidFill>
                <a:srgbClr val="FF3300"/>
              </a:solidFill>
              <a:latin typeface="Arial" pitchFamily="34" charset="0"/>
            </a:endParaRPr>
          </a:p>
          <a:p>
            <a:pPr algn="just">
              <a:spcBef>
                <a:spcPct val="50000"/>
              </a:spcBef>
            </a:pPr>
            <a:r>
              <a:rPr lang="it-IT" sz="1800" b="1" dirty="0">
                <a:latin typeface="Arial" pitchFamily="34" charset="0"/>
              </a:rPr>
              <a:t>\</a:t>
            </a:r>
          </a:p>
        </p:txBody>
      </p:sp>
      <p:graphicFrame>
        <p:nvGraphicFramePr>
          <p:cNvPr id="1026" name="Object 136"/>
          <p:cNvGraphicFramePr>
            <a:graphicFrameLocks noChangeAspect="1"/>
          </p:cNvGraphicFramePr>
          <p:nvPr/>
        </p:nvGraphicFramePr>
        <p:xfrm>
          <a:off x="196850" y="4843463"/>
          <a:ext cx="5360988" cy="2014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6129764" imgH="2247460" progId="Word.Document.8">
                  <p:embed/>
                </p:oleObj>
              </mc:Choice>
              <mc:Fallback>
                <p:oleObj name="Document" r:id="rId2" imgW="6129764" imgH="2247460" progId="Word.Document.8">
                  <p:embed/>
                  <p:pic>
                    <p:nvPicPr>
                      <p:cNvPr id="0" name="Picture 5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6850" y="4843463"/>
                        <a:ext cx="5360988" cy="2014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8" name="Picture 1035" descr="f1803_ISBN88-08-07893-0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38" y="4913313"/>
            <a:ext cx="3005137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ttangolo 10"/>
          <p:cNvSpPr/>
          <p:nvPr/>
        </p:nvSpPr>
        <p:spPr bwMode="auto">
          <a:xfrm>
            <a:off x="228600" y="88900"/>
            <a:ext cx="8667750" cy="323850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it-IT">
              <a:ln>
                <a:solidFill>
                  <a:srgbClr val="3333CC"/>
                </a:solidFill>
              </a:ln>
              <a:cs typeface="+mn-cs"/>
            </a:endParaRPr>
          </a:p>
        </p:txBody>
      </p:sp>
      <p:grpSp>
        <p:nvGrpSpPr>
          <p:cNvPr id="2" name="Gruppo 22"/>
          <p:cNvGrpSpPr>
            <a:grpSpLocks/>
          </p:cNvGrpSpPr>
          <p:nvPr/>
        </p:nvGrpSpPr>
        <p:grpSpPr bwMode="auto">
          <a:xfrm>
            <a:off x="5619750" y="2889250"/>
            <a:ext cx="3182938" cy="1701800"/>
            <a:chOff x="5619750" y="2889295"/>
            <a:chExt cx="3182938" cy="1701755"/>
          </a:xfrm>
        </p:grpSpPr>
        <p:pic>
          <p:nvPicPr>
            <p:cNvPr id="1038" name="Picture 1033" descr="f1802_ISBN88-08-07893-0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9750" y="2947988"/>
              <a:ext cx="3182938" cy="1643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CasellaDiTesto 12"/>
            <p:cNvSpPr txBox="1"/>
            <p:nvPr/>
          </p:nvSpPr>
          <p:spPr bwMode="auto">
            <a:xfrm>
              <a:off x="6810401" y="3927520"/>
              <a:ext cx="485750" cy="184666"/>
            </a:xfrm>
            <a:prstGeom prst="rect">
              <a:avLst/>
            </a:prstGeom>
            <a:solidFill>
              <a:srgbClr val="3333CC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it-IT" sz="12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NADH</a:t>
              </a:r>
            </a:p>
          </p:txBody>
        </p:sp>
        <p:sp>
          <p:nvSpPr>
            <p:cNvPr id="14" name="CasellaDiTesto 13"/>
            <p:cNvSpPr txBox="1"/>
            <p:nvPr/>
          </p:nvSpPr>
          <p:spPr bwMode="auto">
            <a:xfrm>
              <a:off x="6457976" y="4146595"/>
              <a:ext cx="209523" cy="184666"/>
            </a:xfrm>
            <a:prstGeom prst="rect">
              <a:avLst/>
            </a:prstGeom>
            <a:solidFill>
              <a:srgbClr val="3333CC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it-IT" sz="1200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H</a:t>
              </a:r>
              <a:r>
                <a:rPr lang="it-IT" sz="1200" baseline="30000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+</a:t>
              </a:r>
              <a:endParaRPr lang="it-IT" sz="1200" baseline="30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CasellaDiTesto 14"/>
            <p:cNvSpPr txBox="1"/>
            <p:nvPr/>
          </p:nvSpPr>
          <p:spPr bwMode="auto">
            <a:xfrm>
              <a:off x="6486551" y="2889295"/>
              <a:ext cx="209523" cy="184666"/>
            </a:xfrm>
            <a:prstGeom prst="rect">
              <a:avLst/>
            </a:prstGeom>
            <a:solidFill>
              <a:srgbClr val="3333CC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it-IT" sz="1200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H</a:t>
              </a:r>
              <a:r>
                <a:rPr lang="it-IT" sz="1200" baseline="30000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+</a:t>
              </a:r>
              <a:endParaRPr lang="it-IT" sz="1200" baseline="30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CasellaDiTesto 15"/>
            <p:cNvSpPr txBox="1"/>
            <p:nvPr/>
          </p:nvSpPr>
          <p:spPr bwMode="auto">
            <a:xfrm>
              <a:off x="7753376" y="2917870"/>
              <a:ext cx="209523" cy="184666"/>
            </a:xfrm>
            <a:prstGeom prst="rect">
              <a:avLst/>
            </a:prstGeom>
            <a:solidFill>
              <a:srgbClr val="3333CC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it-IT" sz="1200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H</a:t>
              </a:r>
              <a:r>
                <a:rPr lang="it-IT" sz="1200" baseline="30000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+</a:t>
              </a:r>
              <a:endParaRPr lang="it-IT" sz="1200" baseline="30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CasellaDiTesto 16"/>
            <p:cNvSpPr txBox="1"/>
            <p:nvPr/>
          </p:nvSpPr>
          <p:spPr bwMode="auto">
            <a:xfrm>
              <a:off x="6810401" y="3724275"/>
              <a:ext cx="133324" cy="184666"/>
            </a:xfrm>
            <a:prstGeom prst="rect">
              <a:avLst/>
            </a:prstGeom>
            <a:solidFill>
              <a:srgbClr val="3333CC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it-IT" sz="12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e</a:t>
              </a:r>
              <a:r>
                <a:rPr lang="it-IT" sz="1200" baseline="300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-</a:t>
              </a:r>
            </a:p>
          </p:txBody>
        </p:sp>
        <p:sp>
          <p:nvSpPr>
            <p:cNvPr id="18" name="CasellaDiTesto 17"/>
            <p:cNvSpPr txBox="1"/>
            <p:nvPr/>
          </p:nvSpPr>
          <p:spPr bwMode="auto">
            <a:xfrm>
              <a:off x="6010302" y="3619499"/>
              <a:ext cx="190474" cy="184666"/>
            </a:xfrm>
            <a:prstGeom prst="rect">
              <a:avLst/>
            </a:prstGeom>
            <a:solidFill>
              <a:srgbClr val="3333CC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it-IT" sz="12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O</a:t>
              </a:r>
              <a:r>
                <a:rPr lang="it-IT" sz="1200" baseline="-250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19" name="CasellaDiTesto 18"/>
            <p:cNvSpPr txBox="1"/>
            <p:nvPr/>
          </p:nvSpPr>
          <p:spPr bwMode="auto">
            <a:xfrm>
              <a:off x="5981727" y="4095749"/>
              <a:ext cx="314298" cy="184666"/>
            </a:xfrm>
            <a:prstGeom prst="rect">
              <a:avLst/>
            </a:prstGeom>
            <a:solidFill>
              <a:srgbClr val="3333CC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it-IT" sz="12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H</a:t>
              </a:r>
              <a:r>
                <a:rPr lang="it-IT" sz="1200" baseline="-250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2</a:t>
              </a:r>
              <a:r>
                <a:rPr lang="it-IT" sz="12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O</a:t>
              </a:r>
              <a:endParaRPr lang="it-IT" sz="1200" baseline="-25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CasellaDiTesto 19"/>
            <p:cNvSpPr txBox="1"/>
            <p:nvPr/>
          </p:nvSpPr>
          <p:spPr bwMode="auto">
            <a:xfrm>
              <a:off x="7362851" y="4181474"/>
              <a:ext cx="323823" cy="184666"/>
            </a:xfrm>
            <a:prstGeom prst="rect">
              <a:avLst/>
            </a:prstGeom>
            <a:solidFill>
              <a:srgbClr val="3333CC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it-IT" sz="12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ATP</a:t>
              </a:r>
              <a:endParaRPr lang="it-IT" sz="1200" baseline="-25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" name="CasellaDiTesto 20"/>
            <p:cNvSpPr txBox="1"/>
            <p:nvPr/>
          </p:nvSpPr>
          <p:spPr bwMode="auto">
            <a:xfrm>
              <a:off x="8096276" y="3971924"/>
              <a:ext cx="323823" cy="184666"/>
            </a:xfrm>
            <a:prstGeom prst="rect">
              <a:avLst/>
            </a:prstGeom>
            <a:solidFill>
              <a:srgbClr val="3333CC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it-IT" sz="12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ADP</a:t>
              </a:r>
              <a:endParaRPr lang="it-IT" sz="1200" baseline="-25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" name="CasellaDiTesto 21"/>
            <p:cNvSpPr txBox="1"/>
            <p:nvPr/>
          </p:nvSpPr>
          <p:spPr bwMode="auto">
            <a:xfrm>
              <a:off x="8229626" y="4190999"/>
              <a:ext cx="180949" cy="184666"/>
            </a:xfrm>
            <a:prstGeom prst="rect">
              <a:avLst/>
            </a:prstGeom>
            <a:solidFill>
              <a:srgbClr val="3333CC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it-IT" sz="12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P</a:t>
              </a:r>
              <a:r>
                <a:rPr lang="it-IT" sz="1200" baseline="-250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i</a:t>
              </a:r>
            </a:p>
          </p:txBody>
        </p:sp>
      </p:grpSp>
      <p:grpSp>
        <p:nvGrpSpPr>
          <p:cNvPr id="3" name="Gruppo 4"/>
          <p:cNvGrpSpPr>
            <a:grpSpLocks/>
          </p:cNvGrpSpPr>
          <p:nvPr/>
        </p:nvGrpSpPr>
        <p:grpSpPr bwMode="auto">
          <a:xfrm>
            <a:off x="7350125" y="2862263"/>
            <a:ext cx="1069975" cy="1508125"/>
            <a:chOff x="7350826" y="2861953"/>
            <a:chExt cx="1068779" cy="1508568"/>
          </a:xfrm>
        </p:grpSpPr>
        <p:sp>
          <p:nvSpPr>
            <p:cNvPr id="1032" name="Rettangolo 22"/>
            <p:cNvSpPr>
              <a:spLocks noChangeArrowheads="1"/>
            </p:cNvSpPr>
            <p:nvPr/>
          </p:nvSpPr>
          <p:spPr bwMode="auto">
            <a:xfrm>
              <a:off x="8025741" y="3905002"/>
              <a:ext cx="393864" cy="332509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grpSp>
          <p:nvGrpSpPr>
            <p:cNvPr id="1033" name="Gruppo 3"/>
            <p:cNvGrpSpPr>
              <a:grpSpLocks/>
            </p:cNvGrpSpPr>
            <p:nvPr/>
          </p:nvGrpSpPr>
          <p:grpSpPr bwMode="auto">
            <a:xfrm>
              <a:off x="7350826" y="2861953"/>
              <a:ext cx="1067101" cy="1508568"/>
              <a:chOff x="7350826" y="2861953"/>
              <a:chExt cx="1067101" cy="1508568"/>
            </a:xfrm>
          </p:grpSpPr>
          <p:sp>
            <p:nvSpPr>
              <p:cNvPr id="1034" name="Rettangolo 2"/>
              <p:cNvSpPr>
                <a:spLocks noChangeArrowheads="1"/>
              </p:cNvSpPr>
              <p:nvPr/>
            </p:nvSpPr>
            <p:spPr bwMode="auto">
              <a:xfrm>
                <a:off x="7517081" y="2861953"/>
                <a:ext cx="724394" cy="332509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1035" name="Rettangolo 23"/>
              <p:cNvSpPr>
                <a:spLocks noChangeArrowheads="1"/>
              </p:cNvSpPr>
              <p:nvPr/>
            </p:nvSpPr>
            <p:spPr bwMode="auto">
              <a:xfrm flipH="1">
                <a:off x="7350826" y="4138046"/>
                <a:ext cx="380010" cy="232475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1036" name="Rettangolo 24"/>
              <p:cNvSpPr>
                <a:spLocks noChangeArrowheads="1"/>
              </p:cNvSpPr>
              <p:nvPr/>
            </p:nvSpPr>
            <p:spPr bwMode="auto">
              <a:xfrm flipH="1">
                <a:off x="8037917" y="4135463"/>
                <a:ext cx="380010" cy="232475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1037" name="Rettangolo 25"/>
              <p:cNvSpPr>
                <a:spLocks noChangeArrowheads="1"/>
              </p:cNvSpPr>
              <p:nvPr/>
            </p:nvSpPr>
            <p:spPr bwMode="auto">
              <a:xfrm flipH="1">
                <a:off x="7563173" y="4055388"/>
                <a:ext cx="449215" cy="232475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>
            <a:spLocks noChangeArrowheads="1"/>
          </p:cNvSpPr>
          <p:nvPr/>
        </p:nvSpPr>
        <p:spPr bwMode="auto">
          <a:xfrm>
            <a:off x="160338" y="508000"/>
            <a:ext cx="8712200" cy="187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>
              <a:buFontTx/>
              <a:buChar char="•"/>
            </a:pP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 </a:t>
            </a:r>
            <a:r>
              <a:rPr lang="it-IT" sz="1600" dirty="0">
                <a:latin typeface="Arial" pitchFamily="34" charset="0"/>
              </a:rPr>
              <a:t>Il </a:t>
            </a:r>
            <a:r>
              <a:rPr lang="it-IT" sz="1600" dirty="0" err="1">
                <a:latin typeface="Arial" pitchFamily="34" charset="0"/>
              </a:rPr>
              <a:t>ferrocitocromo</a:t>
            </a:r>
            <a:r>
              <a:rPr lang="it-IT" sz="1600" dirty="0">
                <a:latin typeface="Arial" pitchFamily="34" charset="0"/>
              </a:rPr>
              <a:t> </a:t>
            </a:r>
            <a:r>
              <a:rPr lang="it-IT" sz="1600" i="1" dirty="0">
                <a:latin typeface="Arial" pitchFamily="34" charset="0"/>
              </a:rPr>
              <a:t>c</a:t>
            </a:r>
            <a:r>
              <a:rPr lang="it-IT" sz="1600" dirty="0">
                <a:latin typeface="Arial" pitchFamily="34" charset="0"/>
              </a:rPr>
              <a:t> lega alla citocromo ossidasi guidato da interazione elettrostatiche fra una superficie positiva nel citocromo ed una negativa nella ossidasi. </a:t>
            </a:r>
          </a:p>
          <a:p>
            <a:pPr algn="just" eaLnBrk="0" hangingPunct="0">
              <a:spcBef>
                <a:spcPts val="1200"/>
              </a:spcBef>
              <a:buFontTx/>
              <a:buChar char="•"/>
            </a:pPr>
            <a:r>
              <a:rPr lang="it-IT" sz="1600" dirty="0">
                <a:latin typeface="Arial" pitchFamily="34" charset="0"/>
              </a:rPr>
              <a:t> Trasferisce elettroni in successione al complesso dove riducono ioni di rame e ferro. </a:t>
            </a:r>
          </a:p>
          <a:p>
            <a:pPr algn="just" eaLnBrk="0" hangingPunct="0">
              <a:spcBef>
                <a:spcPts val="1200"/>
              </a:spcBef>
              <a:buFontTx/>
              <a:buChar char="•"/>
            </a:pPr>
            <a:r>
              <a:rPr lang="it-IT" sz="1600" dirty="0">
                <a:latin typeface="Arial" pitchFamily="34" charset="0"/>
              </a:rPr>
              <a:t> lo ione ferro lega una molecola di ossigeno, e viene ridotto a due molecole di acqua, mediante la formazione di un intermedio </a:t>
            </a:r>
            <a:r>
              <a:rPr lang="it-IT" sz="1600" dirty="0" err="1">
                <a:latin typeface="Arial" pitchFamily="34" charset="0"/>
              </a:rPr>
              <a:t>superossido</a:t>
            </a:r>
            <a:r>
              <a:rPr lang="it-IT" sz="1600" dirty="0">
                <a:latin typeface="Arial" pitchFamily="34" charset="0"/>
              </a:rPr>
              <a:t>.</a:t>
            </a:r>
          </a:p>
          <a:p>
            <a:pPr eaLnBrk="0" hangingPunct="0"/>
            <a:endParaRPr lang="it-IT" sz="1600" b="1" dirty="0">
              <a:latin typeface="Arial" pitchFamily="34" charset="0"/>
            </a:endParaRPr>
          </a:p>
        </p:txBody>
      </p:sp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261256" y="141514"/>
            <a:ext cx="8704943" cy="277586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marL="358775" lvl="2" defTabSz="1087438" eaLnBrk="0" hangingPunct="0">
              <a:spcBef>
                <a:spcPts val="575"/>
              </a:spcBef>
              <a:spcAft>
                <a:spcPts val="575"/>
              </a:spcAft>
              <a:defRPr/>
            </a:pPr>
            <a:r>
              <a:rPr lang="it-IT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+mn-cs"/>
              </a:rPr>
              <a:t>Complesso IV - citocromo ossidasi</a:t>
            </a:r>
            <a:endParaRPr lang="it-IT" sz="1800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3421" y="2211589"/>
            <a:ext cx="4859859" cy="3690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Rectangle 5"/>
          <p:cNvSpPr>
            <a:spLocks noChangeArrowheads="1"/>
          </p:cNvSpPr>
          <p:nvPr/>
        </p:nvSpPr>
        <p:spPr bwMode="auto">
          <a:xfrm>
            <a:off x="178155" y="5316892"/>
            <a:ext cx="834715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it-IT" sz="1600" dirty="0">
                <a:latin typeface="Arial" pitchFamily="34" charset="0"/>
              </a:rPr>
              <a:t>Il flusso di 4 e</a:t>
            </a:r>
            <a:r>
              <a:rPr lang="it-IT" sz="1600" baseline="30000" dirty="0">
                <a:latin typeface="Arial" pitchFamily="34" charset="0"/>
              </a:rPr>
              <a:t>-</a:t>
            </a:r>
            <a:r>
              <a:rPr lang="it-IT" sz="1600" dirty="0">
                <a:latin typeface="Arial" pitchFamily="34" charset="0"/>
              </a:rPr>
              <a:t> (2NADH) causa il trasferimento di 8 H</a:t>
            </a:r>
            <a:r>
              <a:rPr lang="it-IT" sz="1600" baseline="30000" dirty="0">
                <a:latin typeface="Arial" pitchFamily="34" charset="0"/>
              </a:rPr>
              <a:t>+</a:t>
            </a:r>
            <a:r>
              <a:rPr lang="it-IT" sz="1600" dirty="0">
                <a:latin typeface="Arial" pitchFamily="34" charset="0"/>
              </a:rPr>
              <a:t>:   4 H</a:t>
            </a:r>
            <a:r>
              <a:rPr lang="it-IT" sz="1600" baseline="30000" dirty="0">
                <a:latin typeface="Arial" pitchFamily="34" charset="0"/>
              </a:rPr>
              <a:t>+</a:t>
            </a:r>
            <a:r>
              <a:rPr lang="it-IT" sz="1600" dirty="0">
                <a:latin typeface="Arial" pitchFamily="34" charset="0"/>
              </a:rPr>
              <a:t> </a:t>
            </a:r>
            <a:r>
              <a:rPr lang="it-IT" sz="1600" dirty="0">
                <a:latin typeface="Arial" pitchFamily="34" charset="0"/>
                <a:sym typeface="Wingdings" pitchFamily="2" charset="2"/>
              </a:rPr>
              <a:t> 2H</a:t>
            </a:r>
            <a:r>
              <a:rPr lang="it-IT" sz="1600" baseline="-25000" dirty="0">
                <a:latin typeface="Arial" pitchFamily="34" charset="0"/>
                <a:sym typeface="Wingdings" pitchFamily="2" charset="2"/>
              </a:rPr>
              <a:t>2</a:t>
            </a:r>
            <a:r>
              <a:rPr lang="it-IT" sz="1600" dirty="0">
                <a:latin typeface="Arial" pitchFamily="34" charset="0"/>
                <a:sym typeface="Wingdings" pitchFamily="2" charset="2"/>
              </a:rPr>
              <a:t>O,  </a:t>
            </a:r>
            <a:r>
              <a:rPr lang="it-IT" sz="1600" dirty="0">
                <a:latin typeface="Arial" pitchFamily="34" charset="0"/>
              </a:rPr>
              <a:t>4 H</a:t>
            </a:r>
            <a:r>
              <a:rPr lang="it-IT" sz="1600" baseline="30000" dirty="0">
                <a:latin typeface="Arial" pitchFamily="34" charset="0"/>
              </a:rPr>
              <a:t>+</a:t>
            </a:r>
            <a:r>
              <a:rPr lang="it-IT" sz="1600" dirty="0">
                <a:latin typeface="Arial" pitchFamily="34" charset="0"/>
              </a:rPr>
              <a:t> trasferiti dalla</a:t>
            </a:r>
          </a:p>
          <a:p>
            <a:pPr eaLnBrk="0" hangingPunct="0"/>
            <a:r>
              <a:rPr lang="it-IT" sz="1600" dirty="0">
                <a:latin typeface="Arial" pitchFamily="34" charset="0"/>
              </a:rPr>
              <a:t>matrice mitocondriale allo spazio </a:t>
            </a:r>
            <a:r>
              <a:rPr lang="it-IT" sz="1600" dirty="0" err="1">
                <a:latin typeface="Arial" pitchFamily="34" charset="0"/>
              </a:rPr>
              <a:t>intermembrana</a:t>
            </a:r>
            <a:r>
              <a:rPr lang="it-IT" sz="1600" dirty="0">
                <a:latin typeface="Arial" pitchFamily="34" charset="0"/>
              </a:rPr>
              <a:t>  ( quindi 1 NADH </a:t>
            </a:r>
            <a:r>
              <a:rPr lang="it-IT" sz="1600" dirty="0">
                <a:latin typeface="Arial" pitchFamily="34" charset="0"/>
                <a:sym typeface="Wingdings" pitchFamily="2" charset="2"/>
              </a:rPr>
              <a:t> 2 </a:t>
            </a:r>
            <a:r>
              <a:rPr lang="it-IT" sz="1600" dirty="0">
                <a:latin typeface="Arial" pitchFamily="34" charset="0"/>
              </a:rPr>
              <a:t>H</a:t>
            </a:r>
            <a:r>
              <a:rPr lang="it-IT" sz="1600" baseline="30000" dirty="0">
                <a:latin typeface="Arial" pitchFamily="34" charset="0"/>
              </a:rPr>
              <a:t>+ </a:t>
            </a:r>
            <a:r>
              <a:rPr lang="it-IT" sz="1600" dirty="0">
                <a:latin typeface="Arial" pitchFamily="34" charset="0"/>
              </a:rPr>
              <a:t>pompati fuori)</a:t>
            </a:r>
          </a:p>
        </p:txBody>
      </p:sp>
      <p:pic>
        <p:nvPicPr>
          <p:cNvPr id="3" name="Immagine 2" descr="Immagine che contiene testo, lavagnabianca&#10;&#10;Descrizione generata automaticamente">
            <a:extLst>
              <a:ext uri="{FF2B5EF4-FFF2-40B4-BE49-F238E27FC236}">
                <a16:creationId xmlns:a16="http://schemas.microsoft.com/office/drawing/2014/main" id="{DF06716D-4EBA-4779-BA23-D2B6214E7F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4" t="3541" r="29190" b="4342"/>
          <a:stretch/>
        </p:blipFill>
        <p:spPr>
          <a:xfrm>
            <a:off x="5339681" y="2285999"/>
            <a:ext cx="3273968" cy="27958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8500"/>
            <a:ext cx="9144000" cy="63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45239E74-5DDA-4248-8036-7D64443717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99" t="24163" r="28401" b="19185"/>
          <a:stretch/>
        </p:blipFill>
        <p:spPr>
          <a:xfrm>
            <a:off x="8284464" y="5967961"/>
            <a:ext cx="795528" cy="823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0395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cqua Ossigenata 10 Volumi 3% 200g">
            <a:extLst>
              <a:ext uri="{FF2B5EF4-FFF2-40B4-BE49-F238E27FC236}">
                <a16:creationId xmlns:a16="http://schemas.microsoft.com/office/drawing/2014/main" id="{0A10BCF8-2C92-4E98-8124-7A4135D610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3574" y="124933"/>
            <a:ext cx="1610426" cy="1610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Danger sign isolated on white background Vector Image">
            <a:extLst>
              <a:ext uri="{FF2B5EF4-FFF2-40B4-BE49-F238E27FC236}">
                <a16:creationId xmlns:a16="http://schemas.microsoft.com/office/drawing/2014/main" id="{7D17F746-2B67-4439-B3DA-611D63F7C2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0" t="20186" r="15401" b="28611"/>
          <a:stretch/>
        </p:blipFill>
        <p:spPr bwMode="auto">
          <a:xfrm>
            <a:off x="207264" y="387952"/>
            <a:ext cx="1201537" cy="965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25AA1B3A-D13C-49DB-866D-F88853313F55}"/>
              </a:ext>
            </a:extLst>
          </p:cNvPr>
          <p:cNvSpPr txBox="1"/>
          <p:nvPr/>
        </p:nvSpPr>
        <p:spPr>
          <a:xfrm>
            <a:off x="1668780" y="124933"/>
            <a:ext cx="70774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Reactive</a:t>
            </a:r>
            <a:r>
              <a:rPr lang="it-IT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b="1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oxygen</a:t>
            </a:r>
            <a:r>
              <a:rPr lang="it-IT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b="1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species</a:t>
            </a:r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(</a:t>
            </a:r>
            <a:r>
              <a:rPr lang="it-IT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ROS</a:t>
            </a:r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 </a:t>
            </a:r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F708A85B-1A7D-4097-8FFE-F29304020A05}"/>
              </a:ext>
            </a:extLst>
          </p:cNvPr>
          <p:cNvSpPr txBox="1"/>
          <p:nvPr/>
        </p:nvSpPr>
        <p:spPr>
          <a:xfrm flipH="1">
            <a:off x="0" y="1854200"/>
            <a:ext cx="955039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L’uso dell’ossigeno porta sottoprodotti che vanno gestiti, pena</a:t>
            </a:r>
          </a:p>
          <a:p>
            <a:r>
              <a:rPr lang="it-IT" sz="2400" dirty="0"/>
              <a:t>il danno radicalico delle strutture cellulari</a:t>
            </a:r>
          </a:p>
          <a:p>
            <a:endParaRPr lang="it-IT" sz="2400" dirty="0"/>
          </a:p>
          <a:p>
            <a:r>
              <a:rPr lang="it-IT" sz="2400" dirty="0"/>
              <a:t>Neutralizzazione enzimatica </a:t>
            </a:r>
            <a:r>
              <a:rPr lang="it-IT" sz="2400" dirty="0">
                <a:sym typeface="Wingdings" panose="05000000000000000000" pitchFamily="2" charset="2"/>
              </a:rPr>
              <a:t> es.</a:t>
            </a:r>
          </a:p>
          <a:p>
            <a:r>
              <a:rPr lang="it-IT" sz="2400" dirty="0">
                <a:sym typeface="Wingdings" panose="05000000000000000000" pitchFamily="2" charset="2"/>
              </a:rPr>
              <a:t>				   superossido </a:t>
            </a:r>
            <a:r>
              <a:rPr lang="it-IT" sz="2400" dirty="0" err="1">
                <a:sym typeface="Wingdings" panose="05000000000000000000" pitchFamily="2" charset="2"/>
              </a:rPr>
              <a:t>dismutasi</a:t>
            </a:r>
            <a:r>
              <a:rPr lang="it-IT" sz="2400" dirty="0">
                <a:sym typeface="Wingdings" panose="05000000000000000000" pitchFamily="2" charset="2"/>
              </a:rPr>
              <a:t> </a:t>
            </a:r>
          </a:p>
          <a:p>
            <a:r>
              <a:rPr lang="it-IT" sz="2400" dirty="0">
                <a:sym typeface="Wingdings" panose="05000000000000000000" pitchFamily="2" charset="2"/>
              </a:rPr>
              <a:t>				   + catalasi</a:t>
            </a:r>
          </a:p>
          <a:p>
            <a:endParaRPr lang="it-IT" sz="2400" dirty="0">
              <a:sym typeface="Wingdings" panose="05000000000000000000" pitchFamily="2" charset="2"/>
            </a:endParaRPr>
          </a:p>
          <a:p>
            <a:endParaRPr lang="it-IT" sz="2400" dirty="0">
              <a:sym typeface="Wingdings" panose="05000000000000000000" pitchFamily="2" charset="2"/>
            </a:endParaRPr>
          </a:p>
          <a:p>
            <a:endParaRPr lang="it-IT" sz="2400" dirty="0">
              <a:sym typeface="Wingdings" panose="05000000000000000000" pitchFamily="2" charset="2"/>
            </a:endParaRPr>
          </a:p>
          <a:p>
            <a:r>
              <a:rPr lang="it-IT" sz="2400" dirty="0"/>
              <a:t>Neutralizzazione non-enzimatica </a:t>
            </a:r>
            <a:r>
              <a:rPr lang="it-IT" sz="2400" dirty="0">
                <a:sym typeface="Wingdings" panose="05000000000000000000" pitchFamily="2" charset="2"/>
              </a:rPr>
              <a:t> vitamine antiossidanti, es. </a:t>
            </a:r>
            <a:r>
              <a:rPr lang="it-IT" sz="2400" dirty="0" err="1">
                <a:sym typeface="Wingdings" panose="05000000000000000000" pitchFamily="2" charset="2"/>
              </a:rPr>
              <a:t>vit</a:t>
            </a:r>
            <a:r>
              <a:rPr lang="it-IT" sz="2400" dirty="0">
                <a:sym typeface="Wingdings" panose="05000000000000000000" pitchFamily="2" charset="2"/>
              </a:rPr>
              <a:t>. E </a:t>
            </a:r>
            <a:r>
              <a:rPr lang="it-IT" sz="2400" dirty="0" err="1">
                <a:sym typeface="Wingdings" panose="05000000000000000000" pitchFamily="2" charset="2"/>
              </a:rPr>
              <a:t>e</a:t>
            </a:r>
            <a:r>
              <a:rPr lang="it-IT" sz="2400" dirty="0">
                <a:sym typeface="Wingdings" panose="05000000000000000000" pitchFamily="2" charset="2"/>
              </a:rPr>
              <a:t> C</a:t>
            </a:r>
          </a:p>
          <a:p>
            <a:endParaRPr lang="it-IT" sz="2400" dirty="0">
              <a:sym typeface="Wingdings" panose="05000000000000000000" pitchFamily="2" charset="2"/>
            </a:endParaRPr>
          </a:p>
          <a:p>
            <a:r>
              <a:rPr lang="it-IT" sz="2400" dirty="0">
                <a:sym typeface="Wingdings" panose="05000000000000000000" pitchFamily="2" charset="2"/>
              </a:rPr>
              <a:t>Riutilizzo  </a:t>
            </a:r>
            <a:r>
              <a:rPr lang="it-IT" sz="2400" dirty="0" err="1">
                <a:sym typeface="Wingdings" panose="05000000000000000000" pitchFamily="2" charset="2"/>
              </a:rPr>
              <a:t>segnalatorio</a:t>
            </a:r>
            <a:endParaRPr lang="it-IT" sz="2400" dirty="0">
              <a:sym typeface="Wingdings" panose="05000000000000000000" pitchFamily="2" charset="2"/>
            </a:endParaRPr>
          </a:p>
          <a:p>
            <a:r>
              <a:rPr lang="it-IT" sz="2400" dirty="0">
                <a:sym typeface="Wingdings" panose="05000000000000000000" pitchFamily="2" charset="2"/>
              </a:rPr>
              <a:t>	       «bellico/difensivo» (cellule del sistema immunitario)</a:t>
            </a:r>
            <a:endParaRPr lang="it-IT" sz="2400" dirty="0"/>
          </a:p>
        </p:txBody>
      </p:sp>
      <p:pic>
        <p:nvPicPr>
          <p:cNvPr id="6" name="Immagine 5" descr="Immagine che contiene testo, lavagnabianca&#10;&#10;Descrizione generata automaticamente">
            <a:extLst>
              <a:ext uri="{FF2B5EF4-FFF2-40B4-BE49-F238E27FC236}">
                <a16:creationId xmlns:a16="http://schemas.microsoft.com/office/drawing/2014/main" id="{28BFA110-8013-4A0C-9361-8EE2D0FCA7E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08" t="15761" r="31296" b="32581"/>
          <a:stretch/>
        </p:blipFill>
        <p:spPr>
          <a:xfrm>
            <a:off x="6846536" y="2975210"/>
            <a:ext cx="2146301" cy="1992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8891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9" name="Rectangle 3"/>
          <p:cNvSpPr>
            <a:spLocks noChangeArrowheads="1"/>
          </p:cNvSpPr>
          <p:nvPr/>
        </p:nvSpPr>
        <p:spPr bwMode="auto">
          <a:xfrm>
            <a:off x="166688" y="157163"/>
            <a:ext cx="8788400" cy="284162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marL="1087438" lvl="2" defTabSz="1087438" eaLnBrk="0" hangingPunct="0">
              <a:spcBef>
                <a:spcPts val="575"/>
              </a:spcBef>
              <a:spcAft>
                <a:spcPts val="575"/>
              </a:spcAft>
              <a:defRPr/>
            </a:pPr>
            <a:r>
              <a:rPr lang="it-IT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+mn-cs"/>
              </a:rPr>
              <a:t>Accoppiamento </a:t>
            </a:r>
            <a:r>
              <a:rPr lang="it-IT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+mn-cs"/>
              </a:rPr>
              <a:t>chemiosmotico</a:t>
            </a:r>
            <a:r>
              <a:rPr lang="it-IT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+mn-cs"/>
              </a:rPr>
              <a:t> e sintesi di ATP</a:t>
            </a:r>
          </a:p>
        </p:txBody>
      </p:sp>
      <p:sp>
        <p:nvSpPr>
          <p:cNvPr id="23555" name="Rectangle 4"/>
          <p:cNvSpPr>
            <a:spLocks noChangeArrowheads="1"/>
          </p:cNvSpPr>
          <p:nvPr/>
        </p:nvSpPr>
        <p:spPr bwMode="auto">
          <a:xfrm>
            <a:off x="223838" y="566738"/>
            <a:ext cx="8612187" cy="187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  <a:buFontTx/>
              <a:buChar char="•"/>
              <a:tabLst>
                <a:tab pos="1884363" algn="l"/>
              </a:tabLst>
            </a:pPr>
            <a:r>
              <a:rPr lang="it-IT" sz="2000" b="1" dirty="0">
                <a:solidFill>
                  <a:srgbClr val="FF3300"/>
                </a:solidFill>
                <a:latin typeface="Arial" pitchFamily="34" charset="0"/>
              </a:rPr>
              <a:t> </a:t>
            </a:r>
            <a:r>
              <a:rPr lang="it-IT" sz="1600" b="1" dirty="0">
                <a:latin typeface="Arial" pitchFamily="34" charset="0"/>
              </a:rPr>
              <a:t> </a:t>
            </a:r>
            <a:r>
              <a:rPr lang="it-IT" sz="1600" dirty="0">
                <a:latin typeface="Arial" pitchFamily="34" charset="0"/>
              </a:rPr>
              <a:t>Gradiente protonico:  N° protoni pompati / 2e</a:t>
            </a:r>
            <a:r>
              <a:rPr lang="it-IT" sz="2000" baseline="30000" dirty="0">
                <a:latin typeface="Arial" pitchFamily="34" charset="0"/>
              </a:rPr>
              <a:t>-</a:t>
            </a:r>
            <a:r>
              <a:rPr lang="it-IT" sz="1600" dirty="0">
                <a:latin typeface="Arial" pitchFamily="34" charset="0"/>
              </a:rPr>
              <a:t>  </a:t>
            </a:r>
            <a:r>
              <a:rPr lang="it-IT" sz="1600" dirty="0">
                <a:latin typeface="Arial" pitchFamily="34" charset="0"/>
                <a:sym typeface="Symbol" pitchFamily="18" charset="2"/>
              </a:rPr>
              <a:t></a:t>
            </a:r>
            <a:r>
              <a:rPr lang="it-IT" sz="1600" dirty="0">
                <a:latin typeface="Arial" pitchFamily="34" charset="0"/>
              </a:rPr>
              <a:t> 10 </a:t>
            </a:r>
          </a:p>
          <a:p>
            <a:pPr algn="just" eaLnBrk="0" hangingPunct="0">
              <a:spcBef>
                <a:spcPct val="50000"/>
              </a:spcBef>
              <a:buFontTx/>
              <a:buChar char="•"/>
              <a:tabLst>
                <a:tab pos="1884363" algn="l"/>
              </a:tabLst>
            </a:pPr>
            <a:r>
              <a:rPr lang="it-IT" sz="1600" dirty="0">
                <a:latin typeface="Arial" pitchFamily="34" charset="0"/>
              </a:rPr>
              <a:t>  Potenziale di membrana   ~ 0.18 Volt        </a:t>
            </a:r>
            <a:r>
              <a:rPr lang="it-IT" sz="1600" dirty="0">
                <a:latin typeface="Arial" pitchFamily="34" charset="0"/>
                <a:sym typeface="Symbol" pitchFamily="18" charset="2"/>
              </a:rPr>
              <a:t></a:t>
            </a:r>
            <a:r>
              <a:rPr lang="it-IT" sz="1600" dirty="0">
                <a:latin typeface="Arial" pitchFamily="34" charset="0"/>
              </a:rPr>
              <a:t>pH  ~  1  unità. </a:t>
            </a:r>
          </a:p>
          <a:p>
            <a:pPr algn="just" eaLnBrk="0" hangingPunct="0">
              <a:spcBef>
                <a:spcPct val="50000"/>
              </a:spcBef>
              <a:tabLst>
                <a:tab pos="1884363" algn="l"/>
              </a:tabLst>
            </a:pPr>
            <a:r>
              <a:rPr lang="it-IT" sz="1600" dirty="0">
                <a:latin typeface="Arial" pitchFamily="34" charset="0"/>
              </a:rPr>
              <a:t>     </a:t>
            </a:r>
            <a:r>
              <a:rPr lang="it-IT" sz="1600" dirty="0">
                <a:latin typeface="Arial" pitchFamily="34" charset="0"/>
                <a:sym typeface="Symbol" pitchFamily="18" charset="2"/>
              </a:rPr>
              <a:t></a:t>
            </a:r>
            <a:r>
              <a:rPr lang="it-IT" sz="1600" dirty="0">
                <a:latin typeface="Arial" pitchFamily="34" charset="0"/>
              </a:rPr>
              <a:t>G = RT ln[</a:t>
            </a:r>
            <a:r>
              <a:rPr lang="it-IT" sz="1600" dirty="0" err="1">
                <a:latin typeface="Arial" pitchFamily="34" charset="0"/>
              </a:rPr>
              <a:t>H</a:t>
            </a:r>
            <a:r>
              <a:rPr lang="it-IT" sz="1600" baseline="30000" dirty="0" err="1">
                <a:latin typeface="Arial" pitchFamily="34" charset="0"/>
              </a:rPr>
              <a:t>+</a:t>
            </a:r>
            <a:r>
              <a:rPr lang="it-IT" sz="1600" baseline="-25000" dirty="0" err="1">
                <a:latin typeface="Arial" pitchFamily="34" charset="0"/>
              </a:rPr>
              <a:t>fuori</a:t>
            </a:r>
            <a:r>
              <a:rPr lang="it-IT" sz="1600" dirty="0">
                <a:latin typeface="Arial" pitchFamily="34" charset="0"/>
              </a:rPr>
              <a:t>][</a:t>
            </a:r>
            <a:r>
              <a:rPr lang="it-IT" sz="1600" dirty="0" err="1">
                <a:latin typeface="Arial" pitchFamily="34" charset="0"/>
              </a:rPr>
              <a:t>H</a:t>
            </a:r>
            <a:r>
              <a:rPr lang="it-IT" sz="1600" baseline="30000" dirty="0" err="1">
                <a:latin typeface="Arial" pitchFamily="34" charset="0"/>
              </a:rPr>
              <a:t>+</a:t>
            </a:r>
            <a:r>
              <a:rPr lang="it-IT" sz="1600" baseline="-25000" dirty="0" err="1">
                <a:latin typeface="Arial" pitchFamily="34" charset="0"/>
              </a:rPr>
              <a:t>dentro</a:t>
            </a:r>
            <a:r>
              <a:rPr lang="it-IT" sz="1600" dirty="0">
                <a:latin typeface="Arial" pitchFamily="34" charset="0"/>
              </a:rPr>
              <a:t>]  +   </a:t>
            </a:r>
            <a:r>
              <a:rPr lang="it-IT" sz="1600" dirty="0" err="1">
                <a:latin typeface="Arial" pitchFamily="34" charset="0"/>
              </a:rPr>
              <a:t>zFV</a:t>
            </a:r>
            <a:r>
              <a:rPr lang="it-IT" sz="1600" dirty="0">
                <a:latin typeface="Arial" pitchFamily="34" charset="0"/>
              </a:rPr>
              <a:t>       ( </a:t>
            </a:r>
            <a:r>
              <a:rPr lang="it-IT" sz="1400" i="1" dirty="0">
                <a:latin typeface="Arial" pitchFamily="34" charset="0"/>
              </a:rPr>
              <a:t>NB</a:t>
            </a:r>
            <a:r>
              <a:rPr lang="it-IT" sz="1400" dirty="0">
                <a:latin typeface="Arial" pitchFamily="34" charset="0"/>
              </a:rPr>
              <a:t>   ln[H</a:t>
            </a:r>
            <a:r>
              <a:rPr lang="it-IT" sz="1400" baseline="30000" dirty="0">
                <a:latin typeface="Arial" pitchFamily="34" charset="0"/>
              </a:rPr>
              <a:t>+</a:t>
            </a:r>
            <a:r>
              <a:rPr lang="it-IT" sz="1400" dirty="0">
                <a:latin typeface="Arial" pitchFamily="34" charset="0"/>
              </a:rPr>
              <a:t>] = 2.303log</a:t>
            </a:r>
            <a:r>
              <a:rPr lang="it-IT" sz="1400" baseline="-25000" dirty="0">
                <a:latin typeface="Arial" pitchFamily="34" charset="0"/>
              </a:rPr>
              <a:t>10</a:t>
            </a:r>
            <a:r>
              <a:rPr lang="it-IT" sz="1400" dirty="0">
                <a:latin typeface="Arial" pitchFamily="34" charset="0"/>
              </a:rPr>
              <a:t>[H</a:t>
            </a:r>
            <a:r>
              <a:rPr lang="it-IT" sz="1400" baseline="30000" dirty="0">
                <a:latin typeface="Arial" pitchFamily="34" charset="0"/>
              </a:rPr>
              <a:t>+</a:t>
            </a:r>
            <a:r>
              <a:rPr lang="it-IT" sz="1400" dirty="0">
                <a:latin typeface="Arial" pitchFamily="34" charset="0"/>
              </a:rPr>
              <a:t>] = 2.303pH </a:t>
            </a:r>
            <a:r>
              <a:rPr lang="it-IT" sz="1600" dirty="0">
                <a:latin typeface="Arial" pitchFamily="34" charset="0"/>
              </a:rPr>
              <a:t>)</a:t>
            </a:r>
          </a:p>
          <a:p>
            <a:pPr algn="just" eaLnBrk="0" hangingPunct="0">
              <a:spcBef>
                <a:spcPct val="50000"/>
              </a:spcBef>
              <a:tabLst>
                <a:tab pos="1884363" algn="l"/>
              </a:tabLst>
            </a:pPr>
            <a:r>
              <a:rPr lang="it-IT" sz="1600" dirty="0">
                <a:latin typeface="Arial" pitchFamily="34" charset="0"/>
              </a:rPr>
              <a:t>           = 2.303</a:t>
            </a:r>
            <a:r>
              <a:rPr lang="it-IT" sz="1400" baseline="30000" dirty="0">
                <a:latin typeface="Arial" pitchFamily="34" charset="0"/>
                <a:sym typeface="Symbol" pitchFamily="18" charset="2"/>
              </a:rPr>
              <a:t></a:t>
            </a:r>
            <a:r>
              <a:rPr lang="it-IT" sz="1600" dirty="0">
                <a:latin typeface="Arial" pitchFamily="34" charset="0"/>
              </a:rPr>
              <a:t>RT (</a:t>
            </a:r>
            <a:r>
              <a:rPr lang="it-IT" sz="1600" dirty="0">
                <a:latin typeface="Arial" pitchFamily="34" charset="0"/>
                <a:sym typeface="Symbol" pitchFamily="18" charset="2"/>
              </a:rPr>
              <a:t></a:t>
            </a:r>
            <a:r>
              <a:rPr lang="it-IT" sz="1600" dirty="0">
                <a:latin typeface="Arial" pitchFamily="34" charset="0"/>
              </a:rPr>
              <a:t>pH )    +    </a:t>
            </a:r>
            <a:r>
              <a:rPr lang="it-IT" sz="1600" dirty="0" err="1">
                <a:latin typeface="Arial" pitchFamily="34" charset="0"/>
              </a:rPr>
              <a:t>zFV</a:t>
            </a:r>
            <a:r>
              <a:rPr lang="it-IT" sz="1600" dirty="0">
                <a:latin typeface="Arial" pitchFamily="34" charset="0"/>
              </a:rPr>
              <a:t>            (</a:t>
            </a:r>
            <a:r>
              <a:rPr lang="it-IT" sz="1400" dirty="0">
                <a:latin typeface="Arial Narrow" pitchFamily="34" charset="0"/>
              </a:rPr>
              <a:t>R = 8,3  J mol</a:t>
            </a:r>
            <a:r>
              <a:rPr lang="it-IT" sz="1400" baseline="30000" dirty="0">
                <a:latin typeface="Arial Narrow" pitchFamily="34" charset="0"/>
              </a:rPr>
              <a:t>-1</a:t>
            </a:r>
            <a:r>
              <a:rPr lang="it-IT" sz="1400" dirty="0">
                <a:latin typeface="Arial Narrow" pitchFamily="34" charset="0"/>
              </a:rPr>
              <a:t> K</a:t>
            </a:r>
            <a:r>
              <a:rPr lang="it-IT" sz="1400" baseline="30000" dirty="0">
                <a:latin typeface="Arial Narrow" pitchFamily="34" charset="0"/>
              </a:rPr>
              <a:t>-1</a:t>
            </a:r>
            <a:r>
              <a:rPr lang="it-IT" sz="1400" dirty="0">
                <a:latin typeface="Arial Narrow" pitchFamily="34" charset="0"/>
              </a:rPr>
              <a:t>,   F =96,5 kcal mol</a:t>
            </a:r>
            <a:r>
              <a:rPr lang="it-IT" sz="1400" baseline="30000" dirty="0">
                <a:latin typeface="Arial Narrow" pitchFamily="34" charset="0"/>
              </a:rPr>
              <a:t>-1</a:t>
            </a:r>
            <a:r>
              <a:rPr lang="it-IT" sz="1400" dirty="0">
                <a:latin typeface="Arial Narrow" pitchFamily="34" charset="0"/>
              </a:rPr>
              <a:t> V</a:t>
            </a:r>
            <a:r>
              <a:rPr lang="it-IT" sz="1400" baseline="30000" dirty="0">
                <a:latin typeface="Arial Narrow" pitchFamily="34" charset="0"/>
              </a:rPr>
              <a:t>-1</a:t>
            </a:r>
            <a:r>
              <a:rPr lang="it-IT" sz="1400" dirty="0">
                <a:latin typeface="Arial Narrow" pitchFamily="34" charset="0"/>
              </a:rPr>
              <a:t>,   T = 310 K</a:t>
            </a:r>
            <a:r>
              <a:rPr lang="it-IT" sz="1400" dirty="0">
                <a:latin typeface="Arial" pitchFamily="34" charset="0"/>
              </a:rPr>
              <a:t>)</a:t>
            </a:r>
          </a:p>
          <a:p>
            <a:pPr eaLnBrk="0" hangingPunct="0">
              <a:spcBef>
                <a:spcPct val="50000"/>
              </a:spcBef>
              <a:tabLst>
                <a:tab pos="1884363" algn="l"/>
              </a:tabLst>
            </a:pPr>
            <a:r>
              <a:rPr lang="it-IT" sz="1600" dirty="0">
                <a:latin typeface="Arial" pitchFamily="34" charset="0"/>
              </a:rPr>
              <a:t>           = 5,9 </a:t>
            </a:r>
            <a:r>
              <a:rPr lang="it-IT" sz="1600" dirty="0">
                <a:latin typeface="Arial" pitchFamily="34" charset="0"/>
                <a:sym typeface="Symbol" pitchFamily="18" charset="2"/>
              </a:rPr>
              <a:t></a:t>
            </a:r>
            <a:r>
              <a:rPr lang="it-IT" sz="1600" dirty="0">
                <a:latin typeface="Arial" pitchFamily="34" charset="0"/>
              </a:rPr>
              <a:t>pH  +  17 </a:t>
            </a:r>
            <a:r>
              <a:rPr lang="it-IT" sz="1600" dirty="0">
                <a:latin typeface="Cambria Math"/>
                <a:ea typeface="Cambria Math"/>
              </a:rPr>
              <a:t>∆</a:t>
            </a:r>
            <a:r>
              <a:rPr lang="it-IT" sz="1600" dirty="0">
                <a:latin typeface="Arial" pitchFamily="34" charset="0"/>
              </a:rPr>
              <a:t>V =         </a:t>
            </a:r>
            <a:r>
              <a:rPr lang="it-IT" sz="1600" dirty="0">
                <a:solidFill>
                  <a:srgbClr val="FF3300"/>
                </a:solidFill>
                <a:latin typeface="Arial" pitchFamily="34" charset="0"/>
              </a:rPr>
              <a:t>23,3  </a:t>
            </a:r>
            <a:r>
              <a:rPr lang="it-IT" sz="1600" dirty="0" err="1">
                <a:solidFill>
                  <a:srgbClr val="FF3300"/>
                </a:solidFill>
                <a:latin typeface="Arial" pitchFamily="34" charset="0"/>
              </a:rPr>
              <a:t>kJ</a:t>
            </a:r>
            <a:r>
              <a:rPr lang="it-IT" sz="1600" dirty="0">
                <a:solidFill>
                  <a:srgbClr val="FF3300"/>
                </a:solidFill>
                <a:latin typeface="Arial" pitchFamily="34" charset="0"/>
              </a:rPr>
              <a:t>/</a:t>
            </a:r>
            <a:r>
              <a:rPr lang="it-IT" sz="1600" dirty="0" err="1">
                <a:solidFill>
                  <a:srgbClr val="FF3300"/>
                </a:solidFill>
                <a:latin typeface="Arial" pitchFamily="34" charset="0"/>
              </a:rPr>
              <a:t>mol</a:t>
            </a:r>
            <a:r>
              <a:rPr lang="it-IT" sz="1600" dirty="0">
                <a:solidFill>
                  <a:srgbClr val="FF3300"/>
                </a:solidFill>
                <a:latin typeface="Arial" pitchFamily="34" charset="0"/>
              </a:rPr>
              <a:t> di H</a:t>
            </a:r>
            <a:r>
              <a:rPr lang="it-IT" sz="1600" baseline="30000" dirty="0">
                <a:solidFill>
                  <a:srgbClr val="FF3300"/>
                </a:solidFill>
                <a:latin typeface="Arial" pitchFamily="34" charset="0"/>
              </a:rPr>
              <a:t>+</a:t>
            </a:r>
            <a:endParaRPr lang="it-IT" sz="1600" dirty="0">
              <a:solidFill>
                <a:srgbClr val="FF3300"/>
              </a:solidFill>
              <a:latin typeface="Arial" pitchFamily="34" charset="0"/>
            </a:endParaRPr>
          </a:p>
        </p:txBody>
      </p:sp>
      <p:sp>
        <p:nvSpPr>
          <p:cNvPr id="23557" name="Text Box 7"/>
          <p:cNvSpPr txBox="1">
            <a:spLocks noChangeArrowheads="1"/>
          </p:cNvSpPr>
          <p:nvPr/>
        </p:nvSpPr>
        <p:spPr bwMode="auto">
          <a:xfrm>
            <a:off x="327025" y="3613150"/>
            <a:ext cx="1841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endParaRPr lang="en-US"/>
          </a:p>
        </p:txBody>
      </p:sp>
      <p:grpSp>
        <p:nvGrpSpPr>
          <p:cNvPr id="3" name="Gruppo 2"/>
          <p:cNvGrpSpPr/>
          <p:nvPr/>
        </p:nvGrpSpPr>
        <p:grpSpPr>
          <a:xfrm>
            <a:off x="268643" y="2656242"/>
            <a:ext cx="8560883" cy="3779483"/>
            <a:chOff x="268643" y="2656242"/>
            <a:chExt cx="8560883" cy="3779483"/>
          </a:xfrm>
        </p:grpSpPr>
        <p:pic>
          <p:nvPicPr>
            <p:cNvPr id="23556" name="Picture 5" descr="f1802_ISBN88-08-07893-0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6714" y="2656242"/>
              <a:ext cx="4722812" cy="2436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558" name="Text Box 8"/>
            <p:cNvSpPr txBox="1">
              <a:spLocks noChangeArrowheads="1"/>
            </p:cNvSpPr>
            <p:nvPr/>
          </p:nvSpPr>
          <p:spPr bwMode="auto">
            <a:xfrm>
              <a:off x="268643" y="2773363"/>
              <a:ext cx="3741738" cy="3662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algn="just">
                <a:spcBef>
                  <a:spcPct val="100000"/>
                </a:spcBef>
              </a:pPr>
              <a:r>
                <a:rPr lang="it-IT" sz="1600" dirty="0">
                  <a:latin typeface="Arial" pitchFamily="34" charset="0"/>
                </a:rPr>
                <a:t>Ogni protone pompato fuori dal mitocondrio, utilizzando l’energia liberata nella prima reazione, fornisce ca 20 </a:t>
              </a:r>
              <a:r>
                <a:rPr lang="it-IT" sz="1600" dirty="0" err="1">
                  <a:latin typeface="Arial" pitchFamily="34" charset="0"/>
                </a:rPr>
                <a:t>kJ</a:t>
              </a:r>
              <a:r>
                <a:rPr lang="it-IT" sz="1600" dirty="0">
                  <a:latin typeface="Arial" pitchFamily="34" charset="0"/>
                </a:rPr>
                <a:t>/</a:t>
              </a:r>
              <a:r>
                <a:rPr lang="it-IT" sz="1600" dirty="0" err="1">
                  <a:latin typeface="Arial" pitchFamily="34" charset="0"/>
                </a:rPr>
                <a:t>mol</a:t>
              </a:r>
              <a:r>
                <a:rPr lang="it-IT" sz="1600" dirty="0">
                  <a:latin typeface="Arial" pitchFamily="34" charset="0"/>
                </a:rPr>
                <a:t> di energia  libera quando ritorna nella matrice, disponibile per la </a:t>
              </a:r>
              <a:r>
                <a:rPr lang="it-IT" sz="1600" dirty="0">
                  <a:solidFill>
                    <a:srgbClr val="FF0000"/>
                  </a:solidFill>
                  <a:latin typeface="Arial" pitchFamily="34" charset="0"/>
                </a:rPr>
                <a:t>sintesi di ATP</a:t>
              </a:r>
            </a:p>
            <a:p>
              <a:pPr algn="just">
                <a:spcBef>
                  <a:spcPct val="100000"/>
                </a:spcBef>
              </a:pPr>
              <a:r>
                <a:rPr lang="it-IT" sz="1600" dirty="0">
                  <a:latin typeface="Arial" pitchFamily="34" charset="0"/>
                </a:rPr>
                <a:t>Questa è catalizzata dall’</a:t>
              </a:r>
              <a:r>
                <a:rPr lang="it-IT" sz="1600" dirty="0">
                  <a:solidFill>
                    <a:srgbClr val="FF3300"/>
                  </a:solidFill>
                  <a:latin typeface="Arial" pitchFamily="34" charset="0"/>
                </a:rPr>
                <a:t>ATP </a:t>
              </a:r>
              <a:r>
                <a:rPr lang="it-IT" sz="1600" dirty="0" err="1">
                  <a:solidFill>
                    <a:srgbClr val="FF3300"/>
                  </a:solidFill>
                  <a:latin typeface="Arial" pitchFamily="34" charset="0"/>
                </a:rPr>
                <a:t>sintasi</a:t>
              </a:r>
              <a:r>
                <a:rPr lang="it-IT" sz="1600" dirty="0">
                  <a:latin typeface="Arial" pitchFamily="34" charset="0"/>
                </a:rPr>
                <a:t>,</a:t>
              </a:r>
              <a:r>
                <a:rPr lang="it-IT" sz="1600" dirty="0">
                  <a:solidFill>
                    <a:srgbClr val="FF3300"/>
                  </a:solidFill>
                  <a:latin typeface="Arial" pitchFamily="34" charset="0"/>
                </a:rPr>
                <a:t> </a:t>
              </a:r>
              <a:r>
                <a:rPr lang="it-IT" sz="1600" dirty="0">
                  <a:latin typeface="Arial" pitchFamily="34" charset="0"/>
                </a:rPr>
                <a:t>che è costituita da una unità di conduzione protonica associata ad una unità catalitica. </a:t>
              </a:r>
            </a:p>
            <a:p>
              <a:pPr algn="just">
                <a:spcBef>
                  <a:spcPct val="50000"/>
                </a:spcBef>
              </a:pPr>
              <a:endParaRPr lang="it-IT" sz="1600" b="1" dirty="0">
                <a:latin typeface="Arial" pitchFamily="34" charset="0"/>
              </a:endParaRPr>
            </a:p>
            <a:p>
              <a:pPr algn="just"/>
              <a:endParaRPr lang="it-IT" dirty="0"/>
            </a:p>
          </p:txBody>
        </p:sp>
      </p:grpSp>
      <p:sp>
        <p:nvSpPr>
          <p:cNvPr id="2" name="Rettangolo 1"/>
          <p:cNvSpPr/>
          <p:nvPr/>
        </p:nvSpPr>
        <p:spPr>
          <a:xfrm>
            <a:off x="172122" y="5594478"/>
            <a:ext cx="8971878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ct val="100000"/>
              </a:spcBef>
              <a:tabLst>
                <a:tab pos="1884363" algn="l"/>
              </a:tabLst>
            </a:pPr>
            <a:r>
              <a:rPr lang="it-IT" sz="1800" dirty="0">
                <a:solidFill>
                  <a:srgbClr val="FF0000"/>
                </a:solidFill>
                <a:latin typeface="Arial" pitchFamily="34" charset="0"/>
              </a:rPr>
              <a:t>NB</a:t>
            </a:r>
          </a:p>
          <a:p>
            <a:pPr eaLnBrk="0" hangingPunct="0">
              <a:spcBef>
                <a:spcPts val="600"/>
              </a:spcBef>
              <a:tabLst>
                <a:tab pos="1884363" algn="l"/>
              </a:tabLst>
            </a:pPr>
            <a:r>
              <a:rPr lang="it-IT" sz="1800" dirty="0">
                <a:latin typeface="Arial" pitchFamily="34" charset="0"/>
              </a:rPr>
              <a:t>La reazione    NADH + </a:t>
            </a:r>
            <a:r>
              <a:rPr lang="en-US" sz="1800" dirty="0">
                <a:latin typeface="Arial" pitchFamily="34" charset="0"/>
              </a:rPr>
              <a:t>½O</a:t>
            </a:r>
            <a:r>
              <a:rPr lang="en-US" sz="1800" baseline="-25000" dirty="0">
                <a:latin typeface="Arial" pitchFamily="34" charset="0"/>
              </a:rPr>
              <a:t>2</a:t>
            </a:r>
            <a:r>
              <a:rPr lang="en-US" sz="1800" dirty="0">
                <a:latin typeface="Arial" pitchFamily="34" charset="0"/>
              </a:rPr>
              <a:t> + H</a:t>
            </a:r>
            <a:r>
              <a:rPr lang="en-US" sz="1800" baseline="30000" dirty="0">
                <a:latin typeface="Arial" pitchFamily="34" charset="0"/>
              </a:rPr>
              <a:t>+</a:t>
            </a:r>
            <a:r>
              <a:rPr lang="en-US" sz="1800" dirty="0">
                <a:latin typeface="Arial" pitchFamily="34" charset="0"/>
              </a:rPr>
              <a:t> </a:t>
            </a:r>
            <a:r>
              <a:rPr lang="en-US" sz="1800" dirty="0">
                <a:latin typeface="Arial" pitchFamily="34" charset="0"/>
                <a:sym typeface="Wingdings" pitchFamily="2" charset="2"/>
              </a:rPr>
              <a:t> H</a:t>
            </a:r>
            <a:r>
              <a:rPr lang="en-US" sz="1800" baseline="-25000" dirty="0">
                <a:latin typeface="Arial" pitchFamily="34" charset="0"/>
                <a:sym typeface="Wingdings" pitchFamily="2" charset="2"/>
              </a:rPr>
              <a:t>2</a:t>
            </a:r>
            <a:r>
              <a:rPr lang="en-US" sz="1800" dirty="0">
                <a:latin typeface="Arial" pitchFamily="34" charset="0"/>
                <a:sym typeface="Wingdings" pitchFamily="2" charset="2"/>
              </a:rPr>
              <a:t>0 + NAD</a:t>
            </a:r>
            <a:r>
              <a:rPr lang="en-US" sz="1800" baseline="30000" dirty="0">
                <a:latin typeface="Arial" pitchFamily="34" charset="0"/>
                <a:sym typeface="Wingdings" pitchFamily="2" charset="2"/>
              </a:rPr>
              <a:t>+</a:t>
            </a:r>
            <a:r>
              <a:rPr lang="en-US" sz="1800" dirty="0">
                <a:latin typeface="Arial" pitchFamily="34" charset="0"/>
                <a:sym typeface="Wingdings" pitchFamily="2" charset="2"/>
              </a:rPr>
              <a:t>  ha un  </a:t>
            </a:r>
            <a:r>
              <a:rPr lang="it-IT" sz="1800" dirty="0">
                <a:latin typeface="Arial" pitchFamily="34" charset="0"/>
                <a:sym typeface="Symbol" pitchFamily="18" charset="2"/>
              </a:rPr>
              <a:t></a:t>
            </a:r>
            <a:r>
              <a:rPr lang="it-IT" sz="1800" dirty="0">
                <a:latin typeface="Arial" pitchFamily="34" charset="0"/>
              </a:rPr>
              <a:t>G</a:t>
            </a:r>
            <a:r>
              <a:rPr lang="en-US" sz="1800" dirty="0">
                <a:latin typeface="Arial" pitchFamily="34" charset="0"/>
              </a:rPr>
              <a:t>º’ =   </a:t>
            </a:r>
            <a:r>
              <a:rPr lang="en-US" sz="1800" dirty="0">
                <a:solidFill>
                  <a:srgbClr val="FF3300"/>
                </a:solidFill>
                <a:latin typeface="Arial" pitchFamily="34" charset="0"/>
              </a:rPr>
              <a:t>- </a:t>
            </a:r>
            <a:r>
              <a:rPr lang="it-IT" sz="1800" dirty="0">
                <a:solidFill>
                  <a:srgbClr val="FF3300"/>
                </a:solidFill>
                <a:latin typeface="Arial" pitchFamily="34" charset="0"/>
              </a:rPr>
              <a:t>220  </a:t>
            </a:r>
            <a:r>
              <a:rPr lang="it-IT" sz="1800" dirty="0" err="1">
                <a:solidFill>
                  <a:srgbClr val="FF3300"/>
                </a:solidFill>
                <a:latin typeface="Arial" pitchFamily="34" charset="0"/>
              </a:rPr>
              <a:t>kJ</a:t>
            </a:r>
            <a:r>
              <a:rPr lang="it-IT" sz="1800" dirty="0">
                <a:solidFill>
                  <a:srgbClr val="FF3300"/>
                </a:solidFill>
                <a:latin typeface="Arial" pitchFamily="34" charset="0"/>
              </a:rPr>
              <a:t>/</a:t>
            </a:r>
            <a:r>
              <a:rPr lang="it-IT" sz="1800" dirty="0" err="1">
                <a:solidFill>
                  <a:srgbClr val="FF3300"/>
                </a:solidFill>
                <a:latin typeface="Arial" pitchFamily="34" charset="0"/>
              </a:rPr>
              <a:t>mol</a:t>
            </a:r>
            <a:r>
              <a:rPr lang="it-IT" sz="1800" dirty="0">
                <a:latin typeface="Arial" pitchFamily="34" charset="0"/>
              </a:rPr>
              <a:t> </a:t>
            </a:r>
          </a:p>
          <a:p>
            <a:pPr eaLnBrk="0" hangingPunct="0">
              <a:spcBef>
                <a:spcPct val="50000"/>
              </a:spcBef>
              <a:tabLst>
                <a:tab pos="1884363" algn="l"/>
              </a:tabLst>
            </a:pPr>
            <a:r>
              <a:rPr lang="it-IT" sz="1800" dirty="0">
                <a:latin typeface="Arial" pitchFamily="34" charset="0"/>
              </a:rPr>
              <a:t>La reazione                   ADP + </a:t>
            </a:r>
            <a:r>
              <a:rPr lang="en-US" sz="1800" dirty="0">
                <a:latin typeface="Arial" pitchFamily="34" charset="0"/>
              </a:rPr>
              <a:t>P</a:t>
            </a:r>
            <a:r>
              <a:rPr lang="en-US" sz="1800" baseline="-25000" dirty="0">
                <a:latin typeface="Arial" pitchFamily="34" charset="0"/>
              </a:rPr>
              <a:t>i</a:t>
            </a:r>
            <a:r>
              <a:rPr lang="en-US" sz="1800" dirty="0">
                <a:latin typeface="Arial" pitchFamily="34" charset="0"/>
              </a:rPr>
              <a:t> </a:t>
            </a:r>
            <a:r>
              <a:rPr lang="en-US" sz="1800" dirty="0">
                <a:latin typeface="Arial" pitchFamily="34" charset="0"/>
                <a:sym typeface="Wingdings" pitchFamily="2" charset="2"/>
              </a:rPr>
              <a:t> ATP               ha un  </a:t>
            </a:r>
            <a:r>
              <a:rPr lang="it-IT" sz="1800" dirty="0">
                <a:latin typeface="Arial" pitchFamily="34" charset="0"/>
                <a:sym typeface="Symbol" pitchFamily="18" charset="2"/>
              </a:rPr>
              <a:t></a:t>
            </a:r>
            <a:r>
              <a:rPr lang="it-IT" sz="1800" dirty="0">
                <a:latin typeface="Arial" pitchFamily="34" charset="0"/>
              </a:rPr>
              <a:t>G</a:t>
            </a:r>
            <a:r>
              <a:rPr lang="en-US" sz="1800" dirty="0">
                <a:latin typeface="Arial" pitchFamily="34" charset="0"/>
              </a:rPr>
              <a:t>º’ =  </a:t>
            </a:r>
            <a:r>
              <a:rPr lang="en-US" sz="1800" dirty="0">
                <a:solidFill>
                  <a:srgbClr val="FF3300"/>
                </a:solidFill>
                <a:latin typeface="Arial" pitchFamily="34" charset="0"/>
              </a:rPr>
              <a:t>+ 30,5</a:t>
            </a:r>
            <a:r>
              <a:rPr lang="it-IT" sz="1800" dirty="0">
                <a:solidFill>
                  <a:srgbClr val="FF3300"/>
                </a:solidFill>
                <a:latin typeface="Arial" pitchFamily="34" charset="0"/>
              </a:rPr>
              <a:t>  </a:t>
            </a:r>
            <a:r>
              <a:rPr lang="it-IT" sz="1800" dirty="0" err="1">
                <a:solidFill>
                  <a:srgbClr val="FF3300"/>
                </a:solidFill>
                <a:latin typeface="Arial" pitchFamily="34" charset="0"/>
              </a:rPr>
              <a:t>kJ</a:t>
            </a:r>
            <a:r>
              <a:rPr lang="it-IT" sz="1800" dirty="0">
                <a:solidFill>
                  <a:srgbClr val="FF3300"/>
                </a:solidFill>
                <a:latin typeface="Arial" pitchFamily="34" charset="0"/>
              </a:rPr>
              <a:t>/</a:t>
            </a:r>
            <a:r>
              <a:rPr lang="it-IT" sz="1800" dirty="0" err="1">
                <a:solidFill>
                  <a:srgbClr val="FF3300"/>
                </a:solidFill>
                <a:latin typeface="Arial" pitchFamily="34" charset="0"/>
              </a:rPr>
              <a:t>mol</a:t>
            </a:r>
            <a:r>
              <a:rPr lang="it-IT" sz="1800" dirty="0">
                <a:latin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30840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3" name="Rectangle 3"/>
          <p:cNvSpPr>
            <a:spLocks noChangeArrowheads="1"/>
          </p:cNvSpPr>
          <p:nvPr/>
        </p:nvSpPr>
        <p:spPr bwMode="auto">
          <a:xfrm>
            <a:off x="185738" y="109538"/>
            <a:ext cx="8788400" cy="314325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marL="1087438" lvl="2" defTabSz="1087438" eaLnBrk="0" hangingPunct="0">
              <a:spcBef>
                <a:spcPts val="575"/>
              </a:spcBef>
              <a:spcAft>
                <a:spcPts val="575"/>
              </a:spcAft>
              <a:defRPr/>
            </a:pPr>
            <a:r>
              <a:rPr lang="it-IT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+mn-cs"/>
              </a:rPr>
              <a:t> complesso dell’ATP </a:t>
            </a:r>
            <a:r>
              <a:rPr lang="it-IT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+mn-cs"/>
              </a:rPr>
              <a:t>sintasi</a:t>
            </a:r>
            <a:r>
              <a:rPr lang="it-IT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+mn-cs"/>
              </a:rPr>
              <a:t>	</a:t>
            </a:r>
          </a:p>
        </p:txBody>
      </p:sp>
      <p:sp>
        <p:nvSpPr>
          <p:cNvPr id="21510" name="Rectangle 4"/>
          <p:cNvSpPr>
            <a:spLocks noChangeArrowheads="1"/>
          </p:cNvSpPr>
          <p:nvPr/>
        </p:nvSpPr>
        <p:spPr bwMode="auto">
          <a:xfrm>
            <a:off x="257175" y="504825"/>
            <a:ext cx="5781675" cy="575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 algn="just" eaLnBrk="0" hangingPunct="0">
              <a:spcBef>
                <a:spcPct val="50000"/>
              </a:spcBef>
              <a:buClr>
                <a:srgbClr val="FF0000"/>
              </a:buClr>
              <a:buFontTx/>
              <a:buChar char="•"/>
              <a:defRPr/>
            </a:pPr>
            <a:r>
              <a:rPr lang="it-IT" sz="1600" dirty="0">
                <a:latin typeface="Arial" pitchFamily="34" charset="0"/>
                <a:cs typeface="+mn-cs"/>
              </a:rPr>
              <a:t>L’ATP </a:t>
            </a:r>
            <a:r>
              <a:rPr lang="it-IT" sz="1600" dirty="0" err="1">
                <a:latin typeface="Arial" pitchFamily="34" charset="0"/>
                <a:cs typeface="+mn-cs"/>
              </a:rPr>
              <a:t>sintasi</a:t>
            </a:r>
            <a:r>
              <a:rPr lang="it-IT" sz="1600" dirty="0">
                <a:latin typeface="Arial" pitchFamily="34" charset="0"/>
                <a:cs typeface="+mn-cs"/>
              </a:rPr>
              <a:t> è un complesso proteico associato alla membrana interna dei mitocondri.</a:t>
            </a:r>
          </a:p>
          <a:p>
            <a:pPr marL="180975" indent="-180975" algn="just" eaLnBrk="0" hangingPunct="0">
              <a:spcBef>
                <a:spcPct val="50000"/>
              </a:spcBef>
              <a:buClr>
                <a:srgbClr val="FF0000"/>
              </a:buClr>
              <a:buFontTx/>
              <a:buChar char="•"/>
              <a:defRPr/>
            </a:pPr>
            <a:r>
              <a:rPr lang="it-IT" sz="1600" dirty="0">
                <a:latin typeface="Arial" pitchFamily="34" charset="0"/>
                <a:cs typeface="+mn-cs"/>
              </a:rPr>
              <a:t>Sintetizza ATP utilizzando  ADP e Pi come substrati. </a:t>
            </a:r>
          </a:p>
          <a:p>
            <a:pPr marL="180975" indent="-180975" algn="just" eaLnBrk="0" hangingPunct="0">
              <a:spcBef>
                <a:spcPct val="50000"/>
              </a:spcBef>
              <a:buClr>
                <a:srgbClr val="FF0000"/>
              </a:buClr>
              <a:buFontTx/>
              <a:buChar char="•"/>
              <a:defRPr/>
            </a:pPr>
            <a:r>
              <a:rPr lang="it-IT" sz="1600" dirty="0">
                <a:latin typeface="Arial" pitchFamily="34" charset="0"/>
                <a:cs typeface="+mn-cs"/>
              </a:rPr>
              <a:t>E' composta da due sub-complessi principali: F</a:t>
            </a:r>
            <a:r>
              <a:rPr lang="it-IT" sz="1600" baseline="-25000" dirty="0">
                <a:latin typeface="Arial" pitchFamily="34" charset="0"/>
                <a:cs typeface="+mn-cs"/>
              </a:rPr>
              <a:t>1</a:t>
            </a:r>
            <a:r>
              <a:rPr lang="it-IT" sz="1600" dirty="0">
                <a:latin typeface="Arial" pitchFamily="34" charset="0"/>
                <a:cs typeface="+mn-cs"/>
              </a:rPr>
              <a:t> è la parte catalitica, sul lato della matrice, e sintetizza ATP  mentre F</a:t>
            </a:r>
            <a:r>
              <a:rPr lang="it-IT" sz="1600" baseline="-25000" dirty="0">
                <a:latin typeface="Arial" pitchFamily="34" charset="0"/>
                <a:cs typeface="+mn-cs"/>
              </a:rPr>
              <a:t>0</a:t>
            </a:r>
            <a:r>
              <a:rPr lang="it-IT" sz="1600" dirty="0">
                <a:latin typeface="Arial" pitchFamily="34" charset="0"/>
                <a:cs typeface="+mn-cs"/>
              </a:rPr>
              <a:t> è una proteina integrale di membrana ed agisce da canale protonico. </a:t>
            </a:r>
          </a:p>
          <a:p>
            <a:pPr marL="180975" indent="-180975" algn="just" eaLnBrk="0" hangingPunct="0">
              <a:spcBef>
                <a:spcPct val="50000"/>
              </a:spcBef>
              <a:buClr>
                <a:srgbClr val="FF0000"/>
              </a:buClr>
              <a:buFontTx/>
              <a:buChar char="•"/>
              <a:defRPr/>
            </a:pPr>
            <a:r>
              <a:rPr lang="it-IT" sz="1600" dirty="0">
                <a:latin typeface="Arial" pitchFamily="34" charset="0"/>
                <a:cs typeface="+mn-cs"/>
              </a:rPr>
              <a:t>F1 è composto da 9 </a:t>
            </a:r>
            <a:r>
              <a:rPr lang="it-IT" sz="1600" dirty="0" err="1">
                <a:latin typeface="Arial" pitchFamily="34" charset="0"/>
                <a:cs typeface="+mn-cs"/>
              </a:rPr>
              <a:t>subunità</a:t>
            </a:r>
            <a:r>
              <a:rPr lang="it-IT" sz="1600" dirty="0">
                <a:latin typeface="Arial" pitchFamily="34" charset="0"/>
                <a:cs typeface="+mn-cs"/>
              </a:rPr>
              <a:t> proteiche di 5 diversi tipi (</a:t>
            </a:r>
            <a:r>
              <a:rPr lang="it-IT" sz="1600" dirty="0">
                <a:latin typeface="Arial" pitchFamily="34" charset="0"/>
                <a:cs typeface="+mn-cs"/>
                <a:sym typeface="Symbol" pitchFamily="18" charset="2"/>
              </a:rPr>
              <a:t>,,,, ed </a:t>
            </a:r>
            <a:r>
              <a:rPr lang="it-IT" sz="1600" dirty="0">
                <a:latin typeface="Arial" pitchFamily="34" charset="0"/>
                <a:cs typeface="+mn-cs"/>
              </a:rPr>
              <a:t>) e contiene il sito catalitico per la sintesi di ATP (a livello dell’interfaccia nelle </a:t>
            </a:r>
            <a:r>
              <a:rPr lang="it-IT" sz="1600" dirty="0" err="1">
                <a:latin typeface="Arial" pitchFamily="34" charset="0"/>
                <a:cs typeface="+mn-cs"/>
              </a:rPr>
              <a:t>subunità</a:t>
            </a:r>
            <a:r>
              <a:rPr lang="it-IT" sz="1600" dirty="0">
                <a:latin typeface="Arial" pitchFamily="34" charset="0"/>
                <a:cs typeface="+mn-cs"/>
              </a:rPr>
              <a:t> </a:t>
            </a:r>
            <a:r>
              <a:rPr lang="it-IT" sz="1600" dirty="0">
                <a:latin typeface="Arial" pitchFamily="34" charset="0"/>
                <a:cs typeface="+mn-cs"/>
                <a:sym typeface="Symbol" pitchFamily="18" charset="2"/>
              </a:rPr>
              <a:t></a:t>
            </a:r>
            <a:r>
              <a:rPr lang="it-IT" sz="1600" dirty="0">
                <a:latin typeface="Arial" pitchFamily="34" charset="0"/>
                <a:cs typeface="+mn-cs"/>
              </a:rPr>
              <a:t> e </a:t>
            </a:r>
            <a:r>
              <a:rPr lang="it-IT" sz="1600" dirty="0">
                <a:latin typeface="Arial" pitchFamily="34" charset="0"/>
                <a:cs typeface="+mn-cs"/>
                <a:sym typeface="Symbol" pitchFamily="18" charset="2"/>
              </a:rPr>
              <a:t></a:t>
            </a:r>
            <a:r>
              <a:rPr lang="it-IT" sz="1600" dirty="0">
                <a:latin typeface="Arial" pitchFamily="34" charset="0"/>
                <a:cs typeface="+mn-cs"/>
              </a:rPr>
              <a:t>). </a:t>
            </a:r>
          </a:p>
          <a:p>
            <a:pPr marL="180975" indent="-180975" algn="just" eaLnBrk="0" hangingPunct="0">
              <a:spcBef>
                <a:spcPct val="50000"/>
              </a:spcBef>
              <a:buClr>
                <a:srgbClr val="FF0000"/>
              </a:buClr>
              <a:buFontTx/>
              <a:buChar char="•"/>
              <a:defRPr/>
            </a:pPr>
            <a:r>
              <a:rPr lang="it-IT" sz="1600" dirty="0">
                <a:latin typeface="Arial" pitchFamily="34" charset="0"/>
                <a:cs typeface="+mn-cs"/>
              </a:rPr>
              <a:t>Fo è composta da 15 </a:t>
            </a:r>
            <a:r>
              <a:rPr lang="it-IT" sz="1600" dirty="0" err="1">
                <a:latin typeface="Arial" pitchFamily="34" charset="0"/>
                <a:cs typeface="+mn-cs"/>
              </a:rPr>
              <a:t>subunità</a:t>
            </a:r>
            <a:r>
              <a:rPr lang="it-IT" sz="1600" dirty="0">
                <a:latin typeface="Arial" pitchFamily="34" charset="0"/>
                <a:cs typeface="+mn-cs"/>
              </a:rPr>
              <a:t> di 3 diversi tipi (a, b</a:t>
            </a:r>
            <a:r>
              <a:rPr lang="it-IT" sz="1600" baseline="-25000" dirty="0">
                <a:latin typeface="Arial" pitchFamily="34" charset="0"/>
                <a:cs typeface="+mn-cs"/>
              </a:rPr>
              <a:t>2</a:t>
            </a:r>
            <a:r>
              <a:rPr lang="it-IT" sz="1600" dirty="0">
                <a:latin typeface="Arial" pitchFamily="34" charset="0"/>
                <a:cs typeface="+mn-cs"/>
              </a:rPr>
              <a:t> e c), e forma il canale per i protoni utilizzando eliche transmembrana ricche in residui carichi negativamente.</a:t>
            </a:r>
          </a:p>
          <a:p>
            <a:pPr marL="180975" indent="-180975" algn="just" eaLnBrk="0" hangingPunct="0">
              <a:spcBef>
                <a:spcPct val="50000"/>
              </a:spcBef>
              <a:buClr>
                <a:srgbClr val="FF0000"/>
              </a:buClr>
              <a:buFontTx/>
              <a:buChar char="•"/>
              <a:defRPr/>
            </a:pPr>
            <a:r>
              <a:rPr lang="it-IT" sz="1600" dirty="0">
                <a:latin typeface="Arial" pitchFamily="34" charset="0"/>
                <a:cs typeface="+mn-cs"/>
              </a:rPr>
              <a:t>L’ATP </a:t>
            </a:r>
            <a:r>
              <a:rPr lang="it-IT" sz="1600" dirty="0" err="1">
                <a:latin typeface="Arial" pitchFamily="34" charset="0"/>
                <a:cs typeface="+mn-cs"/>
              </a:rPr>
              <a:t>sintasi</a:t>
            </a:r>
            <a:r>
              <a:rPr lang="it-IT" sz="1600" dirty="0">
                <a:latin typeface="Arial" pitchFamily="34" charset="0"/>
                <a:cs typeface="+mn-cs"/>
              </a:rPr>
              <a:t> catalizza la formazione di ATP a partire da ADP ed ortofosfato:</a:t>
            </a:r>
          </a:p>
          <a:p>
            <a:pPr algn="just" eaLnBrk="0" hangingPunct="0">
              <a:spcBef>
                <a:spcPct val="50000"/>
              </a:spcBef>
              <a:defRPr/>
            </a:pPr>
            <a:r>
              <a:rPr lang="it-IT" sz="1600" b="1" dirty="0">
                <a:latin typeface="Arial" pitchFamily="34" charset="0"/>
                <a:cs typeface="+mn-cs"/>
              </a:rPr>
              <a:t>                           ADP + </a:t>
            </a:r>
            <a:r>
              <a:rPr lang="en-US" sz="1600" b="1" dirty="0">
                <a:latin typeface="Arial" pitchFamily="34" charset="0"/>
              </a:rPr>
              <a:t>HPO</a:t>
            </a:r>
            <a:r>
              <a:rPr lang="en-US" sz="1600" b="1" baseline="-25000" dirty="0">
                <a:latin typeface="Arial" pitchFamily="34" charset="0"/>
              </a:rPr>
              <a:t>4</a:t>
            </a:r>
            <a:r>
              <a:rPr lang="en-US" sz="1600" b="1" baseline="30000" dirty="0">
                <a:latin typeface="Arial" pitchFamily="34" charset="0"/>
              </a:rPr>
              <a:t>2-</a:t>
            </a:r>
            <a:r>
              <a:rPr lang="en-US" sz="1600" b="1" dirty="0">
                <a:latin typeface="Arial" pitchFamily="34" charset="0"/>
              </a:rPr>
              <a:t> + H</a:t>
            </a:r>
            <a:r>
              <a:rPr lang="en-US" sz="1600" b="1" baseline="30000" dirty="0">
                <a:latin typeface="Arial" pitchFamily="34" charset="0"/>
              </a:rPr>
              <a:t>+</a:t>
            </a:r>
            <a:r>
              <a:rPr lang="en-US" sz="1600" b="1" dirty="0">
                <a:latin typeface="Arial" pitchFamily="34" charset="0"/>
              </a:rPr>
              <a:t>                 </a:t>
            </a:r>
            <a:r>
              <a:rPr lang="en-US" sz="1600" b="1" dirty="0">
                <a:latin typeface="Arial" pitchFamily="34" charset="0"/>
                <a:sym typeface="Wingdings" pitchFamily="2" charset="2"/>
              </a:rPr>
              <a:t>ATP + H</a:t>
            </a:r>
            <a:r>
              <a:rPr lang="en-US" sz="1600" b="1" baseline="-25000" dirty="0">
                <a:latin typeface="Arial" pitchFamily="34" charset="0"/>
                <a:sym typeface="Wingdings" pitchFamily="2" charset="2"/>
              </a:rPr>
              <a:t>2</a:t>
            </a:r>
            <a:r>
              <a:rPr lang="en-US" sz="1600" b="1" dirty="0">
                <a:latin typeface="Arial" pitchFamily="34" charset="0"/>
                <a:sym typeface="Wingdings" pitchFamily="2" charset="2"/>
              </a:rPr>
              <a:t>0</a:t>
            </a:r>
          </a:p>
          <a:p>
            <a:pPr algn="just" eaLnBrk="0" hangingPunct="0">
              <a:spcBef>
                <a:spcPct val="50000"/>
              </a:spcBef>
              <a:defRPr/>
            </a:pPr>
            <a:endParaRPr lang="en-US" sz="1600" dirty="0">
              <a:latin typeface="Arial" pitchFamily="34" charset="0"/>
              <a:sym typeface="Wingdings" pitchFamily="2" charset="2"/>
            </a:endParaRPr>
          </a:p>
          <a:p>
            <a:pPr marL="180975" indent="-180975" algn="just" eaLnBrk="0" hangingPunct="0">
              <a:spcBef>
                <a:spcPct val="50000"/>
              </a:spcBef>
              <a:buClr>
                <a:srgbClr val="FF0000"/>
              </a:buClr>
              <a:buFont typeface="Arial" pitchFamily="34" charset="0"/>
              <a:buChar char="•"/>
              <a:defRPr/>
            </a:pPr>
            <a:r>
              <a:rPr lang="en-US" sz="1600" dirty="0">
                <a:latin typeface="Arial" pitchFamily="34" charset="0"/>
                <a:sym typeface="Wingdings" pitchFamily="2" charset="2"/>
              </a:rPr>
              <a:t>ATP </a:t>
            </a:r>
            <a:r>
              <a:rPr lang="en-US" sz="1600" dirty="0" err="1">
                <a:latin typeface="Arial" pitchFamily="34" charset="0"/>
                <a:sym typeface="Wingdings" pitchFamily="2" charset="2"/>
              </a:rPr>
              <a:t>si</a:t>
            </a:r>
            <a:r>
              <a:rPr lang="en-US" sz="1600" dirty="0">
                <a:latin typeface="Arial" pitchFamily="34" charset="0"/>
                <a:sym typeface="Wingdings" pitchFamily="2" charset="2"/>
              </a:rPr>
              <a:t> forma </a:t>
            </a:r>
            <a:r>
              <a:rPr lang="en-US" sz="1600" dirty="0" err="1">
                <a:latin typeface="Arial" pitchFamily="34" charset="0"/>
                <a:sym typeface="Wingdings" pitchFamily="2" charset="2"/>
              </a:rPr>
              <a:t>anche</a:t>
            </a:r>
            <a:r>
              <a:rPr lang="en-US" sz="1600" dirty="0">
                <a:latin typeface="Arial" pitchFamily="34" charset="0"/>
                <a:sym typeface="Wingdings" pitchFamily="2" charset="2"/>
              </a:rPr>
              <a:t> in </a:t>
            </a:r>
            <a:r>
              <a:rPr lang="en-US" sz="1600" dirty="0" err="1">
                <a:latin typeface="Arial" pitchFamily="34" charset="0"/>
                <a:sym typeface="Wingdings" pitchFamily="2" charset="2"/>
              </a:rPr>
              <a:t>assenza</a:t>
            </a:r>
            <a:r>
              <a:rPr lang="en-US" sz="1600" dirty="0">
                <a:latin typeface="Arial" pitchFamily="34" charset="0"/>
                <a:sym typeface="Wingdings" pitchFamily="2" charset="2"/>
              </a:rPr>
              <a:t> </a:t>
            </a:r>
            <a:r>
              <a:rPr lang="en-US" sz="1600" dirty="0" err="1">
                <a:latin typeface="Arial" pitchFamily="34" charset="0"/>
                <a:sym typeface="Wingdings" pitchFamily="2" charset="2"/>
              </a:rPr>
              <a:t>di</a:t>
            </a:r>
            <a:r>
              <a:rPr lang="en-US" sz="1600" dirty="0">
                <a:latin typeface="Arial" pitchFamily="34" charset="0"/>
                <a:sym typeface="Wingdings" pitchFamily="2" charset="2"/>
              </a:rPr>
              <a:t> </a:t>
            </a:r>
            <a:r>
              <a:rPr lang="en-US" sz="1600" dirty="0" err="1">
                <a:latin typeface="Arial" pitchFamily="34" charset="0"/>
                <a:sym typeface="Wingdings" pitchFamily="2" charset="2"/>
              </a:rPr>
              <a:t>una</a:t>
            </a:r>
            <a:r>
              <a:rPr lang="en-US" sz="1600" dirty="0">
                <a:latin typeface="Arial" pitchFamily="34" charset="0"/>
                <a:sym typeface="Wingdings" pitchFamily="2" charset="2"/>
              </a:rPr>
              <a:t> </a:t>
            </a:r>
            <a:r>
              <a:rPr lang="en-US" sz="1600" dirty="0" err="1">
                <a:latin typeface="Arial" pitchFamily="34" charset="0"/>
                <a:sym typeface="Wingdings" pitchFamily="2" charset="2"/>
              </a:rPr>
              <a:t>forza</a:t>
            </a:r>
            <a:r>
              <a:rPr lang="en-US" sz="1600" dirty="0">
                <a:latin typeface="Arial" pitchFamily="34" charset="0"/>
                <a:sym typeface="Wingdings" pitchFamily="2" charset="2"/>
              </a:rPr>
              <a:t> </a:t>
            </a:r>
            <a:r>
              <a:rPr lang="en-US" sz="1600" dirty="0" err="1">
                <a:latin typeface="Arial" pitchFamily="34" charset="0"/>
                <a:sym typeface="Wingdings" pitchFamily="2" charset="2"/>
              </a:rPr>
              <a:t>motrice</a:t>
            </a:r>
            <a:r>
              <a:rPr lang="en-US" sz="1600" dirty="0">
                <a:latin typeface="Arial" pitchFamily="34" charset="0"/>
                <a:sym typeface="Wingdings" pitchFamily="2" charset="2"/>
              </a:rPr>
              <a:t> </a:t>
            </a:r>
            <a:r>
              <a:rPr lang="en-US" sz="1600" dirty="0" err="1">
                <a:latin typeface="Arial" pitchFamily="34" charset="0"/>
                <a:sym typeface="Wingdings" pitchFamily="2" charset="2"/>
              </a:rPr>
              <a:t>protonica</a:t>
            </a:r>
            <a:r>
              <a:rPr lang="en-US" sz="1600" dirty="0">
                <a:latin typeface="Arial" pitchFamily="34" charset="0"/>
                <a:sym typeface="Wingdings" pitchFamily="2" charset="2"/>
              </a:rPr>
              <a:t>. Questa serve per  </a:t>
            </a:r>
            <a:r>
              <a:rPr lang="en-US" sz="1600" b="1" dirty="0" err="1">
                <a:solidFill>
                  <a:srgbClr val="FF3300"/>
                </a:solidFill>
                <a:latin typeface="Arial" pitchFamily="34" charset="0"/>
                <a:sym typeface="Wingdings" pitchFamily="2" charset="2"/>
              </a:rPr>
              <a:t>il</a:t>
            </a:r>
            <a:r>
              <a:rPr lang="en-US" sz="1600" b="1" dirty="0">
                <a:solidFill>
                  <a:srgbClr val="FF3300"/>
                </a:solidFill>
                <a:latin typeface="Arial" pitchFamily="34" charset="0"/>
                <a:sym typeface="Wingdings" pitchFamily="2" charset="2"/>
              </a:rPr>
              <a:t> </a:t>
            </a:r>
            <a:r>
              <a:rPr lang="en-US" sz="1600" b="1" dirty="0" err="1">
                <a:solidFill>
                  <a:srgbClr val="FF3300"/>
                </a:solidFill>
                <a:latin typeface="Arial" pitchFamily="34" charset="0"/>
                <a:sym typeface="Wingdings" pitchFamily="2" charset="2"/>
              </a:rPr>
              <a:t>rilascio</a:t>
            </a:r>
            <a:r>
              <a:rPr lang="en-US" sz="1600" b="1" dirty="0">
                <a:solidFill>
                  <a:srgbClr val="FF3300"/>
                </a:solidFill>
                <a:latin typeface="Arial" pitchFamily="34" charset="0"/>
                <a:sym typeface="Wingdings" pitchFamily="2" charset="2"/>
              </a:rPr>
              <a:t> </a:t>
            </a:r>
            <a:r>
              <a:rPr lang="en-US" sz="1600" b="1" dirty="0" err="1">
                <a:solidFill>
                  <a:srgbClr val="FF3300"/>
                </a:solidFill>
                <a:latin typeface="Arial" pitchFamily="34" charset="0"/>
                <a:sym typeface="Wingdings" pitchFamily="2" charset="2"/>
              </a:rPr>
              <a:t>di</a:t>
            </a:r>
            <a:r>
              <a:rPr lang="en-US" sz="1600" b="1" dirty="0">
                <a:solidFill>
                  <a:srgbClr val="FF3300"/>
                </a:solidFill>
                <a:latin typeface="Arial" pitchFamily="34" charset="0"/>
                <a:sym typeface="Wingdings" pitchFamily="2" charset="2"/>
              </a:rPr>
              <a:t> ATP</a:t>
            </a:r>
            <a:r>
              <a:rPr lang="en-US" sz="1600" b="1" dirty="0">
                <a:latin typeface="Arial" pitchFamily="34" charset="0"/>
                <a:sym typeface="Wingdings" pitchFamily="2" charset="2"/>
              </a:rPr>
              <a:t> </a:t>
            </a:r>
            <a:r>
              <a:rPr lang="en-US" sz="1600" dirty="0" err="1">
                <a:latin typeface="Arial" pitchFamily="34" charset="0"/>
                <a:sym typeface="Wingdings" pitchFamily="2" charset="2"/>
              </a:rPr>
              <a:t>dall’enzima</a:t>
            </a:r>
            <a:r>
              <a:rPr lang="en-US" sz="1600" dirty="0">
                <a:latin typeface="Arial" pitchFamily="34" charset="0"/>
                <a:sym typeface="Wingdings" pitchFamily="2" charset="2"/>
              </a:rPr>
              <a:t>.</a:t>
            </a:r>
            <a:endParaRPr lang="it-IT" sz="1600" dirty="0">
              <a:latin typeface="Arial" pitchFamily="34" charset="0"/>
              <a:cs typeface="+mn-cs"/>
            </a:endParaRPr>
          </a:p>
        </p:txBody>
      </p:sp>
      <p:pic>
        <p:nvPicPr>
          <p:cNvPr id="24580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45263" y="492125"/>
            <a:ext cx="2157412" cy="5700713"/>
          </a:xfrm>
        </p:spPr>
      </p:pic>
      <p:sp>
        <p:nvSpPr>
          <p:cNvPr id="24581" name="Rectangle 6"/>
          <p:cNvSpPr>
            <a:spLocks noChangeArrowheads="1"/>
          </p:cNvSpPr>
          <p:nvPr/>
        </p:nvSpPr>
        <p:spPr bwMode="auto">
          <a:xfrm>
            <a:off x="8602663" y="2679700"/>
            <a:ext cx="201612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it-IT" sz="1600">
                <a:latin typeface="Arial" pitchFamily="34" charset="0"/>
              </a:rPr>
              <a:t>F</a:t>
            </a:r>
            <a:r>
              <a:rPr lang="it-IT" sz="1600" baseline="-25000">
                <a:latin typeface="Arial" pitchFamily="34" charset="0"/>
              </a:rPr>
              <a:t>0</a:t>
            </a:r>
          </a:p>
        </p:txBody>
      </p:sp>
      <p:sp>
        <p:nvSpPr>
          <p:cNvPr id="24582" name="Rectangle 7"/>
          <p:cNvSpPr>
            <a:spLocks noChangeArrowheads="1"/>
          </p:cNvSpPr>
          <p:nvPr/>
        </p:nvSpPr>
        <p:spPr bwMode="auto">
          <a:xfrm>
            <a:off x="8599488" y="3571875"/>
            <a:ext cx="201612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it-IT" sz="1600">
                <a:latin typeface="Arial" pitchFamily="34" charset="0"/>
              </a:rPr>
              <a:t>F</a:t>
            </a:r>
            <a:r>
              <a:rPr lang="it-IT" sz="1600" baseline="-25000">
                <a:latin typeface="Arial" pitchFamily="34" charset="0"/>
              </a:rPr>
              <a:t>1</a:t>
            </a:r>
          </a:p>
        </p:txBody>
      </p:sp>
      <p:pic>
        <p:nvPicPr>
          <p:cNvPr id="23559" name="Picture 8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09988" y="4835525"/>
            <a:ext cx="733425" cy="422275"/>
          </a:xfrm>
        </p:spPr>
      </p:pic>
    </p:spTree>
    <p:extLst>
      <p:ext uri="{BB962C8B-B14F-4D97-AF65-F5344CB8AC3E}">
        <p14:creationId xmlns:p14="http://schemas.microsoft.com/office/powerpoint/2010/main" val="2443708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"/>
          <p:cNvSpPr>
            <a:spLocks noChangeArrowheads="1"/>
          </p:cNvSpPr>
          <p:nvPr/>
        </p:nvSpPr>
        <p:spPr bwMode="auto">
          <a:xfrm>
            <a:off x="250825" y="563563"/>
            <a:ext cx="45720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180975" indent="-180975" eaLnBrk="0" hangingPunct="0">
              <a:spcBef>
                <a:spcPct val="50000"/>
              </a:spcBef>
              <a:buClr>
                <a:srgbClr val="FF0000"/>
              </a:buClr>
              <a:buFontTx/>
              <a:buChar char="•"/>
            </a:pPr>
            <a:r>
              <a:rPr lang="it-IT" sz="1600">
                <a:latin typeface="Arial" pitchFamily="34" charset="0"/>
              </a:rPr>
              <a:t> Il flusso protonico causa la rotazione sull’asse della subunità </a:t>
            </a:r>
            <a:r>
              <a:rPr lang="it-IT" sz="1600">
                <a:latin typeface="Arial" pitchFamily="34" charset="0"/>
                <a:sym typeface="Symbol" pitchFamily="18" charset="2"/>
              </a:rPr>
              <a:t></a:t>
            </a:r>
          </a:p>
          <a:p>
            <a:pPr marL="180975" indent="-180975" eaLnBrk="0" hangingPunct="0">
              <a:spcBef>
                <a:spcPct val="50000"/>
              </a:spcBef>
              <a:buClr>
                <a:srgbClr val="FF0000"/>
              </a:buClr>
              <a:buFontTx/>
              <a:buChar char="•"/>
            </a:pPr>
            <a:r>
              <a:rPr lang="it-IT" sz="1600">
                <a:latin typeface="Arial" pitchFamily="34" charset="0"/>
                <a:sym typeface="Symbol" pitchFamily="18" charset="2"/>
              </a:rPr>
              <a:t> Essendo eccentrica entra in contatto sterico in successione con diverse subunità  e </a:t>
            </a:r>
          </a:p>
          <a:p>
            <a:pPr marL="180975" indent="-180975" eaLnBrk="0" hangingPunct="0">
              <a:spcBef>
                <a:spcPct val="50000"/>
              </a:spcBef>
              <a:buClr>
                <a:srgbClr val="FF0000"/>
              </a:buClr>
              <a:buFontTx/>
              <a:buChar char="•"/>
            </a:pPr>
            <a:r>
              <a:rPr lang="it-IT" sz="1600">
                <a:latin typeface="Arial" pitchFamily="34" charset="0"/>
                <a:sym typeface="Symbol" pitchFamily="18" charset="2"/>
              </a:rPr>
              <a:t> Questo causa alterazioni </a:t>
            </a:r>
          </a:p>
          <a:p>
            <a:pPr marL="180975" indent="-180975" eaLnBrk="0" hangingPunct="0">
              <a:buClr>
                <a:srgbClr val="FF0000"/>
              </a:buClr>
            </a:pPr>
            <a:r>
              <a:rPr lang="it-IT" sz="1600">
                <a:latin typeface="Arial" pitchFamily="34" charset="0"/>
                <a:sym typeface="Symbol" pitchFamily="18" charset="2"/>
              </a:rPr>
              <a:t>    conformazionali nel sito di legame</a:t>
            </a:r>
          </a:p>
          <a:p>
            <a:pPr marL="180975" indent="-180975" eaLnBrk="0" hangingPunct="0">
              <a:buClr>
                <a:srgbClr val="FF0000"/>
              </a:buClr>
            </a:pPr>
            <a:r>
              <a:rPr lang="it-IT" sz="1600">
                <a:latin typeface="Arial" pitchFamily="34" charset="0"/>
                <a:sym typeface="Symbol" pitchFamily="18" charset="2"/>
              </a:rPr>
              <a:t>    per il substrato che modulano </a:t>
            </a:r>
          </a:p>
          <a:p>
            <a:pPr marL="180975" indent="-180975" eaLnBrk="0" hangingPunct="0">
              <a:buClr>
                <a:srgbClr val="FF0000"/>
              </a:buClr>
            </a:pPr>
            <a:r>
              <a:rPr lang="it-IT" sz="1600">
                <a:latin typeface="Arial" pitchFamily="34" charset="0"/>
                <a:sym typeface="Symbol" pitchFamily="18" charset="2"/>
              </a:rPr>
              <a:t>    l’affinità per ATP</a:t>
            </a:r>
          </a:p>
        </p:txBody>
      </p:sp>
      <p:pic>
        <p:nvPicPr>
          <p:cNvPr id="24579" name="Picture 10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96130" y="4067642"/>
            <a:ext cx="968375" cy="1757362"/>
          </a:xfrm>
        </p:spPr>
      </p:pic>
      <p:pic>
        <p:nvPicPr>
          <p:cNvPr id="24580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83680" y="2532529"/>
            <a:ext cx="3168650" cy="3748088"/>
          </a:xfrm>
        </p:spPr>
      </p:pic>
      <p:pic>
        <p:nvPicPr>
          <p:cNvPr id="24581" name="Picture 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66080" y="2737317"/>
            <a:ext cx="1016000" cy="2757487"/>
          </a:xfrm>
        </p:spPr>
      </p:pic>
      <p:sp>
        <p:nvSpPr>
          <p:cNvPr id="93193" name="Rectangle 9"/>
          <p:cNvSpPr>
            <a:spLocks noChangeArrowheads="1"/>
          </p:cNvSpPr>
          <p:nvPr/>
        </p:nvSpPr>
        <p:spPr bwMode="auto">
          <a:xfrm>
            <a:off x="185738" y="119063"/>
            <a:ext cx="8788400" cy="284162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marL="1087438" lvl="2" defTabSz="1087438" eaLnBrk="0" hangingPunct="0">
              <a:spcBef>
                <a:spcPts val="575"/>
              </a:spcBef>
              <a:spcAft>
                <a:spcPts val="575"/>
              </a:spcAft>
              <a:defRPr/>
            </a:pPr>
            <a:r>
              <a:rPr lang="it-IT" sz="18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+mn-cs"/>
              </a:rPr>
              <a:t> L’ATP sintasi è un motore molecolare</a:t>
            </a:r>
          </a:p>
        </p:txBody>
      </p:sp>
      <p:sp>
        <p:nvSpPr>
          <p:cNvPr id="24583" name="Line 11"/>
          <p:cNvSpPr>
            <a:spLocks noChangeShapeType="1"/>
          </p:cNvSpPr>
          <p:nvPr/>
        </p:nvSpPr>
        <p:spPr bwMode="auto">
          <a:xfrm flipV="1">
            <a:off x="3923180" y="5456704"/>
            <a:ext cx="2133600" cy="28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4584" name="Line 12"/>
          <p:cNvSpPr>
            <a:spLocks noChangeShapeType="1"/>
          </p:cNvSpPr>
          <p:nvPr/>
        </p:nvSpPr>
        <p:spPr bwMode="auto">
          <a:xfrm flipV="1">
            <a:off x="4047005" y="3913654"/>
            <a:ext cx="74295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4585" name="Line 13"/>
          <p:cNvSpPr>
            <a:spLocks noChangeShapeType="1"/>
          </p:cNvSpPr>
          <p:nvPr/>
        </p:nvSpPr>
        <p:spPr bwMode="auto">
          <a:xfrm flipV="1">
            <a:off x="5209055" y="3075454"/>
            <a:ext cx="1704975" cy="390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4588" name="Freccia circolare a destra 15"/>
          <p:cNvSpPr>
            <a:spLocks noChangeArrowheads="1"/>
          </p:cNvSpPr>
          <p:nvPr/>
        </p:nvSpPr>
        <p:spPr bwMode="auto">
          <a:xfrm>
            <a:off x="4518493" y="2780179"/>
            <a:ext cx="317500" cy="219075"/>
          </a:xfrm>
          <a:prstGeom prst="curvedRightArrow">
            <a:avLst>
              <a:gd name="adj1" fmla="val 22940"/>
              <a:gd name="adj2" fmla="val 46134"/>
              <a:gd name="adj3" fmla="val 52966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24589" name="Freccia circolare a sinistra 18"/>
          <p:cNvSpPr>
            <a:spLocks noChangeArrowheads="1"/>
          </p:cNvSpPr>
          <p:nvPr/>
        </p:nvSpPr>
        <p:spPr bwMode="auto">
          <a:xfrm flipV="1">
            <a:off x="5047130" y="2742079"/>
            <a:ext cx="295275" cy="247650"/>
          </a:xfrm>
          <a:prstGeom prst="curvedLeftArrow">
            <a:avLst>
              <a:gd name="adj1" fmla="val 17222"/>
              <a:gd name="adj2" fmla="val 50000"/>
              <a:gd name="adj3" fmla="val 25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1" name="Rectangle 3"/>
          <p:cNvSpPr>
            <a:spLocks noChangeArrowheads="1"/>
          </p:cNvSpPr>
          <p:nvPr/>
        </p:nvSpPr>
        <p:spPr bwMode="auto">
          <a:xfrm>
            <a:off x="185738" y="119063"/>
            <a:ext cx="8788400" cy="284162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marL="1087438" lvl="2" defTabSz="1087438" eaLnBrk="0" hangingPunct="0">
              <a:spcBef>
                <a:spcPts val="575"/>
              </a:spcBef>
              <a:spcAft>
                <a:spcPts val="575"/>
              </a:spcAft>
              <a:defRPr/>
            </a:pPr>
            <a:r>
              <a:rPr lang="it-IT" sz="1800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+mn-cs"/>
              </a:rPr>
              <a:t> Meccanismo d’azione dell’ATP sintasi</a:t>
            </a:r>
          </a:p>
        </p:txBody>
      </p:sp>
      <p:sp>
        <p:nvSpPr>
          <p:cNvPr id="25616" name="Text Box 17"/>
          <p:cNvSpPr txBox="1">
            <a:spLocks noChangeArrowheads="1"/>
          </p:cNvSpPr>
          <p:nvPr/>
        </p:nvSpPr>
        <p:spPr bwMode="auto">
          <a:xfrm>
            <a:off x="5496448" y="621498"/>
            <a:ext cx="1904367" cy="27699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it-IT" sz="1800" b="1" dirty="0">
                <a:latin typeface="Arial" pitchFamily="34" charset="0"/>
              </a:rPr>
              <a:t>O = open (aperta)</a:t>
            </a:r>
          </a:p>
        </p:txBody>
      </p:sp>
      <p:sp>
        <p:nvSpPr>
          <p:cNvPr id="25617" name="Text Box 18"/>
          <p:cNvSpPr txBox="1">
            <a:spLocks noChangeArrowheads="1"/>
          </p:cNvSpPr>
          <p:nvPr/>
        </p:nvSpPr>
        <p:spPr bwMode="auto">
          <a:xfrm>
            <a:off x="1457848" y="592923"/>
            <a:ext cx="1784350" cy="2746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it-IT" sz="1800" b="1">
                <a:latin typeface="Arial" pitchFamily="34" charset="0"/>
              </a:rPr>
              <a:t>L= loose (lassa) </a:t>
            </a:r>
          </a:p>
        </p:txBody>
      </p:sp>
      <p:sp>
        <p:nvSpPr>
          <p:cNvPr id="25618" name="Text Box 19"/>
          <p:cNvSpPr txBox="1">
            <a:spLocks noChangeArrowheads="1"/>
          </p:cNvSpPr>
          <p:nvPr/>
        </p:nvSpPr>
        <p:spPr bwMode="auto">
          <a:xfrm>
            <a:off x="3372373" y="611973"/>
            <a:ext cx="2000250" cy="2746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it-IT" sz="1800" b="1">
                <a:latin typeface="Arial" pitchFamily="34" charset="0"/>
              </a:rPr>
              <a:t>T = tight (serrata) 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328" y="5197475"/>
            <a:ext cx="6810375" cy="166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0141EC8F-CF77-4990-A775-F08492AF24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0" t="35844" r="10132" b="28601"/>
          <a:stretch/>
        </p:blipFill>
        <p:spPr>
          <a:xfrm>
            <a:off x="-115" y="2311564"/>
            <a:ext cx="9144115" cy="2144548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8" name="Rectangle 10"/>
          <p:cNvSpPr>
            <a:spLocks noChangeArrowheads="1"/>
          </p:cNvSpPr>
          <p:nvPr/>
        </p:nvSpPr>
        <p:spPr bwMode="auto">
          <a:xfrm>
            <a:off x="185738" y="119063"/>
            <a:ext cx="8788400" cy="284162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marL="1087438" lvl="2" defTabSz="1087438" eaLnBrk="0" hangingPunct="0">
              <a:spcBef>
                <a:spcPts val="575"/>
              </a:spcBef>
              <a:spcAft>
                <a:spcPts val="575"/>
              </a:spcAft>
              <a:defRPr/>
            </a:pPr>
            <a:r>
              <a:rPr lang="it-IT" sz="1800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+mn-cs"/>
              </a:rPr>
              <a:t> Flusso protonico ed il meccanismo di rotazione</a:t>
            </a:r>
          </a:p>
        </p:txBody>
      </p:sp>
      <p:sp>
        <p:nvSpPr>
          <p:cNvPr id="26631" name="Text Box 11"/>
          <p:cNvSpPr txBox="1">
            <a:spLocks noChangeArrowheads="1"/>
          </p:cNvSpPr>
          <p:nvPr/>
        </p:nvSpPr>
        <p:spPr bwMode="auto">
          <a:xfrm>
            <a:off x="193675" y="460375"/>
            <a:ext cx="8764588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3038" indent="-173038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just">
              <a:buFont typeface="Arial" pitchFamily="34" charset="0"/>
              <a:buChar char="•"/>
            </a:pPr>
            <a:r>
              <a:rPr lang="it-IT" sz="1600">
                <a:latin typeface="Arial" pitchFamily="34" charset="0"/>
              </a:rPr>
              <a:t>Un protone entra nel semicanale della subunità </a:t>
            </a:r>
            <a:r>
              <a:rPr lang="it-IT" sz="1600" b="1" i="1">
                <a:latin typeface="Arial" pitchFamily="34" charset="0"/>
              </a:rPr>
              <a:t>a </a:t>
            </a:r>
            <a:r>
              <a:rPr lang="it-IT" sz="1600">
                <a:latin typeface="Arial" pitchFamily="34" charset="0"/>
              </a:rPr>
              <a:t>del sub-complesso F</a:t>
            </a:r>
            <a:r>
              <a:rPr lang="it-IT" sz="1600" baseline="-25000">
                <a:latin typeface="Arial" pitchFamily="34" charset="0"/>
              </a:rPr>
              <a:t>0</a:t>
            </a:r>
            <a:r>
              <a:rPr lang="it-IT" sz="1600">
                <a:latin typeface="Arial" pitchFamily="34" charset="0"/>
              </a:rPr>
              <a:t> dal lato dello spazio intermembrana</a:t>
            </a:r>
            <a:r>
              <a:rPr lang="it-IT" sz="1600" b="1" i="1">
                <a:latin typeface="Arial" pitchFamily="34" charset="0"/>
              </a:rPr>
              <a:t>.  </a:t>
            </a:r>
          </a:p>
          <a:p>
            <a:pPr algn="just">
              <a:buFont typeface="Arial" pitchFamily="34" charset="0"/>
              <a:buChar char="•"/>
            </a:pPr>
            <a:r>
              <a:rPr lang="it-IT" sz="1600">
                <a:latin typeface="Arial" pitchFamily="34" charset="0"/>
              </a:rPr>
              <a:t>Questo neutralizza un residuo di acido aspartico deprotonato presente in una subunità </a:t>
            </a:r>
            <a:r>
              <a:rPr lang="it-IT" sz="1600" b="1" i="1">
                <a:latin typeface="Arial" pitchFamily="34" charset="0"/>
              </a:rPr>
              <a:t>c</a:t>
            </a:r>
            <a:r>
              <a:rPr lang="it-IT" sz="1600">
                <a:latin typeface="Arial" pitchFamily="34" charset="0"/>
              </a:rPr>
              <a:t> adiacente. </a:t>
            </a:r>
          </a:p>
          <a:p>
            <a:pPr algn="just">
              <a:buFont typeface="Arial" pitchFamily="34" charset="0"/>
              <a:buChar char="•"/>
            </a:pPr>
            <a:r>
              <a:rPr lang="it-IT" sz="1600">
                <a:latin typeface="Arial" pitchFamily="34" charset="0"/>
              </a:rPr>
              <a:t> Questa subunità può ora spostarsi nella membrana, portando un’altra subunità c con Asp deprotonato a livello del semicanale citosolico, ed una subunità c con Asp protonato a livello del semicanale della matrice. </a:t>
            </a:r>
          </a:p>
          <a:p>
            <a:pPr algn="just">
              <a:buFont typeface="Arial" pitchFamily="34" charset="0"/>
              <a:buChar char="•"/>
            </a:pPr>
            <a:r>
              <a:rPr lang="it-IT" sz="1600">
                <a:latin typeface="Arial" pitchFamily="34" charset="0"/>
              </a:rPr>
              <a:t>Questo Asp perde il suo  protone, che fuoriesce nella matrice, ed il ciclo riparte.</a:t>
            </a:r>
            <a:endParaRPr lang="it-IT" sz="1600" b="1" i="1">
              <a:latin typeface="Arial" pitchFamily="34" charset="0"/>
            </a:endParaRPr>
          </a:p>
        </p:txBody>
      </p:sp>
      <p:sp>
        <p:nvSpPr>
          <p:cNvPr id="26628" name="CasellaDiTesto 8"/>
          <p:cNvSpPr txBox="1">
            <a:spLocks noChangeArrowheads="1"/>
          </p:cNvSpPr>
          <p:nvPr/>
        </p:nvSpPr>
        <p:spPr bwMode="auto">
          <a:xfrm>
            <a:off x="3089275" y="3868738"/>
            <a:ext cx="3365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it-IT" sz="1200" b="1">
                <a:latin typeface="Arial" pitchFamily="34" charset="0"/>
              </a:rPr>
              <a:t>F</a:t>
            </a:r>
            <a:r>
              <a:rPr lang="it-IT" sz="1200" b="1" baseline="-25000">
                <a:latin typeface="Arial" pitchFamily="34" charset="0"/>
              </a:rPr>
              <a:t>0</a:t>
            </a:r>
            <a:endParaRPr lang="it-IT" sz="1200" b="1"/>
          </a:p>
        </p:txBody>
      </p:sp>
      <p:sp>
        <p:nvSpPr>
          <p:cNvPr id="26629" name="Rettangolo 9"/>
          <p:cNvSpPr>
            <a:spLocks noChangeArrowheads="1"/>
          </p:cNvSpPr>
          <p:nvPr/>
        </p:nvSpPr>
        <p:spPr bwMode="auto">
          <a:xfrm>
            <a:off x="3109913" y="5138738"/>
            <a:ext cx="3365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it-IT" sz="1200" b="1">
                <a:latin typeface="Arial" pitchFamily="34" charset="0"/>
              </a:rPr>
              <a:t>F</a:t>
            </a:r>
            <a:r>
              <a:rPr lang="it-IT" sz="1200" b="1" baseline="-25000">
                <a:latin typeface="Arial" pitchFamily="34" charset="0"/>
              </a:rPr>
              <a:t>1</a:t>
            </a:r>
            <a:endParaRPr lang="it-IT" sz="1200" b="1"/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4108450" y="3035300"/>
            <a:ext cx="4819650" cy="3822700"/>
            <a:chOff x="4108515" y="3035156"/>
            <a:chExt cx="4819650" cy="3822844"/>
          </a:xfrm>
        </p:grpSpPr>
        <p:grpSp>
          <p:nvGrpSpPr>
            <p:cNvPr id="26639" name="Group 20"/>
            <p:cNvGrpSpPr>
              <a:grpSpLocks/>
            </p:cNvGrpSpPr>
            <p:nvPr/>
          </p:nvGrpSpPr>
          <p:grpSpPr bwMode="auto">
            <a:xfrm>
              <a:off x="5765865" y="3035156"/>
              <a:ext cx="3162300" cy="3822844"/>
              <a:chOff x="5765865" y="3035156"/>
              <a:chExt cx="3162300" cy="3822844"/>
            </a:xfrm>
          </p:grpSpPr>
          <p:pic>
            <p:nvPicPr>
              <p:cNvPr id="26642" name="Picture 7" descr="f1836_ISBN88-08-07893-0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65865" y="3035156"/>
                <a:ext cx="3162300" cy="37480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6643" name="TextBox 19"/>
              <p:cNvSpPr txBox="1">
                <a:spLocks noChangeArrowheads="1"/>
              </p:cNvSpPr>
              <p:nvPr/>
            </p:nvSpPr>
            <p:spPr bwMode="auto">
              <a:xfrm>
                <a:off x="7743645" y="6488668"/>
                <a:ext cx="44114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it-IT" sz="1800" b="1">
                    <a:latin typeface="Arial" pitchFamily="34" charset="0"/>
                  </a:rPr>
                  <a:t>H</a:t>
                </a:r>
                <a:r>
                  <a:rPr lang="it-IT" sz="1800" b="1" baseline="30000">
                    <a:latin typeface="Arial" pitchFamily="34" charset="0"/>
                  </a:rPr>
                  <a:t>+</a:t>
                </a:r>
                <a:endParaRPr lang="en-GB" sz="1800" b="1" baseline="30000">
                  <a:latin typeface="Arial" pitchFamily="34" charset="0"/>
                </a:endParaRPr>
              </a:p>
            </p:txBody>
          </p:sp>
        </p:grpSp>
        <p:sp>
          <p:nvSpPr>
            <p:cNvPr id="26640" name="Line 8"/>
            <p:cNvSpPr>
              <a:spLocks noChangeShapeType="1"/>
            </p:cNvSpPr>
            <p:nvPr/>
          </p:nvSpPr>
          <p:spPr bwMode="auto">
            <a:xfrm flipV="1">
              <a:off x="4108515" y="4916343"/>
              <a:ext cx="2895600" cy="3429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6641" name="Line 8"/>
            <p:cNvSpPr>
              <a:spLocks noChangeShapeType="1"/>
            </p:cNvSpPr>
            <p:nvPr/>
          </p:nvSpPr>
          <p:spPr bwMode="auto">
            <a:xfrm>
              <a:off x="4384740" y="3773343"/>
              <a:ext cx="2133600" cy="2667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517525" y="2605088"/>
            <a:ext cx="2819400" cy="3892550"/>
            <a:chOff x="517590" y="2605177"/>
            <a:chExt cx="2819400" cy="3892316"/>
          </a:xfrm>
        </p:grpSpPr>
        <p:pic>
          <p:nvPicPr>
            <p:cNvPr id="26636" name="Picture 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7590" y="3144693"/>
              <a:ext cx="2819400" cy="3352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6637" name="Straight Arrow Connector 14"/>
            <p:cNvCxnSpPr>
              <a:cxnSpLocks noChangeShapeType="1"/>
            </p:cNvCxnSpPr>
            <p:nvPr/>
          </p:nvCxnSpPr>
          <p:spPr bwMode="auto">
            <a:xfrm>
              <a:off x="1345721" y="3001992"/>
              <a:ext cx="34505" cy="276046"/>
            </a:xfrm>
            <a:prstGeom prst="straightConnector1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 type="arrow" w="med" len="med"/>
            </a:ln>
          </p:spPr>
        </p:cxnSp>
        <p:sp>
          <p:nvSpPr>
            <p:cNvPr id="26638" name="TextBox 16"/>
            <p:cNvSpPr txBox="1">
              <a:spLocks noChangeArrowheads="1"/>
            </p:cNvSpPr>
            <p:nvPr/>
          </p:nvSpPr>
          <p:spPr bwMode="auto">
            <a:xfrm>
              <a:off x="1190445" y="2605177"/>
              <a:ext cx="44114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it-IT" sz="1800" b="1">
                  <a:latin typeface="Arial" pitchFamily="34" charset="0"/>
                </a:rPr>
                <a:t>H</a:t>
              </a:r>
              <a:r>
                <a:rPr lang="it-IT" sz="1800" b="1" baseline="30000">
                  <a:latin typeface="Arial" pitchFamily="34" charset="0"/>
                </a:rPr>
                <a:t>+</a:t>
              </a:r>
              <a:endParaRPr lang="en-GB" sz="1800" b="1" baseline="30000">
                <a:latin typeface="Arial" pitchFamily="34" charset="0"/>
              </a:endParaRPr>
            </a:p>
          </p:txBody>
        </p:sp>
      </p:grpSp>
      <p:grpSp>
        <p:nvGrpSpPr>
          <p:cNvPr id="5" name="Group 18"/>
          <p:cNvGrpSpPr>
            <a:grpSpLocks/>
          </p:cNvGrpSpPr>
          <p:nvPr/>
        </p:nvGrpSpPr>
        <p:grpSpPr bwMode="auto">
          <a:xfrm>
            <a:off x="1517650" y="2563813"/>
            <a:ext cx="4533900" cy="4243387"/>
            <a:chOff x="1517715" y="2563668"/>
            <a:chExt cx="4533900" cy="4243388"/>
          </a:xfrm>
        </p:grpSpPr>
        <p:pic>
          <p:nvPicPr>
            <p:cNvPr id="26633" name="Picture 5" descr="f1834_ISBN88-08-07893-0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4990" y="2563668"/>
              <a:ext cx="2206625" cy="4243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634" name="Line 8"/>
            <p:cNvSpPr>
              <a:spLocks noChangeShapeType="1"/>
            </p:cNvSpPr>
            <p:nvPr/>
          </p:nvSpPr>
          <p:spPr bwMode="auto">
            <a:xfrm flipV="1">
              <a:off x="2193990" y="3744768"/>
              <a:ext cx="1847850" cy="476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6635" name="Line 8"/>
            <p:cNvSpPr>
              <a:spLocks noChangeShapeType="1"/>
            </p:cNvSpPr>
            <p:nvPr/>
          </p:nvSpPr>
          <p:spPr bwMode="auto">
            <a:xfrm>
              <a:off x="1517715" y="4316268"/>
              <a:ext cx="2190750" cy="7143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3888335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5"/>
          <p:cNvSpPr>
            <a:spLocks noChangeArrowheads="1"/>
          </p:cNvSpPr>
          <p:nvPr/>
        </p:nvSpPr>
        <p:spPr bwMode="auto">
          <a:xfrm>
            <a:off x="171450" y="415925"/>
            <a:ext cx="8529638" cy="366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  <a:defRPr/>
            </a:pPr>
            <a:r>
              <a:rPr lang="it-IT" sz="1600" b="1" dirty="0">
                <a:solidFill>
                  <a:srgbClr val="FF3300"/>
                </a:solidFill>
                <a:latin typeface="Arial" pitchFamily="34" charset="0"/>
                <a:cs typeface="+mn-cs"/>
              </a:rPr>
              <a:t>TRASPORTO </a:t>
            </a:r>
            <a:r>
              <a:rPr lang="it-IT" sz="1600" b="1" dirty="0" err="1">
                <a:solidFill>
                  <a:srgbClr val="FF3300"/>
                </a:solidFill>
                <a:latin typeface="Arial" pitchFamily="34" charset="0"/>
                <a:cs typeface="+mn-cs"/>
              </a:rPr>
              <a:t>DI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  <a:cs typeface="+mn-cs"/>
              </a:rPr>
              <a:t> ADP/ATP</a:t>
            </a:r>
          </a:p>
          <a:p>
            <a:pPr marL="180975" indent="-180975" algn="just" eaLnBrk="0" hangingPunct="0">
              <a:spcBef>
                <a:spcPct val="50000"/>
              </a:spcBef>
              <a:buClr>
                <a:srgbClr val="FF0000"/>
              </a:buClr>
              <a:buFontTx/>
              <a:buChar char="•"/>
              <a:defRPr/>
            </a:pPr>
            <a:r>
              <a:rPr lang="it-IT" sz="1600" b="1" dirty="0">
                <a:latin typeface="Arial" pitchFamily="34" charset="0"/>
                <a:cs typeface="+mn-cs"/>
              </a:rPr>
              <a:t> </a:t>
            </a:r>
            <a:r>
              <a:rPr lang="it-IT" sz="1600" dirty="0">
                <a:latin typeface="Arial" pitchFamily="34" charset="0"/>
                <a:cs typeface="+mn-cs"/>
              </a:rPr>
              <a:t>ATP è sintetizzato sul lato della matrice mitocondriale.</a:t>
            </a:r>
          </a:p>
          <a:p>
            <a:pPr marL="180975" indent="-180975" algn="just" eaLnBrk="0" hangingPunct="0">
              <a:spcBef>
                <a:spcPct val="50000"/>
              </a:spcBef>
              <a:buClr>
                <a:srgbClr val="FF0000"/>
              </a:buClr>
              <a:buFontTx/>
              <a:buChar char="•"/>
              <a:defRPr/>
            </a:pPr>
            <a:r>
              <a:rPr lang="it-IT" sz="1600" dirty="0">
                <a:latin typeface="Arial" pitchFamily="34" charset="0"/>
                <a:cs typeface="+mn-cs"/>
              </a:rPr>
              <a:t> Il trasporto al </a:t>
            </a:r>
            <a:r>
              <a:rPr lang="it-IT" sz="1600" dirty="0" err="1">
                <a:latin typeface="Arial" pitchFamily="34" charset="0"/>
                <a:cs typeface="+mn-cs"/>
              </a:rPr>
              <a:t>citosol</a:t>
            </a:r>
            <a:r>
              <a:rPr lang="it-IT" sz="1600" dirty="0">
                <a:latin typeface="Arial" pitchFamily="34" charset="0"/>
                <a:cs typeface="+mn-cs"/>
              </a:rPr>
              <a:t> viene effettuato da una ATP/ADP traslocasi nella membrana interna mitocondriale; un sistema di antiporto (ATP esce dal mitocondrio mentre ADP entra). Questo mantiene costante i livelli di ATP e ADP nel mitocondrio.</a:t>
            </a:r>
          </a:p>
          <a:p>
            <a:pPr marL="180975" indent="-180975" algn="just" eaLnBrk="0" hangingPunct="0">
              <a:spcBef>
                <a:spcPct val="50000"/>
              </a:spcBef>
              <a:buClr>
                <a:srgbClr val="FF0000"/>
              </a:buClr>
              <a:buFontTx/>
              <a:buChar char="•"/>
              <a:defRPr/>
            </a:pPr>
            <a:r>
              <a:rPr lang="it-IT" sz="1600" dirty="0">
                <a:latin typeface="Arial" pitchFamily="34" charset="0"/>
                <a:cs typeface="+mn-cs"/>
              </a:rPr>
              <a:t>La traslocasi è una delle proteine più abbondanti nella membrana mitocondriale. La </a:t>
            </a:r>
            <a:r>
              <a:rPr lang="it-IT" sz="1600" dirty="0" err="1">
                <a:latin typeface="Arial" pitchFamily="34" charset="0"/>
                <a:cs typeface="+mn-cs"/>
              </a:rPr>
              <a:t>traslocazione</a:t>
            </a:r>
            <a:r>
              <a:rPr lang="it-IT" sz="1600" dirty="0">
                <a:latin typeface="Arial" pitchFamily="34" charset="0"/>
                <a:cs typeface="+mn-cs"/>
              </a:rPr>
              <a:t> è favorita dal fatto che ATP ha 4 cariche negative e ADP solo 3. </a:t>
            </a:r>
          </a:p>
          <a:p>
            <a:pPr marL="180975" indent="-180975" algn="just" eaLnBrk="0" hangingPunct="0">
              <a:spcBef>
                <a:spcPct val="50000"/>
              </a:spcBef>
              <a:buClr>
                <a:srgbClr val="FF0000"/>
              </a:buClr>
              <a:buFontTx/>
              <a:buChar char="•"/>
              <a:defRPr/>
            </a:pPr>
            <a:r>
              <a:rPr lang="it-IT" sz="1600" dirty="0">
                <a:latin typeface="Arial" pitchFamily="34" charset="0"/>
                <a:cs typeface="+mn-cs"/>
              </a:rPr>
              <a:t>Anche il fosfato è trasportato da diversi tipi di traslocasi</a:t>
            </a:r>
          </a:p>
          <a:p>
            <a:pPr marL="180975" indent="-180975" algn="just" eaLnBrk="0" hangingPunct="0">
              <a:spcBef>
                <a:spcPct val="50000"/>
              </a:spcBef>
              <a:buClr>
                <a:srgbClr val="FF0000"/>
              </a:buClr>
              <a:buFontTx/>
              <a:buChar char="•"/>
              <a:defRPr/>
            </a:pPr>
            <a:r>
              <a:rPr lang="it-IT" sz="1600" dirty="0">
                <a:latin typeface="Arial" pitchFamily="34" charset="0"/>
                <a:cs typeface="+mn-cs"/>
              </a:rPr>
              <a:t> Il trasporto di una carica negativa (ATP) fuori dal mitocondrio è favorito dal gradiente protonico, che causa un eccesso di carica positiva all’esterno della membrana. Il trasporto del fosfato comporta il </a:t>
            </a:r>
            <a:r>
              <a:rPr lang="it-IT" sz="1600" dirty="0" err="1">
                <a:latin typeface="Arial" pitchFamily="34" charset="0"/>
                <a:cs typeface="+mn-cs"/>
              </a:rPr>
              <a:t>simporto</a:t>
            </a:r>
            <a:r>
              <a:rPr lang="it-IT" sz="1600" dirty="0">
                <a:latin typeface="Arial" pitchFamily="34" charset="0"/>
                <a:cs typeface="+mn-cs"/>
              </a:rPr>
              <a:t> di un protone/antiporto di OH</a:t>
            </a:r>
            <a:r>
              <a:rPr lang="it-IT" sz="1600" baseline="30000" dirty="0">
                <a:latin typeface="Arial" pitchFamily="34" charset="0"/>
                <a:cs typeface="+mn-cs"/>
              </a:rPr>
              <a:t>-</a:t>
            </a:r>
            <a:r>
              <a:rPr lang="it-IT" sz="1600" dirty="0">
                <a:latin typeface="Arial" pitchFamily="34" charset="0"/>
                <a:cs typeface="+mn-cs"/>
              </a:rPr>
              <a:t>. Ciò dissipa in parte il gradiente protonico e quindi costa energia.</a:t>
            </a:r>
          </a:p>
        </p:txBody>
      </p:sp>
      <p:grpSp>
        <p:nvGrpSpPr>
          <p:cNvPr id="3" name="Group 128"/>
          <p:cNvGrpSpPr>
            <a:grpSpLocks/>
          </p:cNvGrpSpPr>
          <p:nvPr/>
        </p:nvGrpSpPr>
        <p:grpSpPr bwMode="auto">
          <a:xfrm>
            <a:off x="5962650" y="4341813"/>
            <a:ext cx="3270250" cy="2189162"/>
            <a:chOff x="2590800" y="4456113"/>
            <a:chExt cx="3270250" cy="2189162"/>
          </a:xfrm>
        </p:grpSpPr>
        <p:sp>
          <p:nvSpPr>
            <p:cNvPr id="27652" name="CasellaDiTesto 7"/>
            <p:cNvSpPr txBox="1">
              <a:spLocks noChangeArrowheads="1"/>
            </p:cNvSpPr>
            <p:nvPr/>
          </p:nvSpPr>
          <p:spPr bwMode="auto">
            <a:xfrm>
              <a:off x="2638425" y="4752975"/>
              <a:ext cx="347663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r>
                <a:rPr lang="it-IT" sz="1400" b="1">
                  <a:latin typeface="Arial Narrow" pitchFamily="34" charset="0"/>
                </a:rPr>
                <a:t>H</a:t>
              </a:r>
              <a:r>
                <a:rPr lang="it-IT" sz="1400" b="1" baseline="30000">
                  <a:latin typeface="Arial Narrow" pitchFamily="34" charset="0"/>
                </a:rPr>
                <a:t>+</a:t>
              </a:r>
            </a:p>
          </p:txBody>
        </p:sp>
        <p:sp>
          <p:nvSpPr>
            <p:cNvPr id="27653" name="CasellaDiTesto 8"/>
            <p:cNvSpPr txBox="1">
              <a:spLocks noChangeArrowheads="1"/>
            </p:cNvSpPr>
            <p:nvPr/>
          </p:nvSpPr>
          <p:spPr bwMode="auto">
            <a:xfrm>
              <a:off x="3524250" y="5514975"/>
              <a:ext cx="347663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r>
                <a:rPr lang="it-IT" sz="1400" b="1">
                  <a:latin typeface="Arial Narrow" pitchFamily="34" charset="0"/>
                </a:rPr>
                <a:t>H</a:t>
              </a:r>
              <a:r>
                <a:rPr lang="it-IT" sz="1400" b="1" baseline="30000">
                  <a:latin typeface="Arial Narrow" pitchFamily="34" charset="0"/>
                </a:rPr>
                <a:t>+</a:t>
              </a:r>
            </a:p>
          </p:txBody>
        </p:sp>
        <p:sp>
          <p:nvSpPr>
            <p:cNvPr id="27654" name="CasellaDiTesto 9"/>
            <p:cNvSpPr txBox="1">
              <a:spLocks noChangeArrowheads="1"/>
            </p:cNvSpPr>
            <p:nvPr/>
          </p:nvSpPr>
          <p:spPr bwMode="auto">
            <a:xfrm>
              <a:off x="2752725" y="5905500"/>
              <a:ext cx="347663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r>
                <a:rPr lang="it-IT" sz="1400" b="1">
                  <a:latin typeface="Arial Narrow" pitchFamily="34" charset="0"/>
                </a:rPr>
                <a:t>H</a:t>
              </a:r>
              <a:r>
                <a:rPr lang="it-IT" sz="1400" b="1" baseline="30000">
                  <a:latin typeface="Arial Narrow" pitchFamily="34" charset="0"/>
                </a:rPr>
                <a:t>+</a:t>
              </a:r>
            </a:p>
          </p:txBody>
        </p:sp>
        <p:sp>
          <p:nvSpPr>
            <p:cNvPr id="27655" name="CasellaDiTesto 10"/>
            <p:cNvSpPr txBox="1">
              <a:spLocks noChangeArrowheads="1"/>
            </p:cNvSpPr>
            <p:nvPr/>
          </p:nvSpPr>
          <p:spPr bwMode="auto">
            <a:xfrm>
              <a:off x="2590800" y="5610225"/>
              <a:ext cx="347663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r>
                <a:rPr lang="it-IT" sz="1400" b="1">
                  <a:latin typeface="Arial Narrow" pitchFamily="34" charset="0"/>
                </a:rPr>
                <a:t>H</a:t>
              </a:r>
              <a:r>
                <a:rPr lang="it-IT" sz="1400" b="1" baseline="30000">
                  <a:latin typeface="Arial Narrow" pitchFamily="34" charset="0"/>
                </a:rPr>
                <a:t>+</a:t>
              </a:r>
            </a:p>
          </p:txBody>
        </p:sp>
        <p:sp>
          <p:nvSpPr>
            <p:cNvPr id="27656" name="CasellaDiTesto 11"/>
            <p:cNvSpPr txBox="1">
              <a:spLocks noChangeArrowheads="1"/>
            </p:cNvSpPr>
            <p:nvPr/>
          </p:nvSpPr>
          <p:spPr bwMode="auto">
            <a:xfrm>
              <a:off x="3009900" y="4733925"/>
              <a:ext cx="347663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r>
                <a:rPr lang="it-IT" sz="1400" b="1">
                  <a:latin typeface="Arial Narrow" pitchFamily="34" charset="0"/>
                </a:rPr>
                <a:t>H</a:t>
              </a:r>
              <a:r>
                <a:rPr lang="it-IT" sz="1400" b="1" baseline="30000">
                  <a:latin typeface="Arial Narrow" pitchFamily="34" charset="0"/>
                </a:rPr>
                <a:t>+</a:t>
              </a:r>
            </a:p>
          </p:txBody>
        </p:sp>
        <p:sp>
          <p:nvSpPr>
            <p:cNvPr id="27657" name="CasellaDiTesto 12"/>
            <p:cNvSpPr txBox="1">
              <a:spLocks noChangeArrowheads="1"/>
            </p:cNvSpPr>
            <p:nvPr/>
          </p:nvSpPr>
          <p:spPr bwMode="auto">
            <a:xfrm>
              <a:off x="2962275" y="5153025"/>
              <a:ext cx="347663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r>
                <a:rPr lang="it-IT" sz="1400" b="1">
                  <a:latin typeface="Arial Narrow" pitchFamily="34" charset="0"/>
                </a:rPr>
                <a:t>H</a:t>
              </a:r>
              <a:r>
                <a:rPr lang="it-IT" sz="1400" b="1" baseline="30000">
                  <a:latin typeface="Arial Narrow" pitchFamily="34" charset="0"/>
                </a:rPr>
                <a:t>+</a:t>
              </a:r>
            </a:p>
          </p:txBody>
        </p:sp>
        <p:sp>
          <p:nvSpPr>
            <p:cNvPr id="27658" name="CasellaDiTesto 13"/>
            <p:cNvSpPr txBox="1">
              <a:spLocks noChangeArrowheads="1"/>
            </p:cNvSpPr>
            <p:nvPr/>
          </p:nvSpPr>
          <p:spPr bwMode="auto">
            <a:xfrm>
              <a:off x="4905375" y="5648325"/>
              <a:ext cx="404813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r>
                <a:rPr lang="it-IT" sz="1400" b="1">
                  <a:latin typeface="Arial Narrow" pitchFamily="34" charset="0"/>
                </a:rPr>
                <a:t>OH</a:t>
              </a:r>
            </a:p>
          </p:txBody>
        </p:sp>
        <p:sp>
          <p:nvSpPr>
            <p:cNvPr id="27659" name="CasellaDiTesto 14"/>
            <p:cNvSpPr txBox="1">
              <a:spLocks noChangeArrowheads="1"/>
            </p:cNvSpPr>
            <p:nvPr/>
          </p:nvSpPr>
          <p:spPr bwMode="auto">
            <a:xfrm>
              <a:off x="5324475" y="4629150"/>
              <a:ext cx="347663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r>
                <a:rPr lang="it-IT" sz="1400" b="1">
                  <a:latin typeface="Arial Narrow" pitchFamily="34" charset="0"/>
                </a:rPr>
                <a:t>H</a:t>
              </a:r>
              <a:r>
                <a:rPr lang="it-IT" sz="1400" b="1" baseline="30000">
                  <a:latin typeface="Arial Narrow" pitchFamily="34" charset="0"/>
                </a:rPr>
                <a:t>+</a:t>
              </a:r>
            </a:p>
          </p:txBody>
        </p:sp>
        <p:sp>
          <p:nvSpPr>
            <p:cNvPr id="27660" name="CasellaDiTesto 15"/>
            <p:cNvSpPr txBox="1">
              <a:spLocks noChangeArrowheads="1"/>
            </p:cNvSpPr>
            <p:nvPr/>
          </p:nvSpPr>
          <p:spPr bwMode="auto">
            <a:xfrm>
              <a:off x="3009900" y="5743575"/>
              <a:ext cx="347663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r>
                <a:rPr lang="it-IT" sz="1400" b="1">
                  <a:latin typeface="Arial Narrow" pitchFamily="34" charset="0"/>
                </a:rPr>
                <a:t>H</a:t>
              </a:r>
              <a:r>
                <a:rPr lang="it-IT" sz="1400" b="1" baseline="30000">
                  <a:latin typeface="Arial Narrow" pitchFamily="34" charset="0"/>
                </a:rPr>
                <a:t>+</a:t>
              </a:r>
            </a:p>
          </p:txBody>
        </p:sp>
        <p:sp>
          <p:nvSpPr>
            <p:cNvPr id="27661" name="CasellaDiTesto 17"/>
            <p:cNvSpPr txBox="1">
              <a:spLocks noChangeArrowheads="1"/>
            </p:cNvSpPr>
            <p:nvPr/>
          </p:nvSpPr>
          <p:spPr bwMode="auto">
            <a:xfrm>
              <a:off x="3838575" y="5924550"/>
              <a:ext cx="296863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r>
                <a:rPr lang="it-IT" sz="1200" b="1">
                  <a:latin typeface="Arial Narrow" pitchFamily="34" charset="0"/>
                </a:rPr>
                <a:t>3-</a:t>
              </a:r>
              <a:endParaRPr lang="it-IT" sz="1200" b="1" baseline="30000">
                <a:latin typeface="Arial Narrow" pitchFamily="34" charset="0"/>
              </a:endParaRPr>
            </a:p>
          </p:txBody>
        </p:sp>
        <p:sp>
          <p:nvSpPr>
            <p:cNvPr id="27662" name="AutoShape 6"/>
            <p:cNvSpPr>
              <a:spLocks noChangeArrowheads="1"/>
            </p:cNvSpPr>
            <p:nvPr/>
          </p:nvSpPr>
          <p:spPr bwMode="auto">
            <a:xfrm rot="-5400000">
              <a:off x="4310062" y="5292726"/>
              <a:ext cx="276225" cy="692150"/>
            </a:xfrm>
            <a:prstGeom prst="can">
              <a:avLst>
                <a:gd name="adj" fmla="val 21624"/>
              </a:avLst>
            </a:prstGeom>
            <a:gradFill rotWithShape="0">
              <a:gsLst>
                <a:gs pos="0">
                  <a:srgbClr val="005E76"/>
                </a:gs>
                <a:gs pos="50000">
                  <a:srgbClr val="00CCFF"/>
                </a:gs>
                <a:gs pos="100000">
                  <a:srgbClr val="005E76"/>
                </a:gs>
              </a:gsLst>
              <a:lin ang="5400000" scaled="1"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GB"/>
            </a:p>
          </p:txBody>
        </p:sp>
        <p:sp>
          <p:nvSpPr>
            <p:cNvPr id="27663" name="AutoShape 7"/>
            <p:cNvSpPr>
              <a:spLocks noChangeArrowheads="1"/>
            </p:cNvSpPr>
            <p:nvPr/>
          </p:nvSpPr>
          <p:spPr bwMode="auto">
            <a:xfrm rot="-5400000">
              <a:off x="4298950" y="5932488"/>
              <a:ext cx="276225" cy="692150"/>
            </a:xfrm>
            <a:prstGeom prst="can">
              <a:avLst>
                <a:gd name="adj" fmla="val 21624"/>
              </a:avLst>
            </a:prstGeom>
            <a:gradFill rotWithShape="0">
              <a:gsLst>
                <a:gs pos="0">
                  <a:srgbClr val="007600"/>
                </a:gs>
                <a:gs pos="50000">
                  <a:srgbClr val="00FF00"/>
                </a:gs>
                <a:gs pos="100000">
                  <a:srgbClr val="007600"/>
                </a:gs>
              </a:gsLst>
              <a:lin ang="5400000" scaled="1"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GB"/>
            </a:p>
          </p:txBody>
        </p:sp>
        <p:sp>
          <p:nvSpPr>
            <p:cNvPr id="27664" name="Oval 55"/>
            <p:cNvSpPr>
              <a:spLocks noChangeArrowheads="1"/>
            </p:cNvSpPr>
            <p:nvPr/>
          </p:nvSpPr>
          <p:spPr bwMode="auto">
            <a:xfrm rot="-5400000">
              <a:off x="4144962" y="5106988"/>
              <a:ext cx="87313" cy="90488"/>
            </a:xfrm>
            <a:prstGeom prst="ellipse">
              <a:avLst/>
            </a:prstGeom>
            <a:solidFill>
              <a:srgbClr val="FF0000"/>
            </a:solidFill>
            <a:ln w="127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GB"/>
            </a:p>
          </p:txBody>
        </p:sp>
        <p:sp>
          <p:nvSpPr>
            <p:cNvPr id="27665" name="Freeform 56"/>
            <p:cNvSpPr>
              <a:spLocks/>
            </p:cNvSpPr>
            <p:nvPr/>
          </p:nvSpPr>
          <p:spPr bwMode="auto">
            <a:xfrm rot="-5400000">
              <a:off x="4365625" y="5032376"/>
              <a:ext cx="15875" cy="298450"/>
            </a:xfrm>
            <a:custGeom>
              <a:avLst/>
              <a:gdLst>
                <a:gd name="T0" fmla="*/ 2147483647 w 22"/>
                <a:gd name="T1" fmla="*/ 0 h 392"/>
                <a:gd name="T2" fmla="*/ 0 w 22"/>
                <a:gd name="T3" fmla="*/ 2147483647 h 392"/>
                <a:gd name="T4" fmla="*/ 2147483647 w 22"/>
                <a:gd name="T5" fmla="*/ 2147483647 h 392"/>
                <a:gd name="T6" fmla="*/ 2147483647 w 22"/>
                <a:gd name="T7" fmla="*/ 2147483647 h 392"/>
                <a:gd name="T8" fmla="*/ 2147483647 w 22"/>
                <a:gd name="T9" fmla="*/ 2147483647 h 392"/>
                <a:gd name="T10" fmla="*/ 0 w 22"/>
                <a:gd name="T11" fmla="*/ 2147483647 h 392"/>
                <a:gd name="T12" fmla="*/ 2147483647 w 22"/>
                <a:gd name="T13" fmla="*/ 2147483647 h 392"/>
                <a:gd name="T14" fmla="*/ 2147483647 w 22"/>
                <a:gd name="T15" fmla="*/ 2147483647 h 392"/>
                <a:gd name="T16" fmla="*/ 2147483647 w 22"/>
                <a:gd name="T17" fmla="*/ 2147483647 h 392"/>
                <a:gd name="T18" fmla="*/ 2147483647 w 22"/>
                <a:gd name="T19" fmla="*/ 2147483647 h 392"/>
                <a:gd name="T20" fmla="*/ 2147483647 w 22"/>
                <a:gd name="T21" fmla="*/ 2147483647 h 392"/>
                <a:gd name="T22" fmla="*/ 2147483647 w 22"/>
                <a:gd name="T23" fmla="*/ 2147483647 h 392"/>
                <a:gd name="T24" fmla="*/ 2147483647 w 22"/>
                <a:gd name="T25" fmla="*/ 2147483647 h 392"/>
                <a:gd name="T26" fmla="*/ 2147483647 w 22"/>
                <a:gd name="T27" fmla="*/ 2147483647 h 392"/>
                <a:gd name="T28" fmla="*/ 2147483647 w 22"/>
                <a:gd name="T29" fmla="*/ 2147483647 h 392"/>
                <a:gd name="T30" fmla="*/ 0 w 22"/>
                <a:gd name="T31" fmla="*/ 2147483647 h 392"/>
                <a:gd name="T32" fmla="*/ 2147483647 w 22"/>
                <a:gd name="T33" fmla="*/ 2147483647 h 39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392"/>
                <a:gd name="T53" fmla="*/ 22 w 22"/>
                <a:gd name="T54" fmla="*/ 392 h 39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392">
                  <a:moveTo>
                    <a:pt x="10" y="0"/>
                  </a:moveTo>
                  <a:lnTo>
                    <a:pt x="0" y="36"/>
                  </a:lnTo>
                  <a:lnTo>
                    <a:pt x="10" y="72"/>
                  </a:lnTo>
                  <a:lnTo>
                    <a:pt x="22" y="96"/>
                  </a:lnTo>
                  <a:lnTo>
                    <a:pt x="10" y="121"/>
                  </a:lnTo>
                  <a:lnTo>
                    <a:pt x="0" y="145"/>
                  </a:lnTo>
                  <a:lnTo>
                    <a:pt x="10" y="169"/>
                  </a:lnTo>
                  <a:lnTo>
                    <a:pt x="22" y="190"/>
                  </a:lnTo>
                  <a:lnTo>
                    <a:pt x="22" y="226"/>
                  </a:lnTo>
                  <a:lnTo>
                    <a:pt x="10" y="262"/>
                  </a:lnTo>
                  <a:lnTo>
                    <a:pt x="10" y="286"/>
                  </a:lnTo>
                  <a:lnTo>
                    <a:pt x="22" y="311"/>
                  </a:lnTo>
                  <a:lnTo>
                    <a:pt x="22" y="335"/>
                  </a:lnTo>
                  <a:lnTo>
                    <a:pt x="22" y="359"/>
                  </a:lnTo>
                  <a:lnTo>
                    <a:pt x="22" y="380"/>
                  </a:lnTo>
                  <a:lnTo>
                    <a:pt x="0" y="380"/>
                  </a:lnTo>
                  <a:lnTo>
                    <a:pt x="22" y="392"/>
                  </a:lnTo>
                </a:path>
              </a:pathLst>
            </a:custGeom>
            <a:noFill/>
            <a:ln w="1270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7666" name="Freeform 57"/>
            <p:cNvSpPr>
              <a:spLocks/>
            </p:cNvSpPr>
            <p:nvPr/>
          </p:nvSpPr>
          <p:spPr bwMode="auto">
            <a:xfrm rot="-5400000">
              <a:off x="4376737" y="4959351"/>
              <a:ext cx="30163" cy="315912"/>
            </a:xfrm>
            <a:custGeom>
              <a:avLst/>
              <a:gdLst>
                <a:gd name="T0" fmla="*/ 0 w 43"/>
                <a:gd name="T1" fmla="*/ 0 h 416"/>
                <a:gd name="T2" fmla="*/ 0 w 43"/>
                <a:gd name="T3" fmla="*/ 2147483647 h 416"/>
                <a:gd name="T4" fmla="*/ 0 w 43"/>
                <a:gd name="T5" fmla="*/ 2147483647 h 416"/>
                <a:gd name="T6" fmla="*/ 2147483647 w 43"/>
                <a:gd name="T7" fmla="*/ 2147483647 h 416"/>
                <a:gd name="T8" fmla="*/ 2147483647 w 43"/>
                <a:gd name="T9" fmla="*/ 2147483647 h 416"/>
                <a:gd name="T10" fmla="*/ 2147483647 w 43"/>
                <a:gd name="T11" fmla="*/ 2147483647 h 416"/>
                <a:gd name="T12" fmla="*/ 2147483647 w 43"/>
                <a:gd name="T13" fmla="*/ 2147483647 h 416"/>
                <a:gd name="T14" fmla="*/ 2147483647 w 43"/>
                <a:gd name="T15" fmla="*/ 2147483647 h 416"/>
                <a:gd name="T16" fmla="*/ 2147483647 w 43"/>
                <a:gd name="T17" fmla="*/ 2147483647 h 416"/>
                <a:gd name="T18" fmla="*/ 2147483647 w 43"/>
                <a:gd name="T19" fmla="*/ 2147483647 h 416"/>
                <a:gd name="T20" fmla="*/ 2147483647 w 43"/>
                <a:gd name="T21" fmla="*/ 2147483647 h 416"/>
                <a:gd name="T22" fmla="*/ 2147483647 w 43"/>
                <a:gd name="T23" fmla="*/ 2147483647 h 416"/>
                <a:gd name="T24" fmla="*/ 2147483647 w 43"/>
                <a:gd name="T25" fmla="*/ 2147483647 h 416"/>
                <a:gd name="T26" fmla="*/ 2147483647 w 43"/>
                <a:gd name="T27" fmla="*/ 2147483647 h 416"/>
                <a:gd name="T28" fmla="*/ 2147483647 w 43"/>
                <a:gd name="T29" fmla="*/ 2147483647 h 416"/>
                <a:gd name="T30" fmla="*/ 2147483647 w 43"/>
                <a:gd name="T31" fmla="*/ 2147483647 h 416"/>
                <a:gd name="T32" fmla="*/ 2147483647 w 43"/>
                <a:gd name="T33" fmla="*/ 2147483647 h 41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3"/>
                <a:gd name="T52" fmla="*/ 0 h 416"/>
                <a:gd name="T53" fmla="*/ 43 w 43"/>
                <a:gd name="T54" fmla="*/ 416 h 41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3" h="416">
                  <a:moveTo>
                    <a:pt x="0" y="0"/>
                  </a:moveTo>
                  <a:lnTo>
                    <a:pt x="0" y="60"/>
                  </a:lnTo>
                  <a:lnTo>
                    <a:pt x="0" y="84"/>
                  </a:lnTo>
                  <a:lnTo>
                    <a:pt x="21" y="96"/>
                  </a:lnTo>
                  <a:lnTo>
                    <a:pt x="31" y="121"/>
                  </a:lnTo>
                  <a:lnTo>
                    <a:pt x="21" y="157"/>
                  </a:lnTo>
                  <a:lnTo>
                    <a:pt x="21" y="178"/>
                  </a:lnTo>
                  <a:lnTo>
                    <a:pt x="31" y="202"/>
                  </a:lnTo>
                  <a:lnTo>
                    <a:pt x="31" y="226"/>
                  </a:lnTo>
                  <a:lnTo>
                    <a:pt x="31" y="250"/>
                  </a:lnTo>
                  <a:lnTo>
                    <a:pt x="31" y="274"/>
                  </a:lnTo>
                  <a:lnTo>
                    <a:pt x="31" y="311"/>
                  </a:lnTo>
                  <a:lnTo>
                    <a:pt x="43" y="335"/>
                  </a:lnTo>
                  <a:lnTo>
                    <a:pt x="43" y="359"/>
                  </a:lnTo>
                  <a:lnTo>
                    <a:pt x="31" y="380"/>
                  </a:lnTo>
                  <a:lnTo>
                    <a:pt x="31" y="404"/>
                  </a:lnTo>
                  <a:lnTo>
                    <a:pt x="31" y="416"/>
                  </a:lnTo>
                </a:path>
              </a:pathLst>
            </a:custGeom>
            <a:noFill/>
            <a:ln w="1270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7667" name="Oval 58"/>
            <p:cNvSpPr>
              <a:spLocks noChangeArrowheads="1"/>
            </p:cNvSpPr>
            <p:nvPr/>
          </p:nvSpPr>
          <p:spPr bwMode="auto">
            <a:xfrm rot="-5400000">
              <a:off x="4144962" y="4913313"/>
              <a:ext cx="87313" cy="90488"/>
            </a:xfrm>
            <a:prstGeom prst="ellipse">
              <a:avLst/>
            </a:prstGeom>
            <a:solidFill>
              <a:srgbClr val="FF0000"/>
            </a:solidFill>
            <a:ln w="127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GB"/>
            </a:p>
          </p:txBody>
        </p:sp>
        <p:sp>
          <p:nvSpPr>
            <p:cNvPr id="27668" name="Freeform 59"/>
            <p:cNvSpPr>
              <a:spLocks/>
            </p:cNvSpPr>
            <p:nvPr/>
          </p:nvSpPr>
          <p:spPr bwMode="auto">
            <a:xfrm rot="-5400000">
              <a:off x="4364831" y="4837907"/>
              <a:ext cx="17463" cy="298450"/>
            </a:xfrm>
            <a:custGeom>
              <a:avLst/>
              <a:gdLst>
                <a:gd name="T0" fmla="*/ 2147483647 w 24"/>
                <a:gd name="T1" fmla="*/ 0 h 392"/>
                <a:gd name="T2" fmla="*/ 0 w 24"/>
                <a:gd name="T3" fmla="*/ 2147483647 h 392"/>
                <a:gd name="T4" fmla="*/ 2147483647 w 24"/>
                <a:gd name="T5" fmla="*/ 2147483647 h 392"/>
                <a:gd name="T6" fmla="*/ 2147483647 w 24"/>
                <a:gd name="T7" fmla="*/ 2147483647 h 392"/>
                <a:gd name="T8" fmla="*/ 2147483647 w 24"/>
                <a:gd name="T9" fmla="*/ 2147483647 h 392"/>
                <a:gd name="T10" fmla="*/ 0 w 24"/>
                <a:gd name="T11" fmla="*/ 2147483647 h 392"/>
                <a:gd name="T12" fmla="*/ 2147483647 w 24"/>
                <a:gd name="T13" fmla="*/ 2147483647 h 392"/>
                <a:gd name="T14" fmla="*/ 2147483647 w 24"/>
                <a:gd name="T15" fmla="*/ 2147483647 h 392"/>
                <a:gd name="T16" fmla="*/ 2147483647 w 24"/>
                <a:gd name="T17" fmla="*/ 2147483647 h 392"/>
                <a:gd name="T18" fmla="*/ 2147483647 w 24"/>
                <a:gd name="T19" fmla="*/ 2147483647 h 392"/>
                <a:gd name="T20" fmla="*/ 2147483647 w 24"/>
                <a:gd name="T21" fmla="*/ 2147483647 h 392"/>
                <a:gd name="T22" fmla="*/ 2147483647 w 24"/>
                <a:gd name="T23" fmla="*/ 2147483647 h 392"/>
                <a:gd name="T24" fmla="*/ 2147483647 w 24"/>
                <a:gd name="T25" fmla="*/ 2147483647 h 392"/>
                <a:gd name="T26" fmla="*/ 2147483647 w 24"/>
                <a:gd name="T27" fmla="*/ 2147483647 h 392"/>
                <a:gd name="T28" fmla="*/ 2147483647 w 24"/>
                <a:gd name="T29" fmla="*/ 2147483647 h 392"/>
                <a:gd name="T30" fmla="*/ 0 w 24"/>
                <a:gd name="T31" fmla="*/ 2147483647 h 392"/>
                <a:gd name="T32" fmla="*/ 2147483647 w 24"/>
                <a:gd name="T33" fmla="*/ 2147483647 h 39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92"/>
                <a:gd name="T53" fmla="*/ 24 w 24"/>
                <a:gd name="T54" fmla="*/ 392 h 39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92">
                  <a:moveTo>
                    <a:pt x="12" y="0"/>
                  </a:moveTo>
                  <a:lnTo>
                    <a:pt x="0" y="36"/>
                  </a:lnTo>
                  <a:lnTo>
                    <a:pt x="12" y="72"/>
                  </a:lnTo>
                  <a:lnTo>
                    <a:pt x="24" y="96"/>
                  </a:lnTo>
                  <a:lnTo>
                    <a:pt x="12" y="121"/>
                  </a:lnTo>
                  <a:lnTo>
                    <a:pt x="0" y="145"/>
                  </a:lnTo>
                  <a:lnTo>
                    <a:pt x="12" y="169"/>
                  </a:lnTo>
                  <a:lnTo>
                    <a:pt x="24" y="190"/>
                  </a:lnTo>
                  <a:lnTo>
                    <a:pt x="24" y="226"/>
                  </a:lnTo>
                  <a:lnTo>
                    <a:pt x="12" y="262"/>
                  </a:lnTo>
                  <a:lnTo>
                    <a:pt x="12" y="286"/>
                  </a:lnTo>
                  <a:lnTo>
                    <a:pt x="24" y="311"/>
                  </a:lnTo>
                  <a:lnTo>
                    <a:pt x="24" y="335"/>
                  </a:lnTo>
                  <a:lnTo>
                    <a:pt x="24" y="359"/>
                  </a:lnTo>
                  <a:lnTo>
                    <a:pt x="24" y="380"/>
                  </a:lnTo>
                  <a:lnTo>
                    <a:pt x="0" y="380"/>
                  </a:lnTo>
                  <a:lnTo>
                    <a:pt x="24" y="392"/>
                  </a:lnTo>
                </a:path>
              </a:pathLst>
            </a:custGeom>
            <a:noFill/>
            <a:ln w="1270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7669" name="Freeform 60"/>
            <p:cNvSpPr>
              <a:spLocks/>
            </p:cNvSpPr>
            <p:nvPr/>
          </p:nvSpPr>
          <p:spPr bwMode="auto">
            <a:xfrm rot="-5400000">
              <a:off x="4376737" y="4765676"/>
              <a:ext cx="30163" cy="315912"/>
            </a:xfrm>
            <a:custGeom>
              <a:avLst/>
              <a:gdLst>
                <a:gd name="T0" fmla="*/ 0 w 41"/>
                <a:gd name="T1" fmla="*/ 0 h 416"/>
                <a:gd name="T2" fmla="*/ 0 w 41"/>
                <a:gd name="T3" fmla="*/ 2147483647 h 416"/>
                <a:gd name="T4" fmla="*/ 0 w 41"/>
                <a:gd name="T5" fmla="*/ 2147483647 h 416"/>
                <a:gd name="T6" fmla="*/ 2147483647 w 41"/>
                <a:gd name="T7" fmla="*/ 2147483647 h 416"/>
                <a:gd name="T8" fmla="*/ 2147483647 w 41"/>
                <a:gd name="T9" fmla="*/ 2147483647 h 416"/>
                <a:gd name="T10" fmla="*/ 2147483647 w 41"/>
                <a:gd name="T11" fmla="*/ 2147483647 h 416"/>
                <a:gd name="T12" fmla="*/ 2147483647 w 41"/>
                <a:gd name="T13" fmla="*/ 2147483647 h 416"/>
                <a:gd name="T14" fmla="*/ 2147483647 w 41"/>
                <a:gd name="T15" fmla="*/ 2147483647 h 416"/>
                <a:gd name="T16" fmla="*/ 2147483647 w 41"/>
                <a:gd name="T17" fmla="*/ 2147483647 h 416"/>
                <a:gd name="T18" fmla="*/ 2147483647 w 41"/>
                <a:gd name="T19" fmla="*/ 2147483647 h 416"/>
                <a:gd name="T20" fmla="*/ 2147483647 w 41"/>
                <a:gd name="T21" fmla="*/ 2147483647 h 416"/>
                <a:gd name="T22" fmla="*/ 2147483647 w 41"/>
                <a:gd name="T23" fmla="*/ 2147483647 h 416"/>
                <a:gd name="T24" fmla="*/ 2147483647 w 41"/>
                <a:gd name="T25" fmla="*/ 2147483647 h 416"/>
                <a:gd name="T26" fmla="*/ 2147483647 w 41"/>
                <a:gd name="T27" fmla="*/ 2147483647 h 416"/>
                <a:gd name="T28" fmla="*/ 2147483647 w 41"/>
                <a:gd name="T29" fmla="*/ 2147483647 h 416"/>
                <a:gd name="T30" fmla="*/ 2147483647 w 41"/>
                <a:gd name="T31" fmla="*/ 2147483647 h 416"/>
                <a:gd name="T32" fmla="*/ 2147483647 w 41"/>
                <a:gd name="T33" fmla="*/ 2147483647 h 41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"/>
                <a:gd name="T52" fmla="*/ 0 h 416"/>
                <a:gd name="T53" fmla="*/ 41 w 41"/>
                <a:gd name="T54" fmla="*/ 416 h 41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" h="416">
                  <a:moveTo>
                    <a:pt x="0" y="0"/>
                  </a:moveTo>
                  <a:lnTo>
                    <a:pt x="0" y="60"/>
                  </a:lnTo>
                  <a:lnTo>
                    <a:pt x="0" y="84"/>
                  </a:lnTo>
                  <a:lnTo>
                    <a:pt x="19" y="96"/>
                  </a:lnTo>
                  <a:lnTo>
                    <a:pt x="31" y="121"/>
                  </a:lnTo>
                  <a:lnTo>
                    <a:pt x="19" y="157"/>
                  </a:lnTo>
                  <a:lnTo>
                    <a:pt x="19" y="178"/>
                  </a:lnTo>
                  <a:lnTo>
                    <a:pt x="31" y="202"/>
                  </a:lnTo>
                  <a:lnTo>
                    <a:pt x="31" y="226"/>
                  </a:lnTo>
                  <a:lnTo>
                    <a:pt x="31" y="250"/>
                  </a:lnTo>
                  <a:lnTo>
                    <a:pt x="31" y="274"/>
                  </a:lnTo>
                  <a:lnTo>
                    <a:pt x="31" y="311"/>
                  </a:lnTo>
                  <a:lnTo>
                    <a:pt x="41" y="335"/>
                  </a:lnTo>
                  <a:lnTo>
                    <a:pt x="41" y="359"/>
                  </a:lnTo>
                  <a:lnTo>
                    <a:pt x="31" y="380"/>
                  </a:lnTo>
                  <a:lnTo>
                    <a:pt x="31" y="404"/>
                  </a:lnTo>
                  <a:lnTo>
                    <a:pt x="31" y="416"/>
                  </a:lnTo>
                </a:path>
              </a:pathLst>
            </a:custGeom>
            <a:noFill/>
            <a:ln w="1270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7670" name="Oval 61"/>
            <p:cNvSpPr>
              <a:spLocks noChangeArrowheads="1"/>
            </p:cNvSpPr>
            <p:nvPr/>
          </p:nvSpPr>
          <p:spPr bwMode="auto">
            <a:xfrm rot="-5400000">
              <a:off x="4155281" y="5023644"/>
              <a:ext cx="85725" cy="90488"/>
            </a:xfrm>
            <a:prstGeom prst="ellipse">
              <a:avLst/>
            </a:prstGeom>
            <a:solidFill>
              <a:srgbClr val="FF0000"/>
            </a:solidFill>
            <a:ln w="127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GB"/>
            </a:p>
          </p:txBody>
        </p:sp>
        <p:sp>
          <p:nvSpPr>
            <p:cNvPr id="27671" name="Freeform 63"/>
            <p:cNvSpPr>
              <a:spLocks/>
            </p:cNvSpPr>
            <p:nvPr/>
          </p:nvSpPr>
          <p:spPr bwMode="auto">
            <a:xfrm rot="-5400000">
              <a:off x="4385470" y="4876006"/>
              <a:ext cx="30162" cy="314325"/>
            </a:xfrm>
            <a:custGeom>
              <a:avLst/>
              <a:gdLst>
                <a:gd name="T0" fmla="*/ 0 w 41"/>
                <a:gd name="T1" fmla="*/ 0 h 416"/>
                <a:gd name="T2" fmla="*/ 0 w 41"/>
                <a:gd name="T3" fmla="*/ 2147483647 h 416"/>
                <a:gd name="T4" fmla="*/ 0 w 41"/>
                <a:gd name="T5" fmla="*/ 2147483647 h 416"/>
                <a:gd name="T6" fmla="*/ 2147483647 w 41"/>
                <a:gd name="T7" fmla="*/ 2147483647 h 416"/>
                <a:gd name="T8" fmla="*/ 2147483647 w 41"/>
                <a:gd name="T9" fmla="*/ 2147483647 h 416"/>
                <a:gd name="T10" fmla="*/ 2147483647 w 41"/>
                <a:gd name="T11" fmla="*/ 2147483647 h 416"/>
                <a:gd name="T12" fmla="*/ 2147483647 w 41"/>
                <a:gd name="T13" fmla="*/ 2147483647 h 416"/>
                <a:gd name="T14" fmla="*/ 2147483647 w 41"/>
                <a:gd name="T15" fmla="*/ 2147483647 h 416"/>
                <a:gd name="T16" fmla="*/ 2147483647 w 41"/>
                <a:gd name="T17" fmla="*/ 2147483647 h 416"/>
                <a:gd name="T18" fmla="*/ 2147483647 w 41"/>
                <a:gd name="T19" fmla="*/ 2147483647 h 416"/>
                <a:gd name="T20" fmla="*/ 2147483647 w 41"/>
                <a:gd name="T21" fmla="*/ 2147483647 h 416"/>
                <a:gd name="T22" fmla="*/ 2147483647 w 41"/>
                <a:gd name="T23" fmla="*/ 2147483647 h 416"/>
                <a:gd name="T24" fmla="*/ 2147483647 w 41"/>
                <a:gd name="T25" fmla="*/ 2147483647 h 416"/>
                <a:gd name="T26" fmla="*/ 2147483647 w 41"/>
                <a:gd name="T27" fmla="*/ 2147483647 h 416"/>
                <a:gd name="T28" fmla="*/ 2147483647 w 41"/>
                <a:gd name="T29" fmla="*/ 2147483647 h 416"/>
                <a:gd name="T30" fmla="*/ 2147483647 w 41"/>
                <a:gd name="T31" fmla="*/ 2147483647 h 416"/>
                <a:gd name="T32" fmla="*/ 2147483647 w 41"/>
                <a:gd name="T33" fmla="*/ 2147483647 h 41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"/>
                <a:gd name="T52" fmla="*/ 0 h 416"/>
                <a:gd name="T53" fmla="*/ 41 w 41"/>
                <a:gd name="T54" fmla="*/ 416 h 41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" h="416">
                  <a:moveTo>
                    <a:pt x="0" y="0"/>
                  </a:moveTo>
                  <a:lnTo>
                    <a:pt x="0" y="60"/>
                  </a:lnTo>
                  <a:lnTo>
                    <a:pt x="0" y="84"/>
                  </a:lnTo>
                  <a:lnTo>
                    <a:pt x="20" y="97"/>
                  </a:lnTo>
                  <a:lnTo>
                    <a:pt x="32" y="121"/>
                  </a:lnTo>
                  <a:lnTo>
                    <a:pt x="20" y="154"/>
                  </a:lnTo>
                  <a:lnTo>
                    <a:pt x="20" y="178"/>
                  </a:lnTo>
                  <a:lnTo>
                    <a:pt x="32" y="202"/>
                  </a:lnTo>
                  <a:lnTo>
                    <a:pt x="32" y="226"/>
                  </a:lnTo>
                  <a:lnTo>
                    <a:pt x="32" y="250"/>
                  </a:lnTo>
                  <a:lnTo>
                    <a:pt x="32" y="274"/>
                  </a:lnTo>
                  <a:lnTo>
                    <a:pt x="32" y="311"/>
                  </a:lnTo>
                  <a:lnTo>
                    <a:pt x="41" y="335"/>
                  </a:lnTo>
                  <a:lnTo>
                    <a:pt x="41" y="356"/>
                  </a:lnTo>
                  <a:lnTo>
                    <a:pt x="32" y="380"/>
                  </a:lnTo>
                  <a:lnTo>
                    <a:pt x="32" y="404"/>
                  </a:lnTo>
                  <a:lnTo>
                    <a:pt x="32" y="416"/>
                  </a:lnTo>
                </a:path>
              </a:pathLst>
            </a:custGeom>
            <a:noFill/>
            <a:ln w="1270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7672" name="Oval 66"/>
            <p:cNvSpPr>
              <a:spLocks noChangeArrowheads="1"/>
            </p:cNvSpPr>
            <p:nvPr/>
          </p:nvSpPr>
          <p:spPr bwMode="auto">
            <a:xfrm rot="-5400000">
              <a:off x="4687093" y="5107782"/>
              <a:ext cx="87313" cy="88900"/>
            </a:xfrm>
            <a:prstGeom prst="ellipse">
              <a:avLst/>
            </a:prstGeom>
            <a:solidFill>
              <a:srgbClr val="FF0000"/>
            </a:solidFill>
            <a:ln w="127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GB"/>
            </a:p>
          </p:txBody>
        </p:sp>
        <p:sp>
          <p:nvSpPr>
            <p:cNvPr id="27673" name="Freeform 67"/>
            <p:cNvSpPr>
              <a:spLocks/>
            </p:cNvSpPr>
            <p:nvPr/>
          </p:nvSpPr>
          <p:spPr bwMode="auto">
            <a:xfrm rot="-5400000">
              <a:off x="4536281" y="5033170"/>
              <a:ext cx="15875" cy="296862"/>
            </a:xfrm>
            <a:custGeom>
              <a:avLst/>
              <a:gdLst>
                <a:gd name="T0" fmla="*/ 2147483647 w 22"/>
                <a:gd name="T1" fmla="*/ 2147483647 h 392"/>
                <a:gd name="T2" fmla="*/ 0 w 22"/>
                <a:gd name="T3" fmla="*/ 2147483647 h 392"/>
                <a:gd name="T4" fmla="*/ 2147483647 w 22"/>
                <a:gd name="T5" fmla="*/ 2147483647 h 392"/>
                <a:gd name="T6" fmla="*/ 2147483647 w 22"/>
                <a:gd name="T7" fmla="*/ 2147483647 h 392"/>
                <a:gd name="T8" fmla="*/ 2147483647 w 22"/>
                <a:gd name="T9" fmla="*/ 2147483647 h 392"/>
                <a:gd name="T10" fmla="*/ 0 w 22"/>
                <a:gd name="T11" fmla="*/ 2147483647 h 392"/>
                <a:gd name="T12" fmla="*/ 2147483647 w 22"/>
                <a:gd name="T13" fmla="*/ 2147483647 h 392"/>
                <a:gd name="T14" fmla="*/ 2147483647 w 22"/>
                <a:gd name="T15" fmla="*/ 2147483647 h 392"/>
                <a:gd name="T16" fmla="*/ 2147483647 w 22"/>
                <a:gd name="T17" fmla="*/ 2147483647 h 392"/>
                <a:gd name="T18" fmla="*/ 2147483647 w 22"/>
                <a:gd name="T19" fmla="*/ 2147483647 h 392"/>
                <a:gd name="T20" fmla="*/ 2147483647 w 22"/>
                <a:gd name="T21" fmla="*/ 2147483647 h 392"/>
                <a:gd name="T22" fmla="*/ 2147483647 w 22"/>
                <a:gd name="T23" fmla="*/ 2147483647 h 392"/>
                <a:gd name="T24" fmla="*/ 2147483647 w 22"/>
                <a:gd name="T25" fmla="*/ 2147483647 h 392"/>
                <a:gd name="T26" fmla="*/ 2147483647 w 22"/>
                <a:gd name="T27" fmla="*/ 2147483647 h 392"/>
                <a:gd name="T28" fmla="*/ 2147483647 w 22"/>
                <a:gd name="T29" fmla="*/ 2147483647 h 392"/>
                <a:gd name="T30" fmla="*/ 0 w 22"/>
                <a:gd name="T31" fmla="*/ 2147483647 h 392"/>
                <a:gd name="T32" fmla="*/ 2147483647 w 22"/>
                <a:gd name="T33" fmla="*/ 0 h 39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392"/>
                <a:gd name="T53" fmla="*/ 22 w 22"/>
                <a:gd name="T54" fmla="*/ 392 h 39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392">
                  <a:moveTo>
                    <a:pt x="10" y="392"/>
                  </a:moveTo>
                  <a:lnTo>
                    <a:pt x="0" y="359"/>
                  </a:lnTo>
                  <a:lnTo>
                    <a:pt x="10" y="323"/>
                  </a:lnTo>
                  <a:lnTo>
                    <a:pt x="22" y="299"/>
                  </a:lnTo>
                  <a:lnTo>
                    <a:pt x="10" y="275"/>
                  </a:lnTo>
                  <a:lnTo>
                    <a:pt x="0" y="250"/>
                  </a:lnTo>
                  <a:lnTo>
                    <a:pt x="10" y="226"/>
                  </a:lnTo>
                  <a:lnTo>
                    <a:pt x="22" y="202"/>
                  </a:lnTo>
                  <a:lnTo>
                    <a:pt x="22" y="166"/>
                  </a:lnTo>
                  <a:lnTo>
                    <a:pt x="10" y="133"/>
                  </a:lnTo>
                  <a:lnTo>
                    <a:pt x="10" y="109"/>
                  </a:lnTo>
                  <a:lnTo>
                    <a:pt x="22" y="85"/>
                  </a:lnTo>
                  <a:lnTo>
                    <a:pt x="22" y="60"/>
                  </a:lnTo>
                  <a:lnTo>
                    <a:pt x="22" y="36"/>
                  </a:lnTo>
                  <a:lnTo>
                    <a:pt x="22" y="12"/>
                  </a:lnTo>
                  <a:lnTo>
                    <a:pt x="0" y="12"/>
                  </a:lnTo>
                  <a:lnTo>
                    <a:pt x="22" y="0"/>
                  </a:lnTo>
                </a:path>
              </a:pathLst>
            </a:custGeom>
            <a:noFill/>
            <a:ln w="1270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7674" name="Freeform 68"/>
            <p:cNvSpPr>
              <a:spLocks/>
            </p:cNvSpPr>
            <p:nvPr/>
          </p:nvSpPr>
          <p:spPr bwMode="auto">
            <a:xfrm rot="-5400000">
              <a:off x="4510881" y="4960144"/>
              <a:ext cx="30163" cy="314325"/>
            </a:xfrm>
            <a:custGeom>
              <a:avLst/>
              <a:gdLst>
                <a:gd name="T0" fmla="*/ 0 w 43"/>
                <a:gd name="T1" fmla="*/ 2147483647 h 416"/>
                <a:gd name="T2" fmla="*/ 0 w 43"/>
                <a:gd name="T3" fmla="*/ 2147483647 h 416"/>
                <a:gd name="T4" fmla="*/ 0 w 43"/>
                <a:gd name="T5" fmla="*/ 2147483647 h 416"/>
                <a:gd name="T6" fmla="*/ 2147483647 w 43"/>
                <a:gd name="T7" fmla="*/ 2147483647 h 416"/>
                <a:gd name="T8" fmla="*/ 2147483647 w 43"/>
                <a:gd name="T9" fmla="*/ 2147483647 h 416"/>
                <a:gd name="T10" fmla="*/ 2147483647 w 43"/>
                <a:gd name="T11" fmla="*/ 2147483647 h 416"/>
                <a:gd name="T12" fmla="*/ 2147483647 w 43"/>
                <a:gd name="T13" fmla="*/ 2147483647 h 416"/>
                <a:gd name="T14" fmla="*/ 2147483647 w 43"/>
                <a:gd name="T15" fmla="*/ 2147483647 h 416"/>
                <a:gd name="T16" fmla="*/ 2147483647 w 43"/>
                <a:gd name="T17" fmla="*/ 2147483647 h 416"/>
                <a:gd name="T18" fmla="*/ 2147483647 w 43"/>
                <a:gd name="T19" fmla="*/ 2147483647 h 416"/>
                <a:gd name="T20" fmla="*/ 2147483647 w 43"/>
                <a:gd name="T21" fmla="*/ 2147483647 h 416"/>
                <a:gd name="T22" fmla="*/ 2147483647 w 43"/>
                <a:gd name="T23" fmla="*/ 2147483647 h 416"/>
                <a:gd name="T24" fmla="*/ 2147483647 w 43"/>
                <a:gd name="T25" fmla="*/ 2147483647 h 416"/>
                <a:gd name="T26" fmla="*/ 2147483647 w 43"/>
                <a:gd name="T27" fmla="*/ 2147483647 h 416"/>
                <a:gd name="T28" fmla="*/ 2147483647 w 43"/>
                <a:gd name="T29" fmla="*/ 2147483647 h 416"/>
                <a:gd name="T30" fmla="*/ 2147483647 w 43"/>
                <a:gd name="T31" fmla="*/ 2147483647 h 416"/>
                <a:gd name="T32" fmla="*/ 2147483647 w 43"/>
                <a:gd name="T33" fmla="*/ 0 h 41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3"/>
                <a:gd name="T52" fmla="*/ 0 h 416"/>
                <a:gd name="T53" fmla="*/ 43 w 43"/>
                <a:gd name="T54" fmla="*/ 416 h 41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3" h="416">
                  <a:moveTo>
                    <a:pt x="0" y="416"/>
                  </a:moveTo>
                  <a:lnTo>
                    <a:pt x="0" y="359"/>
                  </a:lnTo>
                  <a:lnTo>
                    <a:pt x="0" y="335"/>
                  </a:lnTo>
                  <a:lnTo>
                    <a:pt x="21" y="323"/>
                  </a:lnTo>
                  <a:lnTo>
                    <a:pt x="31" y="298"/>
                  </a:lnTo>
                  <a:lnTo>
                    <a:pt x="21" y="262"/>
                  </a:lnTo>
                  <a:lnTo>
                    <a:pt x="21" y="238"/>
                  </a:lnTo>
                  <a:lnTo>
                    <a:pt x="31" y="214"/>
                  </a:lnTo>
                  <a:lnTo>
                    <a:pt x="31" y="190"/>
                  </a:lnTo>
                  <a:lnTo>
                    <a:pt x="31" y="169"/>
                  </a:lnTo>
                  <a:lnTo>
                    <a:pt x="31" y="145"/>
                  </a:lnTo>
                  <a:lnTo>
                    <a:pt x="31" y="108"/>
                  </a:lnTo>
                  <a:lnTo>
                    <a:pt x="43" y="84"/>
                  </a:lnTo>
                  <a:lnTo>
                    <a:pt x="43" y="60"/>
                  </a:lnTo>
                  <a:lnTo>
                    <a:pt x="31" y="36"/>
                  </a:lnTo>
                  <a:lnTo>
                    <a:pt x="31" y="12"/>
                  </a:lnTo>
                  <a:lnTo>
                    <a:pt x="31" y="0"/>
                  </a:lnTo>
                </a:path>
              </a:pathLst>
            </a:custGeom>
            <a:noFill/>
            <a:ln w="1270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7675" name="Oval 69"/>
            <p:cNvSpPr>
              <a:spLocks noChangeArrowheads="1"/>
            </p:cNvSpPr>
            <p:nvPr/>
          </p:nvSpPr>
          <p:spPr bwMode="auto">
            <a:xfrm rot="-5400000">
              <a:off x="4687093" y="4914107"/>
              <a:ext cx="87313" cy="88900"/>
            </a:xfrm>
            <a:prstGeom prst="ellipse">
              <a:avLst/>
            </a:prstGeom>
            <a:solidFill>
              <a:srgbClr val="FF0000"/>
            </a:solidFill>
            <a:ln w="127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GB"/>
            </a:p>
          </p:txBody>
        </p:sp>
        <p:sp>
          <p:nvSpPr>
            <p:cNvPr id="27676" name="Freeform 70"/>
            <p:cNvSpPr>
              <a:spLocks/>
            </p:cNvSpPr>
            <p:nvPr/>
          </p:nvSpPr>
          <p:spPr bwMode="auto">
            <a:xfrm rot="-5400000">
              <a:off x="4535487" y="4838701"/>
              <a:ext cx="17463" cy="296862"/>
            </a:xfrm>
            <a:custGeom>
              <a:avLst/>
              <a:gdLst>
                <a:gd name="T0" fmla="*/ 2147483647 w 24"/>
                <a:gd name="T1" fmla="*/ 2147483647 h 392"/>
                <a:gd name="T2" fmla="*/ 0 w 24"/>
                <a:gd name="T3" fmla="*/ 2147483647 h 392"/>
                <a:gd name="T4" fmla="*/ 2147483647 w 24"/>
                <a:gd name="T5" fmla="*/ 2147483647 h 392"/>
                <a:gd name="T6" fmla="*/ 2147483647 w 24"/>
                <a:gd name="T7" fmla="*/ 2147483647 h 392"/>
                <a:gd name="T8" fmla="*/ 2147483647 w 24"/>
                <a:gd name="T9" fmla="*/ 2147483647 h 392"/>
                <a:gd name="T10" fmla="*/ 0 w 24"/>
                <a:gd name="T11" fmla="*/ 2147483647 h 392"/>
                <a:gd name="T12" fmla="*/ 2147483647 w 24"/>
                <a:gd name="T13" fmla="*/ 2147483647 h 392"/>
                <a:gd name="T14" fmla="*/ 2147483647 w 24"/>
                <a:gd name="T15" fmla="*/ 2147483647 h 392"/>
                <a:gd name="T16" fmla="*/ 2147483647 w 24"/>
                <a:gd name="T17" fmla="*/ 2147483647 h 392"/>
                <a:gd name="T18" fmla="*/ 2147483647 w 24"/>
                <a:gd name="T19" fmla="*/ 2147483647 h 392"/>
                <a:gd name="T20" fmla="*/ 2147483647 w 24"/>
                <a:gd name="T21" fmla="*/ 2147483647 h 392"/>
                <a:gd name="T22" fmla="*/ 2147483647 w 24"/>
                <a:gd name="T23" fmla="*/ 2147483647 h 392"/>
                <a:gd name="T24" fmla="*/ 2147483647 w 24"/>
                <a:gd name="T25" fmla="*/ 2147483647 h 392"/>
                <a:gd name="T26" fmla="*/ 2147483647 w 24"/>
                <a:gd name="T27" fmla="*/ 2147483647 h 392"/>
                <a:gd name="T28" fmla="*/ 2147483647 w 24"/>
                <a:gd name="T29" fmla="*/ 2147483647 h 392"/>
                <a:gd name="T30" fmla="*/ 0 w 24"/>
                <a:gd name="T31" fmla="*/ 2147483647 h 392"/>
                <a:gd name="T32" fmla="*/ 2147483647 w 24"/>
                <a:gd name="T33" fmla="*/ 0 h 39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92"/>
                <a:gd name="T53" fmla="*/ 24 w 24"/>
                <a:gd name="T54" fmla="*/ 392 h 39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92">
                  <a:moveTo>
                    <a:pt x="12" y="392"/>
                  </a:moveTo>
                  <a:lnTo>
                    <a:pt x="0" y="359"/>
                  </a:lnTo>
                  <a:lnTo>
                    <a:pt x="12" y="323"/>
                  </a:lnTo>
                  <a:lnTo>
                    <a:pt x="24" y="299"/>
                  </a:lnTo>
                  <a:lnTo>
                    <a:pt x="12" y="275"/>
                  </a:lnTo>
                  <a:lnTo>
                    <a:pt x="0" y="250"/>
                  </a:lnTo>
                  <a:lnTo>
                    <a:pt x="12" y="226"/>
                  </a:lnTo>
                  <a:lnTo>
                    <a:pt x="24" y="202"/>
                  </a:lnTo>
                  <a:lnTo>
                    <a:pt x="24" y="166"/>
                  </a:lnTo>
                  <a:lnTo>
                    <a:pt x="12" y="133"/>
                  </a:lnTo>
                  <a:lnTo>
                    <a:pt x="12" y="109"/>
                  </a:lnTo>
                  <a:lnTo>
                    <a:pt x="24" y="85"/>
                  </a:lnTo>
                  <a:lnTo>
                    <a:pt x="24" y="60"/>
                  </a:lnTo>
                  <a:lnTo>
                    <a:pt x="24" y="36"/>
                  </a:lnTo>
                  <a:lnTo>
                    <a:pt x="24" y="12"/>
                  </a:lnTo>
                  <a:lnTo>
                    <a:pt x="0" y="12"/>
                  </a:lnTo>
                  <a:lnTo>
                    <a:pt x="24" y="0"/>
                  </a:lnTo>
                </a:path>
              </a:pathLst>
            </a:custGeom>
            <a:noFill/>
            <a:ln w="1270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7677" name="Freeform 71"/>
            <p:cNvSpPr>
              <a:spLocks/>
            </p:cNvSpPr>
            <p:nvPr/>
          </p:nvSpPr>
          <p:spPr bwMode="auto">
            <a:xfrm rot="-5400000">
              <a:off x="4510881" y="4766469"/>
              <a:ext cx="30163" cy="314325"/>
            </a:xfrm>
            <a:custGeom>
              <a:avLst/>
              <a:gdLst>
                <a:gd name="T0" fmla="*/ 0 w 41"/>
                <a:gd name="T1" fmla="*/ 2147483647 h 416"/>
                <a:gd name="T2" fmla="*/ 0 w 41"/>
                <a:gd name="T3" fmla="*/ 2147483647 h 416"/>
                <a:gd name="T4" fmla="*/ 0 w 41"/>
                <a:gd name="T5" fmla="*/ 2147483647 h 416"/>
                <a:gd name="T6" fmla="*/ 2147483647 w 41"/>
                <a:gd name="T7" fmla="*/ 2147483647 h 416"/>
                <a:gd name="T8" fmla="*/ 2147483647 w 41"/>
                <a:gd name="T9" fmla="*/ 2147483647 h 416"/>
                <a:gd name="T10" fmla="*/ 2147483647 w 41"/>
                <a:gd name="T11" fmla="*/ 2147483647 h 416"/>
                <a:gd name="T12" fmla="*/ 2147483647 w 41"/>
                <a:gd name="T13" fmla="*/ 2147483647 h 416"/>
                <a:gd name="T14" fmla="*/ 2147483647 w 41"/>
                <a:gd name="T15" fmla="*/ 2147483647 h 416"/>
                <a:gd name="T16" fmla="*/ 2147483647 w 41"/>
                <a:gd name="T17" fmla="*/ 2147483647 h 416"/>
                <a:gd name="T18" fmla="*/ 2147483647 w 41"/>
                <a:gd name="T19" fmla="*/ 2147483647 h 416"/>
                <a:gd name="T20" fmla="*/ 2147483647 w 41"/>
                <a:gd name="T21" fmla="*/ 2147483647 h 416"/>
                <a:gd name="T22" fmla="*/ 2147483647 w 41"/>
                <a:gd name="T23" fmla="*/ 2147483647 h 416"/>
                <a:gd name="T24" fmla="*/ 2147483647 w 41"/>
                <a:gd name="T25" fmla="*/ 2147483647 h 416"/>
                <a:gd name="T26" fmla="*/ 2147483647 w 41"/>
                <a:gd name="T27" fmla="*/ 2147483647 h 416"/>
                <a:gd name="T28" fmla="*/ 2147483647 w 41"/>
                <a:gd name="T29" fmla="*/ 2147483647 h 416"/>
                <a:gd name="T30" fmla="*/ 2147483647 w 41"/>
                <a:gd name="T31" fmla="*/ 2147483647 h 416"/>
                <a:gd name="T32" fmla="*/ 2147483647 w 41"/>
                <a:gd name="T33" fmla="*/ 0 h 41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"/>
                <a:gd name="T52" fmla="*/ 0 h 416"/>
                <a:gd name="T53" fmla="*/ 41 w 41"/>
                <a:gd name="T54" fmla="*/ 416 h 41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" h="416">
                  <a:moveTo>
                    <a:pt x="0" y="416"/>
                  </a:moveTo>
                  <a:lnTo>
                    <a:pt x="0" y="359"/>
                  </a:lnTo>
                  <a:lnTo>
                    <a:pt x="0" y="335"/>
                  </a:lnTo>
                  <a:lnTo>
                    <a:pt x="19" y="323"/>
                  </a:lnTo>
                  <a:lnTo>
                    <a:pt x="31" y="298"/>
                  </a:lnTo>
                  <a:lnTo>
                    <a:pt x="19" y="262"/>
                  </a:lnTo>
                  <a:lnTo>
                    <a:pt x="19" y="238"/>
                  </a:lnTo>
                  <a:lnTo>
                    <a:pt x="31" y="214"/>
                  </a:lnTo>
                  <a:lnTo>
                    <a:pt x="31" y="190"/>
                  </a:lnTo>
                  <a:lnTo>
                    <a:pt x="31" y="169"/>
                  </a:lnTo>
                  <a:lnTo>
                    <a:pt x="31" y="145"/>
                  </a:lnTo>
                  <a:lnTo>
                    <a:pt x="31" y="108"/>
                  </a:lnTo>
                  <a:lnTo>
                    <a:pt x="41" y="84"/>
                  </a:lnTo>
                  <a:lnTo>
                    <a:pt x="41" y="60"/>
                  </a:lnTo>
                  <a:lnTo>
                    <a:pt x="31" y="36"/>
                  </a:lnTo>
                  <a:lnTo>
                    <a:pt x="31" y="12"/>
                  </a:lnTo>
                  <a:lnTo>
                    <a:pt x="31" y="0"/>
                  </a:lnTo>
                </a:path>
              </a:pathLst>
            </a:custGeom>
            <a:noFill/>
            <a:ln w="1270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7678" name="Oval 72"/>
            <p:cNvSpPr>
              <a:spLocks noChangeArrowheads="1"/>
            </p:cNvSpPr>
            <p:nvPr/>
          </p:nvSpPr>
          <p:spPr bwMode="auto">
            <a:xfrm rot="-5400000">
              <a:off x="4679156" y="5023644"/>
              <a:ext cx="85725" cy="90488"/>
            </a:xfrm>
            <a:prstGeom prst="ellipse">
              <a:avLst/>
            </a:prstGeom>
            <a:solidFill>
              <a:srgbClr val="FF0000"/>
            </a:solidFill>
            <a:ln w="127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GB"/>
            </a:p>
          </p:txBody>
        </p:sp>
        <p:sp>
          <p:nvSpPr>
            <p:cNvPr id="27679" name="Freeform 74"/>
            <p:cNvSpPr>
              <a:spLocks/>
            </p:cNvSpPr>
            <p:nvPr/>
          </p:nvSpPr>
          <p:spPr bwMode="auto">
            <a:xfrm rot="-5400000">
              <a:off x="4502151" y="4875212"/>
              <a:ext cx="30162" cy="315913"/>
            </a:xfrm>
            <a:custGeom>
              <a:avLst/>
              <a:gdLst>
                <a:gd name="T0" fmla="*/ 0 w 41"/>
                <a:gd name="T1" fmla="*/ 2147483647 h 416"/>
                <a:gd name="T2" fmla="*/ 0 w 41"/>
                <a:gd name="T3" fmla="*/ 2147483647 h 416"/>
                <a:gd name="T4" fmla="*/ 0 w 41"/>
                <a:gd name="T5" fmla="*/ 2147483647 h 416"/>
                <a:gd name="T6" fmla="*/ 2147483647 w 41"/>
                <a:gd name="T7" fmla="*/ 2147483647 h 416"/>
                <a:gd name="T8" fmla="*/ 2147483647 w 41"/>
                <a:gd name="T9" fmla="*/ 2147483647 h 416"/>
                <a:gd name="T10" fmla="*/ 2147483647 w 41"/>
                <a:gd name="T11" fmla="*/ 2147483647 h 416"/>
                <a:gd name="T12" fmla="*/ 2147483647 w 41"/>
                <a:gd name="T13" fmla="*/ 2147483647 h 416"/>
                <a:gd name="T14" fmla="*/ 2147483647 w 41"/>
                <a:gd name="T15" fmla="*/ 2147483647 h 416"/>
                <a:gd name="T16" fmla="*/ 2147483647 w 41"/>
                <a:gd name="T17" fmla="*/ 2147483647 h 416"/>
                <a:gd name="T18" fmla="*/ 2147483647 w 41"/>
                <a:gd name="T19" fmla="*/ 2147483647 h 416"/>
                <a:gd name="T20" fmla="*/ 2147483647 w 41"/>
                <a:gd name="T21" fmla="*/ 2147483647 h 416"/>
                <a:gd name="T22" fmla="*/ 2147483647 w 41"/>
                <a:gd name="T23" fmla="*/ 2147483647 h 416"/>
                <a:gd name="T24" fmla="*/ 2147483647 w 41"/>
                <a:gd name="T25" fmla="*/ 2147483647 h 416"/>
                <a:gd name="T26" fmla="*/ 2147483647 w 41"/>
                <a:gd name="T27" fmla="*/ 2147483647 h 416"/>
                <a:gd name="T28" fmla="*/ 2147483647 w 41"/>
                <a:gd name="T29" fmla="*/ 2147483647 h 416"/>
                <a:gd name="T30" fmla="*/ 2147483647 w 41"/>
                <a:gd name="T31" fmla="*/ 2147483647 h 416"/>
                <a:gd name="T32" fmla="*/ 2147483647 w 41"/>
                <a:gd name="T33" fmla="*/ 0 h 41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"/>
                <a:gd name="T52" fmla="*/ 0 h 416"/>
                <a:gd name="T53" fmla="*/ 41 w 41"/>
                <a:gd name="T54" fmla="*/ 416 h 41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" h="416">
                  <a:moveTo>
                    <a:pt x="0" y="416"/>
                  </a:moveTo>
                  <a:lnTo>
                    <a:pt x="0" y="359"/>
                  </a:lnTo>
                  <a:lnTo>
                    <a:pt x="0" y="335"/>
                  </a:lnTo>
                  <a:lnTo>
                    <a:pt x="20" y="323"/>
                  </a:lnTo>
                  <a:lnTo>
                    <a:pt x="32" y="298"/>
                  </a:lnTo>
                  <a:lnTo>
                    <a:pt x="20" y="262"/>
                  </a:lnTo>
                  <a:lnTo>
                    <a:pt x="20" y="238"/>
                  </a:lnTo>
                  <a:lnTo>
                    <a:pt x="32" y="214"/>
                  </a:lnTo>
                  <a:lnTo>
                    <a:pt x="32" y="193"/>
                  </a:lnTo>
                  <a:lnTo>
                    <a:pt x="32" y="169"/>
                  </a:lnTo>
                  <a:lnTo>
                    <a:pt x="32" y="145"/>
                  </a:lnTo>
                  <a:lnTo>
                    <a:pt x="32" y="108"/>
                  </a:lnTo>
                  <a:lnTo>
                    <a:pt x="41" y="84"/>
                  </a:lnTo>
                  <a:lnTo>
                    <a:pt x="41" y="60"/>
                  </a:lnTo>
                  <a:lnTo>
                    <a:pt x="32" y="36"/>
                  </a:lnTo>
                  <a:lnTo>
                    <a:pt x="32" y="12"/>
                  </a:lnTo>
                  <a:lnTo>
                    <a:pt x="32" y="0"/>
                  </a:lnTo>
                </a:path>
              </a:pathLst>
            </a:custGeom>
            <a:noFill/>
            <a:ln w="1270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grpSp>
          <p:nvGrpSpPr>
            <p:cNvPr id="27680" name="Group 77"/>
            <p:cNvGrpSpPr>
              <a:grpSpLocks/>
            </p:cNvGrpSpPr>
            <p:nvPr/>
          </p:nvGrpSpPr>
          <p:grpSpPr bwMode="auto">
            <a:xfrm>
              <a:off x="4146550" y="5113338"/>
              <a:ext cx="614363" cy="401637"/>
              <a:chOff x="2498" y="3620"/>
              <a:chExt cx="811" cy="545"/>
            </a:xfrm>
          </p:grpSpPr>
          <p:sp>
            <p:nvSpPr>
              <p:cNvPr id="27756" name="Oval 78"/>
              <p:cNvSpPr>
                <a:spLocks noChangeArrowheads="1"/>
              </p:cNvSpPr>
              <p:nvPr/>
            </p:nvSpPr>
            <p:spPr bwMode="auto">
              <a:xfrm rot="-5400000">
                <a:off x="2499" y="3631"/>
                <a:ext cx="117" cy="120"/>
              </a:xfrm>
              <a:prstGeom prst="ellipse">
                <a:avLst/>
              </a:prstGeom>
              <a:solidFill>
                <a:srgbClr val="FF0000"/>
              </a:solidFill>
              <a:ln w="127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27757" name="Freeform 79"/>
              <p:cNvSpPr>
                <a:spLocks/>
              </p:cNvSpPr>
              <p:nvPr/>
            </p:nvSpPr>
            <p:spPr bwMode="auto">
              <a:xfrm rot="-5400000">
                <a:off x="2791" y="3531"/>
                <a:ext cx="21" cy="392"/>
              </a:xfrm>
              <a:custGeom>
                <a:avLst/>
                <a:gdLst>
                  <a:gd name="T0" fmla="*/ 9 w 21"/>
                  <a:gd name="T1" fmla="*/ 0 h 392"/>
                  <a:gd name="T2" fmla="*/ 0 w 21"/>
                  <a:gd name="T3" fmla="*/ 36 h 392"/>
                  <a:gd name="T4" fmla="*/ 9 w 21"/>
                  <a:gd name="T5" fmla="*/ 72 h 392"/>
                  <a:gd name="T6" fmla="*/ 21 w 21"/>
                  <a:gd name="T7" fmla="*/ 97 h 392"/>
                  <a:gd name="T8" fmla="*/ 9 w 21"/>
                  <a:gd name="T9" fmla="*/ 121 h 392"/>
                  <a:gd name="T10" fmla="*/ 0 w 21"/>
                  <a:gd name="T11" fmla="*/ 145 h 392"/>
                  <a:gd name="T12" fmla="*/ 9 w 21"/>
                  <a:gd name="T13" fmla="*/ 166 h 392"/>
                  <a:gd name="T14" fmla="*/ 21 w 21"/>
                  <a:gd name="T15" fmla="*/ 190 h 392"/>
                  <a:gd name="T16" fmla="*/ 21 w 21"/>
                  <a:gd name="T17" fmla="*/ 226 h 392"/>
                  <a:gd name="T18" fmla="*/ 9 w 21"/>
                  <a:gd name="T19" fmla="*/ 262 h 392"/>
                  <a:gd name="T20" fmla="*/ 9 w 21"/>
                  <a:gd name="T21" fmla="*/ 287 h 392"/>
                  <a:gd name="T22" fmla="*/ 21 w 21"/>
                  <a:gd name="T23" fmla="*/ 311 h 392"/>
                  <a:gd name="T24" fmla="*/ 21 w 21"/>
                  <a:gd name="T25" fmla="*/ 335 h 392"/>
                  <a:gd name="T26" fmla="*/ 21 w 21"/>
                  <a:gd name="T27" fmla="*/ 356 h 392"/>
                  <a:gd name="T28" fmla="*/ 21 w 21"/>
                  <a:gd name="T29" fmla="*/ 380 h 392"/>
                  <a:gd name="T30" fmla="*/ 0 w 21"/>
                  <a:gd name="T31" fmla="*/ 380 h 392"/>
                  <a:gd name="T32" fmla="*/ 21 w 21"/>
                  <a:gd name="T33" fmla="*/ 392 h 39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1"/>
                  <a:gd name="T52" fmla="*/ 0 h 392"/>
                  <a:gd name="T53" fmla="*/ 21 w 21"/>
                  <a:gd name="T54" fmla="*/ 392 h 39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1" h="392">
                    <a:moveTo>
                      <a:pt x="9" y="0"/>
                    </a:moveTo>
                    <a:lnTo>
                      <a:pt x="0" y="36"/>
                    </a:lnTo>
                    <a:lnTo>
                      <a:pt x="9" y="72"/>
                    </a:lnTo>
                    <a:lnTo>
                      <a:pt x="21" y="97"/>
                    </a:lnTo>
                    <a:lnTo>
                      <a:pt x="9" y="121"/>
                    </a:lnTo>
                    <a:lnTo>
                      <a:pt x="0" y="145"/>
                    </a:lnTo>
                    <a:lnTo>
                      <a:pt x="9" y="166"/>
                    </a:lnTo>
                    <a:lnTo>
                      <a:pt x="21" y="190"/>
                    </a:lnTo>
                    <a:lnTo>
                      <a:pt x="21" y="226"/>
                    </a:lnTo>
                    <a:lnTo>
                      <a:pt x="9" y="262"/>
                    </a:lnTo>
                    <a:lnTo>
                      <a:pt x="9" y="287"/>
                    </a:lnTo>
                    <a:lnTo>
                      <a:pt x="21" y="311"/>
                    </a:lnTo>
                    <a:lnTo>
                      <a:pt x="21" y="335"/>
                    </a:lnTo>
                    <a:lnTo>
                      <a:pt x="21" y="356"/>
                    </a:lnTo>
                    <a:lnTo>
                      <a:pt x="21" y="380"/>
                    </a:lnTo>
                    <a:lnTo>
                      <a:pt x="0" y="380"/>
                    </a:lnTo>
                    <a:lnTo>
                      <a:pt x="21" y="392"/>
                    </a:lnTo>
                  </a:path>
                </a:pathLst>
              </a:custGeom>
              <a:noFill/>
              <a:ln w="1270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758" name="Freeform 80"/>
              <p:cNvSpPr>
                <a:spLocks/>
              </p:cNvSpPr>
              <p:nvPr/>
            </p:nvSpPr>
            <p:spPr bwMode="auto">
              <a:xfrm rot="-5400000">
                <a:off x="2804" y="3434"/>
                <a:ext cx="43" cy="416"/>
              </a:xfrm>
              <a:custGeom>
                <a:avLst/>
                <a:gdLst>
                  <a:gd name="T0" fmla="*/ 0 w 43"/>
                  <a:gd name="T1" fmla="*/ 0 h 416"/>
                  <a:gd name="T2" fmla="*/ 0 w 43"/>
                  <a:gd name="T3" fmla="*/ 60 h 416"/>
                  <a:gd name="T4" fmla="*/ 0 w 43"/>
                  <a:gd name="T5" fmla="*/ 85 h 416"/>
                  <a:gd name="T6" fmla="*/ 19 w 43"/>
                  <a:gd name="T7" fmla="*/ 97 h 416"/>
                  <a:gd name="T8" fmla="*/ 31 w 43"/>
                  <a:gd name="T9" fmla="*/ 121 h 416"/>
                  <a:gd name="T10" fmla="*/ 19 w 43"/>
                  <a:gd name="T11" fmla="*/ 154 h 416"/>
                  <a:gd name="T12" fmla="*/ 19 w 43"/>
                  <a:gd name="T13" fmla="*/ 178 h 416"/>
                  <a:gd name="T14" fmla="*/ 31 w 43"/>
                  <a:gd name="T15" fmla="*/ 202 h 416"/>
                  <a:gd name="T16" fmla="*/ 31 w 43"/>
                  <a:gd name="T17" fmla="*/ 226 h 416"/>
                  <a:gd name="T18" fmla="*/ 31 w 43"/>
                  <a:gd name="T19" fmla="*/ 250 h 416"/>
                  <a:gd name="T20" fmla="*/ 31 w 43"/>
                  <a:gd name="T21" fmla="*/ 275 h 416"/>
                  <a:gd name="T22" fmla="*/ 31 w 43"/>
                  <a:gd name="T23" fmla="*/ 311 h 416"/>
                  <a:gd name="T24" fmla="*/ 43 w 43"/>
                  <a:gd name="T25" fmla="*/ 335 h 416"/>
                  <a:gd name="T26" fmla="*/ 43 w 43"/>
                  <a:gd name="T27" fmla="*/ 356 h 416"/>
                  <a:gd name="T28" fmla="*/ 31 w 43"/>
                  <a:gd name="T29" fmla="*/ 380 h 416"/>
                  <a:gd name="T30" fmla="*/ 31 w 43"/>
                  <a:gd name="T31" fmla="*/ 404 h 416"/>
                  <a:gd name="T32" fmla="*/ 31 w 43"/>
                  <a:gd name="T33" fmla="*/ 416 h 4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3"/>
                  <a:gd name="T52" fmla="*/ 0 h 416"/>
                  <a:gd name="T53" fmla="*/ 43 w 43"/>
                  <a:gd name="T54" fmla="*/ 416 h 41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3" h="416">
                    <a:moveTo>
                      <a:pt x="0" y="0"/>
                    </a:moveTo>
                    <a:lnTo>
                      <a:pt x="0" y="60"/>
                    </a:lnTo>
                    <a:lnTo>
                      <a:pt x="0" y="85"/>
                    </a:lnTo>
                    <a:lnTo>
                      <a:pt x="19" y="97"/>
                    </a:lnTo>
                    <a:lnTo>
                      <a:pt x="31" y="121"/>
                    </a:lnTo>
                    <a:lnTo>
                      <a:pt x="19" y="154"/>
                    </a:lnTo>
                    <a:lnTo>
                      <a:pt x="19" y="178"/>
                    </a:lnTo>
                    <a:lnTo>
                      <a:pt x="31" y="202"/>
                    </a:lnTo>
                    <a:lnTo>
                      <a:pt x="31" y="226"/>
                    </a:lnTo>
                    <a:lnTo>
                      <a:pt x="31" y="250"/>
                    </a:lnTo>
                    <a:lnTo>
                      <a:pt x="31" y="275"/>
                    </a:lnTo>
                    <a:lnTo>
                      <a:pt x="31" y="311"/>
                    </a:lnTo>
                    <a:lnTo>
                      <a:pt x="43" y="335"/>
                    </a:lnTo>
                    <a:lnTo>
                      <a:pt x="43" y="356"/>
                    </a:lnTo>
                    <a:lnTo>
                      <a:pt x="31" y="380"/>
                    </a:lnTo>
                    <a:lnTo>
                      <a:pt x="31" y="404"/>
                    </a:lnTo>
                    <a:lnTo>
                      <a:pt x="31" y="416"/>
                    </a:lnTo>
                  </a:path>
                </a:pathLst>
              </a:custGeom>
              <a:noFill/>
              <a:ln w="1270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759" name="Oval 81"/>
              <p:cNvSpPr>
                <a:spLocks noChangeArrowheads="1"/>
              </p:cNvSpPr>
              <p:nvPr/>
            </p:nvSpPr>
            <p:spPr bwMode="auto">
              <a:xfrm rot="-5400000">
                <a:off x="2499" y="3768"/>
                <a:ext cx="118" cy="120"/>
              </a:xfrm>
              <a:prstGeom prst="ellipse">
                <a:avLst/>
              </a:prstGeom>
              <a:solidFill>
                <a:srgbClr val="FF0000"/>
              </a:solidFill>
              <a:ln w="127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27760" name="Freeform 82"/>
              <p:cNvSpPr>
                <a:spLocks/>
              </p:cNvSpPr>
              <p:nvPr/>
            </p:nvSpPr>
            <p:spPr bwMode="auto">
              <a:xfrm rot="-5400000">
                <a:off x="2791" y="3670"/>
                <a:ext cx="21" cy="392"/>
              </a:xfrm>
              <a:custGeom>
                <a:avLst/>
                <a:gdLst>
                  <a:gd name="T0" fmla="*/ 12 w 21"/>
                  <a:gd name="T1" fmla="*/ 0 h 392"/>
                  <a:gd name="T2" fmla="*/ 0 w 21"/>
                  <a:gd name="T3" fmla="*/ 36 h 392"/>
                  <a:gd name="T4" fmla="*/ 12 w 21"/>
                  <a:gd name="T5" fmla="*/ 72 h 392"/>
                  <a:gd name="T6" fmla="*/ 21 w 21"/>
                  <a:gd name="T7" fmla="*/ 97 h 392"/>
                  <a:gd name="T8" fmla="*/ 12 w 21"/>
                  <a:gd name="T9" fmla="*/ 121 h 392"/>
                  <a:gd name="T10" fmla="*/ 0 w 21"/>
                  <a:gd name="T11" fmla="*/ 145 h 392"/>
                  <a:gd name="T12" fmla="*/ 12 w 21"/>
                  <a:gd name="T13" fmla="*/ 166 h 392"/>
                  <a:gd name="T14" fmla="*/ 21 w 21"/>
                  <a:gd name="T15" fmla="*/ 190 h 392"/>
                  <a:gd name="T16" fmla="*/ 21 w 21"/>
                  <a:gd name="T17" fmla="*/ 226 h 392"/>
                  <a:gd name="T18" fmla="*/ 12 w 21"/>
                  <a:gd name="T19" fmla="*/ 262 h 392"/>
                  <a:gd name="T20" fmla="*/ 12 w 21"/>
                  <a:gd name="T21" fmla="*/ 287 h 392"/>
                  <a:gd name="T22" fmla="*/ 21 w 21"/>
                  <a:gd name="T23" fmla="*/ 311 h 392"/>
                  <a:gd name="T24" fmla="*/ 21 w 21"/>
                  <a:gd name="T25" fmla="*/ 335 h 392"/>
                  <a:gd name="T26" fmla="*/ 21 w 21"/>
                  <a:gd name="T27" fmla="*/ 356 h 392"/>
                  <a:gd name="T28" fmla="*/ 21 w 21"/>
                  <a:gd name="T29" fmla="*/ 380 h 392"/>
                  <a:gd name="T30" fmla="*/ 0 w 21"/>
                  <a:gd name="T31" fmla="*/ 380 h 392"/>
                  <a:gd name="T32" fmla="*/ 21 w 21"/>
                  <a:gd name="T33" fmla="*/ 392 h 39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1"/>
                  <a:gd name="T52" fmla="*/ 0 h 392"/>
                  <a:gd name="T53" fmla="*/ 21 w 21"/>
                  <a:gd name="T54" fmla="*/ 392 h 39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1" h="392">
                    <a:moveTo>
                      <a:pt x="12" y="0"/>
                    </a:moveTo>
                    <a:lnTo>
                      <a:pt x="0" y="36"/>
                    </a:lnTo>
                    <a:lnTo>
                      <a:pt x="12" y="72"/>
                    </a:lnTo>
                    <a:lnTo>
                      <a:pt x="21" y="97"/>
                    </a:lnTo>
                    <a:lnTo>
                      <a:pt x="12" y="121"/>
                    </a:lnTo>
                    <a:lnTo>
                      <a:pt x="0" y="145"/>
                    </a:lnTo>
                    <a:lnTo>
                      <a:pt x="12" y="166"/>
                    </a:lnTo>
                    <a:lnTo>
                      <a:pt x="21" y="190"/>
                    </a:lnTo>
                    <a:lnTo>
                      <a:pt x="21" y="226"/>
                    </a:lnTo>
                    <a:lnTo>
                      <a:pt x="12" y="262"/>
                    </a:lnTo>
                    <a:lnTo>
                      <a:pt x="12" y="287"/>
                    </a:lnTo>
                    <a:lnTo>
                      <a:pt x="21" y="311"/>
                    </a:lnTo>
                    <a:lnTo>
                      <a:pt x="21" y="335"/>
                    </a:lnTo>
                    <a:lnTo>
                      <a:pt x="21" y="356"/>
                    </a:lnTo>
                    <a:lnTo>
                      <a:pt x="21" y="380"/>
                    </a:lnTo>
                    <a:lnTo>
                      <a:pt x="0" y="380"/>
                    </a:lnTo>
                    <a:lnTo>
                      <a:pt x="21" y="392"/>
                    </a:lnTo>
                  </a:path>
                </a:pathLst>
              </a:custGeom>
              <a:noFill/>
              <a:ln w="1270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761" name="Freeform 83"/>
              <p:cNvSpPr>
                <a:spLocks/>
              </p:cNvSpPr>
              <p:nvPr/>
            </p:nvSpPr>
            <p:spPr bwMode="auto">
              <a:xfrm rot="-5400000">
                <a:off x="2804" y="3573"/>
                <a:ext cx="43" cy="416"/>
              </a:xfrm>
              <a:custGeom>
                <a:avLst/>
                <a:gdLst>
                  <a:gd name="T0" fmla="*/ 0 w 43"/>
                  <a:gd name="T1" fmla="*/ 0 h 416"/>
                  <a:gd name="T2" fmla="*/ 0 w 43"/>
                  <a:gd name="T3" fmla="*/ 60 h 416"/>
                  <a:gd name="T4" fmla="*/ 0 w 43"/>
                  <a:gd name="T5" fmla="*/ 85 h 416"/>
                  <a:gd name="T6" fmla="*/ 22 w 43"/>
                  <a:gd name="T7" fmla="*/ 97 h 416"/>
                  <a:gd name="T8" fmla="*/ 34 w 43"/>
                  <a:gd name="T9" fmla="*/ 121 h 416"/>
                  <a:gd name="T10" fmla="*/ 22 w 43"/>
                  <a:gd name="T11" fmla="*/ 154 h 416"/>
                  <a:gd name="T12" fmla="*/ 22 w 43"/>
                  <a:gd name="T13" fmla="*/ 178 h 416"/>
                  <a:gd name="T14" fmla="*/ 34 w 43"/>
                  <a:gd name="T15" fmla="*/ 202 h 416"/>
                  <a:gd name="T16" fmla="*/ 34 w 43"/>
                  <a:gd name="T17" fmla="*/ 226 h 416"/>
                  <a:gd name="T18" fmla="*/ 34 w 43"/>
                  <a:gd name="T19" fmla="*/ 250 h 416"/>
                  <a:gd name="T20" fmla="*/ 34 w 43"/>
                  <a:gd name="T21" fmla="*/ 275 h 416"/>
                  <a:gd name="T22" fmla="*/ 34 w 43"/>
                  <a:gd name="T23" fmla="*/ 311 h 416"/>
                  <a:gd name="T24" fmla="*/ 43 w 43"/>
                  <a:gd name="T25" fmla="*/ 335 h 416"/>
                  <a:gd name="T26" fmla="*/ 43 w 43"/>
                  <a:gd name="T27" fmla="*/ 356 h 416"/>
                  <a:gd name="T28" fmla="*/ 34 w 43"/>
                  <a:gd name="T29" fmla="*/ 380 h 416"/>
                  <a:gd name="T30" fmla="*/ 34 w 43"/>
                  <a:gd name="T31" fmla="*/ 404 h 416"/>
                  <a:gd name="T32" fmla="*/ 34 w 43"/>
                  <a:gd name="T33" fmla="*/ 416 h 4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3"/>
                  <a:gd name="T52" fmla="*/ 0 h 416"/>
                  <a:gd name="T53" fmla="*/ 43 w 43"/>
                  <a:gd name="T54" fmla="*/ 416 h 41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3" h="416">
                    <a:moveTo>
                      <a:pt x="0" y="0"/>
                    </a:moveTo>
                    <a:lnTo>
                      <a:pt x="0" y="60"/>
                    </a:lnTo>
                    <a:lnTo>
                      <a:pt x="0" y="85"/>
                    </a:lnTo>
                    <a:lnTo>
                      <a:pt x="22" y="97"/>
                    </a:lnTo>
                    <a:lnTo>
                      <a:pt x="34" y="121"/>
                    </a:lnTo>
                    <a:lnTo>
                      <a:pt x="22" y="154"/>
                    </a:lnTo>
                    <a:lnTo>
                      <a:pt x="22" y="178"/>
                    </a:lnTo>
                    <a:lnTo>
                      <a:pt x="34" y="202"/>
                    </a:lnTo>
                    <a:lnTo>
                      <a:pt x="34" y="226"/>
                    </a:lnTo>
                    <a:lnTo>
                      <a:pt x="34" y="250"/>
                    </a:lnTo>
                    <a:lnTo>
                      <a:pt x="34" y="275"/>
                    </a:lnTo>
                    <a:lnTo>
                      <a:pt x="34" y="311"/>
                    </a:lnTo>
                    <a:lnTo>
                      <a:pt x="43" y="335"/>
                    </a:lnTo>
                    <a:lnTo>
                      <a:pt x="43" y="356"/>
                    </a:lnTo>
                    <a:lnTo>
                      <a:pt x="34" y="380"/>
                    </a:lnTo>
                    <a:lnTo>
                      <a:pt x="34" y="404"/>
                    </a:lnTo>
                    <a:lnTo>
                      <a:pt x="34" y="416"/>
                    </a:lnTo>
                  </a:path>
                </a:pathLst>
              </a:custGeom>
              <a:noFill/>
              <a:ln w="1270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762" name="Oval 84"/>
              <p:cNvSpPr>
                <a:spLocks noChangeArrowheads="1"/>
              </p:cNvSpPr>
              <p:nvPr/>
            </p:nvSpPr>
            <p:spPr bwMode="auto">
              <a:xfrm rot="-5400000">
                <a:off x="2499" y="3907"/>
                <a:ext cx="118" cy="120"/>
              </a:xfrm>
              <a:prstGeom prst="ellipse">
                <a:avLst/>
              </a:prstGeom>
              <a:solidFill>
                <a:srgbClr val="FF0000"/>
              </a:solidFill>
              <a:ln w="127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27763" name="Freeform 85"/>
              <p:cNvSpPr>
                <a:spLocks/>
              </p:cNvSpPr>
              <p:nvPr/>
            </p:nvSpPr>
            <p:spPr bwMode="auto">
              <a:xfrm rot="-5400000">
                <a:off x="2791" y="3809"/>
                <a:ext cx="21" cy="392"/>
              </a:xfrm>
              <a:custGeom>
                <a:avLst/>
                <a:gdLst>
                  <a:gd name="T0" fmla="*/ 12 w 21"/>
                  <a:gd name="T1" fmla="*/ 0 h 392"/>
                  <a:gd name="T2" fmla="*/ 0 w 21"/>
                  <a:gd name="T3" fmla="*/ 36 h 392"/>
                  <a:gd name="T4" fmla="*/ 12 w 21"/>
                  <a:gd name="T5" fmla="*/ 72 h 392"/>
                  <a:gd name="T6" fmla="*/ 21 w 21"/>
                  <a:gd name="T7" fmla="*/ 97 h 392"/>
                  <a:gd name="T8" fmla="*/ 12 w 21"/>
                  <a:gd name="T9" fmla="*/ 121 h 392"/>
                  <a:gd name="T10" fmla="*/ 0 w 21"/>
                  <a:gd name="T11" fmla="*/ 145 h 392"/>
                  <a:gd name="T12" fmla="*/ 12 w 21"/>
                  <a:gd name="T13" fmla="*/ 166 h 392"/>
                  <a:gd name="T14" fmla="*/ 21 w 21"/>
                  <a:gd name="T15" fmla="*/ 190 h 392"/>
                  <a:gd name="T16" fmla="*/ 21 w 21"/>
                  <a:gd name="T17" fmla="*/ 226 h 392"/>
                  <a:gd name="T18" fmla="*/ 12 w 21"/>
                  <a:gd name="T19" fmla="*/ 262 h 392"/>
                  <a:gd name="T20" fmla="*/ 12 w 21"/>
                  <a:gd name="T21" fmla="*/ 287 h 392"/>
                  <a:gd name="T22" fmla="*/ 21 w 21"/>
                  <a:gd name="T23" fmla="*/ 311 h 392"/>
                  <a:gd name="T24" fmla="*/ 21 w 21"/>
                  <a:gd name="T25" fmla="*/ 335 h 392"/>
                  <a:gd name="T26" fmla="*/ 21 w 21"/>
                  <a:gd name="T27" fmla="*/ 356 h 392"/>
                  <a:gd name="T28" fmla="*/ 21 w 21"/>
                  <a:gd name="T29" fmla="*/ 380 h 392"/>
                  <a:gd name="T30" fmla="*/ 0 w 21"/>
                  <a:gd name="T31" fmla="*/ 380 h 392"/>
                  <a:gd name="T32" fmla="*/ 21 w 21"/>
                  <a:gd name="T33" fmla="*/ 392 h 39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1"/>
                  <a:gd name="T52" fmla="*/ 0 h 392"/>
                  <a:gd name="T53" fmla="*/ 21 w 21"/>
                  <a:gd name="T54" fmla="*/ 392 h 39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1" h="392">
                    <a:moveTo>
                      <a:pt x="12" y="0"/>
                    </a:moveTo>
                    <a:lnTo>
                      <a:pt x="0" y="36"/>
                    </a:lnTo>
                    <a:lnTo>
                      <a:pt x="12" y="72"/>
                    </a:lnTo>
                    <a:lnTo>
                      <a:pt x="21" y="97"/>
                    </a:lnTo>
                    <a:lnTo>
                      <a:pt x="12" y="121"/>
                    </a:lnTo>
                    <a:lnTo>
                      <a:pt x="0" y="145"/>
                    </a:lnTo>
                    <a:lnTo>
                      <a:pt x="12" y="166"/>
                    </a:lnTo>
                    <a:lnTo>
                      <a:pt x="21" y="190"/>
                    </a:lnTo>
                    <a:lnTo>
                      <a:pt x="21" y="226"/>
                    </a:lnTo>
                    <a:lnTo>
                      <a:pt x="12" y="262"/>
                    </a:lnTo>
                    <a:lnTo>
                      <a:pt x="12" y="287"/>
                    </a:lnTo>
                    <a:lnTo>
                      <a:pt x="21" y="311"/>
                    </a:lnTo>
                    <a:lnTo>
                      <a:pt x="21" y="335"/>
                    </a:lnTo>
                    <a:lnTo>
                      <a:pt x="21" y="356"/>
                    </a:lnTo>
                    <a:lnTo>
                      <a:pt x="21" y="380"/>
                    </a:lnTo>
                    <a:lnTo>
                      <a:pt x="0" y="380"/>
                    </a:lnTo>
                    <a:lnTo>
                      <a:pt x="21" y="392"/>
                    </a:lnTo>
                  </a:path>
                </a:pathLst>
              </a:custGeom>
              <a:noFill/>
              <a:ln w="1270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764" name="Freeform 86"/>
              <p:cNvSpPr>
                <a:spLocks/>
              </p:cNvSpPr>
              <p:nvPr/>
            </p:nvSpPr>
            <p:spPr bwMode="auto">
              <a:xfrm rot="-5400000">
                <a:off x="2804" y="3712"/>
                <a:ext cx="43" cy="416"/>
              </a:xfrm>
              <a:custGeom>
                <a:avLst/>
                <a:gdLst>
                  <a:gd name="T0" fmla="*/ 0 w 43"/>
                  <a:gd name="T1" fmla="*/ 0 h 416"/>
                  <a:gd name="T2" fmla="*/ 0 w 43"/>
                  <a:gd name="T3" fmla="*/ 60 h 416"/>
                  <a:gd name="T4" fmla="*/ 0 w 43"/>
                  <a:gd name="T5" fmla="*/ 85 h 416"/>
                  <a:gd name="T6" fmla="*/ 22 w 43"/>
                  <a:gd name="T7" fmla="*/ 97 h 416"/>
                  <a:gd name="T8" fmla="*/ 34 w 43"/>
                  <a:gd name="T9" fmla="*/ 121 h 416"/>
                  <a:gd name="T10" fmla="*/ 22 w 43"/>
                  <a:gd name="T11" fmla="*/ 154 h 416"/>
                  <a:gd name="T12" fmla="*/ 22 w 43"/>
                  <a:gd name="T13" fmla="*/ 178 h 416"/>
                  <a:gd name="T14" fmla="*/ 34 w 43"/>
                  <a:gd name="T15" fmla="*/ 202 h 416"/>
                  <a:gd name="T16" fmla="*/ 34 w 43"/>
                  <a:gd name="T17" fmla="*/ 226 h 416"/>
                  <a:gd name="T18" fmla="*/ 34 w 43"/>
                  <a:gd name="T19" fmla="*/ 250 h 416"/>
                  <a:gd name="T20" fmla="*/ 34 w 43"/>
                  <a:gd name="T21" fmla="*/ 275 h 416"/>
                  <a:gd name="T22" fmla="*/ 34 w 43"/>
                  <a:gd name="T23" fmla="*/ 311 h 416"/>
                  <a:gd name="T24" fmla="*/ 43 w 43"/>
                  <a:gd name="T25" fmla="*/ 335 h 416"/>
                  <a:gd name="T26" fmla="*/ 43 w 43"/>
                  <a:gd name="T27" fmla="*/ 356 h 416"/>
                  <a:gd name="T28" fmla="*/ 34 w 43"/>
                  <a:gd name="T29" fmla="*/ 380 h 416"/>
                  <a:gd name="T30" fmla="*/ 34 w 43"/>
                  <a:gd name="T31" fmla="*/ 404 h 416"/>
                  <a:gd name="T32" fmla="*/ 34 w 43"/>
                  <a:gd name="T33" fmla="*/ 416 h 4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3"/>
                  <a:gd name="T52" fmla="*/ 0 h 416"/>
                  <a:gd name="T53" fmla="*/ 43 w 43"/>
                  <a:gd name="T54" fmla="*/ 416 h 41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3" h="416">
                    <a:moveTo>
                      <a:pt x="0" y="0"/>
                    </a:moveTo>
                    <a:lnTo>
                      <a:pt x="0" y="60"/>
                    </a:lnTo>
                    <a:lnTo>
                      <a:pt x="0" y="85"/>
                    </a:lnTo>
                    <a:lnTo>
                      <a:pt x="22" y="97"/>
                    </a:lnTo>
                    <a:lnTo>
                      <a:pt x="34" y="121"/>
                    </a:lnTo>
                    <a:lnTo>
                      <a:pt x="22" y="154"/>
                    </a:lnTo>
                    <a:lnTo>
                      <a:pt x="22" y="178"/>
                    </a:lnTo>
                    <a:lnTo>
                      <a:pt x="34" y="202"/>
                    </a:lnTo>
                    <a:lnTo>
                      <a:pt x="34" y="226"/>
                    </a:lnTo>
                    <a:lnTo>
                      <a:pt x="34" y="250"/>
                    </a:lnTo>
                    <a:lnTo>
                      <a:pt x="34" y="275"/>
                    </a:lnTo>
                    <a:lnTo>
                      <a:pt x="34" y="311"/>
                    </a:lnTo>
                    <a:lnTo>
                      <a:pt x="43" y="335"/>
                    </a:lnTo>
                    <a:lnTo>
                      <a:pt x="43" y="356"/>
                    </a:lnTo>
                    <a:lnTo>
                      <a:pt x="34" y="380"/>
                    </a:lnTo>
                    <a:lnTo>
                      <a:pt x="34" y="404"/>
                    </a:lnTo>
                    <a:lnTo>
                      <a:pt x="34" y="416"/>
                    </a:lnTo>
                  </a:path>
                </a:pathLst>
              </a:custGeom>
              <a:noFill/>
              <a:ln w="1270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765" name="Oval 87"/>
              <p:cNvSpPr>
                <a:spLocks noChangeArrowheads="1"/>
              </p:cNvSpPr>
              <p:nvPr/>
            </p:nvSpPr>
            <p:spPr bwMode="auto">
              <a:xfrm rot="-5400000">
                <a:off x="2499" y="4046"/>
                <a:ext cx="118" cy="120"/>
              </a:xfrm>
              <a:prstGeom prst="ellipse">
                <a:avLst/>
              </a:prstGeom>
              <a:solidFill>
                <a:srgbClr val="FF0000"/>
              </a:solidFill>
              <a:ln w="127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27766" name="Freeform 88"/>
              <p:cNvSpPr>
                <a:spLocks/>
              </p:cNvSpPr>
              <p:nvPr/>
            </p:nvSpPr>
            <p:spPr bwMode="auto">
              <a:xfrm rot="-5400000">
                <a:off x="2804" y="3849"/>
                <a:ext cx="44" cy="416"/>
              </a:xfrm>
              <a:custGeom>
                <a:avLst/>
                <a:gdLst>
                  <a:gd name="T0" fmla="*/ 0 w 44"/>
                  <a:gd name="T1" fmla="*/ 0 h 416"/>
                  <a:gd name="T2" fmla="*/ 0 w 44"/>
                  <a:gd name="T3" fmla="*/ 60 h 416"/>
                  <a:gd name="T4" fmla="*/ 0 w 44"/>
                  <a:gd name="T5" fmla="*/ 85 h 416"/>
                  <a:gd name="T6" fmla="*/ 22 w 44"/>
                  <a:gd name="T7" fmla="*/ 97 h 416"/>
                  <a:gd name="T8" fmla="*/ 32 w 44"/>
                  <a:gd name="T9" fmla="*/ 121 h 416"/>
                  <a:gd name="T10" fmla="*/ 22 w 44"/>
                  <a:gd name="T11" fmla="*/ 154 h 416"/>
                  <a:gd name="T12" fmla="*/ 22 w 44"/>
                  <a:gd name="T13" fmla="*/ 178 h 416"/>
                  <a:gd name="T14" fmla="*/ 32 w 44"/>
                  <a:gd name="T15" fmla="*/ 202 h 416"/>
                  <a:gd name="T16" fmla="*/ 32 w 44"/>
                  <a:gd name="T17" fmla="*/ 226 h 416"/>
                  <a:gd name="T18" fmla="*/ 32 w 44"/>
                  <a:gd name="T19" fmla="*/ 250 h 416"/>
                  <a:gd name="T20" fmla="*/ 32 w 44"/>
                  <a:gd name="T21" fmla="*/ 275 h 416"/>
                  <a:gd name="T22" fmla="*/ 32 w 44"/>
                  <a:gd name="T23" fmla="*/ 311 h 416"/>
                  <a:gd name="T24" fmla="*/ 44 w 44"/>
                  <a:gd name="T25" fmla="*/ 335 h 416"/>
                  <a:gd name="T26" fmla="*/ 44 w 44"/>
                  <a:gd name="T27" fmla="*/ 356 h 416"/>
                  <a:gd name="T28" fmla="*/ 32 w 44"/>
                  <a:gd name="T29" fmla="*/ 380 h 416"/>
                  <a:gd name="T30" fmla="*/ 32 w 44"/>
                  <a:gd name="T31" fmla="*/ 404 h 416"/>
                  <a:gd name="T32" fmla="*/ 32 w 44"/>
                  <a:gd name="T33" fmla="*/ 416 h 4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4"/>
                  <a:gd name="T52" fmla="*/ 0 h 416"/>
                  <a:gd name="T53" fmla="*/ 44 w 44"/>
                  <a:gd name="T54" fmla="*/ 416 h 41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4" h="416">
                    <a:moveTo>
                      <a:pt x="0" y="0"/>
                    </a:moveTo>
                    <a:lnTo>
                      <a:pt x="0" y="60"/>
                    </a:lnTo>
                    <a:lnTo>
                      <a:pt x="0" y="85"/>
                    </a:lnTo>
                    <a:lnTo>
                      <a:pt x="22" y="97"/>
                    </a:lnTo>
                    <a:lnTo>
                      <a:pt x="32" y="121"/>
                    </a:lnTo>
                    <a:lnTo>
                      <a:pt x="22" y="154"/>
                    </a:lnTo>
                    <a:lnTo>
                      <a:pt x="22" y="178"/>
                    </a:lnTo>
                    <a:lnTo>
                      <a:pt x="32" y="202"/>
                    </a:lnTo>
                    <a:lnTo>
                      <a:pt x="32" y="226"/>
                    </a:lnTo>
                    <a:lnTo>
                      <a:pt x="32" y="250"/>
                    </a:lnTo>
                    <a:lnTo>
                      <a:pt x="32" y="275"/>
                    </a:lnTo>
                    <a:lnTo>
                      <a:pt x="32" y="311"/>
                    </a:lnTo>
                    <a:lnTo>
                      <a:pt x="44" y="335"/>
                    </a:lnTo>
                    <a:lnTo>
                      <a:pt x="44" y="356"/>
                    </a:lnTo>
                    <a:lnTo>
                      <a:pt x="32" y="380"/>
                    </a:lnTo>
                    <a:lnTo>
                      <a:pt x="32" y="404"/>
                    </a:lnTo>
                    <a:lnTo>
                      <a:pt x="32" y="416"/>
                    </a:lnTo>
                  </a:path>
                </a:pathLst>
              </a:custGeom>
              <a:noFill/>
              <a:ln w="1270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767" name="Oval 89"/>
              <p:cNvSpPr>
                <a:spLocks noChangeArrowheads="1"/>
              </p:cNvSpPr>
              <p:nvPr/>
            </p:nvSpPr>
            <p:spPr bwMode="auto">
              <a:xfrm rot="-5400000">
                <a:off x="3191" y="3632"/>
                <a:ext cx="117" cy="118"/>
              </a:xfrm>
              <a:prstGeom prst="ellipse">
                <a:avLst/>
              </a:prstGeom>
              <a:solidFill>
                <a:srgbClr val="FF0000"/>
              </a:solidFill>
              <a:ln w="127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27768" name="Freeform 90"/>
              <p:cNvSpPr>
                <a:spLocks/>
              </p:cNvSpPr>
              <p:nvPr/>
            </p:nvSpPr>
            <p:spPr bwMode="auto">
              <a:xfrm rot="-5400000">
                <a:off x="2993" y="3531"/>
                <a:ext cx="21" cy="392"/>
              </a:xfrm>
              <a:custGeom>
                <a:avLst/>
                <a:gdLst>
                  <a:gd name="T0" fmla="*/ 9 w 21"/>
                  <a:gd name="T1" fmla="*/ 392 h 392"/>
                  <a:gd name="T2" fmla="*/ 0 w 21"/>
                  <a:gd name="T3" fmla="*/ 359 h 392"/>
                  <a:gd name="T4" fmla="*/ 9 w 21"/>
                  <a:gd name="T5" fmla="*/ 323 h 392"/>
                  <a:gd name="T6" fmla="*/ 21 w 21"/>
                  <a:gd name="T7" fmla="*/ 299 h 392"/>
                  <a:gd name="T8" fmla="*/ 9 w 21"/>
                  <a:gd name="T9" fmla="*/ 275 h 392"/>
                  <a:gd name="T10" fmla="*/ 0 w 21"/>
                  <a:gd name="T11" fmla="*/ 250 h 392"/>
                  <a:gd name="T12" fmla="*/ 9 w 21"/>
                  <a:gd name="T13" fmla="*/ 226 h 392"/>
                  <a:gd name="T14" fmla="*/ 21 w 21"/>
                  <a:gd name="T15" fmla="*/ 202 h 392"/>
                  <a:gd name="T16" fmla="*/ 21 w 21"/>
                  <a:gd name="T17" fmla="*/ 166 h 392"/>
                  <a:gd name="T18" fmla="*/ 9 w 21"/>
                  <a:gd name="T19" fmla="*/ 133 h 392"/>
                  <a:gd name="T20" fmla="*/ 9 w 21"/>
                  <a:gd name="T21" fmla="*/ 109 h 392"/>
                  <a:gd name="T22" fmla="*/ 21 w 21"/>
                  <a:gd name="T23" fmla="*/ 85 h 392"/>
                  <a:gd name="T24" fmla="*/ 21 w 21"/>
                  <a:gd name="T25" fmla="*/ 60 h 392"/>
                  <a:gd name="T26" fmla="*/ 21 w 21"/>
                  <a:gd name="T27" fmla="*/ 36 h 392"/>
                  <a:gd name="T28" fmla="*/ 21 w 21"/>
                  <a:gd name="T29" fmla="*/ 12 h 392"/>
                  <a:gd name="T30" fmla="*/ 0 w 21"/>
                  <a:gd name="T31" fmla="*/ 12 h 392"/>
                  <a:gd name="T32" fmla="*/ 21 w 21"/>
                  <a:gd name="T33" fmla="*/ 0 h 39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1"/>
                  <a:gd name="T52" fmla="*/ 0 h 392"/>
                  <a:gd name="T53" fmla="*/ 21 w 21"/>
                  <a:gd name="T54" fmla="*/ 392 h 39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1" h="392">
                    <a:moveTo>
                      <a:pt x="9" y="392"/>
                    </a:moveTo>
                    <a:lnTo>
                      <a:pt x="0" y="359"/>
                    </a:lnTo>
                    <a:lnTo>
                      <a:pt x="9" y="323"/>
                    </a:lnTo>
                    <a:lnTo>
                      <a:pt x="21" y="299"/>
                    </a:lnTo>
                    <a:lnTo>
                      <a:pt x="9" y="275"/>
                    </a:lnTo>
                    <a:lnTo>
                      <a:pt x="0" y="250"/>
                    </a:lnTo>
                    <a:lnTo>
                      <a:pt x="9" y="226"/>
                    </a:lnTo>
                    <a:lnTo>
                      <a:pt x="21" y="202"/>
                    </a:lnTo>
                    <a:lnTo>
                      <a:pt x="21" y="166"/>
                    </a:lnTo>
                    <a:lnTo>
                      <a:pt x="9" y="133"/>
                    </a:lnTo>
                    <a:lnTo>
                      <a:pt x="9" y="109"/>
                    </a:lnTo>
                    <a:lnTo>
                      <a:pt x="21" y="85"/>
                    </a:lnTo>
                    <a:lnTo>
                      <a:pt x="21" y="60"/>
                    </a:lnTo>
                    <a:lnTo>
                      <a:pt x="21" y="36"/>
                    </a:lnTo>
                    <a:lnTo>
                      <a:pt x="21" y="12"/>
                    </a:lnTo>
                    <a:lnTo>
                      <a:pt x="0" y="12"/>
                    </a:lnTo>
                    <a:lnTo>
                      <a:pt x="21" y="0"/>
                    </a:lnTo>
                  </a:path>
                </a:pathLst>
              </a:custGeom>
              <a:noFill/>
              <a:ln w="1270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769" name="Freeform 91"/>
              <p:cNvSpPr>
                <a:spLocks/>
              </p:cNvSpPr>
              <p:nvPr/>
            </p:nvSpPr>
            <p:spPr bwMode="auto">
              <a:xfrm rot="-5400000">
                <a:off x="2958" y="3434"/>
                <a:ext cx="43" cy="416"/>
              </a:xfrm>
              <a:custGeom>
                <a:avLst/>
                <a:gdLst>
                  <a:gd name="T0" fmla="*/ 0 w 43"/>
                  <a:gd name="T1" fmla="*/ 416 h 416"/>
                  <a:gd name="T2" fmla="*/ 0 w 43"/>
                  <a:gd name="T3" fmla="*/ 359 h 416"/>
                  <a:gd name="T4" fmla="*/ 0 w 43"/>
                  <a:gd name="T5" fmla="*/ 335 h 416"/>
                  <a:gd name="T6" fmla="*/ 19 w 43"/>
                  <a:gd name="T7" fmla="*/ 323 h 416"/>
                  <a:gd name="T8" fmla="*/ 31 w 43"/>
                  <a:gd name="T9" fmla="*/ 298 h 416"/>
                  <a:gd name="T10" fmla="*/ 19 w 43"/>
                  <a:gd name="T11" fmla="*/ 262 h 416"/>
                  <a:gd name="T12" fmla="*/ 19 w 43"/>
                  <a:gd name="T13" fmla="*/ 238 h 416"/>
                  <a:gd name="T14" fmla="*/ 31 w 43"/>
                  <a:gd name="T15" fmla="*/ 214 h 416"/>
                  <a:gd name="T16" fmla="*/ 31 w 43"/>
                  <a:gd name="T17" fmla="*/ 190 h 416"/>
                  <a:gd name="T18" fmla="*/ 31 w 43"/>
                  <a:gd name="T19" fmla="*/ 169 h 416"/>
                  <a:gd name="T20" fmla="*/ 31 w 43"/>
                  <a:gd name="T21" fmla="*/ 145 h 416"/>
                  <a:gd name="T22" fmla="*/ 31 w 43"/>
                  <a:gd name="T23" fmla="*/ 108 h 416"/>
                  <a:gd name="T24" fmla="*/ 43 w 43"/>
                  <a:gd name="T25" fmla="*/ 84 h 416"/>
                  <a:gd name="T26" fmla="*/ 43 w 43"/>
                  <a:gd name="T27" fmla="*/ 60 h 416"/>
                  <a:gd name="T28" fmla="*/ 31 w 43"/>
                  <a:gd name="T29" fmla="*/ 36 h 416"/>
                  <a:gd name="T30" fmla="*/ 31 w 43"/>
                  <a:gd name="T31" fmla="*/ 12 h 416"/>
                  <a:gd name="T32" fmla="*/ 31 w 43"/>
                  <a:gd name="T33" fmla="*/ 0 h 4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3"/>
                  <a:gd name="T52" fmla="*/ 0 h 416"/>
                  <a:gd name="T53" fmla="*/ 43 w 43"/>
                  <a:gd name="T54" fmla="*/ 416 h 41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3" h="416">
                    <a:moveTo>
                      <a:pt x="0" y="416"/>
                    </a:moveTo>
                    <a:lnTo>
                      <a:pt x="0" y="359"/>
                    </a:lnTo>
                    <a:lnTo>
                      <a:pt x="0" y="335"/>
                    </a:lnTo>
                    <a:lnTo>
                      <a:pt x="19" y="323"/>
                    </a:lnTo>
                    <a:lnTo>
                      <a:pt x="31" y="298"/>
                    </a:lnTo>
                    <a:lnTo>
                      <a:pt x="19" y="262"/>
                    </a:lnTo>
                    <a:lnTo>
                      <a:pt x="19" y="238"/>
                    </a:lnTo>
                    <a:lnTo>
                      <a:pt x="31" y="214"/>
                    </a:lnTo>
                    <a:lnTo>
                      <a:pt x="31" y="190"/>
                    </a:lnTo>
                    <a:lnTo>
                      <a:pt x="31" y="169"/>
                    </a:lnTo>
                    <a:lnTo>
                      <a:pt x="31" y="145"/>
                    </a:lnTo>
                    <a:lnTo>
                      <a:pt x="31" y="108"/>
                    </a:lnTo>
                    <a:lnTo>
                      <a:pt x="43" y="84"/>
                    </a:lnTo>
                    <a:lnTo>
                      <a:pt x="43" y="60"/>
                    </a:lnTo>
                    <a:lnTo>
                      <a:pt x="31" y="36"/>
                    </a:lnTo>
                    <a:lnTo>
                      <a:pt x="31" y="12"/>
                    </a:lnTo>
                    <a:lnTo>
                      <a:pt x="31" y="0"/>
                    </a:lnTo>
                  </a:path>
                </a:pathLst>
              </a:custGeom>
              <a:noFill/>
              <a:ln w="1270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770" name="Oval 92"/>
              <p:cNvSpPr>
                <a:spLocks noChangeArrowheads="1"/>
              </p:cNvSpPr>
              <p:nvPr/>
            </p:nvSpPr>
            <p:spPr bwMode="auto">
              <a:xfrm rot="-5400000">
                <a:off x="3191" y="3769"/>
                <a:ext cx="118" cy="118"/>
              </a:xfrm>
              <a:prstGeom prst="ellipse">
                <a:avLst/>
              </a:prstGeom>
              <a:solidFill>
                <a:srgbClr val="FF0000"/>
              </a:solidFill>
              <a:ln w="127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27771" name="Freeform 93"/>
              <p:cNvSpPr>
                <a:spLocks/>
              </p:cNvSpPr>
              <p:nvPr/>
            </p:nvSpPr>
            <p:spPr bwMode="auto">
              <a:xfrm rot="-5400000">
                <a:off x="2993" y="3670"/>
                <a:ext cx="21" cy="392"/>
              </a:xfrm>
              <a:custGeom>
                <a:avLst/>
                <a:gdLst>
                  <a:gd name="T0" fmla="*/ 12 w 21"/>
                  <a:gd name="T1" fmla="*/ 392 h 392"/>
                  <a:gd name="T2" fmla="*/ 0 w 21"/>
                  <a:gd name="T3" fmla="*/ 359 h 392"/>
                  <a:gd name="T4" fmla="*/ 12 w 21"/>
                  <a:gd name="T5" fmla="*/ 323 h 392"/>
                  <a:gd name="T6" fmla="*/ 21 w 21"/>
                  <a:gd name="T7" fmla="*/ 299 h 392"/>
                  <a:gd name="T8" fmla="*/ 12 w 21"/>
                  <a:gd name="T9" fmla="*/ 275 h 392"/>
                  <a:gd name="T10" fmla="*/ 0 w 21"/>
                  <a:gd name="T11" fmla="*/ 250 h 392"/>
                  <a:gd name="T12" fmla="*/ 12 w 21"/>
                  <a:gd name="T13" fmla="*/ 226 h 392"/>
                  <a:gd name="T14" fmla="*/ 21 w 21"/>
                  <a:gd name="T15" fmla="*/ 202 h 392"/>
                  <a:gd name="T16" fmla="*/ 21 w 21"/>
                  <a:gd name="T17" fmla="*/ 166 h 392"/>
                  <a:gd name="T18" fmla="*/ 12 w 21"/>
                  <a:gd name="T19" fmla="*/ 133 h 392"/>
                  <a:gd name="T20" fmla="*/ 12 w 21"/>
                  <a:gd name="T21" fmla="*/ 109 h 392"/>
                  <a:gd name="T22" fmla="*/ 21 w 21"/>
                  <a:gd name="T23" fmla="*/ 85 h 392"/>
                  <a:gd name="T24" fmla="*/ 21 w 21"/>
                  <a:gd name="T25" fmla="*/ 60 h 392"/>
                  <a:gd name="T26" fmla="*/ 21 w 21"/>
                  <a:gd name="T27" fmla="*/ 36 h 392"/>
                  <a:gd name="T28" fmla="*/ 21 w 21"/>
                  <a:gd name="T29" fmla="*/ 12 h 392"/>
                  <a:gd name="T30" fmla="*/ 0 w 21"/>
                  <a:gd name="T31" fmla="*/ 12 h 392"/>
                  <a:gd name="T32" fmla="*/ 21 w 21"/>
                  <a:gd name="T33" fmla="*/ 0 h 39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1"/>
                  <a:gd name="T52" fmla="*/ 0 h 392"/>
                  <a:gd name="T53" fmla="*/ 21 w 21"/>
                  <a:gd name="T54" fmla="*/ 392 h 39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1" h="392">
                    <a:moveTo>
                      <a:pt x="12" y="392"/>
                    </a:moveTo>
                    <a:lnTo>
                      <a:pt x="0" y="359"/>
                    </a:lnTo>
                    <a:lnTo>
                      <a:pt x="12" y="323"/>
                    </a:lnTo>
                    <a:lnTo>
                      <a:pt x="21" y="299"/>
                    </a:lnTo>
                    <a:lnTo>
                      <a:pt x="12" y="275"/>
                    </a:lnTo>
                    <a:lnTo>
                      <a:pt x="0" y="250"/>
                    </a:lnTo>
                    <a:lnTo>
                      <a:pt x="12" y="226"/>
                    </a:lnTo>
                    <a:lnTo>
                      <a:pt x="21" y="202"/>
                    </a:lnTo>
                    <a:lnTo>
                      <a:pt x="21" y="166"/>
                    </a:lnTo>
                    <a:lnTo>
                      <a:pt x="12" y="133"/>
                    </a:lnTo>
                    <a:lnTo>
                      <a:pt x="12" y="109"/>
                    </a:lnTo>
                    <a:lnTo>
                      <a:pt x="21" y="85"/>
                    </a:lnTo>
                    <a:lnTo>
                      <a:pt x="21" y="60"/>
                    </a:lnTo>
                    <a:lnTo>
                      <a:pt x="21" y="36"/>
                    </a:lnTo>
                    <a:lnTo>
                      <a:pt x="21" y="12"/>
                    </a:lnTo>
                    <a:lnTo>
                      <a:pt x="0" y="12"/>
                    </a:lnTo>
                    <a:lnTo>
                      <a:pt x="21" y="0"/>
                    </a:lnTo>
                  </a:path>
                </a:pathLst>
              </a:custGeom>
              <a:noFill/>
              <a:ln w="1270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772" name="Freeform 94"/>
              <p:cNvSpPr>
                <a:spLocks/>
              </p:cNvSpPr>
              <p:nvPr/>
            </p:nvSpPr>
            <p:spPr bwMode="auto">
              <a:xfrm rot="-5400000">
                <a:off x="2958" y="3573"/>
                <a:ext cx="43" cy="416"/>
              </a:xfrm>
              <a:custGeom>
                <a:avLst/>
                <a:gdLst>
                  <a:gd name="T0" fmla="*/ 0 w 43"/>
                  <a:gd name="T1" fmla="*/ 416 h 416"/>
                  <a:gd name="T2" fmla="*/ 0 w 43"/>
                  <a:gd name="T3" fmla="*/ 359 h 416"/>
                  <a:gd name="T4" fmla="*/ 0 w 43"/>
                  <a:gd name="T5" fmla="*/ 335 h 416"/>
                  <a:gd name="T6" fmla="*/ 22 w 43"/>
                  <a:gd name="T7" fmla="*/ 323 h 416"/>
                  <a:gd name="T8" fmla="*/ 34 w 43"/>
                  <a:gd name="T9" fmla="*/ 298 h 416"/>
                  <a:gd name="T10" fmla="*/ 22 w 43"/>
                  <a:gd name="T11" fmla="*/ 262 h 416"/>
                  <a:gd name="T12" fmla="*/ 22 w 43"/>
                  <a:gd name="T13" fmla="*/ 238 h 416"/>
                  <a:gd name="T14" fmla="*/ 34 w 43"/>
                  <a:gd name="T15" fmla="*/ 214 h 416"/>
                  <a:gd name="T16" fmla="*/ 34 w 43"/>
                  <a:gd name="T17" fmla="*/ 190 h 416"/>
                  <a:gd name="T18" fmla="*/ 34 w 43"/>
                  <a:gd name="T19" fmla="*/ 169 h 416"/>
                  <a:gd name="T20" fmla="*/ 34 w 43"/>
                  <a:gd name="T21" fmla="*/ 145 h 416"/>
                  <a:gd name="T22" fmla="*/ 34 w 43"/>
                  <a:gd name="T23" fmla="*/ 108 h 416"/>
                  <a:gd name="T24" fmla="*/ 43 w 43"/>
                  <a:gd name="T25" fmla="*/ 84 h 416"/>
                  <a:gd name="T26" fmla="*/ 43 w 43"/>
                  <a:gd name="T27" fmla="*/ 60 h 416"/>
                  <a:gd name="T28" fmla="*/ 34 w 43"/>
                  <a:gd name="T29" fmla="*/ 36 h 416"/>
                  <a:gd name="T30" fmla="*/ 34 w 43"/>
                  <a:gd name="T31" fmla="*/ 12 h 416"/>
                  <a:gd name="T32" fmla="*/ 34 w 43"/>
                  <a:gd name="T33" fmla="*/ 0 h 4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3"/>
                  <a:gd name="T52" fmla="*/ 0 h 416"/>
                  <a:gd name="T53" fmla="*/ 43 w 43"/>
                  <a:gd name="T54" fmla="*/ 416 h 41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3" h="416">
                    <a:moveTo>
                      <a:pt x="0" y="416"/>
                    </a:moveTo>
                    <a:lnTo>
                      <a:pt x="0" y="359"/>
                    </a:lnTo>
                    <a:lnTo>
                      <a:pt x="0" y="335"/>
                    </a:lnTo>
                    <a:lnTo>
                      <a:pt x="22" y="323"/>
                    </a:lnTo>
                    <a:lnTo>
                      <a:pt x="34" y="298"/>
                    </a:lnTo>
                    <a:lnTo>
                      <a:pt x="22" y="262"/>
                    </a:lnTo>
                    <a:lnTo>
                      <a:pt x="22" y="238"/>
                    </a:lnTo>
                    <a:lnTo>
                      <a:pt x="34" y="214"/>
                    </a:lnTo>
                    <a:lnTo>
                      <a:pt x="34" y="190"/>
                    </a:lnTo>
                    <a:lnTo>
                      <a:pt x="34" y="169"/>
                    </a:lnTo>
                    <a:lnTo>
                      <a:pt x="34" y="145"/>
                    </a:lnTo>
                    <a:lnTo>
                      <a:pt x="34" y="108"/>
                    </a:lnTo>
                    <a:lnTo>
                      <a:pt x="43" y="84"/>
                    </a:lnTo>
                    <a:lnTo>
                      <a:pt x="43" y="60"/>
                    </a:lnTo>
                    <a:lnTo>
                      <a:pt x="34" y="36"/>
                    </a:lnTo>
                    <a:lnTo>
                      <a:pt x="34" y="12"/>
                    </a:lnTo>
                    <a:lnTo>
                      <a:pt x="34" y="0"/>
                    </a:lnTo>
                  </a:path>
                </a:pathLst>
              </a:custGeom>
              <a:noFill/>
              <a:ln w="1270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773" name="Oval 95"/>
              <p:cNvSpPr>
                <a:spLocks noChangeArrowheads="1"/>
              </p:cNvSpPr>
              <p:nvPr/>
            </p:nvSpPr>
            <p:spPr bwMode="auto">
              <a:xfrm rot="-5400000">
                <a:off x="3191" y="3908"/>
                <a:ext cx="118" cy="118"/>
              </a:xfrm>
              <a:prstGeom prst="ellipse">
                <a:avLst/>
              </a:prstGeom>
              <a:solidFill>
                <a:srgbClr val="FF0000"/>
              </a:solidFill>
              <a:ln w="127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27774" name="Freeform 96"/>
              <p:cNvSpPr>
                <a:spLocks/>
              </p:cNvSpPr>
              <p:nvPr/>
            </p:nvSpPr>
            <p:spPr bwMode="auto">
              <a:xfrm rot="-5400000">
                <a:off x="2993" y="3809"/>
                <a:ext cx="21" cy="392"/>
              </a:xfrm>
              <a:custGeom>
                <a:avLst/>
                <a:gdLst>
                  <a:gd name="T0" fmla="*/ 12 w 21"/>
                  <a:gd name="T1" fmla="*/ 392 h 392"/>
                  <a:gd name="T2" fmla="*/ 0 w 21"/>
                  <a:gd name="T3" fmla="*/ 359 h 392"/>
                  <a:gd name="T4" fmla="*/ 12 w 21"/>
                  <a:gd name="T5" fmla="*/ 323 h 392"/>
                  <a:gd name="T6" fmla="*/ 21 w 21"/>
                  <a:gd name="T7" fmla="*/ 299 h 392"/>
                  <a:gd name="T8" fmla="*/ 12 w 21"/>
                  <a:gd name="T9" fmla="*/ 275 h 392"/>
                  <a:gd name="T10" fmla="*/ 0 w 21"/>
                  <a:gd name="T11" fmla="*/ 250 h 392"/>
                  <a:gd name="T12" fmla="*/ 12 w 21"/>
                  <a:gd name="T13" fmla="*/ 226 h 392"/>
                  <a:gd name="T14" fmla="*/ 21 w 21"/>
                  <a:gd name="T15" fmla="*/ 202 h 392"/>
                  <a:gd name="T16" fmla="*/ 21 w 21"/>
                  <a:gd name="T17" fmla="*/ 166 h 392"/>
                  <a:gd name="T18" fmla="*/ 12 w 21"/>
                  <a:gd name="T19" fmla="*/ 133 h 392"/>
                  <a:gd name="T20" fmla="*/ 12 w 21"/>
                  <a:gd name="T21" fmla="*/ 109 h 392"/>
                  <a:gd name="T22" fmla="*/ 21 w 21"/>
                  <a:gd name="T23" fmla="*/ 85 h 392"/>
                  <a:gd name="T24" fmla="*/ 21 w 21"/>
                  <a:gd name="T25" fmla="*/ 60 h 392"/>
                  <a:gd name="T26" fmla="*/ 21 w 21"/>
                  <a:gd name="T27" fmla="*/ 36 h 392"/>
                  <a:gd name="T28" fmla="*/ 21 w 21"/>
                  <a:gd name="T29" fmla="*/ 12 h 392"/>
                  <a:gd name="T30" fmla="*/ 0 w 21"/>
                  <a:gd name="T31" fmla="*/ 12 h 392"/>
                  <a:gd name="T32" fmla="*/ 21 w 21"/>
                  <a:gd name="T33" fmla="*/ 0 h 39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1"/>
                  <a:gd name="T52" fmla="*/ 0 h 392"/>
                  <a:gd name="T53" fmla="*/ 21 w 21"/>
                  <a:gd name="T54" fmla="*/ 392 h 39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1" h="392">
                    <a:moveTo>
                      <a:pt x="12" y="392"/>
                    </a:moveTo>
                    <a:lnTo>
                      <a:pt x="0" y="359"/>
                    </a:lnTo>
                    <a:lnTo>
                      <a:pt x="12" y="323"/>
                    </a:lnTo>
                    <a:lnTo>
                      <a:pt x="21" y="299"/>
                    </a:lnTo>
                    <a:lnTo>
                      <a:pt x="12" y="275"/>
                    </a:lnTo>
                    <a:lnTo>
                      <a:pt x="0" y="250"/>
                    </a:lnTo>
                    <a:lnTo>
                      <a:pt x="12" y="226"/>
                    </a:lnTo>
                    <a:lnTo>
                      <a:pt x="21" y="202"/>
                    </a:lnTo>
                    <a:lnTo>
                      <a:pt x="21" y="166"/>
                    </a:lnTo>
                    <a:lnTo>
                      <a:pt x="12" y="133"/>
                    </a:lnTo>
                    <a:lnTo>
                      <a:pt x="12" y="109"/>
                    </a:lnTo>
                    <a:lnTo>
                      <a:pt x="21" y="85"/>
                    </a:lnTo>
                    <a:lnTo>
                      <a:pt x="21" y="60"/>
                    </a:lnTo>
                    <a:lnTo>
                      <a:pt x="21" y="36"/>
                    </a:lnTo>
                    <a:lnTo>
                      <a:pt x="21" y="12"/>
                    </a:lnTo>
                    <a:lnTo>
                      <a:pt x="0" y="12"/>
                    </a:lnTo>
                    <a:lnTo>
                      <a:pt x="21" y="0"/>
                    </a:lnTo>
                  </a:path>
                </a:pathLst>
              </a:custGeom>
              <a:noFill/>
              <a:ln w="1270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775" name="Freeform 97"/>
              <p:cNvSpPr>
                <a:spLocks/>
              </p:cNvSpPr>
              <p:nvPr/>
            </p:nvSpPr>
            <p:spPr bwMode="auto">
              <a:xfrm rot="-5400000">
                <a:off x="2958" y="3712"/>
                <a:ext cx="43" cy="416"/>
              </a:xfrm>
              <a:custGeom>
                <a:avLst/>
                <a:gdLst>
                  <a:gd name="T0" fmla="*/ 0 w 43"/>
                  <a:gd name="T1" fmla="*/ 416 h 416"/>
                  <a:gd name="T2" fmla="*/ 0 w 43"/>
                  <a:gd name="T3" fmla="*/ 359 h 416"/>
                  <a:gd name="T4" fmla="*/ 0 w 43"/>
                  <a:gd name="T5" fmla="*/ 335 h 416"/>
                  <a:gd name="T6" fmla="*/ 22 w 43"/>
                  <a:gd name="T7" fmla="*/ 323 h 416"/>
                  <a:gd name="T8" fmla="*/ 34 w 43"/>
                  <a:gd name="T9" fmla="*/ 298 h 416"/>
                  <a:gd name="T10" fmla="*/ 22 w 43"/>
                  <a:gd name="T11" fmla="*/ 262 h 416"/>
                  <a:gd name="T12" fmla="*/ 22 w 43"/>
                  <a:gd name="T13" fmla="*/ 238 h 416"/>
                  <a:gd name="T14" fmla="*/ 34 w 43"/>
                  <a:gd name="T15" fmla="*/ 214 h 416"/>
                  <a:gd name="T16" fmla="*/ 34 w 43"/>
                  <a:gd name="T17" fmla="*/ 190 h 416"/>
                  <a:gd name="T18" fmla="*/ 34 w 43"/>
                  <a:gd name="T19" fmla="*/ 169 h 416"/>
                  <a:gd name="T20" fmla="*/ 34 w 43"/>
                  <a:gd name="T21" fmla="*/ 145 h 416"/>
                  <a:gd name="T22" fmla="*/ 34 w 43"/>
                  <a:gd name="T23" fmla="*/ 108 h 416"/>
                  <a:gd name="T24" fmla="*/ 43 w 43"/>
                  <a:gd name="T25" fmla="*/ 84 h 416"/>
                  <a:gd name="T26" fmla="*/ 43 w 43"/>
                  <a:gd name="T27" fmla="*/ 60 h 416"/>
                  <a:gd name="T28" fmla="*/ 34 w 43"/>
                  <a:gd name="T29" fmla="*/ 36 h 416"/>
                  <a:gd name="T30" fmla="*/ 34 w 43"/>
                  <a:gd name="T31" fmla="*/ 12 h 416"/>
                  <a:gd name="T32" fmla="*/ 34 w 43"/>
                  <a:gd name="T33" fmla="*/ 0 h 4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3"/>
                  <a:gd name="T52" fmla="*/ 0 h 416"/>
                  <a:gd name="T53" fmla="*/ 43 w 43"/>
                  <a:gd name="T54" fmla="*/ 416 h 41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3" h="416">
                    <a:moveTo>
                      <a:pt x="0" y="416"/>
                    </a:moveTo>
                    <a:lnTo>
                      <a:pt x="0" y="359"/>
                    </a:lnTo>
                    <a:lnTo>
                      <a:pt x="0" y="335"/>
                    </a:lnTo>
                    <a:lnTo>
                      <a:pt x="22" y="323"/>
                    </a:lnTo>
                    <a:lnTo>
                      <a:pt x="34" y="298"/>
                    </a:lnTo>
                    <a:lnTo>
                      <a:pt x="22" y="262"/>
                    </a:lnTo>
                    <a:lnTo>
                      <a:pt x="22" y="238"/>
                    </a:lnTo>
                    <a:lnTo>
                      <a:pt x="34" y="214"/>
                    </a:lnTo>
                    <a:lnTo>
                      <a:pt x="34" y="190"/>
                    </a:lnTo>
                    <a:lnTo>
                      <a:pt x="34" y="169"/>
                    </a:lnTo>
                    <a:lnTo>
                      <a:pt x="34" y="145"/>
                    </a:lnTo>
                    <a:lnTo>
                      <a:pt x="34" y="108"/>
                    </a:lnTo>
                    <a:lnTo>
                      <a:pt x="43" y="84"/>
                    </a:lnTo>
                    <a:lnTo>
                      <a:pt x="43" y="60"/>
                    </a:lnTo>
                    <a:lnTo>
                      <a:pt x="34" y="36"/>
                    </a:lnTo>
                    <a:lnTo>
                      <a:pt x="34" y="12"/>
                    </a:lnTo>
                    <a:lnTo>
                      <a:pt x="34" y="0"/>
                    </a:lnTo>
                  </a:path>
                </a:pathLst>
              </a:custGeom>
              <a:noFill/>
              <a:ln w="1270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776" name="Oval 98"/>
              <p:cNvSpPr>
                <a:spLocks noChangeArrowheads="1"/>
              </p:cNvSpPr>
              <p:nvPr/>
            </p:nvSpPr>
            <p:spPr bwMode="auto">
              <a:xfrm rot="-5400000">
                <a:off x="3191" y="4047"/>
                <a:ext cx="118" cy="118"/>
              </a:xfrm>
              <a:prstGeom prst="ellipse">
                <a:avLst/>
              </a:prstGeom>
              <a:solidFill>
                <a:srgbClr val="FF0000"/>
              </a:solidFill>
              <a:ln w="127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27777" name="Freeform 99"/>
              <p:cNvSpPr>
                <a:spLocks/>
              </p:cNvSpPr>
              <p:nvPr/>
            </p:nvSpPr>
            <p:spPr bwMode="auto">
              <a:xfrm rot="-5400000">
                <a:off x="2958" y="3849"/>
                <a:ext cx="44" cy="416"/>
              </a:xfrm>
              <a:custGeom>
                <a:avLst/>
                <a:gdLst>
                  <a:gd name="T0" fmla="*/ 0 w 44"/>
                  <a:gd name="T1" fmla="*/ 416 h 416"/>
                  <a:gd name="T2" fmla="*/ 0 w 44"/>
                  <a:gd name="T3" fmla="*/ 359 h 416"/>
                  <a:gd name="T4" fmla="*/ 0 w 44"/>
                  <a:gd name="T5" fmla="*/ 335 h 416"/>
                  <a:gd name="T6" fmla="*/ 22 w 44"/>
                  <a:gd name="T7" fmla="*/ 323 h 416"/>
                  <a:gd name="T8" fmla="*/ 32 w 44"/>
                  <a:gd name="T9" fmla="*/ 298 h 416"/>
                  <a:gd name="T10" fmla="*/ 22 w 44"/>
                  <a:gd name="T11" fmla="*/ 262 h 416"/>
                  <a:gd name="T12" fmla="*/ 22 w 44"/>
                  <a:gd name="T13" fmla="*/ 238 h 416"/>
                  <a:gd name="T14" fmla="*/ 32 w 44"/>
                  <a:gd name="T15" fmla="*/ 214 h 416"/>
                  <a:gd name="T16" fmla="*/ 32 w 44"/>
                  <a:gd name="T17" fmla="*/ 190 h 416"/>
                  <a:gd name="T18" fmla="*/ 32 w 44"/>
                  <a:gd name="T19" fmla="*/ 169 h 416"/>
                  <a:gd name="T20" fmla="*/ 32 w 44"/>
                  <a:gd name="T21" fmla="*/ 145 h 416"/>
                  <a:gd name="T22" fmla="*/ 32 w 44"/>
                  <a:gd name="T23" fmla="*/ 108 h 416"/>
                  <a:gd name="T24" fmla="*/ 44 w 44"/>
                  <a:gd name="T25" fmla="*/ 84 h 416"/>
                  <a:gd name="T26" fmla="*/ 44 w 44"/>
                  <a:gd name="T27" fmla="*/ 60 h 416"/>
                  <a:gd name="T28" fmla="*/ 32 w 44"/>
                  <a:gd name="T29" fmla="*/ 36 h 416"/>
                  <a:gd name="T30" fmla="*/ 32 w 44"/>
                  <a:gd name="T31" fmla="*/ 12 h 416"/>
                  <a:gd name="T32" fmla="*/ 32 w 44"/>
                  <a:gd name="T33" fmla="*/ 0 h 4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4"/>
                  <a:gd name="T52" fmla="*/ 0 h 416"/>
                  <a:gd name="T53" fmla="*/ 44 w 44"/>
                  <a:gd name="T54" fmla="*/ 416 h 41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4" h="416">
                    <a:moveTo>
                      <a:pt x="0" y="416"/>
                    </a:moveTo>
                    <a:lnTo>
                      <a:pt x="0" y="359"/>
                    </a:lnTo>
                    <a:lnTo>
                      <a:pt x="0" y="335"/>
                    </a:lnTo>
                    <a:lnTo>
                      <a:pt x="22" y="323"/>
                    </a:lnTo>
                    <a:lnTo>
                      <a:pt x="32" y="298"/>
                    </a:lnTo>
                    <a:lnTo>
                      <a:pt x="22" y="262"/>
                    </a:lnTo>
                    <a:lnTo>
                      <a:pt x="22" y="238"/>
                    </a:lnTo>
                    <a:lnTo>
                      <a:pt x="32" y="214"/>
                    </a:lnTo>
                    <a:lnTo>
                      <a:pt x="32" y="190"/>
                    </a:lnTo>
                    <a:lnTo>
                      <a:pt x="32" y="169"/>
                    </a:lnTo>
                    <a:lnTo>
                      <a:pt x="32" y="145"/>
                    </a:lnTo>
                    <a:lnTo>
                      <a:pt x="32" y="108"/>
                    </a:lnTo>
                    <a:lnTo>
                      <a:pt x="44" y="84"/>
                    </a:lnTo>
                    <a:lnTo>
                      <a:pt x="44" y="60"/>
                    </a:lnTo>
                    <a:lnTo>
                      <a:pt x="32" y="36"/>
                    </a:lnTo>
                    <a:lnTo>
                      <a:pt x="32" y="12"/>
                    </a:lnTo>
                    <a:lnTo>
                      <a:pt x="32" y="0"/>
                    </a:lnTo>
                  </a:path>
                </a:pathLst>
              </a:custGeom>
              <a:noFill/>
              <a:ln w="1270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sp>
          <p:nvSpPr>
            <p:cNvPr id="27681" name="Freeform 100"/>
            <p:cNvSpPr>
              <a:spLocks/>
            </p:cNvSpPr>
            <p:nvPr/>
          </p:nvSpPr>
          <p:spPr bwMode="auto">
            <a:xfrm rot="-5400000">
              <a:off x="4368800" y="4679951"/>
              <a:ext cx="14287" cy="296862"/>
            </a:xfrm>
            <a:custGeom>
              <a:avLst/>
              <a:gdLst>
                <a:gd name="T0" fmla="*/ 2147483647 w 21"/>
                <a:gd name="T1" fmla="*/ 0 h 392"/>
                <a:gd name="T2" fmla="*/ 0 w 21"/>
                <a:gd name="T3" fmla="*/ 2147483647 h 392"/>
                <a:gd name="T4" fmla="*/ 2147483647 w 21"/>
                <a:gd name="T5" fmla="*/ 2147483647 h 392"/>
                <a:gd name="T6" fmla="*/ 2147483647 w 21"/>
                <a:gd name="T7" fmla="*/ 2147483647 h 392"/>
                <a:gd name="T8" fmla="*/ 2147483647 w 21"/>
                <a:gd name="T9" fmla="*/ 2147483647 h 392"/>
                <a:gd name="T10" fmla="*/ 0 w 21"/>
                <a:gd name="T11" fmla="*/ 2147483647 h 392"/>
                <a:gd name="T12" fmla="*/ 2147483647 w 21"/>
                <a:gd name="T13" fmla="*/ 2147483647 h 392"/>
                <a:gd name="T14" fmla="*/ 2147483647 w 21"/>
                <a:gd name="T15" fmla="*/ 2147483647 h 392"/>
                <a:gd name="T16" fmla="*/ 2147483647 w 21"/>
                <a:gd name="T17" fmla="*/ 2147483647 h 392"/>
                <a:gd name="T18" fmla="*/ 2147483647 w 21"/>
                <a:gd name="T19" fmla="*/ 2147483647 h 392"/>
                <a:gd name="T20" fmla="*/ 2147483647 w 21"/>
                <a:gd name="T21" fmla="*/ 2147483647 h 392"/>
                <a:gd name="T22" fmla="*/ 2147483647 w 21"/>
                <a:gd name="T23" fmla="*/ 2147483647 h 392"/>
                <a:gd name="T24" fmla="*/ 2147483647 w 21"/>
                <a:gd name="T25" fmla="*/ 2147483647 h 392"/>
                <a:gd name="T26" fmla="*/ 2147483647 w 21"/>
                <a:gd name="T27" fmla="*/ 2147483647 h 392"/>
                <a:gd name="T28" fmla="*/ 2147483647 w 21"/>
                <a:gd name="T29" fmla="*/ 2147483647 h 392"/>
                <a:gd name="T30" fmla="*/ 0 w 21"/>
                <a:gd name="T31" fmla="*/ 2147483647 h 392"/>
                <a:gd name="T32" fmla="*/ 2147483647 w 21"/>
                <a:gd name="T33" fmla="*/ 2147483647 h 39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392"/>
                <a:gd name="T53" fmla="*/ 21 w 21"/>
                <a:gd name="T54" fmla="*/ 392 h 39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392">
                  <a:moveTo>
                    <a:pt x="9" y="0"/>
                  </a:moveTo>
                  <a:lnTo>
                    <a:pt x="0" y="36"/>
                  </a:lnTo>
                  <a:lnTo>
                    <a:pt x="9" y="72"/>
                  </a:lnTo>
                  <a:lnTo>
                    <a:pt x="21" y="96"/>
                  </a:lnTo>
                  <a:lnTo>
                    <a:pt x="9" y="120"/>
                  </a:lnTo>
                  <a:lnTo>
                    <a:pt x="0" y="145"/>
                  </a:lnTo>
                  <a:lnTo>
                    <a:pt x="9" y="169"/>
                  </a:lnTo>
                  <a:lnTo>
                    <a:pt x="21" y="190"/>
                  </a:lnTo>
                  <a:lnTo>
                    <a:pt x="21" y="226"/>
                  </a:lnTo>
                  <a:lnTo>
                    <a:pt x="9" y="262"/>
                  </a:lnTo>
                  <a:lnTo>
                    <a:pt x="9" y="286"/>
                  </a:lnTo>
                  <a:lnTo>
                    <a:pt x="21" y="310"/>
                  </a:lnTo>
                  <a:lnTo>
                    <a:pt x="21" y="335"/>
                  </a:lnTo>
                  <a:lnTo>
                    <a:pt x="21" y="359"/>
                  </a:lnTo>
                  <a:lnTo>
                    <a:pt x="21" y="383"/>
                  </a:lnTo>
                  <a:lnTo>
                    <a:pt x="0" y="383"/>
                  </a:lnTo>
                  <a:lnTo>
                    <a:pt x="21" y="392"/>
                  </a:lnTo>
                </a:path>
              </a:pathLst>
            </a:custGeom>
            <a:noFill/>
            <a:ln w="1270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7682" name="Freeform 101"/>
            <p:cNvSpPr>
              <a:spLocks/>
            </p:cNvSpPr>
            <p:nvPr/>
          </p:nvSpPr>
          <p:spPr bwMode="auto">
            <a:xfrm rot="-5400000">
              <a:off x="4522788" y="4678363"/>
              <a:ext cx="14287" cy="300037"/>
            </a:xfrm>
            <a:custGeom>
              <a:avLst/>
              <a:gdLst>
                <a:gd name="T0" fmla="*/ 2147483647 w 21"/>
                <a:gd name="T1" fmla="*/ 2147483647 h 395"/>
                <a:gd name="T2" fmla="*/ 0 w 21"/>
                <a:gd name="T3" fmla="*/ 2147483647 h 395"/>
                <a:gd name="T4" fmla="*/ 2147483647 w 21"/>
                <a:gd name="T5" fmla="*/ 2147483647 h 395"/>
                <a:gd name="T6" fmla="*/ 2147483647 w 21"/>
                <a:gd name="T7" fmla="*/ 2147483647 h 395"/>
                <a:gd name="T8" fmla="*/ 2147483647 w 21"/>
                <a:gd name="T9" fmla="*/ 2147483647 h 395"/>
                <a:gd name="T10" fmla="*/ 0 w 21"/>
                <a:gd name="T11" fmla="*/ 2147483647 h 395"/>
                <a:gd name="T12" fmla="*/ 2147483647 w 21"/>
                <a:gd name="T13" fmla="*/ 2147483647 h 395"/>
                <a:gd name="T14" fmla="*/ 2147483647 w 21"/>
                <a:gd name="T15" fmla="*/ 2147483647 h 395"/>
                <a:gd name="T16" fmla="*/ 2147483647 w 21"/>
                <a:gd name="T17" fmla="*/ 2147483647 h 395"/>
                <a:gd name="T18" fmla="*/ 2147483647 w 21"/>
                <a:gd name="T19" fmla="*/ 2147483647 h 395"/>
                <a:gd name="T20" fmla="*/ 2147483647 w 21"/>
                <a:gd name="T21" fmla="*/ 2147483647 h 395"/>
                <a:gd name="T22" fmla="*/ 2147483647 w 21"/>
                <a:gd name="T23" fmla="*/ 2147483647 h 395"/>
                <a:gd name="T24" fmla="*/ 2147483647 w 21"/>
                <a:gd name="T25" fmla="*/ 2147483647 h 395"/>
                <a:gd name="T26" fmla="*/ 2147483647 w 21"/>
                <a:gd name="T27" fmla="*/ 2147483647 h 395"/>
                <a:gd name="T28" fmla="*/ 2147483647 w 21"/>
                <a:gd name="T29" fmla="*/ 2147483647 h 395"/>
                <a:gd name="T30" fmla="*/ 0 w 21"/>
                <a:gd name="T31" fmla="*/ 2147483647 h 395"/>
                <a:gd name="T32" fmla="*/ 2147483647 w 21"/>
                <a:gd name="T33" fmla="*/ 0 h 39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395"/>
                <a:gd name="T53" fmla="*/ 21 w 21"/>
                <a:gd name="T54" fmla="*/ 395 h 39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395">
                  <a:moveTo>
                    <a:pt x="9" y="395"/>
                  </a:moveTo>
                  <a:lnTo>
                    <a:pt x="0" y="359"/>
                  </a:lnTo>
                  <a:lnTo>
                    <a:pt x="9" y="323"/>
                  </a:lnTo>
                  <a:lnTo>
                    <a:pt x="21" y="298"/>
                  </a:lnTo>
                  <a:lnTo>
                    <a:pt x="9" y="274"/>
                  </a:lnTo>
                  <a:lnTo>
                    <a:pt x="0" y="250"/>
                  </a:lnTo>
                  <a:lnTo>
                    <a:pt x="9" y="226"/>
                  </a:lnTo>
                  <a:lnTo>
                    <a:pt x="21" y="202"/>
                  </a:lnTo>
                  <a:lnTo>
                    <a:pt x="21" y="169"/>
                  </a:lnTo>
                  <a:lnTo>
                    <a:pt x="9" y="133"/>
                  </a:lnTo>
                  <a:lnTo>
                    <a:pt x="9" y="108"/>
                  </a:lnTo>
                  <a:lnTo>
                    <a:pt x="21" y="84"/>
                  </a:lnTo>
                  <a:lnTo>
                    <a:pt x="21" y="60"/>
                  </a:lnTo>
                  <a:lnTo>
                    <a:pt x="21" y="36"/>
                  </a:lnTo>
                  <a:lnTo>
                    <a:pt x="21" y="12"/>
                  </a:lnTo>
                  <a:lnTo>
                    <a:pt x="0" y="12"/>
                  </a:lnTo>
                  <a:lnTo>
                    <a:pt x="21" y="0"/>
                  </a:lnTo>
                </a:path>
              </a:pathLst>
            </a:custGeom>
            <a:noFill/>
            <a:ln w="1270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7683" name="AutoShape 102"/>
            <p:cNvSpPr>
              <a:spLocks noChangeArrowheads="1"/>
            </p:cNvSpPr>
            <p:nvPr/>
          </p:nvSpPr>
          <p:spPr bwMode="auto">
            <a:xfrm rot="-5400000">
              <a:off x="4324350" y="4633913"/>
              <a:ext cx="276225" cy="692150"/>
            </a:xfrm>
            <a:prstGeom prst="can">
              <a:avLst>
                <a:gd name="adj" fmla="val 21624"/>
              </a:avLst>
            </a:prstGeom>
            <a:gradFill rotWithShape="0">
              <a:gsLst>
                <a:gs pos="0">
                  <a:srgbClr val="760076"/>
                </a:gs>
                <a:gs pos="50000">
                  <a:srgbClr val="FF00FF"/>
                </a:gs>
                <a:gs pos="100000">
                  <a:srgbClr val="760076"/>
                </a:gs>
              </a:gsLst>
              <a:lin ang="5400000" scaled="1"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GB"/>
            </a:p>
          </p:txBody>
        </p:sp>
        <p:sp>
          <p:nvSpPr>
            <p:cNvPr id="27684" name="Oval 104"/>
            <p:cNvSpPr>
              <a:spLocks noChangeArrowheads="1"/>
            </p:cNvSpPr>
            <p:nvPr/>
          </p:nvSpPr>
          <p:spPr bwMode="auto">
            <a:xfrm rot="-5400000">
              <a:off x="4131469" y="5755482"/>
              <a:ext cx="85725" cy="90487"/>
            </a:xfrm>
            <a:prstGeom prst="ellipse">
              <a:avLst/>
            </a:prstGeom>
            <a:solidFill>
              <a:srgbClr val="FF0000"/>
            </a:solidFill>
            <a:ln w="127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GB"/>
            </a:p>
          </p:txBody>
        </p:sp>
        <p:sp>
          <p:nvSpPr>
            <p:cNvPr id="27685" name="Freeform 105"/>
            <p:cNvSpPr>
              <a:spLocks/>
            </p:cNvSpPr>
            <p:nvPr/>
          </p:nvSpPr>
          <p:spPr bwMode="auto">
            <a:xfrm rot="-5400000">
              <a:off x="4350544" y="5680869"/>
              <a:ext cx="15875" cy="296863"/>
            </a:xfrm>
            <a:custGeom>
              <a:avLst/>
              <a:gdLst>
                <a:gd name="T0" fmla="*/ 2147483647 w 22"/>
                <a:gd name="T1" fmla="*/ 0 h 392"/>
                <a:gd name="T2" fmla="*/ 0 w 22"/>
                <a:gd name="T3" fmla="*/ 2147483647 h 392"/>
                <a:gd name="T4" fmla="*/ 2147483647 w 22"/>
                <a:gd name="T5" fmla="*/ 2147483647 h 392"/>
                <a:gd name="T6" fmla="*/ 2147483647 w 22"/>
                <a:gd name="T7" fmla="*/ 2147483647 h 392"/>
                <a:gd name="T8" fmla="*/ 2147483647 w 22"/>
                <a:gd name="T9" fmla="*/ 2147483647 h 392"/>
                <a:gd name="T10" fmla="*/ 0 w 22"/>
                <a:gd name="T11" fmla="*/ 2147483647 h 392"/>
                <a:gd name="T12" fmla="*/ 2147483647 w 22"/>
                <a:gd name="T13" fmla="*/ 2147483647 h 392"/>
                <a:gd name="T14" fmla="*/ 2147483647 w 22"/>
                <a:gd name="T15" fmla="*/ 2147483647 h 392"/>
                <a:gd name="T16" fmla="*/ 2147483647 w 22"/>
                <a:gd name="T17" fmla="*/ 2147483647 h 392"/>
                <a:gd name="T18" fmla="*/ 2147483647 w 22"/>
                <a:gd name="T19" fmla="*/ 2147483647 h 392"/>
                <a:gd name="T20" fmla="*/ 2147483647 w 22"/>
                <a:gd name="T21" fmla="*/ 2147483647 h 392"/>
                <a:gd name="T22" fmla="*/ 2147483647 w 22"/>
                <a:gd name="T23" fmla="*/ 2147483647 h 392"/>
                <a:gd name="T24" fmla="*/ 2147483647 w 22"/>
                <a:gd name="T25" fmla="*/ 2147483647 h 392"/>
                <a:gd name="T26" fmla="*/ 2147483647 w 22"/>
                <a:gd name="T27" fmla="*/ 2147483647 h 392"/>
                <a:gd name="T28" fmla="*/ 2147483647 w 22"/>
                <a:gd name="T29" fmla="*/ 2147483647 h 392"/>
                <a:gd name="T30" fmla="*/ 0 w 22"/>
                <a:gd name="T31" fmla="*/ 2147483647 h 392"/>
                <a:gd name="T32" fmla="*/ 2147483647 w 22"/>
                <a:gd name="T33" fmla="*/ 2147483647 h 39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392"/>
                <a:gd name="T53" fmla="*/ 22 w 22"/>
                <a:gd name="T54" fmla="*/ 392 h 39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392">
                  <a:moveTo>
                    <a:pt x="10" y="0"/>
                  </a:moveTo>
                  <a:lnTo>
                    <a:pt x="0" y="36"/>
                  </a:lnTo>
                  <a:lnTo>
                    <a:pt x="10" y="72"/>
                  </a:lnTo>
                  <a:lnTo>
                    <a:pt x="22" y="96"/>
                  </a:lnTo>
                  <a:lnTo>
                    <a:pt x="10" y="121"/>
                  </a:lnTo>
                  <a:lnTo>
                    <a:pt x="0" y="145"/>
                  </a:lnTo>
                  <a:lnTo>
                    <a:pt x="10" y="169"/>
                  </a:lnTo>
                  <a:lnTo>
                    <a:pt x="22" y="190"/>
                  </a:lnTo>
                  <a:lnTo>
                    <a:pt x="22" y="226"/>
                  </a:lnTo>
                  <a:lnTo>
                    <a:pt x="10" y="262"/>
                  </a:lnTo>
                  <a:lnTo>
                    <a:pt x="10" y="286"/>
                  </a:lnTo>
                  <a:lnTo>
                    <a:pt x="22" y="311"/>
                  </a:lnTo>
                  <a:lnTo>
                    <a:pt x="22" y="335"/>
                  </a:lnTo>
                  <a:lnTo>
                    <a:pt x="22" y="359"/>
                  </a:lnTo>
                  <a:lnTo>
                    <a:pt x="22" y="380"/>
                  </a:lnTo>
                  <a:lnTo>
                    <a:pt x="0" y="380"/>
                  </a:lnTo>
                  <a:lnTo>
                    <a:pt x="22" y="392"/>
                  </a:lnTo>
                </a:path>
              </a:pathLst>
            </a:custGeom>
            <a:noFill/>
            <a:ln w="1270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7686" name="Freeform 106"/>
            <p:cNvSpPr>
              <a:spLocks/>
            </p:cNvSpPr>
            <p:nvPr/>
          </p:nvSpPr>
          <p:spPr bwMode="auto">
            <a:xfrm rot="-5400000">
              <a:off x="4360863" y="5608637"/>
              <a:ext cx="31750" cy="314325"/>
            </a:xfrm>
            <a:custGeom>
              <a:avLst/>
              <a:gdLst>
                <a:gd name="T0" fmla="*/ 0 w 43"/>
                <a:gd name="T1" fmla="*/ 0 h 416"/>
                <a:gd name="T2" fmla="*/ 0 w 43"/>
                <a:gd name="T3" fmla="*/ 2147483647 h 416"/>
                <a:gd name="T4" fmla="*/ 0 w 43"/>
                <a:gd name="T5" fmla="*/ 2147483647 h 416"/>
                <a:gd name="T6" fmla="*/ 2147483647 w 43"/>
                <a:gd name="T7" fmla="*/ 2147483647 h 416"/>
                <a:gd name="T8" fmla="*/ 2147483647 w 43"/>
                <a:gd name="T9" fmla="*/ 2147483647 h 416"/>
                <a:gd name="T10" fmla="*/ 2147483647 w 43"/>
                <a:gd name="T11" fmla="*/ 2147483647 h 416"/>
                <a:gd name="T12" fmla="*/ 2147483647 w 43"/>
                <a:gd name="T13" fmla="*/ 2147483647 h 416"/>
                <a:gd name="T14" fmla="*/ 2147483647 w 43"/>
                <a:gd name="T15" fmla="*/ 2147483647 h 416"/>
                <a:gd name="T16" fmla="*/ 2147483647 w 43"/>
                <a:gd name="T17" fmla="*/ 2147483647 h 416"/>
                <a:gd name="T18" fmla="*/ 2147483647 w 43"/>
                <a:gd name="T19" fmla="*/ 2147483647 h 416"/>
                <a:gd name="T20" fmla="*/ 2147483647 w 43"/>
                <a:gd name="T21" fmla="*/ 2147483647 h 416"/>
                <a:gd name="T22" fmla="*/ 2147483647 w 43"/>
                <a:gd name="T23" fmla="*/ 2147483647 h 416"/>
                <a:gd name="T24" fmla="*/ 2147483647 w 43"/>
                <a:gd name="T25" fmla="*/ 2147483647 h 416"/>
                <a:gd name="T26" fmla="*/ 2147483647 w 43"/>
                <a:gd name="T27" fmla="*/ 2147483647 h 416"/>
                <a:gd name="T28" fmla="*/ 2147483647 w 43"/>
                <a:gd name="T29" fmla="*/ 2147483647 h 416"/>
                <a:gd name="T30" fmla="*/ 2147483647 w 43"/>
                <a:gd name="T31" fmla="*/ 2147483647 h 416"/>
                <a:gd name="T32" fmla="*/ 2147483647 w 43"/>
                <a:gd name="T33" fmla="*/ 2147483647 h 41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3"/>
                <a:gd name="T52" fmla="*/ 0 h 416"/>
                <a:gd name="T53" fmla="*/ 43 w 43"/>
                <a:gd name="T54" fmla="*/ 416 h 41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3" h="416">
                  <a:moveTo>
                    <a:pt x="0" y="0"/>
                  </a:moveTo>
                  <a:lnTo>
                    <a:pt x="0" y="60"/>
                  </a:lnTo>
                  <a:lnTo>
                    <a:pt x="0" y="84"/>
                  </a:lnTo>
                  <a:lnTo>
                    <a:pt x="21" y="96"/>
                  </a:lnTo>
                  <a:lnTo>
                    <a:pt x="31" y="121"/>
                  </a:lnTo>
                  <a:lnTo>
                    <a:pt x="21" y="157"/>
                  </a:lnTo>
                  <a:lnTo>
                    <a:pt x="21" y="178"/>
                  </a:lnTo>
                  <a:lnTo>
                    <a:pt x="31" y="202"/>
                  </a:lnTo>
                  <a:lnTo>
                    <a:pt x="31" y="226"/>
                  </a:lnTo>
                  <a:lnTo>
                    <a:pt x="31" y="250"/>
                  </a:lnTo>
                  <a:lnTo>
                    <a:pt x="31" y="274"/>
                  </a:lnTo>
                  <a:lnTo>
                    <a:pt x="31" y="311"/>
                  </a:lnTo>
                  <a:lnTo>
                    <a:pt x="43" y="335"/>
                  </a:lnTo>
                  <a:lnTo>
                    <a:pt x="43" y="359"/>
                  </a:lnTo>
                  <a:lnTo>
                    <a:pt x="31" y="380"/>
                  </a:lnTo>
                  <a:lnTo>
                    <a:pt x="31" y="404"/>
                  </a:lnTo>
                  <a:lnTo>
                    <a:pt x="31" y="416"/>
                  </a:lnTo>
                </a:path>
              </a:pathLst>
            </a:custGeom>
            <a:noFill/>
            <a:ln w="1270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7687" name="Oval 107"/>
            <p:cNvSpPr>
              <a:spLocks noChangeArrowheads="1"/>
            </p:cNvSpPr>
            <p:nvPr/>
          </p:nvSpPr>
          <p:spPr bwMode="auto">
            <a:xfrm rot="-5400000">
              <a:off x="4131469" y="5857082"/>
              <a:ext cx="85725" cy="90487"/>
            </a:xfrm>
            <a:prstGeom prst="ellipse">
              <a:avLst/>
            </a:prstGeom>
            <a:solidFill>
              <a:srgbClr val="FF0000"/>
            </a:solidFill>
            <a:ln w="127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GB"/>
            </a:p>
          </p:txBody>
        </p:sp>
        <p:sp>
          <p:nvSpPr>
            <p:cNvPr id="27688" name="Freeform 108"/>
            <p:cNvSpPr>
              <a:spLocks/>
            </p:cNvSpPr>
            <p:nvPr/>
          </p:nvSpPr>
          <p:spPr bwMode="auto">
            <a:xfrm rot="-5400000">
              <a:off x="4348957" y="5782468"/>
              <a:ext cx="19050" cy="296863"/>
            </a:xfrm>
            <a:custGeom>
              <a:avLst/>
              <a:gdLst>
                <a:gd name="T0" fmla="*/ 2147483647 w 24"/>
                <a:gd name="T1" fmla="*/ 0 h 392"/>
                <a:gd name="T2" fmla="*/ 0 w 24"/>
                <a:gd name="T3" fmla="*/ 2147483647 h 392"/>
                <a:gd name="T4" fmla="*/ 2147483647 w 24"/>
                <a:gd name="T5" fmla="*/ 2147483647 h 392"/>
                <a:gd name="T6" fmla="*/ 2147483647 w 24"/>
                <a:gd name="T7" fmla="*/ 2147483647 h 392"/>
                <a:gd name="T8" fmla="*/ 2147483647 w 24"/>
                <a:gd name="T9" fmla="*/ 2147483647 h 392"/>
                <a:gd name="T10" fmla="*/ 0 w 24"/>
                <a:gd name="T11" fmla="*/ 2147483647 h 392"/>
                <a:gd name="T12" fmla="*/ 2147483647 w 24"/>
                <a:gd name="T13" fmla="*/ 2147483647 h 392"/>
                <a:gd name="T14" fmla="*/ 2147483647 w 24"/>
                <a:gd name="T15" fmla="*/ 2147483647 h 392"/>
                <a:gd name="T16" fmla="*/ 2147483647 w 24"/>
                <a:gd name="T17" fmla="*/ 2147483647 h 392"/>
                <a:gd name="T18" fmla="*/ 2147483647 w 24"/>
                <a:gd name="T19" fmla="*/ 2147483647 h 392"/>
                <a:gd name="T20" fmla="*/ 2147483647 w 24"/>
                <a:gd name="T21" fmla="*/ 2147483647 h 392"/>
                <a:gd name="T22" fmla="*/ 2147483647 w 24"/>
                <a:gd name="T23" fmla="*/ 2147483647 h 392"/>
                <a:gd name="T24" fmla="*/ 2147483647 w 24"/>
                <a:gd name="T25" fmla="*/ 2147483647 h 392"/>
                <a:gd name="T26" fmla="*/ 2147483647 w 24"/>
                <a:gd name="T27" fmla="*/ 2147483647 h 392"/>
                <a:gd name="T28" fmla="*/ 2147483647 w 24"/>
                <a:gd name="T29" fmla="*/ 2147483647 h 392"/>
                <a:gd name="T30" fmla="*/ 0 w 24"/>
                <a:gd name="T31" fmla="*/ 2147483647 h 392"/>
                <a:gd name="T32" fmla="*/ 2147483647 w 24"/>
                <a:gd name="T33" fmla="*/ 2147483647 h 39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92"/>
                <a:gd name="T53" fmla="*/ 24 w 24"/>
                <a:gd name="T54" fmla="*/ 392 h 39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92">
                  <a:moveTo>
                    <a:pt x="12" y="0"/>
                  </a:moveTo>
                  <a:lnTo>
                    <a:pt x="0" y="36"/>
                  </a:lnTo>
                  <a:lnTo>
                    <a:pt x="12" y="72"/>
                  </a:lnTo>
                  <a:lnTo>
                    <a:pt x="24" y="96"/>
                  </a:lnTo>
                  <a:lnTo>
                    <a:pt x="12" y="121"/>
                  </a:lnTo>
                  <a:lnTo>
                    <a:pt x="0" y="145"/>
                  </a:lnTo>
                  <a:lnTo>
                    <a:pt x="12" y="169"/>
                  </a:lnTo>
                  <a:lnTo>
                    <a:pt x="24" y="190"/>
                  </a:lnTo>
                  <a:lnTo>
                    <a:pt x="24" y="226"/>
                  </a:lnTo>
                  <a:lnTo>
                    <a:pt x="12" y="262"/>
                  </a:lnTo>
                  <a:lnTo>
                    <a:pt x="12" y="286"/>
                  </a:lnTo>
                  <a:lnTo>
                    <a:pt x="24" y="311"/>
                  </a:lnTo>
                  <a:lnTo>
                    <a:pt x="24" y="335"/>
                  </a:lnTo>
                  <a:lnTo>
                    <a:pt x="24" y="359"/>
                  </a:lnTo>
                  <a:lnTo>
                    <a:pt x="24" y="380"/>
                  </a:lnTo>
                  <a:lnTo>
                    <a:pt x="0" y="380"/>
                  </a:lnTo>
                  <a:lnTo>
                    <a:pt x="24" y="392"/>
                  </a:lnTo>
                </a:path>
              </a:pathLst>
            </a:custGeom>
            <a:noFill/>
            <a:ln w="1270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7689" name="Freeform 109"/>
            <p:cNvSpPr>
              <a:spLocks/>
            </p:cNvSpPr>
            <p:nvPr/>
          </p:nvSpPr>
          <p:spPr bwMode="auto">
            <a:xfrm rot="-5400000">
              <a:off x="4360863" y="5710237"/>
              <a:ext cx="31750" cy="314325"/>
            </a:xfrm>
            <a:custGeom>
              <a:avLst/>
              <a:gdLst>
                <a:gd name="T0" fmla="*/ 0 w 41"/>
                <a:gd name="T1" fmla="*/ 0 h 416"/>
                <a:gd name="T2" fmla="*/ 0 w 41"/>
                <a:gd name="T3" fmla="*/ 2147483647 h 416"/>
                <a:gd name="T4" fmla="*/ 0 w 41"/>
                <a:gd name="T5" fmla="*/ 2147483647 h 416"/>
                <a:gd name="T6" fmla="*/ 2147483647 w 41"/>
                <a:gd name="T7" fmla="*/ 2147483647 h 416"/>
                <a:gd name="T8" fmla="*/ 2147483647 w 41"/>
                <a:gd name="T9" fmla="*/ 2147483647 h 416"/>
                <a:gd name="T10" fmla="*/ 2147483647 w 41"/>
                <a:gd name="T11" fmla="*/ 2147483647 h 416"/>
                <a:gd name="T12" fmla="*/ 2147483647 w 41"/>
                <a:gd name="T13" fmla="*/ 2147483647 h 416"/>
                <a:gd name="T14" fmla="*/ 2147483647 w 41"/>
                <a:gd name="T15" fmla="*/ 2147483647 h 416"/>
                <a:gd name="T16" fmla="*/ 2147483647 w 41"/>
                <a:gd name="T17" fmla="*/ 2147483647 h 416"/>
                <a:gd name="T18" fmla="*/ 2147483647 w 41"/>
                <a:gd name="T19" fmla="*/ 2147483647 h 416"/>
                <a:gd name="T20" fmla="*/ 2147483647 w 41"/>
                <a:gd name="T21" fmla="*/ 2147483647 h 416"/>
                <a:gd name="T22" fmla="*/ 2147483647 w 41"/>
                <a:gd name="T23" fmla="*/ 2147483647 h 416"/>
                <a:gd name="T24" fmla="*/ 2147483647 w 41"/>
                <a:gd name="T25" fmla="*/ 2147483647 h 416"/>
                <a:gd name="T26" fmla="*/ 2147483647 w 41"/>
                <a:gd name="T27" fmla="*/ 2147483647 h 416"/>
                <a:gd name="T28" fmla="*/ 2147483647 w 41"/>
                <a:gd name="T29" fmla="*/ 2147483647 h 416"/>
                <a:gd name="T30" fmla="*/ 2147483647 w 41"/>
                <a:gd name="T31" fmla="*/ 2147483647 h 416"/>
                <a:gd name="T32" fmla="*/ 2147483647 w 41"/>
                <a:gd name="T33" fmla="*/ 2147483647 h 41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"/>
                <a:gd name="T52" fmla="*/ 0 h 416"/>
                <a:gd name="T53" fmla="*/ 41 w 41"/>
                <a:gd name="T54" fmla="*/ 416 h 41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" h="416">
                  <a:moveTo>
                    <a:pt x="0" y="0"/>
                  </a:moveTo>
                  <a:lnTo>
                    <a:pt x="0" y="60"/>
                  </a:lnTo>
                  <a:lnTo>
                    <a:pt x="0" y="84"/>
                  </a:lnTo>
                  <a:lnTo>
                    <a:pt x="19" y="96"/>
                  </a:lnTo>
                  <a:lnTo>
                    <a:pt x="31" y="121"/>
                  </a:lnTo>
                  <a:lnTo>
                    <a:pt x="19" y="157"/>
                  </a:lnTo>
                  <a:lnTo>
                    <a:pt x="19" y="178"/>
                  </a:lnTo>
                  <a:lnTo>
                    <a:pt x="31" y="202"/>
                  </a:lnTo>
                  <a:lnTo>
                    <a:pt x="31" y="226"/>
                  </a:lnTo>
                  <a:lnTo>
                    <a:pt x="31" y="250"/>
                  </a:lnTo>
                  <a:lnTo>
                    <a:pt x="31" y="274"/>
                  </a:lnTo>
                  <a:lnTo>
                    <a:pt x="31" y="311"/>
                  </a:lnTo>
                  <a:lnTo>
                    <a:pt x="41" y="335"/>
                  </a:lnTo>
                  <a:lnTo>
                    <a:pt x="41" y="359"/>
                  </a:lnTo>
                  <a:lnTo>
                    <a:pt x="31" y="380"/>
                  </a:lnTo>
                  <a:lnTo>
                    <a:pt x="31" y="404"/>
                  </a:lnTo>
                  <a:lnTo>
                    <a:pt x="31" y="416"/>
                  </a:lnTo>
                </a:path>
              </a:pathLst>
            </a:custGeom>
            <a:noFill/>
            <a:ln w="1270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7690" name="Oval 110"/>
            <p:cNvSpPr>
              <a:spLocks noChangeArrowheads="1"/>
            </p:cNvSpPr>
            <p:nvPr/>
          </p:nvSpPr>
          <p:spPr bwMode="auto">
            <a:xfrm rot="-5400000">
              <a:off x="4140200" y="5967413"/>
              <a:ext cx="87313" cy="90487"/>
            </a:xfrm>
            <a:prstGeom prst="ellipse">
              <a:avLst/>
            </a:prstGeom>
            <a:solidFill>
              <a:srgbClr val="FF0000"/>
            </a:solidFill>
            <a:ln w="127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GB"/>
            </a:p>
          </p:txBody>
        </p:sp>
        <p:sp>
          <p:nvSpPr>
            <p:cNvPr id="27691" name="Freeform 111"/>
            <p:cNvSpPr>
              <a:spLocks/>
            </p:cNvSpPr>
            <p:nvPr/>
          </p:nvSpPr>
          <p:spPr bwMode="auto">
            <a:xfrm rot="-5400000">
              <a:off x="4360863" y="5891212"/>
              <a:ext cx="14288" cy="296863"/>
            </a:xfrm>
            <a:custGeom>
              <a:avLst/>
              <a:gdLst>
                <a:gd name="T0" fmla="*/ 2147483647 w 21"/>
                <a:gd name="T1" fmla="*/ 0 h 392"/>
                <a:gd name="T2" fmla="*/ 0 w 21"/>
                <a:gd name="T3" fmla="*/ 2147483647 h 392"/>
                <a:gd name="T4" fmla="*/ 2147483647 w 21"/>
                <a:gd name="T5" fmla="*/ 2147483647 h 392"/>
                <a:gd name="T6" fmla="*/ 2147483647 w 21"/>
                <a:gd name="T7" fmla="*/ 2147483647 h 392"/>
                <a:gd name="T8" fmla="*/ 2147483647 w 21"/>
                <a:gd name="T9" fmla="*/ 2147483647 h 392"/>
                <a:gd name="T10" fmla="*/ 0 w 21"/>
                <a:gd name="T11" fmla="*/ 2147483647 h 392"/>
                <a:gd name="T12" fmla="*/ 2147483647 w 21"/>
                <a:gd name="T13" fmla="*/ 2147483647 h 392"/>
                <a:gd name="T14" fmla="*/ 2147483647 w 21"/>
                <a:gd name="T15" fmla="*/ 2147483647 h 392"/>
                <a:gd name="T16" fmla="*/ 2147483647 w 21"/>
                <a:gd name="T17" fmla="*/ 2147483647 h 392"/>
                <a:gd name="T18" fmla="*/ 2147483647 w 21"/>
                <a:gd name="T19" fmla="*/ 2147483647 h 392"/>
                <a:gd name="T20" fmla="*/ 2147483647 w 21"/>
                <a:gd name="T21" fmla="*/ 2147483647 h 392"/>
                <a:gd name="T22" fmla="*/ 2147483647 w 21"/>
                <a:gd name="T23" fmla="*/ 2147483647 h 392"/>
                <a:gd name="T24" fmla="*/ 2147483647 w 21"/>
                <a:gd name="T25" fmla="*/ 2147483647 h 392"/>
                <a:gd name="T26" fmla="*/ 2147483647 w 21"/>
                <a:gd name="T27" fmla="*/ 2147483647 h 392"/>
                <a:gd name="T28" fmla="*/ 2147483647 w 21"/>
                <a:gd name="T29" fmla="*/ 2147483647 h 392"/>
                <a:gd name="T30" fmla="*/ 0 w 21"/>
                <a:gd name="T31" fmla="*/ 2147483647 h 392"/>
                <a:gd name="T32" fmla="*/ 2147483647 w 21"/>
                <a:gd name="T33" fmla="*/ 2147483647 h 39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392"/>
                <a:gd name="T53" fmla="*/ 21 w 21"/>
                <a:gd name="T54" fmla="*/ 392 h 39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392">
                  <a:moveTo>
                    <a:pt x="12" y="0"/>
                  </a:moveTo>
                  <a:lnTo>
                    <a:pt x="0" y="36"/>
                  </a:lnTo>
                  <a:lnTo>
                    <a:pt x="12" y="72"/>
                  </a:lnTo>
                  <a:lnTo>
                    <a:pt x="21" y="96"/>
                  </a:lnTo>
                  <a:lnTo>
                    <a:pt x="12" y="121"/>
                  </a:lnTo>
                  <a:lnTo>
                    <a:pt x="0" y="145"/>
                  </a:lnTo>
                  <a:lnTo>
                    <a:pt x="12" y="166"/>
                  </a:lnTo>
                  <a:lnTo>
                    <a:pt x="21" y="190"/>
                  </a:lnTo>
                  <a:lnTo>
                    <a:pt x="21" y="226"/>
                  </a:lnTo>
                  <a:lnTo>
                    <a:pt x="12" y="262"/>
                  </a:lnTo>
                  <a:lnTo>
                    <a:pt x="12" y="286"/>
                  </a:lnTo>
                  <a:lnTo>
                    <a:pt x="21" y="311"/>
                  </a:lnTo>
                  <a:lnTo>
                    <a:pt x="21" y="335"/>
                  </a:lnTo>
                  <a:lnTo>
                    <a:pt x="21" y="359"/>
                  </a:lnTo>
                  <a:lnTo>
                    <a:pt x="21" y="380"/>
                  </a:lnTo>
                  <a:lnTo>
                    <a:pt x="0" y="380"/>
                  </a:lnTo>
                  <a:lnTo>
                    <a:pt x="21" y="392"/>
                  </a:lnTo>
                </a:path>
              </a:pathLst>
            </a:custGeom>
            <a:noFill/>
            <a:ln w="1270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7692" name="Freeform 112"/>
            <p:cNvSpPr>
              <a:spLocks/>
            </p:cNvSpPr>
            <p:nvPr/>
          </p:nvSpPr>
          <p:spPr bwMode="auto">
            <a:xfrm rot="-5400000">
              <a:off x="4371182" y="5818981"/>
              <a:ext cx="30162" cy="314325"/>
            </a:xfrm>
            <a:custGeom>
              <a:avLst/>
              <a:gdLst>
                <a:gd name="T0" fmla="*/ 0 w 41"/>
                <a:gd name="T1" fmla="*/ 0 h 416"/>
                <a:gd name="T2" fmla="*/ 0 w 41"/>
                <a:gd name="T3" fmla="*/ 2147483647 h 416"/>
                <a:gd name="T4" fmla="*/ 0 w 41"/>
                <a:gd name="T5" fmla="*/ 2147483647 h 416"/>
                <a:gd name="T6" fmla="*/ 2147483647 w 41"/>
                <a:gd name="T7" fmla="*/ 2147483647 h 416"/>
                <a:gd name="T8" fmla="*/ 2147483647 w 41"/>
                <a:gd name="T9" fmla="*/ 2147483647 h 416"/>
                <a:gd name="T10" fmla="*/ 2147483647 w 41"/>
                <a:gd name="T11" fmla="*/ 2147483647 h 416"/>
                <a:gd name="T12" fmla="*/ 2147483647 w 41"/>
                <a:gd name="T13" fmla="*/ 2147483647 h 416"/>
                <a:gd name="T14" fmla="*/ 2147483647 w 41"/>
                <a:gd name="T15" fmla="*/ 2147483647 h 416"/>
                <a:gd name="T16" fmla="*/ 2147483647 w 41"/>
                <a:gd name="T17" fmla="*/ 2147483647 h 416"/>
                <a:gd name="T18" fmla="*/ 2147483647 w 41"/>
                <a:gd name="T19" fmla="*/ 2147483647 h 416"/>
                <a:gd name="T20" fmla="*/ 2147483647 w 41"/>
                <a:gd name="T21" fmla="*/ 2147483647 h 416"/>
                <a:gd name="T22" fmla="*/ 2147483647 w 41"/>
                <a:gd name="T23" fmla="*/ 2147483647 h 416"/>
                <a:gd name="T24" fmla="*/ 2147483647 w 41"/>
                <a:gd name="T25" fmla="*/ 2147483647 h 416"/>
                <a:gd name="T26" fmla="*/ 2147483647 w 41"/>
                <a:gd name="T27" fmla="*/ 2147483647 h 416"/>
                <a:gd name="T28" fmla="*/ 2147483647 w 41"/>
                <a:gd name="T29" fmla="*/ 2147483647 h 416"/>
                <a:gd name="T30" fmla="*/ 2147483647 w 41"/>
                <a:gd name="T31" fmla="*/ 2147483647 h 416"/>
                <a:gd name="T32" fmla="*/ 2147483647 w 41"/>
                <a:gd name="T33" fmla="*/ 2147483647 h 41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"/>
                <a:gd name="T52" fmla="*/ 0 h 416"/>
                <a:gd name="T53" fmla="*/ 41 w 41"/>
                <a:gd name="T54" fmla="*/ 416 h 41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" h="416">
                  <a:moveTo>
                    <a:pt x="0" y="0"/>
                  </a:moveTo>
                  <a:lnTo>
                    <a:pt x="0" y="60"/>
                  </a:lnTo>
                  <a:lnTo>
                    <a:pt x="0" y="84"/>
                  </a:lnTo>
                  <a:lnTo>
                    <a:pt x="20" y="97"/>
                  </a:lnTo>
                  <a:lnTo>
                    <a:pt x="32" y="121"/>
                  </a:lnTo>
                  <a:lnTo>
                    <a:pt x="20" y="154"/>
                  </a:lnTo>
                  <a:lnTo>
                    <a:pt x="20" y="178"/>
                  </a:lnTo>
                  <a:lnTo>
                    <a:pt x="32" y="202"/>
                  </a:lnTo>
                  <a:lnTo>
                    <a:pt x="32" y="226"/>
                  </a:lnTo>
                  <a:lnTo>
                    <a:pt x="32" y="250"/>
                  </a:lnTo>
                  <a:lnTo>
                    <a:pt x="32" y="274"/>
                  </a:lnTo>
                  <a:lnTo>
                    <a:pt x="32" y="311"/>
                  </a:lnTo>
                  <a:lnTo>
                    <a:pt x="41" y="335"/>
                  </a:lnTo>
                  <a:lnTo>
                    <a:pt x="41" y="356"/>
                  </a:lnTo>
                  <a:lnTo>
                    <a:pt x="32" y="380"/>
                  </a:lnTo>
                  <a:lnTo>
                    <a:pt x="32" y="404"/>
                  </a:lnTo>
                  <a:lnTo>
                    <a:pt x="32" y="416"/>
                  </a:lnTo>
                </a:path>
              </a:pathLst>
            </a:custGeom>
            <a:noFill/>
            <a:ln w="1270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7693" name="Oval 113"/>
            <p:cNvSpPr>
              <a:spLocks noChangeArrowheads="1"/>
            </p:cNvSpPr>
            <p:nvPr/>
          </p:nvSpPr>
          <p:spPr bwMode="auto">
            <a:xfrm rot="-5400000">
              <a:off x="4140200" y="6069013"/>
              <a:ext cx="87313" cy="90487"/>
            </a:xfrm>
            <a:prstGeom prst="ellipse">
              <a:avLst/>
            </a:prstGeom>
            <a:solidFill>
              <a:srgbClr val="FF0000"/>
            </a:solidFill>
            <a:ln w="127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GB"/>
            </a:p>
          </p:txBody>
        </p:sp>
        <p:sp>
          <p:nvSpPr>
            <p:cNvPr id="27694" name="Freeform 114"/>
            <p:cNvSpPr>
              <a:spLocks/>
            </p:cNvSpPr>
            <p:nvPr/>
          </p:nvSpPr>
          <p:spPr bwMode="auto">
            <a:xfrm rot="-5400000">
              <a:off x="4370388" y="5921375"/>
              <a:ext cx="31750" cy="314325"/>
            </a:xfrm>
            <a:custGeom>
              <a:avLst/>
              <a:gdLst>
                <a:gd name="T0" fmla="*/ 0 w 44"/>
                <a:gd name="T1" fmla="*/ 0 h 416"/>
                <a:gd name="T2" fmla="*/ 0 w 44"/>
                <a:gd name="T3" fmla="*/ 2147483647 h 416"/>
                <a:gd name="T4" fmla="*/ 0 w 44"/>
                <a:gd name="T5" fmla="*/ 2147483647 h 416"/>
                <a:gd name="T6" fmla="*/ 2147483647 w 44"/>
                <a:gd name="T7" fmla="*/ 2147483647 h 416"/>
                <a:gd name="T8" fmla="*/ 2147483647 w 44"/>
                <a:gd name="T9" fmla="*/ 2147483647 h 416"/>
                <a:gd name="T10" fmla="*/ 2147483647 w 44"/>
                <a:gd name="T11" fmla="*/ 2147483647 h 416"/>
                <a:gd name="T12" fmla="*/ 2147483647 w 44"/>
                <a:gd name="T13" fmla="*/ 2147483647 h 416"/>
                <a:gd name="T14" fmla="*/ 2147483647 w 44"/>
                <a:gd name="T15" fmla="*/ 2147483647 h 416"/>
                <a:gd name="T16" fmla="*/ 2147483647 w 44"/>
                <a:gd name="T17" fmla="*/ 2147483647 h 416"/>
                <a:gd name="T18" fmla="*/ 2147483647 w 44"/>
                <a:gd name="T19" fmla="*/ 2147483647 h 416"/>
                <a:gd name="T20" fmla="*/ 2147483647 w 44"/>
                <a:gd name="T21" fmla="*/ 2147483647 h 416"/>
                <a:gd name="T22" fmla="*/ 2147483647 w 44"/>
                <a:gd name="T23" fmla="*/ 2147483647 h 416"/>
                <a:gd name="T24" fmla="*/ 2147483647 w 44"/>
                <a:gd name="T25" fmla="*/ 2147483647 h 416"/>
                <a:gd name="T26" fmla="*/ 2147483647 w 44"/>
                <a:gd name="T27" fmla="*/ 2147483647 h 416"/>
                <a:gd name="T28" fmla="*/ 2147483647 w 44"/>
                <a:gd name="T29" fmla="*/ 2147483647 h 416"/>
                <a:gd name="T30" fmla="*/ 2147483647 w 44"/>
                <a:gd name="T31" fmla="*/ 2147483647 h 416"/>
                <a:gd name="T32" fmla="*/ 2147483647 w 44"/>
                <a:gd name="T33" fmla="*/ 2147483647 h 41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4"/>
                <a:gd name="T52" fmla="*/ 0 h 416"/>
                <a:gd name="T53" fmla="*/ 44 w 44"/>
                <a:gd name="T54" fmla="*/ 416 h 41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4" h="416">
                  <a:moveTo>
                    <a:pt x="0" y="0"/>
                  </a:moveTo>
                  <a:lnTo>
                    <a:pt x="0" y="60"/>
                  </a:lnTo>
                  <a:lnTo>
                    <a:pt x="0" y="84"/>
                  </a:lnTo>
                  <a:lnTo>
                    <a:pt x="22" y="97"/>
                  </a:lnTo>
                  <a:lnTo>
                    <a:pt x="32" y="121"/>
                  </a:lnTo>
                  <a:lnTo>
                    <a:pt x="22" y="154"/>
                  </a:lnTo>
                  <a:lnTo>
                    <a:pt x="22" y="178"/>
                  </a:lnTo>
                  <a:lnTo>
                    <a:pt x="32" y="202"/>
                  </a:lnTo>
                  <a:lnTo>
                    <a:pt x="32" y="226"/>
                  </a:lnTo>
                  <a:lnTo>
                    <a:pt x="32" y="250"/>
                  </a:lnTo>
                  <a:lnTo>
                    <a:pt x="32" y="274"/>
                  </a:lnTo>
                  <a:lnTo>
                    <a:pt x="32" y="311"/>
                  </a:lnTo>
                  <a:lnTo>
                    <a:pt x="44" y="335"/>
                  </a:lnTo>
                  <a:lnTo>
                    <a:pt x="44" y="356"/>
                  </a:lnTo>
                  <a:lnTo>
                    <a:pt x="32" y="380"/>
                  </a:lnTo>
                  <a:lnTo>
                    <a:pt x="32" y="404"/>
                  </a:lnTo>
                  <a:lnTo>
                    <a:pt x="32" y="416"/>
                  </a:lnTo>
                </a:path>
              </a:pathLst>
            </a:custGeom>
            <a:noFill/>
            <a:ln w="1270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7695" name="Oval 115"/>
            <p:cNvSpPr>
              <a:spLocks noChangeArrowheads="1"/>
            </p:cNvSpPr>
            <p:nvPr/>
          </p:nvSpPr>
          <p:spPr bwMode="auto">
            <a:xfrm rot="-5400000">
              <a:off x="4672806" y="5755482"/>
              <a:ext cx="85725" cy="90488"/>
            </a:xfrm>
            <a:prstGeom prst="ellipse">
              <a:avLst/>
            </a:prstGeom>
            <a:solidFill>
              <a:srgbClr val="FF0000"/>
            </a:solidFill>
            <a:ln w="127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GB"/>
            </a:p>
          </p:txBody>
        </p:sp>
        <p:sp>
          <p:nvSpPr>
            <p:cNvPr id="27696" name="Freeform 116"/>
            <p:cNvSpPr>
              <a:spLocks/>
            </p:cNvSpPr>
            <p:nvPr/>
          </p:nvSpPr>
          <p:spPr bwMode="auto">
            <a:xfrm rot="-5400000">
              <a:off x="4521994" y="5680869"/>
              <a:ext cx="15875" cy="296863"/>
            </a:xfrm>
            <a:custGeom>
              <a:avLst/>
              <a:gdLst>
                <a:gd name="T0" fmla="*/ 2147483647 w 22"/>
                <a:gd name="T1" fmla="*/ 2147483647 h 392"/>
                <a:gd name="T2" fmla="*/ 0 w 22"/>
                <a:gd name="T3" fmla="*/ 2147483647 h 392"/>
                <a:gd name="T4" fmla="*/ 2147483647 w 22"/>
                <a:gd name="T5" fmla="*/ 2147483647 h 392"/>
                <a:gd name="T6" fmla="*/ 2147483647 w 22"/>
                <a:gd name="T7" fmla="*/ 2147483647 h 392"/>
                <a:gd name="T8" fmla="*/ 2147483647 w 22"/>
                <a:gd name="T9" fmla="*/ 2147483647 h 392"/>
                <a:gd name="T10" fmla="*/ 0 w 22"/>
                <a:gd name="T11" fmla="*/ 2147483647 h 392"/>
                <a:gd name="T12" fmla="*/ 2147483647 w 22"/>
                <a:gd name="T13" fmla="*/ 2147483647 h 392"/>
                <a:gd name="T14" fmla="*/ 2147483647 w 22"/>
                <a:gd name="T15" fmla="*/ 2147483647 h 392"/>
                <a:gd name="T16" fmla="*/ 2147483647 w 22"/>
                <a:gd name="T17" fmla="*/ 2147483647 h 392"/>
                <a:gd name="T18" fmla="*/ 2147483647 w 22"/>
                <a:gd name="T19" fmla="*/ 2147483647 h 392"/>
                <a:gd name="T20" fmla="*/ 2147483647 w 22"/>
                <a:gd name="T21" fmla="*/ 2147483647 h 392"/>
                <a:gd name="T22" fmla="*/ 2147483647 w 22"/>
                <a:gd name="T23" fmla="*/ 2147483647 h 392"/>
                <a:gd name="T24" fmla="*/ 2147483647 w 22"/>
                <a:gd name="T25" fmla="*/ 2147483647 h 392"/>
                <a:gd name="T26" fmla="*/ 2147483647 w 22"/>
                <a:gd name="T27" fmla="*/ 2147483647 h 392"/>
                <a:gd name="T28" fmla="*/ 2147483647 w 22"/>
                <a:gd name="T29" fmla="*/ 2147483647 h 392"/>
                <a:gd name="T30" fmla="*/ 0 w 22"/>
                <a:gd name="T31" fmla="*/ 2147483647 h 392"/>
                <a:gd name="T32" fmla="*/ 2147483647 w 22"/>
                <a:gd name="T33" fmla="*/ 0 h 39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392"/>
                <a:gd name="T53" fmla="*/ 22 w 22"/>
                <a:gd name="T54" fmla="*/ 392 h 39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392">
                  <a:moveTo>
                    <a:pt x="10" y="392"/>
                  </a:moveTo>
                  <a:lnTo>
                    <a:pt x="0" y="359"/>
                  </a:lnTo>
                  <a:lnTo>
                    <a:pt x="10" y="323"/>
                  </a:lnTo>
                  <a:lnTo>
                    <a:pt x="22" y="299"/>
                  </a:lnTo>
                  <a:lnTo>
                    <a:pt x="10" y="275"/>
                  </a:lnTo>
                  <a:lnTo>
                    <a:pt x="0" y="250"/>
                  </a:lnTo>
                  <a:lnTo>
                    <a:pt x="10" y="226"/>
                  </a:lnTo>
                  <a:lnTo>
                    <a:pt x="22" y="202"/>
                  </a:lnTo>
                  <a:lnTo>
                    <a:pt x="22" y="166"/>
                  </a:lnTo>
                  <a:lnTo>
                    <a:pt x="10" y="133"/>
                  </a:lnTo>
                  <a:lnTo>
                    <a:pt x="10" y="109"/>
                  </a:lnTo>
                  <a:lnTo>
                    <a:pt x="22" y="85"/>
                  </a:lnTo>
                  <a:lnTo>
                    <a:pt x="22" y="60"/>
                  </a:lnTo>
                  <a:lnTo>
                    <a:pt x="22" y="36"/>
                  </a:lnTo>
                  <a:lnTo>
                    <a:pt x="22" y="12"/>
                  </a:lnTo>
                  <a:lnTo>
                    <a:pt x="0" y="12"/>
                  </a:lnTo>
                  <a:lnTo>
                    <a:pt x="22" y="0"/>
                  </a:lnTo>
                </a:path>
              </a:pathLst>
            </a:custGeom>
            <a:noFill/>
            <a:ln w="1270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7697" name="Freeform 117"/>
            <p:cNvSpPr>
              <a:spLocks/>
            </p:cNvSpPr>
            <p:nvPr/>
          </p:nvSpPr>
          <p:spPr bwMode="auto">
            <a:xfrm rot="-5400000">
              <a:off x="4495801" y="5608637"/>
              <a:ext cx="31750" cy="314325"/>
            </a:xfrm>
            <a:custGeom>
              <a:avLst/>
              <a:gdLst>
                <a:gd name="T0" fmla="*/ 0 w 43"/>
                <a:gd name="T1" fmla="*/ 2147483647 h 416"/>
                <a:gd name="T2" fmla="*/ 0 w 43"/>
                <a:gd name="T3" fmla="*/ 2147483647 h 416"/>
                <a:gd name="T4" fmla="*/ 0 w 43"/>
                <a:gd name="T5" fmla="*/ 2147483647 h 416"/>
                <a:gd name="T6" fmla="*/ 2147483647 w 43"/>
                <a:gd name="T7" fmla="*/ 2147483647 h 416"/>
                <a:gd name="T8" fmla="*/ 2147483647 w 43"/>
                <a:gd name="T9" fmla="*/ 2147483647 h 416"/>
                <a:gd name="T10" fmla="*/ 2147483647 w 43"/>
                <a:gd name="T11" fmla="*/ 2147483647 h 416"/>
                <a:gd name="T12" fmla="*/ 2147483647 w 43"/>
                <a:gd name="T13" fmla="*/ 2147483647 h 416"/>
                <a:gd name="T14" fmla="*/ 2147483647 w 43"/>
                <a:gd name="T15" fmla="*/ 2147483647 h 416"/>
                <a:gd name="T16" fmla="*/ 2147483647 w 43"/>
                <a:gd name="T17" fmla="*/ 2147483647 h 416"/>
                <a:gd name="T18" fmla="*/ 2147483647 w 43"/>
                <a:gd name="T19" fmla="*/ 2147483647 h 416"/>
                <a:gd name="T20" fmla="*/ 2147483647 w 43"/>
                <a:gd name="T21" fmla="*/ 2147483647 h 416"/>
                <a:gd name="T22" fmla="*/ 2147483647 w 43"/>
                <a:gd name="T23" fmla="*/ 2147483647 h 416"/>
                <a:gd name="T24" fmla="*/ 2147483647 w 43"/>
                <a:gd name="T25" fmla="*/ 2147483647 h 416"/>
                <a:gd name="T26" fmla="*/ 2147483647 w 43"/>
                <a:gd name="T27" fmla="*/ 2147483647 h 416"/>
                <a:gd name="T28" fmla="*/ 2147483647 w 43"/>
                <a:gd name="T29" fmla="*/ 2147483647 h 416"/>
                <a:gd name="T30" fmla="*/ 2147483647 w 43"/>
                <a:gd name="T31" fmla="*/ 2147483647 h 416"/>
                <a:gd name="T32" fmla="*/ 2147483647 w 43"/>
                <a:gd name="T33" fmla="*/ 0 h 41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3"/>
                <a:gd name="T52" fmla="*/ 0 h 416"/>
                <a:gd name="T53" fmla="*/ 43 w 43"/>
                <a:gd name="T54" fmla="*/ 416 h 41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3" h="416">
                  <a:moveTo>
                    <a:pt x="0" y="416"/>
                  </a:moveTo>
                  <a:lnTo>
                    <a:pt x="0" y="359"/>
                  </a:lnTo>
                  <a:lnTo>
                    <a:pt x="0" y="335"/>
                  </a:lnTo>
                  <a:lnTo>
                    <a:pt x="21" y="323"/>
                  </a:lnTo>
                  <a:lnTo>
                    <a:pt x="31" y="298"/>
                  </a:lnTo>
                  <a:lnTo>
                    <a:pt x="21" y="262"/>
                  </a:lnTo>
                  <a:lnTo>
                    <a:pt x="21" y="238"/>
                  </a:lnTo>
                  <a:lnTo>
                    <a:pt x="31" y="214"/>
                  </a:lnTo>
                  <a:lnTo>
                    <a:pt x="31" y="190"/>
                  </a:lnTo>
                  <a:lnTo>
                    <a:pt x="31" y="169"/>
                  </a:lnTo>
                  <a:lnTo>
                    <a:pt x="31" y="145"/>
                  </a:lnTo>
                  <a:lnTo>
                    <a:pt x="31" y="108"/>
                  </a:lnTo>
                  <a:lnTo>
                    <a:pt x="43" y="84"/>
                  </a:lnTo>
                  <a:lnTo>
                    <a:pt x="43" y="60"/>
                  </a:lnTo>
                  <a:lnTo>
                    <a:pt x="31" y="36"/>
                  </a:lnTo>
                  <a:lnTo>
                    <a:pt x="31" y="12"/>
                  </a:lnTo>
                  <a:lnTo>
                    <a:pt x="31" y="0"/>
                  </a:lnTo>
                </a:path>
              </a:pathLst>
            </a:custGeom>
            <a:noFill/>
            <a:ln w="1270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7698" name="Oval 118"/>
            <p:cNvSpPr>
              <a:spLocks noChangeArrowheads="1"/>
            </p:cNvSpPr>
            <p:nvPr/>
          </p:nvSpPr>
          <p:spPr bwMode="auto">
            <a:xfrm rot="-5400000">
              <a:off x="4672806" y="5857082"/>
              <a:ext cx="85725" cy="90488"/>
            </a:xfrm>
            <a:prstGeom prst="ellipse">
              <a:avLst/>
            </a:prstGeom>
            <a:solidFill>
              <a:srgbClr val="FF0000"/>
            </a:solidFill>
            <a:ln w="127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GB"/>
            </a:p>
          </p:txBody>
        </p:sp>
        <p:sp>
          <p:nvSpPr>
            <p:cNvPr id="27699" name="Freeform 119"/>
            <p:cNvSpPr>
              <a:spLocks/>
            </p:cNvSpPr>
            <p:nvPr/>
          </p:nvSpPr>
          <p:spPr bwMode="auto">
            <a:xfrm rot="-5400000">
              <a:off x="4520407" y="5782468"/>
              <a:ext cx="19050" cy="296863"/>
            </a:xfrm>
            <a:custGeom>
              <a:avLst/>
              <a:gdLst>
                <a:gd name="T0" fmla="*/ 2147483647 w 24"/>
                <a:gd name="T1" fmla="*/ 2147483647 h 392"/>
                <a:gd name="T2" fmla="*/ 0 w 24"/>
                <a:gd name="T3" fmla="*/ 2147483647 h 392"/>
                <a:gd name="T4" fmla="*/ 2147483647 w 24"/>
                <a:gd name="T5" fmla="*/ 2147483647 h 392"/>
                <a:gd name="T6" fmla="*/ 2147483647 w 24"/>
                <a:gd name="T7" fmla="*/ 2147483647 h 392"/>
                <a:gd name="T8" fmla="*/ 2147483647 w 24"/>
                <a:gd name="T9" fmla="*/ 2147483647 h 392"/>
                <a:gd name="T10" fmla="*/ 0 w 24"/>
                <a:gd name="T11" fmla="*/ 2147483647 h 392"/>
                <a:gd name="T12" fmla="*/ 2147483647 w 24"/>
                <a:gd name="T13" fmla="*/ 2147483647 h 392"/>
                <a:gd name="T14" fmla="*/ 2147483647 w 24"/>
                <a:gd name="T15" fmla="*/ 2147483647 h 392"/>
                <a:gd name="T16" fmla="*/ 2147483647 w 24"/>
                <a:gd name="T17" fmla="*/ 2147483647 h 392"/>
                <a:gd name="T18" fmla="*/ 2147483647 w 24"/>
                <a:gd name="T19" fmla="*/ 2147483647 h 392"/>
                <a:gd name="T20" fmla="*/ 2147483647 w 24"/>
                <a:gd name="T21" fmla="*/ 2147483647 h 392"/>
                <a:gd name="T22" fmla="*/ 2147483647 w 24"/>
                <a:gd name="T23" fmla="*/ 2147483647 h 392"/>
                <a:gd name="T24" fmla="*/ 2147483647 w 24"/>
                <a:gd name="T25" fmla="*/ 2147483647 h 392"/>
                <a:gd name="T26" fmla="*/ 2147483647 w 24"/>
                <a:gd name="T27" fmla="*/ 2147483647 h 392"/>
                <a:gd name="T28" fmla="*/ 2147483647 w 24"/>
                <a:gd name="T29" fmla="*/ 2147483647 h 392"/>
                <a:gd name="T30" fmla="*/ 0 w 24"/>
                <a:gd name="T31" fmla="*/ 2147483647 h 392"/>
                <a:gd name="T32" fmla="*/ 2147483647 w 24"/>
                <a:gd name="T33" fmla="*/ 0 h 39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92"/>
                <a:gd name="T53" fmla="*/ 24 w 24"/>
                <a:gd name="T54" fmla="*/ 392 h 39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92">
                  <a:moveTo>
                    <a:pt x="12" y="392"/>
                  </a:moveTo>
                  <a:lnTo>
                    <a:pt x="0" y="359"/>
                  </a:lnTo>
                  <a:lnTo>
                    <a:pt x="12" y="323"/>
                  </a:lnTo>
                  <a:lnTo>
                    <a:pt x="24" y="299"/>
                  </a:lnTo>
                  <a:lnTo>
                    <a:pt x="12" y="275"/>
                  </a:lnTo>
                  <a:lnTo>
                    <a:pt x="0" y="250"/>
                  </a:lnTo>
                  <a:lnTo>
                    <a:pt x="12" y="226"/>
                  </a:lnTo>
                  <a:lnTo>
                    <a:pt x="24" y="202"/>
                  </a:lnTo>
                  <a:lnTo>
                    <a:pt x="24" y="166"/>
                  </a:lnTo>
                  <a:lnTo>
                    <a:pt x="12" y="133"/>
                  </a:lnTo>
                  <a:lnTo>
                    <a:pt x="12" y="109"/>
                  </a:lnTo>
                  <a:lnTo>
                    <a:pt x="24" y="85"/>
                  </a:lnTo>
                  <a:lnTo>
                    <a:pt x="24" y="60"/>
                  </a:lnTo>
                  <a:lnTo>
                    <a:pt x="24" y="36"/>
                  </a:lnTo>
                  <a:lnTo>
                    <a:pt x="24" y="12"/>
                  </a:lnTo>
                  <a:lnTo>
                    <a:pt x="0" y="12"/>
                  </a:lnTo>
                  <a:lnTo>
                    <a:pt x="24" y="0"/>
                  </a:lnTo>
                </a:path>
              </a:pathLst>
            </a:custGeom>
            <a:noFill/>
            <a:ln w="1270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7700" name="Freeform 120"/>
            <p:cNvSpPr>
              <a:spLocks/>
            </p:cNvSpPr>
            <p:nvPr/>
          </p:nvSpPr>
          <p:spPr bwMode="auto">
            <a:xfrm rot="-5400000">
              <a:off x="4495801" y="5710237"/>
              <a:ext cx="31750" cy="314325"/>
            </a:xfrm>
            <a:custGeom>
              <a:avLst/>
              <a:gdLst>
                <a:gd name="T0" fmla="*/ 0 w 41"/>
                <a:gd name="T1" fmla="*/ 2147483647 h 416"/>
                <a:gd name="T2" fmla="*/ 0 w 41"/>
                <a:gd name="T3" fmla="*/ 2147483647 h 416"/>
                <a:gd name="T4" fmla="*/ 0 w 41"/>
                <a:gd name="T5" fmla="*/ 2147483647 h 416"/>
                <a:gd name="T6" fmla="*/ 2147483647 w 41"/>
                <a:gd name="T7" fmla="*/ 2147483647 h 416"/>
                <a:gd name="T8" fmla="*/ 2147483647 w 41"/>
                <a:gd name="T9" fmla="*/ 2147483647 h 416"/>
                <a:gd name="T10" fmla="*/ 2147483647 w 41"/>
                <a:gd name="T11" fmla="*/ 2147483647 h 416"/>
                <a:gd name="T12" fmla="*/ 2147483647 w 41"/>
                <a:gd name="T13" fmla="*/ 2147483647 h 416"/>
                <a:gd name="T14" fmla="*/ 2147483647 w 41"/>
                <a:gd name="T15" fmla="*/ 2147483647 h 416"/>
                <a:gd name="T16" fmla="*/ 2147483647 w 41"/>
                <a:gd name="T17" fmla="*/ 2147483647 h 416"/>
                <a:gd name="T18" fmla="*/ 2147483647 w 41"/>
                <a:gd name="T19" fmla="*/ 2147483647 h 416"/>
                <a:gd name="T20" fmla="*/ 2147483647 w 41"/>
                <a:gd name="T21" fmla="*/ 2147483647 h 416"/>
                <a:gd name="T22" fmla="*/ 2147483647 w 41"/>
                <a:gd name="T23" fmla="*/ 2147483647 h 416"/>
                <a:gd name="T24" fmla="*/ 2147483647 w 41"/>
                <a:gd name="T25" fmla="*/ 2147483647 h 416"/>
                <a:gd name="T26" fmla="*/ 2147483647 w 41"/>
                <a:gd name="T27" fmla="*/ 2147483647 h 416"/>
                <a:gd name="T28" fmla="*/ 2147483647 w 41"/>
                <a:gd name="T29" fmla="*/ 2147483647 h 416"/>
                <a:gd name="T30" fmla="*/ 2147483647 w 41"/>
                <a:gd name="T31" fmla="*/ 2147483647 h 416"/>
                <a:gd name="T32" fmla="*/ 2147483647 w 41"/>
                <a:gd name="T33" fmla="*/ 0 h 41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"/>
                <a:gd name="T52" fmla="*/ 0 h 416"/>
                <a:gd name="T53" fmla="*/ 41 w 41"/>
                <a:gd name="T54" fmla="*/ 416 h 41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" h="416">
                  <a:moveTo>
                    <a:pt x="0" y="416"/>
                  </a:moveTo>
                  <a:lnTo>
                    <a:pt x="0" y="359"/>
                  </a:lnTo>
                  <a:lnTo>
                    <a:pt x="0" y="335"/>
                  </a:lnTo>
                  <a:lnTo>
                    <a:pt x="19" y="323"/>
                  </a:lnTo>
                  <a:lnTo>
                    <a:pt x="31" y="298"/>
                  </a:lnTo>
                  <a:lnTo>
                    <a:pt x="19" y="262"/>
                  </a:lnTo>
                  <a:lnTo>
                    <a:pt x="19" y="238"/>
                  </a:lnTo>
                  <a:lnTo>
                    <a:pt x="31" y="214"/>
                  </a:lnTo>
                  <a:lnTo>
                    <a:pt x="31" y="190"/>
                  </a:lnTo>
                  <a:lnTo>
                    <a:pt x="31" y="169"/>
                  </a:lnTo>
                  <a:lnTo>
                    <a:pt x="31" y="145"/>
                  </a:lnTo>
                  <a:lnTo>
                    <a:pt x="31" y="108"/>
                  </a:lnTo>
                  <a:lnTo>
                    <a:pt x="41" y="84"/>
                  </a:lnTo>
                  <a:lnTo>
                    <a:pt x="41" y="60"/>
                  </a:lnTo>
                  <a:lnTo>
                    <a:pt x="31" y="36"/>
                  </a:lnTo>
                  <a:lnTo>
                    <a:pt x="31" y="12"/>
                  </a:lnTo>
                  <a:lnTo>
                    <a:pt x="31" y="0"/>
                  </a:lnTo>
                </a:path>
              </a:pathLst>
            </a:custGeom>
            <a:noFill/>
            <a:ln w="1270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7701" name="Oval 121"/>
            <p:cNvSpPr>
              <a:spLocks noChangeArrowheads="1"/>
            </p:cNvSpPr>
            <p:nvPr/>
          </p:nvSpPr>
          <p:spPr bwMode="auto">
            <a:xfrm rot="-5400000">
              <a:off x="4663281" y="5968207"/>
              <a:ext cx="87313" cy="88900"/>
            </a:xfrm>
            <a:prstGeom prst="ellipse">
              <a:avLst/>
            </a:prstGeom>
            <a:solidFill>
              <a:srgbClr val="FF0000"/>
            </a:solidFill>
            <a:ln w="127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GB"/>
            </a:p>
          </p:txBody>
        </p:sp>
        <p:sp>
          <p:nvSpPr>
            <p:cNvPr id="27702" name="Freeform 122"/>
            <p:cNvSpPr>
              <a:spLocks/>
            </p:cNvSpPr>
            <p:nvPr/>
          </p:nvSpPr>
          <p:spPr bwMode="auto">
            <a:xfrm rot="-5400000">
              <a:off x="4513263" y="5891212"/>
              <a:ext cx="14288" cy="296863"/>
            </a:xfrm>
            <a:custGeom>
              <a:avLst/>
              <a:gdLst>
                <a:gd name="T0" fmla="*/ 2147483647 w 21"/>
                <a:gd name="T1" fmla="*/ 2147483647 h 392"/>
                <a:gd name="T2" fmla="*/ 0 w 21"/>
                <a:gd name="T3" fmla="*/ 2147483647 h 392"/>
                <a:gd name="T4" fmla="*/ 2147483647 w 21"/>
                <a:gd name="T5" fmla="*/ 2147483647 h 392"/>
                <a:gd name="T6" fmla="*/ 2147483647 w 21"/>
                <a:gd name="T7" fmla="*/ 2147483647 h 392"/>
                <a:gd name="T8" fmla="*/ 2147483647 w 21"/>
                <a:gd name="T9" fmla="*/ 2147483647 h 392"/>
                <a:gd name="T10" fmla="*/ 0 w 21"/>
                <a:gd name="T11" fmla="*/ 2147483647 h 392"/>
                <a:gd name="T12" fmla="*/ 2147483647 w 21"/>
                <a:gd name="T13" fmla="*/ 2147483647 h 392"/>
                <a:gd name="T14" fmla="*/ 2147483647 w 21"/>
                <a:gd name="T15" fmla="*/ 2147483647 h 392"/>
                <a:gd name="T16" fmla="*/ 2147483647 w 21"/>
                <a:gd name="T17" fmla="*/ 2147483647 h 392"/>
                <a:gd name="T18" fmla="*/ 2147483647 w 21"/>
                <a:gd name="T19" fmla="*/ 2147483647 h 392"/>
                <a:gd name="T20" fmla="*/ 2147483647 w 21"/>
                <a:gd name="T21" fmla="*/ 2147483647 h 392"/>
                <a:gd name="T22" fmla="*/ 2147483647 w 21"/>
                <a:gd name="T23" fmla="*/ 2147483647 h 392"/>
                <a:gd name="T24" fmla="*/ 2147483647 w 21"/>
                <a:gd name="T25" fmla="*/ 2147483647 h 392"/>
                <a:gd name="T26" fmla="*/ 2147483647 w 21"/>
                <a:gd name="T27" fmla="*/ 2147483647 h 392"/>
                <a:gd name="T28" fmla="*/ 2147483647 w 21"/>
                <a:gd name="T29" fmla="*/ 2147483647 h 392"/>
                <a:gd name="T30" fmla="*/ 0 w 21"/>
                <a:gd name="T31" fmla="*/ 2147483647 h 392"/>
                <a:gd name="T32" fmla="*/ 2147483647 w 21"/>
                <a:gd name="T33" fmla="*/ 0 h 39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392"/>
                <a:gd name="T53" fmla="*/ 21 w 21"/>
                <a:gd name="T54" fmla="*/ 392 h 39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392">
                  <a:moveTo>
                    <a:pt x="12" y="392"/>
                  </a:moveTo>
                  <a:lnTo>
                    <a:pt x="0" y="359"/>
                  </a:lnTo>
                  <a:lnTo>
                    <a:pt x="12" y="323"/>
                  </a:lnTo>
                  <a:lnTo>
                    <a:pt x="21" y="299"/>
                  </a:lnTo>
                  <a:lnTo>
                    <a:pt x="12" y="274"/>
                  </a:lnTo>
                  <a:lnTo>
                    <a:pt x="0" y="250"/>
                  </a:lnTo>
                  <a:lnTo>
                    <a:pt x="12" y="226"/>
                  </a:lnTo>
                  <a:lnTo>
                    <a:pt x="21" y="202"/>
                  </a:lnTo>
                  <a:lnTo>
                    <a:pt x="21" y="166"/>
                  </a:lnTo>
                  <a:lnTo>
                    <a:pt x="12" y="133"/>
                  </a:lnTo>
                  <a:lnTo>
                    <a:pt x="12" y="109"/>
                  </a:lnTo>
                  <a:lnTo>
                    <a:pt x="21" y="84"/>
                  </a:lnTo>
                  <a:lnTo>
                    <a:pt x="21" y="60"/>
                  </a:lnTo>
                  <a:lnTo>
                    <a:pt x="21" y="36"/>
                  </a:lnTo>
                  <a:lnTo>
                    <a:pt x="21" y="12"/>
                  </a:lnTo>
                  <a:lnTo>
                    <a:pt x="0" y="12"/>
                  </a:lnTo>
                  <a:lnTo>
                    <a:pt x="21" y="0"/>
                  </a:lnTo>
                </a:path>
              </a:pathLst>
            </a:custGeom>
            <a:noFill/>
            <a:ln w="1270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7703" name="Freeform 123"/>
            <p:cNvSpPr>
              <a:spLocks/>
            </p:cNvSpPr>
            <p:nvPr/>
          </p:nvSpPr>
          <p:spPr bwMode="auto">
            <a:xfrm rot="-5400000">
              <a:off x="4487863" y="5818188"/>
              <a:ext cx="30162" cy="315912"/>
            </a:xfrm>
            <a:custGeom>
              <a:avLst/>
              <a:gdLst>
                <a:gd name="T0" fmla="*/ 0 w 41"/>
                <a:gd name="T1" fmla="*/ 2147483647 h 416"/>
                <a:gd name="T2" fmla="*/ 0 w 41"/>
                <a:gd name="T3" fmla="*/ 2147483647 h 416"/>
                <a:gd name="T4" fmla="*/ 0 w 41"/>
                <a:gd name="T5" fmla="*/ 2147483647 h 416"/>
                <a:gd name="T6" fmla="*/ 2147483647 w 41"/>
                <a:gd name="T7" fmla="*/ 2147483647 h 416"/>
                <a:gd name="T8" fmla="*/ 2147483647 w 41"/>
                <a:gd name="T9" fmla="*/ 2147483647 h 416"/>
                <a:gd name="T10" fmla="*/ 2147483647 w 41"/>
                <a:gd name="T11" fmla="*/ 2147483647 h 416"/>
                <a:gd name="T12" fmla="*/ 2147483647 w 41"/>
                <a:gd name="T13" fmla="*/ 2147483647 h 416"/>
                <a:gd name="T14" fmla="*/ 2147483647 w 41"/>
                <a:gd name="T15" fmla="*/ 2147483647 h 416"/>
                <a:gd name="T16" fmla="*/ 2147483647 w 41"/>
                <a:gd name="T17" fmla="*/ 2147483647 h 416"/>
                <a:gd name="T18" fmla="*/ 2147483647 w 41"/>
                <a:gd name="T19" fmla="*/ 2147483647 h 416"/>
                <a:gd name="T20" fmla="*/ 2147483647 w 41"/>
                <a:gd name="T21" fmla="*/ 2147483647 h 416"/>
                <a:gd name="T22" fmla="*/ 2147483647 w 41"/>
                <a:gd name="T23" fmla="*/ 2147483647 h 416"/>
                <a:gd name="T24" fmla="*/ 2147483647 w 41"/>
                <a:gd name="T25" fmla="*/ 2147483647 h 416"/>
                <a:gd name="T26" fmla="*/ 2147483647 w 41"/>
                <a:gd name="T27" fmla="*/ 2147483647 h 416"/>
                <a:gd name="T28" fmla="*/ 2147483647 w 41"/>
                <a:gd name="T29" fmla="*/ 2147483647 h 416"/>
                <a:gd name="T30" fmla="*/ 2147483647 w 41"/>
                <a:gd name="T31" fmla="*/ 2147483647 h 416"/>
                <a:gd name="T32" fmla="*/ 2147483647 w 41"/>
                <a:gd name="T33" fmla="*/ 0 h 41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"/>
                <a:gd name="T52" fmla="*/ 0 h 416"/>
                <a:gd name="T53" fmla="*/ 41 w 41"/>
                <a:gd name="T54" fmla="*/ 416 h 41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" h="416">
                  <a:moveTo>
                    <a:pt x="0" y="416"/>
                  </a:moveTo>
                  <a:lnTo>
                    <a:pt x="0" y="359"/>
                  </a:lnTo>
                  <a:lnTo>
                    <a:pt x="0" y="335"/>
                  </a:lnTo>
                  <a:lnTo>
                    <a:pt x="20" y="323"/>
                  </a:lnTo>
                  <a:lnTo>
                    <a:pt x="32" y="298"/>
                  </a:lnTo>
                  <a:lnTo>
                    <a:pt x="20" y="262"/>
                  </a:lnTo>
                  <a:lnTo>
                    <a:pt x="20" y="238"/>
                  </a:lnTo>
                  <a:lnTo>
                    <a:pt x="32" y="214"/>
                  </a:lnTo>
                  <a:lnTo>
                    <a:pt x="32" y="193"/>
                  </a:lnTo>
                  <a:lnTo>
                    <a:pt x="32" y="169"/>
                  </a:lnTo>
                  <a:lnTo>
                    <a:pt x="32" y="145"/>
                  </a:lnTo>
                  <a:lnTo>
                    <a:pt x="32" y="108"/>
                  </a:lnTo>
                  <a:lnTo>
                    <a:pt x="41" y="84"/>
                  </a:lnTo>
                  <a:lnTo>
                    <a:pt x="41" y="60"/>
                  </a:lnTo>
                  <a:lnTo>
                    <a:pt x="32" y="36"/>
                  </a:lnTo>
                  <a:lnTo>
                    <a:pt x="32" y="12"/>
                  </a:lnTo>
                  <a:lnTo>
                    <a:pt x="32" y="0"/>
                  </a:lnTo>
                </a:path>
              </a:pathLst>
            </a:custGeom>
            <a:noFill/>
            <a:ln w="1270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7704" name="Oval 124"/>
            <p:cNvSpPr>
              <a:spLocks noChangeArrowheads="1"/>
            </p:cNvSpPr>
            <p:nvPr/>
          </p:nvSpPr>
          <p:spPr bwMode="auto">
            <a:xfrm rot="-5400000">
              <a:off x="4663281" y="6069807"/>
              <a:ext cx="87313" cy="88900"/>
            </a:xfrm>
            <a:prstGeom prst="ellipse">
              <a:avLst/>
            </a:prstGeom>
            <a:solidFill>
              <a:srgbClr val="FF0000"/>
            </a:solidFill>
            <a:ln w="127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GB"/>
            </a:p>
          </p:txBody>
        </p:sp>
        <p:sp>
          <p:nvSpPr>
            <p:cNvPr id="27705" name="Freeform 125"/>
            <p:cNvSpPr>
              <a:spLocks/>
            </p:cNvSpPr>
            <p:nvPr/>
          </p:nvSpPr>
          <p:spPr bwMode="auto">
            <a:xfrm rot="-5400000">
              <a:off x="4487069" y="5920582"/>
              <a:ext cx="31750" cy="315912"/>
            </a:xfrm>
            <a:custGeom>
              <a:avLst/>
              <a:gdLst>
                <a:gd name="T0" fmla="*/ 0 w 44"/>
                <a:gd name="T1" fmla="*/ 2147483647 h 416"/>
                <a:gd name="T2" fmla="*/ 0 w 44"/>
                <a:gd name="T3" fmla="*/ 2147483647 h 416"/>
                <a:gd name="T4" fmla="*/ 0 w 44"/>
                <a:gd name="T5" fmla="*/ 2147483647 h 416"/>
                <a:gd name="T6" fmla="*/ 2147483647 w 44"/>
                <a:gd name="T7" fmla="*/ 2147483647 h 416"/>
                <a:gd name="T8" fmla="*/ 2147483647 w 44"/>
                <a:gd name="T9" fmla="*/ 2147483647 h 416"/>
                <a:gd name="T10" fmla="*/ 2147483647 w 44"/>
                <a:gd name="T11" fmla="*/ 2147483647 h 416"/>
                <a:gd name="T12" fmla="*/ 2147483647 w 44"/>
                <a:gd name="T13" fmla="*/ 2147483647 h 416"/>
                <a:gd name="T14" fmla="*/ 2147483647 w 44"/>
                <a:gd name="T15" fmla="*/ 2147483647 h 416"/>
                <a:gd name="T16" fmla="*/ 2147483647 w 44"/>
                <a:gd name="T17" fmla="*/ 2147483647 h 416"/>
                <a:gd name="T18" fmla="*/ 2147483647 w 44"/>
                <a:gd name="T19" fmla="*/ 2147483647 h 416"/>
                <a:gd name="T20" fmla="*/ 2147483647 w 44"/>
                <a:gd name="T21" fmla="*/ 2147483647 h 416"/>
                <a:gd name="T22" fmla="*/ 2147483647 w 44"/>
                <a:gd name="T23" fmla="*/ 2147483647 h 416"/>
                <a:gd name="T24" fmla="*/ 2147483647 w 44"/>
                <a:gd name="T25" fmla="*/ 2147483647 h 416"/>
                <a:gd name="T26" fmla="*/ 2147483647 w 44"/>
                <a:gd name="T27" fmla="*/ 2147483647 h 416"/>
                <a:gd name="T28" fmla="*/ 2147483647 w 44"/>
                <a:gd name="T29" fmla="*/ 2147483647 h 416"/>
                <a:gd name="T30" fmla="*/ 2147483647 w 44"/>
                <a:gd name="T31" fmla="*/ 2147483647 h 416"/>
                <a:gd name="T32" fmla="*/ 2147483647 w 44"/>
                <a:gd name="T33" fmla="*/ 0 h 41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4"/>
                <a:gd name="T52" fmla="*/ 0 h 416"/>
                <a:gd name="T53" fmla="*/ 44 w 44"/>
                <a:gd name="T54" fmla="*/ 416 h 41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4" h="416">
                  <a:moveTo>
                    <a:pt x="0" y="416"/>
                  </a:moveTo>
                  <a:lnTo>
                    <a:pt x="0" y="359"/>
                  </a:lnTo>
                  <a:lnTo>
                    <a:pt x="0" y="335"/>
                  </a:lnTo>
                  <a:lnTo>
                    <a:pt x="22" y="323"/>
                  </a:lnTo>
                  <a:lnTo>
                    <a:pt x="32" y="298"/>
                  </a:lnTo>
                  <a:lnTo>
                    <a:pt x="22" y="262"/>
                  </a:lnTo>
                  <a:lnTo>
                    <a:pt x="22" y="238"/>
                  </a:lnTo>
                  <a:lnTo>
                    <a:pt x="32" y="214"/>
                  </a:lnTo>
                  <a:lnTo>
                    <a:pt x="32" y="193"/>
                  </a:lnTo>
                  <a:lnTo>
                    <a:pt x="32" y="169"/>
                  </a:lnTo>
                  <a:lnTo>
                    <a:pt x="32" y="145"/>
                  </a:lnTo>
                  <a:lnTo>
                    <a:pt x="32" y="108"/>
                  </a:lnTo>
                  <a:lnTo>
                    <a:pt x="44" y="84"/>
                  </a:lnTo>
                  <a:lnTo>
                    <a:pt x="44" y="60"/>
                  </a:lnTo>
                  <a:lnTo>
                    <a:pt x="32" y="36"/>
                  </a:lnTo>
                  <a:lnTo>
                    <a:pt x="32" y="12"/>
                  </a:lnTo>
                  <a:lnTo>
                    <a:pt x="32" y="0"/>
                  </a:lnTo>
                </a:path>
              </a:pathLst>
            </a:custGeom>
            <a:noFill/>
            <a:ln w="1270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7706" name="Freeform 149"/>
            <p:cNvSpPr>
              <a:spLocks/>
            </p:cNvSpPr>
            <p:nvPr/>
          </p:nvSpPr>
          <p:spPr bwMode="auto">
            <a:xfrm rot="-5400000">
              <a:off x="4352925" y="5329238"/>
              <a:ext cx="15875" cy="295275"/>
            </a:xfrm>
            <a:custGeom>
              <a:avLst/>
              <a:gdLst>
                <a:gd name="T0" fmla="*/ 2147483647 w 21"/>
                <a:gd name="T1" fmla="*/ 0 h 392"/>
                <a:gd name="T2" fmla="*/ 0 w 21"/>
                <a:gd name="T3" fmla="*/ 2147483647 h 392"/>
                <a:gd name="T4" fmla="*/ 2147483647 w 21"/>
                <a:gd name="T5" fmla="*/ 2147483647 h 392"/>
                <a:gd name="T6" fmla="*/ 2147483647 w 21"/>
                <a:gd name="T7" fmla="*/ 2147483647 h 392"/>
                <a:gd name="T8" fmla="*/ 2147483647 w 21"/>
                <a:gd name="T9" fmla="*/ 2147483647 h 392"/>
                <a:gd name="T10" fmla="*/ 0 w 21"/>
                <a:gd name="T11" fmla="*/ 2147483647 h 392"/>
                <a:gd name="T12" fmla="*/ 2147483647 w 21"/>
                <a:gd name="T13" fmla="*/ 2147483647 h 392"/>
                <a:gd name="T14" fmla="*/ 2147483647 w 21"/>
                <a:gd name="T15" fmla="*/ 2147483647 h 392"/>
                <a:gd name="T16" fmla="*/ 2147483647 w 21"/>
                <a:gd name="T17" fmla="*/ 2147483647 h 392"/>
                <a:gd name="T18" fmla="*/ 2147483647 w 21"/>
                <a:gd name="T19" fmla="*/ 2147483647 h 392"/>
                <a:gd name="T20" fmla="*/ 2147483647 w 21"/>
                <a:gd name="T21" fmla="*/ 2147483647 h 392"/>
                <a:gd name="T22" fmla="*/ 2147483647 w 21"/>
                <a:gd name="T23" fmla="*/ 2147483647 h 392"/>
                <a:gd name="T24" fmla="*/ 2147483647 w 21"/>
                <a:gd name="T25" fmla="*/ 2147483647 h 392"/>
                <a:gd name="T26" fmla="*/ 2147483647 w 21"/>
                <a:gd name="T27" fmla="*/ 2147483647 h 392"/>
                <a:gd name="T28" fmla="*/ 2147483647 w 21"/>
                <a:gd name="T29" fmla="*/ 2147483647 h 392"/>
                <a:gd name="T30" fmla="*/ 0 w 21"/>
                <a:gd name="T31" fmla="*/ 2147483647 h 392"/>
                <a:gd name="T32" fmla="*/ 2147483647 w 21"/>
                <a:gd name="T33" fmla="*/ 2147483647 h 39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392"/>
                <a:gd name="T53" fmla="*/ 21 w 21"/>
                <a:gd name="T54" fmla="*/ 392 h 39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392">
                  <a:moveTo>
                    <a:pt x="9" y="0"/>
                  </a:moveTo>
                  <a:lnTo>
                    <a:pt x="0" y="36"/>
                  </a:lnTo>
                  <a:lnTo>
                    <a:pt x="9" y="72"/>
                  </a:lnTo>
                  <a:lnTo>
                    <a:pt x="21" y="96"/>
                  </a:lnTo>
                  <a:lnTo>
                    <a:pt x="9" y="120"/>
                  </a:lnTo>
                  <a:lnTo>
                    <a:pt x="0" y="145"/>
                  </a:lnTo>
                  <a:lnTo>
                    <a:pt x="9" y="169"/>
                  </a:lnTo>
                  <a:lnTo>
                    <a:pt x="21" y="190"/>
                  </a:lnTo>
                  <a:lnTo>
                    <a:pt x="21" y="226"/>
                  </a:lnTo>
                  <a:lnTo>
                    <a:pt x="9" y="262"/>
                  </a:lnTo>
                  <a:lnTo>
                    <a:pt x="9" y="286"/>
                  </a:lnTo>
                  <a:lnTo>
                    <a:pt x="21" y="310"/>
                  </a:lnTo>
                  <a:lnTo>
                    <a:pt x="21" y="335"/>
                  </a:lnTo>
                  <a:lnTo>
                    <a:pt x="21" y="359"/>
                  </a:lnTo>
                  <a:lnTo>
                    <a:pt x="21" y="383"/>
                  </a:lnTo>
                  <a:lnTo>
                    <a:pt x="0" y="383"/>
                  </a:lnTo>
                  <a:lnTo>
                    <a:pt x="21" y="392"/>
                  </a:lnTo>
                </a:path>
              </a:pathLst>
            </a:custGeom>
            <a:noFill/>
            <a:ln w="1270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7707" name="Freeform 150"/>
            <p:cNvSpPr>
              <a:spLocks/>
            </p:cNvSpPr>
            <p:nvPr/>
          </p:nvSpPr>
          <p:spPr bwMode="auto">
            <a:xfrm rot="-5400000">
              <a:off x="4506912" y="5327651"/>
              <a:ext cx="15875" cy="298450"/>
            </a:xfrm>
            <a:custGeom>
              <a:avLst/>
              <a:gdLst>
                <a:gd name="T0" fmla="*/ 2147483647 w 21"/>
                <a:gd name="T1" fmla="*/ 2147483647 h 395"/>
                <a:gd name="T2" fmla="*/ 0 w 21"/>
                <a:gd name="T3" fmla="*/ 2147483647 h 395"/>
                <a:gd name="T4" fmla="*/ 2147483647 w 21"/>
                <a:gd name="T5" fmla="*/ 2147483647 h 395"/>
                <a:gd name="T6" fmla="*/ 2147483647 w 21"/>
                <a:gd name="T7" fmla="*/ 2147483647 h 395"/>
                <a:gd name="T8" fmla="*/ 2147483647 w 21"/>
                <a:gd name="T9" fmla="*/ 2147483647 h 395"/>
                <a:gd name="T10" fmla="*/ 0 w 21"/>
                <a:gd name="T11" fmla="*/ 2147483647 h 395"/>
                <a:gd name="T12" fmla="*/ 2147483647 w 21"/>
                <a:gd name="T13" fmla="*/ 2147483647 h 395"/>
                <a:gd name="T14" fmla="*/ 2147483647 w 21"/>
                <a:gd name="T15" fmla="*/ 2147483647 h 395"/>
                <a:gd name="T16" fmla="*/ 2147483647 w 21"/>
                <a:gd name="T17" fmla="*/ 2147483647 h 395"/>
                <a:gd name="T18" fmla="*/ 2147483647 w 21"/>
                <a:gd name="T19" fmla="*/ 2147483647 h 395"/>
                <a:gd name="T20" fmla="*/ 2147483647 w 21"/>
                <a:gd name="T21" fmla="*/ 2147483647 h 395"/>
                <a:gd name="T22" fmla="*/ 2147483647 w 21"/>
                <a:gd name="T23" fmla="*/ 2147483647 h 395"/>
                <a:gd name="T24" fmla="*/ 2147483647 w 21"/>
                <a:gd name="T25" fmla="*/ 2147483647 h 395"/>
                <a:gd name="T26" fmla="*/ 2147483647 w 21"/>
                <a:gd name="T27" fmla="*/ 2147483647 h 395"/>
                <a:gd name="T28" fmla="*/ 2147483647 w 21"/>
                <a:gd name="T29" fmla="*/ 2147483647 h 395"/>
                <a:gd name="T30" fmla="*/ 0 w 21"/>
                <a:gd name="T31" fmla="*/ 2147483647 h 395"/>
                <a:gd name="T32" fmla="*/ 2147483647 w 21"/>
                <a:gd name="T33" fmla="*/ 0 h 39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395"/>
                <a:gd name="T53" fmla="*/ 21 w 21"/>
                <a:gd name="T54" fmla="*/ 395 h 39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395">
                  <a:moveTo>
                    <a:pt x="9" y="395"/>
                  </a:moveTo>
                  <a:lnTo>
                    <a:pt x="0" y="359"/>
                  </a:lnTo>
                  <a:lnTo>
                    <a:pt x="9" y="323"/>
                  </a:lnTo>
                  <a:lnTo>
                    <a:pt x="21" y="298"/>
                  </a:lnTo>
                  <a:lnTo>
                    <a:pt x="9" y="274"/>
                  </a:lnTo>
                  <a:lnTo>
                    <a:pt x="0" y="250"/>
                  </a:lnTo>
                  <a:lnTo>
                    <a:pt x="9" y="226"/>
                  </a:lnTo>
                  <a:lnTo>
                    <a:pt x="21" y="202"/>
                  </a:lnTo>
                  <a:lnTo>
                    <a:pt x="21" y="169"/>
                  </a:lnTo>
                  <a:lnTo>
                    <a:pt x="9" y="133"/>
                  </a:lnTo>
                  <a:lnTo>
                    <a:pt x="9" y="108"/>
                  </a:lnTo>
                  <a:lnTo>
                    <a:pt x="21" y="84"/>
                  </a:lnTo>
                  <a:lnTo>
                    <a:pt x="21" y="60"/>
                  </a:lnTo>
                  <a:lnTo>
                    <a:pt x="21" y="36"/>
                  </a:lnTo>
                  <a:lnTo>
                    <a:pt x="21" y="12"/>
                  </a:lnTo>
                  <a:lnTo>
                    <a:pt x="0" y="12"/>
                  </a:lnTo>
                  <a:lnTo>
                    <a:pt x="21" y="0"/>
                  </a:lnTo>
                </a:path>
              </a:pathLst>
            </a:custGeom>
            <a:noFill/>
            <a:ln w="1270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grpSp>
          <p:nvGrpSpPr>
            <p:cNvPr id="27708" name="Group 181"/>
            <p:cNvGrpSpPr>
              <a:grpSpLocks/>
            </p:cNvGrpSpPr>
            <p:nvPr/>
          </p:nvGrpSpPr>
          <p:grpSpPr bwMode="auto">
            <a:xfrm>
              <a:off x="3771900" y="4857750"/>
              <a:ext cx="1344613" cy="227013"/>
              <a:chOff x="5777" y="4559"/>
              <a:chExt cx="1778" cy="309"/>
            </a:xfrm>
          </p:grpSpPr>
          <p:sp>
            <p:nvSpPr>
              <p:cNvPr id="27752" name="Line 182"/>
              <p:cNvSpPr>
                <a:spLocks noChangeShapeType="1"/>
              </p:cNvSpPr>
              <p:nvPr/>
            </p:nvSpPr>
            <p:spPr bwMode="auto">
              <a:xfrm>
                <a:off x="5777" y="4765"/>
                <a:ext cx="1778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753" name="Line 183"/>
              <p:cNvSpPr>
                <a:spLocks noChangeShapeType="1"/>
              </p:cNvSpPr>
              <p:nvPr/>
            </p:nvSpPr>
            <p:spPr bwMode="auto">
              <a:xfrm>
                <a:off x="5777" y="4662"/>
                <a:ext cx="1778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754" name="Freeform 184"/>
              <p:cNvSpPr>
                <a:spLocks/>
              </p:cNvSpPr>
              <p:nvPr/>
            </p:nvSpPr>
            <p:spPr bwMode="auto">
              <a:xfrm>
                <a:off x="5777" y="4765"/>
                <a:ext cx="334" cy="103"/>
              </a:xfrm>
              <a:custGeom>
                <a:avLst/>
                <a:gdLst>
                  <a:gd name="T0" fmla="*/ 0 w 334"/>
                  <a:gd name="T1" fmla="*/ 0 h 103"/>
                  <a:gd name="T2" fmla="*/ 267 w 334"/>
                  <a:gd name="T3" fmla="*/ 0 h 103"/>
                  <a:gd name="T4" fmla="*/ 334 w 334"/>
                  <a:gd name="T5" fmla="*/ 103 h 103"/>
                  <a:gd name="T6" fmla="*/ 0 w 334"/>
                  <a:gd name="T7" fmla="*/ 0 h 10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34"/>
                  <a:gd name="T13" fmla="*/ 0 h 103"/>
                  <a:gd name="T14" fmla="*/ 334 w 334"/>
                  <a:gd name="T15" fmla="*/ 103 h 10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34" h="103">
                    <a:moveTo>
                      <a:pt x="0" y="0"/>
                    </a:moveTo>
                    <a:lnTo>
                      <a:pt x="267" y="0"/>
                    </a:lnTo>
                    <a:lnTo>
                      <a:pt x="334" y="103"/>
                    </a:lnTo>
                    <a:lnTo>
                      <a:pt x="0" y="0"/>
                    </a:lnTo>
                    <a:close/>
                  </a:path>
                </a:pathLst>
              </a:custGeom>
              <a:blipFill dpi="0" rotWithShape="0">
                <a:blip r:embed="rId2" cstate="print"/>
                <a:srcRect/>
                <a:tile tx="0" ty="0" sx="100000" sy="100000" flip="none" algn="tl"/>
              </a:blipFill>
              <a:ln w="3175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755" name="Freeform 185"/>
              <p:cNvSpPr>
                <a:spLocks/>
              </p:cNvSpPr>
              <p:nvPr/>
            </p:nvSpPr>
            <p:spPr bwMode="auto">
              <a:xfrm>
                <a:off x="7221" y="4559"/>
                <a:ext cx="334" cy="103"/>
              </a:xfrm>
              <a:custGeom>
                <a:avLst/>
                <a:gdLst>
                  <a:gd name="T0" fmla="*/ 334 w 334"/>
                  <a:gd name="T1" fmla="*/ 103 h 103"/>
                  <a:gd name="T2" fmla="*/ 67 w 334"/>
                  <a:gd name="T3" fmla="*/ 103 h 103"/>
                  <a:gd name="T4" fmla="*/ 0 w 334"/>
                  <a:gd name="T5" fmla="*/ 0 h 103"/>
                  <a:gd name="T6" fmla="*/ 334 w 334"/>
                  <a:gd name="T7" fmla="*/ 103 h 10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34"/>
                  <a:gd name="T13" fmla="*/ 0 h 103"/>
                  <a:gd name="T14" fmla="*/ 334 w 334"/>
                  <a:gd name="T15" fmla="*/ 103 h 10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34" h="103">
                    <a:moveTo>
                      <a:pt x="334" y="103"/>
                    </a:moveTo>
                    <a:lnTo>
                      <a:pt x="67" y="103"/>
                    </a:lnTo>
                    <a:lnTo>
                      <a:pt x="0" y="0"/>
                    </a:lnTo>
                    <a:lnTo>
                      <a:pt x="334" y="103"/>
                    </a:lnTo>
                    <a:close/>
                  </a:path>
                </a:pathLst>
              </a:custGeom>
              <a:blipFill dpi="0" rotWithShape="0">
                <a:blip r:embed="rId2" cstate="print"/>
                <a:srcRect/>
                <a:tile tx="0" ty="0" sx="100000" sy="100000" flip="none" algn="tl"/>
              </a:blipFill>
              <a:ln w="3175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  <p:grpSp>
          <p:nvGrpSpPr>
            <p:cNvPr id="27709" name="Group 191"/>
            <p:cNvGrpSpPr>
              <a:grpSpLocks/>
            </p:cNvGrpSpPr>
            <p:nvPr/>
          </p:nvGrpSpPr>
          <p:grpSpPr bwMode="auto">
            <a:xfrm>
              <a:off x="3767138" y="5489575"/>
              <a:ext cx="1346200" cy="312738"/>
              <a:chOff x="5777" y="4520"/>
              <a:chExt cx="1778" cy="426"/>
            </a:xfrm>
          </p:grpSpPr>
          <p:sp>
            <p:nvSpPr>
              <p:cNvPr id="27748" name="Line 192"/>
              <p:cNvSpPr>
                <a:spLocks noChangeShapeType="1"/>
              </p:cNvSpPr>
              <p:nvPr/>
            </p:nvSpPr>
            <p:spPr bwMode="auto">
              <a:xfrm>
                <a:off x="5777" y="4843"/>
                <a:ext cx="1778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749" name="Line 193"/>
              <p:cNvSpPr>
                <a:spLocks noChangeShapeType="1"/>
              </p:cNvSpPr>
              <p:nvPr/>
            </p:nvSpPr>
            <p:spPr bwMode="auto">
              <a:xfrm>
                <a:off x="5777" y="4623"/>
                <a:ext cx="1778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750" name="Freeform 194"/>
              <p:cNvSpPr>
                <a:spLocks/>
              </p:cNvSpPr>
              <p:nvPr/>
            </p:nvSpPr>
            <p:spPr bwMode="auto">
              <a:xfrm>
                <a:off x="5777" y="4843"/>
                <a:ext cx="334" cy="103"/>
              </a:xfrm>
              <a:custGeom>
                <a:avLst/>
                <a:gdLst>
                  <a:gd name="T0" fmla="*/ 0 w 334"/>
                  <a:gd name="T1" fmla="*/ 0 h 103"/>
                  <a:gd name="T2" fmla="*/ 267 w 334"/>
                  <a:gd name="T3" fmla="*/ 0 h 103"/>
                  <a:gd name="T4" fmla="*/ 334 w 334"/>
                  <a:gd name="T5" fmla="*/ 103 h 103"/>
                  <a:gd name="T6" fmla="*/ 0 w 334"/>
                  <a:gd name="T7" fmla="*/ 0 h 10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34"/>
                  <a:gd name="T13" fmla="*/ 0 h 103"/>
                  <a:gd name="T14" fmla="*/ 334 w 334"/>
                  <a:gd name="T15" fmla="*/ 103 h 10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34" h="103">
                    <a:moveTo>
                      <a:pt x="0" y="0"/>
                    </a:moveTo>
                    <a:lnTo>
                      <a:pt x="267" y="0"/>
                    </a:lnTo>
                    <a:lnTo>
                      <a:pt x="334" y="103"/>
                    </a:lnTo>
                    <a:lnTo>
                      <a:pt x="0" y="0"/>
                    </a:lnTo>
                    <a:close/>
                  </a:path>
                </a:pathLst>
              </a:custGeom>
              <a:blipFill dpi="0" rotWithShape="0">
                <a:blip r:embed="rId2" cstate="print"/>
                <a:srcRect/>
                <a:tile tx="0" ty="0" sx="100000" sy="100000" flip="none" algn="tl"/>
              </a:blipFill>
              <a:ln w="3175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751" name="Freeform 195"/>
              <p:cNvSpPr>
                <a:spLocks/>
              </p:cNvSpPr>
              <p:nvPr/>
            </p:nvSpPr>
            <p:spPr bwMode="auto">
              <a:xfrm>
                <a:off x="7221" y="4520"/>
                <a:ext cx="334" cy="103"/>
              </a:xfrm>
              <a:custGeom>
                <a:avLst/>
                <a:gdLst>
                  <a:gd name="T0" fmla="*/ 334 w 334"/>
                  <a:gd name="T1" fmla="*/ 103 h 103"/>
                  <a:gd name="T2" fmla="*/ 67 w 334"/>
                  <a:gd name="T3" fmla="*/ 103 h 103"/>
                  <a:gd name="T4" fmla="*/ 0 w 334"/>
                  <a:gd name="T5" fmla="*/ 0 h 103"/>
                  <a:gd name="T6" fmla="*/ 334 w 334"/>
                  <a:gd name="T7" fmla="*/ 103 h 10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34"/>
                  <a:gd name="T13" fmla="*/ 0 h 103"/>
                  <a:gd name="T14" fmla="*/ 334 w 334"/>
                  <a:gd name="T15" fmla="*/ 103 h 10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34" h="103">
                    <a:moveTo>
                      <a:pt x="334" y="103"/>
                    </a:moveTo>
                    <a:lnTo>
                      <a:pt x="67" y="103"/>
                    </a:lnTo>
                    <a:lnTo>
                      <a:pt x="0" y="0"/>
                    </a:lnTo>
                    <a:lnTo>
                      <a:pt x="334" y="103"/>
                    </a:lnTo>
                    <a:close/>
                  </a:path>
                </a:pathLst>
              </a:custGeom>
              <a:blipFill dpi="0" rotWithShape="0">
                <a:blip r:embed="rId2" cstate="print"/>
                <a:srcRect/>
                <a:tile tx="0" ty="0" sx="100000" sy="100000" flip="none" algn="tl"/>
              </a:blipFill>
              <a:ln w="3175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  <p:grpSp>
          <p:nvGrpSpPr>
            <p:cNvPr id="27710" name="Group 196"/>
            <p:cNvGrpSpPr>
              <a:grpSpLocks/>
            </p:cNvGrpSpPr>
            <p:nvPr/>
          </p:nvGrpSpPr>
          <p:grpSpPr bwMode="auto">
            <a:xfrm>
              <a:off x="3744913" y="6169025"/>
              <a:ext cx="1346200" cy="227013"/>
              <a:chOff x="5777" y="4559"/>
              <a:chExt cx="1778" cy="309"/>
            </a:xfrm>
          </p:grpSpPr>
          <p:sp>
            <p:nvSpPr>
              <p:cNvPr id="27744" name="Line 197"/>
              <p:cNvSpPr>
                <a:spLocks noChangeShapeType="1"/>
              </p:cNvSpPr>
              <p:nvPr/>
            </p:nvSpPr>
            <p:spPr bwMode="auto">
              <a:xfrm>
                <a:off x="5777" y="4765"/>
                <a:ext cx="1778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745" name="Line 198"/>
              <p:cNvSpPr>
                <a:spLocks noChangeShapeType="1"/>
              </p:cNvSpPr>
              <p:nvPr/>
            </p:nvSpPr>
            <p:spPr bwMode="auto">
              <a:xfrm>
                <a:off x="5777" y="4662"/>
                <a:ext cx="1778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746" name="Freeform 199"/>
              <p:cNvSpPr>
                <a:spLocks/>
              </p:cNvSpPr>
              <p:nvPr/>
            </p:nvSpPr>
            <p:spPr bwMode="auto">
              <a:xfrm>
                <a:off x="5777" y="4765"/>
                <a:ext cx="334" cy="103"/>
              </a:xfrm>
              <a:custGeom>
                <a:avLst/>
                <a:gdLst>
                  <a:gd name="T0" fmla="*/ 0 w 334"/>
                  <a:gd name="T1" fmla="*/ 0 h 103"/>
                  <a:gd name="T2" fmla="*/ 267 w 334"/>
                  <a:gd name="T3" fmla="*/ 0 h 103"/>
                  <a:gd name="T4" fmla="*/ 334 w 334"/>
                  <a:gd name="T5" fmla="*/ 103 h 103"/>
                  <a:gd name="T6" fmla="*/ 0 w 334"/>
                  <a:gd name="T7" fmla="*/ 0 h 10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34"/>
                  <a:gd name="T13" fmla="*/ 0 h 103"/>
                  <a:gd name="T14" fmla="*/ 334 w 334"/>
                  <a:gd name="T15" fmla="*/ 103 h 10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34" h="103">
                    <a:moveTo>
                      <a:pt x="0" y="0"/>
                    </a:moveTo>
                    <a:lnTo>
                      <a:pt x="267" y="0"/>
                    </a:lnTo>
                    <a:lnTo>
                      <a:pt x="334" y="103"/>
                    </a:lnTo>
                    <a:lnTo>
                      <a:pt x="0" y="0"/>
                    </a:lnTo>
                    <a:close/>
                  </a:path>
                </a:pathLst>
              </a:custGeom>
              <a:blipFill dpi="0" rotWithShape="0">
                <a:blip r:embed="rId2" cstate="print"/>
                <a:srcRect/>
                <a:tile tx="0" ty="0" sx="100000" sy="100000" flip="none" algn="tl"/>
              </a:blipFill>
              <a:ln w="3175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747" name="Freeform 200"/>
              <p:cNvSpPr>
                <a:spLocks/>
              </p:cNvSpPr>
              <p:nvPr/>
            </p:nvSpPr>
            <p:spPr bwMode="auto">
              <a:xfrm>
                <a:off x="7221" y="4559"/>
                <a:ext cx="334" cy="103"/>
              </a:xfrm>
              <a:custGeom>
                <a:avLst/>
                <a:gdLst>
                  <a:gd name="T0" fmla="*/ 334 w 334"/>
                  <a:gd name="T1" fmla="*/ 103 h 103"/>
                  <a:gd name="T2" fmla="*/ 67 w 334"/>
                  <a:gd name="T3" fmla="*/ 103 h 103"/>
                  <a:gd name="T4" fmla="*/ 0 w 334"/>
                  <a:gd name="T5" fmla="*/ 0 h 103"/>
                  <a:gd name="T6" fmla="*/ 334 w 334"/>
                  <a:gd name="T7" fmla="*/ 103 h 10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34"/>
                  <a:gd name="T13" fmla="*/ 0 h 103"/>
                  <a:gd name="T14" fmla="*/ 334 w 334"/>
                  <a:gd name="T15" fmla="*/ 103 h 10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34" h="103">
                    <a:moveTo>
                      <a:pt x="334" y="103"/>
                    </a:moveTo>
                    <a:lnTo>
                      <a:pt x="67" y="103"/>
                    </a:lnTo>
                    <a:lnTo>
                      <a:pt x="0" y="0"/>
                    </a:lnTo>
                    <a:lnTo>
                      <a:pt x="334" y="103"/>
                    </a:lnTo>
                    <a:close/>
                  </a:path>
                </a:pathLst>
              </a:custGeom>
              <a:blipFill dpi="0" rotWithShape="0">
                <a:blip r:embed="rId2" cstate="print"/>
                <a:srcRect/>
                <a:tile tx="0" ty="0" sx="100000" sy="100000" flip="none" algn="tl"/>
              </a:blipFill>
              <a:ln w="3175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  <p:sp>
          <p:nvSpPr>
            <p:cNvPr id="27711" name="Text Box 211"/>
            <p:cNvSpPr txBox="1">
              <a:spLocks noChangeArrowheads="1"/>
            </p:cNvSpPr>
            <p:nvPr/>
          </p:nvSpPr>
          <p:spPr bwMode="auto">
            <a:xfrm>
              <a:off x="3656013" y="4683125"/>
              <a:ext cx="874712" cy="341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r>
                <a:rPr lang="it-IT" sz="1200" b="1">
                  <a:latin typeface="Arial" pitchFamily="34" charset="0"/>
                </a:rPr>
                <a:t>P</a:t>
              </a:r>
              <a:r>
                <a:rPr lang="it-IT" sz="1200" b="1" baseline="-25000">
                  <a:latin typeface="Arial" pitchFamily="34" charset="0"/>
                </a:rPr>
                <a:t>i</a:t>
              </a:r>
              <a:r>
                <a:rPr lang="it-IT" sz="1200" b="1">
                  <a:latin typeface="Arial" pitchFamily="34" charset="0"/>
                </a:rPr>
                <a:t> </a:t>
              </a:r>
              <a:endParaRPr lang="it-IT" sz="1200" b="1"/>
            </a:p>
          </p:txBody>
        </p:sp>
        <p:sp>
          <p:nvSpPr>
            <p:cNvPr id="27712" name="Text Box 250"/>
            <p:cNvSpPr txBox="1">
              <a:spLocks noChangeArrowheads="1"/>
            </p:cNvSpPr>
            <p:nvPr/>
          </p:nvSpPr>
          <p:spPr bwMode="auto">
            <a:xfrm>
              <a:off x="3460750" y="5284788"/>
              <a:ext cx="873125" cy="341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r>
                <a:rPr lang="it-IT" sz="1200" b="1">
                  <a:latin typeface="Arial" pitchFamily="34" charset="0"/>
                </a:rPr>
                <a:t>H</a:t>
              </a:r>
              <a:r>
                <a:rPr lang="it-IT" sz="1200" b="1" baseline="-25000">
                  <a:latin typeface="Arial" pitchFamily="34" charset="0"/>
                </a:rPr>
                <a:t>2</a:t>
              </a:r>
              <a:r>
                <a:rPr lang="it-IT" sz="1200" b="1">
                  <a:latin typeface="Arial" pitchFamily="34" charset="0"/>
                </a:rPr>
                <a:t>PO</a:t>
              </a:r>
              <a:r>
                <a:rPr lang="it-IT" sz="1200" b="1" baseline="-25000">
                  <a:latin typeface="Arial" pitchFamily="34" charset="0"/>
                </a:rPr>
                <a:t>4</a:t>
              </a:r>
              <a:r>
                <a:rPr lang="it-IT" sz="1200" b="1" baseline="30000">
                  <a:latin typeface="Arial" pitchFamily="34" charset="0"/>
                </a:rPr>
                <a:t>-</a:t>
              </a:r>
              <a:endParaRPr lang="it-IT" sz="1200" b="1" baseline="30000"/>
            </a:p>
          </p:txBody>
        </p:sp>
        <p:sp>
          <p:nvSpPr>
            <p:cNvPr id="27713" name="Text Box 252"/>
            <p:cNvSpPr txBox="1">
              <a:spLocks noChangeArrowheads="1"/>
            </p:cNvSpPr>
            <p:nvPr/>
          </p:nvSpPr>
          <p:spPr bwMode="auto">
            <a:xfrm>
              <a:off x="3500438" y="6026150"/>
              <a:ext cx="874712" cy="342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r>
                <a:rPr lang="it-IT" sz="1200" b="1">
                  <a:latin typeface="Arial" pitchFamily="34" charset="0"/>
                </a:rPr>
                <a:t>ADP</a:t>
              </a:r>
              <a:endParaRPr lang="it-IT" sz="1200" b="1"/>
            </a:p>
          </p:txBody>
        </p:sp>
        <p:sp>
          <p:nvSpPr>
            <p:cNvPr id="27714" name="CasellaDiTesto 114"/>
            <p:cNvSpPr txBox="1">
              <a:spLocks noChangeArrowheads="1"/>
            </p:cNvSpPr>
            <p:nvPr/>
          </p:nvSpPr>
          <p:spPr bwMode="auto">
            <a:xfrm>
              <a:off x="5314950" y="6210300"/>
              <a:ext cx="296863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r>
                <a:rPr lang="it-IT" sz="1200" b="1">
                  <a:latin typeface="Arial Narrow" pitchFamily="34" charset="0"/>
                </a:rPr>
                <a:t>4-</a:t>
              </a:r>
              <a:endParaRPr lang="it-IT" sz="1200" b="1" baseline="30000">
                <a:latin typeface="Arial Narrow" pitchFamily="34" charset="0"/>
              </a:endParaRPr>
            </a:p>
          </p:txBody>
        </p:sp>
        <p:sp>
          <p:nvSpPr>
            <p:cNvPr id="27715" name="Text Box 252"/>
            <p:cNvSpPr txBox="1">
              <a:spLocks noChangeArrowheads="1"/>
            </p:cNvSpPr>
            <p:nvPr/>
          </p:nvSpPr>
          <p:spPr bwMode="auto">
            <a:xfrm>
              <a:off x="4986338" y="6302375"/>
              <a:ext cx="874712" cy="342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r>
                <a:rPr lang="it-IT" sz="1200" b="1">
                  <a:latin typeface="Arial" pitchFamily="34" charset="0"/>
                </a:rPr>
                <a:t>ATP</a:t>
              </a:r>
              <a:endParaRPr lang="it-IT" sz="1200" b="1"/>
            </a:p>
          </p:txBody>
        </p:sp>
        <p:sp>
          <p:nvSpPr>
            <p:cNvPr id="27716" name="Rettangolo 116"/>
            <p:cNvSpPr>
              <a:spLocks noChangeArrowheads="1"/>
            </p:cNvSpPr>
            <p:nvPr/>
          </p:nvSpPr>
          <p:spPr bwMode="auto">
            <a:xfrm>
              <a:off x="5165725" y="5546725"/>
              <a:ext cx="247650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it-IT" sz="1800" b="1">
                  <a:latin typeface="Arial Narrow" pitchFamily="34" charset="0"/>
                </a:rPr>
                <a:t>-</a:t>
              </a:r>
              <a:endParaRPr lang="it-IT" sz="1800"/>
            </a:p>
          </p:txBody>
        </p:sp>
        <p:sp>
          <p:nvSpPr>
            <p:cNvPr id="27717" name="CasellaDiTesto 15"/>
            <p:cNvSpPr txBox="1">
              <a:spLocks noChangeArrowheads="1"/>
            </p:cNvSpPr>
            <p:nvPr/>
          </p:nvSpPr>
          <p:spPr bwMode="auto">
            <a:xfrm>
              <a:off x="5476875" y="5848350"/>
              <a:ext cx="347663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r>
                <a:rPr lang="it-IT" sz="1400" b="1">
                  <a:latin typeface="Arial Narrow" pitchFamily="34" charset="0"/>
                </a:rPr>
                <a:t>H</a:t>
              </a:r>
              <a:r>
                <a:rPr lang="it-IT" sz="1400" b="1" baseline="30000">
                  <a:latin typeface="Arial Narrow" pitchFamily="34" charset="0"/>
                </a:rPr>
                <a:t>+</a:t>
              </a:r>
            </a:p>
          </p:txBody>
        </p:sp>
        <p:grpSp>
          <p:nvGrpSpPr>
            <p:cNvPr id="27718" name="Group 77"/>
            <p:cNvGrpSpPr>
              <a:grpSpLocks/>
            </p:cNvGrpSpPr>
            <p:nvPr/>
          </p:nvGrpSpPr>
          <p:grpSpPr bwMode="auto">
            <a:xfrm>
              <a:off x="4156075" y="4456113"/>
              <a:ext cx="614363" cy="401637"/>
              <a:chOff x="2498" y="3620"/>
              <a:chExt cx="811" cy="545"/>
            </a:xfrm>
          </p:grpSpPr>
          <p:sp>
            <p:nvSpPr>
              <p:cNvPr id="27722" name="Oval 78"/>
              <p:cNvSpPr>
                <a:spLocks noChangeArrowheads="1"/>
              </p:cNvSpPr>
              <p:nvPr/>
            </p:nvSpPr>
            <p:spPr bwMode="auto">
              <a:xfrm rot="-5400000">
                <a:off x="2499" y="3631"/>
                <a:ext cx="117" cy="120"/>
              </a:xfrm>
              <a:prstGeom prst="ellipse">
                <a:avLst/>
              </a:prstGeom>
              <a:solidFill>
                <a:srgbClr val="FF0000"/>
              </a:solidFill>
              <a:ln w="127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27723" name="Freeform 79"/>
              <p:cNvSpPr>
                <a:spLocks/>
              </p:cNvSpPr>
              <p:nvPr/>
            </p:nvSpPr>
            <p:spPr bwMode="auto">
              <a:xfrm rot="-5400000">
                <a:off x="2791" y="3531"/>
                <a:ext cx="21" cy="392"/>
              </a:xfrm>
              <a:custGeom>
                <a:avLst/>
                <a:gdLst>
                  <a:gd name="T0" fmla="*/ 9 w 21"/>
                  <a:gd name="T1" fmla="*/ 0 h 392"/>
                  <a:gd name="T2" fmla="*/ 0 w 21"/>
                  <a:gd name="T3" fmla="*/ 36 h 392"/>
                  <a:gd name="T4" fmla="*/ 9 w 21"/>
                  <a:gd name="T5" fmla="*/ 72 h 392"/>
                  <a:gd name="T6" fmla="*/ 21 w 21"/>
                  <a:gd name="T7" fmla="*/ 97 h 392"/>
                  <a:gd name="T8" fmla="*/ 9 w 21"/>
                  <a:gd name="T9" fmla="*/ 121 h 392"/>
                  <a:gd name="T10" fmla="*/ 0 w 21"/>
                  <a:gd name="T11" fmla="*/ 145 h 392"/>
                  <a:gd name="T12" fmla="*/ 9 w 21"/>
                  <a:gd name="T13" fmla="*/ 166 h 392"/>
                  <a:gd name="T14" fmla="*/ 21 w 21"/>
                  <a:gd name="T15" fmla="*/ 190 h 392"/>
                  <a:gd name="T16" fmla="*/ 21 w 21"/>
                  <a:gd name="T17" fmla="*/ 226 h 392"/>
                  <a:gd name="T18" fmla="*/ 9 w 21"/>
                  <a:gd name="T19" fmla="*/ 262 h 392"/>
                  <a:gd name="T20" fmla="*/ 9 w 21"/>
                  <a:gd name="T21" fmla="*/ 287 h 392"/>
                  <a:gd name="T22" fmla="*/ 21 w 21"/>
                  <a:gd name="T23" fmla="*/ 311 h 392"/>
                  <a:gd name="T24" fmla="*/ 21 w 21"/>
                  <a:gd name="T25" fmla="*/ 335 h 392"/>
                  <a:gd name="T26" fmla="*/ 21 w 21"/>
                  <a:gd name="T27" fmla="*/ 356 h 392"/>
                  <a:gd name="T28" fmla="*/ 21 w 21"/>
                  <a:gd name="T29" fmla="*/ 380 h 392"/>
                  <a:gd name="T30" fmla="*/ 0 w 21"/>
                  <a:gd name="T31" fmla="*/ 380 h 392"/>
                  <a:gd name="T32" fmla="*/ 21 w 21"/>
                  <a:gd name="T33" fmla="*/ 392 h 39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1"/>
                  <a:gd name="T52" fmla="*/ 0 h 392"/>
                  <a:gd name="T53" fmla="*/ 21 w 21"/>
                  <a:gd name="T54" fmla="*/ 392 h 39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1" h="392">
                    <a:moveTo>
                      <a:pt x="9" y="0"/>
                    </a:moveTo>
                    <a:lnTo>
                      <a:pt x="0" y="36"/>
                    </a:lnTo>
                    <a:lnTo>
                      <a:pt x="9" y="72"/>
                    </a:lnTo>
                    <a:lnTo>
                      <a:pt x="21" y="97"/>
                    </a:lnTo>
                    <a:lnTo>
                      <a:pt x="9" y="121"/>
                    </a:lnTo>
                    <a:lnTo>
                      <a:pt x="0" y="145"/>
                    </a:lnTo>
                    <a:lnTo>
                      <a:pt x="9" y="166"/>
                    </a:lnTo>
                    <a:lnTo>
                      <a:pt x="21" y="190"/>
                    </a:lnTo>
                    <a:lnTo>
                      <a:pt x="21" y="226"/>
                    </a:lnTo>
                    <a:lnTo>
                      <a:pt x="9" y="262"/>
                    </a:lnTo>
                    <a:lnTo>
                      <a:pt x="9" y="287"/>
                    </a:lnTo>
                    <a:lnTo>
                      <a:pt x="21" y="311"/>
                    </a:lnTo>
                    <a:lnTo>
                      <a:pt x="21" y="335"/>
                    </a:lnTo>
                    <a:lnTo>
                      <a:pt x="21" y="356"/>
                    </a:lnTo>
                    <a:lnTo>
                      <a:pt x="21" y="380"/>
                    </a:lnTo>
                    <a:lnTo>
                      <a:pt x="0" y="380"/>
                    </a:lnTo>
                    <a:lnTo>
                      <a:pt x="21" y="392"/>
                    </a:lnTo>
                  </a:path>
                </a:pathLst>
              </a:custGeom>
              <a:noFill/>
              <a:ln w="1270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724" name="Freeform 80"/>
              <p:cNvSpPr>
                <a:spLocks/>
              </p:cNvSpPr>
              <p:nvPr/>
            </p:nvSpPr>
            <p:spPr bwMode="auto">
              <a:xfrm rot="-5400000">
                <a:off x="2804" y="3434"/>
                <a:ext cx="43" cy="416"/>
              </a:xfrm>
              <a:custGeom>
                <a:avLst/>
                <a:gdLst>
                  <a:gd name="T0" fmla="*/ 0 w 43"/>
                  <a:gd name="T1" fmla="*/ 0 h 416"/>
                  <a:gd name="T2" fmla="*/ 0 w 43"/>
                  <a:gd name="T3" fmla="*/ 60 h 416"/>
                  <a:gd name="T4" fmla="*/ 0 w 43"/>
                  <a:gd name="T5" fmla="*/ 85 h 416"/>
                  <a:gd name="T6" fmla="*/ 19 w 43"/>
                  <a:gd name="T7" fmla="*/ 97 h 416"/>
                  <a:gd name="T8" fmla="*/ 31 w 43"/>
                  <a:gd name="T9" fmla="*/ 121 h 416"/>
                  <a:gd name="T10" fmla="*/ 19 w 43"/>
                  <a:gd name="T11" fmla="*/ 154 h 416"/>
                  <a:gd name="T12" fmla="*/ 19 w 43"/>
                  <a:gd name="T13" fmla="*/ 178 h 416"/>
                  <a:gd name="T14" fmla="*/ 31 w 43"/>
                  <a:gd name="T15" fmla="*/ 202 h 416"/>
                  <a:gd name="T16" fmla="*/ 31 w 43"/>
                  <a:gd name="T17" fmla="*/ 226 h 416"/>
                  <a:gd name="T18" fmla="*/ 31 w 43"/>
                  <a:gd name="T19" fmla="*/ 250 h 416"/>
                  <a:gd name="T20" fmla="*/ 31 w 43"/>
                  <a:gd name="T21" fmla="*/ 275 h 416"/>
                  <a:gd name="T22" fmla="*/ 31 w 43"/>
                  <a:gd name="T23" fmla="*/ 311 h 416"/>
                  <a:gd name="T24" fmla="*/ 43 w 43"/>
                  <a:gd name="T25" fmla="*/ 335 h 416"/>
                  <a:gd name="T26" fmla="*/ 43 w 43"/>
                  <a:gd name="T27" fmla="*/ 356 h 416"/>
                  <a:gd name="T28" fmla="*/ 31 w 43"/>
                  <a:gd name="T29" fmla="*/ 380 h 416"/>
                  <a:gd name="T30" fmla="*/ 31 w 43"/>
                  <a:gd name="T31" fmla="*/ 404 h 416"/>
                  <a:gd name="T32" fmla="*/ 31 w 43"/>
                  <a:gd name="T33" fmla="*/ 416 h 4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3"/>
                  <a:gd name="T52" fmla="*/ 0 h 416"/>
                  <a:gd name="T53" fmla="*/ 43 w 43"/>
                  <a:gd name="T54" fmla="*/ 416 h 41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3" h="416">
                    <a:moveTo>
                      <a:pt x="0" y="0"/>
                    </a:moveTo>
                    <a:lnTo>
                      <a:pt x="0" y="60"/>
                    </a:lnTo>
                    <a:lnTo>
                      <a:pt x="0" y="85"/>
                    </a:lnTo>
                    <a:lnTo>
                      <a:pt x="19" y="97"/>
                    </a:lnTo>
                    <a:lnTo>
                      <a:pt x="31" y="121"/>
                    </a:lnTo>
                    <a:lnTo>
                      <a:pt x="19" y="154"/>
                    </a:lnTo>
                    <a:lnTo>
                      <a:pt x="19" y="178"/>
                    </a:lnTo>
                    <a:lnTo>
                      <a:pt x="31" y="202"/>
                    </a:lnTo>
                    <a:lnTo>
                      <a:pt x="31" y="226"/>
                    </a:lnTo>
                    <a:lnTo>
                      <a:pt x="31" y="250"/>
                    </a:lnTo>
                    <a:lnTo>
                      <a:pt x="31" y="275"/>
                    </a:lnTo>
                    <a:lnTo>
                      <a:pt x="31" y="311"/>
                    </a:lnTo>
                    <a:lnTo>
                      <a:pt x="43" y="335"/>
                    </a:lnTo>
                    <a:lnTo>
                      <a:pt x="43" y="356"/>
                    </a:lnTo>
                    <a:lnTo>
                      <a:pt x="31" y="380"/>
                    </a:lnTo>
                    <a:lnTo>
                      <a:pt x="31" y="404"/>
                    </a:lnTo>
                    <a:lnTo>
                      <a:pt x="31" y="416"/>
                    </a:lnTo>
                  </a:path>
                </a:pathLst>
              </a:custGeom>
              <a:noFill/>
              <a:ln w="1270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725" name="Oval 81"/>
              <p:cNvSpPr>
                <a:spLocks noChangeArrowheads="1"/>
              </p:cNvSpPr>
              <p:nvPr/>
            </p:nvSpPr>
            <p:spPr bwMode="auto">
              <a:xfrm rot="-5400000">
                <a:off x="2499" y="3768"/>
                <a:ext cx="118" cy="120"/>
              </a:xfrm>
              <a:prstGeom prst="ellipse">
                <a:avLst/>
              </a:prstGeom>
              <a:solidFill>
                <a:srgbClr val="FF0000"/>
              </a:solidFill>
              <a:ln w="127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27726" name="Freeform 82"/>
              <p:cNvSpPr>
                <a:spLocks/>
              </p:cNvSpPr>
              <p:nvPr/>
            </p:nvSpPr>
            <p:spPr bwMode="auto">
              <a:xfrm rot="-5400000">
                <a:off x="2791" y="3670"/>
                <a:ext cx="21" cy="392"/>
              </a:xfrm>
              <a:custGeom>
                <a:avLst/>
                <a:gdLst>
                  <a:gd name="T0" fmla="*/ 12 w 21"/>
                  <a:gd name="T1" fmla="*/ 0 h 392"/>
                  <a:gd name="T2" fmla="*/ 0 w 21"/>
                  <a:gd name="T3" fmla="*/ 36 h 392"/>
                  <a:gd name="T4" fmla="*/ 12 w 21"/>
                  <a:gd name="T5" fmla="*/ 72 h 392"/>
                  <a:gd name="T6" fmla="*/ 21 w 21"/>
                  <a:gd name="T7" fmla="*/ 97 h 392"/>
                  <a:gd name="T8" fmla="*/ 12 w 21"/>
                  <a:gd name="T9" fmla="*/ 121 h 392"/>
                  <a:gd name="T10" fmla="*/ 0 w 21"/>
                  <a:gd name="T11" fmla="*/ 145 h 392"/>
                  <a:gd name="T12" fmla="*/ 12 w 21"/>
                  <a:gd name="T13" fmla="*/ 166 h 392"/>
                  <a:gd name="T14" fmla="*/ 21 w 21"/>
                  <a:gd name="T15" fmla="*/ 190 h 392"/>
                  <a:gd name="T16" fmla="*/ 21 w 21"/>
                  <a:gd name="T17" fmla="*/ 226 h 392"/>
                  <a:gd name="T18" fmla="*/ 12 w 21"/>
                  <a:gd name="T19" fmla="*/ 262 h 392"/>
                  <a:gd name="T20" fmla="*/ 12 w 21"/>
                  <a:gd name="T21" fmla="*/ 287 h 392"/>
                  <a:gd name="T22" fmla="*/ 21 w 21"/>
                  <a:gd name="T23" fmla="*/ 311 h 392"/>
                  <a:gd name="T24" fmla="*/ 21 w 21"/>
                  <a:gd name="T25" fmla="*/ 335 h 392"/>
                  <a:gd name="T26" fmla="*/ 21 w 21"/>
                  <a:gd name="T27" fmla="*/ 356 h 392"/>
                  <a:gd name="T28" fmla="*/ 21 w 21"/>
                  <a:gd name="T29" fmla="*/ 380 h 392"/>
                  <a:gd name="T30" fmla="*/ 0 w 21"/>
                  <a:gd name="T31" fmla="*/ 380 h 392"/>
                  <a:gd name="T32" fmla="*/ 21 w 21"/>
                  <a:gd name="T33" fmla="*/ 392 h 39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1"/>
                  <a:gd name="T52" fmla="*/ 0 h 392"/>
                  <a:gd name="T53" fmla="*/ 21 w 21"/>
                  <a:gd name="T54" fmla="*/ 392 h 39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1" h="392">
                    <a:moveTo>
                      <a:pt x="12" y="0"/>
                    </a:moveTo>
                    <a:lnTo>
                      <a:pt x="0" y="36"/>
                    </a:lnTo>
                    <a:lnTo>
                      <a:pt x="12" y="72"/>
                    </a:lnTo>
                    <a:lnTo>
                      <a:pt x="21" y="97"/>
                    </a:lnTo>
                    <a:lnTo>
                      <a:pt x="12" y="121"/>
                    </a:lnTo>
                    <a:lnTo>
                      <a:pt x="0" y="145"/>
                    </a:lnTo>
                    <a:lnTo>
                      <a:pt x="12" y="166"/>
                    </a:lnTo>
                    <a:lnTo>
                      <a:pt x="21" y="190"/>
                    </a:lnTo>
                    <a:lnTo>
                      <a:pt x="21" y="226"/>
                    </a:lnTo>
                    <a:lnTo>
                      <a:pt x="12" y="262"/>
                    </a:lnTo>
                    <a:lnTo>
                      <a:pt x="12" y="287"/>
                    </a:lnTo>
                    <a:lnTo>
                      <a:pt x="21" y="311"/>
                    </a:lnTo>
                    <a:lnTo>
                      <a:pt x="21" y="335"/>
                    </a:lnTo>
                    <a:lnTo>
                      <a:pt x="21" y="356"/>
                    </a:lnTo>
                    <a:lnTo>
                      <a:pt x="21" y="380"/>
                    </a:lnTo>
                    <a:lnTo>
                      <a:pt x="0" y="380"/>
                    </a:lnTo>
                    <a:lnTo>
                      <a:pt x="21" y="392"/>
                    </a:lnTo>
                  </a:path>
                </a:pathLst>
              </a:custGeom>
              <a:noFill/>
              <a:ln w="1270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727" name="Freeform 83"/>
              <p:cNvSpPr>
                <a:spLocks/>
              </p:cNvSpPr>
              <p:nvPr/>
            </p:nvSpPr>
            <p:spPr bwMode="auto">
              <a:xfrm rot="-5400000">
                <a:off x="2804" y="3573"/>
                <a:ext cx="43" cy="416"/>
              </a:xfrm>
              <a:custGeom>
                <a:avLst/>
                <a:gdLst>
                  <a:gd name="T0" fmla="*/ 0 w 43"/>
                  <a:gd name="T1" fmla="*/ 0 h 416"/>
                  <a:gd name="T2" fmla="*/ 0 w 43"/>
                  <a:gd name="T3" fmla="*/ 60 h 416"/>
                  <a:gd name="T4" fmla="*/ 0 w 43"/>
                  <a:gd name="T5" fmla="*/ 85 h 416"/>
                  <a:gd name="T6" fmla="*/ 22 w 43"/>
                  <a:gd name="T7" fmla="*/ 97 h 416"/>
                  <a:gd name="T8" fmla="*/ 34 w 43"/>
                  <a:gd name="T9" fmla="*/ 121 h 416"/>
                  <a:gd name="T10" fmla="*/ 22 w 43"/>
                  <a:gd name="T11" fmla="*/ 154 h 416"/>
                  <a:gd name="T12" fmla="*/ 22 w 43"/>
                  <a:gd name="T13" fmla="*/ 178 h 416"/>
                  <a:gd name="T14" fmla="*/ 34 w 43"/>
                  <a:gd name="T15" fmla="*/ 202 h 416"/>
                  <a:gd name="T16" fmla="*/ 34 w 43"/>
                  <a:gd name="T17" fmla="*/ 226 h 416"/>
                  <a:gd name="T18" fmla="*/ 34 w 43"/>
                  <a:gd name="T19" fmla="*/ 250 h 416"/>
                  <a:gd name="T20" fmla="*/ 34 w 43"/>
                  <a:gd name="T21" fmla="*/ 275 h 416"/>
                  <a:gd name="T22" fmla="*/ 34 w 43"/>
                  <a:gd name="T23" fmla="*/ 311 h 416"/>
                  <a:gd name="T24" fmla="*/ 43 w 43"/>
                  <a:gd name="T25" fmla="*/ 335 h 416"/>
                  <a:gd name="T26" fmla="*/ 43 w 43"/>
                  <a:gd name="T27" fmla="*/ 356 h 416"/>
                  <a:gd name="T28" fmla="*/ 34 w 43"/>
                  <a:gd name="T29" fmla="*/ 380 h 416"/>
                  <a:gd name="T30" fmla="*/ 34 w 43"/>
                  <a:gd name="T31" fmla="*/ 404 h 416"/>
                  <a:gd name="T32" fmla="*/ 34 w 43"/>
                  <a:gd name="T33" fmla="*/ 416 h 4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3"/>
                  <a:gd name="T52" fmla="*/ 0 h 416"/>
                  <a:gd name="T53" fmla="*/ 43 w 43"/>
                  <a:gd name="T54" fmla="*/ 416 h 41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3" h="416">
                    <a:moveTo>
                      <a:pt x="0" y="0"/>
                    </a:moveTo>
                    <a:lnTo>
                      <a:pt x="0" y="60"/>
                    </a:lnTo>
                    <a:lnTo>
                      <a:pt x="0" y="85"/>
                    </a:lnTo>
                    <a:lnTo>
                      <a:pt x="22" y="97"/>
                    </a:lnTo>
                    <a:lnTo>
                      <a:pt x="34" y="121"/>
                    </a:lnTo>
                    <a:lnTo>
                      <a:pt x="22" y="154"/>
                    </a:lnTo>
                    <a:lnTo>
                      <a:pt x="22" y="178"/>
                    </a:lnTo>
                    <a:lnTo>
                      <a:pt x="34" y="202"/>
                    </a:lnTo>
                    <a:lnTo>
                      <a:pt x="34" y="226"/>
                    </a:lnTo>
                    <a:lnTo>
                      <a:pt x="34" y="250"/>
                    </a:lnTo>
                    <a:lnTo>
                      <a:pt x="34" y="275"/>
                    </a:lnTo>
                    <a:lnTo>
                      <a:pt x="34" y="311"/>
                    </a:lnTo>
                    <a:lnTo>
                      <a:pt x="43" y="335"/>
                    </a:lnTo>
                    <a:lnTo>
                      <a:pt x="43" y="356"/>
                    </a:lnTo>
                    <a:lnTo>
                      <a:pt x="34" y="380"/>
                    </a:lnTo>
                    <a:lnTo>
                      <a:pt x="34" y="404"/>
                    </a:lnTo>
                    <a:lnTo>
                      <a:pt x="34" y="416"/>
                    </a:lnTo>
                  </a:path>
                </a:pathLst>
              </a:custGeom>
              <a:noFill/>
              <a:ln w="1270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728" name="Oval 84"/>
              <p:cNvSpPr>
                <a:spLocks noChangeArrowheads="1"/>
              </p:cNvSpPr>
              <p:nvPr/>
            </p:nvSpPr>
            <p:spPr bwMode="auto">
              <a:xfrm rot="-5400000">
                <a:off x="2499" y="3907"/>
                <a:ext cx="118" cy="120"/>
              </a:xfrm>
              <a:prstGeom prst="ellipse">
                <a:avLst/>
              </a:prstGeom>
              <a:solidFill>
                <a:srgbClr val="FF0000"/>
              </a:solidFill>
              <a:ln w="127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27729" name="Freeform 85"/>
              <p:cNvSpPr>
                <a:spLocks/>
              </p:cNvSpPr>
              <p:nvPr/>
            </p:nvSpPr>
            <p:spPr bwMode="auto">
              <a:xfrm rot="-5400000">
                <a:off x="2791" y="3809"/>
                <a:ext cx="21" cy="392"/>
              </a:xfrm>
              <a:custGeom>
                <a:avLst/>
                <a:gdLst>
                  <a:gd name="T0" fmla="*/ 12 w 21"/>
                  <a:gd name="T1" fmla="*/ 0 h 392"/>
                  <a:gd name="T2" fmla="*/ 0 w 21"/>
                  <a:gd name="T3" fmla="*/ 36 h 392"/>
                  <a:gd name="T4" fmla="*/ 12 w 21"/>
                  <a:gd name="T5" fmla="*/ 72 h 392"/>
                  <a:gd name="T6" fmla="*/ 21 w 21"/>
                  <a:gd name="T7" fmla="*/ 97 h 392"/>
                  <a:gd name="T8" fmla="*/ 12 w 21"/>
                  <a:gd name="T9" fmla="*/ 121 h 392"/>
                  <a:gd name="T10" fmla="*/ 0 w 21"/>
                  <a:gd name="T11" fmla="*/ 145 h 392"/>
                  <a:gd name="T12" fmla="*/ 12 w 21"/>
                  <a:gd name="T13" fmla="*/ 166 h 392"/>
                  <a:gd name="T14" fmla="*/ 21 w 21"/>
                  <a:gd name="T15" fmla="*/ 190 h 392"/>
                  <a:gd name="T16" fmla="*/ 21 w 21"/>
                  <a:gd name="T17" fmla="*/ 226 h 392"/>
                  <a:gd name="T18" fmla="*/ 12 w 21"/>
                  <a:gd name="T19" fmla="*/ 262 h 392"/>
                  <a:gd name="T20" fmla="*/ 12 w 21"/>
                  <a:gd name="T21" fmla="*/ 287 h 392"/>
                  <a:gd name="T22" fmla="*/ 21 w 21"/>
                  <a:gd name="T23" fmla="*/ 311 h 392"/>
                  <a:gd name="T24" fmla="*/ 21 w 21"/>
                  <a:gd name="T25" fmla="*/ 335 h 392"/>
                  <a:gd name="T26" fmla="*/ 21 w 21"/>
                  <a:gd name="T27" fmla="*/ 356 h 392"/>
                  <a:gd name="T28" fmla="*/ 21 w 21"/>
                  <a:gd name="T29" fmla="*/ 380 h 392"/>
                  <a:gd name="T30" fmla="*/ 0 w 21"/>
                  <a:gd name="T31" fmla="*/ 380 h 392"/>
                  <a:gd name="T32" fmla="*/ 21 w 21"/>
                  <a:gd name="T33" fmla="*/ 392 h 39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1"/>
                  <a:gd name="T52" fmla="*/ 0 h 392"/>
                  <a:gd name="T53" fmla="*/ 21 w 21"/>
                  <a:gd name="T54" fmla="*/ 392 h 39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1" h="392">
                    <a:moveTo>
                      <a:pt x="12" y="0"/>
                    </a:moveTo>
                    <a:lnTo>
                      <a:pt x="0" y="36"/>
                    </a:lnTo>
                    <a:lnTo>
                      <a:pt x="12" y="72"/>
                    </a:lnTo>
                    <a:lnTo>
                      <a:pt x="21" y="97"/>
                    </a:lnTo>
                    <a:lnTo>
                      <a:pt x="12" y="121"/>
                    </a:lnTo>
                    <a:lnTo>
                      <a:pt x="0" y="145"/>
                    </a:lnTo>
                    <a:lnTo>
                      <a:pt x="12" y="166"/>
                    </a:lnTo>
                    <a:lnTo>
                      <a:pt x="21" y="190"/>
                    </a:lnTo>
                    <a:lnTo>
                      <a:pt x="21" y="226"/>
                    </a:lnTo>
                    <a:lnTo>
                      <a:pt x="12" y="262"/>
                    </a:lnTo>
                    <a:lnTo>
                      <a:pt x="12" y="287"/>
                    </a:lnTo>
                    <a:lnTo>
                      <a:pt x="21" y="311"/>
                    </a:lnTo>
                    <a:lnTo>
                      <a:pt x="21" y="335"/>
                    </a:lnTo>
                    <a:lnTo>
                      <a:pt x="21" y="356"/>
                    </a:lnTo>
                    <a:lnTo>
                      <a:pt x="21" y="380"/>
                    </a:lnTo>
                    <a:lnTo>
                      <a:pt x="0" y="380"/>
                    </a:lnTo>
                    <a:lnTo>
                      <a:pt x="21" y="392"/>
                    </a:lnTo>
                  </a:path>
                </a:pathLst>
              </a:custGeom>
              <a:noFill/>
              <a:ln w="1270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730" name="Freeform 86"/>
              <p:cNvSpPr>
                <a:spLocks/>
              </p:cNvSpPr>
              <p:nvPr/>
            </p:nvSpPr>
            <p:spPr bwMode="auto">
              <a:xfrm rot="-5400000">
                <a:off x="2804" y="3712"/>
                <a:ext cx="43" cy="416"/>
              </a:xfrm>
              <a:custGeom>
                <a:avLst/>
                <a:gdLst>
                  <a:gd name="T0" fmla="*/ 0 w 43"/>
                  <a:gd name="T1" fmla="*/ 0 h 416"/>
                  <a:gd name="T2" fmla="*/ 0 w 43"/>
                  <a:gd name="T3" fmla="*/ 60 h 416"/>
                  <a:gd name="T4" fmla="*/ 0 w 43"/>
                  <a:gd name="T5" fmla="*/ 85 h 416"/>
                  <a:gd name="T6" fmla="*/ 22 w 43"/>
                  <a:gd name="T7" fmla="*/ 97 h 416"/>
                  <a:gd name="T8" fmla="*/ 34 w 43"/>
                  <a:gd name="T9" fmla="*/ 121 h 416"/>
                  <a:gd name="T10" fmla="*/ 22 w 43"/>
                  <a:gd name="T11" fmla="*/ 154 h 416"/>
                  <a:gd name="T12" fmla="*/ 22 w 43"/>
                  <a:gd name="T13" fmla="*/ 178 h 416"/>
                  <a:gd name="T14" fmla="*/ 34 w 43"/>
                  <a:gd name="T15" fmla="*/ 202 h 416"/>
                  <a:gd name="T16" fmla="*/ 34 w 43"/>
                  <a:gd name="T17" fmla="*/ 226 h 416"/>
                  <a:gd name="T18" fmla="*/ 34 w 43"/>
                  <a:gd name="T19" fmla="*/ 250 h 416"/>
                  <a:gd name="T20" fmla="*/ 34 w 43"/>
                  <a:gd name="T21" fmla="*/ 275 h 416"/>
                  <a:gd name="T22" fmla="*/ 34 w 43"/>
                  <a:gd name="T23" fmla="*/ 311 h 416"/>
                  <a:gd name="T24" fmla="*/ 43 w 43"/>
                  <a:gd name="T25" fmla="*/ 335 h 416"/>
                  <a:gd name="T26" fmla="*/ 43 w 43"/>
                  <a:gd name="T27" fmla="*/ 356 h 416"/>
                  <a:gd name="T28" fmla="*/ 34 w 43"/>
                  <a:gd name="T29" fmla="*/ 380 h 416"/>
                  <a:gd name="T30" fmla="*/ 34 w 43"/>
                  <a:gd name="T31" fmla="*/ 404 h 416"/>
                  <a:gd name="T32" fmla="*/ 34 w 43"/>
                  <a:gd name="T33" fmla="*/ 416 h 4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3"/>
                  <a:gd name="T52" fmla="*/ 0 h 416"/>
                  <a:gd name="T53" fmla="*/ 43 w 43"/>
                  <a:gd name="T54" fmla="*/ 416 h 41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3" h="416">
                    <a:moveTo>
                      <a:pt x="0" y="0"/>
                    </a:moveTo>
                    <a:lnTo>
                      <a:pt x="0" y="60"/>
                    </a:lnTo>
                    <a:lnTo>
                      <a:pt x="0" y="85"/>
                    </a:lnTo>
                    <a:lnTo>
                      <a:pt x="22" y="97"/>
                    </a:lnTo>
                    <a:lnTo>
                      <a:pt x="34" y="121"/>
                    </a:lnTo>
                    <a:lnTo>
                      <a:pt x="22" y="154"/>
                    </a:lnTo>
                    <a:lnTo>
                      <a:pt x="22" y="178"/>
                    </a:lnTo>
                    <a:lnTo>
                      <a:pt x="34" y="202"/>
                    </a:lnTo>
                    <a:lnTo>
                      <a:pt x="34" y="226"/>
                    </a:lnTo>
                    <a:lnTo>
                      <a:pt x="34" y="250"/>
                    </a:lnTo>
                    <a:lnTo>
                      <a:pt x="34" y="275"/>
                    </a:lnTo>
                    <a:lnTo>
                      <a:pt x="34" y="311"/>
                    </a:lnTo>
                    <a:lnTo>
                      <a:pt x="43" y="335"/>
                    </a:lnTo>
                    <a:lnTo>
                      <a:pt x="43" y="356"/>
                    </a:lnTo>
                    <a:lnTo>
                      <a:pt x="34" y="380"/>
                    </a:lnTo>
                    <a:lnTo>
                      <a:pt x="34" y="404"/>
                    </a:lnTo>
                    <a:lnTo>
                      <a:pt x="34" y="416"/>
                    </a:lnTo>
                  </a:path>
                </a:pathLst>
              </a:custGeom>
              <a:noFill/>
              <a:ln w="1270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731" name="Oval 87"/>
              <p:cNvSpPr>
                <a:spLocks noChangeArrowheads="1"/>
              </p:cNvSpPr>
              <p:nvPr/>
            </p:nvSpPr>
            <p:spPr bwMode="auto">
              <a:xfrm rot="-5400000">
                <a:off x="2499" y="4046"/>
                <a:ext cx="118" cy="120"/>
              </a:xfrm>
              <a:prstGeom prst="ellipse">
                <a:avLst/>
              </a:prstGeom>
              <a:solidFill>
                <a:srgbClr val="FF0000"/>
              </a:solidFill>
              <a:ln w="127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27732" name="Freeform 88"/>
              <p:cNvSpPr>
                <a:spLocks/>
              </p:cNvSpPr>
              <p:nvPr/>
            </p:nvSpPr>
            <p:spPr bwMode="auto">
              <a:xfrm rot="-5400000">
                <a:off x="2804" y="3849"/>
                <a:ext cx="44" cy="416"/>
              </a:xfrm>
              <a:custGeom>
                <a:avLst/>
                <a:gdLst>
                  <a:gd name="T0" fmla="*/ 0 w 44"/>
                  <a:gd name="T1" fmla="*/ 0 h 416"/>
                  <a:gd name="T2" fmla="*/ 0 w 44"/>
                  <a:gd name="T3" fmla="*/ 60 h 416"/>
                  <a:gd name="T4" fmla="*/ 0 w 44"/>
                  <a:gd name="T5" fmla="*/ 85 h 416"/>
                  <a:gd name="T6" fmla="*/ 22 w 44"/>
                  <a:gd name="T7" fmla="*/ 97 h 416"/>
                  <a:gd name="T8" fmla="*/ 32 w 44"/>
                  <a:gd name="T9" fmla="*/ 121 h 416"/>
                  <a:gd name="T10" fmla="*/ 22 w 44"/>
                  <a:gd name="T11" fmla="*/ 154 h 416"/>
                  <a:gd name="T12" fmla="*/ 22 w 44"/>
                  <a:gd name="T13" fmla="*/ 178 h 416"/>
                  <a:gd name="T14" fmla="*/ 32 w 44"/>
                  <a:gd name="T15" fmla="*/ 202 h 416"/>
                  <a:gd name="T16" fmla="*/ 32 w 44"/>
                  <a:gd name="T17" fmla="*/ 226 h 416"/>
                  <a:gd name="T18" fmla="*/ 32 w 44"/>
                  <a:gd name="T19" fmla="*/ 250 h 416"/>
                  <a:gd name="T20" fmla="*/ 32 w 44"/>
                  <a:gd name="T21" fmla="*/ 275 h 416"/>
                  <a:gd name="T22" fmla="*/ 32 w 44"/>
                  <a:gd name="T23" fmla="*/ 311 h 416"/>
                  <a:gd name="T24" fmla="*/ 44 w 44"/>
                  <a:gd name="T25" fmla="*/ 335 h 416"/>
                  <a:gd name="T26" fmla="*/ 44 w 44"/>
                  <a:gd name="T27" fmla="*/ 356 h 416"/>
                  <a:gd name="T28" fmla="*/ 32 w 44"/>
                  <a:gd name="T29" fmla="*/ 380 h 416"/>
                  <a:gd name="T30" fmla="*/ 32 w 44"/>
                  <a:gd name="T31" fmla="*/ 404 h 416"/>
                  <a:gd name="T32" fmla="*/ 32 w 44"/>
                  <a:gd name="T33" fmla="*/ 416 h 4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4"/>
                  <a:gd name="T52" fmla="*/ 0 h 416"/>
                  <a:gd name="T53" fmla="*/ 44 w 44"/>
                  <a:gd name="T54" fmla="*/ 416 h 41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4" h="416">
                    <a:moveTo>
                      <a:pt x="0" y="0"/>
                    </a:moveTo>
                    <a:lnTo>
                      <a:pt x="0" y="60"/>
                    </a:lnTo>
                    <a:lnTo>
                      <a:pt x="0" y="85"/>
                    </a:lnTo>
                    <a:lnTo>
                      <a:pt x="22" y="97"/>
                    </a:lnTo>
                    <a:lnTo>
                      <a:pt x="32" y="121"/>
                    </a:lnTo>
                    <a:lnTo>
                      <a:pt x="22" y="154"/>
                    </a:lnTo>
                    <a:lnTo>
                      <a:pt x="22" y="178"/>
                    </a:lnTo>
                    <a:lnTo>
                      <a:pt x="32" y="202"/>
                    </a:lnTo>
                    <a:lnTo>
                      <a:pt x="32" y="226"/>
                    </a:lnTo>
                    <a:lnTo>
                      <a:pt x="32" y="250"/>
                    </a:lnTo>
                    <a:lnTo>
                      <a:pt x="32" y="275"/>
                    </a:lnTo>
                    <a:lnTo>
                      <a:pt x="32" y="311"/>
                    </a:lnTo>
                    <a:lnTo>
                      <a:pt x="44" y="335"/>
                    </a:lnTo>
                    <a:lnTo>
                      <a:pt x="44" y="356"/>
                    </a:lnTo>
                    <a:lnTo>
                      <a:pt x="32" y="380"/>
                    </a:lnTo>
                    <a:lnTo>
                      <a:pt x="32" y="404"/>
                    </a:lnTo>
                    <a:lnTo>
                      <a:pt x="32" y="416"/>
                    </a:lnTo>
                  </a:path>
                </a:pathLst>
              </a:custGeom>
              <a:noFill/>
              <a:ln w="1270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733" name="Oval 89"/>
              <p:cNvSpPr>
                <a:spLocks noChangeArrowheads="1"/>
              </p:cNvSpPr>
              <p:nvPr/>
            </p:nvSpPr>
            <p:spPr bwMode="auto">
              <a:xfrm rot="-5400000">
                <a:off x="3191" y="3632"/>
                <a:ext cx="117" cy="118"/>
              </a:xfrm>
              <a:prstGeom prst="ellipse">
                <a:avLst/>
              </a:prstGeom>
              <a:solidFill>
                <a:srgbClr val="FF0000"/>
              </a:solidFill>
              <a:ln w="127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27734" name="Freeform 90"/>
              <p:cNvSpPr>
                <a:spLocks/>
              </p:cNvSpPr>
              <p:nvPr/>
            </p:nvSpPr>
            <p:spPr bwMode="auto">
              <a:xfrm rot="-5400000">
                <a:off x="2993" y="3531"/>
                <a:ext cx="21" cy="392"/>
              </a:xfrm>
              <a:custGeom>
                <a:avLst/>
                <a:gdLst>
                  <a:gd name="T0" fmla="*/ 9 w 21"/>
                  <a:gd name="T1" fmla="*/ 392 h 392"/>
                  <a:gd name="T2" fmla="*/ 0 w 21"/>
                  <a:gd name="T3" fmla="*/ 359 h 392"/>
                  <a:gd name="T4" fmla="*/ 9 w 21"/>
                  <a:gd name="T5" fmla="*/ 323 h 392"/>
                  <a:gd name="T6" fmla="*/ 21 w 21"/>
                  <a:gd name="T7" fmla="*/ 299 h 392"/>
                  <a:gd name="T8" fmla="*/ 9 w 21"/>
                  <a:gd name="T9" fmla="*/ 275 h 392"/>
                  <a:gd name="T10" fmla="*/ 0 w 21"/>
                  <a:gd name="T11" fmla="*/ 250 h 392"/>
                  <a:gd name="T12" fmla="*/ 9 w 21"/>
                  <a:gd name="T13" fmla="*/ 226 h 392"/>
                  <a:gd name="T14" fmla="*/ 21 w 21"/>
                  <a:gd name="T15" fmla="*/ 202 h 392"/>
                  <a:gd name="T16" fmla="*/ 21 w 21"/>
                  <a:gd name="T17" fmla="*/ 166 h 392"/>
                  <a:gd name="T18" fmla="*/ 9 w 21"/>
                  <a:gd name="T19" fmla="*/ 133 h 392"/>
                  <a:gd name="T20" fmla="*/ 9 w 21"/>
                  <a:gd name="T21" fmla="*/ 109 h 392"/>
                  <a:gd name="T22" fmla="*/ 21 w 21"/>
                  <a:gd name="T23" fmla="*/ 85 h 392"/>
                  <a:gd name="T24" fmla="*/ 21 w 21"/>
                  <a:gd name="T25" fmla="*/ 60 h 392"/>
                  <a:gd name="T26" fmla="*/ 21 w 21"/>
                  <a:gd name="T27" fmla="*/ 36 h 392"/>
                  <a:gd name="T28" fmla="*/ 21 w 21"/>
                  <a:gd name="T29" fmla="*/ 12 h 392"/>
                  <a:gd name="T30" fmla="*/ 0 w 21"/>
                  <a:gd name="T31" fmla="*/ 12 h 392"/>
                  <a:gd name="T32" fmla="*/ 21 w 21"/>
                  <a:gd name="T33" fmla="*/ 0 h 39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1"/>
                  <a:gd name="T52" fmla="*/ 0 h 392"/>
                  <a:gd name="T53" fmla="*/ 21 w 21"/>
                  <a:gd name="T54" fmla="*/ 392 h 39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1" h="392">
                    <a:moveTo>
                      <a:pt x="9" y="392"/>
                    </a:moveTo>
                    <a:lnTo>
                      <a:pt x="0" y="359"/>
                    </a:lnTo>
                    <a:lnTo>
                      <a:pt x="9" y="323"/>
                    </a:lnTo>
                    <a:lnTo>
                      <a:pt x="21" y="299"/>
                    </a:lnTo>
                    <a:lnTo>
                      <a:pt x="9" y="275"/>
                    </a:lnTo>
                    <a:lnTo>
                      <a:pt x="0" y="250"/>
                    </a:lnTo>
                    <a:lnTo>
                      <a:pt x="9" y="226"/>
                    </a:lnTo>
                    <a:lnTo>
                      <a:pt x="21" y="202"/>
                    </a:lnTo>
                    <a:lnTo>
                      <a:pt x="21" y="166"/>
                    </a:lnTo>
                    <a:lnTo>
                      <a:pt x="9" y="133"/>
                    </a:lnTo>
                    <a:lnTo>
                      <a:pt x="9" y="109"/>
                    </a:lnTo>
                    <a:lnTo>
                      <a:pt x="21" y="85"/>
                    </a:lnTo>
                    <a:lnTo>
                      <a:pt x="21" y="60"/>
                    </a:lnTo>
                    <a:lnTo>
                      <a:pt x="21" y="36"/>
                    </a:lnTo>
                    <a:lnTo>
                      <a:pt x="21" y="12"/>
                    </a:lnTo>
                    <a:lnTo>
                      <a:pt x="0" y="12"/>
                    </a:lnTo>
                    <a:lnTo>
                      <a:pt x="21" y="0"/>
                    </a:lnTo>
                  </a:path>
                </a:pathLst>
              </a:custGeom>
              <a:noFill/>
              <a:ln w="1270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735" name="Freeform 91"/>
              <p:cNvSpPr>
                <a:spLocks/>
              </p:cNvSpPr>
              <p:nvPr/>
            </p:nvSpPr>
            <p:spPr bwMode="auto">
              <a:xfrm rot="-5400000">
                <a:off x="2958" y="3434"/>
                <a:ext cx="43" cy="416"/>
              </a:xfrm>
              <a:custGeom>
                <a:avLst/>
                <a:gdLst>
                  <a:gd name="T0" fmla="*/ 0 w 43"/>
                  <a:gd name="T1" fmla="*/ 416 h 416"/>
                  <a:gd name="T2" fmla="*/ 0 w 43"/>
                  <a:gd name="T3" fmla="*/ 359 h 416"/>
                  <a:gd name="T4" fmla="*/ 0 w 43"/>
                  <a:gd name="T5" fmla="*/ 335 h 416"/>
                  <a:gd name="T6" fmla="*/ 19 w 43"/>
                  <a:gd name="T7" fmla="*/ 323 h 416"/>
                  <a:gd name="T8" fmla="*/ 31 w 43"/>
                  <a:gd name="T9" fmla="*/ 298 h 416"/>
                  <a:gd name="T10" fmla="*/ 19 w 43"/>
                  <a:gd name="T11" fmla="*/ 262 h 416"/>
                  <a:gd name="T12" fmla="*/ 19 w 43"/>
                  <a:gd name="T13" fmla="*/ 238 h 416"/>
                  <a:gd name="T14" fmla="*/ 31 w 43"/>
                  <a:gd name="T15" fmla="*/ 214 h 416"/>
                  <a:gd name="T16" fmla="*/ 31 w 43"/>
                  <a:gd name="T17" fmla="*/ 190 h 416"/>
                  <a:gd name="T18" fmla="*/ 31 w 43"/>
                  <a:gd name="T19" fmla="*/ 169 h 416"/>
                  <a:gd name="T20" fmla="*/ 31 w 43"/>
                  <a:gd name="T21" fmla="*/ 145 h 416"/>
                  <a:gd name="T22" fmla="*/ 31 w 43"/>
                  <a:gd name="T23" fmla="*/ 108 h 416"/>
                  <a:gd name="T24" fmla="*/ 43 w 43"/>
                  <a:gd name="T25" fmla="*/ 84 h 416"/>
                  <a:gd name="T26" fmla="*/ 43 w 43"/>
                  <a:gd name="T27" fmla="*/ 60 h 416"/>
                  <a:gd name="T28" fmla="*/ 31 w 43"/>
                  <a:gd name="T29" fmla="*/ 36 h 416"/>
                  <a:gd name="T30" fmla="*/ 31 w 43"/>
                  <a:gd name="T31" fmla="*/ 12 h 416"/>
                  <a:gd name="T32" fmla="*/ 31 w 43"/>
                  <a:gd name="T33" fmla="*/ 0 h 4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3"/>
                  <a:gd name="T52" fmla="*/ 0 h 416"/>
                  <a:gd name="T53" fmla="*/ 43 w 43"/>
                  <a:gd name="T54" fmla="*/ 416 h 41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3" h="416">
                    <a:moveTo>
                      <a:pt x="0" y="416"/>
                    </a:moveTo>
                    <a:lnTo>
                      <a:pt x="0" y="359"/>
                    </a:lnTo>
                    <a:lnTo>
                      <a:pt x="0" y="335"/>
                    </a:lnTo>
                    <a:lnTo>
                      <a:pt x="19" y="323"/>
                    </a:lnTo>
                    <a:lnTo>
                      <a:pt x="31" y="298"/>
                    </a:lnTo>
                    <a:lnTo>
                      <a:pt x="19" y="262"/>
                    </a:lnTo>
                    <a:lnTo>
                      <a:pt x="19" y="238"/>
                    </a:lnTo>
                    <a:lnTo>
                      <a:pt x="31" y="214"/>
                    </a:lnTo>
                    <a:lnTo>
                      <a:pt x="31" y="190"/>
                    </a:lnTo>
                    <a:lnTo>
                      <a:pt x="31" y="169"/>
                    </a:lnTo>
                    <a:lnTo>
                      <a:pt x="31" y="145"/>
                    </a:lnTo>
                    <a:lnTo>
                      <a:pt x="31" y="108"/>
                    </a:lnTo>
                    <a:lnTo>
                      <a:pt x="43" y="84"/>
                    </a:lnTo>
                    <a:lnTo>
                      <a:pt x="43" y="60"/>
                    </a:lnTo>
                    <a:lnTo>
                      <a:pt x="31" y="36"/>
                    </a:lnTo>
                    <a:lnTo>
                      <a:pt x="31" y="12"/>
                    </a:lnTo>
                    <a:lnTo>
                      <a:pt x="31" y="0"/>
                    </a:lnTo>
                  </a:path>
                </a:pathLst>
              </a:custGeom>
              <a:noFill/>
              <a:ln w="1270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736" name="Oval 92"/>
              <p:cNvSpPr>
                <a:spLocks noChangeArrowheads="1"/>
              </p:cNvSpPr>
              <p:nvPr/>
            </p:nvSpPr>
            <p:spPr bwMode="auto">
              <a:xfrm rot="-5400000">
                <a:off x="3191" y="3769"/>
                <a:ext cx="118" cy="118"/>
              </a:xfrm>
              <a:prstGeom prst="ellipse">
                <a:avLst/>
              </a:prstGeom>
              <a:solidFill>
                <a:srgbClr val="FF0000"/>
              </a:solidFill>
              <a:ln w="127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27737" name="Freeform 93"/>
              <p:cNvSpPr>
                <a:spLocks/>
              </p:cNvSpPr>
              <p:nvPr/>
            </p:nvSpPr>
            <p:spPr bwMode="auto">
              <a:xfrm rot="-5400000">
                <a:off x="2993" y="3670"/>
                <a:ext cx="21" cy="392"/>
              </a:xfrm>
              <a:custGeom>
                <a:avLst/>
                <a:gdLst>
                  <a:gd name="T0" fmla="*/ 12 w 21"/>
                  <a:gd name="T1" fmla="*/ 392 h 392"/>
                  <a:gd name="T2" fmla="*/ 0 w 21"/>
                  <a:gd name="T3" fmla="*/ 359 h 392"/>
                  <a:gd name="T4" fmla="*/ 12 w 21"/>
                  <a:gd name="T5" fmla="*/ 323 h 392"/>
                  <a:gd name="T6" fmla="*/ 21 w 21"/>
                  <a:gd name="T7" fmla="*/ 299 h 392"/>
                  <a:gd name="T8" fmla="*/ 12 w 21"/>
                  <a:gd name="T9" fmla="*/ 275 h 392"/>
                  <a:gd name="T10" fmla="*/ 0 w 21"/>
                  <a:gd name="T11" fmla="*/ 250 h 392"/>
                  <a:gd name="T12" fmla="*/ 12 w 21"/>
                  <a:gd name="T13" fmla="*/ 226 h 392"/>
                  <a:gd name="T14" fmla="*/ 21 w 21"/>
                  <a:gd name="T15" fmla="*/ 202 h 392"/>
                  <a:gd name="T16" fmla="*/ 21 w 21"/>
                  <a:gd name="T17" fmla="*/ 166 h 392"/>
                  <a:gd name="T18" fmla="*/ 12 w 21"/>
                  <a:gd name="T19" fmla="*/ 133 h 392"/>
                  <a:gd name="T20" fmla="*/ 12 w 21"/>
                  <a:gd name="T21" fmla="*/ 109 h 392"/>
                  <a:gd name="T22" fmla="*/ 21 w 21"/>
                  <a:gd name="T23" fmla="*/ 85 h 392"/>
                  <a:gd name="T24" fmla="*/ 21 w 21"/>
                  <a:gd name="T25" fmla="*/ 60 h 392"/>
                  <a:gd name="T26" fmla="*/ 21 w 21"/>
                  <a:gd name="T27" fmla="*/ 36 h 392"/>
                  <a:gd name="T28" fmla="*/ 21 w 21"/>
                  <a:gd name="T29" fmla="*/ 12 h 392"/>
                  <a:gd name="T30" fmla="*/ 0 w 21"/>
                  <a:gd name="T31" fmla="*/ 12 h 392"/>
                  <a:gd name="T32" fmla="*/ 21 w 21"/>
                  <a:gd name="T33" fmla="*/ 0 h 39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1"/>
                  <a:gd name="T52" fmla="*/ 0 h 392"/>
                  <a:gd name="T53" fmla="*/ 21 w 21"/>
                  <a:gd name="T54" fmla="*/ 392 h 39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1" h="392">
                    <a:moveTo>
                      <a:pt x="12" y="392"/>
                    </a:moveTo>
                    <a:lnTo>
                      <a:pt x="0" y="359"/>
                    </a:lnTo>
                    <a:lnTo>
                      <a:pt x="12" y="323"/>
                    </a:lnTo>
                    <a:lnTo>
                      <a:pt x="21" y="299"/>
                    </a:lnTo>
                    <a:lnTo>
                      <a:pt x="12" y="275"/>
                    </a:lnTo>
                    <a:lnTo>
                      <a:pt x="0" y="250"/>
                    </a:lnTo>
                    <a:lnTo>
                      <a:pt x="12" y="226"/>
                    </a:lnTo>
                    <a:lnTo>
                      <a:pt x="21" y="202"/>
                    </a:lnTo>
                    <a:lnTo>
                      <a:pt x="21" y="166"/>
                    </a:lnTo>
                    <a:lnTo>
                      <a:pt x="12" y="133"/>
                    </a:lnTo>
                    <a:lnTo>
                      <a:pt x="12" y="109"/>
                    </a:lnTo>
                    <a:lnTo>
                      <a:pt x="21" y="85"/>
                    </a:lnTo>
                    <a:lnTo>
                      <a:pt x="21" y="60"/>
                    </a:lnTo>
                    <a:lnTo>
                      <a:pt x="21" y="36"/>
                    </a:lnTo>
                    <a:lnTo>
                      <a:pt x="21" y="12"/>
                    </a:lnTo>
                    <a:lnTo>
                      <a:pt x="0" y="12"/>
                    </a:lnTo>
                    <a:lnTo>
                      <a:pt x="21" y="0"/>
                    </a:lnTo>
                  </a:path>
                </a:pathLst>
              </a:custGeom>
              <a:noFill/>
              <a:ln w="1270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738" name="Freeform 94"/>
              <p:cNvSpPr>
                <a:spLocks/>
              </p:cNvSpPr>
              <p:nvPr/>
            </p:nvSpPr>
            <p:spPr bwMode="auto">
              <a:xfrm rot="-5400000">
                <a:off x="2958" y="3573"/>
                <a:ext cx="43" cy="416"/>
              </a:xfrm>
              <a:custGeom>
                <a:avLst/>
                <a:gdLst>
                  <a:gd name="T0" fmla="*/ 0 w 43"/>
                  <a:gd name="T1" fmla="*/ 416 h 416"/>
                  <a:gd name="T2" fmla="*/ 0 w 43"/>
                  <a:gd name="T3" fmla="*/ 359 h 416"/>
                  <a:gd name="T4" fmla="*/ 0 w 43"/>
                  <a:gd name="T5" fmla="*/ 335 h 416"/>
                  <a:gd name="T6" fmla="*/ 22 w 43"/>
                  <a:gd name="T7" fmla="*/ 323 h 416"/>
                  <a:gd name="T8" fmla="*/ 34 w 43"/>
                  <a:gd name="T9" fmla="*/ 298 h 416"/>
                  <a:gd name="T10" fmla="*/ 22 w 43"/>
                  <a:gd name="T11" fmla="*/ 262 h 416"/>
                  <a:gd name="T12" fmla="*/ 22 w 43"/>
                  <a:gd name="T13" fmla="*/ 238 h 416"/>
                  <a:gd name="T14" fmla="*/ 34 w 43"/>
                  <a:gd name="T15" fmla="*/ 214 h 416"/>
                  <a:gd name="T16" fmla="*/ 34 w 43"/>
                  <a:gd name="T17" fmla="*/ 190 h 416"/>
                  <a:gd name="T18" fmla="*/ 34 w 43"/>
                  <a:gd name="T19" fmla="*/ 169 h 416"/>
                  <a:gd name="T20" fmla="*/ 34 w 43"/>
                  <a:gd name="T21" fmla="*/ 145 h 416"/>
                  <a:gd name="T22" fmla="*/ 34 w 43"/>
                  <a:gd name="T23" fmla="*/ 108 h 416"/>
                  <a:gd name="T24" fmla="*/ 43 w 43"/>
                  <a:gd name="T25" fmla="*/ 84 h 416"/>
                  <a:gd name="T26" fmla="*/ 43 w 43"/>
                  <a:gd name="T27" fmla="*/ 60 h 416"/>
                  <a:gd name="T28" fmla="*/ 34 w 43"/>
                  <a:gd name="T29" fmla="*/ 36 h 416"/>
                  <a:gd name="T30" fmla="*/ 34 w 43"/>
                  <a:gd name="T31" fmla="*/ 12 h 416"/>
                  <a:gd name="T32" fmla="*/ 34 w 43"/>
                  <a:gd name="T33" fmla="*/ 0 h 4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3"/>
                  <a:gd name="T52" fmla="*/ 0 h 416"/>
                  <a:gd name="T53" fmla="*/ 43 w 43"/>
                  <a:gd name="T54" fmla="*/ 416 h 41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3" h="416">
                    <a:moveTo>
                      <a:pt x="0" y="416"/>
                    </a:moveTo>
                    <a:lnTo>
                      <a:pt x="0" y="359"/>
                    </a:lnTo>
                    <a:lnTo>
                      <a:pt x="0" y="335"/>
                    </a:lnTo>
                    <a:lnTo>
                      <a:pt x="22" y="323"/>
                    </a:lnTo>
                    <a:lnTo>
                      <a:pt x="34" y="298"/>
                    </a:lnTo>
                    <a:lnTo>
                      <a:pt x="22" y="262"/>
                    </a:lnTo>
                    <a:lnTo>
                      <a:pt x="22" y="238"/>
                    </a:lnTo>
                    <a:lnTo>
                      <a:pt x="34" y="214"/>
                    </a:lnTo>
                    <a:lnTo>
                      <a:pt x="34" y="190"/>
                    </a:lnTo>
                    <a:lnTo>
                      <a:pt x="34" y="169"/>
                    </a:lnTo>
                    <a:lnTo>
                      <a:pt x="34" y="145"/>
                    </a:lnTo>
                    <a:lnTo>
                      <a:pt x="34" y="108"/>
                    </a:lnTo>
                    <a:lnTo>
                      <a:pt x="43" y="84"/>
                    </a:lnTo>
                    <a:lnTo>
                      <a:pt x="43" y="60"/>
                    </a:lnTo>
                    <a:lnTo>
                      <a:pt x="34" y="36"/>
                    </a:lnTo>
                    <a:lnTo>
                      <a:pt x="34" y="12"/>
                    </a:lnTo>
                    <a:lnTo>
                      <a:pt x="34" y="0"/>
                    </a:lnTo>
                  </a:path>
                </a:pathLst>
              </a:custGeom>
              <a:noFill/>
              <a:ln w="1270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739" name="Oval 95"/>
              <p:cNvSpPr>
                <a:spLocks noChangeArrowheads="1"/>
              </p:cNvSpPr>
              <p:nvPr/>
            </p:nvSpPr>
            <p:spPr bwMode="auto">
              <a:xfrm rot="-5400000">
                <a:off x="3191" y="3908"/>
                <a:ext cx="118" cy="118"/>
              </a:xfrm>
              <a:prstGeom prst="ellipse">
                <a:avLst/>
              </a:prstGeom>
              <a:solidFill>
                <a:srgbClr val="FF0000"/>
              </a:solidFill>
              <a:ln w="127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27740" name="Freeform 96"/>
              <p:cNvSpPr>
                <a:spLocks/>
              </p:cNvSpPr>
              <p:nvPr/>
            </p:nvSpPr>
            <p:spPr bwMode="auto">
              <a:xfrm rot="-5400000">
                <a:off x="2993" y="3809"/>
                <a:ext cx="21" cy="392"/>
              </a:xfrm>
              <a:custGeom>
                <a:avLst/>
                <a:gdLst>
                  <a:gd name="T0" fmla="*/ 12 w 21"/>
                  <a:gd name="T1" fmla="*/ 392 h 392"/>
                  <a:gd name="T2" fmla="*/ 0 w 21"/>
                  <a:gd name="T3" fmla="*/ 359 h 392"/>
                  <a:gd name="T4" fmla="*/ 12 w 21"/>
                  <a:gd name="T5" fmla="*/ 323 h 392"/>
                  <a:gd name="T6" fmla="*/ 21 w 21"/>
                  <a:gd name="T7" fmla="*/ 299 h 392"/>
                  <a:gd name="T8" fmla="*/ 12 w 21"/>
                  <a:gd name="T9" fmla="*/ 275 h 392"/>
                  <a:gd name="T10" fmla="*/ 0 w 21"/>
                  <a:gd name="T11" fmla="*/ 250 h 392"/>
                  <a:gd name="T12" fmla="*/ 12 w 21"/>
                  <a:gd name="T13" fmla="*/ 226 h 392"/>
                  <a:gd name="T14" fmla="*/ 21 w 21"/>
                  <a:gd name="T15" fmla="*/ 202 h 392"/>
                  <a:gd name="T16" fmla="*/ 21 w 21"/>
                  <a:gd name="T17" fmla="*/ 166 h 392"/>
                  <a:gd name="T18" fmla="*/ 12 w 21"/>
                  <a:gd name="T19" fmla="*/ 133 h 392"/>
                  <a:gd name="T20" fmla="*/ 12 w 21"/>
                  <a:gd name="T21" fmla="*/ 109 h 392"/>
                  <a:gd name="T22" fmla="*/ 21 w 21"/>
                  <a:gd name="T23" fmla="*/ 85 h 392"/>
                  <a:gd name="T24" fmla="*/ 21 w 21"/>
                  <a:gd name="T25" fmla="*/ 60 h 392"/>
                  <a:gd name="T26" fmla="*/ 21 w 21"/>
                  <a:gd name="T27" fmla="*/ 36 h 392"/>
                  <a:gd name="T28" fmla="*/ 21 w 21"/>
                  <a:gd name="T29" fmla="*/ 12 h 392"/>
                  <a:gd name="T30" fmla="*/ 0 w 21"/>
                  <a:gd name="T31" fmla="*/ 12 h 392"/>
                  <a:gd name="T32" fmla="*/ 21 w 21"/>
                  <a:gd name="T33" fmla="*/ 0 h 39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1"/>
                  <a:gd name="T52" fmla="*/ 0 h 392"/>
                  <a:gd name="T53" fmla="*/ 21 w 21"/>
                  <a:gd name="T54" fmla="*/ 392 h 39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1" h="392">
                    <a:moveTo>
                      <a:pt x="12" y="392"/>
                    </a:moveTo>
                    <a:lnTo>
                      <a:pt x="0" y="359"/>
                    </a:lnTo>
                    <a:lnTo>
                      <a:pt x="12" y="323"/>
                    </a:lnTo>
                    <a:lnTo>
                      <a:pt x="21" y="299"/>
                    </a:lnTo>
                    <a:lnTo>
                      <a:pt x="12" y="275"/>
                    </a:lnTo>
                    <a:lnTo>
                      <a:pt x="0" y="250"/>
                    </a:lnTo>
                    <a:lnTo>
                      <a:pt x="12" y="226"/>
                    </a:lnTo>
                    <a:lnTo>
                      <a:pt x="21" y="202"/>
                    </a:lnTo>
                    <a:lnTo>
                      <a:pt x="21" y="166"/>
                    </a:lnTo>
                    <a:lnTo>
                      <a:pt x="12" y="133"/>
                    </a:lnTo>
                    <a:lnTo>
                      <a:pt x="12" y="109"/>
                    </a:lnTo>
                    <a:lnTo>
                      <a:pt x="21" y="85"/>
                    </a:lnTo>
                    <a:lnTo>
                      <a:pt x="21" y="60"/>
                    </a:lnTo>
                    <a:lnTo>
                      <a:pt x="21" y="36"/>
                    </a:lnTo>
                    <a:lnTo>
                      <a:pt x="21" y="12"/>
                    </a:lnTo>
                    <a:lnTo>
                      <a:pt x="0" y="12"/>
                    </a:lnTo>
                    <a:lnTo>
                      <a:pt x="21" y="0"/>
                    </a:lnTo>
                  </a:path>
                </a:pathLst>
              </a:custGeom>
              <a:noFill/>
              <a:ln w="1270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741" name="Freeform 97"/>
              <p:cNvSpPr>
                <a:spLocks/>
              </p:cNvSpPr>
              <p:nvPr/>
            </p:nvSpPr>
            <p:spPr bwMode="auto">
              <a:xfrm rot="-5400000">
                <a:off x="2958" y="3712"/>
                <a:ext cx="43" cy="416"/>
              </a:xfrm>
              <a:custGeom>
                <a:avLst/>
                <a:gdLst>
                  <a:gd name="T0" fmla="*/ 0 w 43"/>
                  <a:gd name="T1" fmla="*/ 416 h 416"/>
                  <a:gd name="T2" fmla="*/ 0 w 43"/>
                  <a:gd name="T3" fmla="*/ 359 h 416"/>
                  <a:gd name="T4" fmla="*/ 0 w 43"/>
                  <a:gd name="T5" fmla="*/ 335 h 416"/>
                  <a:gd name="T6" fmla="*/ 22 w 43"/>
                  <a:gd name="T7" fmla="*/ 323 h 416"/>
                  <a:gd name="T8" fmla="*/ 34 w 43"/>
                  <a:gd name="T9" fmla="*/ 298 h 416"/>
                  <a:gd name="T10" fmla="*/ 22 w 43"/>
                  <a:gd name="T11" fmla="*/ 262 h 416"/>
                  <a:gd name="T12" fmla="*/ 22 w 43"/>
                  <a:gd name="T13" fmla="*/ 238 h 416"/>
                  <a:gd name="T14" fmla="*/ 34 w 43"/>
                  <a:gd name="T15" fmla="*/ 214 h 416"/>
                  <a:gd name="T16" fmla="*/ 34 w 43"/>
                  <a:gd name="T17" fmla="*/ 190 h 416"/>
                  <a:gd name="T18" fmla="*/ 34 w 43"/>
                  <a:gd name="T19" fmla="*/ 169 h 416"/>
                  <a:gd name="T20" fmla="*/ 34 w 43"/>
                  <a:gd name="T21" fmla="*/ 145 h 416"/>
                  <a:gd name="T22" fmla="*/ 34 w 43"/>
                  <a:gd name="T23" fmla="*/ 108 h 416"/>
                  <a:gd name="T24" fmla="*/ 43 w 43"/>
                  <a:gd name="T25" fmla="*/ 84 h 416"/>
                  <a:gd name="T26" fmla="*/ 43 w 43"/>
                  <a:gd name="T27" fmla="*/ 60 h 416"/>
                  <a:gd name="T28" fmla="*/ 34 w 43"/>
                  <a:gd name="T29" fmla="*/ 36 h 416"/>
                  <a:gd name="T30" fmla="*/ 34 w 43"/>
                  <a:gd name="T31" fmla="*/ 12 h 416"/>
                  <a:gd name="T32" fmla="*/ 34 w 43"/>
                  <a:gd name="T33" fmla="*/ 0 h 4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3"/>
                  <a:gd name="T52" fmla="*/ 0 h 416"/>
                  <a:gd name="T53" fmla="*/ 43 w 43"/>
                  <a:gd name="T54" fmla="*/ 416 h 41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3" h="416">
                    <a:moveTo>
                      <a:pt x="0" y="416"/>
                    </a:moveTo>
                    <a:lnTo>
                      <a:pt x="0" y="359"/>
                    </a:lnTo>
                    <a:lnTo>
                      <a:pt x="0" y="335"/>
                    </a:lnTo>
                    <a:lnTo>
                      <a:pt x="22" y="323"/>
                    </a:lnTo>
                    <a:lnTo>
                      <a:pt x="34" y="298"/>
                    </a:lnTo>
                    <a:lnTo>
                      <a:pt x="22" y="262"/>
                    </a:lnTo>
                    <a:lnTo>
                      <a:pt x="22" y="238"/>
                    </a:lnTo>
                    <a:lnTo>
                      <a:pt x="34" y="214"/>
                    </a:lnTo>
                    <a:lnTo>
                      <a:pt x="34" y="190"/>
                    </a:lnTo>
                    <a:lnTo>
                      <a:pt x="34" y="169"/>
                    </a:lnTo>
                    <a:lnTo>
                      <a:pt x="34" y="145"/>
                    </a:lnTo>
                    <a:lnTo>
                      <a:pt x="34" y="108"/>
                    </a:lnTo>
                    <a:lnTo>
                      <a:pt x="43" y="84"/>
                    </a:lnTo>
                    <a:lnTo>
                      <a:pt x="43" y="60"/>
                    </a:lnTo>
                    <a:lnTo>
                      <a:pt x="34" y="36"/>
                    </a:lnTo>
                    <a:lnTo>
                      <a:pt x="34" y="12"/>
                    </a:lnTo>
                    <a:lnTo>
                      <a:pt x="34" y="0"/>
                    </a:lnTo>
                  </a:path>
                </a:pathLst>
              </a:custGeom>
              <a:noFill/>
              <a:ln w="1270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742" name="Oval 98"/>
              <p:cNvSpPr>
                <a:spLocks noChangeArrowheads="1"/>
              </p:cNvSpPr>
              <p:nvPr/>
            </p:nvSpPr>
            <p:spPr bwMode="auto">
              <a:xfrm rot="-5400000">
                <a:off x="3191" y="4047"/>
                <a:ext cx="118" cy="118"/>
              </a:xfrm>
              <a:prstGeom prst="ellipse">
                <a:avLst/>
              </a:prstGeom>
              <a:solidFill>
                <a:srgbClr val="FF0000"/>
              </a:solidFill>
              <a:ln w="127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27743" name="Freeform 99"/>
              <p:cNvSpPr>
                <a:spLocks/>
              </p:cNvSpPr>
              <p:nvPr/>
            </p:nvSpPr>
            <p:spPr bwMode="auto">
              <a:xfrm rot="-5400000">
                <a:off x="2958" y="3849"/>
                <a:ext cx="44" cy="416"/>
              </a:xfrm>
              <a:custGeom>
                <a:avLst/>
                <a:gdLst>
                  <a:gd name="T0" fmla="*/ 0 w 44"/>
                  <a:gd name="T1" fmla="*/ 416 h 416"/>
                  <a:gd name="T2" fmla="*/ 0 w 44"/>
                  <a:gd name="T3" fmla="*/ 359 h 416"/>
                  <a:gd name="T4" fmla="*/ 0 w 44"/>
                  <a:gd name="T5" fmla="*/ 335 h 416"/>
                  <a:gd name="T6" fmla="*/ 22 w 44"/>
                  <a:gd name="T7" fmla="*/ 323 h 416"/>
                  <a:gd name="T8" fmla="*/ 32 w 44"/>
                  <a:gd name="T9" fmla="*/ 298 h 416"/>
                  <a:gd name="T10" fmla="*/ 22 w 44"/>
                  <a:gd name="T11" fmla="*/ 262 h 416"/>
                  <a:gd name="T12" fmla="*/ 22 w 44"/>
                  <a:gd name="T13" fmla="*/ 238 h 416"/>
                  <a:gd name="T14" fmla="*/ 32 w 44"/>
                  <a:gd name="T15" fmla="*/ 214 h 416"/>
                  <a:gd name="T16" fmla="*/ 32 w 44"/>
                  <a:gd name="T17" fmla="*/ 190 h 416"/>
                  <a:gd name="T18" fmla="*/ 32 w 44"/>
                  <a:gd name="T19" fmla="*/ 169 h 416"/>
                  <a:gd name="T20" fmla="*/ 32 w 44"/>
                  <a:gd name="T21" fmla="*/ 145 h 416"/>
                  <a:gd name="T22" fmla="*/ 32 w 44"/>
                  <a:gd name="T23" fmla="*/ 108 h 416"/>
                  <a:gd name="T24" fmla="*/ 44 w 44"/>
                  <a:gd name="T25" fmla="*/ 84 h 416"/>
                  <a:gd name="T26" fmla="*/ 44 w 44"/>
                  <a:gd name="T27" fmla="*/ 60 h 416"/>
                  <a:gd name="T28" fmla="*/ 32 w 44"/>
                  <a:gd name="T29" fmla="*/ 36 h 416"/>
                  <a:gd name="T30" fmla="*/ 32 w 44"/>
                  <a:gd name="T31" fmla="*/ 12 h 416"/>
                  <a:gd name="T32" fmla="*/ 32 w 44"/>
                  <a:gd name="T33" fmla="*/ 0 h 4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4"/>
                  <a:gd name="T52" fmla="*/ 0 h 416"/>
                  <a:gd name="T53" fmla="*/ 44 w 44"/>
                  <a:gd name="T54" fmla="*/ 416 h 41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4" h="416">
                    <a:moveTo>
                      <a:pt x="0" y="416"/>
                    </a:moveTo>
                    <a:lnTo>
                      <a:pt x="0" y="359"/>
                    </a:lnTo>
                    <a:lnTo>
                      <a:pt x="0" y="335"/>
                    </a:lnTo>
                    <a:lnTo>
                      <a:pt x="22" y="323"/>
                    </a:lnTo>
                    <a:lnTo>
                      <a:pt x="32" y="298"/>
                    </a:lnTo>
                    <a:lnTo>
                      <a:pt x="22" y="262"/>
                    </a:lnTo>
                    <a:lnTo>
                      <a:pt x="22" y="238"/>
                    </a:lnTo>
                    <a:lnTo>
                      <a:pt x="32" y="214"/>
                    </a:lnTo>
                    <a:lnTo>
                      <a:pt x="32" y="190"/>
                    </a:lnTo>
                    <a:lnTo>
                      <a:pt x="32" y="169"/>
                    </a:lnTo>
                    <a:lnTo>
                      <a:pt x="32" y="145"/>
                    </a:lnTo>
                    <a:lnTo>
                      <a:pt x="32" y="108"/>
                    </a:lnTo>
                    <a:lnTo>
                      <a:pt x="44" y="84"/>
                    </a:lnTo>
                    <a:lnTo>
                      <a:pt x="44" y="60"/>
                    </a:lnTo>
                    <a:lnTo>
                      <a:pt x="32" y="36"/>
                    </a:lnTo>
                    <a:lnTo>
                      <a:pt x="32" y="12"/>
                    </a:lnTo>
                    <a:lnTo>
                      <a:pt x="32" y="0"/>
                    </a:lnTo>
                  </a:path>
                </a:pathLst>
              </a:custGeom>
              <a:noFill/>
              <a:ln w="1270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sp>
          <p:nvSpPr>
            <p:cNvPr id="27719" name="CasellaDiTesto 14"/>
            <p:cNvSpPr txBox="1">
              <a:spLocks noChangeArrowheads="1"/>
            </p:cNvSpPr>
            <p:nvPr/>
          </p:nvSpPr>
          <p:spPr bwMode="auto">
            <a:xfrm>
              <a:off x="4800600" y="4981575"/>
              <a:ext cx="660400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r>
                <a:rPr lang="it-IT" sz="1400" b="1">
                  <a:latin typeface="Arial Narrow" pitchFamily="34" charset="0"/>
                </a:rPr>
                <a:t>malato</a:t>
              </a:r>
              <a:endParaRPr lang="it-IT" sz="1400" b="1" baseline="30000">
                <a:latin typeface="Arial Narrow" pitchFamily="34" charset="0"/>
              </a:endParaRPr>
            </a:p>
          </p:txBody>
        </p:sp>
        <p:sp>
          <p:nvSpPr>
            <p:cNvPr id="27720" name="Line 193"/>
            <p:cNvSpPr>
              <a:spLocks noChangeShapeType="1"/>
            </p:cNvSpPr>
            <p:nvPr/>
          </p:nvSpPr>
          <p:spPr bwMode="auto">
            <a:xfrm flipV="1">
              <a:off x="3776663" y="5594350"/>
              <a:ext cx="1346200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7721" name="Freeform 195"/>
            <p:cNvSpPr>
              <a:spLocks/>
            </p:cNvSpPr>
            <p:nvPr/>
          </p:nvSpPr>
          <p:spPr bwMode="auto">
            <a:xfrm flipV="1">
              <a:off x="4851400" y="5594350"/>
              <a:ext cx="252413" cy="76200"/>
            </a:xfrm>
            <a:custGeom>
              <a:avLst/>
              <a:gdLst>
                <a:gd name="T0" fmla="*/ 2147483647 w 334"/>
                <a:gd name="T1" fmla="*/ 2147483647 h 103"/>
                <a:gd name="T2" fmla="*/ 2147483647 w 334"/>
                <a:gd name="T3" fmla="*/ 2147483647 h 103"/>
                <a:gd name="T4" fmla="*/ 0 w 334"/>
                <a:gd name="T5" fmla="*/ 0 h 103"/>
                <a:gd name="T6" fmla="*/ 2147483647 w 334"/>
                <a:gd name="T7" fmla="*/ 2147483647 h 10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34"/>
                <a:gd name="T13" fmla="*/ 0 h 103"/>
                <a:gd name="T14" fmla="*/ 334 w 334"/>
                <a:gd name="T15" fmla="*/ 103 h 10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34" h="103">
                  <a:moveTo>
                    <a:pt x="334" y="103"/>
                  </a:moveTo>
                  <a:lnTo>
                    <a:pt x="67" y="103"/>
                  </a:lnTo>
                  <a:lnTo>
                    <a:pt x="0" y="0"/>
                  </a:lnTo>
                  <a:lnTo>
                    <a:pt x="334" y="103"/>
                  </a:lnTo>
                  <a:close/>
                </a:path>
              </a:pathLst>
            </a:custGeom>
            <a:blipFill dpi="0" rotWithShape="0">
              <a:blip r:embed="rId2" cstate="print"/>
              <a:srcRect/>
              <a:tile tx="0" ty="0" sx="100000" sy="100000" flip="none" algn="tl"/>
            </a:blipFill>
            <a:ln w="3175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</p:grpSp>
      <p:pic>
        <p:nvPicPr>
          <p:cNvPr id="4" name="Immagine 3">
            <a:extLst>
              <a:ext uri="{FF2B5EF4-FFF2-40B4-BE49-F238E27FC236}">
                <a16:creationId xmlns:a16="http://schemas.microsoft.com/office/drawing/2014/main" id="{88276680-73CF-4547-ABC0-0664850477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" t="6645" r="6921" b="25317"/>
          <a:stretch/>
        </p:blipFill>
        <p:spPr>
          <a:xfrm>
            <a:off x="65049" y="4047497"/>
            <a:ext cx="5911889" cy="2624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64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2197328-72CD-84CF-7846-2D2DEDA712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58143" y="3082246"/>
            <a:ext cx="3788229" cy="1446212"/>
          </a:xfrm>
        </p:spPr>
        <p:txBody>
          <a:bodyPr/>
          <a:lstStyle/>
          <a:p>
            <a:pPr marL="0" indent="0">
              <a:buNone/>
            </a:pPr>
            <a:r>
              <a:rPr lang="it-IT" b="1" dirty="0"/>
              <a:t>Fine 16/05/2023</a:t>
            </a:r>
          </a:p>
        </p:txBody>
      </p:sp>
    </p:spTree>
    <p:extLst>
      <p:ext uri="{BB962C8B-B14F-4D97-AF65-F5344CB8AC3E}">
        <p14:creationId xmlns:p14="http://schemas.microsoft.com/office/powerpoint/2010/main" val="40820337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1"/>
          <p:cNvSpPr>
            <a:spLocks noChangeArrowheads="1"/>
          </p:cNvSpPr>
          <p:nvPr/>
        </p:nvSpPr>
        <p:spPr bwMode="auto">
          <a:xfrm>
            <a:off x="185738" y="128588"/>
            <a:ext cx="8788400" cy="284162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358775" lvl="2" defTabSz="1087438" eaLnBrk="0" hangingPunct="0">
              <a:spcBef>
                <a:spcPts val="575"/>
              </a:spcBef>
              <a:spcAft>
                <a:spcPts val="575"/>
              </a:spcAft>
            </a:pPr>
            <a:r>
              <a:rPr lang="it-IT" sz="1800" b="1">
                <a:solidFill>
                  <a:schemeClr val="accent2"/>
                </a:solidFill>
                <a:latin typeface="Arial" pitchFamily="34" charset="0"/>
              </a:rPr>
              <a:t>        Catena respiratoria e fosforilazione ossidativa – logica metabolica</a:t>
            </a:r>
          </a:p>
        </p:txBody>
      </p:sp>
      <p:sp>
        <p:nvSpPr>
          <p:cNvPr id="5123" name="Text Box 6"/>
          <p:cNvSpPr txBox="1">
            <a:spLocks noChangeArrowheads="1"/>
          </p:cNvSpPr>
          <p:nvPr/>
        </p:nvSpPr>
        <p:spPr bwMode="auto">
          <a:xfrm>
            <a:off x="231775" y="558347"/>
            <a:ext cx="8704263" cy="3016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it-IT" sz="1600" dirty="0">
                <a:latin typeface="Arial" pitchFamily="34" charset="0"/>
              </a:rPr>
              <a:t>Nella fosforilazione ossidativa, il 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potenziale di trasferimento elettroni</a:t>
            </a:r>
            <a:r>
              <a:rPr lang="it-IT" sz="1600" b="1" dirty="0">
                <a:latin typeface="Arial" pitchFamily="34" charset="0"/>
              </a:rPr>
              <a:t> </a:t>
            </a:r>
            <a:r>
              <a:rPr lang="it-IT" sz="1600" dirty="0">
                <a:latin typeface="Arial" pitchFamily="34" charset="0"/>
              </a:rPr>
              <a:t>viene trasformato in 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potenziale di trasferimento di gruppi fosfato</a:t>
            </a:r>
            <a:r>
              <a:rPr lang="it-IT" sz="1600" b="1" dirty="0">
                <a:latin typeface="Arial" pitchFamily="34" charset="0"/>
              </a:rPr>
              <a:t>. </a:t>
            </a:r>
          </a:p>
          <a:p>
            <a:pPr algn="just">
              <a:spcBef>
                <a:spcPct val="50000"/>
              </a:spcBef>
              <a:buFontTx/>
              <a:buChar char="•"/>
            </a:pPr>
            <a:r>
              <a:rPr lang="it-IT" sz="1600" b="1" dirty="0">
                <a:latin typeface="Arial" pitchFamily="34" charset="0"/>
              </a:rPr>
              <a:t>Dobbiamo collegare:	</a:t>
            </a:r>
          </a:p>
          <a:p>
            <a:pPr algn="just">
              <a:spcBef>
                <a:spcPct val="50000"/>
              </a:spcBef>
            </a:pPr>
            <a:r>
              <a:rPr lang="it-IT" sz="1600" dirty="0">
                <a:solidFill>
                  <a:srgbClr val="FF3300"/>
                </a:solidFill>
                <a:latin typeface="Arial" pitchFamily="34" charset="0"/>
              </a:rPr>
              <a:t>trasferimento elettroni: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	      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  <a:sym typeface="Symbol" pitchFamily="18" charset="2"/>
              </a:rPr>
              <a:t>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G°' = -</a:t>
            </a:r>
            <a:r>
              <a:rPr lang="it-IT" sz="1600" b="1" dirty="0" err="1">
                <a:solidFill>
                  <a:srgbClr val="FF3300"/>
                </a:solidFill>
                <a:latin typeface="Arial" pitchFamily="34" charset="0"/>
              </a:rPr>
              <a:t>nF</a:t>
            </a:r>
            <a:r>
              <a:rPr lang="it-IT" sz="1600" b="1" dirty="0" err="1">
                <a:solidFill>
                  <a:srgbClr val="FF3300"/>
                </a:solidFill>
                <a:latin typeface="Arial" pitchFamily="34" charset="0"/>
                <a:sym typeface="Symbol" pitchFamily="18" charset="2"/>
              </a:rPr>
              <a:t></a:t>
            </a:r>
            <a:r>
              <a:rPr lang="it-IT" sz="1600" b="1" dirty="0" err="1">
                <a:solidFill>
                  <a:srgbClr val="FF3300"/>
                </a:solidFill>
                <a:latin typeface="Arial" pitchFamily="34" charset="0"/>
              </a:rPr>
              <a:t>E</a:t>
            </a:r>
            <a:r>
              <a:rPr lang="it-IT" sz="1600" b="1" baseline="30000" dirty="0" err="1">
                <a:solidFill>
                  <a:srgbClr val="FF3300"/>
                </a:solidFill>
                <a:latin typeface="Arial" pitchFamily="34" charset="0"/>
              </a:rPr>
              <a:t>o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′</a:t>
            </a:r>
          </a:p>
          <a:p>
            <a:pPr algn="just">
              <a:spcBef>
                <a:spcPct val="50000"/>
              </a:spcBef>
            </a:pPr>
            <a:r>
              <a:rPr lang="it-IT" sz="1600" dirty="0">
                <a:solidFill>
                  <a:srgbClr val="FF3300"/>
                </a:solidFill>
                <a:latin typeface="Arial" pitchFamily="34" charset="0"/>
              </a:rPr>
              <a:t>trasferimento gruppo chimico:</a:t>
            </a:r>
            <a:r>
              <a:rPr lang="it-IT" sz="1600" dirty="0">
                <a:latin typeface="Arial" pitchFamily="34" charset="0"/>
              </a:rPr>
              <a:t>       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  <a:sym typeface="Symbol" pitchFamily="18" charset="2"/>
              </a:rPr>
              <a:t>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G°' = -RT </a:t>
            </a:r>
            <a:r>
              <a:rPr lang="it-IT" sz="1600" b="1" dirty="0" err="1">
                <a:solidFill>
                  <a:srgbClr val="FF3300"/>
                </a:solidFill>
                <a:latin typeface="Arial" pitchFamily="34" charset="0"/>
              </a:rPr>
              <a:t>lnK</a:t>
            </a:r>
            <a:r>
              <a:rPr lang="it-IT" sz="1600" b="1" baseline="-25000" dirty="0" err="1">
                <a:solidFill>
                  <a:srgbClr val="FF3300"/>
                </a:solidFill>
                <a:latin typeface="Arial" pitchFamily="34" charset="0"/>
              </a:rPr>
              <a:t>eq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′</a:t>
            </a:r>
            <a:endParaRPr lang="it-IT" sz="1600" b="1" baseline="-25000" dirty="0">
              <a:solidFill>
                <a:srgbClr val="FF3300"/>
              </a:solidFill>
              <a:latin typeface="Arial" pitchFamily="34" charset="0"/>
            </a:endParaRPr>
          </a:p>
          <a:p>
            <a:pPr algn="just">
              <a:spcBef>
                <a:spcPct val="50000"/>
              </a:spcBef>
            </a:pPr>
            <a:endParaRPr lang="it-IT" sz="1600" b="1" dirty="0">
              <a:solidFill>
                <a:srgbClr val="FF3300"/>
              </a:solidFill>
              <a:latin typeface="Arial" pitchFamily="34" charset="0"/>
            </a:endParaRPr>
          </a:p>
          <a:p>
            <a:pPr algn="just">
              <a:spcBef>
                <a:spcPct val="50000"/>
              </a:spcBef>
            </a:pPr>
            <a:r>
              <a:rPr lang="it-IT" sz="1600" b="1" dirty="0">
                <a:latin typeface="Arial" pitchFamily="34" charset="0"/>
              </a:rPr>
              <a:t> </a:t>
            </a:r>
          </a:p>
          <a:p>
            <a:pPr algn="just"/>
            <a:endParaRPr lang="it-IT" dirty="0"/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292100" y="2375126"/>
            <a:ext cx="74501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sz="1400" i="1" dirty="0">
                <a:latin typeface="Arial" pitchFamily="34" charset="0"/>
              </a:rPr>
              <a:t>n = numero di e </a:t>
            </a:r>
            <a:r>
              <a:rPr lang="it-IT" sz="1800" i="1" baseline="30000" dirty="0">
                <a:latin typeface="Arial" pitchFamily="34" charset="0"/>
              </a:rPr>
              <a:t>-</a:t>
            </a:r>
            <a:r>
              <a:rPr lang="it-IT" sz="1400" i="1" dirty="0">
                <a:latin typeface="Arial" pitchFamily="34" charset="0"/>
              </a:rPr>
              <a:t> trasferiti,    F = costante di Faraday ,   </a:t>
            </a:r>
            <a:r>
              <a:rPr lang="it-IT" sz="1400" i="1" dirty="0">
                <a:latin typeface="Arial" pitchFamily="34" charset="0"/>
                <a:sym typeface="Symbol" pitchFamily="18" charset="2"/>
              </a:rPr>
              <a:t></a:t>
            </a:r>
            <a:r>
              <a:rPr lang="it-IT" sz="1400" i="1" dirty="0">
                <a:latin typeface="Arial" pitchFamily="34" charset="0"/>
              </a:rPr>
              <a:t>E = potenziale di redox</a:t>
            </a:r>
            <a:endParaRPr lang="en-GB" sz="1400" i="1" dirty="0">
              <a:latin typeface="Arial" pitchFamily="34" charset="0"/>
            </a:endParaRPr>
          </a:p>
        </p:txBody>
      </p:sp>
      <p:sp>
        <p:nvSpPr>
          <p:cNvPr id="5125" name="Rectangle 8"/>
          <p:cNvSpPr>
            <a:spLocks noChangeArrowheads="1"/>
          </p:cNvSpPr>
          <p:nvPr/>
        </p:nvSpPr>
        <p:spPr bwMode="auto">
          <a:xfrm>
            <a:off x="249238" y="2869064"/>
            <a:ext cx="745013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it-IT" sz="2000" b="1" dirty="0">
                <a:solidFill>
                  <a:srgbClr val="FF3300"/>
                </a:solidFill>
                <a:latin typeface="Arial" pitchFamily="34" charset="0"/>
                <a:sym typeface="Symbol" pitchFamily="18" charset="2"/>
              </a:rPr>
              <a:t> NB. </a:t>
            </a:r>
            <a:r>
              <a:rPr lang="it-IT" sz="1600" b="1" dirty="0">
                <a:latin typeface="Arial" pitchFamily="34" charset="0"/>
                <a:sym typeface="Symbol" pitchFamily="18" charset="2"/>
              </a:rPr>
              <a:t> </a:t>
            </a:r>
            <a:r>
              <a:rPr lang="it-IT" sz="1600" dirty="0">
                <a:latin typeface="Arial" pitchFamily="34" charset="0"/>
                <a:sym typeface="Symbol" pitchFamily="18" charset="2"/>
              </a:rPr>
              <a:t>Il </a:t>
            </a:r>
            <a:r>
              <a:rPr lang="it-IT" sz="1600" dirty="0">
                <a:latin typeface="Arial" pitchFamily="34" charset="0"/>
              </a:rPr>
              <a:t>G°’ è negativo (</a:t>
            </a:r>
            <a:r>
              <a:rPr lang="it-IT" sz="1600" dirty="0" err="1">
                <a:latin typeface="Arial" pitchFamily="34" charset="0"/>
              </a:rPr>
              <a:t>reaz</a:t>
            </a:r>
            <a:r>
              <a:rPr lang="it-IT" sz="1600" dirty="0">
                <a:latin typeface="Arial" pitchFamily="34" charset="0"/>
              </a:rPr>
              <a:t>. spontanea)  solo se </a:t>
            </a:r>
            <a:r>
              <a:rPr lang="it-IT" sz="1600" dirty="0">
                <a:latin typeface="Arial" pitchFamily="34" charset="0"/>
                <a:sym typeface="Symbol" pitchFamily="18" charset="2"/>
              </a:rPr>
              <a:t></a:t>
            </a:r>
            <a:r>
              <a:rPr lang="it-IT" sz="1600" dirty="0" err="1">
                <a:latin typeface="Arial" pitchFamily="34" charset="0"/>
              </a:rPr>
              <a:t>E</a:t>
            </a:r>
            <a:r>
              <a:rPr lang="it-IT" sz="1600" baseline="-25000" dirty="0" err="1">
                <a:latin typeface="Arial" pitchFamily="34" charset="0"/>
              </a:rPr>
              <a:t>o</a:t>
            </a:r>
            <a:r>
              <a:rPr lang="it-IT" sz="1600" dirty="0">
                <a:latin typeface="Arial" pitchFamily="34" charset="0"/>
              </a:rPr>
              <a:t>’ è positivo</a:t>
            </a:r>
          </a:p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it-IT" sz="1600" dirty="0">
                <a:latin typeface="Arial" pitchFamily="34" charset="0"/>
                <a:sym typeface="Symbol" pitchFamily="18" charset="2"/>
              </a:rPr>
              <a:t></a:t>
            </a:r>
            <a:r>
              <a:rPr lang="it-IT" sz="1600" dirty="0" err="1">
                <a:latin typeface="Arial" pitchFamily="34" charset="0"/>
              </a:rPr>
              <a:t>E</a:t>
            </a:r>
            <a:r>
              <a:rPr lang="it-IT" sz="1600" baseline="-25000" dirty="0" err="1">
                <a:latin typeface="Arial" pitchFamily="34" charset="0"/>
              </a:rPr>
              <a:t>o</a:t>
            </a:r>
            <a:r>
              <a:rPr lang="it-IT" sz="1600" dirty="0">
                <a:latin typeface="Arial" pitchFamily="34" charset="0"/>
              </a:rPr>
              <a:t>′, il potenziale di trasferimento degli elettroni, è un potenziale di riduzione, detto anche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 potenziale redox.</a:t>
            </a:r>
            <a:r>
              <a:rPr lang="it-IT" sz="1600" dirty="0">
                <a:latin typeface="Arial" pitchFamily="34" charset="0"/>
              </a:rPr>
              <a:t> </a:t>
            </a:r>
          </a:p>
        </p:txBody>
      </p:sp>
      <p:sp>
        <p:nvSpPr>
          <p:cNvPr id="2" name="Text Box 6">
            <a:extLst>
              <a:ext uri="{FF2B5EF4-FFF2-40B4-BE49-F238E27FC236}">
                <a16:creationId xmlns:a16="http://schemas.microsoft.com/office/drawing/2014/main" id="{1142055E-598F-803D-2EB3-6466709B36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871" y="4013211"/>
            <a:ext cx="870426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it-IT" sz="1600" dirty="0">
                <a:latin typeface="Arial" pitchFamily="34" charset="0"/>
              </a:rPr>
              <a:t>Nella fosforilazione ossidativa, il </a:t>
            </a:r>
            <a:r>
              <a:rPr lang="it-IT" sz="1600" b="1" dirty="0">
                <a:latin typeface="Arial" pitchFamily="34" charset="0"/>
              </a:rPr>
              <a:t>potenziale di trasferimento elettroni </a:t>
            </a:r>
            <a:r>
              <a:rPr lang="it-IT" sz="1600" dirty="0">
                <a:latin typeface="Arial" pitchFamily="34" charset="0"/>
              </a:rPr>
              <a:t>viene trasformato in </a:t>
            </a:r>
            <a:r>
              <a:rPr lang="it-IT" sz="1600" b="1" dirty="0">
                <a:latin typeface="Arial" pitchFamily="34" charset="0"/>
              </a:rPr>
              <a:t>potenziale di trasferimento di gruppi fosfato 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ma passando per la formazione di un gradiente protonico transmembrana:</a:t>
            </a:r>
          </a:p>
          <a:p>
            <a:pPr algn="just">
              <a:spcBef>
                <a:spcPct val="50000"/>
              </a:spcBef>
            </a:pPr>
            <a:r>
              <a:rPr lang="it-IT" sz="1600" dirty="0">
                <a:solidFill>
                  <a:srgbClr val="FF3300"/>
                </a:solidFill>
                <a:latin typeface="Arial" pitchFamily="34" charset="0"/>
              </a:rPr>
              <a:t>trasferimento elettroni: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	      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  <a:sym typeface="Symbol" pitchFamily="18" charset="2"/>
              </a:rPr>
              <a:t>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G°' = -</a:t>
            </a:r>
            <a:r>
              <a:rPr lang="it-IT" sz="1600" b="1" dirty="0" err="1">
                <a:solidFill>
                  <a:srgbClr val="FF3300"/>
                </a:solidFill>
                <a:latin typeface="Arial" pitchFamily="34" charset="0"/>
              </a:rPr>
              <a:t>nF</a:t>
            </a:r>
            <a:r>
              <a:rPr lang="it-IT" sz="1600" b="1" dirty="0" err="1">
                <a:solidFill>
                  <a:srgbClr val="FF3300"/>
                </a:solidFill>
                <a:latin typeface="Arial" pitchFamily="34" charset="0"/>
                <a:sym typeface="Symbol" pitchFamily="18" charset="2"/>
              </a:rPr>
              <a:t></a:t>
            </a:r>
            <a:r>
              <a:rPr lang="it-IT" sz="1600" b="1" dirty="0" err="1">
                <a:solidFill>
                  <a:srgbClr val="FF3300"/>
                </a:solidFill>
                <a:latin typeface="Arial" pitchFamily="34" charset="0"/>
              </a:rPr>
              <a:t>E</a:t>
            </a:r>
            <a:r>
              <a:rPr lang="it-IT" sz="1600" b="1" baseline="30000" dirty="0" err="1">
                <a:solidFill>
                  <a:srgbClr val="FF3300"/>
                </a:solidFill>
                <a:latin typeface="Arial" pitchFamily="34" charset="0"/>
              </a:rPr>
              <a:t>o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′</a:t>
            </a:r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B2F237BE-53D2-053C-589D-C8761D5B35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100" y="5652194"/>
            <a:ext cx="892413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it-IT" sz="1600" dirty="0">
                <a:solidFill>
                  <a:srgbClr val="FF3300"/>
                </a:solidFill>
                <a:latin typeface="Arial" pitchFamily="34" charset="0"/>
              </a:rPr>
              <a:t>trasferimento protoni: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	      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  <a:sym typeface="Symbol" pitchFamily="18" charset="2"/>
              </a:rPr>
              <a:t>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G = </a:t>
            </a:r>
            <a:r>
              <a:rPr lang="it-IT" sz="1600" b="1" dirty="0" err="1">
                <a:solidFill>
                  <a:srgbClr val="FF3300"/>
                </a:solidFill>
                <a:latin typeface="Arial" pitchFamily="34" charset="0"/>
              </a:rPr>
              <a:t>RTln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(c</a:t>
            </a:r>
            <a:r>
              <a:rPr lang="it-IT" sz="1600" b="1" baseline="-25000" dirty="0">
                <a:solidFill>
                  <a:srgbClr val="FF3300"/>
                </a:solidFill>
                <a:latin typeface="Arial" pitchFamily="34" charset="0"/>
              </a:rPr>
              <a:t>2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/c</a:t>
            </a:r>
            <a:r>
              <a:rPr lang="it-IT" sz="1600" b="1" baseline="-25000" dirty="0">
                <a:solidFill>
                  <a:srgbClr val="FF3300"/>
                </a:solidFill>
                <a:latin typeface="Arial" pitchFamily="34" charset="0"/>
              </a:rPr>
              <a:t>1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) + ZF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  <a:sym typeface="Symbol" pitchFamily="18" charset="2"/>
              </a:rPr>
              <a:t>V         </a:t>
            </a:r>
            <a:r>
              <a:rPr lang="it-IT" sz="1600" dirty="0">
                <a:latin typeface="Arial" pitchFamily="34" charset="0"/>
                <a:sym typeface="Symbol" pitchFamily="18" charset="2"/>
              </a:rPr>
              <a:t>[NB! V=0,14 V ; </a:t>
            </a:r>
            <a:r>
              <a:rPr lang="it-IT" sz="1600" dirty="0">
                <a:latin typeface="Arial" pitchFamily="34" charset="0"/>
              </a:rPr>
              <a:t>ln(c</a:t>
            </a:r>
            <a:r>
              <a:rPr lang="it-IT" sz="1600" baseline="-25000" dirty="0">
                <a:latin typeface="Arial" pitchFamily="34" charset="0"/>
              </a:rPr>
              <a:t>2</a:t>
            </a:r>
            <a:r>
              <a:rPr lang="it-IT" sz="1600" dirty="0">
                <a:latin typeface="Arial" pitchFamily="34" charset="0"/>
              </a:rPr>
              <a:t>/c</a:t>
            </a:r>
            <a:r>
              <a:rPr lang="it-IT" sz="1600" baseline="-25000" dirty="0">
                <a:latin typeface="Arial" pitchFamily="34" charset="0"/>
              </a:rPr>
              <a:t>1</a:t>
            </a:r>
            <a:r>
              <a:rPr lang="it-IT" sz="1600" dirty="0">
                <a:latin typeface="Arial" pitchFamily="34" charset="0"/>
              </a:rPr>
              <a:t>)=1,4] </a:t>
            </a:r>
            <a:endParaRPr lang="it-IT" sz="1600" dirty="0">
              <a:latin typeface="Arial" pitchFamily="34" charset="0"/>
              <a:sym typeface="Symbol" pitchFamily="18" charset="2"/>
            </a:endParaRPr>
          </a:p>
          <a:p>
            <a:pPr algn="just">
              <a:spcBef>
                <a:spcPct val="50000"/>
              </a:spcBef>
            </a:pPr>
            <a:r>
              <a:rPr lang="it-IT" sz="1600" b="1" dirty="0">
                <a:latin typeface="Arial" pitchFamily="34" charset="0"/>
                <a:sym typeface="Symbol" pitchFamily="18" charset="2"/>
              </a:rPr>
              <a:t>			1 protone trasferito </a:t>
            </a:r>
            <a:r>
              <a:rPr lang="it-IT" sz="1600" b="1" dirty="0">
                <a:latin typeface="Arial" pitchFamily="34" charset="0"/>
                <a:sym typeface="Wingdings" panose="05000000000000000000" pitchFamily="2" charset="2"/>
              </a:rPr>
              <a:t></a:t>
            </a:r>
            <a:r>
              <a:rPr lang="it-IT" sz="1600" b="1" dirty="0">
                <a:latin typeface="Arial" pitchFamily="34" charset="0"/>
                <a:sym typeface="Symbol" pitchFamily="18" charset="2"/>
              </a:rPr>
              <a:t> 21,8 </a:t>
            </a:r>
            <a:r>
              <a:rPr lang="it-IT" sz="1600" b="1" dirty="0">
                <a:latin typeface="Arial" pitchFamily="34" charset="0"/>
              </a:rPr>
              <a:t>kJ mol</a:t>
            </a:r>
            <a:r>
              <a:rPr lang="it-IT" sz="1600" b="1" baseline="30000" dirty="0">
                <a:latin typeface="Arial" pitchFamily="34" charset="0"/>
              </a:rPr>
              <a:t>-</a:t>
            </a:r>
            <a:r>
              <a:rPr lang="it-IT" sz="1600" b="1" dirty="0">
                <a:latin typeface="Arial" pitchFamily="34" charset="0"/>
                <a:sym typeface="Symbol" pitchFamily="18" charset="2"/>
              </a:rPr>
              <a:t> </a:t>
            </a:r>
            <a:endParaRPr lang="it-IT" sz="1600" b="1" dirty="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>
            <a:spLocks noChangeArrowheads="1"/>
          </p:cNvSpPr>
          <p:nvPr/>
        </p:nvSpPr>
        <p:spPr bwMode="auto">
          <a:xfrm>
            <a:off x="214705" y="615053"/>
            <a:ext cx="87249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it-IT" sz="1600" dirty="0">
                <a:latin typeface="Arial" pitchFamily="34" charset="0"/>
              </a:rPr>
              <a:t>NADH prodotto nel CK (o </a:t>
            </a:r>
            <a:r>
              <a:rPr lang="it-IT" sz="1600" dirty="0">
                <a:latin typeface="Symbol" pitchFamily="18" charset="2"/>
              </a:rPr>
              <a:t>b</a:t>
            </a:r>
            <a:r>
              <a:rPr lang="it-IT" sz="1600" dirty="0">
                <a:latin typeface="Arial" pitchFamily="34" charset="0"/>
              </a:rPr>
              <a:t>-</a:t>
            </a:r>
            <a:r>
              <a:rPr lang="it-IT" sz="1600" dirty="0" err="1">
                <a:latin typeface="Arial" pitchFamily="34" charset="0"/>
              </a:rPr>
              <a:t>ox</a:t>
            </a:r>
            <a:r>
              <a:rPr lang="it-IT" sz="1600" dirty="0">
                <a:latin typeface="Arial" pitchFamily="34" charset="0"/>
              </a:rPr>
              <a:t> acidi grassi) passa i 2e</a:t>
            </a:r>
            <a:r>
              <a:rPr lang="it-IT" sz="1600" baseline="30000" dirty="0">
                <a:latin typeface="Arial" pitchFamily="34" charset="0"/>
              </a:rPr>
              <a:t>-</a:t>
            </a:r>
            <a:r>
              <a:rPr lang="it-IT" sz="1600" dirty="0">
                <a:latin typeface="Arial" pitchFamily="34" charset="0"/>
              </a:rPr>
              <a:t> che trasporta al Complesso I dal lato della matrice mitocondriale. NADH prodotto durante la glicolisi è sul lato citoplasmatico e non può entrare nel mitocondrio perché non c’è un sistema di trasporto. Il suo potenziale riducente è immesso nella catena di trasporto di elettroni mediante due </a:t>
            </a:r>
            <a:r>
              <a:rPr lang="it-IT" sz="1600" dirty="0">
                <a:solidFill>
                  <a:srgbClr val="FF3300"/>
                </a:solidFill>
                <a:latin typeface="Arial" pitchFamily="34" charset="0"/>
              </a:rPr>
              <a:t>sistemi navetta</a:t>
            </a:r>
            <a:r>
              <a:rPr lang="it-IT" sz="1600" dirty="0">
                <a:latin typeface="Arial" pitchFamily="34" charset="0"/>
              </a:rPr>
              <a:t>:</a:t>
            </a:r>
            <a:endParaRPr lang="it-IT" sz="1600" b="1" dirty="0">
              <a:latin typeface="Arial" pitchFamily="34" charset="0"/>
            </a:endParaRPr>
          </a:p>
          <a:p>
            <a:pPr eaLnBrk="0" hangingPunct="0"/>
            <a:r>
              <a:rPr lang="it-IT" sz="1600" b="1" dirty="0">
                <a:latin typeface="Arial" pitchFamily="34" charset="0"/>
              </a:rPr>
              <a:t>                          </a:t>
            </a:r>
          </a:p>
        </p:txBody>
      </p:sp>
      <p:sp>
        <p:nvSpPr>
          <p:cNvPr id="89093" name="Rectangle 5"/>
          <p:cNvSpPr>
            <a:spLocks noChangeArrowheads="1"/>
          </p:cNvSpPr>
          <p:nvPr/>
        </p:nvSpPr>
        <p:spPr bwMode="auto">
          <a:xfrm>
            <a:off x="185738" y="128588"/>
            <a:ext cx="8788400" cy="284162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marL="363538" lvl="2" defTabSz="1087438" eaLnBrk="0" hangingPunct="0">
              <a:spcBef>
                <a:spcPts val="575"/>
              </a:spcBef>
              <a:spcAft>
                <a:spcPts val="575"/>
              </a:spcAft>
              <a:defRPr/>
            </a:pPr>
            <a:r>
              <a:rPr lang="it-IT" sz="18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+mn-cs"/>
              </a:rPr>
              <a:t>Catena di trasporto degli elettroni </a:t>
            </a:r>
            <a:r>
              <a:rPr lang="it-IT" sz="18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Times New Roman" pitchFamily="18" charset="0"/>
              </a:rPr>
              <a:t>− utilizzo di NADH citosolico</a:t>
            </a:r>
          </a:p>
        </p:txBody>
      </p:sp>
      <p:grpSp>
        <p:nvGrpSpPr>
          <p:cNvPr id="5" name="Gruppo 4"/>
          <p:cNvGrpSpPr/>
          <p:nvPr/>
        </p:nvGrpSpPr>
        <p:grpSpPr>
          <a:xfrm>
            <a:off x="145225" y="1911450"/>
            <a:ext cx="4572000" cy="4903826"/>
            <a:chOff x="145225" y="1911450"/>
            <a:chExt cx="4572000" cy="4903826"/>
          </a:xfrm>
        </p:grpSpPr>
        <p:sp>
          <p:nvSpPr>
            <p:cNvPr id="3" name="Rettangolo 2"/>
            <p:cNvSpPr/>
            <p:nvPr/>
          </p:nvSpPr>
          <p:spPr>
            <a:xfrm>
              <a:off x="145225" y="1911450"/>
              <a:ext cx="4572000" cy="33855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it-IT" sz="1600" b="1" dirty="0">
                  <a:solidFill>
                    <a:srgbClr val="FF3300"/>
                  </a:solidFill>
                  <a:latin typeface="Arial" pitchFamily="34" charset="0"/>
                </a:rPr>
                <a:t>Sistema navetta del glicerolo 3-fosfato </a:t>
              </a:r>
              <a:endParaRPr lang="it-IT" sz="1600" dirty="0"/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584" y="2412663"/>
              <a:ext cx="4310063" cy="3689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83" name="Rectangle 4"/>
            <p:cNvSpPr>
              <a:spLocks noChangeArrowheads="1"/>
            </p:cNvSpPr>
            <p:nvPr/>
          </p:nvSpPr>
          <p:spPr bwMode="auto">
            <a:xfrm>
              <a:off x="181345" y="6077089"/>
              <a:ext cx="4006850" cy="738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just" eaLnBrk="0" hangingPunct="0"/>
              <a:r>
                <a:rPr lang="it-IT" sz="1400" dirty="0">
                  <a:latin typeface="Arial" pitchFamily="34" charset="0"/>
                </a:rPr>
                <a:t>N.B.  NADH </a:t>
              </a:r>
              <a:r>
                <a:rPr lang="it-IT" sz="1400" dirty="0">
                  <a:latin typeface="Arial" pitchFamily="34" charset="0"/>
                  <a:sym typeface="Symbol" pitchFamily="18" charset="2"/>
                </a:rPr>
                <a:t> FADH</a:t>
              </a:r>
              <a:r>
                <a:rPr lang="it-IT" sz="1400" baseline="-25000" dirty="0">
                  <a:latin typeface="Arial" pitchFamily="34" charset="0"/>
                  <a:sym typeface="Symbol" pitchFamily="18" charset="2"/>
                </a:rPr>
                <a:t>2</a:t>
              </a:r>
              <a:r>
                <a:rPr lang="it-IT" sz="1400" dirty="0">
                  <a:latin typeface="Arial" pitchFamily="34" charset="0"/>
                  <a:sym typeface="Symbol" pitchFamily="18" charset="2"/>
                </a:rPr>
                <a:t>, e quindi si perde parte dell’energia</a:t>
              </a:r>
              <a:r>
                <a:rPr lang="it-IT" sz="1400" dirty="0">
                  <a:latin typeface="Arial" pitchFamily="34" charset="0"/>
                </a:rPr>
                <a:t>, che è il costo per trasportare NADH contro un gradiente di concentrazione.</a:t>
              </a:r>
            </a:p>
          </p:txBody>
        </p:sp>
      </p:grpSp>
      <p:grpSp>
        <p:nvGrpSpPr>
          <p:cNvPr id="6" name="Gruppo 5"/>
          <p:cNvGrpSpPr/>
          <p:nvPr/>
        </p:nvGrpSpPr>
        <p:grpSpPr>
          <a:xfrm>
            <a:off x="4527568" y="1922203"/>
            <a:ext cx="4616432" cy="4683869"/>
            <a:chOff x="4527568" y="1922203"/>
            <a:chExt cx="4616432" cy="4683869"/>
          </a:xfrm>
        </p:grpSpPr>
        <p:sp>
          <p:nvSpPr>
            <p:cNvPr id="4" name="Rettangolo 3"/>
            <p:cNvSpPr/>
            <p:nvPr/>
          </p:nvSpPr>
          <p:spPr>
            <a:xfrm>
              <a:off x="4572000" y="1922203"/>
              <a:ext cx="4572000" cy="33855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0" hangingPunct="0"/>
              <a:r>
                <a:rPr lang="it-IT" sz="1600" b="1" dirty="0">
                  <a:solidFill>
                    <a:srgbClr val="FF3300"/>
                  </a:solidFill>
                  <a:latin typeface="Arial" pitchFamily="34" charset="0"/>
                </a:rPr>
                <a:t>Sistema navetta malato-aspartato </a:t>
              </a:r>
              <a:endParaRPr lang="it-IT" sz="1600" b="1" dirty="0">
                <a:latin typeface="Arial" pitchFamily="34" charset="0"/>
              </a:endParaRPr>
            </a:p>
          </p:txBody>
        </p:sp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7568" y="2213015"/>
              <a:ext cx="4519613" cy="3679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86" name="Rectangle 18"/>
            <p:cNvSpPr>
              <a:spLocks noChangeArrowheads="1"/>
            </p:cNvSpPr>
            <p:nvPr/>
          </p:nvSpPr>
          <p:spPr bwMode="auto">
            <a:xfrm>
              <a:off x="4716444" y="6082197"/>
              <a:ext cx="4006850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just" eaLnBrk="0" hangingPunct="0"/>
              <a:r>
                <a:rPr lang="it-IT" sz="1400" dirty="0">
                  <a:latin typeface="Arial" pitchFamily="34" charset="0"/>
                </a:rPr>
                <a:t>Funziona se il rapporto NADH/NAD</a:t>
              </a:r>
              <a:r>
                <a:rPr lang="it-IT" sz="1400" baseline="30000" dirty="0">
                  <a:latin typeface="Arial" pitchFamily="34" charset="0"/>
                </a:rPr>
                <a:t>+</a:t>
              </a:r>
              <a:r>
                <a:rPr lang="it-IT" sz="1400" dirty="0">
                  <a:latin typeface="Arial" pitchFamily="34" charset="0"/>
                </a:rPr>
                <a:t> è più alto nel </a:t>
              </a:r>
              <a:r>
                <a:rPr lang="it-IT" sz="1400" dirty="0" err="1">
                  <a:latin typeface="Arial" pitchFamily="34" charset="0"/>
                </a:rPr>
                <a:t>citosol</a:t>
              </a:r>
              <a:r>
                <a:rPr lang="it-IT" sz="1400" dirty="0">
                  <a:latin typeface="Arial" pitchFamily="34" charset="0"/>
                </a:rPr>
                <a:t> che nella matrice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6414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60" name="Rectangle 4"/>
          <p:cNvSpPr>
            <a:spLocks noChangeArrowheads="1"/>
          </p:cNvSpPr>
          <p:nvPr/>
        </p:nvSpPr>
        <p:spPr bwMode="auto">
          <a:xfrm>
            <a:off x="185738" y="223838"/>
            <a:ext cx="8788400" cy="284162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marL="1087438" lvl="2" defTabSz="1087438" eaLnBrk="0" hangingPunct="0">
              <a:spcBef>
                <a:spcPts val="575"/>
              </a:spcBef>
              <a:spcAft>
                <a:spcPts val="575"/>
              </a:spcAft>
              <a:defRPr/>
            </a:pPr>
            <a:r>
              <a:rPr lang="it-IT" sz="1800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+mn-cs"/>
              </a:rPr>
              <a:t>              stechiometria e bilancio energetico</a:t>
            </a:r>
          </a:p>
        </p:txBody>
      </p:sp>
      <p:graphicFrame>
        <p:nvGraphicFramePr>
          <p:cNvPr id="96336" name="Group 80"/>
          <p:cNvGraphicFramePr>
            <a:graphicFrameLocks noGrp="1"/>
          </p:cNvGraphicFramePr>
          <p:nvPr>
            <p:ph/>
          </p:nvPr>
        </p:nvGraphicFramePr>
        <p:xfrm>
          <a:off x="177800" y="666750"/>
          <a:ext cx="8782050" cy="5656267"/>
        </p:xfrm>
        <a:graphic>
          <a:graphicData uri="http://schemas.openxmlformats.org/drawingml/2006/table">
            <a:tbl>
              <a:tblPr/>
              <a:tblGrid>
                <a:gridCol w="3870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00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113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9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Via metabolica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Navetta  Glicerolo-3-P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Navetta </a:t>
                      </a:r>
                      <a:r>
                        <a:rPr kumimoji="0" lang="it-IT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malato-Asp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A882A"/>
                          </a:solidFill>
                          <a:effectLst/>
                          <a:latin typeface="Arial" pitchFamily="34" charset="0"/>
                        </a:rPr>
                        <a:t>Glicolisi / </a:t>
                      </a:r>
                      <a:r>
                        <a:rPr kumimoji="0" lang="it-IT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2A882A"/>
                          </a:solidFill>
                          <a:effectLst/>
                          <a:latin typeface="Arial" pitchFamily="34" charset="0"/>
                        </a:rPr>
                        <a:t>fosf</a:t>
                      </a: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A882A"/>
                          </a:solidFill>
                          <a:effectLst/>
                          <a:latin typeface="Arial" pitchFamily="34" charset="0"/>
                        </a:rPr>
                        <a:t>. </a:t>
                      </a:r>
                      <a:r>
                        <a:rPr kumimoji="0" lang="it-IT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2A882A"/>
                          </a:solidFill>
                          <a:effectLst/>
                          <a:latin typeface="Arial" pitchFamily="34" charset="0"/>
                        </a:rPr>
                        <a:t>ossid</a:t>
                      </a: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A882A"/>
                          </a:solidFill>
                          <a:effectLst/>
                          <a:latin typeface="Arial" pitchFamily="34" charset="0"/>
                        </a:rPr>
                        <a:t>.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 </a:t>
                      </a:r>
                      <a:endParaRPr kumimoji="0" lang="it-IT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 </a:t>
                      </a:r>
                      <a:endParaRPr kumimoji="0" lang="it-IT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90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Reaz</a:t>
                      </a: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. 1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      -1 ATP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      -1 ATP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Reaz. 3</a:t>
                      </a:r>
                      <a:endParaRPr kumimoji="0" lang="it-IT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-1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-1</a:t>
                      </a:r>
                      <a:endParaRPr kumimoji="0" lang="it-IT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90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Reaz. 6 --&gt; 2 NADH</a:t>
                      </a:r>
                      <a:endParaRPr kumimoji="0" lang="it-IT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+3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+5</a:t>
                      </a:r>
                      <a:endParaRPr kumimoji="0" lang="it-IT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59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Reaz. 7 (2 x 1,3-BPG)</a:t>
                      </a:r>
                      <a:endParaRPr kumimoji="0" lang="it-IT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+2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+2</a:t>
                      </a:r>
                      <a:endParaRPr kumimoji="0" lang="it-IT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90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Reaz</a:t>
                      </a: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. 10 (2 x 1,3-PEP)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+2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+2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60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2A882A"/>
                          </a:solidFill>
                          <a:effectLst/>
                          <a:latin typeface="Arial" pitchFamily="34" charset="0"/>
                        </a:rPr>
                        <a:t>Decarboss. ridutt. piruvato +  fosf. ossid.</a:t>
                      </a:r>
                      <a:endParaRPr kumimoji="0" lang="it-IT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 </a:t>
                      </a:r>
                      <a:endParaRPr kumimoji="0" lang="it-IT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 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90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 NADH</a:t>
                      </a:r>
                      <a:endParaRPr kumimoji="0" lang="it-IT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+5</a:t>
                      </a:r>
                      <a:endParaRPr kumimoji="0" lang="it-IT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+5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06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2A882A"/>
                          </a:solidFill>
                          <a:effectLst/>
                          <a:latin typeface="Arial" pitchFamily="34" charset="0"/>
                        </a:rPr>
                        <a:t>Ciclo di Krebs + fosf. ossid.</a:t>
                      </a:r>
                      <a:endParaRPr kumimoji="0" lang="it-IT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 </a:t>
                      </a:r>
                      <a:endParaRPr kumimoji="0" lang="it-IT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 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22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Reaz. 5 Succ.CoA -&gt; GTP ( x 2)</a:t>
                      </a:r>
                      <a:endParaRPr kumimoji="0" lang="it-IT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+2</a:t>
                      </a:r>
                      <a:endParaRPr kumimoji="0" lang="it-IT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+2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206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Reaz. 3 Isocitrato -&gt;NADH ( x 2)</a:t>
                      </a:r>
                      <a:endParaRPr kumimoji="0" lang="it-IT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+5</a:t>
                      </a:r>
                      <a:endParaRPr kumimoji="0" lang="it-IT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+5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222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Reaz.4 -chetoglut. -&gt; NADH ( x 2)</a:t>
                      </a:r>
                      <a:endParaRPr kumimoji="0" lang="it-IT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+5</a:t>
                      </a:r>
                      <a:endParaRPr kumimoji="0" lang="it-IT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+5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206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Reaz. 6 succinato -&gt; FADH2 ( x 2)</a:t>
                      </a:r>
                      <a:endParaRPr kumimoji="0" lang="it-IT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+3</a:t>
                      </a:r>
                      <a:endParaRPr kumimoji="0" lang="it-IT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+3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206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Reaz. 8 malato -&gt; NADH ( x 2)</a:t>
                      </a:r>
                      <a:endParaRPr kumimoji="0" lang="it-IT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+5</a:t>
                      </a:r>
                      <a:endParaRPr kumimoji="0" lang="it-IT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+5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190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A882A"/>
                          </a:solidFill>
                          <a:effectLst/>
                          <a:latin typeface="Arial" pitchFamily="34" charset="0"/>
                        </a:rPr>
                        <a:t>Resa netta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30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32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7" name="Rectangle 5"/>
          <p:cNvSpPr>
            <a:spLocks noChangeArrowheads="1"/>
          </p:cNvSpPr>
          <p:nvPr/>
        </p:nvSpPr>
        <p:spPr bwMode="auto">
          <a:xfrm>
            <a:off x="173038" y="325438"/>
            <a:ext cx="8788400" cy="284162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marL="1087438" lvl="2" defTabSz="1087438" eaLnBrk="0" hangingPunct="0">
              <a:spcBef>
                <a:spcPts val="575"/>
              </a:spcBef>
              <a:spcAft>
                <a:spcPts val="575"/>
              </a:spcAft>
              <a:defRPr/>
            </a:pPr>
            <a:r>
              <a:rPr lang="it-IT" sz="1800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+mn-cs"/>
              </a:rPr>
              <a:t>Efficienza della respirazione cellulare</a:t>
            </a:r>
          </a:p>
        </p:txBody>
      </p:sp>
      <p:sp>
        <p:nvSpPr>
          <p:cNvPr id="30723" name="Rectangle 6"/>
          <p:cNvSpPr>
            <a:spLocks noChangeArrowheads="1"/>
          </p:cNvSpPr>
          <p:nvPr/>
        </p:nvSpPr>
        <p:spPr bwMode="auto">
          <a:xfrm>
            <a:off x="212725" y="925513"/>
            <a:ext cx="8712200" cy="350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66700" indent="-266700" eaLnBrk="0" hangingPunct="0">
              <a:spcBef>
                <a:spcPct val="50000"/>
              </a:spcBef>
              <a:buFontTx/>
              <a:buChar char="•"/>
            </a:pPr>
            <a:r>
              <a:rPr lang="it-IT" sz="2000">
                <a:solidFill>
                  <a:srgbClr val="FF3300"/>
                </a:solidFill>
                <a:latin typeface="Arial" pitchFamily="34" charset="0"/>
              </a:rPr>
              <a:t>  </a:t>
            </a:r>
            <a:r>
              <a:rPr lang="it-IT" sz="1600">
                <a:latin typeface="Arial" pitchFamily="34" charset="0"/>
              </a:rPr>
              <a:t>parte del gradiente protonico serve per la traslocazione ATP/ADP nelle cellule </a:t>
            </a:r>
          </a:p>
          <a:p>
            <a:pPr marL="266700" indent="-266700" eaLnBrk="0" hangingPunct="0"/>
            <a:r>
              <a:rPr lang="it-IT" sz="1600">
                <a:latin typeface="Arial" pitchFamily="34" charset="0"/>
              </a:rPr>
              <a:t>    eucariotiche (quelle procariotiche producono ca. 38 ATP).</a:t>
            </a:r>
          </a:p>
          <a:p>
            <a:pPr marL="266700" indent="-266700" eaLnBrk="0" hangingPunct="0"/>
            <a:endParaRPr lang="it-IT" sz="1600">
              <a:latin typeface="Arial" pitchFamily="34" charset="0"/>
            </a:endParaRPr>
          </a:p>
          <a:p>
            <a:pPr marL="266700" indent="-266700" eaLnBrk="0" hangingPunct="0">
              <a:spcBef>
                <a:spcPct val="50000"/>
              </a:spcBef>
              <a:buFontTx/>
              <a:buChar char="•"/>
            </a:pPr>
            <a:r>
              <a:rPr lang="it-IT" sz="2000">
                <a:solidFill>
                  <a:srgbClr val="FF3300"/>
                </a:solidFill>
                <a:latin typeface="Arial" pitchFamily="34" charset="0"/>
              </a:rPr>
              <a:t> </a:t>
            </a:r>
            <a:r>
              <a:rPr lang="it-IT" sz="1600">
                <a:latin typeface="Arial" pitchFamily="34" charset="0"/>
              </a:rPr>
              <a:t>L'idrolisi di ogni ATP produce </a:t>
            </a:r>
            <a:r>
              <a:rPr lang="it-IT" sz="1600">
                <a:solidFill>
                  <a:srgbClr val="FF3300"/>
                </a:solidFill>
                <a:latin typeface="Arial" pitchFamily="34" charset="0"/>
              </a:rPr>
              <a:t>ca.12 kcal/mol</a:t>
            </a:r>
            <a:r>
              <a:rPr lang="it-IT" sz="1600">
                <a:latin typeface="Arial" pitchFamily="34" charset="0"/>
              </a:rPr>
              <a:t> di energia libera in condizioni  fisiologiche,  </a:t>
            </a:r>
          </a:p>
          <a:p>
            <a:pPr marL="266700" indent="-266700" eaLnBrk="0" hangingPunct="0"/>
            <a:r>
              <a:rPr lang="it-IT" sz="1600">
                <a:latin typeface="Arial" pitchFamily="34" charset="0"/>
              </a:rPr>
              <a:t>      x 32 = 384 kcal/mol</a:t>
            </a:r>
          </a:p>
          <a:p>
            <a:pPr marL="266700" indent="-266700" eaLnBrk="0" hangingPunct="0"/>
            <a:endParaRPr lang="it-IT" sz="1600">
              <a:latin typeface="Arial" pitchFamily="34" charset="0"/>
            </a:endParaRPr>
          </a:p>
          <a:p>
            <a:pPr marL="266700" indent="-266700" eaLnBrk="0" hangingPunct="0">
              <a:spcBef>
                <a:spcPct val="50000"/>
              </a:spcBef>
              <a:buFontTx/>
              <a:buChar char="•"/>
            </a:pPr>
            <a:r>
              <a:rPr lang="it-IT" sz="2000">
                <a:solidFill>
                  <a:srgbClr val="FF3300"/>
                </a:solidFill>
                <a:latin typeface="Arial" pitchFamily="34" charset="0"/>
              </a:rPr>
              <a:t> </a:t>
            </a:r>
            <a:r>
              <a:rPr lang="it-IT" sz="1600">
                <a:latin typeface="Arial" pitchFamily="34" charset="0"/>
              </a:rPr>
              <a:t>La completa ossidazione di glucosio si calcola fornisca 700 kcal/mol. </a:t>
            </a:r>
          </a:p>
          <a:p>
            <a:pPr marL="266700" indent="-266700" eaLnBrk="0" hangingPunct="0">
              <a:spcBef>
                <a:spcPct val="50000"/>
              </a:spcBef>
              <a:buFontTx/>
              <a:buChar char="•"/>
            </a:pPr>
            <a:endParaRPr lang="it-IT" sz="1600">
              <a:latin typeface="Arial" pitchFamily="34" charset="0"/>
            </a:endParaRPr>
          </a:p>
          <a:p>
            <a:pPr marL="266700" indent="-266700" eaLnBrk="0" hangingPunct="0">
              <a:spcBef>
                <a:spcPct val="50000"/>
              </a:spcBef>
              <a:buFontTx/>
              <a:buChar char="•"/>
            </a:pPr>
            <a:r>
              <a:rPr lang="it-IT" sz="2000">
                <a:solidFill>
                  <a:srgbClr val="FF3300"/>
                </a:solidFill>
                <a:latin typeface="Arial" pitchFamily="34" charset="0"/>
              </a:rPr>
              <a:t> </a:t>
            </a:r>
            <a:r>
              <a:rPr lang="it-IT" sz="1600">
                <a:latin typeface="Arial" pitchFamily="34" charset="0"/>
              </a:rPr>
              <a:t>Efficienza della respirazione </a:t>
            </a:r>
            <a:r>
              <a:rPr lang="it-IT" sz="1600">
                <a:latin typeface="Arial" pitchFamily="34" charset="0"/>
                <a:sym typeface="Symbol" pitchFamily="18" charset="2"/>
              </a:rPr>
              <a:t></a:t>
            </a:r>
            <a:r>
              <a:rPr lang="it-IT" sz="1600">
                <a:latin typeface="Arial" pitchFamily="34" charset="0"/>
              </a:rPr>
              <a:t> </a:t>
            </a:r>
            <a:r>
              <a:rPr lang="it-IT" sz="1600">
                <a:solidFill>
                  <a:srgbClr val="FF3300"/>
                </a:solidFill>
                <a:latin typeface="Arial" pitchFamily="34" charset="0"/>
              </a:rPr>
              <a:t>55%</a:t>
            </a:r>
            <a:r>
              <a:rPr lang="it-IT" sz="1600">
                <a:latin typeface="Arial" pitchFamily="34" charset="0"/>
              </a:rPr>
              <a:t>.  Questo è il risultato di miliardi di anni di </a:t>
            </a:r>
          </a:p>
          <a:p>
            <a:pPr marL="266700" indent="-266700" eaLnBrk="0" hangingPunct="0"/>
            <a:r>
              <a:rPr lang="it-IT" sz="1600">
                <a:latin typeface="Arial" pitchFamily="34" charset="0"/>
              </a:rPr>
              <a:t>     evoluzione molecolare.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7" name="Rectangle 5"/>
          <p:cNvSpPr>
            <a:spLocks noChangeArrowheads="1"/>
          </p:cNvSpPr>
          <p:nvPr/>
        </p:nvSpPr>
        <p:spPr bwMode="auto">
          <a:xfrm>
            <a:off x="173038" y="325438"/>
            <a:ext cx="8788400" cy="284162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marL="1087438" lvl="2" defTabSz="1087438" eaLnBrk="0" hangingPunct="0">
              <a:spcBef>
                <a:spcPts val="575"/>
              </a:spcBef>
              <a:spcAft>
                <a:spcPts val="575"/>
              </a:spcAft>
              <a:defRPr/>
            </a:pPr>
            <a:r>
              <a:rPr lang="it-IT" sz="18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+mn-cs"/>
              </a:rPr>
              <a:t>Regolazione della respirazione cellulare</a:t>
            </a:r>
          </a:p>
        </p:txBody>
      </p:sp>
      <p:sp>
        <p:nvSpPr>
          <p:cNvPr id="30723" name="Rectangle 6"/>
          <p:cNvSpPr>
            <a:spLocks noChangeArrowheads="1"/>
          </p:cNvSpPr>
          <p:nvPr/>
        </p:nvSpPr>
        <p:spPr bwMode="auto">
          <a:xfrm>
            <a:off x="212725" y="925513"/>
            <a:ext cx="8712200" cy="3200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66700" indent="-266700" eaLnBrk="0" hangingPunct="0">
              <a:spcBef>
                <a:spcPct val="50000"/>
              </a:spcBef>
              <a:buFontTx/>
              <a:buChar char="•"/>
            </a:pPr>
            <a:r>
              <a:rPr lang="it-IT" sz="2000" dirty="0">
                <a:solidFill>
                  <a:srgbClr val="FF3300"/>
                </a:solidFill>
                <a:latin typeface="Arial" pitchFamily="34" charset="0"/>
              </a:rPr>
              <a:t> La concentrazione di ATP detta il passo </a:t>
            </a:r>
            <a:r>
              <a:rPr lang="it-IT" sz="2000" dirty="0">
                <a:latin typeface="Arial" pitchFamily="34" charset="0"/>
              </a:rPr>
              <a:t>per la velocità del trasferimento di elettroni nella catena </a:t>
            </a:r>
            <a:r>
              <a:rPr lang="it-IT" sz="2000" dirty="0">
                <a:latin typeface="Arial" pitchFamily="34" charset="0"/>
                <a:sym typeface="Wingdings" panose="05000000000000000000" pitchFamily="2" charset="2"/>
              </a:rPr>
              <a:t> se non faccio ATP gli elettroni non passano</a:t>
            </a:r>
          </a:p>
          <a:p>
            <a:pPr eaLnBrk="0" hangingPunct="0">
              <a:spcBef>
                <a:spcPct val="50000"/>
              </a:spcBef>
            </a:pPr>
            <a:r>
              <a:rPr lang="it-IT" sz="2000" dirty="0">
                <a:latin typeface="Arial" pitchFamily="34" charset="0"/>
                <a:sym typeface="Wingdings" panose="05000000000000000000" pitchFamily="2" charset="2"/>
              </a:rPr>
              <a:t>	 regolazione risente dello stato energetico</a:t>
            </a:r>
            <a:endParaRPr lang="it-IT" sz="1600" dirty="0">
              <a:latin typeface="Arial" pitchFamily="34" charset="0"/>
            </a:endParaRPr>
          </a:p>
          <a:p>
            <a:pPr marL="266700" indent="-266700" eaLnBrk="0" hangingPunct="0"/>
            <a:endParaRPr lang="it-IT" sz="1600" dirty="0">
              <a:latin typeface="Arial" pitchFamily="34" charset="0"/>
            </a:endParaRPr>
          </a:p>
          <a:p>
            <a:pPr marL="266700" indent="-266700" eaLnBrk="0" hangingPunct="0">
              <a:spcBef>
                <a:spcPct val="50000"/>
              </a:spcBef>
              <a:buFontTx/>
              <a:buChar char="•"/>
            </a:pPr>
            <a:r>
              <a:rPr lang="it-IT" sz="2000" dirty="0">
                <a:solidFill>
                  <a:srgbClr val="FF3300"/>
                </a:solidFill>
                <a:latin typeface="Arial" pitchFamily="34" charset="0"/>
              </a:rPr>
              <a:t>Veleni come cianuro, azide e monossido di carbonio interferiscono con la catena di trasporto </a:t>
            </a:r>
            <a:r>
              <a:rPr lang="it-IT" sz="2000" dirty="0">
                <a:latin typeface="Arial" pitchFamily="34" charset="0"/>
              </a:rPr>
              <a:t>reagendo con gruppi eme della citocromo ossidasi.</a:t>
            </a:r>
            <a:endParaRPr lang="it-IT" sz="1600" dirty="0">
              <a:latin typeface="Arial" pitchFamily="34" charset="0"/>
            </a:endParaRPr>
          </a:p>
          <a:p>
            <a:pPr marL="266700" indent="-266700" eaLnBrk="0" hangingPunct="0"/>
            <a:endParaRPr lang="it-IT" sz="1600" dirty="0">
              <a:latin typeface="Arial" pitchFamily="34" charset="0"/>
            </a:endParaRPr>
          </a:p>
          <a:p>
            <a:pPr marL="266700" indent="-266700" eaLnBrk="0" hangingPunct="0">
              <a:spcBef>
                <a:spcPct val="50000"/>
              </a:spcBef>
              <a:buFontTx/>
              <a:buChar char="•"/>
            </a:pPr>
            <a:r>
              <a:rPr lang="it-IT" sz="2000" dirty="0">
                <a:solidFill>
                  <a:srgbClr val="FF3300"/>
                </a:solidFill>
                <a:latin typeface="Arial" pitchFamily="34" charset="0"/>
              </a:rPr>
              <a:t>Disaccoppianti: </a:t>
            </a:r>
            <a:r>
              <a:rPr lang="it-IT" sz="2000" dirty="0">
                <a:latin typeface="Arial" pitchFamily="34" charset="0"/>
              </a:rPr>
              <a:t>nel grasso bruno, la </a:t>
            </a:r>
            <a:r>
              <a:rPr lang="it-IT" sz="2000" dirty="0" err="1">
                <a:latin typeface="Arial" pitchFamily="34" charset="0"/>
              </a:rPr>
              <a:t>termogenina</a:t>
            </a:r>
            <a:r>
              <a:rPr lang="it-IT" sz="2000" dirty="0">
                <a:latin typeface="Arial" pitchFamily="34" charset="0"/>
              </a:rPr>
              <a:t> permette il flusso di H+ da fuori a dentro la matrice, generando calore.</a:t>
            </a:r>
            <a:endParaRPr lang="it-IT" sz="1600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01345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3994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668338" y="147638"/>
            <a:ext cx="7850187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8954" tIns="54478" rIns="108954" bIns="54478">
            <a:spAutoFit/>
          </a:bodyPr>
          <a:lstStyle/>
          <a:p>
            <a:pPr marL="1087438" lvl="2" defTabSz="1087438">
              <a:spcBef>
                <a:spcPts val="575"/>
              </a:spcBef>
              <a:spcAft>
                <a:spcPts val="575"/>
              </a:spcAft>
            </a:pPr>
            <a:r>
              <a:rPr lang="it-IT" sz="2000" b="1">
                <a:solidFill>
                  <a:srgbClr val="FF3300"/>
                </a:solidFill>
              </a:rPr>
              <a:t> </a:t>
            </a:r>
            <a:endParaRPr lang="it-IT" sz="2000">
              <a:solidFill>
                <a:srgbClr val="FF3300"/>
              </a:solidFill>
            </a:endParaRPr>
          </a:p>
        </p:txBody>
      </p:sp>
      <p:sp>
        <p:nvSpPr>
          <p:cNvPr id="3065" name="Rectangle 1017"/>
          <p:cNvSpPr>
            <a:spLocks noChangeArrowheads="1"/>
          </p:cNvSpPr>
          <p:nvPr/>
        </p:nvSpPr>
        <p:spPr bwMode="auto">
          <a:xfrm>
            <a:off x="185738" y="141288"/>
            <a:ext cx="8788400" cy="284162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defTabSz="1087438">
              <a:spcBef>
                <a:spcPct val="0"/>
              </a:spcBef>
              <a:defRPr/>
            </a:pPr>
            <a:r>
              <a:rPr lang="it-IT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Metabolismo degli acidi grassi</a:t>
            </a:r>
          </a:p>
        </p:txBody>
      </p:sp>
      <p:sp>
        <p:nvSpPr>
          <p:cNvPr id="4104" name="Rectangle 1417"/>
          <p:cNvSpPr>
            <a:spLocks noChangeArrowheads="1"/>
          </p:cNvSpPr>
          <p:nvPr/>
        </p:nvSpPr>
        <p:spPr bwMode="auto">
          <a:xfrm>
            <a:off x="184484" y="4362534"/>
            <a:ext cx="8775032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just">
              <a:spcBef>
                <a:spcPts val="1200"/>
              </a:spcBef>
              <a:defRPr/>
            </a:pPr>
            <a:endParaRPr lang="it-IT" sz="2000" b="1" dirty="0">
              <a:solidFill>
                <a:srgbClr val="FF0000"/>
              </a:solidFill>
              <a:latin typeface="Arial" pitchFamily="34" charset="0"/>
            </a:endParaRPr>
          </a:p>
          <a:p>
            <a:pPr marL="273050" indent="-273050" algn="just">
              <a:spcBef>
                <a:spcPts val="1200"/>
              </a:spcBef>
              <a:buClr>
                <a:srgbClr val="FF0000"/>
              </a:buClr>
              <a:buFont typeface="Arial" pitchFamily="34" charset="0"/>
              <a:buChar char="•"/>
              <a:defRPr/>
            </a:pPr>
            <a:r>
              <a:rPr lang="it-IT" sz="2000" dirty="0">
                <a:latin typeface="Arial" pitchFamily="34" charset="0"/>
              </a:rPr>
              <a:t>Componenti di membrane</a:t>
            </a:r>
          </a:p>
          <a:p>
            <a:pPr marL="273050" indent="-273050" algn="just">
              <a:spcBef>
                <a:spcPts val="1200"/>
              </a:spcBef>
              <a:buClr>
                <a:srgbClr val="FF0000"/>
              </a:buClr>
              <a:buFont typeface="Arial" pitchFamily="34" charset="0"/>
              <a:buChar char="•"/>
              <a:defRPr/>
            </a:pPr>
            <a:r>
              <a:rPr lang="it-IT" sz="2000" dirty="0">
                <a:latin typeface="Arial" pitchFamily="34" charset="0"/>
              </a:rPr>
              <a:t>Utilizzati per modificazioni delle proteine</a:t>
            </a:r>
          </a:p>
          <a:p>
            <a:pPr marL="273050" indent="-273050" algn="just">
              <a:spcBef>
                <a:spcPts val="1200"/>
              </a:spcBef>
              <a:buClr>
                <a:srgbClr val="FF0000"/>
              </a:buClr>
              <a:buFont typeface="Arial" pitchFamily="34" charset="0"/>
              <a:buChar char="•"/>
              <a:defRPr/>
            </a:pPr>
            <a:r>
              <a:rPr lang="it-IT" sz="2000" dirty="0">
                <a:latin typeface="Arial" pitchFamily="34" charset="0"/>
              </a:rPr>
              <a:t>Usati come messaggeri intracellulari</a:t>
            </a:r>
          </a:p>
          <a:p>
            <a:pPr marL="273050" indent="-273050" algn="just">
              <a:spcBef>
                <a:spcPts val="1200"/>
              </a:spcBef>
              <a:buClr>
                <a:srgbClr val="FF0000"/>
              </a:buClr>
              <a:buFont typeface="Arial" pitchFamily="34" charset="0"/>
              <a:buChar char="•"/>
              <a:defRPr/>
            </a:pPr>
            <a:r>
              <a:rPr lang="it-IT" sz="2000" dirty="0">
                <a:latin typeface="Arial" pitchFamily="34" charset="0"/>
              </a:rPr>
              <a:t>Scorte combustibili </a:t>
            </a:r>
            <a:r>
              <a:rPr lang="it-IT" sz="2000" dirty="0">
                <a:latin typeface="Arial" pitchFamily="34" charset="0"/>
                <a:sym typeface="Wingdings" panose="05000000000000000000" pitchFamily="2" charset="2"/>
              </a:rPr>
              <a:t> molto ridotti, anidri  alta resa e basso «ingombro» (11kg vs 64 kg /70kg)</a:t>
            </a:r>
            <a:endParaRPr lang="it-IT" sz="2000" dirty="0">
              <a:latin typeface="Arial" pitchFamily="34" charset="0"/>
            </a:endParaRPr>
          </a:p>
        </p:txBody>
      </p:sp>
      <p:pic>
        <p:nvPicPr>
          <p:cNvPr id="2050" name="Picture 2" descr="I grassi: nemici o amici? – Dietista Valentina Masi">
            <a:extLst>
              <a:ext uri="{FF2B5EF4-FFF2-40B4-BE49-F238E27FC236}">
                <a16:creationId xmlns:a16="http://schemas.microsoft.com/office/drawing/2014/main" id="{CDA1FAE2-7347-4E09-B9EC-D4875299B1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84" y="560388"/>
            <a:ext cx="4889610" cy="3667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Una proteina bifronte fa dimagrire i topi obesi - Biotech - ANSA.it">
            <a:extLst>
              <a:ext uri="{FF2B5EF4-FFF2-40B4-BE49-F238E27FC236}">
                <a16:creationId xmlns:a16="http://schemas.microsoft.com/office/drawing/2014/main" id="{769AACAF-BFAA-4DB9-B2AD-62B2EC47B1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173" y="628330"/>
            <a:ext cx="3507474" cy="2477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olibrì fondamentale per la terra: cosa fa per salvare il nostro ecosistema">
            <a:extLst>
              <a:ext uri="{FF2B5EF4-FFF2-40B4-BE49-F238E27FC236}">
                <a16:creationId xmlns:a16="http://schemas.microsoft.com/office/drawing/2014/main" id="{74BD5480-30A4-4A76-9014-F4F35CF6B3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5" t="10430" r="15251" b="6061"/>
          <a:stretch/>
        </p:blipFill>
        <p:spPr bwMode="auto">
          <a:xfrm>
            <a:off x="6217928" y="4227596"/>
            <a:ext cx="2617719" cy="1867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lavagnabianca&#10;&#10;Descrizione generata automaticamente">
            <a:extLst>
              <a:ext uri="{FF2B5EF4-FFF2-40B4-BE49-F238E27FC236}">
                <a16:creationId xmlns:a16="http://schemas.microsoft.com/office/drawing/2014/main" id="{96361DDC-E1A4-4A06-B166-0619352FC5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4" t="4003" r="30000" b="2593"/>
          <a:stretch/>
        </p:blipFill>
        <p:spPr>
          <a:xfrm rot="5400000">
            <a:off x="1348517" y="-53115"/>
            <a:ext cx="6925940" cy="7032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1176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ttangolo 58"/>
          <p:cNvSpPr>
            <a:spLocks noChangeArrowheads="1"/>
          </p:cNvSpPr>
          <p:nvPr/>
        </p:nvSpPr>
        <p:spPr bwMode="auto">
          <a:xfrm>
            <a:off x="7042150" y="781050"/>
            <a:ext cx="1152525" cy="5653088"/>
          </a:xfrm>
          <a:prstGeom prst="rect">
            <a:avLst/>
          </a:prstGeom>
          <a:solidFill>
            <a:srgbClr val="FF99CC">
              <a:alpha val="69803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it-IT"/>
          </a:p>
        </p:txBody>
      </p:sp>
      <p:pic>
        <p:nvPicPr>
          <p:cNvPr id="5123" name="Picture 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DF9E1"/>
              </a:clrFrom>
              <a:clrTo>
                <a:srgbClr val="FDF9E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150" y="719138"/>
            <a:ext cx="5589588" cy="613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4" name="Rectangle 6"/>
          <p:cNvSpPr>
            <a:spLocks noChangeArrowheads="1"/>
          </p:cNvSpPr>
          <p:nvPr/>
        </p:nvSpPr>
        <p:spPr bwMode="auto">
          <a:xfrm>
            <a:off x="127000" y="252413"/>
            <a:ext cx="8855075" cy="284162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087438" lvl="2" defTabSz="1087438">
              <a:spcBef>
                <a:spcPts val="575"/>
              </a:spcBef>
              <a:spcAft>
                <a:spcPts val="575"/>
              </a:spcAft>
            </a:pPr>
            <a:r>
              <a:rPr lang="it-IT" altLang="it-IT" sz="1800" b="1">
                <a:solidFill>
                  <a:srgbClr val="FF3300"/>
                </a:solidFill>
              </a:rPr>
              <a:t>acidi grassi - caratteristiche e nomenclatura</a:t>
            </a:r>
            <a:endParaRPr lang="it-IT" altLang="it-IT" sz="2000" b="1">
              <a:solidFill>
                <a:srgbClr val="FF3300"/>
              </a:solidFill>
            </a:endParaRPr>
          </a:p>
        </p:txBody>
      </p:sp>
      <p:sp>
        <p:nvSpPr>
          <p:cNvPr id="5125" name="Rectangle 7"/>
          <p:cNvSpPr>
            <a:spLocks noChangeArrowheads="1"/>
          </p:cNvSpPr>
          <p:nvPr/>
        </p:nvSpPr>
        <p:spPr bwMode="auto">
          <a:xfrm>
            <a:off x="5705475" y="962025"/>
            <a:ext cx="935038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altLang="it-IT" sz="1200" b="1">
                <a:solidFill>
                  <a:schemeClr val="accent2"/>
                </a:solidFill>
              </a:rPr>
              <a:t>Nome IUPAC</a:t>
            </a:r>
            <a:endParaRPr lang="it-IT" altLang="it-IT" sz="120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5126" name="Rectangle 8"/>
          <p:cNvSpPr>
            <a:spLocks noChangeArrowheads="1"/>
          </p:cNvSpPr>
          <p:nvPr/>
        </p:nvSpPr>
        <p:spPr bwMode="auto">
          <a:xfrm>
            <a:off x="5605463" y="3344863"/>
            <a:ext cx="93662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altLang="it-IT" sz="1200" b="1" i="1">
                <a:solidFill>
                  <a:srgbClr val="000000"/>
                </a:solidFill>
              </a:rPr>
              <a:t>n</a:t>
            </a:r>
            <a:endParaRPr lang="it-IT" altLang="it-IT" sz="1200">
              <a:latin typeface="Times New Roman" pitchFamily="18" charset="0"/>
            </a:endParaRPr>
          </a:p>
        </p:txBody>
      </p:sp>
      <p:sp>
        <p:nvSpPr>
          <p:cNvPr id="5127" name="Rectangle 9"/>
          <p:cNvSpPr>
            <a:spLocks noChangeArrowheads="1"/>
          </p:cNvSpPr>
          <p:nvPr/>
        </p:nvSpPr>
        <p:spPr bwMode="auto">
          <a:xfrm>
            <a:off x="5730875" y="3340100"/>
            <a:ext cx="1141413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altLang="it-IT" sz="1200" b="1">
                <a:solidFill>
                  <a:srgbClr val="000000"/>
                </a:solidFill>
              </a:rPr>
              <a:t>-tetradecanoato</a:t>
            </a:r>
            <a:endParaRPr lang="it-IT" altLang="it-IT" sz="1200">
              <a:latin typeface="Times New Roman" pitchFamily="18" charset="0"/>
            </a:endParaRPr>
          </a:p>
        </p:txBody>
      </p:sp>
      <p:sp>
        <p:nvSpPr>
          <p:cNvPr id="5128" name="Rectangle 10"/>
          <p:cNvSpPr>
            <a:spLocks noChangeArrowheads="1"/>
          </p:cNvSpPr>
          <p:nvPr/>
        </p:nvSpPr>
        <p:spPr bwMode="auto">
          <a:xfrm>
            <a:off x="5605463" y="3567113"/>
            <a:ext cx="93662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altLang="it-IT" sz="1200" b="1" i="1">
                <a:solidFill>
                  <a:srgbClr val="000000"/>
                </a:solidFill>
              </a:rPr>
              <a:t>n</a:t>
            </a:r>
            <a:endParaRPr lang="it-IT" altLang="it-IT" sz="1200">
              <a:latin typeface="Times New Roman" pitchFamily="18" charset="0"/>
            </a:endParaRPr>
          </a:p>
        </p:txBody>
      </p:sp>
      <p:sp>
        <p:nvSpPr>
          <p:cNvPr id="5129" name="Rectangle 11"/>
          <p:cNvSpPr>
            <a:spLocks noChangeArrowheads="1"/>
          </p:cNvSpPr>
          <p:nvPr/>
        </p:nvSpPr>
        <p:spPr bwMode="auto">
          <a:xfrm>
            <a:off x="5730875" y="3562350"/>
            <a:ext cx="1065213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altLang="it-IT" sz="1200" b="1">
                <a:solidFill>
                  <a:srgbClr val="000000"/>
                </a:solidFill>
              </a:rPr>
              <a:t>-esadecanoato</a:t>
            </a:r>
            <a:endParaRPr lang="it-IT" altLang="it-IT" sz="1200">
              <a:latin typeface="Times New Roman" pitchFamily="18" charset="0"/>
            </a:endParaRPr>
          </a:p>
        </p:txBody>
      </p:sp>
      <p:sp>
        <p:nvSpPr>
          <p:cNvPr id="5130" name="Rectangle 12"/>
          <p:cNvSpPr>
            <a:spLocks noChangeArrowheads="1"/>
          </p:cNvSpPr>
          <p:nvPr/>
        </p:nvSpPr>
        <p:spPr bwMode="auto">
          <a:xfrm>
            <a:off x="5605463" y="3797300"/>
            <a:ext cx="93662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altLang="it-IT" sz="1200" b="1" i="1">
                <a:solidFill>
                  <a:srgbClr val="000000"/>
                </a:solidFill>
              </a:rPr>
              <a:t>n</a:t>
            </a:r>
            <a:endParaRPr lang="it-IT" altLang="it-IT" sz="1200">
              <a:latin typeface="Times New Roman" pitchFamily="18" charset="0"/>
            </a:endParaRPr>
          </a:p>
        </p:txBody>
      </p:sp>
      <p:sp>
        <p:nvSpPr>
          <p:cNvPr id="5131" name="Rectangle 13"/>
          <p:cNvSpPr>
            <a:spLocks noChangeArrowheads="1"/>
          </p:cNvSpPr>
          <p:nvPr/>
        </p:nvSpPr>
        <p:spPr bwMode="auto">
          <a:xfrm>
            <a:off x="5730875" y="3794125"/>
            <a:ext cx="109220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altLang="it-IT" sz="1200" b="1">
                <a:solidFill>
                  <a:srgbClr val="000000"/>
                </a:solidFill>
              </a:rPr>
              <a:t>-ottadecanoato</a:t>
            </a:r>
            <a:endParaRPr lang="it-IT" altLang="it-IT" sz="1200">
              <a:latin typeface="Times New Roman" pitchFamily="18" charset="0"/>
            </a:endParaRPr>
          </a:p>
        </p:txBody>
      </p:sp>
      <p:sp>
        <p:nvSpPr>
          <p:cNvPr id="5132" name="Rectangle 14"/>
          <p:cNvSpPr>
            <a:spLocks noChangeArrowheads="1"/>
          </p:cNvSpPr>
          <p:nvPr/>
        </p:nvSpPr>
        <p:spPr bwMode="auto">
          <a:xfrm>
            <a:off x="5605463" y="3995738"/>
            <a:ext cx="1176337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altLang="it-IT" sz="1200" b="1">
                <a:solidFill>
                  <a:srgbClr val="000000"/>
                </a:solidFill>
              </a:rPr>
              <a:t>9-ottadecenoato</a:t>
            </a:r>
            <a:endParaRPr lang="it-IT" altLang="it-IT" sz="1200">
              <a:latin typeface="Times New Roman" pitchFamily="18" charset="0"/>
            </a:endParaRPr>
          </a:p>
        </p:txBody>
      </p:sp>
      <p:sp>
        <p:nvSpPr>
          <p:cNvPr id="5133" name="Rectangle 15"/>
          <p:cNvSpPr>
            <a:spLocks noChangeArrowheads="1"/>
          </p:cNvSpPr>
          <p:nvPr/>
        </p:nvSpPr>
        <p:spPr bwMode="auto">
          <a:xfrm>
            <a:off x="5605463" y="4208463"/>
            <a:ext cx="1387475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altLang="it-IT" sz="1200" b="1">
                <a:solidFill>
                  <a:srgbClr val="000000"/>
                </a:solidFill>
              </a:rPr>
              <a:t>9,12-ottadecenoato</a:t>
            </a:r>
            <a:endParaRPr lang="it-IT" altLang="it-IT" sz="1200">
              <a:latin typeface="Times New Roman" pitchFamily="18" charset="0"/>
            </a:endParaRPr>
          </a:p>
        </p:txBody>
      </p:sp>
      <p:sp>
        <p:nvSpPr>
          <p:cNvPr id="5134" name="Rectangle 16"/>
          <p:cNvSpPr>
            <a:spLocks noChangeArrowheads="1"/>
          </p:cNvSpPr>
          <p:nvPr/>
        </p:nvSpPr>
        <p:spPr bwMode="auto">
          <a:xfrm>
            <a:off x="5405438" y="4416425"/>
            <a:ext cx="1598612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altLang="it-IT" sz="1200" b="1">
                <a:solidFill>
                  <a:srgbClr val="000000"/>
                </a:solidFill>
              </a:rPr>
              <a:t>9,12,15-ottadecenoato</a:t>
            </a:r>
            <a:endParaRPr lang="it-IT" altLang="it-IT" sz="1200">
              <a:latin typeface="Times New Roman" pitchFamily="18" charset="0"/>
            </a:endParaRPr>
          </a:p>
        </p:txBody>
      </p:sp>
      <p:sp>
        <p:nvSpPr>
          <p:cNvPr id="5135" name="Rectangle 18"/>
          <p:cNvSpPr>
            <a:spLocks noChangeArrowheads="1"/>
          </p:cNvSpPr>
          <p:nvPr/>
        </p:nvSpPr>
        <p:spPr bwMode="auto">
          <a:xfrm>
            <a:off x="7150100" y="889000"/>
            <a:ext cx="8810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altLang="it-IT" sz="1200" b="1">
                <a:solidFill>
                  <a:schemeClr val="accent2"/>
                </a:solidFill>
              </a:rPr>
              <a:t>riferimento</a:t>
            </a:r>
          </a:p>
          <a:p>
            <a:r>
              <a:rPr lang="it-IT" altLang="it-IT" sz="1200" b="1">
                <a:solidFill>
                  <a:schemeClr val="accent2"/>
                </a:solidFill>
              </a:rPr>
              <a:t>al carbonile</a:t>
            </a:r>
            <a:endParaRPr lang="it-IT" altLang="it-IT" sz="120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5136" name="Rectangle 19"/>
          <p:cNvSpPr>
            <a:spLocks noChangeArrowheads="1"/>
          </p:cNvSpPr>
          <p:nvPr/>
        </p:nvSpPr>
        <p:spPr bwMode="auto">
          <a:xfrm>
            <a:off x="8296275" y="917575"/>
            <a:ext cx="41275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altLang="it-IT" sz="1200" b="1">
                <a:solidFill>
                  <a:schemeClr val="accent2"/>
                </a:solidFill>
              </a:rPr>
              <a:t>rif.  a </a:t>
            </a:r>
            <a:endParaRPr lang="it-IT" altLang="it-IT" sz="120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5137" name="Rectangle 20"/>
          <p:cNvSpPr>
            <a:spLocks noChangeArrowheads="1"/>
          </p:cNvSpPr>
          <p:nvPr/>
        </p:nvSpPr>
        <p:spPr bwMode="auto">
          <a:xfrm>
            <a:off x="8743950" y="931863"/>
            <a:ext cx="104775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altLang="it-IT" sz="1200" b="1">
                <a:solidFill>
                  <a:schemeClr val="accent2"/>
                </a:solidFill>
                <a:latin typeface="Symbol" pitchFamily="18" charset="2"/>
              </a:rPr>
              <a:t>w</a:t>
            </a:r>
            <a:endParaRPr lang="it-IT" altLang="it-IT" sz="120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5138" name="Rectangle 21"/>
          <p:cNvSpPr>
            <a:spLocks noChangeArrowheads="1"/>
          </p:cNvSpPr>
          <p:nvPr/>
        </p:nvSpPr>
        <p:spPr bwMode="auto">
          <a:xfrm>
            <a:off x="7089775" y="3321050"/>
            <a:ext cx="168275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altLang="it-IT" sz="1200" b="1">
                <a:solidFill>
                  <a:srgbClr val="000000"/>
                </a:solidFill>
              </a:rPr>
              <a:t>14</a:t>
            </a:r>
            <a:endParaRPr lang="it-IT" altLang="it-IT" sz="1200">
              <a:latin typeface="Times New Roman" pitchFamily="18" charset="0"/>
            </a:endParaRPr>
          </a:p>
        </p:txBody>
      </p:sp>
      <p:sp>
        <p:nvSpPr>
          <p:cNvPr id="5139" name="Rectangle 22"/>
          <p:cNvSpPr>
            <a:spLocks noChangeArrowheads="1"/>
          </p:cNvSpPr>
          <p:nvPr/>
        </p:nvSpPr>
        <p:spPr bwMode="auto">
          <a:xfrm>
            <a:off x="7269163" y="3321050"/>
            <a:ext cx="134937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altLang="it-IT" sz="1200" b="1">
                <a:solidFill>
                  <a:srgbClr val="000000"/>
                </a:solidFill>
              </a:rPr>
              <a:t>:0</a:t>
            </a:r>
            <a:endParaRPr lang="it-IT" altLang="it-IT" sz="1200">
              <a:latin typeface="Times New Roman" pitchFamily="18" charset="0"/>
            </a:endParaRPr>
          </a:p>
        </p:txBody>
      </p:sp>
      <p:sp>
        <p:nvSpPr>
          <p:cNvPr id="5140" name="Rectangle 25"/>
          <p:cNvSpPr>
            <a:spLocks noChangeArrowheads="1"/>
          </p:cNvSpPr>
          <p:nvPr/>
        </p:nvSpPr>
        <p:spPr bwMode="auto">
          <a:xfrm>
            <a:off x="7089775" y="3562350"/>
            <a:ext cx="168275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altLang="it-IT" sz="1200" b="1">
                <a:solidFill>
                  <a:srgbClr val="000000"/>
                </a:solidFill>
              </a:rPr>
              <a:t>16</a:t>
            </a:r>
            <a:endParaRPr lang="it-IT" altLang="it-IT" sz="1200">
              <a:latin typeface="Times New Roman" pitchFamily="18" charset="0"/>
            </a:endParaRPr>
          </a:p>
        </p:txBody>
      </p:sp>
      <p:sp>
        <p:nvSpPr>
          <p:cNvPr id="5141" name="Rectangle 26"/>
          <p:cNvSpPr>
            <a:spLocks noChangeArrowheads="1"/>
          </p:cNvSpPr>
          <p:nvPr/>
        </p:nvSpPr>
        <p:spPr bwMode="auto">
          <a:xfrm>
            <a:off x="7269163" y="3562350"/>
            <a:ext cx="134937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altLang="it-IT" sz="1200" b="1">
                <a:solidFill>
                  <a:srgbClr val="000000"/>
                </a:solidFill>
              </a:rPr>
              <a:t>:0</a:t>
            </a:r>
            <a:endParaRPr lang="it-IT" altLang="it-IT" sz="1200">
              <a:latin typeface="Times New Roman" pitchFamily="18" charset="0"/>
            </a:endParaRPr>
          </a:p>
        </p:txBody>
      </p:sp>
      <p:sp>
        <p:nvSpPr>
          <p:cNvPr id="5142" name="Rectangle 29"/>
          <p:cNvSpPr>
            <a:spLocks noChangeArrowheads="1"/>
          </p:cNvSpPr>
          <p:nvPr/>
        </p:nvSpPr>
        <p:spPr bwMode="auto">
          <a:xfrm>
            <a:off x="7080250" y="3794125"/>
            <a:ext cx="168275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altLang="it-IT" sz="1200" b="1">
                <a:solidFill>
                  <a:srgbClr val="000000"/>
                </a:solidFill>
              </a:rPr>
              <a:t>18</a:t>
            </a:r>
            <a:endParaRPr lang="it-IT" altLang="it-IT" sz="1200">
              <a:latin typeface="Times New Roman" pitchFamily="18" charset="0"/>
            </a:endParaRPr>
          </a:p>
        </p:txBody>
      </p:sp>
      <p:sp>
        <p:nvSpPr>
          <p:cNvPr id="5143" name="Rectangle 30"/>
          <p:cNvSpPr>
            <a:spLocks noChangeArrowheads="1"/>
          </p:cNvSpPr>
          <p:nvPr/>
        </p:nvSpPr>
        <p:spPr bwMode="auto">
          <a:xfrm>
            <a:off x="7259638" y="3794125"/>
            <a:ext cx="134937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altLang="it-IT" sz="1200" b="1">
                <a:solidFill>
                  <a:srgbClr val="000000"/>
                </a:solidFill>
              </a:rPr>
              <a:t>:0</a:t>
            </a:r>
            <a:endParaRPr lang="it-IT" altLang="it-IT" sz="1200">
              <a:latin typeface="Times New Roman" pitchFamily="18" charset="0"/>
            </a:endParaRPr>
          </a:p>
        </p:txBody>
      </p:sp>
      <p:sp>
        <p:nvSpPr>
          <p:cNvPr id="5144" name="Rectangle 33"/>
          <p:cNvSpPr>
            <a:spLocks noChangeArrowheads="1"/>
          </p:cNvSpPr>
          <p:nvPr/>
        </p:nvSpPr>
        <p:spPr bwMode="auto">
          <a:xfrm>
            <a:off x="7080250" y="3997325"/>
            <a:ext cx="168275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altLang="it-IT" sz="1200" b="1">
                <a:solidFill>
                  <a:srgbClr val="000000"/>
                </a:solidFill>
              </a:rPr>
              <a:t>18</a:t>
            </a:r>
            <a:endParaRPr lang="it-IT" altLang="it-IT" sz="1200">
              <a:latin typeface="Times New Roman" pitchFamily="18" charset="0"/>
            </a:endParaRPr>
          </a:p>
        </p:txBody>
      </p:sp>
      <p:sp>
        <p:nvSpPr>
          <p:cNvPr id="5145" name="Rectangle 34"/>
          <p:cNvSpPr>
            <a:spLocks noChangeArrowheads="1"/>
          </p:cNvSpPr>
          <p:nvPr/>
        </p:nvSpPr>
        <p:spPr bwMode="auto">
          <a:xfrm>
            <a:off x="7259638" y="3997325"/>
            <a:ext cx="17780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altLang="it-IT" sz="1200" b="1">
                <a:solidFill>
                  <a:srgbClr val="000000"/>
                </a:solidFill>
              </a:rPr>
              <a:t>:1 </a:t>
            </a:r>
            <a:endParaRPr lang="it-IT" altLang="it-IT" sz="1200">
              <a:latin typeface="Times New Roman" pitchFamily="18" charset="0"/>
            </a:endParaRPr>
          </a:p>
        </p:txBody>
      </p:sp>
      <p:sp>
        <p:nvSpPr>
          <p:cNvPr id="5146" name="Rectangle 35"/>
          <p:cNvSpPr>
            <a:spLocks noChangeArrowheads="1"/>
          </p:cNvSpPr>
          <p:nvPr/>
        </p:nvSpPr>
        <p:spPr bwMode="auto">
          <a:xfrm>
            <a:off x="7456488" y="3986213"/>
            <a:ext cx="93662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altLang="it-IT" sz="1200" b="1">
                <a:solidFill>
                  <a:srgbClr val="000000"/>
                </a:solidFill>
                <a:latin typeface="Symbol" pitchFamily="18" charset="2"/>
              </a:rPr>
              <a:t>D</a:t>
            </a:r>
            <a:endParaRPr lang="it-IT" altLang="it-IT" sz="1200">
              <a:latin typeface="Times New Roman" pitchFamily="18" charset="0"/>
            </a:endParaRPr>
          </a:p>
        </p:txBody>
      </p:sp>
      <p:sp>
        <p:nvSpPr>
          <p:cNvPr id="5147" name="Rectangle 36"/>
          <p:cNvSpPr>
            <a:spLocks noChangeArrowheads="1"/>
          </p:cNvSpPr>
          <p:nvPr/>
        </p:nvSpPr>
        <p:spPr bwMode="auto">
          <a:xfrm>
            <a:off x="7575550" y="4000500"/>
            <a:ext cx="8413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altLang="it-IT" sz="1200" b="1">
                <a:solidFill>
                  <a:srgbClr val="000000"/>
                </a:solidFill>
              </a:rPr>
              <a:t>9</a:t>
            </a:r>
            <a:endParaRPr lang="it-IT" altLang="it-IT" sz="1200">
              <a:latin typeface="Times New Roman" pitchFamily="18" charset="0"/>
            </a:endParaRPr>
          </a:p>
        </p:txBody>
      </p:sp>
      <p:sp>
        <p:nvSpPr>
          <p:cNvPr id="5148" name="Rectangle 37"/>
          <p:cNvSpPr>
            <a:spLocks noChangeArrowheads="1"/>
          </p:cNvSpPr>
          <p:nvPr/>
        </p:nvSpPr>
        <p:spPr bwMode="auto">
          <a:xfrm>
            <a:off x="8224838" y="4011613"/>
            <a:ext cx="168275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altLang="it-IT" sz="1200" b="1">
                <a:solidFill>
                  <a:srgbClr val="000000"/>
                </a:solidFill>
              </a:rPr>
              <a:t>18</a:t>
            </a:r>
            <a:endParaRPr lang="it-IT" altLang="it-IT" sz="1200">
              <a:latin typeface="Times New Roman" pitchFamily="18" charset="0"/>
            </a:endParaRPr>
          </a:p>
        </p:txBody>
      </p:sp>
      <p:sp>
        <p:nvSpPr>
          <p:cNvPr id="5149" name="Rectangle 38"/>
          <p:cNvSpPr>
            <a:spLocks noChangeArrowheads="1"/>
          </p:cNvSpPr>
          <p:nvPr/>
        </p:nvSpPr>
        <p:spPr bwMode="auto">
          <a:xfrm>
            <a:off x="8394700" y="4011613"/>
            <a:ext cx="228600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altLang="it-IT" sz="1200" b="1">
                <a:solidFill>
                  <a:srgbClr val="000000"/>
                </a:solidFill>
              </a:rPr>
              <a:t>:1 (</a:t>
            </a:r>
            <a:endParaRPr lang="it-IT" altLang="it-IT" sz="1200">
              <a:latin typeface="Times New Roman" pitchFamily="18" charset="0"/>
            </a:endParaRPr>
          </a:p>
        </p:txBody>
      </p:sp>
      <p:sp>
        <p:nvSpPr>
          <p:cNvPr id="5150" name="Rectangle 39"/>
          <p:cNvSpPr>
            <a:spLocks noChangeArrowheads="1"/>
          </p:cNvSpPr>
          <p:nvPr/>
        </p:nvSpPr>
        <p:spPr bwMode="auto">
          <a:xfrm>
            <a:off x="8636000" y="4000500"/>
            <a:ext cx="104775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altLang="it-IT" sz="1200" b="1">
                <a:solidFill>
                  <a:srgbClr val="000000"/>
                </a:solidFill>
                <a:latin typeface="Symbol" pitchFamily="18" charset="2"/>
              </a:rPr>
              <a:t>w</a:t>
            </a:r>
            <a:endParaRPr lang="it-IT" altLang="it-IT" sz="1200">
              <a:latin typeface="Times New Roman" pitchFamily="18" charset="0"/>
            </a:endParaRPr>
          </a:p>
        </p:txBody>
      </p:sp>
      <p:sp>
        <p:nvSpPr>
          <p:cNvPr id="5151" name="Rectangle 40"/>
          <p:cNvSpPr>
            <a:spLocks noChangeArrowheads="1"/>
          </p:cNvSpPr>
          <p:nvPr/>
        </p:nvSpPr>
        <p:spPr bwMode="auto">
          <a:xfrm>
            <a:off x="8770938" y="4011613"/>
            <a:ext cx="185737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altLang="it-IT" sz="1200" b="1">
                <a:solidFill>
                  <a:srgbClr val="000000"/>
                </a:solidFill>
              </a:rPr>
              <a:t>-9)</a:t>
            </a:r>
            <a:endParaRPr lang="it-IT" altLang="it-IT" sz="1200">
              <a:latin typeface="Times New Roman" pitchFamily="18" charset="0"/>
            </a:endParaRPr>
          </a:p>
        </p:txBody>
      </p:sp>
      <p:sp>
        <p:nvSpPr>
          <p:cNvPr id="5152" name="Rectangle 41"/>
          <p:cNvSpPr>
            <a:spLocks noChangeArrowheads="1"/>
          </p:cNvSpPr>
          <p:nvPr/>
        </p:nvSpPr>
        <p:spPr bwMode="auto">
          <a:xfrm>
            <a:off x="7089775" y="4210050"/>
            <a:ext cx="168275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altLang="it-IT" sz="1200" b="1">
                <a:solidFill>
                  <a:srgbClr val="000000"/>
                </a:solidFill>
              </a:rPr>
              <a:t>18</a:t>
            </a:r>
            <a:endParaRPr lang="it-IT" altLang="it-IT" sz="1200">
              <a:latin typeface="Times New Roman" pitchFamily="18" charset="0"/>
            </a:endParaRPr>
          </a:p>
        </p:txBody>
      </p:sp>
      <p:sp>
        <p:nvSpPr>
          <p:cNvPr id="5153" name="Rectangle 42"/>
          <p:cNvSpPr>
            <a:spLocks noChangeArrowheads="1"/>
          </p:cNvSpPr>
          <p:nvPr/>
        </p:nvSpPr>
        <p:spPr bwMode="auto">
          <a:xfrm>
            <a:off x="7259638" y="4200525"/>
            <a:ext cx="17780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altLang="it-IT" sz="1200" b="1">
                <a:solidFill>
                  <a:srgbClr val="000000"/>
                </a:solidFill>
              </a:rPr>
              <a:t>:2 </a:t>
            </a:r>
            <a:endParaRPr lang="it-IT" altLang="it-IT" sz="1200">
              <a:latin typeface="Times New Roman" pitchFamily="18" charset="0"/>
            </a:endParaRPr>
          </a:p>
        </p:txBody>
      </p:sp>
      <p:sp>
        <p:nvSpPr>
          <p:cNvPr id="5154" name="Rectangle 43"/>
          <p:cNvSpPr>
            <a:spLocks noChangeArrowheads="1"/>
          </p:cNvSpPr>
          <p:nvPr/>
        </p:nvSpPr>
        <p:spPr bwMode="auto">
          <a:xfrm>
            <a:off x="7437438" y="4189413"/>
            <a:ext cx="93662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altLang="it-IT" sz="1200" b="1">
                <a:solidFill>
                  <a:srgbClr val="000000"/>
                </a:solidFill>
                <a:latin typeface="Symbol" pitchFamily="18" charset="2"/>
              </a:rPr>
              <a:t>D</a:t>
            </a:r>
            <a:endParaRPr lang="it-IT" altLang="it-IT" sz="1200">
              <a:latin typeface="Times New Roman" pitchFamily="18" charset="0"/>
            </a:endParaRPr>
          </a:p>
        </p:txBody>
      </p:sp>
      <p:sp>
        <p:nvSpPr>
          <p:cNvPr id="5155" name="Rectangle 44"/>
          <p:cNvSpPr>
            <a:spLocks noChangeArrowheads="1"/>
          </p:cNvSpPr>
          <p:nvPr/>
        </p:nvSpPr>
        <p:spPr bwMode="auto">
          <a:xfrm>
            <a:off x="7566025" y="4194175"/>
            <a:ext cx="295275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altLang="it-IT" sz="1200" b="1">
                <a:solidFill>
                  <a:srgbClr val="000000"/>
                </a:solidFill>
              </a:rPr>
              <a:t>9,12</a:t>
            </a:r>
            <a:endParaRPr lang="it-IT" altLang="it-IT" sz="1200">
              <a:latin typeface="Times New Roman" pitchFamily="18" charset="0"/>
            </a:endParaRPr>
          </a:p>
        </p:txBody>
      </p:sp>
      <p:sp>
        <p:nvSpPr>
          <p:cNvPr id="5156" name="Rectangle 45"/>
          <p:cNvSpPr>
            <a:spLocks noChangeArrowheads="1"/>
          </p:cNvSpPr>
          <p:nvPr/>
        </p:nvSpPr>
        <p:spPr bwMode="auto">
          <a:xfrm>
            <a:off x="8224838" y="4224338"/>
            <a:ext cx="168275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altLang="it-IT" sz="1200" b="1">
                <a:solidFill>
                  <a:srgbClr val="000000"/>
                </a:solidFill>
              </a:rPr>
              <a:t>18</a:t>
            </a:r>
            <a:endParaRPr lang="it-IT" altLang="it-IT" sz="1200">
              <a:latin typeface="Times New Roman" pitchFamily="18" charset="0"/>
            </a:endParaRPr>
          </a:p>
        </p:txBody>
      </p:sp>
      <p:sp>
        <p:nvSpPr>
          <p:cNvPr id="5157" name="Rectangle 46"/>
          <p:cNvSpPr>
            <a:spLocks noChangeArrowheads="1"/>
          </p:cNvSpPr>
          <p:nvPr/>
        </p:nvSpPr>
        <p:spPr bwMode="auto">
          <a:xfrm>
            <a:off x="8394700" y="4224338"/>
            <a:ext cx="228600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altLang="it-IT" sz="1200" b="1">
                <a:solidFill>
                  <a:srgbClr val="000000"/>
                </a:solidFill>
              </a:rPr>
              <a:t>:2 (</a:t>
            </a:r>
            <a:endParaRPr lang="it-IT" altLang="it-IT" sz="1200">
              <a:latin typeface="Times New Roman" pitchFamily="18" charset="0"/>
            </a:endParaRPr>
          </a:p>
        </p:txBody>
      </p:sp>
      <p:sp>
        <p:nvSpPr>
          <p:cNvPr id="5158" name="Rectangle 47"/>
          <p:cNvSpPr>
            <a:spLocks noChangeArrowheads="1"/>
          </p:cNvSpPr>
          <p:nvPr/>
        </p:nvSpPr>
        <p:spPr bwMode="auto">
          <a:xfrm>
            <a:off x="8636000" y="4213225"/>
            <a:ext cx="104775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altLang="it-IT" sz="1200" b="1">
                <a:solidFill>
                  <a:srgbClr val="000000"/>
                </a:solidFill>
                <a:latin typeface="Symbol" pitchFamily="18" charset="2"/>
              </a:rPr>
              <a:t>w</a:t>
            </a:r>
            <a:endParaRPr lang="it-IT" altLang="it-IT" sz="1200">
              <a:latin typeface="Times New Roman" pitchFamily="18" charset="0"/>
            </a:endParaRPr>
          </a:p>
        </p:txBody>
      </p:sp>
      <p:sp>
        <p:nvSpPr>
          <p:cNvPr id="5159" name="Rectangle 48"/>
          <p:cNvSpPr>
            <a:spLocks noChangeArrowheads="1"/>
          </p:cNvSpPr>
          <p:nvPr/>
        </p:nvSpPr>
        <p:spPr bwMode="auto">
          <a:xfrm>
            <a:off x="8770938" y="4224338"/>
            <a:ext cx="185737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altLang="it-IT" sz="1200" b="1">
                <a:solidFill>
                  <a:srgbClr val="000000"/>
                </a:solidFill>
              </a:rPr>
              <a:t>-6)</a:t>
            </a:r>
            <a:endParaRPr lang="it-IT" altLang="it-IT" sz="1200">
              <a:latin typeface="Times New Roman" pitchFamily="18" charset="0"/>
            </a:endParaRPr>
          </a:p>
        </p:txBody>
      </p:sp>
      <p:sp>
        <p:nvSpPr>
          <p:cNvPr id="5160" name="Rectangle 49"/>
          <p:cNvSpPr>
            <a:spLocks noChangeArrowheads="1"/>
          </p:cNvSpPr>
          <p:nvPr/>
        </p:nvSpPr>
        <p:spPr bwMode="auto">
          <a:xfrm>
            <a:off x="7099300" y="4421188"/>
            <a:ext cx="168275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altLang="it-IT" sz="1200" b="1">
                <a:solidFill>
                  <a:srgbClr val="000000"/>
                </a:solidFill>
              </a:rPr>
              <a:t>18</a:t>
            </a:r>
            <a:endParaRPr lang="it-IT" altLang="it-IT" sz="1200">
              <a:latin typeface="Times New Roman" pitchFamily="18" charset="0"/>
            </a:endParaRPr>
          </a:p>
        </p:txBody>
      </p:sp>
      <p:sp>
        <p:nvSpPr>
          <p:cNvPr id="5161" name="Rectangle 50"/>
          <p:cNvSpPr>
            <a:spLocks noChangeArrowheads="1"/>
          </p:cNvSpPr>
          <p:nvPr/>
        </p:nvSpPr>
        <p:spPr bwMode="auto">
          <a:xfrm>
            <a:off x="7269163" y="4411663"/>
            <a:ext cx="177800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altLang="it-IT" sz="1200" b="1">
                <a:solidFill>
                  <a:srgbClr val="000000"/>
                </a:solidFill>
              </a:rPr>
              <a:t>:3 </a:t>
            </a:r>
            <a:endParaRPr lang="it-IT" altLang="it-IT" sz="1200">
              <a:latin typeface="Times New Roman" pitchFamily="18" charset="0"/>
            </a:endParaRPr>
          </a:p>
        </p:txBody>
      </p:sp>
      <p:sp>
        <p:nvSpPr>
          <p:cNvPr id="5162" name="Rectangle 51"/>
          <p:cNvSpPr>
            <a:spLocks noChangeArrowheads="1"/>
          </p:cNvSpPr>
          <p:nvPr/>
        </p:nvSpPr>
        <p:spPr bwMode="auto">
          <a:xfrm>
            <a:off x="7427913" y="4411663"/>
            <a:ext cx="93662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altLang="it-IT" sz="1200" b="1">
                <a:solidFill>
                  <a:srgbClr val="000000"/>
                </a:solidFill>
                <a:latin typeface="Symbol" pitchFamily="18" charset="2"/>
              </a:rPr>
              <a:t>D</a:t>
            </a:r>
            <a:endParaRPr lang="it-IT" altLang="it-IT" sz="1200">
              <a:latin typeface="Times New Roman" pitchFamily="18" charset="0"/>
            </a:endParaRPr>
          </a:p>
        </p:txBody>
      </p:sp>
      <p:sp>
        <p:nvSpPr>
          <p:cNvPr id="5163" name="Rectangle 52"/>
          <p:cNvSpPr>
            <a:spLocks noChangeArrowheads="1"/>
          </p:cNvSpPr>
          <p:nvPr/>
        </p:nvSpPr>
        <p:spPr bwMode="auto">
          <a:xfrm>
            <a:off x="7546975" y="4416425"/>
            <a:ext cx="506413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altLang="it-IT" sz="1200" b="1">
                <a:solidFill>
                  <a:srgbClr val="000000"/>
                </a:solidFill>
              </a:rPr>
              <a:t>9,12,15</a:t>
            </a:r>
            <a:endParaRPr lang="it-IT" altLang="it-IT" sz="1200">
              <a:latin typeface="Times New Roman" pitchFamily="18" charset="0"/>
            </a:endParaRPr>
          </a:p>
        </p:txBody>
      </p:sp>
      <p:sp>
        <p:nvSpPr>
          <p:cNvPr id="5164" name="Rectangle 53"/>
          <p:cNvSpPr>
            <a:spLocks noChangeArrowheads="1"/>
          </p:cNvSpPr>
          <p:nvPr/>
        </p:nvSpPr>
        <p:spPr bwMode="auto">
          <a:xfrm>
            <a:off x="8224838" y="4425950"/>
            <a:ext cx="168275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altLang="it-IT" sz="1200" b="1">
                <a:solidFill>
                  <a:srgbClr val="000000"/>
                </a:solidFill>
              </a:rPr>
              <a:t>18</a:t>
            </a:r>
            <a:endParaRPr lang="it-IT" altLang="it-IT" sz="1200">
              <a:latin typeface="Times New Roman" pitchFamily="18" charset="0"/>
            </a:endParaRPr>
          </a:p>
        </p:txBody>
      </p:sp>
      <p:sp>
        <p:nvSpPr>
          <p:cNvPr id="5165" name="Rectangle 54"/>
          <p:cNvSpPr>
            <a:spLocks noChangeArrowheads="1"/>
          </p:cNvSpPr>
          <p:nvPr/>
        </p:nvSpPr>
        <p:spPr bwMode="auto">
          <a:xfrm>
            <a:off x="8385175" y="4425950"/>
            <a:ext cx="22860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altLang="it-IT" sz="1200" b="1">
                <a:solidFill>
                  <a:srgbClr val="000000"/>
                </a:solidFill>
              </a:rPr>
              <a:t>:2 (</a:t>
            </a:r>
            <a:endParaRPr lang="it-IT" altLang="it-IT" sz="1200">
              <a:latin typeface="Times New Roman" pitchFamily="18" charset="0"/>
            </a:endParaRPr>
          </a:p>
        </p:txBody>
      </p:sp>
      <p:sp>
        <p:nvSpPr>
          <p:cNvPr id="5166" name="Rectangle 55"/>
          <p:cNvSpPr>
            <a:spLocks noChangeArrowheads="1"/>
          </p:cNvSpPr>
          <p:nvPr/>
        </p:nvSpPr>
        <p:spPr bwMode="auto">
          <a:xfrm>
            <a:off x="8597900" y="4416425"/>
            <a:ext cx="104775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altLang="it-IT" sz="1200" b="1">
                <a:solidFill>
                  <a:srgbClr val="000000"/>
                </a:solidFill>
                <a:latin typeface="Symbol" pitchFamily="18" charset="2"/>
              </a:rPr>
              <a:t>w</a:t>
            </a:r>
            <a:endParaRPr lang="it-IT" altLang="it-IT" sz="1200">
              <a:latin typeface="Times New Roman" pitchFamily="18" charset="0"/>
            </a:endParaRPr>
          </a:p>
        </p:txBody>
      </p:sp>
      <p:sp>
        <p:nvSpPr>
          <p:cNvPr id="5167" name="Rectangle 56"/>
          <p:cNvSpPr>
            <a:spLocks noChangeArrowheads="1"/>
          </p:cNvSpPr>
          <p:nvPr/>
        </p:nvSpPr>
        <p:spPr bwMode="auto">
          <a:xfrm>
            <a:off x="8770938" y="4425950"/>
            <a:ext cx="185737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altLang="it-IT" sz="1200" b="1">
                <a:solidFill>
                  <a:srgbClr val="000000"/>
                </a:solidFill>
              </a:rPr>
              <a:t>-3)</a:t>
            </a:r>
            <a:endParaRPr lang="it-IT" altLang="it-IT" sz="1200">
              <a:latin typeface="Times New Roman" pitchFamily="18" charset="0"/>
            </a:endParaRPr>
          </a:p>
        </p:txBody>
      </p:sp>
      <p:sp>
        <p:nvSpPr>
          <p:cNvPr id="5168" name="Rectangle 57"/>
          <p:cNvSpPr>
            <a:spLocks noChangeArrowheads="1"/>
          </p:cNvSpPr>
          <p:nvPr/>
        </p:nvSpPr>
        <p:spPr bwMode="auto">
          <a:xfrm>
            <a:off x="4846638" y="4003675"/>
            <a:ext cx="122237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altLang="it-IT" sz="1400" b="1">
                <a:solidFill>
                  <a:schemeClr val="accent2"/>
                </a:solidFill>
                <a:latin typeface="Symbol" pitchFamily="18" charset="2"/>
              </a:rPr>
              <a:t>w</a:t>
            </a:r>
            <a:endParaRPr lang="it-IT" altLang="it-IT" sz="140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5169" name="Rectangle 7"/>
          <p:cNvSpPr>
            <a:spLocks noChangeArrowheads="1"/>
          </p:cNvSpPr>
          <p:nvPr/>
        </p:nvSpPr>
        <p:spPr bwMode="auto">
          <a:xfrm>
            <a:off x="217488" y="876300"/>
            <a:ext cx="1058862" cy="1857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it-IT" altLang="it-IT" sz="1200" b="1">
                <a:solidFill>
                  <a:schemeClr val="accent2"/>
                </a:solidFill>
              </a:rPr>
              <a:t>Nome comune</a:t>
            </a:r>
            <a:endParaRPr lang="it-IT" altLang="it-IT" sz="120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5170" name="Rectangle 7"/>
          <p:cNvSpPr>
            <a:spLocks noChangeArrowheads="1"/>
          </p:cNvSpPr>
          <p:nvPr/>
        </p:nvSpPr>
        <p:spPr bwMode="auto">
          <a:xfrm>
            <a:off x="1520825" y="887413"/>
            <a:ext cx="995363" cy="1841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altLang="it-IT" sz="1200" b="1">
                <a:solidFill>
                  <a:schemeClr val="accent2"/>
                </a:solidFill>
              </a:rPr>
              <a:t>N° di carboni </a:t>
            </a:r>
            <a:endParaRPr lang="it-IT" altLang="it-IT" sz="120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5171" name="Rectangle 7"/>
          <p:cNvSpPr>
            <a:spLocks noChangeArrowheads="1"/>
          </p:cNvSpPr>
          <p:nvPr/>
        </p:nvSpPr>
        <p:spPr bwMode="auto">
          <a:xfrm>
            <a:off x="2516188" y="1062038"/>
            <a:ext cx="1392237" cy="1857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altLang="it-IT" sz="1200" b="1">
                <a:solidFill>
                  <a:schemeClr val="accent2"/>
                </a:solidFill>
              </a:rPr>
              <a:t>N° di doppi legami</a:t>
            </a:r>
            <a:endParaRPr lang="it-IT" altLang="it-IT" sz="120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5172" name="Rectangle 7"/>
          <p:cNvSpPr>
            <a:spLocks noChangeArrowheads="1"/>
          </p:cNvSpPr>
          <p:nvPr/>
        </p:nvSpPr>
        <p:spPr bwMode="auto">
          <a:xfrm>
            <a:off x="2516188" y="1252538"/>
            <a:ext cx="1716087" cy="1857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altLang="it-IT" sz="1200" b="1">
                <a:solidFill>
                  <a:schemeClr val="accent2"/>
                </a:solidFill>
              </a:rPr>
              <a:t>posizione doppi legami</a:t>
            </a:r>
            <a:endParaRPr lang="it-IT" altLang="it-IT" sz="120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5173" name="Rettangolo 54"/>
          <p:cNvSpPr>
            <a:spLocks noChangeArrowheads="1"/>
          </p:cNvSpPr>
          <p:nvPr/>
        </p:nvSpPr>
        <p:spPr bwMode="auto">
          <a:xfrm>
            <a:off x="5557838" y="784225"/>
            <a:ext cx="3455987" cy="5651500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it-IT"/>
          </a:p>
        </p:txBody>
      </p:sp>
      <p:cxnSp>
        <p:nvCxnSpPr>
          <p:cNvPr id="5174" name="Connettore 1 56"/>
          <p:cNvCxnSpPr>
            <a:cxnSpLocks noChangeShapeType="1"/>
          </p:cNvCxnSpPr>
          <p:nvPr/>
        </p:nvCxnSpPr>
        <p:spPr bwMode="auto">
          <a:xfrm>
            <a:off x="5557838" y="1484313"/>
            <a:ext cx="338455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5175" name="Rectangle 7"/>
          <p:cNvSpPr>
            <a:spLocks noChangeArrowheads="1"/>
          </p:cNvSpPr>
          <p:nvPr/>
        </p:nvSpPr>
        <p:spPr bwMode="auto">
          <a:xfrm>
            <a:off x="3790950" y="6626225"/>
            <a:ext cx="2776538" cy="1841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it-IT" altLang="it-IT" sz="1200" b="1">
                <a:solidFill>
                  <a:schemeClr val="accent2"/>
                </a:solidFill>
              </a:rPr>
              <a:t>acidi grassi essenziali</a:t>
            </a:r>
            <a:endParaRPr lang="it-IT" altLang="it-IT" sz="1200">
              <a:solidFill>
                <a:schemeClr val="accent2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Un salto tra gli adipociti">
            <a:extLst>
              <a:ext uri="{FF2B5EF4-FFF2-40B4-BE49-F238E27FC236}">
                <a16:creationId xmlns:a16="http://schemas.microsoft.com/office/drawing/2014/main" id="{7A1050E7-C510-418D-B26C-186148E16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018" y="772887"/>
            <a:ext cx="3126951" cy="1827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Perdere peso in modo funzionale e duraturo - LetiziaSaturni">
            <a:extLst>
              <a:ext uri="{FF2B5EF4-FFF2-40B4-BE49-F238E27FC236}">
                <a16:creationId xmlns:a16="http://schemas.microsoft.com/office/drawing/2014/main" id="{3F2ECFC2-F3F5-4660-B38D-48BF98CE0F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00" t="10760" b="45621"/>
          <a:stretch/>
        </p:blipFill>
        <p:spPr bwMode="auto">
          <a:xfrm>
            <a:off x="5741123" y="740229"/>
            <a:ext cx="2473360" cy="1860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582DC409-9C74-436B-87B3-240B5F38FE78}"/>
              </a:ext>
            </a:extLst>
          </p:cNvPr>
          <p:cNvSpPr txBox="1"/>
          <p:nvPr/>
        </p:nvSpPr>
        <p:spPr>
          <a:xfrm flipH="1">
            <a:off x="323602" y="1132554"/>
            <a:ext cx="2978065" cy="595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Adipociti</a:t>
            </a:r>
          </a:p>
        </p:txBody>
      </p:sp>
      <p:pic>
        <p:nvPicPr>
          <p:cNvPr id="3076" name="Picture 4" descr="Come combattere il grasso sottocutaneo, parola degli esperti">
            <a:extLst>
              <a:ext uri="{FF2B5EF4-FFF2-40B4-BE49-F238E27FC236}">
                <a16:creationId xmlns:a16="http://schemas.microsoft.com/office/drawing/2014/main" id="{FD37DF20-A4E5-47F5-80B6-02FF5BB2C7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2040" y="2893561"/>
            <a:ext cx="2657475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ECD2EF14-FD36-41B0-BF94-036DABDC6401}"/>
              </a:ext>
            </a:extLst>
          </p:cNvPr>
          <p:cNvSpPr txBox="1"/>
          <p:nvPr/>
        </p:nvSpPr>
        <p:spPr>
          <a:xfrm flipH="1">
            <a:off x="314504" y="3047926"/>
            <a:ext cx="29871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Grasso sottocutaneo e viscerale</a:t>
            </a:r>
          </a:p>
        </p:txBody>
      </p:sp>
      <p:pic>
        <p:nvPicPr>
          <p:cNvPr id="3078" name="Picture 6" descr="Venatura, marezzatura e prezzemolatura della carne | MeatApp">
            <a:extLst>
              <a:ext uri="{FF2B5EF4-FFF2-40B4-BE49-F238E27FC236}">
                <a16:creationId xmlns:a16="http://schemas.microsoft.com/office/drawing/2014/main" id="{AABEC9E1-7C34-41AA-B629-B95FAD4DD3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3" t="10556" r="6264"/>
          <a:stretch/>
        </p:blipFill>
        <p:spPr bwMode="auto">
          <a:xfrm>
            <a:off x="4572000" y="4712154"/>
            <a:ext cx="2695155" cy="2024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05D8AE9E-918C-447C-B44F-877F8B0A0F69}"/>
              </a:ext>
            </a:extLst>
          </p:cNvPr>
          <p:cNvSpPr txBox="1"/>
          <p:nvPr/>
        </p:nvSpPr>
        <p:spPr>
          <a:xfrm flipH="1">
            <a:off x="314504" y="5037972"/>
            <a:ext cx="29871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Riserva muscolare</a:t>
            </a:r>
          </a:p>
        </p:txBody>
      </p:sp>
      <p:sp>
        <p:nvSpPr>
          <p:cNvPr id="11" name="Rectangle 1017">
            <a:extLst>
              <a:ext uri="{FF2B5EF4-FFF2-40B4-BE49-F238E27FC236}">
                <a16:creationId xmlns:a16="http://schemas.microsoft.com/office/drawing/2014/main" id="{5F246022-3F51-4705-816C-3F289F3A40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738" y="141288"/>
            <a:ext cx="8788400" cy="284162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defTabSz="1087438">
              <a:spcBef>
                <a:spcPct val="0"/>
              </a:spcBef>
              <a:defRPr/>
            </a:pPr>
            <a:r>
              <a:rPr lang="it-IT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Riserve endogene</a:t>
            </a:r>
          </a:p>
        </p:txBody>
      </p:sp>
    </p:spTree>
    <p:extLst>
      <p:ext uri="{BB962C8B-B14F-4D97-AF65-F5344CB8AC3E}">
        <p14:creationId xmlns:p14="http://schemas.microsoft.com/office/powerpoint/2010/main" val="26426418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668338" y="147638"/>
            <a:ext cx="7850187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8954" tIns="54478" rIns="108954" bIns="54478">
            <a:spAutoFit/>
          </a:bodyPr>
          <a:lstStyle/>
          <a:p>
            <a:pPr marL="1087438" lvl="2" defTabSz="1087438">
              <a:spcBef>
                <a:spcPts val="575"/>
              </a:spcBef>
              <a:spcAft>
                <a:spcPts val="575"/>
              </a:spcAft>
            </a:pPr>
            <a:r>
              <a:rPr lang="it-IT" altLang="it-IT" sz="2000" b="1">
                <a:solidFill>
                  <a:srgbClr val="FF3300"/>
                </a:solidFill>
              </a:rPr>
              <a:t> </a:t>
            </a:r>
            <a:endParaRPr lang="it-IT" altLang="it-IT" sz="2000">
              <a:solidFill>
                <a:srgbClr val="FF3300"/>
              </a:solidFill>
            </a:endParaRPr>
          </a:p>
        </p:txBody>
      </p:sp>
      <p:sp>
        <p:nvSpPr>
          <p:cNvPr id="3065" name="Rectangle 1017"/>
          <p:cNvSpPr>
            <a:spLocks noChangeArrowheads="1"/>
          </p:cNvSpPr>
          <p:nvPr/>
        </p:nvSpPr>
        <p:spPr bwMode="auto">
          <a:xfrm>
            <a:off x="185738" y="141288"/>
            <a:ext cx="8788400" cy="284162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defTabSz="1087438">
              <a:defRPr/>
            </a:pPr>
            <a:r>
              <a:rPr lang="it-IT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</a:t>
            </a:r>
            <a:r>
              <a:rPr lang="it-IT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Gli acidi grassi come fonte di energia</a:t>
            </a:r>
          </a:p>
        </p:txBody>
      </p:sp>
      <p:pic>
        <p:nvPicPr>
          <p:cNvPr id="6148" name="Picture 14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588963"/>
            <a:ext cx="8210550" cy="2344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4" name="Rectangle 1417"/>
          <p:cNvSpPr>
            <a:spLocks noChangeArrowheads="1"/>
          </p:cNvSpPr>
          <p:nvPr/>
        </p:nvSpPr>
        <p:spPr bwMode="auto">
          <a:xfrm>
            <a:off x="203200" y="3621088"/>
            <a:ext cx="8596313" cy="3262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just">
              <a:spcBef>
                <a:spcPts val="1200"/>
              </a:spcBef>
              <a:defRPr/>
            </a:pPr>
            <a:r>
              <a:rPr lang="it-IT" sz="1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CATABOLISMO DEGLI ACIDI GRASSI ASSUNTI CON LA DIETA</a:t>
            </a:r>
          </a:p>
          <a:p>
            <a:pPr algn="just">
              <a:spcBef>
                <a:spcPts val="1200"/>
              </a:spcBef>
              <a:defRPr/>
            </a:pPr>
            <a:r>
              <a:rPr lang="it-IT" sz="1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(sotto forma di triacilgliceroli  -  trigliceridi) </a:t>
            </a:r>
          </a:p>
          <a:p>
            <a:pPr>
              <a:spcBef>
                <a:spcPts val="1200"/>
              </a:spcBef>
              <a:defRPr/>
            </a:pPr>
            <a:endParaRPr lang="it-IT" sz="1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7800" indent="-177800">
              <a:spcBef>
                <a:spcPts val="1200"/>
              </a:spcBef>
              <a:buClr>
                <a:srgbClr val="FF0000"/>
              </a:buClr>
              <a:buFont typeface="Arial" pitchFamily="34" charset="0"/>
              <a:buChar char="•"/>
              <a:defRPr/>
            </a:pPr>
            <a: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  <a:t>I trigliceridi ingeriti con la dieta sono degradati principalmente a livello del duodeno</a:t>
            </a:r>
          </a:p>
          <a:p>
            <a:pPr marL="177800" indent="-177800">
              <a:spcBef>
                <a:spcPts val="1200"/>
              </a:spcBef>
              <a:buClr>
                <a:srgbClr val="FF0000"/>
              </a:buClr>
              <a:buFont typeface="Arial" pitchFamily="34" charset="0"/>
              <a:buChar char="•"/>
              <a:defRPr/>
            </a:pPr>
            <a: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  <a:t>Le condizioni alcaline favoriscono l’azione della </a:t>
            </a:r>
            <a:r>
              <a:rPr lang="it-IT" sz="1800" b="1" i="1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lipasi pancreatica</a:t>
            </a:r>
            <a:r>
              <a:rPr lang="it-IT" sz="1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  <a:t>(idrolisi AG1 e AG3) e di esterasi aspecifiche (AG2), con l’ausilio dei sali biliari (sali carbossilici con scheletro steroideo e con ruolo </a:t>
            </a:r>
            <a:r>
              <a:rPr lang="it-IT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emulsificante</a:t>
            </a:r>
            <a: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  <a:t>, che trasportano gli AG ai villi intestinali). </a:t>
            </a:r>
          </a:p>
          <a:p>
            <a:pPr marL="177800" indent="-177800">
              <a:spcBef>
                <a:spcPts val="1200"/>
              </a:spcBef>
              <a:buClr>
                <a:srgbClr val="FF0000"/>
              </a:buClr>
              <a:buFont typeface="Arial" pitchFamily="34" charset="0"/>
              <a:buChar char="•"/>
              <a:defRPr/>
            </a:pPr>
            <a: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  <a:t>Nelle cellule epiteliali si riformano trigliceridi che si associano a lipoproteine per il trasporto ai tessuti mediante i vasi linfatici ed il sistema circolatorio</a:t>
            </a: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6664325" y="3221038"/>
            <a:ext cx="2399803" cy="1423987"/>
            <a:chOff x="6538913" y="3221038"/>
            <a:chExt cx="2399803" cy="1423987"/>
          </a:xfrm>
        </p:grpSpPr>
        <p:grpSp>
          <p:nvGrpSpPr>
            <p:cNvPr id="3" name="Gruppo 16"/>
            <p:cNvGrpSpPr>
              <a:grpSpLocks/>
            </p:cNvGrpSpPr>
            <p:nvPr/>
          </p:nvGrpSpPr>
          <p:grpSpPr bwMode="auto">
            <a:xfrm>
              <a:off x="6538913" y="3221038"/>
              <a:ext cx="1758950" cy="1423987"/>
              <a:chOff x="6337383" y="3458338"/>
              <a:chExt cx="1759251" cy="1423782"/>
            </a:xfrm>
          </p:grpSpPr>
          <p:sp>
            <p:nvSpPr>
              <p:cNvPr id="6155" name="Freeform 1077"/>
              <p:cNvSpPr>
                <a:spLocks/>
              </p:cNvSpPr>
              <p:nvPr/>
            </p:nvSpPr>
            <p:spPr bwMode="auto">
              <a:xfrm>
                <a:off x="7087868" y="3754417"/>
                <a:ext cx="658813" cy="106363"/>
              </a:xfrm>
              <a:custGeom>
                <a:avLst/>
                <a:gdLst>
                  <a:gd name="T0" fmla="*/ 0 w 462"/>
                  <a:gd name="T1" fmla="*/ 2147483646 h 74"/>
                  <a:gd name="T2" fmla="*/ 2147483646 w 462"/>
                  <a:gd name="T3" fmla="*/ 2147483646 h 74"/>
                  <a:gd name="T4" fmla="*/ 2147483646 w 462"/>
                  <a:gd name="T5" fmla="*/ 0 h 74"/>
                  <a:gd name="T6" fmla="*/ 2147483646 w 462"/>
                  <a:gd name="T7" fmla="*/ 2147483646 h 74"/>
                  <a:gd name="T8" fmla="*/ 2147483646 w 462"/>
                  <a:gd name="T9" fmla="*/ 0 h 74"/>
                  <a:gd name="T10" fmla="*/ 2147483646 w 462"/>
                  <a:gd name="T11" fmla="*/ 2147483646 h 74"/>
                  <a:gd name="T12" fmla="*/ 2147483646 w 462"/>
                  <a:gd name="T13" fmla="*/ 0 h 74"/>
                  <a:gd name="T14" fmla="*/ 2147483646 w 462"/>
                  <a:gd name="T15" fmla="*/ 2147483646 h 74"/>
                  <a:gd name="T16" fmla="*/ 2147483646 w 462"/>
                  <a:gd name="T17" fmla="*/ 0 h 74"/>
                  <a:gd name="T18" fmla="*/ 2147483646 w 462"/>
                  <a:gd name="T19" fmla="*/ 2147483646 h 74"/>
                  <a:gd name="T20" fmla="*/ 2147483646 w 462"/>
                  <a:gd name="T21" fmla="*/ 0 h 7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62"/>
                  <a:gd name="T34" fmla="*/ 0 h 74"/>
                  <a:gd name="T35" fmla="*/ 462 w 462"/>
                  <a:gd name="T36" fmla="*/ 74 h 7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62" h="74">
                    <a:moveTo>
                      <a:pt x="0" y="37"/>
                    </a:moveTo>
                    <a:lnTo>
                      <a:pt x="26" y="74"/>
                    </a:lnTo>
                    <a:lnTo>
                      <a:pt x="74" y="0"/>
                    </a:lnTo>
                    <a:lnTo>
                      <a:pt x="123" y="74"/>
                    </a:lnTo>
                    <a:lnTo>
                      <a:pt x="171" y="0"/>
                    </a:lnTo>
                    <a:lnTo>
                      <a:pt x="220" y="74"/>
                    </a:lnTo>
                    <a:lnTo>
                      <a:pt x="268" y="0"/>
                    </a:lnTo>
                    <a:lnTo>
                      <a:pt x="317" y="74"/>
                    </a:lnTo>
                    <a:lnTo>
                      <a:pt x="365" y="0"/>
                    </a:lnTo>
                    <a:lnTo>
                      <a:pt x="414" y="74"/>
                    </a:lnTo>
                    <a:lnTo>
                      <a:pt x="462" y="0"/>
                    </a:lnTo>
                  </a:path>
                </a:pathLst>
              </a:custGeom>
              <a:noFill/>
              <a:ln w="28575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 sz="18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156" name="Freeform 1078"/>
              <p:cNvSpPr>
                <a:spLocks/>
              </p:cNvSpPr>
              <p:nvPr/>
            </p:nvSpPr>
            <p:spPr bwMode="auto">
              <a:xfrm>
                <a:off x="7123496" y="4175249"/>
                <a:ext cx="973138" cy="106363"/>
              </a:xfrm>
              <a:custGeom>
                <a:avLst/>
                <a:gdLst>
                  <a:gd name="T0" fmla="*/ 0 w 267"/>
                  <a:gd name="T1" fmla="*/ 2147483646 h 40"/>
                  <a:gd name="T2" fmla="*/ 2147483646 w 267"/>
                  <a:gd name="T3" fmla="*/ 2147483646 h 40"/>
                  <a:gd name="T4" fmla="*/ 2147483646 w 267"/>
                  <a:gd name="T5" fmla="*/ 0 h 40"/>
                  <a:gd name="T6" fmla="*/ 2147483646 w 267"/>
                  <a:gd name="T7" fmla="*/ 2147483646 h 40"/>
                  <a:gd name="T8" fmla="*/ 2147483646 w 267"/>
                  <a:gd name="T9" fmla="*/ 0 h 40"/>
                  <a:gd name="T10" fmla="*/ 2147483646 w 267"/>
                  <a:gd name="T11" fmla="*/ 2147483646 h 40"/>
                  <a:gd name="T12" fmla="*/ 2147483646 w 267"/>
                  <a:gd name="T13" fmla="*/ 0 h 40"/>
                  <a:gd name="T14" fmla="*/ 2147483646 w 267"/>
                  <a:gd name="T15" fmla="*/ 2147483646 h 40"/>
                  <a:gd name="T16" fmla="*/ 2147483646 w 267"/>
                  <a:gd name="T17" fmla="*/ 0 h 40"/>
                  <a:gd name="T18" fmla="*/ 2147483646 w 267"/>
                  <a:gd name="T19" fmla="*/ 2147483646 h 40"/>
                  <a:gd name="T20" fmla="*/ 2147483646 w 267"/>
                  <a:gd name="T21" fmla="*/ 0 h 40"/>
                  <a:gd name="T22" fmla="*/ 2147483646 w 267"/>
                  <a:gd name="T23" fmla="*/ 2147483646 h 40"/>
                  <a:gd name="T24" fmla="*/ 2147483646 w 267"/>
                  <a:gd name="T25" fmla="*/ 0 h 40"/>
                  <a:gd name="T26" fmla="*/ 2147483646 w 267"/>
                  <a:gd name="T27" fmla="*/ 2147483646 h 40"/>
                  <a:gd name="T28" fmla="*/ 2147483646 w 267"/>
                  <a:gd name="T29" fmla="*/ 0 h 40"/>
                  <a:gd name="T30" fmla="*/ 2147483646 w 267"/>
                  <a:gd name="T31" fmla="*/ 2147483646 h 4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267"/>
                  <a:gd name="T49" fmla="*/ 0 h 40"/>
                  <a:gd name="T50" fmla="*/ 267 w 267"/>
                  <a:gd name="T51" fmla="*/ 40 h 40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267" h="40">
                    <a:moveTo>
                      <a:pt x="0" y="20"/>
                    </a:moveTo>
                    <a:lnTo>
                      <a:pt x="10" y="40"/>
                    </a:lnTo>
                    <a:lnTo>
                      <a:pt x="29" y="0"/>
                    </a:lnTo>
                    <a:lnTo>
                      <a:pt x="48" y="40"/>
                    </a:lnTo>
                    <a:lnTo>
                      <a:pt x="67" y="0"/>
                    </a:lnTo>
                    <a:lnTo>
                      <a:pt x="86" y="40"/>
                    </a:lnTo>
                    <a:lnTo>
                      <a:pt x="105" y="0"/>
                    </a:lnTo>
                    <a:lnTo>
                      <a:pt x="124" y="40"/>
                    </a:lnTo>
                    <a:lnTo>
                      <a:pt x="143" y="0"/>
                    </a:lnTo>
                    <a:lnTo>
                      <a:pt x="162" y="40"/>
                    </a:lnTo>
                    <a:lnTo>
                      <a:pt x="181" y="0"/>
                    </a:lnTo>
                    <a:lnTo>
                      <a:pt x="200" y="40"/>
                    </a:lnTo>
                    <a:lnTo>
                      <a:pt x="219" y="0"/>
                    </a:lnTo>
                    <a:lnTo>
                      <a:pt x="238" y="40"/>
                    </a:lnTo>
                    <a:lnTo>
                      <a:pt x="257" y="0"/>
                    </a:lnTo>
                    <a:lnTo>
                      <a:pt x="267" y="20"/>
                    </a:lnTo>
                  </a:path>
                </a:pathLst>
              </a:custGeom>
              <a:noFill/>
              <a:ln w="28575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 sz="18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157" name="Freeform 1079"/>
              <p:cNvSpPr>
                <a:spLocks/>
              </p:cNvSpPr>
              <p:nvPr/>
            </p:nvSpPr>
            <p:spPr bwMode="auto">
              <a:xfrm>
                <a:off x="7107683" y="4464751"/>
                <a:ext cx="974725" cy="106363"/>
              </a:xfrm>
              <a:custGeom>
                <a:avLst/>
                <a:gdLst>
                  <a:gd name="T0" fmla="*/ 0 w 267"/>
                  <a:gd name="T1" fmla="*/ 2147483646 h 40"/>
                  <a:gd name="T2" fmla="*/ 2147483646 w 267"/>
                  <a:gd name="T3" fmla="*/ 2147483646 h 40"/>
                  <a:gd name="T4" fmla="*/ 2147483646 w 267"/>
                  <a:gd name="T5" fmla="*/ 0 h 40"/>
                  <a:gd name="T6" fmla="*/ 2147483646 w 267"/>
                  <a:gd name="T7" fmla="*/ 2147483646 h 40"/>
                  <a:gd name="T8" fmla="*/ 2147483646 w 267"/>
                  <a:gd name="T9" fmla="*/ 0 h 40"/>
                  <a:gd name="T10" fmla="*/ 2147483646 w 267"/>
                  <a:gd name="T11" fmla="*/ 2147483646 h 40"/>
                  <a:gd name="T12" fmla="*/ 2147483646 w 267"/>
                  <a:gd name="T13" fmla="*/ 0 h 40"/>
                  <a:gd name="T14" fmla="*/ 2147483646 w 267"/>
                  <a:gd name="T15" fmla="*/ 2147483646 h 40"/>
                  <a:gd name="T16" fmla="*/ 2147483646 w 267"/>
                  <a:gd name="T17" fmla="*/ 0 h 40"/>
                  <a:gd name="T18" fmla="*/ 2147483646 w 267"/>
                  <a:gd name="T19" fmla="*/ 2147483646 h 40"/>
                  <a:gd name="T20" fmla="*/ 2147483646 w 267"/>
                  <a:gd name="T21" fmla="*/ 0 h 40"/>
                  <a:gd name="T22" fmla="*/ 2147483646 w 267"/>
                  <a:gd name="T23" fmla="*/ 2147483646 h 40"/>
                  <a:gd name="T24" fmla="*/ 2147483646 w 267"/>
                  <a:gd name="T25" fmla="*/ 0 h 40"/>
                  <a:gd name="T26" fmla="*/ 2147483646 w 267"/>
                  <a:gd name="T27" fmla="*/ 2147483646 h 40"/>
                  <a:gd name="T28" fmla="*/ 2147483646 w 267"/>
                  <a:gd name="T29" fmla="*/ 0 h 40"/>
                  <a:gd name="T30" fmla="*/ 2147483646 w 267"/>
                  <a:gd name="T31" fmla="*/ 2147483646 h 4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267"/>
                  <a:gd name="T49" fmla="*/ 0 h 40"/>
                  <a:gd name="T50" fmla="*/ 267 w 267"/>
                  <a:gd name="T51" fmla="*/ 40 h 40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267" h="40">
                    <a:moveTo>
                      <a:pt x="0" y="20"/>
                    </a:moveTo>
                    <a:lnTo>
                      <a:pt x="10" y="40"/>
                    </a:lnTo>
                    <a:lnTo>
                      <a:pt x="29" y="0"/>
                    </a:lnTo>
                    <a:lnTo>
                      <a:pt x="48" y="40"/>
                    </a:lnTo>
                    <a:lnTo>
                      <a:pt x="67" y="0"/>
                    </a:lnTo>
                    <a:lnTo>
                      <a:pt x="86" y="40"/>
                    </a:lnTo>
                    <a:lnTo>
                      <a:pt x="105" y="0"/>
                    </a:lnTo>
                    <a:lnTo>
                      <a:pt x="124" y="40"/>
                    </a:lnTo>
                    <a:lnTo>
                      <a:pt x="143" y="0"/>
                    </a:lnTo>
                    <a:lnTo>
                      <a:pt x="162" y="40"/>
                    </a:lnTo>
                    <a:lnTo>
                      <a:pt x="181" y="0"/>
                    </a:lnTo>
                    <a:lnTo>
                      <a:pt x="200" y="40"/>
                    </a:lnTo>
                    <a:lnTo>
                      <a:pt x="219" y="0"/>
                    </a:lnTo>
                    <a:lnTo>
                      <a:pt x="238" y="40"/>
                    </a:lnTo>
                    <a:lnTo>
                      <a:pt x="257" y="0"/>
                    </a:lnTo>
                    <a:lnTo>
                      <a:pt x="267" y="20"/>
                    </a:lnTo>
                  </a:path>
                </a:pathLst>
              </a:custGeom>
              <a:noFill/>
              <a:ln w="28575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 sz="18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6158" name="Picture 9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6337383" y="3458338"/>
                <a:ext cx="835313" cy="1423782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</p:pic>
        </p:grpSp>
        <p:sp>
          <p:nvSpPr>
            <p:cNvPr id="6152" name="Rettangolo 17"/>
            <p:cNvSpPr>
              <a:spLocks noChangeArrowheads="1"/>
            </p:cNvSpPr>
            <p:nvPr/>
          </p:nvSpPr>
          <p:spPr bwMode="auto">
            <a:xfrm>
              <a:off x="8359775" y="3367088"/>
              <a:ext cx="57894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 altLang="it-IT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AG1</a:t>
              </a:r>
            </a:p>
          </p:txBody>
        </p:sp>
        <p:sp>
          <p:nvSpPr>
            <p:cNvPr id="6153" name="Rettangolo 18"/>
            <p:cNvSpPr>
              <a:spLocks noChangeArrowheads="1"/>
            </p:cNvSpPr>
            <p:nvPr/>
          </p:nvSpPr>
          <p:spPr bwMode="auto">
            <a:xfrm>
              <a:off x="8358188" y="3768725"/>
              <a:ext cx="57894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 altLang="it-IT" sz="1800">
                  <a:latin typeface="Calibri" panose="020F0502020204030204" pitchFamily="34" charset="0"/>
                  <a:cs typeface="Calibri" panose="020F0502020204030204" pitchFamily="34" charset="0"/>
                </a:rPr>
                <a:t>AG2</a:t>
              </a:r>
            </a:p>
          </p:txBody>
        </p:sp>
        <p:sp>
          <p:nvSpPr>
            <p:cNvPr id="6154" name="Rettangolo 19"/>
            <p:cNvSpPr>
              <a:spLocks noChangeArrowheads="1"/>
            </p:cNvSpPr>
            <p:nvPr/>
          </p:nvSpPr>
          <p:spPr bwMode="auto">
            <a:xfrm>
              <a:off x="8347075" y="4100513"/>
              <a:ext cx="57894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 altLang="it-IT" sz="1800">
                  <a:latin typeface="Calibri" panose="020F0502020204030204" pitchFamily="34" charset="0"/>
                  <a:cs typeface="Calibri" panose="020F0502020204030204" pitchFamily="34" charset="0"/>
                </a:rPr>
                <a:t>AG3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1"/>
          <p:cNvSpPr>
            <a:spLocks noChangeArrowheads="1"/>
          </p:cNvSpPr>
          <p:nvPr/>
        </p:nvSpPr>
        <p:spPr bwMode="auto">
          <a:xfrm>
            <a:off x="185738" y="128588"/>
            <a:ext cx="8788400" cy="284162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358775" lvl="2" defTabSz="1087438" eaLnBrk="0" hangingPunct="0">
              <a:spcBef>
                <a:spcPts val="575"/>
              </a:spcBef>
              <a:spcAft>
                <a:spcPts val="575"/>
              </a:spcAft>
            </a:pPr>
            <a:r>
              <a:rPr lang="it-IT" sz="1800" b="1">
                <a:solidFill>
                  <a:schemeClr val="accent2"/>
                </a:solidFill>
                <a:latin typeface="Arial" pitchFamily="34" charset="0"/>
              </a:rPr>
              <a:t>        Catena respiratoria e fosforilazione ossidativa – logica metabolica</a:t>
            </a:r>
          </a:p>
        </p:txBody>
      </p:sp>
      <p:sp>
        <p:nvSpPr>
          <p:cNvPr id="5123" name="Text Box 6"/>
          <p:cNvSpPr txBox="1">
            <a:spLocks noChangeArrowheads="1"/>
          </p:cNvSpPr>
          <p:nvPr/>
        </p:nvSpPr>
        <p:spPr bwMode="auto">
          <a:xfrm>
            <a:off x="231775" y="558347"/>
            <a:ext cx="8704263" cy="3016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it-IT" sz="1600" dirty="0">
                <a:latin typeface="Arial" pitchFamily="34" charset="0"/>
              </a:rPr>
              <a:t>Nella fosforilazione ossidativa, il 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potenziale di trasferimento elettroni</a:t>
            </a:r>
            <a:r>
              <a:rPr lang="it-IT" sz="1600" b="1" dirty="0">
                <a:latin typeface="Arial" pitchFamily="34" charset="0"/>
              </a:rPr>
              <a:t> </a:t>
            </a:r>
            <a:r>
              <a:rPr lang="it-IT" sz="1600" dirty="0">
                <a:latin typeface="Arial" pitchFamily="34" charset="0"/>
              </a:rPr>
              <a:t>viene trasformato in 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potenziale di trasferimento di gruppi fosfato</a:t>
            </a:r>
            <a:r>
              <a:rPr lang="it-IT" sz="1600" b="1" dirty="0">
                <a:latin typeface="Arial" pitchFamily="34" charset="0"/>
              </a:rPr>
              <a:t>. </a:t>
            </a:r>
          </a:p>
          <a:p>
            <a:pPr algn="just">
              <a:spcBef>
                <a:spcPct val="50000"/>
              </a:spcBef>
              <a:buFontTx/>
              <a:buChar char="•"/>
            </a:pPr>
            <a:r>
              <a:rPr lang="it-IT" sz="1600" b="1" dirty="0">
                <a:latin typeface="Arial" pitchFamily="34" charset="0"/>
              </a:rPr>
              <a:t>Dobbiamo collegare:	</a:t>
            </a:r>
          </a:p>
          <a:p>
            <a:pPr algn="just">
              <a:spcBef>
                <a:spcPct val="50000"/>
              </a:spcBef>
            </a:pPr>
            <a:r>
              <a:rPr lang="it-IT" sz="1600" dirty="0">
                <a:solidFill>
                  <a:srgbClr val="FF3300"/>
                </a:solidFill>
                <a:latin typeface="Arial" pitchFamily="34" charset="0"/>
              </a:rPr>
              <a:t>trasferimento elettroni: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	      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  <a:sym typeface="Symbol" pitchFamily="18" charset="2"/>
              </a:rPr>
              <a:t>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G°' = -</a:t>
            </a:r>
            <a:r>
              <a:rPr lang="it-IT" sz="1600" b="1" dirty="0" err="1">
                <a:solidFill>
                  <a:srgbClr val="FF3300"/>
                </a:solidFill>
                <a:latin typeface="Arial" pitchFamily="34" charset="0"/>
              </a:rPr>
              <a:t>nF</a:t>
            </a:r>
            <a:r>
              <a:rPr lang="it-IT" sz="1600" b="1" dirty="0" err="1">
                <a:solidFill>
                  <a:srgbClr val="FF3300"/>
                </a:solidFill>
                <a:latin typeface="Arial" pitchFamily="34" charset="0"/>
                <a:sym typeface="Symbol" pitchFamily="18" charset="2"/>
              </a:rPr>
              <a:t></a:t>
            </a:r>
            <a:r>
              <a:rPr lang="it-IT" sz="1600" b="1" dirty="0" err="1">
                <a:solidFill>
                  <a:srgbClr val="FF3300"/>
                </a:solidFill>
                <a:latin typeface="Arial" pitchFamily="34" charset="0"/>
              </a:rPr>
              <a:t>E</a:t>
            </a:r>
            <a:r>
              <a:rPr lang="it-IT" sz="1600" b="1" baseline="30000" dirty="0" err="1">
                <a:solidFill>
                  <a:srgbClr val="FF3300"/>
                </a:solidFill>
                <a:latin typeface="Arial" pitchFamily="34" charset="0"/>
              </a:rPr>
              <a:t>o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′</a:t>
            </a:r>
          </a:p>
          <a:p>
            <a:pPr algn="just">
              <a:spcBef>
                <a:spcPct val="50000"/>
              </a:spcBef>
            </a:pPr>
            <a:r>
              <a:rPr lang="it-IT" sz="1600" dirty="0">
                <a:solidFill>
                  <a:srgbClr val="FF3300"/>
                </a:solidFill>
                <a:latin typeface="Arial" pitchFamily="34" charset="0"/>
              </a:rPr>
              <a:t>trasferimento gruppo chimico:</a:t>
            </a:r>
            <a:r>
              <a:rPr lang="it-IT" sz="1600" dirty="0">
                <a:latin typeface="Arial" pitchFamily="34" charset="0"/>
              </a:rPr>
              <a:t>       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  <a:sym typeface="Symbol" pitchFamily="18" charset="2"/>
              </a:rPr>
              <a:t>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G°' = -RT </a:t>
            </a:r>
            <a:r>
              <a:rPr lang="it-IT" sz="1600" b="1" dirty="0" err="1">
                <a:solidFill>
                  <a:srgbClr val="FF3300"/>
                </a:solidFill>
                <a:latin typeface="Arial" pitchFamily="34" charset="0"/>
              </a:rPr>
              <a:t>lnK</a:t>
            </a:r>
            <a:r>
              <a:rPr lang="it-IT" sz="1600" b="1" baseline="-25000" dirty="0" err="1">
                <a:solidFill>
                  <a:srgbClr val="FF3300"/>
                </a:solidFill>
                <a:latin typeface="Arial" pitchFamily="34" charset="0"/>
              </a:rPr>
              <a:t>eq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′</a:t>
            </a:r>
            <a:endParaRPr lang="it-IT" sz="1600" b="1" baseline="-25000" dirty="0">
              <a:solidFill>
                <a:srgbClr val="FF3300"/>
              </a:solidFill>
              <a:latin typeface="Arial" pitchFamily="34" charset="0"/>
            </a:endParaRPr>
          </a:p>
          <a:p>
            <a:pPr algn="just">
              <a:spcBef>
                <a:spcPct val="50000"/>
              </a:spcBef>
            </a:pPr>
            <a:endParaRPr lang="it-IT" sz="1600" b="1" dirty="0">
              <a:solidFill>
                <a:srgbClr val="FF3300"/>
              </a:solidFill>
              <a:latin typeface="Arial" pitchFamily="34" charset="0"/>
            </a:endParaRPr>
          </a:p>
          <a:p>
            <a:pPr algn="just">
              <a:spcBef>
                <a:spcPct val="50000"/>
              </a:spcBef>
            </a:pPr>
            <a:r>
              <a:rPr lang="it-IT" sz="1600" b="1" dirty="0">
                <a:latin typeface="Arial" pitchFamily="34" charset="0"/>
              </a:rPr>
              <a:t> </a:t>
            </a:r>
          </a:p>
          <a:p>
            <a:pPr algn="just"/>
            <a:endParaRPr lang="it-IT" dirty="0"/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292100" y="2375126"/>
            <a:ext cx="74501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sz="1400" i="1" dirty="0">
                <a:latin typeface="Arial" pitchFamily="34" charset="0"/>
              </a:rPr>
              <a:t>n = numero di e </a:t>
            </a:r>
            <a:r>
              <a:rPr lang="it-IT" sz="1800" i="1" baseline="30000" dirty="0">
                <a:latin typeface="Arial" pitchFamily="34" charset="0"/>
              </a:rPr>
              <a:t>-</a:t>
            </a:r>
            <a:r>
              <a:rPr lang="it-IT" sz="1400" i="1" dirty="0">
                <a:latin typeface="Arial" pitchFamily="34" charset="0"/>
              </a:rPr>
              <a:t> trasferiti,    F = costante di Faraday ,   </a:t>
            </a:r>
            <a:r>
              <a:rPr lang="it-IT" sz="1400" i="1" dirty="0">
                <a:latin typeface="Arial" pitchFamily="34" charset="0"/>
                <a:sym typeface="Symbol" pitchFamily="18" charset="2"/>
              </a:rPr>
              <a:t></a:t>
            </a:r>
            <a:r>
              <a:rPr lang="it-IT" sz="1400" i="1" dirty="0">
                <a:latin typeface="Arial" pitchFamily="34" charset="0"/>
              </a:rPr>
              <a:t>E = potenziale di redox</a:t>
            </a:r>
            <a:endParaRPr lang="en-GB" sz="1400" i="1" dirty="0">
              <a:latin typeface="Arial" pitchFamily="34" charset="0"/>
            </a:endParaRPr>
          </a:p>
        </p:txBody>
      </p:sp>
      <p:sp>
        <p:nvSpPr>
          <p:cNvPr id="5125" name="Rectangle 8"/>
          <p:cNvSpPr>
            <a:spLocks noChangeArrowheads="1"/>
          </p:cNvSpPr>
          <p:nvPr/>
        </p:nvSpPr>
        <p:spPr bwMode="auto">
          <a:xfrm>
            <a:off x="249238" y="2869064"/>
            <a:ext cx="745013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it-IT" sz="2000" b="1" dirty="0">
                <a:solidFill>
                  <a:srgbClr val="FF3300"/>
                </a:solidFill>
                <a:latin typeface="Arial" pitchFamily="34" charset="0"/>
                <a:sym typeface="Symbol" pitchFamily="18" charset="2"/>
              </a:rPr>
              <a:t> NB. </a:t>
            </a:r>
            <a:r>
              <a:rPr lang="it-IT" sz="1600" b="1" dirty="0">
                <a:latin typeface="Arial" pitchFamily="34" charset="0"/>
                <a:sym typeface="Symbol" pitchFamily="18" charset="2"/>
              </a:rPr>
              <a:t> </a:t>
            </a:r>
            <a:r>
              <a:rPr lang="it-IT" sz="1600" dirty="0">
                <a:latin typeface="Arial" pitchFamily="34" charset="0"/>
                <a:sym typeface="Symbol" pitchFamily="18" charset="2"/>
              </a:rPr>
              <a:t>Il </a:t>
            </a:r>
            <a:r>
              <a:rPr lang="it-IT" sz="1600" dirty="0">
                <a:latin typeface="Arial" pitchFamily="34" charset="0"/>
              </a:rPr>
              <a:t>G°’ è negativo (</a:t>
            </a:r>
            <a:r>
              <a:rPr lang="it-IT" sz="1600" dirty="0" err="1">
                <a:latin typeface="Arial" pitchFamily="34" charset="0"/>
              </a:rPr>
              <a:t>reaz</a:t>
            </a:r>
            <a:r>
              <a:rPr lang="it-IT" sz="1600" dirty="0">
                <a:latin typeface="Arial" pitchFamily="34" charset="0"/>
              </a:rPr>
              <a:t>. spontanea)  solo se </a:t>
            </a:r>
            <a:r>
              <a:rPr lang="it-IT" sz="1600" dirty="0">
                <a:latin typeface="Arial" pitchFamily="34" charset="0"/>
                <a:sym typeface="Symbol" pitchFamily="18" charset="2"/>
              </a:rPr>
              <a:t></a:t>
            </a:r>
            <a:r>
              <a:rPr lang="it-IT" sz="1600" dirty="0" err="1">
                <a:latin typeface="Arial" pitchFamily="34" charset="0"/>
              </a:rPr>
              <a:t>E</a:t>
            </a:r>
            <a:r>
              <a:rPr lang="it-IT" sz="1600" baseline="-25000" dirty="0" err="1">
                <a:latin typeface="Arial" pitchFamily="34" charset="0"/>
              </a:rPr>
              <a:t>o</a:t>
            </a:r>
            <a:r>
              <a:rPr lang="it-IT" sz="1600" dirty="0">
                <a:latin typeface="Arial" pitchFamily="34" charset="0"/>
              </a:rPr>
              <a:t>’ è positivo</a:t>
            </a:r>
          </a:p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it-IT" sz="1600" dirty="0">
                <a:latin typeface="Arial" pitchFamily="34" charset="0"/>
                <a:sym typeface="Symbol" pitchFamily="18" charset="2"/>
              </a:rPr>
              <a:t></a:t>
            </a:r>
            <a:r>
              <a:rPr lang="it-IT" sz="1600" dirty="0" err="1">
                <a:latin typeface="Arial" pitchFamily="34" charset="0"/>
              </a:rPr>
              <a:t>E</a:t>
            </a:r>
            <a:r>
              <a:rPr lang="it-IT" sz="1600" baseline="-25000" dirty="0" err="1">
                <a:latin typeface="Arial" pitchFamily="34" charset="0"/>
              </a:rPr>
              <a:t>o</a:t>
            </a:r>
            <a:r>
              <a:rPr lang="it-IT" sz="1600" dirty="0">
                <a:latin typeface="Arial" pitchFamily="34" charset="0"/>
              </a:rPr>
              <a:t>′, il potenziale di trasferimento degli elettroni, è un potenziale di riduzione, detto anche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 potenziale redox.</a:t>
            </a:r>
            <a:r>
              <a:rPr lang="it-IT" sz="1600" dirty="0">
                <a:latin typeface="Arial" pitchFamily="34" charset="0"/>
              </a:rPr>
              <a:t> </a:t>
            </a:r>
          </a:p>
        </p:txBody>
      </p:sp>
      <p:pic>
        <p:nvPicPr>
          <p:cNvPr id="3" name="Immagin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1353D189-6DA7-47A5-8ABA-E0DF4DC6E1F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78" r="5373" b="8376"/>
          <a:stretch/>
        </p:blipFill>
        <p:spPr>
          <a:xfrm>
            <a:off x="1273628" y="3947904"/>
            <a:ext cx="5977391" cy="2886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31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1027"/>
          <p:cNvSpPr>
            <a:spLocks noChangeArrowheads="1"/>
          </p:cNvSpPr>
          <p:nvPr/>
        </p:nvSpPr>
        <p:spPr bwMode="auto">
          <a:xfrm>
            <a:off x="176213" y="128588"/>
            <a:ext cx="8788400" cy="284162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marL="358775" lvl="2" defTabSz="1087438">
              <a:spcBef>
                <a:spcPts val="575"/>
              </a:spcBef>
              <a:spcAft>
                <a:spcPts val="575"/>
              </a:spcAft>
              <a:defRPr/>
            </a:pPr>
            <a:r>
              <a:rPr lang="it-IT" sz="18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Catabolismo degli acidi grassi esogeni</a:t>
            </a:r>
          </a:p>
        </p:txBody>
      </p:sp>
      <p:sp>
        <p:nvSpPr>
          <p:cNvPr id="7171" name="Line 1072"/>
          <p:cNvSpPr>
            <a:spLocks noChangeShapeType="1"/>
          </p:cNvSpPr>
          <p:nvPr/>
        </p:nvSpPr>
        <p:spPr bwMode="auto">
          <a:xfrm>
            <a:off x="374650" y="1357313"/>
            <a:ext cx="0" cy="395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172" name="Line 1073"/>
          <p:cNvSpPr>
            <a:spLocks noChangeShapeType="1"/>
          </p:cNvSpPr>
          <p:nvPr/>
        </p:nvSpPr>
        <p:spPr bwMode="auto">
          <a:xfrm>
            <a:off x="374650" y="1365250"/>
            <a:ext cx="1984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173" name="Line 1074"/>
          <p:cNvSpPr>
            <a:spLocks noChangeShapeType="1"/>
          </p:cNvSpPr>
          <p:nvPr/>
        </p:nvSpPr>
        <p:spPr bwMode="auto">
          <a:xfrm>
            <a:off x="392113" y="1538288"/>
            <a:ext cx="1714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174" name="Line 1075"/>
          <p:cNvSpPr>
            <a:spLocks noChangeShapeType="1"/>
          </p:cNvSpPr>
          <p:nvPr/>
        </p:nvSpPr>
        <p:spPr bwMode="auto">
          <a:xfrm>
            <a:off x="374650" y="1735138"/>
            <a:ext cx="1984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175" name="Freeform 1077"/>
          <p:cNvSpPr>
            <a:spLocks/>
          </p:cNvSpPr>
          <p:nvPr/>
        </p:nvSpPr>
        <p:spPr bwMode="auto">
          <a:xfrm>
            <a:off x="568325" y="1308100"/>
            <a:ext cx="658813" cy="106363"/>
          </a:xfrm>
          <a:custGeom>
            <a:avLst/>
            <a:gdLst>
              <a:gd name="T0" fmla="*/ 0 w 462"/>
              <a:gd name="T1" fmla="*/ 2147483646 h 74"/>
              <a:gd name="T2" fmla="*/ 2147483646 w 462"/>
              <a:gd name="T3" fmla="*/ 2147483646 h 74"/>
              <a:gd name="T4" fmla="*/ 2147483646 w 462"/>
              <a:gd name="T5" fmla="*/ 0 h 74"/>
              <a:gd name="T6" fmla="*/ 2147483646 w 462"/>
              <a:gd name="T7" fmla="*/ 2147483646 h 74"/>
              <a:gd name="T8" fmla="*/ 2147483646 w 462"/>
              <a:gd name="T9" fmla="*/ 0 h 74"/>
              <a:gd name="T10" fmla="*/ 2147483646 w 462"/>
              <a:gd name="T11" fmla="*/ 2147483646 h 74"/>
              <a:gd name="T12" fmla="*/ 2147483646 w 462"/>
              <a:gd name="T13" fmla="*/ 0 h 74"/>
              <a:gd name="T14" fmla="*/ 2147483646 w 462"/>
              <a:gd name="T15" fmla="*/ 2147483646 h 74"/>
              <a:gd name="T16" fmla="*/ 2147483646 w 462"/>
              <a:gd name="T17" fmla="*/ 0 h 74"/>
              <a:gd name="T18" fmla="*/ 2147483646 w 462"/>
              <a:gd name="T19" fmla="*/ 2147483646 h 74"/>
              <a:gd name="T20" fmla="*/ 2147483646 w 462"/>
              <a:gd name="T21" fmla="*/ 0 h 7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462"/>
              <a:gd name="T34" fmla="*/ 0 h 74"/>
              <a:gd name="T35" fmla="*/ 462 w 462"/>
              <a:gd name="T36" fmla="*/ 74 h 74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462" h="74">
                <a:moveTo>
                  <a:pt x="0" y="37"/>
                </a:moveTo>
                <a:lnTo>
                  <a:pt x="26" y="74"/>
                </a:lnTo>
                <a:lnTo>
                  <a:pt x="74" y="0"/>
                </a:lnTo>
                <a:lnTo>
                  <a:pt x="123" y="74"/>
                </a:lnTo>
                <a:lnTo>
                  <a:pt x="171" y="0"/>
                </a:lnTo>
                <a:lnTo>
                  <a:pt x="220" y="74"/>
                </a:lnTo>
                <a:lnTo>
                  <a:pt x="268" y="0"/>
                </a:lnTo>
                <a:lnTo>
                  <a:pt x="317" y="74"/>
                </a:lnTo>
                <a:lnTo>
                  <a:pt x="365" y="0"/>
                </a:lnTo>
                <a:lnTo>
                  <a:pt x="414" y="74"/>
                </a:lnTo>
                <a:lnTo>
                  <a:pt x="462" y="0"/>
                </a:lnTo>
              </a:path>
            </a:pathLst>
          </a:custGeom>
          <a:noFill/>
          <a:ln w="28575" cmpd="sng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7176" name="Freeform 1078"/>
          <p:cNvSpPr>
            <a:spLocks/>
          </p:cNvSpPr>
          <p:nvPr/>
        </p:nvSpPr>
        <p:spPr bwMode="auto">
          <a:xfrm>
            <a:off x="568325" y="1479550"/>
            <a:ext cx="973138" cy="106363"/>
          </a:xfrm>
          <a:custGeom>
            <a:avLst/>
            <a:gdLst>
              <a:gd name="T0" fmla="*/ 0 w 267"/>
              <a:gd name="T1" fmla="*/ 2147483646 h 40"/>
              <a:gd name="T2" fmla="*/ 2147483646 w 267"/>
              <a:gd name="T3" fmla="*/ 2147483646 h 40"/>
              <a:gd name="T4" fmla="*/ 2147483646 w 267"/>
              <a:gd name="T5" fmla="*/ 0 h 40"/>
              <a:gd name="T6" fmla="*/ 2147483646 w 267"/>
              <a:gd name="T7" fmla="*/ 2147483646 h 40"/>
              <a:gd name="T8" fmla="*/ 2147483646 w 267"/>
              <a:gd name="T9" fmla="*/ 0 h 40"/>
              <a:gd name="T10" fmla="*/ 2147483646 w 267"/>
              <a:gd name="T11" fmla="*/ 2147483646 h 40"/>
              <a:gd name="T12" fmla="*/ 2147483646 w 267"/>
              <a:gd name="T13" fmla="*/ 0 h 40"/>
              <a:gd name="T14" fmla="*/ 2147483646 w 267"/>
              <a:gd name="T15" fmla="*/ 2147483646 h 40"/>
              <a:gd name="T16" fmla="*/ 2147483646 w 267"/>
              <a:gd name="T17" fmla="*/ 0 h 40"/>
              <a:gd name="T18" fmla="*/ 2147483646 w 267"/>
              <a:gd name="T19" fmla="*/ 2147483646 h 40"/>
              <a:gd name="T20" fmla="*/ 2147483646 w 267"/>
              <a:gd name="T21" fmla="*/ 0 h 40"/>
              <a:gd name="T22" fmla="*/ 2147483646 w 267"/>
              <a:gd name="T23" fmla="*/ 2147483646 h 40"/>
              <a:gd name="T24" fmla="*/ 2147483646 w 267"/>
              <a:gd name="T25" fmla="*/ 0 h 40"/>
              <a:gd name="T26" fmla="*/ 2147483646 w 267"/>
              <a:gd name="T27" fmla="*/ 2147483646 h 40"/>
              <a:gd name="T28" fmla="*/ 2147483646 w 267"/>
              <a:gd name="T29" fmla="*/ 0 h 40"/>
              <a:gd name="T30" fmla="*/ 2147483646 w 267"/>
              <a:gd name="T31" fmla="*/ 2147483646 h 4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267"/>
              <a:gd name="T49" fmla="*/ 0 h 40"/>
              <a:gd name="T50" fmla="*/ 267 w 267"/>
              <a:gd name="T51" fmla="*/ 40 h 40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267" h="40">
                <a:moveTo>
                  <a:pt x="0" y="20"/>
                </a:moveTo>
                <a:lnTo>
                  <a:pt x="10" y="40"/>
                </a:lnTo>
                <a:lnTo>
                  <a:pt x="29" y="0"/>
                </a:lnTo>
                <a:lnTo>
                  <a:pt x="48" y="40"/>
                </a:lnTo>
                <a:lnTo>
                  <a:pt x="67" y="0"/>
                </a:lnTo>
                <a:lnTo>
                  <a:pt x="86" y="40"/>
                </a:lnTo>
                <a:lnTo>
                  <a:pt x="105" y="0"/>
                </a:lnTo>
                <a:lnTo>
                  <a:pt x="124" y="40"/>
                </a:lnTo>
                <a:lnTo>
                  <a:pt x="143" y="0"/>
                </a:lnTo>
                <a:lnTo>
                  <a:pt x="162" y="40"/>
                </a:lnTo>
                <a:lnTo>
                  <a:pt x="181" y="0"/>
                </a:lnTo>
                <a:lnTo>
                  <a:pt x="200" y="40"/>
                </a:lnTo>
                <a:lnTo>
                  <a:pt x="219" y="0"/>
                </a:lnTo>
                <a:lnTo>
                  <a:pt x="238" y="40"/>
                </a:lnTo>
                <a:lnTo>
                  <a:pt x="257" y="0"/>
                </a:lnTo>
                <a:lnTo>
                  <a:pt x="267" y="20"/>
                </a:lnTo>
              </a:path>
            </a:pathLst>
          </a:custGeom>
          <a:noFill/>
          <a:ln w="28575" cmpd="sng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7177" name="Freeform 1079"/>
          <p:cNvSpPr>
            <a:spLocks/>
          </p:cNvSpPr>
          <p:nvPr/>
        </p:nvSpPr>
        <p:spPr bwMode="auto">
          <a:xfrm>
            <a:off x="576263" y="1685925"/>
            <a:ext cx="974725" cy="106363"/>
          </a:xfrm>
          <a:custGeom>
            <a:avLst/>
            <a:gdLst>
              <a:gd name="T0" fmla="*/ 0 w 267"/>
              <a:gd name="T1" fmla="*/ 2147483646 h 40"/>
              <a:gd name="T2" fmla="*/ 2147483646 w 267"/>
              <a:gd name="T3" fmla="*/ 2147483646 h 40"/>
              <a:gd name="T4" fmla="*/ 2147483646 w 267"/>
              <a:gd name="T5" fmla="*/ 0 h 40"/>
              <a:gd name="T6" fmla="*/ 2147483646 w 267"/>
              <a:gd name="T7" fmla="*/ 2147483646 h 40"/>
              <a:gd name="T8" fmla="*/ 2147483646 w 267"/>
              <a:gd name="T9" fmla="*/ 0 h 40"/>
              <a:gd name="T10" fmla="*/ 2147483646 w 267"/>
              <a:gd name="T11" fmla="*/ 2147483646 h 40"/>
              <a:gd name="T12" fmla="*/ 2147483646 w 267"/>
              <a:gd name="T13" fmla="*/ 0 h 40"/>
              <a:gd name="T14" fmla="*/ 2147483646 w 267"/>
              <a:gd name="T15" fmla="*/ 2147483646 h 40"/>
              <a:gd name="T16" fmla="*/ 2147483646 w 267"/>
              <a:gd name="T17" fmla="*/ 0 h 40"/>
              <a:gd name="T18" fmla="*/ 2147483646 w 267"/>
              <a:gd name="T19" fmla="*/ 2147483646 h 40"/>
              <a:gd name="T20" fmla="*/ 2147483646 w 267"/>
              <a:gd name="T21" fmla="*/ 0 h 40"/>
              <a:gd name="T22" fmla="*/ 2147483646 w 267"/>
              <a:gd name="T23" fmla="*/ 2147483646 h 40"/>
              <a:gd name="T24" fmla="*/ 2147483646 w 267"/>
              <a:gd name="T25" fmla="*/ 0 h 40"/>
              <a:gd name="T26" fmla="*/ 2147483646 w 267"/>
              <a:gd name="T27" fmla="*/ 2147483646 h 40"/>
              <a:gd name="T28" fmla="*/ 2147483646 w 267"/>
              <a:gd name="T29" fmla="*/ 0 h 40"/>
              <a:gd name="T30" fmla="*/ 2147483646 w 267"/>
              <a:gd name="T31" fmla="*/ 2147483646 h 4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267"/>
              <a:gd name="T49" fmla="*/ 0 h 40"/>
              <a:gd name="T50" fmla="*/ 267 w 267"/>
              <a:gd name="T51" fmla="*/ 40 h 40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267" h="40">
                <a:moveTo>
                  <a:pt x="0" y="20"/>
                </a:moveTo>
                <a:lnTo>
                  <a:pt x="10" y="40"/>
                </a:lnTo>
                <a:lnTo>
                  <a:pt x="29" y="0"/>
                </a:lnTo>
                <a:lnTo>
                  <a:pt x="48" y="40"/>
                </a:lnTo>
                <a:lnTo>
                  <a:pt x="67" y="0"/>
                </a:lnTo>
                <a:lnTo>
                  <a:pt x="86" y="40"/>
                </a:lnTo>
                <a:lnTo>
                  <a:pt x="105" y="0"/>
                </a:lnTo>
                <a:lnTo>
                  <a:pt x="124" y="40"/>
                </a:lnTo>
                <a:lnTo>
                  <a:pt x="143" y="0"/>
                </a:lnTo>
                <a:lnTo>
                  <a:pt x="162" y="40"/>
                </a:lnTo>
                <a:lnTo>
                  <a:pt x="181" y="0"/>
                </a:lnTo>
                <a:lnTo>
                  <a:pt x="200" y="40"/>
                </a:lnTo>
                <a:lnTo>
                  <a:pt x="219" y="0"/>
                </a:lnTo>
                <a:lnTo>
                  <a:pt x="238" y="40"/>
                </a:lnTo>
                <a:lnTo>
                  <a:pt x="257" y="0"/>
                </a:lnTo>
                <a:lnTo>
                  <a:pt x="267" y="20"/>
                </a:lnTo>
              </a:path>
            </a:pathLst>
          </a:custGeom>
          <a:noFill/>
          <a:ln w="28575" cmpd="sng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7178" name="Rectangle 1081"/>
          <p:cNvSpPr>
            <a:spLocks noChangeArrowheads="1"/>
          </p:cNvSpPr>
          <p:nvPr/>
        </p:nvSpPr>
        <p:spPr bwMode="auto">
          <a:xfrm>
            <a:off x="523875" y="650875"/>
            <a:ext cx="120257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altLang="it-IT" sz="18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DUODENO</a:t>
            </a:r>
          </a:p>
        </p:txBody>
      </p:sp>
      <p:sp>
        <p:nvSpPr>
          <p:cNvPr id="7179" name="Line 1082"/>
          <p:cNvSpPr>
            <a:spLocks noChangeShapeType="1"/>
          </p:cNvSpPr>
          <p:nvPr/>
        </p:nvSpPr>
        <p:spPr bwMode="auto">
          <a:xfrm flipV="1">
            <a:off x="434975" y="1778000"/>
            <a:ext cx="0" cy="334963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180" name="Line 1083"/>
          <p:cNvSpPr>
            <a:spLocks noChangeShapeType="1"/>
          </p:cNvSpPr>
          <p:nvPr/>
        </p:nvSpPr>
        <p:spPr bwMode="auto">
          <a:xfrm flipV="1">
            <a:off x="520700" y="1382713"/>
            <a:ext cx="0" cy="730250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181" name="Rectangle 1084"/>
          <p:cNvSpPr>
            <a:spLocks noChangeArrowheads="1"/>
          </p:cNvSpPr>
          <p:nvPr/>
        </p:nvSpPr>
        <p:spPr bwMode="auto">
          <a:xfrm>
            <a:off x="163513" y="2111375"/>
            <a:ext cx="17287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altLang="it-IT" sz="1400" b="1" i="1">
                <a:solidFill>
                  <a:srgbClr val="FF3300"/>
                </a:solidFill>
              </a:rPr>
              <a:t>Lipasi pancreatica</a:t>
            </a:r>
          </a:p>
        </p:txBody>
      </p:sp>
      <p:sp>
        <p:nvSpPr>
          <p:cNvPr id="7182" name="Freeform 1087"/>
          <p:cNvSpPr>
            <a:spLocks/>
          </p:cNvSpPr>
          <p:nvPr/>
        </p:nvSpPr>
        <p:spPr bwMode="auto">
          <a:xfrm>
            <a:off x="1335088" y="1046163"/>
            <a:ext cx="1552575" cy="250825"/>
          </a:xfrm>
          <a:custGeom>
            <a:avLst/>
            <a:gdLst>
              <a:gd name="T0" fmla="*/ 0 w 1086"/>
              <a:gd name="T1" fmla="*/ 2147483646 h 175"/>
              <a:gd name="T2" fmla="*/ 2147483646 w 1086"/>
              <a:gd name="T3" fmla="*/ 2147483646 h 175"/>
              <a:gd name="T4" fmla="*/ 2147483646 w 1086"/>
              <a:gd name="T5" fmla="*/ 2147483646 h 175"/>
              <a:gd name="T6" fmla="*/ 2147483646 w 1086"/>
              <a:gd name="T7" fmla="*/ 2147483646 h 175"/>
              <a:gd name="T8" fmla="*/ 2147483646 w 1086"/>
              <a:gd name="T9" fmla="*/ 2147483646 h 17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86"/>
              <a:gd name="T16" fmla="*/ 0 h 175"/>
              <a:gd name="T17" fmla="*/ 1086 w 1086"/>
              <a:gd name="T18" fmla="*/ 175 h 17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86" h="175">
                <a:moveTo>
                  <a:pt x="0" y="175"/>
                </a:moveTo>
                <a:cubicBezTo>
                  <a:pt x="35" y="132"/>
                  <a:pt x="70" y="90"/>
                  <a:pt x="144" y="61"/>
                </a:cubicBezTo>
                <a:cubicBezTo>
                  <a:pt x="218" y="32"/>
                  <a:pt x="332" y="2"/>
                  <a:pt x="444" y="1"/>
                </a:cubicBezTo>
                <a:cubicBezTo>
                  <a:pt x="556" y="0"/>
                  <a:pt x="709" y="29"/>
                  <a:pt x="816" y="55"/>
                </a:cubicBezTo>
                <a:cubicBezTo>
                  <a:pt x="923" y="81"/>
                  <a:pt x="1004" y="119"/>
                  <a:pt x="1086" y="157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 type="stealth" w="med" len="med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183" name="Line 1088"/>
          <p:cNvSpPr>
            <a:spLocks noChangeShapeType="1"/>
          </p:cNvSpPr>
          <p:nvPr/>
        </p:nvSpPr>
        <p:spPr bwMode="auto">
          <a:xfrm>
            <a:off x="1662113" y="1709738"/>
            <a:ext cx="401637" cy="1460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184" name="Freeform 1093"/>
          <p:cNvSpPr>
            <a:spLocks/>
          </p:cNvSpPr>
          <p:nvPr/>
        </p:nvSpPr>
        <p:spPr bwMode="auto">
          <a:xfrm>
            <a:off x="2076450" y="1871663"/>
            <a:ext cx="366713" cy="133350"/>
          </a:xfrm>
          <a:custGeom>
            <a:avLst/>
            <a:gdLst>
              <a:gd name="T0" fmla="*/ 0 w 258"/>
              <a:gd name="T1" fmla="*/ 2147483646 h 93"/>
              <a:gd name="T2" fmla="*/ 2147483646 w 258"/>
              <a:gd name="T3" fmla="*/ 2147483646 h 93"/>
              <a:gd name="T4" fmla="*/ 2147483646 w 258"/>
              <a:gd name="T5" fmla="*/ 0 h 93"/>
              <a:gd name="T6" fmla="*/ 2147483646 w 258"/>
              <a:gd name="T7" fmla="*/ 2147483646 h 93"/>
              <a:gd name="T8" fmla="*/ 2147483646 w 258"/>
              <a:gd name="T9" fmla="*/ 2147483646 h 93"/>
              <a:gd name="T10" fmla="*/ 2147483646 w 258"/>
              <a:gd name="T11" fmla="*/ 2147483646 h 93"/>
              <a:gd name="T12" fmla="*/ 2147483646 w 258"/>
              <a:gd name="T13" fmla="*/ 2147483646 h 93"/>
              <a:gd name="T14" fmla="*/ 2147483646 w 258"/>
              <a:gd name="T15" fmla="*/ 2147483646 h 93"/>
              <a:gd name="T16" fmla="*/ 2147483646 w 258"/>
              <a:gd name="T17" fmla="*/ 2147483646 h 93"/>
              <a:gd name="T18" fmla="*/ 2147483646 w 258"/>
              <a:gd name="T19" fmla="*/ 2147483646 h 93"/>
              <a:gd name="T20" fmla="*/ 2147483646 w 258"/>
              <a:gd name="T21" fmla="*/ 2147483646 h 93"/>
              <a:gd name="T22" fmla="*/ 2147483646 w 258"/>
              <a:gd name="T23" fmla="*/ 2147483646 h 93"/>
              <a:gd name="T24" fmla="*/ 2147483646 w 258"/>
              <a:gd name="T25" fmla="*/ 2147483646 h 93"/>
              <a:gd name="T26" fmla="*/ 2147483646 w 258"/>
              <a:gd name="T27" fmla="*/ 2147483646 h 93"/>
              <a:gd name="T28" fmla="*/ 2147483646 w 258"/>
              <a:gd name="T29" fmla="*/ 2147483646 h 93"/>
              <a:gd name="T30" fmla="*/ 2147483646 w 258"/>
              <a:gd name="T31" fmla="*/ 2147483646 h 93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258"/>
              <a:gd name="T49" fmla="*/ 0 h 93"/>
              <a:gd name="T50" fmla="*/ 258 w 258"/>
              <a:gd name="T51" fmla="*/ 93 h 93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258" h="93">
                <a:moveTo>
                  <a:pt x="0" y="12"/>
                </a:moveTo>
                <a:lnTo>
                  <a:pt x="4" y="33"/>
                </a:lnTo>
                <a:lnTo>
                  <a:pt x="33" y="0"/>
                </a:lnTo>
                <a:lnTo>
                  <a:pt x="41" y="43"/>
                </a:lnTo>
                <a:lnTo>
                  <a:pt x="69" y="10"/>
                </a:lnTo>
                <a:lnTo>
                  <a:pt x="78" y="53"/>
                </a:lnTo>
                <a:lnTo>
                  <a:pt x="106" y="20"/>
                </a:lnTo>
                <a:lnTo>
                  <a:pt x="115" y="63"/>
                </a:lnTo>
                <a:lnTo>
                  <a:pt x="143" y="30"/>
                </a:lnTo>
                <a:lnTo>
                  <a:pt x="151" y="73"/>
                </a:lnTo>
                <a:lnTo>
                  <a:pt x="180" y="40"/>
                </a:lnTo>
                <a:lnTo>
                  <a:pt x="188" y="83"/>
                </a:lnTo>
                <a:lnTo>
                  <a:pt x="217" y="50"/>
                </a:lnTo>
                <a:lnTo>
                  <a:pt x="225" y="93"/>
                </a:lnTo>
                <a:lnTo>
                  <a:pt x="253" y="60"/>
                </a:lnTo>
                <a:lnTo>
                  <a:pt x="258" y="81"/>
                </a:lnTo>
              </a:path>
            </a:pathLst>
          </a:custGeom>
          <a:noFill/>
          <a:ln w="158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7185" name="Freeform 1092"/>
          <p:cNvSpPr>
            <a:spLocks/>
          </p:cNvSpPr>
          <p:nvPr/>
        </p:nvSpPr>
        <p:spPr bwMode="auto">
          <a:xfrm rot="-3039532">
            <a:off x="2091532" y="1907381"/>
            <a:ext cx="368300" cy="131763"/>
          </a:xfrm>
          <a:custGeom>
            <a:avLst/>
            <a:gdLst>
              <a:gd name="T0" fmla="*/ 0 w 258"/>
              <a:gd name="T1" fmla="*/ 2147483646 h 93"/>
              <a:gd name="T2" fmla="*/ 2147483646 w 258"/>
              <a:gd name="T3" fmla="*/ 2147483646 h 93"/>
              <a:gd name="T4" fmla="*/ 2147483646 w 258"/>
              <a:gd name="T5" fmla="*/ 0 h 93"/>
              <a:gd name="T6" fmla="*/ 2147483646 w 258"/>
              <a:gd name="T7" fmla="*/ 2147483646 h 93"/>
              <a:gd name="T8" fmla="*/ 2147483646 w 258"/>
              <a:gd name="T9" fmla="*/ 2147483646 h 93"/>
              <a:gd name="T10" fmla="*/ 2147483646 w 258"/>
              <a:gd name="T11" fmla="*/ 2147483646 h 93"/>
              <a:gd name="T12" fmla="*/ 2147483646 w 258"/>
              <a:gd name="T13" fmla="*/ 2147483646 h 93"/>
              <a:gd name="T14" fmla="*/ 2147483646 w 258"/>
              <a:gd name="T15" fmla="*/ 2147483646 h 93"/>
              <a:gd name="T16" fmla="*/ 2147483646 w 258"/>
              <a:gd name="T17" fmla="*/ 2147483646 h 93"/>
              <a:gd name="T18" fmla="*/ 2147483646 w 258"/>
              <a:gd name="T19" fmla="*/ 2147483646 h 93"/>
              <a:gd name="T20" fmla="*/ 2147483646 w 258"/>
              <a:gd name="T21" fmla="*/ 2147483646 h 93"/>
              <a:gd name="T22" fmla="*/ 2147483646 w 258"/>
              <a:gd name="T23" fmla="*/ 2147483646 h 93"/>
              <a:gd name="T24" fmla="*/ 2147483646 w 258"/>
              <a:gd name="T25" fmla="*/ 2147483646 h 93"/>
              <a:gd name="T26" fmla="*/ 2147483646 w 258"/>
              <a:gd name="T27" fmla="*/ 2147483646 h 93"/>
              <a:gd name="T28" fmla="*/ 2147483646 w 258"/>
              <a:gd name="T29" fmla="*/ 2147483646 h 93"/>
              <a:gd name="T30" fmla="*/ 2147483646 w 258"/>
              <a:gd name="T31" fmla="*/ 2147483646 h 93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258"/>
              <a:gd name="T49" fmla="*/ 0 h 93"/>
              <a:gd name="T50" fmla="*/ 258 w 258"/>
              <a:gd name="T51" fmla="*/ 93 h 93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258" h="93">
                <a:moveTo>
                  <a:pt x="0" y="12"/>
                </a:moveTo>
                <a:lnTo>
                  <a:pt x="4" y="33"/>
                </a:lnTo>
                <a:lnTo>
                  <a:pt x="33" y="0"/>
                </a:lnTo>
                <a:lnTo>
                  <a:pt x="41" y="43"/>
                </a:lnTo>
                <a:lnTo>
                  <a:pt x="69" y="10"/>
                </a:lnTo>
                <a:lnTo>
                  <a:pt x="78" y="53"/>
                </a:lnTo>
                <a:lnTo>
                  <a:pt x="106" y="20"/>
                </a:lnTo>
                <a:lnTo>
                  <a:pt x="115" y="63"/>
                </a:lnTo>
                <a:lnTo>
                  <a:pt x="143" y="30"/>
                </a:lnTo>
                <a:lnTo>
                  <a:pt x="151" y="73"/>
                </a:lnTo>
                <a:lnTo>
                  <a:pt x="180" y="40"/>
                </a:lnTo>
                <a:lnTo>
                  <a:pt x="188" y="83"/>
                </a:lnTo>
                <a:lnTo>
                  <a:pt x="217" y="50"/>
                </a:lnTo>
                <a:lnTo>
                  <a:pt x="225" y="93"/>
                </a:lnTo>
                <a:lnTo>
                  <a:pt x="253" y="60"/>
                </a:lnTo>
                <a:lnTo>
                  <a:pt x="258" y="81"/>
                </a:lnTo>
              </a:path>
            </a:pathLst>
          </a:custGeom>
          <a:noFill/>
          <a:ln w="158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7186" name="Freeform 1095"/>
          <p:cNvSpPr>
            <a:spLocks/>
          </p:cNvSpPr>
          <p:nvPr/>
        </p:nvSpPr>
        <p:spPr bwMode="auto">
          <a:xfrm rot="-7620801">
            <a:off x="2118519" y="1854994"/>
            <a:ext cx="366712" cy="133350"/>
          </a:xfrm>
          <a:custGeom>
            <a:avLst/>
            <a:gdLst>
              <a:gd name="T0" fmla="*/ 0 w 258"/>
              <a:gd name="T1" fmla="*/ 2147483646 h 93"/>
              <a:gd name="T2" fmla="*/ 2147483646 w 258"/>
              <a:gd name="T3" fmla="*/ 2147483646 h 93"/>
              <a:gd name="T4" fmla="*/ 2147483646 w 258"/>
              <a:gd name="T5" fmla="*/ 0 h 93"/>
              <a:gd name="T6" fmla="*/ 2147483646 w 258"/>
              <a:gd name="T7" fmla="*/ 2147483646 h 93"/>
              <a:gd name="T8" fmla="*/ 2147483646 w 258"/>
              <a:gd name="T9" fmla="*/ 2147483646 h 93"/>
              <a:gd name="T10" fmla="*/ 2147483646 w 258"/>
              <a:gd name="T11" fmla="*/ 2147483646 h 93"/>
              <a:gd name="T12" fmla="*/ 2147483646 w 258"/>
              <a:gd name="T13" fmla="*/ 2147483646 h 93"/>
              <a:gd name="T14" fmla="*/ 2147483646 w 258"/>
              <a:gd name="T15" fmla="*/ 2147483646 h 93"/>
              <a:gd name="T16" fmla="*/ 2147483646 w 258"/>
              <a:gd name="T17" fmla="*/ 2147483646 h 93"/>
              <a:gd name="T18" fmla="*/ 2147483646 w 258"/>
              <a:gd name="T19" fmla="*/ 2147483646 h 93"/>
              <a:gd name="T20" fmla="*/ 2147483646 w 258"/>
              <a:gd name="T21" fmla="*/ 2147483646 h 93"/>
              <a:gd name="T22" fmla="*/ 2147483646 w 258"/>
              <a:gd name="T23" fmla="*/ 2147483646 h 93"/>
              <a:gd name="T24" fmla="*/ 2147483646 w 258"/>
              <a:gd name="T25" fmla="*/ 2147483646 h 93"/>
              <a:gd name="T26" fmla="*/ 2147483646 w 258"/>
              <a:gd name="T27" fmla="*/ 2147483646 h 93"/>
              <a:gd name="T28" fmla="*/ 2147483646 w 258"/>
              <a:gd name="T29" fmla="*/ 2147483646 h 93"/>
              <a:gd name="T30" fmla="*/ 2147483646 w 258"/>
              <a:gd name="T31" fmla="*/ 2147483646 h 93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258"/>
              <a:gd name="T49" fmla="*/ 0 h 93"/>
              <a:gd name="T50" fmla="*/ 258 w 258"/>
              <a:gd name="T51" fmla="*/ 93 h 93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258" h="93">
                <a:moveTo>
                  <a:pt x="0" y="12"/>
                </a:moveTo>
                <a:lnTo>
                  <a:pt x="4" y="33"/>
                </a:lnTo>
                <a:lnTo>
                  <a:pt x="33" y="0"/>
                </a:lnTo>
                <a:lnTo>
                  <a:pt x="41" y="43"/>
                </a:lnTo>
                <a:lnTo>
                  <a:pt x="69" y="10"/>
                </a:lnTo>
                <a:lnTo>
                  <a:pt x="78" y="53"/>
                </a:lnTo>
                <a:lnTo>
                  <a:pt x="106" y="20"/>
                </a:lnTo>
                <a:lnTo>
                  <a:pt x="115" y="63"/>
                </a:lnTo>
                <a:lnTo>
                  <a:pt x="143" y="30"/>
                </a:lnTo>
                <a:lnTo>
                  <a:pt x="151" y="73"/>
                </a:lnTo>
                <a:lnTo>
                  <a:pt x="180" y="40"/>
                </a:lnTo>
                <a:lnTo>
                  <a:pt x="188" y="83"/>
                </a:lnTo>
                <a:lnTo>
                  <a:pt x="217" y="50"/>
                </a:lnTo>
                <a:lnTo>
                  <a:pt x="225" y="93"/>
                </a:lnTo>
                <a:lnTo>
                  <a:pt x="253" y="60"/>
                </a:lnTo>
                <a:lnTo>
                  <a:pt x="258" y="81"/>
                </a:lnTo>
              </a:path>
            </a:pathLst>
          </a:custGeom>
          <a:noFill/>
          <a:ln w="158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grpSp>
        <p:nvGrpSpPr>
          <p:cNvPr id="2" name="Group 1099"/>
          <p:cNvGrpSpPr>
            <a:grpSpLocks/>
          </p:cNvGrpSpPr>
          <p:nvPr/>
        </p:nvGrpSpPr>
        <p:grpSpPr bwMode="auto">
          <a:xfrm>
            <a:off x="2024063" y="1909763"/>
            <a:ext cx="171450" cy="144462"/>
            <a:chOff x="1770" y="3018"/>
            <a:chExt cx="120" cy="102"/>
          </a:xfrm>
        </p:grpSpPr>
        <p:sp>
          <p:nvSpPr>
            <p:cNvPr id="7298" name="Oval 1096"/>
            <p:cNvSpPr>
              <a:spLocks noChangeArrowheads="1"/>
            </p:cNvSpPr>
            <p:nvPr/>
          </p:nvSpPr>
          <p:spPr bwMode="auto">
            <a:xfrm>
              <a:off x="1770" y="3042"/>
              <a:ext cx="48" cy="6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GB" altLang="it-IT"/>
            </a:p>
          </p:txBody>
        </p:sp>
        <p:sp>
          <p:nvSpPr>
            <p:cNvPr id="7299" name="Oval 1097"/>
            <p:cNvSpPr>
              <a:spLocks noChangeArrowheads="1"/>
            </p:cNvSpPr>
            <p:nvPr/>
          </p:nvSpPr>
          <p:spPr bwMode="auto">
            <a:xfrm>
              <a:off x="1818" y="3060"/>
              <a:ext cx="48" cy="6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GB" altLang="it-IT"/>
            </a:p>
          </p:txBody>
        </p:sp>
        <p:sp>
          <p:nvSpPr>
            <p:cNvPr id="7300" name="Oval 1098"/>
            <p:cNvSpPr>
              <a:spLocks noChangeArrowheads="1"/>
            </p:cNvSpPr>
            <p:nvPr/>
          </p:nvSpPr>
          <p:spPr bwMode="auto">
            <a:xfrm>
              <a:off x="1842" y="3018"/>
              <a:ext cx="48" cy="6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GB" altLang="it-IT"/>
            </a:p>
          </p:txBody>
        </p:sp>
      </p:grpSp>
      <p:grpSp>
        <p:nvGrpSpPr>
          <p:cNvPr id="3" name="Group 1100"/>
          <p:cNvGrpSpPr>
            <a:grpSpLocks/>
          </p:cNvGrpSpPr>
          <p:nvPr/>
        </p:nvGrpSpPr>
        <p:grpSpPr bwMode="auto">
          <a:xfrm>
            <a:off x="2074863" y="1736725"/>
            <a:ext cx="173037" cy="146050"/>
            <a:chOff x="1770" y="3018"/>
            <a:chExt cx="120" cy="102"/>
          </a:xfrm>
        </p:grpSpPr>
        <p:sp>
          <p:nvSpPr>
            <p:cNvPr id="7295" name="Oval 1101"/>
            <p:cNvSpPr>
              <a:spLocks noChangeArrowheads="1"/>
            </p:cNvSpPr>
            <p:nvPr/>
          </p:nvSpPr>
          <p:spPr bwMode="auto">
            <a:xfrm>
              <a:off x="1770" y="3042"/>
              <a:ext cx="48" cy="6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GB" altLang="it-IT"/>
            </a:p>
          </p:txBody>
        </p:sp>
        <p:sp>
          <p:nvSpPr>
            <p:cNvPr id="7296" name="Oval 1102"/>
            <p:cNvSpPr>
              <a:spLocks noChangeArrowheads="1"/>
            </p:cNvSpPr>
            <p:nvPr/>
          </p:nvSpPr>
          <p:spPr bwMode="auto">
            <a:xfrm>
              <a:off x="1818" y="3060"/>
              <a:ext cx="48" cy="6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GB" altLang="it-IT"/>
            </a:p>
          </p:txBody>
        </p:sp>
        <p:sp>
          <p:nvSpPr>
            <p:cNvPr id="7297" name="Oval 1103"/>
            <p:cNvSpPr>
              <a:spLocks noChangeArrowheads="1"/>
            </p:cNvSpPr>
            <p:nvPr/>
          </p:nvSpPr>
          <p:spPr bwMode="auto">
            <a:xfrm>
              <a:off x="1842" y="3018"/>
              <a:ext cx="48" cy="6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GB" altLang="it-IT"/>
            </a:p>
          </p:txBody>
        </p:sp>
      </p:grpSp>
      <p:grpSp>
        <p:nvGrpSpPr>
          <p:cNvPr id="4" name="Group 1104"/>
          <p:cNvGrpSpPr>
            <a:grpSpLocks/>
          </p:cNvGrpSpPr>
          <p:nvPr/>
        </p:nvGrpSpPr>
        <p:grpSpPr bwMode="auto">
          <a:xfrm>
            <a:off x="2271713" y="1711325"/>
            <a:ext cx="171450" cy="146050"/>
            <a:chOff x="1770" y="3018"/>
            <a:chExt cx="120" cy="102"/>
          </a:xfrm>
        </p:grpSpPr>
        <p:sp>
          <p:nvSpPr>
            <p:cNvPr id="7292" name="Oval 1105"/>
            <p:cNvSpPr>
              <a:spLocks noChangeArrowheads="1"/>
            </p:cNvSpPr>
            <p:nvPr/>
          </p:nvSpPr>
          <p:spPr bwMode="auto">
            <a:xfrm>
              <a:off x="1770" y="3042"/>
              <a:ext cx="48" cy="6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GB" altLang="it-IT"/>
            </a:p>
          </p:txBody>
        </p:sp>
        <p:sp>
          <p:nvSpPr>
            <p:cNvPr id="7293" name="Oval 1106"/>
            <p:cNvSpPr>
              <a:spLocks noChangeArrowheads="1"/>
            </p:cNvSpPr>
            <p:nvPr/>
          </p:nvSpPr>
          <p:spPr bwMode="auto">
            <a:xfrm>
              <a:off x="1818" y="3060"/>
              <a:ext cx="48" cy="6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GB" altLang="it-IT"/>
            </a:p>
          </p:txBody>
        </p:sp>
        <p:sp>
          <p:nvSpPr>
            <p:cNvPr id="7294" name="Oval 1107"/>
            <p:cNvSpPr>
              <a:spLocks noChangeArrowheads="1"/>
            </p:cNvSpPr>
            <p:nvPr/>
          </p:nvSpPr>
          <p:spPr bwMode="auto">
            <a:xfrm>
              <a:off x="1842" y="3018"/>
              <a:ext cx="48" cy="6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GB" altLang="it-IT"/>
            </a:p>
          </p:txBody>
        </p:sp>
      </p:grpSp>
      <p:grpSp>
        <p:nvGrpSpPr>
          <p:cNvPr id="5" name="Group 1108"/>
          <p:cNvGrpSpPr>
            <a:grpSpLocks/>
          </p:cNvGrpSpPr>
          <p:nvPr/>
        </p:nvGrpSpPr>
        <p:grpSpPr bwMode="auto">
          <a:xfrm>
            <a:off x="2289175" y="2038350"/>
            <a:ext cx="171450" cy="144463"/>
            <a:chOff x="1770" y="3018"/>
            <a:chExt cx="120" cy="102"/>
          </a:xfrm>
        </p:grpSpPr>
        <p:sp>
          <p:nvSpPr>
            <p:cNvPr id="7289" name="Oval 1109"/>
            <p:cNvSpPr>
              <a:spLocks noChangeArrowheads="1"/>
            </p:cNvSpPr>
            <p:nvPr/>
          </p:nvSpPr>
          <p:spPr bwMode="auto">
            <a:xfrm>
              <a:off x="1770" y="3042"/>
              <a:ext cx="48" cy="6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GB" altLang="it-IT"/>
            </a:p>
          </p:txBody>
        </p:sp>
        <p:sp>
          <p:nvSpPr>
            <p:cNvPr id="7290" name="Oval 1110"/>
            <p:cNvSpPr>
              <a:spLocks noChangeArrowheads="1"/>
            </p:cNvSpPr>
            <p:nvPr/>
          </p:nvSpPr>
          <p:spPr bwMode="auto">
            <a:xfrm>
              <a:off x="1818" y="3060"/>
              <a:ext cx="48" cy="6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GB" altLang="it-IT"/>
            </a:p>
          </p:txBody>
        </p:sp>
        <p:sp>
          <p:nvSpPr>
            <p:cNvPr id="7291" name="Oval 1111"/>
            <p:cNvSpPr>
              <a:spLocks noChangeArrowheads="1"/>
            </p:cNvSpPr>
            <p:nvPr/>
          </p:nvSpPr>
          <p:spPr bwMode="auto">
            <a:xfrm>
              <a:off x="1842" y="3018"/>
              <a:ext cx="48" cy="6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GB" altLang="it-IT"/>
            </a:p>
          </p:txBody>
        </p:sp>
      </p:grpSp>
      <p:grpSp>
        <p:nvGrpSpPr>
          <p:cNvPr id="6" name="Group 1112"/>
          <p:cNvGrpSpPr>
            <a:grpSpLocks/>
          </p:cNvGrpSpPr>
          <p:nvPr/>
        </p:nvGrpSpPr>
        <p:grpSpPr bwMode="auto">
          <a:xfrm>
            <a:off x="2127250" y="2063750"/>
            <a:ext cx="171450" cy="144463"/>
            <a:chOff x="1770" y="3018"/>
            <a:chExt cx="120" cy="102"/>
          </a:xfrm>
        </p:grpSpPr>
        <p:sp>
          <p:nvSpPr>
            <p:cNvPr id="7286" name="Oval 1113"/>
            <p:cNvSpPr>
              <a:spLocks noChangeArrowheads="1"/>
            </p:cNvSpPr>
            <p:nvPr/>
          </p:nvSpPr>
          <p:spPr bwMode="auto">
            <a:xfrm>
              <a:off x="1770" y="3042"/>
              <a:ext cx="48" cy="6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GB" altLang="it-IT"/>
            </a:p>
          </p:txBody>
        </p:sp>
        <p:sp>
          <p:nvSpPr>
            <p:cNvPr id="7287" name="Oval 1114"/>
            <p:cNvSpPr>
              <a:spLocks noChangeArrowheads="1"/>
            </p:cNvSpPr>
            <p:nvPr/>
          </p:nvSpPr>
          <p:spPr bwMode="auto">
            <a:xfrm>
              <a:off x="1818" y="3060"/>
              <a:ext cx="48" cy="6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GB" altLang="it-IT"/>
            </a:p>
          </p:txBody>
        </p:sp>
        <p:sp>
          <p:nvSpPr>
            <p:cNvPr id="7288" name="Oval 1115"/>
            <p:cNvSpPr>
              <a:spLocks noChangeArrowheads="1"/>
            </p:cNvSpPr>
            <p:nvPr/>
          </p:nvSpPr>
          <p:spPr bwMode="auto">
            <a:xfrm>
              <a:off x="1842" y="3018"/>
              <a:ext cx="48" cy="6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GB" altLang="it-IT"/>
            </a:p>
          </p:txBody>
        </p:sp>
      </p:grpSp>
      <p:grpSp>
        <p:nvGrpSpPr>
          <p:cNvPr id="7" name="Group 1116"/>
          <p:cNvGrpSpPr>
            <a:grpSpLocks/>
          </p:cNvGrpSpPr>
          <p:nvPr/>
        </p:nvGrpSpPr>
        <p:grpSpPr bwMode="auto">
          <a:xfrm>
            <a:off x="2384425" y="1831975"/>
            <a:ext cx="171450" cy="146050"/>
            <a:chOff x="1770" y="3018"/>
            <a:chExt cx="120" cy="102"/>
          </a:xfrm>
        </p:grpSpPr>
        <p:sp>
          <p:nvSpPr>
            <p:cNvPr id="7283" name="Oval 1117"/>
            <p:cNvSpPr>
              <a:spLocks noChangeArrowheads="1"/>
            </p:cNvSpPr>
            <p:nvPr/>
          </p:nvSpPr>
          <p:spPr bwMode="auto">
            <a:xfrm>
              <a:off x="1770" y="3042"/>
              <a:ext cx="48" cy="6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GB" altLang="it-IT"/>
            </a:p>
          </p:txBody>
        </p:sp>
        <p:sp>
          <p:nvSpPr>
            <p:cNvPr id="7284" name="Oval 1118"/>
            <p:cNvSpPr>
              <a:spLocks noChangeArrowheads="1"/>
            </p:cNvSpPr>
            <p:nvPr/>
          </p:nvSpPr>
          <p:spPr bwMode="auto">
            <a:xfrm>
              <a:off x="1818" y="3060"/>
              <a:ext cx="48" cy="6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GB" altLang="it-IT"/>
            </a:p>
          </p:txBody>
        </p:sp>
        <p:sp>
          <p:nvSpPr>
            <p:cNvPr id="7285" name="Oval 1119"/>
            <p:cNvSpPr>
              <a:spLocks noChangeArrowheads="1"/>
            </p:cNvSpPr>
            <p:nvPr/>
          </p:nvSpPr>
          <p:spPr bwMode="auto">
            <a:xfrm>
              <a:off x="1842" y="3018"/>
              <a:ext cx="48" cy="6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GB" altLang="it-IT"/>
            </a:p>
          </p:txBody>
        </p:sp>
      </p:grpSp>
      <p:sp>
        <p:nvSpPr>
          <p:cNvPr id="7193" name="Line 1120"/>
          <p:cNvSpPr>
            <a:spLocks noChangeShapeType="1"/>
          </p:cNvSpPr>
          <p:nvPr/>
        </p:nvSpPr>
        <p:spPr bwMode="auto">
          <a:xfrm flipV="1">
            <a:off x="2592388" y="1700213"/>
            <a:ext cx="315912" cy="1444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194" name="Freeform 1121"/>
          <p:cNvSpPr>
            <a:spLocks/>
          </p:cNvSpPr>
          <p:nvPr/>
        </p:nvSpPr>
        <p:spPr bwMode="auto">
          <a:xfrm>
            <a:off x="2681288" y="804863"/>
            <a:ext cx="1169987" cy="1790700"/>
          </a:xfrm>
          <a:custGeom>
            <a:avLst/>
            <a:gdLst>
              <a:gd name="T0" fmla="*/ 2147483646 w 818"/>
              <a:gd name="T1" fmla="*/ 0 h 1131"/>
              <a:gd name="T2" fmla="*/ 2147483646 w 818"/>
              <a:gd name="T3" fmla="*/ 2147483646 h 1131"/>
              <a:gd name="T4" fmla="*/ 2147483646 w 818"/>
              <a:gd name="T5" fmla="*/ 2147483646 h 1131"/>
              <a:gd name="T6" fmla="*/ 2147483646 w 818"/>
              <a:gd name="T7" fmla="*/ 2147483646 h 1131"/>
              <a:gd name="T8" fmla="*/ 2147483646 w 818"/>
              <a:gd name="T9" fmla="*/ 2147483646 h 1131"/>
              <a:gd name="T10" fmla="*/ 2147483646 w 818"/>
              <a:gd name="T11" fmla="*/ 2147483646 h 1131"/>
              <a:gd name="T12" fmla="*/ 2147483646 w 818"/>
              <a:gd name="T13" fmla="*/ 2147483646 h 1131"/>
              <a:gd name="T14" fmla="*/ 2147483646 w 818"/>
              <a:gd name="T15" fmla="*/ 2147483646 h 1131"/>
              <a:gd name="T16" fmla="*/ 2147483646 w 818"/>
              <a:gd name="T17" fmla="*/ 2147483646 h 1131"/>
              <a:gd name="T18" fmla="*/ 2147483646 w 818"/>
              <a:gd name="T19" fmla="*/ 2147483646 h 1131"/>
              <a:gd name="T20" fmla="*/ 2147483646 w 818"/>
              <a:gd name="T21" fmla="*/ 2147483646 h 1131"/>
              <a:gd name="T22" fmla="*/ 2147483646 w 818"/>
              <a:gd name="T23" fmla="*/ 2147483646 h 1131"/>
              <a:gd name="T24" fmla="*/ 2147483646 w 818"/>
              <a:gd name="T25" fmla="*/ 2147483646 h 1131"/>
              <a:gd name="T26" fmla="*/ 2147483646 w 818"/>
              <a:gd name="T27" fmla="*/ 2147483646 h 1131"/>
              <a:gd name="T28" fmla="*/ 2147483646 w 818"/>
              <a:gd name="T29" fmla="*/ 2147483646 h 1131"/>
              <a:gd name="T30" fmla="*/ 2147483646 w 818"/>
              <a:gd name="T31" fmla="*/ 2147483646 h 1131"/>
              <a:gd name="T32" fmla="*/ 2147483646 w 818"/>
              <a:gd name="T33" fmla="*/ 2147483646 h 1131"/>
              <a:gd name="T34" fmla="*/ 2147483646 w 818"/>
              <a:gd name="T35" fmla="*/ 2147483646 h 1131"/>
              <a:gd name="T36" fmla="*/ 2147483646 w 818"/>
              <a:gd name="T37" fmla="*/ 2147483646 h 1131"/>
              <a:gd name="T38" fmla="*/ 2147483646 w 818"/>
              <a:gd name="T39" fmla="*/ 2147483646 h 1131"/>
              <a:gd name="T40" fmla="*/ 2147483646 w 818"/>
              <a:gd name="T41" fmla="*/ 2147483646 h 1131"/>
              <a:gd name="T42" fmla="*/ 2147483646 w 818"/>
              <a:gd name="T43" fmla="*/ 2147483646 h 1131"/>
              <a:gd name="T44" fmla="*/ 2147483646 w 818"/>
              <a:gd name="T45" fmla="*/ 2147483646 h 1131"/>
              <a:gd name="T46" fmla="*/ 2147483646 w 818"/>
              <a:gd name="T47" fmla="*/ 2147483646 h 1131"/>
              <a:gd name="T48" fmla="*/ 2147483646 w 818"/>
              <a:gd name="T49" fmla="*/ 2147483646 h 1131"/>
              <a:gd name="T50" fmla="*/ 2147483646 w 818"/>
              <a:gd name="T51" fmla="*/ 2147483646 h 1131"/>
              <a:gd name="T52" fmla="*/ 2147483646 w 818"/>
              <a:gd name="T53" fmla="*/ 2147483646 h 1131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818"/>
              <a:gd name="T82" fmla="*/ 0 h 1131"/>
              <a:gd name="T83" fmla="*/ 818 w 818"/>
              <a:gd name="T84" fmla="*/ 1131 h 1131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818" h="1131">
                <a:moveTo>
                  <a:pt x="634" y="0"/>
                </a:moveTo>
                <a:cubicBezTo>
                  <a:pt x="600" y="18"/>
                  <a:pt x="567" y="37"/>
                  <a:pt x="514" y="42"/>
                </a:cubicBezTo>
                <a:cubicBezTo>
                  <a:pt x="461" y="47"/>
                  <a:pt x="385" y="35"/>
                  <a:pt x="316" y="30"/>
                </a:cubicBezTo>
                <a:cubicBezTo>
                  <a:pt x="247" y="25"/>
                  <a:pt x="152" y="1"/>
                  <a:pt x="100" y="12"/>
                </a:cubicBezTo>
                <a:cubicBezTo>
                  <a:pt x="48" y="23"/>
                  <a:pt x="8" y="65"/>
                  <a:pt x="4" y="96"/>
                </a:cubicBezTo>
                <a:cubicBezTo>
                  <a:pt x="0" y="127"/>
                  <a:pt x="34" y="184"/>
                  <a:pt x="76" y="198"/>
                </a:cubicBezTo>
                <a:cubicBezTo>
                  <a:pt x="118" y="212"/>
                  <a:pt x="189" y="188"/>
                  <a:pt x="256" y="180"/>
                </a:cubicBezTo>
                <a:cubicBezTo>
                  <a:pt x="323" y="172"/>
                  <a:pt x="415" y="144"/>
                  <a:pt x="478" y="150"/>
                </a:cubicBezTo>
                <a:cubicBezTo>
                  <a:pt x="541" y="156"/>
                  <a:pt x="609" y="186"/>
                  <a:pt x="634" y="216"/>
                </a:cubicBezTo>
                <a:cubicBezTo>
                  <a:pt x="659" y="246"/>
                  <a:pt x="655" y="304"/>
                  <a:pt x="628" y="330"/>
                </a:cubicBezTo>
                <a:cubicBezTo>
                  <a:pt x="601" y="356"/>
                  <a:pt x="527" y="371"/>
                  <a:pt x="472" y="372"/>
                </a:cubicBezTo>
                <a:cubicBezTo>
                  <a:pt x="417" y="373"/>
                  <a:pt x="359" y="341"/>
                  <a:pt x="298" y="336"/>
                </a:cubicBezTo>
                <a:cubicBezTo>
                  <a:pt x="237" y="331"/>
                  <a:pt x="138" y="314"/>
                  <a:pt x="106" y="342"/>
                </a:cubicBezTo>
                <a:cubicBezTo>
                  <a:pt x="74" y="370"/>
                  <a:pt x="74" y="470"/>
                  <a:pt x="106" y="504"/>
                </a:cubicBezTo>
                <a:cubicBezTo>
                  <a:pt x="138" y="538"/>
                  <a:pt x="216" y="553"/>
                  <a:pt x="298" y="546"/>
                </a:cubicBezTo>
                <a:cubicBezTo>
                  <a:pt x="380" y="539"/>
                  <a:pt x="528" y="460"/>
                  <a:pt x="598" y="462"/>
                </a:cubicBezTo>
                <a:cubicBezTo>
                  <a:pt x="668" y="464"/>
                  <a:pt x="706" y="520"/>
                  <a:pt x="718" y="558"/>
                </a:cubicBezTo>
                <a:cubicBezTo>
                  <a:pt x="730" y="596"/>
                  <a:pt x="714" y="657"/>
                  <a:pt x="670" y="690"/>
                </a:cubicBezTo>
                <a:cubicBezTo>
                  <a:pt x="626" y="723"/>
                  <a:pt x="531" y="750"/>
                  <a:pt x="454" y="756"/>
                </a:cubicBezTo>
                <a:cubicBezTo>
                  <a:pt x="377" y="762"/>
                  <a:pt x="268" y="711"/>
                  <a:pt x="208" y="726"/>
                </a:cubicBezTo>
                <a:cubicBezTo>
                  <a:pt x="148" y="741"/>
                  <a:pt x="98" y="810"/>
                  <a:pt x="94" y="846"/>
                </a:cubicBezTo>
                <a:cubicBezTo>
                  <a:pt x="90" y="882"/>
                  <a:pt x="136" y="927"/>
                  <a:pt x="184" y="942"/>
                </a:cubicBezTo>
                <a:cubicBezTo>
                  <a:pt x="232" y="957"/>
                  <a:pt x="304" y="953"/>
                  <a:pt x="382" y="936"/>
                </a:cubicBezTo>
                <a:cubicBezTo>
                  <a:pt x="460" y="919"/>
                  <a:pt x="580" y="838"/>
                  <a:pt x="652" y="840"/>
                </a:cubicBezTo>
                <a:cubicBezTo>
                  <a:pt x="724" y="842"/>
                  <a:pt x="818" y="904"/>
                  <a:pt x="814" y="948"/>
                </a:cubicBezTo>
                <a:cubicBezTo>
                  <a:pt x="810" y="992"/>
                  <a:pt x="694" y="1077"/>
                  <a:pt x="628" y="1104"/>
                </a:cubicBezTo>
                <a:cubicBezTo>
                  <a:pt x="562" y="1131"/>
                  <a:pt x="490" y="1120"/>
                  <a:pt x="418" y="1110"/>
                </a:cubicBezTo>
              </a:path>
            </a:pathLst>
          </a:custGeom>
          <a:noFill/>
          <a:ln w="28575" cmpd="sng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195" name="Oval 1122"/>
          <p:cNvSpPr>
            <a:spLocks noChangeArrowheads="1"/>
          </p:cNvSpPr>
          <p:nvPr/>
        </p:nvSpPr>
        <p:spPr bwMode="auto">
          <a:xfrm>
            <a:off x="3441700" y="838200"/>
            <a:ext cx="103188" cy="112713"/>
          </a:xfrm>
          <a:prstGeom prst="ellips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GB" altLang="it-IT"/>
          </a:p>
        </p:txBody>
      </p:sp>
      <p:sp>
        <p:nvSpPr>
          <p:cNvPr id="7196" name="Oval 1123"/>
          <p:cNvSpPr>
            <a:spLocks noChangeArrowheads="1"/>
          </p:cNvSpPr>
          <p:nvPr/>
        </p:nvSpPr>
        <p:spPr bwMode="auto">
          <a:xfrm>
            <a:off x="3338513" y="855663"/>
            <a:ext cx="103187" cy="111125"/>
          </a:xfrm>
          <a:prstGeom prst="ellips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GB" altLang="it-IT"/>
          </a:p>
        </p:txBody>
      </p:sp>
      <p:sp>
        <p:nvSpPr>
          <p:cNvPr id="7197" name="Oval 1124"/>
          <p:cNvSpPr>
            <a:spLocks noChangeArrowheads="1"/>
          </p:cNvSpPr>
          <p:nvPr/>
        </p:nvSpPr>
        <p:spPr bwMode="auto">
          <a:xfrm>
            <a:off x="3254375" y="847725"/>
            <a:ext cx="101600" cy="111125"/>
          </a:xfrm>
          <a:prstGeom prst="ellips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GB" altLang="it-IT"/>
          </a:p>
        </p:txBody>
      </p:sp>
      <p:sp>
        <p:nvSpPr>
          <p:cNvPr id="7198" name="Oval 1125"/>
          <p:cNvSpPr>
            <a:spLocks noChangeArrowheads="1"/>
          </p:cNvSpPr>
          <p:nvPr/>
        </p:nvSpPr>
        <p:spPr bwMode="auto">
          <a:xfrm>
            <a:off x="3151188" y="847725"/>
            <a:ext cx="103187" cy="111125"/>
          </a:xfrm>
          <a:prstGeom prst="ellips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GB" altLang="it-IT"/>
          </a:p>
        </p:txBody>
      </p:sp>
      <p:sp>
        <p:nvSpPr>
          <p:cNvPr id="7199" name="Oval 1126"/>
          <p:cNvSpPr>
            <a:spLocks noChangeArrowheads="1"/>
          </p:cNvSpPr>
          <p:nvPr/>
        </p:nvSpPr>
        <p:spPr bwMode="auto">
          <a:xfrm>
            <a:off x="3048000" y="838200"/>
            <a:ext cx="103188" cy="112713"/>
          </a:xfrm>
          <a:prstGeom prst="ellips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GB" altLang="it-IT"/>
          </a:p>
        </p:txBody>
      </p:sp>
      <p:sp>
        <p:nvSpPr>
          <p:cNvPr id="7200" name="Oval 1127"/>
          <p:cNvSpPr>
            <a:spLocks noChangeArrowheads="1"/>
          </p:cNvSpPr>
          <p:nvPr/>
        </p:nvSpPr>
        <p:spPr bwMode="auto">
          <a:xfrm>
            <a:off x="2944813" y="822325"/>
            <a:ext cx="103187" cy="111125"/>
          </a:xfrm>
          <a:prstGeom prst="ellips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GB" altLang="it-IT"/>
          </a:p>
        </p:txBody>
      </p:sp>
      <p:sp>
        <p:nvSpPr>
          <p:cNvPr id="7201" name="Oval 1128"/>
          <p:cNvSpPr>
            <a:spLocks noChangeArrowheads="1"/>
          </p:cNvSpPr>
          <p:nvPr/>
        </p:nvSpPr>
        <p:spPr bwMode="auto">
          <a:xfrm>
            <a:off x="2868613" y="804863"/>
            <a:ext cx="101600" cy="111125"/>
          </a:xfrm>
          <a:prstGeom prst="ellips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GB" altLang="it-IT"/>
          </a:p>
        </p:txBody>
      </p:sp>
      <p:sp>
        <p:nvSpPr>
          <p:cNvPr id="7202" name="Oval 1129"/>
          <p:cNvSpPr>
            <a:spLocks noChangeArrowheads="1"/>
          </p:cNvSpPr>
          <p:nvPr/>
        </p:nvSpPr>
        <p:spPr bwMode="auto">
          <a:xfrm>
            <a:off x="2765425" y="822325"/>
            <a:ext cx="103188" cy="111125"/>
          </a:xfrm>
          <a:prstGeom prst="ellips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GB" altLang="it-IT"/>
          </a:p>
        </p:txBody>
      </p:sp>
      <p:sp>
        <p:nvSpPr>
          <p:cNvPr id="7203" name="Oval 1130"/>
          <p:cNvSpPr>
            <a:spLocks noChangeArrowheads="1"/>
          </p:cNvSpPr>
          <p:nvPr/>
        </p:nvSpPr>
        <p:spPr bwMode="auto">
          <a:xfrm>
            <a:off x="2705100" y="873125"/>
            <a:ext cx="103188" cy="111125"/>
          </a:xfrm>
          <a:prstGeom prst="ellips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GB" altLang="it-IT"/>
          </a:p>
        </p:txBody>
      </p:sp>
      <p:sp>
        <p:nvSpPr>
          <p:cNvPr id="7204" name="Oval 1131"/>
          <p:cNvSpPr>
            <a:spLocks noChangeArrowheads="1"/>
          </p:cNvSpPr>
          <p:nvPr/>
        </p:nvSpPr>
        <p:spPr bwMode="auto">
          <a:xfrm>
            <a:off x="2697163" y="958850"/>
            <a:ext cx="101600" cy="111125"/>
          </a:xfrm>
          <a:prstGeom prst="ellips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GB" altLang="it-IT"/>
          </a:p>
        </p:txBody>
      </p:sp>
      <p:sp>
        <p:nvSpPr>
          <p:cNvPr id="7205" name="Oval 1132"/>
          <p:cNvSpPr>
            <a:spLocks noChangeArrowheads="1"/>
          </p:cNvSpPr>
          <p:nvPr/>
        </p:nvSpPr>
        <p:spPr bwMode="auto">
          <a:xfrm>
            <a:off x="2773363" y="993775"/>
            <a:ext cx="103187" cy="111125"/>
          </a:xfrm>
          <a:prstGeom prst="ellips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GB" altLang="it-IT"/>
          </a:p>
        </p:txBody>
      </p:sp>
      <p:sp>
        <p:nvSpPr>
          <p:cNvPr id="7206" name="Oval 1133"/>
          <p:cNvSpPr>
            <a:spLocks noChangeArrowheads="1"/>
          </p:cNvSpPr>
          <p:nvPr/>
        </p:nvSpPr>
        <p:spPr bwMode="auto">
          <a:xfrm>
            <a:off x="2876550" y="984250"/>
            <a:ext cx="103188" cy="111125"/>
          </a:xfrm>
          <a:prstGeom prst="ellips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GB" altLang="it-IT"/>
          </a:p>
        </p:txBody>
      </p:sp>
      <p:sp>
        <p:nvSpPr>
          <p:cNvPr id="7207" name="Oval 1134"/>
          <p:cNvSpPr>
            <a:spLocks noChangeArrowheads="1"/>
          </p:cNvSpPr>
          <p:nvPr/>
        </p:nvSpPr>
        <p:spPr bwMode="auto">
          <a:xfrm>
            <a:off x="2979738" y="984250"/>
            <a:ext cx="103187" cy="111125"/>
          </a:xfrm>
          <a:prstGeom prst="ellips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GB" altLang="it-IT"/>
          </a:p>
        </p:txBody>
      </p:sp>
      <p:sp>
        <p:nvSpPr>
          <p:cNvPr id="7208" name="Oval 1135"/>
          <p:cNvSpPr>
            <a:spLocks noChangeArrowheads="1"/>
          </p:cNvSpPr>
          <p:nvPr/>
        </p:nvSpPr>
        <p:spPr bwMode="auto">
          <a:xfrm>
            <a:off x="3055938" y="984250"/>
            <a:ext cx="103187" cy="111125"/>
          </a:xfrm>
          <a:prstGeom prst="ellips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GB" altLang="it-IT"/>
          </a:p>
        </p:txBody>
      </p:sp>
      <p:sp>
        <p:nvSpPr>
          <p:cNvPr id="7209" name="Oval 1136"/>
          <p:cNvSpPr>
            <a:spLocks noChangeArrowheads="1"/>
          </p:cNvSpPr>
          <p:nvPr/>
        </p:nvSpPr>
        <p:spPr bwMode="auto">
          <a:xfrm>
            <a:off x="3151188" y="984250"/>
            <a:ext cx="103187" cy="111125"/>
          </a:xfrm>
          <a:prstGeom prst="ellips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GB" altLang="it-IT"/>
          </a:p>
        </p:txBody>
      </p:sp>
      <p:sp>
        <p:nvSpPr>
          <p:cNvPr id="7210" name="Oval 1137"/>
          <p:cNvSpPr>
            <a:spLocks noChangeArrowheads="1"/>
          </p:cNvSpPr>
          <p:nvPr/>
        </p:nvSpPr>
        <p:spPr bwMode="auto">
          <a:xfrm>
            <a:off x="3236913" y="950913"/>
            <a:ext cx="101600" cy="111125"/>
          </a:xfrm>
          <a:prstGeom prst="ellips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GB" altLang="it-IT"/>
          </a:p>
        </p:txBody>
      </p:sp>
      <p:sp>
        <p:nvSpPr>
          <p:cNvPr id="7211" name="Oval 1138"/>
          <p:cNvSpPr>
            <a:spLocks noChangeArrowheads="1"/>
          </p:cNvSpPr>
          <p:nvPr/>
        </p:nvSpPr>
        <p:spPr bwMode="auto">
          <a:xfrm>
            <a:off x="3338513" y="984250"/>
            <a:ext cx="103187" cy="111125"/>
          </a:xfrm>
          <a:prstGeom prst="ellips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GB" altLang="it-IT"/>
          </a:p>
        </p:txBody>
      </p:sp>
      <p:sp>
        <p:nvSpPr>
          <p:cNvPr id="7212" name="Oval 1139"/>
          <p:cNvSpPr>
            <a:spLocks noChangeArrowheads="1"/>
          </p:cNvSpPr>
          <p:nvPr/>
        </p:nvSpPr>
        <p:spPr bwMode="auto">
          <a:xfrm>
            <a:off x="3425825" y="993775"/>
            <a:ext cx="103188" cy="111125"/>
          </a:xfrm>
          <a:prstGeom prst="ellips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GB" altLang="it-IT"/>
          </a:p>
        </p:txBody>
      </p:sp>
      <p:sp>
        <p:nvSpPr>
          <p:cNvPr id="7213" name="Oval 1140"/>
          <p:cNvSpPr>
            <a:spLocks noChangeArrowheads="1"/>
          </p:cNvSpPr>
          <p:nvPr/>
        </p:nvSpPr>
        <p:spPr bwMode="auto">
          <a:xfrm>
            <a:off x="3519488" y="1019175"/>
            <a:ext cx="103187" cy="111125"/>
          </a:xfrm>
          <a:prstGeom prst="ellips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GB" altLang="it-IT"/>
          </a:p>
        </p:txBody>
      </p:sp>
      <p:sp>
        <p:nvSpPr>
          <p:cNvPr id="7214" name="Oval 1141"/>
          <p:cNvSpPr>
            <a:spLocks noChangeArrowheads="1"/>
          </p:cNvSpPr>
          <p:nvPr/>
        </p:nvSpPr>
        <p:spPr bwMode="auto">
          <a:xfrm>
            <a:off x="3529013" y="1346200"/>
            <a:ext cx="101600" cy="111125"/>
          </a:xfrm>
          <a:prstGeom prst="ellips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GB" altLang="it-IT"/>
          </a:p>
        </p:txBody>
      </p:sp>
      <p:sp>
        <p:nvSpPr>
          <p:cNvPr id="7215" name="Oval 1142"/>
          <p:cNvSpPr>
            <a:spLocks noChangeArrowheads="1"/>
          </p:cNvSpPr>
          <p:nvPr/>
        </p:nvSpPr>
        <p:spPr bwMode="auto">
          <a:xfrm>
            <a:off x="3425825" y="1362075"/>
            <a:ext cx="103188" cy="112713"/>
          </a:xfrm>
          <a:prstGeom prst="ellips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GB" altLang="it-IT"/>
          </a:p>
        </p:txBody>
      </p:sp>
      <p:sp>
        <p:nvSpPr>
          <p:cNvPr id="7216" name="Oval 1143"/>
          <p:cNvSpPr>
            <a:spLocks noChangeArrowheads="1"/>
          </p:cNvSpPr>
          <p:nvPr/>
        </p:nvSpPr>
        <p:spPr bwMode="auto">
          <a:xfrm>
            <a:off x="3338513" y="1354138"/>
            <a:ext cx="103187" cy="111125"/>
          </a:xfrm>
          <a:prstGeom prst="ellips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GB" altLang="it-IT"/>
          </a:p>
        </p:txBody>
      </p:sp>
      <p:sp>
        <p:nvSpPr>
          <p:cNvPr id="7217" name="Oval 1144"/>
          <p:cNvSpPr>
            <a:spLocks noChangeArrowheads="1"/>
          </p:cNvSpPr>
          <p:nvPr/>
        </p:nvSpPr>
        <p:spPr bwMode="auto">
          <a:xfrm>
            <a:off x="3236913" y="1354138"/>
            <a:ext cx="101600" cy="111125"/>
          </a:xfrm>
          <a:prstGeom prst="ellips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GB" altLang="it-IT"/>
          </a:p>
        </p:txBody>
      </p:sp>
      <p:sp>
        <p:nvSpPr>
          <p:cNvPr id="7218" name="Oval 1145"/>
          <p:cNvSpPr>
            <a:spLocks noChangeArrowheads="1"/>
          </p:cNvSpPr>
          <p:nvPr/>
        </p:nvSpPr>
        <p:spPr bwMode="auto">
          <a:xfrm>
            <a:off x="3133725" y="1346200"/>
            <a:ext cx="103188" cy="111125"/>
          </a:xfrm>
          <a:prstGeom prst="ellips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GB" altLang="it-IT"/>
          </a:p>
        </p:txBody>
      </p:sp>
      <p:sp>
        <p:nvSpPr>
          <p:cNvPr id="7219" name="Oval 1146"/>
          <p:cNvSpPr>
            <a:spLocks noChangeArrowheads="1"/>
          </p:cNvSpPr>
          <p:nvPr/>
        </p:nvSpPr>
        <p:spPr bwMode="auto">
          <a:xfrm>
            <a:off x="3030538" y="1328738"/>
            <a:ext cx="103187" cy="111125"/>
          </a:xfrm>
          <a:prstGeom prst="ellips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GB" altLang="it-IT"/>
          </a:p>
        </p:txBody>
      </p:sp>
      <p:sp>
        <p:nvSpPr>
          <p:cNvPr id="7220" name="Oval 1147"/>
          <p:cNvSpPr>
            <a:spLocks noChangeArrowheads="1"/>
          </p:cNvSpPr>
          <p:nvPr/>
        </p:nvSpPr>
        <p:spPr bwMode="auto">
          <a:xfrm>
            <a:off x="2952750" y="1311275"/>
            <a:ext cx="103188" cy="111125"/>
          </a:xfrm>
          <a:prstGeom prst="ellips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GB" altLang="it-IT"/>
          </a:p>
        </p:txBody>
      </p:sp>
      <p:sp>
        <p:nvSpPr>
          <p:cNvPr id="7221" name="Oval 1148"/>
          <p:cNvSpPr>
            <a:spLocks noChangeArrowheads="1"/>
          </p:cNvSpPr>
          <p:nvPr/>
        </p:nvSpPr>
        <p:spPr bwMode="auto">
          <a:xfrm>
            <a:off x="2851150" y="1328738"/>
            <a:ext cx="101600" cy="111125"/>
          </a:xfrm>
          <a:prstGeom prst="ellips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GB" altLang="it-IT"/>
          </a:p>
        </p:txBody>
      </p:sp>
      <p:sp>
        <p:nvSpPr>
          <p:cNvPr id="7222" name="Oval 1149"/>
          <p:cNvSpPr>
            <a:spLocks noChangeArrowheads="1"/>
          </p:cNvSpPr>
          <p:nvPr/>
        </p:nvSpPr>
        <p:spPr bwMode="auto">
          <a:xfrm>
            <a:off x="2790825" y="1379538"/>
            <a:ext cx="103188" cy="112712"/>
          </a:xfrm>
          <a:prstGeom prst="ellips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GB" altLang="it-IT"/>
          </a:p>
        </p:txBody>
      </p:sp>
      <p:sp>
        <p:nvSpPr>
          <p:cNvPr id="7223" name="Oval 1150"/>
          <p:cNvSpPr>
            <a:spLocks noChangeArrowheads="1"/>
          </p:cNvSpPr>
          <p:nvPr/>
        </p:nvSpPr>
        <p:spPr bwMode="auto">
          <a:xfrm>
            <a:off x="2781300" y="1465263"/>
            <a:ext cx="103188" cy="112712"/>
          </a:xfrm>
          <a:prstGeom prst="ellips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GB" altLang="it-IT"/>
          </a:p>
        </p:txBody>
      </p:sp>
      <p:sp>
        <p:nvSpPr>
          <p:cNvPr id="7224" name="Oval 1151"/>
          <p:cNvSpPr>
            <a:spLocks noChangeArrowheads="1"/>
          </p:cNvSpPr>
          <p:nvPr/>
        </p:nvSpPr>
        <p:spPr bwMode="auto">
          <a:xfrm>
            <a:off x="2859088" y="1500188"/>
            <a:ext cx="103187" cy="112712"/>
          </a:xfrm>
          <a:prstGeom prst="ellips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GB" altLang="it-IT"/>
          </a:p>
        </p:txBody>
      </p:sp>
      <p:sp>
        <p:nvSpPr>
          <p:cNvPr id="7225" name="Oval 1152"/>
          <p:cNvSpPr>
            <a:spLocks noChangeArrowheads="1"/>
          </p:cNvSpPr>
          <p:nvPr/>
        </p:nvSpPr>
        <p:spPr bwMode="auto">
          <a:xfrm>
            <a:off x="2962275" y="1560513"/>
            <a:ext cx="103188" cy="112712"/>
          </a:xfrm>
          <a:prstGeom prst="ellips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GB" altLang="it-IT"/>
          </a:p>
        </p:txBody>
      </p:sp>
      <p:sp>
        <p:nvSpPr>
          <p:cNvPr id="7226" name="Oval 1153"/>
          <p:cNvSpPr>
            <a:spLocks noChangeArrowheads="1"/>
          </p:cNvSpPr>
          <p:nvPr/>
        </p:nvSpPr>
        <p:spPr bwMode="auto">
          <a:xfrm>
            <a:off x="3082925" y="1552575"/>
            <a:ext cx="101600" cy="111125"/>
          </a:xfrm>
          <a:prstGeom prst="ellips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GB" altLang="it-IT"/>
          </a:p>
        </p:txBody>
      </p:sp>
      <p:sp>
        <p:nvSpPr>
          <p:cNvPr id="7227" name="Oval 1154"/>
          <p:cNvSpPr>
            <a:spLocks noChangeArrowheads="1"/>
          </p:cNvSpPr>
          <p:nvPr/>
        </p:nvSpPr>
        <p:spPr bwMode="auto">
          <a:xfrm>
            <a:off x="3151188" y="1525588"/>
            <a:ext cx="103187" cy="112712"/>
          </a:xfrm>
          <a:prstGeom prst="ellips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GB" altLang="it-IT"/>
          </a:p>
        </p:txBody>
      </p:sp>
      <p:sp>
        <p:nvSpPr>
          <p:cNvPr id="7228" name="Oval 1155"/>
          <p:cNvSpPr>
            <a:spLocks noChangeArrowheads="1"/>
          </p:cNvSpPr>
          <p:nvPr/>
        </p:nvSpPr>
        <p:spPr bwMode="auto">
          <a:xfrm>
            <a:off x="3254375" y="1525588"/>
            <a:ext cx="101600" cy="112712"/>
          </a:xfrm>
          <a:prstGeom prst="ellips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GB" altLang="it-IT"/>
          </a:p>
        </p:txBody>
      </p:sp>
      <p:sp>
        <p:nvSpPr>
          <p:cNvPr id="7229" name="Oval 1156"/>
          <p:cNvSpPr>
            <a:spLocks noChangeArrowheads="1"/>
          </p:cNvSpPr>
          <p:nvPr/>
        </p:nvSpPr>
        <p:spPr bwMode="auto">
          <a:xfrm>
            <a:off x="3321050" y="1457325"/>
            <a:ext cx="104775" cy="111125"/>
          </a:xfrm>
          <a:prstGeom prst="ellips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GB" altLang="it-IT"/>
          </a:p>
        </p:txBody>
      </p:sp>
      <p:sp>
        <p:nvSpPr>
          <p:cNvPr id="7230" name="Oval 1157"/>
          <p:cNvSpPr>
            <a:spLocks noChangeArrowheads="1"/>
          </p:cNvSpPr>
          <p:nvPr/>
        </p:nvSpPr>
        <p:spPr bwMode="auto">
          <a:xfrm>
            <a:off x="3425825" y="1492250"/>
            <a:ext cx="103188" cy="111125"/>
          </a:xfrm>
          <a:prstGeom prst="ellips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GB" altLang="it-IT"/>
          </a:p>
        </p:txBody>
      </p:sp>
      <p:sp>
        <p:nvSpPr>
          <p:cNvPr id="7231" name="Oval 1158"/>
          <p:cNvSpPr>
            <a:spLocks noChangeArrowheads="1"/>
          </p:cNvSpPr>
          <p:nvPr/>
        </p:nvSpPr>
        <p:spPr bwMode="auto">
          <a:xfrm>
            <a:off x="3511550" y="1500188"/>
            <a:ext cx="101600" cy="112712"/>
          </a:xfrm>
          <a:prstGeom prst="ellips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GB" altLang="it-IT"/>
          </a:p>
        </p:txBody>
      </p:sp>
      <p:sp>
        <p:nvSpPr>
          <p:cNvPr id="7232" name="Oval 1159"/>
          <p:cNvSpPr>
            <a:spLocks noChangeArrowheads="1"/>
          </p:cNvSpPr>
          <p:nvPr/>
        </p:nvSpPr>
        <p:spPr bwMode="auto">
          <a:xfrm>
            <a:off x="3605213" y="1525588"/>
            <a:ext cx="101600" cy="112712"/>
          </a:xfrm>
          <a:prstGeom prst="ellips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GB" altLang="it-IT"/>
          </a:p>
        </p:txBody>
      </p:sp>
      <p:sp>
        <p:nvSpPr>
          <p:cNvPr id="7233" name="Oval 1160"/>
          <p:cNvSpPr>
            <a:spLocks noChangeArrowheads="1"/>
          </p:cNvSpPr>
          <p:nvPr/>
        </p:nvSpPr>
        <p:spPr bwMode="auto">
          <a:xfrm>
            <a:off x="3587750" y="1870075"/>
            <a:ext cx="103188" cy="111125"/>
          </a:xfrm>
          <a:prstGeom prst="ellips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GB" altLang="it-IT"/>
          </a:p>
        </p:txBody>
      </p:sp>
      <p:sp>
        <p:nvSpPr>
          <p:cNvPr id="7234" name="Oval 1161"/>
          <p:cNvSpPr>
            <a:spLocks noChangeArrowheads="1"/>
          </p:cNvSpPr>
          <p:nvPr/>
        </p:nvSpPr>
        <p:spPr bwMode="auto">
          <a:xfrm>
            <a:off x="3468688" y="1938338"/>
            <a:ext cx="101600" cy="111125"/>
          </a:xfrm>
          <a:prstGeom prst="ellips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GB" altLang="it-IT"/>
          </a:p>
        </p:txBody>
      </p:sp>
      <p:sp>
        <p:nvSpPr>
          <p:cNvPr id="7235" name="Oval 1162"/>
          <p:cNvSpPr>
            <a:spLocks noChangeArrowheads="1"/>
          </p:cNvSpPr>
          <p:nvPr/>
        </p:nvSpPr>
        <p:spPr bwMode="auto">
          <a:xfrm>
            <a:off x="3381375" y="1998663"/>
            <a:ext cx="104775" cy="111125"/>
          </a:xfrm>
          <a:prstGeom prst="ellips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GB" altLang="it-IT"/>
          </a:p>
        </p:txBody>
      </p:sp>
      <p:sp>
        <p:nvSpPr>
          <p:cNvPr id="7236" name="Oval 1163"/>
          <p:cNvSpPr>
            <a:spLocks noChangeArrowheads="1"/>
          </p:cNvSpPr>
          <p:nvPr/>
        </p:nvSpPr>
        <p:spPr bwMode="auto">
          <a:xfrm>
            <a:off x="3279775" y="1998663"/>
            <a:ext cx="101600" cy="111125"/>
          </a:xfrm>
          <a:prstGeom prst="ellips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GB" altLang="it-IT"/>
          </a:p>
        </p:txBody>
      </p:sp>
      <p:sp>
        <p:nvSpPr>
          <p:cNvPr id="7237" name="Oval 1164"/>
          <p:cNvSpPr>
            <a:spLocks noChangeArrowheads="1"/>
          </p:cNvSpPr>
          <p:nvPr/>
        </p:nvSpPr>
        <p:spPr bwMode="auto">
          <a:xfrm>
            <a:off x="3176588" y="1990725"/>
            <a:ext cx="103187" cy="111125"/>
          </a:xfrm>
          <a:prstGeom prst="ellips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GB" altLang="it-IT"/>
          </a:p>
        </p:txBody>
      </p:sp>
      <p:sp>
        <p:nvSpPr>
          <p:cNvPr id="7238" name="Oval 1165"/>
          <p:cNvSpPr>
            <a:spLocks noChangeArrowheads="1"/>
          </p:cNvSpPr>
          <p:nvPr/>
        </p:nvSpPr>
        <p:spPr bwMode="auto">
          <a:xfrm>
            <a:off x="3073400" y="1973263"/>
            <a:ext cx="103188" cy="111125"/>
          </a:xfrm>
          <a:prstGeom prst="ellips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GB" altLang="it-IT"/>
          </a:p>
        </p:txBody>
      </p:sp>
      <p:sp>
        <p:nvSpPr>
          <p:cNvPr id="7239" name="Oval 1166"/>
          <p:cNvSpPr>
            <a:spLocks noChangeArrowheads="1"/>
          </p:cNvSpPr>
          <p:nvPr/>
        </p:nvSpPr>
        <p:spPr bwMode="auto">
          <a:xfrm>
            <a:off x="2995613" y="1955800"/>
            <a:ext cx="104775" cy="111125"/>
          </a:xfrm>
          <a:prstGeom prst="ellips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GB" altLang="it-IT"/>
          </a:p>
        </p:txBody>
      </p:sp>
      <p:sp>
        <p:nvSpPr>
          <p:cNvPr id="7240" name="Oval 1167"/>
          <p:cNvSpPr>
            <a:spLocks noChangeArrowheads="1"/>
          </p:cNvSpPr>
          <p:nvPr/>
        </p:nvSpPr>
        <p:spPr bwMode="auto">
          <a:xfrm>
            <a:off x="2894013" y="1973263"/>
            <a:ext cx="101600" cy="111125"/>
          </a:xfrm>
          <a:prstGeom prst="ellips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GB" altLang="it-IT"/>
          </a:p>
        </p:txBody>
      </p:sp>
      <p:sp>
        <p:nvSpPr>
          <p:cNvPr id="7241" name="Oval 1168"/>
          <p:cNvSpPr>
            <a:spLocks noChangeArrowheads="1"/>
          </p:cNvSpPr>
          <p:nvPr/>
        </p:nvSpPr>
        <p:spPr bwMode="auto">
          <a:xfrm>
            <a:off x="2833688" y="2024063"/>
            <a:ext cx="101600" cy="111125"/>
          </a:xfrm>
          <a:prstGeom prst="ellips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GB" altLang="it-IT"/>
          </a:p>
        </p:txBody>
      </p:sp>
      <p:sp>
        <p:nvSpPr>
          <p:cNvPr id="7242" name="Oval 1169"/>
          <p:cNvSpPr>
            <a:spLocks noChangeArrowheads="1"/>
          </p:cNvSpPr>
          <p:nvPr/>
        </p:nvSpPr>
        <p:spPr bwMode="auto">
          <a:xfrm>
            <a:off x="2824163" y="2109788"/>
            <a:ext cx="104775" cy="111125"/>
          </a:xfrm>
          <a:prstGeom prst="ellips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GB" altLang="it-IT"/>
          </a:p>
        </p:txBody>
      </p:sp>
      <p:sp>
        <p:nvSpPr>
          <p:cNvPr id="7243" name="Oval 1170"/>
          <p:cNvSpPr>
            <a:spLocks noChangeArrowheads="1"/>
          </p:cNvSpPr>
          <p:nvPr/>
        </p:nvSpPr>
        <p:spPr bwMode="auto">
          <a:xfrm>
            <a:off x="2901950" y="2144713"/>
            <a:ext cx="103188" cy="111125"/>
          </a:xfrm>
          <a:prstGeom prst="ellips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GB" altLang="it-IT"/>
          </a:p>
        </p:txBody>
      </p:sp>
      <p:sp>
        <p:nvSpPr>
          <p:cNvPr id="7244" name="Oval 1171"/>
          <p:cNvSpPr>
            <a:spLocks noChangeArrowheads="1"/>
          </p:cNvSpPr>
          <p:nvPr/>
        </p:nvSpPr>
        <p:spPr bwMode="auto">
          <a:xfrm>
            <a:off x="3005138" y="2203450"/>
            <a:ext cx="101600" cy="112713"/>
          </a:xfrm>
          <a:prstGeom prst="ellips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GB" altLang="it-IT"/>
          </a:p>
        </p:txBody>
      </p:sp>
      <p:sp>
        <p:nvSpPr>
          <p:cNvPr id="7245" name="Oval 1172"/>
          <p:cNvSpPr>
            <a:spLocks noChangeArrowheads="1"/>
          </p:cNvSpPr>
          <p:nvPr/>
        </p:nvSpPr>
        <p:spPr bwMode="auto">
          <a:xfrm>
            <a:off x="3125788" y="2195513"/>
            <a:ext cx="101600" cy="111125"/>
          </a:xfrm>
          <a:prstGeom prst="ellips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GB" altLang="it-IT"/>
          </a:p>
        </p:txBody>
      </p:sp>
      <p:sp>
        <p:nvSpPr>
          <p:cNvPr id="7246" name="Oval 1173"/>
          <p:cNvSpPr>
            <a:spLocks noChangeArrowheads="1"/>
          </p:cNvSpPr>
          <p:nvPr/>
        </p:nvSpPr>
        <p:spPr bwMode="auto">
          <a:xfrm>
            <a:off x="3194050" y="2170113"/>
            <a:ext cx="103188" cy="111125"/>
          </a:xfrm>
          <a:prstGeom prst="ellips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GB" altLang="it-IT"/>
          </a:p>
        </p:txBody>
      </p:sp>
      <p:sp>
        <p:nvSpPr>
          <p:cNvPr id="7247" name="Oval 1174"/>
          <p:cNvSpPr>
            <a:spLocks noChangeArrowheads="1"/>
          </p:cNvSpPr>
          <p:nvPr/>
        </p:nvSpPr>
        <p:spPr bwMode="auto">
          <a:xfrm>
            <a:off x="3297238" y="2170113"/>
            <a:ext cx="101600" cy="111125"/>
          </a:xfrm>
          <a:prstGeom prst="ellips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GB" altLang="it-IT"/>
          </a:p>
        </p:txBody>
      </p:sp>
      <p:sp>
        <p:nvSpPr>
          <p:cNvPr id="7248" name="Oval 1175"/>
          <p:cNvSpPr>
            <a:spLocks noChangeArrowheads="1"/>
          </p:cNvSpPr>
          <p:nvPr/>
        </p:nvSpPr>
        <p:spPr bwMode="auto">
          <a:xfrm>
            <a:off x="3365500" y="2101850"/>
            <a:ext cx="103188" cy="111125"/>
          </a:xfrm>
          <a:prstGeom prst="ellips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GB" altLang="it-IT"/>
          </a:p>
        </p:txBody>
      </p:sp>
      <p:sp>
        <p:nvSpPr>
          <p:cNvPr id="7249" name="Oval 1176"/>
          <p:cNvSpPr>
            <a:spLocks noChangeArrowheads="1"/>
          </p:cNvSpPr>
          <p:nvPr/>
        </p:nvSpPr>
        <p:spPr bwMode="auto">
          <a:xfrm>
            <a:off x="3468688" y="2041525"/>
            <a:ext cx="101600" cy="111125"/>
          </a:xfrm>
          <a:prstGeom prst="ellips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GB" altLang="it-IT"/>
          </a:p>
        </p:txBody>
      </p:sp>
      <p:sp>
        <p:nvSpPr>
          <p:cNvPr id="7250" name="Oval 1177"/>
          <p:cNvSpPr>
            <a:spLocks noChangeArrowheads="1"/>
          </p:cNvSpPr>
          <p:nvPr/>
        </p:nvSpPr>
        <p:spPr bwMode="auto">
          <a:xfrm>
            <a:off x="3562350" y="2049463"/>
            <a:ext cx="103188" cy="111125"/>
          </a:xfrm>
          <a:prstGeom prst="ellips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GB" altLang="it-IT"/>
          </a:p>
        </p:txBody>
      </p:sp>
      <p:sp>
        <p:nvSpPr>
          <p:cNvPr id="7251" name="Oval 1178"/>
          <p:cNvSpPr>
            <a:spLocks noChangeArrowheads="1"/>
          </p:cNvSpPr>
          <p:nvPr/>
        </p:nvSpPr>
        <p:spPr bwMode="auto">
          <a:xfrm>
            <a:off x="3648075" y="2074863"/>
            <a:ext cx="103188" cy="112712"/>
          </a:xfrm>
          <a:prstGeom prst="ellips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GB" altLang="it-IT"/>
          </a:p>
        </p:txBody>
      </p:sp>
      <p:sp>
        <p:nvSpPr>
          <p:cNvPr id="7252" name="Oval 1179"/>
          <p:cNvSpPr>
            <a:spLocks noChangeArrowheads="1"/>
          </p:cNvSpPr>
          <p:nvPr/>
        </p:nvSpPr>
        <p:spPr bwMode="auto">
          <a:xfrm>
            <a:off x="3665538" y="1792288"/>
            <a:ext cx="101600" cy="112712"/>
          </a:xfrm>
          <a:prstGeom prst="ellips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GB" altLang="it-IT"/>
          </a:p>
        </p:txBody>
      </p:sp>
      <p:sp>
        <p:nvSpPr>
          <p:cNvPr id="7253" name="Oval 1180"/>
          <p:cNvSpPr>
            <a:spLocks noChangeArrowheads="1"/>
          </p:cNvSpPr>
          <p:nvPr/>
        </p:nvSpPr>
        <p:spPr bwMode="auto">
          <a:xfrm>
            <a:off x="3690938" y="1689100"/>
            <a:ext cx="103187" cy="112713"/>
          </a:xfrm>
          <a:prstGeom prst="ellips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GB" altLang="it-IT"/>
          </a:p>
        </p:txBody>
      </p:sp>
      <p:sp>
        <p:nvSpPr>
          <p:cNvPr id="7254" name="Oval 1181"/>
          <p:cNvSpPr>
            <a:spLocks noChangeArrowheads="1"/>
          </p:cNvSpPr>
          <p:nvPr/>
        </p:nvSpPr>
        <p:spPr bwMode="auto">
          <a:xfrm>
            <a:off x="3683000" y="1577975"/>
            <a:ext cx="101600" cy="111125"/>
          </a:xfrm>
          <a:prstGeom prst="ellips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GB" altLang="it-IT"/>
          </a:p>
        </p:txBody>
      </p:sp>
      <p:sp>
        <p:nvSpPr>
          <p:cNvPr id="7255" name="Oval 1182"/>
          <p:cNvSpPr>
            <a:spLocks noChangeArrowheads="1"/>
          </p:cNvSpPr>
          <p:nvPr/>
        </p:nvSpPr>
        <p:spPr bwMode="auto">
          <a:xfrm>
            <a:off x="3597275" y="1243013"/>
            <a:ext cx="103188" cy="111125"/>
          </a:xfrm>
          <a:prstGeom prst="ellips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GB" altLang="it-IT"/>
          </a:p>
        </p:txBody>
      </p:sp>
      <p:sp>
        <p:nvSpPr>
          <p:cNvPr id="7256" name="Oval 1183"/>
          <p:cNvSpPr>
            <a:spLocks noChangeArrowheads="1"/>
          </p:cNvSpPr>
          <p:nvPr/>
        </p:nvSpPr>
        <p:spPr bwMode="auto">
          <a:xfrm>
            <a:off x="3579813" y="1139825"/>
            <a:ext cx="103187" cy="111125"/>
          </a:xfrm>
          <a:prstGeom prst="ellips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GB" altLang="it-IT"/>
          </a:p>
        </p:txBody>
      </p:sp>
      <p:sp>
        <p:nvSpPr>
          <p:cNvPr id="7257" name="Oval 1184"/>
          <p:cNvSpPr>
            <a:spLocks noChangeArrowheads="1"/>
          </p:cNvSpPr>
          <p:nvPr/>
        </p:nvSpPr>
        <p:spPr bwMode="auto">
          <a:xfrm>
            <a:off x="3724275" y="2144713"/>
            <a:ext cx="103188" cy="111125"/>
          </a:xfrm>
          <a:prstGeom prst="ellips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GB" altLang="it-IT"/>
          </a:p>
        </p:txBody>
      </p:sp>
      <p:sp>
        <p:nvSpPr>
          <p:cNvPr id="7258" name="Rectangle 1198"/>
          <p:cNvSpPr>
            <a:spLocks noChangeArrowheads="1"/>
          </p:cNvSpPr>
          <p:nvPr/>
        </p:nvSpPr>
        <p:spPr bwMode="auto">
          <a:xfrm>
            <a:off x="1984375" y="2338388"/>
            <a:ext cx="12954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altLang="it-IT" sz="1200" b="1" i="1">
                <a:solidFill>
                  <a:srgbClr val="FF3300"/>
                </a:solidFill>
              </a:rPr>
              <a:t>emulsione con </a:t>
            </a:r>
          </a:p>
          <a:p>
            <a:r>
              <a:rPr lang="it-IT" altLang="it-IT" sz="1200" b="1" i="1">
                <a:solidFill>
                  <a:srgbClr val="FF3300"/>
                </a:solidFill>
              </a:rPr>
              <a:t>sali </a:t>
            </a:r>
            <a:r>
              <a:rPr lang="en-GB" altLang="it-IT" sz="1200" b="1" i="1">
                <a:solidFill>
                  <a:srgbClr val="FF3300"/>
                </a:solidFill>
              </a:rPr>
              <a:t>biliari</a:t>
            </a:r>
          </a:p>
        </p:txBody>
      </p:sp>
      <p:pic>
        <p:nvPicPr>
          <p:cNvPr id="6235" name="Picture 1202" descr="f2203_ISBN88-08-07893-0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6538" y="2832100"/>
            <a:ext cx="3076575" cy="170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60" name="Line 1204"/>
          <p:cNvSpPr>
            <a:spLocks noChangeShapeType="1"/>
          </p:cNvSpPr>
          <p:nvPr/>
        </p:nvSpPr>
        <p:spPr bwMode="auto">
          <a:xfrm flipH="1">
            <a:off x="2303463" y="2781300"/>
            <a:ext cx="96837" cy="211138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GB"/>
          </a:p>
        </p:txBody>
      </p:sp>
      <p:pic>
        <p:nvPicPr>
          <p:cNvPr id="7261" name="Picture 1207" descr="f2205_ISBN88-08-07893-0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46525" y="493713"/>
            <a:ext cx="4638675" cy="2855912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</p:spPr>
      </p:pic>
      <p:sp>
        <p:nvSpPr>
          <p:cNvPr id="7262" name="Rectangle 1081"/>
          <p:cNvSpPr>
            <a:spLocks noChangeArrowheads="1"/>
          </p:cNvSpPr>
          <p:nvPr/>
        </p:nvSpPr>
        <p:spPr bwMode="auto">
          <a:xfrm>
            <a:off x="2563813" y="482600"/>
            <a:ext cx="15247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altLang="it-IT" sz="18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villi intestinali</a:t>
            </a:r>
          </a:p>
        </p:txBody>
      </p:sp>
      <p:grpSp>
        <p:nvGrpSpPr>
          <p:cNvPr id="8" name="Gruppo 137"/>
          <p:cNvGrpSpPr>
            <a:grpSpLocks/>
          </p:cNvGrpSpPr>
          <p:nvPr/>
        </p:nvGrpSpPr>
        <p:grpSpPr bwMode="auto">
          <a:xfrm>
            <a:off x="546100" y="5248275"/>
            <a:ext cx="8097838" cy="1519238"/>
            <a:chOff x="71250" y="4728276"/>
            <a:chExt cx="8739375" cy="1981282"/>
          </a:xfrm>
        </p:grpSpPr>
        <p:pic>
          <p:nvPicPr>
            <p:cNvPr id="7274" name="Picture 1200" descr="f2204_ISBN88-08-07893-0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EFFFA"/>
                </a:clrFrom>
                <a:clrTo>
                  <a:srgbClr val="FEFFFA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82784" y="4728276"/>
              <a:ext cx="8627841" cy="19812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9" name="Rettangolo 128"/>
            <p:cNvSpPr/>
            <p:nvPr/>
          </p:nvSpPr>
          <p:spPr>
            <a:xfrm>
              <a:off x="1853048" y="5065736"/>
              <a:ext cx="351220" cy="2753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it-IT" sz="1200" b="1" dirty="0">
                  <a:solidFill>
                    <a:schemeClr val="accent1">
                      <a:lumMod val="50000"/>
                    </a:schemeClr>
                  </a:solidFill>
                </a:rPr>
                <a:t>R</a:t>
              </a:r>
              <a:r>
                <a:rPr lang="it-IT" sz="1200" b="1" baseline="-25000" dirty="0">
                  <a:solidFill>
                    <a:schemeClr val="accent1">
                      <a:lumMod val="50000"/>
                    </a:schemeClr>
                  </a:solidFill>
                </a:rPr>
                <a:t>1</a:t>
              </a:r>
            </a:p>
          </p:txBody>
        </p:sp>
        <p:sp>
          <p:nvSpPr>
            <p:cNvPr id="130" name="Rettangolo 129"/>
            <p:cNvSpPr/>
            <p:nvPr/>
          </p:nvSpPr>
          <p:spPr>
            <a:xfrm>
              <a:off x="71250" y="5680616"/>
              <a:ext cx="352933" cy="2774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it-IT" sz="1200" b="1" dirty="0">
                  <a:solidFill>
                    <a:schemeClr val="accent1">
                      <a:lumMod val="50000"/>
                    </a:schemeClr>
                  </a:solidFill>
                </a:rPr>
                <a:t>R</a:t>
              </a:r>
              <a:r>
                <a:rPr lang="it-IT" sz="1200" b="1" baseline="-25000" dirty="0">
                  <a:solidFill>
                    <a:schemeClr val="accent1">
                      <a:lumMod val="50000"/>
                    </a:schemeClr>
                  </a:solidFill>
                </a:rPr>
                <a:t>2</a:t>
              </a:r>
            </a:p>
          </p:txBody>
        </p:sp>
        <p:sp>
          <p:nvSpPr>
            <p:cNvPr id="131" name="Rettangolo 130"/>
            <p:cNvSpPr/>
            <p:nvPr/>
          </p:nvSpPr>
          <p:spPr>
            <a:xfrm>
              <a:off x="1861614" y="6249950"/>
              <a:ext cx="352933" cy="2774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it-IT" sz="1200" b="1" dirty="0">
                  <a:solidFill>
                    <a:schemeClr val="accent1">
                      <a:lumMod val="50000"/>
                    </a:schemeClr>
                  </a:solidFill>
                </a:rPr>
                <a:t>R</a:t>
              </a:r>
              <a:r>
                <a:rPr lang="it-IT" sz="1200" b="1" baseline="-25000" dirty="0">
                  <a:solidFill>
                    <a:schemeClr val="accent1">
                      <a:lumMod val="50000"/>
                    </a:schemeClr>
                  </a:solidFill>
                </a:rPr>
                <a:t>3</a:t>
              </a:r>
            </a:p>
          </p:txBody>
        </p:sp>
        <p:sp>
          <p:nvSpPr>
            <p:cNvPr id="132" name="Rettangolo 131"/>
            <p:cNvSpPr/>
            <p:nvPr/>
          </p:nvSpPr>
          <p:spPr>
            <a:xfrm>
              <a:off x="5471467" y="5121634"/>
              <a:ext cx="352933" cy="2774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it-IT" sz="1200" b="1" dirty="0">
                  <a:solidFill>
                    <a:schemeClr val="accent1">
                      <a:lumMod val="50000"/>
                    </a:schemeClr>
                  </a:solidFill>
                </a:rPr>
                <a:t>R</a:t>
              </a:r>
              <a:r>
                <a:rPr lang="it-IT" sz="1200" b="1" baseline="-25000" dirty="0">
                  <a:solidFill>
                    <a:schemeClr val="accent1">
                      <a:lumMod val="50000"/>
                    </a:schemeClr>
                  </a:solidFill>
                </a:rPr>
                <a:t>1</a:t>
              </a:r>
            </a:p>
          </p:txBody>
        </p:sp>
        <p:sp>
          <p:nvSpPr>
            <p:cNvPr id="133" name="Rettangolo 132"/>
            <p:cNvSpPr/>
            <p:nvPr/>
          </p:nvSpPr>
          <p:spPr>
            <a:xfrm>
              <a:off x="3715369" y="5666125"/>
              <a:ext cx="352933" cy="2774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it-IT" sz="1200" b="1" dirty="0">
                  <a:solidFill>
                    <a:schemeClr val="accent1">
                      <a:lumMod val="50000"/>
                    </a:schemeClr>
                  </a:solidFill>
                </a:rPr>
                <a:t>R</a:t>
              </a:r>
              <a:r>
                <a:rPr lang="it-IT" sz="1200" b="1" baseline="-25000" dirty="0">
                  <a:solidFill>
                    <a:schemeClr val="accent1">
                      <a:lumMod val="50000"/>
                    </a:schemeClr>
                  </a:solidFill>
                </a:rPr>
                <a:t>2</a:t>
              </a:r>
            </a:p>
          </p:txBody>
        </p:sp>
        <p:sp>
          <p:nvSpPr>
            <p:cNvPr id="134" name="Rettangolo 133"/>
            <p:cNvSpPr/>
            <p:nvPr/>
          </p:nvSpPr>
          <p:spPr>
            <a:xfrm>
              <a:off x="3369289" y="5131986"/>
              <a:ext cx="351219" cy="2774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it-IT" sz="1200" b="1" dirty="0">
                  <a:solidFill>
                    <a:schemeClr val="accent1">
                      <a:lumMod val="50000"/>
                    </a:schemeClr>
                  </a:solidFill>
                </a:rPr>
                <a:t>R</a:t>
              </a:r>
              <a:r>
                <a:rPr lang="it-IT" sz="1200" b="1" baseline="-25000" dirty="0">
                  <a:solidFill>
                    <a:schemeClr val="accent1">
                      <a:lumMod val="50000"/>
                    </a:schemeClr>
                  </a:solidFill>
                </a:rPr>
                <a:t>3</a:t>
              </a:r>
            </a:p>
          </p:txBody>
        </p:sp>
        <p:sp>
          <p:nvSpPr>
            <p:cNvPr id="135" name="Rettangolo 134"/>
            <p:cNvSpPr/>
            <p:nvPr/>
          </p:nvSpPr>
          <p:spPr>
            <a:xfrm>
              <a:off x="6967150" y="5146477"/>
              <a:ext cx="354646" cy="2774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it-IT" sz="1200" b="1" dirty="0">
                  <a:solidFill>
                    <a:schemeClr val="accent1">
                      <a:lumMod val="50000"/>
                    </a:schemeClr>
                  </a:solidFill>
                </a:rPr>
                <a:t>R</a:t>
              </a:r>
              <a:r>
                <a:rPr lang="it-IT" sz="1200" b="1" baseline="-25000" dirty="0">
                  <a:solidFill>
                    <a:schemeClr val="accent1">
                      <a:lumMod val="50000"/>
                    </a:schemeClr>
                  </a:solidFill>
                </a:rPr>
                <a:t>1</a:t>
              </a:r>
            </a:p>
          </p:txBody>
        </p:sp>
        <p:sp>
          <p:nvSpPr>
            <p:cNvPr id="136" name="Rettangolo 135"/>
            <p:cNvSpPr/>
            <p:nvPr/>
          </p:nvSpPr>
          <p:spPr>
            <a:xfrm>
              <a:off x="7301236" y="5666125"/>
              <a:ext cx="352933" cy="2774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it-IT" sz="1200" b="1" dirty="0">
                  <a:solidFill>
                    <a:schemeClr val="accent1">
                      <a:lumMod val="50000"/>
                    </a:schemeClr>
                  </a:solidFill>
                </a:rPr>
                <a:t>R</a:t>
              </a:r>
              <a:r>
                <a:rPr lang="it-IT" sz="1200" b="1" baseline="-25000" dirty="0">
                  <a:solidFill>
                    <a:schemeClr val="accent1">
                      <a:lumMod val="50000"/>
                    </a:schemeClr>
                  </a:solidFill>
                </a:rPr>
                <a:t>2</a:t>
              </a:r>
            </a:p>
          </p:txBody>
        </p:sp>
      </p:grpSp>
      <p:grpSp>
        <p:nvGrpSpPr>
          <p:cNvPr id="9" name="Group 136"/>
          <p:cNvGrpSpPr>
            <a:grpSpLocks/>
          </p:cNvGrpSpPr>
          <p:nvPr/>
        </p:nvGrpSpPr>
        <p:grpSpPr bwMode="auto">
          <a:xfrm>
            <a:off x="5526088" y="2651125"/>
            <a:ext cx="3617912" cy="2354263"/>
            <a:chOff x="5526088" y="2651125"/>
            <a:chExt cx="3617912" cy="2354263"/>
          </a:xfrm>
        </p:grpSpPr>
        <p:pic>
          <p:nvPicPr>
            <p:cNvPr id="7265" name="Picture 12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961188" y="2651125"/>
              <a:ext cx="1981200" cy="20510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7266" name="Rectangle 1084"/>
            <p:cNvSpPr>
              <a:spLocks noChangeArrowheads="1"/>
            </p:cNvSpPr>
            <p:nvPr/>
          </p:nvSpPr>
          <p:spPr bwMode="auto">
            <a:xfrm>
              <a:off x="7735888" y="4699000"/>
              <a:ext cx="1408112" cy="306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altLang="it-IT" sz="1400"/>
                <a:t>apolipoproteine</a:t>
              </a:r>
            </a:p>
          </p:txBody>
        </p:sp>
        <p:cxnSp>
          <p:nvCxnSpPr>
            <p:cNvPr id="7267" name="Connettore 1 127"/>
            <p:cNvCxnSpPr>
              <a:cxnSpLocks noChangeShapeType="1"/>
            </p:cNvCxnSpPr>
            <p:nvPr/>
          </p:nvCxnSpPr>
          <p:spPr bwMode="auto">
            <a:xfrm rot="5400000" flipH="1" flipV="1">
              <a:off x="8543925" y="4578351"/>
              <a:ext cx="344487" cy="23812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7268" name="Rectangle 1084"/>
            <p:cNvSpPr>
              <a:spLocks noChangeArrowheads="1"/>
            </p:cNvSpPr>
            <p:nvPr/>
          </p:nvSpPr>
          <p:spPr bwMode="auto">
            <a:xfrm>
              <a:off x="5799138" y="4387850"/>
              <a:ext cx="1049337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altLang="it-IT" sz="1400"/>
                <a:t>colesterolo</a:t>
              </a:r>
            </a:p>
          </p:txBody>
        </p:sp>
        <p:cxnSp>
          <p:nvCxnSpPr>
            <p:cNvPr id="7269" name="Connettore 1 137"/>
            <p:cNvCxnSpPr>
              <a:cxnSpLocks noChangeShapeType="1"/>
            </p:cNvCxnSpPr>
            <p:nvPr/>
          </p:nvCxnSpPr>
          <p:spPr bwMode="auto">
            <a:xfrm flipV="1">
              <a:off x="6767513" y="4357688"/>
              <a:ext cx="452437" cy="93662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7270" name="Rectangle 1084"/>
            <p:cNvSpPr>
              <a:spLocks noChangeArrowheads="1"/>
            </p:cNvSpPr>
            <p:nvPr/>
          </p:nvSpPr>
          <p:spPr bwMode="auto">
            <a:xfrm>
              <a:off x="5667375" y="3841750"/>
              <a:ext cx="931863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altLang="it-IT" sz="1400"/>
                <a:t>fosfolipidi</a:t>
              </a:r>
            </a:p>
          </p:txBody>
        </p:sp>
        <p:cxnSp>
          <p:nvCxnSpPr>
            <p:cNvPr id="7271" name="Connettore 1 140"/>
            <p:cNvCxnSpPr>
              <a:cxnSpLocks noChangeShapeType="1"/>
            </p:cNvCxnSpPr>
            <p:nvPr/>
          </p:nvCxnSpPr>
          <p:spPr bwMode="auto">
            <a:xfrm flipV="1">
              <a:off x="6578600" y="3871913"/>
              <a:ext cx="415925" cy="58737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7272" name="Rectangle 1084"/>
            <p:cNvSpPr>
              <a:spLocks noChangeArrowheads="1"/>
            </p:cNvSpPr>
            <p:nvPr/>
          </p:nvSpPr>
          <p:spPr bwMode="auto">
            <a:xfrm>
              <a:off x="5526088" y="4090988"/>
              <a:ext cx="941387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altLang="it-IT" sz="1400"/>
                <a:t>trigliceridi</a:t>
              </a:r>
            </a:p>
          </p:txBody>
        </p:sp>
        <p:cxnSp>
          <p:nvCxnSpPr>
            <p:cNvPr id="7273" name="Connettore 1 144"/>
            <p:cNvCxnSpPr>
              <a:cxnSpLocks noChangeShapeType="1"/>
            </p:cNvCxnSpPr>
            <p:nvPr/>
          </p:nvCxnSpPr>
          <p:spPr bwMode="auto">
            <a:xfrm flipV="1">
              <a:off x="6423025" y="3943350"/>
              <a:ext cx="1284288" cy="246063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185738" y="84138"/>
            <a:ext cx="8788400" cy="284162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marL="381000" lvl="2" defTabSz="1087438">
              <a:spcBef>
                <a:spcPts val="575"/>
              </a:spcBef>
              <a:spcAft>
                <a:spcPts val="575"/>
              </a:spcAft>
              <a:defRPr/>
            </a:pPr>
            <a:r>
              <a:rPr lang="it-IT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Catabolismo degli acidi grassi endogeni (tessutali)</a:t>
            </a:r>
          </a:p>
        </p:txBody>
      </p:sp>
      <p:sp>
        <p:nvSpPr>
          <p:cNvPr id="8195" name="Rectangle 49"/>
          <p:cNvSpPr>
            <a:spLocks noChangeArrowheads="1"/>
          </p:cNvSpPr>
          <p:nvPr/>
        </p:nvSpPr>
        <p:spPr bwMode="auto">
          <a:xfrm>
            <a:off x="142875" y="488950"/>
            <a:ext cx="8623300" cy="213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73050" indent="-273050" algn="just">
              <a:spcBef>
                <a:spcPct val="25000"/>
              </a:spcBef>
              <a:buClr>
                <a:srgbClr val="FF0000"/>
              </a:buClr>
              <a:buFont typeface="Arial" charset="0"/>
              <a:buChar char="•"/>
            </a:pPr>
            <a:r>
              <a:rPr lang="it-IT" alt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Una cascata di trasduzione del segnale mediata da </a:t>
            </a:r>
            <a:r>
              <a:rPr lang="it-IT" altLang="it-IT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cAMP</a:t>
            </a:r>
            <a:r>
              <a:rPr lang="it-IT" alt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attiva la PK </a:t>
            </a:r>
            <a:r>
              <a:rPr lang="it-IT" altLang="it-IT" sz="1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cAMP</a:t>
            </a:r>
            <a:r>
              <a:rPr lang="it-IT" altLang="it-IT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dipendente</a:t>
            </a:r>
          </a:p>
          <a:p>
            <a:pPr marL="273050" indent="-273050" algn="just">
              <a:spcBef>
                <a:spcPct val="25000"/>
              </a:spcBef>
              <a:buClr>
                <a:srgbClr val="FF0000"/>
              </a:buClr>
              <a:buFont typeface="Arial" charset="0"/>
              <a:buChar char="•"/>
            </a:pPr>
            <a:r>
              <a:rPr lang="it-IT" alt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la</a:t>
            </a:r>
            <a:r>
              <a:rPr lang="it-IT" altLang="it-IT" sz="1600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PK attiva la </a:t>
            </a:r>
            <a:r>
              <a:rPr lang="it-IT" altLang="it-IT" sz="1600" b="1" i="1" dirty="0" err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triacilglicerolo</a:t>
            </a:r>
            <a:r>
              <a:rPr lang="it-IT" altLang="it-IT" sz="1600" b="1" i="1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lipasi</a:t>
            </a:r>
            <a:r>
              <a:rPr lang="it-IT" altLang="it-IT" sz="1600" i="1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it-IT" altLang="it-IT" sz="1600" i="1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selettiva per AG legati a C1 o C3 del glicerolo.</a:t>
            </a:r>
          </a:p>
          <a:p>
            <a:pPr marL="273050" indent="-273050" algn="just">
              <a:spcBef>
                <a:spcPct val="25000"/>
              </a:spcBef>
              <a:buClr>
                <a:srgbClr val="FF0000"/>
              </a:buClr>
              <a:buFont typeface="Arial" charset="0"/>
              <a:buChar char="•"/>
            </a:pPr>
            <a:r>
              <a:rPr lang="it-IT" alt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subentrano poi in ordine la </a:t>
            </a:r>
            <a:r>
              <a:rPr lang="it-IT" altLang="it-IT" sz="1600" b="1" i="1" dirty="0" err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diacilglicerolo</a:t>
            </a:r>
            <a:r>
              <a:rPr lang="it-IT" altLang="it-IT" sz="1600" b="1" i="1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lipasi</a:t>
            </a: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e la </a:t>
            </a:r>
            <a:r>
              <a:rPr lang="it-IT" altLang="it-IT" sz="1600" b="1" i="1" dirty="0" err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monoacilglicerolo</a:t>
            </a:r>
            <a:r>
              <a:rPr lang="it-IT" altLang="it-IT" sz="1600" b="1" i="1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lipasi</a:t>
            </a:r>
            <a:r>
              <a:rPr lang="it-IT" altLang="it-IT" sz="1600" i="1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73050" indent="-273050" algn="just">
              <a:spcBef>
                <a:spcPct val="25000"/>
              </a:spcBef>
              <a:buClr>
                <a:srgbClr val="FF0000"/>
              </a:buClr>
              <a:buFont typeface="Arial" charset="0"/>
              <a:buChar char="•"/>
            </a:pPr>
            <a:r>
              <a:rPr lang="it-IT" alt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gli AG liberi passano nel sangue dove si associano con la siero albumina</a:t>
            </a:r>
          </a:p>
          <a:p>
            <a:pPr marL="273050" indent="-273050" algn="just">
              <a:spcBef>
                <a:spcPts val="600"/>
              </a:spcBef>
              <a:buClr>
                <a:srgbClr val="FF0000"/>
              </a:buClr>
              <a:buFont typeface="Arial" charset="0"/>
              <a:buChar char="•"/>
            </a:pPr>
            <a:r>
              <a:rPr lang="it-IT" alt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l’insulina, che indica abbondanza di altre fonti di </a:t>
            </a:r>
            <a:r>
              <a:rPr lang="it-IT" altLang="it-IT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AcCoA</a:t>
            </a:r>
            <a:r>
              <a:rPr lang="it-IT" alt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 e NADH, agisce su un recettore che porta all’attivazione di una fosfatasi che disattiva la </a:t>
            </a:r>
            <a:r>
              <a:rPr lang="it-IT" altLang="it-IT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triacilglicerolo</a:t>
            </a:r>
            <a:r>
              <a:rPr lang="it-IT" alt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 lipasi</a:t>
            </a:r>
          </a:p>
          <a:p>
            <a:pPr marL="273050" indent="-273050" algn="just">
              <a:spcBef>
                <a:spcPct val="25000"/>
              </a:spcBef>
              <a:buClr>
                <a:srgbClr val="FF0000"/>
              </a:buClr>
            </a:pPr>
            <a:r>
              <a:rPr lang="it-IT" alt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it-IT" altLang="it-IT" sz="1600" dirty="0">
              <a:solidFill>
                <a:srgbClr val="FF33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196" name="Picture 52" descr="f2206_ISBN88-08-07893-0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43163" y="2689225"/>
            <a:ext cx="641985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5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-925105">
            <a:off x="819150" y="3489325"/>
            <a:ext cx="1885950" cy="11128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" name="Text Box 90"/>
          <p:cNvSpPr txBox="1">
            <a:spLocks noChangeArrowheads="1"/>
          </p:cNvSpPr>
          <p:nvPr/>
        </p:nvSpPr>
        <p:spPr bwMode="auto">
          <a:xfrm>
            <a:off x="1271698" y="2740025"/>
            <a:ext cx="8636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altLang="it-IT" sz="1200" b="1" dirty="0"/>
              <a:t>  ormone</a:t>
            </a:r>
          </a:p>
          <a:p>
            <a:r>
              <a:rPr lang="it-IT" altLang="it-IT" sz="1200" b="1" dirty="0"/>
              <a:t>(insulina)</a:t>
            </a:r>
          </a:p>
        </p:txBody>
      </p:sp>
      <p:sp>
        <p:nvSpPr>
          <p:cNvPr id="8199" name="Text Box 93"/>
          <p:cNvSpPr txBox="1">
            <a:spLocks noChangeArrowheads="1"/>
          </p:cNvSpPr>
          <p:nvPr/>
        </p:nvSpPr>
        <p:spPr bwMode="auto">
          <a:xfrm>
            <a:off x="4733925" y="4938713"/>
            <a:ext cx="227013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altLang="it-IT" sz="1200" b="1">
                <a:solidFill>
                  <a:srgbClr val="FF33CC"/>
                </a:solidFill>
              </a:rPr>
              <a:t>i</a:t>
            </a:r>
          </a:p>
        </p:txBody>
      </p:sp>
      <p:sp>
        <p:nvSpPr>
          <p:cNvPr id="8200" name="Text Box 96"/>
          <p:cNvSpPr txBox="1">
            <a:spLocks noChangeArrowheads="1"/>
          </p:cNvSpPr>
          <p:nvPr/>
        </p:nvSpPr>
        <p:spPr bwMode="auto">
          <a:xfrm>
            <a:off x="5654675" y="4935538"/>
            <a:ext cx="268288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altLang="it-IT" sz="1200" b="1">
                <a:solidFill>
                  <a:schemeClr val="accent1"/>
                </a:solidFill>
              </a:rPr>
              <a:t>a</a:t>
            </a:r>
          </a:p>
        </p:txBody>
      </p:sp>
      <p:sp>
        <p:nvSpPr>
          <p:cNvPr id="8201" name="Text Box 97"/>
          <p:cNvSpPr txBox="1">
            <a:spLocks noChangeArrowheads="1"/>
          </p:cNvSpPr>
          <p:nvPr/>
        </p:nvSpPr>
        <p:spPr bwMode="auto">
          <a:xfrm>
            <a:off x="6451600" y="5580063"/>
            <a:ext cx="268288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altLang="it-IT" sz="1200" b="1">
                <a:solidFill>
                  <a:schemeClr val="accent1"/>
                </a:solidFill>
              </a:rPr>
              <a:t>a</a:t>
            </a:r>
          </a:p>
        </p:txBody>
      </p:sp>
      <p:grpSp>
        <p:nvGrpSpPr>
          <p:cNvPr id="2" name="Group 62"/>
          <p:cNvGrpSpPr>
            <a:grpSpLocks/>
          </p:cNvGrpSpPr>
          <p:nvPr/>
        </p:nvGrpSpPr>
        <p:grpSpPr bwMode="auto">
          <a:xfrm>
            <a:off x="371475" y="2798763"/>
            <a:ext cx="4449763" cy="3865562"/>
            <a:chOff x="371475" y="2798763"/>
            <a:chExt cx="4449763" cy="3865562"/>
          </a:xfrm>
        </p:grpSpPr>
        <p:sp>
          <p:nvSpPr>
            <p:cNvPr id="8219" name="Text Box 100"/>
            <p:cNvSpPr txBox="1">
              <a:spLocks noChangeArrowheads="1"/>
            </p:cNvSpPr>
            <p:nvPr/>
          </p:nvSpPr>
          <p:spPr bwMode="auto">
            <a:xfrm>
              <a:off x="3441700" y="5008563"/>
              <a:ext cx="268288" cy="27463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altLang="it-IT" sz="1200" b="1">
                  <a:solidFill>
                    <a:schemeClr val="accent1"/>
                  </a:solidFill>
                </a:rPr>
                <a:t>a</a:t>
              </a:r>
            </a:p>
          </p:txBody>
        </p:sp>
        <p:grpSp>
          <p:nvGrpSpPr>
            <p:cNvPr id="4" name="Group 61"/>
            <p:cNvGrpSpPr>
              <a:grpSpLocks/>
            </p:cNvGrpSpPr>
            <p:nvPr/>
          </p:nvGrpSpPr>
          <p:grpSpPr bwMode="auto">
            <a:xfrm>
              <a:off x="371475" y="2798763"/>
              <a:ext cx="4449763" cy="3865562"/>
              <a:chOff x="371475" y="2798763"/>
              <a:chExt cx="4449763" cy="3865562"/>
            </a:xfrm>
          </p:grpSpPr>
          <p:sp>
            <p:nvSpPr>
              <p:cNvPr id="8221" name="Text Box 98"/>
              <p:cNvSpPr txBox="1">
                <a:spLocks noChangeArrowheads="1"/>
              </p:cNvSpPr>
              <p:nvPr/>
            </p:nvSpPr>
            <p:spPr bwMode="auto">
              <a:xfrm>
                <a:off x="2146300" y="5122863"/>
                <a:ext cx="1462088" cy="274637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it-IT" altLang="it-IT" sz="1200" b="1">
                    <a:solidFill>
                      <a:schemeClr val="accent1"/>
                    </a:solidFill>
                  </a:rPr>
                  <a:t>Proteina fosfatasi</a:t>
                </a:r>
              </a:p>
            </p:txBody>
          </p:sp>
          <p:grpSp>
            <p:nvGrpSpPr>
              <p:cNvPr id="5" name="Group 60"/>
              <p:cNvGrpSpPr>
                <a:grpSpLocks/>
              </p:cNvGrpSpPr>
              <p:nvPr/>
            </p:nvGrpSpPr>
            <p:grpSpPr bwMode="auto">
              <a:xfrm>
                <a:off x="371475" y="2798763"/>
                <a:ext cx="4449763" cy="3865562"/>
                <a:chOff x="371475" y="2798763"/>
                <a:chExt cx="4449763" cy="3865562"/>
              </a:xfrm>
            </p:grpSpPr>
            <p:grpSp>
              <p:nvGrpSpPr>
                <p:cNvPr id="6" name="Group 56"/>
                <p:cNvGrpSpPr>
                  <a:grpSpLocks/>
                </p:cNvGrpSpPr>
                <p:nvPr/>
              </p:nvGrpSpPr>
              <p:grpSpPr bwMode="auto">
                <a:xfrm rot="-1188040">
                  <a:off x="1463675" y="3430588"/>
                  <a:ext cx="565150" cy="1263650"/>
                  <a:chOff x="2479" y="1188"/>
                  <a:chExt cx="892" cy="1896"/>
                </a:xfrm>
              </p:grpSpPr>
              <p:grpSp>
                <p:nvGrpSpPr>
                  <p:cNvPr id="7" name="Group 57"/>
                  <p:cNvGrpSpPr>
                    <a:grpSpLocks/>
                  </p:cNvGrpSpPr>
                  <p:nvPr/>
                </p:nvGrpSpPr>
                <p:grpSpPr bwMode="auto">
                  <a:xfrm>
                    <a:off x="2931" y="1885"/>
                    <a:ext cx="318" cy="700"/>
                    <a:chOff x="2890" y="5950"/>
                    <a:chExt cx="220" cy="730"/>
                  </a:xfrm>
                </p:grpSpPr>
                <p:grpSp>
                  <p:nvGrpSpPr>
                    <p:cNvPr id="8" name="Group 5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890" y="6314"/>
                      <a:ext cx="214" cy="366"/>
                      <a:chOff x="2890" y="5286"/>
                      <a:chExt cx="214" cy="366"/>
                    </a:xfrm>
                  </p:grpSpPr>
                  <p:sp>
                    <p:nvSpPr>
                      <p:cNvPr id="8259" name="AutoShape 5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896" y="5286"/>
                        <a:ext cx="208" cy="128"/>
                      </a:xfrm>
                      <a:prstGeom prst="wave">
                        <a:avLst>
                          <a:gd name="adj1" fmla="val 13005"/>
                          <a:gd name="adj2" fmla="val 0"/>
                        </a:avLst>
                      </a:prstGeom>
                      <a:solidFill>
                        <a:srgbClr val="0066FF"/>
                      </a:solidFill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spcBef>
                            <a:spcPct val="50000"/>
                          </a:spcBef>
                        </a:pPr>
                        <a:endParaRPr lang="en-GB" altLang="it-IT"/>
                      </a:p>
                    </p:txBody>
                  </p:sp>
                  <p:sp>
                    <p:nvSpPr>
                      <p:cNvPr id="8260" name="AutoShape 6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890" y="5524"/>
                        <a:ext cx="208" cy="128"/>
                      </a:xfrm>
                      <a:prstGeom prst="wave">
                        <a:avLst>
                          <a:gd name="adj1" fmla="val 13005"/>
                          <a:gd name="adj2" fmla="val 0"/>
                        </a:avLst>
                      </a:prstGeom>
                      <a:solidFill>
                        <a:srgbClr val="0066FF"/>
                      </a:solidFill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spcBef>
                            <a:spcPct val="50000"/>
                          </a:spcBef>
                        </a:pPr>
                        <a:endParaRPr lang="en-GB" altLang="it-IT"/>
                      </a:p>
                    </p:txBody>
                  </p:sp>
                  <p:sp>
                    <p:nvSpPr>
                      <p:cNvPr id="8261" name="AutoShape 6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890" y="5400"/>
                        <a:ext cx="208" cy="128"/>
                      </a:xfrm>
                      <a:prstGeom prst="wave">
                        <a:avLst>
                          <a:gd name="adj1" fmla="val 13005"/>
                          <a:gd name="adj2" fmla="val 0"/>
                        </a:avLst>
                      </a:prstGeom>
                      <a:solidFill>
                        <a:srgbClr val="0066FF"/>
                      </a:solidFill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spcBef>
                            <a:spcPct val="50000"/>
                          </a:spcBef>
                        </a:pPr>
                        <a:endParaRPr lang="en-GB" altLang="it-IT"/>
                      </a:p>
                    </p:txBody>
                  </p:sp>
                </p:grpSp>
                <p:grpSp>
                  <p:nvGrpSpPr>
                    <p:cNvPr id="9" name="Group 6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896" y="5950"/>
                      <a:ext cx="214" cy="366"/>
                      <a:chOff x="2890" y="5286"/>
                      <a:chExt cx="214" cy="366"/>
                    </a:xfrm>
                  </p:grpSpPr>
                  <p:sp>
                    <p:nvSpPr>
                      <p:cNvPr id="8256" name="AutoShape 6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896" y="5286"/>
                        <a:ext cx="208" cy="128"/>
                      </a:xfrm>
                      <a:prstGeom prst="wave">
                        <a:avLst>
                          <a:gd name="adj1" fmla="val 13005"/>
                          <a:gd name="adj2" fmla="val 0"/>
                        </a:avLst>
                      </a:prstGeom>
                      <a:solidFill>
                        <a:srgbClr val="0066FF"/>
                      </a:solidFill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spcBef>
                            <a:spcPct val="50000"/>
                          </a:spcBef>
                        </a:pPr>
                        <a:endParaRPr lang="en-GB" altLang="it-IT"/>
                      </a:p>
                    </p:txBody>
                  </p:sp>
                  <p:sp>
                    <p:nvSpPr>
                      <p:cNvPr id="8257" name="AutoShape 6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890" y="5524"/>
                        <a:ext cx="208" cy="128"/>
                      </a:xfrm>
                      <a:prstGeom prst="wave">
                        <a:avLst>
                          <a:gd name="adj1" fmla="val 13005"/>
                          <a:gd name="adj2" fmla="val 0"/>
                        </a:avLst>
                      </a:prstGeom>
                      <a:solidFill>
                        <a:srgbClr val="0066FF"/>
                      </a:solidFill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spcBef>
                            <a:spcPct val="50000"/>
                          </a:spcBef>
                        </a:pPr>
                        <a:endParaRPr lang="en-GB" altLang="it-IT"/>
                      </a:p>
                    </p:txBody>
                  </p:sp>
                  <p:sp>
                    <p:nvSpPr>
                      <p:cNvPr id="8258" name="AutoShape 6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890" y="5400"/>
                        <a:ext cx="208" cy="128"/>
                      </a:xfrm>
                      <a:prstGeom prst="wave">
                        <a:avLst>
                          <a:gd name="adj1" fmla="val 13005"/>
                          <a:gd name="adj2" fmla="val 0"/>
                        </a:avLst>
                      </a:prstGeom>
                      <a:solidFill>
                        <a:srgbClr val="0066FF"/>
                      </a:solidFill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spcBef>
                            <a:spcPct val="50000"/>
                          </a:spcBef>
                        </a:pPr>
                        <a:endParaRPr lang="en-GB" altLang="it-IT"/>
                      </a:p>
                    </p:txBody>
                  </p:sp>
                </p:grpSp>
              </p:grpSp>
              <p:grpSp>
                <p:nvGrpSpPr>
                  <p:cNvPr id="10" name="Group 66"/>
                  <p:cNvGrpSpPr>
                    <a:grpSpLocks/>
                  </p:cNvGrpSpPr>
                  <p:nvPr/>
                </p:nvGrpSpPr>
                <p:grpSpPr bwMode="auto">
                  <a:xfrm flipH="1">
                    <a:off x="2518" y="1767"/>
                    <a:ext cx="333" cy="899"/>
                    <a:chOff x="4320" y="2531"/>
                    <a:chExt cx="134" cy="360"/>
                  </a:xfrm>
                </p:grpSpPr>
                <p:grpSp>
                  <p:nvGrpSpPr>
                    <p:cNvPr id="11" name="Group 6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324" y="2573"/>
                      <a:ext cx="130" cy="276"/>
                      <a:chOff x="2890" y="5950"/>
                      <a:chExt cx="220" cy="730"/>
                    </a:xfrm>
                  </p:grpSpPr>
                  <p:grpSp>
                    <p:nvGrpSpPr>
                      <p:cNvPr id="12" name="Group 6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890" y="6314"/>
                        <a:ext cx="214" cy="366"/>
                        <a:chOff x="2890" y="5286"/>
                        <a:chExt cx="214" cy="366"/>
                      </a:xfrm>
                    </p:grpSpPr>
                    <p:sp>
                      <p:nvSpPr>
                        <p:cNvPr id="8251" name="AutoShape 6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96" y="5286"/>
                          <a:ext cx="208" cy="128"/>
                        </a:xfrm>
                        <a:prstGeom prst="wave">
                          <a:avLst>
                            <a:gd name="adj1" fmla="val 13005"/>
                            <a:gd name="adj2" fmla="val 0"/>
                          </a:avLst>
                        </a:prstGeom>
                        <a:solidFill>
                          <a:srgbClr val="0066FF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spcBef>
                              <a:spcPct val="50000"/>
                            </a:spcBef>
                          </a:pPr>
                          <a:endParaRPr lang="en-GB" altLang="it-IT"/>
                        </a:p>
                      </p:txBody>
                    </p:sp>
                    <p:sp>
                      <p:nvSpPr>
                        <p:cNvPr id="8252" name="AutoShape 7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90" y="5524"/>
                          <a:ext cx="208" cy="128"/>
                        </a:xfrm>
                        <a:prstGeom prst="wave">
                          <a:avLst>
                            <a:gd name="adj1" fmla="val 13005"/>
                            <a:gd name="adj2" fmla="val 0"/>
                          </a:avLst>
                        </a:prstGeom>
                        <a:solidFill>
                          <a:srgbClr val="0066FF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spcBef>
                              <a:spcPct val="50000"/>
                            </a:spcBef>
                          </a:pPr>
                          <a:endParaRPr lang="en-GB" altLang="it-IT"/>
                        </a:p>
                      </p:txBody>
                    </p:sp>
                    <p:sp>
                      <p:nvSpPr>
                        <p:cNvPr id="8253" name="AutoShape 7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90" y="5400"/>
                          <a:ext cx="208" cy="128"/>
                        </a:xfrm>
                        <a:prstGeom prst="wave">
                          <a:avLst>
                            <a:gd name="adj1" fmla="val 13005"/>
                            <a:gd name="adj2" fmla="val 0"/>
                          </a:avLst>
                        </a:prstGeom>
                        <a:solidFill>
                          <a:srgbClr val="0066FF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spcBef>
                              <a:spcPct val="50000"/>
                            </a:spcBef>
                          </a:pPr>
                          <a:endParaRPr lang="en-GB" altLang="it-IT"/>
                        </a:p>
                      </p:txBody>
                    </p:sp>
                  </p:grpSp>
                  <p:grpSp>
                    <p:nvGrpSpPr>
                      <p:cNvPr id="13" name="Group 72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896" y="5950"/>
                        <a:ext cx="214" cy="366"/>
                        <a:chOff x="2890" y="5286"/>
                        <a:chExt cx="214" cy="366"/>
                      </a:xfrm>
                    </p:grpSpPr>
                    <p:sp>
                      <p:nvSpPr>
                        <p:cNvPr id="8248" name="AutoShape 7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96" y="5286"/>
                          <a:ext cx="208" cy="128"/>
                        </a:xfrm>
                        <a:prstGeom prst="wave">
                          <a:avLst>
                            <a:gd name="adj1" fmla="val 13005"/>
                            <a:gd name="adj2" fmla="val 0"/>
                          </a:avLst>
                        </a:prstGeom>
                        <a:solidFill>
                          <a:srgbClr val="0066FF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spcBef>
                              <a:spcPct val="50000"/>
                            </a:spcBef>
                          </a:pPr>
                          <a:endParaRPr lang="en-GB" altLang="it-IT"/>
                        </a:p>
                      </p:txBody>
                    </p:sp>
                    <p:sp>
                      <p:nvSpPr>
                        <p:cNvPr id="8249" name="AutoShape 7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90" y="5524"/>
                          <a:ext cx="208" cy="128"/>
                        </a:xfrm>
                        <a:prstGeom prst="wave">
                          <a:avLst>
                            <a:gd name="adj1" fmla="val 13005"/>
                            <a:gd name="adj2" fmla="val 0"/>
                          </a:avLst>
                        </a:prstGeom>
                        <a:solidFill>
                          <a:srgbClr val="0066FF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spcBef>
                              <a:spcPct val="50000"/>
                            </a:spcBef>
                          </a:pPr>
                          <a:endParaRPr lang="en-GB" altLang="it-IT"/>
                        </a:p>
                      </p:txBody>
                    </p:sp>
                    <p:sp>
                      <p:nvSpPr>
                        <p:cNvPr id="8250" name="AutoShape 7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90" y="5400"/>
                          <a:ext cx="208" cy="128"/>
                        </a:xfrm>
                        <a:prstGeom prst="wave">
                          <a:avLst>
                            <a:gd name="adj1" fmla="val 13005"/>
                            <a:gd name="adj2" fmla="val 0"/>
                          </a:avLst>
                        </a:prstGeom>
                        <a:solidFill>
                          <a:srgbClr val="0066FF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spcBef>
                              <a:spcPct val="50000"/>
                            </a:spcBef>
                          </a:pPr>
                          <a:endParaRPr lang="en-GB" altLang="it-IT"/>
                        </a:p>
                      </p:txBody>
                    </p:sp>
                  </p:grpSp>
                </p:grpSp>
                <p:sp>
                  <p:nvSpPr>
                    <p:cNvPr id="8244" name="AutoShape 76"/>
                    <p:cNvSpPr>
                      <a:spLocks noChangeArrowheads="1"/>
                    </p:cNvSpPr>
                    <p:nvPr/>
                  </p:nvSpPr>
                  <p:spPr bwMode="auto">
                    <a:xfrm rot="-1608180">
                      <a:off x="4320" y="2531"/>
                      <a:ext cx="123" cy="27"/>
                    </a:xfrm>
                    <a:prstGeom prst="wave">
                      <a:avLst>
                        <a:gd name="adj1" fmla="val 20644"/>
                        <a:gd name="adj2" fmla="val -8333"/>
                      </a:avLst>
                    </a:prstGeom>
                    <a:solidFill>
                      <a:srgbClr val="0066FF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spcBef>
                          <a:spcPct val="50000"/>
                        </a:spcBef>
                      </a:pPr>
                      <a:endParaRPr lang="en-GB" altLang="it-IT"/>
                    </a:p>
                  </p:txBody>
                </p:sp>
                <p:sp>
                  <p:nvSpPr>
                    <p:cNvPr id="8245" name="AutoShape 77"/>
                    <p:cNvSpPr>
                      <a:spLocks noChangeArrowheads="1"/>
                    </p:cNvSpPr>
                    <p:nvPr/>
                  </p:nvSpPr>
                  <p:spPr bwMode="auto">
                    <a:xfrm rot="-1897592" flipH="1" flipV="1">
                      <a:off x="4330" y="2864"/>
                      <a:ext cx="123" cy="27"/>
                    </a:xfrm>
                    <a:prstGeom prst="wave">
                      <a:avLst>
                        <a:gd name="adj1" fmla="val 20644"/>
                        <a:gd name="adj2" fmla="val -8333"/>
                      </a:avLst>
                    </a:prstGeom>
                    <a:solidFill>
                      <a:srgbClr val="0066FF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spcBef>
                          <a:spcPct val="50000"/>
                        </a:spcBef>
                      </a:pPr>
                      <a:endParaRPr lang="en-GB" altLang="it-IT"/>
                    </a:p>
                  </p:txBody>
                </p:sp>
              </p:grpSp>
              <p:sp>
                <p:nvSpPr>
                  <p:cNvPr id="8232" name="AutoShape 78"/>
                  <p:cNvSpPr>
                    <a:spLocks noChangeArrowheads="1"/>
                  </p:cNvSpPr>
                  <p:nvPr/>
                </p:nvSpPr>
                <p:spPr bwMode="auto">
                  <a:xfrm rot="-1608180">
                    <a:off x="2913" y="1778"/>
                    <a:ext cx="309" cy="70"/>
                  </a:xfrm>
                  <a:prstGeom prst="wave">
                    <a:avLst>
                      <a:gd name="adj1" fmla="val 20644"/>
                      <a:gd name="adj2" fmla="val -8333"/>
                    </a:avLst>
                  </a:prstGeom>
                  <a:solidFill>
                    <a:srgbClr val="0066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spcBef>
                        <a:spcPct val="50000"/>
                      </a:spcBef>
                    </a:pPr>
                    <a:endParaRPr lang="en-GB" altLang="it-IT"/>
                  </a:p>
                </p:txBody>
              </p:sp>
              <p:sp>
                <p:nvSpPr>
                  <p:cNvPr id="8233" name="AutoShape 79"/>
                  <p:cNvSpPr>
                    <a:spLocks noChangeArrowheads="1"/>
                  </p:cNvSpPr>
                  <p:nvPr/>
                </p:nvSpPr>
                <p:spPr bwMode="auto">
                  <a:xfrm rot="-1026973" flipH="1" flipV="1">
                    <a:off x="2938" y="2592"/>
                    <a:ext cx="309" cy="67"/>
                  </a:xfrm>
                  <a:prstGeom prst="wave">
                    <a:avLst>
                      <a:gd name="adj1" fmla="val 20644"/>
                      <a:gd name="adj2" fmla="val -8333"/>
                    </a:avLst>
                  </a:prstGeom>
                  <a:solidFill>
                    <a:srgbClr val="0066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spcBef>
                        <a:spcPct val="50000"/>
                      </a:spcBef>
                    </a:pPr>
                    <a:endParaRPr lang="en-GB" altLang="it-IT"/>
                  </a:p>
                </p:txBody>
              </p:sp>
              <p:sp>
                <p:nvSpPr>
                  <p:cNvPr id="8234" name="Freeform 80"/>
                  <p:cNvSpPr>
                    <a:spLocks/>
                  </p:cNvSpPr>
                  <p:nvPr/>
                </p:nvSpPr>
                <p:spPr bwMode="auto">
                  <a:xfrm>
                    <a:off x="2479" y="1256"/>
                    <a:ext cx="520" cy="313"/>
                  </a:xfrm>
                  <a:custGeom>
                    <a:avLst/>
                    <a:gdLst>
                      <a:gd name="T0" fmla="*/ 956 w 488"/>
                      <a:gd name="T1" fmla="*/ 10845 h 257"/>
                      <a:gd name="T2" fmla="*/ 516 w 488"/>
                      <a:gd name="T3" fmla="*/ 10070 h 257"/>
                      <a:gd name="T4" fmla="*/ 173 w 488"/>
                      <a:gd name="T5" fmla="*/ 8556 h 257"/>
                      <a:gd name="T6" fmla="*/ 51 w 488"/>
                      <a:gd name="T7" fmla="*/ 4488 h 257"/>
                      <a:gd name="T8" fmla="*/ 75 w 488"/>
                      <a:gd name="T9" fmla="*/ 1170 h 257"/>
                      <a:gd name="T10" fmla="*/ 494 w 488"/>
                      <a:gd name="T11" fmla="*/ 648 h 257"/>
                      <a:gd name="T12" fmla="*/ 578 w 488"/>
                      <a:gd name="T13" fmla="*/ 3471 h 257"/>
                      <a:gd name="T14" fmla="*/ 916 w 488"/>
                      <a:gd name="T15" fmla="*/ 4488 h 257"/>
                      <a:gd name="T16" fmla="*/ 1074 w 488"/>
                      <a:gd name="T17" fmla="*/ 2977 h 257"/>
                      <a:gd name="T18" fmla="*/ 1179 w 488"/>
                      <a:gd name="T19" fmla="*/ 431 h 257"/>
                      <a:gd name="T20" fmla="*/ 1338 w 488"/>
                      <a:gd name="T21" fmla="*/ 431 h 257"/>
                      <a:gd name="T22" fmla="*/ 1594 w 488"/>
                      <a:gd name="T23" fmla="*/ 1714 h 257"/>
                      <a:gd name="T24" fmla="*/ 1535 w 488"/>
                      <a:gd name="T25" fmla="*/ 5768 h 257"/>
                      <a:gd name="T26" fmla="*/ 1216 w 488"/>
                      <a:gd name="T27" fmla="*/ 9865 h 257"/>
                      <a:gd name="T28" fmla="*/ 956 w 488"/>
                      <a:gd name="T29" fmla="*/ 10845 h 257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w 488"/>
                      <a:gd name="T46" fmla="*/ 0 h 257"/>
                      <a:gd name="T47" fmla="*/ 488 w 488"/>
                      <a:gd name="T48" fmla="*/ 257 h 257"/>
                    </a:gdLst>
                    <a:ahLst/>
                    <a:cxnLst>
                      <a:cxn ang="T30">
                        <a:pos x="T0" y="T1"/>
                      </a:cxn>
                      <a:cxn ang="T31">
                        <a:pos x="T2" y="T3"/>
                      </a:cxn>
                      <a:cxn ang="T32">
                        <a:pos x="T4" y="T5"/>
                      </a:cxn>
                      <a:cxn ang="T33">
                        <a:pos x="T6" y="T7"/>
                      </a:cxn>
                      <a:cxn ang="T34">
                        <a:pos x="T8" y="T9"/>
                      </a:cxn>
                      <a:cxn ang="T35">
                        <a:pos x="T10" y="T11"/>
                      </a:cxn>
                      <a:cxn ang="T36">
                        <a:pos x="T12" y="T13"/>
                      </a:cxn>
                      <a:cxn ang="T37">
                        <a:pos x="T14" y="T15"/>
                      </a:cxn>
                      <a:cxn ang="T38">
                        <a:pos x="T16" y="T17"/>
                      </a:cxn>
                      <a:cxn ang="T39">
                        <a:pos x="T18" y="T19"/>
                      </a:cxn>
                      <a:cxn ang="T40">
                        <a:pos x="T20" y="T21"/>
                      </a:cxn>
                      <a:cxn ang="T41">
                        <a:pos x="T22" y="T23"/>
                      </a:cxn>
                      <a:cxn ang="T42">
                        <a:pos x="T24" y="T25"/>
                      </a:cxn>
                      <a:cxn ang="T43">
                        <a:pos x="T26" y="T27"/>
                      </a:cxn>
                      <a:cxn ang="T44">
                        <a:pos x="T28" y="T29"/>
                      </a:cxn>
                    </a:cxnLst>
                    <a:rect l="T45" t="T46" r="T47" b="T48"/>
                    <a:pathLst>
                      <a:path w="488" h="257">
                        <a:moveTo>
                          <a:pt x="286" y="256"/>
                        </a:moveTo>
                        <a:cubicBezTo>
                          <a:pt x="251" y="257"/>
                          <a:pt x="193" y="247"/>
                          <a:pt x="154" y="238"/>
                        </a:cubicBezTo>
                        <a:cubicBezTo>
                          <a:pt x="115" y="229"/>
                          <a:pt x="75" y="224"/>
                          <a:pt x="52" y="202"/>
                        </a:cubicBezTo>
                        <a:cubicBezTo>
                          <a:pt x="29" y="180"/>
                          <a:pt x="21" y="135"/>
                          <a:pt x="16" y="106"/>
                        </a:cubicBezTo>
                        <a:cubicBezTo>
                          <a:pt x="11" y="77"/>
                          <a:pt x="0" y="43"/>
                          <a:pt x="22" y="28"/>
                        </a:cubicBezTo>
                        <a:cubicBezTo>
                          <a:pt x="44" y="13"/>
                          <a:pt x="123" y="7"/>
                          <a:pt x="148" y="16"/>
                        </a:cubicBezTo>
                        <a:cubicBezTo>
                          <a:pt x="173" y="25"/>
                          <a:pt x="151" y="67"/>
                          <a:pt x="172" y="82"/>
                        </a:cubicBezTo>
                        <a:cubicBezTo>
                          <a:pt x="193" y="97"/>
                          <a:pt x="249" y="108"/>
                          <a:pt x="274" y="106"/>
                        </a:cubicBezTo>
                        <a:cubicBezTo>
                          <a:pt x="299" y="104"/>
                          <a:pt x="309" y="86"/>
                          <a:pt x="322" y="70"/>
                        </a:cubicBezTo>
                        <a:cubicBezTo>
                          <a:pt x="335" y="54"/>
                          <a:pt x="339" y="20"/>
                          <a:pt x="352" y="10"/>
                        </a:cubicBezTo>
                        <a:cubicBezTo>
                          <a:pt x="365" y="0"/>
                          <a:pt x="379" y="5"/>
                          <a:pt x="400" y="10"/>
                        </a:cubicBezTo>
                        <a:cubicBezTo>
                          <a:pt x="421" y="15"/>
                          <a:pt x="468" y="19"/>
                          <a:pt x="478" y="40"/>
                        </a:cubicBezTo>
                        <a:cubicBezTo>
                          <a:pt x="488" y="61"/>
                          <a:pt x="479" y="104"/>
                          <a:pt x="460" y="136"/>
                        </a:cubicBezTo>
                        <a:cubicBezTo>
                          <a:pt x="441" y="168"/>
                          <a:pt x="393" y="212"/>
                          <a:pt x="364" y="232"/>
                        </a:cubicBezTo>
                        <a:cubicBezTo>
                          <a:pt x="335" y="252"/>
                          <a:pt x="321" y="255"/>
                          <a:pt x="286" y="256"/>
                        </a:cubicBezTo>
                        <a:close/>
                      </a:path>
                    </a:pathLst>
                  </a:custGeom>
                  <a:solidFill>
                    <a:srgbClr val="0066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8235" name="Freeform 81"/>
                  <p:cNvSpPr>
                    <a:spLocks/>
                  </p:cNvSpPr>
                  <p:nvPr/>
                </p:nvSpPr>
                <p:spPr bwMode="auto">
                  <a:xfrm>
                    <a:off x="2851" y="1234"/>
                    <a:ext cx="520" cy="313"/>
                  </a:xfrm>
                  <a:custGeom>
                    <a:avLst/>
                    <a:gdLst>
                      <a:gd name="T0" fmla="*/ 956 w 488"/>
                      <a:gd name="T1" fmla="*/ 10845 h 257"/>
                      <a:gd name="T2" fmla="*/ 516 w 488"/>
                      <a:gd name="T3" fmla="*/ 10070 h 257"/>
                      <a:gd name="T4" fmla="*/ 173 w 488"/>
                      <a:gd name="T5" fmla="*/ 8556 h 257"/>
                      <a:gd name="T6" fmla="*/ 51 w 488"/>
                      <a:gd name="T7" fmla="*/ 4488 h 257"/>
                      <a:gd name="T8" fmla="*/ 75 w 488"/>
                      <a:gd name="T9" fmla="*/ 1170 h 257"/>
                      <a:gd name="T10" fmla="*/ 494 w 488"/>
                      <a:gd name="T11" fmla="*/ 648 h 257"/>
                      <a:gd name="T12" fmla="*/ 578 w 488"/>
                      <a:gd name="T13" fmla="*/ 3471 h 257"/>
                      <a:gd name="T14" fmla="*/ 916 w 488"/>
                      <a:gd name="T15" fmla="*/ 4488 h 257"/>
                      <a:gd name="T16" fmla="*/ 1074 w 488"/>
                      <a:gd name="T17" fmla="*/ 2977 h 257"/>
                      <a:gd name="T18" fmla="*/ 1179 w 488"/>
                      <a:gd name="T19" fmla="*/ 431 h 257"/>
                      <a:gd name="T20" fmla="*/ 1338 w 488"/>
                      <a:gd name="T21" fmla="*/ 431 h 257"/>
                      <a:gd name="T22" fmla="*/ 1594 w 488"/>
                      <a:gd name="T23" fmla="*/ 1714 h 257"/>
                      <a:gd name="T24" fmla="*/ 1535 w 488"/>
                      <a:gd name="T25" fmla="*/ 5768 h 257"/>
                      <a:gd name="T26" fmla="*/ 1216 w 488"/>
                      <a:gd name="T27" fmla="*/ 9865 h 257"/>
                      <a:gd name="T28" fmla="*/ 956 w 488"/>
                      <a:gd name="T29" fmla="*/ 10845 h 257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w 488"/>
                      <a:gd name="T46" fmla="*/ 0 h 257"/>
                      <a:gd name="T47" fmla="*/ 488 w 488"/>
                      <a:gd name="T48" fmla="*/ 257 h 257"/>
                    </a:gdLst>
                    <a:ahLst/>
                    <a:cxnLst>
                      <a:cxn ang="T30">
                        <a:pos x="T0" y="T1"/>
                      </a:cxn>
                      <a:cxn ang="T31">
                        <a:pos x="T2" y="T3"/>
                      </a:cxn>
                      <a:cxn ang="T32">
                        <a:pos x="T4" y="T5"/>
                      </a:cxn>
                      <a:cxn ang="T33">
                        <a:pos x="T6" y="T7"/>
                      </a:cxn>
                      <a:cxn ang="T34">
                        <a:pos x="T8" y="T9"/>
                      </a:cxn>
                      <a:cxn ang="T35">
                        <a:pos x="T10" y="T11"/>
                      </a:cxn>
                      <a:cxn ang="T36">
                        <a:pos x="T12" y="T13"/>
                      </a:cxn>
                      <a:cxn ang="T37">
                        <a:pos x="T14" y="T15"/>
                      </a:cxn>
                      <a:cxn ang="T38">
                        <a:pos x="T16" y="T17"/>
                      </a:cxn>
                      <a:cxn ang="T39">
                        <a:pos x="T18" y="T19"/>
                      </a:cxn>
                      <a:cxn ang="T40">
                        <a:pos x="T20" y="T21"/>
                      </a:cxn>
                      <a:cxn ang="T41">
                        <a:pos x="T22" y="T23"/>
                      </a:cxn>
                      <a:cxn ang="T42">
                        <a:pos x="T24" y="T25"/>
                      </a:cxn>
                      <a:cxn ang="T43">
                        <a:pos x="T26" y="T27"/>
                      </a:cxn>
                      <a:cxn ang="T44">
                        <a:pos x="T28" y="T29"/>
                      </a:cxn>
                    </a:cxnLst>
                    <a:rect l="T45" t="T46" r="T47" b="T48"/>
                    <a:pathLst>
                      <a:path w="488" h="257">
                        <a:moveTo>
                          <a:pt x="286" y="256"/>
                        </a:moveTo>
                        <a:cubicBezTo>
                          <a:pt x="251" y="257"/>
                          <a:pt x="193" y="247"/>
                          <a:pt x="154" y="238"/>
                        </a:cubicBezTo>
                        <a:cubicBezTo>
                          <a:pt x="115" y="229"/>
                          <a:pt x="75" y="224"/>
                          <a:pt x="52" y="202"/>
                        </a:cubicBezTo>
                        <a:cubicBezTo>
                          <a:pt x="29" y="180"/>
                          <a:pt x="21" y="135"/>
                          <a:pt x="16" y="106"/>
                        </a:cubicBezTo>
                        <a:cubicBezTo>
                          <a:pt x="11" y="77"/>
                          <a:pt x="0" y="43"/>
                          <a:pt x="22" y="28"/>
                        </a:cubicBezTo>
                        <a:cubicBezTo>
                          <a:pt x="44" y="13"/>
                          <a:pt x="123" y="7"/>
                          <a:pt x="148" y="16"/>
                        </a:cubicBezTo>
                        <a:cubicBezTo>
                          <a:pt x="173" y="25"/>
                          <a:pt x="151" y="67"/>
                          <a:pt x="172" y="82"/>
                        </a:cubicBezTo>
                        <a:cubicBezTo>
                          <a:pt x="193" y="97"/>
                          <a:pt x="249" y="108"/>
                          <a:pt x="274" y="106"/>
                        </a:cubicBezTo>
                        <a:cubicBezTo>
                          <a:pt x="299" y="104"/>
                          <a:pt x="309" y="86"/>
                          <a:pt x="322" y="70"/>
                        </a:cubicBezTo>
                        <a:cubicBezTo>
                          <a:pt x="335" y="54"/>
                          <a:pt x="339" y="20"/>
                          <a:pt x="352" y="10"/>
                        </a:cubicBezTo>
                        <a:cubicBezTo>
                          <a:pt x="365" y="0"/>
                          <a:pt x="379" y="5"/>
                          <a:pt x="400" y="10"/>
                        </a:cubicBezTo>
                        <a:cubicBezTo>
                          <a:pt x="421" y="15"/>
                          <a:pt x="468" y="19"/>
                          <a:pt x="478" y="40"/>
                        </a:cubicBezTo>
                        <a:cubicBezTo>
                          <a:pt x="488" y="61"/>
                          <a:pt x="479" y="104"/>
                          <a:pt x="460" y="136"/>
                        </a:cubicBezTo>
                        <a:cubicBezTo>
                          <a:pt x="441" y="168"/>
                          <a:pt x="393" y="212"/>
                          <a:pt x="364" y="232"/>
                        </a:cubicBezTo>
                        <a:cubicBezTo>
                          <a:pt x="335" y="252"/>
                          <a:pt x="321" y="255"/>
                          <a:pt x="286" y="256"/>
                        </a:cubicBezTo>
                        <a:close/>
                      </a:path>
                    </a:pathLst>
                  </a:custGeom>
                  <a:solidFill>
                    <a:srgbClr val="0066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8236" name="Freeform 82"/>
                  <p:cNvSpPr>
                    <a:spLocks/>
                  </p:cNvSpPr>
                  <p:nvPr/>
                </p:nvSpPr>
                <p:spPr bwMode="auto">
                  <a:xfrm>
                    <a:off x="2552" y="2644"/>
                    <a:ext cx="317" cy="440"/>
                  </a:xfrm>
                  <a:custGeom>
                    <a:avLst/>
                    <a:gdLst>
                      <a:gd name="T0" fmla="*/ 4360 w 268"/>
                      <a:gd name="T1" fmla="*/ 6419 h 314"/>
                      <a:gd name="T2" fmla="*/ 2761 w 268"/>
                      <a:gd name="T3" fmla="*/ 6419 h 314"/>
                      <a:gd name="T4" fmla="*/ 406 w 268"/>
                      <a:gd name="T5" fmla="*/ 46825 h 314"/>
                      <a:gd name="T6" fmla="*/ 254 w 268"/>
                      <a:gd name="T7" fmla="*/ 104961 h 314"/>
                      <a:gd name="T8" fmla="*/ 823 w 268"/>
                      <a:gd name="T9" fmla="*/ 145269 h 314"/>
                      <a:gd name="T10" fmla="*/ 3166 w 268"/>
                      <a:gd name="T11" fmla="*/ 181832 h 314"/>
                      <a:gd name="T12" fmla="*/ 5523 w 268"/>
                      <a:gd name="T13" fmla="*/ 185117 h 314"/>
                      <a:gd name="T14" fmla="*/ 6392 w 268"/>
                      <a:gd name="T15" fmla="*/ 174439 h 314"/>
                      <a:gd name="T16" fmla="*/ 6249 w 268"/>
                      <a:gd name="T17" fmla="*/ 86578 h 314"/>
                      <a:gd name="T18" fmla="*/ 6100 w 268"/>
                      <a:gd name="T19" fmla="*/ 21542 h 314"/>
                      <a:gd name="T20" fmla="*/ 4360 w 268"/>
                      <a:gd name="T21" fmla="*/ 6419 h 314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268"/>
                      <a:gd name="T34" fmla="*/ 0 h 314"/>
                      <a:gd name="T35" fmla="*/ 268 w 268"/>
                      <a:gd name="T36" fmla="*/ 314 h 314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268" h="314">
                        <a:moveTo>
                          <a:pt x="179" y="11"/>
                        </a:moveTo>
                        <a:cubicBezTo>
                          <a:pt x="156" y="7"/>
                          <a:pt x="140" y="0"/>
                          <a:pt x="113" y="11"/>
                        </a:cubicBezTo>
                        <a:cubicBezTo>
                          <a:pt x="86" y="22"/>
                          <a:pt x="34" y="50"/>
                          <a:pt x="17" y="77"/>
                        </a:cubicBezTo>
                        <a:cubicBezTo>
                          <a:pt x="0" y="104"/>
                          <a:pt x="8" y="146"/>
                          <a:pt x="11" y="173"/>
                        </a:cubicBezTo>
                        <a:cubicBezTo>
                          <a:pt x="14" y="200"/>
                          <a:pt x="15" y="218"/>
                          <a:pt x="35" y="239"/>
                        </a:cubicBezTo>
                        <a:cubicBezTo>
                          <a:pt x="55" y="260"/>
                          <a:pt x="99" y="288"/>
                          <a:pt x="131" y="299"/>
                        </a:cubicBezTo>
                        <a:cubicBezTo>
                          <a:pt x="163" y="310"/>
                          <a:pt x="205" y="307"/>
                          <a:pt x="227" y="305"/>
                        </a:cubicBezTo>
                        <a:cubicBezTo>
                          <a:pt x="249" y="303"/>
                          <a:pt x="258" y="314"/>
                          <a:pt x="263" y="287"/>
                        </a:cubicBezTo>
                        <a:cubicBezTo>
                          <a:pt x="268" y="260"/>
                          <a:pt x="259" y="185"/>
                          <a:pt x="257" y="143"/>
                        </a:cubicBezTo>
                        <a:cubicBezTo>
                          <a:pt x="255" y="101"/>
                          <a:pt x="265" y="57"/>
                          <a:pt x="251" y="35"/>
                        </a:cubicBezTo>
                        <a:cubicBezTo>
                          <a:pt x="237" y="13"/>
                          <a:pt x="202" y="15"/>
                          <a:pt x="179" y="11"/>
                        </a:cubicBezTo>
                        <a:close/>
                      </a:path>
                    </a:pathLst>
                  </a:custGeom>
                  <a:solidFill>
                    <a:srgbClr val="0066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8237" name="Freeform 83"/>
                  <p:cNvSpPr>
                    <a:spLocks/>
                  </p:cNvSpPr>
                  <p:nvPr/>
                </p:nvSpPr>
                <p:spPr bwMode="auto">
                  <a:xfrm flipH="1">
                    <a:off x="2844" y="2644"/>
                    <a:ext cx="318" cy="440"/>
                  </a:xfrm>
                  <a:custGeom>
                    <a:avLst/>
                    <a:gdLst>
                      <a:gd name="T0" fmla="*/ 4619 w 268"/>
                      <a:gd name="T1" fmla="*/ 6419 h 314"/>
                      <a:gd name="T2" fmla="*/ 2926 w 268"/>
                      <a:gd name="T3" fmla="*/ 6419 h 314"/>
                      <a:gd name="T4" fmla="*/ 424 w 268"/>
                      <a:gd name="T5" fmla="*/ 46825 h 314"/>
                      <a:gd name="T6" fmla="*/ 280 w 268"/>
                      <a:gd name="T7" fmla="*/ 104961 h 314"/>
                      <a:gd name="T8" fmla="*/ 907 w 268"/>
                      <a:gd name="T9" fmla="*/ 145269 h 314"/>
                      <a:gd name="T10" fmla="*/ 3369 w 268"/>
                      <a:gd name="T11" fmla="*/ 181832 h 314"/>
                      <a:gd name="T12" fmla="*/ 5853 w 268"/>
                      <a:gd name="T13" fmla="*/ 185117 h 314"/>
                      <a:gd name="T14" fmla="*/ 6779 w 268"/>
                      <a:gd name="T15" fmla="*/ 174439 h 314"/>
                      <a:gd name="T16" fmla="*/ 6641 w 268"/>
                      <a:gd name="T17" fmla="*/ 86578 h 314"/>
                      <a:gd name="T18" fmla="*/ 6476 w 268"/>
                      <a:gd name="T19" fmla="*/ 21542 h 314"/>
                      <a:gd name="T20" fmla="*/ 4619 w 268"/>
                      <a:gd name="T21" fmla="*/ 6419 h 314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268"/>
                      <a:gd name="T34" fmla="*/ 0 h 314"/>
                      <a:gd name="T35" fmla="*/ 268 w 268"/>
                      <a:gd name="T36" fmla="*/ 314 h 314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268" h="314">
                        <a:moveTo>
                          <a:pt x="179" y="11"/>
                        </a:moveTo>
                        <a:cubicBezTo>
                          <a:pt x="156" y="7"/>
                          <a:pt x="140" y="0"/>
                          <a:pt x="113" y="11"/>
                        </a:cubicBezTo>
                        <a:cubicBezTo>
                          <a:pt x="86" y="22"/>
                          <a:pt x="34" y="50"/>
                          <a:pt x="17" y="77"/>
                        </a:cubicBezTo>
                        <a:cubicBezTo>
                          <a:pt x="0" y="104"/>
                          <a:pt x="8" y="146"/>
                          <a:pt x="11" y="173"/>
                        </a:cubicBezTo>
                        <a:cubicBezTo>
                          <a:pt x="14" y="200"/>
                          <a:pt x="15" y="218"/>
                          <a:pt x="35" y="239"/>
                        </a:cubicBezTo>
                        <a:cubicBezTo>
                          <a:pt x="55" y="260"/>
                          <a:pt x="99" y="288"/>
                          <a:pt x="131" y="299"/>
                        </a:cubicBezTo>
                        <a:cubicBezTo>
                          <a:pt x="163" y="310"/>
                          <a:pt x="205" y="307"/>
                          <a:pt x="227" y="305"/>
                        </a:cubicBezTo>
                        <a:cubicBezTo>
                          <a:pt x="249" y="303"/>
                          <a:pt x="258" y="314"/>
                          <a:pt x="263" y="287"/>
                        </a:cubicBezTo>
                        <a:cubicBezTo>
                          <a:pt x="268" y="260"/>
                          <a:pt x="259" y="185"/>
                          <a:pt x="257" y="143"/>
                        </a:cubicBezTo>
                        <a:cubicBezTo>
                          <a:pt x="255" y="101"/>
                          <a:pt x="265" y="57"/>
                          <a:pt x="251" y="35"/>
                        </a:cubicBezTo>
                        <a:cubicBezTo>
                          <a:pt x="237" y="13"/>
                          <a:pt x="202" y="15"/>
                          <a:pt x="179" y="11"/>
                        </a:cubicBezTo>
                        <a:close/>
                      </a:path>
                    </a:pathLst>
                  </a:custGeom>
                  <a:solidFill>
                    <a:srgbClr val="0066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8238" name="Freeform 84"/>
                  <p:cNvSpPr>
                    <a:spLocks/>
                  </p:cNvSpPr>
                  <p:nvPr/>
                </p:nvSpPr>
                <p:spPr bwMode="auto">
                  <a:xfrm>
                    <a:off x="2630" y="1554"/>
                    <a:ext cx="60" cy="189"/>
                  </a:xfrm>
                  <a:custGeom>
                    <a:avLst/>
                    <a:gdLst>
                      <a:gd name="T0" fmla="*/ 1 w 90"/>
                      <a:gd name="T1" fmla="*/ 1 h 342"/>
                      <a:gd name="T2" fmla="*/ 0 w 90"/>
                      <a:gd name="T3" fmla="*/ 1 h 342"/>
                      <a:gd name="T4" fmla="*/ 1 w 90"/>
                      <a:gd name="T5" fmla="*/ 1 h 342"/>
                      <a:gd name="T6" fmla="*/ 1 w 90"/>
                      <a:gd name="T7" fmla="*/ 0 h 34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90"/>
                      <a:gd name="T13" fmla="*/ 0 h 342"/>
                      <a:gd name="T14" fmla="*/ 90 w 90"/>
                      <a:gd name="T15" fmla="*/ 342 h 342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90" h="342">
                        <a:moveTo>
                          <a:pt x="42" y="342"/>
                        </a:moveTo>
                        <a:lnTo>
                          <a:pt x="0" y="240"/>
                        </a:lnTo>
                        <a:lnTo>
                          <a:pt x="90" y="138"/>
                        </a:lnTo>
                        <a:lnTo>
                          <a:pt x="30" y="0"/>
                        </a:lnTo>
                      </a:path>
                    </a:pathLst>
                  </a:custGeom>
                  <a:noFill/>
                  <a:ln w="28575" cmpd="sng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8239" name="Freeform 85"/>
                  <p:cNvSpPr>
                    <a:spLocks/>
                  </p:cNvSpPr>
                  <p:nvPr/>
                </p:nvSpPr>
                <p:spPr bwMode="auto">
                  <a:xfrm>
                    <a:off x="3100" y="1547"/>
                    <a:ext cx="60" cy="196"/>
                  </a:xfrm>
                  <a:custGeom>
                    <a:avLst/>
                    <a:gdLst>
                      <a:gd name="T0" fmla="*/ 1 w 90"/>
                      <a:gd name="T1" fmla="*/ 1 h 342"/>
                      <a:gd name="T2" fmla="*/ 0 w 90"/>
                      <a:gd name="T3" fmla="*/ 1 h 342"/>
                      <a:gd name="T4" fmla="*/ 1 w 90"/>
                      <a:gd name="T5" fmla="*/ 1 h 342"/>
                      <a:gd name="T6" fmla="*/ 1 w 90"/>
                      <a:gd name="T7" fmla="*/ 0 h 34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90"/>
                      <a:gd name="T13" fmla="*/ 0 h 342"/>
                      <a:gd name="T14" fmla="*/ 90 w 90"/>
                      <a:gd name="T15" fmla="*/ 342 h 342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90" h="342">
                        <a:moveTo>
                          <a:pt x="42" y="342"/>
                        </a:moveTo>
                        <a:lnTo>
                          <a:pt x="0" y="240"/>
                        </a:lnTo>
                        <a:lnTo>
                          <a:pt x="90" y="138"/>
                        </a:lnTo>
                        <a:lnTo>
                          <a:pt x="30" y="0"/>
                        </a:lnTo>
                      </a:path>
                    </a:pathLst>
                  </a:custGeom>
                  <a:noFill/>
                  <a:ln w="28575" cmpd="sng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8240" name="Freeform 86"/>
                  <p:cNvSpPr>
                    <a:spLocks/>
                  </p:cNvSpPr>
                  <p:nvPr/>
                </p:nvSpPr>
                <p:spPr bwMode="auto">
                  <a:xfrm rot="-5566770">
                    <a:off x="2875" y="1288"/>
                    <a:ext cx="117" cy="254"/>
                  </a:xfrm>
                  <a:custGeom>
                    <a:avLst/>
                    <a:gdLst>
                      <a:gd name="T0" fmla="*/ 6150 w 90"/>
                      <a:gd name="T1" fmla="*/ 1 h 342"/>
                      <a:gd name="T2" fmla="*/ 0 w 90"/>
                      <a:gd name="T3" fmla="*/ 1 h 342"/>
                      <a:gd name="T4" fmla="*/ 13140 w 90"/>
                      <a:gd name="T5" fmla="*/ 1 h 342"/>
                      <a:gd name="T6" fmla="*/ 4428 w 90"/>
                      <a:gd name="T7" fmla="*/ 0 h 34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90"/>
                      <a:gd name="T13" fmla="*/ 0 h 342"/>
                      <a:gd name="T14" fmla="*/ 90 w 90"/>
                      <a:gd name="T15" fmla="*/ 342 h 342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90" h="342">
                        <a:moveTo>
                          <a:pt x="42" y="342"/>
                        </a:moveTo>
                        <a:lnTo>
                          <a:pt x="0" y="240"/>
                        </a:lnTo>
                        <a:lnTo>
                          <a:pt x="90" y="138"/>
                        </a:lnTo>
                        <a:lnTo>
                          <a:pt x="30" y="0"/>
                        </a:lnTo>
                      </a:path>
                    </a:pathLst>
                  </a:custGeom>
                  <a:noFill/>
                  <a:ln w="28575" cmpd="sng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8241" name="Oval 87"/>
                  <p:cNvSpPr>
                    <a:spLocks noChangeArrowheads="1"/>
                  </p:cNvSpPr>
                  <p:nvPr/>
                </p:nvSpPr>
                <p:spPr bwMode="auto">
                  <a:xfrm>
                    <a:off x="2621" y="1188"/>
                    <a:ext cx="209" cy="20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FF33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spcBef>
                        <a:spcPct val="50000"/>
                      </a:spcBef>
                    </a:pPr>
                    <a:endParaRPr lang="en-GB" altLang="it-IT"/>
                  </a:p>
                </p:txBody>
              </p:sp>
              <p:sp>
                <p:nvSpPr>
                  <p:cNvPr id="8242" name="Oval 88"/>
                  <p:cNvSpPr>
                    <a:spLocks noChangeArrowheads="1"/>
                  </p:cNvSpPr>
                  <p:nvPr/>
                </p:nvSpPr>
                <p:spPr bwMode="auto">
                  <a:xfrm>
                    <a:off x="3017" y="1191"/>
                    <a:ext cx="206" cy="20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FF33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spcBef>
                        <a:spcPct val="50000"/>
                      </a:spcBef>
                    </a:pPr>
                    <a:endParaRPr lang="en-GB" altLang="it-IT"/>
                  </a:p>
                </p:txBody>
              </p:sp>
            </p:grpSp>
            <p:sp>
              <p:nvSpPr>
                <p:cNvPr id="8224" name="Text Box 89"/>
                <p:cNvSpPr txBox="1">
                  <a:spLocks noChangeArrowheads="1"/>
                </p:cNvSpPr>
                <p:nvPr/>
              </p:nvSpPr>
              <p:spPr bwMode="auto">
                <a:xfrm>
                  <a:off x="431800" y="2798763"/>
                  <a:ext cx="895350" cy="646112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it-IT" altLang="it-IT" sz="1200" b="1"/>
                    <a:t>recettore </a:t>
                  </a:r>
                </a:p>
                <a:p>
                  <a:r>
                    <a:rPr lang="it-IT" altLang="it-IT" sz="1200" b="1"/>
                    <a:t>tirosina </a:t>
                  </a:r>
                </a:p>
                <a:p>
                  <a:r>
                    <a:rPr lang="it-IT" altLang="it-IT" sz="1200" b="1"/>
                    <a:t>chinasico</a:t>
                  </a:r>
                </a:p>
              </p:txBody>
            </p:sp>
            <p:sp>
              <p:nvSpPr>
                <p:cNvPr id="8225" name="Line 91"/>
                <p:cNvSpPr>
                  <a:spLocks noChangeShapeType="1"/>
                </p:cNvSpPr>
                <p:nvPr/>
              </p:nvSpPr>
              <p:spPr bwMode="auto">
                <a:xfrm flipH="1">
                  <a:off x="1704975" y="3175000"/>
                  <a:ext cx="123825" cy="20002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endParaRPr lang="en-GB"/>
                </a:p>
              </p:txBody>
            </p:sp>
            <p:pic>
              <p:nvPicPr>
                <p:cNvPr id="8226" name="Picture 92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auto">
                <a:xfrm>
                  <a:off x="1328738" y="4805363"/>
                  <a:ext cx="1406525" cy="371475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</p:pic>
            <p:sp>
              <p:nvSpPr>
                <p:cNvPr id="8227" name="Text Box 95"/>
                <p:cNvSpPr txBox="1">
                  <a:spLocks noChangeArrowheads="1"/>
                </p:cNvSpPr>
                <p:nvPr/>
              </p:nvSpPr>
              <p:spPr bwMode="auto">
                <a:xfrm>
                  <a:off x="1682750" y="5030788"/>
                  <a:ext cx="227013" cy="274637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it-IT" altLang="it-IT" sz="1200" b="1">
                      <a:solidFill>
                        <a:srgbClr val="FF33CC"/>
                      </a:solidFill>
                    </a:rPr>
                    <a:t>i</a:t>
                  </a:r>
                </a:p>
              </p:txBody>
            </p:sp>
            <p:sp>
              <p:nvSpPr>
                <p:cNvPr id="8228" name="Text Box 99"/>
                <p:cNvSpPr txBox="1">
                  <a:spLocks noChangeArrowheads="1"/>
                </p:cNvSpPr>
                <p:nvPr/>
              </p:nvSpPr>
              <p:spPr bwMode="auto">
                <a:xfrm>
                  <a:off x="371475" y="5138738"/>
                  <a:ext cx="1462088" cy="274637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it-IT" altLang="it-IT" sz="1200" b="1">
                      <a:solidFill>
                        <a:srgbClr val="FF33CC"/>
                      </a:solidFill>
                    </a:rPr>
                    <a:t>Proteina fosfatasi</a:t>
                  </a:r>
                </a:p>
              </p:txBody>
            </p:sp>
            <p:sp>
              <p:nvSpPr>
                <p:cNvPr id="8229" name="Freeform 104"/>
                <p:cNvSpPr>
                  <a:spLocks/>
                </p:cNvSpPr>
                <p:nvPr/>
              </p:nvSpPr>
              <p:spPr bwMode="auto">
                <a:xfrm>
                  <a:off x="2667000" y="5403850"/>
                  <a:ext cx="2154238" cy="1260475"/>
                </a:xfrm>
                <a:custGeom>
                  <a:avLst/>
                  <a:gdLst>
                    <a:gd name="T0" fmla="*/ 0 w 1266"/>
                    <a:gd name="T1" fmla="*/ 0 h 792"/>
                    <a:gd name="T2" fmla="*/ 2147483646 w 1266"/>
                    <a:gd name="T3" fmla="*/ 2147483646 h 792"/>
                    <a:gd name="T4" fmla="*/ 2147483646 w 1266"/>
                    <a:gd name="T5" fmla="*/ 2147483646 h 792"/>
                    <a:gd name="T6" fmla="*/ 2147483646 w 1266"/>
                    <a:gd name="T7" fmla="*/ 2147483646 h 79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266"/>
                    <a:gd name="T13" fmla="*/ 0 h 792"/>
                    <a:gd name="T14" fmla="*/ 1266 w 1266"/>
                    <a:gd name="T15" fmla="*/ 792 h 79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266" h="792">
                      <a:moveTo>
                        <a:pt x="0" y="0"/>
                      </a:moveTo>
                      <a:cubicBezTo>
                        <a:pt x="1" y="77"/>
                        <a:pt x="3" y="155"/>
                        <a:pt x="78" y="258"/>
                      </a:cubicBezTo>
                      <a:cubicBezTo>
                        <a:pt x="153" y="361"/>
                        <a:pt x="252" y="529"/>
                        <a:pt x="450" y="618"/>
                      </a:cubicBezTo>
                      <a:cubicBezTo>
                        <a:pt x="648" y="707"/>
                        <a:pt x="1130" y="763"/>
                        <a:pt x="1266" y="792"/>
                      </a:cubicBezTo>
                    </a:path>
                  </a:pathLst>
                </a:custGeom>
                <a:noFill/>
                <a:ln w="28575" cap="flat" cmpd="sng">
                  <a:solidFill>
                    <a:schemeClr val="tx1"/>
                  </a:solidFill>
                  <a:prstDash val="sysDot"/>
                  <a:round/>
                  <a:headEnd type="none" w="med" len="med"/>
                  <a:tailEnd type="stealth" w="lg" len="lg"/>
                </a:ln>
              </p:spPr>
              <p:txBody>
                <a:bodyPr>
                  <a:spAutoFit/>
                </a:bodyPr>
                <a:lstStyle/>
                <a:p>
                  <a:endParaRPr lang="en-GB"/>
                </a:p>
              </p:txBody>
            </p:sp>
          </p:grpSp>
        </p:grpSp>
      </p:grpSp>
      <p:sp>
        <p:nvSpPr>
          <p:cNvPr id="8203" name="Text Box 105"/>
          <p:cNvSpPr txBox="1">
            <a:spLocks noChangeArrowheads="1"/>
          </p:cNvSpPr>
          <p:nvPr/>
        </p:nvSpPr>
        <p:spPr bwMode="auto">
          <a:xfrm>
            <a:off x="3530600" y="2620963"/>
            <a:ext cx="944563" cy="579437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altLang="it-IT" sz="1200" b="1"/>
              <a:t>ormone</a:t>
            </a:r>
          </a:p>
          <a:p>
            <a:r>
              <a:rPr lang="it-IT" altLang="it-IT" sz="1000" b="1"/>
              <a:t>(adrenalina,</a:t>
            </a:r>
          </a:p>
          <a:p>
            <a:r>
              <a:rPr lang="it-IT" altLang="it-IT" sz="1000" b="1"/>
              <a:t>glucagone)</a:t>
            </a:r>
          </a:p>
        </p:txBody>
      </p:sp>
      <p:grpSp>
        <p:nvGrpSpPr>
          <p:cNvPr id="14" name="Group 57"/>
          <p:cNvGrpSpPr>
            <a:grpSpLocks/>
          </p:cNvGrpSpPr>
          <p:nvPr/>
        </p:nvGrpSpPr>
        <p:grpSpPr bwMode="auto">
          <a:xfrm>
            <a:off x="4178300" y="5391150"/>
            <a:ext cx="2427288" cy="1412875"/>
            <a:chOff x="4177862" y="5391807"/>
            <a:chExt cx="2427890" cy="1412218"/>
          </a:xfrm>
        </p:grpSpPr>
        <p:pic>
          <p:nvPicPr>
            <p:cNvPr id="8214" name="Picture 53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818063" y="6199188"/>
              <a:ext cx="1406525" cy="3714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8215" name="Text Box 94"/>
            <p:cNvSpPr txBox="1">
              <a:spLocks noChangeArrowheads="1"/>
            </p:cNvSpPr>
            <p:nvPr/>
          </p:nvSpPr>
          <p:spPr bwMode="auto">
            <a:xfrm>
              <a:off x="5245100" y="5573713"/>
              <a:ext cx="227013" cy="27463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altLang="it-IT" sz="1200" b="1">
                  <a:solidFill>
                    <a:srgbClr val="FF33CC"/>
                  </a:solidFill>
                </a:rPr>
                <a:t>i</a:t>
              </a:r>
            </a:p>
          </p:txBody>
        </p:sp>
        <p:sp>
          <p:nvSpPr>
            <p:cNvPr id="8216" name="Text Box 102"/>
            <p:cNvSpPr txBox="1">
              <a:spLocks noChangeArrowheads="1"/>
            </p:cNvSpPr>
            <p:nvPr/>
          </p:nvSpPr>
          <p:spPr bwMode="auto">
            <a:xfrm>
              <a:off x="4810125" y="6529388"/>
              <a:ext cx="1462088" cy="27463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altLang="it-IT" sz="1200" b="1">
                  <a:solidFill>
                    <a:schemeClr val="accent1"/>
                  </a:solidFill>
                </a:rPr>
                <a:t>Proteina fosfatasi</a:t>
              </a:r>
            </a:p>
          </p:txBody>
        </p:sp>
        <p:sp>
          <p:nvSpPr>
            <p:cNvPr id="8217" name="Text Box 103"/>
            <p:cNvSpPr txBox="1">
              <a:spLocks noChangeArrowheads="1"/>
            </p:cNvSpPr>
            <p:nvPr/>
          </p:nvSpPr>
          <p:spPr bwMode="auto">
            <a:xfrm>
              <a:off x="6105525" y="6415088"/>
              <a:ext cx="268288" cy="27463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altLang="it-IT" sz="1200" b="1">
                  <a:solidFill>
                    <a:schemeClr val="accent1"/>
                  </a:solidFill>
                </a:rPr>
                <a:t>a</a:t>
              </a:r>
            </a:p>
          </p:txBody>
        </p:sp>
        <p:sp>
          <p:nvSpPr>
            <p:cNvPr id="8218" name="Rectangle 56"/>
            <p:cNvSpPr>
              <a:spLocks noChangeArrowheads="1"/>
            </p:cNvSpPr>
            <p:nvPr/>
          </p:nvSpPr>
          <p:spPr bwMode="auto">
            <a:xfrm>
              <a:off x="4177862" y="5391807"/>
              <a:ext cx="2427890" cy="338554"/>
            </a:xfrm>
            <a:prstGeom prst="rect">
              <a:avLst/>
            </a:prstGeom>
            <a:noFill/>
            <a:ln w="9525" algn="ctr">
              <a:noFill/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en-GB" altLang="it-IT"/>
            </a:p>
          </p:txBody>
        </p:sp>
      </p:grpSp>
      <p:sp>
        <p:nvSpPr>
          <p:cNvPr id="59" name="Rectangle 58"/>
          <p:cNvSpPr>
            <a:spLocks noChangeArrowheads="1"/>
          </p:cNvSpPr>
          <p:nvPr/>
        </p:nvSpPr>
        <p:spPr bwMode="auto">
          <a:xfrm>
            <a:off x="4271963" y="5375275"/>
            <a:ext cx="3708400" cy="140493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altLang="it-IT"/>
          </a:p>
        </p:txBody>
      </p:sp>
      <p:cxnSp>
        <p:nvCxnSpPr>
          <p:cNvPr id="65" name="Straight Arrow Connector 64"/>
          <p:cNvCxnSpPr>
            <a:cxnSpLocks noChangeShapeType="1"/>
          </p:cNvCxnSpPr>
          <p:nvPr/>
        </p:nvCxnSpPr>
        <p:spPr bwMode="auto">
          <a:xfrm flipH="1" flipV="1">
            <a:off x="7331075" y="3027363"/>
            <a:ext cx="15875" cy="1150937"/>
          </a:xfrm>
          <a:prstGeom prst="straightConnector1">
            <a:avLst/>
          </a:prstGeom>
          <a:noFill/>
          <a:ln w="38100" algn="ctr">
            <a:solidFill>
              <a:schemeClr val="bg1"/>
            </a:solidFill>
            <a:round/>
            <a:headEnd/>
            <a:tailEnd type="arrow" w="med" len="med"/>
          </a:ln>
        </p:spPr>
      </p:cxnSp>
      <p:grpSp>
        <p:nvGrpSpPr>
          <p:cNvPr id="15" name="Group 68"/>
          <p:cNvGrpSpPr>
            <a:grpSpLocks/>
          </p:cNvGrpSpPr>
          <p:nvPr/>
        </p:nvGrpSpPr>
        <p:grpSpPr bwMode="auto">
          <a:xfrm rot="2464909">
            <a:off x="7378700" y="2349500"/>
            <a:ext cx="661988" cy="693738"/>
            <a:chOff x="7677807" y="2475185"/>
            <a:chExt cx="662152" cy="693684"/>
          </a:xfrm>
        </p:grpSpPr>
        <p:sp>
          <p:nvSpPr>
            <p:cNvPr id="66" name="Oval 65"/>
            <p:cNvSpPr/>
            <p:nvPr/>
          </p:nvSpPr>
          <p:spPr bwMode="auto">
            <a:xfrm>
              <a:off x="7677807" y="2475185"/>
              <a:ext cx="662152" cy="648000"/>
            </a:xfrm>
            <a:prstGeom prst="ellipse">
              <a:avLst/>
            </a:pr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endParaRPr lang="en-GB"/>
            </a:p>
          </p:txBody>
        </p:sp>
        <p:sp>
          <p:nvSpPr>
            <p:cNvPr id="8212" name="Oval 66"/>
            <p:cNvSpPr>
              <a:spLocks noChangeArrowheads="1"/>
            </p:cNvSpPr>
            <p:nvPr/>
          </p:nvSpPr>
          <p:spPr bwMode="auto">
            <a:xfrm>
              <a:off x="7693572" y="2585553"/>
              <a:ext cx="126125" cy="110358"/>
            </a:xfrm>
            <a:prstGeom prst="ellipse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en-GB" altLang="it-IT"/>
            </a:p>
          </p:txBody>
        </p:sp>
        <p:sp>
          <p:nvSpPr>
            <p:cNvPr id="8213" name="Freeform 67"/>
            <p:cNvSpPr>
              <a:spLocks/>
            </p:cNvSpPr>
            <p:nvPr/>
          </p:nvSpPr>
          <p:spPr bwMode="auto">
            <a:xfrm>
              <a:off x="7677807" y="2648607"/>
              <a:ext cx="87346" cy="520262"/>
            </a:xfrm>
            <a:custGeom>
              <a:avLst/>
              <a:gdLst>
                <a:gd name="T0" fmla="*/ 47296 w 87346"/>
                <a:gd name="T1" fmla="*/ 0 h 520262"/>
                <a:gd name="T2" fmla="*/ 31531 w 87346"/>
                <a:gd name="T3" fmla="*/ 299545 h 520262"/>
                <a:gd name="T4" fmla="*/ 0 w 87346"/>
                <a:gd name="T5" fmla="*/ 346841 h 520262"/>
                <a:gd name="T6" fmla="*/ 15765 w 87346"/>
                <a:gd name="T7" fmla="*/ 520262 h 5202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7346"/>
                <a:gd name="T13" fmla="*/ 0 h 520262"/>
                <a:gd name="T14" fmla="*/ 87346 w 87346"/>
                <a:gd name="T15" fmla="*/ 520262 h 5202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7346" h="520262">
                  <a:moveTo>
                    <a:pt x="47296" y="0"/>
                  </a:moveTo>
                  <a:cubicBezTo>
                    <a:pt x="60217" y="167972"/>
                    <a:pt x="87346" y="173961"/>
                    <a:pt x="31531" y="299545"/>
                  </a:cubicBezTo>
                  <a:cubicBezTo>
                    <a:pt x="23836" y="316860"/>
                    <a:pt x="10510" y="331076"/>
                    <a:pt x="0" y="346841"/>
                  </a:cubicBezTo>
                  <a:cubicBezTo>
                    <a:pt x="29059" y="434022"/>
                    <a:pt x="15765" y="377520"/>
                    <a:pt x="15765" y="520262"/>
                  </a:cubicBezTo>
                </a:path>
              </a:pathLst>
            </a:cu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GB"/>
            </a:p>
          </p:txBody>
        </p:sp>
      </p:grp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549C4201-3B6E-4E52-B7BB-38700520618A}"/>
              </a:ext>
            </a:extLst>
          </p:cNvPr>
          <p:cNvSpPr txBox="1"/>
          <p:nvPr/>
        </p:nvSpPr>
        <p:spPr>
          <a:xfrm flipH="1">
            <a:off x="8227176" y="4525608"/>
            <a:ext cx="19548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ym typeface="Wingdings" panose="05000000000000000000" pitchFamily="2" charset="2"/>
              </a:rPr>
              <a:t> glicolisi</a:t>
            </a:r>
            <a:endParaRPr lang="it-IT" sz="1400" dirty="0"/>
          </a:p>
        </p:txBody>
      </p:sp>
      <p:sp>
        <p:nvSpPr>
          <p:cNvPr id="60" name="Rectangle 59"/>
          <p:cNvSpPr>
            <a:spLocks noChangeArrowheads="1"/>
          </p:cNvSpPr>
          <p:nvPr/>
        </p:nvSpPr>
        <p:spPr bwMode="auto">
          <a:xfrm rot="5400000">
            <a:off x="7172981" y="3552429"/>
            <a:ext cx="1240743" cy="2649429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endParaRPr lang="en-GB" alt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6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8175" y="2393950"/>
            <a:ext cx="5159375" cy="2809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" name="Rectangle 54"/>
          <p:cNvSpPr>
            <a:spLocks noChangeArrowheads="1"/>
          </p:cNvSpPr>
          <p:nvPr/>
        </p:nvSpPr>
        <p:spPr bwMode="auto">
          <a:xfrm>
            <a:off x="4381500" y="439738"/>
            <a:ext cx="4518025" cy="5463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7800" indent="-177800" algn="just">
              <a:spcBef>
                <a:spcPct val="0"/>
              </a:spcBef>
              <a:buClr>
                <a:srgbClr val="FF0000"/>
              </a:buClr>
              <a:buFont typeface="Arial" charset="0"/>
              <a:buChar char="•"/>
            </a:pPr>
            <a:r>
              <a:rPr lang="it-IT" sz="1600" dirty="0">
                <a:latin typeface="Arial" pitchFamily="34" charset="0"/>
              </a:rPr>
              <a:t> l’attivazione dell’AG 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  <a:sym typeface="Wingdings" pitchFamily="2" charset="2"/>
              </a:rPr>
              <a:t></a:t>
            </a:r>
            <a:r>
              <a:rPr lang="it-IT" sz="1600" b="1" dirty="0">
                <a:latin typeface="Arial" pitchFamily="34" charset="0"/>
                <a:sym typeface="Wingdings" pitchFamily="2" charset="2"/>
              </a:rPr>
              <a:t> </a:t>
            </a:r>
            <a:r>
              <a:rPr lang="it-IT" sz="1600" dirty="0">
                <a:latin typeface="Arial" pitchFamily="34" charset="0"/>
              </a:rPr>
              <a:t>avviene a livello della membrana mitocondriale esterna, mentre la </a:t>
            </a:r>
            <a:r>
              <a:rPr lang="it-IT" sz="1600" dirty="0">
                <a:latin typeface="Arial" pitchFamily="34" charset="0"/>
                <a:sym typeface="Symbol" pitchFamily="18" charset="2"/>
              </a:rPr>
              <a:t></a:t>
            </a:r>
            <a:r>
              <a:rPr lang="it-IT" sz="1600" dirty="0">
                <a:latin typeface="Arial" pitchFamily="34" charset="0"/>
              </a:rPr>
              <a:t>-ossidazione 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  <a:sym typeface="Wingdings" pitchFamily="2" charset="2"/>
              </a:rPr>
              <a:t></a:t>
            </a:r>
            <a:r>
              <a:rPr lang="it-IT" sz="1600" b="1" dirty="0">
                <a:latin typeface="Arial" pitchFamily="34" charset="0"/>
                <a:sym typeface="Wingdings" pitchFamily="2" charset="2"/>
              </a:rPr>
              <a:t> </a:t>
            </a:r>
            <a:r>
              <a:rPr lang="it-IT" sz="1600" dirty="0">
                <a:latin typeface="Arial" pitchFamily="34" charset="0"/>
              </a:rPr>
              <a:t>avviene nella matrice del mitocondrio, </a:t>
            </a:r>
          </a:p>
          <a:p>
            <a:pPr marL="177800" indent="-177800" algn="just">
              <a:spcBef>
                <a:spcPts val="600"/>
              </a:spcBef>
              <a:buClr>
                <a:srgbClr val="FF0000"/>
              </a:buClr>
              <a:buFont typeface="Arial" charset="0"/>
              <a:buChar char="•"/>
            </a:pPr>
            <a:r>
              <a:rPr lang="it-IT" sz="1600" dirty="0">
                <a:latin typeface="Arial" pitchFamily="34" charset="0"/>
              </a:rPr>
              <a:t>acil-CoA </a:t>
            </a:r>
            <a:r>
              <a:rPr lang="it-IT" sz="1600" b="1" dirty="0">
                <a:solidFill>
                  <a:srgbClr val="FF0000"/>
                </a:solidFill>
                <a:latin typeface="Arial" pitchFamily="34" charset="0"/>
              </a:rPr>
              <a:t>non ha </a:t>
            </a:r>
            <a:r>
              <a:rPr lang="it-IT" sz="1600" dirty="0">
                <a:latin typeface="Arial" pitchFamily="34" charset="0"/>
              </a:rPr>
              <a:t>un trasportatore transmembrana. </a:t>
            </a:r>
          </a:p>
          <a:p>
            <a:pPr marL="177800" indent="-177800" algn="just">
              <a:spcBef>
                <a:spcPts val="1200"/>
              </a:spcBef>
              <a:buClr>
                <a:srgbClr val="FF0000"/>
              </a:buClr>
              <a:buFont typeface="Arial" charset="0"/>
              <a:buChar char="•"/>
            </a:pPr>
            <a:r>
              <a:rPr lang="it-IT" sz="1600" dirty="0">
                <a:latin typeface="Arial" pitchFamily="34" charset="0"/>
              </a:rPr>
              <a:t>nel citosol, gli AG si coniugano alla </a:t>
            </a:r>
            <a:r>
              <a:rPr lang="it-IT" sz="1600" b="1" dirty="0">
                <a:solidFill>
                  <a:srgbClr val="FF0000"/>
                </a:solidFill>
                <a:latin typeface="Arial" pitchFamily="34" charset="0"/>
              </a:rPr>
              <a:t>carnitina</a:t>
            </a:r>
            <a:r>
              <a:rPr lang="it-IT" sz="1600" dirty="0">
                <a:latin typeface="Arial" pitchFamily="34" charset="0"/>
              </a:rPr>
              <a:t>, (composto zwitterionico derivato da Lys) in una reazione catalizzata dalla </a:t>
            </a:r>
            <a:r>
              <a:rPr lang="it-IT" sz="1600" b="1" i="1" dirty="0">
                <a:solidFill>
                  <a:srgbClr val="FF3300"/>
                </a:solidFill>
                <a:latin typeface="Arial" pitchFamily="34" charset="0"/>
              </a:rPr>
              <a:t>carnitina</a:t>
            </a:r>
            <a:r>
              <a:rPr lang="it-IT" sz="1600" b="1" dirty="0">
                <a:latin typeface="Arial" pitchFamily="34" charset="0"/>
              </a:rPr>
              <a:t> </a:t>
            </a:r>
            <a:r>
              <a:rPr lang="it-IT" sz="1600" b="1" i="1" dirty="0">
                <a:solidFill>
                  <a:srgbClr val="FF3300"/>
                </a:solidFill>
                <a:latin typeface="Arial" pitchFamily="34" charset="0"/>
              </a:rPr>
              <a:t>aciltrasferasi I 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  <a:sym typeface="Wingdings" pitchFamily="2" charset="2"/>
              </a:rPr>
              <a:t> </a:t>
            </a:r>
          </a:p>
          <a:p>
            <a:pPr marL="177800" indent="-177800" algn="just">
              <a:spcBef>
                <a:spcPts val="1200"/>
              </a:spcBef>
              <a:buClr>
                <a:srgbClr val="FF0000"/>
              </a:buClr>
              <a:buFont typeface="Arial" charset="0"/>
              <a:buChar char="•"/>
            </a:pPr>
            <a:r>
              <a:rPr lang="it-IT" sz="1600" dirty="0">
                <a:latin typeface="Arial" pitchFamily="34" charset="0"/>
              </a:rPr>
              <a:t>una </a:t>
            </a:r>
            <a:r>
              <a:rPr lang="it-IT" sz="1600" b="1" i="1" dirty="0">
                <a:solidFill>
                  <a:srgbClr val="FF3300"/>
                </a:solidFill>
                <a:latin typeface="Arial" pitchFamily="34" charset="0"/>
              </a:rPr>
              <a:t>traslocasi</a:t>
            </a:r>
            <a:r>
              <a:rPr lang="it-IT" sz="1600" dirty="0">
                <a:latin typeface="Arial" pitchFamily="34" charset="0"/>
              </a:rPr>
              <a:t> traferisce l’acilcarnitina alla matrice (sistema di antiporto con la carnitina libera) 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  <a:sym typeface="Wingdings" pitchFamily="2" charset="2"/>
              </a:rPr>
              <a:t> </a:t>
            </a:r>
            <a:r>
              <a:rPr lang="it-IT" sz="1600" b="1" dirty="0">
                <a:latin typeface="Arial" pitchFamily="34" charset="0"/>
              </a:rPr>
              <a:t> </a:t>
            </a:r>
          </a:p>
          <a:p>
            <a:pPr marL="177800" indent="-177800" algn="just">
              <a:spcBef>
                <a:spcPts val="1200"/>
              </a:spcBef>
              <a:buClr>
                <a:srgbClr val="FF0000"/>
              </a:buClr>
              <a:buFont typeface="Arial" charset="0"/>
              <a:buChar char="•"/>
            </a:pPr>
            <a:r>
              <a:rPr lang="it-IT" sz="1600" dirty="0">
                <a:latin typeface="Arial" pitchFamily="34" charset="0"/>
              </a:rPr>
              <a:t>l’acilcarnitina mantiene l’elevato potenziale di trasferimento del legame fosfato e passa l’AG a CoA nella matrice mitocondriale, in una reazione catalizzata dalla </a:t>
            </a:r>
            <a:r>
              <a:rPr lang="it-IT" sz="1600" b="1" i="1" dirty="0">
                <a:solidFill>
                  <a:srgbClr val="FF3300"/>
                </a:solidFill>
                <a:latin typeface="Arial" pitchFamily="34" charset="0"/>
              </a:rPr>
              <a:t>carnitina</a:t>
            </a:r>
            <a:r>
              <a:rPr lang="it-IT" sz="1600" b="1" dirty="0">
                <a:latin typeface="Arial" pitchFamily="34" charset="0"/>
              </a:rPr>
              <a:t> </a:t>
            </a:r>
            <a:r>
              <a:rPr lang="it-IT" sz="1600" b="1" i="1" dirty="0">
                <a:solidFill>
                  <a:srgbClr val="FF3300"/>
                </a:solidFill>
                <a:latin typeface="Arial" pitchFamily="34" charset="0"/>
              </a:rPr>
              <a:t>aciltrasferasi II  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  <a:sym typeface="Wingdings" pitchFamily="2" charset="2"/>
              </a:rPr>
              <a:t></a:t>
            </a:r>
            <a:endParaRPr lang="it-IT" sz="1600" b="1" dirty="0">
              <a:latin typeface="Arial" pitchFamily="34" charset="0"/>
              <a:sym typeface="Wingdings" pitchFamily="2" charset="2"/>
            </a:endParaRPr>
          </a:p>
          <a:p>
            <a:pPr marL="177800" indent="-177800" algn="just">
              <a:spcBef>
                <a:spcPts val="1200"/>
              </a:spcBef>
              <a:buClr>
                <a:srgbClr val="FF0000"/>
              </a:buClr>
              <a:buFont typeface="Arial" charset="0"/>
              <a:buChar char="•"/>
            </a:pPr>
            <a:endParaRPr lang="it-IT" sz="1600" b="1" dirty="0">
              <a:latin typeface="Arial" pitchFamily="34" charset="0"/>
            </a:endParaRPr>
          </a:p>
        </p:txBody>
      </p:sp>
      <p:sp>
        <p:nvSpPr>
          <p:cNvPr id="30780" name="Rectangle 60"/>
          <p:cNvSpPr>
            <a:spLocks noChangeArrowheads="1"/>
          </p:cNvSpPr>
          <p:nvPr/>
        </p:nvSpPr>
        <p:spPr bwMode="auto">
          <a:xfrm>
            <a:off x="185738" y="109538"/>
            <a:ext cx="8788400" cy="284162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defTabSz="1087438">
              <a:spcBef>
                <a:spcPct val="0"/>
              </a:spcBef>
              <a:defRPr/>
            </a:pPr>
            <a:r>
              <a:rPr lang="it-IT" sz="1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Trasporto di a</a:t>
            </a:r>
            <a:r>
              <a:rPr lang="it-IT" sz="1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Symbol" pitchFamily="18" charset="2"/>
              </a:rPr>
              <a:t>cil-</a:t>
            </a:r>
            <a:r>
              <a:rPr lang="it-IT" sz="1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CoA ai mitocondri </a:t>
            </a:r>
          </a:p>
        </p:txBody>
      </p:sp>
      <p:grpSp>
        <p:nvGrpSpPr>
          <p:cNvPr id="2" name="Gruppo 5"/>
          <p:cNvGrpSpPr>
            <a:grpSpLocks/>
          </p:cNvGrpSpPr>
          <p:nvPr/>
        </p:nvGrpSpPr>
        <p:grpSpPr bwMode="auto">
          <a:xfrm>
            <a:off x="5472113" y="5345113"/>
            <a:ext cx="2840614" cy="1292641"/>
            <a:chOff x="5472113" y="5345113"/>
            <a:chExt cx="2840614" cy="1292641"/>
          </a:xfrm>
        </p:grpSpPr>
        <p:sp>
          <p:nvSpPr>
            <p:cNvPr id="9228" name="Line 52"/>
            <p:cNvSpPr>
              <a:spLocks noChangeShapeType="1"/>
            </p:cNvSpPr>
            <p:nvPr/>
          </p:nvSpPr>
          <p:spPr bwMode="auto">
            <a:xfrm flipH="1">
              <a:off x="6840538" y="5584825"/>
              <a:ext cx="200025" cy="123825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4" name="Gruppo 4"/>
            <p:cNvGrpSpPr>
              <a:grpSpLocks/>
            </p:cNvGrpSpPr>
            <p:nvPr/>
          </p:nvGrpSpPr>
          <p:grpSpPr bwMode="auto">
            <a:xfrm>
              <a:off x="5472113" y="5345113"/>
              <a:ext cx="2840614" cy="1292641"/>
              <a:chOff x="5472113" y="5345113"/>
              <a:chExt cx="2840614" cy="1292641"/>
            </a:xfrm>
          </p:grpSpPr>
          <p:sp>
            <p:nvSpPr>
              <p:cNvPr id="9230" name="CasellaDiTesto 27"/>
              <p:cNvSpPr txBox="1">
                <a:spLocks noChangeArrowheads="1"/>
              </p:cNvSpPr>
              <p:nvPr/>
            </p:nvSpPr>
            <p:spPr bwMode="auto">
              <a:xfrm>
                <a:off x="6196013" y="6299200"/>
                <a:ext cx="2116714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it-IT" sz="1600" b="1" i="1">
                    <a:solidFill>
                      <a:srgbClr val="FF3300"/>
                    </a:solidFill>
                    <a:latin typeface="Arial" pitchFamily="34" charset="0"/>
                  </a:rPr>
                  <a:t>carnitina</a:t>
                </a:r>
                <a:endParaRPr lang="it-IT" sz="1600">
                  <a:latin typeface="Arial" pitchFamily="34" charset="0"/>
                </a:endParaRPr>
              </a:p>
            </p:txBody>
          </p:sp>
          <p:grpSp>
            <p:nvGrpSpPr>
              <p:cNvPr id="5" name="Group 63"/>
              <p:cNvGrpSpPr>
                <a:grpSpLocks/>
              </p:cNvGrpSpPr>
              <p:nvPr/>
            </p:nvGrpSpPr>
            <p:grpSpPr bwMode="auto">
              <a:xfrm>
                <a:off x="5472113" y="5708650"/>
                <a:ext cx="2089150" cy="454025"/>
                <a:chOff x="3387" y="558"/>
                <a:chExt cx="1316" cy="286"/>
              </a:xfrm>
            </p:grpSpPr>
            <p:sp>
              <p:nvSpPr>
                <p:cNvPr id="9233" name="Rectangle 23"/>
                <p:cNvSpPr>
                  <a:spLocks noChangeArrowheads="1"/>
                </p:cNvSpPr>
                <p:nvPr/>
              </p:nvSpPr>
              <p:spPr bwMode="auto">
                <a:xfrm>
                  <a:off x="3387" y="718"/>
                  <a:ext cx="32" cy="11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it-IT" sz="1200" b="1">
                      <a:solidFill>
                        <a:srgbClr val="000000"/>
                      </a:solidFill>
                    </a:rPr>
                    <a:t>(</a:t>
                  </a:r>
                  <a:endParaRPr lang="it-IT" b="1"/>
                </a:p>
              </p:txBody>
            </p:sp>
            <p:sp>
              <p:nvSpPr>
                <p:cNvPr id="9234" name="Rectangle 24"/>
                <p:cNvSpPr>
                  <a:spLocks noChangeArrowheads="1"/>
                </p:cNvSpPr>
                <p:nvPr/>
              </p:nvSpPr>
              <p:spPr bwMode="auto">
                <a:xfrm>
                  <a:off x="3417" y="718"/>
                  <a:ext cx="69" cy="11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it-IT" sz="1200" b="1">
                      <a:solidFill>
                        <a:srgbClr val="000000"/>
                      </a:solidFill>
                    </a:rPr>
                    <a:t>C</a:t>
                  </a:r>
                  <a:endParaRPr lang="it-IT" b="1"/>
                </a:p>
              </p:txBody>
            </p:sp>
            <p:sp>
              <p:nvSpPr>
                <p:cNvPr id="9235" name="Rectangle 25"/>
                <p:cNvSpPr>
                  <a:spLocks noChangeArrowheads="1"/>
                </p:cNvSpPr>
                <p:nvPr/>
              </p:nvSpPr>
              <p:spPr bwMode="auto">
                <a:xfrm>
                  <a:off x="3489" y="718"/>
                  <a:ext cx="69" cy="11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it-IT" sz="1200" b="1">
                      <a:solidFill>
                        <a:srgbClr val="000000"/>
                      </a:solidFill>
                    </a:rPr>
                    <a:t>H</a:t>
                  </a:r>
                  <a:endParaRPr lang="it-IT" b="1"/>
                </a:p>
              </p:txBody>
            </p:sp>
            <p:sp>
              <p:nvSpPr>
                <p:cNvPr id="9236" name="Rectangle 26"/>
                <p:cNvSpPr>
                  <a:spLocks noChangeArrowheads="1"/>
                </p:cNvSpPr>
                <p:nvPr/>
              </p:nvSpPr>
              <p:spPr bwMode="auto">
                <a:xfrm>
                  <a:off x="3555" y="758"/>
                  <a:ext cx="40" cy="8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it-IT" sz="900" b="1">
                      <a:solidFill>
                        <a:srgbClr val="000000"/>
                      </a:solidFill>
                    </a:rPr>
                    <a:t>3</a:t>
                  </a:r>
                  <a:endParaRPr lang="it-IT" b="1"/>
                </a:p>
              </p:txBody>
            </p:sp>
            <p:sp>
              <p:nvSpPr>
                <p:cNvPr id="9237" name="Rectangle 27"/>
                <p:cNvSpPr>
                  <a:spLocks noChangeArrowheads="1"/>
                </p:cNvSpPr>
                <p:nvPr/>
              </p:nvSpPr>
              <p:spPr bwMode="auto">
                <a:xfrm>
                  <a:off x="3597" y="718"/>
                  <a:ext cx="32" cy="11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it-IT" sz="1200" b="1">
                      <a:solidFill>
                        <a:srgbClr val="000000"/>
                      </a:solidFill>
                    </a:rPr>
                    <a:t>)</a:t>
                  </a:r>
                  <a:endParaRPr lang="it-IT" b="1"/>
                </a:p>
              </p:txBody>
            </p:sp>
            <p:sp>
              <p:nvSpPr>
                <p:cNvPr id="9238" name="Rectangle 28"/>
                <p:cNvSpPr>
                  <a:spLocks noChangeArrowheads="1"/>
                </p:cNvSpPr>
                <p:nvPr/>
              </p:nvSpPr>
              <p:spPr bwMode="auto">
                <a:xfrm>
                  <a:off x="3627" y="758"/>
                  <a:ext cx="40" cy="8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it-IT" sz="900" b="1">
                      <a:solidFill>
                        <a:srgbClr val="000000"/>
                      </a:solidFill>
                    </a:rPr>
                    <a:t>3</a:t>
                  </a:r>
                  <a:endParaRPr lang="it-IT" b="1"/>
                </a:p>
              </p:txBody>
            </p:sp>
            <p:sp>
              <p:nvSpPr>
                <p:cNvPr id="9239" name="Rectangle 29"/>
                <p:cNvSpPr>
                  <a:spLocks noChangeArrowheads="1"/>
                </p:cNvSpPr>
                <p:nvPr/>
              </p:nvSpPr>
              <p:spPr bwMode="auto">
                <a:xfrm>
                  <a:off x="3669" y="718"/>
                  <a:ext cx="69" cy="11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it-IT" sz="1200" b="1">
                      <a:solidFill>
                        <a:srgbClr val="000000"/>
                      </a:solidFill>
                    </a:rPr>
                    <a:t>N</a:t>
                  </a:r>
                  <a:endParaRPr lang="it-IT" b="1"/>
                </a:p>
              </p:txBody>
            </p:sp>
            <p:sp>
              <p:nvSpPr>
                <p:cNvPr id="9240" name="Rectangle 30"/>
                <p:cNvSpPr>
                  <a:spLocks noChangeArrowheads="1"/>
                </p:cNvSpPr>
                <p:nvPr/>
              </p:nvSpPr>
              <p:spPr bwMode="auto">
                <a:xfrm>
                  <a:off x="3735" y="656"/>
                  <a:ext cx="56" cy="11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it-IT" sz="1200" b="1">
                      <a:solidFill>
                        <a:srgbClr val="000000"/>
                      </a:solidFill>
                    </a:rPr>
                    <a:t>+</a:t>
                  </a:r>
                  <a:endParaRPr lang="it-IT" sz="1200" b="1"/>
                </a:p>
              </p:txBody>
            </p:sp>
            <p:sp>
              <p:nvSpPr>
                <p:cNvPr id="9241" name="Rectangle 31"/>
                <p:cNvSpPr>
                  <a:spLocks noChangeArrowheads="1"/>
                </p:cNvSpPr>
                <p:nvPr/>
              </p:nvSpPr>
              <p:spPr bwMode="auto">
                <a:xfrm>
                  <a:off x="3826" y="718"/>
                  <a:ext cx="69" cy="11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it-IT" sz="1200" b="1">
                      <a:solidFill>
                        <a:srgbClr val="000000"/>
                      </a:solidFill>
                    </a:rPr>
                    <a:t>C</a:t>
                  </a:r>
                  <a:endParaRPr lang="it-IT" b="1"/>
                </a:p>
              </p:txBody>
            </p:sp>
            <p:sp>
              <p:nvSpPr>
                <p:cNvPr id="9242" name="Rectangle 32"/>
                <p:cNvSpPr>
                  <a:spLocks noChangeArrowheads="1"/>
                </p:cNvSpPr>
                <p:nvPr/>
              </p:nvSpPr>
              <p:spPr bwMode="auto">
                <a:xfrm>
                  <a:off x="3898" y="718"/>
                  <a:ext cx="69" cy="11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it-IT" sz="1200" b="1">
                      <a:solidFill>
                        <a:srgbClr val="000000"/>
                      </a:solidFill>
                    </a:rPr>
                    <a:t>H</a:t>
                  </a:r>
                  <a:endParaRPr lang="it-IT" b="1"/>
                </a:p>
              </p:txBody>
            </p:sp>
            <p:sp>
              <p:nvSpPr>
                <p:cNvPr id="9243" name="Rectangle 33"/>
                <p:cNvSpPr>
                  <a:spLocks noChangeArrowheads="1"/>
                </p:cNvSpPr>
                <p:nvPr/>
              </p:nvSpPr>
              <p:spPr bwMode="auto">
                <a:xfrm>
                  <a:off x="3964" y="758"/>
                  <a:ext cx="40" cy="8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it-IT" sz="900" b="1">
                      <a:solidFill>
                        <a:srgbClr val="000000"/>
                      </a:solidFill>
                    </a:rPr>
                    <a:t>2</a:t>
                  </a:r>
                  <a:endParaRPr lang="it-IT" b="1"/>
                </a:p>
              </p:txBody>
            </p:sp>
            <p:sp>
              <p:nvSpPr>
                <p:cNvPr id="9244" name="Rectangle 34"/>
                <p:cNvSpPr>
                  <a:spLocks noChangeArrowheads="1"/>
                </p:cNvSpPr>
                <p:nvPr/>
              </p:nvSpPr>
              <p:spPr bwMode="auto">
                <a:xfrm>
                  <a:off x="4034" y="718"/>
                  <a:ext cx="69" cy="11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it-IT" sz="1200" b="1">
                      <a:solidFill>
                        <a:srgbClr val="000000"/>
                      </a:solidFill>
                    </a:rPr>
                    <a:t>C</a:t>
                  </a:r>
                  <a:endParaRPr lang="it-IT" b="1"/>
                </a:p>
              </p:txBody>
            </p:sp>
            <p:sp>
              <p:nvSpPr>
                <p:cNvPr id="9245" name="Rectangle 35"/>
                <p:cNvSpPr>
                  <a:spLocks noChangeArrowheads="1"/>
                </p:cNvSpPr>
                <p:nvPr/>
              </p:nvSpPr>
              <p:spPr bwMode="auto">
                <a:xfrm>
                  <a:off x="4106" y="718"/>
                  <a:ext cx="69" cy="11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it-IT" sz="1200" b="1">
                      <a:solidFill>
                        <a:srgbClr val="000000"/>
                      </a:solidFill>
                    </a:rPr>
                    <a:t>H</a:t>
                  </a:r>
                  <a:endParaRPr lang="it-IT" b="1"/>
                </a:p>
              </p:txBody>
            </p:sp>
            <p:sp>
              <p:nvSpPr>
                <p:cNvPr id="9246" name="Rectangle 36"/>
                <p:cNvSpPr>
                  <a:spLocks noChangeArrowheads="1"/>
                </p:cNvSpPr>
                <p:nvPr/>
              </p:nvSpPr>
              <p:spPr bwMode="auto">
                <a:xfrm>
                  <a:off x="4034" y="558"/>
                  <a:ext cx="75" cy="11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it-IT" sz="1200" b="1">
                      <a:solidFill>
                        <a:srgbClr val="000000"/>
                      </a:solidFill>
                    </a:rPr>
                    <a:t>O</a:t>
                  </a:r>
                  <a:endParaRPr lang="it-IT" b="1"/>
                </a:p>
              </p:txBody>
            </p:sp>
            <p:sp>
              <p:nvSpPr>
                <p:cNvPr id="9247" name="Rectangle 37"/>
                <p:cNvSpPr>
                  <a:spLocks noChangeArrowheads="1"/>
                </p:cNvSpPr>
                <p:nvPr/>
              </p:nvSpPr>
              <p:spPr bwMode="auto">
                <a:xfrm>
                  <a:off x="4106" y="558"/>
                  <a:ext cx="69" cy="11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it-IT" sz="1200" b="1">
                      <a:solidFill>
                        <a:srgbClr val="000000"/>
                      </a:solidFill>
                    </a:rPr>
                    <a:t>H</a:t>
                  </a:r>
                  <a:endParaRPr lang="it-IT" b="1"/>
                </a:p>
              </p:txBody>
            </p:sp>
            <p:sp>
              <p:nvSpPr>
                <p:cNvPr id="9248" name="Rectangle 38"/>
                <p:cNvSpPr>
                  <a:spLocks noChangeArrowheads="1"/>
                </p:cNvSpPr>
                <p:nvPr/>
              </p:nvSpPr>
              <p:spPr bwMode="auto">
                <a:xfrm>
                  <a:off x="4242" y="718"/>
                  <a:ext cx="69" cy="11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it-IT" sz="1200" b="1">
                      <a:solidFill>
                        <a:srgbClr val="000000"/>
                      </a:solidFill>
                    </a:rPr>
                    <a:t>C</a:t>
                  </a:r>
                  <a:endParaRPr lang="it-IT" b="1"/>
                </a:p>
              </p:txBody>
            </p:sp>
            <p:sp>
              <p:nvSpPr>
                <p:cNvPr id="9249" name="Rectangle 39"/>
                <p:cNvSpPr>
                  <a:spLocks noChangeArrowheads="1"/>
                </p:cNvSpPr>
                <p:nvPr/>
              </p:nvSpPr>
              <p:spPr bwMode="auto">
                <a:xfrm>
                  <a:off x="4314" y="718"/>
                  <a:ext cx="69" cy="11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it-IT" sz="1200" b="1">
                      <a:solidFill>
                        <a:srgbClr val="000000"/>
                      </a:solidFill>
                    </a:rPr>
                    <a:t>H</a:t>
                  </a:r>
                  <a:endParaRPr lang="it-IT" b="1"/>
                </a:p>
              </p:txBody>
            </p:sp>
            <p:sp>
              <p:nvSpPr>
                <p:cNvPr id="9250" name="Rectangle 40"/>
                <p:cNvSpPr>
                  <a:spLocks noChangeArrowheads="1"/>
                </p:cNvSpPr>
                <p:nvPr/>
              </p:nvSpPr>
              <p:spPr bwMode="auto">
                <a:xfrm>
                  <a:off x="4380" y="758"/>
                  <a:ext cx="40" cy="8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it-IT" sz="900" b="1">
                      <a:solidFill>
                        <a:srgbClr val="000000"/>
                      </a:solidFill>
                    </a:rPr>
                    <a:t>2</a:t>
                  </a:r>
                  <a:endParaRPr lang="it-IT" b="1"/>
                </a:p>
              </p:txBody>
            </p:sp>
            <p:sp>
              <p:nvSpPr>
                <p:cNvPr id="9251" name="Rectangle 41"/>
                <p:cNvSpPr>
                  <a:spLocks noChangeArrowheads="1"/>
                </p:cNvSpPr>
                <p:nvPr/>
              </p:nvSpPr>
              <p:spPr bwMode="auto">
                <a:xfrm>
                  <a:off x="4450" y="718"/>
                  <a:ext cx="69" cy="11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it-IT" sz="1200" b="1">
                      <a:solidFill>
                        <a:srgbClr val="000000"/>
                      </a:solidFill>
                    </a:rPr>
                    <a:t>C</a:t>
                  </a:r>
                  <a:endParaRPr lang="it-IT" b="1"/>
                </a:p>
              </p:txBody>
            </p:sp>
            <p:sp>
              <p:nvSpPr>
                <p:cNvPr id="9252" name="Rectangle 42"/>
                <p:cNvSpPr>
                  <a:spLocks noChangeArrowheads="1"/>
                </p:cNvSpPr>
                <p:nvPr/>
              </p:nvSpPr>
              <p:spPr bwMode="auto">
                <a:xfrm>
                  <a:off x="4522" y="718"/>
                  <a:ext cx="75" cy="11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it-IT" sz="1200" b="1">
                      <a:solidFill>
                        <a:srgbClr val="000000"/>
                      </a:solidFill>
                    </a:rPr>
                    <a:t>O</a:t>
                  </a:r>
                  <a:endParaRPr lang="it-IT" b="1"/>
                </a:p>
              </p:txBody>
            </p:sp>
            <p:sp>
              <p:nvSpPr>
                <p:cNvPr id="9253" name="Rectangle 43"/>
                <p:cNvSpPr>
                  <a:spLocks noChangeArrowheads="1"/>
                </p:cNvSpPr>
                <p:nvPr/>
              </p:nvSpPr>
              <p:spPr bwMode="auto">
                <a:xfrm>
                  <a:off x="4594" y="718"/>
                  <a:ext cx="75" cy="11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it-IT" sz="1200" b="1">
                      <a:solidFill>
                        <a:srgbClr val="000000"/>
                      </a:solidFill>
                    </a:rPr>
                    <a:t>O</a:t>
                  </a:r>
                  <a:endParaRPr lang="it-IT" b="1"/>
                </a:p>
              </p:txBody>
            </p:sp>
            <p:sp>
              <p:nvSpPr>
                <p:cNvPr id="9254" name="Rectangle 44"/>
                <p:cNvSpPr>
                  <a:spLocks noChangeArrowheads="1"/>
                </p:cNvSpPr>
                <p:nvPr/>
              </p:nvSpPr>
              <p:spPr bwMode="auto">
                <a:xfrm>
                  <a:off x="4666" y="644"/>
                  <a:ext cx="37" cy="13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it-IT" sz="1400" b="1">
                      <a:solidFill>
                        <a:srgbClr val="000000"/>
                      </a:solidFill>
                    </a:rPr>
                    <a:t>-</a:t>
                  </a:r>
                  <a:endParaRPr lang="it-IT" sz="1400" b="1"/>
                </a:p>
              </p:txBody>
            </p:sp>
            <p:sp>
              <p:nvSpPr>
                <p:cNvPr id="9255" name="Line 45"/>
                <p:cNvSpPr>
                  <a:spLocks noChangeShapeType="1"/>
                </p:cNvSpPr>
                <p:nvPr/>
              </p:nvSpPr>
              <p:spPr bwMode="auto">
                <a:xfrm>
                  <a:off x="3741" y="768"/>
                  <a:ext cx="79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9256" name="Line 46"/>
                <p:cNvSpPr>
                  <a:spLocks noChangeShapeType="1"/>
                </p:cNvSpPr>
                <p:nvPr/>
              </p:nvSpPr>
              <p:spPr bwMode="auto">
                <a:xfrm>
                  <a:off x="4012" y="768"/>
                  <a:ext cx="16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9257" name="Line 47"/>
                <p:cNvSpPr>
                  <a:spLocks noChangeShapeType="1"/>
                </p:cNvSpPr>
                <p:nvPr/>
              </p:nvSpPr>
              <p:spPr bwMode="auto">
                <a:xfrm flipV="1">
                  <a:off x="4070" y="656"/>
                  <a:ext cx="1" cy="6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9258" name="Line 48"/>
                <p:cNvSpPr>
                  <a:spLocks noChangeShapeType="1"/>
                </p:cNvSpPr>
                <p:nvPr/>
              </p:nvSpPr>
              <p:spPr bwMode="auto">
                <a:xfrm>
                  <a:off x="4178" y="768"/>
                  <a:ext cx="58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9259" name="Line 49"/>
                <p:cNvSpPr>
                  <a:spLocks noChangeShapeType="1"/>
                </p:cNvSpPr>
                <p:nvPr/>
              </p:nvSpPr>
              <p:spPr bwMode="auto">
                <a:xfrm>
                  <a:off x="4428" y="768"/>
                  <a:ext cx="16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sp>
            <p:nvSpPr>
              <p:cNvPr id="9232" name="Rectangle 53"/>
              <p:cNvSpPr>
                <a:spLocks noChangeArrowheads="1"/>
              </p:cNvSpPr>
              <p:nvPr/>
            </p:nvSpPr>
            <p:spPr bwMode="auto">
              <a:xfrm>
                <a:off x="7034213" y="5345113"/>
                <a:ext cx="1116438" cy="584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it-IT" sz="1600" b="1" dirty="0">
                    <a:solidFill>
                      <a:srgbClr val="FF0000"/>
                    </a:solidFill>
                    <a:latin typeface="Arial" pitchFamily="34" charset="0"/>
                  </a:rPr>
                  <a:t>AG </a:t>
                </a:r>
              </a:p>
              <a:p>
                <a:endParaRPr lang="it-IT" sz="1600" b="1" dirty="0">
                  <a:solidFill>
                    <a:srgbClr val="FF0000"/>
                  </a:solidFill>
                  <a:latin typeface="Arial" pitchFamily="34" charset="0"/>
                </a:endParaRPr>
              </a:p>
            </p:txBody>
          </p:sp>
        </p:grpSp>
      </p:grpSp>
      <p:pic>
        <p:nvPicPr>
          <p:cNvPr id="9276" name="Picture 6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33463" y="1522413"/>
            <a:ext cx="3200400" cy="9493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9223" name="Picture 6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300" y="555625"/>
            <a:ext cx="2100263" cy="14303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grpSp>
        <p:nvGrpSpPr>
          <p:cNvPr id="6" name="Gruppo 3"/>
          <p:cNvGrpSpPr>
            <a:grpSpLocks/>
          </p:cNvGrpSpPr>
          <p:nvPr/>
        </p:nvGrpSpPr>
        <p:grpSpPr bwMode="auto">
          <a:xfrm>
            <a:off x="868363" y="5573713"/>
            <a:ext cx="1693862" cy="1042987"/>
            <a:chOff x="1272346" y="5898460"/>
            <a:chExt cx="1530350" cy="812661"/>
          </a:xfrm>
        </p:grpSpPr>
        <p:pic>
          <p:nvPicPr>
            <p:cNvPr id="9226" name="Picture 6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272346" y="6050721"/>
              <a:ext cx="1530350" cy="66040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pic>
          <p:nvPicPr>
            <p:cNvPr id="9227" name="Picture 6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611658" y="5898460"/>
              <a:ext cx="830263" cy="2095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</p:grpSp>
      <p:pic>
        <p:nvPicPr>
          <p:cNvPr id="9278" name="Picture 62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5775" y="2381250"/>
            <a:ext cx="4046538" cy="3454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195263" y="147638"/>
            <a:ext cx="8788400" cy="284162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marL="177800" lvl="2" defTabSz="1087438">
              <a:spcBef>
                <a:spcPts val="575"/>
              </a:spcBef>
              <a:spcAft>
                <a:spcPts val="575"/>
              </a:spcAft>
              <a:defRPr/>
            </a:pPr>
            <a:r>
              <a:rPr lang="it-IT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Symbol" pitchFamily="18" charset="2"/>
              </a:rPr>
              <a:t></a:t>
            </a:r>
            <a:r>
              <a:rPr lang="it-IT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-ossidazione della catena idrocarburica</a:t>
            </a:r>
          </a:p>
        </p:txBody>
      </p:sp>
      <p:sp>
        <p:nvSpPr>
          <p:cNvPr id="10243" name="Rectangle 5"/>
          <p:cNvSpPr>
            <a:spLocks noChangeArrowheads="1"/>
          </p:cNvSpPr>
          <p:nvPr/>
        </p:nvSpPr>
        <p:spPr bwMode="auto">
          <a:xfrm>
            <a:off x="5159375" y="115888"/>
            <a:ext cx="39846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it-IT" sz="1600" b="1" dirty="0">
                <a:latin typeface="Arial" pitchFamily="34" charset="0"/>
              </a:rPr>
              <a:t>Cicli di ossidazione</a:t>
            </a:r>
          </a:p>
        </p:txBody>
      </p:sp>
      <p:sp>
        <p:nvSpPr>
          <p:cNvPr id="29" name="Rectangle 9"/>
          <p:cNvSpPr>
            <a:spLocks noChangeArrowheads="1"/>
          </p:cNvSpPr>
          <p:nvPr/>
        </p:nvSpPr>
        <p:spPr bwMode="auto">
          <a:xfrm>
            <a:off x="6151563" y="5141913"/>
            <a:ext cx="2824162" cy="5794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36000" tIns="36000" rIns="36000" bIns="36000">
            <a:spAutoFit/>
          </a:bodyPr>
          <a:lstStyle/>
          <a:p>
            <a:pPr>
              <a:spcBef>
                <a:spcPts val="1200"/>
              </a:spcBef>
              <a:buClr>
                <a:srgbClr val="FF0000"/>
              </a:buClr>
            </a:pPr>
            <a:r>
              <a:rPr lang="it-IT" sz="1400">
                <a:latin typeface="Arial" pitchFamily="34" charset="0"/>
              </a:rPr>
              <a:t> Il ciclo riparte  - AG meno 2 C.</a:t>
            </a:r>
            <a:endParaRPr lang="it-IT" sz="1400" i="1">
              <a:solidFill>
                <a:srgbClr val="FF3300"/>
              </a:solidFill>
              <a:latin typeface="Arial" pitchFamily="34" charset="0"/>
            </a:endParaRPr>
          </a:p>
          <a:p>
            <a:pPr>
              <a:spcBef>
                <a:spcPts val="600"/>
              </a:spcBef>
              <a:buFontTx/>
              <a:buChar char="•"/>
            </a:pPr>
            <a:endParaRPr lang="it-IT" sz="1400" i="1">
              <a:solidFill>
                <a:srgbClr val="FF3300"/>
              </a:solidFill>
              <a:latin typeface="Arial" pitchFamily="34" charset="0"/>
            </a:endParaRPr>
          </a:p>
        </p:txBody>
      </p:sp>
      <p:pic>
        <p:nvPicPr>
          <p:cNvPr id="10245" name="Picture 3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1438" y="3121025"/>
            <a:ext cx="5784851" cy="10969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0277" name="Picture 3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57588" y="4011613"/>
            <a:ext cx="2422525" cy="16843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0279" name="Picture 3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450" y="4459288"/>
            <a:ext cx="3284538" cy="11795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0280" name="Picture 4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1013" y="5541963"/>
            <a:ext cx="3249612" cy="11795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0281" name="Picture 4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738" y="4005263"/>
            <a:ext cx="260350" cy="26638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cxnSp>
        <p:nvCxnSpPr>
          <p:cNvPr id="6" name="Connettore 1 5"/>
          <p:cNvCxnSpPr>
            <a:cxnSpLocks noChangeShapeType="1"/>
          </p:cNvCxnSpPr>
          <p:nvPr/>
        </p:nvCxnSpPr>
        <p:spPr bwMode="auto">
          <a:xfrm>
            <a:off x="179388" y="6540500"/>
            <a:ext cx="396875" cy="9525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10251" name="Rettangolo 6"/>
          <p:cNvSpPr>
            <a:spLocks noChangeArrowheads="1"/>
          </p:cNvSpPr>
          <p:nvPr/>
        </p:nvSpPr>
        <p:spPr bwMode="auto">
          <a:xfrm>
            <a:off x="3975100" y="503238"/>
            <a:ext cx="4572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7800" indent="-177800">
              <a:spcBef>
                <a:spcPts val="1200"/>
              </a:spcBef>
              <a:buClr>
                <a:srgbClr val="FF0000"/>
              </a:buClr>
              <a:buFont typeface="Arial" charset="0"/>
              <a:buChar char="•"/>
            </a:pPr>
            <a:r>
              <a:rPr lang="it-IT" sz="1400" b="1" dirty="0">
                <a:solidFill>
                  <a:srgbClr val="FF0000"/>
                </a:solidFill>
                <a:latin typeface="Arial" pitchFamily="34" charset="0"/>
              </a:rPr>
              <a:t>acil-CoA saturo </a:t>
            </a:r>
            <a:r>
              <a:rPr lang="it-IT" sz="1400" dirty="0">
                <a:latin typeface="Arial" pitchFamily="34" charset="0"/>
              </a:rPr>
              <a:t>è degradato in cicli di</a:t>
            </a:r>
            <a:r>
              <a:rPr lang="it-IT" sz="1400" b="1" dirty="0">
                <a:latin typeface="Arial" pitchFamily="34" charset="0"/>
              </a:rPr>
              <a:t> </a:t>
            </a:r>
            <a:r>
              <a:rPr lang="it-IT" sz="1400" b="1" dirty="0">
                <a:solidFill>
                  <a:srgbClr val="FF3300"/>
                </a:solidFill>
                <a:latin typeface="Arial" pitchFamily="34" charset="0"/>
              </a:rPr>
              <a:t>4 reazioni</a:t>
            </a:r>
            <a:endParaRPr lang="it-IT" sz="1400" b="1" dirty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10252" name="Rettangolo 7"/>
          <p:cNvSpPr>
            <a:spLocks noChangeArrowheads="1"/>
          </p:cNvSpPr>
          <p:nvPr/>
        </p:nvSpPr>
        <p:spPr bwMode="auto">
          <a:xfrm>
            <a:off x="3975100" y="849313"/>
            <a:ext cx="5099050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1200"/>
              </a:spcBef>
              <a:buClr>
                <a:srgbClr val="FF0000"/>
              </a:buClr>
            </a:pPr>
            <a:r>
              <a:rPr lang="it-IT" sz="1400" b="1">
                <a:solidFill>
                  <a:srgbClr val="FF0000"/>
                </a:solidFill>
                <a:latin typeface="Arial" pitchFamily="34" charset="0"/>
              </a:rPr>
              <a:t>(5) </a:t>
            </a:r>
            <a:r>
              <a:rPr lang="it-IT" sz="1400" b="1">
                <a:latin typeface="Arial" pitchFamily="34" charset="0"/>
              </a:rPr>
              <a:t>ossidaz</a:t>
            </a:r>
            <a:r>
              <a:rPr lang="it-IT" sz="1400">
                <a:latin typeface="Arial" pitchFamily="34" charset="0"/>
              </a:rPr>
              <a:t>. catalizzata dalle </a:t>
            </a:r>
            <a:r>
              <a:rPr lang="it-IT" sz="1400" b="1" i="1">
                <a:solidFill>
                  <a:srgbClr val="FF3300"/>
                </a:solidFill>
                <a:latin typeface="Arial" pitchFamily="34" charset="0"/>
              </a:rPr>
              <a:t>acil-CoA deidrogenasi</a:t>
            </a:r>
            <a:r>
              <a:rPr lang="it-IT" sz="1400" b="1">
                <a:latin typeface="Arial" pitchFamily="34" charset="0"/>
              </a:rPr>
              <a:t> </a:t>
            </a:r>
            <a:r>
              <a:rPr lang="it-IT" sz="1400">
                <a:latin typeface="Arial" pitchFamily="34" charset="0"/>
              </a:rPr>
              <a:t>(diverse per AG con 4-6, 6-14 oppure 14-18 C) e si forma </a:t>
            </a:r>
            <a:r>
              <a:rPr lang="it-IT" sz="1400" b="1" i="1">
                <a:solidFill>
                  <a:schemeClr val="accent2"/>
                </a:solidFill>
                <a:latin typeface="Arial" pitchFamily="34" charset="0"/>
              </a:rPr>
              <a:t>trans </a:t>
            </a:r>
            <a:r>
              <a:rPr lang="it-IT" sz="1400" b="1">
                <a:solidFill>
                  <a:schemeClr val="accent2"/>
                </a:solidFill>
                <a:latin typeface="Arial" pitchFamily="34" charset="0"/>
              </a:rPr>
              <a:t>enoil-CoA</a:t>
            </a:r>
            <a:r>
              <a:rPr lang="it-IT" sz="1400">
                <a:latin typeface="Arial" pitchFamily="34" charset="0"/>
              </a:rPr>
              <a:t>, con </a:t>
            </a:r>
            <a:r>
              <a:rPr lang="it-IT" sz="1400" b="1">
                <a:solidFill>
                  <a:schemeClr val="accent2"/>
                </a:solidFill>
                <a:latin typeface="Arial" pitchFamily="34" charset="0"/>
              </a:rPr>
              <a:t>FADH</a:t>
            </a:r>
            <a:r>
              <a:rPr lang="it-IT" sz="1400" b="1" baseline="-25000">
                <a:solidFill>
                  <a:schemeClr val="accent2"/>
                </a:solidFill>
                <a:latin typeface="Arial" pitchFamily="34" charset="0"/>
              </a:rPr>
              <a:t>2</a:t>
            </a:r>
            <a:r>
              <a:rPr lang="it-IT" sz="1400">
                <a:latin typeface="Arial" pitchFamily="34" charset="0"/>
              </a:rPr>
              <a:t> come accettore di </a:t>
            </a:r>
            <a:r>
              <a:rPr lang="it-IT" sz="1400">
                <a:latin typeface="Arial" pitchFamily="34" charset="0"/>
                <a:sym typeface="Symbol" pitchFamily="18" charset="2"/>
              </a:rPr>
              <a:t>e</a:t>
            </a:r>
            <a:r>
              <a:rPr lang="it-IT" sz="1400" baseline="30000">
                <a:latin typeface="Arial" pitchFamily="34" charset="0"/>
                <a:sym typeface="Symbol" pitchFamily="18" charset="2"/>
              </a:rPr>
              <a:t>-</a:t>
            </a:r>
            <a:r>
              <a:rPr lang="it-IT" sz="1400">
                <a:latin typeface="Arial" pitchFamily="34" charset="0"/>
              </a:rPr>
              <a:t> </a:t>
            </a:r>
          </a:p>
          <a:p>
            <a:pPr>
              <a:spcBef>
                <a:spcPct val="0"/>
              </a:spcBef>
              <a:buClr>
                <a:srgbClr val="FF0000"/>
              </a:buClr>
            </a:pPr>
            <a:r>
              <a:rPr lang="it-IT" sz="1400">
                <a:latin typeface="Arial" pitchFamily="34" charset="0"/>
              </a:rPr>
              <a:t>   </a:t>
            </a:r>
          </a:p>
        </p:txBody>
      </p:sp>
      <p:pic>
        <p:nvPicPr>
          <p:cNvPr id="10283" name="Picture 4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8138" y="773113"/>
            <a:ext cx="3135312" cy="24495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9" name="Rettangolo 8"/>
          <p:cNvSpPr>
            <a:spLocks noChangeArrowheads="1"/>
          </p:cNvSpPr>
          <p:nvPr/>
        </p:nvSpPr>
        <p:spPr bwMode="auto">
          <a:xfrm>
            <a:off x="4014788" y="1920875"/>
            <a:ext cx="4572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1200"/>
              </a:spcBef>
              <a:buClr>
                <a:srgbClr val="FF0000"/>
              </a:buClr>
            </a:pPr>
            <a:r>
              <a:rPr lang="it-IT" sz="1400" b="1">
                <a:solidFill>
                  <a:srgbClr val="FF0000"/>
                </a:solidFill>
                <a:latin typeface="Arial" pitchFamily="34" charset="0"/>
              </a:rPr>
              <a:t>(6) </a:t>
            </a:r>
            <a:r>
              <a:rPr lang="it-IT" sz="1400" b="1">
                <a:latin typeface="Arial" pitchFamily="34" charset="0"/>
              </a:rPr>
              <a:t>idratazione</a:t>
            </a:r>
            <a:r>
              <a:rPr lang="it-IT" sz="1400">
                <a:latin typeface="Arial" pitchFamily="34" charset="0"/>
              </a:rPr>
              <a:t> a </a:t>
            </a:r>
            <a:r>
              <a:rPr lang="it-IT" sz="1400" b="1">
                <a:solidFill>
                  <a:schemeClr val="accent2"/>
                </a:solidFill>
                <a:latin typeface="Arial" pitchFamily="34" charset="0"/>
              </a:rPr>
              <a:t>L-3-idrossiacil-CoA</a:t>
            </a:r>
            <a:r>
              <a:rPr lang="it-IT" sz="1400">
                <a:latin typeface="Arial" pitchFamily="34" charset="0"/>
              </a:rPr>
              <a:t>, reazione altamente stereospecifica catalizzata dalla </a:t>
            </a:r>
            <a:r>
              <a:rPr lang="it-IT" sz="1400" b="1" i="1">
                <a:solidFill>
                  <a:srgbClr val="FF3300"/>
                </a:solidFill>
                <a:latin typeface="Arial" pitchFamily="34" charset="0"/>
              </a:rPr>
              <a:t>enoil CoA idratasi</a:t>
            </a:r>
          </a:p>
        </p:txBody>
      </p:sp>
      <p:sp>
        <p:nvSpPr>
          <p:cNvPr id="10" name="Rettangolo 9"/>
          <p:cNvSpPr/>
          <p:nvPr/>
        </p:nvSpPr>
        <p:spPr>
          <a:xfrm>
            <a:off x="5465763" y="2592388"/>
            <a:ext cx="3678237" cy="9540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1200"/>
              </a:spcBef>
              <a:buClr>
                <a:srgbClr val="FF0000"/>
              </a:buClr>
              <a:defRPr/>
            </a:pPr>
            <a:r>
              <a:rPr lang="it-IT" sz="1400" b="1" dirty="0">
                <a:solidFill>
                  <a:srgbClr val="FF0000"/>
                </a:solidFill>
                <a:latin typeface="Arial" pitchFamily="34" charset="0"/>
              </a:rPr>
              <a:t>(7) </a:t>
            </a:r>
            <a:r>
              <a:rPr lang="it-IT" sz="1400" dirty="0" err="1">
                <a:latin typeface="Arial" pitchFamily="34" charset="0"/>
              </a:rPr>
              <a:t>ossidaz</a:t>
            </a:r>
            <a:r>
              <a:rPr lang="it-IT" sz="1400" dirty="0">
                <a:latin typeface="Arial" pitchFamily="34" charset="0"/>
              </a:rPr>
              <a:t>. catalizzata dalla</a:t>
            </a:r>
            <a:r>
              <a:rPr lang="it-IT" sz="1400" b="1" i="1" dirty="0">
                <a:solidFill>
                  <a:srgbClr val="FF3300"/>
                </a:solidFill>
                <a:latin typeface="Arial" pitchFamily="34" charset="0"/>
              </a:rPr>
              <a:t> L-3-idrossiacil </a:t>
            </a:r>
            <a:r>
              <a:rPr lang="it-IT" sz="1400" b="1" i="1" dirty="0" err="1">
                <a:solidFill>
                  <a:srgbClr val="FF3300"/>
                </a:solidFill>
                <a:latin typeface="Arial" pitchFamily="34" charset="0"/>
              </a:rPr>
              <a:t>CoA</a:t>
            </a:r>
            <a:r>
              <a:rPr lang="it-IT" sz="1400" b="1" i="1" dirty="0">
                <a:solidFill>
                  <a:srgbClr val="FF3300"/>
                </a:solidFill>
                <a:latin typeface="Arial" pitchFamily="34" charset="0"/>
              </a:rPr>
              <a:t> deidrogenasi</a:t>
            </a:r>
            <a:r>
              <a:rPr lang="it-IT" sz="1400" b="1" i="1" dirty="0">
                <a:latin typeface="Arial" pitchFamily="34" charset="0"/>
              </a:rPr>
              <a:t> </a:t>
            </a:r>
            <a:r>
              <a:rPr lang="it-IT" sz="1400" dirty="0">
                <a:latin typeface="Arial" pitchFamily="34" charset="0"/>
              </a:rPr>
              <a:t>produce </a:t>
            </a:r>
            <a:r>
              <a:rPr lang="it-IT" sz="1400" b="1" dirty="0">
                <a:solidFill>
                  <a:schemeClr val="accent6"/>
                </a:solidFill>
                <a:latin typeface="Arial" pitchFamily="34" charset="0"/>
              </a:rPr>
              <a:t>3-chetoacil</a:t>
            </a:r>
            <a:r>
              <a:rPr lang="it-IT" sz="1400" dirty="0">
                <a:solidFill>
                  <a:schemeClr val="accent6"/>
                </a:solidFill>
                <a:latin typeface="Arial" pitchFamily="34" charset="0"/>
              </a:rPr>
              <a:t> </a:t>
            </a:r>
            <a:r>
              <a:rPr lang="it-IT" sz="1400" b="1" dirty="0" err="1">
                <a:solidFill>
                  <a:schemeClr val="accent6"/>
                </a:solidFill>
                <a:latin typeface="Arial" pitchFamily="34" charset="0"/>
              </a:rPr>
              <a:t>CoA</a:t>
            </a:r>
            <a:r>
              <a:rPr lang="it-IT" sz="1400" dirty="0">
                <a:solidFill>
                  <a:schemeClr val="accent6"/>
                </a:solidFill>
                <a:latin typeface="Arial" pitchFamily="34" charset="0"/>
              </a:rPr>
              <a:t> </a:t>
            </a:r>
            <a:r>
              <a:rPr lang="it-IT" sz="1400" dirty="0">
                <a:latin typeface="Arial" pitchFamily="34" charset="0"/>
              </a:rPr>
              <a:t>e</a:t>
            </a:r>
            <a:r>
              <a:rPr lang="it-IT" sz="1400" dirty="0">
                <a:solidFill>
                  <a:srgbClr val="FF3300"/>
                </a:solidFill>
                <a:latin typeface="Arial" pitchFamily="34" charset="0"/>
              </a:rPr>
              <a:t> </a:t>
            </a:r>
            <a:r>
              <a:rPr lang="it-IT" sz="1400" b="1" dirty="0">
                <a:solidFill>
                  <a:schemeClr val="accent2"/>
                </a:solidFill>
                <a:latin typeface="Arial" pitchFamily="34" charset="0"/>
              </a:rPr>
              <a:t>NADH</a:t>
            </a:r>
            <a:r>
              <a:rPr lang="it-IT" sz="1400" dirty="0">
                <a:latin typeface="Arial" pitchFamily="34" charset="0"/>
              </a:rPr>
              <a:t> </a:t>
            </a:r>
            <a:r>
              <a:rPr lang="it-IT" sz="1400" dirty="0">
                <a:latin typeface="Arial" pitchFamily="34" charset="0"/>
                <a:sym typeface="Wingdings" pitchFamily="2" charset="2"/>
              </a:rPr>
              <a:t> </a:t>
            </a:r>
            <a:r>
              <a:rPr lang="it-IT" sz="1400" dirty="0" err="1">
                <a:latin typeface="Arial" pitchFamily="34" charset="0"/>
                <a:sym typeface="Wingdings" pitchFamily="2" charset="2"/>
              </a:rPr>
              <a:t>comp</a:t>
            </a:r>
            <a:r>
              <a:rPr lang="it-IT" sz="1400" dirty="0">
                <a:latin typeface="Arial" pitchFamily="34" charset="0"/>
                <a:sym typeface="Wingdings" pitchFamily="2" charset="2"/>
              </a:rPr>
              <a:t> I. S</a:t>
            </a:r>
            <a:r>
              <a:rPr lang="it-IT" sz="1400" dirty="0">
                <a:latin typeface="Arial" pitchFamily="34" charset="0"/>
              </a:rPr>
              <a:t>pecifica per l'isomero L del substrato</a:t>
            </a:r>
          </a:p>
        </p:txBody>
      </p:sp>
      <p:sp>
        <p:nvSpPr>
          <p:cNvPr id="11" name="Rettangolo 10"/>
          <p:cNvSpPr>
            <a:spLocks noChangeArrowheads="1"/>
          </p:cNvSpPr>
          <p:nvPr/>
        </p:nvSpPr>
        <p:spPr bwMode="auto">
          <a:xfrm>
            <a:off x="6072188" y="3754438"/>
            <a:ext cx="2962275" cy="116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1200"/>
              </a:spcBef>
              <a:buClr>
                <a:srgbClr val="FF0000"/>
              </a:buClr>
            </a:pPr>
            <a:r>
              <a:rPr lang="it-IT" sz="1400" b="1">
                <a:solidFill>
                  <a:srgbClr val="FF0000"/>
                </a:solidFill>
                <a:latin typeface="Arial" pitchFamily="34" charset="0"/>
              </a:rPr>
              <a:t>(8) </a:t>
            </a:r>
            <a:r>
              <a:rPr lang="it-IT" sz="1400">
                <a:latin typeface="Arial" pitchFamily="34" charset="0"/>
              </a:rPr>
              <a:t>Il</a:t>
            </a:r>
            <a:r>
              <a:rPr lang="it-IT" sz="1400">
                <a:solidFill>
                  <a:srgbClr val="FF3300"/>
                </a:solidFill>
                <a:latin typeface="Arial" pitchFamily="34" charset="0"/>
              </a:rPr>
              <a:t> </a:t>
            </a:r>
            <a:r>
              <a:rPr lang="it-IT" sz="1400">
                <a:latin typeface="Arial" pitchFamily="34" charset="0"/>
              </a:rPr>
              <a:t>gruppo tiolico di un’altra molecola di CoA si inserisce nel chetoacil-CoA a livello del </a:t>
            </a:r>
            <a:r>
              <a:rPr lang="it-IT" sz="1400" b="1">
                <a:latin typeface="Arial" pitchFamily="34" charset="0"/>
              </a:rPr>
              <a:t>C</a:t>
            </a:r>
            <a:r>
              <a:rPr lang="it-IT" sz="1400" b="1" baseline="-25000">
                <a:latin typeface="Arial" pitchFamily="34" charset="0"/>
              </a:rPr>
              <a:t>b,</a:t>
            </a:r>
            <a:r>
              <a:rPr lang="it-IT" sz="1400" baseline="-25000">
                <a:latin typeface="Arial" pitchFamily="34" charset="0"/>
              </a:rPr>
              <a:t> </a:t>
            </a:r>
            <a:r>
              <a:rPr lang="it-IT" sz="1400">
                <a:latin typeface="Arial" pitchFamily="34" charset="0"/>
              </a:rPr>
              <a:t>staccando un Ac-Coa. Catalizzata dalla </a:t>
            </a:r>
            <a:r>
              <a:rPr lang="it-IT" sz="1400" b="1" i="1">
                <a:solidFill>
                  <a:srgbClr val="FF3300"/>
                </a:solidFill>
                <a:latin typeface="Arial" pitchFamily="34" charset="0"/>
              </a:rPr>
              <a:t>b-chetotiolasi</a:t>
            </a:r>
            <a:r>
              <a:rPr lang="it-IT" sz="1400">
                <a:latin typeface="Arial" pitchFamily="34" charset="0"/>
              </a:rPr>
              <a:t>.</a:t>
            </a:r>
          </a:p>
        </p:txBody>
      </p:sp>
      <p:sp>
        <p:nvSpPr>
          <p:cNvPr id="12" name="Rettangolo 11"/>
          <p:cNvSpPr>
            <a:spLocks noChangeArrowheads="1"/>
          </p:cNvSpPr>
          <p:nvPr/>
        </p:nvSpPr>
        <p:spPr bwMode="auto">
          <a:xfrm>
            <a:off x="4411663" y="1579563"/>
            <a:ext cx="36798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>
                <a:srgbClr val="FF0000"/>
              </a:buClr>
            </a:pPr>
            <a:r>
              <a:rPr lang="it-IT" sz="1400"/>
              <a:t>( </a:t>
            </a:r>
            <a:r>
              <a:rPr lang="it-IT" sz="1400">
                <a:sym typeface="Symbol" pitchFamily="18" charset="2"/>
              </a:rPr>
              <a:t> complesso II   </a:t>
            </a:r>
            <a:r>
              <a:rPr lang="it-IT" sz="1400">
                <a:sym typeface="Wingdings" pitchFamily="2" charset="2"/>
              </a:rPr>
              <a:t> </a:t>
            </a:r>
            <a:r>
              <a:rPr lang="it-IT" sz="1400"/>
              <a:t>CoQ </a:t>
            </a:r>
            <a:r>
              <a:rPr lang="it-IT" sz="1400">
                <a:sym typeface="Wingdings" pitchFamily="2" charset="2"/>
              </a:rPr>
              <a:t></a:t>
            </a:r>
            <a:r>
              <a:rPr lang="it-IT" sz="1400"/>
              <a:t> complesso III  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9" grpId="0"/>
      <p:bldP spid="10" grpId="0"/>
      <p:bldP spid="11" grpId="0"/>
      <p:bldP spid="1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Rectangle 4"/>
          <p:cNvSpPr>
            <a:spLocks noChangeArrowheads="1"/>
          </p:cNvSpPr>
          <p:nvPr/>
        </p:nvSpPr>
        <p:spPr bwMode="auto">
          <a:xfrm>
            <a:off x="185738" y="792163"/>
            <a:ext cx="8764587" cy="5755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7800" indent="-177800">
              <a:spcBef>
                <a:spcPct val="0"/>
              </a:spcBef>
              <a:buClr>
                <a:srgbClr val="FF0000"/>
              </a:buClr>
              <a:buFont typeface="Arial" pitchFamily="34" charset="0"/>
              <a:buChar char="•"/>
              <a:defRPr/>
            </a:pPr>
            <a:r>
              <a:rPr lang="it-IT" sz="1600" dirty="0">
                <a:latin typeface="Arial" pitchFamily="34" charset="0"/>
              </a:rPr>
              <a:t>Ciascun ciclo di ossidazione produce</a:t>
            </a:r>
            <a:r>
              <a:rPr lang="it-IT" sz="1600" b="1" dirty="0">
                <a:latin typeface="Arial" pitchFamily="34" charset="0"/>
              </a:rPr>
              <a:t> 1 FADH</a:t>
            </a:r>
            <a:r>
              <a:rPr lang="it-IT" sz="1600" b="1" baseline="-25000" dirty="0">
                <a:latin typeface="Arial" pitchFamily="34" charset="0"/>
              </a:rPr>
              <a:t>2</a:t>
            </a:r>
            <a:r>
              <a:rPr lang="it-IT" sz="1600" b="1" dirty="0">
                <a:latin typeface="Arial" pitchFamily="34" charset="0"/>
              </a:rPr>
              <a:t>, 1 NADH </a:t>
            </a:r>
            <a:r>
              <a:rPr lang="it-IT" sz="1600" dirty="0">
                <a:latin typeface="Arial" pitchFamily="34" charset="0"/>
              </a:rPr>
              <a:t>ed</a:t>
            </a:r>
            <a:r>
              <a:rPr lang="it-IT" sz="1600" b="1" dirty="0">
                <a:latin typeface="Arial" pitchFamily="34" charset="0"/>
              </a:rPr>
              <a:t> 1 </a:t>
            </a:r>
            <a:r>
              <a:rPr lang="it-IT" sz="1600" b="1" dirty="0" err="1">
                <a:latin typeface="Arial" pitchFamily="34" charset="0"/>
              </a:rPr>
              <a:t>Ac-CoA</a:t>
            </a:r>
            <a:r>
              <a:rPr lang="it-IT" sz="1600" b="1" dirty="0">
                <a:latin typeface="Arial" pitchFamily="34" charset="0"/>
              </a:rPr>
              <a:t>.</a:t>
            </a:r>
          </a:p>
          <a:p>
            <a:pPr marL="177800" indent="-177800">
              <a:spcBef>
                <a:spcPct val="0"/>
              </a:spcBef>
              <a:buClr>
                <a:srgbClr val="FF0000"/>
              </a:buClr>
              <a:defRPr/>
            </a:pPr>
            <a:endParaRPr lang="it-IT" sz="1600" b="1" dirty="0">
              <a:latin typeface="Arial" pitchFamily="34" charset="0"/>
            </a:endParaRPr>
          </a:p>
          <a:p>
            <a:pPr marL="177800" indent="-177800">
              <a:spcBef>
                <a:spcPct val="0"/>
              </a:spcBef>
              <a:buClr>
                <a:srgbClr val="FF0000"/>
              </a:buClr>
              <a:buFontTx/>
              <a:buChar char="•"/>
              <a:defRPr/>
            </a:pPr>
            <a:endParaRPr lang="it-IT" sz="1600" b="1" dirty="0">
              <a:latin typeface="Arial" pitchFamily="34" charset="0"/>
            </a:endParaRPr>
          </a:p>
          <a:p>
            <a:pPr marL="177800" indent="-177800">
              <a:spcBef>
                <a:spcPct val="0"/>
              </a:spcBef>
              <a:buClr>
                <a:srgbClr val="FF0000"/>
              </a:buClr>
              <a:buFont typeface="Arial" pitchFamily="34" charset="0"/>
              <a:buChar char="•"/>
              <a:defRPr/>
            </a:pPr>
            <a:endParaRPr lang="it-IT" sz="1600" dirty="0">
              <a:latin typeface="Arial" pitchFamily="34" charset="0"/>
            </a:endParaRPr>
          </a:p>
          <a:p>
            <a:pPr marL="177800" indent="-177800">
              <a:spcBef>
                <a:spcPct val="0"/>
              </a:spcBef>
              <a:buClr>
                <a:srgbClr val="FF0000"/>
              </a:buClr>
              <a:buFont typeface="Arial" pitchFamily="34" charset="0"/>
              <a:buChar char="•"/>
              <a:defRPr/>
            </a:pPr>
            <a:endParaRPr lang="it-IT" sz="1600" dirty="0">
              <a:latin typeface="Arial" pitchFamily="34" charset="0"/>
            </a:endParaRPr>
          </a:p>
          <a:p>
            <a:pPr marL="177800" indent="-177800">
              <a:spcBef>
                <a:spcPct val="0"/>
              </a:spcBef>
              <a:buClr>
                <a:srgbClr val="FF0000"/>
              </a:buClr>
              <a:buFontTx/>
              <a:buChar char="•"/>
              <a:defRPr/>
            </a:pPr>
            <a:r>
              <a:rPr lang="it-IT" sz="1600" dirty="0">
                <a:latin typeface="Arial" pitchFamily="34" charset="0"/>
              </a:rPr>
              <a:t>Per il palmitato (C16), 6 reazioni portano a C4-CoA che poi viene scisso in 2 </a:t>
            </a:r>
            <a:r>
              <a:rPr lang="it-IT" sz="1600" dirty="0" err="1">
                <a:latin typeface="Arial" pitchFamily="34" charset="0"/>
              </a:rPr>
              <a:t>Ac-CoA</a:t>
            </a:r>
            <a:r>
              <a:rPr lang="it-IT" sz="1600" dirty="0">
                <a:latin typeface="Arial" pitchFamily="34" charset="0"/>
              </a:rPr>
              <a:t> nell’ultima reazione. Sono quindi prodotti  7 NADH, 7 FADH</a:t>
            </a:r>
            <a:r>
              <a:rPr lang="it-IT" sz="1600" baseline="-25000" dirty="0">
                <a:latin typeface="Arial" pitchFamily="34" charset="0"/>
              </a:rPr>
              <a:t>2</a:t>
            </a:r>
            <a:r>
              <a:rPr lang="it-IT" sz="1600" dirty="0">
                <a:latin typeface="Arial" pitchFamily="34" charset="0"/>
              </a:rPr>
              <a:t> e 8 </a:t>
            </a:r>
            <a:r>
              <a:rPr lang="it-IT" sz="1600" dirty="0" err="1">
                <a:latin typeface="Arial" pitchFamily="34" charset="0"/>
              </a:rPr>
              <a:t>Ac-CoA</a:t>
            </a:r>
            <a:r>
              <a:rPr lang="it-IT" sz="1600" dirty="0">
                <a:latin typeface="Arial" pitchFamily="34" charset="0"/>
              </a:rPr>
              <a:t> </a:t>
            </a:r>
          </a:p>
          <a:p>
            <a:pPr marL="177800" indent="-177800">
              <a:spcBef>
                <a:spcPct val="0"/>
              </a:spcBef>
              <a:buClr>
                <a:srgbClr val="FF0000"/>
              </a:buClr>
              <a:defRPr/>
            </a:pPr>
            <a:endParaRPr lang="it-IT" sz="1600" dirty="0">
              <a:latin typeface="Arial" pitchFamily="34" charset="0"/>
            </a:endParaRPr>
          </a:p>
          <a:p>
            <a:pPr marL="177800" indent="-177800">
              <a:spcBef>
                <a:spcPct val="0"/>
              </a:spcBef>
              <a:buClr>
                <a:srgbClr val="FF0000"/>
              </a:buClr>
              <a:defRPr/>
            </a:pPr>
            <a:endParaRPr lang="it-IT" sz="1600" b="1" dirty="0">
              <a:latin typeface="Arial" pitchFamily="34" charset="0"/>
            </a:endParaRPr>
          </a:p>
          <a:p>
            <a:pPr marL="177800" indent="-177800">
              <a:spcBef>
                <a:spcPct val="0"/>
              </a:spcBef>
              <a:buClr>
                <a:srgbClr val="FF0000"/>
              </a:buClr>
              <a:defRPr/>
            </a:pP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        </a:t>
            </a:r>
            <a:endParaRPr lang="it-IT" sz="1600" b="1" dirty="0">
              <a:latin typeface="Arial" pitchFamily="34" charset="0"/>
            </a:endParaRPr>
          </a:p>
          <a:p>
            <a:pPr>
              <a:spcBef>
                <a:spcPct val="0"/>
              </a:spcBef>
              <a:buClr>
                <a:srgbClr val="FF0000"/>
              </a:buClr>
              <a:buFont typeface="Arial" pitchFamily="34" charset="0"/>
              <a:buChar char="•"/>
              <a:defRPr/>
            </a:pPr>
            <a:endParaRPr lang="it-IT" sz="1600" b="1" dirty="0">
              <a:latin typeface="Arial" pitchFamily="34" charset="0"/>
            </a:endParaRPr>
          </a:p>
          <a:p>
            <a:pPr marL="177800" indent="-177800">
              <a:spcBef>
                <a:spcPct val="0"/>
              </a:spcBef>
              <a:buClr>
                <a:srgbClr val="FF0000"/>
              </a:buClr>
              <a:buFontTx/>
              <a:buChar char="•"/>
              <a:defRPr/>
            </a:pPr>
            <a:r>
              <a:rPr lang="it-IT" sz="1600" dirty="0">
                <a:latin typeface="Arial" pitchFamily="34" charset="0"/>
              </a:rPr>
              <a:t>ogni </a:t>
            </a:r>
            <a:r>
              <a:rPr lang="it-IT" sz="1600" dirty="0" err="1">
                <a:latin typeface="Arial" pitchFamily="34" charset="0"/>
              </a:rPr>
              <a:t>Ac-CoA</a:t>
            </a:r>
            <a:r>
              <a:rPr lang="it-IT" sz="1600" dirty="0">
                <a:latin typeface="Arial" pitchFamily="34" charset="0"/>
              </a:rPr>
              <a:t> che entra direttamente nel ciclo di </a:t>
            </a:r>
            <a:r>
              <a:rPr lang="it-IT" sz="1600" dirty="0" err="1">
                <a:latin typeface="Arial" pitchFamily="34" charset="0"/>
              </a:rPr>
              <a:t>Krebs</a:t>
            </a:r>
            <a:r>
              <a:rPr lang="it-IT" sz="1600" dirty="0">
                <a:latin typeface="Arial" pitchFamily="34" charset="0"/>
              </a:rPr>
              <a:t> produce 3 NADH, 1 FADH</a:t>
            </a:r>
            <a:r>
              <a:rPr lang="it-IT" sz="1600" baseline="-25000" dirty="0">
                <a:latin typeface="Arial" pitchFamily="34" charset="0"/>
              </a:rPr>
              <a:t>2</a:t>
            </a:r>
            <a:r>
              <a:rPr lang="it-IT" sz="1600" dirty="0">
                <a:latin typeface="Arial" pitchFamily="34" charset="0"/>
              </a:rPr>
              <a:t> e GTP/ATP, quindi</a:t>
            </a:r>
            <a:r>
              <a:rPr lang="it-IT" sz="1600" b="1" dirty="0">
                <a:latin typeface="Arial" pitchFamily="34" charset="0"/>
              </a:rPr>
              <a:t>:  </a:t>
            </a:r>
          </a:p>
          <a:p>
            <a:pPr marL="177800" indent="-177800">
              <a:spcBef>
                <a:spcPct val="0"/>
              </a:spcBef>
              <a:buClr>
                <a:srgbClr val="FF0000"/>
              </a:buClr>
              <a:buFontTx/>
              <a:buChar char="•"/>
              <a:defRPr/>
            </a:pPr>
            <a:endParaRPr lang="it-IT" sz="1600" b="1" dirty="0">
              <a:latin typeface="Arial" pitchFamily="34" charset="0"/>
            </a:endParaRPr>
          </a:p>
          <a:p>
            <a:pPr>
              <a:spcBef>
                <a:spcPct val="0"/>
              </a:spcBef>
              <a:defRPr/>
            </a:pPr>
            <a:endParaRPr lang="it-IT" sz="1600" b="1" dirty="0">
              <a:latin typeface="Arial" pitchFamily="34" charset="0"/>
            </a:endParaRPr>
          </a:p>
          <a:p>
            <a:pPr>
              <a:spcBef>
                <a:spcPct val="0"/>
              </a:spcBef>
              <a:defRPr/>
            </a:pPr>
            <a:endParaRPr lang="it-IT" sz="1600" b="1" dirty="0">
              <a:latin typeface="Arial" pitchFamily="34" charset="0"/>
            </a:endParaRPr>
          </a:p>
          <a:p>
            <a:pPr>
              <a:spcBef>
                <a:spcPct val="0"/>
              </a:spcBef>
              <a:defRPr/>
            </a:pPr>
            <a:r>
              <a:rPr lang="it-IT" sz="1600" b="1" dirty="0">
                <a:latin typeface="Arial" pitchFamily="34" charset="0"/>
              </a:rPr>
              <a:t>  </a:t>
            </a:r>
            <a:r>
              <a:rPr lang="it-IT" sz="1400" b="1" dirty="0">
                <a:latin typeface="Arial" pitchFamily="34" charset="0"/>
              </a:rPr>
              <a:t>24+7 = 31 NADH  = 77.5 ATP </a:t>
            </a:r>
            <a:r>
              <a:rPr lang="it-IT" sz="1400" b="1" i="1" dirty="0">
                <a:latin typeface="Arial" pitchFamily="34" charset="0"/>
              </a:rPr>
              <a:t>(2.5 ATP/NADH)</a:t>
            </a:r>
            <a:endParaRPr lang="it-IT" sz="1400" b="1" dirty="0">
              <a:latin typeface="Arial" pitchFamily="34" charset="0"/>
            </a:endParaRPr>
          </a:p>
          <a:p>
            <a:pPr>
              <a:spcBef>
                <a:spcPct val="0"/>
              </a:spcBef>
              <a:defRPr/>
            </a:pPr>
            <a:r>
              <a:rPr lang="it-IT" sz="1400" b="1" dirty="0">
                <a:latin typeface="Arial" pitchFamily="34" charset="0"/>
              </a:rPr>
              <a:t>    8+7 = 15 FADH</a:t>
            </a:r>
            <a:r>
              <a:rPr lang="it-IT" sz="1400" b="1" baseline="-25000" dirty="0">
                <a:latin typeface="Arial" pitchFamily="34" charset="0"/>
              </a:rPr>
              <a:t>2</a:t>
            </a:r>
            <a:r>
              <a:rPr lang="it-IT" sz="1400" b="1" dirty="0">
                <a:latin typeface="Arial" pitchFamily="34" charset="0"/>
              </a:rPr>
              <a:t> = 22.5 ATP </a:t>
            </a:r>
            <a:r>
              <a:rPr lang="it-IT" sz="1400" b="1" i="1" dirty="0">
                <a:latin typeface="Arial" pitchFamily="34" charset="0"/>
              </a:rPr>
              <a:t>(1.5 ATP/FADH</a:t>
            </a:r>
            <a:r>
              <a:rPr lang="it-IT" sz="1400" b="1" i="1" baseline="-25000" dirty="0">
                <a:latin typeface="Arial" pitchFamily="34" charset="0"/>
              </a:rPr>
              <a:t>2</a:t>
            </a:r>
            <a:r>
              <a:rPr lang="it-IT" sz="1400" b="1" i="1" dirty="0">
                <a:latin typeface="Arial" pitchFamily="34" charset="0"/>
              </a:rPr>
              <a:t>) </a:t>
            </a:r>
          </a:p>
          <a:p>
            <a:pPr>
              <a:spcBef>
                <a:spcPct val="0"/>
              </a:spcBef>
              <a:defRPr/>
            </a:pPr>
            <a:r>
              <a:rPr lang="it-IT" sz="1400" b="1" dirty="0">
                <a:latin typeface="Arial" pitchFamily="34" charset="0"/>
              </a:rPr>
              <a:t>                    8GTP  =   8ATP</a:t>
            </a:r>
          </a:p>
          <a:p>
            <a:pPr marL="381000" lvl="2">
              <a:spcBef>
                <a:spcPct val="0"/>
              </a:spcBef>
              <a:defRPr/>
            </a:pPr>
            <a:r>
              <a:rPr lang="it-IT" sz="1400" b="1" dirty="0">
                <a:latin typeface="Arial" pitchFamily="34" charset="0"/>
              </a:rPr>
              <a:t>	            108 ATP    + 130 H</a:t>
            </a:r>
            <a:r>
              <a:rPr lang="it-IT" sz="1400" b="1" baseline="-25000" dirty="0">
                <a:latin typeface="Arial" pitchFamily="34" charset="0"/>
              </a:rPr>
              <a:t>2</a:t>
            </a:r>
            <a:r>
              <a:rPr lang="it-IT" sz="1400" b="1" dirty="0">
                <a:latin typeface="Arial" pitchFamily="34" charset="0"/>
              </a:rPr>
              <a:t>0</a:t>
            </a:r>
          </a:p>
          <a:p>
            <a:pPr marL="381000" lvl="2">
              <a:spcBef>
                <a:spcPct val="0"/>
              </a:spcBef>
              <a:defRPr/>
            </a:pPr>
            <a:r>
              <a:rPr lang="it-IT" sz="1600" b="1" dirty="0">
                <a:latin typeface="Arial" pitchFamily="34" charset="0"/>
              </a:rPr>
              <a:t>                             </a:t>
            </a:r>
          </a:p>
          <a:p>
            <a:pPr>
              <a:spcBef>
                <a:spcPct val="0"/>
              </a:spcBef>
              <a:defRPr/>
            </a:pPr>
            <a:r>
              <a:rPr lang="it-IT" sz="1600" b="1" dirty="0">
                <a:latin typeface="Arial" pitchFamily="34" charset="0"/>
              </a:rPr>
              <a:t>	     -2 ATP </a:t>
            </a:r>
            <a:r>
              <a:rPr lang="it-IT" sz="1600" dirty="0">
                <a:latin typeface="Arial" pitchFamily="34" charset="0"/>
              </a:rPr>
              <a:t>(formazione palmitoil-CoA)  </a:t>
            </a:r>
            <a:r>
              <a:rPr lang="it-IT" sz="1600" b="1" dirty="0">
                <a:latin typeface="Arial" pitchFamily="34" charset="0"/>
              </a:rPr>
              <a:t>=</a:t>
            </a:r>
            <a:r>
              <a:rPr lang="it-IT" sz="1600" b="1" dirty="0">
                <a:solidFill>
                  <a:srgbClr val="FF0000"/>
                </a:solidFill>
                <a:latin typeface="Arial" pitchFamily="34" charset="0"/>
              </a:rPr>
              <a:t>   106 ATP + 130 H</a:t>
            </a:r>
            <a:r>
              <a:rPr lang="it-IT" sz="1600" b="1" baseline="-25000" dirty="0">
                <a:solidFill>
                  <a:srgbClr val="FF0000"/>
                </a:solidFill>
                <a:latin typeface="Arial" pitchFamily="34" charset="0"/>
              </a:rPr>
              <a:t>2</a:t>
            </a:r>
            <a:r>
              <a:rPr lang="it-IT" sz="1600" b="1" dirty="0">
                <a:solidFill>
                  <a:srgbClr val="FF0000"/>
                </a:solidFill>
                <a:latin typeface="Arial" pitchFamily="34" charset="0"/>
              </a:rPr>
              <a:t>0</a:t>
            </a:r>
          </a:p>
          <a:p>
            <a:pPr>
              <a:spcBef>
                <a:spcPct val="0"/>
              </a:spcBef>
              <a:defRPr/>
            </a:pPr>
            <a:endParaRPr lang="it-IT" sz="1600" b="1" dirty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12291" name="Rectangle 5"/>
          <p:cNvSpPr>
            <a:spLocks noChangeArrowheads="1"/>
          </p:cNvSpPr>
          <p:nvPr/>
        </p:nvSpPr>
        <p:spPr bwMode="auto">
          <a:xfrm>
            <a:off x="439738" y="1347788"/>
            <a:ext cx="8704262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it-IT" sz="1500" b="1" dirty="0">
                <a:solidFill>
                  <a:srgbClr val="FF3300"/>
                </a:solidFill>
                <a:latin typeface="Arial" pitchFamily="34" charset="0"/>
              </a:rPr>
              <a:t>(C)</a:t>
            </a:r>
            <a:r>
              <a:rPr lang="it-IT" sz="1800" b="1" baseline="-25000" dirty="0">
                <a:solidFill>
                  <a:srgbClr val="FF3300"/>
                </a:solidFill>
                <a:latin typeface="Arial" pitchFamily="34" charset="0"/>
              </a:rPr>
              <a:t>n</a:t>
            </a:r>
            <a:r>
              <a:rPr lang="it-IT" sz="1500" b="1" dirty="0">
                <a:solidFill>
                  <a:srgbClr val="FF3300"/>
                </a:solidFill>
                <a:latin typeface="Arial" pitchFamily="34" charset="0"/>
              </a:rPr>
              <a:t>acilCoA </a:t>
            </a:r>
            <a:r>
              <a:rPr lang="it-IT" sz="1500" b="1" dirty="0">
                <a:latin typeface="Arial" pitchFamily="34" charset="0"/>
              </a:rPr>
              <a:t>+</a:t>
            </a:r>
            <a:r>
              <a:rPr lang="it-IT" sz="1500" b="1" dirty="0">
                <a:solidFill>
                  <a:srgbClr val="FF3300"/>
                </a:solidFill>
                <a:latin typeface="Arial" pitchFamily="34" charset="0"/>
              </a:rPr>
              <a:t> FAD </a:t>
            </a:r>
            <a:r>
              <a:rPr lang="it-IT" sz="1500" b="1" dirty="0">
                <a:latin typeface="Arial" pitchFamily="34" charset="0"/>
              </a:rPr>
              <a:t>+</a:t>
            </a:r>
            <a:r>
              <a:rPr lang="it-IT" sz="1500" b="1" dirty="0">
                <a:solidFill>
                  <a:srgbClr val="FF3300"/>
                </a:solidFill>
                <a:latin typeface="Arial" pitchFamily="34" charset="0"/>
              </a:rPr>
              <a:t> NAD</a:t>
            </a:r>
            <a:r>
              <a:rPr lang="it-IT" sz="2000" b="1" baseline="30000" dirty="0">
                <a:solidFill>
                  <a:srgbClr val="FF3300"/>
                </a:solidFill>
                <a:latin typeface="Arial" pitchFamily="34" charset="0"/>
              </a:rPr>
              <a:t>+</a:t>
            </a:r>
            <a:r>
              <a:rPr lang="it-IT" sz="1500" b="1" dirty="0">
                <a:solidFill>
                  <a:srgbClr val="FF3300"/>
                </a:solidFill>
                <a:latin typeface="Arial" pitchFamily="34" charset="0"/>
              </a:rPr>
              <a:t> </a:t>
            </a:r>
            <a:r>
              <a:rPr lang="it-IT" sz="1500" b="1" dirty="0">
                <a:latin typeface="Arial" pitchFamily="34" charset="0"/>
              </a:rPr>
              <a:t>+</a:t>
            </a:r>
            <a:r>
              <a:rPr lang="it-IT" sz="1500" b="1" dirty="0">
                <a:solidFill>
                  <a:srgbClr val="FF3300"/>
                </a:solidFill>
                <a:latin typeface="Arial" pitchFamily="34" charset="0"/>
              </a:rPr>
              <a:t> H</a:t>
            </a:r>
            <a:r>
              <a:rPr lang="it-IT" sz="1500" b="1" baseline="-25000" dirty="0">
                <a:solidFill>
                  <a:srgbClr val="FF3300"/>
                </a:solidFill>
                <a:latin typeface="Arial" pitchFamily="34" charset="0"/>
              </a:rPr>
              <a:t>2</a:t>
            </a:r>
            <a:r>
              <a:rPr lang="it-IT" sz="1500" b="1" dirty="0">
                <a:solidFill>
                  <a:srgbClr val="FF3300"/>
                </a:solidFill>
                <a:latin typeface="Arial" pitchFamily="34" charset="0"/>
              </a:rPr>
              <a:t>0 </a:t>
            </a:r>
            <a:r>
              <a:rPr lang="it-IT" sz="1500" b="1" dirty="0">
                <a:latin typeface="Arial" pitchFamily="34" charset="0"/>
              </a:rPr>
              <a:t>+</a:t>
            </a:r>
            <a:r>
              <a:rPr lang="it-IT" sz="1500" b="1" dirty="0">
                <a:solidFill>
                  <a:srgbClr val="FF3300"/>
                </a:solidFill>
                <a:latin typeface="Arial" pitchFamily="34" charset="0"/>
              </a:rPr>
              <a:t> CoA </a:t>
            </a:r>
            <a:r>
              <a:rPr lang="it-IT" sz="1500" b="1" dirty="0">
                <a:solidFill>
                  <a:srgbClr val="FF3300"/>
                </a:solidFill>
                <a:latin typeface="Arial" pitchFamily="34" charset="0"/>
                <a:sym typeface="Symbol" pitchFamily="18" charset="2"/>
              </a:rPr>
              <a:t></a:t>
            </a:r>
            <a:r>
              <a:rPr lang="it-IT" sz="1500" b="1" dirty="0">
                <a:latin typeface="Arial" pitchFamily="34" charset="0"/>
                <a:sym typeface="Symbol" pitchFamily="18" charset="2"/>
              </a:rPr>
              <a:t></a:t>
            </a:r>
            <a:r>
              <a:rPr lang="it-IT" sz="1500" b="1" dirty="0">
                <a:solidFill>
                  <a:srgbClr val="FF3300"/>
                </a:solidFill>
                <a:latin typeface="Arial" pitchFamily="34" charset="0"/>
              </a:rPr>
              <a:t> (C)</a:t>
            </a:r>
            <a:r>
              <a:rPr lang="it-IT" sz="1500" b="1" baseline="-25000" dirty="0">
                <a:solidFill>
                  <a:srgbClr val="FF3300"/>
                </a:solidFill>
                <a:latin typeface="Arial" pitchFamily="34" charset="0"/>
              </a:rPr>
              <a:t>n-2</a:t>
            </a:r>
            <a:r>
              <a:rPr lang="it-IT" sz="1500" b="1" dirty="0">
                <a:solidFill>
                  <a:srgbClr val="FF3300"/>
                </a:solidFill>
                <a:latin typeface="Arial" pitchFamily="34" charset="0"/>
              </a:rPr>
              <a:t>acilCoA </a:t>
            </a:r>
            <a:r>
              <a:rPr lang="it-IT" sz="1500" b="1" dirty="0">
                <a:latin typeface="Arial" pitchFamily="34" charset="0"/>
              </a:rPr>
              <a:t>+</a:t>
            </a:r>
            <a:r>
              <a:rPr lang="it-IT" sz="1500" b="1" dirty="0">
                <a:solidFill>
                  <a:srgbClr val="FF3300"/>
                </a:solidFill>
                <a:latin typeface="Arial" pitchFamily="34" charset="0"/>
              </a:rPr>
              <a:t> FADH</a:t>
            </a:r>
            <a:r>
              <a:rPr lang="it-IT" sz="1500" b="1" baseline="-25000" dirty="0">
                <a:solidFill>
                  <a:srgbClr val="FF3300"/>
                </a:solidFill>
                <a:latin typeface="Arial" pitchFamily="34" charset="0"/>
              </a:rPr>
              <a:t>2</a:t>
            </a:r>
            <a:r>
              <a:rPr lang="it-IT" sz="1500" b="1" dirty="0">
                <a:solidFill>
                  <a:srgbClr val="FF3300"/>
                </a:solidFill>
                <a:latin typeface="Arial" pitchFamily="34" charset="0"/>
              </a:rPr>
              <a:t> </a:t>
            </a:r>
            <a:r>
              <a:rPr lang="it-IT" sz="1500" b="1" dirty="0">
                <a:latin typeface="Arial" pitchFamily="34" charset="0"/>
              </a:rPr>
              <a:t>+</a:t>
            </a:r>
            <a:r>
              <a:rPr lang="it-IT" sz="1500" b="1" dirty="0">
                <a:solidFill>
                  <a:srgbClr val="FF3300"/>
                </a:solidFill>
                <a:latin typeface="Arial" pitchFamily="34" charset="0"/>
              </a:rPr>
              <a:t> NADH  </a:t>
            </a:r>
            <a:r>
              <a:rPr lang="it-IT" sz="1500" b="1" dirty="0">
                <a:latin typeface="Arial" pitchFamily="34" charset="0"/>
              </a:rPr>
              <a:t>+ </a:t>
            </a:r>
            <a:r>
              <a:rPr lang="it-IT" sz="1500" b="1" dirty="0">
                <a:solidFill>
                  <a:srgbClr val="FF3300"/>
                </a:solidFill>
                <a:latin typeface="Arial" pitchFamily="34" charset="0"/>
              </a:rPr>
              <a:t>Ac-CoA </a:t>
            </a:r>
            <a:r>
              <a:rPr lang="it-IT" sz="1500" b="1" dirty="0">
                <a:latin typeface="Arial" pitchFamily="34" charset="0"/>
              </a:rPr>
              <a:t>+</a:t>
            </a:r>
            <a:r>
              <a:rPr lang="it-IT" sz="1500" b="1" dirty="0">
                <a:solidFill>
                  <a:srgbClr val="FF3300"/>
                </a:solidFill>
                <a:latin typeface="Arial" pitchFamily="34" charset="0"/>
              </a:rPr>
              <a:t> H</a:t>
            </a:r>
            <a:r>
              <a:rPr lang="it-IT" sz="2000" b="1" baseline="30000" dirty="0">
                <a:solidFill>
                  <a:srgbClr val="FF3300"/>
                </a:solidFill>
                <a:latin typeface="Arial" pitchFamily="34" charset="0"/>
              </a:rPr>
              <a:t>+</a:t>
            </a:r>
          </a:p>
        </p:txBody>
      </p:sp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195263" y="223838"/>
            <a:ext cx="8788400" cy="284162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marL="715963" lvl="2" defTabSz="1087438">
              <a:spcBef>
                <a:spcPts val="575"/>
              </a:spcBef>
              <a:spcAft>
                <a:spcPts val="575"/>
              </a:spcAft>
              <a:defRPr/>
            </a:pPr>
            <a:r>
              <a:rPr lang="it-IT" sz="1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Symbol" pitchFamily="18" charset="2"/>
              </a:rPr>
              <a:t></a:t>
            </a:r>
            <a:r>
              <a:rPr lang="it-IT" sz="1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-ossidazione degli acidi grassi - </a:t>
            </a:r>
            <a:r>
              <a:rPr lang="it-IT" sz="1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Symbol" pitchFamily="18" charset="2"/>
              </a:rPr>
              <a:t>stechiometria e bilancio energetico</a:t>
            </a:r>
          </a:p>
        </p:txBody>
      </p:sp>
      <p:sp>
        <p:nvSpPr>
          <p:cNvPr id="12293" name="Line 6"/>
          <p:cNvSpPr>
            <a:spLocks noChangeShapeType="1"/>
          </p:cNvSpPr>
          <p:nvPr/>
        </p:nvSpPr>
        <p:spPr bwMode="auto">
          <a:xfrm>
            <a:off x="1611313" y="5397938"/>
            <a:ext cx="13049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12298" name="CasellaDiTesto 12"/>
          <p:cNvSpPr txBox="1">
            <a:spLocks noChangeArrowheads="1"/>
          </p:cNvSpPr>
          <p:nvPr/>
        </p:nvSpPr>
        <p:spPr bwMode="auto">
          <a:xfrm>
            <a:off x="569913" y="2778125"/>
            <a:ext cx="793005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(C)</a:t>
            </a:r>
            <a:r>
              <a:rPr lang="it-IT" sz="1600" b="1" baseline="-25000" dirty="0">
                <a:solidFill>
                  <a:srgbClr val="FF3300"/>
                </a:solidFill>
                <a:latin typeface="Arial" pitchFamily="34" charset="0"/>
              </a:rPr>
              <a:t>16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CoA </a:t>
            </a:r>
            <a:r>
              <a:rPr lang="it-IT" sz="1600" b="1" dirty="0">
                <a:latin typeface="Arial" pitchFamily="34" charset="0"/>
              </a:rPr>
              <a:t>+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 7FAD </a:t>
            </a:r>
            <a:r>
              <a:rPr lang="it-IT" sz="1600" b="1" dirty="0">
                <a:latin typeface="Arial" pitchFamily="34" charset="0"/>
              </a:rPr>
              <a:t>+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 7NAD</a:t>
            </a:r>
            <a:r>
              <a:rPr lang="it-IT" sz="1600" b="1" baseline="30000" dirty="0">
                <a:solidFill>
                  <a:srgbClr val="FF3300"/>
                </a:solidFill>
                <a:latin typeface="Arial" pitchFamily="34" charset="0"/>
              </a:rPr>
              <a:t>+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 </a:t>
            </a:r>
            <a:r>
              <a:rPr lang="it-IT" sz="1600" b="1" dirty="0">
                <a:latin typeface="Arial" pitchFamily="34" charset="0"/>
              </a:rPr>
              <a:t>+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 7H</a:t>
            </a:r>
            <a:r>
              <a:rPr lang="it-IT" sz="1600" b="1" baseline="-25000" dirty="0">
                <a:solidFill>
                  <a:srgbClr val="FF3300"/>
                </a:solidFill>
                <a:latin typeface="Arial" pitchFamily="34" charset="0"/>
              </a:rPr>
              <a:t>2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0 </a:t>
            </a:r>
            <a:r>
              <a:rPr lang="it-IT" sz="1600" b="1" dirty="0">
                <a:latin typeface="Arial" pitchFamily="34" charset="0"/>
              </a:rPr>
              <a:t>+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 7CoA 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  <a:sym typeface="Symbol" pitchFamily="18" charset="2"/>
              </a:rPr>
              <a:t></a:t>
            </a:r>
            <a:r>
              <a:rPr lang="it-IT" sz="1600" b="1" dirty="0">
                <a:latin typeface="Arial" pitchFamily="34" charset="0"/>
                <a:sym typeface="Symbol" pitchFamily="18" charset="2"/>
              </a:rPr>
              <a:t>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 8 AcCoA </a:t>
            </a:r>
            <a:r>
              <a:rPr lang="it-IT" sz="1600" b="1" dirty="0">
                <a:latin typeface="Arial" pitchFamily="34" charset="0"/>
              </a:rPr>
              <a:t>+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 7FADH</a:t>
            </a:r>
            <a:r>
              <a:rPr lang="it-IT" sz="1600" b="1" baseline="-25000" dirty="0">
                <a:solidFill>
                  <a:srgbClr val="FF3300"/>
                </a:solidFill>
                <a:latin typeface="Arial" pitchFamily="34" charset="0"/>
              </a:rPr>
              <a:t>2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 </a:t>
            </a:r>
            <a:r>
              <a:rPr lang="it-IT" sz="1600" b="1" dirty="0">
                <a:latin typeface="Arial" pitchFamily="34" charset="0"/>
              </a:rPr>
              <a:t>+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 7NADH  </a:t>
            </a:r>
            <a:r>
              <a:rPr lang="it-IT" sz="1600" b="1" dirty="0">
                <a:latin typeface="Arial" pitchFamily="34" charset="0"/>
              </a:rPr>
              <a:t>+ 7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 H</a:t>
            </a:r>
            <a:r>
              <a:rPr lang="it-IT" sz="1600" b="1" baseline="30000" dirty="0">
                <a:solidFill>
                  <a:srgbClr val="FF3300"/>
                </a:solidFill>
                <a:latin typeface="Arial" pitchFamily="34" charset="0"/>
              </a:rPr>
              <a:t>+</a:t>
            </a:r>
            <a:endParaRPr lang="it-IT" sz="1600" dirty="0">
              <a:latin typeface="Arial" pitchFamily="34" charset="0"/>
            </a:endParaRPr>
          </a:p>
        </p:txBody>
      </p:sp>
      <p:grpSp>
        <p:nvGrpSpPr>
          <p:cNvPr id="2" name="Gruppo 25"/>
          <p:cNvGrpSpPr>
            <a:grpSpLocks/>
          </p:cNvGrpSpPr>
          <p:nvPr/>
        </p:nvGrpSpPr>
        <p:grpSpPr bwMode="auto">
          <a:xfrm>
            <a:off x="4116388" y="4124787"/>
            <a:ext cx="5027612" cy="2450637"/>
            <a:chOff x="4117181" y="4124325"/>
            <a:chExt cx="5026787" cy="2451381"/>
          </a:xfrm>
        </p:grpSpPr>
        <p:pic>
          <p:nvPicPr>
            <p:cNvPr id="12296" name="Picture 9" descr="MCj03509980000[1]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174846" y="5132668"/>
              <a:ext cx="1255712" cy="14430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297" name="Text Box 10"/>
            <p:cNvSpPr txBox="1">
              <a:spLocks noChangeArrowheads="1"/>
            </p:cNvSpPr>
            <p:nvPr/>
          </p:nvSpPr>
          <p:spPr bwMode="auto">
            <a:xfrm>
              <a:off x="7769411" y="5215964"/>
              <a:ext cx="566738" cy="3365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>
                  <a:solidFill>
                    <a:schemeClr val="bg1"/>
                  </a:solidFill>
                </a:rPr>
                <a:t>H</a:t>
              </a:r>
              <a:r>
                <a:rPr lang="it-IT" baseline="-25000">
                  <a:solidFill>
                    <a:schemeClr val="bg1"/>
                  </a:solidFill>
                </a:rPr>
                <a:t>2</a:t>
              </a:r>
              <a:r>
                <a:rPr lang="it-IT">
                  <a:solidFill>
                    <a:schemeClr val="bg1"/>
                  </a:solidFill>
                </a:rPr>
                <a:t>O</a:t>
              </a:r>
            </a:p>
          </p:txBody>
        </p:sp>
        <p:grpSp>
          <p:nvGrpSpPr>
            <p:cNvPr id="3" name="Gruppo 15"/>
            <p:cNvGrpSpPr>
              <a:grpSpLocks/>
            </p:cNvGrpSpPr>
            <p:nvPr/>
          </p:nvGrpSpPr>
          <p:grpSpPr bwMode="auto">
            <a:xfrm>
              <a:off x="4117181" y="4124325"/>
              <a:ext cx="5026787" cy="1477667"/>
              <a:chOff x="4117181" y="4124325"/>
              <a:chExt cx="5026787" cy="1477667"/>
            </a:xfrm>
          </p:grpSpPr>
          <p:sp>
            <p:nvSpPr>
              <p:cNvPr id="12303" name="Rectangle 7"/>
              <p:cNvSpPr>
                <a:spLocks noChangeArrowheads="1"/>
              </p:cNvSpPr>
              <p:nvPr/>
            </p:nvSpPr>
            <p:spPr bwMode="auto">
              <a:xfrm>
                <a:off x="4484688" y="4124325"/>
                <a:ext cx="4464050" cy="631825"/>
              </a:xfrm>
              <a:prstGeom prst="rect">
                <a:avLst/>
              </a:prstGeom>
              <a:noFill/>
              <a:ln w="9525" algn="ctr">
                <a:solidFill>
                  <a:srgbClr val="FF33CC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it-IT" sz="1400" i="1"/>
                  <a:t>NADH/FADH2 + ½O</a:t>
                </a:r>
                <a:r>
                  <a:rPr lang="it-IT" sz="1400" i="1" baseline="-25000"/>
                  <a:t>2</a:t>
                </a:r>
                <a:r>
                  <a:rPr lang="it-IT" sz="1400" i="1"/>
                  <a:t> </a:t>
                </a:r>
                <a:r>
                  <a:rPr lang="it-IT" sz="1400" i="1">
                    <a:sym typeface="Wingdings" pitchFamily="2" charset="2"/>
                  </a:rPr>
                  <a:t>+ H+ NAD</a:t>
                </a:r>
                <a:r>
                  <a:rPr lang="it-IT" sz="1400" i="1" baseline="30000">
                    <a:sym typeface="Wingdings" pitchFamily="2" charset="2"/>
                  </a:rPr>
                  <a:t>+</a:t>
                </a:r>
                <a:r>
                  <a:rPr lang="it-IT" sz="1400" i="1">
                    <a:sym typeface="Wingdings" pitchFamily="2" charset="2"/>
                  </a:rPr>
                  <a:t> </a:t>
                </a:r>
                <a:r>
                  <a:rPr lang="it-IT" sz="1400" b="1" i="1">
                    <a:sym typeface="Wingdings" pitchFamily="2" charset="2"/>
                  </a:rPr>
                  <a:t>+ H</a:t>
                </a:r>
                <a:r>
                  <a:rPr lang="it-IT" sz="1400" b="1" i="1" baseline="-25000">
                    <a:sym typeface="Wingdings" pitchFamily="2" charset="2"/>
                  </a:rPr>
                  <a:t>2</a:t>
                </a:r>
                <a:r>
                  <a:rPr lang="it-IT" sz="1400" b="1" i="1">
                    <a:sym typeface="Wingdings" pitchFamily="2" charset="2"/>
                  </a:rPr>
                  <a:t>0</a:t>
                </a:r>
              </a:p>
              <a:p>
                <a:r>
                  <a:rPr lang="it-IT" sz="1400" i="1">
                    <a:sym typeface="Wingdings" pitchFamily="2" charset="2"/>
                  </a:rPr>
                  <a:t>ADP+Pi  ATP </a:t>
                </a:r>
                <a:r>
                  <a:rPr lang="it-IT" sz="1400" b="1" i="1">
                    <a:sym typeface="Wingdings" pitchFamily="2" charset="2"/>
                  </a:rPr>
                  <a:t>+ H</a:t>
                </a:r>
                <a:r>
                  <a:rPr lang="it-IT" sz="1400" b="1" i="1" baseline="-25000">
                    <a:sym typeface="Wingdings" pitchFamily="2" charset="2"/>
                  </a:rPr>
                  <a:t>2</a:t>
                </a:r>
                <a:r>
                  <a:rPr lang="it-IT" sz="1400" b="1" i="1">
                    <a:sym typeface="Wingdings" pitchFamily="2" charset="2"/>
                  </a:rPr>
                  <a:t>0</a:t>
                </a:r>
                <a:r>
                  <a:rPr lang="it-IT" sz="1400" i="1">
                    <a:sym typeface="Wingdings" pitchFamily="2" charset="2"/>
                  </a:rPr>
                  <a:t>,   2H</a:t>
                </a:r>
                <a:r>
                  <a:rPr lang="it-IT" sz="1400" i="1" baseline="-25000">
                    <a:sym typeface="Wingdings" pitchFamily="2" charset="2"/>
                  </a:rPr>
                  <a:t>2</a:t>
                </a:r>
                <a:r>
                  <a:rPr lang="it-IT" sz="1400" i="1">
                    <a:sym typeface="Wingdings" pitchFamily="2" charset="2"/>
                  </a:rPr>
                  <a:t>0 sono consumate dal CK</a:t>
                </a:r>
              </a:p>
            </p:txBody>
          </p:sp>
          <p:sp>
            <p:nvSpPr>
              <p:cNvPr id="12304" name="Line 8"/>
              <p:cNvSpPr>
                <a:spLocks noChangeShapeType="1"/>
              </p:cNvSpPr>
              <p:nvPr/>
            </p:nvSpPr>
            <p:spPr bwMode="auto">
              <a:xfrm flipV="1">
                <a:off x="5338482" y="4881281"/>
                <a:ext cx="26894" cy="41685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2305" name="Rettangolo 12"/>
              <p:cNvSpPr>
                <a:spLocks noChangeArrowheads="1"/>
              </p:cNvSpPr>
              <p:nvPr/>
            </p:nvSpPr>
            <p:spPr bwMode="auto">
              <a:xfrm>
                <a:off x="4117181" y="5263335"/>
                <a:ext cx="5026787" cy="3386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it-IT" sz="1600" b="1" dirty="0">
                    <a:latin typeface="Arial" pitchFamily="34" charset="0"/>
                  </a:rPr>
                  <a:t>( 31 + 15 + 77.5 + 22.5 -16) </a:t>
                </a:r>
                <a:endParaRPr lang="en-US" sz="1600" dirty="0">
                  <a:latin typeface="Arial" pitchFamily="34" charset="0"/>
                </a:endParaRPr>
              </a:p>
            </p:txBody>
          </p:sp>
        </p:grpSp>
        <p:cxnSp>
          <p:nvCxnSpPr>
            <p:cNvPr id="12299" name="Connettore 1 18"/>
            <p:cNvCxnSpPr>
              <a:cxnSpLocks noChangeShapeType="1"/>
            </p:cNvCxnSpPr>
            <p:nvPr/>
          </p:nvCxnSpPr>
          <p:spPr bwMode="auto">
            <a:xfrm>
              <a:off x="4329953" y="5298141"/>
              <a:ext cx="645459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12300" name="Figura a mano libera 19"/>
            <p:cNvSpPr>
              <a:spLocks/>
            </p:cNvSpPr>
            <p:nvPr/>
          </p:nvSpPr>
          <p:spPr bwMode="auto">
            <a:xfrm>
              <a:off x="4356847" y="4329953"/>
              <a:ext cx="107577" cy="968188"/>
            </a:xfrm>
            <a:custGeom>
              <a:avLst/>
              <a:gdLst>
                <a:gd name="T0" fmla="*/ 0 w 107577"/>
                <a:gd name="T1" fmla="*/ 968188 h 968188"/>
                <a:gd name="T2" fmla="*/ 0 w 107577"/>
                <a:gd name="T3" fmla="*/ 0 h 968188"/>
                <a:gd name="T4" fmla="*/ 107577 w 107577"/>
                <a:gd name="T5" fmla="*/ 0 h 968188"/>
                <a:gd name="T6" fmla="*/ 0 60000 65536"/>
                <a:gd name="T7" fmla="*/ 0 60000 65536"/>
                <a:gd name="T8" fmla="*/ 0 60000 65536"/>
                <a:gd name="T9" fmla="*/ 0 w 107577"/>
                <a:gd name="T10" fmla="*/ 0 h 968188"/>
                <a:gd name="T11" fmla="*/ 107577 w 107577"/>
                <a:gd name="T12" fmla="*/ 968188 h 9681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7577" h="968188">
                  <a:moveTo>
                    <a:pt x="0" y="968188"/>
                  </a:moveTo>
                  <a:lnTo>
                    <a:pt x="0" y="0"/>
                  </a:lnTo>
                  <a:lnTo>
                    <a:pt x="107577" y="0"/>
                  </a:ln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>
              <a:spAutoFit/>
            </a:bodyPr>
            <a:lstStyle/>
            <a:p>
              <a:endParaRPr lang="en-GB"/>
            </a:p>
          </p:txBody>
        </p:sp>
        <p:cxnSp>
          <p:nvCxnSpPr>
            <p:cNvPr id="12301" name="Connettore 1 20"/>
            <p:cNvCxnSpPr>
              <a:cxnSpLocks noChangeShapeType="1"/>
            </p:cNvCxnSpPr>
            <p:nvPr/>
          </p:nvCxnSpPr>
          <p:spPr bwMode="auto">
            <a:xfrm>
              <a:off x="5325035" y="5284694"/>
              <a:ext cx="860612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12302" name="Line 8"/>
            <p:cNvSpPr>
              <a:spLocks noChangeShapeType="1"/>
            </p:cNvSpPr>
            <p:nvPr/>
          </p:nvSpPr>
          <p:spPr bwMode="auto">
            <a:xfrm>
              <a:off x="6562163" y="4760260"/>
              <a:ext cx="1" cy="5244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endParaRPr lang="en-GB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13582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E6A1BC38-CECD-8190-7FD8-0ED56491867F}"/>
              </a:ext>
            </a:extLst>
          </p:cNvPr>
          <p:cNvSpPr txBox="1"/>
          <p:nvPr/>
        </p:nvSpPr>
        <p:spPr>
          <a:xfrm>
            <a:off x="0" y="2721428"/>
            <a:ext cx="93617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i="0" dirty="0" err="1">
                <a:solidFill>
                  <a:srgbClr val="0F0F0F"/>
                </a:solidFill>
                <a:effectLst/>
                <a:latin typeface="YouTube Sans"/>
              </a:rPr>
              <a:t>Ripassone</a:t>
            </a:r>
            <a:r>
              <a:rPr lang="en-US" b="1" i="0" dirty="0">
                <a:solidFill>
                  <a:srgbClr val="0F0F0F"/>
                </a:solidFill>
                <a:effectLst/>
                <a:latin typeface="YouTube Sans"/>
              </a:rPr>
              <a:t>:</a:t>
            </a:r>
          </a:p>
          <a:p>
            <a:pPr algn="l"/>
            <a:r>
              <a:rPr lang="en-US" b="1" i="0" dirty="0">
                <a:solidFill>
                  <a:srgbClr val="0F0F0F"/>
                </a:solidFill>
                <a:effectLst/>
                <a:latin typeface="YouTube Sans"/>
              </a:rPr>
              <a:t>(A Biologist's) St. Patrick's Day Song</a:t>
            </a:r>
          </a:p>
          <a:p>
            <a:pPr algn="l"/>
            <a:r>
              <a:rPr lang="en-US" b="1" i="0" dirty="0">
                <a:solidFill>
                  <a:srgbClr val="0F0F0F"/>
                </a:solidFill>
                <a:effectLst/>
                <a:latin typeface="YouTube Sans"/>
              </a:rPr>
              <a:t>https://www.youtube.com/watch?v=L6dzUOYTQtQ</a:t>
            </a:r>
          </a:p>
        </p:txBody>
      </p:sp>
    </p:spTree>
    <p:extLst>
      <p:ext uri="{BB962C8B-B14F-4D97-AF65-F5344CB8AC3E}">
        <p14:creationId xmlns:p14="http://schemas.microsoft.com/office/powerpoint/2010/main" val="381159764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22349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865491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2" name="Rectangle 4"/>
          <p:cNvSpPr>
            <a:spLocks noChangeArrowheads="1"/>
          </p:cNvSpPr>
          <p:nvPr/>
        </p:nvSpPr>
        <p:spPr bwMode="auto">
          <a:xfrm>
            <a:off x="166688" y="128588"/>
            <a:ext cx="8788400" cy="314325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marL="358775" lvl="2" defTabSz="1087438" eaLnBrk="0" hangingPunct="0">
              <a:spcBef>
                <a:spcPts val="575"/>
              </a:spcBef>
              <a:spcAft>
                <a:spcPts val="575"/>
              </a:spcAft>
              <a:defRPr/>
            </a:pPr>
            <a:r>
              <a:rPr lang="it-IT" sz="20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+mn-cs"/>
              </a:rPr>
              <a:t>  Potenziali Redox</a:t>
            </a:r>
          </a:p>
        </p:txBody>
      </p:sp>
      <p:pic>
        <p:nvPicPr>
          <p:cNvPr id="6147" name="Picture 7" descr="f1806_ISBN88-08-07893-0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655638"/>
            <a:ext cx="2962275" cy="279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Rectangle 15"/>
          <p:cNvSpPr>
            <a:spLocks noChangeArrowheads="1"/>
          </p:cNvSpPr>
          <p:nvPr/>
        </p:nvSpPr>
        <p:spPr bwMode="auto">
          <a:xfrm>
            <a:off x="209550" y="581025"/>
            <a:ext cx="3409950" cy="3495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en-GB"/>
          </a:p>
        </p:txBody>
      </p:sp>
      <p:sp>
        <p:nvSpPr>
          <p:cNvPr id="6149" name="Text Box 18"/>
          <p:cNvSpPr txBox="1">
            <a:spLocks noChangeArrowheads="1"/>
          </p:cNvSpPr>
          <p:nvPr/>
        </p:nvSpPr>
        <p:spPr bwMode="auto">
          <a:xfrm>
            <a:off x="298450" y="3660775"/>
            <a:ext cx="1249363" cy="338138"/>
          </a:xfrm>
          <a:prstGeom prst="rect">
            <a:avLst/>
          </a:prstGeom>
          <a:noFill/>
          <a:ln w="9525">
            <a:solidFill>
              <a:srgbClr val="6699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it-IT" sz="1600" b="1">
                <a:solidFill>
                  <a:srgbClr val="FF3300"/>
                </a:solidFill>
                <a:latin typeface="Arial" pitchFamily="34" charset="0"/>
              </a:rPr>
              <a:t>X</a:t>
            </a:r>
            <a:r>
              <a:rPr lang="it-IT" sz="1600" b="1" baseline="30000">
                <a:solidFill>
                  <a:srgbClr val="FF3300"/>
                </a:solidFill>
                <a:latin typeface="Arial" pitchFamily="34" charset="0"/>
              </a:rPr>
              <a:t>-</a:t>
            </a:r>
            <a:r>
              <a:rPr lang="it-IT" sz="1600" b="1" baseline="30000">
                <a:latin typeface="Arial" pitchFamily="34" charset="0"/>
              </a:rPr>
              <a:t> </a:t>
            </a:r>
            <a:r>
              <a:rPr lang="it-IT" sz="1600" b="1">
                <a:latin typeface="Arial" pitchFamily="34" charset="0"/>
                <a:sym typeface="Wingdings" pitchFamily="2" charset="2"/>
              </a:rPr>
              <a:t> </a:t>
            </a:r>
            <a:r>
              <a:rPr lang="it-IT" sz="1600" b="1">
                <a:solidFill>
                  <a:srgbClr val="FF3300"/>
                </a:solidFill>
                <a:latin typeface="Arial" pitchFamily="34" charset="0"/>
                <a:sym typeface="Wingdings" pitchFamily="2" charset="2"/>
              </a:rPr>
              <a:t>X</a:t>
            </a:r>
            <a:r>
              <a:rPr lang="it-IT" sz="1600" b="1">
                <a:latin typeface="Arial" pitchFamily="34" charset="0"/>
                <a:sym typeface="Wingdings" pitchFamily="2" charset="2"/>
              </a:rPr>
              <a:t> + </a:t>
            </a:r>
            <a:r>
              <a:rPr lang="it-IT" sz="1600" b="1">
                <a:solidFill>
                  <a:srgbClr val="FF3300"/>
                </a:solidFill>
                <a:latin typeface="Arial" pitchFamily="34" charset="0"/>
                <a:sym typeface="Wingdings" pitchFamily="2" charset="2"/>
              </a:rPr>
              <a:t>e</a:t>
            </a:r>
            <a:r>
              <a:rPr lang="it-IT" sz="2000" b="1" baseline="30000">
                <a:solidFill>
                  <a:srgbClr val="FF3300"/>
                </a:solidFill>
                <a:latin typeface="Arial" pitchFamily="34" charset="0"/>
                <a:sym typeface="Wingdings" pitchFamily="2" charset="2"/>
              </a:rPr>
              <a:t>-</a:t>
            </a:r>
            <a:endParaRPr lang="it-IT" sz="2000" b="1" baseline="30000">
              <a:solidFill>
                <a:srgbClr val="FF3300"/>
              </a:solidFill>
              <a:latin typeface="Arial" pitchFamily="34" charset="0"/>
            </a:endParaRPr>
          </a:p>
        </p:txBody>
      </p:sp>
      <p:sp>
        <p:nvSpPr>
          <p:cNvPr id="6150" name="Text Box 19"/>
          <p:cNvSpPr txBox="1">
            <a:spLocks noChangeArrowheads="1"/>
          </p:cNvSpPr>
          <p:nvPr/>
        </p:nvSpPr>
        <p:spPr bwMode="auto">
          <a:xfrm>
            <a:off x="1943100" y="3638550"/>
            <a:ext cx="1585913" cy="346075"/>
          </a:xfrm>
          <a:prstGeom prst="rect">
            <a:avLst/>
          </a:prstGeom>
          <a:noFill/>
          <a:ln w="9525">
            <a:solidFill>
              <a:srgbClr val="6699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it-IT" sz="1600" b="1">
                <a:solidFill>
                  <a:srgbClr val="FF3300"/>
                </a:solidFill>
                <a:latin typeface="Arial" pitchFamily="34" charset="0"/>
              </a:rPr>
              <a:t>H</a:t>
            </a:r>
            <a:r>
              <a:rPr lang="it-IT" sz="1600" b="1" baseline="30000">
                <a:solidFill>
                  <a:srgbClr val="FF3300"/>
                </a:solidFill>
                <a:latin typeface="Arial" pitchFamily="34" charset="0"/>
              </a:rPr>
              <a:t>+</a:t>
            </a:r>
            <a:r>
              <a:rPr lang="it-IT" sz="1600" b="1">
                <a:solidFill>
                  <a:srgbClr val="FF3300"/>
                </a:solidFill>
                <a:latin typeface="Arial" pitchFamily="34" charset="0"/>
              </a:rPr>
              <a:t> </a:t>
            </a:r>
            <a:r>
              <a:rPr lang="it-IT" sz="1600" b="1">
                <a:latin typeface="Arial" pitchFamily="34" charset="0"/>
                <a:sym typeface="Wingdings" pitchFamily="2" charset="2"/>
              </a:rPr>
              <a:t>+ </a:t>
            </a:r>
            <a:r>
              <a:rPr lang="it-IT" sz="1600" b="1">
                <a:solidFill>
                  <a:srgbClr val="FF3300"/>
                </a:solidFill>
                <a:latin typeface="Arial" pitchFamily="34" charset="0"/>
                <a:sym typeface="Wingdings" pitchFamily="2" charset="2"/>
              </a:rPr>
              <a:t>e</a:t>
            </a:r>
            <a:r>
              <a:rPr lang="it-IT" sz="2000" b="1" baseline="30000">
                <a:solidFill>
                  <a:srgbClr val="FF3300"/>
                </a:solidFill>
                <a:latin typeface="Arial" pitchFamily="34" charset="0"/>
                <a:sym typeface="Wingdings" pitchFamily="2" charset="2"/>
              </a:rPr>
              <a:t>-</a:t>
            </a:r>
            <a:r>
              <a:rPr lang="it-IT" sz="1600" b="1">
                <a:latin typeface="Arial" pitchFamily="34" charset="0"/>
              </a:rPr>
              <a:t> </a:t>
            </a:r>
            <a:r>
              <a:rPr lang="it-IT" sz="1600" b="1">
                <a:latin typeface="Arial" pitchFamily="34" charset="0"/>
                <a:sym typeface="Wingdings" pitchFamily="2" charset="2"/>
              </a:rPr>
              <a:t> </a:t>
            </a:r>
            <a:r>
              <a:rPr lang="en-US" sz="1600" b="1">
                <a:solidFill>
                  <a:srgbClr val="FF3300"/>
                </a:solidFill>
                <a:latin typeface="Arial" pitchFamily="34" charset="0"/>
                <a:sym typeface="Wingdings" pitchFamily="2" charset="2"/>
              </a:rPr>
              <a:t>½ </a:t>
            </a:r>
            <a:r>
              <a:rPr lang="it-IT" sz="1600" b="1">
                <a:solidFill>
                  <a:srgbClr val="FF3300"/>
                </a:solidFill>
                <a:latin typeface="Arial" pitchFamily="34" charset="0"/>
                <a:sym typeface="Wingdings" pitchFamily="2" charset="2"/>
              </a:rPr>
              <a:t>H</a:t>
            </a:r>
            <a:r>
              <a:rPr lang="it-IT" sz="1600" b="1" baseline="-25000">
                <a:solidFill>
                  <a:srgbClr val="FF3300"/>
                </a:solidFill>
                <a:latin typeface="Arial" pitchFamily="34" charset="0"/>
                <a:sym typeface="Wingdings" pitchFamily="2" charset="2"/>
              </a:rPr>
              <a:t>2</a:t>
            </a:r>
            <a:endParaRPr lang="it-IT" sz="2000" b="1" baseline="30000">
              <a:solidFill>
                <a:srgbClr val="FF3300"/>
              </a:solidFill>
              <a:latin typeface="Arial" pitchFamily="34" charset="0"/>
              <a:sym typeface="Wingdings" pitchFamily="2" charset="2"/>
            </a:endParaRPr>
          </a:p>
        </p:txBody>
      </p:sp>
      <p:sp>
        <p:nvSpPr>
          <p:cNvPr id="6151" name="Rectangle 20"/>
          <p:cNvSpPr>
            <a:spLocks noChangeArrowheads="1"/>
          </p:cNvSpPr>
          <p:nvPr/>
        </p:nvSpPr>
        <p:spPr bwMode="auto">
          <a:xfrm>
            <a:off x="3751263" y="595313"/>
            <a:ext cx="5094287" cy="384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it-IT" sz="1600">
                <a:latin typeface="Arial" pitchFamily="34" charset="0"/>
              </a:rPr>
              <a:t>Il potenziale redox è un valore elettrochimico che prende in considerazione una coppia di reazioni redox del tipo:</a:t>
            </a:r>
          </a:p>
          <a:p>
            <a:pPr algn="just" eaLnBrk="0" hangingPunct="0">
              <a:spcBef>
                <a:spcPct val="50000"/>
              </a:spcBef>
            </a:pPr>
            <a:r>
              <a:rPr lang="it-IT" sz="1600" b="1">
                <a:latin typeface="Arial" pitchFamily="34" charset="0"/>
              </a:rPr>
              <a:t>             </a:t>
            </a:r>
            <a:r>
              <a:rPr lang="it-IT" sz="1600" b="1">
                <a:solidFill>
                  <a:srgbClr val="FF3300"/>
                </a:solidFill>
                <a:latin typeface="Arial" pitchFamily="34" charset="0"/>
              </a:rPr>
              <a:t>X</a:t>
            </a:r>
            <a:r>
              <a:rPr lang="it-IT" sz="2000" b="1" baseline="30000">
                <a:solidFill>
                  <a:srgbClr val="FF3300"/>
                </a:solidFill>
                <a:latin typeface="Arial" pitchFamily="34" charset="0"/>
              </a:rPr>
              <a:t>-</a:t>
            </a:r>
            <a:r>
              <a:rPr lang="it-IT" sz="1800" b="1">
                <a:solidFill>
                  <a:srgbClr val="FF3300"/>
                </a:solidFill>
                <a:latin typeface="Arial" pitchFamily="34" charset="0"/>
              </a:rPr>
              <a:t> </a:t>
            </a:r>
            <a:r>
              <a:rPr lang="it-IT" sz="1600" b="1">
                <a:solidFill>
                  <a:srgbClr val="FF3300"/>
                </a:solidFill>
                <a:latin typeface="Arial" pitchFamily="34" charset="0"/>
              </a:rPr>
              <a:t> </a:t>
            </a:r>
            <a:r>
              <a:rPr lang="it-IT" sz="1600" b="1">
                <a:solidFill>
                  <a:srgbClr val="FF3300"/>
                </a:solidFill>
                <a:latin typeface="Arial" pitchFamily="34" charset="0"/>
                <a:sym typeface="Symbol" pitchFamily="18" charset="2"/>
              </a:rPr>
              <a:t></a:t>
            </a:r>
            <a:r>
              <a:rPr lang="it-IT" sz="1600" b="1">
                <a:solidFill>
                  <a:srgbClr val="FF3300"/>
                </a:solidFill>
                <a:latin typeface="Arial" pitchFamily="34" charset="0"/>
              </a:rPr>
              <a:t> X + e</a:t>
            </a:r>
            <a:r>
              <a:rPr lang="it-IT" sz="2000" b="1" baseline="30000">
                <a:solidFill>
                  <a:srgbClr val="FF3300"/>
                </a:solidFill>
                <a:latin typeface="Arial" pitchFamily="34" charset="0"/>
              </a:rPr>
              <a:t>-</a:t>
            </a:r>
            <a:r>
              <a:rPr lang="it-IT" sz="2000" b="1">
                <a:latin typeface="Arial" pitchFamily="34" charset="0"/>
              </a:rPr>
              <a:t> </a:t>
            </a:r>
            <a:r>
              <a:rPr lang="it-IT" sz="1600" b="1">
                <a:latin typeface="Arial" pitchFamily="34" charset="0"/>
              </a:rPr>
              <a:t>    &amp;       </a:t>
            </a:r>
            <a:r>
              <a:rPr lang="it-IT" sz="1600" b="1">
                <a:solidFill>
                  <a:srgbClr val="FF3300"/>
                </a:solidFill>
                <a:latin typeface="Arial" pitchFamily="34" charset="0"/>
              </a:rPr>
              <a:t>Z</a:t>
            </a:r>
            <a:r>
              <a:rPr lang="it-IT" sz="2000" b="1" baseline="30000">
                <a:solidFill>
                  <a:srgbClr val="FF3300"/>
                </a:solidFill>
                <a:latin typeface="Arial" pitchFamily="34" charset="0"/>
              </a:rPr>
              <a:t>+</a:t>
            </a:r>
            <a:r>
              <a:rPr lang="it-IT" sz="2000" b="1">
                <a:solidFill>
                  <a:srgbClr val="FF3300"/>
                </a:solidFill>
                <a:latin typeface="Arial" pitchFamily="34" charset="0"/>
              </a:rPr>
              <a:t> </a:t>
            </a:r>
            <a:r>
              <a:rPr lang="it-IT" sz="1600" b="1">
                <a:solidFill>
                  <a:srgbClr val="FF3300"/>
                </a:solidFill>
                <a:latin typeface="Arial" pitchFamily="34" charset="0"/>
              </a:rPr>
              <a:t>+ e</a:t>
            </a:r>
            <a:r>
              <a:rPr lang="it-IT" sz="2000" b="1" baseline="30000">
                <a:solidFill>
                  <a:srgbClr val="FF3300"/>
                </a:solidFill>
                <a:latin typeface="Arial" pitchFamily="34" charset="0"/>
              </a:rPr>
              <a:t>-</a:t>
            </a:r>
            <a:r>
              <a:rPr lang="it-IT" sz="1600" b="1">
                <a:solidFill>
                  <a:srgbClr val="FF3300"/>
                </a:solidFill>
                <a:latin typeface="Arial" pitchFamily="34" charset="0"/>
              </a:rPr>
              <a:t> </a:t>
            </a:r>
            <a:r>
              <a:rPr lang="it-IT" sz="1600" b="1">
                <a:solidFill>
                  <a:srgbClr val="FF3300"/>
                </a:solidFill>
                <a:latin typeface="Arial" pitchFamily="34" charset="0"/>
                <a:sym typeface="Symbol" pitchFamily="18" charset="2"/>
              </a:rPr>
              <a:t></a:t>
            </a:r>
            <a:r>
              <a:rPr lang="it-IT" sz="1600" b="1">
                <a:solidFill>
                  <a:srgbClr val="FF3300"/>
                </a:solidFill>
                <a:latin typeface="Arial" pitchFamily="34" charset="0"/>
              </a:rPr>
              <a:t> Z</a:t>
            </a:r>
            <a:r>
              <a:rPr lang="it-IT" sz="1600" b="1">
                <a:latin typeface="Arial" pitchFamily="34" charset="0"/>
              </a:rPr>
              <a:t>     </a:t>
            </a:r>
          </a:p>
          <a:p>
            <a:pPr algn="just" eaLnBrk="0" hangingPunct="0">
              <a:spcBef>
                <a:spcPct val="50000"/>
              </a:spcBef>
            </a:pPr>
            <a:r>
              <a:rPr lang="it-IT" sz="1600">
                <a:latin typeface="Arial" pitchFamily="34" charset="0"/>
              </a:rPr>
              <a:t>che combinate danno    </a:t>
            </a:r>
          </a:p>
          <a:p>
            <a:pPr algn="just" eaLnBrk="0" hangingPunct="0">
              <a:spcBef>
                <a:spcPct val="50000"/>
              </a:spcBef>
            </a:pPr>
            <a:r>
              <a:rPr lang="it-IT" sz="1600" b="1">
                <a:latin typeface="Arial" pitchFamily="34" charset="0"/>
              </a:rPr>
              <a:t>                             </a:t>
            </a:r>
            <a:r>
              <a:rPr lang="it-IT" sz="1600" b="1">
                <a:solidFill>
                  <a:srgbClr val="FF3300"/>
                </a:solidFill>
                <a:latin typeface="Arial" pitchFamily="34" charset="0"/>
              </a:rPr>
              <a:t>X</a:t>
            </a:r>
            <a:r>
              <a:rPr lang="it-IT" sz="2000" b="1" baseline="30000">
                <a:solidFill>
                  <a:srgbClr val="FF3300"/>
                </a:solidFill>
                <a:latin typeface="Arial" pitchFamily="34" charset="0"/>
              </a:rPr>
              <a:t>-</a:t>
            </a:r>
            <a:r>
              <a:rPr lang="it-IT" sz="2000" b="1">
                <a:solidFill>
                  <a:srgbClr val="FF3300"/>
                </a:solidFill>
                <a:latin typeface="Arial" pitchFamily="34" charset="0"/>
              </a:rPr>
              <a:t> </a:t>
            </a:r>
            <a:r>
              <a:rPr lang="it-IT" sz="1600" b="1">
                <a:solidFill>
                  <a:srgbClr val="FF3300"/>
                </a:solidFill>
                <a:latin typeface="Arial" pitchFamily="34" charset="0"/>
              </a:rPr>
              <a:t>+ Z</a:t>
            </a:r>
            <a:r>
              <a:rPr lang="it-IT" sz="2000" b="1" baseline="30000">
                <a:solidFill>
                  <a:srgbClr val="FF3300"/>
                </a:solidFill>
                <a:latin typeface="Arial" pitchFamily="34" charset="0"/>
              </a:rPr>
              <a:t>+</a:t>
            </a:r>
            <a:r>
              <a:rPr lang="it-IT" sz="1600" b="1">
                <a:solidFill>
                  <a:srgbClr val="FF3300"/>
                </a:solidFill>
                <a:latin typeface="Arial" pitchFamily="34" charset="0"/>
              </a:rPr>
              <a:t> </a:t>
            </a:r>
            <a:r>
              <a:rPr lang="it-IT" sz="1600" b="1">
                <a:solidFill>
                  <a:srgbClr val="FF3300"/>
                </a:solidFill>
                <a:latin typeface="Arial" pitchFamily="34" charset="0"/>
                <a:sym typeface="Symbol" pitchFamily="18" charset="2"/>
              </a:rPr>
              <a:t></a:t>
            </a:r>
            <a:r>
              <a:rPr lang="it-IT" sz="1600" b="1">
                <a:solidFill>
                  <a:srgbClr val="FF3300"/>
                </a:solidFill>
                <a:latin typeface="Arial" pitchFamily="34" charset="0"/>
              </a:rPr>
              <a:t> X + Z</a:t>
            </a:r>
          </a:p>
          <a:p>
            <a:pPr algn="just" eaLnBrk="0" hangingPunct="0">
              <a:spcBef>
                <a:spcPct val="50000"/>
              </a:spcBef>
            </a:pPr>
            <a:endParaRPr lang="it-IT" sz="1600" b="1">
              <a:latin typeface="Arial" pitchFamily="34" charset="0"/>
            </a:endParaRPr>
          </a:p>
          <a:p>
            <a:pPr algn="just" eaLnBrk="0" hangingPunct="0">
              <a:spcBef>
                <a:spcPct val="50000"/>
              </a:spcBef>
            </a:pPr>
            <a:r>
              <a:rPr lang="it-IT" sz="1600">
                <a:latin typeface="Arial" pitchFamily="34" charset="0"/>
              </a:rPr>
              <a:t>La semicella elettrolitica contiene i componenti della reazione X </a:t>
            </a:r>
            <a:r>
              <a:rPr lang="it-IT" sz="1600">
                <a:latin typeface="Arial" pitchFamily="34" charset="0"/>
                <a:sym typeface="Wingdings" pitchFamily="2" charset="2"/>
              </a:rPr>
              <a:t> </a:t>
            </a:r>
            <a:r>
              <a:rPr lang="it-IT" sz="1600">
                <a:latin typeface="Arial" pitchFamily="34" charset="0"/>
              </a:rPr>
              <a:t>X</a:t>
            </a:r>
            <a:r>
              <a:rPr lang="it-IT" sz="1600" baseline="30000">
                <a:latin typeface="Arial" pitchFamily="34" charset="0"/>
              </a:rPr>
              <a:t>-</a:t>
            </a:r>
            <a:r>
              <a:rPr lang="it-IT" sz="1600">
                <a:latin typeface="Arial" pitchFamily="34" charset="0"/>
              </a:rPr>
              <a:t> in condizioni standard (concentrazione di 1M) ed è collegata alla semicella di riferimento anch’essa con i componenti in condizioni standard  (H</a:t>
            </a:r>
            <a:r>
              <a:rPr lang="it-IT" sz="2000" baseline="30000">
                <a:latin typeface="Arial" pitchFamily="34" charset="0"/>
              </a:rPr>
              <a:t>+</a:t>
            </a:r>
            <a:r>
              <a:rPr lang="it-IT" sz="1600">
                <a:latin typeface="Arial" pitchFamily="34" charset="0"/>
              </a:rPr>
              <a:t> = 1M, H</a:t>
            </a:r>
            <a:r>
              <a:rPr lang="it-IT" sz="1600" baseline="-25000">
                <a:latin typeface="Arial" pitchFamily="34" charset="0"/>
              </a:rPr>
              <a:t>2</a:t>
            </a:r>
            <a:r>
              <a:rPr lang="it-IT" sz="1600">
                <a:latin typeface="Arial" pitchFamily="34" charset="0"/>
              </a:rPr>
              <a:t> = 1 Atm). </a:t>
            </a:r>
          </a:p>
        </p:txBody>
      </p:sp>
      <p:grpSp>
        <p:nvGrpSpPr>
          <p:cNvPr id="2" name="Gruppo 1"/>
          <p:cNvGrpSpPr>
            <a:grpSpLocks/>
          </p:cNvGrpSpPr>
          <p:nvPr/>
        </p:nvGrpSpPr>
        <p:grpSpPr bwMode="auto">
          <a:xfrm>
            <a:off x="163513" y="4651375"/>
            <a:ext cx="8809037" cy="1460500"/>
            <a:chOff x="163513" y="4651375"/>
            <a:chExt cx="8809037" cy="1460500"/>
          </a:xfrm>
        </p:grpSpPr>
        <p:sp>
          <p:nvSpPr>
            <p:cNvPr id="6153" name="Rectangle 21"/>
            <p:cNvSpPr>
              <a:spLocks noChangeArrowheads="1"/>
            </p:cNvSpPr>
            <p:nvPr/>
          </p:nvSpPr>
          <p:spPr bwMode="auto">
            <a:xfrm>
              <a:off x="666750" y="5041900"/>
              <a:ext cx="8305800" cy="1069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it-IT" sz="1600" b="1">
                  <a:solidFill>
                    <a:srgbClr val="FF3300"/>
                  </a:solidFill>
                  <a:latin typeface="Arial" pitchFamily="34" charset="0"/>
                </a:rPr>
                <a:t>X</a:t>
              </a:r>
              <a:r>
                <a:rPr lang="it-IT" sz="2000" b="1" baseline="30000">
                  <a:solidFill>
                    <a:srgbClr val="FF3300"/>
                  </a:solidFill>
                  <a:latin typeface="Arial" pitchFamily="34" charset="0"/>
                </a:rPr>
                <a:t>-</a:t>
              </a:r>
              <a:r>
                <a:rPr lang="it-IT" sz="1600" b="1">
                  <a:solidFill>
                    <a:srgbClr val="FF3300"/>
                  </a:solidFill>
                  <a:latin typeface="Arial" pitchFamily="34" charset="0"/>
                </a:rPr>
                <a:t> </a:t>
              </a:r>
              <a:r>
                <a:rPr lang="it-IT" sz="1600" b="1">
                  <a:solidFill>
                    <a:srgbClr val="FF3300"/>
                  </a:solidFill>
                  <a:latin typeface="Arial" pitchFamily="34" charset="0"/>
                  <a:sym typeface="Symbol" pitchFamily="18" charset="2"/>
                </a:rPr>
                <a:t></a:t>
              </a:r>
              <a:r>
                <a:rPr lang="it-IT" sz="1600" b="1">
                  <a:solidFill>
                    <a:srgbClr val="FF3300"/>
                  </a:solidFill>
                  <a:latin typeface="Arial" pitchFamily="34" charset="0"/>
                </a:rPr>
                <a:t> X + e</a:t>
              </a:r>
              <a:r>
                <a:rPr lang="it-IT" sz="2000" b="1" baseline="30000">
                  <a:solidFill>
                    <a:srgbClr val="FF3300"/>
                  </a:solidFill>
                  <a:latin typeface="Arial" pitchFamily="34" charset="0"/>
                </a:rPr>
                <a:t>-</a:t>
              </a:r>
              <a:r>
                <a:rPr lang="it-IT" sz="1600" b="1">
                  <a:solidFill>
                    <a:srgbClr val="FF3300"/>
                  </a:solidFill>
                  <a:latin typeface="Arial" pitchFamily="34" charset="0"/>
                </a:rPr>
                <a:t> </a:t>
              </a:r>
              <a:r>
                <a:rPr lang="it-IT" sz="1600" b="1">
                  <a:latin typeface="Arial" pitchFamily="34" charset="0"/>
                </a:rPr>
                <a:t>	 	</a:t>
              </a:r>
              <a:r>
                <a:rPr lang="it-IT" sz="1600" b="1">
                  <a:solidFill>
                    <a:srgbClr val="FF3300"/>
                  </a:solidFill>
                  <a:latin typeface="Arial" pitchFamily="34" charset="0"/>
                </a:rPr>
                <a:t>E</a:t>
              </a:r>
              <a:r>
                <a:rPr lang="it-IT" sz="1600" b="1" baseline="-25000">
                  <a:solidFill>
                    <a:srgbClr val="FF3300"/>
                  </a:solidFill>
                  <a:latin typeface="Arial" pitchFamily="34" charset="0"/>
                </a:rPr>
                <a:t>o</a:t>
              </a:r>
              <a:r>
                <a:rPr lang="it-IT" sz="1600" b="1">
                  <a:solidFill>
                    <a:srgbClr val="FF3300"/>
                  </a:solidFill>
                  <a:latin typeface="Arial" pitchFamily="34" charset="0"/>
                </a:rPr>
                <a:t>'</a:t>
              </a:r>
              <a:r>
                <a:rPr lang="it-IT" sz="1600" b="1">
                  <a:latin typeface="Arial" pitchFamily="34" charset="0"/>
                </a:rPr>
                <a:t> </a:t>
              </a:r>
              <a:r>
                <a:rPr lang="it-IT" sz="1600" b="1">
                  <a:solidFill>
                    <a:srgbClr val="FF3300"/>
                  </a:solidFill>
                  <a:latin typeface="Arial" pitchFamily="34" charset="0"/>
                </a:rPr>
                <a:t>negativo</a:t>
              </a:r>
              <a:r>
                <a:rPr lang="it-IT" sz="1600" b="1">
                  <a:latin typeface="Arial" pitchFamily="34" charset="0"/>
                </a:rPr>
                <a:t>          </a:t>
              </a:r>
              <a:r>
                <a:rPr lang="it-IT" sz="1600">
                  <a:latin typeface="Arial" pitchFamily="34" charset="0"/>
                </a:rPr>
                <a:t>(elettroni scorrono dalla cella)</a:t>
              </a:r>
            </a:p>
            <a:p>
              <a:pPr eaLnBrk="0" hangingPunct="0">
                <a:spcBef>
                  <a:spcPct val="50000"/>
                </a:spcBef>
              </a:pPr>
              <a:r>
                <a:rPr lang="it-IT" sz="1600" b="1">
                  <a:solidFill>
                    <a:srgbClr val="FF3300"/>
                  </a:solidFill>
                  <a:latin typeface="Arial" pitchFamily="34" charset="0"/>
                </a:rPr>
                <a:t>H</a:t>
              </a:r>
              <a:r>
                <a:rPr lang="it-IT" sz="2000" b="1" baseline="30000">
                  <a:solidFill>
                    <a:srgbClr val="FF3300"/>
                  </a:solidFill>
                  <a:latin typeface="Arial" pitchFamily="34" charset="0"/>
                </a:rPr>
                <a:t>+</a:t>
              </a:r>
              <a:r>
                <a:rPr lang="it-IT" sz="1600" b="1">
                  <a:solidFill>
                    <a:srgbClr val="FF3300"/>
                  </a:solidFill>
                  <a:latin typeface="Arial" pitchFamily="34" charset="0"/>
                </a:rPr>
                <a:t> + e</a:t>
              </a:r>
              <a:r>
                <a:rPr lang="it-IT" sz="2000" b="1" baseline="30000">
                  <a:solidFill>
                    <a:srgbClr val="FF3300"/>
                  </a:solidFill>
                  <a:latin typeface="Arial" pitchFamily="34" charset="0"/>
                </a:rPr>
                <a:t>-</a:t>
              </a:r>
              <a:r>
                <a:rPr lang="it-IT" sz="1600" b="1">
                  <a:solidFill>
                    <a:srgbClr val="FF3300"/>
                  </a:solidFill>
                  <a:latin typeface="Arial" pitchFamily="34" charset="0"/>
                </a:rPr>
                <a:t> </a:t>
              </a:r>
              <a:r>
                <a:rPr lang="it-IT" sz="1600" b="1">
                  <a:solidFill>
                    <a:srgbClr val="FF3300"/>
                  </a:solidFill>
                  <a:latin typeface="Arial" pitchFamily="34" charset="0"/>
                  <a:sym typeface="Symbol" pitchFamily="18" charset="2"/>
                </a:rPr>
                <a:t></a:t>
              </a:r>
              <a:r>
                <a:rPr lang="it-IT" sz="1600" b="1">
                  <a:solidFill>
                    <a:srgbClr val="FF3300"/>
                  </a:solidFill>
                  <a:latin typeface="Arial" pitchFamily="34" charset="0"/>
                </a:rPr>
                <a:t>  ½ H</a:t>
              </a:r>
              <a:r>
                <a:rPr lang="it-IT" sz="1600" b="1" baseline="-25000">
                  <a:solidFill>
                    <a:srgbClr val="FF3300"/>
                  </a:solidFill>
                  <a:latin typeface="Arial" pitchFamily="34" charset="0"/>
                </a:rPr>
                <a:t>2</a:t>
              </a:r>
              <a:r>
                <a:rPr lang="it-IT" sz="1600" b="1">
                  <a:latin typeface="Arial" pitchFamily="34" charset="0"/>
                </a:rPr>
                <a:t> 	 	</a:t>
              </a:r>
              <a:r>
                <a:rPr lang="it-IT" sz="1600" b="1">
                  <a:solidFill>
                    <a:srgbClr val="FF3300"/>
                  </a:solidFill>
                  <a:latin typeface="Arial" pitchFamily="34" charset="0"/>
                </a:rPr>
                <a:t>E</a:t>
              </a:r>
              <a:r>
                <a:rPr lang="it-IT" sz="1600" b="1" baseline="-25000">
                  <a:solidFill>
                    <a:srgbClr val="FF3300"/>
                  </a:solidFill>
                  <a:latin typeface="Arial" pitchFamily="34" charset="0"/>
                </a:rPr>
                <a:t>o</a:t>
              </a:r>
              <a:r>
                <a:rPr lang="it-IT" sz="1600" b="1">
                  <a:solidFill>
                    <a:srgbClr val="FF3300"/>
                  </a:solidFill>
                  <a:latin typeface="Arial" pitchFamily="34" charset="0"/>
                </a:rPr>
                <a:t>' = 0</a:t>
              </a:r>
              <a:r>
                <a:rPr lang="it-IT" sz="1600" b="1">
                  <a:latin typeface="Arial" pitchFamily="34" charset="0"/>
                </a:rPr>
                <a:t>                    </a:t>
              </a:r>
              <a:r>
                <a:rPr lang="it-IT" sz="1600">
                  <a:latin typeface="Arial" pitchFamily="34" charset="0"/>
                </a:rPr>
                <a:t>(per convenzione)</a:t>
              </a:r>
            </a:p>
            <a:p>
              <a:pPr eaLnBrk="0" hangingPunct="0">
                <a:spcBef>
                  <a:spcPct val="50000"/>
                </a:spcBef>
              </a:pPr>
              <a:r>
                <a:rPr lang="it-IT" sz="1600" b="1">
                  <a:solidFill>
                    <a:srgbClr val="FF3300"/>
                  </a:solidFill>
                  <a:latin typeface="Arial" pitchFamily="34" charset="0"/>
                </a:rPr>
                <a:t>H</a:t>
              </a:r>
              <a:r>
                <a:rPr lang="it-IT" sz="2000" b="1" baseline="30000">
                  <a:solidFill>
                    <a:srgbClr val="FF3300"/>
                  </a:solidFill>
                  <a:latin typeface="Arial" pitchFamily="34" charset="0"/>
                </a:rPr>
                <a:t>+</a:t>
              </a:r>
              <a:r>
                <a:rPr lang="it-IT" sz="1600" b="1">
                  <a:solidFill>
                    <a:srgbClr val="FF3300"/>
                  </a:solidFill>
                  <a:latin typeface="Arial" pitchFamily="34" charset="0"/>
                </a:rPr>
                <a:t> + X</a:t>
              </a:r>
              <a:r>
                <a:rPr lang="it-IT" sz="2000" b="1" baseline="30000">
                  <a:solidFill>
                    <a:srgbClr val="FF3300"/>
                  </a:solidFill>
                  <a:latin typeface="Arial" pitchFamily="34" charset="0"/>
                </a:rPr>
                <a:t>-</a:t>
              </a:r>
              <a:r>
                <a:rPr lang="it-IT" sz="1600" b="1">
                  <a:solidFill>
                    <a:srgbClr val="FF3300"/>
                  </a:solidFill>
                  <a:latin typeface="Arial" pitchFamily="34" charset="0"/>
                </a:rPr>
                <a:t> </a:t>
              </a:r>
              <a:r>
                <a:rPr lang="it-IT" sz="1600" b="1">
                  <a:solidFill>
                    <a:srgbClr val="FF3300"/>
                  </a:solidFill>
                  <a:latin typeface="Arial" pitchFamily="34" charset="0"/>
                  <a:sym typeface="Symbol" pitchFamily="18" charset="2"/>
                </a:rPr>
                <a:t></a:t>
              </a:r>
              <a:r>
                <a:rPr lang="it-IT" sz="1600" b="1">
                  <a:solidFill>
                    <a:srgbClr val="FF3300"/>
                  </a:solidFill>
                  <a:latin typeface="Arial" pitchFamily="34" charset="0"/>
                </a:rPr>
                <a:t> X + ½ H</a:t>
              </a:r>
              <a:r>
                <a:rPr lang="it-IT" sz="1600" b="1" baseline="-25000">
                  <a:solidFill>
                    <a:srgbClr val="FF3300"/>
                  </a:solidFill>
                  <a:latin typeface="Arial" pitchFamily="34" charset="0"/>
                </a:rPr>
                <a:t>2</a:t>
              </a:r>
              <a:r>
                <a:rPr lang="it-IT" sz="1600" b="1">
                  <a:latin typeface="Arial" pitchFamily="34" charset="0"/>
                </a:rPr>
                <a:t> 	</a:t>
              </a:r>
              <a:r>
                <a:rPr lang="it-IT" sz="1600" b="1">
                  <a:solidFill>
                    <a:srgbClr val="FF3300"/>
                  </a:solidFill>
                  <a:latin typeface="Arial" pitchFamily="34" charset="0"/>
                  <a:sym typeface="Symbol" pitchFamily="18" charset="2"/>
                </a:rPr>
                <a:t></a:t>
              </a:r>
              <a:r>
                <a:rPr lang="it-IT" sz="1600" b="1">
                  <a:solidFill>
                    <a:srgbClr val="FF3300"/>
                  </a:solidFill>
                  <a:latin typeface="Arial" pitchFamily="34" charset="0"/>
                </a:rPr>
                <a:t>Eo'   (negativo)</a:t>
              </a:r>
              <a:endParaRPr lang="it-IT" sz="1600" b="1">
                <a:latin typeface="Arial" pitchFamily="34" charset="0"/>
              </a:endParaRPr>
            </a:p>
          </p:txBody>
        </p:sp>
        <p:sp>
          <p:nvSpPr>
            <p:cNvPr id="6154" name="Rectangle 22"/>
            <p:cNvSpPr>
              <a:spLocks noChangeArrowheads="1"/>
            </p:cNvSpPr>
            <p:nvPr/>
          </p:nvSpPr>
          <p:spPr bwMode="auto">
            <a:xfrm>
              <a:off x="163513" y="4651375"/>
              <a:ext cx="6188075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it-IT" sz="1600">
                  <a:latin typeface="Arial" pitchFamily="34" charset="0"/>
                </a:rPr>
                <a:t>La semicella di riferimento, per definizione ha un voltaggio = 0 volt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52205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1"/>
          <p:cNvSpPr>
            <a:spLocks noChangeArrowheads="1"/>
          </p:cNvSpPr>
          <p:nvPr/>
        </p:nvSpPr>
        <p:spPr bwMode="auto">
          <a:xfrm>
            <a:off x="185738" y="128588"/>
            <a:ext cx="8788400" cy="284162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358775" lvl="2" defTabSz="1087438" eaLnBrk="0" hangingPunct="0">
              <a:spcBef>
                <a:spcPts val="575"/>
              </a:spcBef>
              <a:spcAft>
                <a:spcPts val="575"/>
              </a:spcAft>
            </a:pPr>
            <a:r>
              <a:rPr lang="it-IT" sz="1800" b="1">
                <a:solidFill>
                  <a:schemeClr val="accent2"/>
                </a:solidFill>
                <a:latin typeface="Arial" pitchFamily="34" charset="0"/>
              </a:rPr>
              <a:t>        Catena respiratoria e fosforilazione ossidativa – logica metabolica</a:t>
            </a:r>
          </a:p>
        </p:txBody>
      </p:sp>
      <p:sp>
        <p:nvSpPr>
          <p:cNvPr id="5123" name="Text Box 6"/>
          <p:cNvSpPr txBox="1">
            <a:spLocks noChangeArrowheads="1"/>
          </p:cNvSpPr>
          <p:nvPr/>
        </p:nvSpPr>
        <p:spPr bwMode="auto">
          <a:xfrm>
            <a:off x="231775" y="471261"/>
            <a:ext cx="870426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it-IT" sz="1600" dirty="0">
                <a:latin typeface="Arial" pitchFamily="34" charset="0"/>
              </a:rPr>
              <a:t>Nella fosforilazione ossidativa, il </a:t>
            </a:r>
            <a:r>
              <a:rPr lang="it-IT" sz="1600" b="1" dirty="0">
                <a:latin typeface="Arial" pitchFamily="34" charset="0"/>
              </a:rPr>
              <a:t>potenziale di trasferimento elettroni </a:t>
            </a:r>
            <a:r>
              <a:rPr lang="it-IT" sz="1600" dirty="0">
                <a:latin typeface="Arial" pitchFamily="34" charset="0"/>
              </a:rPr>
              <a:t>viene trasformato in </a:t>
            </a:r>
            <a:r>
              <a:rPr lang="it-IT" sz="1600" b="1" dirty="0">
                <a:latin typeface="Arial" pitchFamily="34" charset="0"/>
              </a:rPr>
              <a:t>potenziale di trasferimento di gruppi fosfato 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ma passando per la formazione di un gradiente protonico transmembrana:</a:t>
            </a:r>
          </a:p>
          <a:p>
            <a:pPr algn="just">
              <a:spcBef>
                <a:spcPct val="50000"/>
              </a:spcBef>
            </a:pPr>
            <a:r>
              <a:rPr lang="it-IT" sz="1600" b="1" dirty="0">
                <a:latin typeface="Arial" pitchFamily="34" charset="0"/>
              </a:rPr>
              <a:t>	</a:t>
            </a:r>
          </a:p>
          <a:p>
            <a:pPr algn="just">
              <a:spcBef>
                <a:spcPct val="50000"/>
              </a:spcBef>
            </a:pPr>
            <a:r>
              <a:rPr lang="it-IT" sz="1600" dirty="0">
                <a:solidFill>
                  <a:srgbClr val="FF3300"/>
                </a:solidFill>
                <a:latin typeface="Arial" pitchFamily="34" charset="0"/>
              </a:rPr>
              <a:t>trasferimento elettroni: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	      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  <a:sym typeface="Symbol" pitchFamily="18" charset="2"/>
              </a:rPr>
              <a:t>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G°' = -</a:t>
            </a:r>
            <a:r>
              <a:rPr lang="it-IT" sz="1600" b="1" dirty="0" err="1">
                <a:solidFill>
                  <a:srgbClr val="FF3300"/>
                </a:solidFill>
                <a:latin typeface="Arial" pitchFamily="34" charset="0"/>
              </a:rPr>
              <a:t>nF</a:t>
            </a:r>
            <a:r>
              <a:rPr lang="it-IT" sz="1600" b="1" dirty="0" err="1">
                <a:solidFill>
                  <a:srgbClr val="FF3300"/>
                </a:solidFill>
                <a:latin typeface="Arial" pitchFamily="34" charset="0"/>
                <a:sym typeface="Symbol" pitchFamily="18" charset="2"/>
              </a:rPr>
              <a:t></a:t>
            </a:r>
            <a:r>
              <a:rPr lang="it-IT" sz="1600" b="1" dirty="0" err="1">
                <a:solidFill>
                  <a:srgbClr val="FF3300"/>
                </a:solidFill>
                <a:latin typeface="Arial" pitchFamily="34" charset="0"/>
              </a:rPr>
              <a:t>E</a:t>
            </a:r>
            <a:r>
              <a:rPr lang="it-IT" sz="1600" b="1" baseline="30000" dirty="0" err="1">
                <a:solidFill>
                  <a:srgbClr val="FF3300"/>
                </a:solidFill>
                <a:latin typeface="Arial" pitchFamily="34" charset="0"/>
              </a:rPr>
              <a:t>o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′</a:t>
            </a:r>
          </a:p>
        </p:txBody>
      </p:sp>
      <p:sp>
        <p:nvSpPr>
          <p:cNvPr id="7" name="Rectangle 56">
            <a:extLst>
              <a:ext uri="{FF2B5EF4-FFF2-40B4-BE49-F238E27FC236}">
                <a16:creationId xmlns:a16="http://schemas.microsoft.com/office/drawing/2014/main" id="{142AC677-6D57-4019-80A9-52918A5F71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8623" y="2229280"/>
            <a:ext cx="2208212" cy="620713"/>
          </a:xfrm>
          <a:prstGeom prst="rect">
            <a:avLst/>
          </a:prstGeom>
          <a:solidFill>
            <a:schemeClr val="bg1"/>
          </a:solidFill>
          <a:ln w="9525">
            <a:solidFill>
              <a:srgbClr val="6699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it-IT" sz="1400" b="1" dirty="0">
                <a:solidFill>
                  <a:srgbClr val="FF3300"/>
                </a:solidFill>
                <a:latin typeface="Arial" pitchFamily="34" charset="0"/>
              </a:rPr>
              <a:t>½O</a:t>
            </a:r>
            <a:r>
              <a:rPr lang="it-IT" sz="1800" b="1" baseline="-25000" dirty="0">
                <a:solidFill>
                  <a:srgbClr val="FF3300"/>
                </a:solidFill>
                <a:latin typeface="Arial" pitchFamily="34" charset="0"/>
              </a:rPr>
              <a:t>2</a:t>
            </a:r>
            <a:r>
              <a:rPr lang="it-IT" sz="1400" b="1" baseline="-25000" dirty="0">
                <a:solidFill>
                  <a:srgbClr val="FF3300"/>
                </a:solidFill>
                <a:latin typeface="Arial" pitchFamily="34" charset="0"/>
              </a:rPr>
              <a:t> </a:t>
            </a:r>
            <a:r>
              <a:rPr lang="it-IT" sz="1400" b="1" baseline="30000" dirty="0">
                <a:solidFill>
                  <a:srgbClr val="FF3300"/>
                </a:solidFill>
                <a:latin typeface="Arial" pitchFamily="34" charset="0"/>
              </a:rPr>
              <a:t> </a:t>
            </a:r>
            <a:r>
              <a:rPr lang="it-IT" sz="1400" b="1" dirty="0">
                <a:solidFill>
                  <a:srgbClr val="FF3300"/>
                </a:solidFill>
                <a:latin typeface="Arial" pitchFamily="34" charset="0"/>
              </a:rPr>
              <a:t>+ 2H</a:t>
            </a:r>
            <a:r>
              <a:rPr lang="it-IT" sz="1800" b="1" baseline="30000" dirty="0">
                <a:solidFill>
                  <a:srgbClr val="FF3300"/>
                </a:solidFill>
                <a:latin typeface="Arial" pitchFamily="34" charset="0"/>
              </a:rPr>
              <a:t>+</a:t>
            </a:r>
            <a:r>
              <a:rPr lang="it-IT" sz="1400" b="1" dirty="0">
                <a:solidFill>
                  <a:srgbClr val="FF3300"/>
                </a:solidFill>
                <a:latin typeface="Arial" pitchFamily="34" charset="0"/>
              </a:rPr>
              <a:t> + 2e</a:t>
            </a:r>
            <a:r>
              <a:rPr lang="it-IT" sz="1800" b="1" baseline="30000" dirty="0">
                <a:solidFill>
                  <a:srgbClr val="FF3300"/>
                </a:solidFill>
                <a:latin typeface="Arial" pitchFamily="34" charset="0"/>
              </a:rPr>
              <a:t>-</a:t>
            </a:r>
            <a:r>
              <a:rPr lang="it-IT" sz="1400" b="1" dirty="0">
                <a:solidFill>
                  <a:srgbClr val="FF3300"/>
                </a:solidFill>
                <a:latin typeface="Arial" pitchFamily="34" charset="0"/>
              </a:rPr>
              <a:t> </a:t>
            </a:r>
            <a:r>
              <a:rPr lang="it-IT" sz="1800" b="1" dirty="0">
                <a:solidFill>
                  <a:srgbClr val="FF3300"/>
                </a:solidFill>
                <a:latin typeface="Arial" pitchFamily="34" charset="0"/>
                <a:sym typeface="Symbol" pitchFamily="18" charset="2"/>
              </a:rPr>
              <a:t></a:t>
            </a:r>
            <a:r>
              <a:rPr lang="it-IT" sz="1400" b="1" dirty="0">
                <a:solidFill>
                  <a:srgbClr val="FF3300"/>
                </a:solidFill>
                <a:latin typeface="Arial" pitchFamily="34" charset="0"/>
              </a:rPr>
              <a:t> H</a:t>
            </a:r>
            <a:r>
              <a:rPr lang="it-IT" sz="1400" b="1" baseline="-25000" dirty="0">
                <a:solidFill>
                  <a:srgbClr val="FF3300"/>
                </a:solidFill>
                <a:latin typeface="Arial" pitchFamily="34" charset="0"/>
              </a:rPr>
              <a:t>2</a:t>
            </a:r>
            <a:r>
              <a:rPr lang="it-IT" sz="1400" b="1" dirty="0">
                <a:solidFill>
                  <a:srgbClr val="FF3300"/>
                </a:solidFill>
                <a:latin typeface="Arial" pitchFamily="34" charset="0"/>
              </a:rPr>
              <a:t>O</a:t>
            </a:r>
            <a:r>
              <a:rPr lang="it-IT" sz="1600" b="1" baseline="-25000" dirty="0">
                <a:solidFill>
                  <a:srgbClr val="FF3300"/>
                </a:solidFill>
                <a:latin typeface="Arial" pitchFamily="34" charset="0"/>
              </a:rPr>
              <a:t>                 </a:t>
            </a:r>
          </a:p>
          <a:p>
            <a:pPr algn="ctr" eaLnBrk="0" hangingPunct="0"/>
            <a:r>
              <a:rPr lang="it-IT" sz="1600" b="1" dirty="0" err="1">
                <a:latin typeface="Arial" pitchFamily="34" charset="0"/>
              </a:rPr>
              <a:t>E</a:t>
            </a:r>
            <a:r>
              <a:rPr lang="it-IT" sz="1600" b="1" baseline="-25000" dirty="0" err="1">
                <a:latin typeface="Arial" pitchFamily="34" charset="0"/>
              </a:rPr>
              <a:t>o</a:t>
            </a:r>
            <a:r>
              <a:rPr lang="it-IT" sz="1600" b="1" dirty="0">
                <a:latin typeface="Arial" pitchFamily="34" charset="0"/>
              </a:rPr>
              <a:t>' = + 0.82V</a:t>
            </a:r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27F41E86-7DD9-4C12-B0F0-39EFCEA01CF3}"/>
              </a:ext>
            </a:extLst>
          </p:cNvPr>
          <p:cNvGrpSpPr>
            <a:grpSpLocks/>
          </p:cNvGrpSpPr>
          <p:nvPr/>
        </p:nvGrpSpPr>
        <p:grpSpPr bwMode="auto">
          <a:xfrm>
            <a:off x="231775" y="2229280"/>
            <a:ext cx="5170486" cy="621742"/>
            <a:chOff x="-357640" y="622055"/>
            <a:chExt cx="5170486" cy="621742"/>
          </a:xfrm>
        </p:grpSpPr>
        <p:sp>
          <p:nvSpPr>
            <p:cNvPr id="9" name="Rectangle 55">
              <a:extLst>
                <a:ext uri="{FF2B5EF4-FFF2-40B4-BE49-F238E27FC236}">
                  <a16:creationId xmlns:a16="http://schemas.microsoft.com/office/drawing/2014/main" id="{3935ABE0-1D6F-42AD-AF59-DAF94C2A69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80784" y="622055"/>
              <a:ext cx="2532062" cy="61595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6699FF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it-IT" sz="1400" b="1" dirty="0">
                  <a:solidFill>
                    <a:srgbClr val="FF3300"/>
                  </a:solidFill>
                  <a:latin typeface="Arial" pitchFamily="34" charset="0"/>
                </a:rPr>
                <a:t>(NADH </a:t>
              </a:r>
              <a:r>
                <a:rPr lang="it-IT" sz="1800" b="1" dirty="0">
                  <a:solidFill>
                    <a:srgbClr val="FF3300"/>
                  </a:solidFill>
                  <a:latin typeface="Arial" pitchFamily="34" charset="0"/>
                  <a:sym typeface="Symbol" pitchFamily="18" charset="2"/>
                </a:rPr>
                <a:t></a:t>
              </a:r>
              <a:r>
                <a:rPr lang="it-IT" sz="1400" b="1" dirty="0">
                  <a:solidFill>
                    <a:srgbClr val="FF3300"/>
                  </a:solidFill>
                  <a:latin typeface="Arial" pitchFamily="34" charset="0"/>
                </a:rPr>
                <a:t> NAD</a:t>
              </a:r>
              <a:r>
                <a:rPr lang="it-IT" sz="1800" b="1" baseline="30000" dirty="0">
                  <a:solidFill>
                    <a:srgbClr val="FF3300"/>
                  </a:solidFill>
                  <a:latin typeface="Arial" pitchFamily="34" charset="0"/>
                </a:rPr>
                <a:t>+</a:t>
              </a:r>
              <a:r>
                <a:rPr lang="it-IT" sz="1400" b="1" dirty="0">
                  <a:solidFill>
                    <a:srgbClr val="FF3300"/>
                  </a:solidFill>
                  <a:latin typeface="Arial" pitchFamily="34" charset="0"/>
                </a:rPr>
                <a:t> + H</a:t>
              </a:r>
              <a:r>
                <a:rPr lang="it-IT" sz="1800" b="1" baseline="30000" dirty="0">
                  <a:solidFill>
                    <a:srgbClr val="FF3300"/>
                  </a:solidFill>
                  <a:latin typeface="Arial" pitchFamily="34" charset="0"/>
                </a:rPr>
                <a:t>+</a:t>
              </a:r>
              <a:r>
                <a:rPr lang="it-IT" sz="1400" b="1" dirty="0">
                  <a:solidFill>
                    <a:srgbClr val="FF3300"/>
                  </a:solidFill>
                  <a:latin typeface="Arial" pitchFamily="34" charset="0"/>
                </a:rPr>
                <a:t> + 2e</a:t>
              </a:r>
              <a:r>
                <a:rPr lang="it-IT" sz="1800" b="1" baseline="30000" dirty="0">
                  <a:solidFill>
                    <a:srgbClr val="FF3300"/>
                  </a:solidFill>
                  <a:latin typeface="Arial" pitchFamily="34" charset="0"/>
                </a:rPr>
                <a:t>-</a:t>
              </a:r>
              <a:r>
                <a:rPr lang="it-IT" sz="1800" b="1" dirty="0">
                  <a:solidFill>
                    <a:srgbClr val="FF3300"/>
                  </a:solidFill>
                  <a:latin typeface="Arial" pitchFamily="34" charset="0"/>
                </a:rPr>
                <a:t>)</a:t>
              </a:r>
              <a:r>
                <a:rPr lang="it-IT" sz="1800" b="1" baseline="30000" dirty="0">
                  <a:solidFill>
                    <a:srgbClr val="FF3300"/>
                  </a:solidFill>
                  <a:latin typeface="Arial" pitchFamily="34" charset="0"/>
                </a:rPr>
                <a:t> </a:t>
              </a:r>
              <a:r>
                <a:rPr lang="it-IT" sz="1600" b="1" dirty="0">
                  <a:solidFill>
                    <a:srgbClr val="FF3300"/>
                  </a:solidFill>
                  <a:latin typeface="Arial" pitchFamily="34" charset="0"/>
                </a:rPr>
                <a:t> </a:t>
              </a:r>
              <a:r>
                <a:rPr lang="it-IT" sz="1600" b="1" dirty="0" err="1">
                  <a:latin typeface="Arial" pitchFamily="34" charset="0"/>
                </a:rPr>
                <a:t>E</a:t>
              </a:r>
              <a:r>
                <a:rPr lang="it-IT" sz="1600" b="1" baseline="-25000" dirty="0" err="1">
                  <a:latin typeface="Arial" pitchFamily="34" charset="0"/>
                </a:rPr>
                <a:t>o</a:t>
              </a:r>
              <a:r>
                <a:rPr lang="it-IT" sz="1600" b="1" dirty="0">
                  <a:latin typeface="Arial" pitchFamily="34" charset="0"/>
                </a:rPr>
                <a:t>' = + 0.32V</a:t>
              </a:r>
            </a:p>
          </p:txBody>
        </p:sp>
        <p:sp>
          <p:nvSpPr>
            <p:cNvPr id="10" name="Rectangle 55">
              <a:extLst>
                <a:ext uri="{FF2B5EF4-FFF2-40B4-BE49-F238E27FC236}">
                  <a16:creationId xmlns:a16="http://schemas.microsoft.com/office/drawing/2014/main" id="{DE700E5C-EF0A-431C-B118-EE5A3D5F2E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57640" y="627847"/>
              <a:ext cx="2532062" cy="61595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6699FF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it-IT" sz="1400" b="1">
                  <a:solidFill>
                    <a:srgbClr val="FF3300"/>
                  </a:solidFill>
                  <a:latin typeface="Arial" pitchFamily="34" charset="0"/>
                </a:rPr>
                <a:t>(NAD</a:t>
              </a:r>
              <a:r>
                <a:rPr lang="it-IT" sz="1800" b="1" baseline="30000">
                  <a:solidFill>
                    <a:srgbClr val="FF3300"/>
                  </a:solidFill>
                  <a:latin typeface="Arial" pitchFamily="34" charset="0"/>
                </a:rPr>
                <a:t>+</a:t>
              </a:r>
              <a:r>
                <a:rPr lang="it-IT" sz="1400" b="1">
                  <a:solidFill>
                    <a:srgbClr val="FF3300"/>
                  </a:solidFill>
                  <a:latin typeface="Arial" pitchFamily="34" charset="0"/>
                </a:rPr>
                <a:t> + H</a:t>
              </a:r>
              <a:r>
                <a:rPr lang="it-IT" sz="1800" b="1" baseline="30000">
                  <a:solidFill>
                    <a:srgbClr val="FF3300"/>
                  </a:solidFill>
                  <a:latin typeface="Arial" pitchFamily="34" charset="0"/>
                </a:rPr>
                <a:t>+</a:t>
              </a:r>
              <a:r>
                <a:rPr lang="it-IT" sz="1400" b="1">
                  <a:solidFill>
                    <a:srgbClr val="FF3300"/>
                  </a:solidFill>
                  <a:latin typeface="Arial" pitchFamily="34" charset="0"/>
                </a:rPr>
                <a:t> + 2e</a:t>
              </a:r>
              <a:r>
                <a:rPr lang="it-IT" sz="1800" b="1" baseline="30000">
                  <a:solidFill>
                    <a:srgbClr val="FF3300"/>
                  </a:solidFill>
                  <a:latin typeface="Arial" pitchFamily="34" charset="0"/>
                </a:rPr>
                <a:t>- </a:t>
              </a:r>
              <a:r>
                <a:rPr lang="it-IT" sz="1400" b="1">
                  <a:solidFill>
                    <a:srgbClr val="FF3300"/>
                  </a:solidFill>
                  <a:latin typeface="Arial" pitchFamily="34" charset="0"/>
                  <a:sym typeface="Symbol" pitchFamily="18" charset="2"/>
                </a:rPr>
                <a:t> </a:t>
              </a:r>
              <a:r>
                <a:rPr lang="it-IT" sz="1400" b="1">
                  <a:solidFill>
                    <a:srgbClr val="FF3300"/>
                  </a:solidFill>
                  <a:latin typeface="Arial" pitchFamily="34" charset="0"/>
                </a:rPr>
                <a:t>NADH</a:t>
              </a:r>
              <a:r>
                <a:rPr lang="it-IT" sz="1800" b="1">
                  <a:solidFill>
                    <a:srgbClr val="FF3300"/>
                  </a:solidFill>
                  <a:latin typeface="Arial" pitchFamily="34" charset="0"/>
                </a:rPr>
                <a:t>)</a:t>
              </a:r>
              <a:r>
                <a:rPr lang="it-IT" sz="1800" b="1" baseline="30000">
                  <a:solidFill>
                    <a:srgbClr val="FF3300"/>
                  </a:solidFill>
                  <a:latin typeface="Arial" pitchFamily="34" charset="0"/>
                </a:rPr>
                <a:t> </a:t>
              </a:r>
              <a:r>
                <a:rPr lang="it-IT" sz="1600" b="1">
                  <a:solidFill>
                    <a:srgbClr val="FF3300"/>
                  </a:solidFill>
                  <a:latin typeface="Arial" pitchFamily="34" charset="0"/>
                </a:rPr>
                <a:t> </a:t>
              </a:r>
              <a:r>
                <a:rPr lang="it-IT" sz="1600" b="1">
                  <a:latin typeface="Arial" pitchFamily="34" charset="0"/>
                </a:rPr>
                <a:t>E</a:t>
              </a:r>
              <a:r>
                <a:rPr lang="it-IT" sz="1600" b="1" baseline="-25000">
                  <a:latin typeface="Arial" pitchFamily="34" charset="0"/>
                </a:rPr>
                <a:t>o</a:t>
              </a:r>
              <a:r>
                <a:rPr lang="it-IT" sz="1600" b="1">
                  <a:latin typeface="Arial" pitchFamily="34" charset="0"/>
                </a:rPr>
                <a:t>' = - 0.32V</a:t>
              </a:r>
            </a:p>
          </p:txBody>
        </p:sp>
      </p:grpSp>
      <p:sp>
        <p:nvSpPr>
          <p:cNvPr id="12" name="Text Box 6">
            <a:extLst>
              <a:ext uri="{FF2B5EF4-FFF2-40B4-BE49-F238E27FC236}">
                <a16:creationId xmlns:a16="http://schemas.microsoft.com/office/drawing/2014/main" id="{D0F888FD-FE16-4C0B-AF68-2C3E91D5E8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868" y="4131664"/>
            <a:ext cx="8924132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it-IT" sz="1600" dirty="0">
                <a:solidFill>
                  <a:srgbClr val="FF3300"/>
                </a:solidFill>
                <a:latin typeface="Arial" pitchFamily="34" charset="0"/>
              </a:rPr>
              <a:t>trasferimento protoni: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	      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  <a:sym typeface="Symbol" pitchFamily="18" charset="2"/>
              </a:rPr>
              <a:t>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G = </a:t>
            </a:r>
            <a:r>
              <a:rPr lang="it-IT" sz="1600" b="1" dirty="0" err="1">
                <a:solidFill>
                  <a:srgbClr val="FF3300"/>
                </a:solidFill>
                <a:latin typeface="Arial" pitchFamily="34" charset="0"/>
              </a:rPr>
              <a:t>RTln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(c</a:t>
            </a:r>
            <a:r>
              <a:rPr lang="it-IT" sz="1600" b="1" baseline="-25000" dirty="0">
                <a:solidFill>
                  <a:srgbClr val="FF3300"/>
                </a:solidFill>
                <a:latin typeface="Arial" pitchFamily="34" charset="0"/>
              </a:rPr>
              <a:t>2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/c</a:t>
            </a:r>
            <a:r>
              <a:rPr lang="it-IT" sz="1600" b="1" baseline="-25000" dirty="0">
                <a:solidFill>
                  <a:srgbClr val="FF3300"/>
                </a:solidFill>
                <a:latin typeface="Arial" pitchFamily="34" charset="0"/>
              </a:rPr>
              <a:t>1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) + ZF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  <a:sym typeface="Symbol" pitchFamily="18" charset="2"/>
              </a:rPr>
              <a:t>V         </a:t>
            </a:r>
            <a:r>
              <a:rPr lang="it-IT" sz="1600" dirty="0">
                <a:latin typeface="Arial" pitchFamily="34" charset="0"/>
                <a:sym typeface="Symbol" pitchFamily="18" charset="2"/>
              </a:rPr>
              <a:t>[NB! V=0,14 V ; </a:t>
            </a:r>
            <a:r>
              <a:rPr lang="it-IT" sz="1600" dirty="0">
                <a:latin typeface="Arial" pitchFamily="34" charset="0"/>
              </a:rPr>
              <a:t>ln(c</a:t>
            </a:r>
            <a:r>
              <a:rPr lang="it-IT" sz="1600" baseline="-25000" dirty="0">
                <a:latin typeface="Arial" pitchFamily="34" charset="0"/>
              </a:rPr>
              <a:t>2</a:t>
            </a:r>
            <a:r>
              <a:rPr lang="it-IT" sz="1600" dirty="0">
                <a:latin typeface="Arial" pitchFamily="34" charset="0"/>
              </a:rPr>
              <a:t>/c</a:t>
            </a:r>
            <a:r>
              <a:rPr lang="it-IT" sz="1600" baseline="-25000" dirty="0">
                <a:latin typeface="Arial" pitchFamily="34" charset="0"/>
              </a:rPr>
              <a:t>1</a:t>
            </a:r>
            <a:r>
              <a:rPr lang="it-IT" sz="1600" dirty="0">
                <a:latin typeface="Arial" pitchFamily="34" charset="0"/>
              </a:rPr>
              <a:t>)=1,4] </a:t>
            </a:r>
            <a:endParaRPr lang="it-IT" sz="1600" dirty="0">
              <a:latin typeface="Arial" pitchFamily="34" charset="0"/>
              <a:sym typeface="Symbol" pitchFamily="18" charset="2"/>
            </a:endParaRPr>
          </a:p>
          <a:p>
            <a:pPr algn="just">
              <a:spcBef>
                <a:spcPct val="50000"/>
              </a:spcBef>
            </a:pPr>
            <a:r>
              <a:rPr lang="it-IT" sz="1600" b="1" dirty="0">
                <a:latin typeface="Arial" pitchFamily="34" charset="0"/>
                <a:sym typeface="Symbol" pitchFamily="18" charset="2"/>
              </a:rPr>
              <a:t>			</a:t>
            </a:r>
          </a:p>
          <a:p>
            <a:pPr algn="just">
              <a:spcBef>
                <a:spcPct val="50000"/>
              </a:spcBef>
            </a:pPr>
            <a:r>
              <a:rPr lang="it-IT" sz="1600" b="1" dirty="0">
                <a:latin typeface="Arial" pitchFamily="34" charset="0"/>
                <a:sym typeface="Symbol" pitchFamily="18" charset="2"/>
              </a:rPr>
              <a:t>			1 protone trasferito </a:t>
            </a:r>
            <a:r>
              <a:rPr lang="it-IT" sz="1600" b="1" dirty="0">
                <a:latin typeface="Arial" pitchFamily="34" charset="0"/>
                <a:sym typeface="Wingdings" panose="05000000000000000000" pitchFamily="2" charset="2"/>
              </a:rPr>
              <a:t></a:t>
            </a:r>
            <a:r>
              <a:rPr lang="it-IT" sz="1600" b="1" dirty="0">
                <a:latin typeface="Arial" pitchFamily="34" charset="0"/>
                <a:sym typeface="Symbol" pitchFamily="18" charset="2"/>
              </a:rPr>
              <a:t> 21,8 </a:t>
            </a:r>
            <a:r>
              <a:rPr lang="it-IT" sz="1600" b="1" dirty="0">
                <a:latin typeface="Arial" pitchFamily="34" charset="0"/>
              </a:rPr>
              <a:t>kJ mol</a:t>
            </a:r>
            <a:r>
              <a:rPr lang="it-IT" sz="1600" b="1" baseline="30000" dirty="0">
                <a:latin typeface="Arial" pitchFamily="34" charset="0"/>
              </a:rPr>
              <a:t>-</a:t>
            </a:r>
            <a:r>
              <a:rPr lang="it-IT" sz="1600" b="1" dirty="0">
                <a:latin typeface="Arial" pitchFamily="34" charset="0"/>
                <a:sym typeface="Symbol" pitchFamily="18" charset="2"/>
              </a:rPr>
              <a:t> </a:t>
            </a:r>
            <a:endParaRPr lang="it-IT" sz="1600" b="1" dirty="0">
              <a:latin typeface="Arial" pitchFamily="34" charset="0"/>
            </a:endParaRPr>
          </a:p>
          <a:p>
            <a:pPr algn="just">
              <a:spcBef>
                <a:spcPct val="50000"/>
              </a:spcBef>
            </a:pPr>
            <a:endParaRPr lang="it-IT" sz="1600" b="1" dirty="0">
              <a:solidFill>
                <a:srgbClr val="FF3300"/>
              </a:solidFill>
              <a:latin typeface="Arial" pitchFamily="34" charset="0"/>
            </a:endParaRPr>
          </a:p>
          <a:p>
            <a:pPr algn="just">
              <a:spcBef>
                <a:spcPct val="50000"/>
              </a:spcBef>
            </a:pPr>
            <a:endParaRPr lang="it-IT" sz="1600" b="1" dirty="0">
              <a:solidFill>
                <a:srgbClr val="FF3300"/>
              </a:solidFill>
              <a:latin typeface="Arial" pitchFamily="34" charset="0"/>
            </a:endParaRPr>
          </a:p>
          <a:p>
            <a:pPr algn="just">
              <a:spcBef>
                <a:spcPct val="50000"/>
              </a:spcBef>
            </a:pPr>
            <a:endParaRPr lang="it-IT" sz="1600" b="1" dirty="0">
              <a:solidFill>
                <a:srgbClr val="FF3300"/>
              </a:solidFill>
              <a:latin typeface="Arial" pitchFamily="34" charset="0"/>
            </a:endParaRPr>
          </a:p>
          <a:p>
            <a:pPr algn="just">
              <a:spcBef>
                <a:spcPct val="50000"/>
              </a:spcBef>
            </a:pPr>
            <a:r>
              <a:rPr lang="it-IT" sz="1600" dirty="0">
                <a:solidFill>
                  <a:srgbClr val="FF3300"/>
                </a:solidFill>
                <a:latin typeface="Arial" pitchFamily="34" charset="0"/>
              </a:rPr>
              <a:t>trasferimento gruppo chimico:</a:t>
            </a:r>
            <a:r>
              <a:rPr lang="it-IT" sz="1600" dirty="0">
                <a:latin typeface="Arial" pitchFamily="34" charset="0"/>
              </a:rPr>
              <a:t>       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  <a:sym typeface="Symbol" pitchFamily="18" charset="2"/>
              </a:rPr>
              <a:t>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G°' = -RT </a:t>
            </a:r>
            <a:r>
              <a:rPr lang="it-IT" sz="1600" b="1" dirty="0" err="1">
                <a:solidFill>
                  <a:srgbClr val="FF3300"/>
                </a:solidFill>
                <a:latin typeface="Arial" pitchFamily="34" charset="0"/>
              </a:rPr>
              <a:t>lnK</a:t>
            </a:r>
            <a:r>
              <a:rPr lang="it-IT" sz="1600" b="1" baseline="-25000" dirty="0" err="1">
                <a:solidFill>
                  <a:srgbClr val="FF3300"/>
                </a:solidFill>
                <a:latin typeface="Arial" pitchFamily="34" charset="0"/>
              </a:rPr>
              <a:t>eq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′</a:t>
            </a:r>
            <a:endParaRPr lang="it-IT" dirty="0"/>
          </a:p>
        </p:txBody>
      </p:sp>
      <p:sp>
        <p:nvSpPr>
          <p:cNvPr id="13" name="Rectangle 56">
            <a:extLst>
              <a:ext uri="{FF2B5EF4-FFF2-40B4-BE49-F238E27FC236}">
                <a16:creationId xmlns:a16="http://schemas.microsoft.com/office/drawing/2014/main" id="{73B2A170-FAC4-43A7-83B6-9AE8E88DFA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775" y="3044144"/>
            <a:ext cx="7863840" cy="800219"/>
          </a:xfrm>
          <a:prstGeom prst="rect">
            <a:avLst/>
          </a:prstGeom>
          <a:solidFill>
            <a:schemeClr val="bg1"/>
          </a:solidFill>
          <a:ln w="9525">
            <a:solidFill>
              <a:srgbClr val="6699FF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it-IT" sz="1400" b="1" dirty="0">
                <a:solidFill>
                  <a:srgbClr val="FF3300"/>
                </a:solidFill>
                <a:latin typeface="Arial" pitchFamily="34" charset="0"/>
              </a:rPr>
              <a:t>½O</a:t>
            </a:r>
            <a:r>
              <a:rPr lang="it-IT" sz="1400" b="1" baseline="-25000" dirty="0">
                <a:solidFill>
                  <a:srgbClr val="FF3300"/>
                </a:solidFill>
                <a:latin typeface="Arial" pitchFamily="34" charset="0"/>
              </a:rPr>
              <a:t>2 </a:t>
            </a:r>
            <a:r>
              <a:rPr lang="it-IT" sz="1400" b="1" baseline="30000" dirty="0">
                <a:solidFill>
                  <a:srgbClr val="FF3300"/>
                </a:solidFill>
                <a:latin typeface="Arial" pitchFamily="34" charset="0"/>
              </a:rPr>
              <a:t> </a:t>
            </a:r>
            <a:r>
              <a:rPr lang="it-IT" sz="1400" b="1" dirty="0">
                <a:solidFill>
                  <a:srgbClr val="FF3300"/>
                </a:solidFill>
                <a:latin typeface="Arial" pitchFamily="34" charset="0"/>
              </a:rPr>
              <a:t>+ NADH + H</a:t>
            </a:r>
            <a:r>
              <a:rPr lang="it-IT" sz="1400" b="1" baseline="30000" dirty="0">
                <a:solidFill>
                  <a:srgbClr val="FF3300"/>
                </a:solidFill>
                <a:latin typeface="Arial" pitchFamily="34" charset="0"/>
              </a:rPr>
              <a:t>+</a:t>
            </a:r>
            <a:r>
              <a:rPr lang="it-IT" sz="1400" b="1" dirty="0">
                <a:solidFill>
                  <a:srgbClr val="FF3300"/>
                </a:solidFill>
                <a:latin typeface="Arial" pitchFamily="34" charset="0"/>
              </a:rPr>
              <a:t> + 2e</a:t>
            </a:r>
            <a:r>
              <a:rPr lang="it-IT" sz="1400" b="1" baseline="30000" dirty="0">
                <a:solidFill>
                  <a:srgbClr val="FF3300"/>
                </a:solidFill>
                <a:latin typeface="Arial" pitchFamily="34" charset="0"/>
              </a:rPr>
              <a:t>-</a:t>
            </a:r>
            <a:r>
              <a:rPr lang="it-IT" sz="1400" b="1" dirty="0">
                <a:solidFill>
                  <a:srgbClr val="FF3300"/>
                </a:solidFill>
                <a:latin typeface="Arial" pitchFamily="34" charset="0"/>
              </a:rPr>
              <a:t> </a:t>
            </a:r>
            <a:r>
              <a:rPr lang="it-IT" sz="1400" b="1" dirty="0">
                <a:solidFill>
                  <a:srgbClr val="FF3300"/>
                </a:solidFill>
                <a:latin typeface="Arial" pitchFamily="34" charset="0"/>
                <a:sym typeface="Symbol" pitchFamily="18" charset="2"/>
              </a:rPr>
              <a:t></a:t>
            </a:r>
            <a:r>
              <a:rPr lang="it-IT" sz="1400" b="1" dirty="0">
                <a:solidFill>
                  <a:srgbClr val="FF3300"/>
                </a:solidFill>
                <a:latin typeface="Arial" pitchFamily="34" charset="0"/>
              </a:rPr>
              <a:t> H</a:t>
            </a:r>
            <a:r>
              <a:rPr lang="it-IT" sz="1400" b="1" baseline="-25000" dirty="0">
                <a:solidFill>
                  <a:srgbClr val="FF3300"/>
                </a:solidFill>
                <a:latin typeface="Arial" pitchFamily="34" charset="0"/>
              </a:rPr>
              <a:t>2</a:t>
            </a:r>
            <a:r>
              <a:rPr lang="it-IT" sz="1400" b="1" dirty="0">
                <a:solidFill>
                  <a:srgbClr val="FF3300"/>
                </a:solidFill>
                <a:latin typeface="Arial" pitchFamily="34" charset="0"/>
              </a:rPr>
              <a:t>O + NAD</a:t>
            </a:r>
            <a:r>
              <a:rPr lang="it-IT" sz="2000" b="1" baseline="30000" dirty="0">
                <a:solidFill>
                  <a:srgbClr val="FF3300"/>
                </a:solidFill>
                <a:latin typeface="Arial" pitchFamily="34" charset="0"/>
              </a:rPr>
              <a:t>+</a:t>
            </a:r>
          </a:p>
          <a:p>
            <a:pPr eaLnBrk="0" hangingPunct="0"/>
            <a:r>
              <a:rPr lang="it-IT" sz="1600" b="1" dirty="0">
                <a:latin typeface="Arial" pitchFamily="34" charset="0"/>
                <a:sym typeface="Symbol" pitchFamily="18" charset="2"/>
              </a:rPr>
              <a:t></a:t>
            </a:r>
            <a:r>
              <a:rPr lang="it-IT" sz="1600" b="1" dirty="0">
                <a:latin typeface="Arial" pitchFamily="34" charset="0"/>
              </a:rPr>
              <a:t>G°' = -2 × 96,48 kJ mol</a:t>
            </a:r>
            <a:r>
              <a:rPr lang="it-IT" sz="1600" b="1" baseline="30000" dirty="0">
                <a:latin typeface="Arial" pitchFamily="34" charset="0"/>
              </a:rPr>
              <a:t>-1</a:t>
            </a:r>
            <a:r>
              <a:rPr lang="it-IT" sz="1600" b="1" dirty="0">
                <a:latin typeface="Arial" pitchFamily="34" charset="0"/>
              </a:rPr>
              <a:t> × (+ 0,82 V) – [-2 × 96,48 kJ mol</a:t>
            </a:r>
            <a:r>
              <a:rPr lang="it-IT" sz="1600" b="1" baseline="30000" dirty="0">
                <a:latin typeface="Arial" pitchFamily="34" charset="0"/>
              </a:rPr>
              <a:t>-1</a:t>
            </a:r>
            <a:r>
              <a:rPr lang="it-IT" sz="1600" b="1" dirty="0">
                <a:latin typeface="Arial" pitchFamily="34" charset="0"/>
              </a:rPr>
              <a:t> × (- 0,32 V)]=</a:t>
            </a:r>
          </a:p>
          <a:p>
            <a:pPr eaLnBrk="0" hangingPunct="0"/>
            <a:r>
              <a:rPr lang="it-IT" sz="1600" b="1" dirty="0">
                <a:latin typeface="Arial" pitchFamily="34" charset="0"/>
              </a:rPr>
              <a:t>        = -158,2 kJ mol</a:t>
            </a:r>
            <a:r>
              <a:rPr lang="it-IT" sz="1600" b="1" baseline="30000" dirty="0">
                <a:latin typeface="Arial" pitchFamily="34" charset="0"/>
              </a:rPr>
              <a:t>-1</a:t>
            </a:r>
            <a:r>
              <a:rPr lang="it-IT" sz="1600" b="1" dirty="0">
                <a:latin typeface="Arial" pitchFamily="34" charset="0"/>
              </a:rPr>
              <a:t> – 61,9 kJ mol</a:t>
            </a:r>
            <a:r>
              <a:rPr lang="it-IT" sz="1600" b="1" baseline="30000" dirty="0">
                <a:latin typeface="Arial" pitchFamily="34" charset="0"/>
              </a:rPr>
              <a:t>-1</a:t>
            </a:r>
            <a:r>
              <a:rPr lang="it-IT" sz="1600" b="1" dirty="0">
                <a:latin typeface="Arial" pitchFamily="34" charset="0"/>
              </a:rPr>
              <a:t>  = -220,1 kJ mol</a:t>
            </a:r>
            <a:r>
              <a:rPr lang="it-IT" sz="1600" b="1" baseline="30000" dirty="0">
                <a:latin typeface="Arial" pitchFamily="34" charset="0"/>
              </a:rPr>
              <a:t>-1</a:t>
            </a:r>
            <a:r>
              <a:rPr lang="it-IT" sz="1600" b="1" dirty="0">
                <a:latin typeface="Arial" pitchFamily="34" charset="0"/>
              </a:rPr>
              <a:t> </a:t>
            </a:r>
            <a:endParaRPr lang="it-IT" sz="1600" b="1" baseline="-25000" dirty="0">
              <a:solidFill>
                <a:srgbClr val="FF3300"/>
              </a:solidFill>
              <a:latin typeface="Arial" pitchFamily="34" charset="0"/>
            </a:endParaRPr>
          </a:p>
        </p:txBody>
      </p:sp>
      <p:sp>
        <p:nvSpPr>
          <p:cNvPr id="4" name="Freccia in giù 3">
            <a:extLst>
              <a:ext uri="{FF2B5EF4-FFF2-40B4-BE49-F238E27FC236}">
                <a16:creationId xmlns:a16="http://schemas.microsoft.com/office/drawing/2014/main" id="{8AD581CB-679F-4BDF-8E37-F84B78357B5B}"/>
              </a:ext>
            </a:extLst>
          </p:cNvPr>
          <p:cNvSpPr/>
          <p:nvPr/>
        </p:nvSpPr>
        <p:spPr bwMode="auto">
          <a:xfrm>
            <a:off x="4410583" y="5715000"/>
            <a:ext cx="408305" cy="173736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5" name="Freccia in giù 14">
            <a:extLst>
              <a:ext uri="{FF2B5EF4-FFF2-40B4-BE49-F238E27FC236}">
                <a16:creationId xmlns:a16="http://schemas.microsoft.com/office/drawing/2014/main" id="{4940A1B4-E2B5-4CAE-B88D-6B52C86853D0}"/>
              </a:ext>
            </a:extLst>
          </p:cNvPr>
          <p:cNvSpPr/>
          <p:nvPr/>
        </p:nvSpPr>
        <p:spPr bwMode="auto">
          <a:xfrm>
            <a:off x="4416679" y="5931408"/>
            <a:ext cx="408305" cy="173736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7" name="Freccia in giù 16">
            <a:extLst>
              <a:ext uri="{FF2B5EF4-FFF2-40B4-BE49-F238E27FC236}">
                <a16:creationId xmlns:a16="http://schemas.microsoft.com/office/drawing/2014/main" id="{C839DD43-CF7F-437C-AA8A-2578258B6EF1}"/>
              </a:ext>
            </a:extLst>
          </p:cNvPr>
          <p:cNvSpPr/>
          <p:nvPr/>
        </p:nvSpPr>
        <p:spPr bwMode="auto">
          <a:xfrm>
            <a:off x="4413631" y="5498592"/>
            <a:ext cx="408305" cy="173736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5055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/>
          <p:cNvSpPr>
            <a:spLocks noChangeArrowheads="1"/>
          </p:cNvSpPr>
          <p:nvPr/>
        </p:nvSpPr>
        <p:spPr bwMode="auto">
          <a:xfrm>
            <a:off x="4357688" y="1185863"/>
            <a:ext cx="4786312" cy="4606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NADH  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  <a:sym typeface="Symbol" pitchFamily="18" charset="2"/>
              </a:rPr>
              <a:t></a:t>
            </a:r>
            <a:r>
              <a:rPr lang="it-IT" sz="1600" b="1" baseline="30000" dirty="0">
                <a:solidFill>
                  <a:srgbClr val="FF3300"/>
                </a:solidFill>
                <a:latin typeface="Arial" pitchFamily="34" charset="0"/>
              </a:rPr>
              <a:t> 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  </a:t>
            </a:r>
            <a:r>
              <a:rPr lang="it-IT" sz="1600" b="1" baseline="30000" dirty="0">
                <a:solidFill>
                  <a:srgbClr val="FF3300"/>
                </a:solidFill>
                <a:latin typeface="Arial" pitchFamily="34" charset="0"/>
              </a:rPr>
              <a:t>+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 + </a:t>
            </a:r>
            <a:r>
              <a:rPr lang="it-IT" sz="1600" b="1" dirty="0" err="1">
                <a:solidFill>
                  <a:srgbClr val="FF3300"/>
                </a:solidFill>
                <a:latin typeface="Arial" pitchFamily="34" charset="0"/>
              </a:rPr>
              <a:t>H</a:t>
            </a:r>
            <a:r>
              <a:rPr lang="it-IT" sz="1600" b="1" baseline="30000" dirty="0" err="1">
                <a:solidFill>
                  <a:srgbClr val="FF3300"/>
                </a:solidFill>
                <a:latin typeface="Arial" pitchFamily="34" charset="0"/>
              </a:rPr>
              <a:t>+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 + 2e</a:t>
            </a:r>
            <a:r>
              <a:rPr lang="it-IT" sz="1600" b="1" baseline="30000" dirty="0">
                <a:solidFill>
                  <a:srgbClr val="FF3300"/>
                </a:solidFill>
                <a:latin typeface="Arial" pitchFamily="34" charset="0"/>
              </a:rPr>
              <a:t>- 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	               </a:t>
            </a:r>
            <a:r>
              <a:rPr lang="it-IT" sz="1600" b="1" dirty="0">
                <a:latin typeface="Arial" pitchFamily="34" charset="0"/>
              </a:rPr>
              <a:t>- 0.32V</a:t>
            </a:r>
          </a:p>
          <a:p>
            <a:pPr eaLnBrk="0" hangingPunct="0"/>
            <a:endParaRPr lang="it-IT" sz="1600" b="1" dirty="0">
              <a:latin typeface="Arial" pitchFamily="34" charset="0"/>
            </a:endParaRPr>
          </a:p>
          <a:p>
            <a:pPr eaLnBrk="0" hangingPunct="0"/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FADH</a:t>
            </a:r>
            <a:r>
              <a:rPr lang="it-IT" sz="1600" b="1" baseline="-25000" dirty="0">
                <a:solidFill>
                  <a:srgbClr val="FF3300"/>
                </a:solidFill>
                <a:latin typeface="Arial" pitchFamily="34" charset="0"/>
              </a:rPr>
              <a:t>2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 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  <a:sym typeface="Symbol" pitchFamily="18" charset="2"/>
              </a:rPr>
              <a:t></a:t>
            </a:r>
            <a:r>
              <a:rPr lang="it-IT" sz="1600" b="1" baseline="30000" dirty="0">
                <a:solidFill>
                  <a:srgbClr val="FF3300"/>
                </a:solidFill>
                <a:latin typeface="Arial" pitchFamily="34" charset="0"/>
              </a:rPr>
              <a:t> 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  </a:t>
            </a:r>
            <a:r>
              <a:rPr lang="it-IT" sz="1600" b="1" dirty="0" err="1">
                <a:solidFill>
                  <a:srgbClr val="FF3300"/>
                </a:solidFill>
                <a:latin typeface="Arial" pitchFamily="34" charset="0"/>
              </a:rPr>
              <a:t>FAD</a:t>
            </a:r>
            <a:r>
              <a:rPr lang="it-IT" sz="1600" b="1" baseline="30000" dirty="0" err="1">
                <a:solidFill>
                  <a:srgbClr val="FF3300"/>
                </a:solidFill>
                <a:latin typeface="Arial" pitchFamily="34" charset="0"/>
              </a:rPr>
              <a:t>+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 + 2H</a:t>
            </a:r>
            <a:r>
              <a:rPr lang="it-IT" sz="1600" b="1" baseline="30000" dirty="0">
                <a:solidFill>
                  <a:srgbClr val="FF3300"/>
                </a:solidFill>
                <a:latin typeface="Arial" pitchFamily="34" charset="0"/>
              </a:rPr>
              <a:t>+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 + 2e</a:t>
            </a:r>
            <a:r>
              <a:rPr lang="it-IT" sz="1600" b="1" baseline="30000" dirty="0">
                <a:solidFill>
                  <a:srgbClr val="FF3300"/>
                </a:solidFill>
                <a:latin typeface="Arial" pitchFamily="34" charset="0"/>
              </a:rPr>
              <a:t>-                      </a:t>
            </a:r>
            <a:r>
              <a:rPr lang="it-IT" sz="1600" b="1" dirty="0">
                <a:latin typeface="Cambria Math" pitchFamily="18" charset="0"/>
              </a:rPr>
              <a:t>≅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 </a:t>
            </a:r>
            <a:r>
              <a:rPr lang="it-IT" sz="1600" b="1" dirty="0">
                <a:latin typeface="Arial" pitchFamily="34" charset="0"/>
              </a:rPr>
              <a:t>- 0.22V</a:t>
            </a:r>
          </a:p>
          <a:p>
            <a:pPr eaLnBrk="0" hangingPunct="0"/>
            <a:endParaRPr lang="it-IT" sz="1600" b="1" dirty="0">
              <a:latin typeface="Arial" pitchFamily="34" charset="0"/>
            </a:endParaRPr>
          </a:p>
          <a:p>
            <a:pPr eaLnBrk="0" hangingPunct="0"/>
            <a:endParaRPr lang="it-IT" sz="1600" b="1" dirty="0">
              <a:solidFill>
                <a:srgbClr val="FF3300"/>
              </a:solidFill>
              <a:latin typeface="Arial" pitchFamily="34" charset="0"/>
            </a:endParaRPr>
          </a:p>
          <a:p>
            <a:pPr eaLnBrk="0" hangingPunct="0"/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Fe</a:t>
            </a:r>
            <a:r>
              <a:rPr lang="it-IT" sz="1600" b="1" baseline="30000" dirty="0">
                <a:solidFill>
                  <a:srgbClr val="FF3300"/>
                </a:solidFill>
                <a:latin typeface="Arial" pitchFamily="34" charset="0"/>
              </a:rPr>
              <a:t>3+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 (Fe/S) + e</a:t>
            </a:r>
            <a:r>
              <a:rPr lang="it-IT" sz="1600" b="1" baseline="30000" dirty="0">
                <a:solidFill>
                  <a:srgbClr val="FF3300"/>
                </a:solidFill>
                <a:latin typeface="Arial" pitchFamily="34" charset="0"/>
              </a:rPr>
              <a:t>-</a:t>
            </a:r>
            <a:r>
              <a:rPr lang="it-IT" sz="1600" b="1" dirty="0">
                <a:latin typeface="Arial" pitchFamily="34" charset="0"/>
              </a:rPr>
              <a:t>  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  <a:sym typeface="Symbol" pitchFamily="18" charset="2"/>
              </a:rPr>
              <a:t></a:t>
            </a:r>
            <a:r>
              <a:rPr lang="it-IT" sz="1600" b="1" dirty="0">
                <a:latin typeface="Arial" pitchFamily="34" charset="0"/>
              </a:rPr>
              <a:t>   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Fe</a:t>
            </a:r>
            <a:r>
              <a:rPr lang="it-IT" sz="1600" b="1" baseline="30000" dirty="0">
                <a:solidFill>
                  <a:srgbClr val="FF3300"/>
                </a:solidFill>
                <a:latin typeface="Arial" pitchFamily="34" charset="0"/>
              </a:rPr>
              <a:t>2+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 (Fe/S) 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  <a:sym typeface="Symbol" pitchFamily="18" charset="2"/>
              </a:rPr>
              <a:t>  </a:t>
            </a:r>
            <a:r>
              <a:rPr lang="it-IT" sz="1600" b="1" dirty="0">
                <a:latin typeface="Arial" pitchFamily="34" charset="0"/>
              </a:rPr>
              <a:t>-0.35  +0.3 V </a:t>
            </a:r>
          </a:p>
          <a:p>
            <a:pPr eaLnBrk="0" hangingPunct="0"/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CoQH</a:t>
            </a:r>
            <a:r>
              <a:rPr lang="it-IT" sz="1600" b="1" baseline="-25000" dirty="0">
                <a:solidFill>
                  <a:srgbClr val="FF3300"/>
                </a:solidFill>
                <a:latin typeface="Arial" pitchFamily="34" charset="0"/>
              </a:rPr>
              <a:t>2 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  <a:sym typeface="Symbol" pitchFamily="18" charset="2"/>
              </a:rPr>
              <a:t>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 </a:t>
            </a:r>
            <a:r>
              <a:rPr lang="it-IT" sz="1600" b="1" dirty="0" err="1">
                <a:solidFill>
                  <a:srgbClr val="FF3300"/>
                </a:solidFill>
                <a:latin typeface="Arial" pitchFamily="34" charset="0"/>
              </a:rPr>
              <a:t>CoQ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 + e</a:t>
            </a:r>
            <a:r>
              <a:rPr lang="it-IT" sz="1600" b="1" baseline="30000" dirty="0">
                <a:solidFill>
                  <a:srgbClr val="FF3300"/>
                </a:solidFill>
                <a:latin typeface="Arial" pitchFamily="34" charset="0"/>
              </a:rPr>
              <a:t>-</a:t>
            </a:r>
            <a:r>
              <a:rPr lang="it-IT" sz="1600" b="1" dirty="0">
                <a:latin typeface="Arial" pitchFamily="34" charset="0"/>
              </a:rPr>
              <a:t> 		        +0.05 </a:t>
            </a:r>
            <a:r>
              <a:rPr lang="it-IT" b="1" dirty="0"/>
              <a:t>-</a:t>
            </a:r>
            <a:r>
              <a:rPr lang="it-IT" sz="1600" b="1" dirty="0">
                <a:latin typeface="Arial" pitchFamily="34" charset="0"/>
              </a:rPr>
              <a:t> +0.2 V</a:t>
            </a:r>
          </a:p>
          <a:p>
            <a:pPr eaLnBrk="0" hangingPunct="0"/>
            <a:endParaRPr lang="it-IT" sz="1600" b="1" baseline="-25000" dirty="0">
              <a:latin typeface="Arial" pitchFamily="34" charset="0"/>
            </a:endParaRPr>
          </a:p>
          <a:p>
            <a:pPr eaLnBrk="0" hangingPunct="0"/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Fe</a:t>
            </a:r>
            <a:r>
              <a:rPr lang="it-IT" sz="1600" b="1" baseline="30000" dirty="0">
                <a:solidFill>
                  <a:srgbClr val="FF3300"/>
                </a:solidFill>
                <a:latin typeface="Arial" pitchFamily="34" charset="0"/>
              </a:rPr>
              <a:t>2+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 (eme) 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  <a:sym typeface="Symbol" pitchFamily="18" charset="2"/>
              </a:rPr>
              <a:t>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 Fe</a:t>
            </a:r>
            <a:r>
              <a:rPr lang="it-IT" sz="1600" b="1" baseline="30000" dirty="0">
                <a:solidFill>
                  <a:srgbClr val="FF3300"/>
                </a:solidFill>
                <a:latin typeface="Arial" pitchFamily="34" charset="0"/>
              </a:rPr>
              <a:t>3+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 (eme) + e</a:t>
            </a:r>
            <a:r>
              <a:rPr lang="it-IT" sz="1600" b="1" baseline="30000" dirty="0">
                <a:solidFill>
                  <a:srgbClr val="FF3300"/>
                </a:solidFill>
                <a:latin typeface="Arial" pitchFamily="34" charset="0"/>
              </a:rPr>
              <a:t>-</a:t>
            </a:r>
            <a:r>
              <a:rPr lang="it-IT" sz="1600" b="1" dirty="0">
                <a:latin typeface="Arial" pitchFamily="34" charset="0"/>
              </a:rPr>
              <a:t>          - 0.1 </a:t>
            </a:r>
            <a:r>
              <a:rPr lang="it-IT" b="1" dirty="0"/>
              <a:t>-</a:t>
            </a:r>
            <a:r>
              <a:rPr lang="it-IT" sz="1600" b="1" dirty="0">
                <a:latin typeface="Arial" pitchFamily="34" charset="0"/>
              </a:rPr>
              <a:t> + 0.3 V</a:t>
            </a:r>
          </a:p>
          <a:p>
            <a:pPr eaLnBrk="0" hangingPunct="0"/>
            <a:endParaRPr lang="it-IT" sz="1600" b="1" dirty="0">
              <a:solidFill>
                <a:srgbClr val="FF3300"/>
              </a:solidFill>
              <a:latin typeface="Arial" pitchFamily="34" charset="0"/>
            </a:endParaRPr>
          </a:p>
          <a:p>
            <a:pPr eaLnBrk="0" hangingPunct="0"/>
            <a:r>
              <a:rPr lang="it-IT" sz="1600" b="1" dirty="0" err="1">
                <a:solidFill>
                  <a:srgbClr val="FF3300"/>
                </a:solidFill>
                <a:latin typeface="Arial" pitchFamily="34" charset="0"/>
              </a:rPr>
              <a:t>Cu</a:t>
            </a:r>
            <a:r>
              <a:rPr lang="it-IT" sz="1600" b="1" baseline="30000" dirty="0" err="1">
                <a:solidFill>
                  <a:srgbClr val="FF3300"/>
                </a:solidFill>
                <a:latin typeface="Arial" pitchFamily="34" charset="0"/>
              </a:rPr>
              <a:t>+</a:t>
            </a:r>
            <a:r>
              <a:rPr lang="it-IT" sz="1600" b="1" baseline="30000" dirty="0">
                <a:solidFill>
                  <a:srgbClr val="FF3300"/>
                </a:solidFill>
                <a:latin typeface="Arial" pitchFamily="34" charset="0"/>
              </a:rPr>
              <a:t> 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  <a:sym typeface="Symbol" pitchFamily="18" charset="2"/>
              </a:rPr>
              <a:t> 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Cu</a:t>
            </a:r>
            <a:r>
              <a:rPr lang="it-IT" sz="1600" b="1" baseline="30000" dirty="0">
                <a:solidFill>
                  <a:srgbClr val="FF3300"/>
                </a:solidFill>
                <a:latin typeface="Arial" pitchFamily="34" charset="0"/>
              </a:rPr>
              <a:t>2+                                                               </a:t>
            </a:r>
            <a:r>
              <a:rPr lang="it-IT" sz="1600" b="1" dirty="0">
                <a:latin typeface="Arial" pitchFamily="34" charset="0"/>
              </a:rPr>
              <a:t>~ + 0.3 V</a:t>
            </a:r>
          </a:p>
          <a:p>
            <a:pPr eaLnBrk="0" hangingPunct="0"/>
            <a:endParaRPr lang="it-IT" sz="1600" b="1" baseline="30000" dirty="0">
              <a:solidFill>
                <a:srgbClr val="FF3300"/>
              </a:solidFill>
              <a:latin typeface="Arial" pitchFamily="34" charset="0"/>
            </a:endParaRPr>
          </a:p>
          <a:p>
            <a:pPr eaLnBrk="0" hangingPunct="0"/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Fe</a:t>
            </a:r>
            <a:r>
              <a:rPr lang="it-IT" sz="1600" b="1" baseline="30000" dirty="0">
                <a:solidFill>
                  <a:srgbClr val="FF3300"/>
                </a:solidFill>
                <a:latin typeface="Arial" pitchFamily="34" charset="0"/>
              </a:rPr>
              <a:t>2+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 (eme) 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  <a:sym typeface="Symbol" pitchFamily="18" charset="2"/>
              </a:rPr>
              <a:t>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 Fe</a:t>
            </a:r>
            <a:r>
              <a:rPr lang="it-IT" sz="1600" b="1" baseline="30000" dirty="0">
                <a:solidFill>
                  <a:srgbClr val="FF3300"/>
                </a:solidFill>
                <a:latin typeface="Arial" pitchFamily="34" charset="0"/>
              </a:rPr>
              <a:t>3+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 (eme) + e</a:t>
            </a:r>
            <a:r>
              <a:rPr lang="it-IT" sz="1600" b="1" baseline="30000" dirty="0">
                <a:solidFill>
                  <a:srgbClr val="FF3300"/>
                </a:solidFill>
                <a:latin typeface="Arial" pitchFamily="34" charset="0"/>
              </a:rPr>
              <a:t>-</a:t>
            </a:r>
            <a:r>
              <a:rPr lang="it-IT" sz="1600" b="1" dirty="0">
                <a:latin typeface="Arial" pitchFamily="34" charset="0"/>
              </a:rPr>
              <a:t>          - 0.3 </a:t>
            </a:r>
            <a:r>
              <a:rPr lang="it-IT" b="1" dirty="0"/>
              <a:t>-</a:t>
            </a:r>
            <a:r>
              <a:rPr lang="it-IT" sz="1600" b="1" dirty="0">
                <a:latin typeface="Arial" pitchFamily="34" charset="0"/>
              </a:rPr>
              <a:t> + 0.4 V</a:t>
            </a:r>
          </a:p>
          <a:p>
            <a:pPr eaLnBrk="0" hangingPunct="0"/>
            <a:endParaRPr lang="it-IT" sz="1600" b="1" dirty="0">
              <a:solidFill>
                <a:srgbClr val="FF3300"/>
              </a:solidFill>
              <a:latin typeface="Arial" pitchFamily="34" charset="0"/>
            </a:endParaRPr>
          </a:p>
          <a:p>
            <a:pPr eaLnBrk="0" hangingPunct="0"/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½O</a:t>
            </a:r>
            <a:r>
              <a:rPr lang="it-IT" sz="1600" b="1" baseline="-25000" dirty="0">
                <a:solidFill>
                  <a:srgbClr val="FF3300"/>
                </a:solidFill>
                <a:latin typeface="Arial" pitchFamily="34" charset="0"/>
              </a:rPr>
              <a:t>2 </a:t>
            </a:r>
            <a:r>
              <a:rPr lang="it-IT" sz="1600" b="1" baseline="30000" dirty="0">
                <a:solidFill>
                  <a:srgbClr val="FF3300"/>
                </a:solidFill>
                <a:latin typeface="Arial" pitchFamily="34" charset="0"/>
              </a:rPr>
              <a:t> 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+ 2H</a:t>
            </a:r>
            <a:r>
              <a:rPr lang="it-IT" sz="1600" b="1" baseline="30000" dirty="0">
                <a:solidFill>
                  <a:srgbClr val="FF3300"/>
                </a:solidFill>
                <a:latin typeface="Arial" pitchFamily="34" charset="0"/>
              </a:rPr>
              <a:t>+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 + 2e</a:t>
            </a:r>
            <a:r>
              <a:rPr lang="it-IT" sz="1600" b="1" baseline="30000" dirty="0">
                <a:solidFill>
                  <a:srgbClr val="FF3300"/>
                </a:solidFill>
                <a:latin typeface="Arial" pitchFamily="34" charset="0"/>
              </a:rPr>
              <a:t>-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 </a:t>
            </a:r>
            <a:r>
              <a:rPr lang="it-IT" sz="1600" b="1" baseline="-25000" dirty="0">
                <a:solidFill>
                  <a:srgbClr val="FF3300"/>
                </a:solidFill>
                <a:latin typeface="Arial" pitchFamily="34" charset="0"/>
              </a:rPr>
              <a:t>    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  <a:sym typeface="Symbol" pitchFamily="18" charset="2"/>
              </a:rPr>
              <a:t>    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H</a:t>
            </a:r>
            <a:r>
              <a:rPr lang="it-IT" sz="1600" b="1" baseline="-25000" dirty="0">
                <a:solidFill>
                  <a:srgbClr val="FF3300"/>
                </a:solidFill>
                <a:latin typeface="Arial" pitchFamily="34" charset="0"/>
              </a:rPr>
              <a:t>2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O 		   </a:t>
            </a:r>
            <a:r>
              <a:rPr lang="it-IT" sz="1600" b="1" dirty="0">
                <a:latin typeface="Arial" pitchFamily="34" charset="0"/>
              </a:rPr>
              <a:t>0.8V</a:t>
            </a:r>
          </a:p>
          <a:p>
            <a:pPr eaLnBrk="0" hangingPunct="0"/>
            <a:endParaRPr lang="it-IT" sz="1600" b="1" dirty="0">
              <a:solidFill>
                <a:srgbClr val="FF3300"/>
              </a:solidFill>
              <a:latin typeface="Arial" pitchFamily="34" charset="0"/>
            </a:endParaRPr>
          </a:p>
        </p:txBody>
      </p:sp>
      <p:sp>
        <p:nvSpPr>
          <p:cNvPr id="8195" name="Rectangle 5"/>
          <p:cNvSpPr>
            <a:spLocks noChangeArrowheads="1"/>
          </p:cNvSpPr>
          <p:nvPr/>
        </p:nvSpPr>
        <p:spPr bwMode="auto">
          <a:xfrm>
            <a:off x="4706938" y="5721350"/>
            <a:ext cx="387826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>
              <a:lnSpc>
                <a:spcPct val="120000"/>
              </a:lnSpc>
            </a:pP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Reazione redox globale:</a:t>
            </a:r>
          </a:p>
          <a:p>
            <a:pPr eaLnBrk="0" hangingPunct="0">
              <a:lnSpc>
                <a:spcPct val="120000"/>
              </a:lnSpc>
            </a:pP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½O</a:t>
            </a:r>
            <a:r>
              <a:rPr lang="it-IT" sz="1600" b="1" baseline="-25000" dirty="0">
                <a:solidFill>
                  <a:srgbClr val="FF3300"/>
                </a:solidFill>
                <a:latin typeface="Arial" pitchFamily="34" charset="0"/>
              </a:rPr>
              <a:t>2 </a:t>
            </a:r>
            <a:r>
              <a:rPr lang="it-IT" sz="1600" b="1" baseline="30000" dirty="0">
                <a:solidFill>
                  <a:srgbClr val="FF3300"/>
                </a:solidFill>
                <a:latin typeface="Arial" pitchFamily="34" charset="0"/>
              </a:rPr>
              <a:t> 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+ NADH  + H</a:t>
            </a:r>
            <a:r>
              <a:rPr lang="it-IT" sz="2000" b="1" baseline="30000" dirty="0">
                <a:solidFill>
                  <a:srgbClr val="FF3300"/>
                </a:solidFill>
                <a:latin typeface="Arial" pitchFamily="34" charset="0"/>
              </a:rPr>
              <a:t>+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 </a:t>
            </a:r>
            <a:r>
              <a:rPr lang="it-IT" sz="1800" b="1" dirty="0">
                <a:solidFill>
                  <a:srgbClr val="FF3300"/>
                </a:solidFill>
                <a:latin typeface="Arial" pitchFamily="34" charset="0"/>
                <a:sym typeface="Symbol" pitchFamily="18" charset="2"/>
              </a:rPr>
              <a:t>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 H</a:t>
            </a:r>
            <a:r>
              <a:rPr lang="it-IT" sz="1600" b="1" baseline="-25000" dirty="0">
                <a:solidFill>
                  <a:srgbClr val="FF3300"/>
                </a:solidFill>
                <a:latin typeface="Arial" pitchFamily="34" charset="0"/>
              </a:rPr>
              <a:t>2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O</a:t>
            </a:r>
            <a:r>
              <a:rPr lang="it-IT" sz="1600" b="1" baseline="-25000" dirty="0">
                <a:solidFill>
                  <a:srgbClr val="FF3300"/>
                </a:solidFill>
                <a:latin typeface="Arial" pitchFamily="34" charset="0"/>
              </a:rPr>
              <a:t> 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 + NAD</a:t>
            </a:r>
            <a:r>
              <a:rPr lang="it-IT" sz="2000" b="1" baseline="30000" dirty="0">
                <a:solidFill>
                  <a:srgbClr val="FF3300"/>
                </a:solidFill>
                <a:latin typeface="Arial" pitchFamily="34" charset="0"/>
              </a:rPr>
              <a:t>+</a:t>
            </a:r>
            <a:r>
              <a:rPr lang="it-IT" sz="1600" b="1" baseline="30000" dirty="0">
                <a:latin typeface="Arial" pitchFamily="34" charset="0"/>
              </a:rPr>
              <a:t>       	</a:t>
            </a:r>
          </a:p>
          <a:p>
            <a:pPr eaLnBrk="0" hangingPunct="0">
              <a:lnSpc>
                <a:spcPct val="120000"/>
              </a:lnSpc>
            </a:pPr>
            <a:r>
              <a:rPr lang="it-IT" sz="1600" b="1" dirty="0">
                <a:latin typeface="Arial" pitchFamily="34" charset="0"/>
              </a:rPr>
              <a:t>0.82 + 0.32 = + 1.14 V</a:t>
            </a:r>
          </a:p>
        </p:txBody>
      </p:sp>
      <p:sp>
        <p:nvSpPr>
          <p:cNvPr id="8196" name="Text Box 7"/>
          <p:cNvSpPr txBox="1">
            <a:spLocks noChangeArrowheads="1"/>
          </p:cNvSpPr>
          <p:nvPr/>
        </p:nvSpPr>
        <p:spPr bwMode="auto">
          <a:xfrm>
            <a:off x="238125" y="177800"/>
            <a:ext cx="86550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it-IT" sz="1600" b="1" dirty="0">
                <a:latin typeface="Arial" pitchFamily="34" charset="0"/>
              </a:rPr>
              <a:t>Il flusso utilizza il potenziale redox calante dei trasportatori per e</a:t>
            </a:r>
            <a:r>
              <a:rPr lang="it-IT" sz="1600" b="1" baseline="30000" dirty="0">
                <a:latin typeface="Arial" pitchFamily="34" charset="0"/>
              </a:rPr>
              <a:t>-</a:t>
            </a:r>
            <a:r>
              <a:rPr lang="it-IT" sz="1600" b="1" dirty="0">
                <a:latin typeface="Arial" pitchFamily="34" charset="0"/>
              </a:rPr>
              <a:t> in 4 complessi proteici della </a:t>
            </a:r>
            <a:r>
              <a:rPr lang="it-IT" sz="1600" b="1" dirty="0" err="1">
                <a:latin typeface="Arial" pitchFamily="34" charset="0"/>
              </a:rPr>
              <a:t>mambrana</a:t>
            </a:r>
            <a:r>
              <a:rPr lang="it-IT" sz="1600" b="1" dirty="0">
                <a:latin typeface="Arial" pitchFamily="34" charset="0"/>
              </a:rPr>
              <a:t> mitocondriale, che lavorano in tandem, 	connessi da due navette per e</a:t>
            </a:r>
            <a:r>
              <a:rPr lang="it-IT" sz="1600" b="1" baseline="30000" dirty="0">
                <a:latin typeface="Arial" pitchFamily="34" charset="0"/>
              </a:rPr>
              <a:t>-</a:t>
            </a:r>
            <a:endParaRPr lang="en-US" sz="1600" b="1" baseline="30000" dirty="0">
              <a:latin typeface="Arial" pitchFamily="34" charset="0"/>
            </a:endParaRPr>
          </a:p>
        </p:txBody>
      </p:sp>
      <p:sp>
        <p:nvSpPr>
          <p:cNvPr id="8197" name="AutoShape 8"/>
          <p:cNvSpPr>
            <a:spLocks noChangeAspect="1" noChangeArrowheads="1" noTextEdit="1"/>
          </p:cNvSpPr>
          <p:nvPr/>
        </p:nvSpPr>
        <p:spPr bwMode="auto">
          <a:xfrm>
            <a:off x="293688" y="1227138"/>
            <a:ext cx="4021137" cy="483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8198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" y="1227138"/>
            <a:ext cx="4016375" cy="476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9" name="Rectangle 21"/>
          <p:cNvSpPr>
            <a:spLocks noChangeArrowheads="1"/>
          </p:cNvSpPr>
          <p:nvPr/>
        </p:nvSpPr>
        <p:spPr bwMode="auto">
          <a:xfrm>
            <a:off x="1136650" y="1236663"/>
            <a:ext cx="798513" cy="182562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it-IT" sz="1200" b="1">
                <a:solidFill>
                  <a:srgbClr val="FF0066"/>
                </a:solidFill>
              </a:rPr>
              <a:t>Complesso I</a:t>
            </a:r>
          </a:p>
        </p:txBody>
      </p:sp>
      <p:sp>
        <p:nvSpPr>
          <p:cNvPr id="8200" name="Rectangle 22"/>
          <p:cNvSpPr>
            <a:spLocks noChangeArrowheads="1"/>
          </p:cNvSpPr>
          <p:nvPr/>
        </p:nvSpPr>
        <p:spPr bwMode="auto">
          <a:xfrm>
            <a:off x="836613" y="3008313"/>
            <a:ext cx="857250" cy="182562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it-IT" sz="1200" b="1">
                <a:solidFill>
                  <a:srgbClr val="FF0066"/>
                </a:solidFill>
              </a:rPr>
              <a:t>Complesso II</a:t>
            </a:r>
          </a:p>
        </p:txBody>
      </p:sp>
      <p:sp>
        <p:nvSpPr>
          <p:cNvPr id="8201" name="Rectangle 23"/>
          <p:cNvSpPr>
            <a:spLocks noChangeArrowheads="1"/>
          </p:cNvSpPr>
          <p:nvPr/>
        </p:nvSpPr>
        <p:spPr bwMode="auto">
          <a:xfrm>
            <a:off x="2198688" y="2816225"/>
            <a:ext cx="915987" cy="182563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it-IT" sz="1200" b="1">
                <a:solidFill>
                  <a:srgbClr val="FF0066"/>
                </a:solidFill>
              </a:rPr>
              <a:t>Complesso III</a:t>
            </a:r>
          </a:p>
        </p:txBody>
      </p:sp>
      <p:sp>
        <p:nvSpPr>
          <p:cNvPr id="8202" name="Rectangle 24"/>
          <p:cNvSpPr>
            <a:spLocks noChangeArrowheads="1"/>
          </p:cNvSpPr>
          <p:nvPr/>
        </p:nvSpPr>
        <p:spPr bwMode="auto">
          <a:xfrm>
            <a:off x="3305175" y="3905250"/>
            <a:ext cx="908050" cy="182563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it-IT" sz="1200" b="1">
                <a:solidFill>
                  <a:srgbClr val="FF0066"/>
                </a:solidFill>
              </a:rPr>
              <a:t>Complesso IV</a:t>
            </a:r>
          </a:p>
        </p:txBody>
      </p:sp>
      <p:sp>
        <p:nvSpPr>
          <p:cNvPr id="8203" name="Line 25"/>
          <p:cNvSpPr>
            <a:spLocks noChangeShapeType="1"/>
          </p:cNvSpPr>
          <p:nvPr/>
        </p:nvSpPr>
        <p:spPr bwMode="auto">
          <a:xfrm flipH="1">
            <a:off x="1177925" y="1371600"/>
            <a:ext cx="3271838" cy="806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204" name="Line 26"/>
          <p:cNvSpPr>
            <a:spLocks noChangeShapeType="1"/>
          </p:cNvSpPr>
          <p:nvPr/>
        </p:nvSpPr>
        <p:spPr bwMode="auto">
          <a:xfrm flipH="1">
            <a:off x="1371600" y="1831975"/>
            <a:ext cx="3081338" cy="368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205" name="Line 27"/>
          <p:cNvSpPr>
            <a:spLocks noChangeShapeType="1"/>
          </p:cNvSpPr>
          <p:nvPr/>
        </p:nvSpPr>
        <p:spPr bwMode="auto">
          <a:xfrm flipH="1" flipV="1">
            <a:off x="2146300" y="2466975"/>
            <a:ext cx="2263775" cy="19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206" name="Line 28"/>
          <p:cNvSpPr>
            <a:spLocks noChangeShapeType="1"/>
          </p:cNvSpPr>
          <p:nvPr/>
        </p:nvSpPr>
        <p:spPr bwMode="auto">
          <a:xfrm flipH="1">
            <a:off x="2168525" y="2990850"/>
            <a:ext cx="2212975" cy="6016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209" name="Line 31"/>
          <p:cNvSpPr>
            <a:spLocks noChangeShapeType="1"/>
          </p:cNvSpPr>
          <p:nvPr/>
        </p:nvSpPr>
        <p:spPr bwMode="auto">
          <a:xfrm flipH="1">
            <a:off x="3978275" y="4176713"/>
            <a:ext cx="438150" cy="2238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211" name="Line 33"/>
          <p:cNvSpPr>
            <a:spLocks noChangeShapeType="1"/>
          </p:cNvSpPr>
          <p:nvPr/>
        </p:nvSpPr>
        <p:spPr bwMode="auto">
          <a:xfrm flipH="1">
            <a:off x="5976938" y="1181100"/>
            <a:ext cx="393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grpSp>
        <p:nvGrpSpPr>
          <p:cNvPr id="2" name="Gruppo 3"/>
          <p:cNvGrpSpPr>
            <a:grpSpLocks/>
          </p:cNvGrpSpPr>
          <p:nvPr/>
        </p:nvGrpSpPr>
        <p:grpSpPr bwMode="auto">
          <a:xfrm>
            <a:off x="3681413" y="4424363"/>
            <a:ext cx="735012" cy="690562"/>
            <a:chOff x="3680845" y="4424767"/>
            <a:chExt cx="736171" cy="689674"/>
          </a:xfrm>
        </p:grpSpPr>
        <p:sp>
          <p:nvSpPr>
            <p:cNvPr id="8216" name="Line 32"/>
            <p:cNvSpPr>
              <a:spLocks noChangeShapeType="1"/>
            </p:cNvSpPr>
            <p:nvPr/>
          </p:nvSpPr>
          <p:spPr bwMode="auto">
            <a:xfrm flipH="1">
              <a:off x="4037307" y="4773478"/>
              <a:ext cx="348711" cy="3409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217" name="Line 30"/>
            <p:cNvSpPr>
              <a:spLocks noChangeShapeType="1"/>
            </p:cNvSpPr>
            <p:nvPr/>
          </p:nvSpPr>
          <p:spPr bwMode="auto">
            <a:xfrm flipH="1" flipV="1">
              <a:off x="3680845" y="4424767"/>
              <a:ext cx="736171" cy="3409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3" name="Gruppo 2"/>
          <p:cNvGrpSpPr>
            <a:grpSpLocks/>
          </p:cNvGrpSpPr>
          <p:nvPr/>
        </p:nvGrpSpPr>
        <p:grpSpPr bwMode="auto">
          <a:xfrm>
            <a:off x="2801938" y="3560763"/>
            <a:ext cx="1606550" cy="747712"/>
            <a:chOff x="2801936" y="3560763"/>
            <a:chExt cx="1607331" cy="747766"/>
          </a:xfrm>
        </p:grpSpPr>
        <p:sp>
          <p:nvSpPr>
            <p:cNvPr id="8213" name="Line 29"/>
            <p:cNvSpPr>
              <a:spLocks noChangeShapeType="1"/>
            </p:cNvSpPr>
            <p:nvPr/>
          </p:nvSpPr>
          <p:spPr bwMode="auto">
            <a:xfrm flipH="1" flipV="1">
              <a:off x="2801936" y="3560763"/>
              <a:ext cx="1607331" cy="115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214" name="Line 29"/>
            <p:cNvSpPr>
              <a:spLocks noChangeShapeType="1"/>
            </p:cNvSpPr>
            <p:nvPr/>
          </p:nvSpPr>
          <p:spPr bwMode="auto">
            <a:xfrm flipH="1">
              <a:off x="3006669" y="3572359"/>
              <a:ext cx="224727" cy="71292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215" name="Line 29"/>
            <p:cNvSpPr>
              <a:spLocks noChangeShapeType="1"/>
            </p:cNvSpPr>
            <p:nvPr/>
          </p:nvSpPr>
          <p:spPr bwMode="auto">
            <a:xfrm flipH="1">
              <a:off x="3239145" y="3564610"/>
              <a:ext cx="7749" cy="74391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27" name="Line 31"/>
          <p:cNvSpPr>
            <a:spLocks noChangeShapeType="1"/>
          </p:cNvSpPr>
          <p:nvPr/>
        </p:nvSpPr>
        <p:spPr bwMode="auto">
          <a:xfrm flipH="1">
            <a:off x="4021138" y="5399088"/>
            <a:ext cx="439737" cy="3127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3" grpId="0" animBg="1"/>
      <p:bldP spid="8204" grpId="0" animBg="1"/>
      <p:bldP spid="8205" grpId="0" animBg="1"/>
      <p:bldP spid="8206" grpId="0" animBg="1"/>
      <p:bldP spid="8209" grpId="0" animBg="1"/>
      <p:bldP spid="8211" grpId="0" animBg="1"/>
      <p:bldP spid="27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1" name="Rectangle 3"/>
          <p:cNvSpPr>
            <a:spLocks noChangeArrowheads="1"/>
          </p:cNvSpPr>
          <p:nvPr/>
        </p:nvSpPr>
        <p:spPr bwMode="auto">
          <a:xfrm>
            <a:off x="185738" y="119063"/>
            <a:ext cx="8788400" cy="284162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marL="1087438" lvl="2" defTabSz="1087438" eaLnBrk="0" hangingPunct="0">
              <a:spcBef>
                <a:spcPts val="575"/>
              </a:spcBef>
              <a:spcAft>
                <a:spcPts val="575"/>
              </a:spcAft>
              <a:defRPr/>
            </a:pPr>
            <a:r>
              <a:rPr lang="it-IT" sz="1800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+mn-cs"/>
              </a:rPr>
              <a:t> Meccanismo d’azione dell’ATP sintasi</a:t>
            </a:r>
          </a:p>
        </p:txBody>
      </p:sp>
      <p:sp>
        <p:nvSpPr>
          <p:cNvPr id="25616" name="Text Box 17"/>
          <p:cNvSpPr txBox="1">
            <a:spLocks noChangeArrowheads="1"/>
          </p:cNvSpPr>
          <p:nvPr/>
        </p:nvSpPr>
        <p:spPr bwMode="auto">
          <a:xfrm>
            <a:off x="5496448" y="621498"/>
            <a:ext cx="1809750" cy="2746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it-IT" sz="1800" b="1">
                <a:latin typeface="Arial" pitchFamily="34" charset="0"/>
              </a:rPr>
              <a:t>O = open (aperta</a:t>
            </a:r>
          </a:p>
        </p:txBody>
      </p:sp>
      <p:sp>
        <p:nvSpPr>
          <p:cNvPr id="25617" name="Text Box 18"/>
          <p:cNvSpPr txBox="1">
            <a:spLocks noChangeArrowheads="1"/>
          </p:cNvSpPr>
          <p:nvPr/>
        </p:nvSpPr>
        <p:spPr bwMode="auto">
          <a:xfrm>
            <a:off x="1457848" y="592923"/>
            <a:ext cx="1784350" cy="2746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it-IT" sz="1800" b="1">
                <a:latin typeface="Arial" pitchFamily="34" charset="0"/>
              </a:rPr>
              <a:t>L= loose (lassa) </a:t>
            </a:r>
          </a:p>
        </p:txBody>
      </p:sp>
      <p:sp>
        <p:nvSpPr>
          <p:cNvPr id="25618" name="Text Box 19"/>
          <p:cNvSpPr txBox="1">
            <a:spLocks noChangeArrowheads="1"/>
          </p:cNvSpPr>
          <p:nvPr/>
        </p:nvSpPr>
        <p:spPr bwMode="auto">
          <a:xfrm>
            <a:off x="3372373" y="611973"/>
            <a:ext cx="2000250" cy="2746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it-IT" sz="1800" b="1">
                <a:latin typeface="Arial" pitchFamily="34" charset="0"/>
              </a:rPr>
              <a:t>T = tight (serrata)  </a:t>
            </a:r>
          </a:p>
        </p:txBody>
      </p:sp>
      <p:pic>
        <p:nvPicPr>
          <p:cNvPr id="25619" name="Picture 2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9" y="1612589"/>
            <a:ext cx="6533067" cy="3702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328" y="5197475"/>
            <a:ext cx="6810375" cy="166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https://upload.wikimedia.org/wikipedia/commons/thumb/6/62/ATPsyn.gif/220px-ATPsyn.gif"/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212" y="1841020"/>
            <a:ext cx="3482788" cy="2976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4510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5"/>
          <p:cNvSpPr>
            <a:spLocks noChangeArrowheads="1"/>
          </p:cNvSpPr>
          <p:nvPr/>
        </p:nvSpPr>
        <p:spPr bwMode="auto">
          <a:xfrm>
            <a:off x="177800" y="849313"/>
            <a:ext cx="8750300" cy="491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it-IT" sz="1600" dirty="0">
                <a:solidFill>
                  <a:schemeClr val="accent2"/>
                </a:solidFill>
                <a:latin typeface="Arial" pitchFamily="34" charset="0"/>
                <a:cs typeface="+mn-cs"/>
              </a:rPr>
              <a:t>Il rapporto P/O</a:t>
            </a:r>
            <a:r>
              <a:rPr lang="it-IT" sz="1600" dirty="0">
                <a:latin typeface="Arial" pitchFamily="34" charset="0"/>
                <a:cs typeface="+mn-cs"/>
              </a:rPr>
              <a:t> e il numero di ATP prodotte per coppia di elettroni che transitano nella catena di trasporto.  Il rapporto non è ancora bene definito. Prendiamo per buoni le seguenti stime:</a:t>
            </a:r>
          </a:p>
          <a:p>
            <a:pPr marL="180975" indent="-180975" eaLnBrk="0" hangingPunct="0">
              <a:spcBef>
                <a:spcPts val="1800"/>
              </a:spcBef>
              <a:buFontTx/>
              <a:buChar char="•"/>
              <a:defRPr/>
            </a:pPr>
            <a:r>
              <a:rPr lang="it-IT" sz="1600" b="1" dirty="0">
                <a:solidFill>
                  <a:srgbClr val="FF3300"/>
                </a:solidFill>
                <a:latin typeface="Arial" pitchFamily="34" charset="0"/>
                <a:cs typeface="+mn-cs"/>
              </a:rPr>
              <a:t>1O protoni</a:t>
            </a:r>
            <a:r>
              <a:rPr lang="it-IT" sz="1600" b="1" dirty="0">
                <a:latin typeface="Arial" pitchFamily="34" charset="0"/>
                <a:cs typeface="+mn-cs"/>
              </a:rPr>
              <a:t> </a:t>
            </a:r>
            <a:r>
              <a:rPr lang="it-IT" sz="1600" dirty="0">
                <a:latin typeface="Arial" pitchFamily="34" charset="0"/>
                <a:cs typeface="+mn-cs"/>
              </a:rPr>
              <a:t>sono pompati fuori dal mitocondrio 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  <a:cs typeface="+mn-cs"/>
              </a:rPr>
              <a:t>per paio di elettroni</a:t>
            </a:r>
            <a:r>
              <a:rPr lang="it-IT" sz="1600" b="1" dirty="0">
                <a:latin typeface="Arial" pitchFamily="34" charset="0"/>
                <a:cs typeface="+mn-cs"/>
              </a:rPr>
              <a:t> </a:t>
            </a:r>
            <a:r>
              <a:rPr lang="it-IT" sz="1600" dirty="0">
                <a:latin typeface="Arial" pitchFamily="34" charset="0"/>
                <a:cs typeface="+mn-cs"/>
              </a:rPr>
              <a:t>che transitano nella catena di trasporto di elettroni.</a:t>
            </a:r>
          </a:p>
          <a:p>
            <a:pPr eaLnBrk="0" hangingPunct="0">
              <a:spcBef>
                <a:spcPts val="1800"/>
              </a:spcBef>
              <a:buFontTx/>
              <a:buChar char="•"/>
              <a:defRPr/>
            </a:pPr>
            <a:r>
              <a:rPr lang="it-IT" sz="1600" b="1" dirty="0">
                <a:solidFill>
                  <a:srgbClr val="FF3300"/>
                </a:solidFill>
                <a:latin typeface="Arial" pitchFamily="34" charset="0"/>
                <a:cs typeface="+mn-cs"/>
              </a:rPr>
              <a:t>  1 ATP</a:t>
            </a:r>
            <a:r>
              <a:rPr lang="it-IT" sz="1600" b="1" dirty="0">
                <a:latin typeface="Arial" pitchFamily="34" charset="0"/>
                <a:cs typeface="+mn-cs"/>
              </a:rPr>
              <a:t> </a:t>
            </a:r>
            <a:r>
              <a:rPr lang="it-IT" sz="1600" dirty="0">
                <a:latin typeface="Arial" pitchFamily="34" charset="0"/>
                <a:cs typeface="+mn-cs"/>
              </a:rPr>
              <a:t>si forma per ogni </a:t>
            </a:r>
            <a:r>
              <a:rPr lang="it-IT" sz="1600" dirty="0">
                <a:solidFill>
                  <a:srgbClr val="FF3300"/>
                </a:solidFill>
                <a:latin typeface="Arial" pitchFamily="34" charset="0"/>
                <a:cs typeface="+mn-cs"/>
              </a:rPr>
              <a:t>3 protoni</a:t>
            </a:r>
            <a:r>
              <a:rPr lang="it-IT" sz="1600" dirty="0">
                <a:latin typeface="Arial" pitchFamily="34" charset="0"/>
                <a:cs typeface="+mn-cs"/>
              </a:rPr>
              <a:t> che rientrano attraverso l’ATP </a:t>
            </a:r>
            <a:r>
              <a:rPr lang="it-IT" sz="1600" dirty="0" err="1">
                <a:latin typeface="Arial" pitchFamily="34" charset="0"/>
                <a:cs typeface="+mn-cs"/>
              </a:rPr>
              <a:t>sintasi</a:t>
            </a:r>
            <a:r>
              <a:rPr lang="it-IT" sz="1600" dirty="0">
                <a:latin typeface="Arial" pitchFamily="34" charset="0"/>
                <a:cs typeface="+mn-cs"/>
              </a:rPr>
              <a:t> </a:t>
            </a:r>
          </a:p>
          <a:p>
            <a:pPr eaLnBrk="0" hangingPunct="0">
              <a:defRPr/>
            </a:pPr>
            <a:r>
              <a:rPr lang="it-IT" sz="1600" b="1" dirty="0">
                <a:latin typeface="Arial" pitchFamily="34" charset="0"/>
                <a:cs typeface="+mn-cs"/>
              </a:rPr>
              <a:t>                                      </a:t>
            </a:r>
            <a:r>
              <a:rPr lang="it-IT" sz="1600" dirty="0">
                <a:solidFill>
                  <a:srgbClr val="FF3300"/>
                </a:solidFill>
                <a:latin typeface="Arial" pitchFamily="34" charset="0"/>
                <a:cs typeface="+mn-cs"/>
              </a:rPr>
              <a:t>+ 1 protone</a:t>
            </a:r>
            <a:r>
              <a:rPr lang="it-IT" sz="1600" dirty="0">
                <a:latin typeface="Arial" pitchFamily="34" charset="0"/>
                <a:cs typeface="+mn-cs"/>
              </a:rPr>
              <a:t> necessario per trasporto al </a:t>
            </a:r>
            <a:r>
              <a:rPr lang="it-IT" sz="1600" dirty="0" err="1">
                <a:latin typeface="Arial" pitchFamily="34" charset="0"/>
                <a:cs typeface="+mn-cs"/>
              </a:rPr>
              <a:t>citopalsma</a:t>
            </a:r>
            <a:endParaRPr lang="it-IT" sz="1600" dirty="0">
              <a:latin typeface="Arial" pitchFamily="34" charset="0"/>
              <a:cs typeface="+mn-cs"/>
            </a:endParaRPr>
          </a:p>
          <a:p>
            <a:pPr eaLnBrk="0" hangingPunct="0">
              <a:spcBef>
                <a:spcPct val="50000"/>
              </a:spcBef>
              <a:buFontTx/>
              <a:buChar char="•"/>
              <a:defRPr/>
            </a:pPr>
            <a:endParaRPr lang="it-IT" sz="1600" b="1" dirty="0">
              <a:latin typeface="Arial" pitchFamily="34" charset="0"/>
              <a:cs typeface="+mn-cs"/>
            </a:endParaRPr>
          </a:p>
          <a:p>
            <a:pPr eaLnBrk="0" hangingPunct="0">
              <a:spcBef>
                <a:spcPct val="25000"/>
              </a:spcBef>
              <a:buFontTx/>
              <a:buChar char="•"/>
              <a:defRPr/>
            </a:pPr>
            <a:r>
              <a:rPr lang="it-IT" sz="2000" b="1" dirty="0">
                <a:solidFill>
                  <a:srgbClr val="FF3300"/>
                </a:solidFill>
                <a:latin typeface="Arial" pitchFamily="34" charset="0"/>
                <a:cs typeface="+mn-cs"/>
              </a:rPr>
              <a:t>  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  <a:cs typeface="+mn-cs"/>
              </a:rPr>
              <a:t>NADH</a:t>
            </a:r>
            <a:r>
              <a:rPr lang="it-IT" sz="1600" b="1" dirty="0">
                <a:latin typeface="Arial" pitchFamily="34" charset="0"/>
                <a:cs typeface="+mn-cs"/>
              </a:rPr>
              <a:t> </a:t>
            </a:r>
            <a:r>
              <a:rPr lang="it-IT" sz="1600" dirty="0">
                <a:latin typeface="Arial" pitchFamily="34" charset="0"/>
                <a:cs typeface="+mn-cs"/>
              </a:rPr>
              <a:t>mitocondriale </a:t>
            </a:r>
            <a:r>
              <a:rPr lang="it-IT" sz="1600" dirty="0">
                <a:latin typeface="Arial" pitchFamily="34" charset="0"/>
                <a:cs typeface="+mn-cs"/>
                <a:sym typeface="Wingdings" pitchFamily="2" charset="2"/>
              </a:rPr>
              <a:t> </a:t>
            </a:r>
            <a:r>
              <a:rPr lang="it-IT" sz="1600" dirty="0">
                <a:latin typeface="Arial" pitchFamily="34" charset="0"/>
                <a:cs typeface="+mn-cs"/>
              </a:rPr>
              <a:t>2 e</a:t>
            </a:r>
            <a:r>
              <a:rPr lang="it-IT" sz="1600" baseline="30000" dirty="0">
                <a:latin typeface="Arial" pitchFamily="34" charset="0"/>
                <a:cs typeface="+mn-cs"/>
              </a:rPr>
              <a:t>- </a:t>
            </a:r>
            <a:r>
              <a:rPr lang="it-IT" sz="1600" dirty="0">
                <a:latin typeface="Arial" pitchFamily="34" charset="0"/>
                <a:cs typeface="+mn-cs"/>
                <a:sym typeface="Wingdings" pitchFamily="2" charset="2"/>
              </a:rPr>
              <a:t></a:t>
            </a:r>
            <a:r>
              <a:rPr lang="it-IT" sz="1600" dirty="0">
                <a:latin typeface="Arial" pitchFamily="34" charset="0"/>
                <a:cs typeface="+mn-cs"/>
              </a:rPr>
              <a:t>10 </a:t>
            </a:r>
            <a:r>
              <a:rPr lang="it-IT" sz="1600" dirty="0" err="1">
                <a:latin typeface="Arial" pitchFamily="34" charset="0"/>
                <a:cs typeface="+mn-cs"/>
              </a:rPr>
              <a:t>H</a:t>
            </a:r>
            <a:r>
              <a:rPr lang="it-IT" sz="1600" baseline="30000" dirty="0" err="1">
                <a:latin typeface="Arial" pitchFamily="34" charset="0"/>
                <a:cs typeface="+mn-cs"/>
              </a:rPr>
              <a:t>+</a:t>
            </a:r>
            <a:r>
              <a:rPr lang="it-IT" sz="1600" dirty="0">
                <a:latin typeface="Arial" pitchFamily="34" charset="0"/>
                <a:cs typeface="+mn-cs"/>
              </a:rPr>
              <a:t>   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  <a:cs typeface="+mn-cs"/>
              </a:rPr>
              <a:t>P/O = 2.5</a:t>
            </a:r>
            <a:r>
              <a:rPr lang="it-IT" sz="1600" b="1" dirty="0">
                <a:latin typeface="Arial" pitchFamily="34" charset="0"/>
                <a:cs typeface="+mn-cs"/>
              </a:rPr>
              <a:t>  </a:t>
            </a:r>
            <a:r>
              <a:rPr lang="it-IT" sz="1600" dirty="0">
                <a:latin typeface="Arial" pitchFamily="34" charset="0"/>
                <a:cs typeface="+mn-cs"/>
              </a:rPr>
              <a:t> </a:t>
            </a:r>
            <a:r>
              <a:rPr lang="it-IT" sz="1400" dirty="0">
                <a:latin typeface="Arial" pitchFamily="34" charset="0"/>
                <a:cs typeface="+mn-cs"/>
              </a:rPr>
              <a:t>(anche NAHD </a:t>
            </a:r>
            <a:r>
              <a:rPr lang="it-IT" sz="1400" dirty="0" err="1">
                <a:latin typeface="Arial" pitchFamily="34" charset="0"/>
                <a:cs typeface="+mn-cs"/>
              </a:rPr>
              <a:t>citosolico</a:t>
            </a:r>
            <a:r>
              <a:rPr lang="it-IT" sz="1400" dirty="0">
                <a:latin typeface="Arial" pitchFamily="34" charset="0"/>
                <a:cs typeface="+mn-cs"/>
              </a:rPr>
              <a:t> se usa il sistema navetta  </a:t>
            </a:r>
          </a:p>
          <a:p>
            <a:pPr eaLnBrk="0" hangingPunct="0">
              <a:spcBef>
                <a:spcPct val="25000"/>
              </a:spcBef>
              <a:defRPr/>
            </a:pPr>
            <a:r>
              <a:rPr lang="it-IT" sz="1400" dirty="0">
                <a:latin typeface="Arial" pitchFamily="34" charset="0"/>
                <a:cs typeface="+mn-cs"/>
              </a:rPr>
              <a:t>                                                                                                </a:t>
            </a:r>
            <a:r>
              <a:rPr lang="it-IT" sz="1400" dirty="0" err="1">
                <a:latin typeface="Arial" pitchFamily="34" charset="0"/>
                <a:cs typeface="+mn-cs"/>
              </a:rPr>
              <a:t>malato-aspartato</a:t>
            </a:r>
            <a:r>
              <a:rPr lang="it-IT" sz="1400" dirty="0">
                <a:latin typeface="Arial" pitchFamily="34" charset="0"/>
                <a:cs typeface="+mn-cs"/>
              </a:rPr>
              <a:t>)</a:t>
            </a:r>
          </a:p>
          <a:p>
            <a:pPr eaLnBrk="0" hangingPunct="0">
              <a:spcBef>
                <a:spcPct val="25000"/>
              </a:spcBef>
              <a:defRPr/>
            </a:pPr>
            <a:endParaRPr lang="it-IT" sz="1400" b="1" dirty="0">
              <a:latin typeface="Arial" pitchFamily="34" charset="0"/>
              <a:cs typeface="+mn-cs"/>
            </a:endParaRPr>
          </a:p>
          <a:p>
            <a:pPr eaLnBrk="0" hangingPunct="0">
              <a:spcBef>
                <a:spcPct val="25000"/>
              </a:spcBef>
              <a:buFontTx/>
              <a:buChar char="•"/>
              <a:defRPr/>
            </a:pPr>
            <a:r>
              <a:rPr lang="it-IT" sz="2000" b="1" dirty="0">
                <a:solidFill>
                  <a:srgbClr val="FF3300"/>
                </a:solidFill>
                <a:latin typeface="Arial" pitchFamily="34" charset="0"/>
                <a:cs typeface="+mn-cs"/>
              </a:rPr>
              <a:t>  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  <a:cs typeface="+mn-cs"/>
              </a:rPr>
              <a:t>FADH2                        </a:t>
            </a:r>
            <a:r>
              <a:rPr lang="it-IT" sz="1600" dirty="0">
                <a:latin typeface="Arial" pitchFamily="34" charset="0"/>
                <a:cs typeface="+mn-cs"/>
                <a:sym typeface="Wingdings" pitchFamily="2" charset="2"/>
              </a:rPr>
              <a:t> </a:t>
            </a:r>
            <a:r>
              <a:rPr lang="it-IT" sz="1600" dirty="0">
                <a:latin typeface="Arial" pitchFamily="34" charset="0"/>
                <a:cs typeface="+mn-cs"/>
              </a:rPr>
              <a:t>2 e</a:t>
            </a:r>
            <a:r>
              <a:rPr lang="it-IT" sz="1600" baseline="30000" dirty="0">
                <a:latin typeface="Arial" pitchFamily="34" charset="0"/>
                <a:cs typeface="+mn-cs"/>
              </a:rPr>
              <a:t>- </a:t>
            </a:r>
            <a:r>
              <a:rPr lang="it-IT" sz="1600" dirty="0">
                <a:latin typeface="Arial" pitchFamily="34" charset="0"/>
                <a:cs typeface="+mn-cs"/>
                <a:sym typeface="Wingdings" pitchFamily="2" charset="2"/>
              </a:rPr>
              <a:t></a:t>
            </a:r>
            <a:r>
              <a:rPr lang="it-IT" sz="1600" dirty="0">
                <a:latin typeface="Arial" pitchFamily="34" charset="0"/>
                <a:cs typeface="+mn-cs"/>
              </a:rPr>
              <a:t>6  </a:t>
            </a:r>
            <a:r>
              <a:rPr lang="it-IT" sz="1600" dirty="0" err="1">
                <a:latin typeface="Arial" pitchFamily="34" charset="0"/>
                <a:cs typeface="+mn-cs"/>
              </a:rPr>
              <a:t>H</a:t>
            </a:r>
            <a:r>
              <a:rPr lang="it-IT" sz="1600" baseline="30000" dirty="0" err="1">
                <a:latin typeface="Arial" pitchFamily="34" charset="0"/>
                <a:cs typeface="+mn-cs"/>
              </a:rPr>
              <a:t>+</a:t>
            </a:r>
            <a:r>
              <a:rPr lang="it-IT" sz="1600" dirty="0">
                <a:latin typeface="Arial" pitchFamily="34" charset="0"/>
                <a:cs typeface="+mn-cs"/>
              </a:rPr>
              <a:t>  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  <a:cs typeface="+mn-cs"/>
              </a:rPr>
              <a:t>P/O = </a:t>
            </a:r>
            <a:r>
              <a:rPr lang="it-IT" sz="1600" dirty="0">
                <a:solidFill>
                  <a:srgbClr val="FF3300"/>
                </a:solidFill>
                <a:latin typeface="Arial" pitchFamily="34" charset="0"/>
                <a:cs typeface="+mn-cs"/>
              </a:rPr>
              <a:t>1.5  </a:t>
            </a:r>
            <a:r>
              <a:rPr lang="it-IT" sz="1400" dirty="0">
                <a:latin typeface="Arial" pitchFamily="34" charset="0"/>
                <a:cs typeface="+mn-cs"/>
              </a:rPr>
              <a:t>(anche NAHD </a:t>
            </a:r>
            <a:r>
              <a:rPr lang="it-IT" sz="1400" dirty="0" err="1">
                <a:latin typeface="Arial" pitchFamily="34" charset="0"/>
                <a:cs typeface="+mn-cs"/>
              </a:rPr>
              <a:t>citosolico</a:t>
            </a:r>
            <a:r>
              <a:rPr lang="it-IT" sz="1400" dirty="0">
                <a:latin typeface="Arial" pitchFamily="34" charset="0"/>
                <a:cs typeface="+mn-cs"/>
              </a:rPr>
              <a:t> se usa il sistema navetta  </a:t>
            </a:r>
          </a:p>
          <a:p>
            <a:pPr eaLnBrk="0" hangingPunct="0">
              <a:spcBef>
                <a:spcPct val="25000"/>
              </a:spcBef>
              <a:defRPr/>
            </a:pPr>
            <a:r>
              <a:rPr lang="it-IT" sz="1400" dirty="0">
                <a:latin typeface="Arial" pitchFamily="34" charset="0"/>
                <a:cs typeface="+mn-cs"/>
              </a:rPr>
              <a:t>                                                                                                navetta glicerolo 3-fosfato)</a:t>
            </a:r>
          </a:p>
          <a:p>
            <a:pPr eaLnBrk="0" hangingPunct="0">
              <a:spcBef>
                <a:spcPct val="25000"/>
              </a:spcBef>
              <a:buFontTx/>
              <a:buChar char="•"/>
              <a:defRPr/>
            </a:pPr>
            <a:endParaRPr lang="it-IT" sz="1600" b="1" dirty="0">
              <a:latin typeface="Arial" pitchFamily="34" charset="0"/>
              <a:cs typeface="+mn-cs"/>
            </a:endParaRPr>
          </a:p>
          <a:p>
            <a:pPr eaLnBrk="0" hangingPunct="0">
              <a:spcBef>
                <a:spcPct val="25000"/>
              </a:spcBef>
              <a:buFontTx/>
              <a:buChar char="•"/>
              <a:defRPr/>
            </a:pPr>
            <a:r>
              <a:rPr lang="it-IT" sz="2000" b="1" dirty="0">
                <a:solidFill>
                  <a:srgbClr val="FF3300"/>
                </a:solidFill>
                <a:latin typeface="Arial" pitchFamily="34" charset="0"/>
                <a:cs typeface="+mn-cs"/>
              </a:rPr>
              <a:t> </a:t>
            </a:r>
            <a:r>
              <a:rPr lang="it-IT" sz="1600" dirty="0">
                <a:latin typeface="Arial" pitchFamily="34" charset="0"/>
                <a:cs typeface="+mn-cs"/>
              </a:rPr>
              <a:t>Il </a:t>
            </a:r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+mn-cs"/>
              </a:rPr>
              <a:t>numero netto di ATP prodotti </a:t>
            </a:r>
            <a:r>
              <a:rPr lang="it-IT" sz="1600" dirty="0">
                <a:latin typeface="Arial" pitchFamily="34" charset="0"/>
                <a:cs typeface="+mn-cs"/>
              </a:rPr>
              <a:t>dall'ossidazione completa di una molecola di glucosio, utilizzando queste stime varia quindi da </a:t>
            </a:r>
            <a:r>
              <a:rPr lang="it-IT" sz="1600" dirty="0">
                <a:solidFill>
                  <a:srgbClr val="FF3300"/>
                </a:solidFill>
                <a:latin typeface="Arial" pitchFamily="34" charset="0"/>
                <a:cs typeface="+mn-cs"/>
              </a:rPr>
              <a:t>30 </a:t>
            </a:r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+mn-cs"/>
              </a:rPr>
              <a:t>a</a:t>
            </a:r>
            <a:r>
              <a:rPr lang="it-IT" sz="1600" dirty="0">
                <a:solidFill>
                  <a:srgbClr val="FF3300"/>
                </a:solidFill>
                <a:latin typeface="Arial" pitchFamily="34" charset="0"/>
                <a:cs typeface="+mn-cs"/>
              </a:rPr>
              <a:t> 32 </a:t>
            </a:r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+mn-cs"/>
              </a:rPr>
              <a:t>(nelle cellule </a:t>
            </a:r>
            <a:r>
              <a:rPr lang="it-IT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+mn-cs"/>
              </a:rPr>
              <a:t>eucariotiche</a:t>
            </a:r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+mn-cs"/>
              </a:rPr>
              <a:t>).</a:t>
            </a:r>
          </a:p>
        </p:txBody>
      </p:sp>
      <p:sp>
        <p:nvSpPr>
          <p:cNvPr id="97286" name="Rectangle 6"/>
          <p:cNvSpPr>
            <a:spLocks noChangeArrowheads="1"/>
          </p:cNvSpPr>
          <p:nvPr/>
        </p:nvSpPr>
        <p:spPr bwMode="auto">
          <a:xfrm>
            <a:off x="173038" y="376238"/>
            <a:ext cx="8788400" cy="284162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marL="1087438" lvl="2" defTabSz="1087438" eaLnBrk="0" hangingPunct="0">
              <a:spcBef>
                <a:spcPts val="575"/>
              </a:spcBef>
              <a:spcAft>
                <a:spcPts val="575"/>
              </a:spcAft>
              <a:defRPr/>
            </a:pPr>
            <a:r>
              <a:rPr lang="it-IT" sz="1800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+mn-cs"/>
              </a:rPr>
              <a:t>Stechiometria della fosforilazione ossidativa e bilancio energetico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10F1092-4B0C-4BB8-9AA0-F99BA2887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tabella 2">
            <a:extLst>
              <a:ext uri="{FF2B5EF4-FFF2-40B4-BE49-F238E27FC236}">
                <a16:creationId xmlns:a16="http://schemas.microsoft.com/office/drawing/2014/main" id="{F241BCBF-71EF-4950-883F-21C98CF481B2}"/>
              </a:ext>
            </a:extLst>
          </p:cNvPr>
          <p:cNvSpPr>
            <a:spLocks noGrp="1"/>
          </p:cNvSpPr>
          <p:nvPr>
            <p:ph type="tbl" idx="1"/>
          </p:nvPr>
        </p:nvSpPr>
        <p:spPr/>
      </p:sp>
      <p:pic>
        <p:nvPicPr>
          <p:cNvPr id="4098" name="Picture 2" descr="Perdere peso in modo funzionale e duraturo - LetiziaSaturni">
            <a:extLst>
              <a:ext uri="{FF2B5EF4-FFF2-40B4-BE49-F238E27FC236}">
                <a16:creationId xmlns:a16="http://schemas.microsoft.com/office/drawing/2014/main" id="{ED14E342-AC54-4A20-83A4-2D127D4B5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571500"/>
            <a:ext cx="5715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35706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ChangeArrowheads="1"/>
          </p:cNvSpPr>
          <p:nvPr/>
        </p:nvSpPr>
        <p:spPr bwMode="auto">
          <a:xfrm>
            <a:off x="109538" y="144001"/>
            <a:ext cx="8788400" cy="284162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087438" lvl="2" defTabSz="1087438" eaLnBrk="0" hangingPunct="0">
              <a:spcBef>
                <a:spcPts val="575"/>
              </a:spcBef>
              <a:spcAft>
                <a:spcPts val="575"/>
              </a:spcAft>
            </a:pPr>
            <a:r>
              <a:rPr lang="it-IT" sz="1800" b="1">
                <a:solidFill>
                  <a:srgbClr val="FF3300"/>
                </a:solidFill>
                <a:latin typeface="Arial" pitchFamily="34" charset="0"/>
              </a:rPr>
              <a:t>Potenziali redox e catena di trasporto degli elettroni</a:t>
            </a:r>
          </a:p>
        </p:txBody>
      </p:sp>
      <p:sp>
        <p:nvSpPr>
          <p:cNvPr id="7172" name="Text Box 50"/>
          <p:cNvSpPr txBox="1">
            <a:spLocks noChangeArrowheads="1"/>
          </p:cNvSpPr>
          <p:nvPr/>
        </p:nvSpPr>
        <p:spPr bwMode="auto">
          <a:xfrm>
            <a:off x="5018543" y="696913"/>
            <a:ext cx="40735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   </a:t>
            </a:r>
            <a:r>
              <a:rPr lang="it-IT" sz="1400" b="1" dirty="0">
                <a:solidFill>
                  <a:srgbClr val="FF3300"/>
                </a:solidFill>
                <a:latin typeface="Arial" pitchFamily="34" charset="0"/>
              </a:rPr>
              <a:t>donatore ridotto                accettore ossidato</a:t>
            </a:r>
          </a:p>
          <a:p>
            <a:endParaRPr lang="it-IT" sz="1400" b="1" dirty="0">
              <a:solidFill>
                <a:srgbClr val="FF3300"/>
              </a:solidFill>
              <a:latin typeface="Arial" pitchFamily="34" charset="0"/>
            </a:endParaRPr>
          </a:p>
          <a:p>
            <a:r>
              <a:rPr lang="it-IT" sz="1400" b="1" dirty="0">
                <a:solidFill>
                  <a:srgbClr val="FF3300"/>
                </a:solidFill>
                <a:latin typeface="Arial" pitchFamily="34" charset="0"/>
              </a:rPr>
              <a:t>donatore ossidato                accettore ridotto</a:t>
            </a:r>
            <a:endParaRPr lang="it-IT" sz="1400" dirty="0"/>
          </a:p>
        </p:txBody>
      </p:sp>
      <p:sp>
        <p:nvSpPr>
          <p:cNvPr id="7173" name="AutoShape 51"/>
          <p:cNvSpPr>
            <a:spLocks noChangeArrowheads="1"/>
          </p:cNvSpPr>
          <p:nvPr/>
        </p:nvSpPr>
        <p:spPr bwMode="auto">
          <a:xfrm>
            <a:off x="6627813" y="842963"/>
            <a:ext cx="144462" cy="514350"/>
          </a:xfrm>
          <a:prstGeom prst="curvedLeftArrow">
            <a:avLst>
              <a:gd name="adj1" fmla="val 2110"/>
              <a:gd name="adj2" fmla="val 63758"/>
              <a:gd name="adj3" fmla="val 38144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GB"/>
          </a:p>
        </p:txBody>
      </p:sp>
      <p:sp>
        <p:nvSpPr>
          <p:cNvPr id="7174" name="AutoShape 52"/>
          <p:cNvSpPr>
            <a:spLocks noChangeArrowheads="1"/>
          </p:cNvSpPr>
          <p:nvPr/>
        </p:nvSpPr>
        <p:spPr bwMode="auto">
          <a:xfrm flipH="1">
            <a:off x="7134225" y="874713"/>
            <a:ext cx="196850" cy="527050"/>
          </a:xfrm>
          <a:prstGeom prst="curvedLeftArrow">
            <a:avLst>
              <a:gd name="adj1" fmla="val 1587"/>
              <a:gd name="adj2" fmla="val 47946"/>
              <a:gd name="adj3" fmla="val 38144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GB"/>
          </a:p>
        </p:txBody>
      </p:sp>
      <p:sp>
        <p:nvSpPr>
          <p:cNvPr id="7175" name="Rectangle 53"/>
          <p:cNvSpPr>
            <a:spLocks noChangeArrowheads="1"/>
          </p:cNvSpPr>
          <p:nvPr/>
        </p:nvSpPr>
        <p:spPr bwMode="auto">
          <a:xfrm>
            <a:off x="6734175" y="808038"/>
            <a:ext cx="5429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it-IT" sz="1600" b="1" i="1">
                <a:solidFill>
                  <a:srgbClr val="FF3300"/>
                </a:solidFill>
                <a:latin typeface="Arial" pitchFamily="34" charset="0"/>
              </a:rPr>
              <a:t>n</a:t>
            </a:r>
            <a:r>
              <a:rPr lang="it-IT" sz="1600" b="1">
                <a:solidFill>
                  <a:srgbClr val="FF3300"/>
                </a:solidFill>
                <a:latin typeface="Arial" pitchFamily="34" charset="0"/>
              </a:rPr>
              <a:t>e</a:t>
            </a:r>
            <a:r>
              <a:rPr lang="it-IT" sz="2000" b="1" baseline="30000">
                <a:solidFill>
                  <a:srgbClr val="FF3300"/>
                </a:solidFill>
                <a:latin typeface="Arial" pitchFamily="34" charset="0"/>
              </a:rPr>
              <a:t>-</a:t>
            </a:r>
            <a:endParaRPr lang="it-IT" sz="1600" b="1">
              <a:solidFill>
                <a:srgbClr val="FF3300"/>
              </a:solidFill>
              <a:latin typeface="Arial" pitchFamily="34" charset="0"/>
            </a:endParaRPr>
          </a:p>
        </p:txBody>
      </p:sp>
      <p:sp>
        <p:nvSpPr>
          <p:cNvPr id="7178" name="Rectangle 58"/>
          <p:cNvSpPr>
            <a:spLocks noChangeArrowheads="1"/>
          </p:cNvSpPr>
          <p:nvPr/>
        </p:nvSpPr>
        <p:spPr bwMode="auto">
          <a:xfrm>
            <a:off x="6551388" y="1604963"/>
            <a:ext cx="11334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it-IT" sz="1600" b="1" i="1" dirty="0">
                <a:solidFill>
                  <a:srgbClr val="FF3300"/>
                </a:solidFill>
                <a:latin typeface="Arial" pitchFamily="34" charset="0"/>
              </a:rPr>
              <a:t>n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 = 1 o 2</a:t>
            </a:r>
          </a:p>
        </p:txBody>
      </p:sp>
      <p:sp>
        <p:nvSpPr>
          <p:cNvPr id="7179" name="Rectangle 59"/>
          <p:cNvSpPr>
            <a:spLocks noChangeArrowheads="1"/>
          </p:cNvSpPr>
          <p:nvPr/>
        </p:nvSpPr>
        <p:spPr bwMode="auto">
          <a:xfrm>
            <a:off x="5105631" y="694627"/>
            <a:ext cx="3933825" cy="1323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en-GB"/>
          </a:p>
        </p:txBody>
      </p:sp>
      <p:sp>
        <p:nvSpPr>
          <p:cNvPr id="7181" name="Text Box 62"/>
          <p:cNvSpPr txBox="1">
            <a:spLocks noChangeArrowheads="1"/>
          </p:cNvSpPr>
          <p:nvPr/>
        </p:nvSpPr>
        <p:spPr bwMode="auto">
          <a:xfrm>
            <a:off x="4968874" y="3014209"/>
            <a:ext cx="4073525" cy="2646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just"/>
            <a:r>
              <a:rPr lang="it-IT" sz="1400" dirty="0">
                <a:latin typeface="Arial" pitchFamily="34" charset="0"/>
              </a:rPr>
              <a:t>La riduzione fortemente </a:t>
            </a:r>
            <a:r>
              <a:rPr lang="it-IT" sz="1400" dirty="0" err="1">
                <a:latin typeface="Arial" pitchFamily="34" charset="0"/>
              </a:rPr>
              <a:t>esergonica</a:t>
            </a:r>
            <a:r>
              <a:rPr lang="it-IT" sz="1400" dirty="0">
                <a:latin typeface="Arial" pitchFamily="34" charset="0"/>
              </a:rPr>
              <a:t> dell’ossigeno ad opera di NADH e FADH</a:t>
            </a:r>
            <a:r>
              <a:rPr lang="it-IT" sz="1400" baseline="-25000" dirty="0">
                <a:latin typeface="Arial" pitchFamily="34" charset="0"/>
              </a:rPr>
              <a:t>2 </a:t>
            </a:r>
            <a:r>
              <a:rPr lang="it-IT" sz="1400" dirty="0">
                <a:latin typeface="Arial" pitchFamily="34" charset="0"/>
              </a:rPr>
              <a:t>si svolge in numerose reazioni di trasferimento di elettroni, attraverso una serie di gruppi prostetici e coenzimi a potenziale redox sempre più positivo.</a:t>
            </a:r>
          </a:p>
          <a:p>
            <a:pPr algn="just"/>
            <a:endParaRPr lang="it-IT" sz="1400" dirty="0">
              <a:latin typeface="Arial" pitchFamily="34" charset="0"/>
            </a:endParaRPr>
          </a:p>
          <a:p>
            <a:pPr algn="just"/>
            <a:r>
              <a:rPr lang="it-IT" sz="1400" dirty="0">
                <a:latin typeface="Arial" pitchFamily="34" charset="0"/>
              </a:rPr>
              <a:t>L’energia liberata in questa “catena di trasporto di elettroni” viene utilizzata per produrre un gradiente protonico transmembrana </a:t>
            </a:r>
          </a:p>
          <a:p>
            <a:pPr algn="just"/>
            <a:endParaRPr lang="it-IT" sz="1400" baseline="-25000" dirty="0">
              <a:latin typeface="Arial" pitchFamily="34" charset="0"/>
            </a:endParaRPr>
          </a:p>
          <a:p>
            <a:pPr algn="just"/>
            <a:endParaRPr lang="it-IT" sz="1400" baseline="-25000" dirty="0">
              <a:latin typeface="Arial" pitchFamily="34" charset="0"/>
            </a:endParaRPr>
          </a:p>
          <a:p>
            <a:pPr algn="just"/>
            <a:r>
              <a:rPr lang="it-IT" b="1" baseline="-25000" dirty="0">
                <a:latin typeface="Arial" pitchFamily="34" charset="0"/>
              </a:rPr>
              <a:t>Perché usare delle proteine?</a:t>
            </a:r>
          </a:p>
        </p:txBody>
      </p:sp>
      <p:pic>
        <p:nvPicPr>
          <p:cNvPr id="4" name="Immagine 3" descr="Immagine che contiene mappa&#10;&#10;Descrizione generata automaticamente">
            <a:extLst>
              <a:ext uri="{FF2B5EF4-FFF2-40B4-BE49-F238E27FC236}">
                <a16:creationId xmlns:a16="http://schemas.microsoft.com/office/drawing/2014/main" id="{16EB13B5-3E91-4DEB-BB4D-93412A50CA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73" t="7672" r="33968" b="6831"/>
          <a:stretch/>
        </p:blipFill>
        <p:spPr>
          <a:xfrm rot="5400000">
            <a:off x="171385" y="1272316"/>
            <a:ext cx="4602424" cy="49451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9" name="Rectangle 7"/>
          <p:cNvSpPr>
            <a:spLocks noChangeArrowheads="1"/>
          </p:cNvSpPr>
          <p:nvPr/>
        </p:nvSpPr>
        <p:spPr bwMode="auto">
          <a:xfrm>
            <a:off x="176213" y="138113"/>
            <a:ext cx="8788400" cy="314325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marL="358775" lvl="2" defTabSz="1087438" eaLnBrk="0" hangingPunct="0">
              <a:spcBef>
                <a:spcPts val="575"/>
              </a:spcBef>
              <a:spcAft>
                <a:spcPts val="575"/>
              </a:spcAft>
              <a:defRPr/>
            </a:pPr>
            <a:r>
              <a:rPr lang="it-IT" sz="20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+mn-cs"/>
              </a:rPr>
              <a:t>     </a:t>
            </a:r>
            <a:r>
              <a:rPr lang="it-IT" sz="18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+mn-cs"/>
              </a:rPr>
              <a:t>La catena di trasporto degli elettroni</a:t>
            </a:r>
            <a:endParaRPr lang="it-IT" sz="240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</p:txBody>
      </p:sp>
      <p:sp>
        <p:nvSpPr>
          <p:cNvPr id="9219" name="Rectangle 9"/>
          <p:cNvSpPr>
            <a:spLocks noChangeArrowheads="1"/>
          </p:cNvSpPr>
          <p:nvPr/>
        </p:nvSpPr>
        <p:spPr bwMode="auto">
          <a:xfrm>
            <a:off x="120650" y="439738"/>
            <a:ext cx="8842375" cy="5767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>
              <a:buFontTx/>
              <a:buChar char="•"/>
            </a:pPr>
            <a:endParaRPr lang="it-IT" sz="1600" b="1" dirty="0">
              <a:latin typeface="Arial" pitchFamily="34" charset="0"/>
            </a:endParaRPr>
          </a:p>
          <a:p>
            <a:pPr algn="just" eaLnBrk="0" hangingPunct="0">
              <a:buFontTx/>
              <a:buChar char="•"/>
            </a:pPr>
            <a:r>
              <a:rPr lang="it-IT" sz="1600" b="1" dirty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it-IT" sz="1600" dirty="0">
                <a:latin typeface="Arial" panose="020B0604020202020204" pitchFamily="34" charset="0"/>
              </a:rPr>
              <a:t>4 complessi della </a:t>
            </a:r>
            <a:r>
              <a:rPr lang="it-IT" sz="1600" b="1" dirty="0">
                <a:solidFill>
                  <a:srgbClr val="FF3300"/>
                </a:solidFill>
                <a:latin typeface="Arial" panose="020B0604020202020204" pitchFamily="34" charset="0"/>
              </a:rPr>
              <a:t>membrana interna mitocondriale</a:t>
            </a:r>
            <a:r>
              <a:rPr lang="it-IT" sz="1600" b="1" dirty="0">
                <a:latin typeface="Arial" panose="020B0604020202020204" pitchFamily="34" charset="0"/>
              </a:rPr>
              <a:t> </a:t>
            </a:r>
            <a:r>
              <a:rPr lang="it-IT" sz="1600" dirty="0">
                <a:latin typeface="Arial" panose="020B0604020202020204" pitchFamily="34" charset="0"/>
              </a:rPr>
              <a:t>3 dei quali sono </a:t>
            </a:r>
            <a:r>
              <a:rPr lang="it-IT" sz="1600" b="1" dirty="0">
                <a:solidFill>
                  <a:srgbClr val="FF3300"/>
                </a:solidFill>
                <a:latin typeface="Arial" panose="020B0604020202020204" pitchFamily="34" charset="0"/>
              </a:rPr>
              <a:t>pompe protoniche</a:t>
            </a:r>
            <a:r>
              <a:rPr lang="it-IT" sz="1600" b="1" dirty="0">
                <a:latin typeface="Arial" panose="020B0604020202020204" pitchFamily="34" charset="0"/>
              </a:rPr>
              <a:t>  </a:t>
            </a:r>
          </a:p>
          <a:p>
            <a:pPr algn="just" eaLnBrk="0" hangingPunct="0">
              <a:buFontTx/>
              <a:buChar char="•"/>
            </a:pPr>
            <a:endParaRPr lang="it-IT" sz="1600" b="1" dirty="0">
              <a:solidFill>
                <a:srgbClr val="FF3300"/>
              </a:solidFill>
              <a:latin typeface="Arial" pitchFamily="34" charset="0"/>
            </a:endParaRPr>
          </a:p>
          <a:p>
            <a:pPr algn="just" eaLnBrk="0" hangingPunct="0">
              <a:buFontTx/>
              <a:buChar char="•"/>
            </a:pP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 </a:t>
            </a:r>
            <a:r>
              <a:rPr lang="it-IT" sz="1600" dirty="0">
                <a:latin typeface="Arial" pitchFamily="34" charset="0"/>
              </a:rPr>
              <a:t>I complessi sono collegati da due tipi di trasportatori per elettroni; il 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coenzima Q</a:t>
            </a:r>
            <a:r>
              <a:rPr lang="it-IT" sz="1600" b="1" dirty="0">
                <a:latin typeface="Arial" pitchFamily="34" charset="0"/>
              </a:rPr>
              <a:t> </a:t>
            </a:r>
            <a:r>
              <a:rPr lang="it-IT" sz="1600" dirty="0">
                <a:latin typeface="Arial" pitchFamily="34" charset="0"/>
              </a:rPr>
              <a:t>(liposolubile - si muove nello strato lipidico della membrana) ed il 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citocromo c</a:t>
            </a:r>
            <a:r>
              <a:rPr lang="it-IT" sz="1600" dirty="0">
                <a:latin typeface="Arial" pitchFamily="34" charset="0"/>
              </a:rPr>
              <a:t>, una proteina </a:t>
            </a:r>
            <a:r>
              <a:rPr lang="it-IT" sz="1600" dirty="0" err="1">
                <a:latin typeface="Arial" pitchFamily="34" charset="0"/>
              </a:rPr>
              <a:t>glubulare</a:t>
            </a:r>
            <a:r>
              <a:rPr lang="it-IT" sz="1600" dirty="0">
                <a:latin typeface="Arial" pitchFamily="34" charset="0"/>
              </a:rPr>
              <a:t> dello spazio intermembrana.</a:t>
            </a:r>
          </a:p>
          <a:p>
            <a:pPr algn="just" eaLnBrk="0" hangingPunct="0"/>
            <a:endParaRPr lang="it-IT" sz="1600" dirty="0">
              <a:latin typeface="Arial" pitchFamily="34" charset="0"/>
            </a:endParaRPr>
          </a:p>
          <a:p>
            <a:pPr algn="just" eaLnBrk="0" hangingPunct="0">
              <a:lnSpc>
                <a:spcPct val="120000"/>
              </a:lnSpc>
              <a:buFontTx/>
              <a:buChar char="•"/>
            </a:pP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 </a:t>
            </a:r>
            <a:r>
              <a:rPr lang="it-IT" sz="1600" dirty="0">
                <a:latin typeface="Arial" pitchFamily="34" charset="0"/>
              </a:rPr>
              <a:t>Nei complessi stessi partecipano diversi tipi di </a:t>
            </a:r>
            <a:r>
              <a:rPr lang="it-IT" sz="1600" dirty="0" err="1">
                <a:latin typeface="Arial" pitchFamily="34" charset="0"/>
              </a:rPr>
              <a:t>subunità</a:t>
            </a:r>
            <a:r>
              <a:rPr lang="it-IT" sz="1600" dirty="0">
                <a:latin typeface="Arial" pitchFamily="34" charset="0"/>
              </a:rPr>
              <a:t> proteiche dotate di gruppi prostetici e coenzimi quali trasportatori di elettroni:</a:t>
            </a:r>
          </a:p>
          <a:p>
            <a:pPr algn="just" eaLnBrk="0" hangingPunct="0">
              <a:lnSpc>
                <a:spcPct val="120000"/>
              </a:lnSpc>
            </a:pPr>
            <a:endParaRPr lang="it-IT" sz="1600" b="1" dirty="0">
              <a:latin typeface="Arial" pitchFamily="34" charset="0"/>
            </a:endParaRPr>
          </a:p>
          <a:p>
            <a:pPr algn="just" eaLnBrk="0" hangingPunct="0">
              <a:lnSpc>
                <a:spcPct val="120000"/>
              </a:lnSpc>
            </a:pPr>
            <a:r>
              <a:rPr lang="it-IT" sz="1600" b="1" dirty="0">
                <a:latin typeface="Arial" pitchFamily="34" charset="0"/>
              </a:rPr>
              <a:t>(a) </a:t>
            </a:r>
            <a:r>
              <a:rPr lang="it-IT" sz="1600" b="1" i="1" dirty="0" err="1">
                <a:solidFill>
                  <a:srgbClr val="FF3399"/>
                </a:solidFill>
                <a:latin typeface="Arial" pitchFamily="34" charset="0"/>
              </a:rPr>
              <a:t>Flavoproteine</a:t>
            </a:r>
            <a:r>
              <a:rPr lang="it-IT" sz="1600" b="1" dirty="0">
                <a:latin typeface="Arial" pitchFamily="34" charset="0"/>
              </a:rPr>
              <a:t>  </a:t>
            </a:r>
            <a:r>
              <a:rPr lang="it-IT" sz="1400" b="1" dirty="0">
                <a:latin typeface="Arial" pitchFamily="34" charset="0"/>
                <a:sym typeface="Wingdings" pitchFamily="2" charset="2"/>
              </a:rPr>
              <a:t></a:t>
            </a:r>
            <a:r>
              <a:rPr lang="it-IT" sz="1600" b="1" dirty="0">
                <a:latin typeface="Arial" pitchFamily="34" charset="0"/>
              </a:rPr>
              <a:t> </a:t>
            </a:r>
            <a:r>
              <a:rPr lang="it-IT" sz="1600" dirty="0">
                <a:latin typeface="Arial" pitchFamily="34" charset="0"/>
              </a:rPr>
              <a:t>cofattori</a:t>
            </a:r>
            <a:r>
              <a:rPr lang="it-IT" sz="1600" b="1" dirty="0">
                <a:latin typeface="Arial" pitchFamily="34" charset="0"/>
              </a:rPr>
              <a:t> </a:t>
            </a:r>
            <a:r>
              <a:rPr lang="it-IT" sz="1600" b="1" dirty="0">
                <a:solidFill>
                  <a:schemeClr val="accent2"/>
                </a:solidFill>
                <a:latin typeface="Arial" pitchFamily="34" charset="0"/>
              </a:rPr>
              <a:t>FMN</a:t>
            </a:r>
            <a:r>
              <a:rPr lang="it-IT" sz="1600" b="1" dirty="0">
                <a:latin typeface="Arial" pitchFamily="34" charset="0"/>
              </a:rPr>
              <a:t> </a:t>
            </a:r>
            <a:r>
              <a:rPr lang="it-IT" sz="1600" dirty="0">
                <a:latin typeface="Arial" pitchFamily="34" charset="0"/>
              </a:rPr>
              <a:t>o</a:t>
            </a:r>
            <a:r>
              <a:rPr lang="it-IT" sz="1600" b="1" dirty="0">
                <a:latin typeface="Arial" pitchFamily="34" charset="0"/>
              </a:rPr>
              <a:t> </a:t>
            </a:r>
            <a:r>
              <a:rPr lang="it-IT" sz="1600" b="1" dirty="0">
                <a:solidFill>
                  <a:schemeClr val="accent2"/>
                </a:solidFill>
                <a:latin typeface="Arial" pitchFamily="34" charset="0"/>
              </a:rPr>
              <a:t>FAD        </a:t>
            </a:r>
            <a:r>
              <a:rPr lang="it-IT" sz="1600" b="1" dirty="0">
                <a:latin typeface="Arial" pitchFamily="34" charset="0"/>
              </a:rPr>
              <a:t>         —  trasferimento di 1e</a:t>
            </a:r>
            <a:r>
              <a:rPr lang="it-IT" sz="2000" b="1" baseline="30000" dirty="0">
                <a:latin typeface="Arial" pitchFamily="34" charset="0"/>
              </a:rPr>
              <a:t>-</a:t>
            </a:r>
            <a:r>
              <a:rPr lang="it-IT" sz="1600" b="1" dirty="0">
                <a:latin typeface="Arial" pitchFamily="34" charset="0"/>
              </a:rPr>
              <a:t> o 2e</a:t>
            </a:r>
            <a:r>
              <a:rPr lang="it-IT" sz="2000" b="1" baseline="30000" dirty="0">
                <a:latin typeface="Arial" pitchFamily="34" charset="0"/>
              </a:rPr>
              <a:t>-</a:t>
            </a:r>
          </a:p>
          <a:p>
            <a:pPr algn="just" eaLnBrk="0" hangingPunct="0"/>
            <a:endParaRPr lang="it-IT" sz="1600" b="1" dirty="0">
              <a:latin typeface="Arial" pitchFamily="34" charset="0"/>
            </a:endParaRPr>
          </a:p>
          <a:p>
            <a:pPr algn="just" eaLnBrk="0" hangingPunct="0"/>
            <a:r>
              <a:rPr lang="it-IT" sz="1600" b="1" dirty="0">
                <a:latin typeface="Arial" pitchFamily="34" charset="0"/>
              </a:rPr>
              <a:t>(b)                              </a:t>
            </a:r>
            <a:r>
              <a:rPr lang="it-IT" sz="1600" b="1" dirty="0">
                <a:solidFill>
                  <a:schemeClr val="accent2"/>
                </a:solidFill>
                <a:latin typeface="Arial" pitchFamily="34" charset="0"/>
              </a:rPr>
              <a:t>Coenzima-Q</a:t>
            </a:r>
            <a:r>
              <a:rPr lang="it-IT" sz="1600" b="1" dirty="0">
                <a:latin typeface="Arial" pitchFamily="34" charset="0"/>
              </a:rPr>
              <a:t> </a:t>
            </a:r>
            <a:r>
              <a:rPr lang="it-IT" sz="1600" dirty="0">
                <a:latin typeface="Arial" pitchFamily="34" charset="0"/>
              </a:rPr>
              <a:t>(</a:t>
            </a:r>
            <a:r>
              <a:rPr lang="it-IT" sz="1600" dirty="0" err="1">
                <a:latin typeface="Arial" pitchFamily="34" charset="0"/>
              </a:rPr>
              <a:t>ubiquinone</a:t>
            </a:r>
            <a:r>
              <a:rPr lang="it-IT" sz="1600" dirty="0">
                <a:latin typeface="Arial" pitchFamily="34" charset="0"/>
              </a:rPr>
              <a:t>)        </a:t>
            </a:r>
            <a:r>
              <a:rPr lang="it-IT" sz="1600" b="1" dirty="0">
                <a:latin typeface="Arial" pitchFamily="34" charset="0"/>
              </a:rPr>
              <a:t>—  trasferimento di 1e</a:t>
            </a:r>
            <a:r>
              <a:rPr lang="it-IT" sz="2000" b="1" baseline="30000" dirty="0">
                <a:latin typeface="Arial" pitchFamily="34" charset="0"/>
              </a:rPr>
              <a:t>-</a:t>
            </a:r>
            <a:r>
              <a:rPr lang="it-IT" sz="1600" b="1" dirty="0">
                <a:latin typeface="Arial" pitchFamily="34" charset="0"/>
              </a:rPr>
              <a:t> o 2e</a:t>
            </a:r>
            <a:r>
              <a:rPr lang="it-IT" sz="2000" b="1" baseline="30000" dirty="0">
                <a:latin typeface="Arial" pitchFamily="34" charset="0"/>
              </a:rPr>
              <a:t>-</a:t>
            </a:r>
            <a:r>
              <a:rPr lang="it-IT" sz="2000" b="1" dirty="0">
                <a:latin typeface="Arial" pitchFamily="34" charset="0"/>
              </a:rPr>
              <a:t> </a:t>
            </a:r>
            <a:r>
              <a:rPr lang="it-IT" sz="1600" b="1" dirty="0">
                <a:latin typeface="Arial" pitchFamily="34" charset="0"/>
              </a:rPr>
              <a:t>(fisso o                </a:t>
            </a:r>
          </a:p>
          <a:p>
            <a:pPr algn="just" eaLnBrk="0" hangingPunct="0"/>
            <a:r>
              <a:rPr lang="it-IT" sz="1600" b="1" dirty="0">
                <a:latin typeface="Arial" pitchFamily="34" charset="0"/>
              </a:rPr>
              <a:t>                                                                                                                                         libero)</a:t>
            </a:r>
          </a:p>
          <a:p>
            <a:pPr algn="just" eaLnBrk="0" hangingPunct="0"/>
            <a:endParaRPr lang="it-IT" sz="1600" b="1" dirty="0">
              <a:latin typeface="Arial" pitchFamily="34" charset="0"/>
            </a:endParaRPr>
          </a:p>
          <a:p>
            <a:pPr algn="just" eaLnBrk="0" hangingPunct="0"/>
            <a:r>
              <a:rPr lang="it-IT" sz="1600" b="1" dirty="0">
                <a:latin typeface="Arial" pitchFamily="34" charset="0"/>
              </a:rPr>
              <a:t>(c) </a:t>
            </a:r>
            <a:r>
              <a:rPr lang="it-IT" sz="1600" b="1" i="1" dirty="0">
                <a:solidFill>
                  <a:srgbClr val="FF3399"/>
                </a:solidFill>
                <a:latin typeface="Arial" pitchFamily="34" charset="0"/>
              </a:rPr>
              <a:t>proteine Fe-S</a:t>
            </a:r>
            <a:r>
              <a:rPr lang="it-IT" sz="1600" b="1" dirty="0">
                <a:latin typeface="Arial" pitchFamily="34" charset="0"/>
              </a:rPr>
              <a:t>  </a:t>
            </a:r>
            <a:r>
              <a:rPr lang="it-IT" sz="1400" b="1" dirty="0">
                <a:latin typeface="Arial" pitchFamily="34" charset="0"/>
                <a:sym typeface="Wingdings" pitchFamily="2" charset="2"/>
              </a:rPr>
              <a:t> </a:t>
            </a:r>
            <a:r>
              <a:rPr lang="it-IT" sz="1600" dirty="0">
                <a:latin typeface="Arial" pitchFamily="34" charset="0"/>
              </a:rPr>
              <a:t>gruppi prostetici </a:t>
            </a:r>
            <a:r>
              <a:rPr lang="it-IT" sz="1600" b="1" dirty="0">
                <a:solidFill>
                  <a:schemeClr val="accent2"/>
                </a:solidFill>
                <a:latin typeface="Arial" pitchFamily="34" charset="0"/>
              </a:rPr>
              <a:t>Fe-S</a:t>
            </a:r>
            <a:r>
              <a:rPr lang="it-IT" sz="1600" dirty="0">
                <a:latin typeface="Arial" pitchFamily="34" charset="0"/>
              </a:rPr>
              <a:t>                 </a:t>
            </a:r>
            <a:r>
              <a:rPr lang="it-IT" sz="1600" b="1" dirty="0">
                <a:latin typeface="Arial" pitchFamily="34" charset="0"/>
              </a:rPr>
              <a:t>—  trasferimento di 1e</a:t>
            </a:r>
            <a:r>
              <a:rPr lang="it-IT" sz="2000" b="1" baseline="30000" dirty="0">
                <a:latin typeface="Arial" pitchFamily="34" charset="0"/>
              </a:rPr>
              <a:t>-</a:t>
            </a:r>
            <a:r>
              <a:rPr lang="it-IT" sz="1600" b="1" dirty="0">
                <a:latin typeface="Arial" pitchFamily="34" charset="0"/>
              </a:rPr>
              <a:t> (Fe</a:t>
            </a:r>
            <a:r>
              <a:rPr lang="it-IT" sz="1600" b="1" baseline="30000" dirty="0">
                <a:latin typeface="Arial" pitchFamily="34" charset="0"/>
              </a:rPr>
              <a:t>2+</a:t>
            </a:r>
            <a:r>
              <a:rPr lang="it-IT" sz="1600" b="1" dirty="0">
                <a:latin typeface="Arial" pitchFamily="34" charset="0"/>
              </a:rPr>
              <a:t> </a:t>
            </a:r>
            <a:r>
              <a:rPr lang="it-IT" sz="1600" b="1" dirty="0">
                <a:latin typeface="Arial" pitchFamily="34" charset="0"/>
                <a:sym typeface="Symbol" pitchFamily="18" charset="2"/>
              </a:rPr>
              <a:t></a:t>
            </a:r>
            <a:r>
              <a:rPr lang="it-IT" sz="1600" b="1" dirty="0">
                <a:latin typeface="Arial" pitchFamily="34" charset="0"/>
              </a:rPr>
              <a:t> Fe</a:t>
            </a:r>
            <a:r>
              <a:rPr lang="it-IT" sz="1600" b="1" baseline="30000" dirty="0">
                <a:latin typeface="Arial" pitchFamily="34" charset="0"/>
              </a:rPr>
              <a:t>3+</a:t>
            </a:r>
            <a:r>
              <a:rPr lang="it-IT" sz="1600" b="1" dirty="0">
                <a:latin typeface="Arial" pitchFamily="34" charset="0"/>
              </a:rPr>
              <a:t>)</a:t>
            </a:r>
          </a:p>
          <a:p>
            <a:pPr algn="just" eaLnBrk="0" hangingPunct="0"/>
            <a:endParaRPr lang="it-IT" sz="1600" b="1" dirty="0">
              <a:latin typeface="Arial" pitchFamily="34" charset="0"/>
            </a:endParaRPr>
          </a:p>
          <a:p>
            <a:pPr algn="just" eaLnBrk="0" hangingPunct="0"/>
            <a:r>
              <a:rPr lang="it-IT" sz="1600" b="1" dirty="0">
                <a:latin typeface="Arial" pitchFamily="34" charset="0"/>
              </a:rPr>
              <a:t>(d) </a:t>
            </a:r>
            <a:r>
              <a:rPr lang="it-IT" sz="1600" b="1" i="1" dirty="0">
                <a:solidFill>
                  <a:srgbClr val="FF3399"/>
                </a:solidFill>
                <a:latin typeface="Arial" pitchFamily="34" charset="0"/>
              </a:rPr>
              <a:t>citocromi </a:t>
            </a:r>
            <a:r>
              <a:rPr lang="it-IT" sz="1600" b="1" dirty="0">
                <a:latin typeface="Arial" pitchFamily="34" charset="0"/>
              </a:rPr>
              <a:t>        </a:t>
            </a:r>
            <a:r>
              <a:rPr lang="it-IT" sz="1400" b="1" dirty="0">
                <a:latin typeface="Arial" pitchFamily="34" charset="0"/>
                <a:sym typeface="Wingdings" pitchFamily="2" charset="2"/>
              </a:rPr>
              <a:t></a:t>
            </a:r>
            <a:r>
              <a:rPr lang="it-IT" sz="1600" dirty="0">
                <a:latin typeface="Arial" pitchFamily="34" charset="0"/>
              </a:rPr>
              <a:t>cofattori </a:t>
            </a:r>
            <a:r>
              <a:rPr lang="it-IT" sz="1600" b="1" dirty="0" err="1">
                <a:solidFill>
                  <a:schemeClr val="accent2"/>
                </a:solidFill>
                <a:latin typeface="Arial" pitchFamily="34" charset="0"/>
              </a:rPr>
              <a:t>Fe</a:t>
            </a:r>
            <a:r>
              <a:rPr lang="it-IT" sz="1600" dirty="0" err="1">
                <a:solidFill>
                  <a:schemeClr val="accent2"/>
                </a:solidFill>
                <a:latin typeface="Arial" pitchFamily="34" charset="0"/>
              </a:rPr>
              <a:t>-</a:t>
            </a:r>
            <a:r>
              <a:rPr lang="it-IT" sz="1600" b="1" dirty="0" err="1">
                <a:solidFill>
                  <a:schemeClr val="accent2"/>
                </a:solidFill>
                <a:latin typeface="Arial" pitchFamily="34" charset="0"/>
              </a:rPr>
              <a:t>eme</a:t>
            </a:r>
            <a:r>
              <a:rPr lang="it-IT" sz="1600" b="1" dirty="0">
                <a:latin typeface="Arial" pitchFamily="34" charset="0"/>
              </a:rPr>
              <a:t> (tipo </a:t>
            </a:r>
            <a:r>
              <a:rPr lang="it-IT" sz="1600" b="1" i="1" dirty="0">
                <a:latin typeface="Arial" pitchFamily="34" charset="0"/>
              </a:rPr>
              <a:t>a,b</a:t>
            </a:r>
            <a:r>
              <a:rPr lang="it-IT" sz="1600" b="1" dirty="0">
                <a:latin typeface="Arial" pitchFamily="34" charset="0"/>
              </a:rPr>
              <a:t> </a:t>
            </a:r>
            <a:r>
              <a:rPr lang="it-IT" sz="1200" b="1" dirty="0">
                <a:latin typeface="Arial" pitchFamily="34" charset="0"/>
              </a:rPr>
              <a:t>o</a:t>
            </a:r>
            <a:r>
              <a:rPr lang="it-IT" sz="1600" b="1" dirty="0">
                <a:latin typeface="Arial" pitchFamily="34" charset="0"/>
              </a:rPr>
              <a:t> </a:t>
            </a:r>
            <a:r>
              <a:rPr lang="it-IT" sz="1600" b="1" i="1" dirty="0">
                <a:latin typeface="Arial" pitchFamily="34" charset="0"/>
              </a:rPr>
              <a:t>c</a:t>
            </a:r>
            <a:r>
              <a:rPr lang="it-IT" sz="1600" b="1" dirty="0">
                <a:latin typeface="Arial" pitchFamily="34" charset="0"/>
              </a:rPr>
              <a:t>)    —  trasferimento di 1e</a:t>
            </a:r>
            <a:r>
              <a:rPr lang="it-IT" sz="2000" b="1" baseline="30000" dirty="0">
                <a:latin typeface="Arial" pitchFamily="34" charset="0"/>
              </a:rPr>
              <a:t>-</a:t>
            </a:r>
            <a:r>
              <a:rPr lang="it-IT" sz="1600" b="1" dirty="0">
                <a:latin typeface="Arial" pitchFamily="34" charset="0"/>
              </a:rPr>
              <a:t> (Fe</a:t>
            </a:r>
            <a:r>
              <a:rPr lang="it-IT" sz="1600" b="1" baseline="30000" dirty="0">
                <a:latin typeface="Arial" pitchFamily="34" charset="0"/>
              </a:rPr>
              <a:t>2+</a:t>
            </a:r>
            <a:r>
              <a:rPr lang="it-IT" sz="1600" b="1" dirty="0">
                <a:latin typeface="Arial" pitchFamily="34" charset="0"/>
              </a:rPr>
              <a:t> </a:t>
            </a:r>
            <a:r>
              <a:rPr lang="it-IT" sz="1600" b="1" dirty="0">
                <a:latin typeface="Arial" pitchFamily="34" charset="0"/>
                <a:sym typeface="Symbol" pitchFamily="18" charset="2"/>
              </a:rPr>
              <a:t></a:t>
            </a:r>
            <a:r>
              <a:rPr lang="it-IT" sz="1600" b="1" dirty="0">
                <a:latin typeface="Arial" pitchFamily="34" charset="0"/>
              </a:rPr>
              <a:t> Fe</a:t>
            </a:r>
            <a:r>
              <a:rPr lang="it-IT" sz="1600" b="1" baseline="30000" dirty="0">
                <a:latin typeface="Arial" pitchFamily="34" charset="0"/>
              </a:rPr>
              <a:t>3+</a:t>
            </a:r>
            <a:r>
              <a:rPr lang="it-IT" sz="1600" b="1" dirty="0">
                <a:latin typeface="Arial" pitchFamily="34" charset="0"/>
              </a:rPr>
              <a:t>)</a:t>
            </a:r>
          </a:p>
          <a:p>
            <a:pPr algn="just" eaLnBrk="0" hangingPunct="0"/>
            <a:endParaRPr lang="it-IT" sz="1600" b="1" dirty="0">
              <a:latin typeface="Arial" pitchFamily="34" charset="0"/>
            </a:endParaRPr>
          </a:p>
          <a:p>
            <a:pPr algn="just" eaLnBrk="0" hangingPunct="0"/>
            <a:r>
              <a:rPr lang="it-IT" sz="1600" b="1" dirty="0">
                <a:latin typeface="Arial" pitchFamily="34" charset="0"/>
              </a:rPr>
              <a:t>(e) </a:t>
            </a:r>
            <a:r>
              <a:rPr lang="it-IT" sz="1600" b="1" i="1" dirty="0">
                <a:solidFill>
                  <a:srgbClr val="FF3399"/>
                </a:solidFill>
                <a:latin typeface="Arial" pitchFamily="34" charset="0"/>
              </a:rPr>
              <a:t>Proteine Cu     </a:t>
            </a:r>
            <a:r>
              <a:rPr lang="it-IT" sz="1400" b="1" dirty="0">
                <a:latin typeface="Arial" pitchFamily="34" charset="0"/>
                <a:sym typeface="Wingdings" pitchFamily="2" charset="2"/>
              </a:rPr>
              <a:t></a:t>
            </a:r>
            <a:r>
              <a:rPr lang="it-IT" sz="1600" dirty="0">
                <a:latin typeface="Arial" pitchFamily="34" charset="0"/>
              </a:rPr>
              <a:t>cofattore Cu                                 </a:t>
            </a:r>
            <a:r>
              <a:rPr lang="it-IT" sz="1600" b="1" dirty="0">
                <a:latin typeface="Arial" pitchFamily="34" charset="0"/>
              </a:rPr>
              <a:t>—  trasferimento di 1e</a:t>
            </a:r>
            <a:r>
              <a:rPr lang="it-IT" sz="2000" b="1" baseline="30000" dirty="0">
                <a:latin typeface="Arial" pitchFamily="34" charset="0"/>
              </a:rPr>
              <a:t>-</a:t>
            </a:r>
            <a:r>
              <a:rPr lang="it-IT" sz="1600" b="1" dirty="0">
                <a:latin typeface="Arial" pitchFamily="34" charset="0"/>
              </a:rPr>
              <a:t> (</a:t>
            </a:r>
            <a:r>
              <a:rPr lang="it-IT" sz="1600" b="1" dirty="0" err="1">
                <a:latin typeface="Arial" pitchFamily="34" charset="0"/>
              </a:rPr>
              <a:t>Cu</a:t>
            </a:r>
            <a:r>
              <a:rPr lang="it-IT" sz="1600" b="1" baseline="30000" dirty="0" err="1">
                <a:latin typeface="Arial" pitchFamily="34" charset="0"/>
              </a:rPr>
              <a:t>+</a:t>
            </a:r>
            <a:r>
              <a:rPr lang="it-IT" sz="1600" b="1" dirty="0">
                <a:latin typeface="Arial" pitchFamily="34" charset="0"/>
              </a:rPr>
              <a:t> a Cu</a:t>
            </a:r>
            <a:r>
              <a:rPr lang="it-IT" sz="1600" b="1" baseline="30000" dirty="0">
                <a:latin typeface="Arial" pitchFamily="34" charset="0"/>
              </a:rPr>
              <a:t>2+</a:t>
            </a:r>
            <a:r>
              <a:rPr lang="it-IT" sz="1600" b="1" dirty="0">
                <a:latin typeface="Arial" pitchFamily="34" charset="0"/>
              </a:rPr>
              <a:t>)</a:t>
            </a:r>
          </a:p>
          <a:p>
            <a:pPr algn="just" eaLnBrk="0" hangingPunct="0"/>
            <a:endParaRPr lang="it-IT" sz="1600" b="1" dirty="0">
              <a:latin typeface="Arial" pitchFamily="34" charset="0"/>
            </a:endParaRPr>
          </a:p>
          <a:p>
            <a:pPr algn="just" eaLnBrk="0" hangingPunct="0"/>
            <a:endParaRPr lang="it-IT" sz="1600" b="1" dirty="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763CF137-9C6B-81A6-15EF-CAB36D6D04BC}"/>
              </a:ext>
            </a:extLst>
          </p:cNvPr>
          <p:cNvSpPr txBox="1"/>
          <p:nvPr/>
        </p:nvSpPr>
        <p:spPr>
          <a:xfrm>
            <a:off x="2983832" y="2844225"/>
            <a:ext cx="29306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Fine 29/04/2024</a:t>
            </a:r>
          </a:p>
        </p:txBody>
      </p:sp>
    </p:spTree>
    <p:extLst>
      <p:ext uri="{BB962C8B-B14F-4D97-AF65-F5344CB8AC3E}">
        <p14:creationId xmlns:p14="http://schemas.microsoft.com/office/powerpoint/2010/main" val="18689239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5" name="Rectangle 3"/>
          <p:cNvSpPr>
            <a:spLocks noChangeArrowheads="1"/>
          </p:cNvSpPr>
          <p:nvPr/>
        </p:nvSpPr>
        <p:spPr bwMode="auto">
          <a:xfrm>
            <a:off x="185738" y="138113"/>
            <a:ext cx="8788400" cy="284162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marL="85725" lvl="2" defTabSz="1087438" eaLnBrk="0" hangingPunct="0">
              <a:spcBef>
                <a:spcPts val="575"/>
              </a:spcBef>
              <a:spcAft>
                <a:spcPts val="575"/>
              </a:spcAft>
              <a:defRPr/>
            </a:pPr>
            <a:r>
              <a:rPr lang="it-IT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+mn-cs"/>
              </a:rPr>
              <a:t>       La catena di trasporto degli elettroni ed il gradiente protonico</a:t>
            </a:r>
          </a:p>
        </p:txBody>
      </p:sp>
      <p:sp>
        <p:nvSpPr>
          <p:cNvPr id="21508" name="Text Box 6"/>
          <p:cNvSpPr txBox="1">
            <a:spLocks noChangeArrowheads="1"/>
          </p:cNvSpPr>
          <p:nvPr/>
        </p:nvSpPr>
        <p:spPr bwMode="auto">
          <a:xfrm>
            <a:off x="4830562" y="4630214"/>
            <a:ext cx="4208463" cy="2057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just"/>
            <a:r>
              <a:rPr lang="it-IT" sz="1600">
                <a:latin typeface="Arial" pitchFamily="34" charset="0"/>
              </a:rPr>
              <a:t>La catena di trasporto di elettroni determina il pompaggio di protoni attraverso la membrana interna mitocondriale. Secondo </a:t>
            </a:r>
            <a:r>
              <a:rPr lang="it-IT" sz="1600" i="1">
                <a:latin typeface="Arial" pitchFamily="34" charset="0"/>
              </a:rPr>
              <a:t>l’ipotesi chemiosmotica </a:t>
            </a:r>
            <a:r>
              <a:rPr lang="it-IT" sz="1600">
                <a:latin typeface="Arial" pitchFamily="34" charset="0"/>
              </a:rPr>
              <a:t>di Mitchell, questa forza motrice protonica favorisce la sintesi di ATP da parte della </a:t>
            </a:r>
            <a:r>
              <a:rPr lang="it-IT" sz="1600" i="1">
                <a:latin typeface="Arial" pitchFamily="34" charset="0"/>
              </a:rPr>
              <a:t>ATP sintasi.</a:t>
            </a:r>
          </a:p>
          <a:p>
            <a:pPr algn="just"/>
            <a:endParaRPr lang="it-IT" sz="1600" i="1">
              <a:latin typeface="Arial" pitchFamily="34" charset="0"/>
            </a:endParaRPr>
          </a:p>
          <a:p>
            <a:pPr algn="just"/>
            <a:r>
              <a:rPr lang="it-IT" sz="1600" i="1">
                <a:latin typeface="Arial" pitchFamily="34" charset="0"/>
              </a:rPr>
              <a:t>NB  </a:t>
            </a:r>
            <a:r>
              <a:rPr lang="it-IT" sz="1600">
                <a:latin typeface="Arial" pitchFamily="34" charset="0"/>
                <a:sym typeface="Symbol" pitchFamily="18" charset="2"/>
              </a:rPr>
              <a:t>pH = 1,4 unità;    E &gt;  0.14 Volt</a:t>
            </a:r>
            <a:endParaRPr lang="it-IT" sz="1600" i="1">
              <a:latin typeface="Arial" pitchFamily="34" charset="0"/>
            </a:endParaRPr>
          </a:p>
        </p:txBody>
      </p:sp>
      <p:pic>
        <p:nvPicPr>
          <p:cNvPr id="21509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2763"/>
            <a:ext cx="8963025" cy="405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Freeform 13"/>
          <p:cNvSpPr>
            <a:spLocks/>
          </p:cNvSpPr>
          <p:nvPr/>
        </p:nvSpPr>
        <p:spPr bwMode="auto">
          <a:xfrm>
            <a:off x="220663" y="1619250"/>
            <a:ext cx="250825" cy="2409825"/>
          </a:xfrm>
          <a:custGeom>
            <a:avLst/>
            <a:gdLst>
              <a:gd name="T0" fmla="*/ 2147483647 w 158"/>
              <a:gd name="T1" fmla="*/ 0 h 1518"/>
              <a:gd name="T2" fmla="*/ 2147483647 w 158"/>
              <a:gd name="T3" fmla="*/ 2147483647 h 1518"/>
              <a:gd name="T4" fmla="*/ 2147483647 w 158"/>
              <a:gd name="T5" fmla="*/ 2147483647 h 1518"/>
              <a:gd name="T6" fmla="*/ 2147483647 w 158"/>
              <a:gd name="T7" fmla="*/ 2147483647 h 1518"/>
              <a:gd name="T8" fmla="*/ 2147483647 w 158"/>
              <a:gd name="T9" fmla="*/ 2147483647 h 1518"/>
              <a:gd name="T10" fmla="*/ 2147483647 w 158"/>
              <a:gd name="T11" fmla="*/ 2147483647 h 1518"/>
              <a:gd name="T12" fmla="*/ 2147483647 w 158"/>
              <a:gd name="T13" fmla="*/ 2147483647 h 1518"/>
              <a:gd name="T14" fmla="*/ 2147483647 w 158"/>
              <a:gd name="T15" fmla="*/ 2147483647 h 1518"/>
              <a:gd name="T16" fmla="*/ 2147483647 w 158"/>
              <a:gd name="T17" fmla="*/ 2147483647 h 1518"/>
              <a:gd name="T18" fmla="*/ 2147483647 w 158"/>
              <a:gd name="T19" fmla="*/ 2147483647 h 1518"/>
              <a:gd name="T20" fmla="*/ 2147483647 w 158"/>
              <a:gd name="T21" fmla="*/ 2147483647 h 1518"/>
              <a:gd name="T22" fmla="*/ 2147483647 w 158"/>
              <a:gd name="T23" fmla="*/ 2147483647 h 1518"/>
              <a:gd name="T24" fmla="*/ 2147483647 w 158"/>
              <a:gd name="T25" fmla="*/ 2147483647 h 151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58"/>
              <a:gd name="T40" fmla="*/ 0 h 1518"/>
              <a:gd name="T41" fmla="*/ 158 w 158"/>
              <a:gd name="T42" fmla="*/ 1518 h 151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58" h="1518">
                <a:moveTo>
                  <a:pt x="131" y="0"/>
                </a:moveTo>
                <a:cubicBezTo>
                  <a:pt x="105" y="9"/>
                  <a:pt x="79" y="19"/>
                  <a:pt x="65" y="48"/>
                </a:cubicBezTo>
                <a:cubicBezTo>
                  <a:pt x="51" y="77"/>
                  <a:pt x="44" y="138"/>
                  <a:pt x="47" y="174"/>
                </a:cubicBezTo>
                <a:cubicBezTo>
                  <a:pt x="50" y="210"/>
                  <a:pt x="79" y="230"/>
                  <a:pt x="83" y="264"/>
                </a:cubicBezTo>
                <a:cubicBezTo>
                  <a:pt x="87" y="298"/>
                  <a:pt x="81" y="330"/>
                  <a:pt x="71" y="378"/>
                </a:cubicBezTo>
                <a:cubicBezTo>
                  <a:pt x="61" y="426"/>
                  <a:pt x="34" y="498"/>
                  <a:pt x="23" y="552"/>
                </a:cubicBezTo>
                <a:cubicBezTo>
                  <a:pt x="12" y="606"/>
                  <a:pt x="0" y="659"/>
                  <a:pt x="5" y="702"/>
                </a:cubicBezTo>
                <a:cubicBezTo>
                  <a:pt x="10" y="745"/>
                  <a:pt x="30" y="772"/>
                  <a:pt x="53" y="810"/>
                </a:cubicBezTo>
                <a:cubicBezTo>
                  <a:pt x="76" y="848"/>
                  <a:pt x="128" y="884"/>
                  <a:pt x="143" y="930"/>
                </a:cubicBezTo>
                <a:cubicBezTo>
                  <a:pt x="158" y="976"/>
                  <a:pt x="152" y="1033"/>
                  <a:pt x="143" y="1086"/>
                </a:cubicBezTo>
                <a:cubicBezTo>
                  <a:pt x="134" y="1139"/>
                  <a:pt x="102" y="1196"/>
                  <a:pt x="89" y="1248"/>
                </a:cubicBezTo>
                <a:cubicBezTo>
                  <a:pt x="76" y="1300"/>
                  <a:pt x="58" y="1353"/>
                  <a:pt x="65" y="1398"/>
                </a:cubicBezTo>
                <a:cubicBezTo>
                  <a:pt x="72" y="1443"/>
                  <a:pt x="101" y="1480"/>
                  <a:pt x="131" y="151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1511" name="Text Box 14"/>
          <p:cNvSpPr txBox="1">
            <a:spLocks noChangeArrowheads="1"/>
          </p:cNvSpPr>
          <p:nvPr/>
        </p:nvSpPr>
        <p:spPr bwMode="auto">
          <a:xfrm>
            <a:off x="98425" y="4246563"/>
            <a:ext cx="9715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it-IT" sz="1200" b="1"/>
              <a:t>NAD</a:t>
            </a:r>
            <a:r>
              <a:rPr lang="it-IT" sz="1200" b="1">
                <a:solidFill>
                  <a:srgbClr val="FF3300"/>
                </a:solidFill>
              </a:rPr>
              <a:t>H</a:t>
            </a:r>
            <a:r>
              <a:rPr lang="it-IT" sz="1200" b="1"/>
              <a:t> + </a:t>
            </a:r>
            <a:r>
              <a:rPr lang="it-IT" sz="1200" b="1">
                <a:solidFill>
                  <a:srgbClr val="FF3300"/>
                </a:solidFill>
              </a:rPr>
              <a:t>H</a:t>
            </a:r>
            <a:r>
              <a:rPr lang="it-IT" sz="1200" b="1" baseline="30000">
                <a:solidFill>
                  <a:srgbClr val="FF3300"/>
                </a:solidFill>
              </a:rPr>
              <a:t>+</a:t>
            </a:r>
          </a:p>
        </p:txBody>
      </p:sp>
      <p:sp>
        <p:nvSpPr>
          <p:cNvPr id="21512" name="Text Box 15"/>
          <p:cNvSpPr txBox="1">
            <a:spLocks noChangeArrowheads="1"/>
          </p:cNvSpPr>
          <p:nvPr/>
        </p:nvSpPr>
        <p:spPr bwMode="auto">
          <a:xfrm>
            <a:off x="1381125" y="4024313"/>
            <a:ext cx="465138" cy="1825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it-IT" sz="1200" b="1"/>
              <a:t>NAD</a:t>
            </a:r>
            <a:r>
              <a:rPr lang="it-IT" sz="1200" b="1" baseline="30000"/>
              <a:t>+</a:t>
            </a:r>
          </a:p>
        </p:txBody>
      </p:sp>
      <p:sp>
        <p:nvSpPr>
          <p:cNvPr id="21513" name="Text Box 16"/>
          <p:cNvSpPr txBox="1">
            <a:spLocks noChangeArrowheads="1"/>
          </p:cNvSpPr>
          <p:nvPr/>
        </p:nvSpPr>
        <p:spPr bwMode="auto">
          <a:xfrm>
            <a:off x="1924050" y="1119188"/>
            <a:ext cx="436563" cy="2746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it-IT" sz="1200" b="1">
                <a:solidFill>
                  <a:srgbClr val="FF3300"/>
                </a:solidFill>
              </a:rPr>
              <a:t>4H</a:t>
            </a:r>
            <a:r>
              <a:rPr lang="it-IT" sz="1200" b="1" baseline="30000">
                <a:solidFill>
                  <a:srgbClr val="FF3300"/>
                </a:solidFill>
              </a:rPr>
              <a:t>+</a:t>
            </a:r>
          </a:p>
        </p:txBody>
      </p:sp>
      <p:sp>
        <p:nvSpPr>
          <p:cNvPr id="21514" name="Text Box 17"/>
          <p:cNvSpPr txBox="1">
            <a:spLocks noChangeArrowheads="1"/>
          </p:cNvSpPr>
          <p:nvPr/>
        </p:nvSpPr>
        <p:spPr bwMode="auto">
          <a:xfrm>
            <a:off x="1949450" y="2506663"/>
            <a:ext cx="436563" cy="2746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it-IT" sz="1200" b="1">
                <a:solidFill>
                  <a:srgbClr val="FF3300"/>
                </a:solidFill>
              </a:rPr>
              <a:t>4H</a:t>
            </a:r>
            <a:r>
              <a:rPr lang="it-IT" sz="1200" b="1" baseline="30000">
                <a:solidFill>
                  <a:srgbClr val="FF3300"/>
                </a:solidFill>
              </a:rPr>
              <a:t>+</a:t>
            </a:r>
          </a:p>
        </p:txBody>
      </p:sp>
      <p:sp>
        <p:nvSpPr>
          <p:cNvPr id="21515" name="Rectangle 18"/>
          <p:cNvSpPr>
            <a:spLocks noChangeArrowheads="1"/>
          </p:cNvSpPr>
          <p:nvPr/>
        </p:nvSpPr>
        <p:spPr bwMode="auto">
          <a:xfrm>
            <a:off x="4167188" y="1700213"/>
            <a:ext cx="3921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it-IT" sz="1200" b="1">
                <a:solidFill>
                  <a:srgbClr val="FF3300"/>
                </a:solidFill>
              </a:rPr>
              <a:t>H</a:t>
            </a:r>
            <a:r>
              <a:rPr lang="it-IT" sz="1200" b="1" baseline="-25000">
                <a:solidFill>
                  <a:srgbClr val="FF3300"/>
                </a:solidFill>
              </a:rPr>
              <a:t>2</a:t>
            </a:r>
            <a:r>
              <a:rPr lang="it-IT" sz="1200"/>
              <a:t> </a:t>
            </a:r>
          </a:p>
        </p:txBody>
      </p:sp>
      <p:sp>
        <p:nvSpPr>
          <p:cNvPr id="21516" name="Text Box 19"/>
          <p:cNvSpPr txBox="1">
            <a:spLocks noChangeArrowheads="1"/>
          </p:cNvSpPr>
          <p:nvPr/>
        </p:nvSpPr>
        <p:spPr bwMode="auto">
          <a:xfrm>
            <a:off x="5489575" y="3398838"/>
            <a:ext cx="436563" cy="2746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it-IT" sz="1200" b="1">
                <a:solidFill>
                  <a:srgbClr val="FF3300"/>
                </a:solidFill>
              </a:rPr>
              <a:t>2H</a:t>
            </a:r>
            <a:r>
              <a:rPr lang="it-IT" sz="1200" b="1" baseline="30000">
                <a:solidFill>
                  <a:srgbClr val="FF3300"/>
                </a:solidFill>
              </a:rPr>
              <a:t>+</a:t>
            </a:r>
          </a:p>
        </p:txBody>
      </p:sp>
      <p:sp>
        <p:nvSpPr>
          <p:cNvPr id="21517" name="Text Box 20"/>
          <p:cNvSpPr txBox="1">
            <a:spLocks noChangeArrowheads="1"/>
          </p:cNvSpPr>
          <p:nvPr/>
        </p:nvSpPr>
        <p:spPr bwMode="auto">
          <a:xfrm>
            <a:off x="5940425" y="811213"/>
            <a:ext cx="436563" cy="2746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it-IT" sz="1200" b="1">
                <a:solidFill>
                  <a:srgbClr val="FF3300"/>
                </a:solidFill>
              </a:rPr>
              <a:t>4H</a:t>
            </a:r>
            <a:r>
              <a:rPr lang="it-IT" sz="1200" b="1" baseline="30000">
                <a:solidFill>
                  <a:srgbClr val="FF3300"/>
                </a:solidFill>
              </a:rPr>
              <a:t>+</a:t>
            </a:r>
          </a:p>
        </p:txBody>
      </p:sp>
      <p:sp>
        <p:nvSpPr>
          <p:cNvPr id="21518" name="Text Box 21"/>
          <p:cNvSpPr txBox="1">
            <a:spLocks noChangeArrowheads="1"/>
          </p:cNvSpPr>
          <p:nvPr/>
        </p:nvSpPr>
        <p:spPr bwMode="auto">
          <a:xfrm>
            <a:off x="8347075" y="2684463"/>
            <a:ext cx="436563" cy="2746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it-IT" sz="1200" b="1">
                <a:solidFill>
                  <a:srgbClr val="FF3300"/>
                </a:solidFill>
              </a:rPr>
              <a:t>2H</a:t>
            </a:r>
            <a:r>
              <a:rPr lang="it-IT" sz="1200" b="1" baseline="30000">
                <a:solidFill>
                  <a:srgbClr val="FF3300"/>
                </a:solidFill>
              </a:rPr>
              <a:t>+</a:t>
            </a:r>
          </a:p>
        </p:txBody>
      </p:sp>
      <p:sp>
        <p:nvSpPr>
          <p:cNvPr id="21519" name="Text Box 22"/>
          <p:cNvSpPr txBox="1">
            <a:spLocks noChangeArrowheads="1"/>
          </p:cNvSpPr>
          <p:nvPr/>
        </p:nvSpPr>
        <p:spPr bwMode="auto">
          <a:xfrm>
            <a:off x="8261350" y="712788"/>
            <a:ext cx="436563" cy="2746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it-IT" sz="1200" b="1">
                <a:solidFill>
                  <a:srgbClr val="FF3300"/>
                </a:solidFill>
              </a:rPr>
              <a:t>2H</a:t>
            </a:r>
            <a:r>
              <a:rPr lang="it-IT" sz="1200" b="1" baseline="30000">
                <a:solidFill>
                  <a:srgbClr val="FF3300"/>
                </a:solidFill>
              </a:rPr>
              <a:t>+</a:t>
            </a:r>
          </a:p>
        </p:txBody>
      </p:sp>
      <p:sp>
        <p:nvSpPr>
          <p:cNvPr id="21520" name="Rectangle 15"/>
          <p:cNvSpPr>
            <a:spLocks noChangeArrowheads="1"/>
          </p:cNvSpPr>
          <p:nvPr/>
        </p:nvSpPr>
        <p:spPr bwMode="auto">
          <a:xfrm>
            <a:off x="3737947" y="3995346"/>
            <a:ext cx="548135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it-IT" sz="1800" b="1" dirty="0">
                <a:solidFill>
                  <a:srgbClr val="FF3300"/>
                </a:solidFill>
                <a:latin typeface="Arial" pitchFamily="34" charset="0"/>
              </a:rPr>
              <a:t>½O</a:t>
            </a:r>
            <a:r>
              <a:rPr lang="it-IT" sz="1800" b="1" baseline="-25000" dirty="0">
                <a:solidFill>
                  <a:srgbClr val="FF3300"/>
                </a:solidFill>
                <a:latin typeface="Arial" pitchFamily="34" charset="0"/>
              </a:rPr>
              <a:t>2 </a:t>
            </a:r>
            <a:r>
              <a:rPr lang="it-IT" sz="1800" b="1" baseline="30000" dirty="0">
                <a:solidFill>
                  <a:srgbClr val="FF3300"/>
                </a:solidFill>
                <a:latin typeface="Arial" pitchFamily="34" charset="0"/>
              </a:rPr>
              <a:t> </a:t>
            </a:r>
            <a:r>
              <a:rPr lang="it-IT" sz="1800" b="1" dirty="0">
                <a:solidFill>
                  <a:srgbClr val="FF3300"/>
                </a:solidFill>
                <a:latin typeface="Arial" pitchFamily="34" charset="0"/>
              </a:rPr>
              <a:t>+ NADH  + 11H</a:t>
            </a:r>
            <a:r>
              <a:rPr lang="it-IT" sz="1800" b="1" baseline="30000" dirty="0">
                <a:solidFill>
                  <a:srgbClr val="FF3300"/>
                </a:solidFill>
                <a:latin typeface="Arial" pitchFamily="34" charset="0"/>
              </a:rPr>
              <a:t>+</a:t>
            </a:r>
            <a:r>
              <a:rPr lang="it-IT" sz="1800" b="1" dirty="0">
                <a:solidFill>
                  <a:srgbClr val="FF3300"/>
                </a:solidFill>
                <a:latin typeface="Arial" pitchFamily="34" charset="0"/>
              </a:rPr>
              <a:t> </a:t>
            </a:r>
            <a:r>
              <a:rPr lang="it-IT" sz="1800" b="1" baseline="-25000" dirty="0">
                <a:solidFill>
                  <a:srgbClr val="FF3300"/>
                </a:solidFill>
                <a:latin typeface="Arial" pitchFamily="34" charset="0"/>
              </a:rPr>
              <a:t>M    </a:t>
            </a:r>
            <a:r>
              <a:rPr lang="it-IT" sz="1800" b="1" dirty="0">
                <a:solidFill>
                  <a:srgbClr val="FF3300"/>
                </a:solidFill>
                <a:latin typeface="Arial" pitchFamily="34" charset="0"/>
                <a:sym typeface="Symbol" pitchFamily="18" charset="2"/>
              </a:rPr>
              <a:t></a:t>
            </a:r>
            <a:r>
              <a:rPr lang="it-IT" sz="1800" b="1" dirty="0">
                <a:solidFill>
                  <a:srgbClr val="FF3300"/>
                </a:solidFill>
                <a:latin typeface="Arial" pitchFamily="34" charset="0"/>
              </a:rPr>
              <a:t> H</a:t>
            </a:r>
            <a:r>
              <a:rPr lang="it-IT" sz="1800" b="1" baseline="-25000" dirty="0">
                <a:solidFill>
                  <a:srgbClr val="FF3300"/>
                </a:solidFill>
                <a:latin typeface="Arial" pitchFamily="34" charset="0"/>
              </a:rPr>
              <a:t>2</a:t>
            </a:r>
            <a:r>
              <a:rPr lang="it-IT" sz="1800" b="1" dirty="0">
                <a:solidFill>
                  <a:srgbClr val="FF3300"/>
                </a:solidFill>
                <a:latin typeface="Arial" pitchFamily="34" charset="0"/>
              </a:rPr>
              <a:t>O</a:t>
            </a:r>
            <a:r>
              <a:rPr lang="it-IT" sz="1800" b="1" baseline="-25000" dirty="0">
                <a:solidFill>
                  <a:srgbClr val="FF3300"/>
                </a:solidFill>
                <a:latin typeface="Arial" pitchFamily="34" charset="0"/>
              </a:rPr>
              <a:t> </a:t>
            </a:r>
            <a:r>
              <a:rPr lang="it-IT" sz="1800" b="1" dirty="0">
                <a:solidFill>
                  <a:srgbClr val="FF3300"/>
                </a:solidFill>
                <a:latin typeface="Arial" pitchFamily="34" charset="0"/>
              </a:rPr>
              <a:t> + 10H</a:t>
            </a:r>
            <a:r>
              <a:rPr lang="it-IT" sz="1800" b="1" baseline="30000" dirty="0">
                <a:solidFill>
                  <a:srgbClr val="FF3300"/>
                </a:solidFill>
                <a:latin typeface="Arial" pitchFamily="34" charset="0"/>
              </a:rPr>
              <a:t>+</a:t>
            </a:r>
            <a:r>
              <a:rPr lang="it-IT" sz="1800" b="1" dirty="0">
                <a:solidFill>
                  <a:srgbClr val="FF3300"/>
                </a:solidFill>
                <a:latin typeface="Arial" pitchFamily="34" charset="0"/>
              </a:rPr>
              <a:t> </a:t>
            </a:r>
            <a:r>
              <a:rPr lang="it-IT" sz="1800" b="1" baseline="-25000" dirty="0">
                <a:solidFill>
                  <a:srgbClr val="FF3300"/>
                </a:solidFill>
                <a:latin typeface="Arial" pitchFamily="34" charset="0"/>
              </a:rPr>
              <a:t>C</a:t>
            </a:r>
            <a:r>
              <a:rPr lang="it-IT" sz="1800" b="1" dirty="0">
                <a:solidFill>
                  <a:srgbClr val="FF3300"/>
                </a:solidFill>
                <a:latin typeface="Arial" pitchFamily="34" charset="0"/>
              </a:rPr>
              <a:t>  + NAD</a:t>
            </a:r>
            <a:r>
              <a:rPr lang="it-IT" sz="1800" b="1" baseline="30000" dirty="0">
                <a:solidFill>
                  <a:srgbClr val="FF3300"/>
                </a:solidFill>
                <a:latin typeface="Arial" pitchFamily="34" charset="0"/>
              </a:rPr>
              <a:t>+</a:t>
            </a:r>
            <a:r>
              <a:rPr lang="it-IT" sz="1800" b="1" baseline="30000" dirty="0">
                <a:latin typeface="Arial" pitchFamily="34" charset="0"/>
              </a:rPr>
              <a:t> </a:t>
            </a:r>
            <a:endParaRPr lang="en-GB" sz="1800" dirty="0"/>
          </a:p>
        </p:txBody>
      </p:sp>
      <p:pic>
        <p:nvPicPr>
          <p:cNvPr id="17" name="Picture 1028" descr="f1702_ISBN88-08-07893-0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086" y="4108632"/>
            <a:ext cx="2757411" cy="2110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Figura a mano libera 6"/>
          <p:cNvSpPr>
            <a:spLocks/>
          </p:cNvSpPr>
          <p:nvPr/>
        </p:nvSpPr>
        <p:spPr bwMode="auto">
          <a:xfrm>
            <a:off x="446132" y="4588081"/>
            <a:ext cx="1242169" cy="483136"/>
          </a:xfrm>
          <a:custGeom>
            <a:avLst/>
            <a:gdLst>
              <a:gd name="T0" fmla="*/ 1242204 w 1173193"/>
              <a:gd name="T1" fmla="*/ 202840 h 410888"/>
              <a:gd name="T2" fmla="*/ 730708 w 1173193"/>
              <a:gd name="T3" fmla="*/ 466533 h 410888"/>
              <a:gd name="T4" fmla="*/ 200945 w 1173193"/>
              <a:gd name="T5" fmla="*/ 405682 h 410888"/>
              <a:gd name="T6" fmla="*/ 0 w 1173193"/>
              <a:gd name="T7" fmla="*/ 0 h 41088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173193" h="410888">
                <a:moveTo>
                  <a:pt x="1173193" y="172528"/>
                </a:moveTo>
                <a:cubicBezTo>
                  <a:pt x="1013604" y="270294"/>
                  <a:pt x="854015" y="368060"/>
                  <a:pt x="690113" y="396815"/>
                </a:cubicBezTo>
                <a:cubicBezTo>
                  <a:pt x="526211" y="425570"/>
                  <a:pt x="304800" y="411193"/>
                  <a:pt x="189781" y="345057"/>
                </a:cubicBezTo>
                <a:cubicBezTo>
                  <a:pt x="74762" y="278921"/>
                  <a:pt x="37381" y="139460"/>
                  <a:pt x="0" y="0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9" name="Figura a mano libera 18"/>
          <p:cNvSpPr/>
          <p:nvPr/>
        </p:nvSpPr>
        <p:spPr bwMode="auto">
          <a:xfrm>
            <a:off x="1581337" y="3621517"/>
            <a:ext cx="1728788" cy="1633538"/>
          </a:xfrm>
          <a:custGeom>
            <a:avLst/>
            <a:gdLst>
              <a:gd name="connsiteX0" fmla="*/ 1173193 w 1173193"/>
              <a:gd name="connsiteY0" fmla="*/ 172528 h 410888"/>
              <a:gd name="connsiteX1" fmla="*/ 690113 w 1173193"/>
              <a:gd name="connsiteY1" fmla="*/ 396815 h 410888"/>
              <a:gd name="connsiteX2" fmla="*/ 189781 w 1173193"/>
              <a:gd name="connsiteY2" fmla="*/ 345057 h 410888"/>
              <a:gd name="connsiteX3" fmla="*/ 0 w 1173193"/>
              <a:gd name="connsiteY3" fmla="*/ 0 h 410888"/>
              <a:gd name="connsiteX0" fmla="*/ 1138688 w 1138688"/>
              <a:gd name="connsiteY0" fmla="*/ 500331 h 529709"/>
              <a:gd name="connsiteX1" fmla="*/ 690113 w 1138688"/>
              <a:gd name="connsiteY1" fmla="*/ 396815 h 529709"/>
              <a:gd name="connsiteX2" fmla="*/ 189781 w 1138688"/>
              <a:gd name="connsiteY2" fmla="*/ 345057 h 529709"/>
              <a:gd name="connsiteX3" fmla="*/ 0 w 1138688"/>
              <a:gd name="connsiteY3" fmla="*/ 0 h 529709"/>
              <a:gd name="connsiteX0" fmla="*/ 1138688 w 1545701"/>
              <a:gd name="connsiteY0" fmla="*/ 1262711 h 1329137"/>
              <a:gd name="connsiteX1" fmla="*/ 690113 w 1545701"/>
              <a:gd name="connsiteY1" fmla="*/ 1159195 h 1329137"/>
              <a:gd name="connsiteX2" fmla="*/ 1535501 w 1545701"/>
              <a:gd name="connsiteY2" fmla="*/ 3256 h 1329137"/>
              <a:gd name="connsiteX3" fmla="*/ 0 w 1545701"/>
              <a:gd name="connsiteY3" fmla="*/ 762380 h 1329137"/>
              <a:gd name="connsiteX0" fmla="*/ 456690 w 2010625"/>
              <a:gd name="connsiteY0" fmla="*/ 1759788 h 1826214"/>
              <a:gd name="connsiteX1" fmla="*/ 8115 w 2010625"/>
              <a:gd name="connsiteY1" fmla="*/ 1656272 h 1826214"/>
              <a:gd name="connsiteX2" fmla="*/ 853503 w 2010625"/>
              <a:gd name="connsiteY2" fmla="*/ 500333 h 1826214"/>
              <a:gd name="connsiteX3" fmla="*/ 2009444 w 2010625"/>
              <a:gd name="connsiteY3" fmla="*/ 0 h 1826214"/>
              <a:gd name="connsiteX0" fmla="*/ 156609 w 1710476"/>
              <a:gd name="connsiteY0" fmla="*/ 1759788 h 1768855"/>
              <a:gd name="connsiteX1" fmla="*/ 32777 w 1710476"/>
              <a:gd name="connsiteY1" fmla="*/ 927158 h 1768855"/>
              <a:gd name="connsiteX2" fmla="*/ 553422 w 1710476"/>
              <a:gd name="connsiteY2" fmla="*/ 500333 h 1768855"/>
              <a:gd name="connsiteX3" fmla="*/ 1709363 w 1710476"/>
              <a:gd name="connsiteY3" fmla="*/ 0 h 1768855"/>
              <a:gd name="connsiteX0" fmla="*/ 159139 w 1713048"/>
              <a:gd name="connsiteY0" fmla="*/ 1759788 h 1769141"/>
              <a:gd name="connsiteX1" fmla="*/ 35307 w 1713048"/>
              <a:gd name="connsiteY1" fmla="*/ 927158 h 1769141"/>
              <a:gd name="connsiteX2" fmla="*/ 590136 w 1713048"/>
              <a:gd name="connsiteY2" fmla="*/ 350772 h 1769141"/>
              <a:gd name="connsiteX3" fmla="*/ 1711893 w 1713048"/>
              <a:gd name="connsiteY3" fmla="*/ 0 h 1769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3048" h="1769141">
                <a:moveTo>
                  <a:pt x="159139" y="1759788"/>
                </a:moveTo>
                <a:cubicBezTo>
                  <a:pt x="-450" y="1857554"/>
                  <a:pt x="-36526" y="1161994"/>
                  <a:pt x="35307" y="927158"/>
                </a:cubicBezTo>
                <a:cubicBezTo>
                  <a:pt x="107140" y="692322"/>
                  <a:pt x="310705" y="505298"/>
                  <a:pt x="590136" y="350772"/>
                </a:cubicBezTo>
                <a:cubicBezTo>
                  <a:pt x="869567" y="196246"/>
                  <a:pt x="1749274" y="139460"/>
                  <a:pt x="1711893" y="0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stealth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it-IT">
              <a:ln>
                <a:solidFill>
                  <a:schemeClr val="tx1"/>
                </a:solidFill>
                <a:prstDash val="sysDash"/>
              </a:ln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8" grpId="0" animBg="1"/>
      <p:bldP spid="21520" grpId="0"/>
    </p:bldLst>
  </p:timing>
</p:sld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19383</TotalTime>
  <Words>4606</Words>
  <Application>Microsoft Office PowerPoint</Application>
  <PresentationFormat>Presentazione su schermo (4:3)</PresentationFormat>
  <Paragraphs>617</Paragraphs>
  <Slides>53</Slides>
  <Notes>3</Notes>
  <HiddenSlides>2</HiddenSlides>
  <MMClips>0</MMClips>
  <ScaleCrop>false</ScaleCrop>
  <HeadingPairs>
    <vt:vector size="8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53</vt:i4>
      </vt:variant>
    </vt:vector>
  </HeadingPairs>
  <TitlesOfParts>
    <vt:vector size="63" baseType="lpstr">
      <vt:lpstr>Arial</vt:lpstr>
      <vt:lpstr>Arial Narrow</vt:lpstr>
      <vt:lpstr>Calibri</vt:lpstr>
      <vt:lpstr>Cambria Math</vt:lpstr>
      <vt:lpstr>Symbol</vt:lpstr>
      <vt:lpstr>Times New Roman</vt:lpstr>
      <vt:lpstr>Wingdings</vt:lpstr>
      <vt:lpstr>YouTube Sans</vt:lpstr>
      <vt:lpstr>Struttura predefinita</vt:lpstr>
      <vt:lpstr>Document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Nessun titolo diapositiva</dc:title>
  <dc:creator>SANDRI</dc:creator>
  <cp:lastModifiedBy>Mario Mardirossian</cp:lastModifiedBy>
  <cp:revision>209</cp:revision>
  <cp:lastPrinted>2022-05-09T13:42:21Z</cp:lastPrinted>
  <dcterms:created xsi:type="dcterms:W3CDTF">2001-03-28T15:27:57Z</dcterms:created>
  <dcterms:modified xsi:type="dcterms:W3CDTF">2024-04-30T07:20:32Z</dcterms:modified>
</cp:coreProperties>
</file>