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58" r:id="rId4"/>
    <p:sldId id="259" r:id="rId5"/>
    <p:sldId id="349" r:id="rId6"/>
    <p:sldId id="260" r:id="rId7"/>
    <p:sldId id="299" r:id="rId8"/>
    <p:sldId id="300" r:id="rId9"/>
    <p:sldId id="344" r:id="rId10"/>
    <p:sldId id="346" r:id="rId11"/>
    <p:sldId id="301" r:id="rId12"/>
    <p:sldId id="347" r:id="rId13"/>
    <p:sldId id="291" r:id="rId14"/>
    <p:sldId id="292" r:id="rId15"/>
    <p:sldId id="345" r:id="rId16"/>
    <p:sldId id="331" r:id="rId17"/>
    <p:sldId id="332" r:id="rId18"/>
    <p:sldId id="333" r:id="rId19"/>
    <p:sldId id="348" r:id="rId20"/>
    <p:sldId id="279" r:id="rId21"/>
    <p:sldId id="263" r:id="rId22"/>
    <p:sldId id="264" r:id="rId23"/>
    <p:sldId id="265" r:id="rId24"/>
    <p:sldId id="266" r:id="rId25"/>
    <p:sldId id="267" r:id="rId26"/>
    <p:sldId id="336" r:id="rId27"/>
    <p:sldId id="268" r:id="rId28"/>
    <p:sldId id="270" r:id="rId29"/>
    <p:sldId id="271" r:id="rId30"/>
    <p:sldId id="272" r:id="rId31"/>
    <p:sldId id="273" r:id="rId32"/>
    <p:sldId id="340" r:id="rId33"/>
    <p:sldId id="274" r:id="rId3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73" d="100"/>
          <a:sy n="73" d="100"/>
        </p:scale>
        <p:origin x="35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29T15:28:52.858"/>
    </inkml:context>
    <inkml:brush xml:id="br0">
      <inkml:brushProperty name="width" value="0.1" units="cm"/>
      <inkml:brushProperty name="height" value="0.2" units="cm"/>
      <inkml:brushProperty name="color" value="#FFFC00"/>
      <inkml:brushProperty name="tip" value="rectangle"/>
      <inkml:brushProperty name="rasterOp" value="maskPen"/>
      <inkml:brushProperty name="ignorePressure" value="1"/>
    </inkml:brush>
  </inkml:definitions>
  <inkml:trace contextRef="#ctx0" brushRef="#br0">1 0,'222'30,"61"-2,364-29,120 1,-622-11,-97 11,-34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29T15:29:07.444"/>
    </inkml:context>
    <inkml:brush xml:id="br0">
      <inkml:brushProperty name="width" value="0.1" units="cm"/>
      <inkml:brushProperty name="height" value="0.2" units="cm"/>
      <inkml:brushProperty name="color" value="#FFFC00"/>
      <inkml:brushProperty name="tip" value="rectangle"/>
      <inkml:brushProperty name="rasterOp" value="maskPen"/>
      <inkml:brushProperty name="ignorePressure" value="1"/>
    </inkml:brush>
  </inkml:definitions>
  <inkml:trace contextRef="#ctx0" brushRef="#br0">0 146,'154'1,"-24"25,63-11,-118-13,77 9,-94-3,0-3,1-2,52-4,-26 0,598 1,-502-12,-37 5,216-7,-66-8,-194 20,68-7,-93 1,1 3,58 4,-100 2,150-22,146 12,-214-4,-77 6,1 3,0 1,34 3,44-11,43-12,81 11,-94-11,56 18,-156 1,-34 3</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29T15:29:43.962"/>
    </inkml:context>
    <inkml:brush xml:id="br0">
      <inkml:brushProperty name="width" value="0.1" units="cm"/>
      <inkml:brushProperty name="height" value="0.2" units="cm"/>
      <inkml:brushProperty name="color" value="#00F900"/>
      <inkml:brushProperty name="tip" value="rectangle"/>
      <inkml:brushProperty name="rasterOp" value="maskPen"/>
      <inkml:brushProperty name="ignorePressure" value="1"/>
    </inkml:brush>
  </inkml:definitions>
  <inkml:trace contextRef="#ctx0" brushRef="#br0">1 12,'1'-1,"0"0,0 0,0 0,0 1,0-1,0 0,1 0,-1 1,0-1,0 1,1-1,-1 1,0-1,1 1,-1 0,1 0,-1 0,0-1,1 1,-1 1,0-1,1 0,1 0,249-1,308 13,370-13,-713 9,145 27,-6-11,-33-2,-159-11,-51-4,-1 5,1 4,-29-3,82 1,-68-8,502 27,-314-10,-60-10,106-12,-153-2,465 1,-379-11,38-19,-66 2,409 29,-258-1,-205-11,-91 11,-81-9,-11 4</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29T15:29:50.577"/>
    </inkml:context>
    <inkml:brush xml:id="br0">
      <inkml:brushProperty name="width" value="0.1" units="cm"/>
      <inkml:brushProperty name="height" value="0.2" units="cm"/>
      <inkml:brushProperty name="color" value="#00F900"/>
      <inkml:brushProperty name="tip" value="rectangle"/>
      <inkml:brushProperty name="rasterOp" value="maskPen"/>
      <inkml:brushProperty name="ignorePressure" value="1"/>
    </inkml:brush>
  </inkml:definitions>
  <inkml:trace contextRef="#ctx0" brushRef="#br0">1 71,'41'-9,"37"-11,239-5,-170 13,1 7,11 7,-22-1,611-1,-329 12,500-12,-763 12,-28-4,76 12,-158-17,324-1,-192 9,893-11,-713 1,-118 20,299-20,371-1,-790 11,-51-11,-41-1,1 2,-1 0,0 2,7 2,14 3,2-3,-1-2,0-2,17-3,16 1,66 7,-25 8,-84-2,-37-11,-5 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29T15:29:53.231"/>
    </inkml:context>
    <inkml:brush xml:id="br0">
      <inkml:brushProperty name="width" value="0.1" units="cm"/>
      <inkml:brushProperty name="height" value="0.2" units="cm"/>
      <inkml:brushProperty name="color" value="#00F900"/>
      <inkml:brushProperty name="tip" value="rectangle"/>
      <inkml:brushProperty name="rasterOp" value="maskPen"/>
      <inkml:brushProperty name="ignorePressure" value="1"/>
    </inkml:brush>
  </inkml:definitions>
  <inkml:trace contextRef="#ctx0" brushRef="#br0">1 1,'536'0,"-263"12,133-12,-161 11,1578-12,-600 1,-1217 0,-4 1,1-1,-1 0,1 0,0 0,-1 0,1 0,-1-1,1 1,-1-1,1 0,-1 1,0-1,1 0,-1-1,0 1,1 0,-15-8,-51 4,20 4</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29T15:29:56.697"/>
    </inkml:context>
    <inkml:brush xml:id="br0">
      <inkml:brushProperty name="width" value="0.1" units="cm"/>
      <inkml:brushProperty name="height" value="0.2" units="cm"/>
      <inkml:brushProperty name="color" value="#00F900"/>
      <inkml:brushProperty name="tip" value="rectangle"/>
      <inkml:brushProperty name="rasterOp" value="maskPen"/>
      <inkml:brushProperty name="ignorePressure" value="1"/>
    </inkml:brush>
  </inkml:definitions>
  <inkml:trace contextRef="#ctx0" brushRef="#br0">1 34,'298'-6,"10"0,-194 7,320 0,-165 9,111-10,-158-11,123 11,-140-22,226 22,375 0,-998 0,79 11,-452-3,-350 6,777-14,56 7,99-3,156-12,417 4,-351 5,355-1,-561-4,-54-2,-160 14,-54 12,-446 17,290-12,323-26,327-8,-51-4,68-18,-168 16,-32 16,-63-1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29T15:30:00.086"/>
    </inkml:context>
    <inkml:brush xml:id="br0">
      <inkml:brushProperty name="width" value="0.1" units="cm"/>
      <inkml:brushProperty name="height" value="0.2" units="cm"/>
      <inkml:brushProperty name="color" value="#00F900"/>
      <inkml:brushProperty name="tip" value="rectangle"/>
      <inkml:brushProperty name="rasterOp" value="maskPen"/>
      <inkml:brushProperty name="ignorePressure" value="1"/>
    </inkml:brush>
  </inkml:definitions>
  <inkml:trace contextRef="#ctx0" brushRef="#br0">1 1,'1219'0,"-1115"11,292-10,18-1,-241-12,-199 12,10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29T15:30:05.349"/>
    </inkml:context>
    <inkml:brush xml:id="br0">
      <inkml:brushProperty name="width" value="0.1" units="cm"/>
      <inkml:brushProperty name="height" value="0.2" units="cm"/>
      <inkml:brushProperty name="color" value="#00F900"/>
      <inkml:brushProperty name="tip" value="rectangle"/>
      <inkml:brushProperty name="rasterOp" value="maskPen"/>
      <inkml:brushProperty name="ignorePressure" value="1"/>
    </inkml:brush>
  </inkml:definitions>
  <inkml:trace contextRef="#ctx0" brushRef="#br0">12 0,'-7'157,"2"-98,6-58,0 0,-1 0,1 0,0 0,-1-1,1 1,0 0,0 0,0-1,0 1,0 0,0-1,0 1,0-1,0 1,0-1,0 0,0 1,0-1,0 0,0 0,0 0,0 0,0 0,1 0,-1 0,0 0,0 0,0 0,0-1,0 1,0 0,0-1,0 1,0-1,0 1,0-1,0 0,0 1,0-1,10-2,24-1,0 1,0 2,24 3,1-1,52 0,-46 19,84-11,-68 4,-64-8,0-1,0-1,1 0,-1-2,1 0,-1-1,18-2,15 0,62 10,72-3,-114-6,26 23,128-21,-78 11,648-13,-609 12,1703-11,-1664-18,218-46,-195 34,48 8,-78 0,187-12,-97-1,-23 1,-90 13,7-4,144 25,-181-11,264 11,-412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3378A5-310E-4E0F-B1D3-31892FC12C25}" type="datetimeFigureOut">
              <a:rPr lang="it-IT" smtClean="0"/>
              <a:t>03/05/2024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E19D43-512C-435C-A35D-6D25090F3308}" type="slidenum">
              <a:rPr lang="it-IT" smtClean="0"/>
              <a:t>‹N›</a:t>
            </a:fld>
            <a:endParaRPr lang="it-IT"/>
          </a:p>
        </p:txBody>
      </p:sp>
    </p:spTree>
    <p:extLst>
      <p:ext uri="{BB962C8B-B14F-4D97-AF65-F5344CB8AC3E}">
        <p14:creationId xmlns:p14="http://schemas.microsoft.com/office/powerpoint/2010/main" val="751794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02" name="Rectangle 7"/>
          <p:cNvSpPr>
            <a:spLocks noGrp="1" noChangeArrowheads="1"/>
          </p:cNvSpPr>
          <p:nvPr>
            <p:ph type="sldNum" sz="quarter" idx="5"/>
          </p:nvPr>
        </p:nvSpPr>
        <p:spPr>
          <a:noFill/>
        </p:spPr>
        <p:txBody>
          <a:bodyPr/>
          <a:lstStyle/>
          <a:p>
            <a:fld id="{F9962D5D-0E6F-4A7D-B80B-C714E2149D73}" type="slidenum">
              <a:rPr lang="it-IT" smtClean="0"/>
              <a:pPr/>
              <a:t>27</a:t>
            </a:fld>
            <a:endParaRPr lang="it-IT"/>
          </a:p>
        </p:txBody>
      </p:sp>
      <p:sp>
        <p:nvSpPr>
          <p:cNvPr id="1382403" name="Rectangle 2"/>
          <p:cNvSpPr>
            <a:spLocks noGrp="1" noRot="1" noChangeAspect="1" noChangeArrowheads="1" noTextEdit="1"/>
          </p:cNvSpPr>
          <p:nvPr>
            <p:ph type="sldImg"/>
          </p:nvPr>
        </p:nvSpPr>
        <p:spPr>
          <a:ln/>
        </p:spPr>
      </p:sp>
      <p:sp>
        <p:nvSpPr>
          <p:cNvPr id="1382404" name="Rectangle 3"/>
          <p:cNvSpPr>
            <a:spLocks noGrp="1" noChangeArrowheads="1"/>
          </p:cNvSpPr>
          <p:nvPr>
            <p:ph type="body" idx="1"/>
          </p:nvPr>
        </p:nvSpPr>
        <p:spPr>
          <a:noFill/>
          <a:ln/>
        </p:spPr>
        <p:txBody>
          <a:bodyPr/>
          <a:lstStyle/>
          <a:p>
            <a:pPr eaLnBrk="1" hangingPunct="1"/>
            <a:endParaRPr lang="it-IT"/>
          </a:p>
        </p:txBody>
      </p:sp>
    </p:spTree>
    <p:extLst>
      <p:ext uri="{BB962C8B-B14F-4D97-AF65-F5344CB8AC3E}">
        <p14:creationId xmlns:p14="http://schemas.microsoft.com/office/powerpoint/2010/main" val="163773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5474" name="Rectangle 7"/>
          <p:cNvSpPr>
            <a:spLocks noGrp="1" noChangeArrowheads="1"/>
          </p:cNvSpPr>
          <p:nvPr>
            <p:ph type="sldNum" sz="quarter" idx="5"/>
          </p:nvPr>
        </p:nvSpPr>
        <p:spPr>
          <a:noFill/>
        </p:spPr>
        <p:txBody>
          <a:bodyPr/>
          <a:lstStyle/>
          <a:p>
            <a:fld id="{C8451726-27BF-4810-8038-6CFB96D3A373}" type="slidenum">
              <a:rPr lang="it-IT" smtClean="0"/>
              <a:pPr/>
              <a:t>28</a:t>
            </a:fld>
            <a:endParaRPr lang="it-IT"/>
          </a:p>
        </p:txBody>
      </p:sp>
      <p:sp>
        <p:nvSpPr>
          <p:cNvPr id="1385475" name="Rectangle 2"/>
          <p:cNvSpPr>
            <a:spLocks noGrp="1" noRot="1" noChangeAspect="1" noChangeArrowheads="1" noTextEdit="1"/>
          </p:cNvSpPr>
          <p:nvPr>
            <p:ph type="sldImg"/>
          </p:nvPr>
        </p:nvSpPr>
        <p:spPr>
          <a:ln/>
        </p:spPr>
      </p:sp>
      <p:sp>
        <p:nvSpPr>
          <p:cNvPr id="1385476" name="Rectangle 3"/>
          <p:cNvSpPr>
            <a:spLocks noGrp="1" noChangeArrowheads="1"/>
          </p:cNvSpPr>
          <p:nvPr>
            <p:ph type="body" idx="1"/>
          </p:nvPr>
        </p:nvSpPr>
        <p:spPr>
          <a:noFill/>
          <a:ln/>
        </p:spPr>
        <p:txBody>
          <a:bodyPr/>
          <a:lstStyle/>
          <a:p>
            <a:pPr eaLnBrk="1" hangingPunct="1"/>
            <a:endParaRPr lang="it-IT"/>
          </a:p>
        </p:txBody>
      </p:sp>
    </p:spTree>
    <p:extLst>
      <p:ext uri="{BB962C8B-B14F-4D97-AF65-F5344CB8AC3E}">
        <p14:creationId xmlns:p14="http://schemas.microsoft.com/office/powerpoint/2010/main" val="4217474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6498" name="Rectangle 7"/>
          <p:cNvSpPr>
            <a:spLocks noGrp="1" noChangeArrowheads="1"/>
          </p:cNvSpPr>
          <p:nvPr>
            <p:ph type="sldNum" sz="quarter" idx="5"/>
          </p:nvPr>
        </p:nvSpPr>
        <p:spPr>
          <a:noFill/>
        </p:spPr>
        <p:txBody>
          <a:bodyPr/>
          <a:lstStyle/>
          <a:p>
            <a:fld id="{2F51EE52-DAAB-4BF0-A6B3-19800764034A}" type="slidenum">
              <a:rPr lang="it-IT" smtClean="0"/>
              <a:pPr/>
              <a:t>29</a:t>
            </a:fld>
            <a:endParaRPr lang="it-IT"/>
          </a:p>
        </p:txBody>
      </p:sp>
      <p:sp>
        <p:nvSpPr>
          <p:cNvPr id="1386499" name="Rectangle 2"/>
          <p:cNvSpPr>
            <a:spLocks noGrp="1" noRot="1" noChangeAspect="1" noChangeArrowheads="1" noTextEdit="1"/>
          </p:cNvSpPr>
          <p:nvPr>
            <p:ph type="sldImg"/>
          </p:nvPr>
        </p:nvSpPr>
        <p:spPr>
          <a:ln/>
        </p:spPr>
      </p:sp>
      <p:sp>
        <p:nvSpPr>
          <p:cNvPr id="1386500" name="Rectangle 3"/>
          <p:cNvSpPr>
            <a:spLocks noGrp="1" noChangeArrowheads="1"/>
          </p:cNvSpPr>
          <p:nvPr>
            <p:ph type="body" idx="1"/>
          </p:nvPr>
        </p:nvSpPr>
        <p:spPr>
          <a:noFill/>
          <a:ln/>
        </p:spPr>
        <p:txBody>
          <a:bodyPr/>
          <a:lstStyle/>
          <a:p>
            <a:pPr eaLnBrk="1" hangingPunct="1"/>
            <a:endParaRPr lang="it-IT"/>
          </a:p>
        </p:txBody>
      </p:sp>
    </p:spTree>
    <p:extLst>
      <p:ext uri="{BB962C8B-B14F-4D97-AF65-F5344CB8AC3E}">
        <p14:creationId xmlns:p14="http://schemas.microsoft.com/office/powerpoint/2010/main" val="2008990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7522" name="Rectangle 7"/>
          <p:cNvSpPr>
            <a:spLocks noGrp="1" noChangeArrowheads="1"/>
          </p:cNvSpPr>
          <p:nvPr>
            <p:ph type="sldNum" sz="quarter" idx="5"/>
          </p:nvPr>
        </p:nvSpPr>
        <p:spPr>
          <a:noFill/>
        </p:spPr>
        <p:txBody>
          <a:bodyPr/>
          <a:lstStyle/>
          <a:p>
            <a:fld id="{55DBE7E2-5137-4257-B67D-406AFB7B452A}" type="slidenum">
              <a:rPr lang="it-IT" smtClean="0"/>
              <a:pPr/>
              <a:t>30</a:t>
            </a:fld>
            <a:endParaRPr lang="it-IT"/>
          </a:p>
        </p:txBody>
      </p:sp>
      <p:sp>
        <p:nvSpPr>
          <p:cNvPr id="1387523" name="Rectangle 2"/>
          <p:cNvSpPr>
            <a:spLocks noGrp="1" noRot="1" noChangeAspect="1" noChangeArrowheads="1" noTextEdit="1"/>
          </p:cNvSpPr>
          <p:nvPr>
            <p:ph type="sldImg"/>
          </p:nvPr>
        </p:nvSpPr>
        <p:spPr>
          <a:ln/>
        </p:spPr>
      </p:sp>
      <p:sp>
        <p:nvSpPr>
          <p:cNvPr id="1387524" name="Rectangle 3"/>
          <p:cNvSpPr>
            <a:spLocks noGrp="1" noChangeArrowheads="1"/>
          </p:cNvSpPr>
          <p:nvPr>
            <p:ph type="body" idx="1"/>
          </p:nvPr>
        </p:nvSpPr>
        <p:spPr>
          <a:noFill/>
          <a:ln/>
        </p:spPr>
        <p:txBody>
          <a:bodyPr/>
          <a:lstStyle/>
          <a:p>
            <a:pPr eaLnBrk="1" hangingPunct="1"/>
            <a:endParaRPr lang="it-IT"/>
          </a:p>
        </p:txBody>
      </p:sp>
    </p:spTree>
    <p:extLst>
      <p:ext uri="{BB962C8B-B14F-4D97-AF65-F5344CB8AC3E}">
        <p14:creationId xmlns:p14="http://schemas.microsoft.com/office/powerpoint/2010/main" val="1273438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8546" name="Rectangle 7"/>
          <p:cNvSpPr>
            <a:spLocks noGrp="1" noChangeArrowheads="1"/>
          </p:cNvSpPr>
          <p:nvPr>
            <p:ph type="sldNum" sz="quarter" idx="5"/>
          </p:nvPr>
        </p:nvSpPr>
        <p:spPr>
          <a:noFill/>
        </p:spPr>
        <p:txBody>
          <a:bodyPr/>
          <a:lstStyle/>
          <a:p>
            <a:fld id="{3911D923-FF12-472C-8347-73B76D1E3F99}" type="slidenum">
              <a:rPr lang="it-IT" smtClean="0"/>
              <a:pPr/>
              <a:t>31</a:t>
            </a:fld>
            <a:endParaRPr lang="it-IT"/>
          </a:p>
        </p:txBody>
      </p:sp>
      <p:sp>
        <p:nvSpPr>
          <p:cNvPr id="1388547" name="Rectangle 2"/>
          <p:cNvSpPr>
            <a:spLocks noGrp="1" noRot="1" noChangeAspect="1" noChangeArrowheads="1" noTextEdit="1"/>
          </p:cNvSpPr>
          <p:nvPr>
            <p:ph type="sldImg"/>
          </p:nvPr>
        </p:nvSpPr>
        <p:spPr>
          <a:ln/>
        </p:spPr>
      </p:sp>
      <p:sp>
        <p:nvSpPr>
          <p:cNvPr id="1388548" name="Rectangle 3"/>
          <p:cNvSpPr>
            <a:spLocks noGrp="1" noChangeArrowheads="1"/>
          </p:cNvSpPr>
          <p:nvPr>
            <p:ph type="body" idx="1"/>
          </p:nvPr>
        </p:nvSpPr>
        <p:spPr>
          <a:noFill/>
          <a:ln/>
        </p:spPr>
        <p:txBody>
          <a:bodyPr/>
          <a:lstStyle/>
          <a:p>
            <a:pPr eaLnBrk="1" hangingPunct="1"/>
            <a:endParaRPr lang="it-IT"/>
          </a:p>
        </p:txBody>
      </p:sp>
    </p:spTree>
    <p:extLst>
      <p:ext uri="{BB962C8B-B14F-4D97-AF65-F5344CB8AC3E}">
        <p14:creationId xmlns:p14="http://schemas.microsoft.com/office/powerpoint/2010/main" val="226771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9570" name="Rectangle 7"/>
          <p:cNvSpPr>
            <a:spLocks noGrp="1" noChangeArrowheads="1"/>
          </p:cNvSpPr>
          <p:nvPr>
            <p:ph type="sldNum" sz="quarter" idx="5"/>
          </p:nvPr>
        </p:nvSpPr>
        <p:spPr>
          <a:noFill/>
        </p:spPr>
        <p:txBody>
          <a:bodyPr/>
          <a:lstStyle/>
          <a:p>
            <a:fld id="{E90CEC09-BBCB-41E3-AC44-A11C7360FA89}" type="slidenum">
              <a:rPr lang="it-IT" smtClean="0"/>
              <a:pPr/>
              <a:t>33</a:t>
            </a:fld>
            <a:endParaRPr lang="it-IT"/>
          </a:p>
        </p:txBody>
      </p:sp>
      <p:sp>
        <p:nvSpPr>
          <p:cNvPr id="1389571" name="Rectangle 2"/>
          <p:cNvSpPr>
            <a:spLocks noGrp="1" noRot="1" noChangeAspect="1" noChangeArrowheads="1" noTextEdit="1"/>
          </p:cNvSpPr>
          <p:nvPr>
            <p:ph type="sldImg"/>
          </p:nvPr>
        </p:nvSpPr>
        <p:spPr>
          <a:ln/>
        </p:spPr>
      </p:sp>
      <p:sp>
        <p:nvSpPr>
          <p:cNvPr id="1389572" name="Rectangle 3"/>
          <p:cNvSpPr>
            <a:spLocks noGrp="1" noChangeArrowheads="1"/>
          </p:cNvSpPr>
          <p:nvPr>
            <p:ph type="body" idx="1"/>
          </p:nvPr>
        </p:nvSpPr>
        <p:spPr>
          <a:noFill/>
          <a:ln/>
        </p:spPr>
        <p:txBody>
          <a:bodyPr/>
          <a:lstStyle/>
          <a:p>
            <a:pPr eaLnBrk="1" hangingPunct="1"/>
            <a:endParaRPr lang="it-IT"/>
          </a:p>
        </p:txBody>
      </p:sp>
    </p:spTree>
    <p:extLst>
      <p:ext uri="{BB962C8B-B14F-4D97-AF65-F5344CB8AC3E}">
        <p14:creationId xmlns:p14="http://schemas.microsoft.com/office/powerpoint/2010/main" val="125620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2AB687-9C43-4CA3-835E-5B02893E1263}"/>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D5F7BF17-06A3-4669-979C-BC5BD9145A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A3C980DB-21AC-48B1-A475-63037897BAAB}"/>
              </a:ext>
            </a:extLst>
          </p:cNvPr>
          <p:cNvSpPr>
            <a:spLocks noGrp="1"/>
          </p:cNvSpPr>
          <p:nvPr>
            <p:ph type="dt" sz="half" idx="10"/>
          </p:nvPr>
        </p:nvSpPr>
        <p:spPr/>
        <p:txBody>
          <a:bodyPr/>
          <a:lstStyle/>
          <a:p>
            <a:fld id="{AEB37953-91C2-451E-A5D6-81248C652BF7}" type="datetimeFigureOut">
              <a:rPr lang="it-IT" smtClean="0"/>
              <a:t>03/05/2024</a:t>
            </a:fld>
            <a:endParaRPr lang="it-IT"/>
          </a:p>
        </p:txBody>
      </p:sp>
      <p:sp>
        <p:nvSpPr>
          <p:cNvPr id="5" name="Segnaposto piè di pagina 4">
            <a:extLst>
              <a:ext uri="{FF2B5EF4-FFF2-40B4-BE49-F238E27FC236}">
                <a16:creationId xmlns:a16="http://schemas.microsoft.com/office/drawing/2014/main" id="{73EA07D6-280B-4530-95D4-B28BCDF793D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DC25A1C-6A09-4CAD-BAF1-270D0594E097}"/>
              </a:ext>
            </a:extLst>
          </p:cNvPr>
          <p:cNvSpPr>
            <a:spLocks noGrp="1"/>
          </p:cNvSpPr>
          <p:nvPr>
            <p:ph type="sldNum" sz="quarter" idx="12"/>
          </p:nvPr>
        </p:nvSpPr>
        <p:spPr/>
        <p:txBody>
          <a:bodyPr/>
          <a:lstStyle/>
          <a:p>
            <a:fld id="{97DD13E0-A37A-48FF-BDA6-591D3CF2988D}" type="slidenum">
              <a:rPr lang="it-IT" smtClean="0"/>
              <a:t>‹N›</a:t>
            </a:fld>
            <a:endParaRPr lang="it-IT"/>
          </a:p>
        </p:txBody>
      </p:sp>
    </p:spTree>
    <p:extLst>
      <p:ext uri="{BB962C8B-B14F-4D97-AF65-F5344CB8AC3E}">
        <p14:creationId xmlns:p14="http://schemas.microsoft.com/office/powerpoint/2010/main" val="135736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428635-DDC5-4E12-A92D-8DF2DA0401F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60C364A-D80B-41B1-A406-A17A790764EB}"/>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7071E53-E1E9-49E9-A973-362758A15BA8}"/>
              </a:ext>
            </a:extLst>
          </p:cNvPr>
          <p:cNvSpPr>
            <a:spLocks noGrp="1"/>
          </p:cNvSpPr>
          <p:nvPr>
            <p:ph type="dt" sz="half" idx="10"/>
          </p:nvPr>
        </p:nvSpPr>
        <p:spPr/>
        <p:txBody>
          <a:bodyPr/>
          <a:lstStyle/>
          <a:p>
            <a:fld id="{AEB37953-91C2-451E-A5D6-81248C652BF7}" type="datetimeFigureOut">
              <a:rPr lang="it-IT" smtClean="0"/>
              <a:t>03/05/2024</a:t>
            </a:fld>
            <a:endParaRPr lang="it-IT"/>
          </a:p>
        </p:txBody>
      </p:sp>
      <p:sp>
        <p:nvSpPr>
          <p:cNvPr id="5" name="Segnaposto piè di pagina 4">
            <a:extLst>
              <a:ext uri="{FF2B5EF4-FFF2-40B4-BE49-F238E27FC236}">
                <a16:creationId xmlns:a16="http://schemas.microsoft.com/office/drawing/2014/main" id="{2F2B8964-7F53-4E79-9480-3414CAB519E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419F4DF-FA1A-4C7E-837D-F3EFDE705003}"/>
              </a:ext>
            </a:extLst>
          </p:cNvPr>
          <p:cNvSpPr>
            <a:spLocks noGrp="1"/>
          </p:cNvSpPr>
          <p:nvPr>
            <p:ph type="sldNum" sz="quarter" idx="12"/>
          </p:nvPr>
        </p:nvSpPr>
        <p:spPr/>
        <p:txBody>
          <a:bodyPr/>
          <a:lstStyle/>
          <a:p>
            <a:fld id="{97DD13E0-A37A-48FF-BDA6-591D3CF2988D}" type="slidenum">
              <a:rPr lang="it-IT" smtClean="0"/>
              <a:t>‹N›</a:t>
            </a:fld>
            <a:endParaRPr lang="it-IT"/>
          </a:p>
        </p:txBody>
      </p:sp>
    </p:spTree>
    <p:extLst>
      <p:ext uri="{BB962C8B-B14F-4D97-AF65-F5344CB8AC3E}">
        <p14:creationId xmlns:p14="http://schemas.microsoft.com/office/powerpoint/2010/main" val="1778829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99A0665-6606-49DB-80B5-49FE6F93507E}"/>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8EC152C-15C7-4D8F-9424-F29EE5D253A6}"/>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C84BA36-E229-4239-A979-EEB0D43D5F73}"/>
              </a:ext>
            </a:extLst>
          </p:cNvPr>
          <p:cNvSpPr>
            <a:spLocks noGrp="1"/>
          </p:cNvSpPr>
          <p:nvPr>
            <p:ph type="dt" sz="half" idx="10"/>
          </p:nvPr>
        </p:nvSpPr>
        <p:spPr/>
        <p:txBody>
          <a:bodyPr/>
          <a:lstStyle/>
          <a:p>
            <a:fld id="{AEB37953-91C2-451E-A5D6-81248C652BF7}" type="datetimeFigureOut">
              <a:rPr lang="it-IT" smtClean="0"/>
              <a:t>03/05/2024</a:t>
            </a:fld>
            <a:endParaRPr lang="it-IT"/>
          </a:p>
        </p:txBody>
      </p:sp>
      <p:sp>
        <p:nvSpPr>
          <p:cNvPr id="5" name="Segnaposto piè di pagina 4">
            <a:extLst>
              <a:ext uri="{FF2B5EF4-FFF2-40B4-BE49-F238E27FC236}">
                <a16:creationId xmlns:a16="http://schemas.microsoft.com/office/drawing/2014/main" id="{B2B8828F-2042-43CC-83F5-1B4EF8F32F4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AC3CED4-D3EC-4D0A-A553-D73CEDB6DF1F}"/>
              </a:ext>
            </a:extLst>
          </p:cNvPr>
          <p:cNvSpPr>
            <a:spLocks noGrp="1"/>
          </p:cNvSpPr>
          <p:nvPr>
            <p:ph type="sldNum" sz="quarter" idx="12"/>
          </p:nvPr>
        </p:nvSpPr>
        <p:spPr/>
        <p:txBody>
          <a:bodyPr/>
          <a:lstStyle/>
          <a:p>
            <a:fld id="{97DD13E0-A37A-48FF-BDA6-591D3CF2988D}" type="slidenum">
              <a:rPr lang="it-IT" smtClean="0"/>
              <a:t>‹N›</a:t>
            </a:fld>
            <a:endParaRPr lang="it-IT"/>
          </a:p>
        </p:txBody>
      </p:sp>
    </p:spTree>
    <p:extLst>
      <p:ext uri="{BB962C8B-B14F-4D97-AF65-F5344CB8AC3E}">
        <p14:creationId xmlns:p14="http://schemas.microsoft.com/office/powerpoint/2010/main" val="42002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5AE789-2421-4F1E-8254-23AE39BBBA3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B062E69-C20F-4B66-8B70-B0C42373DA42}"/>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4CAEB0F-9F8E-4DF7-B157-48854A7C2B5B}"/>
              </a:ext>
            </a:extLst>
          </p:cNvPr>
          <p:cNvSpPr>
            <a:spLocks noGrp="1"/>
          </p:cNvSpPr>
          <p:nvPr>
            <p:ph type="dt" sz="half" idx="10"/>
          </p:nvPr>
        </p:nvSpPr>
        <p:spPr/>
        <p:txBody>
          <a:bodyPr/>
          <a:lstStyle/>
          <a:p>
            <a:fld id="{AEB37953-91C2-451E-A5D6-81248C652BF7}" type="datetimeFigureOut">
              <a:rPr lang="it-IT" smtClean="0"/>
              <a:t>03/05/2024</a:t>
            </a:fld>
            <a:endParaRPr lang="it-IT"/>
          </a:p>
        </p:txBody>
      </p:sp>
      <p:sp>
        <p:nvSpPr>
          <p:cNvPr id="5" name="Segnaposto piè di pagina 4">
            <a:extLst>
              <a:ext uri="{FF2B5EF4-FFF2-40B4-BE49-F238E27FC236}">
                <a16:creationId xmlns:a16="http://schemas.microsoft.com/office/drawing/2014/main" id="{7D799921-9D68-470D-95B0-E3965A7AC11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CD910D4-40FF-4E0C-9413-4A5C92936B33}"/>
              </a:ext>
            </a:extLst>
          </p:cNvPr>
          <p:cNvSpPr>
            <a:spLocks noGrp="1"/>
          </p:cNvSpPr>
          <p:nvPr>
            <p:ph type="sldNum" sz="quarter" idx="12"/>
          </p:nvPr>
        </p:nvSpPr>
        <p:spPr/>
        <p:txBody>
          <a:bodyPr/>
          <a:lstStyle/>
          <a:p>
            <a:fld id="{97DD13E0-A37A-48FF-BDA6-591D3CF2988D}" type="slidenum">
              <a:rPr lang="it-IT" smtClean="0"/>
              <a:t>‹N›</a:t>
            </a:fld>
            <a:endParaRPr lang="it-IT"/>
          </a:p>
        </p:txBody>
      </p:sp>
    </p:spTree>
    <p:extLst>
      <p:ext uri="{BB962C8B-B14F-4D97-AF65-F5344CB8AC3E}">
        <p14:creationId xmlns:p14="http://schemas.microsoft.com/office/powerpoint/2010/main" val="1601200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2D7F7F-D872-4FF4-9F2C-7F02CB136414}"/>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F3D4ADA-969D-4B78-B833-ADE81189FE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65B72052-2F64-4828-830C-110E9F1A604C}"/>
              </a:ext>
            </a:extLst>
          </p:cNvPr>
          <p:cNvSpPr>
            <a:spLocks noGrp="1"/>
          </p:cNvSpPr>
          <p:nvPr>
            <p:ph type="dt" sz="half" idx="10"/>
          </p:nvPr>
        </p:nvSpPr>
        <p:spPr/>
        <p:txBody>
          <a:bodyPr/>
          <a:lstStyle/>
          <a:p>
            <a:fld id="{AEB37953-91C2-451E-A5D6-81248C652BF7}" type="datetimeFigureOut">
              <a:rPr lang="it-IT" smtClean="0"/>
              <a:t>03/05/2024</a:t>
            </a:fld>
            <a:endParaRPr lang="it-IT"/>
          </a:p>
        </p:txBody>
      </p:sp>
      <p:sp>
        <p:nvSpPr>
          <p:cNvPr id="5" name="Segnaposto piè di pagina 4">
            <a:extLst>
              <a:ext uri="{FF2B5EF4-FFF2-40B4-BE49-F238E27FC236}">
                <a16:creationId xmlns:a16="http://schemas.microsoft.com/office/drawing/2014/main" id="{1BD53F9E-9635-49E6-8634-2D9BCA2B8AF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3FBEB49-7039-4DC2-AB1D-30E6F4C428E1}"/>
              </a:ext>
            </a:extLst>
          </p:cNvPr>
          <p:cNvSpPr>
            <a:spLocks noGrp="1"/>
          </p:cNvSpPr>
          <p:nvPr>
            <p:ph type="sldNum" sz="quarter" idx="12"/>
          </p:nvPr>
        </p:nvSpPr>
        <p:spPr/>
        <p:txBody>
          <a:bodyPr/>
          <a:lstStyle/>
          <a:p>
            <a:fld id="{97DD13E0-A37A-48FF-BDA6-591D3CF2988D}" type="slidenum">
              <a:rPr lang="it-IT" smtClean="0"/>
              <a:t>‹N›</a:t>
            </a:fld>
            <a:endParaRPr lang="it-IT"/>
          </a:p>
        </p:txBody>
      </p:sp>
    </p:spTree>
    <p:extLst>
      <p:ext uri="{BB962C8B-B14F-4D97-AF65-F5344CB8AC3E}">
        <p14:creationId xmlns:p14="http://schemas.microsoft.com/office/powerpoint/2010/main" val="981114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8D40E9-FB98-4BC2-8443-417906435F9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32CECDA-5013-46C3-9D90-1C6A2F24A456}"/>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977C617E-7F0A-4D1C-81A4-3B6EA1CF4047}"/>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D2562E4B-C6CD-4650-984D-AE1F5305A608}"/>
              </a:ext>
            </a:extLst>
          </p:cNvPr>
          <p:cNvSpPr>
            <a:spLocks noGrp="1"/>
          </p:cNvSpPr>
          <p:nvPr>
            <p:ph type="dt" sz="half" idx="10"/>
          </p:nvPr>
        </p:nvSpPr>
        <p:spPr/>
        <p:txBody>
          <a:bodyPr/>
          <a:lstStyle/>
          <a:p>
            <a:fld id="{AEB37953-91C2-451E-A5D6-81248C652BF7}" type="datetimeFigureOut">
              <a:rPr lang="it-IT" smtClean="0"/>
              <a:t>03/05/2024</a:t>
            </a:fld>
            <a:endParaRPr lang="it-IT"/>
          </a:p>
        </p:txBody>
      </p:sp>
      <p:sp>
        <p:nvSpPr>
          <p:cNvPr id="6" name="Segnaposto piè di pagina 5">
            <a:extLst>
              <a:ext uri="{FF2B5EF4-FFF2-40B4-BE49-F238E27FC236}">
                <a16:creationId xmlns:a16="http://schemas.microsoft.com/office/drawing/2014/main" id="{33E5E1DF-CF5E-481D-80BC-2942818F563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DCCD620-208D-4C97-847A-2913E554E8AD}"/>
              </a:ext>
            </a:extLst>
          </p:cNvPr>
          <p:cNvSpPr>
            <a:spLocks noGrp="1"/>
          </p:cNvSpPr>
          <p:nvPr>
            <p:ph type="sldNum" sz="quarter" idx="12"/>
          </p:nvPr>
        </p:nvSpPr>
        <p:spPr/>
        <p:txBody>
          <a:bodyPr/>
          <a:lstStyle/>
          <a:p>
            <a:fld id="{97DD13E0-A37A-48FF-BDA6-591D3CF2988D}" type="slidenum">
              <a:rPr lang="it-IT" smtClean="0"/>
              <a:t>‹N›</a:t>
            </a:fld>
            <a:endParaRPr lang="it-IT"/>
          </a:p>
        </p:txBody>
      </p:sp>
    </p:spTree>
    <p:extLst>
      <p:ext uri="{BB962C8B-B14F-4D97-AF65-F5344CB8AC3E}">
        <p14:creationId xmlns:p14="http://schemas.microsoft.com/office/powerpoint/2010/main" val="2398467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EF9ADF-73DA-4B7E-B413-8BF854CA2D6F}"/>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7B9BEF2-C409-4AC3-9DB2-63405D9752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306AA868-A541-4E8B-9323-787EC8D84E45}"/>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0FE60610-DA04-46A4-AE57-37634153C8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10C44356-7D78-4E69-A3EB-7E08D586FEC5}"/>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46085A8-26E0-43FE-801A-555C60A362C5}"/>
              </a:ext>
            </a:extLst>
          </p:cNvPr>
          <p:cNvSpPr>
            <a:spLocks noGrp="1"/>
          </p:cNvSpPr>
          <p:nvPr>
            <p:ph type="dt" sz="half" idx="10"/>
          </p:nvPr>
        </p:nvSpPr>
        <p:spPr/>
        <p:txBody>
          <a:bodyPr/>
          <a:lstStyle/>
          <a:p>
            <a:fld id="{AEB37953-91C2-451E-A5D6-81248C652BF7}" type="datetimeFigureOut">
              <a:rPr lang="it-IT" smtClean="0"/>
              <a:t>03/05/2024</a:t>
            </a:fld>
            <a:endParaRPr lang="it-IT"/>
          </a:p>
        </p:txBody>
      </p:sp>
      <p:sp>
        <p:nvSpPr>
          <p:cNvPr id="8" name="Segnaposto piè di pagina 7">
            <a:extLst>
              <a:ext uri="{FF2B5EF4-FFF2-40B4-BE49-F238E27FC236}">
                <a16:creationId xmlns:a16="http://schemas.microsoft.com/office/drawing/2014/main" id="{30AB029A-F436-4F99-9E3D-8835B9E195D7}"/>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76C3F4D5-0779-4EB3-85FB-DC8002F1CE22}"/>
              </a:ext>
            </a:extLst>
          </p:cNvPr>
          <p:cNvSpPr>
            <a:spLocks noGrp="1"/>
          </p:cNvSpPr>
          <p:nvPr>
            <p:ph type="sldNum" sz="quarter" idx="12"/>
          </p:nvPr>
        </p:nvSpPr>
        <p:spPr/>
        <p:txBody>
          <a:bodyPr/>
          <a:lstStyle/>
          <a:p>
            <a:fld id="{97DD13E0-A37A-48FF-BDA6-591D3CF2988D}" type="slidenum">
              <a:rPr lang="it-IT" smtClean="0"/>
              <a:t>‹N›</a:t>
            </a:fld>
            <a:endParaRPr lang="it-IT"/>
          </a:p>
        </p:txBody>
      </p:sp>
    </p:spTree>
    <p:extLst>
      <p:ext uri="{BB962C8B-B14F-4D97-AF65-F5344CB8AC3E}">
        <p14:creationId xmlns:p14="http://schemas.microsoft.com/office/powerpoint/2010/main" val="755790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5C4A16-B01D-493F-ADCB-3238D82DF4C0}"/>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469D9B77-45CF-47B7-ACB9-7C74ED348907}"/>
              </a:ext>
            </a:extLst>
          </p:cNvPr>
          <p:cNvSpPr>
            <a:spLocks noGrp="1"/>
          </p:cNvSpPr>
          <p:nvPr>
            <p:ph type="dt" sz="half" idx="10"/>
          </p:nvPr>
        </p:nvSpPr>
        <p:spPr/>
        <p:txBody>
          <a:bodyPr/>
          <a:lstStyle/>
          <a:p>
            <a:fld id="{AEB37953-91C2-451E-A5D6-81248C652BF7}" type="datetimeFigureOut">
              <a:rPr lang="it-IT" smtClean="0"/>
              <a:t>03/05/2024</a:t>
            </a:fld>
            <a:endParaRPr lang="it-IT"/>
          </a:p>
        </p:txBody>
      </p:sp>
      <p:sp>
        <p:nvSpPr>
          <p:cNvPr id="4" name="Segnaposto piè di pagina 3">
            <a:extLst>
              <a:ext uri="{FF2B5EF4-FFF2-40B4-BE49-F238E27FC236}">
                <a16:creationId xmlns:a16="http://schemas.microsoft.com/office/drawing/2014/main" id="{D88B5074-0916-4020-8873-508584430908}"/>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853B990-49EB-4A17-AC52-1755E1E78574}"/>
              </a:ext>
            </a:extLst>
          </p:cNvPr>
          <p:cNvSpPr>
            <a:spLocks noGrp="1"/>
          </p:cNvSpPr>
          <p:nvPr>
            <p:ph type="sldNum" sz="quarter" idx="12"/>
          </p:nvPr>
        </p:nvSpPr>
        <p:spPr/>
        <p:txBody>
          <a:bodyPr/>
          <a:lstStyle/>
          <a:p>
            <a:fld id="{97DD13E0-A37A-48FF-BDA6-591D3CF2988D}" type="slidenum">
              <a:rPr lang="it-IT" smtClean="0"/>
              <a:t>‹N›</a:t>
            </a:fld>
            <a:endParaRPr lang="it-IT"/>
          </a:p>
        </p:txBody>
      </p:sp>
    </p:spTree>
    <p:extLst>
      <p:ext uri="{BB962C8B-B14F-4D97-AF65-F5344CB8AC3E}">
        <p14:creationId xmlns:p14="http://schemas.microsoft.com/office/powerpoint/2010/main" val="206345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C2E1D8DE-467A-40D3-AD13-F656CA305A91}"/>
              </a:ext>
            </a:extLst>
          </p:cNvPr>
          <p:cNvSpPr>
            <a:spLocks noGrp="1"/>
          </p:cNvSpPr>
          <p:nvPr>
            <p:ph type="dt" sz="half" idx="10"/>
          </p:nvPr>
        </p:nvSpPr>
        <p:spPr/>
        <p:txBody>
          <a:bodyPr/>
          <a:lstStyle/>
          <a:p>
            <a:fld id="{AEB37953-91C2-451E-A5D6-81248C652BF7}" type="datetimeFigureOut">
              <a:rPr lang="it-IT" smtClean="0"/>
              <a:t>03/05/2024</a:t>
            </a:fld>
            <a:endParaRPr lang="it-IT"/>
          </a:p>
        </p:txBody>
      </p:sp>
      <p:sp>
        <p:nvSpPr>
          <p:cNvPr id="3" name="Segnaposto piè di pagina 2">
            <a:extLst>
              <a:ext uri="{FF2B5EF4-FFF2-40B4-BE49-F238E27FC236}">
                <a16:creationId xmlns:a16="http://schemas.microsoft.com/office/drawing/2014/main" id="{D4962066-FA93-43BB-9486-0AB30EF6E15D}"/>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CE8B095D-2D17-4736-BC82-3E8FAF516B7C}"/>
              </a:ext>
            </a:extLst>
          </p:cNvPr>
          <p:cNvSpPr>
            <a:spLocks noGrp="1"/>
          </p:cNvSpPr>
          <p:nvPr>
            <p:ph type="sldNum" sz="quarter" idx="12"/>
          </p:nvPr>
        </p:nvSpPr>
        <p:spPr/>
        <p:txBody>
          <a:bodyPr/>
          <a:lstStyle/>
          <a:p>
            <a:fld id="{97DD13E0-A37A-48FF-BDA6-591D3CF2988D}" type="slidenum">
              <a:rPr lang="it-IT" smtClean="0"/>
              <a:t>‹N›</a:t>
            </a:fld>
            <a:endParaRPr lang="it-IT"/>
          </a:p>
        </p:txBody>
      </p:sp>
    </p:spTree>
    <p:extLst>
      <p:ext uri="{BB962C8B-B14F-4D97-AF65-F5344CB8AC3E}">
        <p14:creationId xmlns:p14="http://schemas.microsoft.com/office/powerpoint/2010/main" val="2881882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22FF63-D598-47FA-B1A8-B832BFD824F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B88CB39-4312-48B8-923B-8C1F6B0CE1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270C3E23-85C4-4DF2-A663-61CF91464F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151CCA4D-D7DD-49E5-AB24-4ADFB8F2CFB4}"/>
              </a:ext>
            </a:extLst>
          </p:cNvPr>
          <p:cNvSpPr>
            <a:spLocks noGrp="1"/>
          </p:cNvSpPr>
          <p:nvPr>
            <p:ph type="dt" sz="half" idx="10"/>
          </p:nvPr>
        </p:nvSpPr>
        <p:spPr/>
        <p:txBody>
          <a:bodyPr/>
          <a:lstStyle/>
          <a:p>
            <a:fld id="{AEB37953-91C2-451E-A5D6-81248C652BF7}" type="datetimeFigureOut">
              <a:rPr lang="it-IT" smtClean="0"/>
              <a:t>03/05/2024</a:t>
            </a:fld>
            <a:endParaRPr lang="it-IT"/>
          </a:p>
        </p:txBody>
      </p:sp>
      <p:sp>
        <p:nvSpPr>
          <p:cNvPr id="6" name="Segnaposto piè di pagina 5">
            <a:extLst>
              <a:ext uri="{FF2B5EF4-FFF2-40B4-BE49-F238E27FC236}">
                <a16:creationId xmlns:a16="http://schemas.microsoft.com/office/drawing/2014/main" id="{16B91285-EE7A-4F87-AE0A-71948EDC0F9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ACA853B-6C67-4B85-92D7-03651E3D8665}"/>
              </a:ext>
            </a:extLst>
          </p:cNvPr>
          <p:cNvSpPr>
            <a:spLocks noGrp="1"/>
          </p:cNvSpPr>
          <p:nvPr>
            <p:ph type="sldNum" sz="quarter" idx="12"/>
          </p:nvPr>
        </p:nvSpPr>
        <p:spPr/>
        <p:txBody>
          <a:bodyPr/>
          <a:lstStyle/>
          <a:p>
            <a:fld id="{97DD13E0-A37A-48FF-BDA6-591D3CF2988D}" type="slidenum">
              <a:rPr lang="it-IT" smtClean="0"/>
              <a:t>‹N›</a:t>
            </a:fld>
            <a:endParaRPr lang="it-IT"/>
          </a:p>
        </p:txBody>
      </p:sp>
    </p:spTree>
    <p:extLst>
      <p:ext uri="{BB962C8B-B14F-4D97-AF65-F5344CB8AC3E}">
        <p14:creationId xmlns:p14="http://schemas.microsoft.com/office/powerpoint/2010/main" val="1055858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A833D9-42ED-4DD9-B8D9-4B8ACC0EA18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3C46F78D-D40F-4C8A-87C1-D7D3DF1665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99FFF1D8-7A92-4CDD-976B-FD0BBEFFB9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9EC5CECD-5289-4411-95FC-46BA66B2B3DD}"/>
              </a:ext>
            </a:extLst>
          </p:cNvPr>
          <p:cNvSpPr>
            <a:spLocks noGrp="1"/>
          </p:cNvSpPr>
          <p:nvPr>
            <p:ph type="dt" sz="half" idx="10"/>
          </p:nvPr>
        </p:nvSpPr>
        <p:spPr/>
        <p:txBody>
          <a:bodyPr/>
          <a:lstStyle/>
          <a:p>
            <a:fld id="{AEB37953-91C2-451E-A5D6-81248C652BF7}" type="datetimeFigureOut">
              <a:rPr lang="it-IT" smtClean="0"/>
              <a:t>03/05/2024</a:t>
            </a:fld>
            <a:endParaRPr lang="it-IT"/>
          </a:p>
        </p:txBody>
      </p:sp>
      <p:sp>
        <p:nvSpPr>
          <p:cNvPr id="6" name="Segnaposto piè di pagina 5">
            <a:extLst>
              <a:ext uri="{FF2B5EF4-FFF2-40B4-BE49-F238E27FC236}">
                <a16:creationId xmlns:a16="http://schemas.microsoft.com/office/drawing/2014/main" id="{A9EB8BCC-7156-48E6-995C-74E7B835C4F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A329A00-2A85-4A41-B4A6-D0E864F4FDCC}"/>
              </a:ext>
            </a:extLst>
          </p:cNvPr>
          <p:cNvSpPr>
            <a:spLocks noGrp="1"/>
          </p:cNvSpPr>
          <p:nvPr>
            <p:ph type="sldNum" sz="quarter" idx="12"/>
          </p:nvPr>
        </p:nvSpPr>
        <p:spPr/>
        <p:txBody>
          <a:bodyPr/>
          <a:lstStyle/>
          <a:p>
            <a:fld id="{97DD13E0-A37A-48FF-BDA6-591D3CF2988D}" type="slidenum">
              <a:rPr lang="it-IT" smtClean="0"/>
              <a:t>‹N›</a:t>
            </a:fld>
            <a:endParaRPr lang="it-IT"/>
          </a:p>
        </p:txBody>
      </p:sp>
    </p:spTree>
    <p:extLst>
      <p:ext uri="{BB962C8B-B14F-4D97-AF65-F5344CB8AC3E}">
        <p14:creationId xmlns:p14="http://schemas.microsoft.com/office/powerpoint/2010/main" val="1719795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D1914FFD-EE24-421E-9C8D-DA6C4A6E2F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2A0B042-A4A8-486A-8761-977C5B6F3A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C5AE5A5-2A49-46C0-867B-7172E5C0FF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B37953-91C2-451E-A5D6-81248C652BF7}" type="datetimeFigureOut">
              <a:rPr lang="it-IT" smtClean="0"/>
              <a:t>03/05/2024</a:t>
            </a:fld>
            <a:endParaRPr lang="it-IT"/>
          </a:p>
        </p:txBody>
      </p:sp>
      <p:sp>
        <p:nvSpPr>
          <p:cNvPr id="5" name="Segnaposto piè di pagina 4">
            <a:extLst>
              <a:ext uri="{FF2B5EF4-FFF2-40B4-BE49-F238E27FC236}">
                <a16:creationId xmlns:a16="http://schemas.microsoft.com/office/drawing/2014/main" id="{288793B3-F430-4A85-B3E2-857BB22244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66F2ABF7-8D03-42EE-BED9-59FCB38F44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D13E0-A37A-48FF-BDA6-591D3CF2988D}" type="slidenum">
              <a:rPr lang="it-IT" smtClean="0"/>
              <a:t>‹N›</a:t>
            </a:fld>
            <a:endParaRPr lang="it-IT"/>
          </a:p>
        </p:txBody>
      </p:sp>
    </p:spTree>
    <p:extLst>
      <p:ext uri="{BB962C8B-B14F-4D97-AF65-F5344CB8AC3E}">
        <p14:creationId xmlns:p14="http://schemas.microsoft.com/office/powerpoint/2010/main" val="497385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www.dt.mef.gov.it/export/sites/sitodt/modules/documenti_it/analisi_progammazione/documenti_programmatici/def_2024/DEF-2024_PD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ec.europa.eu/eurostat/statistics-explained/index.php?title=File:Public_balance,_2019_and_2020_(%C2%B9)_(Net_borrowing_(-)_or_lending_(%2B)_of_the_general_government_sector,_%25_of_GDP)_Oct_2021.png"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ec.europa.eu/eurostat/statistics-explained/index.php?title=Government_finance_statistics#General_government_surplus.2Fdeficit"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9.wmf"/><Relationship Id="rId5" Type="http://schemas.openxmlformats.org/officeDocument/2006/relationships/oleObject" Target="../embeddings/oleObject1.bin"/><Relationship Id="rId4" Type="http://schemas.openxmlformats.org/officeDocument/2006/relationships/notesSlide" Target="../notesSlides/notesSlide1.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hyperlink" Target="https://www.bancaditalia.it/pubblicazioni/indagine-famiglie/bil-fam2020/index.html" TargetMode="External"/><Relationship Id="rId5" Type="http://schemas.openxmlformats.org/officeDocument/2006/relationships/image" Target="../media/image10.emf"/><Relationship Id="rId4" Type="http://schemas.openxmlformats.org/officeDocument/2006/relationships/image" Target="../media/image4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6.png"/></Relationships>
</file>

<file path=ppt/slides/_rels/slide3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3" Type="http://schemas.openxmlformats.org/officeDocument/2006/relationships/hyperlink" Target="https://www.politichecoesione.governo.it/it/" TargetMode="External"/><Relationship Id="rId2" Type="http://schemas.openxmlformats.org/officeDocument/2006/relationships/hyperlink" Target="https://ec.europa.eu/regional_policy/information-sources/cohesion-report_en" TargetMode="External"/><Relationship Id="rId1" Type="http://schemas.openxmlformats.org/officeDocument/2006/relationships/slideLayout" Target="../slideLayouts/slideLayout2.xml"/><Relationship Id="rId4" Type="http://schemas.openxmlformats.org/officeDocument/2006/relationships/hyperlink" Target="https://www.regione.fvg.it/rafvg/cms/RAFVG/fondi-europei-fvg-internazionale/POLITICHE_DI_COESIONE_2021-2027/"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regione.fvg.it/rafvg/cms/RAFVG/fondi-europei-fvg-internazionale/S3_FVG/FOGLIA0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www.rgs.mef.gov.it/_Documenti/VERSIONE-I/Attivit--i/Contabilit_e_finanza_pubblica/DEF/2024/Nota-Metodologica-2024.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customXml" Target="../ink/ink3.xml"/><Relationship Id="rId13" Type="http://schemas.openxmlformats.org/officeDocument/2006/relationships/image" Target="../media/image38.png"/><Relationship Id="rId18" Type="http://schemas.openxmlformats.org/officeDocument/2006/relationships/customXml" Target="../ink/ink8.xml"/><Relationship Id="rId3" Type="http://schemas.openxmlformats.org/officeDocument/2006/relationships/image" Target="../media/image1.emf"/><Relationship Id="rId7" Type="http://schemas.openxmlformats.org/officeDocument/2006/relationships/image" Target="../media/image35.png"/><Relationship Id="rId12" Type="http://schemas.openxmlformats.org/officeDocument/2006/relationships/customXml" Target="../ink/ink5.xml"/><Relationship Id="rId17" Type="http://schemas.openxmlformats.org/officeDocument/2006/relationships/image" Target="../media/image40.png"/><Relationship Id="rId2" Type="http://schemas.openxmlformats.org/officeDocument/2006/relationships/hyperlink" Target="https://www.istat.it/it/files/2023/03/PIL-e-indebitamento-AP.pdf" TargetMode="External"/><Relationship Id="rId16" Type="http://schemas.openxmlformats.org/officeDocument/2006/relationships/customXml" Target="../ink/ink7.xml"/><Relationship Id="rId1" Type="http://schemas.openxmlformats.org/officeDocument/2006/relationships/slideLayout" Target="../slideLayouts/slideLayout6.xml"/><Relationship Id="rId6" Type="http://schemas.openxmlformats.org/officeDocument/2006/relationships/customXml" Target="../ink/ink2.xml"/><Relationship Id="rId11" Type="http://schemas.openxmlformats.org/officeDocument/2006/relationships/image" Target="../media/image37.png"/><Relationship Id="rId5" Type="http://schemas.openxmlformats.org/officeDocument/2006/relationships/image" Target="../media/image34.png"/><Relationship Id="rId15" Type="http://schemas.openxmlformats.org/officeDocument/2006/relationships/image" Target="../media/image39.png"/><Relationship Id="rId10" Type="http://schemas.openxmlformats.org/officeDocument/2006/relationships/customXml" Target="../ink/ink4.xml"/><Relationship Id="rId19" Type="http://schemas.openxmlformats.org/officeDocument/2006/relationships/image" Target="../media/image41.png"/><Relationship Id="rId4" Type="http://schemas.openxmlformats.org/officeDocument/2006/relationships/customXml" Target="../ink/ink1.xml"/><Relationship Id="rId9" Type="http://schemas.openxmlformats.org/officeDocument/2006/relationships/image" Target="../media/image36.png"/><Relationship Id="rId14" Type="http://schemas.openxmlformats.org/officeDocument/2006/relationships/customXml" Target="../ink/ink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4FD217-ECF1-4428-B681-E286EF913D96}"/>
              </a:ext>
            </a:extLst>
          </p:cNvPr>
          <p:cNvSpPr>
            <a:spLocks noGrp="1"/>
          </p:cNvSpPr>
          <p:nvPr>
            <p:ph type="ctrTitle"/>
          </p:nvPr>
        </p:nvSpPr>
        <p:spPr/>
        <p:txBody>
          <a:bodyPr/>
          <a:lstStyle/>
          <a:p>
            <a:r>
              <a:rPr lang="it-IT" dirty="0"/>
              <a:t>La politica di bilancio</a:t>
            </a:r>
          </a:p>
        </p:txBody>
      </p:sp>
      <p:sp>
        <p:nvSpPr>
          <p:cNvPr id="3" name="Sottotitolo 2">
            <a:extLst>
              <a:ext uri="{FF2B5EF4-FFF2-40B4-BE49-F238E27FC236}">
                <a16:creationId xmlns:a16="http://schemas.microsoft.com/office/drawing/2014/main" id="{08A2326E-ECBA-43DB-B0DA-A95FE81F790B}"/>
              </a:ext>
            </a:extLst>
          </p:cNvPr>
          <p:cNvSpPr>
            <a:spLocks noGrp="1"/>
          </p:cNvSpPr>
          <p:nvPr>
            <p:ph type="subTitle" idx="1"/>
          </p:nvPr>
        </p:nvSpPr>
        <p:spPr/>
        <p:txBody>
          <a:bodyPr/>
          <a:lstStyle/>
          <a:p>
            <a:r>
              <a:rPr lang="it-IT" dirty="0"/>
              <a:t>Dai documenti di bilancio alle basi teoriche</a:t>
            </a:r>
          </a:p>
        </p:txBody>
      </p:sp>
    </p:spTree>
    <p:extLst>
      <p:ext uri="{BB962C8B-B14F-4D97-AF65-F5344CB8AC3E}">
        <p14:creationId xmlns:p14="http://schemas.microsoft.com/office/powerpoint/2010/main" val="1277605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050DEE-7409-417D-A0C3-4886DB2E5BD7}"/>
              </a:ext>
            </a:extLst>
          </p:cNvPr>
          <p:cNvSpPr>
            <a:spLocks noGrp="1"/>
          </p:cNvSpPr>
          <p:nvPr>
            <p:ph type="title"/>
          </p:nvPr>
        </p:nvSpPr>
        <p:spPr/>
        <p:txBody>
          <a:bodyPr/>
          <a:lstStyle/>
          <a:p>
            <a:r>
              <a:rPr lang="it-IT" dirty="0"/>
              <a:t>… e per il 2024</a:t>
            </a:r>
          </a:p>
        </p:txBody>
      </p:sp>
      <p:pic>
        <p:nvPicPr>
          <p:cNvPr id="3" name="Immagine 2">
            <a:extLst>
              <a:ext uri="{FF2B5EF4-FFF2-40B4-BE49-F238E27FC236}">
                <a16:creationId xmlns:a16="http://schemas.microsoft.com/office/drawing/2014/main" id="{1D4A6F0A-0E89-44DF-8BC7-5AEC73FB5F3C}"/>
              </a:ext>
            </a:extLst>
          </p:cNvPr>
          <p:cNvPicPr>
            <a:picLocks noChangeAspect="1"/>
          </p:cNvPicPr>
          <p:nvPr/>
        </p:nvPicPr>
        <p:blipFill>
          <a:blip r:embed="rId2"/>
          <a:stretch>
            <a:fillRect/>
          </a:stretch>
        </p:blipFill>
        <p:spPr>
          <a:xfrm>
            <a:off x="968725" y="1560344"/>
            <a:ext cx="7287002" cy="4875290"/>
          </a:xfrm>
          <a:prstGeom prst="rect">
            <a:avLst/>
          </a:prstGeom>
        </p:spPr>
      </p:pic>
      <p:sp>
        <p:nvSpPr>
          <p:cNvPr id="4" name="Rettangolo 3">
            <a:extLst>
              <a:ext uri="{FF2B5EF4-FFF2-40B4-BE49-F238E27FC236}">
                <a16:creationId xmlns:a16="http://schemas.microsoft.com/office/drawing/2014/main" id="{3B2A10F9-90E7-4811-BC18-2EDC23D1B6AA}"/>
              </a:ext>
            </a:extLst>
          </p:cNvPr>
          <p:cNvSpPr/>
          <p:nvPr/>
        </p:nvSpPr>
        <p:spPr>
          <a:xfrm>
            <a:off x="4868091" y="2368732"/>
            <a:ext cx="1550126" cy="20465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sinistra 4">
            <a:extLst>
              <a:ext uri="{FF2B5EF4-FFF2-40B4-BE49-F238E27FC236}">
                <a16:creationId xmlns:a16="http://schemas.microsoft.com/office/drawing/2014/main" id="{1AE4DEFA-8337-4518-B945-446F1DE9F66A}"/>
              </a:ext>
            </a:extLst>
          </p:cNvPr>
          <p:cNvSpPr/>
          <p:nvPr/>
        </p:nvSpPr>
        <p:spPr>
          <a:xfrm>
            <a:off x="8255727" y="2734165"/>
            <a:ext cx="2652305" cy="138967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t>Revisione del PIL potenziale per effetto dell’ultimo periodo</a:t>
            </a:r>
          </a:p>
        </p:txBody>
      </p:sp>
      <p:sp>
        <p:nvSpPr>
          <p:cNvPr id="6" name="Rettangolo 5">
            <a:extLst>
              <a:ext uri="{FF2B5EF4-FFF2-40B4-BE49-F238E27FC236}">
                <a16:creationId xmlns:a16="http://schemas.microsoft.com/office/drawing/2014/main" id="{0F913846-E80C-40F6-8222-C98C98F9B5F2}"/>
              </a:ext>
            </a:extLst>
          </p:cNvPr>
          <p:cNvSpPr/>
          <p:nvPr/>
        </p:nvSpPr>
        <p:spPr>
          <a:xfrm>
            <a:off x="4868091" y="3326674"/>
            <a:ext cx="1550126" cy="20465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00B050"/>
              </a:solidFill>
            </a:endParaRPr>
          </a:p>
        </p:txBody>
      </p:sp>
      <p:sp>
        <p:nvSpPr>
          <p:cNvPr id="7" name="Rettangolo 6">
            <a:extLst>
              <a:ext uri="{FF2B5EF4-FFF2-40B4-BE49-F238E27FC236}">
                <a16:creationId xmlns:a16="http://schemas.microsoft.com/office/drawing/2014/main" id="{F3A8A6A2-D9E9-4789-9CF6-3CE7E97D2AD6}"/>
              </a:ext>
            </a:extLst>
          </p:cNvPr>
          <p:cNvSpPr/>
          <p:nvPr/>
        </p:nvSpPr>
        <p:spPr>
          <a:xfrm>
            <a:off x="6096000" y="3735977"/>
            <a:ext cx="278674" cy="596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a:extLst>
              <a:ext uri="{FF2B5EF4-FFF2-40B4-BE49-F238E27FC236}">
                <a16:creationId xmlns:a16="http://schemas.microsoft.com/office/drawing/2014/main" id="{F0D41D6F-BC39-4564-8BC6-5644F8CDAA56}"/>
              </a:ext>
            </a:extLst>
          </p:cNvPr>
          <p:cNvSpPr/>
          <p:nvPr/>
        </p:nvSpPr>
        <p:spPr>
          <a:xfrm>
            <a:off x="5345321" y="4333966"/>
            <a:ext cx="1072896" cy="20320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a:extLst>
              <a:ext uri="{FF2B5EF4-FFF2-40B4-BE49-F238E27FC236}">
                <a16:creationId xmlns:a16="http://schemas.microsoft.com/office/drawing/2014/main" id="{A778BF33-97B6-428C-B1B0-1D506D186A1C}"/>
              </a:ext>
            </a:extLst>
          </p:cNvPr>
          <p:cNvSpPr/>
          <p:nvPr/>
        </p:nvSpPr>
        <p:spPr>
          <a:xfrm>
            <a:off x="5301778" y="5093004"/>
            <a:ext cx="1072896" cy="20465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035049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096D4FA9-12EE-4040-BCC6-B4116ACACF2C}"/>
              </a:ext>
            </a:extLst>
          </p:cNvPr>
          <p:cNvPicPr>
            <a:picLocks noChangeAspect="1"/>
          </p:cNvPicPr>
          <p:nvPr/>
        </p:nvPicPr>
        <p:blipFill>
          <a:blip r:embed="rId2"/>
          <a:stretch>
            <a:fillRect/>
          </a:stretch>
        </p:blipFill>
        <p:spPr>
          <a:xfrm>
            <a:off x="963362" y="287327"/>
            <a:ext cx="8078451" cy="6031119"/>
          </a:xfrm>
          <a:prstGeom prst="rect">
            <a:avLst/>
          </a:prstGeom>
        </p:spPr>
      </p:pic>
      <p:sp>
        <p:nvSpPr>
          <p:cNvPr id="7" name="Rettangolo 6">
            <a:extLst>
              <a:ext uri="{FF2B5EF4-FFF2-40B4-BE49-F238E27FC236}">
                <a16:creationId xmlns:a16="http://schemas.microsoft.com/office/drawing/2014/main" id="{672779E5-D1A3-4E42-B39E-35783FC35088}"/>
              </a:ext>
            </a:extLst>
          </p:cNvPr>
          <p:cNvSpPr/>
          <p:nvPr/>
        </p:nvSpPr>
        <p:spPr>
          <a:xfrm>
            <a:off x="948267" y="1811700"/>
            <a:ext cx="8112901" cy="40079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8" name="Rettangolo 7">
            <a:extLst>
              <a:ext uri="{FF2B5EF4-FFF2-40B4-BE49-F238E27FC236}">
                <a16:creationId xmlns:a16="http://schemas.microsoft.com/office/drawing/2014/main" id="{A5C05F78-E150-41EB-BB0A-F6EED243DB00}"/>
              </a:ext>
            </a:extLst>
          </p:cNvPr>
          <p:cNvSpPr/>
          <p:nvPr/>
        </p:nvSpPr>
        <p:spPr>
          <a:xfrm>
            <a:off x="5189341" y="1984186"/>
            <a:ext cx="420914" cy="222552"/>
          </a:xfrm>
          <a:prstGeom prst="rect">
            <a:avLst/>
          </a:prstGeom>
          <a:solidFill>
            <a:srgbClr val="FFFF00">
              <a:alpha val="3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a:extLst>
              <a:ext uri="{FF2B5EF4-FFF2-40B4-BE49-F238E27FC236}">
                <a16:creationId xmlns:a16="http://schemas.microsoft.com/office/drawing/2014/main" id="{C6588567-F707-454D-85B2-611AD40189F8}"/>
              </a:ext>
            </a:extLst>
          </p:cNvPr>
          <p:cNvSpPr/>
          <p:nvPr/>
        </p:nvSpPr>
        <p:spPr>
          <a:xfrm>
            <a:off x="6884606" y="2002043"/>
            <a:ext cx="420914" cy="222552"/>
          </a:xfrm>
          <a:prstGeom prst="rect">
            <a:avLst/>
          </a:prstGeom>
          <a:solidFill>
            <a:schemeClr val="accent6">
              <a:lumMod val="60000"/>
              <a:lumOff val="40000"/>
              <a:alpha val="3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sellaDiTesto 10">
            <a:extLst>
              <a:ext uri="{FF2B5EF4-FFF2-40B4-BE49-F238E27FC236}">
                <a16:creationId xmlns:a16="http://schemas.microsoft.com/office/drawing/2014/main" id="{5AA2C4CA-A925-47CA-A11F-5CC75E483287}"/>
              </a:ext>
            </a:extLst>
          </p:cNvPr>
          <p:cNvSpPr txBox="1"/>
          <p:nvPr/>
        </p:nvSpPr>
        <p:spPr>
          <a:xfrm>
            <a:off x="9080523" y="1962660"/>
            <a:ext cx="1277257" cy="369332"/>
          </a:xfrm>
          <a:prstGeom prst="rect">
            <a:avLst/>
          </a:prstGeom>
          <a:noFill/>
        </p:spPr>
        <p:txBody>
          <a:bodyPr wrap="square" rtlCol="0">
            <a:spAutoFit/>
          </a:bodyPr>
          <a:lstStyle/>
          <a:p>
            <a:r>
              <a:rPr lang="it-IT" dirty="0">
                <a:solidFill>
                  <a:srgbClr val="FF0000"/>
                </a:solidFill>
              </a:rPr>
              <a:t>Su 1 anno</a:t>
            </a:r>
          </a:p>
        </p:txBody>
      </p:sp>
      <p:sp>
        <p:nvSpPr>
          <p:cNvPr id="12" name="CasellaDiTesto 11">
            <a:extLst>
              <a:ext uri="{FF2B5EF4-FFF2-40B4-BE49-F238E27FC236}">
                <a16:creationId xmlns:a16="http://schemas.microsoft.com/office/drawing/2014/main" id="{5FE3B08C-2DFA-4C04-A848-9FE50B405CB8}"/>
              </a:ext>
            </a:extLst>
          </p:cNvPr>
          <p:cNvSpPr txBox="1"/>
          <p:nvPr/>
        </p:nvSpPr>
        <p:spPr>
          <a:xfrm>
            <a:off x="9095618" y="2729860"/>
            <a:ext cx="1277257" cy="369332"/>
          </a:xfrm>
          <a:prstGeom prst="rect">
            <a:avLst/>
          </a:prstGeom>
          <a:noFill/>
        </p:spPr>
        <p:txBody>
          <a:bodyPr wrap="square" rtlCol="0">
            <a:spAutoFit/>
          </a:bodyPr>
          <a:lstStyle/>
          <a:p>
            <a:r>
              <a:rPr lang="it-IT" dirty="0">
                <a:solidFill>
                  <a:srgbClr val="FF0000"/>
                </a:solidFill>
              </a:rPr>
              <a:t>Su 2 anni</a:t>
            </a:r>
          </a:p>
        </p:txBody>
      </p:sp>
      <p:sp>
        <p:nvSpPr>
          <p:cNvPr id="13" name="Rettangolo 12">
            <a:extLst>
              <a:ext uri="{FF2B5EF4-FFF2-40B4-BE49-F238E27FC236}">
                <a16:creationId xmlns:a16="http://schemas.microsoft.com/office/drawing/2014/main" id="{B66B862E-A512-45D9-966A-C45EE11F9741}"/>
              </a:ext>
            </a:extLst>
          </p:cNvPr>
          <p:cNvSpPr/>
          <p:nvPr/>
        </p:nvSpPr>
        <p:spPr>
          <a:xfrm>
            <a:off x="944007" y="2645304"/>
            <a:ext cx="8078451" cy="4597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4" name="Rettangolo 13">
            <a:extLst>
              <a:ext uri="{FF2B5EF4-FFF2-40B4-BE49-F238E27FC236}">
                <a16:creationId xmlns:a16="http://schemas.microsoft.com/office/drawing/2014/main" id="{CE717D29-28E5-4861-ABE5-D286691E4B4E}"/>
              </a:ext>
            </a:extLst>
          </p:cNvPr>
          <p:cNvSpPr/>
          <p:nvPr/>
        </p:nvSpPr>
        <p:spPr>
          <a:xfrm>
            <a:off x="5766816" y="2838008"/>
            <a:ext cx="420914" cy="222552"/>
          </a:xfrm>
          <a:prstGeom prst="rect">
            <a:avLst/>
          </a:prstGeom>
          <a:solidFill>
            <a:srgbClr val="FFFF00">
              <a:alpha val="3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Rettangolo 14">
            <a:extLst>
              <a:ext uri="{FF2B5EF4-FFF2-40B4-BE49-F238E27FC236}">
                <a16:creationId xmlns:a16="http://schemas.microsoft.com/office/drawing/2014/main" id="{E066AA9E-A868-4891-8BC1-16CD89BBF93B}"/>
              </a:ext>
            </a:extLst>
          </p:cNvPr>
          <p:cNvSpPr/>
          <p:nvPr/>
        </p:nvSpPr>
        <p:spPr>
          <a:xfrm flipH="1">
            <a:off x="8040815" y="2821317"/>
            <a:ext cx="469779" cy="239485"/>
          </a:xfrm>
          <a:prstGeom prst="rect">
            <a:avLst/>
          </a:prstGeom>
          <a:solidFill>
            <a:srgbClr val="FFFF00">
              <a:alpha val="3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CasellaDiTesto 16">
            <a:extLst>
              <a:ext uri="{FF2B5EF4-FFF2-40B4-BE49-F238E27FC236}">
                <a16:creationId xmlns:a16="http://schemas.microsoft.com/office/drawing/2014/main" id="{2AE3CC8B-FD30-4BE3-811F-5A0E08355D4A}"/>
              </a:ext>
            </a:extLst>
          </p:cNvPr>
          <p:cNvSpPr txBox="1"/>
          <p:nvPr/>
        </p:nvSpPr>
        <p:spPr>
          <a:xfrm>
            <a:off x="9313332" y="3736330"/>
            <a:ext cx="556381" cy="369332"/>
          </a:xfrm>
          <a:prstGeom prst="rect">
            <a:avLst/>
          </a:prstGeom>
          <a:solidFill>
            <a:srgbClr val="FFFF00"/>
          </a:solidFill>
        </p:spPr>
        <p:txBody>
          <a:bodyPr wrap="square" rtlCol="0">
            <a:spAutoFit/>
          </a:bodyPr>
          <a:lstStyle/>
          <a:p>
            <a:r>
              <a:rPr lang="it-IT" dirty="0" err="1"/>
              <a:t>EB</a:t>
            </a:r>
            <a:r>
              <a:rPr lang="it-IT" baseline="-25000" dirty="0" err="1"/>
              <a:t>t</a:t>
            </a:r>
            <a:endParaRPr lang="it-IT" dirty="0"/>
          </a:p>
        </p:txBody>
      </p:sp>
      <p:sp>
        <p:nvSpPr>
          <p:cNvPr id="19" name="Rettangolo 18">
            <a:extLst>
              <a:ext uri="{FF2B5EF4-FFF2-40B4-BE49-F238E27FC236}">
                <a16:creationId xmlns:a16="http://schemas.microsoft.com/office/drawing/2014/main" id="{56592022-B8EE-4B30-89F0-DC4EA55A6C06}"/>
              </a:ext>
            </a:extLst>
          </p:cNvPr>
          <p:cNvSpPr/>
          <p:nvPr/>
        </p:nvSpPr>
        <p:spPr>
          <a:xfrm>
            <a:off x="5766816" y="4206509"/>
            <a:ext cx="2166450" cy="34350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Rettangolo 19">
            <a:extLst>
              <a:ext uri="{FF2B5EF4-FFF2-40B4-BE49-F238E27FC236}">
                <a16:creationId xmlns:a16="http://schemas.microsoft.com/office/drawing/2014/main" id="{C0C27377-3BD8-488B-9C71-1EBF67F1AA38}"/>
              </a:ext>
            </a:extLst>
          </p:cNvPr>
          <p:cNvSpPr/>
          <p:nvPr/>
        </p:nvSpPr>
        <p:spPr>
          <a:xfrm>
            <a:off x="8040815" y="4595125"/>
            <a:ext cx="517676" cy="34350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Rettangolo 20">
            <a:extLst>
              <a:ext uri="{FF2B5EF4-FFF2-40B4-BE49-F238E27FC236}">
                <a16:creationId xmlns:a16="http://schemas.microsoft.com/office/drawing/2014/main" id="{CC322869-DFBC-4F17-9F0C-3D54C2651870}"/>
              </a:ext>
            </a:extLst>
          </p:cNvPr>
          <p:cNvSpPr/>
          <p:nvPr/>
        </p:nvSpPr>
        <p:spPr>
          <a:xfrm>
            <a:off x="5128768" y="4552410"/>
            <a:ext cx="2165336" cy="34350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highlight>
                <a:srgbClr val="FFFF00"/>
              </a:highlight>
            </a:endParaRPr>
          </a:p>
        </p:txBody>
      </p:sp>
      <p:sp>
        <p:nvSpPr>
          <p:cNvPr id="22" name="Rettangolo 21">
            <a:extLst>
              <a:ext uri="{FF2B5EF4-FFF2-40B4-BE49-F238E27FC236}">
                <a16:creationId xmlns:a16="http://schemas.microsoft.com/office/drawing/2014/main" id="{FD37BD60-AD0A-4F14-9206-7D95156AF606}"/>
              </a:ext>
            </a:extLst>
          </p:cNvPr>
          <p:cNvSpPr/>
          <p:nvPr/>
        </p:nvSpPr>
        <p:spPr>
          <a:xfrm>
            <a:off x="982717" y="5481464"/>
            <a:ext cx="8112900" cy="580043"/>
          </a:xfrm>
          <a:prstGeom prst="rect">
            <a:avLst/>
          </a:prstGeom>
          <a:solidFill>
            <a:schemeClr val="accent1">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CasellaDiTesto 22">
            <a:extLst>
              <a:ext uri="{FF2B5EF4-FFF2-40B4-BE49-F238E27FC236}">
                <a16:creationId xmlns:a16="http://schemas.microsoft.com/office/drawing/2014/main" id="{497DC432-056D-4DEF-B8D7-BA248DA70C35}"/>
              </a:ext>
            </a:extLst>
          </p:cNvPr>
          <p:cNvSpPr txBox="1"/>
          <p:nvPr/>
        </p:nvSpPr>
        <p:spPr>
          <a:xfrm>
            <a:off x="9869714" y="5989562"/>
            <a:ext cx="1872343" cy="369332"/>
          </a:xfrm>
          <a:prstGeom prst="rect">
            <a:avLst/>
          </a:prstGeom>
          <a:noFill/>
        </p:spPr>
        <p:txBody>
          <a:bodyPr wrap="square" rtlCol="0">
            <a:spAutoFit/>
          </a:bodyPr>
          <a:lstStyle/>
          <a:p>
            <a:r>
              <a:rPr lang="it-IT" dirty="0"/>
              <a:t>DEF, 2022: p. 72</a:t>
            </a:r>
          </a:p>
        </p:txBody>
      </p:sp>
      <p:sp>
        <p:nvSpPr>
          <p:cNvPr id="24" name="Rettangolo 23">
            <a:extLst>
              <a:ext uri="{FF2B5EF4-FFF2-40B4-BE49-F238E27FC236}">
                <a16:creationId xmlns:a16="http://schemas.microsoft.com/office/drawing/2014/main" id="{9D1FD1FD-4418-4E80-8D82-453630E1D685}"/>
              </a:ext>
            </a:extLst>
          </p:cNvPr>
          <p:cNvSpPr/>
          <p:nvPr/>
        </p:nvSpPr>
        <p:spPr>
          <a:xfrm>
            <a:off x="7485410" y="2011785"/>
            <a:ext cx="420914" cy="222552"/>
          </a:xfrm>
          <a:prstGeom prst="rect">
            <a:avLst/>
          </a:prstGeom>
          <a:solidFill>
            <a:srgbClr val="FFFF00">
              <a:alpha val="3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Rettangolo 24">
            <a:extLst>
              <a:ext uri="{FF2B5EF4-FFF2-40B4-BE49-F238E27FC236}">
                <a16:creationId xmlns:a16="http://schemas.microsoft.com/office/drawing/2014/main" id="{7E545F21-D0D4-4FD6-875C-F4955D7105E7}"/>
              </a:ext>
            </a:extLst>
          </p:cNvPr>
          <p:cNvSpPr/>
          <p:nvPr/>
        </p:nvSpPr>
        <p:spPr>
          <a:xfrm>
            <a:off x="5801560" y="1999646"/>
            <a:ext cx="952807" cy="220965"/>
          </a:xfrm>
          <a:prstGeom prst="rect">
            <a:avLst/>
          </a:prstGeom>
          <a:solidFill>
            <a:schemeClr val="accent2">
              <a:lumMod val="20000"/>
              <a:lumOff val="80000"/>
              <a:alpha val="31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Rettangolo 25">
            <a:extLst>
              <a:ext uri="{FF2B5EF4-FFF2-40B4-BE49-F238E27FC236}">
                <a16:creationId xmlns:a16="http://schemas.microsoft.com/office/drawing/2014/main" id="{421EE70C-C74C-43BA-8403-835B674DA08E}"/>
              </a:ext>
            </a:extLst>
          </p:cNvPr>
          <p:cNvSpPr/>
          <p:nvPr/>
        </p:nvSpPr>
        <p:spPr>
          <a:xfrm>
            <a:off x="6341297" y="2830576"/>
            <a:ext cx="952807" cy="220965"/>
          </a:xfrm>
          <a:prstGeom prst="rect">
            <a:avLst/>
          </a:prstGeom>
          <a:solidFill>
            <a:schemeClr val="accent2">
              <a:lumMod val="20000"/>
              <a:lumOff val="80000"/>
              <a:alpha val="31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CasellaDiTesto 26">
            <a:extLst>
              <a:ext uri="{FF2B5EF4-FFF2-40B4-BE49-F238E27FC236}">
                <a16:creationId xmlns:a16="http://schemas.microsoft.com/office/drawing/2014/main" id="{A38C94B2-DB0F-496F-8EE3-312A447588B6}"/>
              </a:ext>
            </a:extLst>
          </p:cNvPr>
          <p:cNvSpPr txBox="1"/>
          <p:nvPr/>
        </p:nvSpPr>
        <p:spPr>
          <a:xfrm>
            <a:off x="9313333" y="3352730"/>
            <a:ext cx="556381" cy="369332"/>
          </a:xfrm>
          <a:prstGeom prst="rect">
            <a:avLst/>
          </a:prstGeom>
          <a:solidFill>
            <a:srgbClr val="FFFF00"/>
          </a:solidFill>
        </p:spPr>
        <p:txBody>
          <a:bodyPr wrap="square" rtlCol="0">
            <a:spAutoFit/>
          </a:bodyPr>
          <a:lstStyle/>
          <a:p>
            <a:r>
              <a:rPr lang="it-IT" dirty="0" err="1"/>
              <a:t>TS</a:t>
            </a:r>
            <a:r>
              <a:rPr lang="it-IT" baseline="-25000" dirty="0" err="1"/>
              <a:t>t</a:t>
            </a:r>
            <a:endParaRPr lang="it-IT" dirty="0"/>
          </a:p>
        </p:txBody>
      </p:sp>
      <p:sp>
        <p:nvSpPr>
          <p:cNvPr id="3" name="CasellaDiTesto 2">
            <a:extLst>
              <a:ext uri="{FF2B5EF4-FFF2-40B4-BE49-F238E27FC236}">
                <a16:creationId xmlns:a16="http://schemas.microsoft.com/office/drawing/2014/main" id="{63653559-3D7A-4D4D-8DD3-31918AF1560E}"/>
              </a:ext>
            </a:extLst>
          </p:cNvPr>
          <p:cNvSpPr txBox="1"/>
          <p:nvPr/>
        </p:nvSpPr>
        <p:spPr>
          <a:xfrm>
            <a:off x="9278112" y="4133460"/>
            <a:ext cx="2751328" cy="1138773"/>
          </a:xfrm>
          <a:prstGeom prst="rect">
            <a:avLst/>
          </a:prstGeom>
          <a:noFill/>
          <a:ln>
            <a:solidFill>
              <a:srgbClr val="FF0000"/>
            </a:solidFill>
          </a:ln>
        </p:spPr>
        <p:txBody>
          <a:bodyPr wrap="square" rtlCol="0">
            <a:spAutoFit/>
          </a:bodyPr>
          <a:lstStyle/>
          <a:p>
            <a:r>
              <a:rPr lang="it-IT" sz="1400" dirty="0"/>
              <a:t>DB</a:t>
            </a:r>
            <a:r>
              <a:rPr lang="it-IT" sz="1400" baseline="-25000" dirty="0"/>
              <a:t>𝑡</a:t>
            </a:r>
            <a:r>
              <a:rPr lang="it-IT" sz="1400" dirty="0"/>
              <a:t> = ((EB</a:t>
            </a:r>
            <a:r>
              <a:rPr lang="it-IT" sz="1400" baseline="-25000" dirty="0"/>
              <a:t>𝑡</a:t>
            </a:r>
            <a:r>
              <a:rPr lang="it-IT" sz="1400" dirty="0"/>
              <a:t> − TS</a:t>
            </a:r>
            <a:r>
              <a:rPr lang="it-IT" sz="1400" baseline="-25000" dirty="0"/>
              <a:t>𝑡</a:t>
            </a:r>
            <a:r>
              <a:rPr lang="it-IT" sz="1400" dirty="0"/>
              <a:t>) ∗ 𝐺</a:t>
            </a:r>
            <a:r>
              <a:rPr lang="it-IT" sz="1400" baseline="-25000" dirty="0"/>
              <a:t>𝑡−1</a:t>
            </a:r>
            <a:r>
              <a:rPr lang="it-IT" sz="1400" dirty="0"/>
              <a:t>)/𝑃IL) </a:t>
            </a:r>
            <a:r>
              <a:rPr lang="it-IT" sz="1400" dirty="0">
                <a:sym typeface="Symbol" panose="05050102010706020507" pitchFamily="18" charset="2"/>
              </a:rPr>
              <a:t></a:t>
            </a:r>
            <a:r>
              <a:rPr lang="it-IT" sz="1400" dirty="0"/>
              <a:t>0,5</a:t>
            </a:r>
          </a:p>
          <a:p>
            <a:r>
              <a:rPr lang="it-IT" dirty="0"/>
              <a:t>Deviazione dal benchmark significativa se &gt;0,5 punti su 1 anno e 0,25 su 2</a:t>
            </a:r>
          </a:p>
        </p:txBody>
      </p:sp>
      <p:sp>
        <p:nvSpPr>
          <p:cNvPr id="4" name="Rettangolo 3">
            <a:extLst>
              <a:ext uri="{FF2B5EF4-FFF2-40B4-BE49-F238E27FC236}">
                <a16:creationId xmlns:a16="http://schemas.microsoft.com/office/drawing/2014/main" id="{C889D621-54DF-4232-BDAB-5750600936B6}"/>
              </a:ext>
            </a:extLst>
          </p:cNvPr>
          <p:cNvSpPr/>
          <p:nvPr/>
        </p:nvSpPr>
        <p:spPr>
          <a:xfrm>
            <a:off x="9153790" y="128173"/>
            <a:ext cx="2812381" cy="1600438"/>
          </a:xfrm>
          <a:prstGeom prst="rect">
            <a:avLst/>
          </a:prstGeom>
          <a:solidFill>
            <a:schemeClr val="accent2">
              <a:lumMod val="20000"/>
              <a:lumOff val="80000"/>
            </a:schemeClr>
          </a:solidFill>
        </p:spPr>
        <p:txBody>
          <a:bodyPr wrap="square">
            <a:spAutoFit/>
          </a:bodyPr>
          <a:lstStyle/>
          <a:p>
            <a:r>
              <a:rPr lang="it-IT" sz="1400" dirty="0"/>
              <a:t>Si ricorda che nell’ambito del braccio preventivo del Patto di Stabilità e Crescita (PSC) il percorso di convergenza verso l’OMT è valutato sulla base di </a:t>
            </a:r>
            <a:r>
              <a:rPr lang="it-IT" sz="1400" b="1" dirty="0"/>
              <a:t>due criteri</a:t>
            </a:r>
            <a:r>
              <a:rPr lang="it-IT" sz="1400" dirty="0"/>
              <a:t>: i) la </a:t>
            </a:r>
            <a:r>
              <a:rPr lang="it-IT" sz="1400" u="sng" dirty="0"/>
              <a:t>variazione del saldo strutturale </a:t>
            </a:r>
            <a:r>
              <a:rPr lang="it-IT" sz="1400" dirty="0"/>
              <a:t>e ii) la </a:t>
            </a:r>
            <a:r>
              <a:rPr lang="it-IT" sz="1400" u="sng" dirty="0"/>
              <a:t>regola di spesa</a:t>
            </a:r>
            <a:r>
              <a:rPr lang="it-IT" sz="1400" dirty="0"/>
              <a:t>. </a:t>
            </a:r>
          </a:p>
        </p:txBody>
      </p:sp>
    </p:spTree>
    <p:extLst>
      <p:ext uri="{BB962C8B-B14F-4D97-AF65-F5344CB8AC3E}">
        <p14:creationId xmlns:p14="http://schemas.microsoft.com/office/powerpoint/2010/main" val="1270185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BA7BF6-486D-4172-9C69-B300C5694FE6}"/>
              </a:ext>
            </a:extLst>
          </p:cNvPr>
          <p:cNvSpPr>
            <a:spLocks noGrp="1"/>
          </p:cNvSpPr>
          <p:nvPr>
            <p:ph type="title"/>
          </p:nvPr>
        </p:nvSpPr>
        <p:spPr/>
        <p:txBody>
          <a:bodyPr/>
          <a:lstStyle/>
          <a:p>
            <a:r>
              <a:rPr lang="it-IT" dirty="0"/>
              <a:t>… le nuove regole</a:t>
            </a:r>
          </a:p>
        </p:txBody>
      </p:sp>
      <p:sp>
        <p:nvSpPr>
          <p:cNvPr id="3" name="Segnaposto contenuto 2">
            <a:extLst>
              <a:ext uri="{FF2B5EF4-FFF2-40B4-BE49-F238E27FC236}">
                <a16:creationId xmlns:a16="http://schemas.microsoft.com/office/drawing/2014/main" id="{9FBB10F7-7535-41BE-B74A-D4652BB524CC}"/>
              </a:ext>
            </a:extLst>
          </p:cNvPr>
          <p:cNvSpPr>
            <a:spLocks noGrp="1"/>
          </p:cNvSpPr>
          <p:nvPr>
            <p:ph idx="1"/>
          </p:nvPr>
        </p:nvSpPr>
        <p:spPr/>
        <p:txBody>
          <a:bodyPr/>
          <a:lstStyle/>
          <a:p>
            <a:r>
              <a:rPr lang="it-IT" dirty="0"/>
              <a:t>Si veda a pagina 70 del PDS: </a:t>
            </a:r>
            <a:r>
              <a:rPr lang="it-IT" dirty="0">
                <a:hlinkClick r:id="rId2"/>
              </a:rPr>
              <a:t>https://www.dt.mef.gov.it/export/sites/sitodt/modules/documenti_it/analisi_progammazione/documenti_programmatici/def_2024/DEF-2024_PDS.pdf</a:t>
            </a:r>
            <a:r>
              <a:rPr lang="it-IT" dirty="0"/>
              <a:t> </a:t>
            </a:r>
          </a:p>
        </p:txBody>
      </p:sp>
    </p:spTree>
    <p:extLst>
      <p:ext uri="{BB962C8B-B14F-4D97-AF65-F5344CB8AC3E}">
        <p14:creationId xmlns:p14="http://schemas.microsoft.com/office/powerpoint/2010/main" val="3865625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fontScale="90000"/>
          </a:bodyPr>
          <a:lstStyle/>
          <a:p>
            <a:r>
              <a:rPr lang="it-IT" dirty="0"/>
              <a:t>Qual è la situazione dei Paesi UE rispetto alle due regole fondamentali prima e dopo la pandemia? Deficit </a:t>
            </a:r>
            <a:r>
              <a:rPr lang="it-IT" dirty="0" err="1"/>
              <a:t>max</a:t>
            </a:r>
            <a:r>
              <a:rPr lang="it-IT" dirty="0"/>
              <a:t> 3% del PIL</a:t>
            </a:r>
            <a:endParaRPr lang="en-US" dirty="0"/>
          </a:p>
        </p:txBody>
      </p:sp>
      <p:sp>
        <p:nvSpPr>
          <p:cNvPr id="2" name="CasellaDiTesto 1">
            <a:extLst>
              <a:ext uri="{FF2B5EF4-FFF2-40B4-BE49-F238E27FC236}">
                <a16:creationId xmlns:a16="http://schemas.microsoft.com/office/drawing/2014/main" id="{9C8297E5-06B0-4D3B-A259-672F11A47E94}"/>
              </a:ext>
            </a:extLst>
          </p:cNvPr>
          <p:cNvSpPr txBox="1"/>
          <p:nvPr/>
        </p:nvSpPr>
        <p:spPr>
          <a:xfrm>
            <a:off x="3788229" y="6318514"/>
            <a:ext cx="3570514" cy="369332"/>
          </a:xfrm>
          <a:prstGeom prst="rect">
            <a:avLst/>
          </a:prstGeom>
          <a:noFill/>
        </p:spPr>
        <p:txBody>
          <a:bodyPr wrap="square" rtlCol="0">
            <a:spAutoFit/>
          </a:bodyPr>
          <a:lstStyle/>
          <a:p>
            <a:r>
              <a:rPr lang="it-IT" dirty="0"/>
              <a:t>Fonte: Eurostat </a:t>
            </a:r>
            <a:r>
              <a:rPr lang="it-IT" dirty="0" err="1">
                <a:hlinkClick r:id="rId2"/>
              </a:rPr>
              <a:t>Statistics</a:t>
            </a:r>
            <a:r>
              <a:rPr lang="it-IT" dirty="0">
                <a:hlinkClick r:id="rId2"/>
              </a:rPr>
              <a:t> </a:t>
            </a:r>
            <a:r>
              <a:rPr lang="it-IT" dirty="0" err="1">
                <a:hlinkClick r:id="rId2"/>
              </a:rPr>
              <a:t>Explained</a:t>
            </a:r>
            <a:endParaRPr lang="it-IT" dirty="0"/>
          </a:p>
        </p:txBody>
      </p:sp>
      <p:pic>
        <p:nvPicPr>
          <p:cNvPr id="5" name="Picture 2" descr="File:Public balance, 2022 and 2023 (¹) (Net borrowing (-) or lending (+) of the general government sector, % of GDP).png">
            <a:extLst>
              <a:ext uri="{FF2B5EF4-FFF2-40B4-BE49-F238E27FC236}">
                <a16:creationId xmlns:a16="http://schemas.microsoft.com/office/drawing/2014/main" id="{DC4A7768-E382-4C36-A0BE-151D6E6CC1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8868" y="1818730"/>
            <a:ext cx="7620000" cy="4552950"/>
          </a:xfrm>
          <a:prstGeom prst="rect">
            <a:avLst/>
          </a:prstGeom>
          <a:noFill/>
          <a:extLst>
            <a:ext uri="{909E8E84-426E-40DD-AFC4-6F175D3DCCD1}">
              <a14:hiddenFill xmlns:a14="http://schemas.microsoft.com/office/drawing/2010/main">
                <a:solidFill>
                  <a:srgbClr val="FFFFFF"/>
                </a:solidFill>
              </a14:hiddenFill>
            </a:ext>
          </a:extLst>
        </p:spPr>
      </p:pic>
      <p:sp>
        <p:nvSpPr>
          <p:cNvPr id="3" name="Freccia in su 2">
            <a:extLst>
              <a:ext uri="{FF2B5EF4-FFF2-40B4-BE49-F238E27FC236}">
                <a16:creationId xmlns:a16="http://schemas.microsoft.com/office/drawing/2014/main" id="{61F4837F-E00E-4793-A629-844EC19540C6}"/>
              </a:ext>
            </a:extLst>
          </p:cNvPr>
          <p:cNvSpPr/>
          <p:nvPr/>
        </p:nvSpPr>
        <p:spPr>
          <a:xfrm>
            <a:off x="8543564" y="5170359"/>
            <a:ext cx="248093" cy="396948"/>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32844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 mentre il debito dovrebbe essere non superiore al 60% del PIL</a:t>
            </a:r>
            <a:endParaRPr lang="en-US" dirty="0"/>
          </a:p>
        </p:txBody>
      </p:sp>
      <p:sp>
        <p:nvSpPr>
          <p:cNvPr id="11" name="CasellaDiTesto 10">
            <a:extLst>
              <a:ext uri="{FF2B5EF4-FFF2-40B4-BE49-F238E27FC236}">
                <a16:creationId xmlns:a16="http://schemas.microsoft.com/office/drawing/2014/main" id="{44CA4C09-BDEE-4866-BAFC-C9D11F93301D}"/>
              </a:ext>
            </a:extLst>
          </p:cNvPr>
          <p:cNvSpPr txBox="1"/>
          <p:nvPr/>
        </p:nvSpPr>
        <p:spPr>
          <a:xfrm>
            <a:off x="3788229" y="6318514"/>
            <a:ext cx="3570514" cy="369332"/>
          </a:xfrm>
          <a:prstGeom prst="rect">
            <a:avLst/>
          </a:prstGeom>
          <a:noFill/>
        </p:spPr>
        <p:txBody>
          <a:bodyPr wrap="square" rtlCol="0">
            <a:spAutoFit/>
          </a:bodyPr>
          <a:lstStyle/>
          <a:p>
            <a:r>
              <a:rPr lang="it-IT" dirty="0"/>
              <a:t>Fonte: Eurostat </a:t>
            </a:r>
            <a:r>
              <a:rPr lang="it-IT" dirty="0" err="1">
                <a:hlinkClick r:id="rId2"/>
              </a:rPr>
              <a:t>Statistics</a:t>
            </a:r>
            <a:r>
              <a:rPr lang="it-IT" dirty="0">
                <a:hlinkClick r:id="rId2"/>
              </a:rPr>
              <a:t> </a:t>
            </a:r>
            <a:r>
              <a:rPr lang="it-IT" dirty="0" err="1">
                <a:hlinkClick r:id="rId2"/>
              </a:rPr>
              <a:t>Explained</a:t>
            </a:r>
            <a:endParaRPr lang="it-IT" dirty="0"/>
          </a:p>
        </p:txBody>
      </p:sp>
      <p:pic>
        <p:nvPicPr>
          <p:cNvPr id="3" name="Picture 2" descr="File:General government debt, 2022 and 2023 (¹) (General government gross debt, % of GDP).png">
            <a:extLst>
              <a:ext uri="{FF2B5EF4-FFF2-40B4-BE49-F238E27FC236}">
                <a16:creationId xmlns:a16="http://schemas.microsoft.com/office/drawing/2014/main" id="{BD0D7621-20BD-41B7-BDF2-292D523575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0160" y="1690688"/>
            <a:ext cx="7620000" cy="4486275"/>
          </a:xfrm>
          <a:prstGeom prst="rect">
            <a:avLst/>
          </a:prstGeom>
          <a:noFill/>
          <a:extLst>
            <a:ext uri="{909E8E84-426E-40DD-AFC4-6F175D3DCCD1}">
              <a14:hiddenFill xmlns:a14="http://schemas.microsoft.com/office/drawing/2010/main">
                <a:solidFill>
                  <a:srgbClr val="FFFFFF"/>
                </a:solidFill>
              </a14:hiddenFill>
            </a:ext>
          </a:extLst>
        </p:spPr>
      </p:pic>
      <p:sp>
        <p:nvSpPr>
          <p:cNvPr id="2" name="Freccia in su 1">
            <a:extLst>
              <a:ext uri="{FF2B5EF4-FFF2-40B4-BE49-F238E27FC236}">
                <a16:creationId xmlns:a16="http://schemas.microsoft.com/office/drawing/2014/main" id="{F1846748-3050-4485-B846-B398E965246A}"/>
              </a:ext>
            </a:extLst>
          </p:cNvPr>
          <p:cNvSpPr/>
          <p:nvPr/>
        </p:nvSpPr>
        <p:spPr>
          <a:xfrm>
            <a:off x="2537637" y="5032744"/>
            <a:ext cx="248093" cy="333154"/>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206490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AF8180-5227-4700-A0EA-A9608EF10968}"/>
              </a:ext>
            </a:extLst>
          </p:cNvPr>
          <p:cNvSpPr>
            <a:spLocks noGrp="1"/>
          </p:cNvSpPr>
          <p:nvPr>
            <p:ph type="title"/>
          </p:nvPr>
        </p:nvSpPr>
        <p:spPr>
          <a:xfrm>
            <a:off x="314867" y="1484664"/>
            <a:ext cx="2969029" cy="1325563"/>
          </a:xfrm>
        </p:spPr>
        <p:txBody>
          <a:bodyPr>
            <a:normAutofit fontScale="90000"/>
          </a:bodyPr>
          <a:lstStyle/>
          <a:p>
            <a:r>
              <a:rPr lang="it-IT" dirty="0"/>
              <a:t>Le regole per il 2021: quanti paesi le rispettano?</a:t>
            </a:r>
          </a:p>
        </p:txBody>
      </p:sp>
      <p:pic>
        <p:nvPicPr>
          <p:cNvPr id="10" name="Immagine 9">
            <a:extLst>
              <a:ext uri="{FF2B5EF4-FFF2-40B4-BE49-F238E27FC236}">
                <a16:creationId xmlns:a16="http://schemas.microsoft.com/office/drawing/2014/main" id="{54F92BFB-135B-4359-A704-4C6DA53CA515}"/>
              </a:ext>
            </a:extLst>
          </p:cNvPr>
          <p:cNvPicPr>
            <a:picLocks noChangeAspect="1"/>
          </p:cNvPicPr>
          <p:nvPr/>
        </p:nvPicPr>
        <p:blipFill>
          <a:blip r:embed="rId2"/>
          <a:stretch>
            <a:fillRect/>
          </a:stretch>
        </p:blipFill>
        <p:spPr>
          <a:xfrm>
            <a:off x="4817824" y="668075"/>
            <a:ext cx="8180564" cy="8469829"/>
          </a:xfrm>
          <a:prstGeom prst="rect">
            <a:avLst/>
          </a:prstGeom>
        </p:spPr>
      </p:pic>
    </p:spTree>
    <p:extLst>
      <p:ext uri="{BB962C8B-B14F-4D97-AF65-F5344CB8AC3E}">
        <p14:creationId xmlns:p14="http://schemas.microsoft.com/office/powerpoint/2010/main" val="191748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La politica di bilancio e il debito pubblico</a:t>
            </a:r>
            <a:endParaRPr lang="en-US" dirty="0"/>
          </a:p>
        </p:txBody>
      </p:sp>
      <p:sp>
        <p:nvSpPr>
          <p:cNvPr id="5" name="Segnaposto testo 4"/>
          <p:cNvSpPr>
            <a:spLocks noGrp="1"/>
          </p:cNvSpPr>
          <p:nvPr>
            <p:ph type="body" idx="1"/>
          </p:nvPr>
        </p:nvSpPr>
        <p:spPr/>
        <p:txBody>
          <a:bodyPr/>
          <a:lstStyle/>
          <a:p>
            <a:r>
              <a:rPr lang="it-IT" dirty="0"/>
              <a:t>I fondamenti teorici</a:t>
            </a:r>
            <a:endParaRPr lang="en-US" dirty="0"/>
          </a:p>
        </p:txBody>
      </p:sp>
    </p:spTree>
    <p:extLst>
      <p:ext uri="{BB962C8B-B14F-4D97-AF65-F5344CB8AC3E}">
        <p14:creationId xmlns:p14="http://schemas.microsoft.com/office/powerpoint/2010/main" val="636088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Perché usiamo la politica di bilancio per stimolare la domanda aggregata?</a:t>
            </a:r>
            <a:endParaRPr lang="en-US" dirty="0"/>
          </a:p>
        </p:txBody>
      </p:sp>
      <p:sp>
        <p:nvSpPr>
          <p:cNvPr id="3" name="Segnaposto contenuto 2"/>
          <p:cNvSpPr>
            <a:spLocks noGrp="1"/>
          </p:cNvSpPr>
          <p:nvPr>
            <p:ph idx="1"/>
          </p:nvPr>
        </p:nvSpPr>
        <p:spPr/>
        <p:txBody>
          <a:bodyPr/>
          <a:lstStyle/>
          <a:p>
            <a:r>
              <a:rPr lang="it-IT" dirty="0"/>
              <a:t>Dobbiamo a Keynes questa innovazione nella gestione dell’intervento pubblico guardando ai </a:t>
            </a:r>
            <a:r>
              <a:rPr lang="it-IT" b="1" dirty="0"/>
              <a:t>flussi di spesa </a:t>
            </a:r>
            <a:r>
              <a:rPr lang="it-IT" dirty="0"/>
              <a:t>piuttosto che agli </a:t>
            </a:r>
            <a:r>
              <a:rPr lang="it-IT" b="1" dirty="0"/>
              <a:t>stock</a:t>
            </a:r>
            <a:r>
              <a:rPr lang="it-IT" dirty="0"/>
              <a:t> (</a:t>
            </a:r>
            <a:r>
              <a:rPr lang="it-IT" dirty="0">
                <a:solidFill>
                  <a:srgbClr val="FF0000"/>
                </a:solidFill>
              </a:rPr>
              <a:t>di debito</a:t>
            </a:r>
            <a:r>
              <a:rPr lang="it-IT" dirty="0"/>
              <a:t>) e alla </a:t>
            </a:r>
            <a:r>
              <a:rPr lang="it-IT" b="1" dirty="0"/>
              <a:t>solvibilità dello Stato</a:t>
            </a:r>
          </a:p>
          <a:p>
            <a:r>
              <a:rPr lang="it-IT" dirty="0"/>
              <a:t>Certamente le decisioni di intervento possono essere sbagliate, allora queste portano all’accumulo dei deficit, conseguentemente del debito e all’aumento dei problemi di solvibilità del paese….</a:t>
            </a:r>
          </a:p>
          <a:p>
            <a:r>
              <a:rPr lang="it-IT" dirty="0"/>
              <a:t>Sono proprio queste conseguenze che rappresentano un problema per alcuni dei Paesi dell’UE e soprattutto per l’Italia, che vede limitate le sue possibilità di spesa. Vediamo gli aspetti più rilevanti.</a:t>
            </a:r>
            <a:endParaRPr lang="en-US" dirty="0"/>
          </a:p>
        </p:txBody>
      </p:sp>
    </p:spTree>
    <p:extLst>
      <p:ext uri="{BB962C8B-B14F-4D97-AF65-F5344CB8AC3E}">
        <p14:creationId xmlns:p14="http://schemas.microsoft.com/office/powerpoint/2010/main" val="4251857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moltiplicatore keynesiano e l’effetto spiazzamento</a:t>
            </a:r>
            <a:endParaRPr lang="en-US" dirty="0"/>
          </a:p>
        </p:txBody>
      </p:sp>
      <p:sp>
        <p:nvSpPr>
          <p:cNvPr id="3" name="Segnaposto contenuto 2"/>
          <p:cNvSpPr>
            <a:spLocks noGrp="1"/>
          </p:cNvSpPr>
          <p:nvPr>
            <p:ph idx="1"/>
          </p:nvPr>
        </p:nvSpPr>
        <p:spPr/>
        <p:txBody>
          <a:bodyPr>
            <a:normAutofit fontScale="77500" lnSpcReduction="20000"/>
          </a:bodyPr>
          <a:lstStyle/>
          <a:p>
            <a:r>
              <a:rPr lang="it-IT" dirty="0"/>
              <a:t>Le ipotesi di base su cui si fonda il </a:t>
            </a:r>
            <a:r>
              <a:rPr lang="it-IT" dirty="0">
                <a:solidFill>
                  <a:srgbClr val="FF0000"/>
                </a:solidFill>
              </a:rPr>
              <a:t>modello macroeconomico nel breve periodo </a:t>
            </a:r>
            <a:r>
              <a:rPr lang="it-IT" dirty="0"/>
              <a:t>sono:</a:t>
            </a:r>
          </a:p>
          <a:p>
            <a:pPr lvl="1"/>
            <a:r>
              <a:rPr lang="it-IT" b="1" dirty="0"/>
              <a:t>Rigidità dei prezzi</a:t>
            </a:r>
          </a:p>
          <a:p>
            <a:pPr lvl="1"/>
            <a:r>
              <a:rPr lang="it-IT" b="1" dirty="0"/>
              <a:t>Elasticità dell’offerta</a:t>
            </a:r>
          </a:p>
          <a:p>
            <a:pPr lvl="1"/>
            <a:r>
              <a:rPr lang="it-IT" b="1" dirty="0"/>
              <a:t>Dipendenza del consumo dal solo reddito corrente</a:t>
            </a:r>
          </a:p>
          <a:p>
            <a:r>
              <a:rPr lang="it-IT" dirty="0"/>
              <a:t>A differenza del modello neoclassico, quindi non sono i prezzi ad aggiustarsi per riportare in equilibrio domanda e offerta, </a:t>
            </a:r>
            <a:r>
              <a:rPr lang="it-IT" u="sng" dirty="0"/>
              <a:t>ma la domanda che si adegua all’offerta</a:t>
            </a:r>
          </a:p>
          <a:p>
            <a:r>
              <a:rPr lang="it-IT" dirty="0"/>
              <a:t>Se quindi uno shock positivo colpisce la domanda, che aumenta, questa causa un </a:t>
            </a:r>
            <a:r>
              <a:rPr lang="it-IT" b="1" dirty="0"/>
              <a:t>effetto moltiplicatore della spesa </a:t>
            </a:r>
            <a:r>
              <a:rPr lang="it-IT" dirty="0"/>
              <a:t>sul sistema economico (HP: spesa autonoma esogena [I, G, T, C], mentre il risparmio dipende dal reddito)</a:t>
            </a:r>
          </a:p>
          <a:p>
            <a:r>
              <a:rPr lang="it-IT" dirty="0">
                <a:solidFill>
                  <a:srgbClr val="FF0000"/>
                </a:solidFill>
              </a:rPr>
              <a:t>Il moltiplicatore sarà tanto più elevato</a:t>
            </a:r>
            <a:r>
              <a:rPr lang="it-IT" dirty="0"/>
              <a:t>, quanto più il paese è </a:t>
            </a:r>
            <a:r>
              <a:rPr lang="it-IT" dirty="0">
                <a:solidFill>
                  <a:srgbClr val="FF0000"/>
                </a:solidFill>
              </a:rPr>
              <a:t>chiuso al commercio</a:t>
            </a:r>
            <a:r>
              <a:rPr lang="it-IT" dirty="0"/>
              <a:t>, se vi è l’</a:t>
            </a:r>
            <a:r>
              <a:rPr lang="it-IT" dirty="0">
                <a:solidFill>
                  <a:srgbClr val="FF0000"/>
                </a:solidFill>
              </a:rPr>
              <a:t>assenza di effetti speculativi nel mercato della moneta </a:t>
            </a:r>
            <a:r>
              <a:rPr lang="it-IT" dirty="0"/>
              <a:t>e quando più la </a:t>
            </a:r>
            <a:r>
              <a:rPr lang="it-IT" dirty="0">
                <a:solidFill>
                  <a:srgbClr val="FF0000"/>
                </a:solidFill>
              </a:rPr>
              <a:t>tassazione sia attuata in forma fissa </a:t>
            </a:r>
            <a:r>
              <a:rPr lang="it-IT" dirty="0"/>
              <a:t>e non legata al reddito (ricordiamo la formula del moltiplicatore, già vista nelle prime lezioni), in caso contrario si avrà un effetto </a:t>
            </a:r>
            <a:r>
              <a:rPr lang="it-IT" b="1" dirty="0">
                <a:solidFill>
                  <a:srgbClr val="FF0000"/>
                </a:solidFill>
              </a:rPr>
              <a:t>spiazzamento</a:t>
            </a:r>
            <a:r>
              <a:rPr lang="it-IT" dirty="0"/>
              <a:t> dell’investimento privato a causa dell’aumentato costo dello stesso (il prezzo dell’investimento è il tasso d’interesse)</a:t>
            </a:r>
            <a:endParaRPr lang="en-US" dirty="0"/>
          </a:p>
        </p:txBody>
      </p:sp>
    </p:spTree>
    <p:extLst>
      <p:ext uri="{BB962C8B-B14F-4D97-AF65-F5344CB8AC3E}">
        <p14:creationId xmlns:p14="http://schemas.microsoft.com/office/powerpoint/2010/main" val="3240592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Oltre il breve periodo: l’ottimizzazione intertemporale</a:t>
            </a:r>
            <a:endParaRPr lang="en-US" dirty="0"/>
          </a:p>
        </p:txBody>
      </p:sp>
      <p:sp>
        <p:nvSpPr>
          <p:cNvPr id="3" name="Segnaposto contenuto 2"/>
          <p:cNvSpPr>
            <a:spLocks noGrp="1"/>
          </p:cNvSpPr>
          <p:nvPr>
            <p:ph idx="1"/>
          </p:nvPr>
        </p:nvSpPr>
        <p:spPr>
          <a:xfrm>
            <a:off x="838200" y="1825624"/>
            <a:ext cx="10515600" cy="4767200"/>
          </a:xfrm>
        </p:spPr>
        <p:txBody>
          <a:bodyPr>
            <a:normAutofit fontScale="77500" lnSpcReduction="20000"/>
          </a:bodyPr>
          <a:lstStyle/>
          <a:p>
            <a:r>
              <a:rPr lang="it-IT" dirty="0"/>
              <a:t>L’ipotesi ad hoc del modello keynesiano sul consumo sembra essere poco veritiera rispetto al comportamento odierno dei consumatori che ricevono facilmente prestiti al consumo dal sistema bancario e finanziario</a:t>
            </a:r>
          </a:p>
          <a:p>
            <a:r>
              <a:rPr lang="it-IT" dirty="0"/>
              <a:t>Si può quindi ipotizzare all’opposto che le famiglie possano ricevere un credito illimitato dal sistema bancario, riuscendo così a costruirsi un profilo di consumo costante nel tempo con l’unico vincolo di rimborsare gli eventuali prestiti nel ciclo vitale</a:t>
            </a:r>
          </a:p>
          <a:p>
            <a:r>
              <a:rPr lang="it-IT" dirty="0"/>
              <a:t>Questa osservazione è importante ai fini della politica economica, poiché il consumo dipende ora non solo dal reddito corrente, ma dal valore presente scontato dei redditi futuri attesi.</a:t>
            </a:r>
          </a:p>
          <a:p>
            <a:r>
              <a:rPr lang="it-IT" dirty="0"/>
              <a:t>Occorre fare un’ultima osservazione, un </a:t>
            </a:r>
            <a:r>
              <a:rPr lang="it-IT" dirty="0">
                <a:highlight>
                  <a:srgbClr val="FFFF00"/>
                </a:highlight>
              </a:rPr>
              <a:t>evento temporaneo </a:t>
            </a:r>
            <a:r>
              <a:rPr lang="it-IT" dirty="0"/>
              <a:t>(shock) che riduce il reddito, non fa cambiare le preferenze di consumo delle famiglie, invece uno </a:t>
            </a:r>
            <a:r>
              <a:rPr lang="it-IT" dirty="0">
                <a:highlight>
                  <a:srgbClr val="FFFF00"/>
                </a:highlight>
              </a:rPr>
              <a:t>shock permanente </a:t>
            </a:r>
            <a:r>
              <a:rPr lang="it-IT" dirty="0"/>
              <a:t>causa un cambiamento nelle scelte di consumo, conseguentemente finanziare la spesa in deficit, contando sull’aumento temporaneo del consumo dei privati non otterrà il risultato sperato: </a:t>
            </a:r>
            <a:r>
              <a:rPr lang="it-IT" b="1" dirty="0"/>
              <a:t>la politica fiscale espansiva è quindi neutrale</a:t>
            </a:r>
            <a:r>
              <a:rPr lang="it-IT" dirty="0"/>
              <a:t>. Questa neutralità viene definita </a:t>
            </a:r>
            <a:r>
              <a:rPr lang="it-IT" dirty="0">
                <a:solidFill>
                  <a:srgbClr val="FF0000"/>
                </a:solidFill>
              </a:rPr>
              <a:t>Equivalenza Ricardiana</a:t>
            </a:r>
            <a:r>
              <a:rPr lang="it-IT" dirty="0"/>
              <a:t>.</a:t>
            </a:r>
            <a:endParaRPr lang="en-US" dirty="0"/>
          </a:p>
        </p:txBody>
      </p:sp>
      <p:sp>
        <p:nvSpPr>
          <p:cNvPr id="4" name="Segnaposto numero diapositiva 3"/>
          <p:cNvSpPr>
            <a:spLocks noGrp="1"/>
          </p:cNvSpPr>
          <p:nvPr>
            <p:ph type="sldNum" sz="quarter" idx="12"/>
          </p:nvPr>
        </p:nvSpPr>
        <p:spPr/>
        <p:txBody>
          <a:bodyPr/>
          <a:lstStyle/>
          <a:p>
            <a:fld id="{C31E2B66-C54D-4FE0-ABB5-06EDA5E25CF3}" type="slidenum">
              <a:rPr lang="en-US" smtClean="0"/>
              <a:t>19</a:t>
            </a:fld>
            <a:endParaRPr lang="en-US"/>
          </a:p>
        </p:txBody>
      </p:sp>
    </p:spTree>
    <p:extLst>
      <p:ext uri="{BB962C8B-B14F-4D97-AF65-F5344CB8AC3E}">
        <p14:creationId xmlns:p14="http://schemas.microsoft.com/office/powerpoint/2010/main" val="1055316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3F635B-3282-4A17-8883-7782DB1E9085}"/>
              </a:ext>
            </a:extLst>
          </p:cNvPr>
          <p:cNvSpPr>
            <a:spLocks noGrp="1"/>
          </p:cNvSpPr>
          <p:nvPr>
            <p:ph type="title"/>
          </p:nvPr>
        </p:nvSpPr>
        <p:spPr/>
        <p:txBody>
          <a:bodyPr/>
          <a:lstStyle/>
          <a:p>
            <a:r>
              <a:rPr lang="it-IT" dirty="0"/>
              <a:t>Un riepilogo…I programmi, i piani, i fondi</a:t>
            </a:r>
          </a:p>
        </p:txBody>
      </p:sp>
      <p:sp>
        <p:nvSpPr>
          <p:cNvPr id="3" name="Segnaposto contenuto 2">
            <a:extLst>
              <a:ext uri="{FF2B5EF4-FFF2-40B4-BE49-F238E27FC236}">
                <a16:creationId xmlns:a16="http://schemas.microsoft.com/office/drawing/2014/main" id="{9B89A93A-2CDF-48BC-98B7-1AB59826FC7D}"/>
              </a:ext>
            </a:extLst>
          </p:cNvPr>
          <p:cNvSpPr>
            <a:spLocks noGrp="1"/>
          </p:cNvSpPr>
          <p:nvPr>
            <p:ph idx="1"/>
          </p:nvPr>
        </p:nvSpPr>
        <p:spPr/>
        <p:txBody>
          <a:bodyPr/>
          <a:lstStyle/>
          <a:p>
            <a:r>
              <a:rPr lang="it-IT" dirty="0"/>
              <a:t>Spesa corrente e spesa per investimento</a:t>
            </a:r>
          </a:p>
          <a:p>
            <a:r>
              <a:rPr lang="it-IT" dirty="0"/>
              <a:t>L’UE interviene finanziando specialmente gli investimenti e nell’arco di programmazione 2021-2027 l’Italia potrà investire fino a 300 miliardi di Euro:</a:t>
            </a:r>
          </a:p>
          <a:p>
            <a:r>
              <a:rPr lang="it-IT" dirty="0"/>
              <a:t>222,1 → PNRR (68,9 in sovvenzioni e 122,6 in prestiti)</a:t>
            </a:r>
          </a:p>
          <a:p>
            <a:r>
              <a:rPr lang="it-IT" dirty="0"/>
              <a:t>+ fondo nazionale complementare → 30,6 miliardi</a:t>
            </a:r>
          </a:p>
          <a:p>
            <a:r>
              <a:rPr lang="it-IT" dirty="0"/>
              <a:t>75,3 miliardi dai fondi strutturali (politica di coesione UE): 43,1 risorse dell’UE e 32,2 cofinanziamento nazionale</a:t>
            </a:r>
          </a:p>
          <a:p>
            <a:endParaRPr lang="it-IT" dirty="0"/>
          </a:p>
        </p:txBody>
      </p:sp>
      <p:sp>
        <p:nvSpPr>
          <p:cNvPr id="4" name="Freccia destra con strisce 3">
            <a:extLst>
              <a:ext uri="{FF2B5EF4-FFF2-40B4-BE49-F238E27FC236}">
                <a16:creationId xmlns:a16="http://schemas.microsoft.com/office/drawing/2014/main" id="{FBE80AB4-A615-4FF1-A8BC-C5DF5AB65940}"/>
              </a:ext>
            </a:extLst>
          </p:cNvPr>
          <p:cNvSpPr/>
          <p:nvPr/>
        </p:nvSpPr>
        <p:spPr>
          <a:xfrm>
            <a:off x="2616926" y="5859055"/>
            <a:ext cx="522514" cy="45284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con angoli arrotondati 4">
            <a:extLst>
              <a:ext uri="{FF2B5EF4-FFF2-40B4-BE49-F238E27FC236}">
                <a16:creationId xmlns:a16="http://schemas.microsoft.com/office/drawing/2014/main" id="{9657E7C4-0FE1-418D-9239-E3ED993C4BFE}"/>
              </a:ext>
            </a:extLst>
          </p:cNvPr>
          <p:cNvSpPr/>
          <p:nvPr/>
        </p:nvSpPr>
        <p:spPr>
          <a:xfrm>
            <a:off x="3783873" y="5516881"/>
            <a:ext cx="4315097" cy="10406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Obiettivo comune: favorire lo sviluppo del Paese e stimolare l’economia</a:t>
            </a:r>
          </a:p>
        </p:txBody>
      </p:sp>
    </p:spTree>
    <p:extLst>
      <p:ext uri="{BB962C8B-B14F-4D97-AF65-F5344CB8AC3E}">
        <p14:creationId xmlns:p14="http://schemas.microsoft.com/office/powerpoint/2010/main" val="33668795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755904" y="85854"/>
            <a:ext cx="10515600" cy="1325563"/>
          </a:xfrm>
        </p:spPr>
        <p:txBody>
          <a:bodyPr/>
          <a:lstStyle/>
          <a:p>
            <a:r>
              <a:rPr lang="it-IT" dirty="0"/>
              <a:t>Perché siamo interessati soprattutto al consumo, quanto conta in Italia?</a:t>
            </a:r>
            <a:endParaRPr lang="en-US" dirty="0"/>
          </a:p>
        </p:txBody>
      </p:sp>
      <p:sp>
        <p:nvSpPr>
          <p:cNvPr id="4" name="Segnaposto numero diapositiva 3"/>
          <p:cNvSpPr>
            <a:spLocks noGrp="1"/>
          </p:cNvSpPr>
          <p:nvPr>
            <p:ph type="sldNum" sz="quarter" idx="12"/>
          </p:nvPr>
        </p:nvSpPr>
        <p:spPr/>
        <p:txBody>
          <a:bodyPr/>
          <a:lstStyle/>
          <a:p>
            <a:fld id="{C31E2B66-C54D-4FE0-ABB5-06EDA5E25CF3}" type="slidenum">
              <a:rPr lang="en-US" smtClean="0"/>
              <a:t>20</a:t>
            </a:fld>
            <a:endParaRPr lang="en-US"/>
          </a:p>
        </p:txBody>
      </p:sp>
      <p:graphicFrame>
        <p:nvGraphicFramePr>
          <p:cNvPr id="9" name="Tabella 8"/>
          <p:cNvGraphicFramePr>
            <a:graphicFrameLocks noGrp="1"/>
          </p:cNvGraphicFramePr>
          <p:nvPr>
            <p:extLst/>
          </p:nvPr>
        </p:nvGraphicFramePr>
        <p:xfrm>
          <a:off x="8009127" y="1957009"/>
          <a:ext cx="3759201" cy="640080"/>
        </p:xfrm>
        <a:graphic>
          <a:graphicData uri="http://schemas.openxmlformats.org/drawingml/2006/table">
            <a:tbl>
              <a:tblPr/>
              <a:tblGrid>
                <a:gridCol w="609321">
                  <a:extLst>
                    <a:ext uri="{9D8B030D-6E8A-4147-A177-3AD203B41FA5}">
                      <a16:colId xmlns:a16="http://schemas.microsoft.com/office/drawing/2014/main" val="3173884102"/>
                    </a:ext>
                  </a:extLst>
                </a:gridCol>
                <a:gridCol w="629976">
                  <a:extLst>
                    <a:ext uri="{9D8B030D-6E8A-4147-A177-3AD203B41FA5}">
                      <a16:colId xmlns:a16="http://schemas.microsoft.com/office/drawing/2014/main" val="1950948316"/>
                    </a:ext>
                  </a:extLst>
                </a:gridCol>
                <a:gridCol w="629976">
                  <a:extLst>
                    <a:ext uri="{9D8B030D-6E8A-4147-A177-3AD203B41FA5}">
                      <a16:colId xmlns:a16="http://schemas.microsoft.com/office/drawing/2014/main" val="1057015477"/>
                    </a:ext>
                  </a:extLst>
                </a:gridCol>
                <a:gridCol w="629976">
                  <a:extLst>
                    <a:ext uri="{9D8B030D-6E8A-4147-A177-3AD203B41FA5}">
                      <a16:colId xmlns:a16="http://schemas.microsoft.com/office/drawing/2014/main" val="3091304271"/>
                    </a:ext>
                  </a:extLst>
                </a:gridCol>
                <a:gridCol w="629976">
                  <a:extLst>
                    <a:ext uri="{9D8B030D-6E8A-4147-A177-3AD203B41FA5}">
                      <a16:colId xmlns:a16="http://schemas.microsoft.com/office/drawing/2014/main" val="2484796978"/>
                    </a:ext>
                  </a:extLst>
                </a:gridCol>
                <a:gridCol w="629976">
                  <a:extLst>
                    <a:ext uri="{9D8B030D-6E8A-4147-A177-3AD203B41FA5}">
                      <a16:colId xmlns:a16="http://schemas.microsoft.com/office/drawing/2014/main" val="2411186718"/>
                    </a:ext>
                  </a:extLst>
                </a:gridCol>
              </a:tblGrid>
              <a:tr h="167640">
                <a:tc>
                  <a:txBody>
                    <a:bodyPr/>
                    <a:lstStyle/>
                    <a:p>
                      <a:pPr algn="ctr" fontAlgn="b"/>
                      <a:endParaRPr lang="en-US" sz="1400" b="0" i="0" u="none" strike="noStrike" dirty="0">
                        <a:effectLst/>
                        <a:latin typeface="Arial" panose="020B0604020202020204" pitchFamily="34" charset="0"/>
                      </a:endParaRPr>
                    </a:p>
                  </a:txBody>
                  <a:tcPr marL="0" marR="0" marT="0" marB="0" anchor="ctr">
                    <a:lnL>
                      <a:noFill/>
                    </a:lnL>
                    <a:lnR>
                      <a:noFill/>
                    </a:lnR>
                    <a:lnT>
                      <a:noFill/>
                    </a:lnT>
                    <a:lnB>
                      <a:noFill/>
                    </a:lnB>
                    <a:solidFill>
                      <a:schemeClr val="accent4">
                        <a:lumMod val="20000"/>
                        <a:lumOff val="80000"/>
                      </a:schemeClr>
                    </a:solidFill>
                  </a:tcPr>
                </a:tc>
                <a:tc>
                  <a:txBody>
                    <a:bodyPr/>
                    <a:lstStyle/>
                    <a:p>
                      <a:pPr algn="l" fontAlgn="b"/>
                      <a:endParaRPr lang="en-US" sz="1400" b="0" i="0" u="none" strike="noStrike">
                        <a:effectLst/>
                        <a:latin typeface="Arial" panose="020B0604020202020204" pitchFamily="34" charset="0"/>
                      </a:endParaRPr>
                    </a:p>
                  </a:txBody>
                  <a:tcPr marL="0" marR="0" marT="0" marB="0" anchor="b">
                    <a:lnL>
                      <a:noFill/>
                    </a:lnL>
                    <a:lnR>
                      <a:noFill/>
                    </a:lnR>
                    <a:lnT>
                      <a:noFill/>
                    </a:lnT>
                    <a:lnB>
                      <a:noFill/>
                    </a:lnB>
                    <a:solidFill>
                      <a:schemeClr val="accent4">
                        <a:lumMod val="20000"/>
                        <a:lumOff val="80000"/>
                      </a:schemeClr>
                    </a:solidFill>
                  </a:tcPr>
                </a:tc>
                <a:tc>
                  <a:txBody>
                    <a:bodyPr/>
                    <a:lstStyle/>
                    <a:p>
                      <a:pPr algn="r" fontAlgn="b"/>
                      <a:r>
                        <a:rPr lang="en-US" sz="1400" b="0" i="0" u="none" strike="noStrike" dirty="0">
                          <a:effectLst/>
                          <a:latin typeface="Arial" panose="020B0604020202020204" pitchFamily="34" charset="0"/>
                        </a:rPr>
                        <a:t>2017</a:t>
                      </a:r>
                    </a:p>
                  </a:txBody>
                  <a:tcPr marL="0" marR="0" marT="0" marB="0" anchor="b">
                    <a:lnL>
                      <a:noFill/>
                    </a:lnL>
                    <a:lnR>
                      <a:noFill/>
                    </a:lnR>
                    <a:lnT>
                      <a:noFill/>
                    </a:lnT>
                    <a:lnB>
                      <a:noFill/>
                    </a:lnB>
                    <a:solidFill>
                      <a:schemeClr val="accent4">
                        <a:lumMod val="20000"/>
                        <a:lumOff val="80000"/>
                      </a:schemeClr>
                    </a:solidFill>
                  </a:tcPr>
                </a:tc>
                <a:tc>
                  <a:txBody>
                    <a:bodyPr/>
                    <a:lstStyle/>
                    <a:p>
                      <a:pPr algn="r" fontAlgn="b"/>
                      <a:r>
                        <a:rPr lang="en-US" sz="1400" b="0" i="0" u="none" strike="noStrike" dirty="0">
                          <a:effectLst/>
                          <a:latin typeface="Arial" panose="020B0604020202020204" pitchFamily="34" charset="0"/>
                        </a:rPr>
                        <a:t>2018</a:t>
                      </a:r>
                    </a:p>
                  </a:txBody>
                  <a:tcPr marL="0" marR="0" marT="0" marB="0" anchor="b">
                    <a:lnL>
                      <a:noFill/>
                    </a:lnL>
                    <a:lnR>
                      <a:noFill/>
                    </a:lnR>
                    <a:lnT>
                      <a:noFill/>
                    </a:lnT>
                    <a:lnB>
                      <a:noFill/>
                    </a:lnB>
                    <a:solidFill>
                      <a:schemeClr val="accent4">
                        <a:lumMod val="20000"/>
                        <a:lumOff val="80000"/>
                      </a:schemeClr>
                    </a:solidFill>
                  </a:tcPr>
                </a:tc>
                <a:tc>
                  <a:txBody>
                    <a:bodyPr/>
                    <a:lstStyle/>
                    <a:p>
                      <a:pPr algn="r" fontAlgn="b"/>
                      <a:r>
                        <a:rPr lang="en-US" sz="1400" b="0" i="0" u="none" strike="noStrike" dirty="0">
                          <a:effectLst/>
                          <a:latin typeface="Arial" panose="020B0604020202020204" pitchFamily="34" charset="0"/>
                        </a:rPr>
                        <a:t>2019</a:t>
                      </a:r>
                    </a:p>
                  </a:txBody>
                  <a:tcPr marL="0" marR="0" marT="0" marB="0" anchor="b">
                    <a:lnL>
                      <a:noFill/>
                    </a:lnL>
                    <a:lnR>
                      <a:noFill/>
                    </a:lnR>
                    <a:lnT>
                      <a:noFill/>
                    </a:lnT>
                    <a:lnB>
                      <a:noFill/>
                    </a:lnB>
                    <a:solidFill>
                      <a:schemeClr val="accent4">
                        <a:lumMod val="20000"/>
                        <a:lumOff val="80000"/>
                      </a:schemeClr>
                    </a:solidFill>
                  </a:tcPr>
                </a:tc>
                <a:tc>
                  <a:txBody>
                    <a:bodyPr/>
                    <a:lstStyle/>
                    <a:p>
                      <a:pPr algn="r" fontAlgn="b"/>
                      <a:r>
                        <a:rPr lang="en-US" sz="1400" b="0" i="0" u="none" strike="noStrike" dirty="0">
                          <a:effectLst/>
                          <a:latin typeface="Arial" panose="020B0604020202020204" pitchFamily="34" charset="0"/>
                        </a:rPr>
                        <a:t>2020</a:t>
                      </a:r>
                    </a:p>
                  </a:txBody>
                  <a:tcPr marL="0" marR="0" marT="0" marB="0" anchor="b">
                    <a:lnL>
                      <a:noFill/>
                    </a:lnL>
                    <a:lnR>
                      <a:noFill/>
                    </a:lnR>
                    <a:lnT>
                      <a:noFill/>
                    </a:lnT>
                    <a:lnB>
                      <a:noFill/>
                    </a:lnB>
                    <a:solidFill>
                      <a:schemeClr val="accent4">
                        <a:lumMod val="20000"/>
                        <a:lumOff val="80000"/>
                      </a:schemeClr>
                    </a:solidFill>
                  </a:tcPr>
                </a:tc>
                <a:extLst>
                  <a:ext uri="{0D108BD9-81ED-4DB2-BD59-A6C34878D82A}">
                    <a16:rowId xmlns:a16="http://schemas.microsoft.com/office/drawing/2014/main" val="779349427"/>
                  </a:ext>
                </a:extLst>
              </a:tr>
              <a:tr h="167640">
                <a:tc gridSpan="2">
                  <a:txBody>
                    <a:bodyPr/>
                    <a:lstStyle/>
                    <a:p>
                      <a:pPr algn="ctr" fontAlgn="b"/>
                      <a:r>
                        <a:rPr lang="en-US" sz="1400" b="0" i="0" u="none" strike="noStrike" dirty="0" err="1">
                          <a:effectLst/>
                          <a:latin typeface="Arial" panose="020B0604020202020204" pitchFamily="34" charset="0"/>
                        </a:rPr>
                        <a:t>Variazione</a:t>
                      </a:r>
                      <a:r>
                        <a:rPr lang="en-US" sz="1400" b="0" i="0" u="none" strike="noStrike" dirty="0">
                          <a:effectLst/>
                          <a:latin typeface="Arial" panose="020B0604020202020204" pitchFamily="34" charset="0"/>
                        </a:rPr>
                        <a:t> del PIL</a:t>
                      </a:r>
                    </a:p>
                  </a:txBody>
                  <a:tcPr marL="0" marR="0" marT="0" marB="0" anchor="ctr">
                    <a:lnL>
                      <a:noFill/>
                    </a:lnL>
                    <a:lnR>
                      <a:noFill/>
                    </a:lnR>
                    <a:lnT>
                      <a:noFill/>
                    </a:lnT>
                    <a:lnB>
                      <a:noFill/>
                    </a:lnB>
                    <a:solidFill>
                      <a:schemeClr val="accent4">
                        <a:lumMod val="20000"/>
                        <a:lumOff val="80000"/>
                      </a:schemeClr>
                    </a:solidFill>
                  </a:tcPr>
                </a:tc>
                <a:tc hMerge="1">
                  <a:txBody>
                    <a:bodyPr/>
                    <a:lstStyle/>
                    <a:p>
                      <a:endParaRPr lang="en-US"/>
                    </a:p>
                  </a:txBody>
                  <a:tcPr/>
                </a:tc>
                <a:tc>
                  <a:txBody>
                    <a:bodyPr/>
                    <a:lstStyle/>
                    <a:p>
                      <a:pPr algn="r" fontAlgn="b"/>
                      <a:r>
                        <a:rPr lang="en-US" sz="1400" b="0" i="0" u="none" strike="noStrike" dirty="0">
                          <a:effectLst/>
                          <a:latin typeface="Arial" panose="020B0604020202020204" pitchFamily="34" charset="0"/>
                        </a:rPr>
                        <a:t>2,4</a:t>
                      </a:r>
                    </a:p>
                  </a:txBody>
                  <a:tcPr marL="0" marR="0" marT="0" marB="0" anchor="b">
                    <a:lnL>
                      <a:noFill/>
                    </a:lnL>
                    <a:lnR>
                      <a:noFill/>
                    </a:lnR>
                    <a:lnT>
                      <a:noFill/>
                    </a:lnT>
                    <a:lnB>
                      <a:noFill/>
                    </a:lnB>
                    <a:solidFill>
                      <a:schemeClr val="accent4">
                        <a:lumMod val="20000"/>
                        <a:lumOff val="80000"/>
                      </a:schemeClr>
                    </a:solidFill>
                  </a:tcPr>
                </a:tc>
                <a:tc>
                  <a:txBody>
                    <a:bodyPr/>
                    <a:lstStyle/>
                    <a:p>
                      <a:pPr algn="r" fontAlgn="b"/>
                      <a:r>
                        <a:rPr lang="en-US" sz="1400" b="0" i="0" u="none" strike="noStrike" dirty="0">
                          <a:effectLst/>
                          <a:latin typeface="Arial" panose="020B0604020202020204" pitchFamily="34" charset="0"/>
                        </a:rPr>
                        <a:t>2,0</a:t>
                      </a:r>
                    </a:p>
                  </a:txBody>
                  <a:tcPr marL="0" marR="0" marT="0" marB="0" anchor="b">
                    <a:lnL>
                      <a:noFill/>
                    </a:lnL>
                    <a:lnR>
                      <a:noFill/>
                    </a:lnR>
                    <a:lnT>
                      <a:noFill/>
                    </a:lnT>
                    <a:lnB>
                      <a:noFill/>
                    </a:lnB>
                    <a:solidFill>
                      <a:schemeClr val="accent4">
                        <a:lumMod val="20000"/>
                        <a:lumOff val="80000"/>
                      </a:schemeClr>
                    </a:solidFill>
                  </a:tcPr>
                </a:tc>
                <a:tc>
                  <a:txBody>
                    <a:bodyPr/>
                    <a:lstStyle/>
                    <a:p>
                      <a:pPr algn="r" fontAlgn="b"/>
                      <a:r>
                        <a:rPr lang="en-US" sz="1400" b="0" i="0" u="none" strike="noStrike">
                          <a:effectLst/>
                          <a:latin typeface="Arial" panose="020B0604020202020204" pitchFamily="34" charset="0"/>
                        </a:rPr>
                        <a:t>1,1</a:t>
                      </a:r>
                    </a:p>
                  </a:txBody>
                  <a:tcPr marL="0" marR="0" marT="0" marB="0" anchor="b">
                    <a:lnL>
                      <a:noFill/>
                    </a:lnL>
                    <a:lnR>
                      <a:noFill/>
                    </a:lnR>
                    <a:lnT>
                      <a:noFill/>
                    </a:lnT>
                    <a:lnB>
                      <a:noFill/>
                    </a:lnB>
                    <a:solidFill>
                      <a:schemeClr val="accent4">
                        <a:lumMod val="20000"/>
                        <a:lumOff val="80000"/>
                      </a:schemeClr>
                    </a:solidFill>
                  </a:tcPr>
                </a:tc>
                <a:tc>
                  <a:txBody>
                    <a:bodyPr/>
                    <a:lstStyle/>
                    <a:p>
                      <a:pPr algn="r" fontAlgn="b"/>
                      <a:r>
                        <a:rPr lang="en-US" sz="1400" b="1" i="0" u="none" strike="noStrike" dirty="0">
                          <a:solidFill>
                            <a:srgbClr val="FF0000"/>
                          </a:solidFill>
                          <a:effectLst/>
                          <a:latin typeface="Arial" panose="020B0604020202020204" pitchFamily="34" charset="0"/>
                        </a:rPr>
                        <a:t>-7,8</a:t>
                      </a:r>
                    </a:p>
                  </a:txBody>
                  <a:tcPr marL="0" marR="0" marT="0" marB="0" anchor="b">
                    <a:lnL>
                      <a:noFill/>
                    </a:lnL>
                    <a:lnR>
                      <a:noFill/>
                    </a:lnR>
                    <a:lnT>
                      <a:noFill/>
                    </a:lnT>
                    <a:lnB>
                      <a:noFill/>
                    </a:lnB>
                    <a:solidFill>
                      <a:schemeClr val="accent4">
                        <a:lumMod val="20000"/>
                        <a:lumOff val="80000"/>
                      </a:schemeClr>
                    </a:solidFill>
                  </a:tcPr>
                </a:tc>
                <a:extLst>
                  <a:ext uri="{0D108BD9-81ED-4DB2-BD59-A6C34878D82A}">
                    <a16:rowId xmlns:a16="http://schemas.microsoft.com/office/drawing/2014/main" val="3958660401"/>
                  </a:ext>
                </a:extLst>
              </a:tr>
            </a:tbl>
          </a:graphicData>
        </a:graphic>
      </p:graphicFrame>
      <p:pic>
        <p:nvPicPr>
          <p:cNvPr id="11" name="Immagine 10"/>
          <p:cNvPicPr>
            <a:picLocks noChangeAspect="1"/>
          </p:cNvPicPr>
          <p:nvPr/>
        </p:nvPicPr>
        <p:blipFill>
          <a:blip r:embed="rId2"/>
          <a:stretch>
            <a:fillRect/>
          </a:stretch>
        </p:blipFill>
        <p:spPr>
          <a:xfrm>
            <a:off x="216073" y="1442214"/>
            <a:ext cx="7718205" cy="5096698"/>
          </a:xfrm>
          <a:prstGeom prst="rect">
            <a:avLst/>
          </a:prstGeom>
        </p:spPr>
      </p:pic>
    </p:spTree>
    <p:extLst>
      <p:ext uri="{BB962C8B-B14F-4D97-AF65-F5344CB8AC3E}">
        <p14:creationId xmlns:p14="http://schemas.microsoft.com/office/powerpoint/2010/main" val="4118295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neutralità della Politica Fiscale: Il Teorema dell’Equivalenza ricardiana</a:t>
            </a:r>
          </a:p>
        </p:txBody>
      </p:sp>
      <p:sp>
        <p:nvSpPr>
          <p:cNvPr id="3" name="Segnaposto contenuto 2"/>
          <p:cNvSpPr>
            <a:spLocks noGrp="1"/>
          </p:cNvSpPr>
          <p:nvPr>
            <p:ph sz="quarter" idx="1"/>
          </p:nvPr>
        </p:nvSpPr>
        <p:spPr/>
        <p:txBody>
          <a:bodyPr>
            <a:normAutofit fontScale="85000" lnSpcReduction="10000"/>
          </a:bodyPr>
          <a:lstStyle/>
          <a:p>
            <a:r>
              <a:rPr lang="it-IT" dirty="0"/>
              <a:t>Robert Barro, sviluppando un ragionamento inizialmente proposto da David Ricardo (1817), sostiene sulla base della teoria delle aspettative razionali la tesi dell’integrale capitalizzazione presente dell’onere futuro del debito pubblico.</a:t>
            </a:r>
          </a:p>
          <a:p>
            <a:r>
              <a:rPr lang="it-IT" dirty="0"/>
              <a:t>In un articolo del 1974, dal titolo «</a:t>
            </a:r>
            <a:r>
              <a:rPr lang="it-IT" i="1" dirty="0"/>
              <a:t>Are </a:t>
            </a:r>
            <a:r>
              <a:rPr lang="it-IT" i="1" dirty="0" err="1"/>
              <a:t>Government</a:t>
            </a:r>
            <a:r>
              <a:rPr lang="it-IT" i="1" dirty="0"/>
              <a:t> Bonds Net </a:t>
            </a:r>
            <a:r>
              <a:rPr lang="it-IT" i="1" dirty="0" err="1"/>
              <a:t>Wealth</a:t>
            </a:r>
            <a:r>
              <a:rPr lang="it-IT" i="1" dirty="0"/>
              <a:t>?»</a:t>
            </a:r>
            <a:r>
              <a:rPr lang="it-IT" dirty="0"/>
              <a:t> , Barro dimostra che:</a:t>
            </a:r>
          </a:p>
          <a:p>
            <a:r>
              <a:rPr lang="it-IT" dirty="0"/>
              <a:t>I titoli del debito pubblico non costituiscono ricchezza per i loro possessori (quindi non generano alcun effetto ricchezza sul livello dei consumi), poiché gli agenti razionali </a:t>
            </a:r>
            <a:r>
              <a:rPr lang="it-IT" dirty="0">
                <a:solidFill>
                  <a:srgbClr val="FF0000"/>
                </a:solidFill>
              </a:rPr>
              <a:t>anticipano il futuro incremento delle imposte necessario per ripagare l’onere del debito</a:t>
            </a:r>
          </a:p>
          <a:p>
            <a:r>
              <a:rPr lang="it-IT" dirty="0"/>
              <a:t>Un’espansione della spesa pubblica, attuata mediante un aumento del </a:t>
            </a:r>
            <a:r>
              <a:rPr lang="it-IT"/>
              <a:t>disavanzo (con </a:t>
            </a:r>
            <a:r>
              <a:rPr lang="it-IT" dirty="0"/>
              <a:t>l’emissione di debito pubblico) produce gli stessi effetti di un espansione della spesa, finanziata attraverso un incremento delle imposte</a:t>
            </a:r>
          </a:p>
          <a:p>
            <a:endParaRPr lang="it-IT" dirty="0"/>
          </a:p>
        </p:txBody>
      </p:sp>
      <p:sp>
        <p:nvSpPr>
          <p:cNvPr id="4" name="Segnaposto numero diapositiva 3"/>
          <p:cNvSpPr>
            <a:spLocks noGrp="1"/>
          </p:cNvSpPr>
          <p:nvPr>
            <p:ph type="sldNum" sz="quarter" idx="12"/>
          </p:nvPr>
        </p:nvSpPr>
        <p:spPr/>
        <p:txBody>
          <a:bodyPr/>
          <a:lstStyle/>
          <a:p>
            <a:fld id="{ECB96A7B-7842-4D4D-BE96-FD32835D6D22}" type="slidenum">
              <a:rPr lang="it-IT" smtClean="0"/>
              <a:pPr/>
              <a:t>21</a:t>
            </a:fld>
            <a:endParaRPr lang="it-IT"/>
          </a:p>
        </p:txBody>
      </p:sp>
    </p:spTree>
    <p:extLst>
      <p:ext uri="{BB962C8B-B14F-4D97-AF65-F5344CB8AC3E}">
        <p14:creationId xmlns:p14="http://schemas.microsoft.com/office/powerpoint/2010/main" val="18811720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Il taglio delle imposte è solo un’illusione</a:t>
            </a:r>
            <a:endParaRPr lang="it-IT" dirty="0"/>
          </a:p>
        </p:txBody>
      </p:sp>
      <p:sp>
        <p:nvSpPr>
          <p:cNvPr id="3" name="Segnaposto contenuto 2"/>
          <p:cNvSpPr>
            <a:spLocks noGrp="1"/>
          </p:cNvSpPr>
          <p:nvPr>
            <p:ph sz="quarter" idx="1"/>
          </p:nvPr>
        </p:nvSpPr>
        <p:spPr/>
        <p:txBody>
          <a:bodyPr>
            <a:normAutofit fontScale="92500" lnSpcReduction="10000"/>
          </a:bodyPr>
          <a:lstStyle/>
          <a:p>
            <a:r>
              <a:rPr lang="it-IT"/>
              <a:t>Un ragionamento simile può essere applicato ad altre ipotesi di politica fiscale espansiva, come la riduzione delle imposte.</a:t>
            </a:r>
          </a:p>
          <a:p>
            <a:r>
              <a:rPr lang="it-IT"/>
              <a:t>Supponiamo che, a parità di spesa pubblica, quest’ anno il governo riduca le imposte, finanziandosi con un emissione di debito.</a:t>
            </a:r>
          </a:p>
          <a:p>
            <a:r>
              <a:rPr lang="it-IT"/>
              <a:t>Qual è l’effetto sul consumo del taglio delle imposte? Nessuno</a:t>
            </a:r>
          </a:p>
          <a:p>
            <a:r>
              <a:rPr lang="it-IT"/>
              <a:t>Per quale motivo? Perché i consumatori si rendono conto che minori imposte quest’anno verranno compensate da maggiori imposte l’anno prossimo.</a:t>
            </a:r>
          </a:p>
          <a:p>
            <a:r>
              <a:rPr lang="it-IT"/>
              <a:t>Gli individui razionali anticipano, anche in mancanza di uno specifico annuncio, che l’anno prossimo o negli anni successivi il governo aumenterà le imposte in misura corrispondente per rimborsare il debito.</a:t>
            </a:r>
          </a:p>
          <a:p>
            <a:endParaRPr lang="it-IT" dirty="0"/>
          </a:p>
        </p:txBody>
      </p:sp>
      <p:sp>
        <p:nvSpPr>
          <p:cNvPr id="4" name="Segnaposto numero diapositiva 3"/>
          <p:cNvSpPr>
            <a:spLocks noGrp="1"/>
          </p:cNvSpPr>
          <p:nvPr>
            <p:ph type="sldNum" sz="quarter" idx="12"/>
          </p:nvPr>
        </p:nvSpPr>
        <p:spPr/>
        <p:txBody>
          <a:bodyPr/>
          <a:lstStyle/>
          <a:p>
            <a:fld id="{ECB96A7B-7842-4D4D-BE96-FD32835D6D22}" type="slidenum">
              <a:rPr lang="it-IT" smtClean="0"/>
              <a:pPr/>
              <a:t>22</a:t>
            </a:fld>
            <a:endParaRPr lang="it-IT"/>
          </a:p>
        </p:txBody>
      </p:sp>
    </p:spTree>
    <p:extLst>
      <p:ext uri="{BB962C8B-B14F-4D97-AF65-F5344CB8AC3E}">
        <p14:creationId xmlns:p14="http://schemas.microsoft.com/office/powerpoint/2010/main" val="2343317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Sostituzione di risparmio privato a risparmio pubblico</a:t>
            </a:r>
            <a:endParaRPr lang="it-IT" dirty="0"/>
          </a:p>
        </p:txBody>
      </p:sp>
      <p:sp>
        <p:nvSpPr>
          <p:cNvPr id="3" name="Segnaposto contenuto 2"/>
          <p:cNvSpPr>
            <a:spLocks noGrp="1"/>
          </p:cNvSpPr>
          <p:nvPr>
            <p:ph sz="quarter" idx="1"/>
          </p:nvPr>
        </p:nvSpPr>
        <p:spPr/>
        <p:txBody>
          <a:bodyPr>
            <a:normAutofit fontScale="85000" lnSpcReduction="10000"/>
          </a:bodyPr>
          <a:lstStyle/>
          <a:p>
            <a:r>
              <a:rPr lang="it-IT" dirty="0"/>
              <a:t>In entrambi i casi, il valore presente scontato del reddito da lavoro, e dunque il reddito permanente, rimane invariato, anche se avvengono variazioni del reddito transitorio.</a:t>
            </a:r>
          </a:p>
          <a:p>
            <a:r>
              <a:rPr lang="it-IT" dirty="0"/>
              <a:t>Il consumatore lungimirante, nella propria scelta di consumo intertemporale, </a:t>
            </a:r>
            <a:r>
              <a:rPr lang="it-IT" dirty="0">
                <a:solidFill>
                  <a:srgbClr val="FF0000"/>
                </a:solidFill>
              </a:rPr>
              <a:t>preferisce mantenere un profilo costante di consumo </a:t>
            </a:r>
            <a:r>
              <a:rPr lang="it-IT" dirty="0"/>
              <a:t>nel corso del tempo. Tale attitudine viene chiamata </a:t>
            </a:r>
            <a:r>
              <a:rPr lang="it-IT" i="1" dirty="0" err="1">
                <a:solidFill>
                  <a:srgbClr val="FF0000"/>
                </a:solidFill>
              </a:rPr>
              <a:t>consumption</a:t>
            </a:r>
            <a:r>
              <a:rPr lang="it-IT" i="1" dirty="0">
                <a:solidFill>
                  <a:srgbClr val="FF0000"/>
                </a:solidFill>
              </a:rPr>
              <a:t> </a:t>
            </a:r>
            <a:r>
              <a:rPr lang="it-IT" i="1" dirty="0" err="1">
                <a:solidFill>
                  <a:srgbClr val="FF0000"/>
                </a:solidFill>
              </a:rPr>
              <a:t>smoothing</a:t>
            </a:r>
            <a:r>
              <a:rPr lang="it-IT" i="1" dirty="0">
                <a:solidFill>
                  <a:srgbClr val="FF0000"/>
                </a:solidFill>
              </a:rPr>
              <a:t> </a:t>
            </a:r>
            <a:r>
              <a:rPr lang="it-IT" dirty="0"/>
              <a:t>, poiché l’individuo vuole smussare l’impatto di variazioni temporanee del reddito sui consumi.</a:t>
            </a:r>
          </a:p>
          <a:p>
            <a:r>
              <a:rPr lang="it-IT" dirty="0"/>
              <a:t>A tal fine, i consumatori </a:t>
            </a:r>
            <a:r>
              <a:rPr lang="it-IT" b="1" dirty="0"/>
              <a:t>modificano il livello dei propri risparmi</a:t>
            </a:r>
            <a:r>
              <a:rPr lang="it-IT" dirty="0"/>
              <a:t>. Di conseguenza, il </a:t>
            </a:r>
            <a:r>
              <a:rPr lang="it-IT" dirty="0">
                <a:solidFill>
                  <a:srgbClr val="FF0000"/>
                </a:solidFill>
              </a:rPr>
              <a:t>risparmio privato</a:t>
            </a:r>
            <a:r>
              <a:rPr lang="it-IT" dirty="0"/>
              <a:t> </a:t>
            </a:r>
            <a:r>
              <a:rPr lang="it-IT" b="1" dirty="0"/>
              <a:t>aumenta</a:t>
            </a:r>
            <a:r>
              <a:rPr lang="it-IT" dirty="0"/>
              <a:t> esattamente di quanto è cresciuto il disavanzo pubblico (riduzione del risparmio pubblico).</a:t>
            </a:r>
          </a:p>
          <a:p>
            <a:r>
              <a:rPr lang="it-IT" dirty="0"/>
              <a:t>Secondo l’equivalenza ricardiana, se il governo finanzia una data spesa pubblica col debito, il risparmio privato aumenta in misura pari alla riduzione del risparmio pubblico.</a:t>
            </a:r>
          </a:p>
          <a:p>
            <a:endParaRPr lang="it-IT" dirty="0"/>
          </a:p>
        </p:txBody>
      </p:sp>
      <p:sp>
        <p:nvSpPr>
          <p:cNvPr id="4" name="Segnaposto numero diapositiva 3"/>
          <p:cNvSpPr>
            <a:spLocks noGrp="1"/>
          </p:cNvSpPr>
          <p:nvPr>
            <p:ph type="sldNum" sz="quarter" idx="12"/>
          </p:nvPr>
        </p:nvSpPr>
        <p:spPr/>
        <p:txBody>
          <a:bodyPr/>
          <a:lstStyle/>
          <a:p>
            <a:fld id="{ECB96A7B-7842-4D4D-BE96-FD32835D6D22}" type="slidenum">
              <a:rPr lang="it-IT" smtClean="0"/>
              <a:pPr/>
              <a:t>23</a:t>
            </a:fld>
            <a:endParaRPr lang="it-IT"/>
          </a:p>
        </p:txBody>
      </p:sp>
    </p:spTree>
    <p:extLst>
      <p:ext uri="{BB962C8B-B14F-4D97-AF65-F5344CB8AC3E}">
        <p14:creationId xmlns:p14="http://schemas.microsoft.com/office/powerpoint/2010/main" val="5867061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L’informazione sul vincolo di bilancio pubblico</a:t>
            </a:r>
          </a:p>
        </p:txBody>
      </p:sp>
      <p:sp>
        <p:nvSpPr>
          <p:cNvPr id="3" name="Segnaposto contenuto 2"/>
          <p:cNvSpPr>
            <a:spLocks noGrp="1"/>
          </p:cNvSpPr>
          <p:nvPr>
            <p:ph sz="quarter" idx="1"/>
          </p:nvPr>
        </p:nvSpPr>
        <p:spPr/>
        <p:txBody>
          <a:bodyPr>
            <a:normAutofit fontScale="92500" lnSpcReduction="20000"/>
          </a:bodyPr>
          <a:lstStyle/>
          <a:p>
            <a:r>
              <a:rPr lang="it-IT" dirty="0"/>
              <a:t>L’ipotesi centrale del teorema di equivalenza ricardiana è che i consumatori si rendano perfettamente conto del vincolo di bilancio cui è soggetto il governo. Infatti in un dato tempo t:</a:t>
            </a:r>
          </a:p>
          <a:p>
            <a:endParaRPr lang="it-IT" dirty="0"/>
          </a:p>
          <a:p>
            <a:r>
              <a:rPr lang="it-IT" dirty="0" err="1"/>
              <a:t>T</a:t>
            </a:r>
            <a:r>
              <a:rPr lang="it-IT" baseline="-25000" dirty="0" err="1"/>
              <a:t>t</a:t>
            </a:r>
            <a:r>
              <a:rPr lang="it-IT" dirty="0"/>
              <a:t> + </a:t>
            </a:r>
            <a:r>
              <a:rPr lang="it-IT" dirty="0" err="1"/>
              <a:t>B</a:t>
            </a:r>
            <a:r>
              <a:rPr lang="it-IT" baseline="-25000" dirty="0" err="1"/>
              <a:t>t</a:t>
            </a:r>
            <a:r>
              <a:rPr lang="it-IT" dirty="0"/>
              <a:t> = (1 + r) B</a:t>
            </a:r>
            <a:r>
              <a:rPr lang="it-IT" baseline="-25000" dirty="0"/>
              <a:t>t-1</a:t>
            </a:r>
            <a:r>
              <a:rPr lang="it-IT" dirty="0"/>
              <a:t> + </a:t>
            </a:r>
            <a:r>
              <a:rPr lang="it-IT" dirty="0" err="1"/>
              <a:t>G</a:t>
            </a:r>
            <a:r>
              <a:rPr lang="it-IT" baseline="-25000" dirty="0" err="1"/>
              <a:t>t</a:t>
            </a:r>
            <a:endParaRPr lang="it-IT" baseline="-25000" dirty="0"/>
          </a:p>
          <a:p>
            <a:r>
              <a:rPr lang="it-IT" dirty="0"/>
              <a:t>dove </a:t>
            </a:r>
            <a:r>
              <a:rPr lang="it-IT" dirty="0" err="1"/>
              <a:t>T</a:t>
            </a:r>
            <a:r>
              <a:rPr lang="it-IT" baseline="-25000" dirty="0" err="1"/>
              <a:t>t</a:t>
            </a:r>
            <a:r>
              <a:rPr lang="it-IT" dirty="0"/>
              <a:t> è il gettito fiscale, </a:t>
            </a:r>
            <a:r>
              <a:rPr lang="it-IT" dirty="0" err="1"/>
              <a:t>B</a:t>
            </a:r>
            <a:r>
              <a:rPr lang="it-IT" baseline="-25000" dirty="0" err="1"/>
              <a:t>t</a:t>
            </a:r>
            <a:r>
              <a:rPr lang="it-IT" dirty="0"/>
              <a:t> è l’ammontare del debito pubblico emesso per finanziare il disavanzo, B</a:t>
            </a:r>
            <a:r>
              <a:rPr lang="it-IT" baseline="-25000" dirty="0"/>
              <a:t>t-1</a:t>
            </a:r>
            <a:r>
              <a:rPr lang="it-IT" dirty="0"/>
              <a:t> è lo stock di debito pubblico residuo dal periodo precedente (su cui pagare il capitale da rimborsare e gli interessi per il residuo), </a:t>
            </a:r>
            <a:r>
              <a:rPr lang="it-IT" dirty="0" err="1"/>
              <a:t>G</a:t>
            </a:r>
            <a:r>
              <a:rPr lang="it-IT" baseline="-25000" dirty="0" err="1"/>
              <a:t>t</a:t>
            </a:r>
            <a:r>
              <a:rPr lang="it-IT" dirty="0"/>
              <a:t> è la spesa pubblica</a:t>
            </a:r>
          </a:p>
          <a:p>
            <a:r>
              <a:rPr lang="it-IT" dirty="0"/>
              <a:t>Il lato sinistro dell’equazione indica le entrate del bilancio, mentre il lato destro denota le spese del bilancio pubblico. Tale vincolo di bilancio deve essere soddisfatto dal governo in ogni periodo di tempo.</a:t>
            </a:r>
          </a:p>
          <a:p>
            <a:endParaRPr lang="it-IT" dirty="0"/>
          </a:p>
        </p:txBody>
      </p:sp>
      <p:sp>
        <p:nvSpPr>
          <p:cNvPr id="4" name="Segnaposto numero diapositiva 3"/>
          <p:cNvSpPr>
            <a:spLocks noGrp="1"/>
          </p:cNvSpPr>
          <p:nvPr>
            <p:ph type="sldNum" sz="quarter" idx="12"/>
          </p:nvPr>
        </p:nvSpPr>
        <p:spPr/>
        <p:txBody>
          <a:bodyPr/>
          <a:lstStyle/>
          <a:p>
            <a:fld id="{ECB96A7B-7842-4D4D-BE96-FD32835D6D22}" type="slidenum">
              <a:rPr lang="it-IT" smtClean="0"/>
              <a:pPr/>
              <a:t>24</a:t>
            </a:fld>
            <a:endParaRPr lang="it-IT"/>
          </a:p>
        </p:txBody>
      </p:sp>
      <p:sp>
        <p:nvSpPr>
          <p:cNvPr id="8" name="Parentesi graffa aperta 7"/>
          <p:cNvSpPr/>
          <p:nvPr/>
        </p:nvSpPr>
        <p:spPr>
          <a:xfrm rot="5400000">
            <a:off x="1451610" y="2753217"/>
            <a:ext cx="210312" cy="763524"/>
          </a:xfrm>
          <a:prstGeom prst="leftBrace">
            <a:avLst>
              <a:gd name="adj1" fmla="val 74000"/>
              <a:gd name="adj2" fmla="val 48649"/>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Parentesi graffa aperta 8"/>
          <p:cNvSpPr/>
          <p:nvPr/>
        </p:nvSpPr>
        <p:spPr>
          <a:xfrm rot="5400000">
            <a:off x="3908488" y="2924310"/>
            <a:ext cx="210312" cy="473964"/>
          </a:xfrm>
          <a:prstGeom prst="leftBrace">
            <a:avLst>
              <a:gd name="adj1" fmla="val 74000"/>
              <a:gd name="adj2" fmla="val 48649"/>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Parentesi graffa aperta 9"/>
          <p:cNvSpPr/>
          <p:nvPr/>
        </p:nvSpPr>
        <p:spPr>
          <a:xfrm rot="5400000">
            <a:off x="2779014" y="2580501"/>
            <a:ext cx="219456" cy="1083564"/>
          </a:xfrm>
          <a:prstGeom prst="leftBrace">
            <a:avLst>
              <a:gd name="adj1" fmla="val 74000"/>
              <a:gd name="adj2" fmla="val 48649"/>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CasellaDiTesto 10"/>
          <p:cNvSpPr txBox="1"/>
          <p:nvPr/>
        </p:nvSpPr>
        <p:spPr>
          <a:xfrm>
            <a:off x="1175004" y="2708736"/>
            <a:ext cx="864108"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it-IT" dirty="0"/>
              <a:t>Entrate</a:t>
            </a:r>
            <a:endParaRPr lang="en-US" dirty="0"/>
          </a:p>
        </p:txBody>
      </p:sp>
      <p:sp>
        <p:nvSpPr>
          <p:cNvPr id="12" name="CasellaDiTesto 11"/>
          <p:cNvSpPr txBox="1"/>
          <p:nvPr/>
        </p:nvSpPr>
        <p:spPr>
          <a:xfrm>
            <a:off x="2393823" y="2702266"/>
            <a:ext cx="1091184"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it-IT" dirty="0"/>
              <a:t>Interessi</a:t>
            </a:r>
            <a:endParaRPr lang="en-US" dirty="0"/>
          </a:p>
        </p:txBody>
      </p:sp>
      <p:sp>
        <p:nvSpPr>
          <p:cNvPr id="13" name="CasellaDiTesto 12"/>
          <p:cNvSpPr txBox="1"/>
          <p:nvPr/>
        </p:nvSpPr>
        <p:spPr>
          <a:xfrm>
            <a:off x="3451098" y="2702266"/>
            <a:ext cx="1565148"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it-IT" dirty="0"/>
              <a:t>Spesa primaria</a:t>
            </a:r>
            <a:endParaRPr lang="en-US" dirty="0"/>
          </a:p>
        </p:txBody>
      </p:sp>
    </p:spTree>
    <p:extLst>
      <p:ext uri="{BB962C8B-B14F-4D97-AF65-F5344CB8AC3E}">
        <p14:creationId xmlns:p14="http://schemas.microsoft.com/office/powerpoint/2010/main" val="382150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1000"/>
                                        <p:tgtEl>
                                          <p:spTgt spid="12"/>
                                        </p:tgtEl>
                                      </p:cBhvr>
                                    </p:animEffect>
                                    <p:anim calcmode="lin" valueType="num">
                                      <p:cBhvr>
                                        <p:cTn id="16" dur="1000" fill="hold"/>
                                        <p:tgtEl>
                                          <p:spTgt spid="12"/>
                                        </p:tgtEl>
                                        <p:attrNameLst>
                                          <p:attrName>ppt_x</p:attrName>
                                        </p:attrNameLst>
                                      </p:cBhvr>
                                      <p:tavLst>
                                        <p:tav tm="0">
                                          <p:val>
                                            <p:strVal val="#ppt_x"/>
                                          </p:val>
                                        </p:tav>
                                        <p:tav tm="100000">
                                          <p:val>
                                            <p:strVal val="#ppt_x"/>
                                          </p:val>
                                        </p:tav>
                                      </p:tavLst>
                                    </p:anim>
                                    <p:anim calcmode="lin" valueType="num">
                                      <p:cBhvr>
                                        <p:cTn id="17" dur="1000" fill="hold"/>
                                        <p:tgtEl>
                                          <p:spTgt spid="12"/>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1000"/>
                                        <p:tgtEl>
                                          <p:spTgt spid="10"/>
                                        </p:tgtEl>
                                      </p:cBhvr>
                                    </p:animEffect>
                                    <p:anim calcmode="lin" valueType="num">
                                      <p:cBhvr>
                                        <p:cTn id="21" dur="1000" fill="hold"/>
                                        <p:tgtEl>
                                          <p:spTgt spid="10"/>
                                        </p:tgtEl>
                                        <p:attrNameLst>
                                          <p:attrName>ppt_x</p:attrName>
                                        </p:attrNameLst>
                                      </p:cBhvr>
                                      <p:tavLst>
                                        <p:tav tm="0">
                                          <p:val>
                                            <p:strVal val="#ppt_x"/>
                                          </p:val>
                                        </p:tav>
                                        <p:tav tm="100000">
                                          <p:val>
                                            <p:strVal val="#ppt_x"/>
                                          </p:val>
                                        </p:tav>
                                      </p:tavLst>
                                    </p:anim>
                                    <p:anim calcmode="lin" valueType="num">
                                      <p:cBhvr>
                                        <p:cTn id="2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anim calcmode="lin" valueType="num">
                                      <p:cBhvr>
                                        <p:cTn id="28" dur="1000" fill="hold"/>
                                        <p:tgtEl>
                                          <p:spTgt spid="13"/>
                                        </p:tgtEl>
                                        <p:attrNameLst>
                                          <p:attrName>ppt_x</p:attrName>
                                        </p:attrNameLst>
                                      </p:cBhvr>
                                      <p:tavLst>
                                        <p:tav tm="0">
                                          <p:val>
                                            <p:strVal val="#ppt_x"/>
                                          </p:val>
                                        </p:tav>
                                        <p:tav tm="100000">
                                          <p:val>
                                            <p:strVal val="#ppt_x"/>
                                          </p:val>
                                        </p:tav>
                                      </p:tavLst>
                                    </p:anim>
                                    <p:anim calcmode="lin" valueType="num">
                                      <p:cBhvr>
                                        <p:cTn id="29" dur="1000" fill="hold"/>
                                        <p:tgtEl>
                                          <p:spTgt spid="13"/>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Il vincolo pubblico</a:t>
            </a:r>
            <a:endParaRPr lang="it-IT" dirty="0"/>
          </a:p>
        </p:txBody>
      </p:sp>
      <p:sp>
        <p:nvSpPr>
          <p:cNvPr id="3" name="Segnaposto contenuto 2"/>
          <p:cNvSpPr>
            <a:spLocks noGrp="1"/>
          </p:cNvSpPr>
          <p:nvPr>
            <p:ph sz="quarter" idx="1"/>
          </p:nvPr>
        </p:nvSpPr>
        <p:spPr/>
        <p:txBody>
          <a:bodyPr>
            <a:normAutofit fontScale="92500" lnSpcReduction="10000"/>
          </a:bodyPr>
          <a:lstStyle/>
          <a:p>
            <a:r>
              <a:rPr lang="it-IT" dirty="0"/>
              <a:t>Sommando i vincoli di bilancio del governo per un numero di periodi s tendente all’infinito, il vincolo di bilancio intertemporale del governo può essere scritto:</a:t>
            </a:r>
          </a:p>
          <a:p>
            <a:endParaRPr lang="it-IT" dirty="0"/>
          </a:p>
          <a:p>
            <a:endParaRPr lang="it-IT" dirty="0"/>
          </a:p>
          <a:p>
            <a:r>
              <a:rPr lang="it-IT" dirty="0"/>
              <a:t>Il valore presente scontato del </a:t>
            </a:r>
            <a:r>
              <a:rPr lang="it-IT" dirty="0">
                <a:solidFill>
                  <a:srgbClr val="FF0000"/>
                </a:solidFill>
              </a:rPr>
              <a:t>gettito fiscale (T) </a:t>
            </a:r>
            <a:r>
              <a:rPr lang="it-IT" dirty="0"/>
              <a:t>in tutti i periodi deve essere uguale al valore presente scontato della </a:t>
            </a:r>
            <a:r>
              <a:rPr lang="it-IT" dirty="0">
                <a:solidFill>
                  <a:srgbClr val="FF0000"/>
                </a:solidFill>
              </a:rPr>
              <a:t>spesa pubblica (G) </a:t>
            </a:r>
            <a:r>
              <a:rPr lang="it-IT" dirty="0"/>
              <a:t>in tutti i periodi più </a:t>
            </a:r>
            <a:r>
              <a:rPr lang="it-IT" dirty="0">
                <a:solidFill>
                  <a:srgbClr val="FF0000"/>
                </a:solidFill>
              </a:rPr>
              <a:t>il pagamento del debito pubblico ereditato nel tempo iniziale (B)</a:t>
            </a:r>
            <a:r>
              <a:rPr lang="it-IT" dirty="0"/>
              <a:t>, aumentato degli </a:t>
            </a:r>
            <a:r>
              <a:rPr lang="it-IT" dirty="0">
                <a:solidFill>
                  <a:srgbClr val="FF0000"/>
                </a:solidFill>
              </a:rPr>
              <a:t>interessi maturati (r)</a:t>
            </a:r>
            <a:r>
              <a:rPr lang="it-IT" dirty="0"/>
              <a:t>.</a:t>
            </a:r>
          </a:p>
          <a:p>
            <a:r>
              <a:rPr lang="it-IT" b="1" dirty="0"/>
              <a:t>Tale risultato assume che il governo non possa avere debiti nel periodo finale </a:t>
            </a:r>
            <a:r>
              <a:rPr lang="it-IT" b="1" dirty="0" err="1"/>
              <a:t>t+s</a:t>
            </a:r>
            <a:r>
              <a:rPr lang="it-IT" dirty="0"/>
              <a:t>.</a:t>
            </a:r>
          </a:p>
          <a:p>
            <a:endParaRPr lang="it-IT" dirty="0"/>
          </a:p>
        </p:txBody>
      </p:sp>
      <p:sp>
        <p:nvSpPr>
          <p:cNvPr id="5" name="Segnaposto numero diapositiva 4"/>
          <p:cNvSpPr>
            <a:spLocks noGrp="1"/>
          </p:cNvSpPr>
          <p:nvPr>
            <p:ph type="sldNum" sz="quarter" idx="12"/>
          </p:nvPr>
        </p:nvSpPr>
        <p:spPr/>
        <p:txBody>
          <a:bodyPr/>
          <a:lstStyle/>
          <a:p>
            <a:fld id="{ECB96A7B-7842-4D4D-BE96-FD32835D6D22}" type="slidenum">
              <a:rPr lang="it-IT" smtClean="0"/>
              <a:pPr/>
              <a:t>25</a:t>
            </a:fld>
            <a:endParaRPr lang="it-IT"/>
          </a:p>
        </p:txBody>
      </p:sp>
      <p:pic>
        <p:nvPicPr>
          <p:cNvPr id="1026" name="Picture 2"/>
          <p:cNvPicPr>
            <a:picLocks noChangeAspect="1" noChangeArrowheads="1"/>
          </p:cNvPicPr>
          <p:nvPr/>
        </p:nvPicPr>
        <p:blipFill>
          <a:blip r:embed="rId2" cstate="print"/>
          <a:srcRect/>
          <a:stretch>
            <a:fillRect/>
          </a:stretch>
        </p:blipFill>
        <p:spPr bwMode="auto">
          <a:xfrm>
            <a:off x="4082410" y="2766309"/>
            <a:ext cx="3840163" cy="854075"/>
          </a:xfrm>
          <a:prstGeom prst="rect">
            <a:avLst/>
          </a:prstGeom>
          <a:noFill/>
          <a:ln w="9525">
            <a:noFill/>
            <a:miter lim="800000"/>
            <a:headEnd/>
            <a:tailEnd/>
          </a:ln>
          <a:effectLst/>
        </p:spPr>
      </p:pic>
    </p:spTree>
    <p:extLst>
      <p:ext uri="{BB962C8B-B14F-4D97-AF65-F5344CB8AC3E}">
        <p14:creationId xmlns:p14="http://schemas.microsoft.com/office/powerpoint/2010/main" val="12061109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FCB963C1-2DD5-4BE6-B9AC-418F8D21338A}"/>
              </a:ext>
            </a:extLst>
          </p:cNvPr>
          <p:cNvSpPr>
            <a:spLocks noGrp="1"/>
          </p:cNvSpPr>
          <p:nvPr>
            <p:ph type="title"/>
          </p:nvPr>
        </p:nvSpPr>
        <p:spPr/>
        <p:txBody>
          <a:bodyPr/>
          <a:lstStyle/>
          <a:p>
            <a:r>
              <a:rPr lang="it-IT" dirty="0"/>
              <a:t>Concetti di reddito e di vincolo</a:t>
            </a:r>
          </a:p>
        </p:txBody>
      </p:sp>
      <p:sp>
        <p:nvSpPr>
          <p:cNvPr id="6" name="Segnaposto testo 5">
            <a:extLst>
              <a:ext uri="{FF2B5EF4-FFF2-40B4-BE49-F238E27FC236}">
                <a16:creationId xmlns:a16="http://schemas.microsoft.com/office/drawing/2014/main" id="{034940F9-5E6D-42F2-B990-069F3106BFD2}"/>
              </a:ext>
            </a:extLst>
          </p:cNvPr>
          <p:cNvSpPr>
            <a:spLocks noGrp="1"/>
          </p:cNvSpPr>
          <p:nvPr>
            <p:ph type="body" idx="1"/>
          </p:nvPr>
        </p:nvSpPr>
        <p:spPr/>
        <p:txBody>
          <a:bodyPr/>
          <a:lstStyle/>
          <a:p>
            <a:r>
              <a:rPr lang="it-IT" dirty="0"/>
              <a:t>Reddito corrente o intertemporale? Lo Stato e le Famiglie</a:t>
            </a:r>
          </a:p>
        </p:txBody>
      </p:sp>
      <p:sp>
        <p:nvSpPr>
          <p:cNvPr id="4" name="Segnaposto numero diapositiva 3">
            <a:extLst>
              <a:ext uri="{FF2B5EF4-FFF2-40B4-BE49-F238E27FC236}">
                <a16:creationId xmlns:a16="http://schemas.microsoft.com/office/drawing/2014/main" id="{56A614CD-F9EA-4D2F-AEF9-0D5EBE33D3A4}"/>
              </a:ext>
            </a:extLst>
          </p:cNvPr>
          <p:cNvSpPr>
            <a:spLocks noGrp="1"/>
          </p:cNvSpPr>
          <p:nvPr>
            <p:ph type="sldNum" sz="quarter" idx="12"/>
          </p:nvPr>
        </p:nvSpPr>
        <p:spPr/>
        <p:txBody>
          <a:bodyPr/>
          <a:lstStyle/>
          <a:p>
            <a:fld id="{C31E2B66-C54D-4FE0-ABB5-06EDA5E25CF3}" type="slidenum">
              <a:rPr lang="en-US" smtClean="0"/>
              <a:t>26</a:t>
            </a:fld>
            <a:endParaRPr lang="en-US"/>
          </a:p>
        </p:txBody>
      </p:sp>
    </p:spTree>
    <p:extLst>
      <p:ext uri="{BB962C8B-B14F-4D97-AF65-F5344CB8AC3E}">
        <p14:creationId xmlns:p14="http://schemas.microsoft.com/office/powerpoint/2010/main" val="551669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dirty="0"/>
              <a:t>Vincoli di lungo periodo sui conti pubblici</a:t>
            </a:r>
          </a:p>
        </p:txBody>
      </p:sp>
      <p:sp>
        <p:nvSpPr>
          <p:cNvPr id="907266" name="Rectangle 2"/>
          <p:cNvSpPr>
            <a:spLocks noGrp="1" noChangeArrowheads="1"/>
          </p:cNvSpPr>
          <p:nvPr>
            <p:ph type="body" idx="1"/>
          </p:nvPr>
        </p:nvSpPr>
        <p:spPr>
          <a:xfrm>
            <a:off x="838200" y="1606169"/>
            <a:ext cx="10515600" cy="4351338"/>
          </a:xfrm>
        </p:spPr>
        <p:txBody>
          <a:bodyPr>
            <a:normAutofit fontScale="92500" lnSpcReduction="10000"/>
          </a:bodyPr>
          <a:lstStyle/>
          <a:p>
            <a:r>
              <a:rPr lang="it-IT" dirty="0">
                <a:sym typeface="Symbol" pitchFamily="18" charset="2"/>
              </a:rPr>
              <a:t>Disavanzo mediamente nullo nel lungo periodo  somma delle entrate = somma delle uscite</a:t>
            </a:r>
          </a:p>
          <a:p>
            <a:r>
              <a:rPr lang="it-IT" b="1" dirty="0">
                <a:sym typeface="Symbol" pitchFamily="18" charset="2"/>
              </a:rPr>
              <a:t>Vincolo intertemporale </a:t>
            </a:r>
          </a:p>
          <a:p>
            <a:endParaRPr lang="it-IT" b="1" dirty="0">
              <a:sym typeface="Symbol" pitchFamily="18" charset="2"/>
            </a:endParaRPr>
          </a:p>
          <a:p>
            <a:r>
              <a:rPr lang="it-IT" dirty="0">
                <a:sym typeface="Symbol" pitchFamily="18" charset="2"/>
              </a:rPr>
              <a:t>si considera il valore attuale di entrate e uscite  attualizzazione al tasso di sconto i = </a:t>
            </a:r>
            <a:r>
              <a:rPr lang="it-IT" dirty="0">
                <a:solidFill>
                  <a:srgbClr val="FF0000"/>
                </a:solidFill>
                <a:sym typeface="Symbol" pitchFamily="18" charset="2"/>
              </a:rPr>
              <a:t>tasso d’interesse i</a:t>
            </a:r>
          </a:p>
          <a:p>
            <a:r>
              <a:rPr lang="it-IT" dirty="0">
                <a:sym typeface="Symbol" pitchFamily="18" charset="2"/>
              </a:rPr>
              <a:t>lo Stato esiste per un tempo illimitato  si considera un </a:t>
            </a:r>
            <a:r>
              <a:rPr lang="it-IT" dirty="0">
                <a:solidFill>
                  <a:srgbClr val="FF0000"/>
                </a:solidFill>
                <a:sym typeface="Symbol" pitchFamily="18" charset="2"/>
              </a:rPr>
              <a:t>orizzonte infinito</a:t>
            </a:r>
          </a:p>
          <a:p>
            <a:r>
              <a:rPr lang="it-IT" u="sng" dirty="0">
                <a:sym typeface="Symbol" pitchFamily="18" charset="2"/>
              </a:rPr>
              <a:t>spesa di oggi NON deve necessariamente essere finanziata oggi</a:t>
            </a:r>
            <a:r>
              <a:rPr lang="it-IT" dirty="0">
                <a:sym typeface="Symbol" pitchFamily="18" charset="2"/>
              </a:rPr>
              <a:t>, ma deve necessariamente essere finanziata </a:t>
            </a:r>
            <a:r>
              <a:rPr lang="it-IT" dirty="0">
                <a:solidFill>
                  <a:srgbClr val="FF0000"/>
                </a:solidFill>
                <a:sym typeface="Symbol" pitchFamily="18" charset="2"/>
              </a:rPr>
              <a:t>oggi o in futuro</a:t>
            </a:r>
          </a:p>
          <a:p>
            <a:r>
              <a:rPr lang="it-IT" dirty="0">
                <a:sym typeface="Symbol" pitchFamily="18" charset="2"/>
              </a:rPr>
              <a:t>Vincolo intertemporale sui conti pubblici </a:t>
            </a:r>
            <a:r>
              <a:rPr lang="it-IT" dirty="0">
                <a:solidFill>
                  <a:srgbClr val="FF0000"/>
                </a:solidFill>
                <a:sym typeface="Symbol" pitchFamily="18" charset="2"/>
              </a:rPr>
              <a:t>influenza le scelte di consumo dei privati</a:t>
            </a:r>
          </a:p>
          <a:p>
            <a:endParaRPr lang="it-IT" dirty="0">
              <a:sym typeface="Symbol" pitchFamily="18" charset="2"/>
            </a:endParaRPr>
          </a:p>
        </p:txBody>
      </p:sp>
      <p:sp>
        <p:nvSpPr>
          <p:cNvPr id="2" name="Segnaposto numero diapositiva 1"/>
          <p:cNvSpPr>
            <a:spLocks noGrp="1"/>
          </p:cNvSpPr>
          <p:nvPr>
            <p:ph type="sldNum" sz="quarter" idx="12"/>
          </p:nvPr>
        </p:nvSpPr>
        <p:spPr/>
        <p:txBody>
          <a:bodyPr/>
          <a:lstStyle/>
          <a:p>
            <a:fld id="{ECB96A7B-7842-4D4D-BE96-FD32835D6D22}" type="slidenum">
              <a:rPr lang="it-IT" smtClean="0"/>
              <a:pPr/>
              <a:t>27</a:t>
            </a:fld>
            <a:endParaRPr lang="it-IT"/>
          </a:p>
        </p:txBody>
      </p:sp>
      <p:sp>
        <p:nvSpPr>
          <p:cNvPr id="52229" name="Rectangle 4"/>
          <p:cNvSpPr>
            <a:spLocks noChangeArrowheads="1"/>
          </p:cNvSpPr>
          <p:nvPr/>
        </p:nvSpPr>
        <p:spPr bwMode="auto">
          <a:xfrm>
            <a:off x="1524001" y="3015734"/>
            <a:ext cx="184731" cy="369332"/>
          </a:xfrm>
          <a:prstGeom prst="rect">
            <a:avLst/>
          </a:prstGeom>
          <a:noFill/>
          <a:ln w="9525">
            <a:noFill/>
            <a:miter lim="800000"/>
            <a:headEnd/>
            <a:tailEnd/>
          </a:ln>
        </p:spPr>
        <p:txBody>
          <a:bodyPr wrap="none" anchor="ctr">
            <a:spAutoFit/>
          </a:bodyPr>
          <a:lstStyle/>
          <a:p>
            <a:endParaRPr lang="it-IT"/>
          </a:p>
        </p:txBody>
      </p:sp>
      <p:graphicFrame>
        <p:nvGraphicFramePr>
          <p:cNvPr id="52226" name="Object 5"/>
          <p:cNvGraphicFramePr>
            <a:graphicFrameLocks noChangeAspect="1"/>
          </p:cNvGraphicFramePr>
          <p:nvPr>
            <p:extLst/>
          </p:nvPr>
        </p:nvGraphicFramePr>
        <p:xfrm>
          <a:off x="5582847" y="2016379"/>
          <a:ext cx="3816350" cy="1062038"/>
        </p:xfrm>
        <a:graphic>
          <a:graphicData uri="http://schemas.openxmlformats.org/presentationml/2006/ole">
            <mc:AlternateContent xmlns:mc="http://schemas.openxmlformats.org/markup-compatibility/2006">
              <mc:Choice xmlns:v="urn:schemas-microsoft-com:vml" Requires="v">
                <p:oleObj spid="_x0000_s3078" name="Equation" r:id="rId5" imgW="1828800" imgH="508000" progId="Equation.3">
                  <p:embed/>
                </p:oleObj>
              </mc:Choice>
              <mc:Fallback>
                <p:oleObj name="Equation" r:id="rId5" imgW="1828800" imgH="508000" progId="Equation.3">
                  <p:embed/>
                  <p:pic>
                    <p:nvPicPr>
                      <p:cNvPr id="52226" name="Object 5"/>
                      <p:cNvPicPr>
                        <a:picLocks noChangeAspect="1" noChangeArrowheads="1"/>
                      </p:cNvPicPr>
                      <p:nvPr/>
                    </p:nvPicPr>
                    <p:blipFill>
                      <a:blip r:embed="rId6">
                        <a:lum bright="100000"/>
                        <a:extLst>
                          <a:ext uri="{28A0092B-C50C-407E-A947-70E740481C1C}">
                            <a14:useLocalDpi xmlns:a14="http://schemas.microsoft.com/office/drawing/2010/main" val="0"/>
                          </a:ext>
                        </a:extLst>
                      </a:blip>
                      <a:srcRect/>
                      <a:stretch>
                        <a:fillRect/>
                      </a:stretch>
                    </p:blipFill>
                    <p:spPr bwMode="auto">
                      <a:xfrm>
                        <a:off x="5582847" y="2016379"/>
                        <a:ext cx="3816350" cy="1062038"/>
                      </a:xfrm>
                      <a:prstGeom prst="rect">
                        <a:avLst/>
                      </a:prstGeom>
                      <a:solidFill>
                        <a:schemeClr val="accent1">
                          <a:lumMod val="50000"/>
                        </a:schemeClr>
                      </a:solidFill>
                      <a:extLst/>
                    </p:spPr>
                  </p:pic>
                </p:oleObj>
              </mc:Fallback>
            </mc:AlternateContent>
          </a:graphicData>
        </a:graphic>
      </p:graphicFrame>
    </p:spTree>
    <p:custDataLst>
      <p:tags r:id="rId2"/>
    </p:custDataLst>
    <p:extLst>
      <p:ext uri="{BB962C8B-B14F-4D97-AF65-F5344CB8AC3E}">
        <p14:creationId xmlns:p14="http://schemas.microsoft.com/office/powerpoint/2010/main" val="222442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907266">
                                            <p:txEl>
                                              <p:pRg st="0" end="0"/>
                                            </p:txEl>
                                          </p:spTgt>
                                        </p:tgtEl>
                                        <p:attrNameLst>
                                          <p:attrName>style.visibility</p:attrName>
                                        </p:attrNameLst>
                                      </p:cBhvr>
                                      <p:to>
                                        <p:strVal val="visible"/>
                                      </p:to>
                                    </p:set>
                                    <p:animEffect transition="in" filter="checkerboard(across)">
                                      <p:cBhvr>
                                        <p:cTn id="7" dur="500"/>
                                        <p:tgtEl>
                                          <p:spTgt spid="907266">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907266">
                                            <p:txEl>
                                              <p:pRg st="1" end="1"/>
                                            </p:txEl>
                                          </p:spTgt>
                                        </p:tgtEl>
                                        <p:attrNameLst>
                                          <p:attrName>style.visibility</p:attrName>
                                        </p:attrNameLst>
                                      </p:cBhvr>
                                      <p:to>
                                        <p:strVal val="visible"/>
                                      </p:to>
                                    </p:set>
                                    <p:animEffect transition="in" filter="checkerboard(across)">
                                      <p:cBhvr>
                                        <p:cTn id="10" dur="500"/>
                                        <p:tgtEl>
                                          <p:spTgt spid="90726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2226"/>
                                        </p:tgtEl>
                                        <p:attrNameLst>
                                          <p:attrName>style.visibility</p:attrName>
                                        </p:attrNameLst>
                                      </p:cBhvr>
                                      <p:to>
                                        <p:strVal val="visible"/>
                                      </p:to>
                                    </p:set>
                                    <p:anim calcmode="lin" valueType="num">
                                      <p:cBhvr additive="base">
                                        <p:cTn id="15" dur="500" fill="hold"/>
                                        <p:tgtEl>
                                          <p:spTgt spid="52226"/>
                                        </p:tgtEl>
                                        <p:attrNameLst>
                                          <p:attrName>ppt_x</p:attrName>
                                        </p:attrNameLst>
                                      </p:cBhvr>
                                      <p:tavLst>
                                        <p:tav tm="0">
                                          <p:val>
                                            <p:strVal val="#ppt_x"/>
                                          </p:val>
                                        </p:tav>
                                        <p:tav tm="100000">
                                          <p:val>
                                            <p:strVal val="#ppt_x"/>
                                          </p:val>
                                        </p:tav>
                                      </p:tavLst>
                                    </p:anim>
                                    <p:anim calcmode="lin" valueType="num">
                                      <p:cBhvr additive="base">
                                        <p:cTn id="16" dur="500" fill="hold"/>
                                        <p:tgtEl>
                                          <p:spTgt spid="52226"/>
                                        </p:tgtEl>
                                        <p:attrNameLst>
                                          <p:attrName>ppt_y</p:attrName>
                                        </p:attrNameLst>
                                      </p:cBhvr>
                                      <p:tavLst>
                                        <p:tav tm="0">
                                          <p:val>
                                            <p:strVal val="1+#ppt_h/2"/>
                                          </p:val>
                                        </p:tav>
                                        <p:tav tm="100000">
                                          <p:val>
                                            <p:strVal val="#ppt_y"/>
                                          </p:val>
                                        </p:tav>
                                      </p:tavLst>
                                    </p:anim>
                                  </p:childTnLst>
                                </p:cTn>
                              </p:par>
                              <p:par>
                                <p:cTn id="17" presetID="5" presetClass="entr" presetSubtype="10" fill="hold" nodeType="withEffect">
                                  <p:stCondLst>
                                    <p:cond delay="0"/>
                                  </p:stCondLst>
                                  <p:childTnLst>
                                    <p:set>
                                      <p:cBhvr>
                                        <p:cTn id="18" dur="1" fill="hold">
                                          <p:stCondLst>
                                            <p:cond delay="0"/>
                                          </p:stCondLst>
                                        </p:cTn>
                                        <p:tgtEl>
                                          <p:spTgt spid="907266">
                                            <p:txEl>
                                              <p:pRg st="3" end="3"/>
                                            </p:txEl>
                                          </p:spTgt>
                                        </p:tgtEl>
                                        <p:attrNameLst>
                                          <p:attrName>style.visibility</p:attrName>
                                        </p:attrNameLst>
                                      </p:cBhvr>
                                      <p:to>
                                        <p:strVal val="visible"/>
                                      </p:to>
                                    </p:set>
                                    <p:animEffect transition="in" filter="checkerboard(across)">
                                      <p:cBhvr>
                                        <p:cTn id="19" dur="500"/>
                                        <p:tgtEl>
                                          <p:spTgt spid="907266">
                                            <p:txEl>
                                              <p:pRg st="3" end="3"/>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907266">
                                            <p:txEl>
                                              <p:pRg st="4" end="4"/>
                                            </p:txEl>
                                          </p:spTgt>
                                        </p:tgtEl>
                                        <p:attrNameLst>
                                          <p:attrName>style.visibility</p:attrName>
                                        </p:attrNameLst>
                                      </p:cBhvr>
                                      <p:to>
                                        <p:strVal val="visible"/>
                                      </p:to>
                                    </p:set>
                                    <p:animEffect transition="in" filter="checkerboard(across)">
                                      <p:cBhvr>
                                        <p:cTn id="22" dur="500"/>
                                        <p:tgtEl>
                                          <p:spTgt spid="907266">
                                            <p:txEl>
                                              <p:pRg st="4" end="4"/>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907266">
                                            <p:txEl>
                                              <p:pRg st="5" end="5"/>
                                            </p:txEl>
                                          </p:spTgt>
                                        </p:tgtEl>
                                        <p:attrNameLst>
                                          <p:attrName>style.visibility</p:attrName>
                                        </p:attrNameLst>
                                      </p:cBhvr>
                                      <p:to>
                                        <p:strVal val="visible"/>
                                      </p:to>
                                    </p:set>
                                    <p:animEffect transition="in" filter="checkerboard(across)">
                                      <p:cBhvr>
                                        <p:cTn id="25" dur="500"/>
                                        <p:tgtEl>
                                          <p:spTgt spid="907266">
                                            <p:txEl>
                                              <p:pRg st="5" end="5"/>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907266">
                                            <p:txEl>
                                              <p:pRg st="6" end="6"/>
                                            </p:txEl>
                                          </p:spTgt>
                                        </p:tgtEl>
                                        <p:attrNameLst>
                                          <p:attrName>style.visibility</p:attrName>
                                        </p:attrNameLst>
                                      </p:cBhvr>
                                      <p:to>
                                        <p:strVal val="visible"/>
                                      </p:to>
                                    </p:set>
                                    <p:animEffect transition="in" filter="checkerboard(across)">
                                      <p:cBhvr>
                                        <p:cTn id="28" dur="500"/>
                                        <p:tgtEl>
                                          <p:spTgt spid="90726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a:t>Vincoli e decisioni di consumo</a:t>
            </a:r>
            <a:endParaRPr lang="it-IT" dirty="0"/>
          </a:p>
        </p:txBody>
      </p:sp>
      <p:sp>
        <p:nvSpPr>
          <p:cNvPr id="913410" name="Rectangle 2"/>
          <p:cNvSpPr>
            <a:spLocks noGrp="1" noChangeArrowheads="1"/>
          </p:cNvSpPr>
          <p:nvPr>
            <p:ph type="body" idx="1"/>
          </p:nvPr>
        </p:nvSpPr>
        <p:spPr>
          <a:xfrm>
            <a:off x="722376" y="1557338"/>
            <a:ext cx="10515600" cy="4351338"/>
          </a:xfrm>
        </p:spPr>
        <p:txBody>
          <a:bodyPr>
            <a:normAutofit lnSpcReduction="10000"/>
          </a:bodyPr>
          <a:lstStyle/>
          <a:p>
            <a:r>
              <a:rPr lang="it-IT" dirty="0">
                <a:sym typeface="Symbol" pitchFamily="18" charset="2"/>
              </a:rPr>
              <a:t>Finora abbiamo assunto che la funzione di consumo dipenda dal reddito corrente e dalla propensione al consumo:</a:t>
            </a:r>
          </a:p>
          <a:p>
            <a:r>
              <a:rPr lang="it-IT" dirty="0">
                <a:sym typeface="Symbol" pitchFamily="18" charset="2"/>
              </a:rPr>
              <a:t>    C = C (</a:t>
            </a:r>
            <a:r>
              <a:rPr lang="it-IT" dirty="0" err="1">
                <a:sym typeface="Symbol" pitchFamily="18" charset="2"/>
              </a:rPr>
              <a:t>Y</a:t>
            </a:r>
            <a:r>
              <a:rPr lang="it-IT" sz="2600" baseline="-25000" dirty="0" err="1">
                <a:sym typeface="Symbol" pitchFamily="18" charset="2"/>
              </a:rPr>
              <a:t>d</a:t>
            </a:r>
            <a:r>
              <a:rPr lang="it-IT" dirty="0">
                <a:sym typeface="Symbol" pitchFamily="18" charset="2"/>
              </a:rPr>
              <a:t>) = C</a:t>
            </a:r>
            <a:r>
              <a:rPr lang="it-IT" baseline="-25000" dirty="0">
                <a:sym typeface="Symbol" pitchFamily="18" charset="2"/>
              </a:rPr>
              <a:t>0</a:t>
            </a:r>
            <a:r>
              <a:rPr lang="it-IT" dirty="0">
                <a:sym typeface="Symbol" pitchFamily="18" charset="2"/>
              </a:rPr>
              <a:t> + c</a:t>
            </a:r>
            <a:r>
              <a:rPr lang="it-IT" baseline="-25000" dirty="0">
                <a:sym typeface="Symbol" pitchFamily="18" charset="2"/>
              </a:rPr>
              <a:t>1</a:t>
            </a:r>
            <a:r>
              <a:rPr lang="it-IT" dirty="0">
                <a:sym typeface="Symbol" pitchFamily="18" charset="2"/>
              </a:rPr>
              <a:t>Y</a:t>
            </a:r>
            <a:r>
              <a:rPr lang="it-IT" baseline="-25000" dirty="0">
                <a:sym typeface="Symbol" pitchFamily="18" charset="2"/>
              </a:rPr>
              <a:t>d</a:t>
            </a:r>
          </a:p>
          <a:p>
            <a:r>
              <a:rPr lang="it-IT" dirty="0">
                <a:sym typeface="Symbol" pitchFamily="18" charset="2"/>
              </a:rPr>
              <a:t>Teoria alternativa del consumo    “</a:t>
            </a:r>
            <a:r>
              <a:rPr lang="it-IT" dirty="0">
                <a:solidFill>
                  <a:srgbClr val="FF0000"/>
                </a:solidFill>
                <a:sym typeface="Symbol" pitchFamily="18" charset="2"/>
              </a:rPr>
              <a:t>Teoria del reddito permanente</a:t>
            </a:r>
            <a:r>
              <a:rPr lang="it-IT" dirty="0">
                <a:sym typeface="Symbol" pitchFamily="18" charset="2"/>
              </a:rPr>
              <a:t>” o del «ciclo vitale» che è </a:t>
            </a:r>
            <a:r>
              <a:rPr lang="it-IT" dirty="0" err="1">
                <a:sym typeface="Symbol" pitchFamily="18" charset="2"/>
              </a:rPr>
              <a:t>microfondato</a:t>
            </a:r>
            <a:r>
              <a:rPr lang="it-IT" dirty="0">
                <a:sym typeface="Symbol" pitchFamily="18" charset="2"/>
              </a:rPr>
              <a:t>, cioè</a:t>
            </a:r>
          </a:p>
          <a:p>
            <a:r>
              <a:rPr lang="it-IT" dirty="0">
                <a:sym typeface="Symbol" pitchFamily="18" charset="2"/>
              </a:rPr>
              <a:t>Le famiglie pianificano i propri consumi tenendo conto dei redditi correnti e dei redditi futuri, </a:t>
            </a:r>
          </a:p>
          <a:p>
            <a:r>
              <a:rPr lang="it-IT" dirty="0">
                <a:sym typeface="Symbol" pitchFamily="18" charset="2"/>
              </a:rPr>
              <a:t>Il Consumo di oggi viene determinato sulla base della media dei redditi presenti e futuri (reddito medio = “reddito permanente”)</a:t>
            </a:r>
          </a:p>
          <a:p>
            <a:r>
              <a:rPr lang="it-IT" dirty="0">
                <a:sym typeface="Symbol" pitchFamily="18" charset="2"/>
              </a:rPr>
              <a:t>    C = C (</a:t>
            </a:r>
            <a:r>
              <a:rPr lang="it-IT" dirty="0" err="1">
                <a:sym typeface="Symbol" pitchFamily="18" charset="2"/>
              </a:rPr>
              <a:t>Y</a:t>
            </a:r>
            <a:r>
              <a:rPr lang="it-IT" baseline="-25000" dirty="0" err="1">
                <a:sym typeface="Symbol" pitchFamily="18" charset="2"/>
              </a:rPr>
              <a:t>dp</a:t>
            </a:r>
            <a:r>
              <a:rPr lang="it-IT" dirty="0">
                <a:sym typeface="Symbol" pitchFamily="18" charset="2"/>
              </a:rPr>
              <a:t>)= C</a:t>
            </a:r>
            <a:r>
              <a:rPr lang="it-IT" baseline="-25000" dirty="0">
                <a:sym typeface="Symbol" pitchFamily="18" charset="2"/>
              </a:rPr>
              <a:t>0</a:t>
            </a:r>
            <a:r>
              <a:rPr lang="it-IT" dirty="0">
                <a:sym typeface="Symbol" pitchFamily="18" charset="2"/>
              </a:rPr>
              <a:t>+cY</a:t>
            </a:r>
            <a:r>
              <a:rPr lang="it-IT" baseline="-25000" dirty="0">
                <a:sym typeface="Symbol" pitchFamily="18" charset="2"/>
              </a:rPr>
              <a:t>d</a:t>
            </a:r>
            <a:r>
              <a:rPr lang="it-IT" dirty="0">
                <a:sym typeface="Symbol" pitchFamily="18" charset="2"/>
              </a:rPr>
              <a:t>+dW</a:t>
            </a:r>
          </a:p>
        </p:txBody>
      </p:sp>
      <p:sp>
        <p:nvSpPr>
          <p:cNvPr id="2" name="Segnaposto numero diapositiva 1"/>
          <p:cNvSpPr>
            <a:spLocks noGrp="1"/>
          </p:cNvSpPr>
          <p:nvPr>
            <p:ph type="sldNum" sz="quarter" idx="12"/>
          </p:nvPr>
        </p:nvSpPr>
        <p:spPr/>
        <p:txBody>
          <a:bodyPr/>
          <a:lstStyle/>
          <a:p>
            <a:fld id="{ECB96A7B-7842-4D4D-BE96-FD32835D6D22}" type="slidenum">
              <a:rPr lang="it-IT" smtClean="0"/>
              <a:pPr/>
              <a:t>28</a:t>
            </a:fld>
            <a:endParaRPr lang="it-IT"/>
          </a:p>
        </p:txBody>
      </p:sp>
      <p:sp>
        <p:nvSpPr>
          <p:cNvPr id="3" name="Ovale 2">
            <a:extLst>
              <a:ext uri="{FF2B5EF4-FFF2-40B4-BE49-F238E27FC236}">
                <a16:creationId xmlns:a16="http://schemas.microsoft.com/office/drawing/2014/main" id="{728FE53F-EA6C-4D53-8C65-D50DC8812D4A}"/>
              </a:ext>
            </a:extLst>
          </p:cNvPr>
          <p:cNvSpPr/>
          <p:nvPr/>
        </p:nvSpPr>
        <p:spPr>
          <a:xfrm>
            <a:off x="4311904" y="5163657"/>
            <a:ext cx="390144" cy="56896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Freccia a destra 3">
            <a:extLst>
              <a:ext uri="{FF2B5EF4-FFF2-40B4-BE49-F238E27FC236}">
                <a16:creationId xmlns:a16="http://schemas.microsoft.com/office/drawing/2014/main" id="{5D5A568E-2BF9-41AE-8E01-73AE8A4AC27C}"/>
              </a:ext>
            </a:extLst>
          </p:cNvPr>
          <p:cNvSpPr/>
          <p:nvPr/>
        </p:nvSpPr>
        <p:spPr>
          <a:xfrm>
            <a:off x="4860544" y="5132451"/>
            <a:ext cx="2239264" cy="1589024"/>
          </a:xfrm>
          <a:prstGeom prst="rightArrow">
            <a:avLst>
              <a:gd name="adj1" fmla="val 50000"/>
              <a:gd name="adj2" fmla="val 88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 risparmi accumulati o ricchezza (W)</a:t>
            </a:r>
          </a:p>
        </p:txBody>
      </p:sp>
      <p:sp>
        <p:nvSpPr>
          <p:cNvPr id="6" name="Rettangolo 5">
            <a:extLst>
              <a:ext uri="{FF2B5EF4-FFF2-40B4-BE49-F238E27FC236}">
                <a16:creationId xmlns:a16="http://schemas.microsoft.com/office/drawing/2014/main" id="{A3D163EC-B465-4B5A-9639-F5476A334B75}"/>
              </a:ext>
            </a:extLst>
          </p:cNvPr>
          <p:cNvSpPr/>
          <p:nvPr/>
        </p:nvSpPr>
        <p:spPr>
          <a:xfrm>
            <a:off x="447341" y="6125517"/>
            <a:ext cx="3194208"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it-IT" sz="2400" dirty="0" err="1">
                <a:solidFill>
                  <a:srgbClr val="FF0000"/>
                </a:solidFill>
                <a:sym typeface="Symbol" pitchFamily="18" charset="2"/>
              </a:rPr>
              <a:t>Y</a:t>
            </a:r>
            <a:r>
              <a:rPr lang="it-IT" sz="2400" baseline="-25000" dirty="0" err="1">
                <a:solidFill>
                  <a:srgbClr val="FF0000"/>
                </a:solidFill>
                <a:sym typeface="Symbol" pitchFamily="18" charset="2"/>
              </a:rPr>
              <a:t>dp</a:t>
            </a:r>
            <a:r>
              <a:rPr lang="it-IT" sz="2400" dirty="0">
                <a:sym typeface="Symbol" pitchFamily="18" charset="2"/>
              </a:rPr>
              <a:t> reddito permanente </a:t>
            </a:r>
            <a:endParaRPr lang="it-IT" sz="2400" dirty="0"/>
          </a:p>
        </p:txBody>
      </p:sp>
      <p:sp>
        <p:nvSpPr>
          <p:cNvPr id="7" name="Freccia in giù 6">
            <a:extLst>
              <a:ext uri="{FF2B5EF4-FFF2-40B4-BE49-F238E27FC236}">
                <a16:creationId xmlns:a16="http://schemas.microsoft.com/office/drawing/2014/main" id="{AE7C5A73-1166-4D0E-A245-9B3268529DD3}"/>
              </a:ext>
            </a:extLst>
          </p:cNvPr>
          <p:cNvSpPr/>
          <p:nvPr/>
        </p:nvSpPr>
        <p:spPr>
          <a:xfrm>
            <a:off x="2352548" y="5926963"/>
            <a:ext cx="265176" cy="250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ustDataLst>
      <p:tags r:id="rId1"/>
    </p:custDataLst>
    <p:extLst>
      <p:ext uri="{BB962C8B-B14F-4D97-AF65-F5344CB8AC3E}">
        <p14:creationId xmlns:p14="http://schemas.microsoft.com/office/powerpoint/2010/main" val="2425897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913410">
                                            <p:txEl>
                                              <p:pRg st="0" end="0"/>
                                            </p:txEl>
                                          </p:spTgt>
                                        </p:tgtEl>
                                        <p:attrNameLst>
                                          <p:attrName>style.visibility</p:attrName>
                                        </p:attrNameLst>
                                      </p:cBhvr>
                                      <p:to>
                                        <p:strVal val="visible"/>
                                      </p:to>
                                    </p:set>
                                    <p:animEffect transition="in" filter="checkerboard(across)">
                                      <p:cBhvr>
                                        <p:cTn id="7" dur="500"/>
                                        <p:tgtEl>
                                          <p:spTgt spid="913410">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913410">
                                            <p:txEl>
                                              <p:pRg st="1" end="1"/>
                                            </p:txEl>
                                          </p:spTgt>
                                        </p:tgtEl>
                                        <p:attrNameLst>
                                          <p:attrName>style.visibility</p:attrName>
                                        </p:attrNameLst>
                                      </p:cBhvr>
                                      <p:to>
                                        <p:strVal val="visible"/>
                                      </p:to>
                                    </p:set>
                                    <p:animEffect transition="in" filter="checkerboard(across)">
                                      <p:cBhvr>
                                        <p:cTn id="10" dur="500"/>
                                        <p:tgtEl>
                                          <p:spTgt spid="913410">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913410">
                                            <p:txEl>
                                              <p:pRg st="2" end="2"/>
                                            </p:txEl>
                                          </p:spTgt>
                                        </p:tgtEl>
                                        <p:attrNameLst>
                                          <p:attrName>style.visibility</p:attrName>
                                        </p:attrNameLst>
                                      </p:cBhvr>
                                      <p:to>
                                        <p:strVal val="visible"/>
                                      </p:to>
                                    </p:set>
                                    <p:animEffect transition="in" filter="checkerboard(across)">
                                      <p:cBhvr>
                                        <p:cTn id="13" dur="500"/>
                                        <p:tgtEl>
                                          <p:spTgt spid="913410">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913410">
                                            <p:txEl>
                                              <p:pRg st="3" end="3"/>
                                            </p:txEl>
                                          </p:spTgt>
                                        </p:tgtEl>
                                        <p:attrNameLst>
                                          <p:attrName>style.visibility</p:attrName>
                                        </p:attrNameLst>
                                      </p:cBhvr>
                                      <p:to>
                                        <p:strVal val="visible"/>
                                      </p:to>
                                    </p:set>
                                    <p:animEffect transition="in" filter="checkerboard(across)">
                                      <p:cBhvr>
                                        <p:cTn id="16" dur="500"/>
                                        <p:tgtEl>
                                          <p:spTgt spid="913410">
                                            <p:txEl>
                                              <p:pRg st="3" end="3"/>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913410">
                                            <p:txEl>
                                              <p:pRg st="4" end="4"/>
                                            </p:txEl>
                                          </p:spTgt>
                                        </p:tgtEl>
                                        <p:attrNameLst>
                                          <p:attrName>style.visibility</p:attrName>
                                        </p:attrNameLst>
                                      </p:cBhvr>
                                      <p:to>
                                        <p:strVal val="visible"/>
                                      </p:to>
                                    </p:set>
                                    <p:animEffect transition="in" filter="checkerboard(across)">
                                      <p:cBhvr>
                                        <p:cTn id="19" dur="500"/>
                                        <p:tgtEl>
                                          <p:spTgt spid="913410">
                                            <p:txEl>
                                              <p:pRg st="4" end="4"/>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913410">
                                            <p:txEl>
                                              <p:pRg st="5" end="5"/>
                                            </p:txEl>
                                          </p:spTgt>
                                        </p:tgtEl>
                                        <p:attrNameLst>
                                          <p:attrName>style.visibility</p:attrName>
                                        </p:attrNameLst>
                                      </p:cBhvr>
                                      <p:to>
                                        <p:strVal val="visible"/>
                                      </p:to>
                                    </p:set>
                                    <p:animEffect transition="in" filter="checkerboard(across)">
                                      <p:cBhvr>
                                        <p:cTn id="22" dur="500"/>
                                        <p:tgtEl>
                                          <p:spTgt spid="9134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838200" y="365126"/>
            <a:ext cx="10515600" cy="561386"/>
          </a:xfrm>
        </p:spPr>
        <p:txBody>
          <a:bodyPr>
            <a:normAutofit fontScale="90000"/>
          </a:bodyPr>
          <a:lstStyle/>
          <a:p>
            <a:r>
              <a:rPr lang="it-IT" dirty="0"/>
              <a:t>Vincoli e decisioni di consumo</a:t>
            </a:r>
            <a:endParaRPr lang="en-US" dirty="0"/>
          </a:p>
        </p:txBody>
      </p:sp>
      <mc:AlternateContent xmlns:mc="http://schemas.openxmlformats.org/markup-compatibility/2006" xmlns:a14="http://schemas.microsoft.com/office/drawing/2010/main">
        <mc:Choice Requires="a14">
          <p:sp>
            <p:nvSpPr>
              <p:cNvPr id="915458" name="Rectangle 2"/>
              <p:cNvSpPr>
                <a:spLocks noGrp="1" noChangeArrowheads="1"/>
              </p:cNvSpPr>
              <p:nvPr>
                <p:ph type="body" idx="1"/>
              </p:nvPr>
            </p:nvSpPr>
            <p:spPr>
              <a:xfrm>
                <a:off x="795811" y="3450320"/>
                <a:ext cx="10515600" cy="3088592"/>
              </a:xfrm>
            </p:spPr>
            <p:txBody>
              <a:bodyPr>
                <a:normAutofit fontScale="92500"/>
              </a:bodyPr>
              <a:lstStyle/>
              <a:p>
                <a:r>
                  <a:rPr lang="it-IT" dirty="0">
                    <a:sym typeface="Symbol" pitchFamily="18" charset="2"/>
                  </a:rPr>
                  <a:t>espresso come vincolo intertemporale del consumatore sarà invece:</a:t>
                </a:r>
              </a:p>
              <a:p>
                <a14:m>
                  <m:oMath xmlns:m="http://schemas.openxmlformats.org/officeDocument/2006/math">
                    <m:nary>
                      <m:naryPr>
                        <m:chr m:val="∑"/>
                        <m:ctrlPr>
                          <a:rPr lang="it-IT" i="1" smtClean="0">
                            <a:latin typeface="Cambria Math" panose="02040503050406030204" pitchFamily="18" charset="0"/>
                            <a:sym typeface="Symbol" pitchFamily="18" charset="2"/>
                          </a:rPr>
                        </m:ctrlPr>
                      </m:naryPr>
                      <m:sub>
                        <m:r>
                          <m:rPr>
                            <m:brk m:alnAt="23"/>
                          </m:rPr>
                          <a:rPr lang="it-IT" b="0" i="1" smtClean="0">
                            <a:latin typeface="Cambria Math" panose="02040503050406030204" pitchFamily="18" charset="0"/>
                            <a:sym typeface="Symbol" pitchFamily="18" charset="2"/>
                          </a:rPr>
                          <m:t>𝑖</m:t>
                        </m:r>
                        <m:r>
                          <a:rPr lang="it-IT" b="0" i="1" smtClean="0">
                            <a:latin typeface="Cambria Math" panose="02040503050406030204" pitchFamily="18" charset="0"/>
                            <a:sym typeface="Symbol" pitchFamily="18" charset="2"/>
                          </a:rPr>
                          <m:t>=0</m:t>
                        </m:r>
                      </m:sub>
                      <m:sup>
                        <m:r>
                          <a:rPr lang="it-IT" i="1" smtClean="0">
                            <a:latin typeface="Cambria Math" panose="02040503050406030204" pitchFamily="18" charset="0"/>
                            <a:ea typeface="Cambria Math" panose="02040503050406030204" pitchFamily="18" charset="0"/>
                            <a:sym typeface="Symbol" pitchFamily="18" charset="2"/>
                          </a:rPr>
                          <m:t>∞</m:t>
                        </m:r>
                      </m:sup>
                      <m:e>
                        <m:f>
                          <m:fPr>
                            <m:ctrlPr>
                              <a:rPr lang="it-IT" i="1" smtClean="0">
                                <a:latin typeface="Cambria Math" panose="02040503050406030204" pitchFamily="18" charset="0"/>
                                <a:sym typeface="Symbol" pitchFamily="18" charset="2"/>
                              </a:rPr>
                            </m:ctrlPr>
                          </m:fPr>
                          <m:num>
                            <m:sSub>
                              <m:sSubPr>
                                <m:ctrlPr>
                                  <a:rPr lang="it-IT" i="1" smtClean="0">
                                    <a:latin typeface="Cambria Math" panose="02040503050406030204" pitchFamily="18" charset="0"/>
                                    <a:sym typeface="Symbol" pitchFamily="18" charset="2"/>
                                  </a:rPr>
                                </m:ctrlPr>
                              </m:sSubPr>
                              <m:e>
                                <m:r>
                                  <a:rPr lang="it-IT" b="0" i="1" smtClean="0">
                                    <a:latin typeface="Cambria Math" panose="02040503050406030204" pitchFamily="18" charset="0"/>
                                    <a:sym typeface="Symbol" pitchFamily="18" charset="2"/>
                                  </a:rPr>
                                  <m:t>𝑌</m:t>
                                </m:r>
                              </m:e>
                              <m:sub>
                                <m:r>
                                  <a:rPr lang="it-IT" b="0" i="1" smtClean="0">
                                    <a:latin typeface="Cambria Math" panose="02040503050406030204" pitchFamily="18" charset="0"/>
                                    <a:sym typeface="Symbol" pitchFamily="18" charset="2"/>
                                  </a:rPr>
                                  <m:t>𝑡</m:t>
                                </m:r>
                                <m:r>
                                  <a:rPr lang="it-IT" b="0" i="1" smtClean="0">
                                    <a:latin typeface="Cambria Math" panose="02040503050406030204" pitchFamily="18" charset="0"/>
                                    <a:sym typeface="Symbol" pitchFamily="18" charset="2"/>
                                  </a:rPr>
                                  <m:t>+</m:t>
                                </m:r>
                                <m:r>
                                  <a:rPr lang="it-IT" b="0" i="1" smtClean="0">
                                    <a:latin typeface="Cambria Math" panose="02040503050406030204" pitchFamily="18" charset="0"/>
                                    <a:sym typeface="Symbol" pitchFamily="18" charset="2"/>
                                  </a:rPr>
                                  <m:t>𝑖</m:t>
                                </m:r>
                              </m:sub>
                            </m:sSub>
                            <m:r>
                              <a:rPr lang="it-IT" b="0" i="1" smtClean="0">
                                <a:latin typeface="Cambria Math" panose="02040503050406030204" pitchFamily="18" charset="0"/>
                                <a:sym typeface="Symbol" pitchFamily="18" charset="2"/>
                              </a:rPr>
                              <m:t>−</m:t>
                            </m:r>
                            <m:sSub>
                              <m:sSubPr>
                                <m:ctrlPr>
                                  <a:rPr lang="it-IT" b="0" i="1" smtClean="0">
                                    <a:latin typeface="Cambria Math" panose="02040503050406030204" pitchFamily="18" charset="0"/>
                                    <a:sym typeface="Symbol" pitchFamily="18" charset="2"/>
                                  </a:rPr>
                                </m:ctrlPr>
                              </m:sSubPr>
                              <m:e>
                                <m:r>
                                  <a:rPr lang="it-IT" i="1">
                                    <a:latin typeface="Cambria Math" panose="02040503050406030204" pitchFamily="18" charset="0"/>
                                    <a:sym typeface="Symbol" pitchFamily="18" charset="2"/>
                                  </a:rPr>
                                  <m:t>𝑇</m:t>
                                </m:r>
                              </m:e>
                              <m:sub>
                                <m:r>
                                  <a:rPr lang="it-IT" b="0" i="1" smtClean="0">
                                    <a:latin typeface="Cambria Math" panose="02040503050406030204" pitchFamily="18" charset="0"/>
                                    <a:sym typeface="Symbol" pitchFamily="18" charset="2"/>
                                  </a:rPr>
                                  <m:t>𝑡</m:t>
                                </m:r>
                                <m:r>
                                  <a:rPr lang="it-IT" b="0" i="1" smtClean="0">
                                    <a:latin typeface="Cambria Math" panose="02040503050406030204" pitchFamily="18" charset="0"/>
                                    <a:sym typeface="Symbol" pitchFamily="18" charset="2"/>
                                  </a:rPr>
                                  <m:t>+</m:t>
                                </m:r>
                                <m:r>
                                  <a:rPr lang="it-IT" b="0" i="1" smtClean="0">
                                    <a:latin typeface="Cambria Math" panose="02040503050406030204" pitchFamily="18" charset="0"/>
                                    <a:sym typeface="Symbol" pitchFamily="18" charset="2"/>
                                  </a:rPr>
                                  <m:t>𝑖</m:t>
                                </m:r>
                              </m:sub>
                            </m:sSub>
                          </m:num>
                          <m:den>
                            <m:sSup>
                              <m:sSupPr>
                                <m:ctrlPr>
                                  <a:rPr lang="it-IT" i="1" smtClean="0">
                                    <a:latin typeface="Cambria Math" panose="02040503050406030204" pitchFamily="18" charset="0"/>
                                    <a:sym typeface="Symbol" pitchFamily="18" charset="2"/>
                                  </a:rPr>
                                </m:ctrlPr>
                              </m:sSupPr>
                              <m:e>
                                <m:d>
                                  <m:dPr>
                                    <m:ctrlPr>
                                      <a:rPr lang="it-IT" i="1" smtClean="0">
                                        <a:latin typeface="Cambria Math" panose="02040503050406030204" pitchFamily="18" charset="0"/>
                                        <a:sym typeface="Symbol" pitchFamily="18" charset="2"/>
                                      </a:rPr>
                                    </m:ctrlPr>
                                  </m:dPr>
                                  <m:e>
                                    <m:r>
                                      <a:rPr lang="it-IT" b="0" i="1" smtClean="0">
                                        <a:latin typeface="Cambria Math" panose="02040503050406030204" pitchFamily="18" charset="0"/>
                                        <a:sym typeface="Symbol" pitchFamily="18" charset="2"/>
                                      </a:rPr>
                                      <m:t>1+</m:t>
                                    </m:r>
                                    <m:r>
                                      <a:rPr lang="it-IT" b="0" i="1" smtClean="0">
                                        <a:latin typeface="Cambria Math" panose="02040503050406030204" pitchFamily="18" charset="0"/>
                                        <a:sym typeface="Symbol" pitchFamily="18" charset="2"/>
                                      </a:rPr>
                                      <m:t>𝑟</m:t>
                                    </m:r>
                                  </m:e>
                                </m:d>
                              </m:e>
                              <m:sup>
                                <m:r>
                                  <a:rPr lang="it-IT" b="0" i="1" smtClean="0">
                                    <a:latin typeface="Cambria Math" panose="02040503050406030204" pitchFamily="18" charset="0"/>
                                    <a:sym typeface="Symbol" pitchFamily="18" charset="2"/>
                                  </a:rPr>
                                  <m:t>𝑖</m:t>
                                </m:r>
                              </m:sup>
                            </m:sSup>
                          </m:den>
                        </m:f>
                      </m:e>
                    </m:nary>
                    <m:r>
                      <a:rPr lang="it-IT" b="0" i="0" smtClean="0">
                        <a:latin typeface="Cambria Math" panose="02040503050406030204" pitchFamily="18" charset="0"/>
                        <a:sym typeface="Symbol" pitchFamily="18" charset="2"/>
                      </a:rPr>
                      <m:t>=</m:t>
                    </m:r>
                    <m:nary>
                      <m:naryPr>
                        <m:chr m:val="∑"/>
                        <m:ctrlPr>
                          <a:rPr lang="it-IT" b="0" i="1" smtClean="0">
                            <a:latin typeface="Cambria Math" panose="02040503050406030204" pitchFamily="18" charset="0"/>
                            <a:sym typeface="Symbol" pitchFamily="18" charset="2"/>
                          </a:rPr>
                        </m:ctrlPr>
                      </m:naryPr>
                      <m:sub>
                        <m:r>
                          <m:rPr>
                            <m:brk m:alnAt="23"/>
                          </m:rPr>
                          <a:rPr lang="it-IT" b="0" i="1" smtClean="0">
                            <a:latin typeface="Cambria Math" panose="02040503050406030204" pitchFamily="18" charset="0"/>
                            <a:sym typeface="Symbol" pitchFamily="18" charset="2"/>
                          </a:rPr>
                          <m:t>𝑖</m:t>
                        </m:r>
                        <m:r>
                          <a:rPr lang="it-IT" b="0" i="1" smtClean="0">
                            <a:latin typeface="Cambria Math" panose="02040503050406030204" pitchFamily="18" charset="0"/>
                            <a:sym typeface="Symbol" pitchFamily="18" charset="2"/>
                          </a:rPr>
                          <m:t>=0</m:t>
                        </m:r>
                      </m:sub>
                      <m:sup>
                        <m:r>
                          <a:rPr lang="it-IT" b="0" i="1" smtClean="0">
                            <a:latin typeface="Cambria Math" panose="02040503050406030204" pitchFamily="18" charset="0"/>
                            <a:ea typeface="Cambria Math" panose="02040503050406030204" pitchFamily="18" charset="0"/>
                            <a:sym typeface="Symbol" pitchFamily="18" charset="2"/>
                          </a:rPr>
                          <m:t>∞</m:t>
                        </m:r>
                      </m:sup>
                      <m:e>
                        <m:f>
                          <m:fPr>
                            <m:ctrlPr>
                              <a:rPr lang="it-IT" b="0" i="1" smtClean="0">
                                <a:latin typeface="Cambria Math" panose="02040503050406030204" pitchFamily="18" charset="0"/>
                                <a:sym typeface="Symbol" pitchFamily="18" charset="2"/>
                              </a:rPr>
                            </m:ctrlPr>
                          </m:fPr>
                          <m:num>
                            <m:sSub>
                              <m:sSubPr>
                                <m:ctrlPr>
                                  <a:rPr lang="it-IT" b="0" i="1" smtClean="0">
                                    <a:latin typeface="Cambria Math" panose="02040503050406030204" pitchFamily="18" charset="0"/>
                                    <a:sym typeface="Symbol" pitchFamily="18" charset="2"/>
                                  </a:rPr>
                                </m:ctrlPr>
                              </m:sSubPr>
                              <m:e>
                                <m:r>
                                  <a:rPr lang="it-IT" b="0" i="1" smtClean="0">
                                    <a:latin typeface="Cambria Math" panose="02040503050406030204" pitchFamily="18" charset="0"/>
                                    <a:sym typeface="Symbol" pitchFamily="18" charset="2"/>
                                  </a:rPr>
                                  <m:t>𝐶</m:t>
                                </m:r>
                              </m:e>
                              <m:sub>
                                <m:r>
                                  <a:rPr lang="it-IT" b="0" i="1" smtClean="0">
                                    <a:latin typeface="Cambria Math" panose="02040503050406030204" pitchFamily="18" charset="0"/>
                                    <a:sym typeface="Symbol" pitchFamily="18" charset="2"/>
                                  </a:rPr>
                                  <m:t>𝑡</m:t>
                                </m:r>
                                <m:r>
                                  <a:rPr lang="it-IT" b="0" i="1" smtClean="0">
                                    <a:latin typeface="Cambria Math" panose="02040503050406030204" pitchFamily="18" charset="0"/>
                                    <a:sym typeface="Symbol" pitchFamily="18" charset="2"/>
                                  </a:rPr>
                                  <m:t>+</m:t>
                                </m:r>
                                <m:r>
                                  <a:rPr lang="it-IT" b="0" i="1" smtClean="0">
                                    <a:latin typeface="Cambria Math" panose="02040503050406030204" pitchFamily="18" charset="0"/>
                                    <a:sym typeface="Symbol" pitchFamily="18" charset="2"/>
                                  </a:rPr>
                                  <m:t>𝑖</m:t>
                                </m:r>
                              </m:sub>
                            </m:sSub>
                          </m:num>
                          <m:den>
                            <m:sSup>
                              <m:sSupPr>
                                <m:ctrlPr>
                                  <a:rPr lang="it-IT" b="0" i="1" smtClean="0">
                                    <a:latin typeface="Cambria Math" panose="02040503050406030204" pitchFamily="18" charset="0"/>
                                    <a:sym typeface="Symbol" pitchFamily="18" charset="2"/>
                                  </a:rPr>
                                </m:ctrlPr>
                              </m:sSupPr>
                              <m:e>
                                <m:d>
                                  <m:dPr>
                                    <m:ctrlPr>
                                      <a:rPr lang="it-IT" i="1">
                                        <a:latin typeface="Cambria Math" panose="02040503050406030204" pitchFamily="18" charset="0"/>
                                        <a:sym typeface="Symbol" pitchFamily="18" charset="2"/>
                                      </a:rPr>
                                    </m:ctrlPr>
                                  </m:dPr>
                                  <m:e>
                                    <m:r>
                                      <a:rPr lang="it-IT" i="1">
                                        <a:latin typeface="Cambria Math" panose="02040503050406030204" pitchFamily="18" charset="0"/>
                                        <a:sym typeface="Symbol" pitchFamily="18" charset="2"/>
                                      </a:rPr>
                                      <m:t>1+</m:t>
                                    </m:r>
                                    <m:r>
                                      <a:rPr lang="it-IT" i="1">
                                        <a:latin typeface="Cambria Math" panose="02040503050406030204" pitchFamily="18" charset="0"/>
                                        <a:sym typeface="Symbol" pitchFamily="18" charset="2"/>
                                      </a:rPr>
                                      <m:t>𝑟</m:t>
                                    </m:r>
                                  </m:e>
                                </m:d>
                              </m:e>
                              <m:sup>
                                <m:r>
                                  <a:rPr lang="it-IT" b="0" i="1" smtClean="0">
                                    <a:latin typeface="Cambria Math" panose="02040503050406030204" pitchFamily="18" charset="0"/>
                                    <a:sym typeface="Symbol" pitchFamily="18" charset="2"/>
                                  </a:rPr>
                                  <m:t>𝑖</m:t>
                                </m:r>
                              </m:sup>
                            </m:sSup>
                          </m:den>
                        </m:f>
                      </m:e>
                    </m:nary>
                  </m:oMath>
                </a14:m>
                <a:endParaRPr lang="it-IT" dirty="0">
                  <a:sym typeface="Symbol" pitchFamily="18" charset="2"/>
                </a:endParaRPr>
              </a:p>
              <a:p>
                <a:r>
                  <a:rPr lang="it-IT" dirty="0">
                    <a:sym typeface="Symbol" pitchFamily="18" charset="2"/>
                  </a:rPr>
                  <a:t>Appare chiaro che l’effetto sul consumo dipende da come sia percepito l’effetto delle imposte sul reddito disponibile attuale e/o futuro</a:t>
                </a:r>
              </a:p>
              <a:p>
                <a:r>
                  <a:rPr lang="it-IT" dirty="0">
                    <a:sym typeface="Symbol" pitchFamily="18" charset="2"/>
                  </a:rPr>
                  <a:t>Confrontiamo gli effetti della politica fiscale nei due casi (reddito corrente vs reddito permanente)</a:t>
                </a:r>
              </a:p>
            </p:txBody>
          </p:sp>
        </mc:Choice>
        <mc:Fallback xmlns="">
          <p:sp>
            <p:nvSpPr>
              <p:cNvPr id="915458" name="Rectangle 2"/>
              <p:cNvSpPr>
                <a:spLocks noGrp="1" noRot="1" noChangeAspect="1" noMove="1" noResize="1" noEditPoints="1" noAdjustHandles="1" noChangeArrowheads="1" noChangeShapeType="1" noTextEdit="1"/>
              </p:cNvSpPr>
              <p:nvPr>
                <p:ph type="body" idx="1"/>
              </p:nvPr>
            </p:nvSpPr>
            <p:spPr>
              <a:xfrm>
                <a:off x="795811" y="3450320"/>
                <a:ext cx="10515600" cy="3088592"/>
              </a:xfrm>
              <a:blipFill>
                <a:blip r:embed="rId4"/>
                <a:stretch>
                  <a:fillRect l="-928" t="-2959"/>
                </a:stretch>
              </a:blipFill>
            </p:spPr>
            <p:txBody>
              <a:bodyPr/>
              <a:lstStyle/>
              <a:p>
                <a:r>
                  <a:rPr lang="it-IT">
                    <a:noFill/>
                  </a:rPr>
                  <a:t> </a:t>
                </a:r>
              </a:p>
            </p:txBody>
          </p:sp>
        </mc:Fallback>
      </mc:AlternateContent>
      <p:sp>
        <p:nvSpPr>
          <p:cNvPr id="2" name="Segnaposto numero diapositiva 1"/>
          <p:cNvSpPr>
            <a:spLocks noGrp="1"/>
          </p:cNvSpPr>
          <p:nvPr>
            <p:ph type="sldNum" sz="quarter" idx="12"/>
          </p:nvPr>
        </p:nvSpPr>
        <p:spPr/>
        <p:txBody>
          <a:bodyPr/>
          <a:lstStyle/>
          <a:p>
            <a:fld id="{ECB96A7B-7842-4D4D-BE96-FD32835D6D22}" type="slidenum">
              <a:rPr lang="it-IT" smtClean="0"/>
              <a:pPr/>
              <a:t>29</a:t>
            </a:fld>
            <a:endParaRPr lang="it-IT"/>
          </a:p>
        </p:txBody>
      </p:sp>
      <p:sp>
        <p:nvSpPr>
          <p:cNvPr id="3" name="Ovale 2">
            <a:extLst>
              <a:ext uri="{FF2B5EF4-FFF2-40B4-BE49-F238E27FC236}">
                <a16:creationId xmlns:a16="http://schemas.microsoft.com/office/drawing/2014/main" id="{2D7A7B57-0112-4E6E-BB58-25D8FEB93381}"/>
              </a:ext>
            </a:extLst>
          </p:cNvPr>
          <p:cNvSpPr/>
          <p:nvPr/>
        </p:nvSpPr>
        <p:spPr>
          <a:xfrm>
            <a:off x="2414986" y="3862335"/>
            <a:ext cx="694944" cy="44297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Immagine 6">
            <a:extLst>
              <a:ext uri="{FF2B5EF4-FFF2-40B4-BE49-F238E27FC236}">
                <a16:creationId xmlns:a16="http://schemas.microsoft.com/office/drawing/2014/main" id="{DC86B790-13B5-473E-B9EC-3D512E5D479B}"/>
              </a:ext>
            </a:extLst>
          </p:cNvPr>
          <p:cNvPicPr>
            <a:picLocks noChangeAspect="1"/>
          </p:cNvPicPr>
          <p:nvPr/>
        </p:nvPicPr>
        <p:blipFill>
          <a:blip r:embed="rId5"/>
          <a:stretch>
            <a:fillRect/>
          </a:stretch>
        </p:blipFill>
        <p:spPr>
          <a:xfrm>
            <a:off x="1684537" y="1036681"/>
            <a:ext cx="6267450" cy="2089150"/>
          </a:xfrm>
          <a:prstGeom prst="rect">
            <a:avLst/>
          </a:prstGeom>
        </p:spPr>
      </p:pic>
      <p:sp>
        <p:nvSpPr>
          <p:cNvPr id="8" name="Freccia a sinistra 7">
            <a:extLst>
              <a:ext uri="{FF2B5EF4-FFF2-40B4-BE49-F238E27FC236}">
                <a16:creationId xmlns:a16="http://schemas.microsoft.com/office/drawing/2014/main" id="{7BEF83F3-2F6D-40BA-94E3-B6A9D5211615}"/>
              </a:ext>
            </a:extLst>
          </p:cNvPr>
          <p:cNvSpPr/>
          <p:nvPr/>
        </p:nvSpPr>
        <p:spPr>
          <a:xfrm>
            <a:off x="9010776" y="2186082"/>
            <a:ext cx="521731" cy="25433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a:extLst>
              <a:ext uri="{FF2B5EF4-FFF2-40B4-BE49-F238E27FC236}">
                <a16:creationId xmlns:a16="http://schemas.microsoft.com/office/drawing/2014/main" id="{D659F8E0-DFAB-4A51-B22A-D92835207BFF}"/>
              </a:ext>
            </a:extLst>
          </p:cNvPr>
          <p:cNvSpPr/>
          <p:nvPr/>
        </p:nvSpPr>
        <p:spPr>
          <a:xfrm>
            <a:off x="8183175" y="2602611"/>
            <a:ext cx="3445422" cy="523220"/>
          </a:xfrm>
          <a:prstGeom prst="rect">
            <a:avLst/>
          </a:prstGeom>
        </p:spPr>
        <p:txBody>
          <a:bodyPr wrap="square">
            <a:spAutoFit/>
          </a:bodyPr>
          <a:lstStyle/>
          <a:p>
            <a:r>
              <a:rPr lang="it-IT" sz="1400" dirty="0">
                <a:hlinkClick r:id="rId6"/>
              </a:rPr>
              <a:t>https://www.bancaditalia.it/pubblicazioni/indagine-famiglie/bil-fam2020/index.html</a:t>
            </a:r>
            <a:r>
              <a:rPr lang="it-IT" sz="1400" dirty="0"/>
              <a:t> </a:t>
            </a:r>
          </a:p>
        </p:txBody>
      </p:sp>
    </p:spTree>
    <p:custDataLst>
      <p:tags r:id="rId1"/>
    </p:custDataLst>
    <p:extLst>
      <p:ext uri="{BB962C8B-B14F-4D97-AF65-F5344CB8AC3E}">
        <p14:creationId xmlns:p14="http://schemas.microsoft.com/office/powerpoint/2010/main" val="3752888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915458">
                                            <p:txEl>
                                              <p:pRg st="0" end="0"/>
                                            </p:txEl>
                                          </p:spTgt>
                                        </p:tgtEl>
                                        <p:attrNameLst>
                                          <p:attrName>style.visibility</p:attrName>
                                        </p:attrNameLst>
                                      </p:cBhvr>
                                      <p:to>
                                        <p:strVal val="visible"/>
                                      </p:to>
                                    </p:set>
                                    <p:animEffect transition="in" filter="checkerboard(across)">
                                      <p:cBhvr>
                                        <p:cTn id="7" dur="500"/>
                                        <p:tgtEl>
                                          <p:spTgt spid="915458">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915458">
                                            <p:txEl>
                                              <p:pRg st="1" end="1"/>
                                            </p:txEl>
                                          </p:spTgt>
                                        </p:tgtEl>
                                        <p:attrNameLst>
                                          <p:attrName>style.visibility</p:attrName>
                                        </p:attrNameLst>
                                      </p:cBhvr>
                                      <p:to>
                                        <p:strVal val="visible"/>
                                      </p:to>
                                    </p:set>
                                    <p:animEffect transition="in" filter="checkerboard(across)">
                                      <p:cBhvr>
                                        <p:cTn id="10" dur="500"/>
                                        <p:tgtEl>
                                          <p:spTgt spid="915458">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915458">
                                            <p:txEl>
                                              <p:pRg st="2" end="2"/>
                                            </p:txEl>
                                          </p:spTgt>
                                        </p:tgtEl>
                                        <p:attrNameLst>
                                          <p:attrName>style.visibility</p:attrName>
                                        </p:attrNameLst>
                                      </p:cBhvr>
                                      <p:to>
                                        <p:strVal val="visible"/>
                                      </p:to>
                                    </p:set>
                                    <p:animEffect transition="in" filter="checkerboard(across)">
                                      <p:cBhvr>
                                        <p:cTn id="13" dur="500"/>
                                        <p:tgtEl>
                                          <p:spTgt spid="915458">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915458">
                                            <p:txEl>
                                              <p:pRg st="3" end="3"/>
                                            </p:txEl>
                                          </p:spTgt>
                                        </p:tgtEl>
                                        <p:attrNameLst>
                                          <p:attrName>style.visibility</p:attrName>
                                        </p:attrNameLst>
                                      </p:cBhvr>
                                      <p:to>
                                        <p:strVal val="visible"/>
                                      </p:to>
                                    </p:set>
                                    <p:animEffect transition="in" filter="checkerboard(across)">
                                      <p:cBhvr>
                                        <p:cTn id="16" dur="500"/>
                                        <p:tgtEl>
                                          <p:spTgt spid="91545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5FC631-5543-476F-914F-255ADEAA0BB1}"/>
              </a:ext>
            </a:extLst>
          </p:cNvPr>
          <p:cNvSpPr>
            <a:spLocks noGrp="1"/>
          </p:cNvSpPr>
          <p:nvPr>
            <p:ph type="title"/>
          </p:nvPr>
        </p:nvSpPr>
        <p:spPr/>
        <p:txBody>
          <a:bodyPr/>
          <a:lstStyle/>
          <a:p>
            <a:r>
              <a:rPr lang="it-IT" dirty="0"/>
              <a:t>PNRR</a:t>
            </a:r>
          </a:p>
        </p:txBody>
      </p:sp>
      <p:sp>
        <p:nvSpPr>
          <p:cNvPr id="3" name="Segnaposto contenuto 2">
            <a:extLst>
              <a:ext uri="{FF2B5EF4-FFF2-40B4-BE49-F238E27FC236}">
                <a16:creationId xmlns:a16="http://schemas.microsoft.com/office/drawing/2014/main" id="{3948FB11-EAD7-4BE7-86EB-7812D32AECC9}"/>
              </a:ext>
            </a:extLst>
          </p:cNvPr>
          <p:cNvSpPr>
            <a:spLocks noGrp="1"/>
          </p:cNvSpPr>
          <p:nvPr>
            <p:ph idx="1"/>
          </p:nvPr>
        </p:nvSpPr>
        <p:spPr/>
        <p:txBody>
          <a:bodyPr>
            <a:normAutofit fontScale="92500" lnSpcReduction="20000"/>
          </a:bodyPr>
          <a:lstStyle/>
          <a:p>
            <a:r>
              <a:rPr lang="it-IT" dirty="0"/>
              <a:t>Progetti e riforme COMPLETATI entro il 2026…</a:t>
            </a:r>
          </a:p>
          <a:p>
            <a:r>
              <a:rPr lang="it-IT" dirty="0"/>
              <a:t>Ma il governo italiano vorrebbe creare dei «vasi comunicanti» con la politica di coesione per realizzare anche i progetti in ritardo e completarli invece entro il 2029</a:t>
            </a:r>
          </a:p>
          <a:p>
            <a:r>
              <a:rPr lang="it-IT" dirty="0"/>
              <a:t>Tuttavia…</a:t>
            </a:r>
          </a:p>
          <a:p>
            <a:r>
              <a:rPr lang="it-IT" dirty="0"/>
              <a:t>PNRR e fondi strutturali sono stati pensati e costruiti seguendo due logiche ben distinte: </a:t>
            </a:r>
          </a:p>
          <a:p>
            <a:pPr lvl="1"/>
            <a:r>
              <a:rPr lang="it-IT" dirty="0"/>
              <a:t>PNRR: strumento inedito (Il dispositivo per la ripresa e la resilienza o RRF) pensato per risollevare l’economia europea in un tempo relativamente breve dopo un evento di portata storica basato su un meccanismo di assegnazione delle risorse in base all’impatto della pandemia sulle loro economie (</a:t>
            </a:r>
            <a:r>
              <a:rPr lang="it-IT" dirty="0" err="1"/>
              <a:t>Next</a:t>
            </a:r>
            <a:r>
              <a:rPr lang="it-IT" dirty="0"/>
              <a:t> Generation EU). La Commissione </a:t>
            </a:r>
            <a:r>
              <a:rPr lang="it-IT" u="sng" dirty="0"/>
              <a:t>eroga diverse tranche di finanziamenti</a:t>
            </a:r>
            <a:r>
              <a:rPr lang="it-IT" dirty="0"/>
              <a:t> sulla base del </a:t>
            </a:r>
            <a:r>
              <a:rPr lang="it-IT" b="1" dirty="0"/>
              <a:t>raggiungimento di traguardi (Milestone) e obiettivi (target) </a:t>
            </a:r>
            <a:r>
              <a:rPr lang="it-IT" u="sng" dirty="0"/>
              <a:t>che sono scollegati dai progetti finanziati: accordo solo tra governi nazionali e Commissione UE</a:t>
            </a:r>
          </a:p>
        </p:txBody>
      </p:sp>
    </p:spTree>
    <p:extLst>
      <p:ext uri="{BB962C8B-B14F-4D97-AF65-F5344CB8AC3E}">
        <p14:creationId xmlns:p14="http://schemas.microsoft.com/office/powerpoint/2010/main" val="16954431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dirty="0"/>
              <a:t>Vincoli e decisioni di consumo a reddito corrente</a:t>
            </a:r>
          </a:p>
        </p:txBody>
      </p:sp>
      <p:sp>
        <p:nvSpPr>
          <p:cNvPr id="917506" name="Rectangle 2"/>
          <p:cNvSpPr>
            <a:spLocks noGrp="1" noChangeArrowheads="1"/>
          </p:cNvSpPr>
          <p:nvPr>
            <p:ph type="body" idx="1"/>
          </p:nvPr>
        </p:nvSpPr>
        <p:spPr/>
        <p:txBody>
          <a:bodyPr>
            <a:normAutofit/>
          </a:bodyPr>
          <a:lstStyle/>
          <a:p>
            <a:pPr>
              <a:spcAft>
                <a:spcPts val="600"/>
              </a:spcAft>
            </a:pPr>
            <a:r>
              <a:rPr lang="it-IT" sz="3200" u="sng" dirty="0">
                <a:sym typeface="Symbol" pitchFamily="18" charset="2"/>
              </a:rPr>
              <a:t>Manovra T senza modificare G</a:t>
            </a:r>
          </a:p>
          <a:p>
            <a:pPr>
              <a:spcAft>
                <a:spcPts val="600"/>
              </a:spcAft>
            </a:pPr>
            <a:r>
              <a:rPr lang="it-IT" sz="3200" dirty="0">
                <a:sym typeface="Symbol" pitchFamily="18" charset="2"/>
              </a:rPr>
              <a:t>1) </a:t>
            </a:r>
            <a:r>
              <a:rPr lang="it-IT" sz="3200" b="1" dirty="0">
                <a:sym typeface="Symbol" pitchFamily="18" charset="2"/>
              </a:rPr>
              <a:t>Reddito corrente</a:t>
            </a:r>
            <a:r>
              <a:rPr lang="it-IT" sz="3200" dirty="0">
                <a:sym typeface="Symbol" pitchFamily="18" charset="2"/>
              </a:rPr>
              <a:t>:</a:t>
            </a:r>
          </a:p>
          <a:p>
            <a:pPr>
              <a:spcAft>
                <a:spcPts val="600"/>
              </a:spcAft>
            </a:pPr>
            <a:r>
              <a:rPr lang="it-IT" sz="3200" dirty="0">
                <a:sym typeface="Symbol" pitchFamily="18" charset="2"/>
              </a:rPr>
              <a:t>T oggi </a:t>
            </a:r>
            <a:r>
              <a:rPr lang="it-IT" sz="3200" dirty="0" err="1">
                <a:sym typeface="Symbol" pitchFamily="18" charset="2"/>
              </a:rPr>
              <a:t>Y</a:t>
            </a:r>
            <a:r>
              <a:rPr lang="it-IT" sz="3200" baseline="-25000" dirty="0" err="1">
                <a:sym typeface="Symbol" pitchFamily="18" charset="2"/>
              </a:rPr>
              <a:t>d</a:t>
            </a:r>
            <a:r>
              <a:rPr lang="it-IT" sz="3200" dirty="0">
                <a:sym typeface="Symbol" pitchFamily="18" charset="2"/>
              </a:rPr>
              <a:t> correnteC Y</a:t>
            </a:r>
          </a:p>
          <a:p>
            <a:pPr>
              <a:spcAft>
                <a:spcPts val="600"/>
              </a:spcAft>
            </a:pPr>
            <a:r>
              <a:rPr lang="it-IT" sz="3200" dirty="0">
                <a:sym typeface="Symbol" pitchFamily="18" charset="2"/>
              </a:rPr>
              <a:t>Vincolo intertemporale  in futuro T</a:t>
            </a:r>
          </a:p>
          <a:p>
            <a:pPr>
              <a:spcAft>
                <a:spcPts val="600"/>
              </a:spcAft>
            </a:pPr>
            <a:r>
              <a:rPr lang="it-IT" sz="3200" dirty="0">
                <a:sym typeface="Symbol" pitchFamily="18" charset="2"/>
              </a:rPr>
              <a:t>T </a:t>
            </a:r>
            <a:r>
              <a:rPr lang="it-IT" sz="3200" dirty="0" err="1">
                <a:sym typeface="Symbol" pitchFamily="18" charset="2"/>
              </a:rPr>
              <a:t>Y</a:t>
            </a:r>
            <a:r>
              <a:rPr lang="it-IT" sz="3200" baseline="-25000" dirty="0" err="1">
                <a:sym typeface="Symbol" pitchFamily="18" charset="2"/>
              </a:rPr>
              <a:t>d</a:t>
            </a:r>
            <a:r>
              <a:rPr lang="it-IT" sz="3200" dirty="0">
                <a:sym typeface="Symbol" pitchFamily="18" charset="2"/>
              </a:rPr>
              <a:t> futuri  In futuro effetti restrittivi </a:t>
            </a:r>
          </a:p>
          <a:p>
            <a:pPr>
              <a:spcAft>
                <a:spcPts val="600"/>
              </a:spcAft>
            </a:pPr>
            <a:r>
              <a:rPr lang="it-IT" sz="3200" dirty="0">
                <a:sym typeface="Symbol" pitchFamily="18" charset="2"/>
              </a:rPr>
              <a:t>T futuro </a:t>
            </a:r>
            <a:r>
              <a:rPr lang="it-IT" sz="3200" dirty="0">
                <a:highlight>
                  <a:srgbClr val="FFFF00"/>
                </a:highlight>
                <a:sym typeface="Symbol" pitchFamily="18" charset="2"/>
              </a:rPr>
              <a:t>non influenza Y corrente </a:t>
            </a:r>
            <a:r>
              <a:rPr lang="it-IT" sz="3200" dirty="0">
                <a:sym typeface="Symbol" pitchFamily="18" charset="2"/>
              </a:rPr>
              <a:t> </a:t>
            </a:r>
            <a:r>
              <a:rPr lang="it-IT" sz="3200" dirty="0">
                <a:solidFill>
                  <a:srgbClr val="FF0000"/>
                </a:solidFill>
                <a:sym typeface="Symbol" pitchFamily="18" charset="2"/>
              </a:rPr>
              <a:t>oggi non cambiano gli effetti espansivi della manovra</a:t>
            </a:r>
          </a:p>
          <a:p>
            <a:pPr>
              <a:spcAft>
                <a:spcPts val="600"/>
              </a:spcAft>
            </a:pPr>
            <a:endParaRPr lang="it-IT" sz="3200" dirty="0">
              <a:sym typeface="Symbol" pitchFamily="18" charset="2"/>
            </a:endParaRPr>
          </a:p>
        </p:txBody>
      </p:sp>
      <p:sp>
        <p:nvSpPr>
          <p:cNvPr id="2" name="Segnaposto numero diapositiva 1"/>
          <p:cNvSpPr>
            <a:spLocks noGrp="1"/>
          </p:cNvSpPr>
          <p:nvPr>
            <p:ph type="sldNum" sz="quarter" idx="12"/>
          </p:nvPr>
        </p:nvSpPr>
        <p:spPr/>
        <p:txBody>
          <a:bodyPr/>
          <a:lstStyle/>
          <a:p>
            <a:fld id="{ECB96A7B-7842-4D4D-BE96-FD32835D6D22}" type="slidenum">
              <a:rPr lang="it-IT" smtClean="0"/>
              <a:pPr/>
              <a:t>30</a:t>
            </a:fld>
            <a:endParaRPr lang="it-IT"/>
          </a:p>
        </p:txBody>
      </p:sp>
    </p:spTree>
    <p:custDataLst>
      <p:tags r:id="rId1"/>
    </p:custDataLst>
    <p:extLst>
      <p:ext uri="{BB962C8B-B14F-4D97-AF65-F5344CB8AC3E}">
        <p14:creationId xmlns:p14="http://schemas.microsoft.com/office/powerpoint/2010/main" val="3281570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917506">
                                            <p:txEl>
                                              <p:pRg st="1" end="1"/>
                                            </p:txEl>
                                          </p:spTgt>
                                        </p:tgtEl>
                                        <p:attrNameLst>
                                          <p:attrName>style.visibility</p:attrName>
                                        </p:attrNameLst>
                                      </p:cBhvr>
                                      <p:to>
                                        <p:strVal val="visible"/>
                                      </p:to>
                                    </p:set>
                                    <p:animEffect transition="in" filter="checkerboard(across)">
                                      <p:cBhvr>
                                        <p:cTn id="7" dur="500"/>
                                        <p:tgtEl>
                                          <p:spTgt spid="917506">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917506">
                                            <p:txEl>
                                              <p:pRg st="0" end="0"/>
                                            </p:txEl>
                                          </p:spTgt>
                                        </p:tgtEl>
                                        <p:attrNameLst>
                                          <p:attrName>style.visibility</p:attrName>
                                        </p:attrNameLst>
                                      </p:cBhvr>
                                      <p:to>
                                        <p:strVal val="visible"/>
                                      </p:to>
                                    </p:set>
                                    <p:animEffect transition="in" filter="checkerboard(across)">
                                      <p:cBhvr>
                                        <p:cTn id="10" dur="500"/>
                                        <p:tgtEl>
                                          <p:spTgt spid="917506">
                                            <p:txEl>
                                              <p:pRg st="0" end="0"/>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917506">
                                            <p:txEl>
                                              <p:pRg st="2" end="2"/>
                                            </p:txEl>
                                          </p:spTgt>
                                        </p:tgtEl>
                                        <p:attrNameLst>
                                          <p:attrName>style.visibility</p:attrName>
                                        </p:attrNameLst>
                                      </p:cBhvr>
                                      <p:to>
                                        <p:strVal val="visible"/>
                                      </p:to>
                                    </p:set>
                                    <p:animEffect transition="in" filter="checkerboard(across)">
                                      <p:cBhvr>
                                        <p:cTn id="13" dur="500"/>
                                        <p:tgtEl>
                                          <p:spTgt spid="917506">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917506">
                                            <p:txEl>
                                              <p:pRg st="3" end="3"/>
                                            </p:txEl>
                                          </p:spTgt>
                                        </p:tgtEl>
                                        <p:attrNameLst>
                                          <p:attrName>style.visibility</p:attrName>
                                        </p:attrNameLst>
                                      </p:cBhvr>
                                      <p:to>
                                        <p:strVal val="visible"/>
                                      </p:to>
                                    </p:set>
                                    <p:animEffect transition="in" filter="checkerboard(across)">
                                      <p:cBhvr>
                                        <p:cTn id="16" dur="500"/>
                                        <p:tgtEl>
                                          <p:spTgt spid="917506">
                                            <p:txEl>
                                              <p:pRg st="3" end="3"/>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917506">
                                            <p:txEl>
                                              <p:pRg st="4" end="4"/>
                                            </p:txEl>
                                          </p:spTgt>
                                        </p:tgtEl>
                                        <p:attrNameLst>
                                          <p:attrName>style.visibility</p:attrName>
                                        </p:attrNameLst>
                                      </p:cBhvr>
                                      <p:to>
                                        <p:strVal val="visible"/>
                                      </p:to>
                                    </p:set>
                                    <p:animEffect transition="in" filter="checkerboard(across)">
                                      <p:cBhvr>
                                        <p:cTn id="19" dur="500"/>
                                        <p:tgtEl>
                                          <p:spTgt spid="917506">
                                            <p:txEl>
                                              <p:pRg st="4" end="4"/>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917506">
                                            <p:txEl>
                                              <p:pRg st="5" end="5"/>
                                            </p:txEl>
                                          </p:spTgt>
                                        </p:tgtEl>
                                        <p:attrNameLst>
                                          <p:attrName>style.visibility</p:attrName>
                                        </p:attrNameLst>
                                      </p:cBhvr>
                                      <p:to>
                                        <p:strVal val="visible"/>
                                      </p:to>
                                    </p:set>
                                    <p:animEffect transition="in" filter="checkerboard(across)">
                                      <p:cBhvr>
                                        <p:cTn id="22" dur="500"/>
                                        <p:tgtEl>
                                          <p:spTgt spid="91750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dirty="0"/>
              <a:t>Vincoli e decisioni di consumo a reddito permanente</a:t>
            </a:r>
          </a:p>
        </p:txBody>
      </p:sp>
      <mc:AlternateContent xmlns:mc="http://schemas.openxmlformats.org/markup-compatibility/2006" xmlns:a14="http://schemas.microsoft.com/office/drawing/2010/main">
        <mc:Choice Requires="a14">
          <p:sp>
            <p:nvSpPr>
              <p:cNvPr id="919554" name="Rectangle 2"/>
              <p:cNvSpPr>
                <a:spLocks noGrp="1" noChangeArrowheads="1"/>
              </p:cNvSpPr>
              <p:nvPr>
                <p:ph type="body" idx="1"/>
              </p:nvPr>
            </p:nvSpPr>
            <p:spPr/>
            <p:txBody>
              <a:bodyPr>
                <a:normAutofit fontScale="77500" lnSpcReduction="20000"/>
              </a:bodyPr>
              <a:lstStyle/>
              <a:p>
                <a:r>
                  <a:rPr lang="it-IT" dirty="0">
                    <a:sym typeface="Symbol" pitchFamily="18" charset="2"/>
                  </a:rPr>
                  <a:t>2) </a:t>
                </a:r>
                <a:r>
                  <a:rPr lang="it-IT" b="1" dirty="0">
                    <a:sym typeface="Symbol" pitchFamily="18" charset="2"/>
                  </a:rPr>
                  <a:t>Reddito permanente</a:t>
                </a:r>
              </a:p>
              <a:p>
                <a:r>
                  <a:rPr lang="it-IT" dirty="0">
                    <a:sym typeface="Symbol" pitchFamily="18" charset="2"/>
                  </a:rPr>
                  <a:t>T oggi  </a:t>
                </a:r>
                <a:r>
                  <a:rPr lang="it-IT" dirty="0" err="1">
                    <a:sym typeface="Symbol" pitchFamily="18" charset="2"/>
                  </a:rPr>
                  <a:t>Y</a:t>
                </a:r>
                <a:r>
                  <a:rPr lang="it-IT" baseline="-25000" dirty="0" err="1">
                    <a:sym typeface="Symbol" pitchFamily="18" charset="2"/>
                  </a:rPr>
                  <a:t>d</a:t>
                </a:r>
                <a:r>
                  <a:rPr lang="it-IT" dirty="0">
                    <a:sym typeface="Symbol" pitchFamily="18" charset="2"/>
                  </a:rPr>
                  <a:t> corrente  Y permanente (media di reddito corrente e redditi futuri)  C  Y</a:t>
                </a:r>
              </a:p>
              <a:p>
                <a:r>
                  <a:rPr lang="it-IT" dirty="0">
                    <a:sym typeface="Symbol" pitchFamily="18" charset="2"/>
                  </a:rPr>
                  <a:t>Vincolo intertemporale considera solo le imposte  in futuro T</a:t>
                </a:r>
              </a:p>
              <a:p>
                <a:r>
                  <a:rPr lang="it-IT" dirty="0">
                    <a:sym typeface="Symbol" pitchFamily="18" charset="2"/>
                  </a:rPr>
                  <a:t>T   </a:t>
                </a:r>
                <a:r>
                  <a:rPr lang="it-IT" dirty="0" err="1">
                    <a:sym typeface="Symbol" pitchFamily="18" charset="2"/>
                  </a:rPr>
                  <a:t>Y</a:t>
                </a:r>
                <a:r>
                  <a:rPr lang="it-IT" baseline="-25000" dirty="0" err="1">
                    <a:sym typeface="Symbol" pitchFamily="18" charset="2"/>
                  </a:rPr>
                  <a:t>d</a:t>
                </a:r>
                <a:r>
                  <a:rPr lang="it-IT" dirty="0">
                    <a:sym typeface="Symbol" pitchFamily="18" charset="2"/>
                  </a:rPr>
                  <a:t> futuri   Y permanente (media di reddito corrente e redditi futuri)  C  Y</a:t>
                </a:r>
              </a:p>
              <a:p>
                <a:r>
                  <a:rPr lang="it-IT" dirty="0">
                    <a:highlight>
                      <a:srgbClr val="FFFF00"/>
                    </a:highlight>
                    <a:sym typeface="Symbol" pitchFamily="18" charset="2"/>
                  </a:rPr>
                  <a:t>L’effetto espansivo e quello restrittivo si compensano</a:t>
                </a:r>
                <a:r>
                  <a:rPr lang="it-IT" dirty="0">
                    <a:sym typeface="Symbol" pitchFamily="18" charset="2"/>
                  </a:rPr>
                  <a:t> </a:t>
                </a:r>
                <a:r>
                  <a:rPr lang="it-IT" dirty="0">
                    <a:solidFill>
                      <a:srgbClr val="FF0000"/>
                    </a:solidFill>
                    <a:sym typeface="Symbol" pitchFamily="18" charset="2"/>
                  </a:rPr>
                  <a:t>La manovra è inefficace (T oggi  Y invariato)</a:t>
                </a:r>
              </a:p>
              <a:p>
                <a:r>
                  <a:rPr lang="it-IT" dirty="0">
                    <a:sym typeface="Symbol" pitchFamily="18" charset="2"/>
                  </a:rPr>
                  <a:t>Se considerassimo, invece, che una parte del consumo (B) venisse risparmiata sottoforma di titoli di stato per un periodo (m), la famiglia percepirà (</a:t>
                </a:r>
                <a:r>
                  <a:rPr lang="it-IT" dirty="0" err="1">
                    <a:sym typeface="Symbol" pitchFamily="18" charset="2"/>
                  </a:rPr>
                  <a:t>rB</a:t>
                </a:r>
                <a:r>
                  <a:rPr lang="it-IT" dirty="0">
                    <a:sym typeface="Symbol" pitchFamily="18" charset="2"/>
                  </a:rPr>
                  <a:t>) sottoforma di rendimento dei titoli e dovrà pagare contemporaneamente </a:t>
                </a:r>
                <a:r>
                  <a:rPr lang="it-IT" dirty="0" err="1">
                    <a:sym typeface="Symbol" pitchFamily="18" charset="2"/>
                  </a:rPr>
                  <a:t>rB</a:t>
                </a:r>
                <a:r>
                  <a:rPr lang="it-IT" dirty="0">
                    <a:sym typeface="Symbol" pitchFamily="18" charset="2"/>
                  </a:rPr>
                  <a:t> per il costo del servizio del debito. Quindi alla fine verrà restituita la stessa quota B risparmiata all’inizio: </a:t>
                </a:r>
              </a:p>
              <a:p>
                <a14:m>
                  <m:oMath xmlns:m="http://schemas.openxmlformats.org/officeDocument/2006/math">
                    <m:nary>
                      <m:naryPr>
                        <m:chr m:val="∑"/>
                        <m:ctrlPr>
                          <a:rPr lang="it-IT" i="1">
                            <a:latin typeface="Cambria Math" panose="02040503050406030204" pitchFamily="18" charset="0"/>
                            <a:sym typeface="Symbol" pitchFamily="18" charset="2"/>
                          </a:rPr>
                        </m:ctrlPr>
                      </m:naryPr>
                      <m:sub>
                        <m:r>
                          <m:rPr>
                            <m:brk m:alnAt="23"/>
                          </m:rPr>
                          <a:rPr lang="it-IT" i="1">
                            <a:latin typeface="Cambria Math" panose="02040503050406030204" pitchFamily="18" charset="0"/>
                            <a:sym typeface="Symbol" pitchFamily="18" charset="2"/>
                          </a:rPr>
                          <m:t>𝑖</m:t>
                        </m:r>
                        <m:r>
                          <a:rPr lang="it-IT" i="1">
                            <a:latin typeface="Cambria Math" panose="02040503050406030204" pitchFamily="18" charset="0"/>
                            <a:sym typeface="Symbol" pitchFamily="18" charset="2"/>
                          </a:rPr>
                          <m:t>=0</m:t>
                        </m:r>
                      </m:sub>
                      <m:sup>
                        <m:r>
                          <a:rPr lang="it-IT" i="1">
                            <a:latin typeface="Cambria Math" panose="02040503050406030204" pitchFamily="18" charset="0"/>
                            <a:ea typeface="Cambria Math" panose="02040503050406030204" pitchFamily="18" charset="0"/>
                            <a:sym typeface="Symbol" pitchFamily="18" charset="2"/>
                          </a:rPr>
                          <m:t>∞</m:t>
                        </m:r>
                      </m:sup>
                      <m:e>
                        <m:f>
                          <m:fPr>
                            <m:ctrlPr>
                              <a:rPr lang="it-IT" i="1">
                                <a:latin typeface="Cambria Math" panose="02040503050406030204" pitchFamily="18" charset="0"/>
                                <a:sym typeface="Symbol" pitchFamily="18" charset="2"/>
                              </a:rPr>
                            </m:ctrlPr>
                          </m:fPr>
                          <m:num>
                            <m:sSub>
                              <m:sSubPr>
                                <m:ctrlPr>
                                  <a:rPr lang="it-IT" i="1">
                                    <a:latin typeface="Cambria Math" panose="02040503050406030204" pitchFamily="18" charset="0"/>
                                    <a:sym typeface="Symbol" pitchFamily="18" charset="2"/>
                                  </a:rPr>
                                </m:ctrlPr>
                              </m:sSubPr>
                              <m:e>
                                <m:r>
                                  <a:rPr lang="it-IT" i="1">
                                    <a:latin typeface="Cambria Math" panose="02040503050406030204" pitchFamily="18" charset="0"/>
                                    <a:sym typeface="Symbol" pitchFamily="18" charset="2"/>
                                  </a:rPr>
                                  <m:t>𝑌</m:t>
                                </m:r>
                              </m:e>
                              <m:sub>
                                <m:r>
                                  <a:rPr lang="it-IT" i="1">
                                    <a:latin typeface="Cambria Math" panose="02040503050406030204" pitchFamily="18" charset="0"/>
                                    <a:sym typeface="Symbol" pitchFamily="18" charset="2"/>
                                  </a:rPr>
                                  <m:t>𝑡</m:t>
                                </m:r>
                                <m:r>
                                  <a:rPr lang="it-IT" i="1">
                                    <a:latin typeface="Cambria Math" panose="02040503050406030204" pitchFamily="18" charset="0"/>
                                    <a:sym typeface="Symbol" pitchFamily="18" charset="2"/>
                                  </a:rPr>
                                  <m:t>+</m:t>
                                </m:r>
                                <m:r>
                                  <a:rPr lang="it-IT" i="1">
                                    <a:latin typeface="Cambria Math" panose="02040503050406030204" pitchFamily="18" charset="0"/>
                                    <a:sym typeface="Symbol" pitchFamily="18" charset="2"/>
                                  </a:rPr>
                                  <m:t>𝑖</m:t>
                                </m:r>
                              </m:sub>
                            </m:sSub>
                            <m:r>
                              <a:rPr lang="it-IT" b="0" i="1" smtClean="0">
                                <a:latin typeface="Cambria Math" panose="02040503050406030204" pitchFamily="18" charset="0"/>
                                <a:sym typeface="Symbol" pitchFamily="18" charset="2"/>
                              </a:rPr>
                              <m:t>+</m:t>
                            </m:r>
                            <m:sSub>
                              <m:sSubPr>
                                <m:ctrlPr>
                                  <a:rPr lang="it-IT" i="1">
                                    <a:latin typeface="Cambria Math" panose="02040503050406030204" pitchFamily="18" charset="0"/>
                                    <a:sym typeface="Symbol" pitchFamily="18" charset="2"/>
                                  </a:rPr>
                                </m:ctrlPr>
                              </m:sSubPr>
                              <m:e>
                                <m:r>
                                  <a:rPr lang="it-IT" b="0" i="1" smtClean="0">
                                    <a:latin typeface="Cambria Math" panose="02040503050406030204" pitchFamily="18" charset="0"/>
                                    <a:sym typeface="Symbol" pitchFamily="18" charset="2"/>
                                  </a:rPr>
                                  <m:t>𝑟</m:t>
                                </m:r>
                                <m:r>
                                  <a:rPr lang="it-IT" i="1">
                                    <a:latin typeface="Cambria Math" panose="02040503050406030204" pitchFamily="18" charset="0"/>
                                    <a:sym typeface="Symbol" pitchFamily="18" charset="2"/>
                                  </a:rPr>
                                  <m:t>𝐵</m:t>
                                </m:r>
                              </m:e>
                              <m:sub>
                                <m:r>
                                  <a:rPr lang="it-IT" i="1">
                                    <a:latin typeface="Cambria Math" panose="02040503050406030204" pitchFamily="18" charset="0"/>
                                    <a:sym typeface="Symbol" pitchFamily="18" charset="2"/>
                                  </a:rPr>
                                  <m:t>𝑡</m:t>
                                </m:r>
                                <m:r>
                                  <a:rPr lang="it-IT" i="1">
                                    <a:latin typeface="Cambria Math" panose="02040503050406030204" pitchFamily="18" charset="0"/>
                                    <a:sym typeface="Symbol" pitchFamily="18" charset="2"/>
                                  </a:rPr>
                                  <m:t>+</m:t>
                                </m:r>
                                <m:r>
                                  <a:rPr lang="it-IT" i="1">
                                    <a:latin typeface="Cambria Math" panose="02040503050406030204" pitchFamily="18" charset="0"/>
                                    <a:sym typeface="Symbol" pitchFamily="18" charset="2"/>
                                  </a:rPr>
                                  <m:t>𝑚</m:t>
                                </m:r>
                              </m:sub>
                            </m:sSub>
                            <m:r>
                              <a:rPr lang="it-IT" i="1">
                                <a:latin typeface="Cambria Math" panose="02040503050406030204" pitchFamily="18" charset="0"/>
                                <a:sym typeface="Symbol" pitchFamily="18" charset="2"/>
                              </a:rPr>
                              <m:t>−</m:t>
                            </m:r>
                            <m:sSub>
                              <m:sSubPr>
                                <m:ctrlPr>
                                  <a:rPr lang="it-IT" i="1">
                                    <a:latin typeface="Cambria Math" panose="02040503050406030204" pitchFamily="18" charset="0"/>
                                    <a:sym typeface="Symbol" pitchFamily="18" charset="2"/>
                                  </a:rPr>
                                </m:ctrlPr>
                              </m:sSubPr>
                              <m:e>
                                <m:r>
                                  <a:rPr lang="it-IT" b="0" i="1" smtClean="0">
                                    <a:latin typeface="Cambria Math" panose="02040503050406030204" pitchFamily="18" charset="0"/>
                                    <a:sym typeface="Symbol" pitchFamily="18" charset="2"/>
                                  </a:rPr>
                                  <m:t>(</m:t>
                                </m:r>
                                <m:r>
                                  <a:rPr lang="it-IT" i="1">
                                    <a:latin typeface="Cambria Math" panose="02040503050406030204" pitchFamily="18" charset="0"/>
                                    <a:sym typeface="Symbol" pitchFamily="18" charset="2"/>
                                  </a:rPr>
                                  <m:t>𝑇</m:t>
                                </m:r>
                              </m:e>
                              <m:sub>
                                <m:r>
                                  <a:rPr lang="it-IT" i="1">
                                    <a:latin typeface="Cambria Math" panose="02040503050406030204" pitchFamily="18" charset="0"/>
                                    <a:sym typeface="Symbol" pitchFamily="18" charset="2"/>
                                  </a:rPr>
                                  <m:t>𝑡</m:t>
                                </m:r>
                                <m:r>
                                  <a:rPr lang="it-IT" i="1">
                                    <a:latin typeface="Cambria Math" panose="02040503050406030204" pitchFamily="18" charset="0"/>
                                    <a:sym typeface="Symbol" pitchFamily="18" charset="2"/>
                                  </a:rPr>
                                  <m:t>+</m:t>
                                </m:r>
                                <m:r>
                                  <a:rPr lang="it-IT" i="1">
                                    <a:latin typeface="Cambria Math" panose="02040503050406030204" pitchFamily="18" charset="0"/>
                                    <a:sym typeface="Symbol" pitchFamily="18" charset="2"/>
                                  </a:rPr>
                                  <m:t>𝑖</m:t>
                                </m:r>
                              </m:sub>
                            </m:sSub>
                            <m:r>
                              <a:rPr lang="it-IT" b="0" i="1" smtClean="0">
                                <a:latin typeface="Cambria Math" panose="02040503050406030204" pitchFamily="18" charset="0"/>
                                <a:sym typeface="Symbol" pitchFamily="18" charset="2"/>
                              </a:rPr>
                              <m:t>+</m:t>
                            </m:r>
                            <m:r>
                              <a:rPr lang="it-IT" b="0" i="1" smtClean="0">
                                <a:latin typeface="Cambria Math" panose="02040503050406030204" pitchFamily="18" charset="0"/>
                                <a:sym typeface="Symbol" pitchFamily="18" charset="2"/>
                              </a:rPr>
                              <m:t>𝑟</m:t>
                            </m:r>
                            <m:sSub>
                              <m:sSubPr>
                                <m:ctrlPr>
                                  <a:rPr lang="it-IT" i="1">
                                    <a:latin typeface="Cambria Math" panose="02040503050406030204" pitchFamily="18" charset="0"/>
                                    <a:sym typeface="Symbol" pitchFamily="18" charset="2"/>
                                  </a:rPr>
                                </m:ctrlPr>
                              </m:sSubPr>
                              <m:e>
                                <m:r>
                                  <a:rPr lang="it-IT" i="1">
                                    <a:latin typeface="Cambria Math" panose="02040503050406030204" pitchFamily="18" charset="0"/>
                                    <a:sym typeface="Symbol" pitchFamily="18" charset="2"/>
                                  </a:rPr>
                                  <m:t>𝐵</m:t>
                                </m:r>
                              </m:e>
                              <m:sub>
                                <m:r>
                                  <a:rPr lang="it-IT" i="1">
                                    <a:latin typeface="Cambria Math" panose="02040503050406030204" pitchFamily="18" charset="0"/>
                                    <a:sym typeface="Symbol" pitchFamily="18" charset="2"/>
                                  </a:rPr>
                                  <m:t>𝑡</m:t>
                                </m:r>
                                <m:r>
                                  <a:rPr lang="it-IT" i="1">
                                    <a:latin typeface="Cambria Math" panose="02040503050406030204" pitchFamily="18" charset="0"/>
                                    <a:sym typeface="Symbol" pitchFamily="18" charset="2"/>
                                  </a:rPr>
                                  <m:t>+</m:t>
                                </m:r>
                                <m:r>
                                  <a:rPr lang="it-IT" i="1">
                                    <a:latin typeface="Cambria Math" panose="02040503050406030204" pitchFamily="18" charset="0"/>
                                    <a:sym typeface="Symbol" pitchFamily="18" charset="2"/>
                                  </a:rPr>
                                  <m:t>𝑚</m:t>
                                </m:r>
                              </m:sub>
                            </m:sSub>
                            <m:r>
                              <a:rPr lang="it-IT" b="0" i="1" smtClean="0">
                                <a:latin typeface="Cambria Math" panose="02040503050406030204" pitchFamily="18" charset="0"/>
                                <a:sym typeface="Symbol" pitchFamily="18" charset="2"/>
                              </a:rPr>
                              <m:t>)</m:t>
                            </m:r>
                          </m:num>
                          <m:den>
                            <m:sSup>
                              <m:sSupPr>
                                <m:ctrlPr>
                                  <a:rPr lang="it-IT" i="1">
                                    <a:latin typeface="Cambria Math" panose="02040503050406030204" pitchFamily="18" charset="0"/>
                                    <a:sym typeface="Symbol" pitchFamily="18" charset="2"/>
                                  </a:rPr>
                                </m:ctrlPr>
                              </m:sSupPr>
                              <m:e>
                                <m:d>
                                  <m:dPr>
                                    <m:ctrlPr>
                                      <a:rPr lang="it-IT" i="1">
                                        <a:latin typeface="Cambria Math" panose="02040503050406030204" pitchFamily="18" charset="0"/>
                                        <a:sym typeface="Symbol" pitchFamily="18" charset="2"/>
                                      </a:rPr>
                                    </m:ctrlPr>
                                  </m:dPr>
                                  <m:e>
                                    <m:r>
                                      <a:rPr lang="it-IT" i="1">
                                        <a:latin typeface="Cambria Math" panose="02040503050406030204" pitchFamily="18" charset="0"/>
                                        <a:sym typeface="Symbol" pitchFamily="18" charset="2"/>
                                      </a:rPr>
                                      <m:t>1+</m:t>
                                    </m:r>
                                    <m:r>
                                      <a:rPr lang="it-IT" i="1">
                                        <a:latin typeface="Cambria Math" panose="02040503050406030204" pitchFamily="18" charset="0"/>
                                        <a:sym typeface="Symbol" pitchFamily="18" charset="2"/>
                                      </a:rPr>
                                      <m:t>𝑟</m:t>
                                    </m:r>
                                  </m:e>
                                </m:d>
                              </m:e>
                              <m:sup>
                                <m:r>
                                  <a:rPr lang="it-IT" i="1">
                                    <a:latin typeface="Cambria Math" panose="02040503050406030204" pitchFamily="18" charset="0"/>
                                    <a:sym typeface="Symbol" pitchFamily="18" charset="2"/>
                                  </a:rPr>
                                  <m:t>𝑖</m:t>
                                </m:r>
                              </m:sup>
                            </m:sSup>
                          </m:den>
                        </m:f>
                        <m:r>
                          <a:rPr lang="it-IT" b="0" i="1" smtClean="0">
                            <a:latin typeface="Cambria Math" panose="02040503050406030204" pitchFamily="18" charset="0"/>
                            <a:sym typeface="Symbol" pitchFamily="18" charset="2"/>
                          </a:rPr>
                          <m:t>+</m:t>
                        </m:r>
                        <m:nary>
                          <m:naryPr>
                            <m:chr m:val="∑"/>
                            <m:ctrlPr>
                              <a:rPr lang="it-IT" b="0" i="1" smtClean="0">
                                <a:latin typeface="Cambria Math" panose="02040503050406030204" pitchFamily="18" charset="0"/>
                                <a:sym typeface="Symbol" pitchFamily="18" charset="2"/>
                              </a:rPr>
                            </m:ctrlPr>
                          </m:naryPr>
                          <m:sub>
                            <m:r>
                              <m:rPr>
                                <m:brk m:alnAt="23"/>
                              </m:rPr>
                              <a:rPr lang="it-IT" b="0" i="1" smtClean="0">
                                <a:latin typeface="Cambria Math" panose="02040503050406030204" pitchFamily="18" charset="0"/>
                                <a:sym typeface="Symbol" pitchFamily="18" charset="2"/>
                              </a:rPr>
                              <m:t>𝑖</m:t>
                            </m:r>
                            <m:r>
                              <a:rPr lang="it-IT" b="0" i="1" smtClean="0">
                                <a:latin typeface="Cambria Math" panose="02040503050406030204" pitchFamily="18" charset="0"/>
                                <a:sym typeface="Symbol" pitchFamily="18" charset="2"/>
                              </a:rPr>
                              <m:t>=0</m:t>
                            </m:r>
                          </m:sub>
                          <m:sup>
                            <m:r>
                              <a:rPr lang="it-IT" b="0" i="1" smtClean="0">
                                <a:latin typeface="Cambria Math" panose="02040503050406030204" pitchFamily="18" charset="0"/>
                                <a:sym typeface="Symbol" pitchFamily="18" charset="2"/>
                              </a:rPr>
                              <m:t>𝑚</m:t>
                            </m:r>
                          </m:sup>
                          <m:e>
                            <m:f>
                              <m:fPr>
                                <m:ctrlPr>
                                  <a:rPr lang="it-IT" i="1">
                                    <a:latin typeface="Cambria Math" panose="02040503050406030204" pitchFamily="18" charset="0"/>
                                    <a:sym typeface="Symbol" pitchFamily="18" charset="2"/>
                                  </a:rPr>
                                </m:ctrlPr>
                              </m:fPr>
                              <m:num>
                                <m:sSub>
                                  <m:sSubPr>
                                    <m:ctrlPr>
                                      <a:rPr lang="it-IT" i="1">
                                        <a:latin typeface="Cambria Math" panose="02040503050406030204" pitchFamily="18" charset="0"/>
                                        <a:sym typeface="Symbol" pitchFamily="18" charset="2"/>
                                      </a:rPr>
                                    </m:ctrlPr>
                                  </m:sSubPr>
                                  <m:e>
                                    <m:sSub>
                                      <m:sSubPr>
                                        <m:ctrlPr>
                                          <a:rPr lang="it-IT" i="1">
                                            <a:latin typeface="Cambria Math" panose="02040503050406030204" pitchFamily="18" charset="0"/>
                                            <a:sym typeface="Symbol" pitchFamily="18" charset="2"/>
                                          </a:rPr>
                                        </m:ctrlPr>
                                      </m:sSubPr>
                                      <m:e>
                                        <m:r>
                                          <a:rPr lang="it-IT" i="1">
                                            <a:latin typeface="Cambria Math" panose="02040503050406030204" pitchFamily="18" charset="0"/>
                                            <a:sym typeface="Symbol" pitchFamily="18" charset="2"/>
                                          </a:rPr>
                                          <m:t>𝐵</m:t>
                                        </m:r>
                                      </m:e>
                                      <m:sub>
                                        <m:r>
                                          <a:rPr lang="it-IT" i="1">
                                            <a:latin typeface="Cambria Math" panose="02040503050406030204" pitchFamily="18" charset="0"/>
                                            <a:sym typeface="Symbol" pitchFamily="18" charset="2"/>
                                          </a:rPr>
                                          <m:t>𝑡</m:t>
                                        </m:r>
                                        <m:r>
                                          <a:rPr lang="it-IT" i="1">
                                            <a:latin typeface="Cambria Math" panose="02040503050406030204" pitchFamily="18" charset="0"/>
                                            <a:sym typeface="Symbol" pitchFamily="18" charset="2"/>
                                          </a:rPr>
                                          <m:t>+</m:t>
                                        </m:r>
                                        <m:r>
                                          <a:rPr lang="it-IT" b="0" i="1" smtClean="0">
                                            <a:latin typeface="Cambria Math" panose="02040503050406030204" pitchFamily="18" charset="0"/>
                                            <a:sym typeface="Symbol" pitchFamily="18" charset="2"/>
                                          </a:rPr>
                                          <m:t>𝑖</m:t>
                                        </m:r>
                                      </m:sub>
                                    </m:sSub>
                                    <m:r>
                                      <a:rPr lang="it-IT" b="0" i="1" smtClean="0">
                                        <a:latin typeface="Cambria Math" panose="02040503050406030204" pitchFamily="18" charset="0"/>
                                        <a:sym typeface="Symbol" pitchFamily="18" charset="2"/>
                                      </a:rPr>
                                      <m:t>+(</m:t>
                                    </m:r>
                                    <m:r>
                                      <a:rPr lang="it-IT" i="1">
                                        <a:latin typeface="Cambria Math" panose="02040503050406030204" pitchFamily="18" charset="0"/>
                                        <a:sym typeface="Symbol" pitchFamily="18" charset="2"/>
                                      </a:rPr>
                                      <m:t>𝑟𝐵</m:t>
                                    </m:r>
                                  </m:e>
                                  <m:sub>
                                    <m:r>
                                      <a:rPr lang="it-IT" i="1">
                                        <a:latin typeface="Cambria Math" panose="02040503050406030204" pitchFamily="18" charset="0"/>
                                        <a:sym typeface="Symbol" pitchFamily="18" charset="2"/>
                                      </a:rPr>
                                      <m:t>𝑡</m:t>
                                    </m:r>
                                    <m:r>
                                      <a:rPr lang="it-IT" i="1">
                                        <a:latin typeface="Cambria Math" panose="02040503050406030204" pitchFamily="18" charset="0"/>
                                        <a:sym typeface="Symbol" pitchFamily="18" charset="2"/>
                                      </a:rPr>
                                      <m:t>+</m:t>
                                    </m:r>
                                    <m:r>
                                      <a:rPr lang="it-IT" b="0" i="1" smtClean="0">
                                        <a:latin typeface="Cambria Math" panose="02040503050406030204" pitchFamily="18" charset="0"/>
                                        <a:sym typeface="Symbol" pitchFamily="18" charset="2"/>
                                      </a:rPr>
                                      <m:t>𝑖</m:t>
                                    </m:r>
                                  </m:sub>
                                </m:sSub>
                                <m:r>
                                  <a:rPr lang="it-IT" i="1">
                                    <a:latin typeface="Cambria Math" panose="02040503050406030204" pitchFamily="18" charset="0"/>
                                    <a:sym typeface="Symbol" pitchFamily="18" charset="2"/>
                                  </a:rPr>
                                  <m:t>−</m:t>
                                </m:r>
                                <m:r>
                                  <a:rPr lang="it-IT" i="1">
                                    <a:latin typeface="Cambria Math" panose="02040503050406030204" pitchFamily="18" charset="0"/>
                                    <a:sym typeface="Symbol" pitchFamily="18" charset="2"/>
                                  </a:rPr>
                                  <m:t>𝑟</m:t>
                                </m:r>
                                <m:sSub>
                                  <m:sSubPr>
                                    <m:ctrlPr>
                                      <a:rPr lang="it-IT" i="1">
                                        <a:latin typeface="Cambria Math" panose="02040503050406030204" pitchFamily="18" charset="0"/>
                                        <a:sym typeface="Symbol" pitchFamily="18" charset="2"/>
                                      </a:rPr>
                                    </m:ctrlPr>
                                  </m:sSubPr>
                                  <m:e>
                                    <m:r>
                                      <a:rPr lang="it-IT" i="1">
                                        <a:latin typeface="Cambria Math" panose="02040503050406030204" pitchFamily="18" charset="0"/>
                                        <a:sym typeface="Symbol" pitchFamily="18" charset="2"/>
                                      </a:rPr>
                                      <m:t>𝐵</m:t>
                                    </m:r>
                                  </m:e>
                                  <m:sub>
                                    <m:r>
                                      <a:rPr lang="it-IT" i="1">
                                        <a:latin typeface="Cambria Math" panose="02040503050406030204" pitchFamily="18" charset="0"/>
                                        <a:sym typeface="Symbol" pitchFamily="18" charset="2"/>
                                      </a:rPr>
                                      <m:t>𝑡</m:t>
                                    </m:r>
                                    <m:r>
                                      <a:rPr lang="it-IT" i="1">
                                        <a:latin typeface="Cambria Math" panose="02040503050406030204" pitchFamily="18" charset="0"/>
                                        <a:sym typeface="Symbol" pitchFamily="18" charset="2"/>
                                      </a:rPr>
                                      <m:t>+</m:t>
                                    </m:r>
                                    <m:r>
                                      <a:rPr lang="it-IT" b="0" i="1" smtClean="0">
                                        <a:latin typeface="Cambria Math" panose="02040503050406030204" pitchFamily="18" charset="0"/>
                                        <a:sym typeface="Symbol" pitchFamily="18" charset="2"/>
                                      </a:rPr>
                                      <m:t>𝑖</m:t>
                                    </m:r>
                                  </m:sub>
                                </m:sSub>
                                <m:r>
                                  <a:rPr lang="it-IT" i="1">
                                    <a:latin typeface="Cambria Math" panose="02040503050406030204" pitchFamily="18" charset="0"/>
                                    <a:sym typeface="Symbol" pitchFamily="18" charset="2"/>
                                  </a:rPr>
                                  <m:t>)</m:t>
                                </m:r>
                              </m:num>
                              <m:den>
                                <m:sSup>
                                  <m:sSupPr>
                                    <m:ctrlPr>
                                      <a:rPr lang="it-IT" i="1">
                                        <a:latin typeface="Cambria Math" panose="02040503050406030204" pitchFamily="18" charset="0"/>
                                        <a:sym typeface="Symbol" pitchFamily="18" charset="2"/>
                                      </a:rPr>
                                    </m:ctrlPr>
                                  </m:sSupPr>
                                  <m:e>
                                    <m:d>
                                      <m:dPr>
                                        <m:ctrlPr>
                                          <a:rPr lang="it-IT" i="1">
                                            <a:latin typeface="Cambria Math" panose="02040503050406030204" pitchFamily="18" charset="0"/>
                                            <a:sym typeface="Symbol" pitchFamily="18" charset="2"/>
                                          </a:rPr>
                                        </m:ctrlPr>
                                      </m:dPr>
                                      <m:e>
                                        <m:r>
                                          <a:rPr lang="it-IT" i="1">
                                            <a:latin typeface="Cambria Math" panose="02040503050406030204" pitchFamily="18" charset="0"/>
                                            <a:sym typeface="Symbol" pitchFamily="18" charset="2"/>
                                          </a:rPr>
                                          <m:t>1+</m:t>
                                        </m:r>
                                        <m:r>
                                          <a:rPr lang="it-IT" i="1">
                                            <a:latin typeface="Cambria Math" panose="02040503050406030204" pitchFamily="18" charset="0"/>
                                            <a:sym typeface="Symbol" pitchFamily="18" charset="2"/>
                                          </a:rPr>
                                          <m:t>𝑟</m:t>
                                        </m:r>
                                      </m:e>
                                    </m:d>
                                  </m:e>
                                  <m:sup>
                                    <m:r>
                                      <a:rPr lang="it-IT" i="1">
                                        <a:latin typeface="Cambria Math" panose="02040503050406030204" pitchFamily="18" charset="0"/>
                                        <a:sym typeface="Symbol" pitchFamily="18" charset="2"/>
                                      </a:rPr>
                                      <m:t>𝑖</m:t>
                                    </m:r>
                                  </m:sup>
                                </m:sSup>
                              </m:den>
                            </m:f>
                          </m:e>
                        </m:nary>
                      </m:e>
                    </m:nary>
                    <m:r>
                      <a:rPr lang="it-IT">
                        <a:latin typeface="Cambria Math" panose="02040503050406030204" pitchFamily="18" charset="0"/>
                        <a:sym typeface="Symbol" pitchFamily="18" charset="2"/>
                      </a:rPr>
                      <m:t>=</m:t>
                    </m:r>
                    <m:nary>
                      <m:naryPr>
                        <m:chr m:val="∑"/>
                        <m:ctrlPr>
                          <a:rPr lang="it-IT" i="1">
                            <a:latin typeface="Cambria Math" panose="02040503050406030204" pitchFamily="18" charset="0"/>
                            <a:sym typeface="Symbol" pitchFamily="18" charset="2"/>
                          </a:rPr>
                        </m:ctrlPr>
                      </m:naryPr>
                      <m:sub>
                        <m:r>
                          <m:rPr>
                            <m:brk m:alnAt="23"/>
                          </m:rPr>
                          <a:rPr lang="it-IT" i="1">
                            <a:latin typeface="Cambria Math" panose="02040503050406030204" pitchFamily="18" charset="0"/>
                            <a:sym typeface="Symbol" pitchFamily="18" charset="2"/>
                          </a:rPr>
                          <m:t>𝑖</m:t>
                        </m:r>
                        <m:r>
                          <a:rPr lang="it-IT" i="1">
                            <a:latin typeface="Cambria Math" panose="02040503050406030204" pitchFamily="18" charset="0"/>
                            <a:sym typeface="Symbol" pitchFamily="18" charset="2"/>
                          </a:rPr>
                          <m:t>=0</m:t>
                        </m:r>
                      </m:sub>
                      <m:sup>
                        <m:r>
                          <a:rPr lang="it-IT" i="1">
                            <a:latin typeface="Cambria Math" panose="02040503050406030204" pitchFamily="18" charset="0"/>
                            <a:ea typeface="Cambria Math" panose="02040503050406030204" pitchFamily="18" charset="0"/>
                            <a:sym typeface="Symbol" pitchFamily="18" charset="2"/>
                          </a:rPr>
                          <m:t>∞</m:t>
                        </m:r>
                      </m:sup>
                      <m:e>
                        <m:f>
                          <m:fPr>
                            <m:ctrlPr>
                              <a:rPr lang="it-IT" i="1">
                                <a:latin typeface="Cambria Math" panose="02040503050406030204" pitchFamily="18" charset="0"/>
                                <a:sym typeface="Symbol" pitchFamily="18" charset="2"/>
                              </a:rPr>
                            </m:ctrlPr>
                          </m:fPr>
                          <m:num>
                            <m:sSub>
                              <m:sSubPr>
                                <m:ctrlPr>
                                  <a:rPr lang="it-IT" i="1">
                                    <a:latin typeface="Cambria Math" panose="02040503050406030204" pitchFamily="18" charset="0"/>
                                    <a:sym typeface="Symbol" pitchFamily="18" charset="2"/>
                                  </a:rPr>
                                </m:ctrlPr>
                              </m:sSubPr>
                              <m:e>
                                <m:r>
                                  <a:rPr lang="it-IT" i="1">
                                    <a:latin typeface="Cambria Math" panose="02040503050406030204" pitchFamily="18" charset="0"/>
                                    <a:sym typeface="Symbol" pitchFamily="18" charset="2"/>
                                  </a:rPr>
                                  <m:t>𝐶</m:t>
                                </m:r>
                              </m:e>
                              <m:sub>
                                <m:r>
                                  <a:rPr lang="it-IT" i="1">
                                    <a:latin typeface="Cambria Math" panose="02040503050406030204" pitchFamily="18" charset="0"/>
                                    <a:sym typeface="Symbol" pitchFamily="18" charset="2"/>
                                  </a:rPr>
                                  <m:t>𝑡</m:t>
                                </m:r>
                                <m:r>
                                  <a:rPr lang="it-IT" i="1">
                                    <a:latin typeface="Cambria Math" panose="02040503050406030204" pitchFamily="18" charset="0"/>
                                    <a:sym typeface="Symbol" pitchFamily="18" charset="2"/>
                                  </a:rPr>
                                  <m:t>+</m:t>
                                </m:r>
                                <m:r>
                                  <a:rPr lang="it-IT" i="1">
                                    <a:latin typeface="Cambria Math" panose="02040503050406030204" pitchFamily="18" charset="0"/>
                                    <a:sym typeface="Symbol" pitchFamily="18" charset="2"/>
                                  </a:rPr>
                                  <m:t>𝑖</m:t>
                                </m:r>
                              </m:sub>
                            </m:sSub>
                          </m:num>
                          <m:den>
                            <m:sSup>
                              <m:sSupPr>
                                <m:ctrlPr>
                                  <a:rPr lang="it-IT" i="1">
                                    <a:latin typeface="Cambria Math" panose="02040503050406030204" pitchFamily="18" charset="0"/>
                                    <a:sym typeface="Symbol" pitchFamily="18" charset="2"/>
                                  </a:rPr>
                                </m:ctrlPr>
                              </m:sSupPr>
                              <m:e>
                                <m:d>
                                  <m:dPr>
                                    <m:ctrlPr>
                                      <a:rPr lang="it-IT" i="1">
                                        <a:latin typeface="Cambria Math" panose="02040503050406030204" pitchFamily="18" charset="0"/>
                                        <a:sym typeface="Symbol" pitchFamily="18" charset="2"/>
                                      </a:rPr>
                                    </m:ctrlPr>
                                  </m:dPr>
                                  <m:e>
                                    <m:r>
                                      <a:rPr lang="it-IT" i="1">
                                        <a:latin typeface="Cambria Math" panose="02040503050406030204" pitchFamily="18" charset="0"/>
                                        <a:sym typeface="Symbol" pitchFamily="18" charset="2"/>
                                      </a:rPr>
                                      <m:t>1+</m:t>
                                    </m:r>
                                    <m:r>
                                      <a:rPr lang="it-IT" i="1">
                                        <a:latin typeface="Cambria Math" panose="02040503050406030204" pitchFamily="18" charset="0"/>
                                        <a:sym typeface="Symbol" pitchFamily="18" charset="2"/>
                                      </a:rPr>
                                      <m:t>𝑟</m:t>
                                    </m:r>
                                  </m:e>
                                </m:d>
                              </m:e>
                              <m:sup>
                                <m:r>
                                  <a:rPr lang="it-IT" i="1">
                                    <a:latin typeface="Cambria Math" panose="02040503050406030204" pitchFamily="18" charset="0"/>
                                    <a:sym typeface="Symbol" pitchFamily="18" charset="2"/>
                                  </a:rPr>
                                  <m:t>𝑖</m:t>
                                </m:r>
                              </m:sup>
                            </m:sSup>
                          </m:den>
                        </m:f>
                      </m:e>
                    </m:nary>
                    <m:r>
                      <a:rPr lang="it-IT" b="0" i="1" smtClean="0">
                        <a:latin typeface="Cambria Math" panose="02040503050406030204" pitchFamily="18" charset="0"/>
                        <a:sym typeface="Symbol" pitchFamily="18" charset="2"/>
                      </a:rPr>
                      <m:t>+</m:t>
                    </m:r>
                    <m:nary>
                      <m:naryPr>
                        <m:chr m:val="∑"/>
                        <m:ctrlPr>
                          <a:rPr lang="it-IT" b="0" i="1" smtClean="0">
                            <a:latin typeface="Cambria Math" panose="02040503050406030204" pitchFamily="18" charset="0"/>
                            <a:sym typeface="Symbol" pitchFamily="18" charset="2"/>
                          </a:rPr>
                        </m:ctrlPr>
                      </m:naryPr>
                      <m:sub>
                        <m:r>
                          <m:rPr>
                            <m:brk m:alnAt="23"/>
                          </m:rPr>
                          <a:rPr lang="it-IT" b="0" i="1" smtClean="0">
                            <a:latin typeface="Cambria Math" panose="02040503050406030204" pitchFamily="18" charset="0"/>
                            <a:sym typeface="Symbol" pitchFamily="18" charset="2"/>
                          </a:rPr>
                          <m:t>𝑖</m:t>
                        </m:r>
                        <m:r>
                          <a:rPr lang="it-IT" b="0" i="1" smtClean="0">
                            <a:latin typeface="Cambria Math" panose="02040503050406030204" pitchFamily="18" charset="0"/>
                            <a:sym typeface="Symbol" pitchFamily="18" charset="2"/>
                          </a:rPr>
                          <m:t>=0</m:t>
                        </m:r>
                      </m:sub>
                      <m:sup>
                        <m:r>
                          <a:rPr lang="it-IT" b="0" i="1" smtClean="0">
                            <a:latin typeface="Cambria Math" panose="02040503050406030204" pitchFamily="18" charset="0"/>
                            <a:sym typeface="Symbol" pitchFamily="18" charset="2"/>
                          </a:rPr>
                          <m:t>𝑚</m:t>
                        </m:r>
                      </m:sup>
                      <m:e>
                        <m:f>
                          <m:fPr>
                            <m:ctrlPr>
                              <a:rPr lang="it-IT" i="1">
                                <a:latin typeface="Cambria Math" panose="02040503050406030204" pitchFamily="18" charset="0"/>
                                <a:sym typeface="Symbol" pitchFamily="18" charset="2"/>
                              </a:rPr>
                            </m:ctrlPr>
                          </m:fPr>
                          <m:num>
                            <m:sSub>
                              <m:sSubPr>
                                <m:ctrlPr>
                                  <a:rPr lang="it-IT" i="1">
                                    <a:latin typeface="Cambria Math" panose="02040503050406030204" pitchFamily="18" charset="0"/>
                                    <a:sym typeface="Symbol" pitchFamily="18" charset="2"/>
                                  </a:rPr>
                                </m:ctrlPr>
                              </m:sSubPr>
                              <m:e>
                                <m:r>
                                  <a:rPr lang="it-IT" i="1">
                                    <a:latin typeface="Cambria Math" panose="02040503050406030204" pitchFamily="18" charset="0"/>
                                    <a:sym typeface="Symbol" pitchFamily="18" charset="2"/>
                                  </a:rPr>
                                  <m:t>𝐵</m:t>
                                </m:r>
                              </m:e>
                              <m:sub>
                                <m:r>
                                  <a:rPr lang="it-IT" i="1">
                                    <a:latin typeface="Cambria Math" panose="02040503050406030204" pitchFamily="18" charset="0"/>
                                    <a:sym typeface="Symbol" pitchFamily="18" charset="2"/>
                                  </a:rPr>
                                  <m:t>𝑡</m:t>
                                </m:r>
                                <m:r>
                                  <a:rPr lang="it-IT" i="1">
                                    <a:latin typeface="Cambria Math" panose="02040503050406030204" pitchFamily="18" charset="0"/>
                                    <a:sym typeface="Symbol" pitchFamily="18" charset="2"/>
                                  </a:rPr>
                                  <m:t>+</m:t>
                                </m:r>
                                <m:r>
                                  <a:rPr lang="it-IT" b="0" i="1" smtClean="0">
                                    <a:latin typeface="Cambria Math" panose="02040503050406030204" pitchFamily="18" charset="0"/>
                                    <a:sym typeface="Symbol" pitchFamily="18" charset="2"/>
                                  </a:rPr>
                                  <m:t>𝑖</m:t>
                                </m:r>
                              </m:sub>
                            </m:sSub>
                          </m:num>
                          <m:den>
                            <m:sSup>
                              <m:sSupPr>
                                <m:ctrlPr>
                                  <a:rPr lang="it-IT" i="1">
                                    <a:latin typeface="Cambria Math" panose="02040503050406030204" pitchFamily="18" charset="0"/>
                                    <a:sym typeface="Symbol" pitchFamily="18" charset="2"/>
                                  </a:rPr>
                                </m:ctrlPr>
                              </m:sSupPr>
                              <m:e>
                                <m:d>
                                  <m:dPr>
                                    <m:ctrlPr>
                                      <a:rPr lang="it-IT" i="1">
                                        <a:latin typeface="Cambria Math" panose="02040503050406030204" pitchFamily="18" charset="0"/>
                                        <a:sym typeface="Symbol" pitchFamily="18" charset="2"/>
                                      </a:rPr>
                                    </m:ctrlPr>
                                  </m:dPr>
                                  <m:e>
                                    <m:r>
                                      <a:rPr lang="it-IT" i="1">
                                        <a:latin typeface="Cambria Math" panose="02040503050406030204" pitchFamily="18" charset="0"/>
                                        <a:sym typeface="Symbol" pitchFamily="18" charset="2"/>
                                      </a:rPr>
                                      <m:t>1+</m:t>
                                    </m:r>
                                    <m:r>
                                      <a:rPr lang="it-IT" i="1">
                                        <a:latin typeface="Cambria Math" panose="02040503050406030204" pitchFamily="18" charset="0"/>
                                        <a:sym typeface="Symbol" pitchFamily="18" charset="2"/>
                                      </a:rPr>
                                      <m:t>𝑟</m:t>
                                    </m:r>
                                  </m:e>
                                </m:d>
                              </m:e>
                              <m:sup>
                                <m:r>
                                  <a:rPr lang="it-IT" i="1">
                                    <a:latin typeface="Cambria Math" panose="02040503050406030204" pitchFamily="18" charset="0"/>
                                    <a:sym typeface="Symbol" pitchFamily="18" charset="2"/>
                                  </a:rPr>
                                  <m:t>𝑖</m:t>
                                </m:r>
                              </m:sup>
                            </m:sSup>
                          </m:den>
                        </m:f>
                      </m:e>
                    </m:nary>
                  </m:oMath>
                </a14:m>
                <a:endParaRPr lang="it-IT" dirty="0">
                  <a:solidFill>
                    <a:srgbClr val="FF0000"/>
                  </a:solidFill>
                  <a:sym typeface="Symbol" pitchFamily="18" charset="2"/>
                </a:endParaRPr>
              </a:p>
            </p:txBody>
          </p:sp>
        </mc:Choice>
        <mc:Fallback xmlns="">
          <p:sp>
            <p:nvSpPr>
              <p:cNvPr id="919554" name="Rectangle 2"/>
              <p:cNvSpPr>
                <a:spLocks noGrp="1" noRot="1" noChangeAspect="1" noMove="1" noResize="1" noEditPoints="1" noAdjustHandles="1" noChangeArrowheads="1" noChangeShapeType="1" noTextEdit="1"/>
              </p:cNvSpPr>
              <p:nvPr>
                <p:ph type="body" idx="1"/>
              </p:nvPr>
            </p:nvSpPr>
            <p:spPr>
              <a:blipFill>
                <a:blip r:embed="rId4"/>
                <a:stretch>
                  <a:fillRect l="-696" t="-2801" r="-1275"/>
                </a:stretch>
              </a:blipFill>
            </p:spPr>
            <p:txBody>
              <a:bodyPr/>
              <a:lstStyle/>
              <a:p>
                <a:r>
                  <a:rPr lang="it-IT">
                    <a:noFill/>
                  </a:rPr>
                  <a:t> </a:t>
                </a:r>
              </a:p>
            </p:txBody>
          </p:sp>
        </mc:Fallback>
      </mc:AlternateContent>
      <p:sp>
        <p:nvSpPr>
          <p:cNvPr id="2" name="Segnaposto numero diapositiva 1"/>
          <p:cNvSpPr>
            <a:spLocks noGrp="1"/>
          </p:cNvSpPr>
          <p:nvPr>
            <p:ph type="sldNum" sz="quarter" idx="12"/>
          </p:nvPr>
        </p:nvSpPr>
        <p:spPr/>
        <p:txBody>
          <a:bodyPr/>
          <a:lstStyle/>
          <a:p>
            <a:fld id="{ECB96A7B-7842-4D4D-BE96-FD32835D6D22}" type="slidenum">
              <a:rPr lang="it-IT" smtClean="0"/>
              <a:pPr/>
              <a:t>31</a:t>
            </a:fld>
            <a:endParaRPr lang="it-IT"/>
          </a:p>
        </p:txBody>
      </p:sp>
      <p:sp>
        <p:nvSpPr>
          <p:cNvPr id="3" name="Rettangolo 2">
            <a:extLst>
              <a:ext uri="{FF2B5EF4-FFF2-40B4-BE49-F238E27FC236}">
                <a16:creationId xmlns:a16="http://schemas.microsoft.com/office/drawing/2014/main" id="{C631C134-8F9E-4918-A573-6C4908CD7AD5}"/>
              </a:ext>
            </a:extLst>
          </p:cNvPr>
          <p:cNvSpPr/>
          <p:nvPr/>
        </p:nvSpPr>
        <p:spPr>
          <a:xfrm>
            <a:off x="918464" y="4295648"/>
            <a:ext cx="10367264" cy="172313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ustDataLst>
      <p:tags r:id="rId1"/>
    </p:custDataLst>
    <p:extLst>
      <p:ext uri="{BB962C8B-B14F-4D97-AF65-F5344CB8AC3E}">
        <p14:creationId xmlns:p14="http://schemas.microsoft.com/office/powerpoint/2010/main" val="2077512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919554">
                                            <p:txEl>
                                              <p:pRg st="0" end="0"/>
                                            </p:txEl>
                                          </p:spTgt>
                                        </p:tgtEl>
                                        <p:attrNameLst>
                                          <p:attrName>style.visibility</p:attrName>
                                        </p:attrNameLst>
                                      </p:cBhvr>
                                      <p:to>
                                        <p:strVal val="visible"/>
                                      </p:to>
                                    </p:set>
                                    <p:animEffect transition="in" filter="checkerboard(across)">
                                      <p:cBhvr>
                                        <p:cTn id="7" dur="500"/>
                                        <p:tgtEl>
                                          <p:spTgt spid="919554">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919554">
                                            <p:txEl>
                                              <p:pRg st="1" end="1"/>
                                            </p:txEl>
                                          </p:spTgt>
                                        </p:tgtEl>
                                        <p:attrNameLst>
                                          <p:attrName>style.visibility</p:attrName>
                                        </p:attrNameLst>
                                      </p:cBhvr>
                                      <p:to>
                                        <p:strVal val="visible"/>
                                      </p:to>
                                    </p:set>
                                    <p:animEffect transition="in" filter="checkerboard(across)">
                                      <p:cBhvr>
                                        <p:cTn id="10" dur="500"/>
                                        <p:tgtEl>
                                          <p:spTgt spid="919554">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919554">
                                            <p:txEl>
                                              <p:pRg st="2" end="2"/>
                                            </p:txEl>
                                          </p:spTgt>
                                        </p:tgtEl>
                                        <p:attrNameLst>
                                          <p:attrName>style.visibility</p:attrName>
                                        </p:attrNameLst>
                                      </p:cBhvr>
                                      <p:to>
                                        <p:strVal val="visible"/>
                                      </p:to>
                                    </p:set>
                                    <p:animEffect transition="in" filter="checkerboard(across)">
                                      <p:cBhvr>
                                        <p:cTn id="13" dur="500"/>
                                        <p:tgtEl>
                                          <p:spTgt spid="919554">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919554">
                                            <p:txEl>
                                              <p:pRg st="3" end="3"/>
                                            </p:txEl>
                                          </p:spTgt>
                                        </p:tgtEl>
                                        <p:attrNameLst>
                                          <p:attrName>style.visibility</p:attrName>
                                        </p:attrNameLst>
                                      </p:cBhvr>
                                      <p:to>
                                        <p:strVal val="visible"/>
                                      </p:to>
                                    </p:set>
                                    <p:animEffect transition="in" filter="checkerboard(across)">
                                      <p:cBhvr>
                                        <p:cTn id="16" dur="500"/>
                                        <p:tgtEl>
                                          <p:spTgt spid="919554">
                                            <p:txEl>
                                              <p:pRg st="3" end="3"/>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919554">
                                            <p:txEl>
                                              <p:pRg st="4" end="4"/>
                                            </p:txEl>
                                          </p:spTgt>
                                        </p:tgtEl>
                                        <p:attrNameLst>
                                          <p:attrName>style.visibility</p:attrName>
                                        </p:attrNameLst>
                                      </p:cBhvr>
                                      <p:to>
                                        <p:strVal val="visible"/>
                                      </p:to>
                                    </p:set>
                                    <p:animEffect transition="in" filter="checkerboard(across)">
                                      <p:cBhvr>
                                        <p:cTn id="19" dur="500"/>
                                        <p:tgtEl>
                                          <p:spTgt spid="919554">
                                            <p:txEl>
                                              <p:pRg st="4" end="4"/>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919554">
                                            <p:txEl>
                                              <p:pRg st="5" end="5"/>
                                            </p:txEl>
                                          </p:spTgt>
                                        </p:tgtEl>
                                        <p:attrNameLst>
                                          <p:attrName>style.visibility</p:attrName>
                                        </p:attrNameLst>
                                      </p:cBhvr>
                                      <p:to>
                                        <p:strVal val="visible"/>
                                      </p:to>
                                    </p:set>
                                    <p:animEffect transition="in" filter="checkerboard(across)">
                                      <p:cBhvr>
                                        <p:cTn id="22" dur="500"/>
                                        <p:tgtEl>
                                          <p:spTgt spid="919554">
                                            <p:txEl>
                                              <p:pRg st="5" end="5"/>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919554">
                                            <p:txEl>
                                              <p:pRg st="6" end="6"/>
                                            </p:txEl>
                                          </p:spTgt>
                                        </p:tgtEl>
                                        <p:attrNameLst>
                                          <p:attrName>style.visibility</p:attrName>
                                        </p:attrNameLst>
                                      </p:cBhvr>
                                      <p:to>
                                        <p:strVal val="visible"/>
                                      </p:to>
                                    </p:set>
                                    <p:animEffect transition="in" filter="checkerboard(across)">
                                      <p:cBhvr>
                                        <p:cTn id="25" dur="500"/>
                                        <p:tgtEl>
                                          <p:spTgt spid="91955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E556C3-41C9-457E-8EC0-0FE5FC143F8D}"/>
              </a:ext>
            </a:extLst>
          </p:cNvPr>
          <p:cNvSpPr>
            <a:spLocks noGrp="1"/>
          </p:cNvSpPr>
          <p:nvPr>
            <p:ph type="title"/>
          </p:nvPr>
        </p:nvSpPr>
        <p:spPr/>
        <p:txBody>
          <a:bodyPr/>
          <a:lstStyle/>
          <a:p>
            <a:r>
              <a:rPr lang="it-IT" dirty="0"/>
              <a:t>Com’è composto in media il reddito delle famiglie italiane?</a:t>
            </a:r>
          </a:p>
        </p:txBody>
      </p:sp>
      <p:sp>
        <p:nvSpPr>
          <p:cNvPr id="4" name="Segnaposto numero diapositiva 3">
            <a:extLst>
              <a:ext uri="{FF2B5EF4-FFF2-40B4-BE49-F238E27FC236}">
                <a16:creationId xmlns:a16="http://schemas.microsoft.com/office/drawing/2014/main" id="{1C6FDA79-120E-4C62-9D05-D7D3D0DB9F3E}"/>
              </a:ext>
            </a:extLst>
          </p:cNvPr>
          <p:cNvSpPr>
            <a:spLocks noGrp="1"/>
          </p:cNvSpPr>
          <p:nvPr>
            <p:ph type="sldNum" sz="quarter" idx="12"/>
          </p:nvPr>
        </p:nvSpPr>
        <p:spPr/>
        <p:txBody>
          <a:bodyPr/>
          <a:lstStyle/>
          <a:p>
            <a:fld id="{C31E2B66-C54D-4FE0-ABB5-06EDA5E25CF3}" type="slidenum">
              <a:rPr lang="en-US" smtClean="0"/>
              <a:t>32</a:t>
            </a:fld>
            <a:endParaRPr lang="en-US"/>
          </a:p>
        </p:txBody>
      </p:sp>
      <p:pic>
        <p:nvPicPr>
          <p:cNvPr id="6" name="Immagine 5">
            <a:extLst>
              <a:ext uri="{FF2B5EF4-FFF2-40B4-BE49-F238E27FC236}">
                <a16:creationId xmlns:a16="http://schemas.microsoft.com/office/drawing/2014/main" id="{8C301936-FD5C-43F8-B993-6F3EA11BE8D5}"/>
              </a:ext>
            </a:extLst>
          </p:cNvPr>
          <p:cNvPicPr>
            <a:picLocks noChangeAspect="1"/>
          </p:cNvPicPr>
          <p:nvPr/>
        </p:nvPicPr>
        <p:blipFill>
          <a:blip r:embed="rId2"/>
          <a:stretch>
            <a:fillRect/>
          </a:stretch>
        </p:blipFill>
        <p:spPr>
          <a:xfrm>
            <a:off x="1606465" y="2155804"/>
            <a:ext cx="8606067" cy="2236504"/>
          </a:xfrm>
          <a:prstGeom prst="rect">
            <a:avLst/>
          </a:prstGeom>
        </p:spPr>
      </p:pic>
      <p:sp>
        <p:nvSpPr>
          <p:cNvPr id="7" name="CasellaDiTesto 6">
            <a:extLst>
              <a:ext uri="{FF2B5EF4-FFF2-40B4-BE49-F238E27FC236}">
                <a16:creationId xmlns:a16="http://schemas.microsoft.com/office/drawing/2014/main" id="{1B583ACD-0BD8-451A-A59E-982887471E1F}"/>
              </a:ext>
            </a:extLst>
          </p:cNvPr>
          <p:cNvSpPr txBox="1"/>
          <p:nvPr/>
        </p:nvSpPr>
        <p:spPr>
          <a:xfrm>
            <a:off x="1029457" y="4729446"/>
            <a:ext cx="8932053" cy="369332"/>
          </a:xfrm>
          <a:prstGeom prst="rect">
            <a:avLst/>
          </a:prstGeom>
          <a:noFill/>
        </p:spPr>
        <p:txBody>
          <a:bodyPr wrap="square" rtlCol="0">
            <a:spAutoFit/>
          </a:bodyPr>
          <a:lstStyle/>
          <a:p>
            <a:r>
              <a:rPr lang="it-IT" dirty="0"/>
              <a:t>Fonte: nostre elaborazioni su dati </a:t>
            </a:r>
            <a:r>
              <a:rPr lang="it-IT" dirty="0" err="1"/>
              <a:t>BdI</a:t>
            </a:r>
            <a:r>
              <a:rPr lang="it-IT" dirty="0"/>
              <a:t> (2022), Tavole statistiche</a:t>
            </a:r>
          </a:p>
        </p:txBody>
      </p:sp>
    </p:spTree>
    <p:extLst>
      <p:ext uri="{BB962C8B-B14F-4D97-AF65-F5344CB8AC3E}">
        <p14:creationId xmlns:p14="http://schemas.microsoft.com/office/powerpoint/2010/main" val="36357175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en-US" dirty="0" err="1"/>
              <a:t>Equivalenza</a:t>
            </a:r>
            <a:r>
              <a:rPr lang="en-US" dirty="0"/>
              <a:t> </a:t>
            </a:r>
            <a:r>
              <a:rPr lang="en-US" dirty="0" err="1"/>
              <a:t>ricardiana</a:t>
            </a:r>
            <a:endParaRPr lang="en-US" dirty="0"/>
          </a:p>
        </p:txBody>
      </p:sp>
      <p:sp>
        <p:nvSpPr>
          <p:cNvPr id="921602" name="Rectangle 2"/>
          <p:cNvSpPr>
            <a:spLocks noGrp="1" noChangeArrowheads="1"/>
          </p:cNvSpPr>
          <p:nvPr>
            <p:ph type="body" idx="1"/>
          </p:nvPr>
        </p:nvSpPr>
        <p:spPr/>
        <p:txBody>
          <a:bodyPr/>
          <a:lstStyle/>
          <a:p>
            <a:r>
              <a:rPr lang="it-IT" dirty="0">
                <a:sym typeface="Symbol" pitchFamily="18" charset="2"/>
              </a:rPr>
              <a:t>La manovra fa aumentare il reddito corrente ma riduce i redditi futuri </a:t>
            </a:r>
          </a:p>
          <a:p>
            <a:r>
              <a:rPr lang="it-IT" dirty="0">
                <a:sym typeface="Symbol" pitchFamily="18" charset="2"/>
              </a:rPr>
              <a:t> il reddito permanente è invariato </a:t>
            </a:r>
          </a:p>
          <a:p>
            <a:r>
              <a:rPr lang="it-IT" dirty="0">
                <a:sym typeface="Symbol" pitchFamily="18" charset="2"/>
              </a:rPr>
              <a:t> il consumo non cambia</a:t>
            </a:r>
          </a:p>
          <a:p>
            <a:endParaRPr lang="it-IT" dirty="0">
              <a:sym typeface="Symbol" pitchFamily="18" charset="2"/>
            </a:endParaRPr>
          </a:p>
          <a:p>
            <a:r>
              <a:rPr lang="it-IT" dirty="0">
                <a:sym typeface="Symbol" pitchFamily="18" charset="2"/>
              </a:rPr>
              <a:t>Conclusione: </a:t>
            </a:r>
            <a:r>
              <a:rPr lang="it-IT" u="sng" dirty="0">
                <a:sym typeface="Symbol" pitchFamily="18" charset="2"/>
              </a:rPr>
              <a:t>Con la teoria del reddito permanente </a:t>
            </a:r>
          </a:p>
          <a:p>
            <a:r>
              <a:rPr lang="it-IT" dirty="0">
                <a:sym typeface="Symbol" pitchFamily="18" charset="2"/>
              </a:rPr>
              <a:t> </a:t>
            </a:r>
            <a:r>
              <a:rPr lang="it-IT" b="1" dirty="0">
                <a:sym typeface="Symbol" pitchFamily="18" charset="2"/>
              </a:rPr>
              <a:t>Politica fiscale inefficace</a:t>
            </a:r>
          </a:p>
          <a:p>
            <a:endParaRPr lang="it-IT" dirty="0">
              <a:sym typeface="Symbol" pitchFamily="18" charset="2"/>
            </a:endParaRPr>
          </a:p>
          <a:p>
            <a:endParaRPr lang="it-IT" dirty="0">
              <a:sym typeface="Symbol" pitchFamily="18" charset="2"/>
            </a:endParaRPr>
          </a:p>
          <a:p>
            <a:endParaRPr lang="it-IT" dirty="0">
              <a:sym typeface="Symbol" pitchFamily="18" charset="2"/>
            </a:endParaRPr>
          </a:p>
        </p:txBody>
      </p:sp>
      <p:sp>
        <p:nvSpPr>
          <p:cNvPr id="2" name="Segnaposto numero diapositiva 1"/>
          <p:cNvSpPr>
            <a:spLocks noGrp="1"/>
          </p:cNvSpPr>
          <p:nvPr>
            <p:ph type="sldNum" sz="quarter" idx="12"/>
          </p:nvPr>
        </p:nvSpPr>
        <p:spPr/>
        <p:txBody>
          <a:bodyPr/>
          <a:lstStyle/>
          <a:p>
            <a:fld id="{ECB96A7B-7842-4D4D-BE96-FD32835D6D22}" type="slidenum">
              <a:rPr lang="it-IT" smtClean="0"/>
              <a:pPr/>
              <a:t>33</a:t>
            </a:fld>
            <a:endParaRPr lang="it-IT"/>
          </a:p>
        </p:txBody>
      </p:sp>
    </p:spTree>
    <p:custDataLst>
      <p:tags r:id="rId1"/>
    </p:custDataLst>
    <p:extLst>
      <p:ext uri="{BB962C8B-B14F-4D97-AF65-F5344CB8AC3E}">
        <p14:creationId xmlns:p14="http://schemas.microsoft.com/office/powerpoint/2010/main" val="3268949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921602">
                                            <p:txEl>
                                              <p:pRg st="4" end="4"/>
                                            </p:txEl>
                                          </p:spTgt>
                                        </p:tgtEl>
                                        <p:attrNameLst>
                                          <p:attrName>style.visibility</p:attrName>
                                        </p:attrNameLst>
                                      </p:cBhvr>
                                      <p:to>
                                        <p:strVal val="visible"/>
                                      </p:to>
                                    </p:set>
                                    <p:animEffect transition="in" filter="checkerboard(across)">
                                      <p:cBhvr>
                                        <p:cTn id="7" dur="500"/>
                                        <p:tgtEl>
                                          <p:spTgt spid="921602">
                                            <p:txEl>
                                              <p:pRg st="4" end="4"/>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921602">
                                            <p:txEl>
                                              <p:pRg st="5" end="5"/>
                                            </p:txEl>
                                          </p:spTgt>
                                        </p:tgtEl>
                                        <p:attrNameLst>
                                          <p:attrName>style.visibility</p:attrName>
                                        </p:attrNameLst>
                                      </p:cBhvr>
                                      <p:to>
                                        <p:strVal val="visible"/>
                                      </p:to>
                                    </p:set>
                                    <p:animEffect transition="in" filter="checkerboard(across)">
                                      <p:cBhvr>
                                        <p:cTn id="10" dur="500"/>
                                        <p:tgtEl>
                                          <p:spTgt spid="921602">
                                            <p:txEl>
                                              <p:pRg st="5" end="5"/>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921602">
                                            <p:txEl>
                                              <p:pRg st="0" end="0"/>
                                            </p:txEl>
                                          </p:spTgt>
                                        </p:tgtEl>
                                        <p:attrNameLst>
                                          <p:attrName>style.visibility</p:attrName>
                                        </p:attrNameLst>
                                      </p:cBhvr>
                                      <p:to>
                                        <p:strVal val="visible"/>
                                      </p:to>
                                    </p:set>
                                    <p:animEffect transition="in" filter="checkerboard(across)">
                                      <p:cBhvr>
                                        <p:cTn id="13" dur="500"/>
                                        <p:tgtEl>
                                          <p:spTgt spid="921602">
                                            <p:txEl>
                                              <p:pRg st="0" end="0"/>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921602">
                                            <p:txEl>
                                              <p:pRg st="1" end="1"/>
                                            </p:txEl>
                                          </p:spTgt>
                                        </p:tgtEl>
                                        <p:attrNameLst>
                                          <p:attrName>style.visibility</p:attrName>
                                        </p:attrNameLst>
                                      </p:cBhvr>
                                      <p:to>
                                        <p:strVal val="visible"/>
                                      </p:to>
                                    </p:set>
                                    <p:animEffect transition="in" filter="checkerboard(across)">
                                      <p:cBhvr>
                                        <p:cTn id="16" dur="500"/>
                                        <p:tgtEl>
                                          <p:spTgt spid="921602">
                                            <p:txEl>
                                              <p:pRg st="1" end="1"/>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921602">
                                            <p:txEl>
                                              <p:pRg st="2" end="2"/>
                                            </p:txEl>
                                          </p:spTgt>
                                        </p:tgtEl>
                                        <p:attrNameLst>
                                          <p:attrName>style.visibility</p:attrName>
                                        </p:attrNameLst>
                                      </p:cBhvr>
                                      <p:to>
                                        <p:strVal val="visible"/>
                                      </p:to>
                                    </p:set>
                                    <p:animEffect transition="in" filter="checkerboard(across)">
                                      <p:cBhvr>
                                        <p:cTn id="19" dur="500"/>
                                        <p:tgtEl>
                                          <p:spTgt spid="92160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FA8351-09EA-4EC8-A05B-01B4ED8057BB}"/>
              </a:ext>
            </a:extLst>
          </p:cNvPr>
          <p:cNvSpPr>
            <a:spLocks noGrp="1"/>
          </p:cNvSpPr>
          <p:nvPr>
            <p:ph type="title"/>
          </p:nvPr>
        </p:nvSpPr>
        <p:spPr/>
        <p:txBody>
          <a:bodyPr/>
          <a:lstStyle/>
          <a:p>
            <a:r>
              <a:rPr lang="it-IT" dirty="0"/>
              <a:t>La politica di coesione</a:t>
            </a:r>
          </a:p>
        </p:txBody>
      </p:sp>
      <p:sp>
        <p:nvSpPr>
          <p:cNvPr id="3" name="Segnaposto contenuto 2">
            <a:extLst>
              <a:ext uri="{FF2B5EF4-FFF2-40B4-BE49-F238E27FC236}">
                <a16:creationId xmlns:a16="http://schemas.microsoft.com/office/drawing/2014/main" id="{C633F724-9A46-40D6-B2F9-0BC75AECC3D8}"/>
              </a:ext>
            </a:extLst>
          </p:cNvPr>
          <p:cNvSpPr>
            <a:spLocks noGrp="1"/>
          </p:cNvSpPr>
          <p:nvPr>
            <p:ph idx="1"/>
          </p:nvPr>
        </p:nvSpPr>
        <p:spPr/>
        <p:txBody>
          <a:bodyPr>
            <a:normAutofit fontScale="85000" lnSpcReduction="20000"/>
          </a:bodyPr>
          <a:lstStyle/>
          <a:p>
            <a:r>
              <a:rPr lang="it-IT" dirty="0"/>
              <a:t>Strumento internazionale di redistribuzione della ricchezza: l’UE fallirebbe se le disparità territoriali interne all’area crescono</a:t>
            </a:r>
          </a:p>
          <a:p>
            <a:r>
              <a:rPr lang="it-IT" dirty="0"/>
              <a:t>Per tale motivo la distribuzione delle risorse UE è legata alle condizioni di ogni regione (no nazionali): Meno una regione è sviluppata, più fondi strutturali riceve per stimolare la propria economia ed eliminare i divari sociali</a:t>
            </a:r>
          </a:p>
          <a:p>
            <a:r>
              <a:rPr lang="it-IT" dirty="0"/>
              <a:t>La politica di coesione guarda al medio-lungo termine con programmi regionali e nazionali che coprono circa un decennio</a:t>
            </a:r>
          </a:p>
          <a:p>
            <a:r>
              <a:rPr lang="it-IT" dirty="0"/>
              <a:t>Tali programmi sono basati su accordi di partenariato firmati dai governi nazionali e dalla Commissione UE dopo mesi di negoziati, per decidere insieme quali priorità perseguire e declinarle su base territoriale (firmato nel luglio 2022)</a:t>
            </a:r>
          </a:p>
          <a:p>
            <a:r>
              <a:rPr lang="it-IT" dirty="0"/>
              <a:t>Modalità di erogazione delle risorse che derivano dai fondi strutturali (Fesr, </a:t>
            </a:r>
            <a:r>
              <a:rPr lang="it-IT" dirty="0" err="1"/>
              <a:t>Fse</a:t>
            </a:r>
            <a:r>
              <a:rPr lang="it-IT" dirty="0"/>
              <a:t>+ e Fondo di coesione europeo): </a:t>
            </a:r>
            <a:r>
              <a:rPr lang="it-IT" b="1" dirty="0"/>
              <a:t>vengono rimborsati i costi effettivi dei progetti </a:t>
            </a:r>
            <a:r>
              <a:rPr lang="it-IT" dirty="0"/>
              <a:t>che vanno rendicontati</a:t>
            </a:r>
            <a:endParaRPr lang="it-IT" b="1" dirty="0"/>
          </a:p>
          <a:p>
            <a:endParaRPr lang="it-IT" dirty="0"/>
          </a:p>
        </p:txBody>
      </p:sp>
      <p:sp>
        <p:nvSpPr>
          <p:cNvPr id="4" name="Rettangolo 3">
            <a:extLst>
              <a:ext uri="{FF2B5EF4-FFF2-40B4-BE49-F238E27FC236}">
                <a16:creationId xmlns:a16="http://schemas.microsoft.com/office/drawing/2014/main" id="{BFB777AD-51AF-4FB2-B558-767D06FF2E9A}"/>
              </a:ext>
            </a:extLst>
          </p:cNvPr>
          <p:cNvSpPr/>
          <p:nvPr/>
        </p:nvSpPr>
        <p:spPr>
          <a:xfrm>
            <a:off x="1728650" y="5807631"/>
            <a:ext cx="8612777" cy="369332"/>
          </a:xfrm>
          <a:prstGeom prst="rect">
            <a:avLst/>
          </a:prstGeom>
        </p:spPr>
        <p:txBody>
          <a:bodyPr wrap="square">
            <a:spAutoFit/>
          </a:bodyPr>
          <a:lstStyle/>
          <a:p>
            <a:r>
              <a:rPr lang="it-IT" dirty="0">
                <a:hlinkClick r:id="rId2"/>
              </a:rPr>
              <a:t>https://ec.europa.eu/regional_policy/information-sources/cohesion-report_en</a:t>
            </a:r>
            <a:r>
              <a:rPr lang="it-IT" dirty="0"/>
              <a:t> </a:t>
            </a:r>
          </a:p>
        </p:txBody>
      </p:sp>
      <p:sp>
        <p:nvSpPr>
          <p:cNvPr id="5" name="Rettangolo 4">
            <a:extLst>
              <a:ext uri="{FF2B5EF4-FFF2-40B4-BE49-F238E27FC236}">
                <a16:creationId xmlns:a16="http://schemas.microsoft.com/office/drawing/2014/main" id="{096E13D8-634E-4421-9373-15A2238F1ADF}"/>
              </a:ext>
            </a:extLst>
          </p:cNvPr>
          <p:cNvSpPr/>
          <p:nvPr/>
        </p:nvSpPr>
        <p:spPr>
          <a:xfrm>
            <a:off x="261603" y="6377878"/>
            <a:ext cx="4476162" cy="369332"/>
          </a:xfrm>
          <a:prstGeom prst="rect">
            <a:avLst/>
          </a:prstGeom>
        </p:spPr>
        <p:txBody>
          <a:bodyPr wrap="none">
            <a:spAutoFit/>
          </a:bodyPr>
          <a:lstStyle/>
          <a:p>
            <a:r>
              <a:rPr lang="it-IT" dirty="0">
                <a:hlinkClick r:id="rId3"/>
              </a:rPr>
              <a:t>https://www.politichecoesione.governo.it/it/</a:t>
            </a:r>
            <a:r>
              <a:rPr lang="it-IT" dirty="0"/>
              <a:t> </a:t>
            </a:r>
          </a:p>
        </p:txBody>
      </p:sp>
      <p:sp>
        <p:nvSpPr>
          <p:cNvPr id="6" name="Rettangolo 5">
            <a:extLst>
              <a:ext uri="{FF2B5EF4-FFF2-40B4-BE49-F238E27FC236}">
                <a16:creationId xmlns:a16="http://schemas.microsoft.com/office/drawing/2014/main" id="{D23BC3BC-0AAC-4602-99DD-AF2793A5D7F7}"/>
              </a:ext>
            </a:extLst>
          </p:cNvPr>
          <p:cNvSpPr/>
          <p:nvPr/>
        </p:nvSpPr>
        <p:spPr>
          <a:xfrm>
            <a:off x="5135877" y="6100879"/>
            <a:ext cx="6096000" cy="646331"/>
          </a:xfrm>
          <a:prstGeom prst="rect">
            <a:avLst/>
          </a:prstGeom>
        </p:spPr>
        <p:txBody>
          <a:bodyPr>
            <a:spAutoFit/>
          </a:bodyPr>
          <a:lstStyle/>
          <a:p>
            <a:r>
              <a:rPr lang="it-IT" dirty="0">
                <a:hlinkClick r:id="rId4"/>
              </a:rPr>
              <a:t>https://www.regione.fvg.it/rafvg/cms/RAFVG/fondi-europei-fvg-internazionale/POLITICHE_DI_COESIONE_2021-2027/</a:t>
            </a:r>
            <a:r>
              <a:rPr lang="it-IT" dirty="0"/>
              <a:t> </a:t>
            </a:r>
          </a:p>
        </p:txBody>
      </p:sp>
    </p:spTree>
    <p:extLst>
      <p:ext uri="{BB962C8B-B14F-4D97-AF65-F5344CB8AC3E}">
        <p14:creationId xmlns:p14="http://schemas.microsoft.com/office/powerpoint/2010/main" val="4094024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0899B3-9B45-456D-86EF-C740F5EE1C42}"/>
              </a:ext>
            </a:extLst>
          </p:cNvPr>
          <p:cNvSpPr>
            <a:spLocks noGrp="1"/>
          </p:cNvSpPr>
          <p:nvPr>
            <p:ph type="title"/>
          </p:nvPr>
        </p:nvSpPr>
        <p:spPr/>
        <p:txBody>
          <a:bodyPr/>
          <a:lstStyle/>
          <a:p>
            <a:r>
              <a:rPr lang="it-IT" dirty="0"/>
              <a:t>E connessione con la prossima testimonianza d’aula</a:t>
            </a:r>
          </a:p>
        </p:txBody>
      </p:sp>
      <p:sp>
        <p:nvSpPr>
          <p:cNvPr id="3" name="Segnaposto contenuto 2">
            <a:extLst>
              <a:ext uri="{FF2B5EF4-FFF2-40B4-BE49-F238E27FC236}">
                <a16:creationId xmlns:a16="http://schemas.microsoft.com/office/drawing/2014/main" id="{001CFDC8-2E92-424F-9311-045B2FDFD959}"/>
              </a:ext>
            </a:extLst>
          </p:cNvPr>
          <p:cNvSpPr>
            <a:spLocks noGrp="1"/>
          </p:cNvSpPr>
          <p:nvPr>
            <p:ph idx="1"/>
          </p:nvPr>
        </p:nvSpPr>
        <p:spPr/>
        <p:txBody>
          <a:bodyPr/>
          <a:lstStyle/>
          <a:p>
            <a:r>
              <a:rPr lang="it-IT" dirty="0">
                <a:hlinkClick r:id="rId2"/>
              </a:rPr>
              <a:t>https://www.regione.fvg.it/rafvg/cms/RAFVG/fondi-europei-fvg-internazionale/S3_FVG/FOGLIA01/</a:t>
            </a:r>
            <a:r>
              <a:rPr lang="it-IT" dirty="0"/>
              <a:t> </a:t>
            </a:r>
          </a:p>
        </p:txBody>
      </p:sp>
    </p:spTree>
    <p:extLst>
      <p:ext uri="{BB962C8B-B14F-4D97-AF65-F5344CB8AC3E}">
        <p14:creationId xmlns:p14="http://schemas.microsoft.com/office/powerpoint/2010/main" val="2078630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75148FDF-5AA5-4C71-9EB8-8256D20FDF0F}"/>
              </a:ext>
            </a:extLst>
          </p:cNvPr>
          <p:cNvSpPr>
            <a:spLocks noGrp="1"/>
          </p:cNvSpPr>
          <p:nvPr>
            <p:ph type="title"/>
          </p:nvPr>
        </p:nvSpPr>
        <p:spPr/>
        <p:txBody>
          <a:bodyPr/>
          <a:lstStyle/>
          <a:p>
            <a:r>
              <a:rPr lang="it-IT" dirty="0"/>
              <a:t>Dalla regola della spesa alla politica di bilancio</a:t>
            </a:r>
          </a:p>
        </p:txBody>
      </p:sp>
      <p:sp>
        <p:nvSpPr>
          <p:cNvPr id="5" name="Segnaposto testo 4">
            <a:extLst>
              <a:ext uri="{FF2B5EF4-FFF2-40B4-BE49-F238E27FC236}">
                <a16:creationId xmlns:a16="http://schemas.microsoft.com/office/drawing/2014/main" id="{AEE7436F-8342-4CEA-AA3A-EFD7BE271A7B}"/>
              </a:ext>
            </a:extLst>
          </p:cNvPr>
          <p:cNvSpPr>
            <a:spLocks noGrp="1"/>
          </p:cNvSpPr>
          <p:nvPr>
            <p:ph type="body" idx="1"/>
          </p:nvPr>
        </p:nvSpPr>
        <p:spPr/>
        <p:txBody>
          <a:bodyPr/>
          <a:lstStyle/>
          <a:p>
            <a:endParaRPr lang="it-IT"/>
          </a:p>
        </p:txBody>
      </p:sp>
    </p:spTree>
    <p:extLst>
      <p:ext uri="{BB962C8B-B14F-4D97-AF65-F5344CB8AC3E}">
        <p14:creationId xmlns:p14="http://schemas.microsoft.com/office/powerpoint/2010/main" val="1061121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954DB1-811C-47D2-BFD1-D8A997838BD7}"/>
              </a:ext>
            </a:extLst>
          </p:cNvPr>
          <p:cNvSpPr>
            <a:spLocks noGrp="1"/>
          </p:cNvSpPr>
          <p:nvPr>
            <p:ph type="title"/>
          </p:nvPr>
        </p:nvSpPr>
        <p:spPr/>
        <p:txBody>
          <a:bodyPr/>
          <a:lstStyle/>
          <a:p>
            <a:r>
              <a:rPr lang="it-IT" dirty="0"/>
              <a:t>…La regola della spesa (*)</a:t>
            </a:r>
          </a:p>
        </p:txBody>
      </p:sp>
      <p:sp>
        <p:nvSpPr>
          <p:cNvPr id="3" name="Segnaposto contenuto 2">
            <a:extLst>
              <a:ext uri="{FF2B5EF4-FFF2-40B4-BE49-F238E27FC236}">
                <a16:creationId xmlns:a16="http://schemas.microsoft.com/office/drawing/2014/main" id="{0C5393DA-0443-4AC7-AC98-B5D1A4ED3BBE}"/>
              </a:ext>
            </a:extLst>
          </p:cNvPr>
          <p:cNvSpPr>
            <a:spLocks noGrp="1"/>
          </p:cNvSpPr>
          <p:nvPr>
            <p:ph idx="1"/>
          </p:nvPr>
        </p:nvSpPr>
        <p:spPr>
          <a:xfrm>
            <a:off x="736600" y="1830463"/>
            <a:ext cx="10515600" cy="4351338"/>
          </a:xfrm>
        </p:spPr>
        <p:txBody>
          <a:bodyPr>
            <a:normAutofit fontScale="92500" lnSpcReduction="10000"/>
          </a:bodyPr>
          <a:lstStyle/>
          <a:p>
            <a:r>
              <a:rPr lang="it-IT" dirty="0"/>
              <a:t>La regola della spesa indica come la spesa dovrebbe evolversi </a:t>
            </a:r>
            <a:r>
              <a:rPr lang="it-IT" u="sng" dirty="0"/>
              <a:t>per mantenere il saldo di bilancio strutturale coerente con l’</a:t>
            </a:r>
            <a:r>
              <a:rPr lang="it-IT" b="1" u="sng" dirty="0"/>
              <a:t>Obiettivo di Medio Termine</a:t>
            </a:r>
            <a:r>
              <a:rPr lang="it-IT" dirty="0"/>
              <a:t> (OMT o MTO in inglese) o nel caso il Paese non sia all’OMT, per effettuare l’aggiustamento strutturale necessario alla convergenza.</a:t>
            </a:r>
          </a:p>
          <a:p>
            <a:r>
              <a:rPr lang="it-IT" b="1" dirty="0"/>
              <a:t>la regola fissa un tetto alla crescita della spesa pubblica </a:t>
            </a:r>
            <a:r>
              <a:rPr lang="it-IT" dirty="0"/>
              <a:t>che, se perseguito, permetterebbe al paese di realizzare un saldo strutturale tale da convergere all’OMT</a:t>
            </a:r>
          </a:p>
          <a:p>
            <a:r>
              <a:rPr lang="it-IT" dirty="0"/>
              <a:t>Occorre calcolare quindi due aggregati di spesa: </a:t>
            </a:r>
          </a:p>
          <a:p>
            <a:pPr lvl="1"/>
            <a:r>
              <a:rPr lang="it-IT" dirty="0">
                <a:highlight>
                  <a:srgbClr val="FFFF00"/>
                </a:highlight>
              </a:rPr>
              <a:t>G</a:t>
            </a:r>
            <a:r>
              <a:rPr lang="it-IT" dirty="0"/>
              <a:t>= Spesa PA-(spesa per interessi + </a:t>
            </a:r>
            <a:r>
              <a:rPr lang="it-IT" b="1" dirty="0"/>
              <a:t>spesa programmi UE </a:t>
            </a:r>
            <a:r>
              <a:rPr lang="it-IT" dirty="0"/>
              <a:t>+ </a:t>
            </a:r>
            <a:r>
              <a:rPr lang="it-IT" b="1" dirty="0"/>
              <a:t>media su 4 anni della spesa per investimenti </a:t>
            </a:r>
            <a:r>
              <a:rPr lang="it-IT" dirty="0"/>
              <a:t>+ </a:t>
            </a:r>
            <a:r>
              <a:rPr lang="it-IT" b="1" dirty="0"/>
              <a:t>spesa per sussidi di disoccupazione</a:t>
            </a:r>
            <a:r>
              <a:rPr lang="it-IT" dirty="0"/>
              <a:t>)</a:t>
            </a:r>
          </a:p>
          <a:p>
            <a:pPr lvl="1"/>
            <a:r>
              <a:rPr lang="it-IT" dirty="0" err="1">
                <a:highlight>
                  <a:srgbClr val="FFFF00"/>
                </a:highlight>
              </a:rPr>
              <a:t>Gn</a:t>
            </a:r>
            <a:r>
              <a:rPr lang="it-IT" dirty="0"/>
              <a:t>=G-(entrate discrezionali </a:t>
            </a:r>
            <a:r>
              <a:rPr lang="it-IT" u="sng" dirty="0"/>
              <a:t>al netto delle una-tantum</a:t>
            </a:r>
            <a:r>
              <a:rPr lang="it-IT" dirty="0"/>
              <a:t>)</a:t>
            </a:r>
          </a:p>
          <a:p>
            <a:r>
              <a:rPr lang="it-IT" dirty="0"/>
              <a:t>Quindi il tasso di crescita della spesa per </a:t>
            </a:r>
            <a:r>
              <a:rPr lang="it-IT" dirty="0">
                <a:highlight>
                  <a:srgbClr val="FFFF00"/>
                </a:highlight>
              </a:rPr>
              <a:t>l’OMT </a:t>
            </a:r>
            <a:r>
              <a:rPr lang="it-IT" dirty="0"/>
              <a:t>in ogni anno è: </a:t>
            </a:r>
            <a:r>
              <a:rPr lang="it-IT" dirty="0" err="1">
                <a:highlight>
                  <a:srgbClr val="FFFF00"/>
                </a:highlight>
              </a:rPr>
              <a:t>TS</a:t>
            </a:r>
            <a:r>
              <a:rPr lang="it-IT" baseline="-25000" dirty="0" err="1">
                <a:highlight>
                  <a:srgbClr val="FFFF00"/>
                </a:highlight>
              </a:rPr>
              <a:t>t</a:t>
            </a:r>
            <a:r>
              <a:rPr lang="it-IT" dirty="0">
                <a:highlight>
                  <a:srgbClr val="FFFF00"/>
                </a:highlight>
              </a:rPr>
              <a:t>=Gn</a:t>
            </a:r>
            <a:r>
              <a:rPr lang="it-IT" baseline="-25000" dirty="0">
                <a:highlight>
                  <a:srgbClr val="FFFF00"/>
                </a:highlight>
              </a:rPr>
              <a:t>t</a:t>
            </a:r>
            <a:r>
              <a:rPr lang="it-IT" dirty="0">
                <a:highlight>
                  <a:srgbClr val="FFFF00"/>
                </a:highlight>
              </a:rPr>
              <a:t>-G</a:t>
            </a:r>
            <a:r>
              <a:rPr lang="it-IT" baseline="-25000" dirty="0">
                <a:highlight>
                  <a:srgbClr val="FFFF00"/>
                </a:highlight>
              </a:rPr>
              <a:t>t-1</a:t>
            </a:r>
          </a:p>
          <a:p>
            <a:endParaRPr lang="it-IT" dirty="0"/>
          </a:p>
        </p:txBody>
      </p:sp>
      <p:sp>
        <p:nvSpPr>
          <p:cNvPr id="4" name="Rettangolo 3">
            <a:extLst>
              <a:ext uri="{FF2B5EF4-FFF2-40B4-BE49-F238E27FC236}">
                <a16:creationId xmlns:a16="http://schemas.microsoft.com/office/drawing/2014/main" id="{BC10620A-9752-4E4B-9CF1-D95A2ABF4DE4}"/>
              </a:ext>
            </a:extLst>
          </p:cNvPr>
          <p:cNvSpPr/>
          <p:nvPr/>
        </p:nvSpPr>
        <p:spPr>
          <a:xfrm>
            <a:off x="438912" y="6169709"/>
            <a:ext cx="9070848" cy="646331"/>
          </a:xfrm>
          <a:prstGeom prst="rect">
            <a:avLst/>
          </a:prstGeom>
        </p:spPr>
        <p:txBody>
          <a:bodyPr wrap="square">
            <a:spAutoFit/>
          </a:bodyPr>
          <a:lstStyle/>
          <a:p>
            <a:r>
              <a:rPr lang="it-IT" dirty="0"/>
              <a:t>(*) Rif. Bibliografico: </a:t>
            </a:r>
            <a:r>
              <a:rPr lang="it-IT" dirty="0">
                <a:hlinkClick r:id="rId2"/>
              </a:rPr>
              <a:t>https://www.rgs.mef.gov.it/_Documenti/VERSIONE-I/Attivit--i/Contabilit_e_finanza_pubblica/DEF/2024/Nota-Metodologica-2024.pdf</a:t>
            </a:r>
            <a:r>
              <a:rPr lang="it-IT" dirty="0"/>
              <a:t> </a:t>
            </a:r>
          </a:p>
        </p:txBody>
      </p:sp>
    </p:spTree>
    <p:extLst>
      <p:ext uri="{BB962C8B-B14F-4D97-AF65-F5344CB8AC3E}">
        <p14:creationId xmlns:p14="http://schemas.microsoft.com/office/powerpoint/2010/main" val="339097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EB9744-B4BD-4EBD-B4EB-B83623A3FB9E}"/>
              </a:ext>
            </a:extLst>
          </p:cNvPr>
          <p:cNvSpPr>
            <a:spLocks noGrp="1"/>
          </p:cNvSpPr>
          <p:nvPr>
            <p:ph type="title"/>
          </p:nvPr>
        </p:nvSpPr>
        <p:spPr/>
        <p:txBody>
          <a:bodyPr/>
          <a:lstStyle/>
          <a:p>
            <a:r>
              <a:rPr lang="it-IT" dirty="0"/>
              <a:t>La regola della spesa (</a:t>
            </a:r>
            <a:r>
              <a:rPr lang="it-IT" dirty="0" err="1"/>
              <a:t>cont</a:t>
            </a:r>
            <a:r>
              <a:rPr lang="it-IT" dirty="0"/>
              <a:t>.)</a:t>
            </a:r>
          </a:p>
        </p:txBody>
      </p:sp>
      <p:sp>
        <p:nvSpPr>
          <p:cNvPr id="3" name="Segnaposto contenuto 2">
            <a:extLst>
              <a:ext uri="{FF2B5EF4-FFF2-40B4-BE49-F238E27FC236}">
                <a16:creationId xmlns:a16="http://schemas.microsoft.com/office/drawing/2014/main" id="{2C9A0145-AD57-4DE5-8EDA-93AA379B3E90}"/>
              </a:ext>
            </a:extLst>
          </p:cNvPr>
          <p:cNvSpPr>
            <a:spLocks noGrp="1"/>
          </p:cNvSpPr>
          <p:nvPr>
            <p:ph idx="1"/>
          </p:nvPr>
        </p:nvSpPr>
        <p:spPr>
          <a:xfrm>
            <a:off x="838200" y="1636940"/>
            <a:ext cx="10515600" cy="4351338"/>
          </a:xfrm>
        </p:spPr>
        <p:txBody>
          <a:bodyPr>
            <a:normAutofit fontScale="92500" lnSpcReduction="10000"/>
          </a:bodyPr>
          <a:lstStyle/>
          <a:p>
            <a:r>
              <a:rPr lang="it-IT" dirty="0"/>
              <a:t>Per i Paesi che non hanno ancora raggiunto l’OMT, si fissa un valore di riferimento annuale (</a:t>
            </a:r>
            <a:r>
              <a:rPr lang="it-IT" i="1" dirty="0" err="1"/>
              <a:t>expenditure</a:t>
            </a:r>
            <a:r>
              <a:rPr lang="it-IT" i="1" dirty="0"/>
              <a:t> benchmark o </a:t>
            </a:r>
            <a:r>
              <a:rPr lang="it-IT" i="1" dirty="0" err="1"/>
              <a:t>EB</a:t>
            </a:r>
            <a:r>
              <a:rPr lang="it-IT" i="1" baseline="-25000" dirty="0" err="1"/>
              <a:t>t</a:t>
            </a:r>
            <a:r>
              <a:rPr lang="it-IT" dirty="0"/>
              <a:t>) che indica il tasso di crescita </a:t>
            </a:r>
            <a:r>
              <a:rPr lang="it-IT" b="1" dirty="0"/>
              <a:t>massimo</a:t>
            </a:r>
            <a:r>
              <a:rPr lang="it-IT" dirty="0"/>
              <a:t> della spesa pubblica </a:t>
            </a:r>
            <a:r>
              <a:rPr lang="it-IT" u="sng" dirty="0"/>
              <a:t>corretto per la matrice delle condizioni economiche</a:t>
            </a:r>
            <a:r>
              <a:rPr lang="it-IT" dirty="0"/>
              <a:t>, per cui occorrono le seguenti variabili: </a:t>
            </a:r>
          </a:p>
          <a:p>
            <a:pPr lvl="1"/>
            <a:r>
              <a:rPr lang="it-IT" dirty="0"/>
              <a:t>i) il valore medio della crescita del PIL potenziale su 10 anni (5 anni precedenti e 4 anni successivi all’anno base);</a:t>
            </a:r>
          </a:p>
          <a:p>
            <a:pPr lvl="1"/>
            <a:r>
              <a:rPr lang="it-IT" dirty="0"/>
              <a:t>ii) il margine di convergenza che tiene conto dell’aggiustamento fiscale richiesto ai paesi che non hanno raggiunto l’OMT</a:t>
            </a:r>
          </a:p>
          <a:p>
            <a:r>
              <a:rPr lang="it-IT" dirty="0"/>
              <a:t>Il PSC confronta </a:t>
            </a:r>
            <a:r>
              <a:rPr lang="it-IT" dirty="0" err="1"/>
              <a:t>EB</a:t>
            </a:r>
            <a:r>
              <a:rPr lang="it-IT" baseline="-25000" dirty="0" err="1"/>
              <a:t>t</a:t>
            </a:r>
            <a:r>
              <a:rPr lang="it-IT" dirty="0"/>
              <a:t> e </a:t>
            </a:r>
            <a:r>
              <a:rPr lang="it-IT" dirty="0" err="1"/>
              <a:t>TS</a:t>
            </a:r>
            <a:r>
              <a:rPr lang="it-IT" baseline="-25000" dirty="0" err="1"/>
              <a:t>t</a:t>
            </a:r>
            <a:r>
              <a:rPr lang="it-IT" baseline="-25000" dirty="0"/>
              <a:t>  </a:t>
            </a:r>
            <a:r>
              <a:rPr lang="it-IT" dirty="0"/>
              <a:t>moltiplicando la differenza o deviazione (</a:t>
            </a:r>
            <a:r>
              <a:rPr lang="it-IT" b="1" dirty="0" err="1"/>
              <a:t>DB</a:t>
            </a:r>
            <a:r>
              <a:rPr lang="it-IT" b="1" baseline="-25000" dirty="0" err="1"/>
              <a:t>t</a:t>
            </a:r>
            <a:r>
              <a:rPr lang="it-IT" dirty="0"/>
              <a:t>) per  la spesa del periodo precedente (G</a:t>
            </a:r>
            <a:r>
              <a:rPr lang="it-IT" baseline="-25000" dirty="0"/>
              <a:t>t-1</a:t>
            </a:r>
            <a:r>
              <a:rPr lang="it-IT" dirty="0"/>
              <a:t>) rapportandolo al PIL: se la deviazione è superiore a 0,5 punti su un anno o a 0,25 su due anni, allora occorrono interventi sulla riduzione della spesa per rispettare l’OMT.</a:t>
            </a:r>
          </a:p>
        </p:txBody>
      </p:sp>
      <p:sp>
        <p:nvSpPr>
          <p:cNvPr id="4" name="Freccia in giù 3">
            <a:extLst>
              <a:ext uri="{FF2B5EF4-FFF2-40B4-BE49-F238E27FC236}">
                <a16:creationId xmlns:a16="http://schemas.microsoft.com/office/drawing/2014/main" id="{81144FC2-CA04-4F4F-A332-454A73113B40}"/>
              </a:ext>
            </a:extLst>
          </p:cNvPr>
          <p:cNvSpPr/>
          <p:nvPr/>
        </p:nvSpPr>
        <p:spPr>
          <a:xfrm>
            <a:off x="5471886" y="5597034"/>
            <a:ext cx="546705" cy="2951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a:extLst>
              <a:ext uri="{FF2B5EF4-FFF2-40B4-BE49-F238E27FC236}">
                <a16:creationId xmlns:a16="http://schemas.microsoft.com/office/drawing/2014/main" id="{389E33AC-7255-4F4A-B738-C6467FE3DF5C}"/>
              </a:ext>
            </a:extLst>
          </p:cNvPr>
          <p:cNvSpPr/>
          <p:nvPr/>
        </p:nvSpPr>
        <p:spPr>
          <a:xfrm>
            <a:off x="2053578" y="5988278"/>
            <a:ext cx="7785366" cy="707886"/>
          </a:xfrm>
          <a:prstGeom prst="rect">
            <a:avLst/>
          </a:prstGeom>
          <a:solidFill>
            <a:srgbClr val="92D050"/>
          </a:solidFill>
        </p:spPr>
        <p:txBody>
          <a:bodyPr wrap="square">
            <a:spAutoFit/>
          </a:bodyPr>
          <a:lstStyle/>
          <a:p>
            <a:r>
              <a:rPr lang="it-IT" sz="2000" b="1" dirty="0">
                <a:latin typeface="TrebuchetMS"/>
              </a:rPr>
              <a:t>La regola della spesa del PSC mira ad allineare la crescita della spesa primaria alla crescita economica di lungo periodo</a:t>
            </a:r>
            <a:endParaRPr lang="it-IT" sz="2000" b="1" dirty="0"/>
          </a:p>
        </p:txBody>
      </p:sp>
    </p:spTree>
    <p:extLst>
      <p:ext uri="{BB962C8B-B14F-4D97-AF65-F5344CB8AC3E}">
        <p14:creationId xmlns:p14="http://schemas.microsoft.com/office/powerpoint/2010/main" val="851516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52B4AC-187E-4A80-A15A-565B66F13F5E}"/>
              </a:ext>
            </a:extLst>
          </p:cNvPr>
          <p:cNvSpPr>
            <a:spLocks noGrp="1"/>
          </p:cNvSpPr>
          <p:nvPr>
            <p:ph type="title"/>
          </p:nvPr>
        </p:nvSpPr>
        <p:spPr/>
        <p:txBody>
          <a:bodyPr>
            <a:normAutofit/>
          </a:bodyPr>
          <a:lstStyle/>
          <a:p>
            <a:r>
              <a:rPr lang="it-IT" dirty="0"/>
              <a:t>Gli indicatori della sorveglianza fiscale nel DEF (p. 70 Programma di stabilità 2022) </a:t>
            </a:r>
          </a:p>
        </p:txBody>
      </p:sp>
      <p:sp>
        <p:nvSpPr>
          <p:cNvPr id="4" name="Rettangolo 3">
            <a:extLst>
              <a:ext uri="{FF2B5EF4-FFF2-40B4-BE49-F238E27FC236}">
                <a16:creationId xmlns:a16="http://schemas.microsoft.com/office/drawing/2014/main" id="{BD258464-3F62-4465-B37D-41131AF508C8}"/>
              </a:ext>
            </a:extLst>
          </p:cNvPr>
          <p:cNvSpPr/>
          <p:nvPr/>
        </p:nvSpPr>
        <p:spPr>
          <a:xfrm>
            <a:off x="8579104" y="1862943"/>
            <a:ext cx="3470656" cy="923330"/>
          </a:xfrm>
          <a:prstGeom prst="rect">
            <a:avLst/>
          </a:prstGeom>
        </p:spPr>
        <p:txBody>
          <a:bodyPr wrap="square">
            <a:spAutoFit/>
          </a:bodyPr>
          <a:lstStyle/>
          <a:p>
            <a:r>
              <a:rPr lang="it-IT" dirty="0"/>
              <a:t>Revisioni. </a:t>
            </a:r>
            <a:r>
              <a:rPr lang="it-IT" dirty="0">
                <a:hlinkClick r:id="rId2"/>
              </a:rPr>
              <a:t>https://www.istat.it/it/files//2023/03/PIL-e-indebitamento-AP.pdf</a:t>
            </a:r>
            <a:r>
              <a:rPr lang="it-IT" dirty="0"/>
              <a:t> </a:t>
            </a:r>
          </a:p>
        </p:txBody>
      </p:sp>
      <p:pic>
        <p:nvPicPr>
          <p:cNvPr id="5" name="Immagine 4">
            <a:extLst>
              <a:ext uri="{FF2B5EF4-FFF2-40B4-BE49-F238E27FC236}">
                <a16:creationId xmlns:a16="http://schemas.microsoft.com/office/drawing/2014/main" id="{65B8FD21-4C26-487D-BA49-B764361DDD05}"/>
              </a:ext>
            </a:extLst>
          </p:cNvPr>
          <p:cNvPicPr>
            <a:picLocks noChangeAspect="1"/>
          </p:cNvPicPr>
          <p:nvPr/>
        </p:nvPicPr>
        <p:blipFill>
          <a:blip r:embed="rId3"/>
          <a:stretch>
            <a:fillRect/>
          </a:stretch>
        </p:blipFill>
        <p:spPr>
          <a:xfrm>
            <a:off x="421009" y="1637792"/>
            <a:ext cx="8009533" cy="5031231"/>
          </a:xfrm>
          <a:prstGeom prst="rect">
            <a:avLst/>
          </a:prstGeom>
        </p:spPr>
      </p:pic>
      <p:sp>
        <p:nvSpPr>
          <p:cNvPr id="6" name="Rettangolo 5">
            <a:extLst>
              <a:ext uri="{FF2B5EF4-FFF2-40B4-BE49-F238E27FC236}">
                <a16:creationId xmlns:a16="http://schemas.microsoft.com/office/drawing/2014/main" id="{94F1A07E-A868-45C7-9CBA-3C8FD3DC75DF}"/>
              </a:ext>
            </a:extLst>
          </p:cNvPr>
          <p:cNvSpPr/>
          <p:nvPr/>
        </p:nvSpPr>
        <p:spPr>
          <a:xfrm>
            <a:off x="5291328" y="2324608"/>
            <a:ext cx="1072896" cy="203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a:extLst>
              <a:ext uri="{FF2B5EF4-FFF2-40B4-BE49-F238E27FC236}">
                <a16:creationId xmlns:a16="http://schemas.microsoft.com/office/drawing/2014/main" id="{3B167554-1F73-4D78-9855-C9435D420314}"/>
              </a:ext>
            </a:extLst>
          </p:cNvPr>
          <p:cNvSpPr/>
          <p:nvPr/>
        </p:nvSpPr>
        <p:spPr>
          <a:xfrm>
            <a:off x="5982208" y="3800474"/>
            <a:ext cx="382016" cy="58458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a sinistra 7">
            <a:extLst>
              <a:ext uri="{FF2B5EF4-FFF2-40B4-BE49-F238E27FC236}">
                <a16:creationId xmlns:a16="http://schemas.microsoft.com/office/drawing/2014/main" id="{FB51875F-3939-470E-90F0-AB6BF5255D3E}"/>
              </a:ext>
            </a:extLst>
          </p:cNvPr>
          <p:cNvSpPr/>
          <p:nvPr/>
        </p:nvSpPr>
        <p:spPr>
          <a:xfrm>
            <a:off x="8367776" y="2324608"/>
            <a:ext cx="182880" cy="203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a:extLst>
              <a:ext uri="{FF2B5EF4-FFF2-40B4-BE49-F238E27FC236}">
                <a16:creationId xmlns:a16="http://schemas.microsoft.com/office/drawing/2014/main" id="{9FFBBE2D-1DF5-474D-AB0A-69388CF2F511}"/>
              </a:ext>
            </a:extLst>
          </p:cNvPr>
          <p:cNvSpPr/>
          <p:nvPr/>
        </p:nvSpPr>
        <p:spPr>
          <a:xfrm>
            <a:off x="5291328" y="4414519"/>
            <a:ext cx="1072896" cy="203200"/>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mc:AlternateContent xmlns:mc="http://schemas.openxmlformats.org/markup-compatibility/2006" xmlns:p14="http://schemas.microsoft.com/office/powerpoint/2010/main">
        <mc:Choice Requires="p14">
          <p:contentPart p14:bwMode="auto" r:id="rId4">
            <p14:nvContentPartPr>
              <p14:cNvPr id="10" name="Input penna 9">
                <a:extLst>
                  <a:ext uri="{FF2B5EF4-FFF2-40B4-BE49-F238E27FC236}">
                    <a16:creationId xmlns:a16="http://schemas.microsoft.com/office/drawing/2014/main" id="{F9B05181-48C2-4497-99F0-FC803B782AF0}"/>
                  </a:ext>
                </a:extLst>
              </p14:cNvPr>
              <p14:cNvContentPartPr/>
              <p14:nvPr/>
            </p14:nvContentPartPr>
            <p14:xfrm>
              <a:off x="662048" y="4482336"/>
              <a:ext cx="765720" cy="20880"/>
            </p14:xfrm>
          </p:contentPart>
        </mc:Choice>
        <mc:Fallback xmlns="">
          <p:pic>
            <p:nvPicPr>
              <p:cNvPr id="10" name="Input penna 9">
                <a:extLst>
                  <a:ext uri="{FF2B5EF4-FFF2-40B4-BE49-F238E27FC236}">
                    <a16:creationId xmlns:a16="http://schemas.microsoft.com/office/drawing/2014/main" id="{F9B05181-48C2-4497-99F0-FC803B782AF0}"/>
                  </a:ext>
                </a:extLst>
              </p:cNvPr>
              <p:cNvPicPr/>
              <p:nvPr/>
            </p:nvPicPr>
            <p:blipFill>
              <a:blip r:embed="rId5"/>
              <a:stretch>
                <a:fillRect/>
              </a:stretch>
            </p:blipFill>
            <p:spPr>
              <a:xfrm>
                <a:off x="644408" y="4446336"/>
                <a:ext cx="801360" cy="925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1" name="Input penna 10">
                <a:extLst>
                  <a:ext uri="{FF2B5EF4-FFF2-40B4-BE49-F238E27FC236}">
                    <a16:creationId xmlns:a16="http://schemas.microsoft.com/office/drawing/2014/main" id="{62D15E37-07AB-4184-98B1-7C1926856BEB}"/>
                  </a:ext>
                </a:extLst>
              </p14:cNvPr>
              <p14:cNvContentPartPr/>
              <p14:nvPr/>
            </p14:nvContentPartPr>
            <p14:xfrm>
              <a:off x="784448" y="5271096"/>
              <a:ext cx="1829880" cy="78480"/>
            </p14:xfrm>
          </p:contentPart>
        </mc:Choice>
        <mc:Fallback xmlns="">
          <p:pic>
            <p:nvPicPr>
              <p:cNvPr id="11" name="Input penna 10">
                <a:extLst>
                  <a:ext uri="{FF2B5EF4-FFF2-40B4-BE49-F238E27FC236}">
                    <a16:creationId xmlns:a16="http://schemas.microsoft.com/office/drawing/2014/main" id="{62D15E37-07AB-4184-98B1-7C1926856BEB}"/>
                  </a:ext>
                </a:extLst>
              </p:cNvPr>
              <p:cNvPicPr/>
              <p:nvPr/>
            </p:nvPicPr>
            <p:blipFill>
              <a:blip r:embed="rId7"/>
              <a:stretch>
                <a:fillRect/>
              </a:stretch>
            </p:blipFill>
            <p:spPr>
              <a:xfrm>
                <a:off x="766448" y="5235096"/>
                <a:ext cx="1865520" cy="1501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2" name="Input penna 11">
                <a:extLst>
                  <a:ext uri="{FF2B5EF4-FFF2-40B4-BE49-F238E27FC236}">
                    <a16:creationId xmlns:a16="http://schemas.microsoft.com/office/drawing/2014/main" id="{4CF29111-7CAC-47A7-BF67-9DD3147AD3AF}"/>
                  </a:ext>
                </a:extLst>
              </p14:cNvPr>
              <p14:cNvContentPartPr/>
              <p14:nvPr/>
            </p14:nvContentPartPr>
            <p14:xfrm>
              <a:off x="495368" y="3665496"/>
              <a:ext cx="2979000" cy="90360"/>
            </p14:xfrm>
          </p:contentPart>
        </mc:Choice>
        <mc:Fallback xmlns="">
          <p:pic>
            <p:nvPicPr>
              <p:cNvPr id="12" name="Input penna 11">
                <a:extLst>
                  <a:ext uri="{FF2B5EF4-FFF2-40B4-BE49-F238E27FC236}">
                    <a16:creationId xmlns:a16="http://schemas.microsoft.com/office/drawing/2014/main" id="{4CF29111-7CAC-47A7-BF67-9DD3147AD3AF}"/>
                  </a:ext>
                </a:extLst>
              </p:cNvPr>
              <p:cNvPicPr/>
              <p:nvPr/>
            </p:nvPicPr>
            <p:blipFill>
              <a:blip r:embed="rId9"/>
              <a:stretch>
                <a:fillRect/>
              </a:stretch>
            </p:blipFill>
            <p:spPr>
              <a:xfrm>
                <a:off x="477728" y="3629856"/>
                <a:ext cx="3014640" cy="162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3" name="Input penna 12">
                <a:extLst>
                  <a:ext uri="{FF2B5EF4-FFF2-40B4-BE49-F238E27FC236}">
                    <a16:creationId xmlns:a16="http://schemas.microsoft.com/office/drawing/2014/main" id="{FB8E0256-4E7E-43A0-B7A4-24575D7A7D92}"/>
                  </a:ext>
                </a:extLst>
              </p14:cNvPr>
              <p14:cNvContentPartPr/>
              <p14:nvPr/>
            </p14:nvContentPartPr>
            <p14:xfrm>
              <a:off x="499688" y="3603576"/>
              <a:ext cx="2994120" cy="58680"/>
            </p14:xfrm>
          </p:contentPart>
        </mc:Choice>
        <mc:Fallback xmlns="">
          <p:pic>
            <p:nvPicPr>
              <p:cNvPr id="13" name="Input penna 12">
                <a:extLst>
                  <a:ext uri="{FF2B5EF4-FFF2-40B4-BE49-F238E27FC236}">
                    <a16:creationId xmlns:a16="http://schemas.microsoft.com/office/drawing/2014/main" id="{FB8E0256-4E7E-43A0-B7A4-24575D7A7D92}"/>
                  </a:ext>
                </a:extLst>
              </p:cNvPr>
              <p:cNvPicPr/>
              <p:nvPr/>
            </p:nvPicPr>
            <p:blipFill>
              <a:blip r:embed="rId11"/>
              <a:stretch>
                <a:fillRect/>
              </a:stretch>
            </p:blipFill>
            <p:spPr>
              <a:xfrm>
                <a:off x="482048" y="3567576"/>
                <a:ext cx="3029760" cy="1303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4" name="Input penna 13">
                <a:extLst>
                  <a:ext uri="{FF2B5EF4-FFF2-40B4-BE49-F238E27FC236}">
                    <a16:creationId xmlns:a16="http://schemas.microsoft.com/office/drawing/2014/main" id="{3CCA6452-8519-4ABF-91FE-07BD81231025}"/>
                  </a:ext>
                </a:extLst>
              </p14:cNvPr>
              <p14:cNvContentPartPr/>
              <p14:nvPr/>
            </p14:nvContentPartPr>
            <p14:xfrm>
              <a:off x="1393568" y="3644976"/>
              <a:ext cx="1639800" cy="9000"/>
            </p14:xfrm>
          </p:contentPart>
        </mc:Choice>
        <mc:Fallback xmlns="">
          <p:pic>
            <p:nvPicPr>
              <p:cNvPr id="14" name="Input penna 13">
                <a:extLst>
                  <a:ext uri="{FF2B5EF4-FFF2-40B4-BE49-F238E27FC236}">
                    <a16:creationId xmlns:a16="http://schemas.microsoft.com/office/drawing/2014/main" id="{3CCA6452-8519-4ABF-91FE-07BD81231025}"/>
                  </a:ext>
                </a:extLst>
              </p:cNvPr>
              <p:cNvPicPr/>
              <p:nvPr/>
            </p:nvPicPr>
            <p:blipFill>
              <a:blip r:embed="rId13"/>
              <a:stretch>
                <a:fillRect/>
              </a:stretch>
            </p:blipFill>
            <p:spPr>
              <a:xfrm>
                <a:off x="1375928" y="3608976"/>
                <a:ext cx="1675440" cy="80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5" name="Input penna 14">
                <a:extLst>
                  <a:ext uri="{FF2B5EF4-FFF2-40B4-BE49-F238E27FC236}">
                    <a16:creationId xmlns:a16="http://schemas.microsoft.com/office/drawing/2014/main" id="{3FF38F88-C9FD-4877-AB31-716426E98B37}"/>
                  </a:ext>
                </a:extLst>
              </p14:cNvPr>
              <p14:cNvContentPartPr/>
              <p14:nvPr/>
            </p14:nvContentPartPr>
            <p14:xfrm>
              <a:off x="1848968" y="3661536"/>
              <a:ext cx="1372680" cy="41040"/>
            </p14:xfrm>
          </p:contentPart>
        </mc:Choice>
        <mc:Fallback xmlns="">
          <p:pic>
            <p:nvPicPr>
              <p:cNvPr id="15" name="Input penna 14">
                <a:extLst>
                  <a:ext uri="{FF2B5EF4-FFF2-40B4-BE49-F238E27FC236}">
                    <a16:creationId xmlns:a16="http://schemas.microsoft.com/office/drawing/2014/main" id="{3FF38F88-C9FD-4877-AB31-716426E98B37}"/>
                  </a:ext>
                </a:extLst>
              </p:cNvPr>
              <p:cNvPicPr/>
              <p:nvPr/>
            </p:nvPicPr>
            <p:blipFill>
              <a:blip r:embed="rId15"/>
              <a:stretch>
                <a:fillRect/>
              </a:stretch>
            </p:blipFill>
            <p:spPr>
              <a:xfrm>
                <a:off x="1831328" y="3625896"/>
                <a:ext cx="1408320" cy="112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6" name="Input penna 15">
                <a:extLst>
                  <a:ext uri="{FF2B5EF4-FFF2-40B4-BE49-F238E27FC236}">
                    <a16:creationId xmlns:a16="http://schemas.microsoft.com/office/drawing/2014/main" id="{5D3E53ED-3326-4A39-A97B-7C1BE6FC215C}"/>
                  </a:ext>
                </a:extLst>
              </p14:cNvPr>
              <p14:cNvContentPartPr/>
              <p14:nvPr/>
            </p14:nvContentPartPr>
            <p14:xfrm>
              <a:off x="459008" y="3681336"/>
              <a:ext cx="830520" cy="4680"/>
            </p14:xfrm>
          </p:contentPart>
        </mc:Choice>
        <mc:Fallback xmlns="">
          <p:pic>
            <p:nvPicPr>
              <p:cNvPr id="16" name="Input penna 15">
                <a:extLst>
                  <a:ext uri="{FF2B5EF4-FFF2-40B4-BE49-F238E27FC236}">
                    <a16:creationId xmlns:a16="http://schemas.microsoft.com/office/drawing/2014/main" id="{5D3E53ED-3326-4A39-A97B-7C1BE6FC215C}"/>
                  </a:ext>
                </a:extLst>
              </p:cNvPr>
              <p:cNvPicPr/>
              <p:nvPr/>
            </p:nvPicPr>
            <p:blipFill>
              <a:blip r:embed="rId17"/>
              <a:stretch>
                <a:fillRect/>
              </a:stretch>
            </p:blipFill>
            <p:spPr>
              <a:xfrm>
                <a:off x="441368" y="3645696"/>
                <a:ext cx="866160" cy="7632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7" name="Input penna 16">
                <a:extLst>
                  <a:ext uri="{FF2B5EF4-FFF2-40B4-BE49-F238E27FC236}">
                    <a16:creationId xmlns:a16="http://schemas.microsoft.com/office/drawing/2014/main" id="{112D61E1-3769-4F64-8B63-C245A57263E3}"/>
                  </a:ext>
                </a:extLst>
              </p14:cNvPr>
              <p14:cNvContentPartPr/>
              <p14:nvPr/>
            </p14:nvContentPartPr>
            <p14:xfrm>
              <a:off x="475208" y="3624816"/>
              <a:ext cx="3020760" cy="118440"/>
            </p14:xfrm>
          </p:contentPart>
        </mc:Choice>
        <mc:Fallback xmlns="">
          <p:pic>
            <p:nvPicPr>
              <p:cNvPr id="17" name="Input penna 16">
                <a:extLst>
                  <a:ext uri="{FF2B5EF4-FFF2-40B4-BE49-F238E27FC236}">
                    <a16:creationId xmlns:a16="http://schemas.microsoft.com/office/drawing/2014/main" id="{112D61E1-3769-4F64-8B63-C245A57263E3}"/>
                  </a:ext>
                </a:extLst>
              </p:cNvPr>
              <p:cNvPicPr/>
              <p:nvPr/>
            </p:nvPicPr>
            <p:blipFill>
              <a:blip r:embed="rId19"/>
              <a:stretch>
                <a:fillRect/>
              </a:stretch>
            </p:blipFill>
            <p:spPr>
              <a:xfrm>
                <a:off x="457208" y="3588816"/>
                <a:ext cx="3056400" cy="190080"/>
              </a:xfrm>
              <a:prstGeom prst="rect">
                <a:avLst/>
              </a:prstGeom>
            </p:spPr>
          </p:pic>
        </mc:Fallback>
      </mc:AlternateContent>
      <p:sp>
        <p:nvSpPr>
          <p:cNvPr id="18" name="Rettangolo con angoli arrotondati 17">
            <a:extLst>
              <a:ext uri="{FF2B5EF4-FFF2-40B4-BE49-F238E27FC236}">
                <a16:creationId xmlns:a16="http://schemas.microsoft.com/office/drawing/2014/main" id="{19E8555B-2638-44B7-8DB5-7C2338C8166C}"/>
              </a:ext>
            </a:extLst>
          </p:cNvPr>
          <p:cNvSpPr/>
          <p:nvPr/>
        </p:nvSpPr>
        <p:spPr>
          <a:xfrm>
            <a:off x="5291328" y="3373120"/>
            <a:ext cx="1072896" cy="20320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Freccia a sinistra 18">
            <a:extLst>
              <a:ext uri="{FF2B5EF4-FFF2-40B4-BE49-F238E27FC236}">
                <a16:creationId xmlns:a16="http://schemas.microsoft.com/office/drawing/2014/main" id="{30BA76A9-54D1-4857-8D6B-72DAA47E02C0}"/>
              </a:ext>
            </a:extLst>
          </p:cNvPr>
          <p:cNvSpPr/>
          <p:nvPr/>
        </p:nvSpPr>
        <p:spPr>
          <a:xfrm>
            <a:off x="8468541" y="2607564"/>
            <a:ext cx="3165856" cy="172262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t>Si nota l’aumento «consistente» del PIL potenziale per effetto della crescita dell’ultimo decennio</a:t>
            </a:r>
          </a:p>
        </p:txBody>
      </p:sp>
      <p:sp>
        <p:nvSpPr>
          <p:cNvPr id="20" name="Rettangolo 19">
            <a:extLst>
              <a:ext uri="{FF2B5EF4-FFF2-40B4-BE49-F238E27FC236}">
                <a16:creationId xmlns:a16="http://schemas.microsoft.com/office/drawing/2014/main" id="{4BE2C253-3070-4B8C-B4F7-9DC6579D3419}"/>
              </a:ext>
            </a:extLst>
          </p:cNvPr>
          <p:cNvSpPr/>
          <p:nvPr/>
        </p:nvSpPr>
        <p:spPr>
          <a:xfrm>
            <a:off x="8742784" y="4297670"/>
            <a:ext cx="2120517" cy="369332"/>
          </a:xfrm>
          <a:prstGeom prst="rect">
            <a:avLst/>
          </a:prstGeom>
          <a:solidFill>
            <a:srgbClr val="FFFF00"/>
          </a:solidFill>
        </p:spPr>
        <p:txBody>
          <a:bodyPr wrap="none">
            <a:spAutoFit/>
          </a:bodyPr>
          <a:lstStyle/>
          <a:p>
            <a:r>
              <a:rPr lang="it-IT" dirty="0"/>
              <a:t>d(</a:t>
            </a:r>
            <a:r>
              <a:rPr lang="it-IT" dirty="0" err="1"/>
              <a:t>lnY</a:t>
            </a:r>
            <a:r>
              <a:rPr lang="it-IT" dirty="0"/>
              <a:t> – </a:t>
            </a:r>
            <a:r>
              <a:rPr lang="it-IT" dirty="0" err="1"/>
              <a:t>lnY</a:t>
            </a:r>
            <a:r>
              <a:rPr lang="it-IT" baseline="-25000" dirty="0" err="1"/>
              <a:t>trend</a:t>
            </a:r>
            <a:r>
              <a:rPr lang="it-IT" dirty="0"/>
              <a:t>)= </a:t>
            </a:r>
            <a:r>
              <a:rPr lang="it-IT" dirty="0" err="1"/>
              <a:t>OG</a:t>
            </a:r>
            <a:r>
              <a:rPr lang="it-IT" baseline="-25000" dirty="0" err="1"/>
              <a:t>t</a:t>
            </a:r>
            <a:endParaRPr lang="it-IT" baseline="-25000" dirty="0"/>
          </a:p>
        </p:txBody>
      </p:sp>
      <p:sp>
        <p:nvSpPr>
          <p:cNvPr id="21" name="Rettangolo 20">
            <a:extLst>
              <a:ext uri="{FF2B5EF4-FFF2-40B4-BE49-F238E27FC236}">
                <a16:creationId xmlns:a16="http://schemas.microsoft.com/office/drawing/2014/main" id="{F3137AD0-C5AD-43AC-B6F3-0B830F7DAEFE}"/>
              </a:ext>
            </a:extLst>
          </p:cNvPr>
          <p:cNvSpPr/>
          <p:nvPr/>
        </p:nvSpPr>
        <p:spPr>
          <a:xfrm>
            <a:off x="5291328" y="5214112"/>
            <a:ext cx="1072896" cy="24180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08061571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30.1|100.1"/>
</p:tagLst>
</file>

<file path=ppt/tags/tag2.xml><?xml version="1.0" encoding="utf-8"?>
<p:tagLst xmlns:a="http://schemas.openxmlformats.org/drawingml/2006/main" xmlns:r="http://schemas.openxmlformats.org/officeDocument/2006/relationships" xmlns:p="http://schemas.openxmlformats.org/presentationml/2006/main">
  <p:tag name="TIMING" val="|30.1|100.1"/>
</p:tagLst>
</file>

<file path=ppt/tags/tag3.xml><?xml version="1.0" encoding="utf-8"?>
<p:tagLst xmlns:a="http://schemas.openxmlformats.org/drawingml/2006/main" xmlns:r="http://schemas.openxmlformats.org/officeDocument/2006/relationships" xmlns:p="http://schemas.openxmlformats.org/presentationml/2006/main">
  <p:tag name="TIMING" val="|30.1|100.1"/>
</p:tagLst>
</file>

<file path=ppt/tags/tag4.xml><?xml version="1.0" encoding="utf-8"?>
<p:tagLst xmlns:a="http://schemas.openxmlformats.org/drawingml/2006/main" xmlns:r="http://schemas.openxmlformats.org/officeDocument/2006/relationships" xmlns:p="http://schemas.openxmlformats.org/presentationml/2006/main">
  <p:tag name="TIMING" val="|30.1|100.1"/>
</p:tagLst>
</file>

<file path=ppt/tags/tag5.xml><?xml version="1.0" encoding="utf-8"?>
<p:tagLst xmlns:a="http://schemas.openxmlformats.org/drawingml/2006/main" xmlns:r="http://schemas.openxmlformats.org/officeDocument/2006/relationships" xmlns:p="http://schemas.openxmlformats.org/presentationml/2006/main">
  <p:tag name="TIMING" val="|30.1|100.1"/>
</p:tagLst>
</file>

<file path=ppt/tags/tag6.xml><?xml version="1.0" encoding="utf-8"?>
<p:tagLst xmlns:a="http://schemas.openxmlformats.org/drawingml/2006/main" xmlns:r="http://schemas.openxmlformats.org/officeDocument/2006/relationships" xmlns:p="http://schemas.openxmlformats.org/presentationml/2006/main">
  <p:tag name="TIMING" val="|30.1|100.1"/>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405</TotalTime>
  <Words>2848</Words>
  <Application>Microsoft Office PowerPoint</Application>
  <PresentationFormat>Widescreen</PresentationFormat>
  <Paragraphs>193</Paragraphs>
  <Slides>33</Slides>
  <Notes>6</Notes>
  <HiddenSlides>0</HiddenSlides>
  <MMClips>0</MMClips>
  <ScaleCrop>false</ScaleCrop>
  <HeadingPairs>
    <vt:vector size="8" baseType="variant">
      <vt:variant>
        <vt:lpstr>Caratteri utilizzati</vt:lpstr>
      </vt:variant>
      <vt:variant>
        <vt:i4>6</vt:i4>
      </vt:variant>
      <vt:variant>
        <vt:lpstr>Tema</vt:lpstr>
      </vt:variant>
      <vt:variant>
        <vt:i4>1</vt:i4>
      </vt:variant>
      <vt:variant>
        <vt:lpstr>Server OLE incorporati</vt:lpstr>
      </vt:variant>
      <vt:variant>
        <vt:i4>1</vt:i4>
      </vt:variant>
      <vt:variant>
        <vt:lpstr>Titoli diapositive</vt:lpstr>
      </vt:variant>
      <vt:variant>
        <vt:i4>33</vt:i4>
      </vt:variant>
    </vt:vector>
  </HeadingPairs>
  <TitlesOfParts>
    <vt:vector size="41" baseType="lpstr">
      <vt:lpstr>Arial</vt:lpstr>
      <vt:lpstr>Calibri</vt:lpstr>
      <vt:lpstr>Calibri Light</vt:lpstr>
      <vt:lpstr>Cambria Math</vt:lpstr>
      <vt:lpstr>Symbol</vt:lpstr>
      <vt:lpstr>TrebuchetMS</vt:lpstr>
      <vt:lpstr>Tema di Office</vt:lpstr>
      <vt:lpstr>Equation</vt:lpstr>
      <vt:lpstr>La politica di bilancio</vt:lpstr>
      <vt:lpstr>Un riepilogo…I programmi, i piani, i fondi</vt:lpstr>
      <vt:lpstr>PNRR</vt:lpstr>
      <vt:lpstr>La politica di coesione</vt:lpstr>
      <vt:lpstr>E connessione con la prossima testimonianza d’aula</vt:lpstr>
      <vt:lpstr>Dalla regola della spesa alla politica di bilancio</vt:lpstr>
      <vt:lpstr>…La regola della spesa (*)</vt:lpstr>
      <vt:lpstr>La regola della spesa (cont.)</vt:lpstr>
      <vt:lpstr>Gli indicatori della sorveglianza fiscale nel DEF (p. 70 Programma di stabilità 2022) </vt:lpstr>
      <vt:lpstr>… e per il 2024</vt:lpstr>
      <vt:lpstr>Presentazione standard di PowerPoint</vt:lpstr>
      <vt:lpstr>… le nuove regole</vt:lpstr>
      <vt:lpstr>Qual è la situazione dei Paesi UE rispetto alle due regole fondamentali prima e dopo la pandemia? Deficit max 3% del PIL</vt:lpstr>
      <vt:lpstr>… mentre il debito dovrebbe essere non superiore al 60% del PIL</vt:lpstr>
      <vt:lpstr>Le regole per il 2021: quanti paesi le rispettano?</vt:lpstr>
      <vt:lpstr>La politica di bilancio e il debito pubblico</vt:lpstr>
      <vt:lpstr>Perché usiamo la politica di bilancio per stimolare la domanda aggregata?</vt:lpstr>
      <vt:lpstr>Il moltiplicatore keynesiano e l’effetto spiazzamento</vt:lpstr>
      <vt:lpstr>Oltre il breve periodo: l’ottimizzazione intertemporale</vt:lpstr>
      <vt:lpstr>Perché siamo interessati soprattutto al consumo, quanto conta in Italia?</vt:lpstr>
      <vt:lpstr>La neutralità della Politica Fiscale: Il Teorema dell’Equivalenza ricardiana</vt:lpstr>
      <vt:lpstr>Il taglio delle imposte è solo un’illusione</vt:lpstr>
      <vt:lpstr>Sostituzione di risparmio privato a risparmio pubblico</vt:lpstr>
      <vt:lpstr>L’informazione sul vincolo di bilancio pubblico</vt:lpstr>
      <vt:lpstr>Il vincolo pubblico</vt:lpstr>
      <vt:lpstr>Concetti di reddito e di vincolo</vt:lpstr>
      <vt:lpstr>Vincoli di lungo periodo sui conti pubblici</vt:lpstr>
      <vt:lpstr>Vincoli e decisioni di consumo</vt:lpstr>
      <vt:lpstr>Vincoli e decisioni di consumo</vt:lpstr>
      <vt:lpstr>Vincoli e decisioni di consumo a reddito corrente</vt:lpstr>
      <vt:lpstr>Vincoli e decisioni di consumo a reddito permanente</vt:lpstr>
      <vt:lpstr>Com’è composto in media il reddito delle famiglie italiane?</vt:lpstr>
      <vt:lpstr>Equivalenza ricardiana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programmi, i piani, i fondi</dc:title>
  <dc:creator>CHIES LAURA</dc:creator>
  <cp:lastModifiedBy>CHIES LAURA</cp:lastModifiedBy>
  <cp:revision>18</cp:revision>
  <dcterms:created xsi:type="dcterms:W3CDTF">2024-05-02T04:56:11Z</dcterms:created>
  <dcterms:modified xsi:type="dcterms:W3CDTF">2024-05-03T07:20:11Z</dcterms:modified>
</cp:coreProperties>
</file>