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9" r:id="rId2"/>
    <p:sldId id="380" r:id="rId3"/>
    <p:sldId id="381" r:id="rId4"/>
    <p:sldId id="382"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7" r:id="rId20"/>
    <p:sldId id="398" r:id="rId21"/>
    <p:sldId id="399" r:id="rId22"/>
    <p:sldId id="400" r:id="rId23"/>
    <p:sldId id="401"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ACA47F-E9F0-CAAA-8CCF-0527C5661DA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C77FE48-C676-3710-967F-91D64DF2ED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3A2AE05-78EB-7A29-DA02-F6178ED2A50D}"/>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29E9C533-B56E-7CAA-7E2A-AC82E56EFD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4D6448-B252-870D-D9E9-ADF5652A0569}"/>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333387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FF08B5-6F2C-4EF4-8887-39E9F7B2943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1D9BED2-C7CC-1C3F-0D55-B70C7188614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C9F9AD6-0691-05C3-D1A2-9FBB1451CDD4}"/>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0B2D2AC4-ED13-EF11-A9AC-5A3AD5B644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025680-8AC7-F757-5D90-5D16B9145012}"/>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425406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731AF85-FF07-666B-9EB8-255171D7CBF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76FCE09-0BBB-C634-F206-BCAC863AB5D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CA4DCA-964B-6BD3-AFBA-CFB66D8B07D8}"/>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E5F43C63-7FEB-97AA-C714-638292788A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FABCFF-FE1D-6755-80C3-701B7CC7D70F}"/>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129281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017DDF-CAE3-100B-F685-2A942BB21FD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C806EF-10B1-44E0-36C0-EB0DF2BB6EF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0F0DD9-DAEF-B9AA-F113-1C5055230CD4}"/>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B544A7C5-284C-268F-A237-742AB8827B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50EDB93-D363-F21F-624F-0428B08662EA}"/>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50772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17837-2E71-8FAB-AEF9-FBA9ECFB073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D3D10A8-F594-F70B-A089-FCCAE70151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7DF0E9E-FC99-723A-0606-4BC3301EB280}"/>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7CCB509F-FE49-75CB-CF2D-A6490C83DB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B5291D8-BCF3-195E-6BE5-BACBBE610E9F}"/>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300109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95618F-3BDC-1FD4-3752-07E02983F5B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A02D57C-C666-C0FF-F74A-B500E6E2D9F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67426D7-9092-8ED4-A675-F5174B3BCB2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51497D4-C482-AF7B-EE1A-F4A98753A77C}"/>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6" name="Segnaposto piè di pagina 5">
            <a:extLst>
              <a:ext uri="{FF2B5EF4-FFF2-40B4-BE49-F238E27FC236}">
                <a16:creationId xmlns:a16="http://schemas.microsoft.com/office/drawing/2014/main" id="{9F6F28F1-9912-83A2-8FD8-BA9EA96EF2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2068953-794D-4770-86E0-6D2FE525D2B6}"/>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275932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BC5B71-FEDD-D6EE-0AF4-717BC293887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5429D7-C9A7-1557-002B-DF18200E5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6D56F29-A13E-793E-F59E-B9F61416D1D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C5A4CDC-7EDC-B923-5E5E-10CF3DA4A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13DCB41-E101-14F1-4D64-89BBEF4DAA0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F350543-4E00-5E3F-295B-D36C32FA5AD5}"/>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8" name="Segnaposto piè di pagina 7">
            <a:extLst>
              <a:ext uri="{FF2B5EF4-FFF2-40B4-BE49-F238E27FC236}">
                <a16:creationId xmlns:a16="http://schemas.microsoft.com/office/drawing/2014/main" id="{8C4EBF58-2B4D-8053-9EB5-B2739C948B5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55618F8-EBCE-018D-0D0C-FA71A6189DAC}"/>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315154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091158-2B77-4DDB-D671-78CB7EDD53F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FC727E3-E03A-5FC2-21A2-D84C876DA312}"/>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4" name="Segnaposto piè di pagina 3">
            <a:extLst>
              <a:ext uri="{FF2B5EF4-FFF2-40B4-BE49-F238E27FC236}">
                <a16:creationId xmlns:a16="http://schemas.microsoft.com/office/drawing/2014/main" id="{D6641437-EBCC-07D5-DEED-1BB2F540ED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7A904D-783E-BC75-A57C-37BC8F37874D}"/>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279044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76B6DE7-A8F2-4A75-922E-C37F3CC44C36}"/>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3" name="Segnaposto piè di pagina 2">
            <a:extLst>
              <a:ext uri="{FF2B5EF4-FFF2-40B4-BE49-F238E27FC236}">
                <a16:creationId xmlns:a16="http://schemas.microsoft.com/office/drawing/2014/main" id="{5BBC7205-8885-D968-0276-7544FC392E4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5B166B5-2F93-18A1-B6AC-9475DBEB84CC}"/>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367916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32CD03-FCAB-A0EB-1A03-CF0A9630BF6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F69C2F5-8C19-2FFD-D139-BB87734D91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7CFD581-1EF5-4E63-D5AF-F3414DC9D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10D0530-857C-758A-4750-D9190254AC7D}"/>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6" name="Segnaposto piè di pagina 5">
            <a:extLst>
              <a:ext uri="{FF2B5EF4-FFF2-40B4-BE49-F238E27FC236}">
                <a16:creationId xmlns:a16="http://schemas.microsoft.com/office/drawing/2014/main" id="{3E592550-864A-44C7-872E-B94F1FAA2D6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2587436-3F5F-3112-36C2-002322969D6E}"/>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241868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B58D6F-23DB-14F2-2551-E8DE9588836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4F8B0F1-7915-C4BD-1F07-6766D9165B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BF182B9-8851-669A-E8A9-9218082C7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30EDBA9-5F3F-09A8-BEF3-B6BA556B71A0}"/>
              </a:ext>
            </a:extLst>
          </p:cNvPr>
          <p:cNvSpPr>
            <a:spLocks noGrp="1"/>
          </p:cNvSpPr>
          <p:nvPr>
            <p:ph type="dt" sz="half" idx="10"/>
          </p:nvPr>
        </p:nvSpPr>
        <p:spPr/>
        <p:txBody>
          <a:bodyPr/>
          <a:lstStyle/>
          <a:p>
            <a:fld id="{F38C84DE-56A7-49C0-A0DB-D67E0F255556}" type="datetimeFigureOut">
              <a:rPr lang="it-IT" smtClean="0"/>
              <a:t>03/05/2024</a:t>
            </a:fld>
            <a:endParaRPr lang="it-IT"/>
          </a:p>
        </p:txBody>
      </p:sp>
      <p:sp>
        <p:nvSpPr>
          <p:cNvPr id="6" name="Segnaposto piè di pagina 5">
            <a:extLst>
              <a:ext uri="{FF2B5EF4-FFF2-40B4-BE49-F238E27FC236}">
                <a16:creationId xmlns:a16="http://schemas.microsoft.com/office/drawing/2014/main" id="{EECC5106-2176-1D2F-0F3E-E1E332C2172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DB5EAB9-873D-AF48-9419-2C2F88E4F337}"/>
              </a:ext>
            </a:extLst>
          </p:cNvPr>
          <p:cNvSpPr>
            <a:spLocks noGrp="1"/>
          </p:cNvSpPr>
          <p:nvPr>
            <p:ph type="sldNum" sz="quarter" idx="12"/>
          </p:nvPr>
        </p:nvSpPr>
        <p:spPr/>
        <p:txBody>
          <a:bodyPr/>
          <a:lstStyle/>
          <a:p>
            <a:fld id="{DD20D721-789E-4FEC-B630-C704AA71C313}" type="slidenum">
              <a:rPr lang="it-IT" smtClean="0"/>
              <a:t>‹N›</a:t>
            </a:fld>
            <a:endParaRPr lang="it-IT"/>
          </a:p>
        </p:txBody>
      </p:sp>
    </p:spTree>
    <p:extLst>
      <p:ext uri="{BB962C8B-B14F-4D97-AF65-F5344CB8AC3E}">
        <p14:creationId xmlns:p14="http://schemas.microsoft.com/office/powerpoint/2010/main" val="352555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78B77C5-A243-418D-C13A-4C6942BFEF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09B69A0-A2D3-7C2F-1C58-A6E5924A1C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9604B15-6CAE-01CB-2DBB-395E69E424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C84DE-56A7-49C0-A0DB-D67E0F255556}" type="datetimeFigureOut">
              <a:rPr lang="it-IT" smtClean="0"/>
              <a:t>03/05/2024</a:t>
            </a:fld>
            <a:endParaRPr lang="it-IT"/>
          </a:p>
        </p:txBody>
      </p:sp>
      <p:sp>
        <p:nvSpPr>
          <p:cNvPr id="5" name="Segnaposto piè di pagina 4">
            <a:extLst>
              <a:ext uri="{FF2B5EF4-FFF2-40B4-BE49-F238E27FC236}">
                <a16:creationId xmlns:a16="http://schemas.microsoft.com/office/drawing/2014/main" id="{79152692-1FDE-10DE-3CAD-5C693D7372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C508B81-30F2-AB18-84B0-25C93E72EE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20D721-789E-4FEC-B630-C704AA71C313}" type="slidenum">
              <a:rPr lang="it-IT" smtClean="0"/>
              <a:t>‹N›</a:t>
            </a:fld>
            <a:endParaRPr lang="it-IT"/>
          </a:p>
        </p:txBody>
      </p:sp>
    </p:spTree>
    <p:extLst>
      <p:ext uri="{BB962C8B-B14F-4D97-AF65-F5344CB8AC3E}">
        <p14:creationId xmlns:p14="http://schemas.microsoft.com/office/powerpoint/2010/main" val="3784475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44EE644-1BE4-E382-4A36-5E49D83119C1}"/>
              </a:ext>
            </a:extLst>
          </p:cNvPr>
          <p:cNvSpPr>
            <a:spLocks noGrp="1"/>
          </p:cNvSpPr>
          <p:nvPr>
            <p:ph idx="1"/>
          </p:nvPr>
        </p:nvSpPr>
        <p:spPr>
          <a:xfrm>
            <a:off x="838200" y="648070"/>
            <a:ext cx="10515600" cy="5528893"/>
          </a:xfrm>
        </p:spPr>
        <p:txBody>
          <a:bodyPr>
            <a:normAutofit lnSpcReduction="10000"/>
          </a:bodyPr>
          <a:lstStyle/>
          <a:p>
            <a:r>
              <a:rPr lang="it-IT" dirty="0"/>
              <a:t>La didattica formativa si divide in due momenti: il curricolo e la programmazione</a:t>
            </a:r>
          </a:p>
          <a:p>
            <a:r>
              <a:rPr lang="it-IT" dirty="0"/>
              <a:t>Il curricolo definisce il percorso formativo di un’area culturale o di una disciplina</a:t>
            </a:r>
          </a:p>
          <a:p>
            <a:r>
              <a:rPr lang="it-IT" dirty="0"/>
              <a:t>La programmazione individua gli obiettivi della scuola, della classe e del singolo studente e le modalità di verifica del loro raggiungimento, attraverso cinque fasi:</a:t>
            </a:r>
          </a:p>
          <a:p>
            <a:pPr>
              <a:buFontTx/>
              <a:buChar char="-"/>
            </a:pPr>
            <a:r>
              <a:rPr lang="it-IT" dirty="0"/>
              <a:t>Analisi della situazione iniziale: considerare anche contesto sociale, spazi, strutture</a:t>
            </a:r>
          </a:p>
          <a:p>
            <a:pPr>
              <a:buFontTx/>
              <a:buChar char="-"/>
            </a:pPr>
            <a:r>
              <a:rPr lang="it-IT" dirty="0"/>
              <a:t>Obiettivi: devono essere formulati a partire dall’analisi della situazione iniziale e devono essere declinati possibilmente in modo individuale</a:t>
            </a:r>
          </a:p>
          <a:p>
            <a:pPr>
              <a:buFontTx/>
              <a:buChar char="-"/>
            </a:pPr>
            <a:r>
              <a:rPr lang="it-IT" dirty="0"/>
              <a:t>Contenuti: a loro volta devono essere organizzati in funzione degli obiettivi precedentemente individuati</a:t>
            </a:r>
          </a:p>
          <a:p>
            <a:pPr>
              <a:buFontTx/>
              <a:buChar char="-"/>
            </a:pPr>
            <a:endParaRPr lang="it-IT" dirty="0"/>
          </a:p>
        </p:txBody>
      </p:sp>
    </p:spTree>
    <p:extLst>
      <p:ext uri="{BB962C8B-B14F-4D97-AF65-F5344CB8AC3E}">
        <p14:creationId xmlns:p14="http://schemas.microsoft.com/office/powerpoint/2010/main" val="3995654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6F226C-9694-B36D-07BD-D92811795FC5}"/>
              </a:ext>
            </a:extLst>
          </p:cNvPr>
          <p:cNvSpPr>
            <a:spLocks noGrp="1"/>
          </p:cNvSpPr>
          <p:nvPr>
            <p:ph type="title"/>
          </p:nvPr>
        </p:nvSpPr>
        <p:spPr>
          <a:xfrm>
            <a:off x="838200" y="365125"/>
            <a:ext cx="10515600" cy="771217"/>
          </a:xfrm>
        </p:spPr>
        <p:txBody>
          <a:bodyPr>
            <a:normAutofit/>
          </a:bodyPr>
          <a:lstStyle/>
          <a:p>
            <a:r>
              <a:rPr lang="it-IT" sz="3600" dirty="0"/>
              <a:t>La didattica della storia</a:t>
            </a:r>
          </a:p>
        </p:txBody>
      </p:sp>
      <p:sp>
        <p:nvSpPr>
          <p:cNvPr id="3" name="Segnaposto contenuto 2">
            <a:extLst>
              <a:ext uri="{FF2B5EF4-FFF2-40B4-BE49-F238E27FC236}">
                <a16:creationId xmlns:a16="http://schemas.microsoft.com/office/drawing/2014/main" id="{C9A3BB61-D750-1CCB-A8B8-B6F016594C27}"/>
              </a:ext>
            </a:extLst>
          </p:cNvPr>
          <p:cNvSpPr>
            <a:spLocks noGrp="1"/>
          </p:cNvSpPr>
          <p:nvPr>
            <p:ph idx="1"/>
          </p:nvPr>
        </p:nvSpPr>
        <p:spPr>
          <a:xfrm>
            <a:off x="838200" y="1278384"/>
            <a:ext cx="10515600" cy="4898579"/>
          </a:xfrm>
        </p:spPr>
        <p:txBody>
          <a:bodyPr>
            <a:normAutofit lnSpcReduction="10000"/>
          </a:bodyPr>
          <a:lstStyle/>
          <a:p>
            <a:r>
              <a:rPr lang="it-IT" dirty="0"/>
              <a:t>La didattica della storia nella sua forma tradizionale si articola intorno a tre elementi: storia generale, principio cronologico-sequenziale e modello trasmissivo del sapere</a:t>
            </a:r>
          </a:p>
          <a:p>
            <a:r>
              <a:rPr lang="it-IT" dirty="0"/>
              <a:t>La didattica della storia tradizionale è stata da tempo sottoposta a critica, in quanto viene considerata superata</a:t>
            </a:r>
          </a:p>
          <a:p>
            <a:r>
              <a:rPr lang="it-IT" dirty="0"/>
              <a:t>La storia generale, veicolata attraverso i libri di testo, è considerata limitata in quanto sostanzialmente separata dai progressi della ricerca scientifica e legata piuttosto a modalità sorpassate di tipo ottocentesco, vista la centralità data alle vicende politico-istituzionali e al suo </a:t>
            </a:r>
            <a:r>
              <a:rPr lang="it-IT" dirty="0" err="1"/>
              <a:t>italocentrismo</a:t>
            </a:r>
            <a:r>
              <a:rPr lang="it-IT" dirty="0"/>
              <a:t> e eurocentrismo</a:t>
            </a:r>
          </a:p>
          <a:p>
            <a:r>
              <a:rPr lang="it-IT" dirty="0"/>
              <a:t>Inoltre, la storia generale più che riflettere l’evoluzione della disciplina storica pare collegata alle scelte ministeriali e delle case editrici</a:t>
            </a:r>
          </a:p>
        </p:txBody>
      </p:sp>
    </p:spTree>
    <p:extLst>
      <p:ext uri="{BB962C8B-B14F-4D97-AF65-F5344CB8AC3E}">
        <p14:creationId xmlns:p14="http://schemas.microsoft.com/office/powerpoint/2010/main" val="1958188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F492D8-E226-3C07-1B93-D43F5255C112}"/>
              </a:ext>
            </a:extLst>
          </p:cNvPr>
          <p:cNvSpPr>
            <a:spLocks noGrp="1"/>
          </p:cNvSpPr>
          <p:nvPr>
            <p:ph idx="1"/>
          </p:nvPr>
        </p:nvSpPr>
        <p:spPr>
          <a:xfrm>
            <a:off x="838200" y="648070"/>
            <a:ext cx="10515600" cy="5528893"/>
          </a:xfrm>
        </p:spPr>
        <p:txBody>
          <a:bodyPr/>
          <a:lstStyle/>
          <a:p>
            <a:r>
              <a:rPr lang="it-IT" dirty="0"/>
              <a:t>Il principio cronologico-sequenziale, ordinando la trattazione della disciplina in senso rigidamente cronologico, dall’antichità ai giorni nostri, rende difficile presentare la storia come qualcosa di vivo e utile a riflettere sul presente</a:t>
            </a:r>
          </a:p>
          <a:p>
            <a:r>
              <a:rPr lang="it-IT" dirty="0"/>
              <a:t>Potrebbe essere interessante organizzare piuttosto la trattazione per nuclei tematici o rovesciare l’impostazione cronologica, partendo ad esempio dall’attualità</a:t>
            </a:r>
          </a:p>
          <a:p>
            <a:r>
              <a:rPr lang="it-IT" dirty="0"/>
              <a:t>Il modello trasmissivo del sapere di tipo tradizionale consiste nella lezione frontale del docente, che segue più o meno liberamente il libro di testo, nello studio individuale da parte degli studenti, utilizzando soprattutto il manuale, in alcuni casi integrato dagli appunti presi in classe, e nella verifica finale del docente, orale o scritta </a:t>
            </a:r>
          </a:p>
          <a:p>
            <a:endParaRPr lang="it-IT" dirty="0"/>
          </a:p>
        </p:txBody>
      </p:sp>
    </p:spTree>
    <p:extLst>
      <p:ext uri="{BB962C8B-B14F-4D97-AF65-F5344CB8AC3E}">
        <p14:creationId xmlns:p14="http://schemas.microsoft.com/office/powerpoint/2010/main" val="4269390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725B1B7-C651-800F-3544-85512983571A}"/>
              </a:ext>
            </a:extLst>
          </p:cNvPr>
          <p:cNvSpPr>
            <a:spLocks noGrp="1"/>
          </p:cNvSpPr>
          <p:nvPr>
            <p:ph idx="1"/>
          </p:nvPr>
        </p:nvSpPr>
        <p:spPr>
          <a:xfrm>
            <a:off x="838200" y="683581"/>
            <a:ext cx="10515600" cy="5493382"/>
          </a:xfrm>
        </p:spPr>
        <p:txBody>
          <a:bodyPr>
            <a:normAutofit lnSpcReduction="10000"/>
          </a:bodyPr>
          <a:lstStyle/>
          <a:p>
            <a:r>
              <a:rPr lang="it-IT" dirty="0"/>
              <a:t>Il modello di didattica tradizionale per funzionare deve poter contare sulle abilità del docente a spiegare in modo chiaro e a fare interessare gli studenti ai fatti narrati</a:t>
            </a:r>
          </a:p>
          <a:p>
            <a:r>
              <a:rPr lang="it-IT" dirty="0"/>
              <a:t>Da parte dello studente entrano in gioco le capacità di memorizzazione, ma anche abilità legate al pensiero logico e linguistico, che serviranno ad esporre in sede di verifica il materiale studiato dal manuale e eventualmente dagli appunti, seguendo in qualche modo lo stile e la tecnica usati dal proprio docente durante la spiegazione</a:t>
            </a:r>
          </a:p>
          <a:p>
            <a:r>
              <a:rPr lang="it-IT" dirty="0"/>
              <a:t>La critica al modello tradizionale di didattica della storia, iniziata a partire dagli anni Settanta, è ormai giunta a squalificare a volte totalmente la didattica di tipo frontale che, in base alla versione più radicale di questa impostazione, dovrebbe essere completamente abbandonata</a:t>
            </a:r>
          </a:p>
        </p:txBody>
      </p:sp>
    </p:spTree>
    <p:extLst>
      <p:ext uri="{BB962C8B-B14F-4D97-AF65-F5344CB8AC3E}">
        <p14:creationId xmlns:p14="http://schemas.microsoft.com/office/powerpoint/2010/main" val="2062781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352E719-32D3-73C1-767C-AFAB836B2CD0}"/>
              </a:ext>
            </a:extLst>
          </p:cNvPr>
          <p:cNvSpPr>
            <a:spLocks noGrp="1"/>
          </p:cNvSpPr>
          <p:nvPr>
            <p:ph idx="1"/>
          </p:nvPr>
        </p:nvSpPr>
        <p:spPr>
          <a:xfrm>
            <a:off x="838200" y="754602"/>
            <a:ext cx="10515600" cy="5422361"/>
          </a:xfrm>
        </p:spPr>
        <p:txBody>
          <a:bodyPr>
            <a:normAutofit lnSpcReduction="10000"/>
          </a:bodyPr>
          <a:lstStyle/>
          <a:p>
            <a:r>
              <a:rPr lang="it-IT" dirty="0"/>
              <a:t>Pare sensato pensare che la soluzione più utile sia di utilizzare in modo complementare il modello di lezione tradizionale e tecniche più innovative ad esempio di tipo laboratoriale</a:t>
            </a:r>
          </a:p>
          <a:p>
            <a:r>
              <a:rPr lang="it-IT" dirty="0"/>
              <a:t>In ogni caso, la critica radicale alla classica lezione frontale spesso non tiene conto del fatto che i tempi sono cambiati e che le nuove generazioni di insegnanti non praticano più comunque, generalmente, la vecchia lezione frontale basata soltanto sui «grandi fatti» e i «grandi uomini» del passato</a:t>
            </a:r>
          </a:p>
          <a:p>
            <a:r>
              <a:rPr lang="it-IT" dirty="0"/>
              <a:t>Anche i manuali gradualmente hanno fatto proprie innovazioni metodologiche e tematiche della storiografia</a:t>
            </a:r>
          </a:p>
          <a:p>
            <a:r>
              <a:rPr lang="it-IT" dirty="0"/>
              <a:t>La lezione frontale può quindi rivelarsi ancora uno strumento didattico importante se integrata con metodologie più innovative e dinamiche, come l’uso di video, documentari, il lavoro sulle fonti, la didattica laboratoriale </a:t>
            </a:r>
          </a:p>
        </p:txBody>
      </p:sp>
    </p:spTree>
    <p:extLst>
      <p:ext uri="{BB962C8B-B14F-4D97-AF65-F5344CB8AC3E}">
        <p14:creationId xmlns:p14="http://schemas.microsoft.com/office/powerpoint/2010/main" val="179743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E6BD31-1F92-D5C9-8CE5-C7660E303F36}"/>
              </a:ext>
            </a:extLst>
          </p:cNvPr>
          <p:cNvSpPr>
            <a:spLocks noGrp="1"/>
          </p:cNvSpPr>
          <p:nvPr>
            <p:ph idx="1"/>
          </p:nvPr>
        </p:nvSpPr>
        <p:spPr>
          <a:xfrm>
            <a:off x="838200" y="692458"/>
            <a:ext cx="10515600" cy="5484505"/>
          </a:xfrm>
        </p:spPr>
        <p:txBody>
          <a:bodyPr>
            <a:normAutofit lnSpcReduction="10000"/>
          </a:bodyPr>
          <a:lstStyle/>
          <a:p>
            <a:r>
              <a:rPr lang="it-IT" dirty="0"/>
              <a:t>Le metodologie di insegnamento più innovative, anche nel campo storico, si basano sulla didattica modulare</a:t>
            </a:r>
          </a:p>
          <a:p>
            <a:r>
              <a:rPr lang="it-IT" dirty="0"/>
              <a:t>Il modulo costituisce una sezione del curricolo disciplinare ed è caratterizzato dalla sua autonomia tematica e dalla possibilità di essere inserito agevolmente all’interno di una trattazione più complessa ed eventualmente riutilizzato</a:t>
            </a:r>
          </a:p>
          <a:p>
            <a:r>
              <a:rPr lang="it-IT" dirty="0"/>
              <a:t>Un modulo didattico di storia costituisce un’alternativa alla classica impostazione di tipo cronologico, perché il modulo stesso si presenta come autosufficiente ed è legato più al presente, da cui si è partiti con una serie di domande, che ai fatti precedenti dal punto di vista cronologico</a:t>
            </a:r>
          </a:p>
          <a:p>
            <a:r>
              <a:rPr lang="it-IT" dirty="0"/>
              <a:t>Inoltre, un modulo non dovrebbe essere svolto attraverso la tradizionale lezione frontale e non si propone quindi di trasmettere una serie di conoscenze</a:t>
            </a:r>
          </a:p>
        </p:txBody>
      </p:sp>
    </p:spTree>
    <p:extLst>
      <p:ext uri="{BB962C8B-B14F-4D97-AF65-F5344CB8AC3E}">
        <p14:creationId xmlns:p14="http://schemas.microsoft.com/office/powerpoint/2010/main" val="1185824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744BF56-7FB3-B39F-F309-3CF85F6B57DF}"/>
              </a:ext>
            </a:extLst>
          </p:cNvPr>
          <p:cNvSpPr>
            <a:spLocks noGrp="1"/>
          </p:cNvSpPr>
          <p:nvPr>
            <p:ph idx="1"/>
          </p:nvPr>
        </p:nvSpPr>
        <p:spPr>
          <a:xfrm>
            <a:off x="838200" y="754602"/>
            <a:ext cx="10515600" cy="5422361"/>
          </a:xfrm>
        </p:spPr>
        <p:txBody>
          <a:bodyPr>
            <a:normAutofit fontScale="92500" lnSpcReduction="20000"/>
          </a:bodyPr>
          <a:lstStyle/>
          <a:p>
            <a:r>
              <a:rPr lang="it-IT" dirty="0"/>
              <a:t>Il modulo deve essere piuttosto impostato attraverso una metodologia laboratoriale, da svolgere attraverso una serie di esercizi, singolarmente o per gruppi</a:t>
            </a:r>
          </a:p>
          <a:p>
            <a:r>
              <a:rPr lang="it-IT" dirty="0"/>
              <a:t>Il materiale di un modulo si compone di testi, materiali scrittografici (carte tematiche, grafici, tabelle, ecc.) o iconici (foto, immagini, disegni), che si suddivide a sua volta in due categorie: materiale di tipo storiografico e altro materiale (fonti primarie, uscite didattiche sul territorio, ecc.)</a:t>
            </a:r>
          </a:p>
          <a:p>
            <a:r>
              <a:rPr lang="it-IT" dirty="0"/>
              <a:t>Al centro dell’azione didattica dovrà comunque trovarsi il momento di carattere storiografico</a:t>
            </a:r>
          </a:p>
          <a:p>
            <a:r>
              <a:rPr lang="it-IT" dirty="0"/>
              <a:t>Un modulo può essere incentrato su un processo storico di carattere diacronico, con una sua evoluzione nel tempo (modulo narrativo)</a:t>
            </a:r>
          </a:p>
          <a:p>
            <a:r>
              <a:rPr lang="it-IT" dirty="0"/>
              <a:t>Oppure può concentrarsi su un fatto storico e sulla sua analisi (modulo descrittivo)</a:t>
            </a:r>
          </a:p>
          <a:p>
            <a:r>
              <a:rPr lang="it-IT" dirty="0"/>
              <a:t>Infine, può affrontare un tema in modo problematico (modulo argomentativo)</a:t>
            </a:r>
          </a:p>
          <a:p>
            <a:endParaRPr lang="it-IT" dirty="0"/>
          </a:p>
        </p:txBody>
      </p:sp>
    </p:spTree>
    <p:extLst>
      <p:ext uri="{BB962C8B-B14F-4D97-AF65-F5344CB8AC3E}">
        <p14:creationId xmlns:p14="http://schemas.microsoft.com/office/powerpoint/2010/main" val="1486990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C518DEF-C234-291C-75DD-65C476B10FF2}"/>
              </a:ext>
            </a:extLst>
          </p:cNvPr>
          <p:cNvSpPr>
            <a:spLocks noGrp="1"/>
          </p:cNvSpPr>
          <p:nvPr>
            <p:ph idx="1"/>
          </p:nvPr>
        </p:nvSpPr>
        <p:spPr>
          <a:xfrm>
            <a:off x="838200" y="710214"/>
            <a:ext cx="10515600" cy="5466749"/>
          </a:xfrm>
        </p:spPr>
        <p:txBody>
          <a:bodyPr/>
          <a:lstStyle/>
          <a:p>
            <a:r>
              <a:rPr lang="it-IT" dirty="0"/>
              <a:t>Nel libro di testo di questo corso viene riportato un esempio di modulo, dedicato ad una classe seconda della secondaria di secondo grado, sull’organizzazione dell’Impero romano</a:t>
            </a:r>
          </a:p>
          <a:p>
            <a:r>
              <a:rPr lang="it-IT" dirty="0"/>
              <a:t>Prima fase: «riflessione sul presente»</a:t>
            </a:r>
          </a:p>
          <a:p>
            <a:pPr>
              <a:buFontTx/>
              <a:buChar char="-"/>
            </a:pPr>
            <a:r>
              <a:rPr lang="it-IT" dirty="0"/>
              <a:t>Discussione guidata, in cui vengono evidenziati gli elementi del passato romano tuttora presenti</a:t>
            </a:r>
          </a:p>
          <a:p>
            <a:pPr>
              <a:buFontTx/>
              <a:buChar char="-"/>
            </a:pPr>
            <a:r>
              <a:rPr lang="it-IT" dirty="0"/>
              <a:t>Elementi di carattere linguistico: la presenza del latino nella nostra e in altre lingue</a:t>
            </a:r>
          </a:p>
          <a:p>
            <a:pPr>
              <a:buFontTx/>
              <a:buChar char="-"/>
            </a:pPr>
            <a:r>
              <a:rPr lang="it-IT" dirty="0"/>
              <a:t>Organizzazione spaziale presente derivata da quella romana: assi stradali</a:t>
            </a:r>
          </a:p>
          <a:p>
            <a:pPr>
              <a:buFontTx/>
              <a:buChar char="-"/>
            </a:pPr>
            <a:r>
              <a:rPr lang="it-IT" dirty="0"/>
              <a:t>Influenza dell’architettura e dell’arte classica su quelle delle epoche successive fino all’attualità</a:t>
            </a:r>
          </a:p>
        </p:txBody>
      </p:sp>
    </p:spTree>
    <p:extLst>
      <p:ext uri="{BB962C8B-B14F-4D97-AF65-F5344CB8AC3E}">
        <p14:creationId xmlns:p14="http://schemas.microsoft.com/office/powerpoint/2010/main" val="2597012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0F1E0A-D5C7-CC8A-56D5-22F83A2E5002}"/>
              </a:ext>
            </a:extLst>
          </p:cNvPr>
          <p:cNvSpPr>
            <a:spLocks noGrp="1"/>
          </p:cNvSpPr>
          <p:nvPr>
            <p:ph idx="1"/>
          </p:nvPr>
        </p:nvSpPr>
        <p:spPr>
          <a:xfrm>
            <a:off x="838200" y="701336"/>
            <a:ext cx="10515600" cy="5475627"/>
          </a:xfrm>
        </p:spPr>
        <p:txBody>
          <a:bodyPr/>
          <a:lstStyle/>
          <a:p>
            <a:r>
              <a:rPr lang="it-IT" dirty="0"/>
              <a:t>Seconda fase: «dal presente al passato»</a:t>
            </a:r>
          </a:p>
          <a:p>
            <a:pPr>
              <a:buFontTx/>
              <a:buChar char="-"/>
            </a:pPr>
            <a:r>
              <a:rPr lang="it-IT" dirty="0"/>
              <a:t>Si possono riepilogare le conoscenze in possesso degli studenti rispetto all’epoca imperiale</a:t>
            </a:r>
          </a:p>
          <a:p>
            <a:pPr>
              <a:buFontTx/>
              <a:buChar char="-"/>
            </a:pPr>
            <a:r>
              <a:rPr lang="it-IT" dirty="0"/>
              <a:t>Eventualmente, è possibile usare la forma scritta per fissare i punti fondamentali</a:t>
            </a:r>
          </a:p>
          <a:p>
            <a:r>
              <a:rPr lang="it-IT" dirty="0"/>
              <a:t>Terza fase: «ricostruzione e analisi del passato»</a:t>
            </a:r>
          </a:p>
          <a:p>
            <a:pPr>
              <a:buFontTx/>
              <a:buChar char="-"/>
            </a:pPr>
            <a:r>
              <a:rPr lang="it-IT" dirty="0"/>
              <a:t>Per mezzo di testi di carattere storiografico e di fonti primarie, si analizzano alcuni aspetti fondamentali dell’epoca presa in considerazione, ad esempio l’organizzazione politico-amministrativa delle province, la diversità etnico-culturale della popolazione, le vie di comunicazione</a:t>
            </a:r>
          </a:p>
        </p:txBody>
      </p:sp>
    </p:spTree>
    <p:extLst>
      <p:ext uri="{BB962C8B-B14F-4D97-AF65-F5344CB8AC3E}">
        <p14:creationId xmlns:p14="http://schemas.microsoft.com/office/powerpoint/2010/main" val="166373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AEEF28A-358A-32D7-A0C8-181A90DD22DB}"/>
              </a:ext>
            </a:extLst>
          </p:cNvPr>
          <p:cNvSpPr>
            <a:spLocks noGrp="1"/>
          </p:cNvSpPr>
          <p:nvPr>
            <p:ph idx="1"/>
          </p:nvPr>
        </p:nvSpPr>
        <p:spPr>
          <a:xfrm>
            <a:off x="838200" y="736847"/>
            <a:ext cx="10515600" cy="5440116"/>
          </a:xfrm>
        </p:spPr>
        <p:txBody>
          <a:bodyPr>
            <a:normAutofit fontScale="92500" lnSpcReduction="10000"/>
          </a:bodyPr>
          <a:lstStyle/>
          <a:p>
            <a:r>
              <a:rPr lang="it-IT" dirty="0"/>
              <a:t>Quarta fase: «ritorno al presente»</a:t>
            </a:r>
          </a:p>
          <a:p>
            <a:pPr>
              <a:buFontTx/>
              <a:buChar char="-"/>
            </a:pPr>
            <a:r>
              <a:rPr lang="it-IT" dirty="0"/>
              <a:t>In base a quanto acquisito nel corso del modulo, si torna a riflettere sui temi toccati nella prima fase: ad esempio una riflessione sul concetto di cittadinanza nell’età imperiale e nel presente</a:t>
            </a:r>
          </a:p>
          <a:p>
            <a:r>
              <a:rPr lang="it-IT" dirty="0"/>
              <a:t>All’interno del modulo, gli esercizi svolgono un ruolo fondamentale: possono basarsi sull’analisi testuale di fonti, sulla comprensione di un testo storiografico, sulla lettura o la costruzione di materiale scrittografico (grafici, tabelle), sulla stesura di un testo argomentativo, ecc.</a:t>
            </a:r>
          </a:p>
          <a:p>
            <a:r>
              <a:rPr lang="it-IT" dirty="0"/>
              <a:t>Servirà poi una prova di valutazione finale, di tipo strutturato (risposta multipla), semi-strutturato (tramite una serie di indicazioni) o non strutturato (domande a risposta aperta, temi)</a:t>
            </a:r>
          </a:p>
          <a:p>
            <a:r>
              <a:rPr lang="it-IT" dirty="0"/>
              <a:t>Ogni passaggio all’interno del modulo dovrà essere spiegato anche tramite testi di supporto e potrà essere affiancato da indicazioni di carattere bibliografico</a:t>
            </a:r>
          </a:p>
          <a:p>
            <a:pPr marL="0" indent="0">
              <a:buNone/>
            </a:pPr>
            <a:endParaRPr lang="it-IT" dirty="0"/>
          </a:p>
          <a:p>
            <a:pPr>
              <a:buFontTx/>
              <a:buChar char="-"/>
            </a:pPr>
            <a:endParaRPr lang="it-IT" dirty="0"/>
          </a:p>
        </p:txBody>
      </p:sp>
    </p:spTree>
    <p:extLst>
      <p:ext uri="{BB962C8B-B14F-4D97-AF65-F5344CB8AC3E}">
        <p14:creationId xmlns:p14="http://schemas.microsoft.com/office/powerpoint/2010/main" val="3261517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C307CD-8285-144C-91C6-CB20B969D8A0}"/>
              </a:ext>
            </a:extLst>
          </p:cNvPr>
          <p:cNvSpPr>
            <a:spLocks noGrp="1"/>
          </p:cNvSpPr>
          <p:nvPr>
            <p:ph idx="1"/>
          </p:nvPr>
        </p:nvSpPr>
        <p:spPr>
          <a:xfrm>
            <a:off x="838200" y="683581"/>
            <a:ext cx="10515600" cy="5493382"/>
          </a:xfrm>
        </p:spPr>
        <p:txBody>
          <a:bodyPr/>
          <a:lstStyle/>
          <a:p>
            <a:r>
              <a:rPr lang="it-IT" dirty="0"/>
              <a:t>La didattica modulare prevede il coinvolgimento attivo degli studenti</a:t>
            </a:r>
          </a:p>
          <a:p>
            <a:r>
              <a:rPr lang="it-IT" dirty="0"/>
              <a:t>Un aspetto positivo della didattica modulare è il superamento della lezione di tipo tradizionale e sequenziale</a:t>
            </a:r>
          </a:p>
          <a:p>
            <a:r>
              <a:rPr lang="it-IT" dirty="0"/>
              <a:t>Un aspetto negativo è che saltando la dimensione di tipo cronologico-sequenziale si perda la cognizione della dimensione storica e ci si appiattisca sul presente, dal quale si parte e a cui si torna</a:t>
            </a:r>
          </a:p>
          <a:p>
            <a:r>
              <a:rPr lang="it-IT" dirty="0"/>
              <a:t>La didattica modulare è stata inserita nel curricolo di storia in particolare agli istituti professionali in seguito all’avvio del progetto Brocca</a:t>
            </a:r>
          </a:p>
          <a:p>
            <a:r>
              <a:rPr lang="it-IT" dirty="0"/>
              <a:t>Anche in tal caso, non è sempre facile insegnare attraverso questo tipo di didattica abbandonando la didattica tradizionale</a:t>
            </a:r>
          </a:p>
        </p:txBody>
      </p:sp>
    </p:spTree>
    <p:extLst>
      <p:ext uri="{BB962C8B-B14F-4D97-AF65-F5344CB8AC3E}">
        <p14:creationId xmlns:p14="http://schemas.microsoft.com/office/powerpoint/2010/main" val="1491022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CAB77D2-9414-2546-6EB4-EB8B52D8FCE0}"/>
              </a:ext>
            </a:extLst>
          </p:cNvPr>
          <p:cNvSpPr>
            <a:spLocks noGrp="1"/>
          </p:cNvSpPr>
          <p:nvPr>
            <p:ph idx="1"/>
          </p:nvPr>
        </p:nvSpPr>
        <p:spPr>
          <a:xfrm>
            <a:off x="838200" y="656948"/>
            <a:ext cx="10515600" cy="5520015"/>
          </a:xfrm>
        </p:spPr>
        <p:txBody>
          <a:bodyPr>
            <a:normAutofit fontScale="92500" lnSpcReduction="10000"/>
          </a:bodyPr>
          <a:lstStyle/>
          <a:p>
            <a:pPr>
              <a:buFontTx/>
              <a:buChar char="-"/>
            </a:pPr>
            <a:r>
              <a:rPr lang="it-IT" dirty="0"/>
              <a:t>Metodi: da pianificare in relazione alle fasi precedenti</a:t>
            </a:r>
          </a:p>
          <a:p>
            <a:pPr>
              <a:buFontTx/>
              <a:buChar char="-"/>
            </a:pPr>
            <a:r>
              <a:rPr lang="it-IT" dirty="0"/>
              <a:t>Valutazione: è la fase fondamentale, in cui si confrontano i traguardi raggiunti con gli obiettivi prefissati, che permette quindi di ripensare ed eventualmente modificare la propria programmazione per l’anno scolastico successivo</a:t>
            </a:r>
          </a:p>
          <a:p>
            <a:r>
              <a:rPr lang="it-IT" dirty="0"/>
              <a:t>In realtà, anche se la programmazione didattica è stata introdotta dalle normative negli anni Settanta, gli insegnanti facevano già autonomamente ricorso in precedenza a una programmazione non formalizzata</a:t>
            </a:r>
          </a:p>
          <a:p>
            <a:r>
              <a:rPr lang="it-IT" dirty="0"/>
              <a:t>Per alcuni esponenti del mondo della scuola, l’introduzione per legge della programmazione didattica e le successive normative che hanno regolamentato la documentazione da produrre da parte dei docenti, rappresentano un’ulteriore incombenza burocratica non particolarmente utile</a:t>
            </a:r>
          </a:p>
          <a:p>
            <a:r>
              <a:rPr lang="it-IT" dirty="0"/>
              <a:t>Per altri e per il legislatore e l’istituzione scolastica, si tratta invece di un passaggio indispensabile e fondamentale</a:t>
            </a:r>
          </a:p>
          <a:p>
            <a:pPr marL="0" indent="0">
              <a:buNone/>
            </a:pPr>
            <a:endParaRPr lang="it-IT" dirty="0"/>
          </a:p>
        </p:txBody>
      </p:sp>
    </p:spTree>
    <p:extLst>
      <p:ext uri="{BB962C8B-B14F-4D97-AF65-F5344CB8AC3E}">
        <p14:creationId xmlns:p14="http://schemas.microsoft.com/office/powerpoint/2010/main" val="14785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75D99AD-F07F-D1E5-6DB5-B59B0A6477E4}"/>
              </a:ext>
            </a:extLst>
          </p:cNvPr>
          <p:cNvSpPr>
            <a:spLocks noGrp="1"/>
          </p:cNvSpPr>
          <p:nvPr>
            <p:ph idx="1"/>
          </p:nvPr>
        </p:nvSpPr>
        <p:spPr>
          <a:xfrm>
            <a:off x="838200" y="685800"/>
            <a:ext cx="10515600" cy="5491163"/>
          </a:xfrm>
        </p:spPr>
        <p:txBody>
          <a:bodyPr/>
          <a:lstStyle/>
          <a:p>
            <a:r>
              <a:rPr lang="it-IT" dirty="0"/>
              <a:t>Queste sono le caratteristiche principali della didattica modulare:</a:t>
            </a:r>
          </a:p>
          <a:p>
            <a:pPr>
              <a:buFontTx/>
              <a:buChar char="-"/>
            </a:pPr>
            <a:r>
              <a:rPr lang="it-IT" dirty="0"/>
              <a:t>Al centro non ci sono soltanto le conoscenze ma anche le abilità e le competenze (dal sapere al saper fare)</a:t>
            </a:r>
          </a:p>
          <a:p>
            <a:pPr>
              <a:buFontTx/>
              <a:buChar char="-"/>
            </a:pPr>
            <a:r>
              <a:rPr lang="it-IT" dirty="0"/>
              <a:t>Aumentano le occasioni di contatto fra docente e studente, che nella didattica frontale tradizionale tendono ad essere limitate</a:t>
            </a:r>
          </a:p>
          <a:p>
            <a:pPr>
              <a:buFontTx/>
              <a:buChar char="-"/>
            </a:pPr>
            <a:r>
              <a:rPr lang="it-IT" dirty="0"/>
              <a:t>D’altra parte, però, mentre lo studio di tipo tradizionale può coniugarsi con un percorso di apprendimento autonomo dello studente, che è libero di organizzare il proprio lavoro, gli esercizi e le prove strutturate del modulo scontano una certa rigidità, perché devono essere affrontati nel modo in cui il docente li ha progettati</a:t>
            </a:r>
          </a:p>
        </p:txBody>
      </p:sp>
    </p:spTree>
    <p:extLst>
      <p:ext uri="{BB962C8B-B14F-4D97-AF65-F5344CB8AC3E}">
        <p14:creationId xmlns:p14="http://schemas.microsoft.com/office/powerpoint/2010/main" val="3102311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FB153AC-6FE0-3870-86C1-3030E8776A24}"/>
              </a:ext>
            </a:extLst>
          </p:cNvPr>
          <p:cNvSpPr>
            <a:spLocks noGrp="1"/>
          </p:cNvSpPr>
          <p:nvPr>
            <p:ph idx="1"/>
          </p:nvPr>
        </p:nvSpPr>
        <p:spPr>
          <a:xfrm>
            <a:off x="838200" y="616226"/>
            <a:ext cx="10515600" cy="5560737"/>
          </a:xfrm>
        </p:spPr>
        <p:txBody>
          <a:bodyPr/>
          <a:lstStyle/>
          <a:p>
            <a:r>
              <a:rPr lang="it-IT" dirty="0"/>
              <a:t>Il modulo, proponendo una serie di fonti di carattere storiografico, permette di far comprendere agli studenti la molteplicità degli approcci alla materia da parte degli storici, facendo superare la prospettiva totalizzante e monodimensionale del manuale</a:t>
            </a:r>
          </a:p>
          <a:p>
            <a:r>
              <a:rPr lang="it-IT" dirty="0"/>
              <a:t>Anche in tal caso, però, la formazione dell’insegnante di storia spesso non consente di realizzare una efficace didattica di tipo modulare, per la quale è necessaria una conoscenza della disciplina storica che vada al di là di una preparazione di tipo manualistico</a:t>
            </a:r>
          </a:p>
          <a:p>
            <a:endParaRPr lang="it-IT" dirty="0"/>
          </a:p>
        </p:txBody>
      </p:sp>
    </p:spTree>
    <p:extLst>
      <p:ext uri="{BB962C8B-B14F-4D97-AF65-F5344CB8AC3E}">
        <p14:creationId xmlns:p14="http://schemas.microsoft.com/office/powerpoint/2010/main" val="2037706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52CD46-01AD-2C32-ACC5-3A160BB605B8}"/>
              </a:ext>
            </a:extLst>
          </p:cNvPr>
          <p:cNvSpPr>
            <a:spLocks noGrp="1"/>
          </p:cNvSpPr>
          <p:nvPr>
            <p:ph type="title"/>
          </p:nvPr>
        </p:nvSpPr>
        <p:spPr>
          <a:xfrm>
            <a:off x="838200" y="365126"/>
            <a:ext cx="10515600" cy="807692"/>
          </a:xfrm>
        </p:spPr>
        <p:txBody>
          <a:bodyPr>
            <a:normAutofit/>
          </a:bodyPr>
          <a:lstStyle/>
          <a:p>
            <a:r>
              <a:rPr lang="it-IT" sz="3600" dirty="0"/>
              <a:t>Le pratiche della didattica della storia</a:t>
            </a:r>
          </a:p>
        </p:txBody>
      </p:sp>
      <p:sp>
        <p:nvSpPr>
          <p:cNvPr id="3" name="Segnaposto contenuto 2">
            <a:extLst>
              <a:ext uri="{FF2B5EF4-FFF2-40B4-BE49-F238E27FC236}">
                <a16:creationId xmlns:a16="http://schemas.microsoft.com/office/drawing/2014/main" id="{61063F8F-1C0C-3977-A0BC-ED99CB289479}"/>
              </a:ext>
            </a:extLst>
          </p:cNvPr>
          <p:cNvSpPr>
            <a:spLocks noGrp="1"/>
          </p:cNvSpPr>
          <p:nvPr>
            <p:ph idx="1"/>
          </p:nvPr>
        </p:nvSpPr>
        <p:spPr>
          <a:xfrm>
            <a:off x="838200" y="1361661"/>
            <a:ext cx="10515600" cy="4815302"/>
          </a:xfrm>
        </p:spPr>
        <p:txBody>
          <a:bodyPr/>
          <a:lstStyle/>
          <a:p>
            <a:r>
              <a:rPr lang="it-IT" dirty="0"/>
              <a:t>Il laboratorio di didattica della storia è una pratica che si propone di coinvolgere direttamente gli studenti, che diventano protagonisti del percorso di apprendimento</a:t>
            </a:r>
          </a:p>
          <a:p>
            <a:r>
              <a:rPr lang="it-IT" dirty="0"/>
              <a:t>Alcune classi diventano quindi laboratori: questi contengono materiale storiografico, fonti primarie scritte e video, materiale di consultazione (dizionari e cartografia), oltre a risorse digitali (PC, pagine web, archivi)</a:t>
            </a:r>
          </a:p>
          <a:p>
            <a:r>
              <a:rPr lang="it-IT" dirty="0"/>
              <a:t>Il laboratorio di storia, che può essere svolto anche all’interno della classe e non necessariamente in un’aula dedicata, dovrebbe avere l’obiettivo di educare a seguire i procedimenti della ricerca storica, dalle indagini sulle fonti alla creazione di un testo storico</a:t>
            </a:r>
          </a:p>
          <a:p>
            <a:endParaRPr lang="it-IT" dirty="0"/>
          </a:p>
        </p:txBody>
      </p:sp>
    </p:spTree>
    <p:extLst>
      <p:ext uri="{BB962C8B-B14F-4D97-AF65-F5344CB8AC3E}">
        <p14:creationId xmlns:p14="http://schemas.microsoft.com/office/powerpoint/2010/main" val="1505556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72C9B2A-D732-78B8-247C-00D436358F97}"/>
              </a:ext>
            </a:extLst>
          </p:cNvPr>
          <p:cNvSpPr>
            <a:spLocks noGrp="1"/>
          </p:cNvSpPr>
          <p:nvPr>
            <p:ph idx="1"/>
          </p:nvPr>
        </p:nvSpPr>
        <p:spPr>
          <a:xfrm>
            <a:off x="838200" y="695739"/>
            <a:ext cx="10515600" cy="5481224"/>
          </a:xfrm>
        </p:spPr>
        <p:txBody>
          <a:bodyPr/>
          <a:lstStyle/>
          <a:p>
            <a:r>
              <a:rPr lang="it-IT" dirty="0"/>
              <a:t>L’idea che la didattica della storia debba educare gli studenti a seguire le metodologie degli storici e che quindi sia in qualche modo educazione alla ricerca storica è presente nei programmi scolastici a partire dal 1979 (scuola media), 1985 (scuola elementare), 1994 (istituti tecnici) e 1997 (istituti professionali)</a:t>
            </a:r>
          </a:p>
          <a:p>
            <a:r>
              <a:rPr lang="it-IT" dirty="0"/>
              <a:t>Educare alla ricerca storica significa prima di tutto educare al rigore metodologico proprio del percorso di ricerca storica: uso equilibrato e critico delle fonti e capacità di usare in modo critico anche le risorse digitali come Internet</a:t>
            </a:r>
          </a:p>
          <a:p>
            <a:r>
              <a:rPr lang="it-IT" dirty="0"/>
              <a:t>Centrale deve restare il ruolo del docente, che deve progettare il laboratorio e guidare gli studenti</a:t>
            </a:r>
          </a:p>
          <a:p>
            <a:r>
              <a:rPr lang="it-IT" dirty="0"/>
              <a:t>Inoltre, il laboratorio deve educare all’uso delle fonti primarie ma anche delle fonti secondarie e cioè della storiografia</a:t>
            </a:r>
          </a:p>
        </p:txBody>
      </p:sp>
    </p:spTree>
    <p:extLst>
      <p:ext uri="{BB962C8B-B14F-4D97-AF65-F5344CB8AC3E}">
        <p14:creationId xmlns:p14="http://schemas.microsoft.com/office/powerpoint/2010/main" val="1218094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DDCD2FC-90ED-5E86-C43E-C90DBCFFA598}"/>
              </a:ext>
            </a:extLst>
          </p:cNvPr>
          <p:cNvSpPr>
            <a:spLocks noGrp="1"/>
          </p:cNvSpPr>
          <p:nvPr>
            <p:ph idx="1"/>
          </p:nvPr>
        </p:nvSpPr>
        <p:spPr>
          <a:xfrm>
            <a:off x="838200" y="701336"/>
            <a:ext cx="10515600" cy="5475627"/>
          </a:xfrm>
        </p:spPr>
        <p:txBody>
          <a:bodyPr/>
          <a:lstStyle/>
          <a:p>
            <a:r>
              <a:rPr lang="it-IT" dirty="0"/>
              <a:t>Ci sono tre livelli di programmazione:</a:t>
            </a:r>
          </a:p>
          <a:p>
            <a:r>
              <a:rPr lang="it-IT" dirty="0"/>
              <a:t>Il piano triennale dell’offerta formativa</a:t>
            </a:r>
          </a:p>
          <a:p>
            <a:pPr>
              <a:buFontTx/>
              <a:buChar char="-"/>
            </a:pPr>
            <a:r>
              <a:rPr lang="it-IT" dirty="0"/>
              <a:t>Il piano dell’offerta formativa (POF) introdotto con il Regolamento dell’autonomia scolastica nel 1999, divenuto PTOF (piano triennale dell’offerta formativa) nel 2015, viene redatto dal collegio dei docenti, tenuto conto delle osservazioni dei rappresentanti dei genitori e, alle secondarie di secondo grado, degli studenti</a:t>
            </a:r>
          </a:p>
          <a:p>
            <a:pPr>
              <a:buFontTx/>
              <a:buChar char="-"/>
            </a:pPr>
            <a:r>
              <a:rPr lang="it-IT" dirty="0"/>
              <a:t>Il PTOF specifica finalità educative, obiettivi generali e attività      didattiche offerte dalle singole scuole, nel quadro dell’autonomia scolastica, in considerazione delle caratteristiche sociali, culturali, scolastiche e demografiche del contesto di appartenenza</a:t>
            </a:r>
          </a:p>
          <a:p>
            <a:pPr>
              <a:buFontTx/>
              <a:buChar char="-"/>
            </a:pPr>
            <a:endParaRPr lang="it-IT" dirty="0"/>
          </a:p>
        </p:txBody>
      </p:sp>
    </p:spTree>
    <p:extLst>
      <p:ext uri="{BB962C8B-B14F-4D97-AF65-F5344CB8AC3E}">
        <p14:creationId xmlns:p14="http://schemas.microsoft.com/office/powerpoint/2010/main" val="306777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FE8B270-3596-BC29-4C70-58ACAA2A7B8E}"/>
              </a:ext>
            </a:extLst>
          </p:cNvPr>
          <p:cNvSpPr>
            <a:spLocks noGrp="1"/>
          </p:cNvSpPr>
          <p:nvPr>
            <p:ph idx="1"/>
          </p:nvPr>
        </p:nvSpPr>
        <p:spPr>
          <a:xfrm>
            <a:off x="838200" y="772357"/>
            <a:ext cx="10515600" cy="5404606"/>
          </a:xfrm>
        </p:spPr>
        <p:txBody>
          <a:bodyPr/>
          <a:lstStyle/>
          <a:p>
            <a:r>
              <a:rPr lang="it-IT" dirty="0"/>
              <a:t>Programmazione del consiglio d’interclasse alla scuola primaria e di classe alla secondaria</a:t>
            </a:r>
          </a:p>
          <a:p>
            <a:pPr>
              <a:buFontTx/>
              <a:buChar char="-"/>
            </a:pPr>
            <a:r>
              <a:rPr lang="it-IT" dirty="0"/>
              <a:t>Viene svolta al livello di classi parallele o di classe singola e ha il compito di individuare obiettivi educativi e cognitivi, strategie didattiche e tempi dell’azione didattica</a:t>
            </a:r>
          </a:p>
          <a:p>
            <a:r>
              <a:rPr lang="it-IT" dirty="0"/>
              <a:t>Programmazione disciplinare annuale e relazione finale</a:t>
            </a:r>
          </a:p>
          <a:p>
            <a:pPr>
              <a:buFontTx/>
              <a:buChar char="-"/>
            </a:pPr>
            <a:r>
              <a:rPr lang="it-IT" dirty="0"/>
              <a:t>Ogni docente deve preparare una programmazione annuale relativa alla propria disciplina articolata in obiettivi, contenuti e metodologie</a:t>
            </a:r>
          </a:p>
          <a:p>
            <a:pPr>
              <a:buFontTx/>
              <a:buChar char="-"/>
            </a:pPr>
            <a:r>
              <a:rPr lang="it-IT" dirty="0"/>
              <a:t>Alla fine dell’anno scolastico, l’insegnante deve poi consegnare una relazione finale in cui verificare l’efficacia della programmazione disciplinare iniziale</a:t>
            </a:r>
          </a:p>
          <a:p>
            <a:pPr marL="0" indent="0">
              <a:buNone/>
            </a:pPr>
            <a:endParaRPr lang="it-IT" dirty="0"/>
          </a:p>
        </p:txBody>
      </p:sp>
    </p:spTree>
    <p:extLst>
      <p:ext uri="{BB962C8B-B14F-4D97-AF65-F5344CB8AC3E}">
        <p14:creationId xmlns:p14="http://schemas.microsoft.com/office/powerpoint/2010/main" val="70007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3B2A5BE-8F46-C831-AE2A-3926126B4D64}"/>
              </a:ext>
            </a:extLst>
          </p:cNvPr>
          <p:cNvSpPr>
            <a:spLocks noGrp="1"/>
          </p:cNvSpPr>
          <p:nvPr>
            <p:ph idx="1"/>
          </p:nvPr>
        </p:nvSpPr>
        <p:spPr>
          <a:xfrm>
            <a:off x="838200" y="719091"/>
            <a:ext cx="10515600" cy="5457872"/>
          </a:xfrm>
        </p:spPr>
        <p:txBody>
          <a:bodyPr>
            <a:normAutofit fontScale="92500"/>
          </a:bodyPr>
          <a:lstStyle/>
          <a:p>
            <a:r>
              <a:rPr lang="it-IT" dirty="0"/>
              <a:t>Il regolamento attuativo per l’adempimento dell’obbligo di istruzione del 2007 ha introdotto il principio della certificazione delle competenze, recependo le raccomandazioni europee</a:t>
            </a:r>
          </a:p>
          <a:p>
            <a:r>
              <a:rPr lang="it-IT" dirty="0"/>
              <a:t>In base a questo, alla fine dell’obbligo scolastico dei 10 anni la scuola dovrebbe certificare le competenze acquisite dai singoli studenti</a:t>
            </a:r>
          </a:p>
          <a:p>
            <a:r>
              <a:rPr lang="it-IT" dirty="0"/>
              <a:t>Le competenze si articolano su due livelli diversi: il primo, su quattro assi culturali (dei linguaggi, matematico, scientifico-tecnologico, storico-sociale), il secondo, trasversale, relativo alle competenze di cittadinanza</a:t>
            </a:r>
          </a:p>
          <a:p>
            <a:r>
              <a:rPr lang="it-IT" dirty="0"/>
              <a:t>La programmazione curriculare dovrebbe essere quindi pensata non solo in riferimento a obiettivi, metodi e contenuti ma anche alle competenze</a:t>
            </a:r>
          </a:p>
          <a:p>
            <a:r>
              <a:rPr lang="it-IT" dirty="0"/>
              <a:t>I test internazionali OCSE-PISA che misurano le competenze a partire dall’anno 2000 certificano un costante peggioramento nel tempo da parte degli studenti italiani </a:t>
            </a:r>
          </a:p>
        </p:txBody>
      </p:sp>
    </p:spTree>
    <p:extLst>
      <p:ext uri="{BB962C8B-B14F-4D97-AF65-F5344CB8AC3E}">
        <p14:creationId xmlns:p14="http://schemas.microsoft.com/office/powerpoint/2010/main" val="3824788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E7A646-A149-7B4C-1EBB-6A75CCA2D836}"/>
              </a:ext>
            </a:extLst>
          </p:cNvPr>
          <p:cNvSpPr>
            <a:spLocks noGrp="1"/>
          </p:cNvSpPr>
          <p:nvPr>
            <p:ph idx="1"/>
          </p:nvPr>
        </p:nvSpPr>
        <p:spPr>
          <a:xfrm>
            <a:off x="838200" y="594804"/>
            <a:ext cx="10515600" cy="5582159"/>
          </a:xfrm>
        </p:spPr>
        <p:txBody>
          <a:bodyPr/>
          <a:lstStyle/>
          <a:p>
            <a:r>
              <a:rPr lang="it-IT" dirty="0"/>
              <a:t>Per quanto riguarda l’Asse storico-sociale sono riscontrabili alcune criticità, in particolare il fatto che, per le conoscenze, sia orientato in modo quasi esclusivo alla contemporaneità, quindi trascurando sostanzialmente le conoscenze relative ad epoche precedenti</a:t>
            </a:r>
          </a:p>
          <a:p>
            <a:r>
              <a:rPr lang="it-IT" dirty="0"/>
              <a:t>Inoltre, le stesse conoscenze sono formulate in modo molto generico</a:t>
            </a:r>
          </a:p>
          <a:p>
            <a:r>
              <a:rPr lang="it-IT" dirty="0"/>
              <a:t>Per quanto riguarda le abilità/capacità, si resta anche qui sul piano generico e si nominano delle abilità/capacità che però in alcuni casi potrebbero sembrare delle conoscenze, visto che si riferiscono ad eventi e fatti che devono essere «individuati»</a:t>
            </a:r>
          </a:p>
          <a:p>
            <a:r>
              <a:rPr lang="it-IT" dirty="0"/>
              <a:t>Per quanto riguarda poi le competenze di cittadinanza, trasversali alle varie discipline, non è semplice individuare le competenze specifiche collegate ai diversi assi disciplinari</a:t>
            </a:r>
          </a:p>
        </p:txBody>
      </p:sp>
    </p:spTree>
    <p:extLst>
      <p:ext uri="{BB962C8B-B14F-4D97-AF65-F5344CB8AC3E}">
        <p14:creationId xmlns:p14="http://schemas.microsoft.com/office/powerpoint/2010/main" val="270659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5C652CD-1327-7043-6AF1-74BDBABD8EB8}"/>
              </a:ext>
            </a:extLst>
          </p:cNvPr>
          <p:cNvSpPr>
            <a:spLocks noGrp="1"/>
          </p:cNvSpPr>
          <p:nvPr>
            <p:ph idx="1"/>
          </p:nvPr>
        </p:nvSpPr>
        <p:spPr>
          <a:xfrm>
            <a:off x="838200" y="656948"/>
            <a:ext cx="10515600" cy="5520015"/>
          </a:xfrm>
        </p:spPr>
        <p:txBody>
          <a:bodyPr>
            <a:normAutofit fontScale="92500" lnSpcReduction="10000"/>
          </a:bodyPr>
          <a:lstStyle/>
          <a:p>
            <a:r>
              <a:rPr lang="it-IT" dirty="0"/>
              <a:t>La programmazione per obiettivi si completa con la progettazione dell’unità didattica, che può riguardare una o più aree disciplinari in modo trasversale e svilupparsi in una o più ore di lezione</a:t>
            </a:r>
          </a:p>
          <a:p>
            <a:r>
              <a:rPr lang="it-IT" dirty="0"/>
              <a:t>Anche in tal caso, come nella programmazione formativa, si tratta di un processo in cui la trasmissione dei contenuti deve avere come punto di riferimento l’individuazione degli obiettivi e la verifica del loro raggiungimento</a:t>
            </a:r>
          </a:p>
          <a:p>
            <a:r>
              <a:rPr lang="it-IT" dirty="0"/>
              <a:t>L’insegnamento della storia negli ultimi decenni, come gli altri insegnamenti, ha dovuto misurarsi con lo sviluppo della didattica come disciplina autonoma e con la crescente regolamentazione delle pratiche didattiche da parte delle istituzioni</a:t>
            </a:r>
          </a:p>
          <a:p>
            <a:r>
              <a:rPr lang="it-IT" dirty="0"/>
              <a:t>Questo fatto ha spesso creato frustrazione nei docenti che percepiscono tutto ciò come un’imposizione e un’inutile burocratizzazione di pratiche didattiche già in precedenza adottate utilizzando esperienza e buon senso in modo autonomo </a:t>
            </a:r>
          </a:p>
        </p:txBody>
      </p:sp>
    </p:spTree>
    <p:extLst>
      <p:ext uri="{BB962C8B-B14F-4D97-AF65-F5344CB8AC3E}">
        <p14:creationId xmlns:p14="http://schemas.microsoft.com/office/powerpoint/2010/main" val="1331769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7E77E9-A2AE-B4EF-DD2E-C8C21D6454D8}"/>
              </a:ext>
            </a:extLst>
          </p:cNvPr>
          <p:cNvSpPr>
            <a:spLocks noGrp="1"/>
          </p:cNvSpPr>
          <p:nvPr>
            <p:ph idx="1"/>
          </p:nvPr>
        </p:nvSpPr>
        <p:spPr>
          <a:xfrm>
            <a:off x="838200" y="674703"/>
            <a:ext cx="10515600" cy="5502260"/>
          </a:xfrm>
        </p:spPr>
        <p:txBody>
          <a:bodyPr>
            <a:normAutofit lnSpcReduction="10000"/>
          </a:bodyPr>
          <a:lstStyle/>
          <a:p>
            <a:r>
              <a:rPr lang="it-IT" dirty="0"/>
              <a:t>Pare che la figura dell’insegnante capace di interessare e coinvolgere gli studenti attraverso le sue doti empatiche e la sua cultura, con la classica lezione frontale, sia ormai tramontata all’interno delle nuove concezioni pedagogiche</a:t>
            </a:r>
          </a:p>
          <a:p>
            <a:r>
              <a:rPr lang="it-IT" dirty="0"/>
              <a:t>Tuttavia, anche le visioni estreme opposte come quella dell’insegnante facilitatore che si dovrebbe limitare a creare le condizioni perché l’alunno possa apprendere senza sostanzialmente trasmettere conoscenza, ma anzi quasi scomparendo dalla scena, sembrano difficilmente applicabili</a:t>
            </a:r>
          </a:p>
          <a:p>
            <a:r>
              <a:rPr lang="it-IT" dirty="0"/>
              <a:t>L’idea poi che il processo di apprendimento per essere efficace dovrebbe non basarsi mai sull’imposizione ed essere comunque piacevole in sé è sicuramente auspicabile, se realizzabile, ma in molti contesti in realtà non è sempre attuabile, specialmente alle scuole secondarie</a:t>
            </a:r>
          </a:p>
          <a:p>
            <a:endParaRPr lang="it-IT" dirty="0"/>
          </a:p>
        </p:txBody>
      </p:sp>
    </p:spTree>
    <p:extLst>
      <p:ext uri="{BB962C8B-B14F-4D97-AF65-F5344CB8AC3E}">
        <p14:creationId xmlns:p14="http://schemas.microsoft.com/office/powerpoint/2010/main" val="425773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21D5411-C5E4-87DD-30B1-C5D0FD424827}"/>
              </a:ext>
            </a:extLst>
          </p:cNvPr>
          <p:cNvSpPr>
            <a:spLocks noGrp="1"/>
          </p:cNvSpPr>
          <p:nvPr>
            <p:ph idx="1"/>
          </p:nvPr>
        </p:nvSpPr>
        <p:spPr>
          <a:xfrm>
            <a:off x="838200" y="674703"/>
            <a:ext cx="10515600" cy="5502260"/>
          </a:xfrm>
        </p:spPr>
        <p:txBody>
          <a:bodyPr>
            <a:normAutofit fontScale="92500" lnSpcReduction="20000"/>
          </a:bodyPr>
          <a:lstStyle/>
          <a:p>
            <a:r>
              <a:rPr lang="it-IT" dirty="0"/>
              <a:t>L’insegnamento della storia, nonostante tutte le novità introdotte dalla didattica, tende a perpetuarsi in modo non troppo dissimile dal passato, attraverso la classica lezione frontale in cui ci si limita a trasmettere dei contenuti</a:t>
            </a:r>
          </a:p>
          <a:p>
            <a:r>
              <a:rPr lang="it-IT" dirty="0"/>
              <a:t>Spesso i docenti di storia, in particolare se hanno già una certa esperienza di insegnamento alle spalle, tendono a impostare le lezioni in modo tradizionale, seguendo, almeno come traccia, il manuale, e limitando la «novità» metodologica all’uso di video, documentari, film</a:t>
            </a:r>
          </a:p>
          <a:p>
            <a:r>
              <a:rPr lang="it-IT" dirty="0"/>
              <a:t>Ci sono tuttavia obiettive difficoltà nell’introdurre elementi di vera innovazione nell’insegnamento della storia, legate soprattutto alle poche ore a disposizione e alla non sempre approfondita e reale conoscenza sia dei contenuti sia delle metodologie della ricerca storica</a:t>
            </a:r>
          </a:p>
          <a:p>
            <a:r>
              <a:rPr lang="it-IT" dirty="0"/>
              <a:t>Ad esempio, la lezione di storia di tipo laboratoriale, basata sulla ricerca e sull’uso delle fonti primarie, per essere realmente efficace dovrebbe venire progettata da un docente che abbia effettivamente un’esperienza di ricerca storica o che almeno ne conosca le procedure</a:t>
            </a:r>
          </a:p>
          <a:p>
            <a:endParaRPr lang="it-IT" dirty="0"/>
          </a:p>
          <a:p>
            <a:pPr marL="0" indent="0">
              <a:buNone/>
            </a:pPr>
            <a:endParaRPr lang="it-IT" dirty="0"/>
          </a:p>
          <a:p>
            <a:endParaRPr lang="it-IT" dirty="0"/>
          </a:p>
        </p:txBody>
      </p:sp>
    </p:spTree>
    <p:extLst>
      <p:ext uri="{BB962C8B-B14F-4D97-AF65-F5344CB8AC3E}">
        <p14:creationId xmlns:p14="http://schemas.microsoft.com/office/powerpoint/2010/main" val="260621098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2679</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didattica della storia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pratiche della didattica della storia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2024-05-03T09:22:31Z</dcterms:created>
  <dcterms:modified xsi:type="dcterms:W3CDTF">2024-05-03T09:23:11Z</dcterms:modified>
</cp:coreProperties>
</file>