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885" r:id="rId2"/>
    <p:sldId id="870" r:id="rId3"/>
    <p:sldId id="871" r:id="rId4"/>
    <p:sldId id="872" r:id="rId5"/>
    <p:sldId id="873" r:id="rId6"/>
    <p:sldId id="888" r:id="rId7"/>
    <p:sldId id="507" r:id="rId8"/>
    <p:sldId id="506" r:id="rId9"/>
    <p:sldId id="538" r:id="rId10"/>
    <p:sldId id="539" r:id="rId11"/>
    <p:sldId id="865" r:id="rId12"/>
    <p:sldId id="570" r:id="rId13"/>
    <p:sldId id="516" r:id="rId14"/>
    <p:sldId id="895" r:id="rId15"/>
    <p:sldId id="544" r:id="rId16"/>
    <p:sldId id="881" r:id="rId17"/>
    <p:sldId id="894" r:id="rId18"/>
    <p:sldId id="519" r:id="rId19"/>
    <p:sldId id="521" r:id="rId20"/>
    <p:sldId id="552" r:id="rId21"/>
    <p:sldId id="876" r:id="rId22"/>
    <p:sldId id="896" r:id="rId23"/>
    <p:sldId id="910" r:id="rId24"/>
    <p:sldId id="911" r:id="rId25"/>
    <p:sldId id="912" r:id="rId26"/>
    <p:sldId id="913" r:id="rId27"/>
    <p:sldId id="909" r:id="rId28"/>
    <p:sldId id="566" r:id="rId29"/>
    <p:sldId id="316" r:id="rId30"/>
    <p:sldId id="310" r:id="rId31"/>
    <p:sldId id="290" r:id="rId32"/>
    <p:sldId id="292" r:id="rId33"/>
    <p:sldId id="334" r:id="rId34"/>
    <p:sldId id="326" r:id="rId35"/>
    <p:sldId id="298" r:id="rId36"/>
    <p:sldId id="90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472" autoAdjust="0"/>
    <p:restoredTop sz="94660"/>
  </p:normalViewPr>
  <p:slideViewPr>
    <p:cSldViewPr snapToGrid="0">
      <p:cViewPr varScale="1">
        <p:scale>
          <a:sx n="87" d="100"/>
          <a:sy n="87" d="100"/>
        </p:scale>
        <p:origin x="67" y="1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ASINI ALBERTO" userId="8c013d22-ceb2-4014-ae73-ac062752c54f" providerId="ADAL" clId="{E0E3A4EA-C0A9-455C-B7B7-61453C1C114D}"/>
    <pc:docChg chg="delSld">
      <pc:chgData name="TOMMASINI ALBERTO" userId="8c013d22-ceb2-4014-ae73-ac062752c54f" providerId="ADAL" clId="{E0E3A4EA-C0A9-455C-B7B7-61453C1C114D}" dt="2024-05-03T19:39:25.091" v="55" actId="47"/>
      <pc:docMkLst>
        <pc:docMk/>
      </pc:docMkLst>
      <pc:sldChg chg="del">
        <pc:chgData name="TOMMASINI ALBERTO" userId="8c013d22-ceb2-4014-ae73-ac062752c54f" providerId="ADAL" clId="{E0E3A4EA-C0A9-455C-B7B7-61453C1C114D}" dt="2024-05-03T19:39:16.552" v="46" actId="47"/>
        <pc:sldMkLst>
          <pc:docMk/>
          <pc:sldMk cId="0" sldId="300"/>
        </pc:sldMkLst>
      </pc:sldChg>
      <pc:sldChg chg="del">
        <pc:chgData name="TOMMASINI ALBERTO" userId="8c013d22-ceb2-4014-ae73-ac062752c54f" providerId="ADAL" clId="{E0E3A4EA-C0A9-455C-B7B7-61453C1C114D}" dt="2024-05-03T19:38:59.314" v="28" actId="47"/>
        <pc:sldMkLst>
          <pc:docMk/>
          <pc:sldMk cId="0" sldId="393"/>
        </pc:sldMkLst>
      </pc:sldChg>
      <pc:sldChg chg="del">
        <pc:chgData name="TOMMASINI ALBERTO" userId="8c013d22-ceb2-4014-ae73-ac062752c54f" providerId="ADAL" clId="{E0E3A4EA-C0A9-455C-B7B7-61453C1C114D}" dt="2024-05-03T19:39:03.318" v="32" actId="47"/>
        <pc:sldMkLst>
          <pc:docMk/>
          <pc:sldMk cId="0" sldId="420"/>
        </pc:sldMkLst>
      </pc:sldChg>
      <pc:sldChg chg="del">
        <pc:chgData name="TOMMASINI ALBERTO" userId="8c013d22-ceb2-4014-ae73-ac062752c54f" providerId="ADAL" clId="{E0E3A4EA-C0A9-455C-B7B7-61453C1C114D}" dt="2024-05-03T19:38:20.743" v="0" actId="47"/>
        <pc:sldMkLst>
          <pc:docMk/>
          <pc:sldMk cId="1167824173" sldId="460"/>
        </pc:sldMkLst>
      </pc:sldChg>
      <pc:sldChg chg="del">
        <pc:chgData name="TOMMASINI ALBERTO" userId="8c013d22-ceb2-4014-ae73-ac062752c54f" providerId="ADAL" clId="{E0E3A4EA-C0A9-455C-B7B7-61453C1C114D}" dt="2024-05-03T19:39:06.419" v="35" actId="47"/>
        <pc:sldMkLst>
          <pc:docMk/>
          <pc:sldMk cId="0" sldId="466"/>
        </pc:sldMkLst>
      </pc:sldChg>
      <pc:sldChg chg="del">
        <pc:chgData name="TOMMASINI ALBERTO" userId="8c013d22-ceb2-4014-ae73-ac062752c54f" providerId="ADAL" clId="{E0E3A4EA-C0A9-455C-B7B7-61453C1C114D}" dt="2024-05-03T19:39:04.555" v="33" actId="47"/>
        <pc:sldMkLst>
          <pc:docMk/>
          <pc:sldMk cId="0" sldId="473"/>
        </pc:sldMkLst>
      </pc:sldChg>
      <pc:sldChg chg="del">
        <pc:chgData name="TOMMASINI ALBERTO" userId="8c013d22-ceb2-4014-ae73-ac062752c54f" providerId="ADAL" clId="{E0E3A4EA-C0A9-455C-B7B7-61453C1C114D}" dt="2024-05-03T19:38:57.785" v="27" actId="47"/>
        <pc:sldMkLst>
          <pc:docMk/>
          <pc:sldMk cId="0" sldId="509"/>
        </pc:sldMkLst>
      </pc:sldChg>
      <pc:sldChg chg="del">
        <pc:chgData name="TOMMASINI ALBERTO" userId="8c013d22-ceb2-4014-ae73-ac062752c54f" providerId="ADAL" clId="{E0E3A4EA-C0A9-455C-B7B7-61453C1C114D}" dt="2024-05-03T19:38:20.743" v="0" actId="47"/>
        <pc:sldMkLst>
          <pc:docMk/>
          <pc:sldMk cId="432074977" sldId="510"/>
        </pc:sldMkLst>
      </pc:sldChg>
      <pc:sldChg chg="del">
        <pc:chgData name="TOMMASINI ALBERTO" userId="8c013d22-ceb2-4014-ae73-ac062752c54f" providerId="ADAL" clId="{E0E3A4EA-C0A9-455C-B7B7-61453C1C114D}" dt="2024-05-03T19:38:23.058" v="2" actId="47"/>
        <pc:sldMkLst>
          <pc:docMk/>
          <pc:sldMk cId="1549393712" sldId="511"/>
        </pc:sldMkLst>
      </pc:sldChg>
      <pc:sldChg chg="del">
        <pc:chgData name="TOMMASINI ALBERTO" userId="8c013d22-ceb2-4014-ae73-ac062752c54f" providerId="ADAL" clId="{E0E3A4EA-C0A9-455C-B7B7-61453C1C114D}" dt="2024-05-03T19:38:23.262" v="3" actId="47"/>
        <pc:sldMkLst>
          <pc:docMk/>
          <pc:sldMk cId="1703674700" sldId="513"/>
        </pc:sldMkLst>
      </pc:sldChg>
      <pc:sldChg chg="del">
        <pc:chgData name="TOMMASINI ALBERTO" userId="8c013d22-ceb2-4014-ae73-ac062752c54f" providerId="ADAL" clId="{E0E3A4EA-C0A9-455C-B7B7-61453C1C114D}" dt="2024-05-03T19:38:29.811" v="14" actId="47"/>
        <pc:sldMkLst>
          <pc:docMk/>
          <pc:sldMk cId="3466866639" sldId="514"/>
        </pc:sldMkLst>
      </pc:sldChg>
      <pc:sldChg chg="del">
        <pc:chgData name="TOMMASINI ALBERTO" userId="8c013d22-ceb2-4014-ae73-ac062752c54f" providerId="ADAL" clId="{E0E3A4EA-C0A9-455C-B7B7-61453C1C114D}" dt="2024-05-03T19:38:25.919" v="9" actId="47"/>
        <pc:sldMkLst>
          <pc:docMk/>
          <pc:sldMk cId="1736782404" sldId="517"/>
        </pc:sldMkLst>
      </pc:sldChg>
      <pc:sldChg chg="del">
        <pc:chgData name="TOMMASINI ALBERTO" userId="8c013d22-ceb2-4014-ae73-ac062752c54f" providerId="ADAL" clId="{E0E3A4EA-C0A9-455C-B7B7-61453C1C114D}" dt="2024-05-03T19:38:23.902" v="5" actId="47"/>
        <pc:sldMkLst>
          <pc:docMk/>
          <pc:sldMk cId="1247693604" sldId="520"/>
        </pc:sldMkLst>
      </pc:sldChg>
      <pc:sldChg chg="del">
        <pc:chgData name="TOMMASINI ALBERTO" userId="8c013d22-ceb2-4014-ae73-ac062752c54f" providerId="ADAL" clId="{E0E3A4EA-C0A9-455C-B7B7-61453C1C114D}" dt="2024-05-03T19:38:20.743" v="0" actId="47"/>
        <pc:sldMkLst>
          <pc:docMk/>
          <pc:sldMk cId="3055670196" sldId="523"/>
        </pc:sldMkLst>
      </pc:sldChg>
      <pc:sldChg chg="del">
        <pc:chgData name="TOMMASINI ALBERTO" userId="8c013d22-ceb2-4014-ae73-ac062752c54f" providerId="ADAL" clId="{E0E3A4EA-C0A9-455C-B7B7-61453C1C114D}" dt="2024-05-03T19:38:24.841" v="7" actId="47"/>
        <pc:sldMkLst>
          <pc:docMk/>
          <pc:sldMk cId="2468402049" sldId="524"/>
        </pc:sldMkLst>
      </pc:sldChg>
      <pc:sldChg chg="del">
        <pc:chgData name="TOMMASINI ALBERTO" userId="8c013d22-ceb2-4014-ae73-ac062752c54f" providerId="ADAL" clId="{E0E3A4EA-C0A9-455C-B7B7-61453C1C114D}" dt="2024-05-03T19:38:30.624" v="15" actId="47"/>
        <pc:sldMkLst>
          <pc:docMk/>
          <pc:sldMk cId="3769107338" sldId="525"/>
        </pc:sldMkLst>
      </pc:sldChg>
      <pc:sldChg chg="del">
        <pc:chgData name="TOMMASINI ALBERTO" userId="8c013d22-ceb2-4014-ae73-ac062752c54f" providerId="ADAL" clId="{E0E3A4EA-C0A9-455C-B7B7-61453C1C114D}" dt="2024-05-03T19:38:22.542" v="1" actId="47"/>
        <pc:sldMkLst>
          <pc:docMk/>
          <pc:sldMk cId="2693401216" sldId="528"/>
        </pc:sldMkLst>
      </pc:sldChg>
      <pc:sldChg chg="del">
        <pc:chgData name="TOMMASINI ALBERTO" userId="8c013d22-ceb2-4014-ae73-ac062752c54f" providerId="ADAL" clId="{E0E3A4EA-C0A9-455C-B7B7-61453C1C114D}" dt="2024-05-03T19:38:24.637" v="6" actId="47"/>
        <pc:sldMkLst>
          <pc:docMk/>
          <pc:sldMk cId="459862402" sldId="534"/>
        </pc:sldMkLst>
      </pc:sldChg>
      <pc:sldChg chg="del">
        <pc:chgData name="TOMMASINI ALBERTO" userId="8c013d22-ceb2-4014-ae73-ac062752c54f" providerId="ADAL" clId="{E0E3A4EA-C0A9-455C-B7B7-61453C1C114D}" dt="2024-05-03T19:38:31.124" v="16" actId="47"/>
        <pc:sldMkLst>
          <pc:docMk/>
          <pc:sldMk cId="2980056422" sldId="537"/>
        </pc:sldMkLst>
      </pc:sldChg>
      <pc:sldChg chg="del">
        <pc:chgData name="TOMMASINI ALBERTO" userId="8c013d22-ceb2-4014-ae73-ac062752c54f" providerId="ADAL" clId="{E0E3A4EA-C0A9-455C-B7B7-61453C1C114D}" dt="2024-05-03T19:38:28.388" v="13" actId="47"/>
        <pc:sldMkLst>
          <pc:docMk/>
          <pc:sldMk cId="557631377" sldId="540"/>
        </pc:sldMkLst>
      </pc:sldChg>
      <pc:sldChg chg="del">
        <pc:chgData name="TOMMASINI ALBERTO" userId="8c013d22-ceb2-4014-ae73-ac062752c54f" providerId="ADAL" clId="{E0E3A4EA-C0A9-455C-B7B7-61453C1C114D}" dt="2024-05-03T19:38:26.732" v="10" actId="47"/>
        <pc:sldMkLst>
          <pc:docMk/>
          <pc:sldMk cId="1111278651" sldId="541"/>
        </pc:sldMkLst>
      </pc:sldChg>
      <pc:sldChg chg="del">
        <pc:chgData name="TOMMASINI ALBERTO" userId="8c013d22-ceb2-4014-ae73-ac062752c54f" providerId="ADAL" clId="{E0E3A4EA-C0A9-455C-B7B7-61453C1C114D}" dt="2024-05-03T19:39:15.863" v="45" actId="47"/>
        <pc:sldMkLst>
          <pc:docMk/>
          <pc:sldMk cId="0" sldId="543"/>
        </pc:sldMkLst>
      </pc:sldChg>
      <pc:sldChg chg="del">
        <pc:chgData name="TOMMASINI ALBERTO" userId="8c013d22-ceb2-4014-ae73-ac062752c54f" providerId="ADAL" clId="{E0E3A4EA-C0A9-455C-B7B7-61453C1C114D}" dt="2024-05-03T19:38:35.518" v="18" actId="47"/>
        <pc:sldMkLst>
          <pc:docMk/>
          <pc:sldMk cId="749426335" sldId="545"/>
        </pc:sldMkLst>
      </pc:sldChg>
      <pc:sldChg chg="del">
        <pc:chgData name="TOMMASINI ALBERTO" userId="8c013d22-ceb2-4014-ae73-ac062752c54f" providerId="ADAL" clId="{E0E3A4EA-C0A9-455C-B7B7-61453C1C114D}" dt="2024-05-03T19:38:37.784" v="20" actId="47"/>
        <pc:sldMkLst>
          <pc:docMk/>
          <pc:sldMk cId="500354623" sldId="546"/>
        </pc:sldMkLst>
      </pc:sldChg>
      <pc:sldChg chg="del">
        <pc:chgData name="TOMMASINI ALBERTO" userId="8c013d22-ceb2-4014-ae73-ac062752c54f" providerId="ADAL" clId="{E0E3A4EA-C0A9-455C-B7B7-61453C1C114D}" dt="2024-05-03T19:38:20.743" v="0" actId="47"/>
        <pc:sldMkLst>
          <pc:docMk/>
          <pc:sldMk cId="4278899998" sldId="547"/>
        </pc:sldMkLst>
      </pc:sldChg>
      <pc:sldChg chg="del">
        <pc:chgData name="TOMMASINI ALBERTO" userId="8c013d22-ceb2-4014-ae73-ac062752c54f" providerId="ADAL" clId="{E0E3A4EA-C0A9-455C-B7B7-61453C1C114D}" dt="2024-05-03T19:38:43.027" v="26" actId="47"/>
        <pc:sldMkLst>
          <pc:docMk/>
          <pc:sldMk cId="831499037" sldId="569"/>
        </pc:sldMkLst>
      </pc:sldChg>
      <pc:sldChg chg="del">
        <pc:chgData name="TOMMASINI ALBERTO" userId="8c013d22-ceb2-4014-ae73-ac062752c54f" providerId="ADAL" clId="{E0E3A4EA-C0A9-455C-B7B7-61453C1C114D}" dt="2024-05-03T19:39:05.777" v="34" actId="47"/>
        <pc:sldMkLst>
          <pc:docMk/>
          <pc:sldMk cId="0" sldId="589"/>
        </pc:sldMkLst>
      </pc:sldChg>
      <pc:sldChg chg="del">
        <pc:chgData name="TOMMASINI ALBERTO" userId="8c013d22-ceb2-4014-ae73-ac062752c54f" providerId="ADAL" clId="{E0E3A4EA-C0A9-455C-B7B7-61453C1C114D}" dt="2024-05-03T19:39:02.394" v="31" actId="47"/>
        <pc:sldMkLst>
          <pc:docMk/>
          <pc:sldMk cId="0" sldId="591"/>
        </pc:sldMkLst>
      </pc:sldChg>
      <pc:sldChg chg="del">
        <pc:chgData name="TOMMASINI ALBERTO" userId="8c013d22-ceb2-4014-ae73-ac062752c54f" providerId="ADAL" clId="{E0E3A4EA-C0A9-455C-B7B7-61453C1C114D}" dt="2024-05-03T19:39:07.124" v="36" actId="47"/>
        <pc:sldMkLst>
          <pc:docMk/>
          <pc:sldMk cId="0" sldId="592"/>
        </pc:sldMkLst>
      </pc:sldChg>
      <pc:sldChg chg="del">
        <pc:chgData name="TOMMASINI ALBERTO" userId="8c013d22-ceb2-4014-ae73-ac062752c54f" providerId="ADAL" clId="{E0E3A4EA-C0A9-455C-B7B7-61453C1C114D}" dt="2024-05-03T19:39:21.408" v="53" actId="47"/>
        <pc:sldMkLst>
          <pc:docMk/>
          <pc:sldMk cId="0" sldId="616"/>
        </pc:sldMkLst>
      </pc:sldChg>
      <pc:sldChg chg="del">
        <pc:chgData name="TOMMASINI ALBERTO" userId="8c013d22-ceb2-4014-ae73-ac062752c54f" providerId="ADAL" clId="{E0E3A4EA-C0A9-455C-B7B7-61453C1C114D}" dt="2024-05-03T19:39:08.062" v="37" actId="47"/>
        <pc:sldMkLst>
          <pc:docMk/>
          <pc:sldMk cId="1090164370" sldId="629"/>
        </pc:sldMkLst>
      </pc:sldChg>
      <pc:sldChg chg="del">
        <pc:chgData name="TOMMASINI ALBERTO" userId="8c013d22-ceb2-4014-ae73-ac062752c54f" providerId="ADAL" clId="{E0E3A4EA-C0A9-455C-B7B7-61453C1C114D}" dt="2024-05-03T19:39:09.375" v="38" actId="47"/>
        <pc:sldMkLst>
          <pc:docMk/>
          <pc:sldMk cId="719368490" sldId="630"/>
        </pc:sldMkLst>
      </pc:sldChg>
      <pc:sldChg chg="del">
        <pc:chgData name="TOMMASINI ALBERTO" userId="8c013d22-ceb2-4014-ae73-ac062752c54f" providerId="ADAL" clId="{E0E3A4EA-C0A9-455C-B7B7-61453C1C114D}" dt="2024-05-03T19:39:15.253" v="44" actId="47"/>
        <pc:sldMkLst>
          <pc:docMk/>
          <pc:sldMk cId="0" sldId="671"/>
        </pc:sldMkLst>
      </pc:sldChg>
      <pc:sldChg chg="del">
        <pc:chgData name="TOMMASINI ALBERTO" userId="8c013d22-ceb2-4014-ae73-ac062752c54f" providerId="ADAL" clId="{E0E3A4EA-C0A9-455C-B7B7-61453C1C114D}" dt="2024-05-03T19:39:19.654" v="51" actId="47"/>
        <pc:sldMkLst>
          <pc:docMk/>
          <pc:sldMk cId="0" sldId="683"/>
        </pc:sldMkLst>
      </pc:sldChg>
      <pc:sldChg chg="del">
        <pc:chgData name="TOMMASINI ALBERTO" userId="8c013d22-ceb2-4014-ae73-ac062752c54f" providerId="ADAL" clId="{E0E3A4EA-C0A9-455C-B7B7-61453C1C114D}" dt="2024-05-03T19:39:20.503" v="52" actId="47"/>
        <pc:sldMkLst>
          <pc:docMk/>
          <pc:sldMk cId="0" sldId="685"/>
        </pc:sldMkLst>
      </pc:sldChg>
      <pc:sldChg chg="del">
        <pc:chgData name="TOMMASINI ALBERTO" userId="8c013d22-ceb2-4014-ae73-ac062752c54f" providerId="ADAL" clId="{E0E3A4EA-C0A9-455C-B7B7-61453C1C114D}" dt="2024-05-03T19:39:17.678" v="48" actId="47"/>
        <pc:sldMkLst>
          <pc:docMk/>
          <pc:sldMk cId="0" sldId="686"/>
        </pc:sldMkLst>
      </pc:sldChg>
      <pc:sldChg chg="del">
        <pc:chgData name="TOMMASINI ALBERTO" userId="8c013d22-ceb2-4014-ae73-ac062752c54f" providerId="ADAL" clId="{E0E3A4EA-C0A9-455C-B7B7-61453C1C114D}" dt="2024-05-03T19:39:17.131" v="47" actId="47"/>
        <pc:sldMkLst>
          <pc:docMk/>
          <pc:sldMk cId="0" sldId="695"/>
        </pc:sldMkLst>
      </pc:sldChg>
      <pc:sldChg chg="del">
        <pc:chgData name="TOMMASINI ALBERTO" userId="8c013d22-ceb2-4014-ae73-ac062752c54f" providerId="ADAL" clId="{E0E3A4EA-C0A9-455C-B7B7-61453C1C114D}" dt="2024-05-03T19:38:37.222" v="19" actId="47"/>
        <pc:sldMkLst>
          <pc:docMk/>
          <pc:sldMk cId="3197648768" sldId="874"/>
        </pc:sldMkLst>
      </pc:sldChg>
      <pc:sldChg chg="del">
        <pc:chgData name="TOMMASINI ALBERTO" userId="8c013d22-ceb2-4014-ae73-ac062752c54f" providerId="ADAL" clId="{E0E3A4EA-C0A9-455C-B7B7-61453C1C114D}" dt="2024-05-03T19:38:38.696" v="21" actId="47"/>
        <pc:sldMkLst>
          <pc:docMk/>
          <pc:sldMk cId="3657990347" sldId="890"/>
        </pc:sldMkLst>
      </pc:sldChg>
      <pc:sldChg chg="del">
        <pc:chgData name="TOMMASINI ALBERTO" userId="8c013d22-ceb2-4014-ae73-ac062752c54f" providerId="ADAL" clId="{E0E3A4EA-C0A9-455C-B7B7-61453C1C114D}" dt="2024-05-03T19:38:39.962" v="22" actId="47"/>
        <pc:sldMkLst>
          <pc:docMk/>
          <pc:sldMk cId="760661188" sldId="891"/>
        </pc:sldMkLst>
      </pc:sldChg>
      <pc:sldChg chg="del">
        <pc:chgData name="TOMMASINI ALBERTO" userId="8c013d22-ceb2-4014-ae73-ac062752c54f" providerId="ADAL" clId="{E0E3A4EA-C0A9-455C-B7B7-61453C1C114D}" dt="2024-05-03T19:38:42.496" v="25" actId="47"/>
        <pc:sldMkLst>
          <pc:docMk/>
          <pc:sldMk cId="3463056460" sldId="892"/>
        </pc:sldMkLst>
      </pc:sldChg>
      <pc:sldChg chg="del">
        <pc:chgData name="TOMMASINI ALBERTO" userId="8c013d22-ceb2-4014-ae73-ac062752c54f" providerId="ADAL" clId="{E0E3A4EA-C0A9-455C-B7B7-61453C1C114D}" dt="2024-05-03T19:38:41.370" v="24" actId="47"/>
        <pc:sldMkLst>
          <pc:docMk/>
          <pc:sldMk cId="3018627662" sldId="893"/>
        </pc:sldMkLst>
      </pc:sldChg>
      <pc:sldChg chg="del">
        <pc:chgData name="TOMMASINI ALBERTO" userId="8c013d22-ceb2-4014-ae73-ac062752c54f" providerId="ADAL" clId="{E0E3A4EA-C0A9-455C-B7B7-61453C1C114D}" dt="2024-05-03T19:38:20.743" v="0" actId="47"/>
        <pc:sldMkLst>
          <pc:docMk/>
          <pc:sldMk cId="2137572647" sldId="899"/>
        </pc:sldMkLst>
      </pc:sldChg>
      <pc:sldChg chg="del">
        <pc:chgData name="TOMMASINI ALBERTO" userId="8c013d22-ceb2-4014-ae73-ac062752c54f" providerId="ADAL" clId="{E0E3A4EA-C0A9-455C-B7B7-61453C1C114D}" dt="2024-05-03T19:38:20.743" v="0" actId="47"/>
        <pc:sldMkLst>
          <pc:docMk/>
          <pc:sldMk cId="2640462376" sldId="900"/>
        </pc:sldMkLst>
      </pc:sldChg>
      <pc:sldChg chg="del">
        <pc:chgData name="TOMMASINI ALBERTO" userId="8c013d22-ceb2-4014-ae73-ac062752c54f" providerId="ADAL" clId="{E0E3A4EA-C0A9-455C-B7B7-61453C1C114D}" dt="2024-05-03T19:38:20.743" v="0" actId="47"/>
        <pc:sldMkLst>
          <pc:docMk/>
          <pc:sldMk cId="583452296" sldId="901"/>
        </pc:sldMkLst>
      </pc:sldChg>
      <pc:sldChg chg="del">
        <pc:chgData name="TOMMASINI ALBERTO" userId="8c013d22-ceb2-4014-ae73-ac062752c54f" providerId="ADAL" clId="{E0E3A4EA-C0A9-455C-B7B7-61453C1C114D}" dt="2024-05-03T19:38:23.761" v="4" actId="47"/>
        <pc:sldMkLst>
          <pc:docMk/>
          <pc:sldMk cId="32071951" sldId="902"/>
        </pc:sldMkLst>
      </pc:sldChg>
      <pc:sldChg chg="del">
        <pc:chgData name="TOMMASINI ALBERTO" userId="8c013d22-ceb2-4014-ae73-ac062752c54f" providerId="ADAL" clId="{E0E3A4EA-C0A9-455C-B7B7-61453C1C114D}" dt="2024-05-03T19:38:31.687" v="17" actId="47"/>
        <pc:sldMkLst>
          <pc:docMk/>
          <pc:sldMk cId="1193718101" sldId="904"/>
        </pc:sldMkLst>
      </pc:sldChg>
      <pc:sldChg chg="del">
        <pc:chgData name="TOMMASINI ALBERTO" userId="8c013d22-ceb2-4014-ae73-ac062752c54f" providerId="ADAL" clId="{E0E3A4EA-C0A9-455C-B7B7-61453C1C114D}" dt="2024-05-03T19:38:27.404" v="11" actId="47"/>
        <pc:sldMkLst>
          <pc:docMk/>
          <pc:sldMk cId="4121448566" sldId="905"/>
        </pc:sldMkLst>
      </pc:sldChg>
      <pc:sldChg chg="del">
        <pc:chgData name="TOMMASINI ALBERTO" userId="8c013d22-ceb2-4014-ae73-ac062752c54f" providerId="ADAL" clId="{E0E3A4EA-C0A9-455C-B7B7-61453C1C114D}" dt="2024-05-03T19:38:27.920" v="12" actId="47"/>
        <pc:sldMkLst>
          <pc:docMk/>
          <pc:sldMk cId="0" sldId="906"/>
        </pc:sldMkLst>
      </pc:sldChg>
      <pc:sldChg chg="del">
        <pc:chgData name="TOMMASINI ALBERTO" userId="8c013d22-ceb2-4014-ae73-ac062752c54f" providerId="ADAL" clId="{E0E3A4EA-C0A9-455C-B7B7-61453C1C114D}" dt="2024-05-03T19:38:25.638" v="8" actId="47"/>
        <pc:sldMkLst>
          <pc:docMk/>
          <pc:sldMk cId="861592832" sldId="908"/>
        </pc:sldMkLst>
      </pc:sldChg>
      <pc:sldChg chg="del">
        <pc:chgData name="TOMMASINI ALBERTO" userId="8c013d22-ceb2-4014-ae73-ac062752c54f" providerId="ADAL" clId="{E0E3A4EA-C0A9-455C-B7B7-61453C1C114D}" dt="2024-05-03T19:39:25.091" v="55" actId="47"/>
        <pc:sldMkLst>
          <pc:docMk/>
          <pc:sldMk cId="295708518" sldId="914"/>
        </pc:sldMkLst>
      </pc:sldChg>
      <pc:sldChg chg="del">
        <pc:chgData name="TOMMASINI ALBERTO" userId="8c013d22-ceb2-4014-ae73-ac062752c54f" providerId="ADAL" clId="{E0E3A4EA-C0A9-455C-B7B7-61453C1C114D}" dt="2024-05-03T19:38:40.573" v="23" actId="47"/>
        <pc:sldMkLst>
          <pc:docMk/>
          <pc:sldMk cId="1839723070" sldId="915"/>
        </pc:sldMkLst>
      </pc:sldChg>
      <pc:sldChg chg="del">
        <pc:chgData name="TOMMASINI ALBERTO" userId="8c013d22-ceb2-4014-ae73-ac062752c54f" providerId="ADAL" clId="{E0E3A4EA-C0A9-455C-B7B7-61453C1C114D}" dt="2024-05-03T19:39:00.441" v="29" actId="47"/>
        <pc:sldMkLst>
          <pc:docMk/>
          <pc:sldMk cId="0" sldId="916"/>
        </pc:sldMkLst>
      </pc:sldChg>
      <pc:sldChg chg="del">
        <pc:chgData name="TOMMASINI ALBERTO" userId="8c013d22-ceb2-4014-ae73-ac062752c54f" providerId="ADAL" clId="{E0E3A4EA-C0A9-455C-B7B7-61453C1C114D}" dt="2024-05-03T19:39:01.316" v="30" actId="47"/>
        <pc:sldMkLst>
          <pc:docMk/>
          <pc:sldMk cId="0" sldId="917"/>
        </pc:sldMkLst>
      </pc:sldChg>
      <pc:sldChg chg="del">
        <pc:chgData name="TOMMASINI ALBERTO" userId="8c013d22-ceb2-4014-ae73-ac062752c54f" providerId="ADAL" clId="{E0E3A4EA-C0A9-455C-B7B7-61453C1C114D}" dt="2024-05-03T19:39:13.363" v="42" actId="47"/>
        <pc:sldMkLst>
          <pc:docMk/>
          <pc:sldMk cId="3152885485" sldId="919"/>
        </pc:sldMkLst>
      </pc:sldChg>
      <pc:sldChg chg="del">
        <pc:chgData name="TOMMASINI ALBERTO" userId="8c013d22-ceb2-4014-ae73-ac062752c54f" providerId="ADAL" clId="{E0E3A4EA-C0A9-455C-B7B7-61453C1C114D}" dt="2024-05-03T19:39:14.566" v="43" actId="47"/>
        <pc:sldMkLst>
          <pc:docMk/>
          <pc:sldMk cId="2695659744" sldId="920"/>
        </pc:sldMkLst>
      </pc:sldChg>
      <pc:sldChg chg="del">
        <pc:chgData name="TOMMASINI ALBERTO" userId="8c013d22-ceb2-4014-ae73-ac062752c54f" providerId="ADAL" clId="{E0E3A4EA-C0A9-455C-B7B7-61453C1C114D}" dt="2024-05-03T19:39:10.047" v="39" actId="47"/>
        <pc:sldMkLst>
          <pc:docMk/>
          <pc:sldMk cId="549948581" sldId="923"/>
        </pc:sldMkLst>
      </pc:sldChg>
      <pc:sldChg chg="del">
        <pc:chgData name="TOMMASINI ALBERTO" userId="8c013d22-ceb2-4014-ae73-ac062752c54f" providerId="ADAL" clId="{E0E3A4EA-C0A9-455C-B7B7-61453C1C114D}" dt="2024-05-03T19:39:21.991" v="54" actId="47"/>
        <pc:sldMkLst>
          <pc:docMk/>
          <pc:sldMk cId="0" sldId="932"/>
        </pc:sldMkLst>
      </pc:sldChg>
      <pc:sldChg chg="del">
        <pc:chgData name="TOMMASINI ALBERTO" userId="8c013d22-ceb2-4014-ae73-ac062752c54f" providerId="ADAL" clId="{E0E3A4EA-C0A9-455C-B7B7-61453C1C114D}" dt="2024-05-03T19:39:10.984" v="40" actId="47"/>
        <pc:sldMkLst>
          <pc:docMk/>
          <pc:sldMk cId="3855280570" sldId="940"/>
        </pc:sldMkLst>
      </pc:sldChg>
      <pc:sldChg chg="del">
        <pc:chgData name="TOMMASINI ALBERTO" userId="8c013d22-ceb2-4014-ae73-ac062752c54f" providerId="ADAL" clId="{E0E3A4EA-C0A9-455C-B7B7-61453C1C114D}" dt="2024-05-03T19:39:11.984" v="41" actId="47"/>
        <pc:sldMkLst>
          <pc:docMk/>
          <pc:sldMk cId="3986247440" sldId="941"/>
        </pc:sldMkLst>
      </pc:sldChg>
      <pc:sldChg chg="del">
        <pc:chgData name="TOMMASINI ALBERTO" userId="8c013d22-ceb2-4014-ae73-ac062752c54f" providerId="ADAL" clId="{E0E3A4EA-C0A9-455C-B7B7-61453C1C114D}" dt="2024-05-03T19:39:18.368" v="49" actId="47"/>
        <pc:sldMkLst>
          <pc:docMk/>
          <pc:sldMk cId="0" sldId="943"/>
        </pc:sldMkLst>
      </pc:sldChg>
      <pc:sldChg chg="del">
        <pc:chgData name="TOMMASINI ALBERTO" userId="8c013d22-ceb2-4014-ae73-ac062752c54f" providerId="ADAL" clId="{E0E3A4EA-C0A9-455C-B7B7-61453C1C114D}" dt="2024-05-03T19:39:19.026" v="50" actId="47"/>
        <pc:sldMkLst>
          <pc:docMk/>
          <pc:sldMk cId="0" sldId="9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98EA4-DBD3-490F-A0CF-B842B50296C0}" type="datetimeFigureOut">
              <a:rPr lang="it-IT" smtClean="0"/>
              <a:t>03/05/2024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37171-8477-447A-A88D-E7CE6CB58889}" type="slidenum">
              <a:rPr lang="it-IT" smtClean="0"/>
              <a:t>‹#›</a:t>
            </a:fld>
            <a:endParaRPr lang="it-IT"/>
          </a:p>
        </p:txBody>
      </p:sp>
    </p:spTree>
    <p:extLst>
      <p:ext uri="{BB962C8B-B14F-4D97-AF65-F5344CB8AC3E}">
        <p14:creationId xmlns:p14="http://schemas.microsoft.com/office/powerpoint/2010/main" val="401099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F4EB9-52F9-0391-C43C-885D74ACFAAE}"/>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52FFB578-E59A-7B52-2043-AD8069F4D018}"/>
              </a:ext>
            </a:extLst>
          </p:cNvPr>
          <p:cNvSpPr>
            <a:spLocks noGrp="1" noChangeArrowheads="1"/>
          </p:cNvSpPr>
          <p:nvPr>
            <p:ph type="sldNum" sz="quarter" idx="5"/>
          </p:nvPr>
        </p:nvSpPr>
        <p:spPr>
          <a:noFill/>
        </p:spPr>
        <p:txBody>
          <a:bodyPr/>
          <a:lstStyle/>
          <a:p>
            <a:fld id="{3C105325-9E43-4133-A2FB-6E75B36373AF}" type="slidenum">
              <a:rPr lang="it-IT"/>
              <a:pPr/>
              <a:t>2</a:t>
            </a:fld>
            <a:endParaRPr lang="it-IT"/>
          </a:p>
        </p:txBody>
      </p:sp>
      <p:sp>
        <p:nvSpPr>
          <p:cNvPr id="34819" name="Rectangle 2">
            <a:extLst>
              <a:ext uri="{FF2B5EF4-FFF2-40B4-BE49-F238E27FC236}">
                <a16:creationId xmlns:a16="http://schemas.microsoft.com/office/drawing/2014/main" id="{5F51BB23-6042-9AAC-8DB8-FFE35AE46E9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120DBDE-6E12-9C7D-2292-AA9FD103B4E3}"/>
              </a:ext>
            </a:extLst>
          </p:cNvPr>
          <p:cNvSpPr>
            <a:spLocks noGrp="1" noChangeArrowheads="1"/>
          </p:cNvSpPr>
          <p:nvPr>
            <p:ph type="body" idx="1"/>
          </p:nvPr>
        </p:nvSpPr>
        <p:spPr>
          <a:noFill/>
          <a:ln/>
        </p:spPr>
        <p:txBody>
          <a:bodyPr/>
          <a:lstStyle/>
          <a:p>
            <a:pPr eaLnBrk="1" hangingPunct="1"/>
            <a:r>
              <a:rPr lang="it-IT"/>
              <a:t>Tipologia della trasmissione genetica e della patogenesi. Confronto con altre malattie. Peculiarità.</a:t>
            </a:r>
          </a:p>
        </p:txBody>
      </p:sp>
    </p:spTree>
    <p:extLst>
      <p:ext uri="{BB962C8B-B14F-4D97-AF65-F5344CB8AC3E}">
        <p14:creationId xmlns:p14="http://schemas.microsoft.com/office/powerpoint/2010/main" val="318321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Ezio </a:t>
            </a:r>
            <a:r>
              <a:rPr lang="it-IT" dirty="0" err="1"/>
              <a:t>Silvestroni</a:t>
            </a:r>
            <a:r>
              <a:rPr lang="it-IT" dirty="0"/>
              <a:t> e Ida Bianco:</a:t>
            </a:r>
            <a:r>
              <a:rPr lang="it-IT" baseline="0" dirty="0"/>
              <a:t> screening della talassemia</a:t>
            </a:r>
            <a:endParaRPr lang="it-IT" dirty="0"/>
          </a:p>
        </p:txBody>
      </p:sp>
      <p:sp>
        <p:nvSpPr>
          <p:cNvPr id="4" name="Segnaposto numero diapositiva 3"/>
          <p:cNvSpPr>
            <a:spLocks noGrp="1"/>
          </p:cNvSpPr>
          <p:nvPr>
            <p:ph type="sldNum" sz="quarter" idx="10"/>
          </p:nvPr>
        </p:nvSpPr>
        <p:spPr/>
        <p:txBody>
          <a:bodyPr/>
          <a:lstStyle/>
          <a:p>
            <a:fld id="{C3182E07-F76D-490A-8E72-32AA00748D71}" type="slidenum">
              <a:rPr lang="it-IT" smtClean="0"/>
              <a:pPr/>
              <a:t>12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30C48C5-E66D-4DB8-A034-1579ECD54A28}" type="slidenum">
              <a:rPr lang="it-IT"/>
              <a:pPr/>
              <a:t>20</a:t>
            </a:fld>
            <a:endParaRPr lang="it-IT"/>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it-IT"/>
              <a:t>Emocromo etc … ma all’inizio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a:extLst>
              <a:ext uri="{FF2B5EF4-FFF2-40B4-BE49-F238E27FC236}">
                <a16:creationId xmlns:a16="http://schemas.microsoft.com/office/drawing/2014/main" id="{E3CB0141-32FE-7A68-4812-92A7D9CB6D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egnaposto note 2">
            <a:extLst>
              <a:ext uri="{FF2B5EF4-FFF2-40B4-BE49-F238E27FC236}">
                <a16:creationId xmlns:a16="http://schemas.microsoft.com/office/drawing/2014/main" id="{C0AC1D7C-79BE-72F1-5590-FAEE3091F2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egnaposto numero diapositiva 3">
            <a:extLst>
              <a:ext uri="{FF2B5EF4-FFF2-40B4-BE49-F238E27FC236}">
                <a16:creationId xmlns:a16="http://schemas.microsoft.com/office/drawing/2014/main" id="{29D377AB-83F3-BFFD-6760-D46381CDDE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79919B-1639-43BF-AA12-B2F59A0DA99B}" type="slidenum">
              <a:rPr lang="en-US" altLang="en-US"/>
              <a:pPr>
                <a:spcBef>
                  <a:spcPct val="0"/>
                </a:spcBef>
              </a:pPr>
              <a:t>35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EF70-23E5-4E59-A094-3BDFA41E3C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C47EAC52-F59A-9387-E53F-B56BE3667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C528E3B2-97DB-A494-50C5-9ACBA49CF9B2}"/>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5" name="Footer Placeholder 4">
            <a:extLst>
              <a:ext uri="{FF2B5EF4-FFF2-40B4-BE49-F238E27FC236}">
                <a16:creationId xmlns:a16="http://schemas.microsoft.com/office/drawing/2014/main" id="{C00A1B45-B2E3-9D8D-16B5-CC1CCE26227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087E459-5D83-0A6D-B9F5-F12B14D8C663}"/>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197117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95B3-2BAA-9BDC-3B59-D60938F24D13}"/>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2672DBF-E374-9BC0-296A-23512EEC0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DAB28BC-4261-04C4-DB24-D5B922632AE0}"/>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5" name="Footer Placeholder 4">
            <a:extLst>
              <a:ext uri="{FF2B5EF4-FFF2-40B4-BE49-F238E27FC236}">
                <a16:creationId xmlns:a16="http://schemas.microsoft.com/office/drawing/2014/main" id="{65EC41DB-1F78-459C-D079-147242A7276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93D9356-2D06-D7DF-64D3-E77057667B1D}"/>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13428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B7CECC-589F-F9C7-F315-001CEF6CC5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01583D9E-7D9C-80F8-44EF-A57C4FF4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F6A763B-5E8D-7AA6-EF95-66FEEC8E1A38}"/>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5" name="Footer Placeholder 4">
            <a:extLst>
              <a:ext uri="{FF2B5EF4-FFF2-40B4-BE49-F238E27FC236}">
                <a16:creationId xmlns:a16="http://schemas.microsoft.com/office/drawing/2014/main" id="{C9398441-6AFC-84B8-1AA3-8E0C6B8A546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0CA5150-4F85-5CDD-35BA-A5D5DAD8398D}"/>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3713530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0414B4F6-6CC3-43AA-A10E-82A6D082BABA}"/>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48545B2A-E806-4E8D-A62D-E276C760C08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1269311E-5C95-4B0A-856C-3815C047C9D0}"/>
              </a:ext>
            </a:extLst>
          </p:cNvPr>
          <p:cNvSpPr>
            <a:spLocks noGrp="1" noChangeArrowheads="1"/>
          </p:cNvSpPr>
          <p:nvPr>
            <p:ph type="sldNum" sz="quarter" idx="12"/>
          </p:nvPr>
        </p:nvSpPr>
        <p:spPr>
          <a:ln/>
        </p:spPr>
        <p:txBody>
          <a:bodyPr/>
          <a:lstStyle>
            <a:lvl1pPr>
              <a:defRPr/>
            </a:lvl1pPr>
          </a:lstStyle>
          <a:p>
            <a:fld id="{DC8B6617-8974-4000-82B4-3A49B2A5EF95}" type="slidenum">
              <a:rPr lang="it-IT" altLang="en-US"/>
              <a:pPr/>
              <a:t>‹#›</a:t>
            </a:fld>
            <a:endParaRPr lang="it-IT" altLang="en-US"/>
          </a:p>
        </p:txBody>
      </p:sp>
    </p:spTree>
    <p:extLst>
      <p:ext uri="{BB962C8B-B14F-4D97-AF65-F5344CB8AC3E}">
        <p14:creationId xmlns:p14="http://schemas.microsoft.com/office/powerpoint/2010/main" val="389830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81F7-0B18-C184-562D-EA02BD62C21D}"/>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F223FD5-02B7-CFA4-1790-793F14B05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2504C9D-3037-D449-A88A-8AAD5596A489}"/>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5" name="Footer Placeholder 4">
            <a:extLst>
              <a:ext uri="{FF2B5EF4-FFF2-40B4-BE49-F238E27FC236}">
                <a16:creationId xmlns:a16="http://schemas.microsoft.com/office/drawing/2014/main" id="{EE2C8CD6-E027-3451-F52E-FF2B837F144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CF2E279-5EC5-DBAF-8508-422F19D0CD73}"/>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262557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5774-1B87-A26E-F7CD-AE5589FA2E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70CC795D-6CAD-A5C8-D180-D4B0EE941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7B9CD6-B0BA-3BA6-553C-397971378C33}"/>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5" name="Footer Placeholder 4">
            <a:extLst>
              <a:ext uri="{FF2B5EF4-FFF2-40B4-BE49-F238E27FC236}">
                <a16:creationId xmlns:a16="http://schemas.microsoft.com/office/drawing/2014/main" id="{BAB2C221-DA7E-A13F-F237-42ED9F45F34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B002BDE-5CFC-6704-A4AC-ECE79317A486}"/>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268636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B800-DA27-F0CE-90C9-C8A7AB4FB36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C69811DB-7DF6-711C-E476-726DB14E03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5A36342D-BA71-77F7-21AC-250DFDFBBE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B6925356-7164-9F60-EE93-2CF264D68A16}"/>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6" name="Footer Placeholder 5">
            <a:extLst>
              <a:ext uri="{FF2B5EF4-FFF2-40B4-BE49-F238E27FC236}">
                <a16:creationId xmlns:a16="http://schemas.microsoft.com/office/drawing/2014/main" id="{9E6959E9-8FC7-98F0-8DCC-BA811D628977}"/>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015DB5C8-8E58-B986-BCF2-9977E042F0D1}"/>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391332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F371-DD8B-24CA-E684-ABC1CDE77EE1}"/>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CD0340E6-F3F9-9AFB-9904-B6B674004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97139F-DB2E-4605-DE16-F8B844D35E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61F2F1CD-D188-2318-D69B-42D0FCA9B6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EFCB1-87A0-70DA-F3AB-CCA838D2C7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489E69E4-437F-D58A-588C-DEB9ACAFB4F2}"/>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8" name="Footer Placeholder 7">
            <a:extLst>
              <a:ext uri="{FF2B5EF4-FFF2-40B4-BE49-F238E27FC236}">
                <a16:creationId xmlns:a16="http://schemas.microsoft.com/office/drawing/2014/main" id="{59ED69D1-72A7-7A8C-CC1F-B3738B527DF3}"/>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0108EBFC-1C1D-B188-2F2B-1C82452C9C9C}"/>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330464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11E1-B6A6-B81C-39D9-BC5FBA2B997B}"/>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F7232085-3C14-DF6B-F251-6A458173D2B7}"/>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4" name="Footer Placeholder 3">
            <a:extLst>
              <a:ext uri="{FF2B5EF4-FFF2-40B4-BE49-F238E27FC236}">
                <a16:creationId xmlns:a16="http://schemas.microsoft.com/office/drawing/2014/main" id="{551853F2-45A3-00E1-419A-5122DBEA978C}"/>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719EB193-2D70-0BF5-CDA9-F7F9CA395B1C}"/>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316249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D3560-BF69-021C-6440-540F56748F89}"/>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3" name="Footer Placeholder 2">
            <a:extLst>
              <a:ext uri="{FF2B5EF4-FFF2-40B4-BE49-F238E27FC236}">
                <a16:creationId xmlns:a16="http://schemas.microsoft.com/office/drawing/2014/main" id="{AA914A66-5C96-1893-62E6-2DCF763A37EC}"/>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0DD7E706-A89D-E3FC-22CF-D67F0DC9D261}"/>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378803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4E11-DB8C-6ECC-16B8-E12EEEA00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F61E495B-0744-D4B1-CC7A-EFB989D36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F8BB5E77-2AAE-7301-44D9-85B926EB1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8B287-5EA7-550C-2F50-A8AC7E63644B}"/>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6" name="Footer Placeholder 5">
            <a:extLst>
              <a:ext uri="{FF2B5EF4-FFF2-40B4-BE49-F238E27FC236}">
                <a16:creationId xmlns:a16="http://schemas.microsoft.com/office/drawing/2014/main" id="{E55CD400-369B-33F7-2AF4-670409EAE84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08D8E27-9CBE-8DF7-E6E0-71CF3CE78F2D}"/>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361716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3867-0139-78F5-D8BE-CB6D9AC35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EE22F17C-FB1A-3916-E4B2-5794E01924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442601D3-04F3-DA57-2B85-A66240B6C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749A3-02DD-1858-3A22-BDC8AE7ED8A0}"/>
              </a:ext>
            </a:extLst>
          </p:cNvPr>
          <p:cNvSpPr>
            <a:spLocks noGrp="1"/>
          </p:cNvSpPr>
          <p:nvPr>
            <p:ph type="dt" sz="half" idx="10"/>
          </p:nvPr>
        </p:nvSpPr>
        <p:spPr/>
        <p:txBody>
          <a:bodyPr/>
          <a:lstStyle/>
          <a:p>
            <a:fld id="{31C15875-1B4D-42BC-AF6C-E263F9D2095F}" type="datetimeFigureOut">
              <a:rPr lang="it-IT" smtClean="0"/>
              <a:t>03/05/2024</a:t>
            </a:fld>
            <a:endParaRPr lang="it-IT"/>
          </a:p>
        </p:txBody>
      </p:sp>
      <p:sp>
        <p:nvSpPr>
          <p:cNvPr id="6" name="Footer Placeholder 5">
            <a:extLst>
              <a:ext uri="{FF2B5EF4-FFF2-40B4-BE49-F238E27FC236}">
                <a16:creationId xmlns:a16="http://schemas.microsoft.com/office/drawing/2014/main" id="{89FE9D7A-A917-54A8-C658-1B288DC78491}"/>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6920E17-2866-F1DD-AA4F-92901AB87644}"/>
              </a:ext>
            </a:extLst>
          </p:cNvPr>
          <p:cNvSpPr>
            <a:spLocks noGrp="1"/>
          </p:cNvSpPr>
          <p:nvPr>
            <p:ph type="sldNum" sz="quarter" idx="12"/>
          </p:nvPr>
        </p:nvSpPr>
        <p:spPr/>
        <p:txBody>
          <a:bodyPr/>
          <a:lstStyle/>
          <a:p>
            <a:fld id="{F3B81D58-5577-4616-9F51-1A3BEECEBE7A}" type="slidenum">
              <a:rPr lang="it-IT" smtClean="0"/>
              <a:t>‹#›</a:t>
            </a:fld>
            <a:endParaRPr lang="it-IT"/>
          </a:p>
        </p:txBody>
      </p:sp>
    </p:spTree>
    <p:extLst>
      <p:ext uri="{BB962C8B-B14F-4D97-AF65-F5344CB8AC3E}">
        <p14:creationId xmlns:p14="http://schemas.microsoft.com/office/powerpoint/2010/main" val="228294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6DCF4C-B62A-6626-697F-E09DC4A9C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AF78CFF1-1295-83C3-34DC-FCB9CAC00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080D25E-74F7-2FEA-AA7C-BEBEBE49B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15875-1B4D-42BC-AF6C-E263F9D2095F}" type="datetimeFigureOut">
              <a:rPr lang="it-IT" smtClean="0"/>
              <a:t>03/05/2024</a:t>
            </a:fld>
            <a:endParaRPr lang="it-IT"/>
          </a:p>
        </p:txBody>
      </p:sp>
      <p:sp>
        <p:nvSpPr>
          <p:cNvPr id="5" name="Footer Placeholder 4">
            <a:extLst>
              <a:ext uri="{FF2B5EF4-FFF2-40B4-BE49-F238E27FC236}">
                <a16:creationId xmlns:a16="http://schemas.microsoft.com/office/drawing/2014/main" id="{F7F1DD3E-E69B-63F0-0C88-19FA1BDF4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42D6078A-53D2-81AD-9941-6DA863829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81D58-5577-4616-9F51-1A3BEECEBE7A}" type="slidenum">
              <a:rPr lang="it-IT" smtClean="0"/>
              <a:t>‹#›</a:t>
            </a:fld>
            <a:endParaRPr lang="it-IT"/>
          </a:p>
        </p:txBody>
      </p:sp>
    </p:spTree>
    <p:extLst>
      <p:ext uri="{BB962C8B-B14F-4D97-AF65-F5344CB8AC3E}">
        <p14:creationId xmlns:p14="http://schemas.microsoft.com/office/powerpoint/2010/main" val="120808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bl6JDuBCPo&amp;t=2s" TargetMode="External"/><Relationship Id="rId2" Type="http://schemas.openxmlformats.org/officeDocument/2006/relationships/hyperlink" Target="https://www.youtube.com/watch?v=XacbznajDo0&amp;t=22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6D9F7-CD18-4A61-BC7D-896374CFBBEC}"/>
              </a:ext>
            </a:extLst>
          </p:cNvPr>
          <p:cNvSpPr txBox="1"/>
          <p:nvPr/>
        </p:nvSpPr>
        <p:spPr>
          <a:xfrm>
            <a:off x="1098839" y="698951"/>
            <a:ext cx="9923388" cy="1200329"/>
          </a:xfrm>
          <a:prstGeom prst="rect">
            <a:avLst/>
          </a:prstGeom>
          <a:noFill/>
        </p:spPr>
        <p:txBody>
          <a:bodyPr wrap="square" rtlCol="0">
            <a:spAutoFit/>
          </a:bodyPr>
          <a:lstStyle/>
          <a:p>
            <a:pPr algn="ctr"/>
            <a:r>
              <a:rPr lang="en-US" sz="7200" b="1" dirty="0">
                <a:solidFill>
                  <a:srgbClr val="00B050"/>
                </a:solidFill>
              </a:rPr>
              <a:t>PATOLOGIA GENERALE</a:t>
            </a:r>
          </a:p>
        </p:txBody>
      </p:sp>
      <p:pic>
        <p:nvPicPr>
          <p:cNvPr id="6" name="Picture 6" descr="logo burlo_colore">
            <a:extLst>
              <a:ext uri="{FF2B5EF4-FFF2-40B4-BE49-F238E27FC236}">
                <a16:creationId xmlns:a16="http://schemas.microsoft.com/office/drawing/2014/main" id="{19B7DFD1-790C-352F-8B56-504BA01E0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43" y="5437819"/>
            <a:ext cx="3289797" cy="109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AFE7B1A-F206-A51F-84FA-CAA2F672A1B9}"/>
              </a:ext>
            </a:extLst>
          </p:cNvPr>
          <p:cNvSpPr txBox="1"/>
          <p:nvPr/>
        </p:nvSpPr>
        <p:spPr>
          <a:xfrm>
            <a:off x="4716594" y="4495803"/>
            <a:ext cx="1947649" cy="369332"/>
          </a:xfrm>
          <a:prstGeom prst="rect">
            <a:avLst/>
          </a:prstGeom>
          <a:noFill/>
        </p:spPr>
        <p:txBody>
          <a:bodyPr wrap="none" rtlCol="0">
            <a:spAutoFit/>
          </a:bodyPr>
          <a:lstStyle/>
          <a:p>
            <a:r>
              <a:rPr lang="en-GB" dirty="0"/>
              <a:t>Alberto Tommasini</a:t>
            </a:r>
          </a:p>
        </p:txBody>
      </p:sp>
      <p:pic>
        <p:nvPicPr>
          <p:cNvPr id="8" name="Picture 2" descr="Università degli studi di Trieste">
            <a:extLst>
              <a:ext uri="{FF2B5EF4-FFF2-40B4-BE49-F238E27FC236}">
                <a16:creationId xmlns:a16="http://schemas.microsoft.com/office/drawing/2014/main" id="{D57E5811-6619-CEEC-3DEE-86FF48CC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400" y="5395861"/>
            <a:ext cx="6254827" cy="109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99962E-512C-81F3-867F-47AD19F44029}"/>
              </a:ext>
            </a:extLst>
          </p:cNvPr>
          <p:cNvPicPr>
            <a:picLocks noChangeAspect="1"/>
          </p:cNvPicPr>
          <p:nvPr/>
        </p:nvPicPr>
        <p:blipFill>
          <a:blip r:embed="rId4"/>
          <a:stretch>
            <a:fillRect/>
          </a:stretch>
        </p:blipFill>
        <p:spPr>
          <a:xfrm>
            <a:off x="4425614" y="5371364"/>
            <a:ext cx="142283" cy="1144729"/>
          </a:xfrm>
          <a:prstGeom prst="rect">
            <a:avLst/>
          </a:prstGeom>
        </p:spPr>
      </p:pic>
      <p:cxnSp>
        <p:nvCxnSpPr>
          <p:cNvPr id="10" name="Straight Connector 9">
            <a:extLst>
              <a:ext uri="{FF2B5EF4-FFF2-40B4-BE49-F238E27FC236}">
                <a16:creationId xmlns:a16="http://schemas.microsoft.com/office/drawing/2014/main" id="{2D26ACCA-26B7-84E5-A28E-8D566FAFE8C3}"/>
              </a:ext>
            </a:extLst>
          </p:cNvPr>
          <p:cNvCxnSpPr/>
          <p:nvPr/>
        </p:nvCxnSpPr>
        <p:spPr>
          <a:xfrm>
            <a:off x="322259" y="5118249"/>
            <a:ext cx="11640065" cy="0"/>
          </a:xfrm>
          <a:prstGeom prst="line">
            <a:avLst/>
          </a:prstGeom>
          <a:ln w="28575">
            <a:solidFill>
              <a:srgbClr val="556C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07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3D3EB-B83A-89FB-6B2F-27920C388AA1}"/>
            </a:ext>
          </a:extLst>
        </p:cNvPr>
        <p:cNvGrpSpPr/>
        <p:nvPr/>
      </p:nvGrpSpPr>
      <p:grpSpPr>
        <a:xfrm>
          <a:off x="0" y="0"/>
          <a:ext cx="0" cy="0"/>
          <a:chOff x="0" y="0"/>
          <a:chExt cx="0" cy="0"/>
        </a:xfrm>
      </p:grpSpPr>
      <p:pic>
        <p:nvPicPr>
          <p:cNvPr id="6" name="Immagine 5" descr="book.jpg">
            <a:extLst>
              <a:ext uri="{FF2B5EF4-FFF2-40B4-BE49-F238E27FC236}">
                <a16:creationId xmlns:a16="http://schemas.microsoft.com/office/drawing/2014/main" id="{BE760DCF-3BAC-7624-518D-B6B830BB8149}"/>
              </a:ext>
            </a:extLst>
          </p:cNvPr>
          <p:cNvPicPr>
            <a:picLocks noChangeAspect="1"/>
          </p:cNvPicPr>
          <p:nvPr/>
        </p:nvPicPr>
        <p:blipFill>
          <a:blip r:embed="rId2" cstate="print"/>
          <a:stretch>
            <a:fillRect/>
          </a:stretch>
        </p:blipFill>
        <p:spPr>
          <a:xfrm>
            <a:off x="1524000" y="836712"/>
            <a:ext cx="9144000" cy="6021288"/>
          </a:xfrm>
          <a:prstGeom prst="rect">
            <a:avLst/>
          </a:prstGeom>
        </p:spPr>
      </p:pic>
      <p:sp>
        <p:nvSpPr>
          <p:cNvPr id="10" name="CasellaDiTesto 1">
            <a:extLst>
              <a:ext uri="{FF2B5EF4-FFF2-40B4-BE49-F238E27FC236}">
                <a16:creationId xmlns:a16="http://schemas.microsoft.com/office/drawing/2014/main" id="{491C64C2-2F21-161D-2886-97317364CA63}"/>
              </a:ext>
            </a:extLst>
          </p:cNvPr>
          <p:cNvSpPr txBox="1">
            <a:spLocks noChangeArrowheads="1"/>
          </p:cNvSpPr>
          <p:nvPr/>
        </p:nvSpPr>
        <p:spPr bwMode="auto">
          <a:xfrm>
            <a:off x="1919288" y="980728"/>
            <a:ext cx="3960688" cy="3170099"/>
          </a:xfrm>
          <a:prstGeom prst="rect">
            <a:avLst/>
          </a:prstGeom>
          <a:noFill/>
          <a:ln w="9525">
            <a:noFill/>
            <a:miter lim="800000"/>
            <a:headEnd/>
            <a:tailEnd/>
          </a:ln>
        </p:spPr>
        <p:txBody>
          <a:bodyPr wrap="square">
            <a:spAutoFit/>
          </a:bodyPr>
          <a:lstStyle/>
          <a:p>
            <a:pPr algn="just"/>
            <a:r>
              <a:rPr lang="en-US" sz="2000" dirty="0"/>
              <a:t>Il dr. Nathan a Boston decide di </a:t>
            </a:r>
            <a:r>
              <a:rPr lang="en-US" sz="2000" dirty="0" err="1"/>
              <a:t>mantenere</a:t>
            </a:r>
            <a:r>
              <a:rPr lang="en-US" sz="2000" dirty="0"/>
              <a:t> in vita il bambino </a:t>
            </a:r>
            <a:r>
              <a:rPr lang="en-US" sz="2000" dirty="0" err="1"/>
              <a:t>fino</a:t>
            </a:r>
            <a:r>
              <a:rPr lang="en-US" sz="2000" dirty="0"/>
              <a:t> </a:t>
            </a:r>
            <a:r>
              <a:rPr lang="en-US" sz="2000" dirty="0" err="1"/>
              <a:t>alla</a:t>
            </a:r>
            <a:r>
              <a:rPr lang="en-US" sz="2000" dirty="0"/>
              <a:t> </a:t>
            </a:r>
            <a:r>
              <a:rPr lang="en-US" sz="2000" dirty="0" err="1"/>
              <a:t>disponibilità</a:t>
            </a:r>
            <a:r>
              <a:rPr lang="en-US" sz="2000" dirty="0"/>
              <a:t> di </a:t>
            </a:r>
            <a:r>
              <a:rPr lang="en-US" sz="2000" dirty="0" err="1"/>
              <a:t>trattamenti</a:t>
            </a:r>
            <a:r>
              <a:rPr lang="en-US" sz="2000" dirty="0"/>
              <a:t> </a:t>
            </a:r>
            <a:r>
              <a:rPr lang="en-US" sz="2000" dirty="0" err="1"/>
              <a:t>migliori</a:t>
            </a:r>
            <a:r>
              <a:rPr lang="en-US" sz="2000" dirty="0"/>
              <a:t>. </a:t>
            </a:r>
          </a:p>
          <a:p>
            <a:pPr algn="just"/>
            <a:endParaRPr lang="en-US" sz="2000" dirty="0"/>
          </a:p>
          <a:p>
            <a:pPr algn="just"/>
            <a:r>
              <a:rPr lang="en-US" sz="2000" dirty="0"/>
              <a:t>"I could even envisage the creation and insertion of a normal beta </a:t>
            </a:r>
            <a:r>
              <a:rPr lang="en-US" sz="2000" dirty="0" err="1"/>
              <a:t>globin</a:t>
            </a:r>
            <a:r>
              <a:rPr lang="en-US" sz="2000" dirty="0"/>
              <a:t> gene into young patients with beta </a:t>
            </a:r>
            <a:r>
              <a:rPr lang="en-US" sz="2000" dirty="0" err="1"/>
              <a:t>thalassemia</a:t>
            </a:r>
            <a:r>
              <a:rPr lang="en-US" sz="2000" dirty="0"/>
              <a:t>, to cure their illness once and for all.“ </a:t>
            </a:r>
          </a:p>
        </p:txBody>
      </p:sp>
      <p:pic>
        <p:nvPicPr>
          <p:cNvPr id="497670" name="Picture 6" descr="http://www.harvardmagazine.com/sites/default/files/img/article/0609/0709_36_001.jpg?rand=480063436">
            <a:extLst>
              <a:ext uri="{FF2B5EF4-FFF2-40B4-BE49-F238E27FC236}">
                <a16:creationId xmlns:a16="http://schemas.microsoft.com/office/drawing/2014/main" id="{9452411D-C478-4316-4FAF-7FA1728E3C88}"/>
              </a:ext>
            </a:extLst>
          </p:cNvPr>
          <p:cNvPicPr>
            <a:picLocks noChangeAspect="1" noChangeArrowheads="1"/>
          </p:cNvPicPr>
          <p:nvPr/>
        </p:nvPicPr>
        <p:blipFill>
          <a:blip r:embed="rId3" cstate="print"/>
          <a:srcRect/>
          <a:stretch>
            <a:fillRect/>
          </a:stretch>
        </p:blipFill>
        <p:spPr bwMode="auto">
          <a:xfrm>
            <a:off x="6438416" y="2304167"/>
            <a:ext cx="3742616" cy="2520280"/>
          </a:xfrm>
          <a:prstGeom prst="rect">
            <a:avLst/>
          </a:prstGeom>
          <a:noFill/>
        </p:spPr>
      </p:pic>
      <p:sp>
        <p:nvSpPr>
          <p:cNvPr id="8" name="CasellaDiTesto 7">
            <a:extLst>
              <a:ext uri="{FF2B5EF4-FFF2-40B4-BE49-F238E27FC236}">
                <a16:creationId xmlns:a16="http://schemas.microsoft.com/office/drawing/2014/main" id="{3759A38D-5643-6384-318A-3AFA59AE0217}"/>
              </a:ext>
            </a:extLst>
          </p:cNvPr>
          <p:cNvSpPr txBox="1"/>
          <p:nvPr/>
        </p:nvSpPr>
        <p:spPr>
          <a:xfrm>
            <a:off x="6384032" y="980728"/>
            <a:ext cx="3672408" cy="1323439"/>
          </a:xfrm>
          <a:prstGeom prst="rect">
            <a:avLst/>
          </a:prstGeom>
          <a:noFill/>
        </p:spPr>
        <p:txBody>
          <a:bodyPr wrap="square" rtlCol="0">
            <a:spAutoFit/>
          </a:bodyPr>
          <a:lstStyle/>
          <a:p>
            <a:r>
              <a:rPr lang="it-IT" sz="2000" dirty="0"/>
              <a:t>Non giungerà la terapia genica, ma </a:t>
            </a:r>
            <a:r>
              <a:rPr lang="it-IT" sz="2000" dirty="0" err="1"/>
              <a:t>Saif</a:t>
            </a:r>
            <a:r>
              <a:rPr lang="it-IT" sz="2000" dirty="0"/>
              <a:t> sopravvive in età adulta.</a:t>
            </a:r>
          </a:p>
          <a:p>
            <a:r>
              <a:rPr lang="it-IT" sz="2000" dirty="0"/>
              <a:t>Come? </a:t>
            </a:r>
          </a:p>
          <a:p>
            <a:endParaRPr lang="it-IT" sz="2000" dirty="0"/>
          </a:p>
        </p:txBody>
      </p:sp>
    </p:spTree>
    <p:extLst>
      <p:ext uri="{BB962C8B-B14F-4D97-AF65-F5344CB8AC3E}">
        <p14:creationId xmlns:p14="http://schemas.microsoft.com/office/powerpoint/2010/main" val="84083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7670"/>
                                        </p:tgtEl>
                                        <p:attrNameLst>
                                          <p:attrName>style.visibility</p:attrName>
                                        </p:attrNameLst>
                                      </p:cBhvr>
                                      <p:to>
                                        <p:strVal val="visible"/>
                                      </p:to>
                                    </p:set>
                                    <p:animEffect transition="in" filter="fade">
                                      <p:cBhvr>
                                        <p:cTn id="7" dur="500"/>
                                        <p:tgtEl>
                                          <p:spTgt spid="4976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A30693E-B1AA-BC9D-1CFF-776813C248BB}"/>
              </a:ext>
            </a:extLst>
          </p:cNvPr>
          <p:cNvPicPr>
            <a:picLocks noChangeAspect="1" noChangeArrowheads="1"/>
          </p:cNvPicPr>
          <p:nvPr/>
        </p:nvPicPr>
        <p:blipFill>
          <a:blip r:embed="rId2" cstate="print"/>
          <a:srcRect/>
          <a:stretch>
            <a:fillRect/>
          </a:stretch>
        </p:blipFill>
        <p:spPr bwMode="auto">
          <a:xfrm>
            <a:off x="542797" y="548072"/>
            <a:ext cx="4063951" cy="5544616"/>
          </a:xfrm>
          <a:prstGeom prst="rect">
            <a:avLst/>
          </a:prstGeom>
          <a:noFill/>
          <a:ln w="9525">
            <a:noFill/>
            <a:miter lim="800000"/>
            <a:headEnd/>
            <a:tailEnd/>
          </a:ln>
        </p:spPr>
      </p:pic>
      <p:sp>
        <p:nvSpPr>
          <p:cNvPr id="3" name="TextBox 2">
            <a:extLst>
              <a:ext uri="{FF2B5EF4-FFF2-40B4-BE49-F238E27FC236}">
                <a16:creationId xmlns:a16="http://schemas.microsoft.com/office/drawing/2014/main" id="{CF7601F8-8E20-DC85-C34E-82CF977F9694}"/>
              </a:ext>
            </a:extLst>
          </p:cNvPr>
          <p:cNvSpPr txBox="1"/>
          <p:nvPr/>
        </p:nvSpPr>
        <p:spPr>
          <a:xfrm>
            <a:off x="5159828" y="548072"/>
            <a:ext cx="6013580" cy="1569660"/>
          </a:xfrm>
          <a:prstGeom prst="rect">
            <a:avLst/>
          </a:prstGeom>
          <a:noFill/>
        </p:spPr>
        <p:txBody>
          <a:bodyPr wrap="square" rtlCol="0">
            <a:spAutoFit/>
          </a:bodyPr>
          <a:lstStyle/>
          <a:p>
            <a:r>
              <a:rPr lang="it-IT" sz="3200" dirty="0"/>
              <a:t>Timelines della medicina si intrecciano con quelle dei nostri pazienti</a:t>
            </a:r>
          </a:p>
        </p:txBody>
      </p:sp>
    </p:spTree>
    <p:extLst>
      <p:ext uri="{BB962C8B-B14F-4D97-AF65-F5344CB8AC3E}">
        <p14:creationId xmlns:p14="http://schemas.microsoft.com/office/powerpoint/2010/main" val="552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24957924-8B77-4EE6-B1EF-F1D1C76AA7FD}"/>
              </a:ext>
            </a:extLst>
          </p:cNvPr>
          <p:cNvPicPr>
            <a:picLocks noChangeAspect="1"/>
          </p:cNvPicPr>
          <p:nvPr/>
        </p:nvPicPr>
        <p:blipFill>
          <a:blip r:embed="rId3"/>
          <a:stretch>
            <a:fillRect/>
          </a:stretch>
        </p:blipFill>
        <p:spPr>
          <a:xfrm>
            <a:off x="2522628" y="247463"/>
            <a:ext cx="7456026" cy="5570193"/>
          </a:xfrm>
          <a:prstGeom prst="rect">
            <a:avLst/>
          </a:prstGeom>
        </p:spPr>
      </p:pic>
      <p:sp>
        <p:nvSpPr>
          <p:cNvPr id="7" name="TextBox 6">
            <a:extLst>
              <a:ext uri="{FF2B5EF4-FFF2-40B4-BE49-F238E27FC236}">
                <a16:creationId xmlns:a16="http://schemas.microsoft.com/office/drawing/2014/main" id="{36AF0DD2-DB26-49DB-89CA-2FC205EFD755}"/>
              </a:ext>
            </a:extLst>
          </p:cNvPr>
          <p:cNvSpPr txBox="1"/>
          <p:nvPr/>
        </p:nvSpPr>
        <p:spPr>
          <a:xfrm>
            <a:off x="620060" y="6083674"/>
            <a:ext cx="11261163" cy="461665"/>
          </a:xfrm>
          <a:prstGeom prst="rect">
            <a:avLst/>
          </a:prstGeom>
          <a:noFill/>
        </p:spPr>
        <p:txBody>
          <a:bodyPr wrap="square" rtlCol="0">
            <a:spAutoFit/>
          </a:bodyPr>
          <a:lstStyle/>
          <a:p>
            <a:r>
              <a:rPr lang="en-US" sz="2400" b="1" dirty="0" err="1"/>
              <a:t>Sopravvivenza</a:t>
            </a:r>
            <a:r>
              <a:rPr lang="en-US" sz="2400" b="1" dirty="0"/>
              <a:t> di </a:t>
            </a:r>
            <a:r>
              <a:rPr lang="en-US" sz="2400" b="1" dirty="0" err="1"/>
              <a:t>soggetti</a:t>
            </a:r>
            <a:r>
              <a:rPr lang="en-US" sz="2400" b="1" dirty="0"/>
              <a:t> con beta </a:t>
            </a:r>
            <a:r>
              <a:rPr lang="en-US" sz="2400" b="1" dirty="0" err="1"/>
              <a:t>talessemia</a:t>
            </a:r>
            <a:r>
              <a:rPr lang="en-US" sz="2400" b="1" dirty="0"/>
              <a:t> </a:t>
            </a:r>
            <a:r>
              <a:rPr lang="en-US" sz="2400" b="1" dirty="0" err="1"/>
              <a:t>nati</a:t>
            </a:r>
            <a:r>
              <a:rPr lang="en-US" sz="2400" b="1" dirty="0"/>
              <a:t> in diverse </a:t>
            </a:r>
            <a:r>
              <a:rPr lang="en-US" sz="2400" b="1" dirty="0" err="1"/>
              <a:t>coorti</a:t>
            </a:r>
            <a:r>
              <a:rPr lang="en-US" sz="2400" b="1" dirty="0"/>
              <a:t> (</a:t>
            </a:r>
            <a:r>
              <a:rPr lang="en-US" sz="2400" dirty="0"/>
              <a:t>da C. </a:t>
            </a:r>
            <a:r>
              <a:rPr lang="en-US" sz="2400" dirty="0" err="1"/>
              <a:t>Vullo</a:t>
            </a:r>
            <a:r>
              <a:rPr lang="en-US" sz="2400" dirty="0"/>
              <a:t>, Ferrara</a:t>
            </a:r>
            <a:r>
              <a:rPr lang="en-US" sz="2400" b="1" dirty="0"/>
              <a:t>)</a:t>
            </a:r>
          </a:p>
        </p:txBody>
      </p:sp>
      <p:sp>
        <p:nvSpPr>
          <p:cNvPr id="2" name="TextBox 1">
            <a:extLst>
              <a:ext uri="{FF2B5EF4-FFF2-40B4-BE49-F238E27FC236}">
                <a16:creationId xmlns:a16="http://schemas.microsoft.com/office/drawing/2014/main" id="{8CDA1C9B-9640-04C1-7E4C-E8AE03E4BEDB}"/>
              </a:ext>
            </a:extLst>
          </p:cNvPr>
          <p:cNvSpPr txBox="1"/>
          <p:nvPr/>
        </p:nvSpPr>
        <p:spPr>
          <a:xfrm>
            <a:off x="10250599" y="5008815"/>
            <a:ext cx="958339" cy="707886"/>
          </a:xfrm>
          <a:prstGeom prst="rect">
            <a:avLst/>
          </a:prstGeom>
          <a:noFill/>
        </p:spPr>
        <p:txBody>
          <a:bodyPr wrap="none" rtlCol="0">
            <a:spAutoFit/>
          </a:bodyPr>
          <a:lstStyle/>
          <a:p>
            <a:r>
              <a:rPr lang="it-IT" sz="2000" b="1" dirty="0"/>
              <a:t>Terapia</a:t>
            </a:r>
          </a:p>
          <a:p>
            <a:r>
              <a:rPr lang="it-IT" sz="2000" b="1" dirty="0"/>
              <a:t>genica</a:t>
            </a:r>
          </a:p>
        </p:txBody>
      </p:sp>
      <p:sp>
        <p:nvSpPr>
          <p:cNvPr id="4" name="TextBox 3">
            <a:extLst>
              <a:ext uri="{FF2B5EF4-FFF2-40B4-BE49-F238E27FC236}">
                <a16:creationId xmlns:a16="http://schemas.microsoft.com/office/drawing/2014/main" id="{317B91B1-7EB5-6536-232D-8BD27F0ACC35}"/>
              </a:ext>
            </a:extLst>
          </p:cNvPr>
          <p:cNvSpPr txBox="1"/>
          <p:nvPr/>
        </p:nvSpPr>
        <p:spPr>
          <a:xfrm>
            <a:off x="2361301" y="4900108"/>
            <a:ext cx="1464825" cy="369332"/>
          </a:xfrm>
          <a:prstGeom prst="rect">
            <a:avLst/>
          </a:prstGeom>
          <a:noFill/>
        </p:spPr>
        <p:txBody>
          <a:bodyPr wrap="none" rtlCol="0">
            <a:spAutoFit/>
          </a:bodyPr>
          <a:lstStyle/>
          <a:p>
            <a:r>
              <a:rPr lang="it-IT" b="1" dirty="0">
                <a:solidFill>
                  <a:schemeClr val="tx1">
                    <a:lumMod val="75000"/>
                    <a:lumOff val="25000"/>
                  </a:schemeClr>
                </a:solidFill>
              </a:rPr>
              <a:t>splenectomia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npo0000c0"/>
          <p:cNvPicPr>
            <a:picLocks noChangeAspect="1" noChangeArrowheads="1"/>
          </p:cNvPicPr>
          <p:nvPr/>
        </p:nvPicPr>
        <p:blipFill>
          <a:blip r:embed="rId2" cstate="print"/>
          <a:srcRect l="3242" t="49583"/>
          <a:stretch>
            <a:fillRect/>
          </a:stretch>
        </p:blipFill>
        <p:spPr bwMode="auto">
          <a:xfrm>
            <a:off x="6600056" y="4293097"/>
            <a:ext cx="3886200" cy="2249487"/>
          </a:xfrm>
          <a:prstGeom prst="rect">
            <a:avLst/>
          </a:prstGeom>
          <a:noFill/>
          <a:ln w="9525">
            <a:noFill/>
            <a:miter lim="800000"/>
            <a:headEnd/>
            <a:tailEnd/>
          </a:ln>
        </p:spPr>
      </p:pic>
      <p:pic>
        <p:nvPicPr>
          <p:cNvPr id="7" name="Picture 8"/>
          <p:cNvPicPr>
            <a:picLocks noChangeArrowheads="1"/>
          </p:cNvPicPr>
          <p:nvPr/>
        </p:nvPicPr>
        <p:blipFill>
          <a:blip r:embed="rId3" cstate="print"/>
          <a:srcRect/>
          <a:stretch>
            <a:fillRect/>
          </a:stretch>
        </p:blipFill>
        <p:spPr bwMode="auto">
          <a:xfrm>
            <a:off x="1919536" y="1124744"/>
            <a:ext cx="6048672" cy="3888432"/>
          </a:xfrm>
          <a:prstGeom prst="rect">
            <a:avLst/>
          </a:prstGeom>
          <a:noFill/>
          <a:ln w="12700">
            <a:solidFill>
              <a:schemeClr val="accent1"/>
            </a:solidFill>
            <a:miter lim="800000"/>
            <a:headEnd/>
            <a:tailEnd/>
          </a:ln>
        </p:spPr>
      </p:pic>
      <p:sp>
        <p:nvSpPr>
          <p:cNvPr id="13" name="CasellaDiTesto 12"/>
          <p:cNvSpPr txBox="1"/>
          <p:nvPr/>
        </p:nvSpPr>
        <p:spPr>
          <a:xfrm>
            <a:off x="4287211" y="6080919"/>
            <a:ext cx="2834494" cy="461665"/>
          </a:xfrm>
          <a:prstGeom prst="rect">
            <a:avLst/>
          </a:prstGeom>
          <a:noFill/>
        </p:spPr>
        <p:txBody>
          <a:bodyPr wrap="none" rtlCol="0">
            <a:spAutoFit/>
          </a:bodyPr>
          <a:lstStyle/>
          <a:p>
            <a:r>
              <a:rPr lang="it-IT" sz="2400" b="1" dirty="0">
                <a:solidFill>
                  <a:schemeClr val="accent1"/>
                </a:solidFill>
              </a:rPr>
              <a:t>Eritroblasti circolanti</a:t>
            </a:r>
          </a:p>
        </p:txBody>
      </p:sp>
      <p:sp>
        <p:nvSpPr>
          <p:cNvPr id="14" name="CasellaDiTesto 13"/>
          <p:cNvSpPr txBox="1"/>
          <p:nvPr/>
        </p:nvSpPr>
        <p:spPr>
          <a:xfrm>
            <a:off x="1919537" y="5085185"/>
            <a:ext cx="2586157" cy="461665"/>
          </a:xfrm>
          <a:prstGeom prst="rect">
            <a:avLst/>
          </a:prstGeom>
          <a:noFill/>
        </p:spPr>
        <p:txBody>
          <a:bodyPr wrap="none" rtlCol="0">
            <a:spAutoFit/>
          </a:bodyPr>
          <a:lstStyle/>
          <a:p>
            <a:r>
              <a:rPr lang="it-IT" sz="2400" b="1" dirty="0" err="1">
                <a:solidFill>
                  <a:schemeClr val="accent1"/>
                </a:solidFill>
              </a:rPr>
              <a:t>Anisopoichilocitosi</a:t>
            </a:r>
            <a:endParaRPr lang="it-IT" sz="2400" b="1" dirty="0">
              <a:solidFill>
                <a:schemeClr val="accent1"/>
              </a:solidFill>
            </a:endParaRPr>
          </a:p>
        </p:txBody>
      </p:sp>
      <p:sp>
        <p:nvSpPr>
          <p:cNvPr id="15" name="Rettangolo 14"/>
          <p:cNvSpPr/>
          <p:nvPr/>
        </p:nvSpPr>
        <p:spPr>
          <a:xfrm>
            <a:off x="8184233" y="1124745"/>
            <a:ext cx="1872457" cy="830997"/>
          </a:xfrm>
          <a:prstGeom prst="rect">
            <a:avLst/>
          </a:prstGeom>
        </p:spPr>
        <p:txBody>
          <a:bodyPr wrap="square">
            <a:spAutoFit/>
          </a:bodyPr>
          <a:lstStyle/>
          <a:p>
            <a:r>
              <a:rPr lang="it-IT" sz="2400" b="1" dirty="0" err="1">
                <a:solidFill>
                  <a:schemeClr val="accent1"/>
                </a:solidFill>
              </a:rPr>
              <a:t>Hb</a:t>
            </a:r>
            <a:r>
              <a:rPr lang="it-IT" sz="2400" b="1" dirty="0">
                <a:solidFill>
                  <a:schemeClr val="accent1"/>
                </a:solidFill>
              </a:rPr>
              <a:t> F 70-90%</a:t>
            </a:r>
          </a:p>
          <a:p>
            <a:r>
              <a:rPr lang="it-IT" sz="2400" b="1" dirty="0" err="1">
                <a:solidFill>
                  <a:schemeClr val="accent1"/>
                </a:solidFill>
              </a:rPr>
              <a:t>Hb</a:t>
            </a:r>
            <a:r>
              <a:rPr lang="it-IT" sz="2400" b="1" dirty="0">
                <a:solidFill>
                  <a:schemeClr val="accent1"/>
                </a:solidFill>
              </a:rPr>
              <a:t> A2 &gt; 3.5%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4E6C2-E086-5D24-81F1-BF75838764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8D1AB1-C7A2-7D85-E4DC-A0B6B5753F70}"/>
              </a:ext>
            </a:extLst>
          </p:cNvPr>
          <p:cNvSpPr txBox="1"/>
          <p:nvPr/>
        </p:nvSpPr>
        <p:spPr>
          <a:xfrm>
            <a:off x="697167" y="486540"/>
            <a:ext cx="10063452" cy="2677656"/>
          </a:xfrm>
          <a:prstGeom prst="rect">
            <a:avLst/>
          </a:prstGeom>
          <a:noFill/>
        </p:spPr>
        <p:txBody>
          <a:bodyPr wrap="square" rtlCol="0">
            <a:spAutoFit/>
          </a:bodyPr>
          <a:lstStyle/>
          <a:p>
            <a:r>
              <a:rPr lang="en-US" sz="2400" b="1" dirty="0" err="1"/>
              <a:t>Interrompere</a:t>
            </a:r>
            <a:r>
              <a:rPr lang="en-US" sz="2400" b="1" dirty="0"/>
              <a:t> il </a:t>
            </a:r>
            <a:r>
              <a:rPr lang="en-US" sz="2400" b="1" dirty="0" err="1"/>
              <a:t>circolo</a:t>
            </a:r>
            <a:r>
              <a:rPr lang="en-US" sz="2400" b="1" dirty="0"/>
              <a:t> </a:t>
            </a:r>
            <a:r>
              <a:rPr lang="en-US" sz="2400" b="1" dirty="0" err="1"/>
              <a:t>vizioso</a:t>
            </a:r>
            <a:r>
              <a:rPr lang="en-US" sz="2400" b="1" dirty="0"/>
              <a:t> </a:t>
            </a:r>
            <a:r>
              <a:rPr lang="en-US" sz="2400" b="1" dirty="0" err="1"/>
              <a:t>dell’eritropoiesi</a:t>
            </a:r>
            <a:r>
              <a:rPr lang="en-US" sz="2400" b="1" dirty="0"/>
              <a:t> </a:t>
            </a:r>
            <a:r>
              <a:rPr lang="en-US" sz="2400" b="1" dirty="0" err="1"/>
              <a:t>inefficiace</a:t>
            </a:r>
            <a:endParaRPr lang="en-US" sz="2400" b="1" dirty="0"/>
          </a:p>
          <a:p>
            <a:r>
              <a:rPr lang="en-US" sz="2400" dirty="0" err="1"/>
              <a:t>Evitare</a:t>
            </a:r>
            <a:r>
              <a:rPr lang="en-US" sz="2400" dirty="0"/>
              <a:t> </a:t>
            </a:r>
            <a:r>
              <a:rPr lang="en-US" sz="2400" dirty="0" err="1"/>
              <a:t>l’eritropoiesi</a:t>
            </a:r>
            <a:r>
              <a:rPr lang="en-US" sz="2400" dirty="0"/>
              <a:t> propria (</a:t>
            </a:r>
            <a:r>
              <a:rPr lang="en-US" sz="2400" dirty="0" err="1"/>
              <a:t>inefficace</a:t>
            </a:r>
            <a:r>
              <a:rPr lang="en-US" sz="2400" dirty="0"/>
              <a:t>)</a:t>
            </a:r>
          </a:p>
          <a:p>
            <a:endParaRPr lang="en-US" sz="2400" dirty="0"/>
          </a:p>
          <a:p>
            <a:r>
              <a:rPr lang="en-US" sz="2400" dirty="0" err="1"/>
              <a:t>Evitare</a:t>
            </a:r>
            <a:r>
              <a:rPr lang="en-US" sz="2400" dirty="0"/>
              <a:t> </a:t>
            </a:r>
            <a:r>
              <a:rPr lang="en-US" sz="2400" dirty="0" err="1"/>
              <a:t>l’acculumo</a:t>
            </a:r>
            <a:r>
              <a:rPr lang="en-US" sz="2400" dirty="0"/>
              <a:t> di ferro (da </a:t>
            </a:r>
            <a:r>
              <a:rPr lang="en-US" sz="2400" dirty="0" err="1"/>
              <a:t>assorbimento</a:t>
            </a:r>
            <a:r>
              <a:rPr lang="en-US" sz="2400" dirty="0"/>
              <a:t>, da </a:t>
            </a:r>
            <a:r>
              <a:rPr lang="en-US" sz="2400" dirty="0" err="1"/>
              <a:t>trasfusioni</a:t>
            </a:r>
            <a:r>
              <a:rPr lang="en-US" sz="2400" dirty="0"/>
              <a:t>)</a:t>
            </a:r>
          </a:p>
          <a:p>
            <a:endParaRPr lang="en-US" sz="2400" dirty="0"/>
          </a:p>
          <a:p>
            <a:r>
              <a:rPr lang="en-US" sz="2400" dirty="0"/>
              <a:t>	- regime </a:t>
            </a:r>
            <a:r>
              <a:rPr lang="en-US" sz="2400" dirty="0" err="1"/>
              <a:t>trasfusionale</a:t>
            </a:r>
            <a:r>
              <a:rPr lang="en-US" sz="2400" dirty="0"/>
              <a:t> intensive</a:t>
            </a:r>
          </a:p>
          <a:p>
            <a:r>
              <a:rPr lang="en-US" sz="2400" dirty="0"/>
              <a:t>	- </a:t>
            </a:r>
            <a:r>
              <a:rPr lang="en-US" sz="2400" dirty="0" err="1"/>
              <a:t>assidua</a:t>
            </a:r>
            <a:r>
              <a:rPr lang="en-US" sz="2400" dirty="0"/>
              <a:t> </a:t>
            </a:r>
            <a:r>
              <a:rPr lang="en-US" sz="2400" dirty="0" err="1"/>
              <a:t>chelazione</a:t>
            </a:r>
            <a:r>
              <a:rPr lang="en-US" sz="2400" dirty="0"/>
              <a:t> del ferro</a:t>
            </a:r>
          </a:p>
        </p:txBody>
      </p:sp>
      <p:sp>
        <p:nvSpPr>
          <p:cNvPr id="3" name="TextBox 2">
            <a:extLst>
              <a:ext uri="{FF2B5EF4-FFF2-40B4-BE49-F238E27FC236}">
                <a16:creationId xmlns:a16="http://schemas.microsoft.com/office/drawing/2014/main" id="{0637F5CF-35B5-B915-5A2E-85F4ADC1D425}"/>
              </a:ext>
            </a:extLst>
          </p:cNvPr>
          <p:cNvSpPr txBox="1"/>
          <p:nvPr/>
        </p:nvSpPr>
        <p:spPr>
          <a:xfrm>
            <a:off x="697167" y="3420905"/>
            <a:ext cx="10063452" cy="1569660"/>
          </a:xfrm>
          <a:prstGeom prst="rect">
            <a:avLst/>
          </a:prstGeom>
          <a:noFill/>
        </p:spPr>
        <p:txBody>
          <a:bodyPr wrap="square" rtlCol="0">
            <a:spAutoFit/>
          </a:bodyPr>
          <a:lstStyle/>
          <a:p>
            <a:r>
              <a:rPr lang="en-US" sz="2400" b="1" dirty="0" err="1"/>
              <a:t>Sostituire</a:t>
            </a:r>
            <a:r>
              <a:rPr lang="en-US" sz="2400" b="1" dirty="0"/>
              <a:t> il </a:t>
            </a:r>
            <a:r>
              <a:rPr lang="en-US" sz="2400" b="1" dirty="0" err="1"/>
              <a:t>sistema</a:t>
            </a:r>
            <a:r>
              <a:rPr lang="en-US" sz="2400" b="1" dirty="0"/>
              <a:t> non </a:t>
            </a:r>
            <a:r>
              <a:rPr lang="en-US" sz="2400" b="1" dirty="0" err="1"/>
              <a:t>funzionante</a:t>
            </a:r>
            <a:endParaRPr lang="en-US" sz="2400" b="1" dirty="0"/>
          </a:p>
          <a:p>
            <a:r>
              <a:rPr lang="en-US" sz="2400" dirty="0"/>
              <a:t>- </a:t>
            </a:r>
            <a:r>
              <a:rPr lang="en-US" sz="2400" dirty="0" err="1"/>
              <a:t>trapianto</a:t>
            </a:r>
            <a:r>
              <a:rPr lang="en-US" sz="2400" dirty="0"/>
              <a:t> di cellule </a:t>
            </a:r>
            <a:r>
              <a:rPr lang="en-US" sz="2400" dirty="0" err="1"/>
              <a:t>staminali</a:t>
            </a:r>
            <a:r>
              <a:rPr lang="en-US" sz="2400" dirty="0"/>
              <a:t> </a:t>
            </a:r>
            <a:r>
              <a:rPr lang="en-US" sz="2400" dirty="0" err="1"/>
              <a:t>emopoietiche</a:t>
            </a:r>
            <a:r>
              <a:rPr lang="en-US" sz="2400" dirty="0"/>
              <a:t> (</a:t>
            </a:r>
            <a:r>
              <a:rPr lang="en-US" sz="2400" dirty="0" err="1"/>
              <a:t>trapianto</a:t>
            </a:r>
            <a:r>
              <a:rPr lang="en-US" sz="2400" dirty="0"/>
              <a:t> di </a:t>
            </a:r>
            <a:r>
              <a:rPr lang="en-US" sz="2400" dirty="0" err="1"/>
              <a:t>midollo</a:t>
            </a:r>
            <a:r>
              <a:rPr lang="en-US" sz="2400" dirty="0"/>
              <a:t>)</a:t>
            </a:r>
          </a:p>
          <a:p>
            <a:r>
              <a:rPr lang="en-US" sz="2400" dirty="0"/>
              <a:t>- </a:t>
            </a:r>
            <a:r>
              <a:rPr lang="en-US" sz="2400" dirty="0" err="1"/>
              <a:t>terapia</a:t>
            </a:r>
            <a:r>
              <a:rPr lang="en-US" sz="2400" dirty="0"/>
              <a:t> </a:t>
            </a:r>
            <a:r>
              <a:rPr lang="en-US" sz="2400" dirty="0" err="1"/>
              <a:t>genica</a:t>
            </a:r>
            <a:r>
              <a:rPr lang="en-US" sz="2400" dirty="0"/>
              <a:t> -&gt; </a:t>
            </a:r>
            <a:r>
              <a:rPr lang="en-US" sz="2400" dirty="0" err="1"/>
              <a:t>inattivazione</a:t>
            </a:r>
            <a:r>
              <a:rPr lang="en-US" sz="2400" dirty="0"/>
              <a:t> del gene </a:t>
            </a:r>
            <a:r>
              <a:rPr lang="en-US" sz="2400" dirty="0" err="1"/>
              <a:t>che</a:t>
            </a:r>
            <a:r>
              <a:rPr lang="en-US" sz="2400" dirty="0"/>
              <a:t> </a:t>
            </a:r>
            <a:r>
              <a:rPr lang="en-US" sz="2400" dirty="0" err="1"/>
              <a:t>silenzia</a:t>
            </a:r>
            <a:r>
              <a:rPr lang="en-US" sz="2400" dirty="0"/>
              <a:t> </a:t>
            </a:r>
            <a:r>
              <a:rPr lang="en-US" sz="2400" dirty="0" err="1"/>
              <a:t>l’emoglobina</a:t>
            </a:r>
            <a:r>
              <a:rPr lang="en-US" sz="2400" dirty="0"/>
              <a:t> </a:t>
            </a:r>
            <a:r>
              <a:rPr lang="en-US" sz="2400" dirty="0" err="1"/>
              <a:t>fetale</a:t>
            </a:r>
            <a:endParaRPr lang="en-US" sz="2400" dirty="0"/>
          </a:p>
          <a:p>
            <a:r>
              <a:rPr lang="en-US" sz="2400" dirty="0"/>
              <a:t>		  -&gt; </a:t>
            </a:r>
            <a:r>
              <a:rPr lang="en-US" sz="2400" dirty="0" err="1"/>
              <a:t>inserimento</a:t>
            </a:r>
            <a:r>
              <a:rPr lang="en-US" sz="2400" dirty="0"/>
              <a:t> del gene </a:t>
            </a:r>
            <a:r>
              <a:rPr lang="en-US" sz="2400" dirty="0" err="1"/>
              <a:t>funzionante</a:t>
            </a:r>
            <a:endParaRPr lang="en-US" sz="2400" dirty="0"/>
          </a:p>
        </p:txBody>
      </p:sp>
    </p:spTree>
    <p:extLst>
      <p:ext uri="{BB962C8B-B14F-4D97-AF65-F5344CB8AC3E}">
        <p14:creationId xmlns:p14="http://schemas.microsoft.com/office/powerpoint/2010/main" val="29983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33E26-B036-B3F1-13A9-34CB287F37D2}"/>
            </a:ext>
          </a:extLst>
        </p:cNvPr>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582DB1FE-7E2E-921E-27AF-8B948E1465A0}"/>
              </a:ext>
            </a:extLst>
          </p:cNvPr>
          <p:cNvPicPr>
            <a:picLocks noChangeAspect="1"/>
          </p:cNvPicPr>
          <p:nvPr/>
        </p:nvPicPr>
        <p:blipFill>
          <a:blip r:embed="rId2"/>
          <a:stretch>
            <a:fillRect/>
          </a:stretch>
        </p:blipFill>
        <p:spPr>
          <a:xfrm>
            <a:off x="978712" y="960965"/>
            <a:ext cx="4806921" cy="4677835"/>
          </a:xfrm>
          <a:prstGeom prst="rect">
            <a:avLst/>
          </a:prstGeom>
        </p:spPr>
      </p:pic>
      <p:pic>
        <p:nvPicPr>
          <p:cNvPr id="3" name="Picture 2" descr="Graphical user interface, text, email&#10;&#10;Description automatically generated">
            <a:extLst>
              <a:ext uri="{FF2B5EF4-FFF2-40B4-BE49-F238E27FC236}">
                <a16:creationId xmlns:a16="http://schemas.microsoft.com/office/drawing/2014/main" id="{F50775E5-0515-B5F2-4F37-616F84B054E5}"/>
              </a:ext>
            </a:extLst>
          </p:cNvPr>
          <p:cNvPicPr>
            <a:picLocks noChangeAspect="1"/>
          </p:cNvPicPr>
          <p:nvPr/>
        </p:nvPicPr>
        <p:blipFill>
          <a:blip r:embed="rId3"/>
          <a:stretch>
            <a:fillRect/>
          </a:stretch>
        </p:blipFill>
        <p:spPr>
          <a:xfrm>
            <a:off x="6286680" y="1825628"/>
            <a:ext cx="5175668" cy="29485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306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A4745-6A27-B34B-6007-F4DA19536CF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2B591D-7B5F-ABC1-E415-33BBF9D1D901}"/>
              </a:ext>
            </a:extLst>
          </p:cNvPr>
          <p:cNvPicPr>
            <a:picLocks noChangeAspect="1"/>
          </p:cNvPicPr>
          <p:nvPr/>
        </p:nvPicPr>
        <p:blipFill>
          <a:blip r:embed="rId2"/>
          <a:stretch>
            <a:fillRect/>
          </a:stretch>
        </p:blipFill>
        <p:spPr>
          <a:xfrm>
            <a:off x="196476" y="213638"/>
            <a:ext cx="6782547" cy="2633424"/>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0DA1625F-B9FA-DFB3-CA99-869CC35C2D9D}"/>
              </a:ext>
            </a:extLst>
          </p:cNvPr>
          <p:cNvSpPr txBox="1"/>
          <p:nvPr/>
        </p:nvSpPr>
        <p:spPr>
          <a:xfrm>
            <a:off x="641350" y="3543300"/>
            <a:ext cx="10585450" cy="1200329"/>
          </a:xfrm>
          <a:prstGeom prst="rect">
            <a:avLst/>
          </a:prstGeom>
          <a:noFill/>
        </p:spPr>
        <p:txBody>
          <a:bodyPr wrap="square" rtlCol="0">
            <a:spAutoFit/>
          </a:bodyPr>
          <a:lstStyle/>
          <a:p>
            <a:r>
              <a:rPr lang="it-IT" sz="2400" dirty="0"/>
              <a:t>Approvato per pazienti &gt;12 anni con beta talassemia trasfusione-dipendente, non genotipo </a:t>
            </a:r>
            <a:r>
              <a:rPr lang="el-GR" sz="2400" b="0" i="0" dirty="0">
                <a:solidFill>
                  <a:srgbClr val="202122"/>
                </a:solidFill>
                <a:effectLst/>
                <a:latin typeface="Arial" panose="020B0604020202020204" pitchFamily="34" charset="0"/>
              </a:rPr>
              <a:t>β0/β0</a:t>
            </a:r>
            <a:r>
              <a:rPr lang="en-US" sz="2400" b="0" i="0" dirty="0">
                <a:solidFill>
                  <a:srgbClr val="202122"/>
                </a:solidFill>
                <a:effectLst/>
                <a:latin typeface="Arial" panose="020B0604020202020204" pitchFamily="34" charset="0"/>
              </a:rPr>
              <a:t>, per I </a:t>
            </a:r>
            <a:r>
              <a:rPr lang="en-US" sz="2400" b="0" i="0" dirty="0" err="1">
                <a:solidFill>
                  <a:srgbClr val="202122"/>
                </a:solidFill>
                <a:effectLst/>
                <a:latin typeface="Arial" panose="020B0604020202020204" pitchFamily="34" charset="0"/>
              </a:rPr>
              <a:t>quali</a:t>
            </a:r>
            <a:r>
              <a:rPr lang="en-US" sz="2400" b="0" i="0" dirty="0">
                <a:solidFill>
                  <a:srgbClr val="202122"/>
                </a:solidFill>
                <a:effectLst/>
                <a:latin typeface="Arial" panose="020B0604020202020204" pitchFamily="34" charset="0"/>
              </a:rPr>
              <a:t> il </a:t>
            </a:r>
            <a:r>
              <a:rPr lang="en-US" sz="2400" b="0" i="0" dirty="0" err="1">
                <a:solidFill>
                  <a:srgbClr val="202122"/>
                </a:solidFill>
                <a:effectLst/>
                <a:latin typeface="Arial" panose="020B0604020202020204" pitchFamily="34" charset="0"/>
              </a:rPr>
              <a:t>trapianto</a:t>
            </a:r>
            <a:r>
              <a:rPr lang="en-US" sz="2400" b="0" i="0" dirty="0">
                <a:solidFill>
                  <a:srgbClr val="202122"/>
                </a:solidFill>
                <a:effectLst/>
                <a:latin typeface="Arial" panose="020B0604020202020204" pitchFamily="34" charset="0"/>
              </a:rPr>
              <a:t> di cellule </a:t>
            </a:r>
            <a:r>
              <a:rPr lang="en-US" sz="2400" b="0" i="0" dirty="0" err="1">
                <a:solidFill>
                  <a:srgbClr val="202122"/>
                </a:solidFill>
                <a:effectLst/>
                <a:latin typeface="Arial" panose="020B0604020202020204" pitchFamily="34" charset="0"/>
              </a:rPr>
              <a:t>staminali</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emopoietiche</a:t>
            </a:r>
            <a:r>
              <a:rPr lang="en-US" sz="2400" b="0" i="0" dirty="0">
                <a:solidFill>
                  <a:srgbClr val="202122"/>
                </a:solidFill>
                <a:effectLst/>
                <a:latin typeface="Arial" panose="020B0604020202020204" pitchFamily="34" charset="0"/>
              </a:rPr>
              <a:t> è ritenuto </a:t>
            </a:r>
            <a:r>
              <a:rPr lang="en-US" sz="2400" b="0" i="0" dirty="0" err="1">
                <a:solidFill>
                  <a:srgbClr val="202122"/>
                </a:solidFill>
                <a:effectLst/>
                <a:latin typeface="Arial" panose="020B0604020202020204" pitchFamily="34" charset="0"/>
              </a:rPr>
              <a:t>appropriato</a:t>
            </a:r>
            <a:r>
              <a:rPr lang="en-US" sz="2400" b="0" i="0" dirty="0">
                <a:solidFill>
                  <a:srgbClr val="202122"/>
                </a:solidFill>
                <a:effectLst/>
                <a:latin typeface="Arial" panose="020B0604020202020204" pitchFamily="34" charset="0"/>
              </a:rPr>
              <a:t> ma non è </a:t>
            </a:r>
            <a:r>
              <a:rPr lang="en-US" sz="2400" b="0" i="0" dirty="0" err="1">
                <a:solidFill>
                  <a:srgbClr val="202122"/>
                </a:solidFill>
                <a:effectLst/>
                <a:latin typeface="Arial" panose="020B0604020202020204" pitchFamily="34" charset="0"/>
              </a:rPr>
              <a:t>disponibile</a:t>
            </a:r>
            <a:r>
              <a:rPr lang="en-US" sz="2400" b="0" i="0" dirty="0">
                <a:solidFill>
                  <a:srgbClr val="202122"/>
                </a:solidFill>
                <a:effectLst/>
                <a:latin typeface="Arial" panose="020B0604020202020204" pitchFamily="34" charset="0"/>
              </a:rPr>
              <a:t> un </a:t>
            </a:r>
            <a:r>
              <a:rPr lang="en-US" sz="2400" b="0" i="0" dirty="0" err="1">
                <a:solidFill>
                  <a:srgbClr val="202122"/>
                </a:solidFill>
                <a:effectLst/>
                <a:latin typeface="Arial" panose="020B0604020202020204" pitchFamily="34" charset="0"/>
              </a:rPr>
              <a:t>donatora</a:t>
            </a:r>
            <a:r>
              <a:rPr lang="en-US" sz="2400" b="0" i="0" dirty="0">
                <a:solidFill>
                  <a:srgbClr val="202122"/>
                </a:solidFill>
                <a:effectLst/>
                <a:latin typeface="Arial" panose="020B0604020202020204" pitchFamily="34" charset="0"/>
              </a:rPr>
              <a:t> </a:t>
            </a:r>
            <a:r>
              <a:rPr lang="en-US" sz="2400" b="0" i="0" dirty="0" err="1">
                <a:solidFill>
                  <a:srgbClr val="202122"/>
                </a:solidFill>
                <a:effectLst/>
                <a:latin typeface="Arial" panose="020B0604020202020204" pitchFamily="34" charset="0"/>
              </a:rPr>
              <a:t>compatibile</a:t>
            </a:r>
            <a:r>
              <a:rPr lang="el-GR" sz="2400" b="0" i="0" dirty="0">
                <a:solidFill>
                  <a:srgbClr val="202122"/>
                </a:solidFill>
                <a:effectLst/>
                <a:latin typeface="Arial" panose="020B0604020202020204" pitchFamily="34" charset="0"/>
              </a:rPr>
              <a:t> </a:t>
            </a:r>
            <a:endParaRPr lang="it-IT" sz="2400" dirty="0"/>
          </a:p>
        </p:txBody>
      </p:sp>
    </p:spTree>
    <p:extLst>
      <p:ext uri="{BB962C8B-B14F-4D97-AF65-F5344CB8AC3E}">
        <p14:creationId xmlns:p14="http://schemas.microsoft.com/office/powerpoint/2010/main" val="89151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F5EFB-A891-9347-266F-F3FCC2B5779B}"/>
              </a:ext>
            </a:extLst>
          </p:cNvPr>
          <p:cNvSpPr txBox="1"/>
          <p:nvPr/>
        </p:nvSpPr>
        <p:spPr>
          <a:xfrm>
            <a:off x="697167" y="486540"/>
            <a:ext cx="10063452" cy="2677656"/>
          </a:xfrm>
          <a:prstGeom prst="rect">
            <a:avLst/>
          </a:prstGeom>
          <a:noFill/>
        </p:spPr>
        <p:txBody>
          <a:bodyPr wrap="square" rtlCol="0">
            <a:spAutoFit/>
          </a:bodyPr>
          <a:lstStyle/>
          <a:p>
            <a:r>
              <a:rPr lang="en-US" sz="2400" b="1" dirty="0" err="1"/>
              <a:t>Interrompere</a:t>
            </a:r>
            <a:r>
              <a:rPr lang="en-US" sz="2400" b="1" dirty="0"/>
              <a:t> il </a:t>
            </a:r>
            <a:r>
              <a:rPr lang="en-US" sz="2400" b="1" dirty="0" err="1"/>
              <a:t>circolo</a:t>
            </a:r>
            <a:r>
              <a:rPr lang="en-US" sz="2400" b="1" dirty="0"/>
              <a:t> </a:t>
            </a:r>
            <a:r>
              <a:rPr lang="en-US" sz="2400" b="1" dirty="0" err="1"/>
              <a:t>vizioso</a:t>
            </a:r>
            <a:r>
              <a:rPr lang="en-US" sz="2400" b="1" dirty="0"/>
              <a:t> </a:t>
            </a:r>
            <a:r>
              <a:rPr lang="en-US" sz="2400" b="1" dirty="0" err="1"/>
              <a:t>dell’eritropoiesi</a:t>
            </a:r>
            <a:r>
              <a:rPr lang="en-US" sz="2400" b="1" dirty="0"/>
              <a:t> </a:t>
            </a:r>
            <a:r>
              <a:rPr lang="en-US" sz="2400" b="1" dirty="0" err="1"/>
              <a:t>inefficiace</a:t>
            </a:r>
            <a:endParaRPr lang="en-US" sz="2400" b="1" dirty="0"/>
          </a:p>
          <a:p>
            <a:r>
              <a:rPr lang="en-US" sz="2400" dirty="0" err="1"/>
              <a:t>Evitare</a:t>
            </a:r>
            <a:r>
              <a:rPr lang="en-US" sz="2400" dirty="0"/>
              <a:t> </a:t>
            </a:r>
            <a:r>
              <a:rPr lang="en-US" sz="2400" dirty="0" err="1"/>
              <a:t>l’eritropoiesi</a:t>
            </a:r>
            <a:r>
              <a:rPr lang="en-US" sz="2400" dirty="0"/>
              <a:t> propria (</a:t>
            </a:r>
            <a:r>
              <a:rPr lang="en-US" sz="2400" dirty="0" err="1"/>
              <a:t>inefficace</a:t>
            </a:r>
            <a:r>
              <a:rPr lang="en-US" sz="2400" dirty="0"/>
              <a:t>)</a:t>
            </a:r>
          </a:p>
          <a:p>
            <a:endParaRPr lang="en-US" sz="2400" dirty="0"/>
          </a:p>
          <a:p>
            <a:r>
              <a:rPr lang="en-US" sz="2400" dirty="0" err="1"/>
              <a:t>Evitare</a:t>
            </a:r>
            <a:r>
              <a:rPr lang="en-US" sz="2400" dirty="0"/>
              <a:t> </a:t>
            </a:r>
            <a:r>
              <a:rPr lang="en-US" sz="2400" dirty="0" err="1"/>
              <a:t>l’acculumo</a:t>
            </a:r>
            <a:r>
              <a:rPr lang="en-US" sz="2400" dirty="0"/>
              <a:t> di ferro (da </a:t>
            </a:r>
            <a:r>
              <a:rPr lang="en-US" sz="2400" dirty="0" err="1"/>
              <a:t>assorbimento</a:t>
            </a:r>
            <a:r>
              <a:rPr lang="en-US" sz="2400" dirty="0"/>
              <a:t>, da </a:t>
            </a:r>
            <a:r>
              <a:rPr lang="en-US" sz="2400" dirty="0" err="1"/>
              <a:t>trasfusioni</a:t>
            </a:r>
            <a:r>
              <a:rPr lang="en-US" sz="2400" dirty="0"/>
              <a:t>)</a:t>
            </a:r>
          </a:p>
          <a:p>
            <a:endParaRPr lang="en-US" sz="2400" dirty="0"/>
          </a:p>
          <a:p>
            <a:r>
              <a:rPr lang="en-US" sz="2400" dirty="0"/>
              <a:t>	- regime </a:t>
            </a:r>
            <a:r>
              <a:rPr lang="en-US" sz="2400" dirty="0" err="1"/>
              <a:t>trasfusionale</a:t>
            </a:r>
            <a:r>
              <a:rPr lang="en-US" sz="2400" dirty="0"/>
              <a:t> intensive</a:t>
            </a:r>
          </a:p>
          <a:p>
            <a:r>
              <a:rPr lang="en-US" sz="2400" dirty="0"/>
              <a:t>	- </a:t>
            </a:r>
            <a:r>
              <a:rPr lang="en-US" sz="2400" dirty="0" err="1"/>
              <a:t>assidua</a:t>
            </a:r>
            <a:r>
              <a:rPr lang="en-US" sz="2400" dirty="0"/>
              <a:t> </a:t>
            </a:r>
            <a:r>
              <a:rPr lang="en-US" sz="2400" dirty="0" err="1"/>
              <a:t>chelazione</a:t>
            </a:r>
            <a:r>
              <a:rPr lang="en-US" sz="2400" dirty="0"/>
              <a:t> del ferro</a:t>
            </a:r>
          </a:p>
        </p:txBody>
      </p:sp>
      <p:sp>
        <p:nvSpPr>
          <p:cNvPr id="3" name="TextBox 2">
            <a:extLst>
              <a:ext uri="{FF2B5EF4-FFF2-40B4-BE49-F238E27FC236}">
                <a16:creationId xmlns:a16="http://schemas.microsoft.com/office/drawing/2014/main" id="{9A1EA73D-0282-EB33-EA46-4BF848E6600C}"/>
              </a:ext>
            </a:extLst>
          </p:cNvPr>
          <p:cNvSpPr txBox="1"/>
          <p:nvPr/>
        </p:nvSpPr>
        <p:spPr>
          <a:xfrm>
            <a:off x="697167" y="3420905"/>
            <a:ext cx="10063452" cy="1569660"/>
          </a:xfrm>
          <a:prstGeom prst="rect">
            <a:avLst/>
          </a:prstGeom>
          <a:noFill/>
        </p:spPr>
        <p:txBody>
          <a:bodyPr wrap="square" rtlCol="0">
            <a:spAutoFit/>
          </a:bodyPr>
          <a:lstStyle/>
          <a:p>
            <a:r>
              <a:rPr lang="en-US" sz="2400" b="1" dirty="0" err="1"/>
              <a:t>Sostituire</a:t>
            </a:r>
            <a:r>
              <a:rPr lang="en-US" sz="2400" b="1" dirty="0"/>
              <a:t> il </a:t>
            </a:r>
            <a:r>
              <a:rPr lang="en-US" sz="2400" b="1" dirty="0" err="1"/>
              <a:t>sistema</a:t>
            </a:r>
            <a:r>
              <a:rPr lang="en-US" sz="2400" b="1" dirty="0"/>
              <a:t> non </a:t>
            </a:r>
            <a:r>
              <a:rPr lang="en-US" sz="2400" b="1" dirty="0" err="1"/>
              <a:t>funzionante</a:t>
            </a:r>
            <a:endParaRPr lang="en-US" sz="2400" b="1" dirty="0"/>
          </a:p>
          <a:p>
            <a:r>
              <a:rPr lang="en-US" sz="2400" dirty="0"/>
              <a:t>- </a:t>
            </a:r>
            <a:r>
              <a:rPr lang="en-US" sz="2400" dirty="0" err="1"/>
              <a:t>trapianto</a:t>
            </a:r>
            <a:r>
              <a:rPr lang="en-US" sz="2400" dirty="0"/>
              <a:t> di cellule </a:t>
            </a:r>
            <a:r>
              <a:rPr lang="en-US" sz="2400" dirty="0" err="1"/>
              <a:t>staminali</a:t>
            </a:r>
            <a:r>
              <a:rPr lang="en-US" sz="2400" dirty="0"/>
              <a:t> </a:t>
            </a:r>
            <a:r>
              <a:rPr lang="en-US" sz="2400" dirty="0" err="1"/>
              <a:t>emopoietiche</a:t>
            </a:r>
            <a:r>
              <a:rPr lang="en-US" sz="2400" dirty="0"/>
              <a:t> (</a:t>
            </a:r>
            <a:r>
              <a:rPr lang="en-US" sz="2400" dirty="0" err="1"/>
              <a:t>trapianto</a:t>
            </a:r>
            <a:r>
              <a:rPr lang="en-US" sz="2400" dirty="0"/>
              <a:t> di </a:t>
            </a:r>
            <a:r>
              <a:rPr lang="en-US" sz="2400" dirty="0" err="1"/>
              <a:t>midollo</a:t>
            </a:r>
            <a:r>
              <a:rPr lang="en-US" sz="2400" dirty="0"/>
              <a:t>)</a:t>
            </a:r>
          </a:p>
          <a:p>
            <a:r>
              <a:rPr lang="en-US" sz="2400" dirty="0"/>
              <a:t>- </a:t>
            </a:r>
            <a:r>
              <a:rPr lang="en-US" sz="2400" dirty="0" err="1"/>
              <a:t>terapia</a:t>
            </a:r>
            <a:r>
              <a:rPr lang="en-US" sz="2400" dirty="0"/>
              <a:t> </a:t>
            </a:r>
            <a:r>
              <a:rPr lang="en-US" sz="2400" dirty="0" err="1"/>
              <a:t>genica</a:t>
            </a:r>
            <a:r>
              <a:rPr lang="en-US" sz="2400" dirty="0"/>
              <a:t> -&gt; </a:t>
            </a:r>
            <a:r>
              <a:rPr lang="en-US" sz="2400" dirty="0" err="1"/>
              <a:t>inattivazione</a:t>
            </a:r>
            <a:r>
              <a:rPr lang="en-US" sz="2400" dirty="0"/>
              <a:t> del gene </a:t>
            </a:r>
            <a:r>
              <a:rPr lang="en-US" sz="2400" dirty="0" err="1"/>
              <a:t>che</a:t>
            </a:r>
            <a:r>
              <a:rPr lang="en-US" sz="2400" dirty="0"/>
              <a:t> </a:t>
            </a:r>
            <a:r>
              <a:rPr lang="en-US" sz="2400" dirty="0" err="1"/>
              <a:t>silenzia</a:t>
            </a:r>
            <a:r>
              <a:rPr lang="en-US" sz="2400" dirty="0"/>
              <a:t> </a:t>
            </a:r>
            <a:r>
              <a:rPr lang="en-US" sz="2400" dirty="0" err="1"/>
              <a:t>l’emoglobina</a:t>
            </a:r>
            <a:r>
              <a:rPr lang="en-US" sz="2400" dirty="0"/>
              <a:t> </a:t>
            </a:r>
            <a:r>
              <a:rPr lang="en-US" sz="2400" dirty="0" err="1"/>
              <a:t>fetale</a:t>
            </a:r>
            <a:endParaRPr lang="en-US" sz="2400" dirty="0"/>
          </a:p>
          <a:p>
            <a:r>
              <a:rPr lang="en-US" sz="2400" dirty="0"/>
              <a:t>		  -&gt; </a:t>
            </a:r>
            <a:r>
              <a:rPr lang="en-US" sz="2400" dirty="0" err="1"/>
              <a:t>inserimento</a:t>
            </a:r>
            <a:r>
              <a:rPr lang="en-US" sz="2400" dirty="0"/>
              <a:t> del gene </a:t>
            </a:r>
            <a:r>
              <a:rPr lang="en-US" sz="2400" dirty="0" err="1"/>
              <a:t>funzionante</a:t>
            </a:r>
            <a:endParaRPr lang="en-US" sz="2400" dirty="0"/>
          </a:p>
        </p:txBody>
      </p:sp>
      <p:sp>
        <p:nvSpPr>
          <p:cNvPr id="4" name="TextBox 3">
            <a:extLst>
              <a:ext uri="{FF2B5EF4-FFF2-40B4-BE49-F238E27FC236}">
                <a16:creationId xmlns:a16="http://schemas.microsoft.com/office/drawing/2014/main" id="{91C2E1C4-F00B-573A-3E5C-AA94BAB29971}"/>
              </a:ext>
            </a:extLst>
          </p:cNvPr>
          <p:cNvSpPr txBox="1"/>
          <p:nvPr/>
        </p:nvSpPr>
        <p:spPr>
          <a:xfrm>
            <a:off x="697167" y="5276840"/>
            <a:ext cx="10063452" cy="830997"/>
          </a:xfrm>
          <a:prstGeom prst="rect">
            <a:avLst/>
          </a:prstGeom>
          <a:noFill/>
        </p:spPr>
        <p:txBody>
          <a:bodyPr wrap="square" rtlCol="0">
            <a:spAutoFit/>
          </a:bodyPr>
          <a:lstStyle/>
          <a:p>
            <a:r>
              <a:rPr lang="en-US" sz="2400" b="1" dirty="0" err="1"/>
              <a:t>Prevenire</a:t>
            </a:r>
            <a:r>
              <a:rPr lang="en-US" sz="2400" b="1" dirty="0"/>
              <a:t> la </a:t>
            </a:r>
            <a:r>
              <a:rPr lang="en-US" sz="2400" b="1" dirty="0" err="1"/>
              <a:t>nascita</a:t>
            </a:r>
            <a:r>
              <a:rPr lang="en-US" sz="2400" b="1" dirty="0"/>
              <a:t> di bambini </a:t>
            </a:r>
            <a:r>
              <a:rPr lang="en-US" sz="2400" b="1" dirty="0" err="1"/>
              <a:t>malati</a:t>
            </a:r>
            <a:r>
              <a:rPr lang="en-US" sz="2400" b="1" dirty="0"/>
              <a:t> con lo screening </a:t>
            </a:r>
            <a:r>
              <a:rPr lang="en-US" sz="2400" b="1" dirty="0" err="1"/>
              <a:t>della</a:t>
            </a:r>
            <a:r>
              <a:rPr lang="en-US" sz="2400" b="1" dirty="0"/>
              <a:t> </a:t>
            </a:r>
            <a:r>
              <a:rPr lang="en-US" sz="2400" b="1" dirty="0" err="1"/>
              <a:t>portatrice</a:t>
            </a:r>
            <a:endParaRPr lang="en-US" sz="2400" b="1" dirty="0"/>
          </a:p>
          <a:p>
            <a:r>
              <a:rPr lang="en-US" sz="2400" dirty="0"/>
              <a:t>- basta </a:t>
            </a:r>
            <a:r>
              <a:rPr lang="en-US" sz="2400" dirty="0" err="1"/>
              <a:t>l’emocromo</a:t>
            </a:r>
            <a:endParaRPr lang="en-US" sz="2400" dirty="0"/>
          </a:p>
        </p:txBody>
      </p:sp>
    </p:spTree>
    <p:extLst>
      <p:ext uri="{BB962C8B-B14F-4D97-AF65-F5344CB8AC3E}">
        <p14:creationId xmlns:p14="http://schemas.microsoft.com/office/powerpoint/2010/main" val="125729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279576" y="1052736"/>
            <a:ext cx="7704856" cy="54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2351584" y="1124744"/>
            <a:ext cx="7416824" cy="523220"/>
          </a:xfrm>
          <a:prstGeom prst="rect">
            <a:avLst/>
          </a:prstGeom>
          <a:noFill/>
        </p:spPr>
        <p:txBody>
          <a:bodyPr wrap="square" rtlCol="0">
            <a:spAutoFit/>
          </a:bodyPr>
          <a:lstStyle/>
          <a:p>
            <a:r>
              <a:rPr lang="it-IT" sz="2800" b="1" dirty="0"/>
              <a:t>PREVENZIONE: IDENTIFICAZIONE DEI PORTATORI</a:t>
            </a:r>
          </a:p>
        </p:txBody>
      </p:sp>
      <p:sp>
        <p:nvSpPr>
          <p:cNvPr id="8" name="CasellaDiTesto 7"/>
          <p:cNvSpPr txBox="1"/>
          <p:nvPr/>
        </p:nvSpPr>
        <p:spPr>
          <a:xfrm>
            <a:off x="2315556" y="3006245"/>
            <a:ext cx="3217997" cy="461665"/>
          </a:xfrm>
          <a:prstGeom prst="rect">
            <a:avLst/>
          </a:prstGeom>
          <a:noFill/>
        </p:spPr>
        <p:txBody>
          <a:bodyPr wrap="none" rtlCol="0">
            <a:spAutoFit/>
          </a:bodyPr>
          <a:lstStyle/>
          <a:p>
            <a:r>
              <a:rPr lang="it-IT" sz="2400" dirty="0"/>
              <a:t>CONSULENZA GENETICA</a:t>
            </a:r>
          </a:p>
        </p:txBody>
      </p:sp>
      <p:sp>
        <p:nvSpPr>
          <p:cNvPr id="12" name="CasellaDiTesto 11"/>
          <p:cNvSpPr txBox="1"/>
          <p:nvPr/>
        </p:nvSpPr>
        <p:spPr>
          <a:xfrm>
            <a:off x="2459571" y="2606200"/>
            <a:ext cx="3155992" cy="461665"/>
          </a:xfrm>
          <a:prstGeom prst="rect">
            <a:avLst/>
          </a:prstGeom>
          <a:noFill/>
        </p:spPr>
        <p:txBody>
          <a:bodyPr wrap="none" rtlCol="0">
            <a:spAutoFit/>
          </a:bodyPr>
          <a:lstStyle/>
          <a:p>
            <a:r>
              <a:rPr lang="it-IT" sz="2400" dirty="0"/>
              <a:t>RESISTENZE GLOBULARI</a:t>
            </a:r>
          </a:p>
        </p:txBody>
      </p:sp>
      <p:sp>
        <p:nvSpPr>
          <p:cNvPr id="13" name="CasellaDiTesto 12"/>
          <p:cNvSpPr txBox="1"/>
          <p:nvPr/>
        </p:nvSpPr>
        <p:spPr>
          <a:xfrm>
            <a:off x="2819612" y="2214157"/>
            <a:ext cx="4644541" cy="461665"/>
          </a:xfrm>
          <a:prstGeom prst="rect">
            <a:avLst/>
          </a:prstGeom>
          <a:noFill/>
        </p:spPr>
        <p:txBody>
          <a:bodyPr wrap="none" rtlCol="0">
            <a:spAutoFit/>
          </a:bodyPr>
          <a:lstStyle/>
          <a:p>
            <a:r>
              <a:rPr lang="it-IT" sz="2400" dirty="0"/>
              <a:t>ELETTROFORESI DELL’EMOGLOBINA</a:t>
            </a:r>
          </a:p>
        </p:txBody>
      </p:sp>
      <p:sp>
        <p:nvSpPr>
          <p:cNvPr id="14" name="CasellaDiTesto 13"/>
          <p:cNvSpPr txBox="1"/>
          <p:nvPr/>
        </p:nvSpPr>
        <p:spPr>
          <a:xfrm>
            <a:off x="3107643" y="1844825"/>
            <a:ext cx="1799082" cy="461665"/>
          </a:xfrm>
          <a:prstGeom prst="rect">
            <a:avLst/>
          </a:prstGeom>
          <a:noFill/>
        </p:spPr>
        <p:txBody>
          <a:bodyPr wrap="none" rtlCol="0">
            <a:spAutoFit/>
          </a:bodyPr>
          <a:lstStyle/>
          <a:p>
            <a:r>
              <a:rPr lang="it-IT" sz="2400" dirty="0"/>
              <a:t>EMOCROMO</a:t>
            </a:r>
          </a:p>
        </p:txBody>
      </p:sp>
      <p:pic>
        <p:nvPicPr>
          <p:cNvPr id="15" name="Picture 2"/>
          <p:cNvPicPr>
            <a:picLocks noChangeArrowheads="1"/>
          </p:cNvPicPr>
          <p:nvPr/>
        </p:nvPicPr>
        <p:blipFill>
          <a:blip r:embed="rId2" cstate="print"/>
          <a:srcRect/>
          <a:stretch>
            <a:fillRect/>
          </a:stretch>
        </p:blipFill>
        <p:spPr bwMode="auto">
          <a:xfrm>
            <a:off x="2351584" y="3523828"/>
            <a:ext cx="7543800" cy="2857500"/>
          </a:xfrm>
          <a:prstGeom prst="rect">
            <a:avLst/>
          </a:prstGeom>
          <a:noFill/>
          <a:ln w="12700">
            <a:solidFill>
              <a:schemeClr val="accent1"/>
            </a:solidFill>
            <a:miter lim="800000"/>
            <a:headEnd/>
            <a:tailEnd/>
          </a:ln>
        </p:spPr>
      </p:pic>
      <p:sp>
        <p:nvSpPr>
          <p:cNvPr id="16" name="Text Box 4"/>
          <p:cNvSpPr txBox="1">
            <a:spLocks noChangeArrowheads="1"/>
          </p:cNvSpPr>
          <p:nvPr/>
        </p:nvSpPr>
        <p:spPr bwMode="auto">
          <a:xfrm>
            <a:off x="6456041" y="2852937"/>
            <a:ext cx="3136371" cy="646331"/>
          </a:xfrm>
          <a:prstGeom prst="rect">
            <a:avLst/>
          </a:prstGeom>
          <a:noFill/>
          <a:ln w="9525">
            <a:noFill/>
            <a:miter lim="800000"/>
            <a:headEnd/>
            <a:tailEnd/>
          </a:ln>
        </p:spPr>
        <p:txBody>
          <a:bodyPr wrap="none">
            <a:spAutoFit/>
          </a:bodyPr>
          <a:lstStyle/>
          <a:p>
            <a:r>
              <a:rPr lang="it-IT" dirty="0"/>
              <a:t>HbA2 &gt; 3.5%</a:t>
            </a:r>
          </a:p>
          <a:p>
            <a:r>
              <a:rPr lang="it-IT" dirty="0" err="1"/>
              <a:t>Iper-resistenza</a:t>
            </a:r>
            <a:r>
              <a:rPr lang="it-IT" dirty="0"/>
              <a:t> osmotica dei GR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asellaDiTesto 2">
            <a:extLst>
              <a:ext uri="{FF2B5EF4-FFF2-40B4-BE49-F238E27FC236}">
                <a16:creationId xmlns:a16="http://schemas.microsoft.com/office/drawing/2014/main" id="{037F52CC-CC98-4B94-BC75-53406A1DBD82}"/>
              </a:ext>
            </a:extLst>
          </p:cNvPr>
          <p:cNvSpPr txBox="1">
            <a:spLocks noChangeArrowheads="1"/>
          </p:cNvSpPr>
          <p:nvPr/>
        </p:nvSpPr>
        <p:spPr bwMode="auto">
          <a:xfrm>
            <a:off x="430306" y="115888"/>
            <a:ext cx="114210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4000" b="1" dirty="0">
                <a:solidFill>
                  <a:srgbClr val="C00000"/>
                </a:solidFill>
                <a:latin typeface="+mn-lt"/>
              </a:rPr>
              <a:t>Anemia da carenza di ferro o trait talassemico (microcitemia, talassemia minor)</a:t>
            </a:r>
          </a:p>
        </p:txBody>
      </p:sp>
      <p:sp>
        <p:nvSpPr>
          <p:cNvPr id="9220" name="CasellaDiTesto 3">
            <a:extLst>
              <a:ext uri="{FF2B5EF4-FFF2-40B4-BE49-F238E27FC236}">
                <a16:creationId xmlns:a16="http://schemas.microsoft.com/office/drawing/2014/main" id="{FDF1BF78-0007-44A7-A5B6-73BBD288952A}"/>
              </a:ext>
            </a:extLst>
          </p:cNvPr>
          <p:cNvSpPr txBox="1">
            <a:spLocks noChangeArrowheads="1"/>
          </p:cNvSpPr>
          <p:nvPr/>
        </p:nvSpPr>
        <p:spPr bwMode="auto">
          <a:xfrm>
            <a:off x="593423" y="2574125"/>
            <a:ext cx="12875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a:t>RBC	↓</a:t>
            </a:r>
          </a:p>
          <a:p>
            <a:pPr eaLnBrk="1" hangingPunct="1"/>
            <a:r>
              <a:rPr lang="it-IT" altLang="en-US" sz="2800"/>
              <a:t>HB	↓</a:t>
            </a:r>
          </a:p>
          <a:p>
            <a:pPr eaLnBrk="1" hangingPunct="1"/>
            <a:r>
              <a:rPr lang="it-IT" altLang="en-US" sz="2800"/>
              <a:t>MCV	↓</a:t>
            </a:r>
          </a:p>
        </p:txBody>
      </p:sp>
      <p:sp>
        <p:nvSpPr>
          <p:cNvPr id="9221" name="CasellaDiTesto 4">
            <a:extLst>
              <a:ext uri="{FF2B5EF4-FFF2-40B4-BE49-F238E27FC236}">
                <a16:creationId xmlns:a16="http://schemas.microsoft.com/office/drawing/2014/main" id="{E28BD142-B856-4593-8F8B-E29071731C20}"/>
              </a:ext>
            </a:extLst>
          </p:cNvPr>
          <p:cNvSpPr txBox="1">
            <a:spLocks noChangeArrowheads="1"/>
          </p:cNvSpPr>
          <p:nvPr/>
        </p:nvSpPr>
        <p:spPr bwMode="auto">
          <a:xfrm>
            <a:off x="593423" y="4258833"/>
            <a:ext cx="22108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a:t>RDW	↑</a:t>
            </a:r>
          </a:p>
          <a:p>
            <a:pPr eaLnBrk="1" hangingPunct="1"/>
            <a:r>
              <a:rPr lang="it-IT" altLang="en-US" sz="2800"/>
              <a:t>MCHC	↓</a:t>
            </a:r>
          </a:p>
          <a:p>
            <a:pPr eaLnBrk="1" hangingPunct="1"/>
            <a:r>
              <a:rPr lang="it-IT" altLang="en-US" sz="2800"/>
              <a:t>Fe	↓↓</a:t>
            </a:r>
          </a:p>
        </p:txBody>
      </p:sp>
      <p:sp>
        <p:nvSpPr>
          <p:cNvPr id="9225" name="CasellaDiTesto 8">
            <a:extLst>
              <a:ext uri="{FF2B5EF4-FFF2-40B4-BE49-F238E27FC236}">
                <a16:creationId xmlns:a16="http://schemas.microsoft.com/office/drawing/2014/main" id="{7FB8E33A-F4EF-4899-A876-DFDD87546ABD}"/>
              </a:ext>
            </a:extLst>
          </p:cNvPr>
          <p:cNvSpPr txBox="1">
            <a:spLocks noChangeArrowheads="1"/>
          </p:cNvSpPr>
          <p:nvPr/>
        </p:nvSpPr>
        <p:spPr bwMode="auto">
          <a:xfrm>
            <a:off x="3022299" y="2647149"/>
            <a:ext cx="19463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a:t>RBC	↑ o N</a:t>
            </a:r>
          </a:p>
          <a:p>
            <a:pPr eaLnBrk="1" hangingPunct="1"/>
            <a:r>
              <a:rPr lang="it-IT" altLang="en-US" sz="2800"/>
              <a:t>HB	↓</a:t>
            </a:r>
          </a:p>
          <a:p>
            <a:pPr eaLnBrk="1" hangingPunct="1"/>
            <a:r>
              <a:rPr lang="it-IT" altLang="en-US" sz="2800"/>
              <a:t>MCV	↓ ↓</a:t>
            </a:r>
          </a:p>
        </p:txBody>
      </p:sp>
      <p:sp>
        <p:nvSpPr>
          <p:cNvPr id="9226" name="CasellaDiTesto 9">
            <a:extLst>
              <a:ext uri="{FF2B5EF4-FFF2-40B4-BE49-F238E27FC236}">
                <a16:creationId xmlns:a16="http://schemas.microsoft.com/office/drawing/2014/main" id="{074B40D5-31DC-4442-B6B8-AE8FDEAA5E84}"/>
              </a:ext>
            </a:extLst>
          </p:cNvPr>
          <p:cNvSpPr txBox="1">
            <a:spLocks noChangeArrowheads="1"/>
          </p:cNvSpPr>
          <p:nvPr/>
        </p:nvSpPr>
        <p:spPr bwMode="auto">
          <a:xfrm>
            <a:off x="3022299" y="4258833"/>
            <a:ext cx="28696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a:t>RDW	N</a:t>
            </a:r>
          </a:p>
          <a:p>
            <a:pPr eaLnBrk="1" hangingPunct="1"/>
            <a:r>
              <a:rPr lang="it-IT" altLang="en-US" sz="2800"/>
              <a:t>MCHC	N o ↓</a:t>
            </a:r>
          </a:p>
          <a:p>
            <a:pPr eaLnBrk="1" hangingPunct="1"/>
            <a:r>
              <a:rPr lang="it-IT" altLang="en-US" sz="2800"/>
              <a:t>Fe	N o ↑ </a:t>
            </a:r>
          </a:p>
        </p:txBody>
      </p:sp>
      <p:cxnSp>
        <p:nvCxnSpPr>
          <p:cNvPr id="18" name="Connettore 1 17">
            <a:extLst>
              <a:ext uri="{FF2B5EF4-FFF2-40B4-BE49-F238E27FC236}">
                <a16:creationId xmlns:a16="http://schemas.microsoft.com/office/drawing/2014/main" id="{2CB95194-EA8F-4DA9-81EC-850AB74F4873}"/>
              </a:ext>
            </a:extLst>
          </p:cNvPr>
          <p:cNvCxnSpPr>
            <a:cxnSpLocks/>
          </p:cNvCxnSpPr>
          <p:nvPr/>
        </p:nvCxnSpPr>
        <p:spPr>
          <a:xfrm>
            <a:off x="469253" y="2495543"/>
            <a:ext cx="1013448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ABB4B2-C3EA-499F-8DB9-B12DE8133312}"/>
              </a:ext>
            </a:extLst>
          </p:cNvPr>
          <p:cNvSpPr txBox="1"/>
          <p:nvPr/>
        </p:nvSpPr>
        <p:spPr>
          <a:xfrm>
            <a:off x="317450" y="1846976"/>
            <a:ext cx="2486835" cy="523220"/>
          </a:xfrm>
          <a:prstGeom prst="rect">
            <a:avLst/>
          </a:prstGeom>
          <a:noFill/>
        </p:spPr>
        <p:txBody>
          <a:bodyPr wrap="none" rtlCol="0">
            <a:spAutoFit/>
          </a:bodyPr>
          <a:lstStyle/>
          <a:p>
            <a:r>
              <a:rPr lang="en-US" sz="2800" dirty="0" err="1"/>
              <a:t>Carenza</a:t>
            </a:r>
            <a:r>
              <a:rPr lang="en-US" sz="2800" dirty="0"/>
              <a:t> di ferro</a:t>
            </a:r>
          </a:p>
        </p:txBody>
      </p:sp>
      <p:sp>
        <p:nvSpPr>
          <p:cNvPr id="19" name="TextBox 18">
            <a:extLst>
              <a:ext uri="{FF2B5EF4-FFF2-40B4-BE49-F238E27FC236}">
                <a16:creationId xmlns:a16="http://schemas.microsoft.com/office/drawing/2014/main" id="{E9D82EFF-CEDD-45AE-87ED-1F7556E644F8}"/>
              </a:ext>
            </a:extLst>
          </p:cNvPr>
          <p:cNvSpPr txBox="1"/>
          <p:nvPr/>
        </p:nvSpPr>
        <p:spPr>
          <a:xfrm>
            <a:off x="3022299" y="1858979"/>
            <a:ext cx="2699713" cy="523220"/>
          </a:xfrm>
          <a:prstGeom prst="rect">
            <a:avLst/>
          </a:prstGeom>
          <a:noFill/>
        </p:spPr>
        <p:txBody>
          <a:bodyPr wrap="none" rtlCol="0">
            <a:spAutoFit/>
          </a:bodyPr>
          <a:lstStyle/>
          <a:p>
            <a:r>
              <a:rPr lang="en-US" sz="2800" dirty="0"/>
              <a:t>Trait </a:t>
            </a:r>
            <a:r>
              <a:rPr lang="en-US" sz="2800" dirty="0" err="1"/>
              <a:t>talassemico</a:t>
            </a:r>
            <a:endParaRPr lang="en-US" sz="2800" dirty="0"/>
          </a:p>
        </p:txBody>
      </p:sp>
      <p:sp>
        <p:nvSpPr>
          <p:cNvPr id="3" name="CasellaDiTesto 3">
            <a:extLst>
              <a:ext uri="{FF2B5EF4-FFF2-40B4-BE49-F238E27FC236}">
                <a16:creationId xmlns:a16="http://schemas.microsoft.com/office/drawing/2014/main" id="{84405167-71CE-822E-098B-344E8B90D849}"/>
              </a:ext>
            </a:extLst>
          </p:cNvPr>
          <p:cNvSpPr txBox="1">
            <a:spLocks noChangeArrowheads="1"/>
          </p:cNvSpPr>
          <p:nvPr/>
        </p:nvSpPr>
        <p:spPr bwMode="auto">
          <a:xfrm>
            <a:off x="7049273" y="2671045"/>
            <a:ext cx="184537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dirty="0"/>
              <a:t>RBC	↓ ↓ </a:t>
            </a:r>
          </a:p>
          <a:p>
            <a:pPr eaLnBrk="1" hangingPunct="1"/>
            <a:r>
              <a:rPr lang="it-IT" altLang="en-US" sz="2800" dirty="0"/>
              <a:t>HB	↓ ↓ ↓</a:t>
            </a:r>
          </a:p>
          <a:p>
            <a:pPr eaLnBrk="1" hangingPunct="1"/>
            <a:r>
              <a:rPr lang="it-IT" altLang="en-US" sz="2800" dirty="0"/>
              <a:t>MCV	↓ ↓ ↓</a:t>
            </a:r>
          </a:p>
        </p:txBody>
      </p:sp>
      <p:sp>
        <p:nvSpPr>
          <p:cNvPr id="4" name="CasellaDiTesto 4">
            <a:extLst>
              <a:ext uri="{FF2B5EF4-FFF2-40B4-BE49-F238E27FC236}">
                <a16:creationId xmlns:a16="http://schemas.microsoft.com/office/drawing/2014/main" id="{CEBD231D-4422-AA5C-E894-268A320C50DF}"/>
              </a:ext>
            </a:extLst>
          </p:cNvPr>
          <p:cNvSpPr txBox="1">
            <a:spLocks noChangeArrowheads="1"/>
          </p:cNvSpPr>
          <p:nvPr/>
        </p:nvSpPr>
        <p:spPr bwMode="auto">
          <a:xfrm>
            <a:off x="7049273" y="4231541"/>
            <a:ext cx="340349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2800" dirty="0"/>
              <a:t>RDW	↑</a:t>
            </a:r>
          </a:p>
          <a:p>
            <a:pPr eaLnBrk="1" hangingPunct="1"/>
            <a:r>
              <a:rPr lang="it-IT" altLang="en-US" sz="2800" dirty="0"/>
              <a:t>MCHC ↓</a:t>
            </a:r>
          </a:p>
          <a:p>
            <a:pPr eaLnBrk="1" hangingPunct="1"/>
            <a:r>
              <a:rPr lang="it-IT" altLang="en-US" sz="2800" dirty="0"/>
              <a:t>Fe	 ↑</a:t>
            </a:r>
          </a:p>
          <a:p>
            <a:pPr eaLnBrk="1" hangingPunct="1"/>
            <a:r>
              <a:rPr lang="it-IT" altLang="en-US" sz="2800" dirty="0" err="1"/>
              <a:t>Anisopoichilocitosi</a:t>
            </a:r>
            <a:endParaRPr lang="it-IT" altLang="en-US" sz="2800" dirty="0"/>
          </a:p>
          <a:p>
            <a:pPr eaLnBrk="1" hangingPunct="1"/>
            <a:r>
              <a:rPr lang="it-IT" altLang="en-US" sz="2800" dirty="0"/>
              <a:t>Eritroblasti in circolo</a:t>
            </a:r>
          </a:p>
        </p:txBody>
      </p:sp>
      <p:sp>
        <p:nvSpPr>
          <p:cNvPr id="5" name="TextBox 4">
            <a:extLst>
              <a:ext uri="{FF2B5EF4-FFF2-40B4-BE49-F238E27FC236}">
                <a16:creationId xmlns:a16="http://schemas.microsoft.com/office/drawing/2014/main" id="{DD7C4522-738A-109C-B2AC-1C5D94077807}"/>
              </a:ext>
            </a:extLst>
          </p:cNvPr>
          <p:cNvSpPr txBox="1"/>
          <p:nvPr/>
        </p:nvSpPr>
        <p:spPr>
          <a:xfrm>
            <a:off x="7049273" y="1839441"/>
            <a:ext cx="2697341" cy="523220"/>
          </a:xfrm>
          <a:prstGeom prst="rect">
            <a:avLst/>
          </a:prstGeom>
          <a:noFill/>
        </p:spPr>
        <p:txBody>
          <a:bodyPr wrap="none" rtlCol="0">
            <a:spAutoFit/>
          </a:bodyPr>
          <a:lstStyle/>
          <a:p>
            <a:r>
              <a:rPr lang="en-US" sz="2800" dirty="0" err="1"/>
              <a:t>Talassemia</a:t>
            </a:r>
            <a:r>
              <a:rPr lang="en-US" sz="2800" dirty="0"/>
              <a:t> major</a:t>
            </a:r>
          </a:p>
        </p:txBody>
      </p:sp>
    </p:spTree>
    <p:extLst>
      <p:ext uri="{BB962C8B-B14F-4D97-AF65-F5344CB8AC3E}">
        <p14:creationId xmlns:p14="http://schemas.microsoft.com/office/powerpoint/2010/main" val="4067450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225"/>
                                        </p:tgtEl>
                                        <p:attrNameLst>
                                          <p:attrName>style.visibility</p:attrName>
                                        </p:attrNameLst>
                                      </p:cBhvr>
                                      <p:to>
                                        <p:strVal val="visible"/>
                                      </p:to>
                                    </p:set>
                                    <p:anim calcmode="lin" valueType="num">
                                      <p:cBhvr additive="base">
                                        <p:cTn id="12" dur="500" fill="hold"/>
                                        <p:tgtEl>
                                          <p:spTgt spid="9225"/>
                                        </p:tgtEl>
                                        <p:attrNameLst>
                                          <p:attrName>ppt_x</p:attrName>
                                        </p:attrNameLst>
                                      </p:cBhvr>
                                      <p:tavLst>
                                        <p:tav tm="0">
                                          <p:val>
                                            <p:strVal val="#ppt_x"/>
                                          </p:val>
                                        </p:tav>
                                        <p:tav tm="100000">
                                          <p:val>
                                            <p:strVal val="#ppt_x"/>
                                          </p:val>
                                        </p:tav>
                                      </p:tavLst>
                                    </p:anim>
                                    <p:anim calcmode="lin" valueType="num">
                                      <p:cBhvr additive="base">
                                        <p:cTn id="13"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21"/>
                                        </p:tgtEl>
                                        <p:attrNameLst>
                                          <p:attrName>style.visibility</p:attrName>
                                        </p:attrNameLst>
                                      </p:cBhvr>
                                      <p:to>
                                        <p:strVal val="visible"/>
                                      </p:to>
                                    </p:set>
                                    <p:anim calcmode="lin" valueType="num">
                                      <p:cBhvr additive="base">
                                        <p:cTn id="18" dur="500" fill="hold"/>
                                        <p:tgtEl>
                                          <p:spTgt spid="9221"/>
                                        </p:tgtEl>
                                        <p:attrNameLst>
                                          <p:attrName>ppt_x</p:attrName>
                                        </p:attrNameLst>
                                      </p:cBhvr>
                                      <p:tavLst>
                                        <p:tav tm="0">
                                          <p:val>
                                            <p:strVal val="#ppt_x"/>
                                          </p:val>
                                        </p:tav>
                                        <p:tav tm="100000">
                                          <p:val>
                                            <p:strVal val="#ppt_x"/>
                                          </p:val>
                                        </p:tav>
                                      </p:tavLst>
                                    </p:anim>
                                    <p:anim calcmode="lin" valueType="num">
                                      <p:cBhvr additive="base">
                                        <p:cTn id="19" dur="500" fill="hold"/>
                                        <p:tgtEl>
                                          <p:spTgt spid="92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226"/>
                                        </p:tgtEl>
                                        <p:attrNameLst>
                                          <p:attrName>style.visibility</p:attrName>
                                        </p:attrNameLst>
                                      </p:cBhvr>
                                      <p:to>
                                        <p:strVal val="visible"/>
                                      </p:to>
                                    </p:set>
                                    <p:anim calcmode="lin" valueType="num">
                                      <p:cBhvr additive="base">
                                        <p:cTn id="22" dur="500" fill="hold"/>
                                        <p:tgtEl>
                                          <p:spTgt spid="9226"/>
                                        </p:tgtEl>
                                        <p:attrNameLst>
                                          <p:attrName>ppt_x</p:attrName>
                                        </p:attrNameLst>
                                      </p:cBhvr>
                                      <p:tavLst>
                                        <p:tav tm="0">
                                          <p:val>
                                            <p:strVal val="#ppt_x"/>
                                          </p:val>
                                        </p:tav>
                                        <p:tav tm="100000">
                                          <p:val>
                                            <p:strVal val="#ppt_x"/>
                                          </p:val>
                                        </p:tav>
                                      </p:tavLst>
                                    </p:anim>
                                    <p:anim calcmode="lin" valueType="num">
                                      <p:cBhvr additive="base">
                                        <p:cTn id="23" dur="500" fill="hold"/>
                                        <p:tgtEl>
                                          <p:spTgt spid="922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1"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5" grpId="0"/>
      <p:bldP spid="9226" grpId="0"/>
      <p:bldP spid="3" grpId="0"/>
      <p:bldP spid="3" grpId="1"/>
      <p:bldP spid="4" grpId="0"/>
      <p:bldP spid="4"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70DD-7676-3D51-D10B-F702B21ED99D}"/>
            </a:ext>
          </a:extLst>
        </p:cNvPr>
        <p:cNvGrpSpPr/>
        <p:nvPr/>
      </p:nvGrpSpPr>
      <p:grpSpPr>
        <a:xfrm>
          <a:off x="0" y="0"/>
          <a:ext cx="0" cy="0"/>
          <a:chOff x="0" y="0"/>
          <a:chExt cx="0" cy="0"/>
        </a:xfrm>
      </p:grpSpPr>
      <p:sp>
        <p:nvSpPr>
          <p:cNvPr id="301060" name="Text Box 4">
            <a:extLst>
              <a:ext uri="{FF2B5EF4-FFF2-40B4-BE49-F238E27FC236}">
                <a16:creationId xmlns:a16="http://schemas.microsoft.com/office/drawing/2014/main" id="{B31E88CA-18AF-B3C3-764C-B76D5BA71E3C}"/>
              </a:ext>
            </a:extLst>
          </p:cNvPr>
          <p:cNvSpPr txBox="1">
            <a:spLocks noChangeArrowheads="1"/>
          </p:cNvSpPr>
          <p:nvPr/>
        </p:nvSpPr>
        <p:spPr bwMode="auto">
          <a:xfrm>
            <a:off x="223583" y="811212"/>
            <a:ext cx="7599626" cy="5570756"/>
          </a:xfrm>
          <a:prstGeom prst="rect">
            <a:avLst/>
          </a:prstGeom>
          <a:noFill/>
          <a:ln w="9525">
            <a:noFill/>
            <a:miter lim="800000"/>
            <a:headEnd/>
            <a:tailEnd/>
          </a:ln>
          <a:effectLst/>
        </p:spPr>
        <p:txBody>
          <a:bodyPr wrap="square">
            <a:spAutoFit/>
          </a:bodyPr>
          <a:lstStyle/>
          <a:p>
            <a:pPr>
              <a:defRPr/>
            </a:pPr>
            <a:r>
              <a:rPr lang="it-IT" sz="2400" b="1" dirty="0"/>
              <a:t>TALASSEMIE</a:t>
            </a:r>
          </a:p>
          <a:p>
            <a:pPr>
              <a:defRPr/>
            </a:pPr>
            <a:r>
              <a:rPr lang="it-IT" sz="2400" b="1" dirty="0"/>
              <a:t>Beta Talassemia Major (assenza congenita di catene β)</a:t>
            </a:r>
          </a:p>
          <a:p>
            <a:pPr>
              <a:defRPr/>
            </a:pPr>
            <a:r>
              <a:rPr lang="it-IT" sz="2800" b="1" dirty="0"/>
              <a:t>anemie congenite causate da mutazioni che </a:t>
            </a:r>
            <a:r>
              <a:rPr lang="it-IT" sz="2800" b="1" u="sng" dirty="0">
                <a:effectLst>
                  <a:outerShdw blurRad="38100" dist="38100" dir="2700000" algn="tl">
                    <a:srgbClr val="C0C0C0"/>
                  </a:outerShdw>
                </a:effectLst>
              </a:rPr>
              <a:t>riducono o aboliscono l’espressione</a:t>
            </a:r>
            <a:r>
              <a:rPr lang="it-IT" sz="2800" b="1" dirty="0"/>
              <a:t> genica delle catene </a:t>
            </a:r>
            <a:r>
              <a:rPr lang="it-IT" sz="2800" b="1" dirty="0" err="1"/>
              <a:t>globiniche</a:t>
            </a:r>
            <a:r>
              <a:rPr lang="it-IT" sz="2800" b="1" dirty="0"/>
              <a:t> α e β. </a:t>
            </a:r>
          </a:p>
          <a:p>
            <a:pPr>
              <a:defRPr/>
            </a:pPr>
            <a:endParaRPr lang="it-IT" sz="2800" b="1" dirty="0"/>
          </a:p>
          <a:p>
            <a:pPr>
              <a:defRPr/>
            </a:pPr>
            <a:r>
              <a:rPr lang="it-IT" sz="2800" b="1" dirty="0"/>
              <a:t>Nelle forme più gravi, lo squilibrio nella sintesi di queste molecole ha effetti deleteri sulla maturazione e sopravvivenza delle cellule </a:t>
            </a:r>
            <a:r>
              <a:rPr lang="it-IT" sz="2800" b="1" dirty="0" err="1"/>
              <a:t>eritroidi</a:t>
            </a:r>
            <a:r>
              <a:rPr lang="it-IT" sz="2800" b="1" dirty="0"/>
              <a:t> </a:t>
            </a:r>
          </a:p>
          <a:p>
            <a:pPr>
              <a:defRPr/>
            </a:pPr>
            <a:endParaRPr lang="it-IT" sz="2800" b="1" u="sng" dirty="0">
              <a:solidFill>
                <a:srgbClr val="CC0000"/>
              </a:solidFill>
              <a:effectLst>
                <a:outerShdw blurRad="38100" dist="38100" dir="2700000" algn="tl">
                  <a:srgbClr val="C0C0C0"/>
                </a:outerShdw>
              </a:effectLst>
            </a:endParaRPr>
          </a:p>
          <a:p>
            <a:pPr>
              <a:defRPr/>
            </a:pPr>
            <a:r>
              <a:rPr lang="it-IT" sz="2800" b="1" u="sng" dirty="0">
                <a:solidFill>
                  <a:srgbClr val="CC0000"/>
                </a:solidFill>
                <a:effectLst>
                  <a:outerShdw blurRad="38100" dist="38100" dir="2700000" algn="tl">
                    <a:srgbClr val="C0C0C0"/>
                  </a:outerShdw>
                </a:effectLst>
              </a:rPr>
              <a:t>ANEMIA, </a:t>
            </a:r>
            <a:r>
              <a:rPr lang="it-IT" sz="2800" b="1" dirty="0">
                <a:solidFill>
                  <a:srgbClr val="CC0000"/>
                </a:solidFill>
                <a:effectLst>
                  <a:outerShdw blurRad="38100" dist="38100" dir="2700000" algn="tl">
                    <a:srgbClr val="C0C0C0"/>
                  </a:outerShdw>
                </a:effectLst>
              </a:rPr>
              <a:t>Deformazioni ossee, gravi danni multi-organo, decesso nei primi anni di vita, senza trattamento</a:t>
            </a:r>
          </a:p>
        </p:txBody>
      </p:sp>
      <p:pic>
        <p:nvPicPr>
          <p:cNvPr id="10" name="Picture 9">
            <a:extLst>
              <a:ext uri="{FF2B5EF4-FFF2-40B4-BE49-F238E27FC236}">
                <a16:creationId xmlns:a16="http://schemas.microsoft.com/office/drawing/2014/main" id="{F07111D0-64E1-8BC6-19B3-2ADE6BEA79E6}"/>
              </a:ext>
            </a:extLst>
          </p:cNvPr>
          <p:cNvPicPr>
            <a:picLocks noChangeAspect="1" noChangeArrowheads="1"/>
          </p:cNvPicPr>
          <p:nvPr/>
        </p:nvPicPr>
        <p:blipFill>
          <a:blip r:embed="rId3" cstate="print">
            <a:lum bright="20000" contrast="10000"/>
          </a:blip>
          <a:srcRect/>
          <a:stretch>
            <a:fillRect/>
          </a:stretch>
        </p:blipFill>
        <p:spPr bwMode="auto">
          <a:xfrm>
            <a:off x="7863177" y="159716"/>
            <a:ext cx="3436877" cy="4181378"/>
          </a:xfrm>
          <a:prstGeom prst="rect">
            <a:avLst/>
          </a:prstGeom>
          <a:noFill/>
          <a:ln w="9525">
            <a:noFill/>
            <a:miter lim="800000"/>
            <a:headEnd/>
            <a:tailEnd/>
          </a:ln>
        </p:spPr>
      </p:pic>
      <p:pic>
        <p:nvPicPr>
          <p:cNvPr id="11" name="Picture 4" descr="http://www.modernmedicaldictionary.com/wp-content/uploads/2013/04/gargoyle1.jpg">
            <a:extLst>
              <a:ext uri="{FF2B5EF4-FFF2-40B4-BE49-F238E27FC236}">
                <a16:creationId xmlns:a16="http://schemas.microsoft.com/office/drawing/2014/main" id="{4B755CDE-080B-A8FB-F238-0AD4023D62A2}"/>
              </a:ext>
            </a:extLst>
          </p:cNvPr>
          <p:cNvPicPr>
            <a:picLocks noChangeAspect="1" noChangeArrowheads="1"/>
          </p:cNvPicPr>
          <p:nvPr/>
        </p:nvPicPr>
        <p:blipFill>
          <a:blip r:embed="rId4" cstate="print"/>
          <a:srcRect/>
          <a:stretch>
            <a:fillRect/>
          </a:stretch>
        </p:blipFill>
        <p:spPr bwMode="auto">
          <a:xfrm>
            <a:off x="8781851" y="3522050"/>
            <a:ext cx="3236277" cy="3176234"/>
          </a:xfrm>
          <a:prstGeom prst="rect">
            <a:avLst/>
          </a:prstGeom>
          <a:noFill/>
        </p:spPr>
      </p:pic>
    </p:spTree>
    <p:extLst>
      <p:ext uri="{BB962C8B-B14F-4D97-AF65-F5344CB8AC3E}">
        <p14:creationId xmlns:p14="http://schemas.microsoft.com/office/powerpoint/2010/main" val="18759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p:cNvPicPr>
            <a:picLocks noChangeAspect="1" noChangeArrowheads="1"/>
          </p:cNvPicPr>
          <p:nvPr/>
        </p:nvPicPr>
        <p:blipFill>
          <a:blip r:embed="rId3" cstate="print"/>
          <a:srcRect/>
          <a:stretch>
            <a:fillRect/>
          </a:stretch>
        </p:blipFill>
        <p:spPr bwMode="auto">
          <a:xfrm>
            <a:off x="2243438" y="1301142"/>
            <a:ext cx="7596978" cy="500817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Articolo de 'Il Tempo del Lunedì' sulle talassemie. [I. Bianco SIlvestroni,  2002] "/>
          <p:cNvPicPr>
            <a:picLocks noChangeAspect="1" noChangeArrowheads="1"/>
          </p:cNvPicPr>
          <p:nvPr/>
        </p:nvPicPr>
        <p:blipFill>
          <a:blip r:embed="rId2" cstate="print"/>
          <a:srcRect/>
          <a:stretch>
            <a:fillRect/>
          </a:stretch>
        </p:blipFill>
        <p:spPr bwMode="auto">
          <a:xfrm>
            <a:off x="353452" y="121363"/>
            <a:ext cx="5569955" cy="4246956"/>
          </a:xfrm>
          <a:prstGeom prst="rect">
            <a:avLst/>
          </a:prstGeom>
          <a:noFill/>
          <a:ln w="9525">
            <a:noFill/>
            <a:miter lim="800000"/>
            <a:headEnd/>
            <a:tailEnd/>
          </a:ln>
        </p:spPr>
      </p:pic>
      <p:pic>
        <p:nvPicPr>
          <p:cNvPr id="6" name="Picture 4" descr="https://scienzaa2voci.unibo.it/biografie/81-bianco-silvestroni-ida/448-fotogramma-tratto-dal-documentario-del-1951-i/image_preview">
            <a:extLst>
              <a:ext uri="{FF2B5EF4-FFF2-40B4-BE49-F238E27FC236}">
                <a16:creationId xmlns:a16="http://schemas.microsoft.com/office/drawing/2014/main" id="{3D9D0486-3B25-49C9-AE22-A9177755BA25}"/>
              </a:ext>
            </a:extLst>
          </p:cNvPr>
          <p:cNvPicPr>
            <a:picLocks noChangeAspect="1" noChangeArrowheads="1"/>
          </p:cNvPicPr>
          <p:nvPr/>
        </p:nvPicPr>
        <p:blipFill>
          <a:blip r:embed="rId3" cstate="print"/>
          <a:srcRect/>
          <a:stretch>
            <a:fillRect/>
          </a:stretch>
        </p:blipFill>
        <p:spPr bwMode="auto">
          <a:xfrm>
            <a:off x="5818320" y="2021716"/>
            <a:ext cx="6020227" cy="453148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 name="Picture 2" descr="http://www.sanares.it/foto/microcitemici_FIG2.jpg">
            <a:extLst>
              <a:ext uri="{FF2B5EF4-FFF2-40B4-BE49-F238E27FC236}">
                <a16:creationId xmlns:a16="http://schemas.microsoft.com/office/drawing/2014/main" id="{A4DEAAA9-E8CD-49C8-A69B-9A84DDD7F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97" y="4428990"/>
            <a:ext cx="30511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D26397-D420-3D59-796D-D384AB825F14}"/>
              </a:ext>
            </a:extLst>
          </p:cNvPr>
          <p:cNvSpPr txBox="1"/>
          <p:nvPr/>
        </p:nvSpPr>
        <p:spPr>
          <a:xfrm>
            <a:off x="796066" y="731520"/>
            <a:ext cx="10074536" cy="923330"/>
          </a:xfrm>
          <a:prstGeom prst="rect">
            <a:avLst/>
          </a:prstGeom>
          <a:noFill/>
        </p:spPr>
        <p:txBody>
          <a:bodyPr wrap="square" rtlCol="0">
            <a:spAutoFit/>
          </a:bodyPr>
          <a:lstStyle/>
          <a:p>
            <a:r>
              <a:rPr lang="it-IT" dirty="0">
                <a:hlinkClick r:id="rId2"/>
              </a:rPr>
              <a:t>La Microcitemia 1951 (parte prima) (youtube.com)</a:t>
            </a:r>
            <a:endParaRPr lang="it-IT" dirty="0"/>
          </a:p>
          <a:p>
            <a:endParaRPr lang="it-IT" dirty="0"/>
          </a:p>
          <a:p>
            <a:r>
              <a:rPr lang="it-IT" dirty="0">
                <a:hlinkClick r:id="rId3"/>
              </a:rPr>
              <a:t>La Microcitemia 1951 (parte seconda) (youtube.com)</a:t>
            </a:r>
            <a:endParaRPr lang="it-IT" dirty="0"/>
          </a:p>
        </p:txBody>
      </p:sp>
    </p:spTree>
    <p:extLst>
      <p:ext uri="{BB962C8B-B14F-4D97-AF65-F5344CB8AC3E}">
        <p14:creationId xmlns:p14="http://schemas.microsoft.com/office/powerpoint/2010/main" val="18641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4A72E-16D6-5B97-67A3-F6FFFB7D7042}"/>
              </a:ext>
            </a:extLst>
          </p:cNvPr>
          <p:cNvPicPr>
            <a:picLocks noChangeAspect="1"/>
          </p:cNvPicPr>
          <p:nvPr/>
        </p:nvPicPr>
        <p:blipFill>
          <a:blip r:embed="rId2"/>
          <a:stretch>
            <a:fillRect/>
          </a:stretch>
        </p:blipFill>
        <p:spPr>
          <a:xfrm>
            <a:off x="6372254" y="882126"/>
            <a:ext cx="4982637" cy="5507915"/>
          </a:xfrm>
          <a:prstGeom prst="rect">
            <a:avLst/>
          </a:prstGeom>
        </p:spPr>
      </p:pic>
      <p:pic>
        <p:nvPicPr>
          <p:cNvPr id="7" name="Picture 6">
            <a:extLst>
              <a:ext uri="{FF2B5EF4-FFF2-40B4-BE49-F238E27FC236}">
                <a16:creationId xmlns:a16="http://schemas.microsoft.com/office/drawing/2014/main" id="{898DF612-121E-5203-AE99-711BC63350BE}"/>
              </a:ext>
            </a:extLst>
          </p:cNvPr>
          <p:cNvPicPr>
            <a:picLocks noChangeAspect="1"/>
          </p:cNvPicPr>
          <p:nvPr/>
        </p:nvPicPr>
        <p:blipFill>
          <a:blip r:embed="rId3"/>
          <a:stretch>
            <a:fillRect/>
          </a:stretch>
        </p:blipFill>
        <p:spPr>
          <a:xfrm>
            <a:off x="915256" y="543267"/>
            <a:ext cx="2981741" cy="5534797"/>
          </a:xfrm>
          <a:prstGeom prst="rect">
            <a:avLst/>
          </a:prstGeom>
        </p:spPr>
      </p:pic>
      <p:sp>
        <p:nvSpPr>
          <p:cNvPr id="8" name="TextBox 7">
            <a:extLst>
              <a:ext uri="{FF2B5EF4-FFF2-40B4-BE49-F238E27FC236}">
                <a16:creationId xmlns:a16="http://schemas.microsoft.com/office/drawing/2014/main" id="{3B473A83-D2B6-0784-0018-00B5085D2608}"/>
              </a:ext>
            </a:extLst>
          </p:cNvPr>
          <p:cNvSpPr txBox="1"/>
          <p:nvPr/>
        </p:nvSpPr>
        <p:spPr>
          <a:xfrm>
            <a:off x="3130476" y="6205375"/>
            <a:ext cx="652743" cy="369332"/>
          </a:xfrm>
          <a:prstGeom prst="rect">
            <a:avLst/>
          </a:prstGeom>
          <a:noFill/>
        </p:spPr>
        <p:txBody>
          <a:bodyPr wrap="none" rtlCol="0">
            <a:spAutoFit/>
          </a:bodyPr>
          <a:lstStyle/>
          <a:p>
            <a:r>
              <a:rPr lang="it-IT" dirty="0"/>
              <a:t>1976</a:t>
            </a:r>
          </a:p>
        </p:txBody>
      </p:sp>
    </p:spTree>
    <p:extLst>
      <p:ext uri="{BB962C8B-B14F-4D97-AF65-F5344CB8AC3E}">
        <p14:creationId xmlns:p14="http://schemas.microsoft.com/office/powerpoint/2010/main" val="1074427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3F13-E02A-0AAA-B7FC-6691C3DBB505}"/>
              </a:ext>
            </a:extLst>
          </p:cNvPr>
          <p:cNvPicPr>
            <a:picLocks noChangeAspect="1"/>
          </p:cNvPicPr>
          <p:nvPr/>
        </p:nvPicPr>
        <p:blipFill>
          <a:blip r:embed="rId2"/>
          <a:stretch>
            <a:fillRect/>
          </a:stretch>
        </p:blipFill>
        <p:spPr>
          <a:xfrm>
            <a:off x="618392" y="0"/>
            <a:ext cx="10955215" cy="6858000"/>
          </a:xfrm>
          <a:prstGeom prst="rect">
            <a:avLst/>
          </a:prstGeom>
        </p:spPr>
      </p:pic>
    </p:spTree>
    <p:extLst>
      <p:ext uri="{BB962C8B-B14F-4D97-AF65-F5344CB8AC3E}">
        <p14:creationId xmlns:p14="http://schemas.microsoft.com/office/powerpoint/2010/main" val="85736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11B9EA-087E-D1F5-B3A9-07E8B95E5A66}"/>
              </a:ext>
            </a:extLst>
          </p:cNvPr>
          <p:cNvPicPr>
            <a:picLocks noChangeAspect="1"/>
          </p:cNvPicPr>
          <p:nvPr/>
        </p:nvPicPr>
        <p:blipFill>
          <a:blip r:embed="rId2"/>
          <a:stretch>
            <a:fillRect/>
          </a:stretch>
        </p:blipFill>
        <p:spPr>
          <a:xfrm>
            <a:off x="1762446" y="0"/>
            <a:ext cx="8667108" cy="6858000"/>
          </a:xfrm>
          <a:prstGeom prst="rect">
            <a:avLst/>
          </a:prstGeom>
        </p:spPr>
      </p:pic>
    </p:spTree>
    <p:extLst>
      <p:ext uri="{BB962C8B-B14F-4D97-AF65-F5344CB8AC3E}">
        <p14:creationId xmlns:p14="http://schemas.microsoft.com/office/powerpoint/2010/main" val="4117936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98F57-2B3B-D4B9-9DF0-FFB64D1411FE}"/>
              </a:ext>
            </a:extLst>
          </p:cNvPr>
          <p:cNvPicPr>
            <a:picLocks noChangeAspect="1"/>
          </p:cNvPicPr>
          <p:nvPr/>
        </p:nvPicPr>
        <p:blipFill>
          <a:blip r:embed="rId2"/>
          <a:stretch>
            <a:fillRect/>
          </a:stretch>
        </p:blipFill>
        <p:spPr>
          <a:xfrm>
            <a:off x="536986" y="613187"/>
            <a:ext cx="11118028" cy="4327896"/>
          </a:xfrm>
          <a:prstGeom prst="rect">
            <a:avLst/>
          </a:prstGeom>
        </p:spPr>
      </p:pic>
    </p:spTree>
    <p:extLst>
      <p:ext uri="{BB962C8B-B14F-4D97-AF65-F5344CB8AC3E}">
        <p14:creationId xmlns:p14="http://schemas.microsoft.com/office/powerpoint/2010/main" val="123598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7D5BF4-BC13-7E31-D874-91E5E7369009}"/>
              </a:ext>
            </a:extLst>
          </p:cNvPr>
          <p:cNvPicPr>
            <a:picLocks noChangeAspect="1"/>
          </p:cNvPicPr>
          <p:nvPr/>
        </p:nvPicPr>
        <p:blipFill>
          <a:blip r:embed="rId2"/>
          <a:stretch>
            <a:fillRect/>
          </a:stretch>
        </p:blipFill>
        <p:spPr>
          <a:xfrm>
            <a:off x="276880" y="475376"/>
            <a:ext cx="11638240" cy="3913744"/>
          </a:xfrm>
          <a:prstGeom prst="rect">
            <a:avLst/>
          </a:prstGeom>
        </p:spPr>
      </p:pic>
    </p:spTree>
    <p:extLst>
      <p:ext uri="{BB962C8B-B14F-4D97-AF65-F5344CB8AC3E}">
        <p14:creationId xmlns:p14="http://schemas.microsoft.com/office/powerpoint/2010/main" val="2204331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763BB8-97B5-C098-7EF9-C85E327D9F57}"/>
              </a:ext>
            </a:extLst>
          </p:cNvPr>
          <p:cNvSpPr txBox="1"/>
          <p:nvPr/>
        </p:nvSpPr>
        <p:spPr>
          <a:xfrm>
            <a:off x="75223" y="92148"/>
            <a:ext cx="10315903" cy="584775"/>
          </a:xfrm>
          <a:prstGeom prst="rect">
            <a:avLst/>
          </a:prstGeom>
          <a:noFill/>
        </p:spPr>
        <p:txBody>
          <a:bodyPr wrap="square" rtlCol="0">
            <a:spAutoFit/>
          </a:bodyPr>
          <a:lstStyle/>
          <a:p>
            <a:r>
              <a:rPr lang="it-IT" sz="3200" b="1" dirty="0">
                <a:solidFill>
                  <a:schemeClr val="accent1"/>
                </a:solidFill>
              </a:rPr>
              <a:t>DREPANOCITOSI O ANEMIA FALCIFORME</a:t>
            </a:r>
          </a:p>
        </p:txBody>
      </p:sp>
      <p:sp>
        <p:nvSpPr>
          <p:cNvPr id="4" name="Rettangolo 9">
            <a:extLst>
              <a:ext uri="{FF2B5EF4-FFF2-40B4-BE49-F238E27FC236}">
                <a16:creationId xmlns:a16="http://schemas.microsoft.com/office/drawing/2014/main" id="{F6DEDED7-C4A1-A35B-895C-1EE9C7DFCC71}"/>
              </a:ext>
            </a:extLst>
          </p:cNvPr>
          <p:cNvSpPr>
            <a:spLocks noChangeArrowheads="1"/>
          </p:cNvSpPr>
          <p:nvPr/>
        </p:nvSpPr>
        <p:spPr bwMode="auto">
          <a:xfrm>
            <a:off x="249055" y="4030727"/>
            <a:ext cx="44416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t>Anemia da </a:t>
            </a:r>
            <a:r>
              <a:rPr lang="en-US" altLang="en-US" sz="2400" dirty="0" err="1"/>
              <a:t>aumentata</a:t>
            </a:r>
            <a:r>
              <a:rPr lang="en-US" altLang="en-US" sz="2400" dirty="0"/>
              <a:t> </a:t>
            </a:r>
            <a:r>
              <a:rPr lang="en-US" altLang="en-US" sz="2400" dirty="0" err="1"/>
              <a:t>distruzione</a:t>
            </a:r>
            <a:r>
              <a:rPr lang="en-US" altLang="en-US" sz="2400" dirty="0"/>
              <a:t> di </a:t>
            </a:r>
            <a:r>
              <a:rPr lang="en-US" altLang="en-US" sz="2400" dirty="0" err="1"/>
              <a:t>globuli</a:t>
            </a:r>
            <a:r>
              <a:rPr lang="en-US" altLang="en-US" sz="2400" dirty="0"/>
              <a:t> </a:t>
            </a:r>
            <a:r>
              <a:rPr lang="en-US" altLang="en-US" sz="2400" dirty="0" err="1"/>
              <a:t>rossi</a:t>
            </a:r>
            <a:endParaRPr lang="en-US" altLang="en-US" sz="2400" dirty="0"/>
          </a:p>
        </p:txBody>
      </p:sp>
      <p:pic>
        <p:nvPicPr>
          <p:cNvPr id="7" name="Picture 6">
            <a:extLst>
              <a:ext uri="{FF2B5EF4-FFF2-40B4-BE49-F238E27FC236}">
                <a16:creationId xmlns:a16="http://schemas.microsoft.com/office/drawing/2014/main" id="{70C1A8B2-6BD5-D1B8-4033-2B3CED35C24B}"/>
              </a:ext>
            </a:extLst>
          </p:cNvPr>
          <p:cNvPicPr>
            <a:picLocks noChangeAspect="1"/>
          </p:cNvPicPr>
          <p:nvPr/>
        </p:nvPicPr>
        <p:blipFill>
          <a:blip r:embed="rId2"/>
          <a:stretch>
            <a:fillRect/>
          </a:stretch>
        </p:blipFill>
        <p:spPr>
          <a:xfrm>
            <a:off x="328741" y="808997"/>
            <a:ext cx="4441664" cy="3089656"/>
          </a:xfrm>
          <a:prstGeom prst="rect">
            <a:avLst/>
          </a:prstGeom>
        </p:spPr>
      </p:pic>
      <p:pic>
        <p:nvPicPr>
          <p:cNvPr id="8" name="Picture 2">
            <a:extLst>
              <a:ext uri="{FF2B5EF4-FFF2-40B4-BE49-F238E27FC236}">
                <a16:creationId xmlns:a16="http://schemas.microsoft.com/office/drawing/2014/main" id="{4096D9BA-110D-9000-186F-ABB3AC849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854" y="808997"/>
            <a:ext cx="6688595" cy="443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1">
            <a:extLst>
              <a:ext uri="{FF2B5EF4-FFF2-40B4-BE49-F238E27FC236}">
                <a16:creationId xmlns:a16="http://schemas.microsoft.com/office/drawing/2014/main" id="{AFFFFF08-474D-F45C-1F82-FB19DD2B97A6}"/>
              </a:ext>
            </a:extLst>
          </p:cNvPr>
          <p:cNvSpPr txBox="1"/>
          <p:nvPr/>
        </p:nvSpPr>
        <p:spPr>
          <a:xfrm>
            <a:off x="10586580" y="122925"/>
            <a:ext cx="1054299" cy="523220"/>
          </a:xfrm>
          <a:prstGeom prst="rect">
            <a:avLst/>
          </a:prstGeom>
          <a:noFill/>
        </p:spPr>
        <p:txBody>
          <a:bodyPr wrap="square">
            <a:spAutoFit/>
          </a:bodyPr>
          <a:lstStyle/>
          <a:p>
            <a:pPr>
              <a:defRPr/>
            </a:pPr>
            <a:r>
              <a:rPr lang="en-US" sz="2800" b="1" dirty="0">
                <a:solidFill>
                  <a:srgbClr val="0070C0"/>
                </a:solidFill>
              </a:rPr>
              <a:t>1949</a:t>
            </a:r>
          </a:p>
        </p:txBody>
      </p:sp>
      <p:sp>
        <p:nvSpPr>
          <p:cNvPr id="10" name="CasellaDiTesto 13">
            <a:extLst>
              <a:ext uri="{FF2B5EF4-FFF2-40B4-BE49-F238E27FC236}">
                <a16:creationId xmlns:a16="http://schemas.microsoft.com/office/drawing/2014/main" id="{6FA10844-C0B7-8344-FD67-C2B7D235ADC5}"/>
              </a:ext>
            </a:extLst>
          </p:cNvPr>
          <p:cNvSpPr txBox="1">
            <a:spLocks noChangeArrowheads="1"/>
          </p:cNvSpPr>
          <p:nvPr/>
        </p:nvSpPr>
        <p:spPr bwMode="auto">
          <a:xfrm>
            <a:off x="2469887" y="1545953"/>
            <a:ext cx="7418425" cy="4524315"/>
          </a:xfrm>
          <a:prstGeom prst="rect">
            <a:avLst/>
          </a:prstGeom>
          <a:solidFill>
            <a:schemeClr val="bg1"/>
          </a:solidFill>
          <a:ln w="28575">
            <a:solidFill>
              <a:srgbClr val="0070C0"/>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err="1"/>
              <a:t>Gli</a:t>
            </a:r>
            <a:r>
              <a:rPr lang="en-US" altLang="en-US" sz="2400" dirty="0"/>
              <a:t> </a:t>
            </a:r>
            <a:r>
              <a:rPr lang="en-US" altLang="en-US" sz="2400" dirty="0" err="1"/>
              <a:t>eritrociti</a:t>
            </a:r>
            <a:r>
              <a:rPr lang="en-US" altLang="en-US" sz="2400" dirty="0"/>
              <a:t> di </a:t>
            </a:r>
            <a:r>
              <a:rPr lang="en-US" altLang="en-US" sz="2400" dirty="0" err="1"/>
              <a:t>alcuni</a:t>
            </a:r>
            <a:r>
              <a:rPr lang="en-US" altLang="en-US" sz="2400" dirty="0"/>
              <a:t> </a:t>
            </a:r>
            <a:r>
              <a:rPr lang="en-US" altLang="en-US" sz="2400" dirty="0" err="1"/>
              <a:t>soggetti</a:t>
            </a:r>
            <a:r>
              <a:rPr lang="en-US" altLang="en-US" sz="2400" dirty="0"/>
              <a:t> </a:t>
            </a:r>
            <a:r>
              <a:rPr lang="en-US" altLang="en-US" sz="2400" dirty="0" err="1"/>
              <a:t>hanno</a:t>
            </a:r>
            <a:r>
              <a:rPr lang="en-US" altLang="en-US" sz="2400" dirty="0"/>
              <a:t> la </a:t>
            </a:r>
            <a:r>
              <a:rPr lang="en-US" altLang="en-US" sz="2400" dirty="0" err="1"/>
              <a:t>capacità</a:t>
            </a:r>
            <a:r>
              <a:rPr lang="en-US" altLang="en-US" sz="2400" dirty="0"/>
              <a:t> di </a:t>
            </a:r>
            <a:r>
              <a:rPr lang="en-US" altLang="en-US" sz="2400" dirty="0" err="1"/>
              <a:t>andare</a:t>
            </a:r>
            <a:r>
              <a:rPr lang="en-US" altLang="en-US" sz="2400" dirty="0"/>
              <a:t> </a:t>
            </a:r>
            <a:r>
              <a:rPr lang="en-US" altLang="en-US" sz="2400" dirty="0" err="1"/>
              <a:t>incontro</a:t>
            </a:r>
            <a:r>
              <a:rPr lang="en-US" altLang="en-US" sz="2400" dirty="0"/>
              <a:t> a </a:t>
            </a:r>
            <a:r>
              <a:rPr lang="en-US" altLang="en-US" sz="2400" dirty="0" err="1"/>
              <a:t>cambiamenti</a:t>
            </a:r>
            <a:r>
              <a:rPr lang="en-US" altLang="en-US" sz="2400" dirty="0"/>
              <a:t> </a:t>
            </a:r>
            <a:r>
              <a:rPr lang="en-US" altLang="en-US" sz="2400" dirty="0" err="1"/>
              <a:t>della</a:t>
            </a:r>
            <a:r>
              <a:rPr lang="en-US" altLang="en-US" sz="2400" dirty="0"/>
              <a:t> forma (a </a:t>
            </a:r>
            <a:r>
              <a:rPr lang="en-US" altLang="en-US" sz="2400" dirty="0" err="1"/>
              <a:t>falce</a:t>
            </a:r>
            <a:r>
              <a:rPr lang="en-US" altLang="en-US" sz="2400" dirty="0"/>
              <a:t>) </a:t>
            </a:r>
            <a:r>
              <a:rPr lang="en-US" altLang="en-US" sz="2400" dirty="0" err="1"/>
              <a:t>reversibili</a:t>
            </a:r>
            <a:r>
              <a:rPr lang="en-US" altLang="en-US" sz="2400" dirty="0"/>
              <a:t> in </a:t>
            </a:r>
            <a:r>
              <a:rPr lang="en-US" altLang="en-US" sz="2400" dirty="0" err="1"/>
              <a:t>seguito</a:t>
            </a:r>
            <a:r>
              <a:rPr lang="en-US" altLang="en-US" sz="2400" dirty="0"/>
              <a:t> a </a:t>
            </a:r>
            <a:r>
              <a:rPr lang="en-US" altLang="en-US" sz="2400" dirty="0" err="1"/>
              <a:t>diminuzione</a:t>
            </a:r>
            <a:r>
              <a:rPr lang="en-US" altLang="en-US" sz="2400" dirty="0"/>
              <a:t> </a:t>
            </a:r>
            <a:r>
              <a:rPr lang="en-US" altLang="en-US" sz="2400" dirty="0" err="1"/>
              <a:t>della</a:t>
            </a:r>
            <a:r>
              <a:rPr lang="en-US" altLang="en-US" sz="2400" dirty="0"/>
              <a:t> </a:t>
            </a:r>
            <a:r>
              <a:rPr lang="en-US" altLang="en-US" sz="2400" dirty="0" err="1"/>
              <a:t>pressione</a:t>
            </a:r>
            <a:r>
              <a:rPr lang="en-US" altLang="en-US" sz="2400" dirty="0"/>
              <a:t> </a:t>
            </a:r>
            <a:r>
              <a:rPr lang="en-US" altLang="en-US" sz="2400" dirty="0" err="1"/>
              <a:t>parziale</a:t>
            </a:r>
            <a:r>
              <a:rPr lang="en-US" altLang="en-US" sz="2400" dirty="0"/>
              <a:t> di </a:t>
            </a:r>
            <a:r>
              <a:rPr lang="en-US" altLang="en-US" sz="2400" dirty="0" err="1"/>
              <a:t>ossigeno</a:t>
            </a:r>
            <a:r>
              <a:rPr lang="en-US" altLang="en-US" sz="2400" dirty="0"/>
              <a:t>.</a:t>
            </a:r>
          </a:p>
          <a:p>
            <a:pPr eaLnBrk="1" hangingPunct="1">
              <a:spcBef>
                <a:spcPct val="0"/>
              </a:spcBef>
              <a:buFontTx/>
              <a:buNone/>
            </a:pPr>
            <a:endParaRPr lang="en-US" altLang="en-US" sz="2400" dirty="0"/>
          </a:p>
          <a:p>
            <a:pPr eaLnBrk="1" hangingPunct="1">
              <a:spcBef>
                <a:spcPct val="0"/>
              </a:spcBef>
              <a:buFontTx/>
              <a:buNone/>
            </a:pPr>
            <a:r>
              <a:rPr lang="en-US" altLang="en-US" sz="2400" dirty="0"/>
              <a:t>-&gt; </a:t>
            </a:r>
            <a:r>
              <a:rPr lang="en-US" altLang="en-US" sz="2400" dirty="0" err="1"/>
              <a:t>Ipossia</a:t>
            </a:r>
            <a:r>
              <a:rPr lang="en-US" altLang="en-US" sz="2400" dirty="0"/>
              <a:t> </a:t>
            </a:r>
          </a:p>
          <a:p>
            <a:pPr eaLnBrk="1" hangingPunct="1">
              <a:spcBef>
                <a:spcPct val="0"/>
              </a:spcBef>
              <a:buFontTx/>
              <a:buNone/>
            </a:pPr>
            <a:r>
              <a:rPr lang="en-US" altLang="en-US" sz="2400" dirty="0"/>
              <a:t>	-&gt; </a:t>
            </a:r>
            <a:r>
              <a:rPr lang="en-US" altLang="en-US" sz="2400" dirty="0" err="1"/>
              <a:t>aggregazione</a:t>
            </a:r>
            <a:r>
              <a:rPr lang="en-US" altLang="en-US" sz="2400" dirty="0"/>
              <a:t> </a:t>
            </a:r>
            <a:r>
              <a:rPr lang="en-US" altLang="en-US" sz="2400" dirty="0" err="1"/>
              <a:t>dell’emoglobina</a:t>
            </a:r>
            <a:r>
              <a:rPr lang="en-US" altLang="en-US" sz="2400" dirty="0"/>
              <a:t> </a:t>
            </a:r>
          </a:p>
          <a:p>
            <a:pPr eaLnBrk="1" hangingPunct="1">
              <a:spcBef>
                <a:spcPct val="0"/>
              </a:spcBef>
              <a:buFontTx/>
              <a:buNone/>
            </a:pPr>
            <a:r>
              <a:rPr lang="en-US" altLang="en-US" sz="2400" dirty="0"/>
              <a:t>	-&gt; </a:t>
            </a:r>
            <a:r>
              <a:rPr lang="en-US" altLang="en-US" sz="2400" dirty="0" err="1"/>
              <a:t>difetto</a:t>
            </a:r>
            <a:r>
              <a:rPr lang="en-US" altLang="en-US" sz="2400" dirty="0"/>
              <a:t> </a:t>
            </a:r>
            <a:r>
              <a:rPr lang="en-US" altLang="en-US" sz="2400" dirty="0" err="1"/>
              <a:t>nella</a:t>
            </a:r>
            <a:r>
              <a:rPr lang="en-US" altLang="en-US" sz="2400" dirty="0"/>
              <a:t> </a:t>
            </a:r>
            <a:r>
              <a:rPr lang="en-US" altLang="en-US" sz="2400" dirty="0" err="1"/>
              <a:t>molecola</a:t>
            </a:r>
            <a:r>
              <a:rPr lang="en-US" altLang="en-US" sz="2400" dirty="0"/>
              <a:t> di </a:t>
            </a:r>
            <a:r>
              <a:rPr lang="en-US" altLang="en-US" sz="2400" dirty="0" err="1"/>
              <a:t>emoglobina</a:t>
            </a:r>
            <a:r>
              <a:rPr lang="en-US" altLang="en-US" sz="2400" dirty="0"/>
              <a:t> e </a:t>
            </a:r>
            <a:r>
              <a:rPr lang="en-US" altLang="en-US" sz="2400" dirty="0" err="1"/>
              <a:t>nel</a:t>
            </a:r>
            <a:r>
              <a:rPr lang="en-US" altLang="en-US" sz="2400" dirty="0"/>
              <a:t> </a:t>
            </a:r>
            <a:r>
              <a:rPr lang="en-US" altLang="en-US" sz="2400" dirty="0" err="1"/>
              <a:t>suo</a:t>
            </a:r>
            <a:r>
              <a:rPr lang="en-US" altLang="en-US" sz="2400" dirty="0"/>
              <a:t> modo di </a:t>
            </a:r>
            <a:r>
              <a:rPr lang="en-US" altLang="en-US" sz="2400" dirty="0" err="1"/>
              <a:t>reagire</a:t>
            </a:r>
            <a:r>
              <a:rPr lang="en-US" altLang="en-US" sz="2400" dirty="0"/>
              <a:t> con </a:t>
            </a:r>
            <a:r>
              <a:rPr lang="en-US" altLang="en-US" sz="2400" dirty="0" err="1"/>
              <a:t>l’ossigeno</a:t>
            </a:r>
            <a:r>
              <a:rPr lang="en-US" altLang="en-US" sz="2400" dirty="0"/>
              <a:t>? </a:t>
            </a:r>
          </a:p>
          <a:p>
            <a:pPr eaLnBrk="1" hangingPunct="1">
              <a:spcBef>
                <a:spcPct val="0"/>
              </a:spcBef>
              <a:buFontTx/>
              <a:buNone/>
            </a:pPr>
            <a:endParaRPr lang="en-US" altLang="en-US" sz="2400" dirty="0"/>
          </a:p>
          <a:p>
            <a:pPr eaLnBrk="1" hangingPunct="1">
              <a:spcBef>
                <a:spcPct val="0"/>
              </a:spcBef>
              <a:buFontTx/>
              <a:buNone/>
            </a:pPr>
            <a:r>
              <a:rPr lang="en-US" altLang="en-US" sz="2400" dirty="0"/>
              <a:t>La </a:t>
            </a:r>
            <a:r>
              <a:rPr lang="en-US" altLang="en-US" sz="2400" dirty="0" err="1"/>
              <a:t>teoria</a:t>
            </a:r>
            <a:r>
              <a:rPr lang="en-US" altLang="en-US" sz="2400" dirty="0"/>
              <a:t> </a:t>
            </a:r>
            <a:r>
              <a:rPr lang="en-US" altLang="en-US" sz="2400" dirty="0" err="1"/>
              <a:t>viene</a:t>
            </a:r>
            <a:r>
              <a:rPr lang="en-US" altLang="en-US" sz="2400" dirty="0"/>
              <a:t> </a:t>
            </a:r>
            <a:r>
              <a:rPr lang="en-US" altLang="en-US" sz="2400" dirty="0" err="1"/>
              <a:t>confermata</a:t>
            </a:r>
            <a:r>
              <a:rPr lang="en-US" altLang="en-US" sz="2400" dirty="0"/>
              <a:t> da uno studio </a:t>
            </a:r>
            <a:r>
              <a:rPr lang="en-US" altLang="en-US" sz="2400" dirty="0" err="1"/>
              <a:t>biochimico</a:t>
            </a:r>
            <a:r>
              <a:rPr lang="en-US" altLang="en-US" sz="2400" dirty="0"/>
              <a:t>.</a:t>
            </a:r>
          </a:p>
          <a:p>
            <a:pPr eaLnBrk="1" hangingPunct="1">
              <a:spcBef>
                <a:spcPct val="0"/>
              </a:spcBef>
              <a:buFontTx/>
              <a:buNone/>
            </a:pPr>
            <a:endParaRPr lang="en-US" altLang="en-US" sz="2400" dirty="0"/>
          </a:p>
          <a:p>
            <a:pPr eaLnBrk="1" hangingPunct="1">
              <a:spcBef>
                <a:spcPct val="0"/>
              </a:spcBef>
              <a:buFontTx/>
              <a:buNone/>
            </a:pPr>
            <a:r>
              <a:rPr lang="en-US" altLang="en-US" sz="2400" dirty="0"/>
              <a:t>E’ </a:t>
            </a:r>
            <a:r>
              <a:rPr lang="en-US" altLang="en-US" sz="2400" dirty="0" err="1"/>
              <a:t>l’inizio</a:t>
            </a:r>
            <a:r>
              <a:rPr lang="en-US" altLang="en-US" sz="2400" dirty="0"/>
              <a:t> </a:t>
            </a:r>
            <a:r>
              <a:rPr lang="en-US" altLang="en-US" sz="2400" dirty="0" err="1"/>
              <a:t>della</a:t>
            </a:r>
            <a:r>
              <a:rPr lang="en-US" altLang="en-US" sz="2400" dirty="0"/>
              <a:t> </a:t>
            </a:r>
            <a:r>
              <a:rPr lang="en-US" altLang="en-US" sz="2400" b="1" dirty="0" err="1">
                <a:solidFill>
                  <a:srgbClr val="0070C0"/>
                </a:solidFill>
              </a:rPr>
              <a:t>patologia</a:t>
            </a:r>
            <a:r>
              <a:rPr lang="en-US" altLang="en-US" sz="2400" b="1" dirty="0">
                <a:solidFill>
                  <a:srgbClr val="0070C0"/>
                </a:solidFill>
              </a:rPr>
              <a:t> </a:t>
            </a:r>
            <a:r>
              <a:rPr lang="en-US" altLang="en-US" sz="2400" b="1" dirty="0" err="1">
                <a:solidFill>
                  <a:srgbClr val="0070C0"/>
                </a:solidFill>
              </a:rPr>
              <a:t>molecolare</a:t>
            </a:r>
            <a:endParaRPr lang="en-US" altLang="en-US" sz="2400" dirty="0"/>
          </a:p>
        </p:txBody>
      </p:sp>
    </p:spTree>
    <p:extLst>
      <p:ext uri="{BB962C8B-B14F-4D97-AF65-F5344CB8AC3E}">
        <p14:creationId xmlns:p14="http://schemas.microsoft.com/office/powerpoint/2010/main" val="3868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Immagine 6" descr="sickle_cell_anemia2.jpg">
            <a:extLst>
              <a:ext uri="{FF2B5EF4-FFF2-40B4-BE49-F238E27FC236}">
                <a16:creationId xmlns:a16="http://schemas.microsoft.com/office/drawing/2014/main" id="{0D52D2E7-87AC-D240-0F17-FE1F200C9A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0701" y="1216025"/>
            <a:ext cx="3617913"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CasellaDiTesto 7">
            <a:extLst>
              <a:ext uri="{FF2B5EF4-FFF2-40B4-BE49-F238E27FC236}">
                <a16:creationId xmlns:a16="http://schemas.microsoft.com/office/drawing/2014/main" id="{A6C8D7E5-7346-BF27-1D78-88A2416BC72C}"/>
              </a:ext>
            </a:extLst>
          </p:cNvPr>
          <p:cNvSpPr txBox="1">
            <a:spLocks noChangeArrowheads="1"/>
          </p:cNvSpPr>
          <p:nvPr/>
        </p:nvSpPr>
        <p:spPr bwMode="auto">
          <a:xfrm>
            <a:off x="1739900" y="981076"/>
            <a:ext cx="4356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en-US" altLang="en-US" sz="2200"/>
              <a:t> Valina (idrofobica) al posto di un </a:t>
            </a:r>
          </a:p>
          <a:p>
            <a:pPr eaLnBrk="1" hangingPunct="1">
              <a:spcBef>
                <a:spcPct val="0"/>
              </a:spcBef>
              <a:buFont typeface="Wingdings" panose="05000000000000000000" pitchFamily="2" charset="2"/>
              <a:buChar char="Ø"/>
            </a:pPr>
            <a:r>
              <a:rPr lang="en-US" altLang="en-US" sz="2200"/>
              <a:t> Acido glutammico (idrofilo) </a:t>
            </a:r>
          </a:p>
          <a:p>
            <a:pPr eaLnBrk="1" hangingPunct="1">
              <a:spcBef>
                <a:spcPct val="0"/>
              </a:spcBef>
              <a:buFontTx/>
              <a:buNone/>
            </a:pPr>
            <a:r>
              <a:rPr lang="en-US" altLang="en-US" sz="2200"/>
              <a:t>nella posizione 6 della beta-globina</a:t>
            </a:r>
          </a:p>
        </p:txBody>
      </p:sp>
      <p:sp>
        <p:nvSpPr>
          <p:cNvPr id="8199" name="CasellaDiTesto 9">
            <a:extLst>
              <a:ext uri="{FF2B5EF4-FFF2-40B4-BE49-F238E27FC236}">
                <a16:creationId xmlns:a16="http://schemas.microsoft.com/office/drawing/2014/main" id="{80301DD9-A81A-6CCD-D326-32D803AAB038}"/>
              </a:ext>
            </a:extLst>
          </p:cNvPr>
          <p:cNvSpPr txBox="1">
            <a:spLocks noChangeArrowheads="1"/>
          </p:cNvSpPr>
          <p:nvPr/>
        </p:nvSpPr>
        <p:spPr bwMode="auto">
          <a:xfrm>
            <a:off x="1703389" y="4192589"/>
            <a:ext cx="5113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en-US" altLang="en-US" sz="2200" dirty="0" err="1"/>
              <a:t>precipitazione</a:t>
            </a:r>
            <a:r>
              <a:rPr lang="en-US" altLang="en-US" sz="2200" dirty="0"/>
              <a:t> </a:t>
            </a:r>
            <a:r>
              <a:rPr lang="en-US" altLang="en-US" sz="2200" dirty="0" err="1"/>
              <a:t>della</a:t>
            </a:r>
            <a:r>
              <a:rPr lang="en-US" altLang="en-US" sz="2200" dirty="0"/>
              <a:t> </a:t>
            </a:r>
            <a:r>
              <a:rPr lang="en-US" altLang="en-US" sz="2200" dirty="0" err="1"/>
              <a:t>globina</a:t>
            </a:r>
            <a:r>
              <a:rPr lang="en-US" altLang="en-US" sz="2200" dirty="0"/>
              <a:t> in </a:t>
            </a:r>
            <a:r>
              <a:rPr lang="en-US" altLang="en-US" sz="2200" dirty="0" err="1"/>
              <a:t>aghi</a:t>
            </a:r>
            <a:r>
              <a:rPr lang="en-US" altLang="en-US" sz="2200" dirty="0"/>
              <a:t> </a:t>
            </a:r>
          </a:p>
          <a:p>
            <a:pPr eaLnBrk="1" hangingPunct="1">
              <a:spcBef>
                <a:spcPct val="0"/>
              </a:spcBef>
              <a:buFontTx/>
              <a:buNone/>
            </a:pPr>
            <a:r>
              <a:rPr lang="en-US" altLang="en-US" sz="2200" dirty="0"/>
              <a:t>(</a:t>
            </a:r>
            <a:r>
              <a:rPr lang="en-US" altLang="en-US" sz="2200" dirty="0" err="1"/>
              <a:t>tactoidi</a:t>
            </a:r>
            <a:r>
              <a:rPr lang="en-US" altLang="en-US" sz="2200" dirty="0"/>
              <a:t>) -&gt; </a:t>
            </a:r>
            <a:r>
              <a:rPr lang="en-US" altLang="en-US" sz="2200" dirty="0" err="1"/>
              <a:t>danno</a:t>
            </a:r>
            <a:r>
              <a:rPr lang="en-US" altLang="en-US" sz="2200" dirty="0"/>
              <a:t> del </a:t>
            </a:r>
            <a:r>
              <a:rPr lang="en-US" altLang="en-US" sz="2200" dirty="0" err="1"/>
              <a:t>globulo</a:t>
            </a:r>
            <a:r>
              <a:rPr lang="en-US" altLang="en-US" sz="2200" dirty="0"/>
              <a:t> rosso </a:t>
            </a:r>
          </a:p>
        </p:txBody>
      </p:sp>
      <p:pic>
        <p:nvPicPr>
          <p:cNvPr id="11" name="Picture 2" descr="cell_sharp">
            <a:extLst>
              <a:ext uri="{FF2B5EF4-FFF2-40B4-BE49-F238E27FC236}">
                <a16:creationId xmlns:a16="http://schemas.microsoft.com/office/drawing/2014/main" id="{2767D363-68E2-8E1F-9BA8-BD42F0CD5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908050"/>
            <a:ext cx="357505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CasellaDiTesto 11">
            <a:extLst>
              <a:ext uri="{FF2B5EF4-FFF2-40B4-BE49-F238E27FC236}">
                <a16:creationId xmlns:a16="http://schemas.microsoft.com/office/drawing/2014/main" id="{44A9594F-A9C7-75D0-3847-C25A6662E511}"/>
              </a:ext>
            </a:extLst>
          </p:cNvPr>
          <p:cNvSpPr txBox="1">
            <a:spLocks noChangeArrowheads="1"/>
          </p:cNvSpPr>
          <p:nvPr/>
        </p:nvSpPr>
        <p:spPr bwMode="auto">
          <a:xfrm>
            <a:off x="1703389" y="5683250"/>
            <a:ext cx="87137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dirty="0"/>
              <a:t>In </a:t>
            </a:r>
            <a:r>
              <a:rPr lang="en-US" altLang="en-US" sz="2200" dirty="0" err="1"/>
              <a:t>condizioni</a:t>
            </a:r>
            <a:r>
              <a:rPr lang="en-US" altLang="en-US" sz="2200" dirty="0"/>
              <a:t> di </a:t>
            </a:r>
            <a:r>
              <a:rPr lang="en-US" altLang="en-US" sz="2200" dirty="0" err="1"/>
              <a:t>ipossia</a:t>
            </a:r>
            <a:r>
              <a:rPr lang="en-US" altLang="en-US" sz="2200" dirty="0"/>
              <a:t>, </a:t>
            </a:r>
            <a:r>
              <a:rPr lang="en-US" altLang="en-US" sz="2200" dirty="0" err="1"/>
              <a:t>inizialmente</a:t>
            </a:r>
            <a:r>
              <a:rPr lang="en-US" altLang="en-US" sz="2200" dirty="0"/>
              <a:t> </a:t>
            </a:r>
            <a:r>
              <a:rPr lang="en-US" altLang="en-US" sz="2200" dirty="0" err="1"/>
              <a:t>reversibili</a:t>
            </a:r>
            <a:r>
              <a:rPr lang="en-US" altLang="en-US" sz="2200" dirty="0"/>
              <a:t>, poi in </a:t>
            </a:r>
            <a:r>
              <a:rPr lang="en-US" altLang="en-US" sz="2200" dirty="0" err="1"/>
              <a:t>seguito</a:t>
            </a:r>
            <a:r>
              <a:rPr lang="en-US" altLang="en-US" sz="2200" dirty="0"/>
              <a:t> ad </a:t>
            </a:r>
          </a:p>
          <a:p>
            <a:pPr eaLnBrk="1" hangingPunct="1">
              <a:spcBef>
                <a:spcPct val="0"/>
              </a:spcBef>
              <a:buFontTx/>
              <a:buNone/>
            </a:pPr>
            <a:r>
              <a:rPr lang="en-US" altLang="en-US" sz="2200" dirty="0" err="1"/>
              <a:t>esaurimento</a:t>
            </a:r>
            <a:r>
              <a:rPr lang="en-US" altLang="en-US" sz="2200" dirty="0"/>
              <a:t> </a:t>
            </a:r>
            <a:r>
              <a:rPr lang="en-US" altLang="en-US" sz="2200" dirty="0" err="1"/>
              <a:t>dei</a:t>
            </a:r>
            <a:r>
              <a:rPr lang="en-US" altLang="en-US" sz="2200" dirty="0"/>
              <a:t> </a:t>
            </a:r>
            <a:r>
              <a:rPr lang="en-US" altLang="en-US" sz="2200" dirty="0" err="1"/>
              <a:t>meccanismi</a:t>
            </a:r>
            <a:r>
              <a:rPr lang="en-US" altLang="en-US" sz="2200" dirty="0"/>
              <a:t> di </a:t>
            </a:r>
            <a:r>
              <a:rPr lang="en-US" altLang="en-US" sz="2200" dirty="0" err="1"/>
              <a:t>recupero</a:t>
            </a:r>
            <a:r>
              <a:rPr lang="en-US" altLang="en-US" sz="2200" dirty="0"/>
              <a:t> del </a:t>
            </a:r>
            <a:r>
              <a:rPr lang="en-US" altLang="en-US" sz="2200" dirty="0" err="1"/>
              <a:t>globulo</a:t>
            </a:r>
            <a:r>
              <a:rPr lang="en-US" altLang="en-US" sz="2200" dirty="0"/>
              <a:t> rosso, </a:t>
            </a:r>
            <a:r>
              <a:rPr lang="en-US" altLang="en-US" sz="2200" dirty="0" err="1"/>
              <a:t>irreversibile</a:t>
            </a:r>
            <a:r>
              <a:rPr lang="en-US" altLang="en-US" sz="2200" dirty="0"/>
              <a:t>.</a:t>
            </a:r>
          </a:p>
        </p:txBody>
      </p:sp>
      <p:pic>
        <p:nvPicPr>
          <p:cNvPr id="8202" name="Picture 2">
            <a:extLst>
              <a:ext uri="{FF2B5EF4-FFF2-40B4-BE49-F238E27FC236}">
                <a16:creationId xmlns:a16="http://schemas.microsoft.com/office/drawing/2014/main" id="{32B12FF8-6E5F-1CD2-0CA0-E2EC6FFCC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76476"/>
            <a:ext cx="4191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2666F-704C-DD88-1AF9-1A114E350D2F}"/>
            </a:ext>
          </a:extLst>
        </p:cNvPr>
        <p:cNvGrpSpPr/>
        <p:nvPr/>
      </p:nvGrpSpPr>
      <p:grpSpPr>
        <a:xfrm>
          <a:off x="0" y="0"/>
          <a:ext cx="0" cy="0"/>
          <a:chOff x="0" y="0"/>
          <a:chExt cx="0" cy="0"/>
        </a:xfrm>
      </p:grpSpPr>
      <p:grpSp>
        <p:nvGrpSpPr>
          <p:cNvPr id="27" name="Group 2">
            <a:extLst>
              <a:ext uri="{FF2B5EF4-FFF2-40B4-BE49-F238E27FC236}">
                <a16:creationId xmlns:a16="http://schemas.microsoft.com/office/drawing/2014/main" id="{C5DC21E4-5DF1-1C0B-5563-884AD8529128}"/>
              </a:ext>
            </a:extLst>
          </p:cNvPr>
          <p:cNvGrpSpPr>
            <a:grpSpLocks/>
          </p:cNvGrpSpPr>
          <p:nvPr/>
        </p:nvGrpSpPr>
        <p:grpSpPr bwMode="auto">
          <a:xfrm>
            <a:off x="2501901" y="3873502"/>
            <a:ext cx="7389813" cy="2519363"/>
            <a:chOff x="480" y="2304"/>
            <a:chExt cx="4655" cy="1587"/>
          </a:xfrm>
        </p:grpSpPr>
        <p:pic>
          <p:nvPicPr>
            <p:cNvPr id="28" name="Picture 3" descr="npo0000b2">
              <a:extLst>
                <a:ext uri="{FF2B5EF4-FFF2-40B4-BE49-F238E27FC236}">
                  <a16:creationId xmlns:a16="http://schemas.microsoft.com/office/drawing/2014/main" id="{C00674E7-C366-06A6-CC1B-1BCFDF9FE482}"/>
                </a:ext>
              </a:extLst>
            </p:cNvPr>
            <p:cNvPicPr>
              <a:picLocks noChangeAspect="1" noChangeArrowheads="1"/>
            </p:cNvPicPr>
            <p:nvPr/>
          </p:nvPicPr>
          <p:blipFill>
            <a:blip r:embed="rId2" cstate="print"/>
            <a:srcRect/>
            <a:stretch>
              <a:fillRect/>
            </a:stretch>
          </p:blipFill>
          <p:spPr bwMode="auto">
            <a:xfrm>
              <a:off x="480" y="2688"/>
              <a:ext cx="4608" cy="1018"/>
            </a:xfrm>
            <a:prstGeom prst="rect">
              <a:avLst/>
            </a:prstGeom>
            <a:noFill/>
            <a:ln w="9525">
              <a:noFill/>
              <a:miter lim="800000"/>
              <a:headEnd/>
              <a:tailEnd/>
            </a:ln>
          </p:spPr>
        </p:pic>
        <p:sp>
          <p:nvSpPr>
            <p:cNvPr id="29" name="Text Box 22">
              <a:extLst>
                <a:ext uri="{FF2B5EF4-FFF2-40B4-BE49-F238E27FC236}">
                  <a16:creationId xmlns:a16="http://schemas.microsoft.com/office/drawing/2014/main" id="{54BE4312-C527-2572-75AC-A2A8B270D20B}"/>
                </a:ext>
              </a:extLst>
            </p:cNvPr>
            <p:cNvSpPr txBox="1">
              <a:spLocks noChangeArrowheads="1"/>
            </p:cNvSpPr>
            <p:nvPr/>
          </p:nvSpPr>
          <p:spPr bwMode="auto">
            <a:xfrm>
              <a:off x="3120" y="2304"/>
              <a:ext cx="460" cy="291"/>
            </a:xfrm>
            <a:prstGeom prst="rect">
              <a:avLst/>
            </a:prstGeom>
            <a:noFill/>
            <a:ln w="9525">
              <a:noFill/>
              <a:miter lim="800000"/>
              <a:headEnd/>
              <a:tailEnd/>
            </a:ln>
          </p:spPr>
          <p:txBody>
            <a:bodyPr wrap="none">
              <a:spAutoFit/>
            </a:bodyPr>
            <a:lstStyle/>
            <a:p>
              <a:pPr eaLnBrk="0" hangingPunct="0"/>
              <a:r>
                <a:rPr lang="it-IT" sz="2400" b="1">
                  <a:solidFill>
                    <a:srgbClr val="FF0000"/>
                  </a:solidFill>
                </a:rPr>
                <a:t>HbA</a:t>
              </a:r>
            </a:p>
          </p:txBody>
        </p:sp>
        <p:sp>
          <p:nvSpPr>
            <p:cNvPr id="30" name="Text Box 23">
              <a:extLst>
                <a:ext uri="{FF2B5EF4-FFF2-40B4-BE49-F238E27FC236}">
                  <a16:creationId xmlns:a16="http://schemas.microsoft.com/office/drawing/2014/main" id="{D8B713AE-570E-65FF-04D3-D10C567029D1}"/>
                </a:ext>
              </a:extLst>
            </p:cNvPr>
            <p:cNvSpPr txBox="1">
              <a:spLocks noChangeArrowheads="1"/>
            </p:cNvSpPr>
            <p:nvPr/>
          </p:nvSpPr>
          <p:spPr bwMode="auto">
            <a:xfrm>
              <a:off x="4704" y="2448"/>
              <a:ext cx="431" cy="291"/>
            </a:xfrm>
            <a:prstGeom prst="rect">
              <a:avLst/>
            </a:prstGeom>
            <a:noFill/>
            <a:ln w="9525">
              <a:noFill/>
              <a:miter lim="800000"/>
              <a:headEnd/>
              <a:tailEnd/>
            </a:ln>
          </p:spPr>
          <p:txBody>
            <a:bodyPr wrap="none">
              <a:spAutoFit/>
            </a:bodyPr>
            <a:lstStyle/>
            <a:p>
              <a:pPr eaLnBrk="0" hangingPunct="0"/>
              <a:r>
                <a:rPr lang="it-IT" sz="2400" b="1">
                  <a:solidFill>
                    <a:srgbClr val="FF0000"/>
                  </a:solidFill>
                </a:rPr>
                <a:t>HbF</a:t>
              </a:r>
            </a:p>
          </p:txBody>
        </p:sp>
        <p:sp>
          <p:nvSpPr>
            <p:cNvPr id="31" name="Text Box 24">
              <a:extLst>
                <a:ext uri="{FF2B5EF4-FFF2-40B4-BE49-F238E27FC236}">
                  <a16:creationId xmlns:a16="http://schemas.microsoft.com/office/drawing/2014/main" id="{79391868-8C1E-177E-4BE3-2722D515DA99}"/>
                </a:ext>
              </a:extLst>
            </p:cNvPr>
            <p:cNvSpPr txBox="1">
              <a:spLocks noChangeArrowheads="1"/>
            </p:cNvSpPr>
            <p:nvPr/>
          </p:nvSpPr>
          <p:spPr bwMode="auto">
            <a:xfrm>
              <a:off x="2880" y="3600"/>
              <a:ext cx="525" cy="291"/>
            </a:xfrm>
            <a:prstGeom prst="rect">
              <a:avLst/>
            </a:prstGeom>
            <a:noFill/>
            <a:ln w="9525">
              <a:noFill/>
              <a:miter lim="800000"/>
              <a:headEnd/>
              <a:tailEnd/>
            </a:ln>
          </p:spPr>
          <p:txBody>
            <a:bodyPr wrap="none">
              <a:spAutoFit/>
            </a:bodyPr>
            <a:lstStyle/>
            <a:p>
              <a:pPr eaLnBrk="0" hangingPunct="0"/>
              <a:r>
                <a:rPr lang="it-IT" sz="2400" b="1">
                  <a:solidFill>
                    <a:srgbClr val="FF0000"/>
                  </a:solidFill>
                </a:rPr>
                <a:t>HbA</a:t>
              </a:r>
              <a:r>
                <a:rPr lang="it-IT" sz="2400" b="1" baseline="-25000">
                  <a:solidFill>
                    <a:srgbClr val="FF0000"/>
                  </a:solidFill>
                </a:rPr>
                <a:t>2</a:t>
              </a:r>
              <a:endParaRPr lang="it-IT" sz="2400" b="1">
                <a:solidFill>
                  <a:srgbClr val="FF0000"/>
                </a:solidFill>
              </a:endParaRPr>
            </a:p>
          </p:txBody>
        </p:sp>
        <p:sp>
          <p:nvSpPr>
            <p:cNvPr id="32" name="Line 25">
              <a:extLst>
                <a:ext uri="{FF2B5EF4-FFF2-40B4-BE49-F238E27FC236}">
                  <a16:creationId xmlns:a16="http://schemas.microsoft.com/office/drawing/2014/main" id="{16007322-758F-E2AF-586C-FF5E208ED0C2}"/>
                </a:ext>
              </a:extLst>
            </p:cNvPr>
            <p:cNvSpPr>
              <a:spLocks noChangeShapeType="1"/>
            </p:cNvSpPr>
            <p:nvPr/>
          </p:nvSpPr>
          <p:spPr bwMode="auto">
            <a:xfrm>
              <a:off x="3456" y="2640"/>
              <a:ext cx="96" cy="240"/>
            </a:xfrm>
            <a:prstGeom prst="line">
              <a:avLst/>
            </a:prstGeom>
            <a:noFill/>
            <a:ln w="57150">
              <a:solidFill>
                <a:srgbClr val="FF0000"/>
              </a:solidFill>
              <a:round/>
              <a:headEnd/>
              <a:tailEnd type="triangle" w="med" len="med"/>
            </a:ln>
          </p:spPr>
          <p:txBody>
            <a:bodyPr wrap="none" anchor="ctr"/>
            <a:lstStyle/>
            <a:p>
              <a:endParaRPr lang="it-IT"/>
            </a:p>
          </p:txBody>
        </p:sp>
        <p:sp>
          <p:nvSpPr>
            <p:cNvPr id="33" name="Line 26">
              <a:extLst>
                <a:ext uri="{FF2B5EF4-FFF2-40B4-BE49-F238E27FC236}">
                  <a16:creationId xmlns:a16="http://schemas.microsoft.com/office/drawing/2014/main" id="{B7D9EAD4-1D88-D2E3-40E7-A2C52EB80B5A}"/>
                </a:ext>
              </a:extLst>
            </p:cNvPr>
            <p:cNvSpPr>
              <a:spLocks noChangeShapeType="1"/>
            </p:cNvSpPr>
            <p:nvPr/>
          </p:nvSpPr>
          <p:spPr bwMode="auto">
            <a:xfrm flipH="1">
              <a:off x="4560" y="2784"/>
              <a:ext cx="288" cy="144"/>
            </a:xfrm>
            <a:prstGeom prst="line">
              <a:avLst/>
            </a:prstGeom>
            <a:noFill/>
            <a:ln w="57150">
              <a:solidFill>
                <a:srgbClr val="FF0000"/>
              </a:solidFill>
              <a:round/>
              <a:headEnd/>
              <a:tailEnd type="triangle" w="med" len="med"/>
            </a:ln>
          </p:spPr>
          <p:txBody>
            <a:bodyPr wrap="none" anchor="ctr"/>
            <a:lstStyle/>
            <a:p>
              <a:endParaRPr lang="it-IT"/>
            </a:p>
          </p:txBody>
        </p:sp>
        <p:sp>
          <p:nvSpPr>
            <p:cNvPr id="34" name="Line 27">
              <a:extLst>
                <a:ext uri="{FF2B5EF4-FFF2-40B4-BE49-F238E27FC236}">
                  <a16:creationId xmlns:a16="http://schemas.microsoft.com/office/drawing/2014/main" id="{7819519F-FAAC-7320-3DB7-B70DED226742}"/>
                </a:ext>
              </a:extLst>
            </p:cNvPr>
            <p:cNvSpPr>
              <a:spLocks noChangeShapeType="1"/>
            </p:cNvSpPr>
            <p:nvPr/>
          </p:nvSpPr>
          <p:spPr bwMode="auto">
            <a:xfrm flipV="1">
              <a:off x="3456" y="3552"/>
              <a:ext cx="240" cy="96"/>
            </a:xfrm>
            <a:prstGeom prst="line">
              <a:avLst/>
            </a:prstGeom>
            <a:noFill/>
            <a:ln w="57150">
              <a:solidFill>
                <a:srgbClr val="FF0000"/>
              </a:solidFill>
              <a:round/>
              <a:headEnd/>
              <a:tailEnd type="triangle" w="med" len="med"/>
            </a:ln>
          </p:spPr>
          <p:txBody>
            <a:bodyPr wrap="none" anchor="ctr"/>
            <a:lstStyle/>
            <a:p>
              <a:endParaRPr lang="it-IT"/>
            </a:p>
          </p:txBody>
        </p:sp>
      </p:grpSp>
      <p:sp>
        <p:nvSpPr>
          <p:cNvPr id="35" name="Text Box 28">
            <a:extLst>
              <a:ext uri="{FF2B5EF4-FFF2-40B4-BE49-F238E27FC236}">
                <a16:creationId xmlns:a16="http://schemas.microsoft.com/office/drawing/2014/main" id="{081358A6-6FF4-82E2-9980-FFDE2992F0E5}"/>
              </a:ext>
            </a:extLst>
          </p:cNvPr>
          <p:cNvSpPr txBox="1">
            <a:spLocks noChangeArrowheads="1"/>
          </p:cNvSpPr>
          <p:nvPr/>
        </p:nvSpPr>
        <p:spPr bwMode="auto">
          <a:xfrm>
            <a:off x="1075267" y="3343461"/>
            <a:ext cx="3736472" cy="461665"/>
          </a:xfrm>
          <a:prstGeom prst="rect">
            <a:avLst/>
          </a:prstGeom>
          <a:noFill/>
          <a:ln w="38100">
            <a:noFill/>
            <a:miter lim="800000"/>
            <a:headEnd/>
            <a:tailEnd/>
          </a:ln>
        </p:spPr>
        <p:txBody>
          <a:bodyPr wrap="none">
            <a:spAutoFit/>
          </a:bodyPr>
          <a:lstStyle/>
          <a:p>
            <a:pPr eaLnBrk="0" hangingPunct="0"/>
            <a:r>
              <a:rPr lang="it-IT" sz="2400" b="1" u="sng" dirty="0">
                <a:solidFill>
                  <a:schemeClr val="accent1"/>
                </a:solidFill>
              </a:rPr>
              <a:t>eccesso catene </a:t>
            </a:r>
            <a:r>
              <a:rPr lang="it-IT" sz="2400" b="1" u="sng" dirty="0" err="1">
                <a:solidFill>
                  <a:schemeClr val="accent1"/>
                </a:solidFill>
              </a:rPr>
              <a:t>globiniche</a:t>
            </a:r>
            <a:r>
              <a:rPr lang="it-IT" sz="2400" b="1" u="sng" dirty="0">
                <a:solidFill>
                  <a:schemeClr val="accent1"/>
                </a:solidFill>
              </a:rPr>
              <a:t> </a:t>
            </a:r>
            <a:r>
              <a:rPr lang="it-IT" sz="2400" b="1" u="sng" dirty="0">
                <a:solidFill>
                  <a:schemeClr val="accent1"/>
                </a:solidFill>
                <a:sym typeface="Symbol" pitchFamily="18" charset="2"/>
              </a:rPr>
              <a:t></a:t>
            </a:r>
            <a:endParaRPr lang="it-IT" sz="2400" b="1" u="sng" dirty="0">
              <a:solidFill>
                <a:schemeClr val="accent1"/>
              </a:solidFill>
            </a:endParaRPr>
          </a:p>
        </p:txBody>
      </p:sp>
      <p:sp>
        <p:nvSpPr>
          <p:cNvPr id="36" name="Oval 29">
            <a:extLst>
              <a:ext uri="{FF2B5EF4-FFF2-40B4-BE49-F238E27FC236}">
                <a16:creationId xmlns:a16="http://schemas.microsoft.com/office/drawing/2014/main" id="{74439D71-D08B-5CC9-40F4-8B7FFD028204}"/>
              </a:ext>
            </a:extLst>
          </p:cNvPr>
          <p:cNvSpPr>
            <a:spLocks noChangeArrowheads="1"/>
          </p:cNvSpPr>
          <p:nvPr/>
        </p:nvSpPr>
        <p:spPr bwMode="auto">
          <a:xfrm>
            <a:off x="9283700" y="5168900"/>
            <a:ext cx="762000" cy="685800"/>
          </a:xfrm>
          <a:prstGeom prst="ellipse">
            <a:avLst/>
          </a:prstGeom>
          <a:noFill/>
          <a:ln w="38100">
            <a:solidFill>
              <a:srgbClr val="FF0000"/>
            </a:solidFill>
            <a:round/>
            <a:headEnd/>
            <a:tailEnd/>
          </a:ln>
        </p:spPr>
        <p:txBody>
          <a:bodyPr wrap="none" anchor="ctr"/>
          <a:lstStyle/>
          <a:p>
            <a:endParaRPr lang="it-IT"/>
          </a:p>
        </p:txBody>
      </p:sp>
      <p:sp>
        <p:nvSpPr>
          <p:cNvPr id="37" name="Oval 30">
            <a:extLst>
              <a:ext uri="{FF2B5EF4-FFF2-40B4-BE49-F238E27FC236}">
                <a16:creationId xmlns:a16="http://schemas.microsoft.com/office/drawing/2014/main" id="{D1C24659-A5AC-823D-8B75-6793239C08D7}"/>
              </a:ext>
            </a:extLst>
          </p:cNvPr>
          <p:cNvSpPr>
            <a:spLocks noChangeArrowheads="1"/>
          </p:cNvSpPr>
          <p:nvPr/>
        </p:nvSpPr>
        <p:spPr bwMode="auto">
          <a:xfrm>
            <a:off x="8826500" y="5626100"/>
            <a:ext cx="762000" cy="685800"/>
          </a:xfrm>
          <a:prstGeom prst="ellipse">
            <a:avLst/>
          </a:prstGeom>
          <a:noFill/>
          <a:ln w="38100">
            <a:solidFill>
              <a:srgbClr val="FF0000"/>
            </a:solidFill>
            <a:round/>
            <a:headEnd/>
            <a:tailEnd/>
          </a:ln>
        </p:spPr>
        <p:txBody>
          <a:bodyPr wrap="none" anchor="ctr"/>
          <a:lstStyle/>
          <a:p>
            <a:endParaRPr lang="it-IT"/>
          </a:p>
        </p:txBody>
      </p:sp>
      <p:sp>
        <p:nvSpPr>
          <p:cNvPr id="18" name="Rectangle 7">
            <a:extLst>
              <a:ext uri="{FF2B5EF4-FFF2-40B4-BE49-F238E27FC236}">
                <a16:creationId xmlns:a16="http://schemas.microsoft.com/office/drawing/2014/main" id="{E7FF25B3-528D-A3C2-9BA3-E63DED5C79DD}"/>
              </a:ext>
            </a:extLst>
          </p:cNvPr>
          <p:cNvSpPr>
            <a:spLocks noChangeArrowheads="1"/>
          </p:cNvSpPr>
          <p:nvPr/>
        </p:nvSpPr>
        <p:spPr bwMode="auto">
          <a:xfrm>
            <a:off x="437623" y="798783"/>
            <a:ext cx="8209160" cy="1200329"/>
          </a:xfrm>
          <a:prstGeom prst="rect">
            <a:avLst/>
          </a:prstGeom>
          <a:noFill/>
          <a:ln w="9525">
            <a:noFill/>
            <a:miter lim="800000"/>
            <a:headEnd/>
            <a:tailEnd/>
          </a:ln>
        </p:spPr>
        <p:txBody>
          <a:bodyPr wrap="square" anchor="ctr">
            <a:spAutoFit/>
          </a:bodyPr>
          <a:lstStyle/>
          <a:p>
            <a:r>
              <a:rPr lang="it-IT" sz="2400" dirty="0"/>
              <a:t>Malattia ereditaria del sangue (autosomica recessiva)</a:t>
            </a:r>
          </a:p>
          <a:p>
            <a:r>
              <a:rPr lang="it-IT" sz="2400" dirty="0"/>
              <a:t>distribuzione geografica </a:t>
            </a:r>
          </a:p>
          <a:p>
            <a:r>
              <a:rPr lang="it-IT" sz="2400" dirty="0"/>
              <a:t>catena beta dell’emoglobina (ridotta o assente)</a:t>
            </a:r>
          </a:p>
        </p:txBody>
      </p:sp>
      <p:sp>
        <p:nvSpPr>
          <p:cNvPr id="19" name="Text Box 8">
            <a:extLst>
              <a:ext uri="{FF2B5EF4-FFF2-40B4-BE49-F238E27FC236}">
                <a16:creationId xmlns:a16="http://schemas.microsoft.com/office/drawing/2014/main" id="{8C76BF8C-BE07-CD20-4807-DEF73F58A698}"/>
              </a:ext>
            </a:extLst>
          </p:cNvPr>
          <p:cNvSpPr txBox="1">
            <a:spLocks noChangeArrowheads="1"/>
          </p:cNvSpPr>
          <p:nvPr/>
        </p:nvSpPr>
        <p:spPr bwMode="auto">
          <a:xfrm>
            <a:off x="437623" y="2221878"/>
            <a:ext cx="7914744" cy="830997"/>
          </a:xfrm>
          <a:prstGeom prst="rect">
            <a:avLst/>
          </a:prstGeom>
          <a:noFill/>
          <a:ln w="9525">
            <a:noFill/>
            <a:miter lim="800000"/>
            <a:headEnd/>
            <a:tailEnd/>
          </a:ln>
        </p:spPr>
        <p:txBody>
          <a:bodyPr wrap="square">
            <a:spAutoFit/>
          </a:bodyPr>
          <a:lstStyle/>
          <a:p>
            <a:pPr eaLnBrk="0" hangingPunct="0"/>
            <a:r>
              <a:rPr lang="it-IT" sz="2400" b="1" dirty="0">
                <a:solidFill>
                  <a:schemeClr val="accent1"/>
                </a:solidFill>
              </a:rPr>
              <a:t>Emoglobina</a:t>
            </a:r>
          </a:p>
          <a:p>
            <a:pPr eaLnBrk="0" hangingPunct="0"/>
            <a:r>
              <a:rPr lang="it-IT" sz="2400" b="1" dirty="0">
                <a:solidFill>
                  <a:schemeClr val="accent1"/>
                </a:solidFill>
              </a:rPr>
              <a:t>4 catene </a:t>
            </a:r>
            <a:r>
              <a:rPr lang="it-IT" sz="2400" b="1" dirty="0" err="1">
                <a:solidFill>
                  <a:schemeClr val="accent1"/>
                </a:solidFill>
              </a:rPr>
              <a:t>globiniche</a:t>
            </a:r>
            <a:r>
              <a:rPr lang="it-IT" sz="2400" b="1" dirty="0">
                <a:solidFill>
                  <a:schemeClr val="accent1"/>
                </a:solidFill>
              </a:rPr>
              <a:t> + 4 gruppi eme trasportatori del ferro</a:t>
            </a:r>
          </a:p>
        </p:txBody>
      </p:sp>
      <p:grpSp>
        <p:nvGrpSpPr>
          <p:cNvPr id="39" name="Group 12">
            <a:extLst>
              <a:ext uri="{FF2B5EF4-FFF2-40B4-BE49-F238E27FC236}">
                <a16:creationId xmlns:a16="http://schemas.microsoft.com/office/drawing/2014/main" id="{7A5C2611-9C0D-CD65-D091-CF0E367F5289}"/>
              </a:ext>
            </a:extLst>
          </p:cNvPr>
          <p:cNvGrpSpPr>
            <a:grpSpLocks/>
          </p:cNvGrpSpPr>
          <p:nvPr/>
        </p:nvGrpSpPr>
        <p:grpSpPr bwMode="auto">
          <a:xfrm>
            <a:off x="8646783" y="586587"/>
            <a:ext cx="2580137" cy="2470677"/>
            <a:chOff x="384" y="2064"/>
            <a:chExt cx="2064" cy="1951"/>
          </a:xfrm>
        </p:grpSpPr>
        <p:pic>
          <p:nvPicPr>
            <p:cNvPr id="40" name="Picture 13" descr="npo0000b0">
              <a:extLst>
                <a:ext uri="{FF2B5EF4-FFF2-40B4-BE49-F238E27FC236}">
                  <a16:creationId xmlns:a16="http://schemas.microsoft.com/office/drawing/2014/main" id="{B4A6B912-7179-D58C-85F6-877CFDAC72AC}"/>
                </a:ext>
              </a:extLst>
            </p:cNvPr>
            <p:cNvPicPr>
              <a:picLocks noChangeAspect="1" noChangeArrowheads="1"/>
            </p:cNvPicPr>
            <p:nvPr/>
          </p:nvPicPr>
          <p:blipFill>
            <a:blip r:embed="rId3" cstate="print"/>
            <a:srcRect/>
            <a:stretch>
              <a:fillRect/>
            </a:stretch>
          </p:blipFill>
          <p:spPr bwMode="auto">
            <a:xfrm>
              <a:off x="384" y="2064"/>
              <a:ext cx="2064" cy="1951"/>
            </a:xfrm>
            <a:prstGeom prst="rect">
              <a:avLst/>
            </a:prstGeom>
            <a:noFill/>
            <a:ln w="9525">
              <a:noFill/>
              <a:miter lim="800000"/>
              <a:headEnd/>
              <a:tailEnd/>
            </a:ln>
          </p:spPr>
        </p:pic>
        <p:sp>
          <p:nvSpPr>
            <p:cNvPr id="41" name="Rectangle 17">
              <a:extLst>
                <a:ext uri="{FF2B5EF4-FFF2-40B4-BE49-F238E27FC236}">
                  <a16:creationId xmlns:a16="http://schemas.microsoft.com/office/drawing/2014/main" id="{241E2D8F-3B81-35AC-82AB-E099021DD1A9}"/>
                </a:ext>
              </a:extLst>
            </p:cNvPr>
            <p:cNvSpPr>
              <a:spLocks noChangeArrowheads="1"/>
            </p:cNvSpPr>
            <p:nvPr/>
          </p:nvSpPr>
          <p:spPr bwMode="auto">
            <a:xfrm>
              <a:off x="480" y="2256"/>
              <a:ext cx="624" cy="336"/>
            </a:xfrm>
            <a:prstGeom prst="rect">
              <a:avLst/>
            </a:prstGeom>
            <a:solidFill>
              <a:schemeClr val="accent2"/>
            </a:solidFill>
            <a:ln w="9525">
              <a:solidFill>
                <a:schemeClr val="tx1"/>
              </a:solidFill>
              <a:miter lim="800000"/>
              <a:headEnd/>
              <a:tailEnd/>
            </a:ln>
          </p:spPr>
          <p:txBody>
            <a:bodyPr wrap="none" anchor="ctr"/>
            <a:lstStyle/>
            <a:p>
              <a:pPr algn="ctr" eaLnBrk="0" hangingPunct="0"/>
              <a:r>
                <a:rPr lang="it-IT" sz="2400" b="1">
                  <a:solidFill>
                    <a:schemeClr val="bg1"/>
                  </a:solidFill>
                </a:rPr>
                <a:t>eme</a:t>
              </a:r>
            </a:p>
          </p:txBody>
        </p:sp>
        <p:sp>
          <p:nvSpPr>
            <p:cNvPr id="42" name="Rectangle 18">
              <a:extLst>
                <a:ext uri="{FF2B5EF4-FFF2-40B4-BE49-F238E27FC236}">
                  <a16:creationId xmlns:a16="http://schemas.microsoft.com/office/drawing/2014/main" id="{05A92892-300B-56C1-1C27-909CEB913587}"/>
                </a:ext>
              </a:extLst>
            </p:cNvPr>
            <p:cNvSpPr>
              <a:spLocks noChangeArrowheads="1"/>
            </p:cNvSpPr>
            <p:nvPr/>
          </p:nvSpPr>
          <p:spPr bwMode="auto">
            <a:xfrm>
              <a:off x="432" y="3552"/>
              <a:ext cx="624" cy="336"/>
            </a:xfrm>
            <a:prstGeom prst="rect">
              <a:avLst/>
            </a:prstGeom>
            <a:solidFill>
              <a:schemeClr val="accent2"/>
            </a:solidFill>
            <a:ln w="9525">
              <a:solidFill>
                <a:schemeClr val="tx1"/>
              </a:solidFill>
              <a:miter lim="800000"/>
              <a:headEnd/>
              <a:tailEnd/>
            </a:ln>
          </p:spPr>
          <p:txBody>
            <a:bodyPr wrap="none" anchor="ctr"/>
            <a:lstStyle/>
            <a:p>
              <a:pPr algn="ctr" eaLnBrk="0" hangingPunct="0"/>
              <a:r>
                <a:rPr lang="it-IT" sz="2400" b="1">
                  <a:solidFill>
                    <a:schemeClr val="bg1"/>
                  </a:solidFill>
                </a:rPr>
                <a:t>eme</a:t>
              </a:r>
            </a:p>
          </p:txBody>
        </p:sp>
        <p:sp>
          <p:nvSpPr>
            <p:cNvPr id="43" name="Rectangle 19">
              <a:extLst>
                <a:ext uri="{FF2B5EF4-FFF2-40B4-BE49-F238E27FC236}">
                  <a16:creationId xmlns:a16="http://schemas.microsoft.com/office/drawing/2014/main" id="{D7289E68-84DD-AFB7-DE6B-95EC37A3DB88}"/>
                </a:ext>
              </a:extLst>
            </p:cNvPr>
            <p:cNvSpPr>
              <a:spLocks noChangeArrowheads="1"/>
            </p:cNvSpPr>
            <p:nvPr/>
          </p:nvSpPr>
          <p:spPr bwMode="auto">
            <a:xfrm>
              <a:off x="1680" y="3408"/>
              <a:ext cx="624" cy="336"/>
            </a:xfrm>
            <a:prstGeom prst="rect">
              <a:avLst/>
            </a:prstGeom>
            <a:solidFill>
              <a:schemeClr val="accent2"/>
            </a:solidFill>
            <a:ln w="9525">
              <a:solidFill>
                <a:schemeClr val="tx1"/>
              </a:solidFill>
              <a:miter lim="800000"/>
              <a:headEnd/>
              <a:tailEnd/>
            </a:ln>
          </p:spPr>
          <p:txBody>
            <a:bodyPr wrap="none" anchor="ctr"/>
            <a:lstStyle/>
            <a:p>
              <a:pPr algn="ctr" eaLnBrk="0" hangingPunct="0"/>
              <a:r>
                <a:rPr lang="it-IT" sz="2400" b="1">
                  <a:solidFill>
                    <a:schemeClr val="bg1"/>
                  </a:solidFill>
                </a:rPr>
                <a:t>eme</a:t>
              </a:r>
            </a:p>
          </p:txBody>
        </p:sp>
        <p:sp>
          <p:nvSpPr>
            <p:cNvPr id="44" name="Rectangle 20">
              <a:extLst>
                <a:ext uri="{FF2B5EF4-FFF2-40B4-BE49-F238E27FC236}">
                  <a16:creationId xmlns:a16="http://schemas.microsoft.com/office/drawing/2014/main" id="{D507A385-A2FA-B230-54DF-D0663C41AAB1}"/>
                </a:ext>
              </a:extLst>
            </p:cNvPr>
            <p:cNvSpPr>
              <a:spLocks noChangeArrowheads="1"/>
            </p:cNvSpPr>
            <p:nvPr/>
          </p:nvSpPr>
          <p:spPr bwMode="auto">
            <a:xfrm>
              <a:off x="1632" y="2160"/>
              <a:ext cx="624" cy="336"/>
            </a:xfrm>
            <a:prstGeom prst="rect">
              <a:avLst/>
            </a:prstGeom>
            <a:solidFill>
              <a:schemeClr val="accent2"/>
            </a:solidFill>
            <a:ln w="9525">
              <a:solidFill>
                <a:schemeClr val="tx1"/>
              </a:solidFill>
              <a:miter lim="800000"/>
              <a:headEnd/>
              <a:tailEnd/>
            </a:ln>
          </p:spPr>
          <p:txBody>
            <a:bodyPr wrap="none" anchor="ctr"/>
            <a:lstStyle/>
            <a:p>
              <a:pPr algn="ctr" eaLnBrk="0" hangingPunct="0"/>
              <a:r>
                <a:rPr lang="it-IT" sz="2400" b="1">
                  <a:solidFill>
                    <a:schemeClr val="bg1"/>
                  </a:solidFill>
                </a:rPr>
                <a:t>eme</a:t>
              </a:r>
            </a:p>
          </p:txBody>
        </p:sp>
      </p:grpSp>
    </p:spTree>
    <p:extLst>
      <p:ext uri="{BB962C8B-B14F-4D97-AF65-F5344CB8AC3E}">
        <p14:creationId xmlns:p14="http://schemas.microsoft.com/office/powerpoint/2010/main" val="44654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3" descr="sickle_cell_distribution.jpg">
            <a:extLst>
              <a:ext uri="{FF2B5EF4-FFF2-40B4-BE49-F238E27FC236}">
                <a16:creationId xmlns:a16="http://schemas.microsoft.com/office/drawing/2014/main" id="{63E50AA2-1248-6A9B-36EA-903A8EB54B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5405" y="342199"/>
            <a:ext cx="4457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ttangolo 4">
            <a:extLst>
              <a:ext uri="{FF2B5EF4-FFF2-40B4-BE49-F238E27FC236}">
                <a16:creationId xmlns:a16="http://schemas.microsoft.com/office/drawing/2014/main" id="{78E792CB-CD2C-650C-E17C-2A5FDD87BE1B}"/>
              </a:ext>
            </a:extLst>
          </p:cNvPr>
          <p:cNvSpPr>
            <a:spLocks noChangeArrowheads="1"/>
          </p:cNvSpPr>
          <p:nvPr/>
        </p:nvSpPr>
        <p:spPr bwMode="auto">
          <a:xfrm>
            <a:off x="353975" y="186882"/>
            <a:ext cx="44997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err="1"/>
              <a:t>Autosomica</a:t>
            </a:r>
            <a:r>
              <a:rPr lang="en-US" altLang="en-US" sz="2400" b="1" dirty="0"/>
              <a:t> </a:t>
            </a:r>
            <a:r>
              <a:rPr lang="en-US" altLang="en-US" sz="2400" b="1" dirty="0" err="1"/>
              <a:t>recessiva</a:t>
            </a:r>
            <a:endParaRPr lang="en-US" altLang="en-US" sz="2400" b="1" dirty="0"/>
          </a:p>
          <a:p>
            <a:pPr eaLnBrk="1" hangingPunct="1">
              <a:spcBef>
                <a:spcPct val="0"/>
              </a:spcBef>
              <a:buFontTx/>
              <a:buNone/>
            </a:pPr>
            <a:endParaRPr lang="en-US" altLang="en-US" sz="2400" dirty="0"/>
          </a:p>
          <a:p>
            <a:pPr eaLnBrk="1" hangingPunct="1">
              <a:spcBef>
                <a:spcPct val="0"/>
              </a:spcBef>
              <a:buFontTx/>
              <a:buChar char="-"/>
            </a:pPr>
            <a:r>
              <a:rPr lang="en-US" altLang="en-US" sz="2400" dirty="0"/>
              <a:t> 30% di </a:t>
            </a:r>
            <a:r>
              <a:rPr lang="en-US" altLang="en-US" sz="2400" dirty="0" err="1"/>
              <a:t>prevalenza</a:t>
            </a:r>
            <a:r>
              <a:rPr lang="en-US" altLang="en-US" sz="2400" dirty="0"/>
              <a:t> </a:t>
            </a:r>
            <a:r>
              <a:rPr lang="en-US" altLang="en-US" sz="2400" dirty="0" err="1"/>
              <a:t>dell’Hz</a:t>
            </a:r>
            <a:r>
              <a:rPr lang="en-US" altLang="en-US" sz="2400" dirty="0"/>
              <a:t> </a:t>
            </a:r>
          </a:p>
          <a:p>
            <a:pPr eaLnBrk="1" hangingPunct="1">
              <a:spcBef>
                <a:spcPct val="0"/>
              </a:spcBef>
              <a:buFontTx/>
              <a:buNone/>
            </a:pPr>
            <a:r>
              <a:rPr lang="en-US" altLang="en-US" sz="2400" dirty="0"/>
              <a:t>in </a:t>
            </a:r>
            <a:r>
              <a:rPr lang="en-US" altLang="en-US" sz="2400" dirty="0" err="1"/>
              <a:t>popolazioni</a:t>
            </a:r>
            <a:r>
              <a:rPr lang="en-US" altLang="en-US" sz="2400" dirty="0"/>
              <a:t> </a:t>
            </a:r>
            <a:r>
              <a:rPr lang="en-US" altLang="en-US" sz="2400" dirty="0" err="1"/>
              <a:t>africane</a:t>
            </a:r>
            <a:r>
              <a:rPr lang="en-US" altLang="en-US" sz="2400" dirty="0"/>
              <a:t> </a:t>
            </a:r>
          </a:p>
          <a:p>
            <a:pPr eaLnBrk="1" hangingPunct="1">
              <a:spcBef>
                <a:spcPct val="0"/>
              </a:spcBef>
              <a:buFontTx/>
              <a:buNone/>
            </a:pPr>
            <a:r>
              <a:rPr lang="en-US" altLang="en-US" sz="2400" dirty="0"/>
              <a:t>con </a:t>
            </a:r>
            <a:r>
              <a:rPr lang="en-US" altLang="en-US" sz="2400" dirty="0" err="1"/>
              <a:t>endemia</a:t>
            </a:r>
            <a:r>
              <a:rPr lang="en-US" altLang="en-US" sz="2400" dirty="0"/>
              <a:t> di malaria: </a:t>
            </a:r>
          </a:p>
          <a:p>
            <a:pPr eaLnBrk="1" hangingPunct="1">
              <a:spcBef>
                <a:spcPct val="0"/>
              </a:spcBef>
              <a:buFontTx/>
              <a:buNone/>
            </a:pPr>
            <a:r>
              <a:rPr lang="en-US" altLang="en-US" sz="2400" dirty="0"/>
              <a:t>	&gt; </a:t>
            </a:r>
            <a:r>
              <a:rPr lang="en-US" altLang="en-US" sz="2400" dirty="0" err="1"/>
              <a:t>vantaggio</a:t>
            </a:r>
            <a:r>
              <a:rPr lang="en-US" altLang="en-US" sz="2400" dirty="0"/>
              <a:t> </a:t>
            </a:r>
            <a:r>
              <a:rPr lang="en-US" altLang="en-US" sz="2400" dirty="0" err="1"/>
              <a:t>dell’Hz</a:t>
            </a:r>
            <a:r>
              <a:rPr lang="en-US" altLang="en-US" sz="2400" dirty="0"/>
              <a:t> </a:t>
            </a:r>
          </a:p>
          <a:p>
            <a:pPr eaLnBrk="1" hangingPunct="1">
              <a:spcBef>
                <a:spcPct val="0"/>
              </a:spcBef>
              <a:buFontTx/>
              <a:buChar char="-"/>
            </a:pPr>
            <a:endParaRPr lang="en-US" altLang="en-US" sz="2400" dirty="0"/>
          </a:p>
          <a:p>
            <a:pPr eaLnBrk="1" hangingPunct="1">
              <a:spcBef>
                <a:spcPct val="0"/>
              </a:spcBef>
              <a:buFontTx/>
              <a:buChar char="-"/>
            </a:pPr>
            <a:r>
              <a:rPr lang="en-US" altLang="en-US" sz="2400" dirty="0"/>
              <a:t> </a:t>
            </a:r>
            <a:r>
              <a:rPr lang="en-US" altLang="en-US" sz="2400" dirty="0" err="1"/>
              <a:t>eterozigosi</a:t>
            </a:r>
            <a:r>
              <a:rPr lang="en-US" altLang="en-US" sz="2400" dirty="0"/>
              <a:t> </a:t>
            </a:r>
            <a:r>
              <a:rPr lang="en-US" altLang="en-US" sz="2400" dirty="0" err="1"/>
              <a:t>composte</a:t>
            </a:r>
            <a:r>
              <a:rPr lang="en-US" altLang="en-US" sz="2400" dirty="0"/>
              <a:t> con</a:t>
            </a:r>
          </a:p>
          <a:p>
            <a:pPr lvl="1" eaLnBrk="1" hangingPunct="1">
              <a:spcBef>
                <a:spcPct val="0"/>
              </a:spcBef>
              <a:buFontTx/>
              <a:buChar char="-"/>
            </a:pPr>
            <a:r>
              <a:rPr lang="en-US" altLang="en-US" sz="2400" dirty="0"/>
              <a:t> </a:t>
            </a:r>
            <a:r>
              <a:rPr lang="en-US" altLang="en-US" sz="2400" dirty="0" err="1"/>
              <a:t>HbC</a:t>
            </a:r>
            <a:r>
              <a:rPr lang="en-US" altLang="en-US" sz="2400" dirty="0"/>
              <a:t> / </a:t>
            </a:r>
            <a:r>
              <a:rPr lang="en-US" altLang="en-US" sz="2400" dirty="0" err="1"/>
              <a:t>HbS</a:t>
            </a:r>
            <a:endParaRPr lang="en-US" altLang="en-US" sz="2400" dirty="0"/>
          </a:p>
          <a:p>
            <a:pPr lvl="1" eaLnBrk="1" hangingPunct="1">
              <a:spcBef>
                <a:spcPct val="0"/>
              </a:spcBef>
              <a:buFontTx/>
              <a:buChar char="-"/>
            </a:pPr>
            <a:r>
              <a:rPr lang="en-US" altLang="en-US" sz="2400" dirty="0"/>
              <a:t> Beta-Tal / </a:t>
            </a:r>
            <a:r>
              <a:rPr lang="en-US" altLang="en-US" sz="2400" dirty="0" err="1"/>
              <a:t>HbS</a:t>
            </a:r>
            <a:r>
              <a:rPr lang="en-US" altLang="en-US" sz="2400" dirty="0"/>
              <a:t> (70% </a:t>
            </a:r>
            <a:r>
              <a:rPr lang="en-US" altLang="en-US" sz="2400" dirty="0" err="1"/>
              <a:t>dei</a:t>
            </a:r>
            <a:r>
              <a:rPr lang="en-US" altLang="en-US" sz="2400" dirty="0"/>
              <a:t> </a:t>
            </a:r>
            <a:r>
              <a:rPr lang="en-US" altLang="en-US" sz="2400" dirty="0" err="1"/>
              <a:t>casi</a:t>
            </a:r>
            <a:r>
              <a:rPr lang="en-US" altLang="en-US" sz="2400" dirty="0"/>
              <a:t> di </a:t>
            </a:r>
            <a:r>
              <a:rPr lang="en-US" altLang="en-US" sz="2400" dirty="0" err="1"/>
              <a:t>origine</a:t>
            </a:r>
            <a:r>
              <a:rPr lang="en-US" altLang="en-US" sz="2400" dirty="0"/>
              <a:t> </a:t>
            </a:r>
            <a:r>
              <a:rPr lang="en-US" altLang="en-US" sz="2400" dirty="0" err="1"/>
              <a:t>italiana</a:t>
            </a:r>
            <a:r>
              <a:rPr lang="en-US" altLang="en-US" sz="24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2">
            <a:extLst>
              <a:ext uri="{FF2B5EF4-FFF2-40B4-BE49-F238E27FC236}">
                <a16:creationId xmlns:a16="http://schemas.microsoft.com/office/drawing/2014/main" id="{0CE1241D-80EA-6E30-55D0-56192A709DAA}"/>
              </a:ext>
            </a:extLst>
          </p:cNvPr>
          <p:cNvSpPr txBox="1">
            <a:spLocks noChangeArrowheads="1"/>
          </p:cNvSpPr>
          <p:nvPr/>
        </p:nvSpPr>
        <p:spPr bwMode="auto">
          <a:xfrm>
            <a:off x="358368" y="2361972"/>
            <a:ext cx="83430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err="1"/>
              <a:t>Precipitazione</a:t>
            </a:r>
            <a:r>
              <a:rPr lang="en-US" altLang="en-US" sz="2400" b="1" dirty="0"/>
              <a:t> </a:t>
            </a:r>
            <a:r>
              <a:rPr lang="en-US" altLang="en-US" sz="2400" b="1" dirty="0" err="1"/>
              <a:t>HbS</a:t>
            </a:r>
            <a:r>
              <a:rPr lang="en-US" altLang="en-US" sz="2400" b="1" dirty="0"/>
              <a:t>-&gt; </a:t>
            </a:r>
            <a:r>
              <a:rPr lang="en-US" altLang="en-US" sz="2400" b="1" dirty="0" err="1"/>
              <a:t>Deformazione</a:t>
            </a:r>
            <a:r>
              <a:rPr lang="en-US" altLang="en-US" sz="2400" b="1" dirty="0"/>
              <a:t> </a:t>
            </a:r>
            <a:r>
              <a:rPr lang="en-US" altLang="en-US" sz="2400" b="1" dirty="0" err="1"/>
              <a:t>globulo</a:t>
            </a:r>
            <a:r>
              <a:rPr lang="en-US" altLang="en-US" sz="2400" b="1" dirty="0"/>
              <a:t> rosso e </a:t>
            </a:r>
            <a:r>
              <a:rPr lang="en-US" altLang="en-US" sz="2400" b="1" dirty="0" err="1"/>
              <a:t>distruzione</a:t>
            </a:r>
            <a:r>
              <a:rPr lang="en-US" altLang="en-US" sz="2400" b="1" dirty="0"/>
              <a:t> </a:t>
            </a:r>
            <a:r>
              <a:rPr lang="en-US" altLang="en-US" sz="2400" b="1" dirty="0" err="1"/>
              <a:t>nei</a:t>
            </a:r>
            <a:r>
              <a:rPr lang="en-US" altLang="en-US" sz="2400" b="1" dirty="0"/>
              <a:t> </a:t>
            </a:r>
            <a:r>
              <a:rPr lang="en-US" altLang="en-US" sz="2400" b="1" dirty="0" err="1"/>
              <a:t>vasi</a:t>
            </a:r>
            <a:r>
              <a:rPr lang="en-US" altLang="en-US" sz="2400" b="1" dirty="0"/>
              <a:t> </a:t>
            </a:r>
            <a:r>
              <a:rPr lang="en-US" altLang="en-US" sz="2400" b="1" dirty="0" err="1"/>
              <a:t>sanguigni</a:t>
            </a:r>
            <a:r>
              <a:rPr lang="en-US" altLang="en-US" sz="2400" b="1" dirty="0"/>
              <a:t> e </a:t>
            </a:r>
            <a:r>
              <a:rPr lang="en-US" altLang="en-US" sz="2400" b="1" dirty="0" err="1"/>
              <a:t>nella</a:t>
            </a:r>
            <a:r>
              <a:rPr lang="en-US" altLang="en-US" sz="2400" b="1" dirty="0"/>
              <a:t> </a:t>
            </a:r>
            <a:r>
              <a:rPr lang="en-US" altLang="en-US" sz="2400" b="1" dirty="0" err="1"/>
              <a:t>milza</a:t>
            </a:r>
            <a:r>
              <a:rPr lang="en-US" altLang="en-US" sz="2400" b="1" dirty="0"/>
              <a:t> (</a:t>
            </a:r>
            <a:r>
              <a:rPr lang="en-US" altLang="en-US" sz="2400" b="1" dirty="0" err="1"/>
              <a:t>emivita</a:t>
            </a:r>
            <a:r>
              <a:rPr lang="en-US" altLang="en-US" sz="2400" b="1" dirty="0"/>
              <a:t> 20 gg vs 120)</a:t>
            </a:r>
          </a:p>
        </p:txBody>
      </p:sp>
      <p:sp>
        <p:nvSpPr>
          <p:cNvPr id="8195" name="CasellaDiTesto 4">
            <a:extLst>
              <a:ext uri="{FF2B5EF4-FFF2-40B4-BE49-F238E27FC236}">
                <a16:creationId xmlns:a16="http://schemas.microsoft.com/office/drawing/2014/main" id="{6536D267-B351-7D69-062E-2ADA166D4E10}"/>
              </a:ext>
            </a:extLst>
          </p:cNvPr>
          <p:cNvSpPr txBox="1">
            <a:spLocks noChangeArrowheads="1"/>
          </p:cNvSpPr>
          <p:nvPr/>
        </p:nvSpPr>
        <p:spPr bwMode="auto">
          <a:xfrm>
            <a:off x="289513" y="4257026"/>
            <a:ext cx="5287264" cy="193899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t>Anemia</a:t>
            </a:r>
          </a:p>
          <a:p>
            <a:pPr eaLnBrk="1" hangingPunct="1">
              <a:spcBef>
                <a:spcPct val="0"/>
              </a:spcBef>
              <a:buFontTx/>
              <a:buNone/>
            </a:pPr>
            <a:r>
              <a:rPr lang="en-US" altLang="en-US" sz="2400" dirty="0" err="1"/>
              <a:t>Ittero</a:t>
            </a:r>
            <a:r>
              <a:rPr lang="en-US" altLang="en-US" sz="2400" dirty="0"/>
              <a:t>, </a:t>
            </a:r>
            <a:r>
              <a:rPr lang="en-US" altLang="en-US" sz="2400" dirty="0" err="1"/>
              <a:t>calcoli</a:t>
            </a:r>
            <a:r>
              <a:rPr lang="en-US" altLang="en-US" sz="2400" dirty="0"/>
              <a:t> </a:t>
            </a:r>
            <a:r>
              <a:rPr lang="en-US" altLang="en-US" sz="2400" dirty="0" err="1"/>
              <a:t>biliari</a:t>
            </a:r>
            <a:endParaRPr lang="en-US" altLang="en-US" sz="2400" dirty="0"/>
          </a:p>
          <a:p>
            <a:pPr eaLnBrk="1" hangingPunct="1">
              <a:spcBef>
                <a:spcPct val="0"/>
              </a:spcBef>
              <a:buFontTx/>
              <a:buNone/>
            </a:pPr>
            <a:r>
              <a:rPr lang="en-US" altLang="en-US" sz="2400" dirty="0" err="1"/>
              <a:t>Cardiomegalia</a:t>
            </a:r>
            <a:r>
              <a:rPr lang="en-US" altLang="en-US" sz="2400" dirty="0"/>
              <a:t>; </a:t>
            </a:r>
            <a:r>
              <a:rPr lang="en-US" altLang="en-US" sz="2400" dirty="0" err="1"/>
              <a:t>soffio</a:t>
            </a:r>
            <a:r>
              <a:rPr lang="en-US" altLang="en-US" sz="2400" dirty="0"/>
              <a:t> di </a:t>
            </a:r>
            <a:r>
              <a:rPr lang="en-US" altLang="en-US" sz="2400" dirty="0" err="1"/>
              <a:t>eiezione</a:t>
            </a:r>
            <a:endParaRPr lang="en-US" altLang="en-US" sz="2400" dirty="0"/>
          </a:p>
          <a:p>
            <a:pPr eaLnBrk="1" hangingPunct="1">
              <a:spcBef>
                <a:spcPct val="0"/>
              </a:spcBef>
              <a:buFontTx/>
              <a:buNone/>
            </a:pPr>
            <a:r>
              <a:rPr lang="en-US" altLang="en-US" sz="2400" dirty="0" err="1"/>
              <a:t>Iperplasia</a:t>
            </a:r>
            <a:r>
              <a:rPr lang="en-US" altLang="en-US" sz="2400" dirty="0"/>
              <a:t> </a:t>
            </a:r>
            <a:r>
              <a:rPr lang="en-US" altLang="en-US" sz="2400" dirty="0" err="1"/>
              <a:t>midollare</a:t>
            </a:r>
            <a:endParaRPr lang="en-US" altLang="en-US" sz="2400" dirty="0"/>
          </a:p>
          <a:p>
            <a:pPr eaLnBrk="1" hangingPunct="1">
              <a:spcBef>
                <a:spcPct val="0"/>
              </a:spcBef>
              <a:buFontTx/>
              <a:buNone/>
            </a:pPr>
            <a:r>
              <a:rPr lang="en-US" altLang="en-US" sz="2400" dirty="0" err="1"/>
              <a:t>Astenia</a:t>
            </a:r>
            <a:r>
              <a:rPr lang="en-US" altLang="en-US" sz="2400" dirty="0"/>
              <a:t>, </a:t>
            </a:r>
            <a:r>
              <a:rPr lang="en-US" altLang="en-US" sz="2400" dirty="0" err="1"/>
              <a:t>diminuita</a:t>
            </a:r>
            <a:r>
              <a:rPr lang="en-US" altLang="en-US" sz="2400" dirty="0"/>
              <a:t> </a:t>
            </a:r>
            <a:r>
              <a:rPr lang="en-US" altLang="en-US" sz="2400" dirty="0" err="1"/>
              <a:t>tollerabilità</a:t>
            </a:r>
            <a:r>
              <a:rPr lang="en-US" altLang="en-US" sz="2400" dirty="0"/>
              <a:t> </a:t>
            </a:r>
            <a:r>
              <a:rPr lang="en-US" altLang="en-US" sz="2400" dirty="0" err="1"/>
              <a:t>allo</a:t>
            </a:r>
            <a:r>
              <a:rPr lang="en-US" altLang="en-US" sz="2400" dirty="0"/>
              <a:t> </a:t>
            </a:r>
            <a:r>
              <a:rPr lang="en-US" altLang="en-US" sz="2400" dirty="0" err="1"/>
              <a:t>sforzo</a:t>
            </a:r>
            <a:endParaRPr lang="en-US" altLang="en-US" sz="2400" dirty="0"/>
          </a:p>
        </p:txBody>
      </p:sp>
      <p:sp>
        <p:nvSpPr>
          <p:cNvPr id="10247" name="Rettangolo 8">
            <a:extLst>
              <a:ext uri="{FF2B5EF4-FFF2-40B4-BE49-F238E27FC236}">
                <a16:creationId xmlns:a16="http://schemas.microsoft.com/office/drawing/2014/main" id="{586AA65E-89EE-D794-897D-BEC8FB3ADAFE}"/>
              </a:ext>
            </a:extLst>
          </p:cNvPr>
          <p:cNvSpPr>
            <a:spLocks noChangeArrowheads="1"/>
          </p:cNvSpPr>
          <p:nvPr/>
        </p:nvSpPr>
        <p:spPr bwMode="auto">
          <a:xfrm>
            <a:off x="358368" y="145496"/>
            <a:ext cx="7929711" cy="193899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2400"/>
              <a:t> Febbre</a:t>
            </a:r>
          </a:p>
          <a:p>
            <a:pPr eaLnBrk="1" hangingPunct="1">
              <a:spcBef>
                <a:spcPct val="0"/>
              </a:spcBef>
              <a:buFontTx/>
              <a:buChar char="-"/>
            </a:pPr>
            <a:r>
              <a:rPr lang="en-US" altLang="en-US" sz="2400"/>
              <a:t> ipossia (alta quota, attività fisica, freddo)</a:t>
            </a:r>
          </a:p>
          <a:p>
            <a:pPr eaLnBrk="1" hangingPunct="1">
              <a:spcBef>
                <a:spcPct val="0"/>
              </a:spcBef>
              <a:buFontTx/>
              <a:buChar char="-"/>
            </a:pPr>
            <a:r>
              <a:rPr lang="en-US" altLang="en-US" sz="2400"/>
              <a:t> acidosi </a:t>
            </a:r>
            <a:r>
              <a:rPr lang="it-IT" altLang="en-US" sz="2400"/>
              <a:t>(flogosi, stasi vascolare, digiuno, insufficienza renale)</a:t>
            </a:r>
            <a:endParaRPr lang="en-US" altLang="en-US" sz="2400"/>
          </a:p>
          <a:p>
            <a:pPr eaLnBrk="1" hangingPunct="1">
              <a:spcBef>
                <a:spcPct val="0"/>
              </a:spcBef>
              <a:buFontTx/>
              <a:buChar char="-"/>
            </a:pPr>
            <a:r>
              <a:rPr lang="en-US" altLang="en-US" sz="2400"/>
              <a:t> disidratazione </a:t>
            </a:r>
          </a:p>
          <a:p>
            <a:pPr eaLnBrk="1" hangingPunct="1">
              <a:spcBef>
                <a:spcPct val="0"/>
              </a:spcBef>
              <a:buFontTx/>
              <a:buChar char="-"/>
            </a:pPr>
            <a:r>
              <a:rPr lang="en-US" altLang="en-US" sz="2400"/>
              <a:t> infezioni</a:t>
            </a:r>
          </a:p>
        </p:txBody>
      </p:sp>
      <p:cxnSp>
        <p:nvCxnSpPr>
          <p:cNvPr id="11" name="Connettore 2 10">
            <a:extLst>
              <a:ext uri="{FF2B5EF4-FFF2-40B4-BE49-F238E27FC236}">
                <a16:creationId xmlns:a16="http://schemas.microsoft.com/office/drawing/2014/main" id="{FD868D50-B2EA-367E-1524-4C7DDC39EE51}"/>
              </a:ext>
            </a:extLst>
          </p:cNvPr>
          <p:cNvCxnSpPr/>
          <p:nvPr/>
        </p:nvCxnSpPr>
        <p:spPr>
          <a:xfrm rot="16200000" flipH="1">
            <a:off x="4611338" y="1904707"/>
            <a:ext cx="287338" cy="2873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948721C5-036E-3256-571A-E65D2B68D385}"/>
              </a:ext>
            </a:extLst>
          </p:cNvPr>
          <p:cNvCxnSpPr/>
          <p:nvPr/>
        </p:nvCxnSpPr>
        <p:spPr>
          <a:xfrm rot="16200000" flipH="1">
            <a:off x="7601578" y="3125166"/>
            <a:ext cx="649288" cy="647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CasellaDiTesto 16">
            <a:extLst>
              <a:ext uri="{FF2B5EF4-FFF2-40B4-BE49-F238E27FC236}">
                <a16:creationId xmlns:a16="http://schemas.microsoft.com/office/drawing/2014/main" id="{1E3D6910-FC22-0BDD-9FB4-5642598D882A}"/>
              </a:ext>
            </a:extLst>
          </p:cNvPr>
          <p:cNvSpPr txBox="1">
            <a:spLocks noChangeArrowheads="1"/>
          </p:cNvSpPr>
          <p:nvPr/>
        </p:nvSpPr>
        <p:spPr bwMode="auto">
          <a:xfrm>
            <a:off x="6096000" y="4257026"/>
            <a:ext cx="5976938" cy="230832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en-US" altLang="en-US" sz="2400" b="1" dirty="0" err="1"/>
              <a:t>Crisi</a:t>
            </a:r>
            <a:r>
              <a:rPr lang="en-US" altLang="en-US" sz="2400" b="1" dirty="0"/>
              <a:t> </a:t>
            </a:r>
            <a:r>
              <a:rPr lang="en-US" altLang="en-US" sz="2400" b="1" dirty="0" err="1"/>
              <a:t>dolorose</a:t>
            </a:r>
            <a:r>
              <a:rPr lang="en-US" altLang="en-US" sz="2400" b="1" dirty="0"/>
              <a:t> </a:t>
            </a:r>
            <a:r>
              <a:rPr lang="en-US" altLang="en-US" sz="2400" dirty="0" err="1"/>
              <a:t>ossee</a:t>
            </a:r>
            <a:r>
              <a:rPr lang="en-US" altLang="en-US" sz="2400" dirty="0"/>
              <a:t>, </a:t>
            </a:r>
            <a:r>
              <a:rPr lang="en-US" altLang="en-US" sz="2400" dirty="0" err="1"/>
              <a:t>muscolari</a:t>
            </a:r>
            <a:r>
              <a:rPr lang="en-US" altLang="en-US" sz="2400" dirty="0"/>
              <a:t> e </a:t>
            </a:r>
            <a:r>
              <a:rPr lang="en-US" altLang="en-US" sz="2400" dirty="0" err="1"/>
              <a:t>addominali</a:t>
            </a:r>
            <a:endParaRPr lang="en-US" altLang="en-US" sz="2400" dirty="0"/>
          </a:p>
          <a:p>
            <a:pPr eaLnBrk="1" hangingPunct="1">
              <a:spcBef>
                <a:spcPct val="0"/>
              </a:spcBef>
              <a:buFontTx/>
              <a:buNone/>
            </a:pPr>
            <a:r>
              <a:rPr lang="en-US" altLang="en-US" sz="2400" b="1" dirty="0" err="1"/>
              <a:t>Falciformazione</a:t>
            </a:r>
            <a:r>
              <a:rPr lang="en-US" altLang="en-US" sz="2400" b="1" dirty="0"/>
              <a:t> </a:t>
            </a:r>
            <a:r>
              <a:rPr lang="en-US" altLang="en-US" sz="2400" b="1" dirty="0" err="1"/>
              <a:t>irreversibile</a:t>
            </a:r>
            <a:r>
              <a:rPr lang="en-US" altLang="en-US" sz="2400" b="1" dirty="0"/>
              <a:t>.</a:t>
            </a:r>
          </a:p>
          <a:p>
            <a:pPr eaLnBrk="1" hangingPunct="1">
              <a:spcBef>
                <a:spcPct val="0"/>
              </a:spcBef>
              <a:buFont typeface="Wingdings" panose="05000000000000000000" pitchFamily="2" charset="2"/>
              <a:buChar char="Ø"/>
            </a:pPr>
            <a:r>
              <a:rPr lang="en-US" altLang="en-US" sz="2400" dirty="0"/>
              <a:t> </a:t>
            </a:r>
            <a:r>
              <a:rPr lang="en-US" altLang="en-US" sz="2400" b="1" dirty="0" err="1"/>
              <a:t>Infarti</a:t>
            </a:r>
            <a:r>
              <a:rPr lang="en-US" altLang="en-US" sz="2400" b="1" dirty="0"/>
              <a:t> </a:t>
            </a:r>
            <a:r>
              <a:rPr lang="en-US" altLang="en-US" sz="2400" b="1" dirty="0" err="1"/>
              <a:t>d’organo</a:t>
            </a:r>
            <a:r>
              <a:rPr lang="en-US" altLang="en-US" sz="2400" b="1" dirty="0"/>
              <a:t> </a:t>
            </a:r>
            <a:r>
              <a:rPr lang="en-US" altLang="en-US" sz="2400" dirty="0" err="1"/>
              <a:t>fino</a:t>
            </a:r>
            <a:r>
              <a:rPr lang="en-US" altLang="en-US" sz="2400" dirty="0"/>
              <a:t> a </a:t>
            </a:r>
            <a:r>
              <a:rPr lang="en-US" altLang="en-US" sz="2400" dirty="0" err="1"/>
              <a:t>insufficienza</a:t>
            </a:r>
            <a:r>
              <a:rPr lang="en-US" altLang="en-US" sz="2400" dirty="0"/>
              <a:t> </a:t>
            </a:r>
            <a:r>
              <a:rPr lang="en-US" altLang="en-US" sz="2400" dirty="0" err="1"/>
              <a:t>d’organo</a:t>
            </a:r>
            <a:r>
              <a:rPr lang="en-US" altLang="en-US" sz="2400" dirty="0"/>
              <a:t> (</a:t>
            </a:r>
            <a:r>
              <a:rPr lang="en-US" altLang="en-US" sz="2400" dirty="0" err="1"/>
              <a:t>milza</a:t>
            </a:r>
            <a:r>
              <a:rPr lang="en-US" altLang="en-US" sz="2400" dirty="0"/>
              <a:t>, </a:t>
            </a:r>
            <a:r>
              <a:rPr lang="en-US" altLang="en-US" sz="2400" dirty="0" err="1"/>
              <a:t>polmone</a:t>
            </a:r>
            <a:r>
              <a:rPr lang="en-US" altLang="en-US" sz="2400" dirty="0"/>
              <a:t>, </a:t>
            </a:r>
            <a:r>
              <a:rPr lang="en-US" altLang="en-US" sz="2400" dirty="0" err="1"/>
              <a:t>rene</a:t>
            </a:r>
            <a:r>
              <a:rPr lang="en-US" altLang="en-US" sz="2400" dirty="0"/>
              <a:t>, </a:t>
            </a:r>
            <a:r>
              <a:rPr lang="en-US" altLang="en-US" sz="2400" dirty="0" err="1"/>
              <a:t>cervello</a:t>
            </a:r>
            <a:r>
              <a:rPr lang="en-US" altLang="en-US" sz="2400" dirty="0"/>
              <a:t>)</a:t>
            </a:r>
          </a:p>
          <a:p>
            <a:pPr eaLnBrk="1" hangingPunct="1">
              <a:spcBef>
                <a:spcPct val="0"/>
              </a:spcBef>
              <a:buFont typeface="Wingdings" panose="05000000000000000000" pitchFamily="2" charset="2"/>
              <a:buChar char="Ø"/>
            </a:pPr>
            <a:r>
              <a:rPr lang="en-US" altLang="en-US" sz="2400" b="1" dirty="0" err="1"/>
              <a:t>Iposplenismo</a:t>
            </a:r>
            <a:r>
              <a:rPr lang="en-US" altLang="en-US" sz="2400" b="1" dirty="0"/>
              <a:t> </a:t>
            </a:r>
            <a:r>
              <a:rPr lang="en-US" altLang="en-US" sz="2400" b="1" dirty="0" err="1"/>
              <a:t>funzionale</a:t>
            </a:r>
            <a:r>
              <a:rPr lang="en-US" altLang="en-US" sz="2400" b="1" dirty="0"/>
              <a:t> -&gt; </a:t>
            </a:r>
            <a:r>
              <a:rPr lang="en-US" altLang="en-US" sz="2400" dirty="0" err="1"/>
              <a:t>infezioni</a:t>
            </a:r>
            <a:r>
              <a:rPr lang="en-US" altLang="en-US" sz="2400" dirty="0"/>
              <a:t>: </a:t>
            </a:r>
            <a:r>
              <a:rPr lang="en-US" altLang="en-US" sz="2400" dirty="0" err="1"/>
              <a:t>circolo</a:t>
            </a:r>
            <a:r>
              <a:rPr lang="en-US" altLang="en-US" sz="2400" dirty="0"/>
              <a:t> </a:t>
            </a:r>
            <a:r>
              <a:rPr lang="en-US" altLang="en-US" sz="2400" dirty="0" err="1"/>
              <a:t>vizioso</a:t>
            </a:r>
            <a:endParaRPr lang="en-US" altLang="en-US" sz="2400" dirty="0"/>
          </a:p>
        </p:txBody>
      </p:sp>
      <p:pic>
        <p:nvPicPr>
          <p:cNvPr id="3" name="Picture 3">
            <a:extLst>
              <a:ext uri="{FF2B5EF4-FFF2-40B4-BE49-F238E27FC236}">
                <a16:creationId xmlns:a16="http://schemas.microsoft.com/office/drawing/2014/main" id="{73225747-6E73-27FD-805D-77C8D2208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442" y="1904706"/>
            <a:ext cx="2503921" cy="165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27">
            <a:extLst>
              <a:ext uri="{FF2B5EF4-FFF2-40B4-BE49-F238E27FC236}">
                <a16:creationId xmlns:a16="http://schemas.microsoft.com/office/drawing/2014/main" id="{170C8084-338A-A415-D48B-05F08789B3A8}"/>
              </a:ext>
            </a:extLst>
          </p:cNvPr>
          <p:cNvSpPr>
            <a:spLocks noChangeArrowheads="1"/>
          </p:cNvSpPr>
          <p:nvPr/>
        </p:nvSpPr>
        <p:spPr bwMode="auto">
          <a:xfrm>
            <a:off x="6096000" y="3785527"/>
            <a:ext cx="5567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err="1"/>
              <a:t>Distretti</a:t>
            </a:r>
            <a:r>
              <a:rPr lang="en-US" altLang="en-US" sz="2000" b="1" dirty="0"/>
              <a:t> con basso </a:t>
            </a:r>
            <a:r>
              <a:rPr lang="en-US" altLang="en-US" sz="2000" b="1" dirty="0" err="1"/>
              <a:t>flusso</a:t>
            </a:r>
            <a:r>
              <a:rPr lang="en-US" altLang="en-US" sz="2000" b="1" dirty="0"/>
              <a:t> e/o </a:t>
            </a:r>
            <a:r>
              <a:rPr lang="en-US" altLang="en-US" sz="2000" b="1" dirty="0" err="1"/>
              <a:t>elevato</a:t>
            </a:r>
            <a:r>
              <a:rPr lang="en-US" altLang="en-US" sz="2000" b="1" dirty="0"/>
              <a:t> </a:t>
            </a:r>
            <a:r>
              <a:rPr lang="en-US" altLang="en-US" sz="2000" b="1" dirty="0" err="1"/>
              <a:t>metabolismo</a:t>
            </a:r>
            <a:endParaRPr lang="en-US" altLang="en-US" sz="2000" b="1" dirty="0"/>
          </a:p>
        </p:txBody>
      </p:sp>
      <p:cxnSp>
        <p:nvCxnSpPr>
          <p:cNvPr id="5" name="Connettore 2 11">
            <a:extLst>
              <a:ext uri="{FF2B5EF4-FFF2-40B4-BE49-F238E27FC236}">
                <a16:creationId xmlns:a16="http://schemas.microsoft.com/office/drawing/2014/main" id="{9DC80951-6D95-DAA0-AA9A-408E399A41F2}"/>
              </a:ext>
            </a:extLst>
          </p:cNvPr>
          <p:cNvCxnSpPr>
            <a:cxnSpLocks/>
          </p:cNvCxnSpPr>
          <p:nvPr/>
        </p:nvCxnSpPr>
        <p:spPr>
          <a:xfrm flipH="1">
            <a:off x="3871554" y="3337389"/>
            <a:ext cx="739784" cy="6795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EE200F9-19C9-77B4-C303-2230DD46BE4B}"/>
              </a:ext>
            </a:extLst>
          </p:cNvPr>
          <p:cNvPicPr>
            <a:picLocks noChangeAspect="1"/>
          </p:cNvPicPr>
          <p:nvPr/>
        </p:nvPicPr>
        <p:blipFill>
          <a:blip r:embed="rId3"/>
          <a:stretch>
            <a:fillRect/>
          </a:stretch>
        </p:blipFill>
        <p:spPr>
          <a:xfrm>
            <a:off x="9159442" y="142339"/>
            <a:ext cx="2474890" cy="165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8195"/>
                                        </p:tgtEl>
                                        <p:attrNameLst>
                                          <p:attrName>style.visibility</p:attrName>
                                        </p:attrNameLst>
                                      </p:cBhvr>
                                      <p:to>
                                        <p:strVal val="visible"/>
                                      </p:to>
                                    </p:set>
                                    <p:anim calcmode="lin" valueType="num">
                                      <p:cBhvr additive="base">
                                        <p:cTn id="21" dur="500" fill="hold"/>
                                        <p:tgtEl>
                                          <p:spTgt spid="8195"/>
                                        </p:tgtEl>
                                        <p:attrNameLst>
                                          <p:attrName>ppt_x</p:attrName>
                                        </p:attrNameLst>
                                      </p:cBhvr>
                                      <p:tavLst>
                                        <p:tav tm="0">
                                          <p:val>
                                            <p:strVal val="#ppt_x"/>
                                          </p:val>
                                        </p:tav>
                                        <p:tav tm="100000">
                                          <p:val>
                                            <p:strVal val="#ppt_x"/>
                                          </p:val>
                                        </p:tav>
                                      </p:tavLst>
                                    </p:anim>
                                    <p:anim calcmode="lin" valueType="num">
                                      <p:cBhvr additive="base">
                                        <p:cTn id="22"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1"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195" grpId="1" animBg="1"/>
      <p:bldP spid="2" grpId="0" animBg="1"/>
      <p:bldP spid="2" grpId="1" animBg="1"/>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2">
            <a:extLst>
              <a:ext uri="{FF2B5EF4-FFF2-40B4-BE49-F238E27FC236}">
                <a16:creationId xmlns:a16="http://schemas.microsoft.com/office/drawing/2014/main" id="{0F13B156-312F-65A8-C4DE-98548C7DB60D}"/>
              </a:ext>
            </a:extLst>
          </p:cNvPr>
          <p:cNvSpPr txBox="1">
            <a:spLocks noChangeArrowheads="1"/>
          </p:cNvSpPr>
          <p:nvPr/>
        </p:nvSpPr>
        <p:spPr bwMode="auto">
          <a:xfrm>
            <a:off x="1992313" y="908050"/>
            <a:ext cx="828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Primi mesi di vita:  l’Hb fetale mantiene l’equilibrio nel GR</a:t>
            </a:r>
          </a:p>
        </p:txBody>
      </p:sp>
      <p:grpSp>
        <p:nvGrpSpPr>
          <p:cNvPr id="13318" name="Group 2">
            <a:extLst>
              <a:ext uri="{FF2B5EF4-FFF2-40B4-BE49-F238E27FC236}">
                <a16:creationId xmlns:a16="http://schemas.microsoft.com/office/drawing/2014/main" id="{D10EF2EA-644A-01B8-92FF-2674A12578F0}"/>
              </a:ext>
            </a:extLst>
          </p:cNvPr>
          <p:cNvGrpSpPr>
            <a:grpSpLocks/>
          </p:cNvGrpSpPr>
          <p:nvPr/>
        </p:nvGrpSpPr>
        <p:grpSpPr bwMode="auto">
          <a:xfrm>
            <a:off x="1666472" y="1404939"/>
            <a:ext cx="6590117" cy="3311723"/>
            <a:chOff x="318" y="144"/>
            <a:chExt cx="4866" cy="2553"/>
          </a:xfrm>
        </p:grpSpPr>
        <p:grpSp>
          <p:nvGrpSpPr>
            <p:cNvPr id="13321" name="Group 3">
              <a:extLst>
                <a:ext uri="{FF2B5EF4-FFF2-40B4-BE49-F238E27FC236}">
                  <a16:creationId xmlns:a16="http://schemas.microsoft.com/office/drawing/2014/main" id="{13F0D60E-8369-843C-BA5E-AC78292C9179}"/>
                </a:ext>
              </a:extLst>
            </p:cNvPr>
            <p:cNvGrpSpPr>
              <a:grpSpLocks/>
            </p:cNvGrpSpPr>
            <p:nvPr/>
          </p:nvGrpSpPr>
          <p:grpSpPr bwMode="auto">
            <a:xfrm>
              <a:off x="318" y="497"/>
              <a:ext cx="3744" cy="1796"/>
              <a:chOff x="480" y="2544"/>
              <a:chExt cx="3744" cy="1344"/>
            </a:xfrm>
          </p:grpSpPr>
          <p:sp>
            <p:nvSpPr>
              <p:cNvPr id="13341" name="Line 4">
                <a:extLst>
                  <a:ext uri="{FF2B5EF4-FFF2-40B4-BE49-F238E27FC236}">
                    <a16:creationId xmlns:a16="http://schemas.microsoft.com/office/drawing/2014/main" id="{E1392EAA-C3DC-B1AA-014B-50B85D60B49F}"/>
                  </a:ext>
                </a:extLst>
              </p:cNvPr>
              <p:cNvSpPr>
                <a:spLocks noChangeShapeType="1"/>
              </p:cNvSpPr>
              <p:nvPr/>
            </p:nvSpPr>
            <p:spPr bwMode="auto">
              <a:xfrm>
                <a:off x="480" y="2544"/>
                <a:ext cx="0" cy="13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342" name="Line 5">
                <a:extLst>
                  <a:ext uri="{FF2B5EF4-FFF2-40B4-BE49-F238E27FC236}">
                    <a16:creationId xmlns:a16="http://schemas.microsoft.com/office/drawing/2014/main" id="{D29FC424-DBCC-6118-512B-DAD4735D923A}"/>
                  </a:ext>
                </a:extLst>
              </p:cNvPr>
              <p:cNvSpPr>
                <a:spLocks noChangeShapeType="1"/>
              </p:cNvSpPr>
              <p:nvPr/>
            </p:nvSpPr>
            <p:spPr bwMode="auto">
              <a:xfrm>
                <a:off x="480" y="3888"/>
                <a:ext cx="37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sp>
          <p:nvSpPr>
            <p:cNvPr id="13322" name="Freeform 6">
              <a:extLst>
                <a:ext uri="{FF2B5EF4-FFF2-40B4-BE49-F238E27FC236}">
                  <a16:creationId xmlns:a16="http://schemas.microsoft.com/office/drawing/2014/main" id="{D56B0A2F-0543-3248-479A-08B0193646F1}"/>
                </a:ext>
              </a:extLst>
            </p:cNvPr>
            <p:cNvSpPr>
              <a:spLocks/>
            </p:cNvSpPr>
            <p:nvPr/>
          </p:nvSpPr>
          <p:spPr bwMode="auto">
            <a:xfrm>
              <a:off x="576" y="528"/>
              <a:ext cx="1129" cy="1775"/>
            </a:xfrm>
            <a:custGeom>
              <a:avLst/>
              <a:gdLst>
                <a:gd name="T0" fmla="*/ 0 w 912"/>
                <a:gd name="T1" fmla="*/ 117 h 1288"/>
                <a:gd name="T2" fmla="*/ 560 w 912"/>
                <a:gd name="T3" fmla="*/ 117 h 1288"/>
                <a:gd name="T4" fmla="*/ 699 w 912"/>
                <a:gd name="T5" fmla="*/ 594 h 1288"/>
                <a:gd name="T6" fmla="*/ 1257 w 912"/>
                <a:gd name="T7" fmla="*/ 3697 h 1288"/>
                <a:gd name="T8" fmla="*/ 1675 w 912"/>
                <a:gd name="T9" fmla="*/ 5609 h 1288"/>
                <a:gd name="T10" fmla="*/ 1812 w 912"/>
                <a:gd name="T11" fmla="*/ 5847 h 1288"/>
                <a:gd name="T12" fmla="*/ 2092 w 912"/>
                <a:gd name="T13" fmla="*/ 6324 h 1288"/>
                <a:gd name="T14" fmla="*/ 2371 w 912"/>
                <a:gd name="T15" fmla="*/ 6324 h 1288"/>
                <a:gd name="T16" fmla="*/ 2653 w 912"/>
                <a:gd name="T17" fmla="*/ 6324 h 1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1288"/>
                <a:gd name="T29" fmla="*/ 912 w 912"/>
                <a:gd name="T30" fmla="*/ 1288 h 1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1288">
                  <a:moveTo>
                    <a:pt x="0" y="24"/>
                  </a:moveTo>
                  <a:cubicBezTo>
                    <a:pt x="76" y="16"/>
                    <a:pt x="152" y="8"/>
                    <a:pt x="192" y="24"/>
                  </a:cubicBezTo>
                  <a:cubicBezTo>
                    <a:pt x="232" y="40"/>
                    <a:pt x="200" y="0"/>
                    <a:pt x="240" y="120"/>
                  </a:cubicBezTo>
                  <a:cubicBezTo>
                    <a:pt x="280" y="240"/>
                    <a:pt x="376" y="576"/>
                    <a:pt x="432" y="744"/>
                  </a:cubicBezTo>
                  <a:cubicBezTo>
                    <a:pt x="488" y="912"/>
                    <a:pt x="544" y="1056"/>
                    <a:pt x="576" y="1128"/>
                  </a:cubicBezTo>
                  <a:cubicBezTo>
                    <a:pt x="608" y="1200"/>
                    <a:pt x="600" y="1152"/>
                    <a:pt x="624" y="1176"/>
                  </a:cubicBezTo>
                  <a:cubicBezTo>
                    <a:pt x="648" y="1200"/>
                    <a:pt x="688" y="1256"/>
                    <a:pt x="720" y="1272"/>
                  </a:cubicBezTo>
                  <a:cubicBezTo>
                    <a:pt x="752" y="1288"/>
                    <a:pt x="784" y="1272"/>
                    <a:pt x="816" y="1272"/>
                  </a:cubicBezTo>
                  <a:cubicBezTo>
                    <a:pt x="848" y="1272"/>
                    <a:pt x="880" y="1272"/>
                    <a:pt x="912" y="1272"/>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3323" name="Freeform 7">
              <a:extLst>
                <a:ext uri="{FF2B5EF4-FFF2-40B4-BE49-F238E27FC236}">
                  <a16:creationId xmlns:a16="http://schemas.microsoft.com/office/drawing/2014/main" id="{CD16C18E-FCA7-607F-E5D0-FB5D56C53BBD}"/>
                </a:ext>
              </a:extLst>
            </p:cNvPr>
            <p:cNvSpPr>
              <a:spLocks/>
            </p:cNvSpPr>
            <p:nvPr/>
          </p:nvSpPr>
          <p:spPr bwMode="auto">
            <a:xfrm>
              <a:off x="610" y="465"/>
              <a:ext cx="1129" cy="1828"/>
            </a:xfrm>
            <a:custGeom>
              <a:avLst/>
              <a:gdLst>
                <a:gd name="T0" fmla="*/ 0 w 912"/>
                <a:gd name="T1" fmla="*/ 102 h 1368"/>
                <a:gd name="T2" fmla="*/ 560 w 912"/>
                <a:gd name="T3" fmla="*/ 102 h 1368"/>
                <a:gd name="T4" fmla="*/ 699 w 912"/>
                <a:gd name="T5" fmla="*/ 510 h 1368"/>
                <a:gd name="T6" fmla="*/ 1257 w 912"/>
                <a:gd name="T7" fmla="*/ 3170 h 1368"/>
                <a:gd name="T8" fmla="*/ 1538 w 912"/>
                <a:gd name="T9" fmla="*/ 4398 h 1368"/>
                <a:gd name="T10" fmla="*/ 1675 w 912"/>
                <a:gd name="T11" fmla="*/ 4805 h 1368"/>
                <a:gd name="T12" fmla="*/ 1953 w 912"/>
                <a:gd name="T13" fmla="*/ 5215 h 1368"/>
                <a:gd name="T14" fmla="*/ 2371 w 912"/>
                <a:gd name="T15" fmla="*/ 5624 h 1368"/>
                <a:gd name="T16" fmla="*/ 2653 w 912"/>
                <a:gd name="T17" fmla="*/ 5829 h 1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1368"/>
                <a:gd name="T29" fmla="*/ 912 w 912"/>
                <a:gd name="T30" fmla="*/ 1368 h 1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1368">
                  <a:moveTo>
                    <a:pt x="0" y="24"/>
                  </a:moveTo>
                  <a:cubicBezTo>
                    <a:pt x="76" y="16"/>
                    <a:pt x="152" y="8"/>
                    <a:pt x="192" y="24"/>
                  </a:cubicBezTo>
                  <a:cubicBezTo>
                    <a:pt x="232" y="40"/>
                    <a:pt x="200" y="0"/>
                    <a:pt x="240" y="120"/>
                  </a:cubicBezTo>
                  <a:cubicBezTo>
                    <a:pt x="280" y="240"/>
                    <a:pt x="384" y="592"/>
                    <a:pt x="432" y="744"/>
                  </a:cubicBezTo>
                  <a:cubicBezTo>
                    <a:pt x="480" y="896"/>
                    <a:pt x="504" y="968"/>
                    <a:pt x="528" y="1032"/>
                  </a:cubicBezTo>
                  <a:cubicBezTo>
                    <a:pt x="552" y="1096"/>
                    <a:pt x="552" y="1096"/>
                    <a:pt x="576" y="1128"/>
                  </a:cubicBezTo>
                  <a:cubicBezTo>
                    <a:pt x="600" y="1160"/>
                    <a:pt x="632" y="1192"/>
                    <a:pt x="672" y="1224"/>
                  </a:cubicBezTo>
                  <a:cubicBezTo>
                    <a:pt x="712" y="1256"/>
                    <a:pt x="776" y="1296"/>
                    <a:pt x="816" y="1320"/>
                  </a:cubicBezTo>
                  <a:cubicBezTo>
                    <a:pt x="856" y="1344"/>
                    <a:pt x="884" y="1356"/>
                    <a:pt x="912" y="1368"/>
                  </a:cubicBez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3324" name="Freeform 8">
              <a:extLst>
                <a:ext uri="{FF2B5EF4-FFF2-40B4-BE49-F238E27FC236}">
                  <a16:creationId xmlns:a16="http://schemas.microsoft.com/office/drawing/2014/main" id="{56590AA7-F8F8-1BB0-559A-A2FCCB21CE3A}"/>
                </a:ext>
              </a:extLst>
            </p:cNvPr>
            <p:cNvSpPr>
              <a:spLocks/>
            </p:cNvSpPr>
            <p:nvPr/>
          </p:nvSpPr>
          <p:spPr bwMode="auto">
            <a:xfrm>
              <a:off x="491" y="422"/>
              <a:ext cx="4337" cy="1914"/>
            </a:xfrm>
            <a:custGeom>
              <a:avLst/>
              <a:gdLst>
                <a:gd name="T0" fmla="*/ 0 w 3504"/>
                <a:gd name="T1" fmla="*/ 5767 h 1432"/>
                <a:gd name="T2" fmla="*/ 1115 w 3504"/>
                <a:gd name="T3" fmla="*/ 5767 h 1432"/>
                <a:gd name="T4" fmla="*/ 1675 w 3504"/>
                <a:gd name="T5" fmla="*/ 5357 h 1432"/>
                <a:gd name="T6" fmla="*/ 3347 w 3504"/>
                <a:gd name="T7" fmla="*/ 1263 h 1432"/>
                <a:gd name="T8" fmla="*/ 3906 w 3504"/>
                <a:gd name="T9" fmla="*/ 239 h 1432"/>
                <a:gd name="T10" fmla="*/ 4879 w 3504"/>
                <a:gd name="T11" fmla="*/ 36 h 1432"/>
                <a:gd name="T12" fmla="*/ 7249 w 3504"/>
                <a:gd name="T13" fmla="*/ 36 h 1432"/>
                <a:gd name="T14" fmla="*/ 10178 w 3504"/>
                <a:gd name="T15" fmla="*/ 36 h 1432"/>
                <a:gd name="T16" fmla="*/ 0 60000 65536"/>
                <a:gd name="T17" fmla="*/ 0 60000 65536"/>
                <a:gd name="T18" fmla="*/ 0 60000 65536"/>
                <a:gd name="T19" fmla="*/ 0 60000 65536"/>
                <a:gd name="T20" fmla="*/ 0 60000 65536"/>
                <a:gd name="T21" fmla="*/ 0 60000 65536"/>
                <a:gd name="T22" fmla="*/ 0 60000 65536"/>
                <a:gd name="T23" fmla="*/ 0 60000 65536"/>
                <a:gd name="T24" fmla="*/ 0 w 3504"/>
                <a:gd name="T25" fmla="*/ 0 h 1432"/>
                <a:gd name="T26" fmla="*/ 3504 w 3504"/>
                <a:gd name="T27" fmla="*/ 1432 h 1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4" h="1432">
                  <a:moveTo>
                    <a:pt x="0" y="1352"/>
                  </a:moveTo>
                  <a:cubicBezTo>
                    <a:pt x="144" y="1360"/>
                    <a:pt x="288" y="1368"/>
                    <a:pt x="384" y="1352"/>
                  </a:cubicBezTo>
                  <a:cubicBezTo>
                    <a:pt x="480" y="1336"/>
                    <a:pt x="448" y="1432"/>
                    <a:pt x="576" y="1256"/>
                  </a:cubicBezTo>
                  <a:cubicBezTo>
                    <a:pt x="704" y="1080"/>
                    <a:pt x="1024" y="496"/>
                    <a:pt x="1152" y="296"/>
                  </a:cubicBezTo>
                  <a:cubicBezTo>
                    <a:pt x="1280" y="96"/>
                    <a:pt x="1256" y="104"/>
                    <a:pt x="1344" y="56"/>
                  </a:cubicBezTo>
                  <a:cubicBezTo>
                    <a:pt x="1432" y="8"/>
                    <a:pt x="1488" y="16"/>
                    <a:pt x="1680" y="8"/>
                  </a:cubicBezTo>
                  <a:cubicBezTo>
                    <a:pt x="1872" y="0"/>
                    <a:pt x="2192" y="8"/>
                    <a:pt x="2496" y="8"/>
                  </a:cubicBezTo>
                  <a:cubicBezTo>
                    <a:pt x="2800" y="8"/>
                    <a:pt x="3152" y="8"/>
                    <a:pt x="3504" y="8"/>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3325" name="Freeform 9">
              <a:extLst>
                <a:ext uri="{FF2B5EF4-FFF2-40B4-BE49-F238E27FC236}">
                  <a16:creationId xmlns:a16="http://schemas.microsoft.com/office/drawing/2014/main" id="{7C309CAE-7217-73D1-570D-AC442B38185B}"/>
                </a:ext>
              </a:extLst>
            </p:cNvPr>
            <p:cNvSpPr>
              <a:spLocks/>
            </p:cNvSpPr>
            <p:nvPr/>
          </p:nvSpPr>
          <p:spPr bwMode="auto">
            <a:xfrm>
              <a:off x="551" y="465"/>
              <a:ext cx="4277" cy="1796"/>
            </a:xfrm>
            <a:custGeom>
              <a:avLst/>
              <a:gdLst>
                <a:gd name="T0" fmla="*/ 0 w 3456"/>
                <a:gd name="T1" fmla="*/ 5625 h 1344"/>
                <a:gd name="T2" fmla="*/ 1393 w 3456"/>
                <a:gd name="T3" fmla="*/ 5625 h 1344"/>
                <a:gd name="T4" fmla="*/ 3205 w 3456"/>
                <a:gd name="T5" fmla="*/ 5014 h 1344"/>
                <a:gd name="T6" fmla="*/ 4179 w 3456"/>
                <a:gd name="T7" fmla="*/ 3989 h 1344"/>
                <a:gd name="T8" fmla="*/ 6271 w 3456"/>
                <a:gd name="T9" fmla="*/ 718 h 1344"/>
                <a:gd name="T10" fmla="*/ 7109 w 3456"/>
                <a:gd name="T11" fmla="*/ 102 h 1344"/>
                <a:gd name="T12" fmla="*/ 8222 w 3456"/>
                <a:gd name="T13" fmla="*/ 102 h 1344"/>
                <a:gd name="T14" fmla="*/ 10032 w 3456"/>
                <a:gd name="T15" fmla="*/ 102 h 1344"/>
                <a:gd name="T16" fmla="*/ 0 60000 65536"/>
                <a:gd name="T17" fmla="*/ 0 60000 65536"/>
                <a:gd name="T18" fmla="*/ 0 60000 65536"/>
                <a:gd name="T19" fmla="*/ 0 60000 65536"/>
                <a:gd name="T20" fmla="*/ 0 60000 65536"/>
                <a:gd name="T21" fmla="*/ 0 60000 65536"/>
                <a:gd name="T22" fmla="*/ 0 60000 65536"/>
                <a:gd name="T23" fmla="*/ 0 60000 65536"/>
                <a:gd name="T24" fmla="*/ 0 w 3456"/>
                <a:gd name="T25" fmla="*/ 0 h 1344"/>
                <a:gd name="T26" fmla="*/ 3456 w 3456"/>
                <a:gd name="T27" fmla="*/ 1344 h 1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6" h="1344">
                  <a:moveTo>
                    <a:pt x="0" y="1320"/>
                  </a:moveTo>
                  <a:cubicBezTo>
                    <a:pt x="148" y="1332"/>
                    <a:pt x="296" y="1344"/>
                    <a:pt x="480" y="1320"/>
                  </a:cubicBezTo>
                  <a:cubicBezTo>
                    <a:pt x="664" y="1296"/>
                    <a:pt x="944" y="1240"/>
                    <a:pt x="1104" y="1176"/>
                  </a:cubicBezTo>
                  <a:cubicBezTo>
                    <a:pt x="1264" y="1112"/>
                    <a:pt x="1264" y="1104"/>
                    <a:pt x="1440" y="936"/>
                  </a:cubicBezTo>
                  <a:cubicBezTo>
                    <a:pt x="1616" y="768"/>
                    <a:pt x="1992" y="320"/>
                    <a:pt x="2160" y="168"/>
                  </a:cubicBezTo>
                  <a:cubicBezTo>
                    <a:pt x="2328" y="16"/>
                    <a:pt x="2336" y="48"/>
                    <a:pt x="2448" y="24"/>
                  </a:cubicBezTo>
                  <a:cubicBezTo>
                    <a:pt x="2560" y="0"/>
                    <a:pt x="2664" y="24"/>
                    <a:pt x="2832" y="24"/>
                  </a:cubicBezTo>
                  <a:cubicBezTo>
                    <a:pt x="3000" y="24"/>
                    <a:pt x="3228" y="24"/>
                    <a:pt x="3456" y="24"/>
                  </a:cubicBezTo>
                </a:path>
              </a:pathLst>
            </a:custGeom>
            <a:noFill/>
            <a:ln w="38100" cmpd="sng">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3326" name="Freeform 10">
              <a:extLst>
                <a:ext uri="{FF2B5EF4-FFF2-40B4-BE49-F238E27FC236}">
                  <a16:creationId xmlns:a16="http://schemas.microsoft.com/office/drawing/2014/main" id="{67CA6439-4C3F-85D8-BE78-60AE5BA49CC2}"/>
                </a:ext>
              </a:extLst>
            </p:cNvPr>
            <p:cNvSpPr>
              <a:spLocks/>
            </p:cNvSpPr>
            <p:nvPr/>
          </p:nvSpPr>
          <p:spPr bwMode="auto">
            <a:xfrm>
              <a:off x="2273" y="2154"/>
              <a:ext cx="2792" cy="139"/>
            </a:xfrm>
            <a:custGeom>
              <a:avLst/>
              <a:gdLst>
                <a:gd name="T0" fmla="*/ 0 w 2256"/>
                <a:gd name="T1" fmla="*/ 445 h 104"/>
                <a:gd name="T2" fmla="*/ 1394 w 2256"/>
                <a:gd name="T3" fmla="*/ 239 h 104"/>
                <a:gd name="T4" fmla="*/ 4876 w 2256"/>
                <a:gd name="T5" fmla="*/ 36 h 104"/>
                <a:gd name="T6" fmla="*/ 6549 w 2256"/>
                <a:gd name="T7" fmla="*/ 36 h 104"/>
                <a:gd name="T8" fmla="*/ 0 60000 65536"/>
                <a:gd name="T9" fmla="*/ 0 60000 65536"/>
                <a:gd name="T10" fmla="*/ 0 60000 65536"/>
                <a:gd name="T11" fmla="*/ 0 60000 65536"/>
                <a:gd name="T12" fmla="*/ 0 w 2256"/>
                <a:gd name="T13" fmla="*/ 0 h 104"/>
                <a:gd name="T14" fmla="*/ 2256 w 2256"/>
                <a:gd name="T15" fmla="*/ 104 h 104"/>
              </a:gdLst>
              <a:ahLst/>
              <a:cxnLst>
                <a:cxn ang="T8">
                  <a:pos x="T0" y="T1"/>
                </a:cxn>
                <a:cxn ang="T9">
                  <a:pos x="T2" y="T3"/>
                </a:cxn>
                <a:cxn ang="T10">
                  <a:pos x="T4" y="T5"/>
                </a:cxn>
                <a:cxn ang="T11">
                  <a:pos x="T6" y="T7"/>
                </a:cxn>
              </a:cxnLst>
              <a:rect l="T12" t="T13" r="T14" b="T15"/>
              <a:pathLst>
                <a:path w="2256" h="104">
                  <a:moveTo>
                    <a:pt x="0" y="104"/>
                  </a:moveTo>
                  <a:cubicBezTo>
                    <a:pt x="100" y="88"/>
                    <a:pt x="200" y="72"/>
                    <a:pt x="480" y="56"/>
                  </a:cubicBezTo>
                  <a:cubicBezTo>
                    <a:pt x="760" y="40"/>
                    <a:pt x="1384" y="16"/>
                    <a:pt x="1680" y="8"/>
                  </a:cubicBezTo>
                  <a:cubicBezTo>
                    <a:pt x="1976" y="0"/>
                    <a:pt x="2116" y="4"/>
                    <a:pt x="2256" y="8"/>
                  </a:cubicBezTo>
                </a:path>
              </a:pathLst>
            </a:custGeom>
            <a:noFill/>
            <a:ln w="38100" cmpd="sng">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3327" name="Freeform 11">
              <a:extLst>
                <a:ext uri="{FF2B5EF4-FFF2-40B4-BE49-F238E27FC236}">
                  <a16:creationId xmlns:a16="http://schemas.microsoft.com/office/drawing/2014/main" id="{AE119BF9-90A0-D36F-7F0D-53D9506785B0}"/>
                </a:ext>
              </a:extLst>
            </p:cNvPr>
            <p:cNvSpPr>
              <a:spLocks/>
            </p:cNvSpPr>
            <p:nvPr/>
          </p:nvSpPr>
          <p:spPr bwMode="auto">
            <a:xfrm>
              <a:off x="491" y="720"/>
              <a:ext cx="4693" cy="1488"/>
            </a:xfrm>
            <a:custGeom>
              <a:avLst/>
              <a:gdLst>
                <a:gd name="T0" fmla="*/ 0 w 3792"/>
                <a:gd name="T1" fmla="*/ 2651 h 1280"/>
                <a:gd name="T2" fmla="*/ 975 w 3792"/>
                <a:gd name="T3" fmla="*/ 2651 h 1280"/>
                <a:gd name="T4" fmla="*/ 1953 w 3792"/>
                <a:gd name="T5" fmla="*/ 2244 h 1280"/>
                <a:gd name="T6" fmla="*/ 3205 w 3792"/>
                <a:gd name="T7" fmla="*/ 917 h 1280"/>
                <a:gd name="T8" fmla="*/ 4042 w 3792"/>
                <a:gd name="T9" fmla="*/ 102 h 1280"/>
                <a:gd name="T10" fmla="*/ 4877 w 3792"/>
                <a:gd name="T11" fmla="*/ 306 h 1280"/>
                <a:gd name="T12" fmla="*/ 5294 w 3792"/>
                <a:gd name="T13" fmla="*/ 610 h 1280"/>
                <a:gd name="T14" fmla="*/ 5575 w 3792"/>
                <a:gd name="T15" fmla="*/ 1428 h 1280"/>
                <a:gd name="T16" fmla="*/ 5854 w 3792"/>
                <a:gd name="T17" fmla="*/ 1936 h 1280"/>
                <a:gd name="T18" fmla="*/ 6132 w 3792"/>
                <a:gd name="T19" fmla="*/ 2139 h 1280"/>
                <a:gd name="T20" fmla="*/ 6687 w 3792"/>
                <a:gd name="T21" fmla="*/ 2342 h 1280"/>
                <a:gd name="T22" fmla="*/ 7806 w 3792"/>
                <a:gd name="T23" fmla="*/ 2548 h 1280"/>
                <a:gd name="T24" fmla="*/ 11010 w 3792"/>
                <a:gd name="T25" fmla="*/ 2548 h 12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2"/>
                <a:gd name="T40" fmla="*/ 0 h 1280"/>
                <a:gd name="T41" fmla="*/ 3792 w 3792"/>
                <a:gd name="T42" fmla="*/ 1280 h 12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2" h="1280">
                  <a:moveTo>
                    <a:pt x="0" y="1248"/>
                  </a:moveTo>
                  <a:cubicBezTo>
                    <a:pt x="112" y="1264"/>
                    <a:pt x="224" y="1280"/>
                    <a:pt x="336" y="1248"/>
                  </a:cubicBezTo>
                  <a:cubicBezTo>
                    <a:pt x="448" y="1216"/>
                    <a:pt x="544" y="1192"/>
                    <a:pt x="672" y="1056"/>
                  </a:cubicBezTo>
                  <a:cubicBezTo>
                    <a:pt x="800" y="920"/>
                    <a:pt x="984" y="600"/>
                    <a:pt x="1104" y="432"/>
                  </a:cubicBezTo>
                  <a:cubicBezTo>
                    <a:pt x="1224" y="264"/>
                    <a:pt x="1296" y="96"/>
                    <a:pt x="1392" y="48"/>
                  </a:cubicBezTo>
                  <a:cubicBezTo>
                    <a:pt x="1488" y="0"/>
                    <a:pt x="1608" y="104"/>
                    <a:pt x="1680" y="144"/>
                  </a:cubicBezTo>
                  <a:cubicBezTo>
                    <a:pt x="1752" y="184"/>
                    <a:pt x="1784" y="200"/>
                    <a:pt x="1824" y="288"/>
                  </a:cubicBezTo>
                  <a:cubicBezTo>
                    <a:pt x="1864" y="376"/>
                    <a:pt x="1888" y="568"/>
                    <a:pt x="1920" y="672"/>
                  </a:cubicBezTo>
                  <a:cubicBezTo>
                    <a:pt x="1952" y="776"/>
                    <a:pt x="1984" y="856"/>
                    <a:pt x="2016" y="912"/>
                  </a:cubicBezTo>
                  <a:cubicBezTo>
                    <a:pt x="2048" y="968"/>
                    <a:pt x="2064" y="976"/>
                    <a:pt x="2112" y="1008"/>
                  </a:cubicBezTo>
                  <a:cubicBezTo>
                    <a:pt x="2160" y="1040"/>
                    <a:pt x="2208" y="1072"/>
                    <a:pt x="2304" y="1104"/>
                  </a:cubicBezTo>
                  <a:cubicBezTo>
                    <a:pt x="2400" y="1136"/>
                    <a:pt x="2440" y="1184"/>
                    <a:pt x="2688" y="1200"/>
                  </a:cubicBezTo>
                  <a:cubicBezTo>
                    <a:pt x="2936" y="1216"/>
                    <a:pt x="3364" y="1208"/>
                    <a:pt x="3792" y="1200"/>
                  </a:cubicBezTo>
                </a:path>
              </a:pathLst>
            </a:custGeom>
            <a:noFill/>
            <a:ln w="3810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3328" name="Line 12">
              <a:extLst>
                <a:ext uri="{FF2B5EF4-FFF2-40B4-BE49-F238E27FC236}">
                  <a16:creationId xmlns:a16="http://schemas.microsoft.com/office/drawing/2014/main" id="{6E597B6F-80B9-276C-B912-40F9A522C1D8}"/>
                </a:ext>
              </a:extLst>
            </p:cNvPr>
            <p:cNvSpPr>
              <a:spLocks noChangeShapeType="1"/>
            </p:cNvSpPr>
            <p:nvPr/>
          </p:nvSpPr>
          <p:spPr bwMode="auto">
            <a:xfrm>
              <a:off x="2452" y="240"/>
              <a:ext cx="0" cy="2053"/>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329" name="Text Box 13">
              <a:extLst>
                <a:ext uri="{FF2B5EF4-FFF2-40B4-BE49-F238E27FC236}">
                  <a16:creationId xmlns:a16="http://schemas.microsoft.com/office/drawing/2014/main" id="{4E2DBA84-4E71-94B2-53D1-C15D8013FA69}"/>
                </a:ext>
              </a:extLst>
            </p:cNvPr>
            <p:cNvSpPr txBox="1">
              <a:spLocks noChangeArrowheads="1"/>
            </p:cNvSpPr>
            <p:nvPr/>
          </p:nvSpPr>
          <p:spPr bwMode="auto">
            <a:xfrm>
              <a:off x="2832" y="144"/>
              <a:ext cx="24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sym typeface="Symbol" panose="05050102010706020507" pitchFamily="18" charset="2"/>
                </a:rPr>
                <a:t></a:t>
              </a:r>
              <a:endParaRPr lang="it-IT" altLang="en-US" sz="1800">
                <a:latin typeface="Arial" panose="020B0604020202020204" pitchFamily="34" charset="0"/>
              </a:endParaRPr>
            </a:p>
          </p:txBody>
        </p:sp>
        <p:sp>
          <p:nvSpPr>
            <p:cNvPr id="13330" name="Text Box 14">
              <a:extLst>
                <a:ext uri="{FF2B5EF4-FFF2-40B4-BE49-F238E27FC236}">
                  <a16:creationId xmlns:a16="http://schemas.microsoft.com/office/drawing/2014/main" id="{D6897279-468F-29D7-E174-F76A919A07CF}"/>
                </a:ext>
              </a:extLst>
            </p:cNvPr>
            <p:cNvSpPr txBox="1">
              <a:spLocks noChangeArrowheads="1"/>
            </p:cNvSpPr>
            <p:nvPr/>
          </p:nvSpPr>
          <p:spPr bwMode="auto">
            <a:xfrm>
              <a:off x="2160" y="2412"/>
              <a:ext cx="72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b="1">
                  <a:latin typeface="Arial" panose="020B0604020202020204" pitchFamily="34" charset="0"/>
                </a:rPr>
                <a:t>nascita</a:t>
              </a:r>
            </a:p>
          </p:txBody>
        </p:sp>
        <p:sp>
          <p:nvSpPr>
            <p:cNvPr id="13331" name="Line 15">
              <a:extLst>
                <a:ext uri="{FF2B5EF4-FFF2-40B4-BE49-F238E27FC236}">
                  <a16:creationId xmlns:a16="http://schemas.microsoft.com/office/drawing/2014/main" id="{3ACF3C82-8C6B-2539-A551-7418F756E8CB}"/>
                </a:ext>
              </a:extLst>
            </p:cNvPr>
            <p:cNvSpPr>
              <a:spLocks noChangeShapeType="1"/>
            </p:cNvSpPr>
            <p:nvPr/>
          </p:nvSpPr>
          <p:spPr bwMode="auto">
            <a:xfrm>
              <a:off x="3264" y="1776"/>
              <a:ext cx="0" cy="48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332" name="Line 16">
              <a:extLst>
                <a:ext uri="{FF2B5EF4-FFF2-40B4-BE49-F238E27FC236}">
                  <a16:creationId xmlns:a16="http://schemas.microsoft.com/office/drawing/2014/main" id="{8A3E4576-CEC7-F0FF-69F5-12E502626EDC}"/>
                </a:ext>
              </a:extLst>
            </p:cNvPr>
            <p:cNvSpPr>
              <a:spLocks noChangeShapeType="1"/>
            </p:cNvSpPr>
            <p:nvPr/>
          </p:nvSpPr>
          <p:spPr bwMode="auto">
            <a:xfrm>
              <a:off x="4032" y="1776"/>
              <a:ext cx="0" cy="48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333" name="Text Box 17">
              <a:extLst>
                <a:ext uri="{FF2B5EF4-FFF2-40B4-BE49-F238E27FC236}">
                  <a16:creationId xmlns:a16="http://schemas.microsoft.com/office/drawing/2014/main" id="{98BC44F7-A9D7-ABF2-25AF-D23A48555110}"/>
                </a:ext>
              </a:extLst>
            </p:cNvPr>
            <p:cNvSpPr txBox="1">
              <a:spLocks noChangeArrowheads="1"/>
            </p:cNvSpPr>
            <p:nvPr/>
          </p:nvSpPr>
          <p:spPr bwMode="auto">
            <a:xfrm>
              <a:off x="2976" y="2412"/>
              <a:ext cx="667"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b="1">
                  <a:latin typeface="Arial" panose="020B0604020202020204" pitchFamily="34" charset="0"/>
                </a:rPr>
                <a:t>3 mesi</a:t>
              </a:r>
            </a:p>
          </p:txBody>
        </p:sp>
        <p:sp>
          <p:nvSpPr>
            <p:cNvPr id="13334" name="Text Box 18">
              <a:extLst>
                <a:ext uri="{FF2B5EF4-FFF2-40B4-BE49-F238E27FC236}">
                  <a16:creationId xmlns:a16="http://schemas.microsoft.com/office/drawing/2014/main" id="{2962314C-2EE4-9404-6AB9-F7EE8DDD546A}"/>
                </a:ext>
              </a:extLst>
            </p:cNvPr>
            <p:cNvSpPr txBox="1">
              <a:spLocks noChangeArrowheads="1"/>
            </p:cNvSpPr>
            <p:nvPr/>
          </p:nvSpPr>
          <p:spPr bwMode="auto">
            <a:xfrm>
              <a:off x="3744" y="2412"/>
              <a:ext cx="667"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b="1">
                  <a:latin typeface="Arial" panose="020B0604020202020204" pitchFamily="34" charset="0"/>
                </a:rPr>
                <a:t>6 mesi</a:t>
              </a:r>
            </a:p>
          </p:txBody>
        </p:sp>
        <p:sp>
          <p:nvSpPr>
            <p:cNvPr id="13335" name="Text Box 19">
              <a:extLst>
                <a:ext uri="{FF2B5EF4-FFF2-40B4-BE49-F238E27FC236}">
                  <a16:creationId xmlns:a16="http://schemas.microsoft.com/office/drawing/2014/main" id="{94FEA07A-7371-2933-B970-F433A910E420}"/>
                </a:ext>
              </a:extLst>
            </p:cNvPr>
            <p:cNvSpPr txBox="1">
              <a:spLocks noChangeArrowheads="1"/>
            </p:cNvSpPr>
            <p:nvPr/>
          </p:nvSpPr>
          <p:spPr bwMode="auto">
            <a:xfrm>
              <a:off x="912" y="2400"/>
              <a:ext cx="89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b="1">
                  <a:latin typeface="Arial" panose="020B0604020202020204" pitchFamily="34" charset="0"/>
                </a:rPr>
                <a:t>prenatale</a:t>
              </a:r>
            </a:p>
          </p:txBody>
        </p:sp>
        <p:sp>
          <p:nvSpPr>
            <p:cNvPr id="13336" name="Text Box 20">
              <a:extLst>
                <a:ext uri="{FF2B5EF4-FFF2-40B4-BE49-F238E27FC236}">
                  <a16:creationId xmlns:a16="http://schemas.microsoft.com/office/drawing/2014/main" id="{E711E9E0-2594-0C15-AADE-5D0872D8D864}"/>
                </a:ext>
              </a:extLst>
            </p:cNvPr>
            <p:cNvSpPr txBox="1">
              <a:spLocks noChangeArrowheads="1"/>
            </p:cNvSpPr>
            <p:nvPr/>
          </p:nvSpPr>
          <p:spPr bwMode="auto">
            <a:xfrm>
              <a:off x="816" y="1104"/>
              <a:ext cx="211"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sym typeface="Symbol" panose="05050102010706020507" pitchFamily="18" charset="2"/>
                </a:rPr>
                <a:t></a:t>
              </a:r>
              <a:endParaRPr lang="it-IT" altLang="en-US" sz="1800">
                <a:latin typeface="Arial" panose="020B0604020202020204" pitchFamily="34" charset="0"/>
              </a:endParaRPr>
            </a:p>
          </p:txBody>
        </p:sp>
        <p:sp>
          <p:nvSpPr>
            <p:cNvPr id="13337" name="Text Box 21">
              <a:extLst>
                <a:ext uri="{FF2B5EF4-FFF2-40B4-BE49-F238E27FC236}">
                  <a16:creationId xmlns:a16="http://schemas.microsoft.com/office/drawing/2014/main" id="{FABC5695-F103-44EF-0080-B05ED5011AB6}"/>
                </a:ext>
              </a:extLst>
            </p:cNvPr>
            <p:cNvSpPr txBox="1">
              <a:spLocks noChangeArrowheads="1"/>
            </p:cNvSpPr>
            <p:nvPr/>
          </p:nvSpPr>
          <p:spPr bwMode="auto">
            <a:xfrm>
              <a:off x="1008" y="720"/>
              <a:ext cx="22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sym typeface="Symbol" panose="05050102010706020507" pitchFamily="18" charset="2"/>
                </a:rPr>
                <a:t></a:t>
              </a:r>
              <a:endParaRPr lang="it-IT" altLang="en-US" sz="1800">
                <a:latin typeface="Arial" panose="020B0604020202020204" pitchFamily="34" charset="0"/>
              </a:endParaRPr>
            </a:p>
          </p:txBody>
        </p:sp>
        <p:sp>
          <p:nvSpPr>
            <p:cNvPr id="13338" name="Text Box 22">
              <a:extLst>
                <a:ext uri="{FF2B5EF4-FFF2-40B4-BE49-F238E27FC236}">
                  <a16:creationId xmlns:a16="http://schemas.microsoft.com/office/drawing/2014/main" id="{7F4524C2-2C45-2900-FF11-5632BC3736F6}"/>
                </a:ext>
              </a:extLst>
            </p:cNvPr>
            <p:cNvSpPr txBox="1">
              <a:spLocks noChangeArrowheads="1"/>
            </p:cNvSpPr>
            <p:nvPr/>
          </p:nvSpPr>
          <p:spPr bwMode="auto">
            <a:xfrm>
              <a:off x="2784" y="1968"/>
              <a:ext cx="22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sym typeface="Symbol" panose="05050102010706020507" pitchFamily="18" charset="2"/>
                </a:rPr>
                <a:t></a:t>
              </a:r>
              <a:endParaRPr lang="it-IT" altLang="en-US" sz="1800">
                <a:latin typeface="Arial" panose="020B0604020202020204" pitchFamily="34" charset="0"/>
              </a:endParaRPr>
            </a:p>
          </p:txBody>
        </p:sp>
        <p:sp>
          <p:nvSpPr>
            <p:cNvPr id="13339" name="Text Box 23">
              <a:extLst>
                <a:ext uri="{FF2B5EF4-FFF2-40B4-BE49-F238E27FC236}">
                  <a16:creationId xmlns:a16="http://schemas.microsoft.com/office/drawing/2014/main" id="{E1DE7DC2-C1E0-6E48-98DF-8984D083C911}"/>
                </a:ext>
              </a:extLst>
            </p:cNvPr>
            <p:cNvSpPr txBox="1">
              <a:spLocks noChangeArrowheads="1"/>
            </p:cNvSpPr>
            <p:nvPr/>
          </p:nvSpPr>
          <p:spPr bwMode="auto">
            <a:xfrm>
              <a:off x="2928" y="1296"/>
              <a:ext cx="20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sym typeface="Symbol" panose="05050102010706020507" pitchFamily="18" charset="2"/>
                </a:rPr>
                <a:t></a:t>
              </a:r>
              <a:endParaRPr lang="it-IT" altLang="en-US" sz="1800">
                <a:latin typeface="Arial" panose="020B0604020202020204" pitchFamily="34" charset="0"/>
              </a:endParaRPr>
            </a:p>
          </p:txBody>
        </p:sp>
        <p:sp>
          <p:nvSpPr>
            <p:cNvPr id="13340" name="Text Box 24">
              <a:extLst>
                <a:ext uri="{FF2B5EF4-FFF2-40B4-BE49-F238E27FC236}">
                  <a16:creationId xmlns:a16="http://schemas.microsoft.com/office/drawing/2014/main" id="{422354EC-3FDC-A474-1320-95C7D2859A5C}"/>
                </a:ext>
              </a:extLst>
            </p:cNvPr>
            <p:cNvSpPr txBox="1">
              <a:spLocks noChangeArrowheads="1"/>
            </p:cNvSpPr>
            <p:nvPr/>
          </p:nvSpPr>
          <p:spPr bwMode="auto">
            <a:xfrm>
              <a:off x="3072" y="768"/>
              <a:ext cx="23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a:latin typeface="Arial" panose="020B0604020202020204" pitchFamily="34" charset="0"/>
                  <a:sym typeface="Symbol" panose="05050102010706020507" pitchFamily="18" charset="2"/>
                </a:rPr>
                <a:t></a:t>
              </a:r>
              <a:endParaRPr lang="it-IT" altLang="en-US" sz="1800">
                <a:latin typeface="Arial" panose="020B0604020202020204" pitchFamily="34" charset="0"/>
              </a:endParaRPr>
            </a:p>
          </p:txBody>
        </p:sp>
      </p:grpSp>
      <p:sp>
        <p:nvSpPr>
          <p:cNvPr id="13319" name="Text Box 26">
            <a:extLst>
              <a:ext uri="{FF2B5EF4-FFF2-40B4-BE49-F238E27FC236}">
                <a16:creationId xmlns:a16="http://schemas.microsoft.com/office/drawing/2014/main" id="{A3B1DD78-2F50-C3C7-C48A-D8A9AA5AF0AD}"/>
              </a:ext>
            </a:extLst>
          </p:cNvPr>
          <p:cNvSpPr txBox="1">
            <a:spLocks noChangeArrowheads="1"/>
          </p:cNvSpPr>
          <p:nvPr/>
        </p:nvSpPr>
        <p:spPr bwMode="auto">
          <a:xfrm>
            <a:off x="7535864" y="2133601"/>
            <a:ext cx="3012363" cy="120032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1800" b="1">
                <a:latin typeface="Arial" panose="020B0604020202020204" pitchFamily="34" charset="0"/>
                <a:sym typeface="Symbol" panose="05050102010706020507" pitchFamily="18" charset="2"/>
              </a:rPr>
              <a:t>HbA:      </a:t>
            </a:r>
            <a:r>
              <a:rPr lang="it-IT" altLang="en-US" sz="1800">
                <a:latin typeface="Arial" panose="020B0604020202020204" pitchFamily="34" charset="0"/>
                <a:sym typeface="Symbol" panose="05050102010706020507" pitchFamily="18" charset="2"/>
              </a:rPr>
              <a:t>22 	      95%</a:t>
            </a:r>
          </a:p>
          <a:p>
            <a:pPr eaLnBrk="1" hangingPunct="1">
              <a:spcBef>
                <a:spcPct val="0"/>
              </a:spcBef>
              <a:buFontTx/>
              <a:buNone/>
            </a:pPr>
            <a:r>
              <a:rPr lang="it-IT" altLang="en-US" sz="1800" b="1">
                <a:latin typeface="Arial" panose="020B0604020202020204" pitchFamily="34" charset="0"/>
                <a:sym typeface="Symbol" panose="05050102010706020507" pitchFamily="18" charset="2"/>
              </a:rPr>
              <a:t>HbA1c:  </a:t>
            </a:r>
            <a:r>
              <a:rPr lang="it-IT" altLang="en-US" sz="1800">
                <a:latin typeface="Arial" panose="020B0604020202020204" pitchFamily="34" charset="0"/>
                <a:sym typeface="Symbol" panose="05050102010706020507" pitchFamily="18" charset="2"/>
              </a:rPr>
              <a:t>22(glic)    3%</a:t>
            </a:r>
          </a:p>
          <a:p>
            <a:pPr eaLnBrk="1" hangingPunct="1">
              <a:spcBef>
                <a:spcPct val="0"/>
              </a:spcBef>
              <a:buFontTx/>
              <a:buNone/>
            </a:pPr>
            <a:r>
              <a:rPr lang="it-IT" altLang="en-US" sz="1800" b="1">
                <a:latin typeface="Arial" panose="020B0604020202020204" pitchFamily="34" charset="0"/>
                <a:sym typeface="Symbol" panose="05050102010706020507" pitchFamily="18" charset="2"/>
              </a:rPr>
              <a:t>HbA2:    </a:t>
            </a:r>
            <a:r>
              <a:rPr lang="it-IT" altLang="en-US" sz="1800">
                <a:latin typeface="Arial" panose="020B0604020202020204" pitchFamily="34" charset="0"/>
                <a:sym typeface="Symbol" panose="05050102010706020507" pitchFamily="18" charset="2"/>
              </a:rPr>
              <a:t>22 	         2%</a:t>
            </a:r>
            <a:endParaRPr lang="it-IT" altLang="en-US" sz="1800" b="1">
              <a:latin typeface="Arial" panose="020B0604020202020204" pitchFamily="34" charset="0"/>
              <a:sym typeface="Symbol" panose="05050102010706020507" pitchFamily="18" charset="2"/>
            </a:endParaRPr>
          </a:p>
          <a:p>
            <a:pPr eaLnBrk="1" hangingPunct="1">
              <a:spcBef>
                <a:spcPct val="0"/>
              </a:spcBef>
              <a:buFontTx/>
              <a:buNone/>
            </a:pPr>
            <a:r>
              <a:rPr lang="it-IT" altLang="en-US" sz="1800" b="1">
                <a:latin typeface="Arial" panose="020B0604020202020204" pitchFamily="34" charset="0"/>
                <a:sym typeface="Symbol" panose="05050102010706020507" pitchFamily="18" charset="2"/>
              </a:rPr>
              <a:t>HbF:       </a:t>
            </a:r>
            <a:r>
              <a:rPr lang="it-IT" altLang="en-US" sz="1800">
                <a:latin typeface="Arial" panose="020B0604020202020204" pitchFamily="34" charset="0"/>
                <a:sym typeface="Symbol" panose="05050102010706020507" pitchFamily="18" charset="2"/>
              </a:rPr>
              <a:t>22 	        &lt;1%</a:t>
            </a:r>
            <a:endParaRPr lang="it-IT" altLang="en-US" sz="2000">
              <a:latin typeface="Arial" panose="020B0604020202020204" pitchFamily="34" charset="0"/>
              <a:sym typeface="Symbol" panose="05050102010706020507" pitchFamily="18" charset="2"/>
            </a:endParaRPr>
          </a:p>
        </p:txBody>
      </p:sp>
      <p:sp>
        <p:nvSpPr>
          <p:cNvPr id="11272" name="Rettangolo 28">
            <a:extLst>
              <a:ext uri="{FF2B5EF4-FFF2-40B4-BE49-F238E27FC236}">
                <a16:creationId xmlns:a16="http://schemas.microsoft.com/office/drawing/2014/main" id="{9441FB78-C935-CB27-B9FF-90FE51FFE7D7}"/>
              </a:ext>
            </a:extLst>
          </p:cNvPr>
          <p:cNvSpPr>
            <a:spLocks noChangeArrowheads="1"/>
          </p:cNvSpPr>
          <p:nvPr/>
        </p:nvSpPr>
        <p:spPr bwMode="auto">
          <a:xfrm>
            <a:off x="1992314" y="5078413"/>
            <a:ext cx="83518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2000"/>
              <a:t>L’</a:t>
            </a:r>
            <a:r>
              <a:rPr lang="it-IT" altLang="en-US" sz="2000" i="1"/>
              <a:t>HbF è il maggiore fattore </a:t>
            </a:r>
            <a:r>
              <a:rPr lang="it-IT" altLang="en-US" sz="2000"/>
              <a:t>protettivo in grado di aumentare la solubilità dell’HbS, grazie a un residuo di glutammina in γ87</a:t>
            </a:r>
          </a:p>
          <a:p>
            <a:pPr eaLnBrk="1" hangingPunct="1">
              <a:spcBef>
                <a:spcPct val="0"/>
              </a:spcBef>
              <a:buFontTx/>
              <a:buNone/>
            </a:pPr>
            <a:endParaRPr lang="it-IT" altLang="en-US" sz="2000"/>
          </a:p>
          <a:p>
            <a:pPr eaLnBrk="1" hangingPunct="1">
              <a:spcBef>
                <a:spcPct val="0"/>
              </a:spcBef>
              <a:buFontTx/>
              <a:buNone/>
            </a:pPr>
            <a:r>
              <a:rPr lang="it-IT" altLang="en-US" sz="2000"/>
              <a:t>La gravità della malattia è inversamente proporzionale alla % di HbF residua</a:t>
            </a:r>
          </a:p>
          <a:p>
            <a:pPr eaLnBrk="1" hangingPunct="1">
              <a:spcBef>
                <a:spcPct val="0"/>
              </a:spcBef>
              <a:buFontTx/>
              <a:buNone/>
            </a:pPr>
            <a:endParaRPr lang="it-IT"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ppt_x"/>
                                          </p:val>
                                        </p:tav>
                                        <p:tav tm="100000">
                                          <p:val>
                                            <p:strVal val="#ppt_x"/>
                                          </p:val>
                                        </p:tav>
                                      </p:tavLst>
                                    </p:anim>
                                    <p:anim calcmode="lin" valueType="num">
                                      <p:cBhvr additive="base">
                                        <p:cTn id="8"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Immagine 5" descr="PICT0002.jpg">
            <a:extLst>
              <a:ext uri="{FF2B5EF4-FFF2-40B4-BE49-F238E27FC236}">
                <a16:creationId xmlns:a16="http://schemas.microsoft.com/office/drawing/2014/main" id="{527582D0-65AE-5C1C-EB24-D12B67857A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3345" y="345632"/>
            <a:ext cx="5943821" cy="616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asellaDiTesto 7">
            <a:extLst>
              <a:ext uri="{FF2B5EF4-FFF2-40B4-BE49-F238E27FC236}">
                <a16:creationId xmlns:a16="http://schemas.microsoft.com/office/drawing/2014/main" id="{F47C9A8E-6CDA-CF9C-4C79-03F07485E357}"/>
              </a:ext>
            </a:extLst>
          </p:cNvPr>
          <p:cNvSpPr txBox="1">
            <a:spLocks noChangeArrowheads="1"/>
          </p:cNvSpPr>
          <p:nvPr/>
        </p:nvSpPr>
        <p:spPr bwMode="auto">
          <a:xfrm>
            <a:off x="5556914" y="417865"/>
            <a:ext cx="21605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err="1">
                <a:latin typeface="Arial" panose="020B0604020202020204" pitchFamily="34" charset="0"/>
              </a:rPr>
              <a:t>Crisi</a:t>
            </a:r>
            <a:r>
              <a:rPr lang="en-US" altLang="en-US" sz="1800" b="1" dirty="0">
                <a:latin typeface="Arial" panose="020B0604020202020204" pitchFamily="34" charset="0"/>
              </a:rPr>
              <a:t> </a:t>
            </a:r>
            <a:r>
              <a:rPr lang="en-US" altLang="en-US" sz="1800" b="1" dirty="0" err="1">
                <a:latin typeface="Arial" panose="020B0604020202020204" pitchFamily="34" charset="0"/>
              </a:rPr>
              <a:t>dolorose</a:t>
            </a:r>
            <a:endParaRPr lang="en-US" altLang="en-US" sz="1800" b="1" dirty="0">
              <a:latin typeface="Arial" panose="020B0604020202020204" pitchFamily="34" charset="0"/>
            </a:endParaRPr>
          </a:p>
        </p:txBody>
      </p:sp>
      <p:sp>
        <p:nvSpPr>
          <p:cNvPr id="14343" name="CasellaDiTesto 8">
            <a:extLst>
              <a:ext uri="{FF2B5EF4-FFF2-40B4-BE49-F238E27FC236}">
                <a16:creationId xmlns:a16="http://schemas.microsoft.com/office/drawing/2014/main" id="{A78500BD-220E-BD52-2ECF-3C9A67EE4484}"/>
              </a:ext>
            </a:extLst>
          </p:cNvPr>
          <p:cNvSpPr txBox="1">
            <a:spLocks noChangeArrowheads="1"/>
          </p:cNvSpPr>
          <p:nvPr/>
        </p:nvSpPr>
        <p:spPr bwMode="auto">
          <a:xfrm>
            <a:off x="5653345" y="1890273"/>
            <a:ext cx="22320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Sequestro</a:t>
            </a:r>
          </a:p>
        </p:txBody>
      </p:sp>
      <p:sp>
        <p:nvSpPr>
          <p:cNvPr id="14344" name="CasellaDiTesto 9">
            <a:extLst>
              <a:ext uri="{FF2B5EF4-FFF2-40B4-BE49-F238E27FC236}">
                <a16:creationId xmlns:a16="http://schemas.microsoft.com/office/drawing/2014/main" id="{089F1640-C801-24EA-CB00-1489326D1718}"/>
              </a:ext>
            </a:extLst>
          </p:cNvPr>
          <p:cNvSpPr txBox="1">
            <a:spLocks noChangeArrowheads="1"/>
          </p:cNvSpPr>
          <p:nvPr/>
        </p:nvSpPr>
        <p:spPr bwMode="auto">
          <a:xfrm>
            <a:off x="5639888" y="3259930"/>
            <a:ext cx="2808288"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err="1">
                <a:latin typeface="Arial" panose="020B0604020202020204" pitchFamily="34" charset="0"/>
              </a:rPr>
              <a:t>Infezioni</a:t>
            </a:r>
            <a:r>
              <a:rPr lang="en-US" altLang="en-US" sz="1600" b="1" dirty="0">
                <a:latin typeface="Arial" panose="020B0604020202020204" pitchFamily="34" charset="0"/>
              </a:rPr>
              <a:t> da </a:t>
            </a:r>
            <a:r>
              <a:rPr lang="en-US" altLang="en-US" sz="1600" b="1" dirty="0" err="1">
                <a:latin typeface="Arial" panose="020B0604020202020204" pitchFamily="34" charset="0"/>
              </a:rPr>
              <a:t>iposplenismo</a:t>
            </a:r>
            <a:endParaRPr lang="en-US" altLang="en-US" sz="1600" b="1" dirty="0">
              <a:latin typeface="Arial" panose="020B0604020202020204" pitchFamily="34" charset="0"/>
            </a:endParaRPr>
          </a:p>
        </p:txBody>
      </p:sp>
      <p:sp>
        <p:nvSpPr>
          <p:cNvPr id="12" name="Rettangolo 11">
            <a:extLst>
              <a:ext uri="{FF2B5EF4-FFF2-40B4-BE49-F238E27FC236}">
                <a16:creationId xmlns:a16="http://schemas.microsoft.com/office/drawing/2014/main" id="{A0E66D36-475C-35DF-F660-3D25AB0BC413}"/>
              </a:ext>
            </a:extLst>
          </p:cNvPr>
          <p:cNvSpPr/>
          <p:nvPr/>
        </p:nvSpPr>
        <p:spPr>
          <a:xfrm>
            <a:off x="5592764" y="4269499"/>
            <a:ext cx="22320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46" name="CasellaDiTesto 10">
            <a:extLst>
              <a:ext uri="{FF2B5EF4-FFF2-40B4-BE49-F238E27FC236}">
                <a16:creationId xmlns:a16="http://schemas.microsoft.com/office/drawing/2014/main" id="{6470CBAB-F6F5-D61C-1D76-F33653C31378}"/>
              </a:ext>
            </a:extLst>
          </p:cNvPr>
          <p:cNvSpPr txBox="1">
            <a:spLocks noChangeArrowheads="1"/>
          </p:cNvSpPr>
          <p:nvPr/>
        </p:nvSpPr>
        <p:spPr bwMode="auto">
          <a:xfrm>
            <a:off x="5592764" y="4208380"/>
            <a:ext cx="2592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err="1">
                <a:latin typeface="Arial" panose="020B0604020202020204" pitchFamily="34" charset="0"/>
              </a:rPr>
              <a:t>Altro</a:t>
            </a:r>
            <a:r>
              <a:rPr lang="en-US" altLang="en-US" sz="1600" b="1" dirty="0">
                <a:latin typeface="Arial" panose="020B0604020202020204" pitchFamily="34" charset="0"/>
              </a:rPr>
              <a:t>; </a:t>
            </a:r>
            <a:r>
              <a:rPr lang="en-US" altLang="en-US" sz="1600" b="1" dirty="0" err="1">
                <a:latin typeface="Arial" panose="020B0604020202020204" pitchFamily="34" charset="0"/>
              </a:rPr>
              <a:t>infarti</a:t>
            </a:r>
            <a:r>
              <a:rPr lang="en-US" altLang="en-US" sz="1600" b="1" dirty="0">
                <a:latin typeface="Arial" panose="020B0604020202020204" pitchFamily="34" charset="0"/>
              </a:rPr>
              <a:t> </a:t>
            </a:r>
            <a:r>
              <a:rPr lang="en-US" altLang="en-US" sz="1600" b="1" dirty="0" err="1">
                <a:latin typeface="Arial" panose="020B0604020202020204" pitchFamily="34" charset="0"/>
              </a:rPr>
              <a:t>d’organo</a:t>
            </a:r>
            <a:endParaRPr lang="en-US" altLang="en-US" sz="1600" b="1" dirty="0">
              <a:latin typeface="Arial" panose="020B0604020202020204" pitchFamily="34" charset="0"/>
            </a:endParaRPr>
          </a:p>
        </p:txBody>
      </p:sp>
      <p:sp>
        <p:nvSpPr>
          <p:cNvPr id="14347" name="CasellaDiTesto 12">
            <a:extLst>
              <a:ext uri="{FF2B5EF4-FFF2-40B4-BE49-F238E27FC236}">
                <a16:creationId xmlns:a16="http://schemas.microsoft.com/office/drawing/2014/main" id="{4D0D5183-E05E-99C3-0974-E2C40EE6C388}"/>
              </a:ext>
            </a:extLst>
          </p:cNvPr>
          <p:cNvSpPr txBox="1">
            <a:spLocks noChangeArrowheads="1"/>
          </p:cNvSpPr>
          <p:nvPr/>
        </p:nvSpPr>
        <p:spPr bwMode="auto">
          <a:xfrm>
            <a:off x="604708" y="1011238"/>
            <a:ext cx="377237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t>La </a:t>
            </a:r>
            <a:r>
              <a:rPr lang="en-US" altLang="en-US" sz="2400" dirty="0" err="1"/>
              <a:t>storia</a:t>
            </a:r>
            <a:r>
              <a:rPr lang="en-US" altLang="en-US" sz="2400" dirty="0"/>
              <a:t> di </a:t>
            </a:r>
            <a:r>
              <a:rPr lang="en-US" altLang="en-US" sz="2400" dirty="0" err="1"/>
              <a:t>malattia</a:t>
            </a:r>
            <a:endParaRPr lang="en-US" altLang="en-US" sz="2400" dirty="0"/>
          </a:p>
          <a:p>
            <a:pPr eaLnBrk="1" hangingPunct="1">
              <a:spcBef>
                <a:spcPct val="0"/>
              </a:spcBef>
              <a:buFontTx/>
              <a:buNone/>
            </a:pPr>
            <a:r>
              <a:rPr lang="en-US" altLang="en-US" sz="2400" dirty="0" err="1"/>
              <a:t>condiziona</a:t>
            </a:r>
            <a:r>
              <a:rPr lang="en-US" altLang="en-US" sz="2400" dirty="0"/>
              <a:t> </a:t>
            </a:r>
            <a:r>
              <a:rPr lang="en-US" altLang="en-US" sz="2400" dirty="0" err="1"/>
              <a:t>l’espressione</a:t>
            </a:r>
            <a:r>
              <a:rPr lang="en-US" altLang="en-US" sz="2400" dirty="0"/>
              <a:t> </a:t>
            </a:r>
            <a:r>
              <a:rPr lang="en-US" altLang="en-US" sz="2400" dirty="0" err="1"/>
              <a:t>successiva</a:t>
            </a:r>
            <a:endParaRPr lang="en-US" altLang="en-US" sz="2400" dirty="0"/>
          </a:p>
          <a:p>
            <a:pPr eaLnBrk="1" hangingPunct="1">
              <a:spcBef>
                <a:spcPct val="0"/>
              </a:spcBef>
              <a:buFontTx/>
              <a:buNone/>
            </a:pPr>
            <a:r>
              <a:rPr lang="en-US" altLang="en-US" sz="2400" dirty="0"/>
              <a:t>(</a:t>
            </a:r>
            <a:r>
              <a:rPr lang="en-US" altLang="en-US" sz="2400" dirty="0" err="1"/>
              <a:t>danni</a:t>
            </a:r>
            <a:r>
              <a:rPr lang="en-US" altLang="en-US" sz="2400" dirty="0"/>
              <a:t> </a:t>
            </a:r>
            <a:r>
              <a:rPr lang="en-US" altLang="en-US" sz="2400" dirty="0" err="1"/>
              <a:t>d’organo</a:t>
            </a:r>
            <a:r>
              <a:rPr lang="en-US" altLang="en-US" sz="2400" dirty="0"/>
              <a:t>, </a:t>
            </a:r>
            <a:r>
              <a:rPr lang="en-US" altLang="en-US" sz="2400" dirty="0" err="1"/>
              <a:t>infezioni</a:t>
            </a:r>
            <a:r>
              <a:rPr lang="en-US" altLang="en-US" sz="2400" dirty="0"/>
              <a:t>, </a:t>
            </a:r>
            <a:r>
              <a:rPr lang="en-US" altLang="en-US" sz="2400" dirty="0" err="1"/>
              <a:t>ipossia</a:t>
            </a:r>
            <a:r>
              <a:rPr lang="en-US" altLang="en-US" sz="2400" dirty="0"/>
              <a:t>)</a:t>
            </a:r>
          </a:p>
          <a:p>
            <a:pPr eaLnBrk="1" hangingPunct="1">
              <a:spcBef>
                <a:spcPct val="0"/>
              </a:spcBef>
              <a:buFontTx/>
              <a:buChar char="-"/>
            </a:pPr>
            <a:endParaRPr lang="en-US" altLang="en-US" sz="2400" dirty="0"/>
          </a:p>
          <a:p>
            <a:pPr eaLnBrk="1" hangingPunct="1">
              <a:spcBef>
                <a:spcPct val="0"/>
              </a:spcBef>
              <a:buFontTx/>
              <a:buNone/>
            </a:pPr>
            <a:r>
              <a:rPr lang="en-US" altLang="en-US" sz="2400" dirty="0"/>
              <a:t>La </a:t>
            </a:r>
            <a:r>
              <a:rPr lang="en-US" altLang="en-US" sz="2400" dirty="0" err="1"/>
              <a:t>prevenzione</a:t>
            </a:r>
            <a:r>
              <a:rPr lang="en-US" altLang="en-US" sz="2400" dirty="0"/>
              <a:t> </a:t>
            </a:r>
            <a:r>
              <a:rPr lang="en-US" altLang="en-US" sz="2400" dirty="0" err="1"/>
              <a:t>degli</a:t>
            </a:r>
            <a:r>
              <a:rPr lang="en-US" altLang="en-US" sz="2400" dirty="0"/>
              <a:t> </a:t>
            </a:r>
            <a:r>
              <a:rPr lang="en-US" altLang="en-US" sz="2400" dirty="0" err="1"/>
              <a:t>episodi</a:t>
            </a:r>
            <a:r>
              <a:rPr lang="en-US" altLang="en-US" sz="2400" dirty="0"/>
              <a:t> </a:t>
            </a:r>
            <a:r>
              <a:rPr lang="en-US" altLang="en-US" sz="2400" dirty="0" err="1"/>
              <a:t>vaso-occlusivi</a:t>
            </a:r>
            <a:r>
              <a:rPr lang="en-US" altLang="en-US" sz="2400" dirty="0"/>
              <a:t> e </a:t>
            </a:r>
            <a:r>
              <a:rPr lang="en-US" altLang="en-US" sz="2400" dirty="0" err="1"/>
              <a:t>delle</a:t>
            </a:r>
            <a:r>
              <a:rPr lang="en-US" altLang="en-US" sz="2400" dirty="0"/>
              <a:t> </a:t>
            </a:r>
            <a:r>
              <a:rPr lang="en-US" altLang="en-US" sz="2400" dirty="0" err="1"/>
              <a:t>infezioni</a:t>
            </a:r>
            <a:r>
              <a:rPr lang="en-US" altLang="en-US" sz="2400" dirty="0"/>
              <a:t> </a:t>
            </a:r>
            <a:r>
              <a:rPr lang="en-US" altLang="en-US" sz="2400" dirty="0" err="1"/>
              <a:t>può</a:t>
            </a:r>
            <a:r>
              <a:rPr lang="en-US" altLang="en-US" sz="2400" dirty="0"/>
              <a:t> </a:t>
            </a:r>
            <a:r>
              <a:rPr lang="en-US" altLang="en-US" sz="2400" dirty="0" err="1"/>
              <a:t>permettere</a:t>
            </a:r>
            <a:r>
              <a:rPr lang="en-US" altLang="en-US" sz="2400" dirty="0"/>
              <a:t> </a:t>
            </a:r>
            <a:r>
              <a:rPr lang="en-US" altLang="en-US" sz="2400" dirty="0" err="1"/>
              <a:t>una</a:t>
            </a:r>
            <a:r>
              <a:rPr lang="en-US" altLang="en-US" sz="2400" dirty="0"/>
              <a:t> vita </a:t>
            </a:r>
            <a:r>
              <a:rPr lang="en-US" altLang="en-US" sz="2400" dirty="0" err="1"/>
              <a:t>normale</a:t>
            </a:r>
            <a:endParaRPr lang="en-US" altLang="en-US" sz="2400" dirty="0"/>
          </a:p>
          <a:p>
            <a:pPr eaLnBrk="1" hangingPunct="1">
              <a:spcBef>
                <a:spcPct val="0"/>
              </a:spcBef>
              <a:buFontTx/>
              <a:buNone/>
            </a:pPr>
            <a:endParaRPr lang="en-US" altLang="en-US" sz="2400" dirty="0">
              <a:latin typeface="Arial" panose="020B0604020202020204" pitchFamily="34" charset="0"/>
            </a:endParaRPr>
          </a:p>
        </p:txBody>
      </p:sp>
      <p:sp>
        <p:nvSpPr>
          <p:cNvPr id="14348" name="CasellaDiTesto 13">
            <a:extLst>
              <a:ext uri="{FF2B5EF4-FFF2-40B4-BE49-F238E27FC236}">
                <a16:creationId xmlns:a16="http://schemas.microsoft.com/office/drawing/2014/main" id="{58FC034B-4F75-02B3-7DB5-D66D9D5BF34E}"/>
              </a:ext>
            </a:extLst>
          </p:cNvPr>
          <p:cNvSpPr txBox="1">
            <a:spLocks noChangeArrowheads="1"/>
          </p:cNvSpPr>
          <p:nvPr/>
        </p:nvSpPr>
        <p:spPr bwMode="auto">
          <a:xfrm>
            <a:off x="1524000" y="6237289"/>
            <a:ext cx="304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Da Lanzkowsky, </a:t>
            </a:r>
          </a:p>
          <a:p>
            <a:pPr eaLnBrk="1" hangingPunct="1">
              <a:spcBef>
                <a:spcPct val="0"/>
              </a:spcBef>
              <a:buFontTx/>
              <a:buNone/>
            </a:pPr>
            <a:r>
              <a:rPr lang="en-US" altLang="en-US" sz="1400">
                <a:latin typeface="Arial" panose="020B0604020202020204" pitchFamily="34" charset="0"/>
              </a:rPr>
              <a:t>Pediatric Hematology and Oncology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a:extLst>
              <a:ext uri="{FF2B5EF4-FFF2-40B4-BE49-F238E27FC236}">
                <a16:creationId xmlns:a16="http://schemas.microsoft.com/office/drawing/2014/main" id="{649F1D09-3AD0-D7F6-CC69-800BA98E09AB}"/>
              </a:ext>
            </a:extLst>
          </p:cNvPr>
          <p:cNvSpPr>
            <a:spLocks noGrp="1"/>
          </p:cNvSpPr>
          <p:nvPr>
            <p:ph type="body" idx="1"/>
          </p:nvPr>
        </p:nvSpPr>
        <p:spPr>
          <a:xfrm>
            <a:off x="1847851" y="3357563"/>
            <a:ext cx="8569325" cy="3213100"/>
          </a:xfrm>
        </p:spPr>
        <p:txBody>
          <a:bodyPr/>
          <a:lstStyle/>
          <a:p>
            <a:pPr marL="609600" indent="-609600">
              <a:lnSpc>
                <a:spcPct val="80000"/>
              </a:lnSpc>
              <a:buNone/>
            </a:pPr>
            <a:r>
              <a:rPr lang="it-IT" altLang="en-US" sz="2400"/>
              <a:t>Dolore lieve senza febbre:</a:t>
            </a:r>
          </a:p>
          <a:p>
            <a:pPr marL="609600" indent="-609600">
              <a:lnSpc>
                <a:spcPct val="80000"/>
              </a:lnSpc>
              <a:buFont typeface="Wingdings" panose="05000000000000000000" pitchFamily="2" charset="2"/>
              <a:buChar char="Ø"/>
            </a:pPr>
            <a:r>
              <a:rPr lang="it-IT" altLang="en-US" sz="2400"/>
              <a:t>Idratazione e terapia del dolore al domicilio</a:t>
            </a:r>
          </a:p>
          <a:p>
            <a:pPr marL="609600" indent="-609600">
              <a:lnSpc>
                <a:spcPct val="80000"/>
              </a:lnSpc>
              <a:buNone/>
            </a:pPr>
            <a:endParaRPr lang="it-IT" altLang="en-US" sz="2400"/>
          </a:p>
          <a:p>
            <a:pPr marL="609600" indent="-609600">
              <a:lnSpc>
                <a:spcPct val="80000"/>
              </a:lnSpc>
              <a:buNone/>
            </a:pPr>
            <a:r>
              <a:rPr lang="it-IT" altLang="en-US" sz="2400"/>
              <a:t>Dolore intenso e/o localizzazione torace-addome e/o febbre</a:t>
            </a:r>
          </a:p>
          <a:p>
            <a:pPr marL="609600" indent="-609600">
              <a:lnSpc>
                <a:spcPct val="80000"/>
              </a:lnSpc>
              <a:buFont typeface="Wingdings" panose="05000000000000000000" pitchFamily="2" charset="2"/>
              <a:buChar char="Ø"/>
            </a:pPr>
            <a:r>
              <a:rPr lang="it-IT" altLang="en-US" sz="2400"/>
              <a:t>ricovero immediato</a:t>
            </a:r>
          </a:p>
          <a:p>
            <a:pPr marL="609600" indent="-609600">
              <a:lnSpc>
                <a:spcPct val="80000"/>
              </a:lnSpc>
              <a:buNone/>
            </a:pPr>
            <a:endParaRPr lang="it-IT" altLang="en-US" sz="2400"/>
          </a:p>
          <a:p>
            <a:pPr marL="609600" indent="-609600">
              <a:lnSpc>
                <a:spcPct val="80000"/>
              </a:lnSpc>
              <a:buNone/>
            </a:pPr>
            <a:r>
              <a:rPr lang="it-IT" altLang="en-US" sz="2400"/>
              <a:t>terapia analgesica ad intensità progressiva e ad orario con paracetamolo, paracetamolo-codeina, morfina</a:t>
            </a:r>
          </a:p>
        </p:txBody>
      </p:sp>
      <p:sp>
        <p:nvSpPr>
          <p:cNvPr id="8" name="CasellaDiTesto 7">
            <a:extLst>
              <a:ext uri="{FF2B5EF4-FFF2-40B4-BE49-F238E27FC236}">
                <a16:creationId xmlns:a16="http://schemas.microsoft.com/office/drawing/2014/main" id="{4D18A06C-324E-4CE3-C681-90371A8FF211}"/>
              </a:ext>
            </a:extLst>
          </p:cNvPr>
          <p:cNvSpPr txBox="1"/>
          <p:nvPr/>
        </p:nvSpPr>
        <p:spPr>
          <a:xfrm>
            <a:off x="165838" y="-7938"/>
            <a:ext cx="8216900" cy="646113"/>
          </a:xfrm>
          <a:prstGeom prst="rect">
            <a:avLst/>
          </a:prstGeom>
          <a:noFill/>
        </p:spPr>
        <p:txBody>
          <a:bodyPr wrap="none">
            <a:spAutoFit/>
          </a:bodyPr>
          <a:lstStyle/>
          <a:p>
            <a:pPr>
              <a:defRPr/>
            </a:pPr>
            <a:r>
              <a:rPr lang="en-US" sz="3600" b="1" dirty="0" err="1">
                <a:solidFill>
                  <a:srgbClr val="0070C0"/>
                </a:solidFill>
              </a:rPr>
              <a:t>Terapia</a:t>
            </a:r>
            <a:r>
              <a:rPr lang="en-US" sz="3600" b="1" dirty="0">
                <a:solidFill>
                  <a:srgbClr val="0070C0"/>
                </a:solidFill>
              </a:rPr>
              <a:t>: </a:t>
            </a:r>
            <a:r>
              <a:rPr lang="en-US" sz="3600" b="1" dirty="0" err="1">
                <a:solidFill>
                  <a:srgbClr val="0070C0"/>
                </a:solidFill>
              </a:rPr>
              <a:t>gestione</a:t>
            </a:r>
            <a:r>
              <a:rPr lang="en-US" sz="3600" b="1" dirty="0">
                <a:solidFill>
                  <a:srgbClr val="0070C0"/>
                </a:solidFill>
              </a:rPr>
              <a:t> </a:t>
            </a:r>
            <a:r>
              <a:rPr lang="en-US" sz="3600" b="1" dirty="0" err="1">
                <a:solidFill>
                  <a:srgbClr val="0070C0"/>
                </a:solidFill>
              </a:rPr>
              <a:t>delle</a:t>
            </a:r>
            <a:r>
              <a:rPr lang="en-US" sz="3600" b="1" dirty="0">
                <a:solidFill>
                  <a:srgbClr val="0070C0"/>
                </a:solidFill>
              </a:rPr>
              <a:t> </a:t>
            </a:r>
            <a:r>
              <a:rPr lang="en-US" sz="3600" b="1" dirty="0" err="1">
                <a:solidFill>
                  <a:srgbClr val="0070C0"/>
                </a:solidFill>
              </a:rPr>
              <a:t>crisi</a:t>
            </a:r>
            <a:r>
              <a:rPr lang="en-US" sz="3600" b="1" dirty="0">
                <a:solidFill>
                  <a:srgbClr val="0070C0"/>
                </a:solidFill>
              </a:rPr>
              <a:t> </a:t>
            </a:r>
            <a:r>
              <a:rPr lang="en-US" sz="3600" b="1" dirty="0" err="1">
                <a:solidFill>
                  <a:srgbClr val="0070C0"/>
                </a:solidFill>
              </a:rPr>
              <a:t>vaso</a:t>
            </a:r>
            <a:r>
              <a:rPr lang="en-US" sz="3600" b="1" dirty="0">
                <a:solidFill>
                  <a:srgbClr val="0070C0"/>
                </a:solidFill>
              </a:rPr>
              <a:t>-occlusive</a:t>
            </a:r>
          </a:p>
        </p:txBody>
      </p:sp>
      <p:graphicFrame>
        <p:nvGraphicFramePr>
          <p:cNvPr id="22534" name="Object 2">
            <a:extLst>
              <a:ext uri="{FF2B5EF4-FFF2-40B4-BE49-F238E27FC236}">
                <a16:creationId xmlns:a16="http://schemas.microsoft.com/office/drawing/2014/main" id="{8B3376D4-9198-09D0-F8F3-EF939E6160DB}"/>
              </a:ext>
            </a:extLst>
          </p:cNvPr>
          <p:cNvGraphicFramePr>
            <a:graphicFrameLocks noChangeAspect="1"/>
          </p:cNvGraphicFramePr>
          <p:nvPr/>
        </p:nvGraphicFramePr>
        <p:xfrm>
          <a:off x="5016501" y="836613"/>
          <a:ext cx="3071813" cy="2305050"/>
        </p:xfrm>
        <a:graphic>
          <a:graphicData uri="http://schemas.openxmlformats.org/presentationml/2006/ole">
            <mc:AlternateContent xmlns:mc="http://schemas.openxmlformats.org/markup-compatibility/2006">
              <mc:Choice xmlns:v="urn:schemas-microsoft-com:vml" Requires="v">
                <p:oleObj name="Immagine bitmap" r:id="rId2" imgW="3048426" imgH="2285714" progId="Paint.Picture">
                  <p:embed/>
                </p:oleObj>
              </mc:Choice>
              <mc:Fallback>
                <p:oleObj name="Immagine bitmap" r:id="rId2" imgW="3048426" imgH="2285714" progId="Paint.Picture">
                  <p:embed/>
                  <p:pic>
                    <p:nvPicPr>
                      <p:cNvPr id="22534" name="Object 2">
                        <a:extLst>
                          <a:ext uri="{FF2B5EF4-FFF2-40B4-BE49-F238E27FC236}">
                            <a16:creationId xmlns:a16="http://schemas.microsoft.com/office/drawing/2014/main" id="{8B3376D4-9198-09D0-F8F3-EF939E616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1" y="836613"/>
                        <a:ext cx="30718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3">
            <a:extLst>
              <a:ext uri="{FF2B5EF4-FFF2-40B4-BE49-F238E27FC236}">
                <a16:creationId xmlns:a16="http://schemas.microsoft.com/office/drawing/2014/main" id="{5DEE8F68-036C-DDA4-FE01-8764C9FC2883}"/>
              </a:ext>
            </a:extLst>
          </p:cNvPr>
          <p:cNvGraphicFramePr>
            <a:graphicFrameLocks noChangeAspect="1"/>
          </p:cNvGraphicFramePr>
          <p:nvPr/>
        </p:nvGraphicFramePr>
        <p:xfrm>
          <a:off x="1703388" y="817563"/>
          <a:ext cx="3097212" cy="2324100"/>
        </p:xfrm>
        <a:graphic>
          <a:graphicData uri="http://schemas.openxmlformats.org/presentationml/2006/ole">
            <mc:AlternateContent xmlns:mc="http://schemas.openxmlformats.org/markup-compatibility/2006">
              <mc:Choice xmlns:v="urn:schemas-microsoft-com:vml" Requires="v">
                <p:oleObj name="Immagine bitmap" r:id="rId4" imgW="3048426" imgH="2285714" progId="Paint.Picture">
                  <p:embed/>
                </p:oleObj>
              </mc:Choice>
              <mc:Fallback>
                <p:oleObj name="Immagine bitmap" r:id="rId4" imgW="3048426" imgH="2285714" progId="Paint.Picture">
                  <p:embed/>
                  <p:pic>
                    <p:nvPicPr>
                      <p:cNvPr id="22535" name="Object 3">
                        <a:extLst>
                          <a:ext uri="{FF2B5EF4-FFF2-40B4-BE49-F238E27FC236}">
                            <a16:creationId xmlns:a16="http://schemas.microsoft.com/office/drawing/2014/main" id="{5DEE8F68-036C-DDA4-FE01-8764C9FC2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817563"/>
                        <a:ext cx="3097212"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6" name="CasellaDiTesto 8">
            <a:extLst>
              <a:ext uri="{FF2B5EF4-FFF2-40B4-BE49-F238E27FC236}">
                <a16:creationId xmlns:a16="http://schemas.microsoft.com/office/drawing/2014/main" id="{66A28500-0344-94DA-D131-DD0B2C293EC2}"/>
              </a:ext>
            </a:extLst>
          </p:cNvPr>
          <p:cNvSpPr txBox="1">
            <a:spLocks noChangeArrowheads="1"/>
          </p:cNvSpPr>
          <p:nvPr/>
        </p:nvSpPr>
        <p:spPr bwMode="auto">
          <a:xfrm>
            <a:off x="8256589" y="1412875"/>
            <a:ext cx="2306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800" b="1">
                <a:latin typeface="Arial" panose="020B0604020202020204" pitchFamily="34" charset="0"/>
              </a:rPr>
              <a:t> Idratazione</a:t>
            </a:r>
          </a:p>
          <a:p>
            <a:pPr eaLnBrk="1" hangingPunct="1">
              <a:spcBef>
                <a:spcPct val="0"/>
              </a:spcBef>
            </a:pPr>
            <a:r>
              <a:rPr lang="en-US" altLang="en-US" sz="2800" b="1">
                <a:latin typeface="Arial" panose="020B0604020202020204" pitchFamily="34" charset="0"/>
              </a:rPr>
              <a:t> Ossigeno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a:extLst>
              <a:ext uri="{FF2B5EF4-FFF2-40B4-BE49-F238E27FC236}">
                <a16:creationId xmlns:a16="http://schemas.microsoft.com/office/drawing/2014/main" id="{95609832-58C1-62D1-ABBA-C040F3F6497B}"/>
              </a:ext>
            </a:extLst>
          </p:cNvPr>
          <p:cNvSpPr txBox="1">
            <a:spLocks noChangeArrowheads="1"/>
          </p:cNvSpPr>
          <p:nvPr/>
        </p:nvSpPr>
        <p:spPr bwMode="auto">
          <a:xfrm>
            <a:off x="1985963" y="1165226"/>
            <a:ext cx="83629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buFontTx/>
              <a:buNone/>
            </a:pPr>
            <a:endParaRPr lang="en-US" altLang="en-US" sz="2400"/>
          </a:p>
        </p:txBody>
      </p:sp>
      <p:sp>
        <p:nvSpPr>
          <p:cNvPr id="24581" name="CasellaDiTesto 8">
            <a:extLst>
              <a:ext uri="{FF2B5EF4-FFF2-40B4-BE49-F238E27FC236}">
                <a16:creationId xmlns:a16="http://schemas.microsoft.com/office/drawing/2014/main" id="{66AA6D61-FF03-C6A5-C632-842D7120A585}"/>
              </a:ext>
            </a:extLst>
          </p:cNvPr>
          <p:cNvSpPr txBox="1">
            <a:spLocks noChangeArrowheads="1"/>
          </p:cNvSpPr>
          <p:nvPr/>
        </p:nvSpPr>
        <p:spPr bwMode="auto">
          <a:xfrm>
            <a:off x="467019" y="838938"/>
            <a:ext cx="11063989"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spcAft>
                <a:spcPts val="1200"/>
              </a:spcAft>
              <a:buFontTx/>
              <a:buChar char="-"/>
            </a:pPr>
            <a:r>
              <a:rPr lang="it-IT" altLang="en-US" sz="2400" dirty="0"/>
              <a:t>PROFILASSI ANTIBIOTICA CON PENICILLINA </a:t>
            </a:r>
          </a:p>
          <a:p>
            <a:pPr marL="342900" indent="-342900">
              <a:spcBef>
                <a:spcPct val="0"/>
              </a:spcBef>
              <a:spcAft>
                <a:spcPts val="1200"/>
              </a:spcAft>
              <a:buFontTx/>
              <a:buChar char="-"/>
            </a:pPr>
            <a:r>
              <a:rPr lang="it-IT" altLang="en-US" sz="2400" dirty="0"/>
              <a:t>VACCINAZIONE </a:t>
            </a:r>
          </a:p>
          <a:p>
            <a:pPr marL="342900" indent="-342900">
              <a:spcBef>
                <a:spcPct val="0"/>
              </a:spcBef>
              <a:spcAft>
                <a:spcPts val="1200"/>
              </a:spcAft>
              <a:buFontTx/>
              <a:buChar char="-"/>
            </a:pPr>
            <a:r>
              <a:rPr lang="it-IT" altLang="en-US" sz="2400" dirty="0"/>
              <a:t>SUPPORTO NUTRIZIONALE con acido folico e zinco </a:t>
            </a:r>
          </a:p>
          <a:p>
            <a:pPr marL="342900" indent="-342900">
              <a:spcBef>
                <a:spcPct val="0"/>
              </a:spcBef>
              <a:spcAft>
                <a:spcPts val="1200"/>
              </a:spcAft>
              <a:buFontTx/>
              <a:buChar char="-"/>
            </a:pPr>
            <a:r>
              <a:rPr lang="it-IT" altLang="en-US" sz="2400" dirty="0"/>
              <a:t>EDUCAZIONE AI FAMILIARI </a:t>
            </a:r>
            <a:br>
              <a:rPr lang="it-IT" altLang="en-US" sz="2400" dirty="0"/>
            </a:br>
            <a:r>
              <a:rPr lang="it-IT" altLang="en-US" sz="2400" dirty="0"/>
              <a:t>- Evitare le condizioni </a:t>
            </a:r>
            <a:r>
              <a:rPr lang="en-US" altLang="en-US" sz="2400" dirty="0"/>
              <a:t>pro-</a:t>
            </a:r>
            <a:r>
              <a:rPr lang="en-US" altLang="en-US" sz="2400" dirty="0" err="1"/>
              <a:t>falcemizzanti</a:t>
            </a:r>
            <a:r>
              <a:rPr lang="en-US" altLang="en-US" sz="2400" dirty="0"/>
              <a:t> (</a:t>
            </a:r>
            <a:r>
              <a:rPr lang="en-US" altLang="en-US" sz="2400" dirty="0" err="1"/>
              <a:t>ipossia</a:t>
            </a:r>
            <a:r>
              <a:rPr lang="en-US" altLang="en-US" sz="2400" dirty="0"/>
              <a:t>, </a:t>
            </a:r>
            <a:r>
              <a:rPr lang="en-US" altLang="en-US" sz="2400" dirty="0" err="1"/>
              <a:t>disidratazione</a:t>
            </a:r>
            <a:r>
              <a:rPr lang="en-US" altLang="en-US" sz="2400" dirty="0"/>
              <a:t>, </a:t>
            </a:r>
            <a:r>
              <a:rPr lang="it-IT" altLang="en-US" sz="2400" dirty="0"/>
              <a:t>acidosi, freddo o caldo eccessivi, esercizio intenso, alta quota);  Riconoscimento e gestione crisi dolorose lievi; trattare la febbre con antipiretici.</a:t>
            </a:r>
          </a:p>
          <a:p>
            <a:pPr marL="342900" indent="-342900">
              <a:spcBef>
                <a:spcPct val="0"/>
              </a:spcBef>
              <a:spcAft>
                <a:spcPts val="1200"/>
              </a:spcAft>
              <a:buFontTx/>
              <a:buChar char="-"/>
            </a:pPr>
            <a:r>
              <a:rPr lang="it-IT" altLang="en-US" sz="2400" dirty="0"/>
              <a:t>PROFILASSI TRASFUSIONALE PRE-CHIRURGICA</a:t>
            </a:r>
          </a:p>
          <a:p>
            <a:pPr marL="342900" indent="-342900">
              <a:spcBef>
                <a:spcPct val="0"/>
              </a:spcBef>
              <a:spcAft>
                <a:spcPts val="1200"/>
              </a:spcAft>
              <a:buFontTx/>
              <a:buChar char="-"/>
            </a:pPr>
            <a:r>
              <a:rPr lang="en-US" altLang="en-US" sz="2400" dirty="0"/>
              <a:t>TERAPIA CON IDROSSIUREA (</a:t>
            </a:r>
            <a:r>
              <a:rPr lang="en-US" altLang="en-US" sz="2400" dirty="0" err="1"/>
              <a:t>aumenta</a:t>
            </a:r>
            <a:r>
              <a:rPr lang="en-US" altLang="en-US" sz="2400" dirty="0"/>
              <a:t> </a:t>
            </a:r>
            <a:r>
              <a:rPr lang="en-US" altLang="en-US" sz="2400" dirty="0" err="1"/>
              <a:t>HbF</a:t>
            </a:r>
            <a:r>
              <a:rPr lang="en-US" altLang="en-US" sz="2400" dirty="0"/>
              <a:t>)</a:t>
            </a:r>
          </a:p>
          <a:p>
            <a:pPr marL="342900" indent="-342900">
              <a:spcBef>
                <a:spcPct val="0"/>
              </a:spcBef>
              <a:spcAft>
                <a:spcPts val="1200"/>
              </a:spcAft>
              <a:buFontTx/>
              <a:buChar char="-"/>
            </a:pPr>
            <a:r>
              <a:rPr lang="en-US" altLang="en-US" sz="2400" dirty="0"/>
              <a:t>IPERTRASFUSIONI</a:t>
            </a:r>
          </a:p>
          <a:p>
            <a:pPr marL="342900" indent="-342900">
              <a:spcBef>
                <a:spcPct val="0"/>
              </a:spcBef>
              <a:spcAft>
                <a:spcPts val="1200"/>
              </a:spcAft>
              <a:buFontTx/>
              <a:buChar char="-"/>
            </a:pPr>
            <a:r>
              <a:rPr lang="en-US" altLang="en-US" sz="2400" dirty="0"/>
              <a:t>TRAPIANTO/TERAPIA GENICA</a:t>
            </a:r>
          </a:p>
          <a:p>
            <a:pPr marL="342900" indent="-342900">
              <a:spcBef>
                <a:spcPct val="0"/>
              </a:spcBef>
              <a:spcAft>
                <a:spcPts val="1200"/>
              </a:spcAft>
              <a:buFontTx/>
              <a:buChar char="-"/>
            </a:pPr>
            <a:endParaRPr lang="en-US" altLang="en-US" sz="2400" dirty="0"/>
          </a:p>
        </p:txBody>
      </p:sp>
      <p:sp>
        <p:nvSpPr>
          <p:cNvPr id="2" name="CasellaDiTesto 7">
            <a:extLst>
              <a:ext uri="{FF2B5EF4-FFF2-40B4-BE49-F238E27FC236}">
                <a16:creationId xmlns:a16="http://schemas.microsoft.com/office/drawing/2014/main" id="{A5F34456-612B-4C44-3183-B347A8ACFC97}"/>
              </a:ext>
            </a:extLst>
          </p:cNvPr>
          <p:cNvSpPr txBox="1"/>
          <p:nvPr/>
        </p:nvSpPr>
        <p:spPr>
          <a:xfrm>
            <a:off x="165838" y="-7938"/>
            <a:ext cx="7273851" cy="646331"/>
          </a:xfrm>
          <a:prstGeom prst="rect">
            <a:avLst/>
          </a:prstGeom>
          <a:noFill/>
        </p:spPr>
        <p:txBody>
          <a:bodyPr wrap="none">
            <a:spAutoFit/>
          </a:bodyPr>
          <a:lstStyle/>
          <a:p>
            <a:pPr>
              <a:defRPr/>
            </a:pPr>
            <a:r>
              <a:rPr lang="en-US" sz="3600" b="1" dirty="0" err="1">
                <a:solidFill>
                  <a:srgbClr val="0070C0"/>
                </a:solidFill>
              </a:rPr>
              <a:t>Terapia</a:t>
            </a:r>
            <a:r>
              <a:rPr lang="en-US" sz="3600" b="1" dirty="0">
                <a:solidFill>
                  <a:srgbClr val="0070C0"/>
                </a:solidFill>
              </a:rPr>
              <a:t>: </a:t>
            </a:r>
            <a:r>
              <a:rPr lang="en-US" sz="3600" b="1" dirty="0" err="1">
                <a:solidFill>
                  <a:srgbClr val="0070C0"/>
                </a:solidFill>
              </a:rPr>
              <a:t>gestione</a:t>
            </a:r>
            <a:r>
              <a:rPr lang="en-US" sz="3600" b="1" dirty="0">
                <a:solidFill>
                  <a:srgbClr val="0070C0"/>
                </a:solidFill>
              </a:rPr>
              <a:t> di </a:t>
            </a:r>
            <a:r>
              <a:rPr lang="en-US" sz="3600" b="1">
                <a:solidFill>
                  <a:srgbClr val="0070C0"/>
                </a:solidFill>
              </a:rPr>
              <a:t>fondo-occlusive</a:t>
            </a:r>
            <a:endParaRPr lang="en-US" sz="3600" b="1" dirty="0">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17A63-3A23-F658-4D5B-2CA8B1A3781B}"/>
            </a:ext>
          </a:extLst>
        </p:cNvPr>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37CB5F97-7EB6-71B1-737D-26590D2E6661}"/>
              </a:ext>
            </a:extLst>
          </p:cNvPr>
          <p:cNvPicPr>
            <a:picLocks noChangeAspect="1"/>
          </p:cNvPicPr>
          <p:nvPr/>
        </p:nvPicPr>
        <p:blipFill>
          <a:blip r:embed="rId2"/>
          <a:stretch>
            <a:fillRect/>
          </a:stretch>
        </p:blipFill>
        <p:spPr>
          <a:xfrm>
            <a:off x="978712" y="960965"/>
            <a:ext cx="4806921" cy="4677835"/>
          </a:xfrm>
          <a:prstGeom prst="rect">
            <a:avLst/>
          </a:prstGeom>
        </p:spPr>
      </p:pic>
      <p:pic>
        <p:nvPicPr>
          <p:cNvPr id="3" name="Picture 2" descr="Graphical user interface, text, email&#10;&#10;Description automatically generated">
            <a:extLst>
              <a:ext uri="{FF2B5EF4-FFF2-40B4-BE49-F238E27FC236}">
                <a16:creationId xmlns:a16="http://schemas.microsoft.com/office/drawing/2014/main" id="{7A726AB2-BDD1-C4F4-EC84-893A0DA32A2A}"/>
              </a:ext>
            </a:extLst>
          </p:cNvPr>
          <p:cNvPicPr>
            <a:picLocks noChangeAspect="1"/>
          </p:cNvPicPr>
          <p:nvPr/>
        </p:nvPicPr>
        <p:blipFill>
          <a:blip r:embed="rId3"/>
          <a:stretch>
            <a:fillRect/>
          </a:stretch>
        </p:blipFill>
        <p:spPr>
          <a:xfrm>
            <a:off x="6286680" y="1825628"/>
            <a:ext cx="5175668" cy="294850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CDE8CCA1-100B-3995-41FE-EF1103AF3546}"/>
              </a:ext>
            </a:extLst>
          </p:cNvPr>
          <p:cNvSpPr txBox="1"/>
          <p:nvPr/>
        </p:nvSpPr>
        <p:spPr>
          <a:xfrm>
            <a:off x="6921149" y="5456088"/>
            <a:ext cx="4477893" cy="646331"/>
          </a:xfrm>
          <a:prstGeom prst="rect">
            <a:avLst/>
          </a:prstGeom>
          <a:noFill/>
        </p:spPr>
        <p:txBody>
          <a:bodyPr wrap="none" rtlCol="0">
            <a:spAutoFit/>
          </a:bodyPr>
          <a:lstStyle/>
          <a:p>
            <a:r>
              <a:rPr lang="it-IT" dirty="0"/>
              <a:t>Solo in cellule emopoietiche!</a:t>
            </a:r>
          </a:p>
          <a:p>
            <a:r>
              <a:rPr lang="it-IT" dirty="0"/>
              <a:t>In altre cellule BCL11A ha anche altre funzioni</a:t>
            </a:r>
          </a:p>
        </p:txBody>
      </p:sp>
    </p:spTree>
    <p:extLst>
      <p:ext uri="{BB962C8B-B14F-4D97-AF65-F5344CB8AC3E}">
        <p14:creationId xmlns:p14="http://schemas.microsoft.com/office/powerpoint/2010/main" val="15306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D9690-80BC-60A2-A737-5D9893DCB669}"/>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A9619F2B-BA14-85F7-B6C9-2CE852C3AA1F}"/>
              </a:ext>
            </a:extLst>
          </p:cNvPr>
          <p:cNvPicPr>
            <a:picLocks noChangeAspect="1" noChangeArrowheads="1"/>
          </p:cNvPicPr>
          <p:nvPr/>
        </p:nvPicPr>
        <p:blipFill>
          <a:blip r:embed="rId2" cstate="print"/>
          <a:srcRect/>
          <a:stretch>
            <a:fillRect/>
          </a:stretch>
        </p:blipFill>
        <p:spPr bwMode="auto">
          <a:xfrm>
            <a:off x="317865" y="535690"/>
            <a:ext cx="6888163" cy="5591175"/>
          </a:xfrm>
          <a:prstGeom prst="rect">
            <a:avLst/>
          </a:prstGeom>
          <a:noFill/>
          <a:ln w="9525">
            <a:noFill/>
            <a:miter lim="800000"/>
            <a:headEnd/>
            <a:tailEnd/>
          </a:ln>
        </p:spPr>
      </p:pic>
      <p:pic>
        <p:nvPicPr>
          <p:cNvPr id="1026" name="Picture 2" descr="Fetal Comp">
            <a:extLst>
              <a:ext uri="{FF2B5EF4-FFF2-40B4-BE49-F238E27FC236}">
                <a16:creationId xmlns:a16="http://schemas.microsoft.com/office/drawing/2014/main" id="{19449B6A-5C77-DBF8-A7C3-CA86B3848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904" y="535690"/>
            <a:ext cx="478155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5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F7768-6F94-E0E6-3DFD-1DA27C1C33FE}"/>
            </a:ext>
          </a:extLst>
        </p:cNvPr>
        <p:cNvGrpSpPr/>
        <p:nvPr/>
      </p:nvGrpSpPr>
      <p:grpSpPr>
        <a:xfrm>
          <a:off x="0" y="0"/>
          <a:ext cx="0" cy="0"/>
          <a:chOff x="0" y="0"/>
          <a:chExt cx="0" cy="0"/>
        </a:xfrm>
      </p:grpSpPr>
      <p:sp>
        <p:nvSpPr>
          <p:cNvPr id="26" name="Rettangolo 25">
            <a:extLst>
              <a:ext uri="{FF2B5EF4-FFF2-40B4-BE49-F238E27FC236}">
                <a16:creationId xmlns:a16="http://schemas.microsoft.com/office/drawing/2014/main" id="{AC22472D-7810-F500-9800-C66D532E9711}"/>
              </a:ext>
            </a:extLst>
          </p:cNvPr>
          <p:cNvSpPr/>
          <p:nvPr/>
        </p:nvSpPr>
        <p:spPr>
          <a:xfrm>
            <a:off x="1919288" y="1052736"/>
            <a:ext cx="8353176" cy="54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Line 9">
            <a:extLst>
              <a:ext uri="{FF2B5EF4-FFF2-40B4-BE49-F238E27FC236}">
                <a16:creationId xmlns:a16="http://schemas.microsoft.com/office/drawing/2014/main" id="{B29703DA-834F-4EF1-E860-87B2BB422747}"/>
              </a:ext>
            </a:extLst>
          </p:cNvPr>
          <p:cNvSpPr>
            <a:spLocks noChangeShapeType="1"/>
          </p:cNvSpPr>
          <p:nvPr/>
        </p:nvSpPr>
        <p:spPr bwMode="auto">
          <a:xfrm>
            <a:off x="2425700" y="1534393"/>
            <a:ext cx="0" cy="2851150"/>
          </a:xfrm>
          <a:prstGeom prst="line">
            <a:avLst/>
          </a:prstGeom>
          <a:noFill/>
          <a:ln w="57150">
            <a:solidFill>
              <a:schemeClr val="tx1"/>
            </a:solidFill>
            <a:round/>
            <a:headEnd/>
            <a:tailEnd/>
          </a:ln>
        </p:spPr>
        <p:txBody>
          <a:bodyPr wrap="none" anchor="ctr"/>
          <a:lstStyle/>
          <a:p>
            <a:endParaRPr lang="it-IT"/>
          </a:p>
        </p:txBody>
      </p:sp>
      <p:sp>
        <p:nvSpPr>
          <p:cNvPr id="20" name="Line 10">
            <a:extLst>
              <a:ext uri="{FF2B5EF4-FFF2-40B4-BE49-F238E27FC236}">
                <a16:creationId xmlns:a16="http://schemas.microsoft.com/office/drawing/2014/main" id="{FA91EC05-84CB-D816-8D08-41E724C3F5D2}"/>
              </a:ext>
            </a:extLst>
          </p:cNvPr>
          <p:cNvSpPr>
            <a:spLocks noChangeShapeType="1"/>
          </p:cNvSpPr>
          <p:nvPr/>
        </p:nvSpPr>
        <p:spPr bwMode="auto">
          <a:xfrm>
            <a:off x="2425700" y="4385543"/>
            <a:ext cx="7354888" cy="0"/>
          </a:xfrm>
          <a:prstGeom prst="line">
            <a:avLst/>
          </a:prstGeom>
          <a:noFill/>
          <a:ln w="57150">
            <a:solidFill>
              <a:schemeClr val="tx1"/>
            </a:solidFill>
            <a:round/>
            <a:headEnd/>
            <a:tailEnd/>
          </a:ln>
        </p:spPr>
        <p:txBody>
          <a:bodyPr wrap="none" anchor="ctr"/>
          <a:lstStyle/>
          <a:p>
            <a:endParaRPr lang="it-IT"/>
          </a:p>
        </p:txBody>
      </p:sp>
      <p:sp>
        <p:nvSpPr>
          <p:cNvPr id="21" name="Freeform 11">
            <a:extLst>
              <a:ext uri="{FF2B5EF4-FFF2-40B4-BE49-F238E27FC236}">
                <a16:creationId xmlns:a16="http://schemas.microsoft.com/office/drawing/2014/main" id="{19D38613-16C4-E765-E004-94FCFFD816B9}"/>
              </a:ext>
            </a:extLst>
          </p:cNvPr>
          <p:cNvSpPr>
            <a:spLocks/>
          </p:cNvSpPr>
          <p:nvPr/>
        </p:nvSpPr>
        <p:spPr bwMode="auto">
          <a:xfrm>
            <a:off x="2654300" y="1583606"/>
            <a:ext cx="1792288" cy="2817813"/>
          </a:xfrm>
          <a:custGeom>
            <a:avLst/>
            <a:gdLst>
              <a:gd name="T0" fmla="*/ 0 w 912"/>
              <a:gd name="T1" fmla="*/ 24 h 1288"/>
              <a:gd name="T2" fmla="*/ 192 w 912"/>
              <a:gd name="T3" fmla="*/ 24 h 1288"/>
              <a:gd name="T4" fmla="*/ 240 w 912"/>
              <a:gd name="T5" fmla="*/ 120 h 1288"/>
              <a:gd name="T6" fmla="*/ 432 w 912"/>
              <a:gd name="T7" fmla="*/ 744 h 1288"/>
              <a:gd name="T8" fmla="*/ 576 w 912"/>
              <a:gd name="T9" fmla="*/ 1128 h 1288"/>
              <a:gd name="T10" fmla="*/ 624 w 912"/>
              <a:gd name="T11" fmla="*/ 1176 h 1288"/>
              <a:gd name="T12" fmla="*/ 720 w 912"/>
              <a:gd name="T13" fmla="*/ 1272 h 1288"/>
              <a:gd name="T14" fmla="*/ 816 w 912"/>
              <a:gd name="T15" fmla="*/ 1272 h 1288"/>
              <a:gd name="T16" fmla="*/ 912 w 912"/>
              <a:gd name="T17" fmla="*/ 1272 h 1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1288"/>
              <a:gd name="T29" fmla="*/ 912 w 912"/>
              <a:gd name="T30" fmla="*/ 1288 h 1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1288">
                <a:moveTo>
                  <a:pt x="0" y="24"/>
                </a:moveTo>
                <a:cubicBezTo>
                  <a:pt x="76" y="16"/>
                  <a:pt x="152" y="8"/>
                  <a:pt x="192" y="24"/>
                </a:cubicBezTo>
                <a:cubicBezTo>
                  <a:pt x="232" y="40"/>
                  <a:pt x="200" y="0"/>
                  <a:pt x="240" y="120"/>
                </a:cubicBezTo>
                <a:cubicBezTo>
                  <a:pt x="280" y="240"/>
                  <a:pt x="376" y="576"/>
                  <a:pt x="432" y="744"/>
                </a:cubicBezTo>
                <a:cubicBezTo>
                  <a:pt x="488" y="912"/>
                  <a:pt x="544" y="1056"/>
                  <a:pt x="576" y="1128"/>
                </a:cubicBezTo>
                <a:cubicBezTo>
                  <a:pt x="608" y="1200"/>
                  <a:pt x="600" y="1152"/>
                  <a:pt x="624" y="1176"/>
                </a:cubicBezTo>
                <a:cubicBezTo>
                  <a:pt x="648" y="1200"/>
                  <a:pt x="688" y="1256"/>
                  <a:pt x="720" y="1272"/>
                </a:cubicBezTo>
                <a:cubicBezTo>
                  <a:pt x="752" y="1288"/>
                  <a:pt x="784" y="1272"/>
                  <a:pt x="816" y="1272"/>
                </a:cubicBezTo>
                <a:cubicBezTo>
                  <a:pt x="848" y="1272"/>
                  <a:pt x="880" y="1272"/>
                  <a:pt x="912" y="1272"/>
                </a:cubicBezTo>
              </a:path>
            </a:pathLst>
          </a:custGeom>
          <a:noFill/>
          <a:ln w="38100" cmpd="sng">
            <a:solidFill>
              <a:srgbClr val="FF0000"/>
            </a:solidFill>
            <a:round/>
            <a:headEnd/>
            <a:tailEnd/>
          </a:ln>
        </p:spPr>
        <p:txBody>
          <a:bodyPr wrap="none" anchor="ctr"/>
          <a:lstStyle/>
          <a:p>
            <a:endParaRPr lang="it-IT"/>
          </a:p>
        </p:txBody>
      </p:sp>
      <p:sp>
        <p:nvSpPr>
          <p:cNvPr id="22" name="Freeform 12">
            <a:extLst>
              <a:ext uri="{FF2B5EF4-FFF2-40B4-BE49-F238E27FC236}">
                <a16:creationId xmlns:a16="http://schemas.microsoft.com/office/drawing/2014/main" id="{BB4E4EBB-45A2-58D6-8A6A-0E4FD9B89FA1}"/>
              </a:ext>
            </a:extLst>
          </p:cNvPr>
          <p:cNvSpPr>
            <a:spLocks/>
          </p:cNvSpPr>
          <p:nvPr/>
        </p:nvSpPr>
        <p:spPr bwMode="auto">
          <a:xfrm>
            <a:off x="2708275" y="1483593"/>
            <a:ext cx="1792288" cy="2901950"/>
          </a:xfrm>
          <a:custGeom>
            <a:avLst/>
            <a:gdLst>
              <a:gd name="T0" fmla="*/ 0 w 912"/>
              <a:gd name="T1" fmla="*/ 24 h 1368"/>
              <a:gd name="T2" fmla="*/ 192 w 912"/>
              <a:gd name="T3" fmla="*/ 24 h 1368"/>
              <a:gd name="T4" fmla="*/ 240 w 912"/>
              <a:gd name="T5" fmla="*/ 120 h 1368"/>
              <a:gd name="T6" fmla="*/ 432 w 912"/>
              <a:gd name="T7" fmla="*/ 744 h 1368"/>
              <a:gd name="T8" fmla="*/ 528 w 912"/>
              <a:gd name="T9" fmla="*/ 1032 h 1368"/>
              <a:gd name="T10" fmla="*/ 576 w 912"/>
              <a:gd name="T11" fmla="*/ 1128 h 1368"/>
              <a:gd name="T12" fmla="*/ 672 w 912"/>
              <a:gd name="T13" fmla="*/ 1224 h 1368"/>
              <a:gd name="T14" fmla="*/ 816 w 912"/>
              <a:gd name="T15" fmla="*/ 1320 h 1368"/>
              <a:gd name="T16" fmla="*/ 912 w 912"/>
              <a:gd name="T17" fmla="*/ 1368 h 1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1368"/>
              <a:gd name="T29" fmla="*/ 912 w 912"/>
              <a:gd name="T30" fmla="*/ 1368 h 1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1368">
                <a:moveTo>
                  <a:pt x="0" y="24"/>
                </a:moveTo>
                <a:cubicBezTo>
                  <a:pt x="76" y="16"/>
                  <a:pt x="152" y="8"/>
                  <a:pt x="192" y="24"/>
                </a:cubicBezTo>
                <a:cubicBezTo>
                  <a:pt x="232" y="40"/>
                  <a:pt x="200" y="0"/>
                  <a:pt x="240" y="120"/>
                </a:cubicBezTo>
                <a:cubicBezTo>
                  <a:pt x="280" y="240"/>
                  <a:pt x="384" y="592"/>
                  <a:pt x="432" y="744"/>
                </a:cubicBezTo>
                <a:cubicBezTo>
                  <a:pt x="480" y="896"/>
                  <a:pt x="504" y="968"/>
                  <a:pt x="528" y="1032"/>
                </a:cubicBezTo>
                <a:cubicBezTo>
                  <a:pt x="552" y="1096"/>
                  <a:pt x="552" y="1096"/>
                  <a:pt x="576" y="1128"/>
                </a:cubicBezTo>
                <a:cubicBezTo>
                  <a:pt x="600" y="1160"/>
                  <a:pt x="632" y="1192"/>
                  <a:pt x="672" y="1224"/>
                </a:cubicBezTo>
                <a:cubicBezTo>
                  <a:pt x="712" y="1256"/>
                  <a:pt x="776" y="1296"/>
                  <a:pt x="816" y="1320"/>
                </a:cubicBezTo>
                <a:cubicBezTo>
                  <a:pt x="856" y="1344"/>
                  <a:pt x="884" y="1356"/>
                  <a:pt x="912" y="1368"/>
                </a:cubicBezTo>
              </a:path>
            </a:pathLst>
          </a:custGeom>
          <a:noFill/>
          <a:ln w="38100" cmpd="sng">
            <a:solidFill>
              <a:schemeClr val="accent2"/>
            </a:solidFill>
            <a:round/>
            <a:headEnd/>
            <a:tailEnd/>
          </a:ln>
        </p:spPr>
        <p:txBody>
          <a:bodyPr wrap="none" anchor="ctr"/>
          <a:lstStyle/>
          <a:p>
            <a:endParaRPr lang="it-IT"/>
          </a:p>
        </p:txBody>
      </p:sp>
      <p:sp>
        <p:nvSpPr>
          <p:cNvPr id="23" name="Freeform 13">
            <a:extLst>
              <a:ext uri="{FF2B5EF4-FFF2-40B4-BE49-F238E27FC236}">
                <a16:creationId xmlns:a16="http://schemas.microsoft.com/office/drawing/2014/main" id="{4C29389D-C140-E68F-BB95-36555313F81E}"/>
              </a:ext>
            </a:extLst>
          </p:cNvPr>
          <p:cNvSpPr>
            <a:spLocks/>
          </p:cNvSpPr>
          <p:nvPr/>
        </p:nvSpPr>
        <p:spPr bwMode="auto">
          <a:xfrm>
            <a:off x="2519364" y="1415331"/>
            <a:ext cx="6884987" cy="3038475"/>
          </a:xfrm>
          <a:custGeom>
            <a:avLst/>
            <a:gdLst>
              <a:gd name="T0" fmla="*/ 0 w 3504"/>
              <a:gd name="T1" fmla="*/ 1352 h 1432"/>
              <a:gd name="T2" fmla="*/ 384 w 3504"/>
              <a:gd name="T3" fmla="*/ 1352 h 1432"/>
              <a:gd name="T4" fmla="*/ 576 w 3504"/>
              <a:gd name="T5" fmla="*/ 1256 h 1432"/>
              <a:gd name="T6" fmla="*/ 1152 w 3504"/>
              <a:gd name="T7" fmla="*/ 296 h 1432"/>
              <a:gd name="T8" fmla="*/ 1344 w 3504"/>
              <a:gd name="T9" fmla="*/ 56 h 1432"/>
              <a:gd name="T10" fmla="*/ 1680 w 3504"/>
              <a:gd name="T11" fmla="*/ 8 h 1432"/>
              <a:gd name="T12" fmla="*/ 2496 w 3504"/>
              <a:gd name="T13" fmla="*/ 8 h 1432"/>
              <a:gd name="T14" fmla="*/ 3504 w 3504"/>
              <a:gd name="T15" fmla="*/ 8 h 1432"/>
              <a:gd name="T16" fmla="*/ 0 60000 65536"/>
              <a:gd name="T17" fmla="*/ 0 60000 65536"/>
              <a:gd name="T18" fmla="*/ 0 60000 65536"/>
              <a:gd name="T19" fmla="*/ 0 60000 65536"/>
              <a:gd name="T20" fmla="*/ 0 60000 65536"/>
              <a:gd name="T21" fmla="*/ 0 60000 65536"/>
              <a:gd name="T22" fmla="*/ 0 60000 65536"/>
              <a:gd name="T23" fmla="*/ 0 60000 65536"/>
              <a:gd name="T24" fmla="*/ 0 w 3504"/>
              <a:gd name="T25" fmla="*/ 0 h 1432"/>
              <a:gd name="T26" fmla="*/ 3504 w 3504"/>
              <a:gd name="T27" fmla="*/ 1432 h 1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4" h="1432">
                <a:moveTo>
                  <a:pt x="0" y="1352"/>
                </a:moveTo>
                <a:cubicBezTo>
                  <a:pt x="144" y="1360"/>
                  <a:pt x="288" y="1368"/>
                  <a:pt x="384" y="1352"/>
                </a:cubicBezTo>
                <a:cubicBezTo>
                  <a:pt x="480" y="1336"/>
                  <a:pt x="448" y="1432"/>
                  <a:pt x="576" y="1256"/>
                </a:cubicBezTo>
                <a:cubicBezTo>
                  <a:pt x="704" y="1080"/>
                  <a:pt x="1024" y="496"/>
                  <a:pt x="1152" y="296"/>
                </a:cubicBezTo>
                <a:cubicBezTo>
                  <a:pt x="1280" y="96"/>
                  <a:pt x="1256" y="104"/>
                  <a:pt x="1344" y="56"/>
                </a:cubicBezTo>
                <a:cubicBezTo>
                  <a:pt x="1432" y="8"/>
                  <a:pt x="1488" y="16"/>
                  <a:pt x="1680" y="8"/>
                </a:cubicBezTo>
                <a:cubicBezTo>
                  <a:pt x="1872" y="0"/>
                  <a:pt x="2192" y="8"/>
                  <a:pt x="2496" y="8"/>
                </a:cubicBezTo>
                <a:cubicBezTo>
                  <a:pt x="2800" y="8"/>
                  <a:pt x="3152" y="8"/>
                  <a:pt x="3504" y="8"/>
                </a:cubicBezTo>
              </a:path>
            </a:pathLst>
          </a:custGeom>
          <a:noFill/>
          <a:ln w="38100" cmpd="sng">
            <a:solidFill>
              <a:schemeClr val="tx1"/>
            </a:solidFill>
            <a:round/>
            <a:headEnd/>
            <a:tailEnd/>
          </a:ln>
        </p:spPr>
        <p:txBody>
          <a:bodyPr wrap="none" anchor="ctr"/>
          <a:lstStyle/>
          <a:p>
            <a:endParaRPr lang="it-IT"/>
          </a:p>
        </p:txBody>
      </p:sp>
      <p:sp>
        <p:nvSpPr>
          <p:cNvPr id="24" name="Freeform 14">
            <a:extLst>
              <a:ext uri="{FF2B5EF4-FFF2-40B4-BE49-F238E27FC236}">
                <a16:creationId xmlns:a16="http://schemas.microsoft.com/office/drawing/2014/main" id="{FFB1FE89-C9CE-2871-90DA-9512D5A05EAC}"/>
              </a:ext>
            </a:extLst>
          </p:cNvPr>
          <p:cNvSpPr>
            <a:spLocks/>
          </p:cNvSpPr>
          <p:nvPr/>
        </p:nvSpPr>
        <p:spPr bwMode="auto">
          <a:xfrm>
            <a:off x="2614614" y="1483593"/>
            <a:ext cx="6789737" cy="2851150"/>
          </a:xfrm>
          <a:custGeom>
            <a:avLst/>
            <a:gdLst>
              <a:gd name="T0" fmla="*/ 0 w 3456"/>
              <a:gd name="T1" fmla="*/ 1320 h 1344"/>
              <a:gd name="T2" fmla="*/ 480 w 3456"/>
              <a:gd name="T3" fmla="*/ 1320 h 1344"/>
              <a:gd name="T4" fmla="*/ 1104 w 3456"/>
              <a:gd name="T5" fmla="*/ 1176 h 1344"/>
              <a:gd name="T6" fmla="*/ 1440 w 3456"/>
              <a:gd name="T7" fmla="*/ 936 h 1344"/>
              <a:gd name="T8" fmla="*/ 2160 w 3456"/>
              <a:gd name="T9" fmla="*/ 168 h 1344"/>
              <a:gd name="T10" fmla="*/ 2448 w 3456"/>
              <a:gd name="T11" fmla="*/ 24 h 1344"/>
              <a:gd name="T12" fmla="*/ 2832 w 3456"/>
              <a:gd name="T13" fmla="*/ 24 h 1344"/>
              <a:gd name="T14" fmla="*/ 3456 w 3456"/>
              <a:gd name="T15" fmla="*/ 24 h 1344"/>
              <a:gd name="T16" fmla="*/ 0 60000 65536"/>
              <a:gd name="T17" fmla="*/ 0 60000 65536"/>
              <a:gd name="T18" fmla="*/ 0 60000 65536"/>
              <a:gd name="T19" fmla="*/ 0 60000 65536"/>
              <a:gd name="T20" fmla="*/ 0 60000 65536"/>
              <a:gd name="T21" fmla="*/ 0 60000 65536"/>
              <a:gd name="T22" fmla="*/ 0 60000 65536"/>
              <a:gd name="T23" fmla="*/ 0 60000 65536"/>
              <a:gd name="T24" fmla="*/ 0 w 3456"/>
              <a:gd name="T25" fmla="*/ 0 h 1344"/>
              <a:gd name="T26" fmla="*/ 3456 w 3456"/>
              <a:gd name="T27" fmla="*/ 1344 h 1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6" h="1344">
                <a:moveTo>
                  <a:pt x="0" y="1320"/>
                </a:moveTo>
                <a:cubicBezTo>
                  <a:pt x="148" y="1332"/>
                  <a:pt x="296" y="1344"/>
                  <a:pt x="480" y="1320"/>
                </a:cubicBezTo>
                <a:cubicBezTo>
                  <a:pt x="664" y="1296"/>
                  <a:pt x="944" y="1240"/>
                  <a:pt x="1104" y="1176"/>
                </a:cubicBezTo>
                <a:cubicBezTo>
                  <a:pt x="1264" y="1112"/>
                  <a:pt x="1264" y="1104"/>
                  <a:pt x="1440" y="936"/>
                </a:cubicBezTo>
                <a:cubicBezTo>
                  <a:pt x="1616" y="768"/>
                  <a:pt x="1992" y="320"/>
                  <a:pt x="2160" y="168"/>
                </a:cubicBezTo>
                <a:cubicBezTo>
                  <a:pt x="2328" y="16"/>
                  <a:pt x="2336" y="48"/>
                  <a:pt x="2448" y="24"/>
                </a:cubicBezTo>
                <a:cubicBezTo>
                  <a:pt x="2560" y="0"/>
                  <a:pt x="2664" y="24"/>
                  <a:pt x="2832" y="24"/>
                </a:cubicBezTo>
                <a:cubicBezTo>
                  <a:pt x="3000" y="24"/>
                  <a:pt x="3228" y="24"/>
                  <a:pt x="3456" y="24"/>
                </a:cubicBezTo>
              </a:path>
            </a:pathLst>
          </a:custGeom>
          <a:noFill/>
          <a:ln w="38100" cmpd="sng">
            <a:solidFill>
              <a:srgbClr val="FF9900"/>
            </a:solidFill>
            <a:round/>
            <a:headEnd/>
            <a:tailEnd/>
          </a:ln>
        </p:spPr>
        <p:txBody>
          <a:bodyPr wrap="none" anchor="ctr"/>
          <a:lstStyle/>
          <a:p>
            <a:endParaRPr lang="it-IT"/>
          </a:p>
        </p:txBody>
      </p:sp>
      <p:sp>
        <p:nvSpPr>
          <p:cNvPr id="27" name="Freeform 15">
            <a:extLst>
              <a:ext uri="{FF2B5EF4-FFF2-40B4-BE49-F238E27FC236}">
                <a16:creationId xmlns:a16="http://schemas.microsoft.com/office/drawing/2014/main" id="{3727A5DB-1311-CF7A-2591-7633947256FE}"/>
              </a:ext>
            </a:extLst>
          </p:cNvPr>
          <p:cNvSpPr>
            <a:spLocks/>
          </p:cNvSpPr>
          <p:nvPr/>
        </p:nvSpPr>
        <p:spPr bwMode="auto">
          <a:xfrm>
            <a:off x="5348288" y="4164881"/>
            <a:ext cx="4432300" cy="220663"/>
          </a:xfrm>
          <a:custGeom>
            <a:avLst/>
            <a:gdLst>
              <a:gd name="T0" fmla="*/ 0 w 2256"/>
              <a:gd name="T1" fmla="*/ 104 h 104"/>
              <a:gd name="T2" fmla="*/ 480 w 2256"/>
              <a:gd name="T3" fmla="*/ 56 h 104"/>
              <a:gd name="T4" fmla="*/ 1680 w 2256"/>
              <a:gd name="T5" fmla="*/ 8 h 104"/>
              <a:gd name="T6" fmla="*/ 2256 w 2256"/>
              <a:gd name="T7" fmla="*/ 8 h 104"/>
              <a:gd name="T8" fmla="*/ 0 60000 65536"/>
              <a:gd name="T9" fmla="*/ 0 60000 65536"/>
              <a:gd name="T10" fmla="*/ 0 60000 65536"/>
              <a:gd name="T11" fmla="*/ 0 60000 65536"/>
              <a:gd name="T12" fmla="*/ 0 w 2256"/>
              <a:gd name="T13" fmla="*/ 0 h 104"/>
              <a:gd name="T14" fmla="*/ 2256 w 2256"/>
              <a:gd name="T15" fmla="*/ 104 h 104"/>
            </a:gdLst>
            <a:ahLst/>
            <a:cxnLst>
              <a:cxn ang="T8">
                <a:pos x="T0" y="T1"/>
              </a:cxn>
              <a:cxn ang="T9">
                <a:pos x="T2" y="T3"/>
              </a:cxn>
              <a:cxn ang="T10">
                <a:pos x="T4" y="T5"/>
              </a:cxn>
              <a:cxn ang="T11">
                <a:pos x="T6" y="T7"/>
              </a:cxn>
            </a:cxnLst>
            <a:rect l="T12" t="T13" r="T14" b="T15"/>
            <a:pathLst>
              <a:path w="2256" h="104">
                <a:moveTo>
                  <a:pt x="0" y="104"/>
                </a:moveTo>
                <a:cubicBezTo>
                  <a:pt x="100" y="88"/>
                  <a:pt x="200" y="72"/>
                  <a:pt x="480" y="56"/>
                </a:cubicBezTo>
                <a:cubicBezTo>
                  <a:pt x="760" y="40"/>
                  <a:pt x="1384" y="16"/>
                  <a:pt x="1680" y="8"/>
                </a:cubicBezTo>
                <a:cubicBezTo>
                  <a:pt x="1976" y="0"/>
                  <a:pt x="2116" y="4"/>
                  <a:pt x="2256" y="8"/>
                </a:cubicBezTo>
              </a:path>
            </a:pathLst>
          </a:custGeom>
          <a:noFill/>
          <a:ln w="38100" cmpd="sng">
            <a:solidFill>
              <a:schemeClr val="accent1"/>
            </a:solidFill>
            <a:round/>
            <a:headEnd/>
            <a:tailEnd/>
          </a:ln>
        </p:spPr>
        <p:txBody>
          <a:bodyPr wrap="none" anchor="ctr"/>
          <a:lstStyle/>
          <a:p>
            <a:endParaRPr lang="it-IT"/>
          </a:p>
        </p:txBody>
      </p:sp>
      <p:sp>
        <p:nvSpPr>
          <p:cNvPr id="39" name="Freeform 16">
            <a:extLst>
              <a:ext uri="{FF2B5EF4-FFF2-40B4-BE49-F238E27FC236}">
                <a16:creationId xmlns:a16="http://schemas.microsoft.com/office/drawing/2014/main" id="{2B6C82BF-8A47-E1C8-B0D0-8A1F6EFBB3C4}"/>
              </a:ext>
            </a:extLst>
          </p:cNvPr>
          <p:cNvSpPr>
            <a:spLocks/>
          </p:cNvSpPr>
          <p:nvPr/>
        </p:nvSpPr>
        <p:spPr bwMode="auto">
          <a:xfrm>
            <a:off x="2519364" y="1888405"/>
            <a:ext cx="7450137" cy="2362200"/>
          </a:xfrm>
          <a:custGeom>
            <a:avLst/>
            <a:gdLst>
              <a:gd name="T0" fmla="*/ 0 w 3792"/>
              <a:gd name="T1" fmla="*/ 1248 h 1280"/>
              <a:gd name="T2" fmla="*/ 336 w 3792"/>
              <a:gd name="T3" fmla="*/ 1248 h 1280"/>
              <a:gd name="T4" fmla="*/ 672 w 3792"/>
              <a:gd name="T5" fmla="*/ 1056 h 1280"/>
              <a:gd name="T6" fmla="*/ 1104 w 3792"/>
              <a:gd name="T7" fmla="*/ 432 h 1280"/>
              <a:gd name="T8" fmla="*/ 1392 w 3792"/>
              <a:gd name="T9" fmla="*/ 48 h 1280"/>
              <a:gd name="T10" fmla="*/ 1680 w 3792"/>
              <a:gd name="T11" fmla="*/ 144 h 1280"/>
              <a:gd name="T12" fmla="*/ 1824 w 3792"/>
              <a:gd name="T13" fmla="*/ 288 h 1280"/>
              <a:gd name="T14" fmla="*/ 1920 w 3792"/>
              <a:gd name="T15" fmla="*/ 672 h 1280"/>
              <a:gd name="T16" fmla="*/ 2016 w 3792"/>
              <a:gd name="T17" fmla="*/ 912 h 1280"/>
              <a:gd name="T18" fmla="*/ 2112 w 3792"/>
              <a:gd name="T19" fmla="*/ 1008 h 1280"/>
              <a:gd name="T20" fmla="*/ 2304 w 3792"/>
              <a:gd name="T21" fmla="*/ 1104 h 1280"/>
              <a:gd name="T22" fmla="*/ 2688 w 3792"/>
              <a:gd name="T23" fmla="*/ 1200 h 1280"/>
              <a:gd name="T24" fmla="*/ 3792 w 3792"/>
              <a:gd name="T25" fmla="*/ 1200 h 12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2"/>
              <a:gd name="T40" fmla="*/ 0 h 1280"/>
              <a:gd name="T41" fmla="*/ 3792 w 3792"/>
              <a:gd name="T42" fmla="*/ 1280 h 12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2" h="1280">
                <a:moveTo>
                  <a:pt x="0" y="1248"/>
                </a:moveTo>
                <a:cubicBezTo>
                  <a:pt x="112" y="1264"/>
                  <a:pt x="224" y="1280"/>
                  <a:pt x="336" y="1248"/>
                </a:cubicBezTo>
                <a:cubicBezTo>
                  <a:pt x="448" y="1216"/>
                  <a:pt x="544" y="1192"/>
                  <a:pt x="672" y="1056"/>
                </a:cubicBezTo>
                <a:cubicBezTo>
                  <a:pt x="800" y="920"/>
                  <a:pt x="984" y="600"/>
                  <a:pt x="1104" y="432"/>
                </a:cubicBezTo>
                <a:cubicBezTo>
                  <a:pt x="1224" y="264"/>
                  <a:pt x="1296" y="96"/>
                  <a:pt x="1392" y="48"/>
                </a:cubicBezTo>
                <a:cubicBezTo>
                  <a:pt x="1488" y="0"/>
                  <a:pt x="1608" y="104"/>
                  <a:pt x="1680" y="144"/>
                </a:cubicBezTo>
                <a:cubicBezTo>
                  <a:pt x="1752" y="184"/>
                  <a:pt x="1784" y="200"/>
                  <a:pt x="1824" y="288"/>
                </a:cubicBezTo>
                <a:cubicBezTo>
                  <a:pt x="1864" y="376"/>
                  <a:pt x="1888" y="568"/>
                  <a:pt x="1920" y="672"/>
                </a:cubicBezTo>
                <a:cubicBezTo>
                  <a:pt x="1952" y="776"/>
                  <a:pt x="1984" y="856"/>
                  <a:pt x="2016" y="912"/>
                </a:cubicBezTo>
                <a:cubicBezTo>
                  <a:pt x="2048" y="968"/>
                  <a:pt x="2064" y="976"/>
                  <a:pt x="2112" y="1008"/>
                </a:cubicBezTo>
                <a:cubicBezTo>
                  <a:pt x="2160" y="1040"/>
                  <a:pt x="2208" y="1072"/>
                  <a:pt x="2304" y="1104"/>
                </a:cubicBezTo>
                <a:cubicBezTo>
                  <a:pt x="2400" y="1136"/>
                  <a:pt x="2440" y="1184"/>
                  <a:pt x="2688" y="1200"/>
                </a:cubicBezTo>
                <a:cubicBezTo>
                  <a:pt x="2936" y="1216"/>
                  <a:pt x="3364" y="1208"/>
                  <a:pt x="3792" y="1200"/>
                </a:cubicBezTo>
              </a:path>
            </a:pathLst>
          </a:custGeom>
          <a:noFill/>
          <a:ln w="38100" cmpd="sng">
            <a:solidFill>
              <a:schemeClr val="bg2"/>
            </a:solidFill>
            <a:round/>
            <a:headEnd/>
            <a:tailEnd/>
          </a:ln>
        </p:spPr>
        <p:txBody>
          <a:bodyPr wrap="none" anchor="ctr"/>
          <a:lstStyle/>
          <a:p>
            <a:endParaRPr lang="it-IT"/>
          </a:p>
        </p:txBody>
      </p:sp>
      <p:sp>
        <p:nvSpPr>
          <p:cNvPr id="40" name="Line 17">
            <a:extLst>
              <a:ext uri="{FF2B5EF4-FFF2-40B4-BE49-F238E27FC236}">
                <a16:creationId xmlns:a16="http://schemas.microsoft.com/office/drawing/2014/main" id="{1A49924A-0A62-18D0-368F-77B67310F7E3}"/>
              </a:ext>
            </a:extLst>
          </p:cNvPr>
          <p:cNvSpPr>
            <a:spLocks noChangeShapeType="1"/>
          </p:cNvSpPr>
          <p:nvPr/>
        </p:nvSpPr>
        <p:spPr bwMode="auto">
          <a:xfrm>
            <a:off x="5632450" y="1126405"/>
            <a:ext cx="0" cy="3259138"/>
          </a:xfrm>
          <a:prstGeom prst="line">
            <a:avLst/>
          </a:prstGeom>
          <a:noFill/>
          <a:ln w="28575">
            <a:solidFill>
              <a:schemeClr val="tx1"/>
            </a:solidFill>
            <a:prstDash val="sysDot"/>
            <a:round/>
            <a:headEnd/>
            <a:tailEnd/>
          </a:ln>
        </p:spPr>
        <p:txBody>
          <a:bodyPr wrap="none" anchor="ctr"/>
          <a:lstStyle/>
          <a:p>
            <a:endParaRPr lang="it-IT"/>
          </a:p>
        </p:txBody>
      </p:sp>
      <p:sp>
        <p:nvSpPr>
          <p:cNvPr id="41" name="Text Box 18">
            <a:extLst>
              <a:ext uri="{FF2B5EF4-FFF2-40B4-BE49-F238E27FC236}">
                <a16:creationId xmlns:a16="http://schemas.microsoft.com/office/drawing/2014/main" id="{985E484A-054A-FED0-9BA5-EEA624A98B36}"/>
              </a:ext>
            </a:extLst>
          </p:cNvPr>
          <p:cNvSpPr txBox="1">
            <a:spLocks noChangeArrowheads="1"/>
          </p:cNvSpPr>
          <p:nvPr/>
        </p:nvSpPr>
        <p:spPr bwMode="auto">
          <a:xfrm>
            <a:off x="6235700" y="974005"/>
            <a:ext cx="376238"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42" name="Text Box 19">
            <a:extLst>
              <a:ext uri="{FF2B5EF4-FFF2-40B4-BE49-F238E27FC236}">
                <a16:creationId xmlns:a16="http://schemas.microsoft.com/office/drawing/2014/main" id="{279B33DA-E240-3934-F090-0E96CE9461B2}"/>
              </a:ext>
            </a:extLst>
          </p:cNvPr>
          <p:cNvSpPr txBox="1">
            <a:spLocks noChangeArrowheads="1"/>
          </p:cNvSpPr>
          <p:nvPr/>
        </p:nvSpPr>
        <p:spPr bwMode="auto">
          <a:xfrm>
            <a:off x="5168900" y="4574455"/>
            <a:ext cx="857286" cy="369332"/>
          </a:xfrm>
          <a:prstGeom prst="rect">
            <a:avLst/>
          </a:prstGeom>
          <a:noFill/>
          <a:ln w="9525">
            <a:noFill/>
            <a:miter lim="800000"/>
            <a:headEnd/>
            <a:tailEnd/>
          </a:ln>
        </p:spPr>
        <p:txBody>
          <a:bodyPr wrap="none">
            <a:spAutoFit/>
          </a:bodyPr>
          <a:lstStyle/>
          <a:p>
            <a:pPr eaLnBrk="0" hangingPunct="0"/>
            <a:r>
              <a:rPr lang="it-IT" b="1"/>
              <a:t>nascita</a:t>
            </a:r>
          </a:p>
        </p:txBody>
      </p:sp>
      <p:sp>
        <p:nvSpPr>
          <p:cNvPr id="43" name="Line 20">
            <a:extLst>
              <a:ext uri="{FF2B5EF4-FFF2-40B4-BE49-F238E27FC236}">
                <a16:creationId xmlns:a16="http://schemas.microsoft.com/office/drawing/2014/main" id="{955F5C08-C87F-472F-AA5B-26A48E0E43EA}"/>
              </a:ext>
            </a:extLst>
          </p:cNvPr>
          <p:cNvSpPr>
            <a:spLocks noChangeShapeType="1"/>
          </p:cNvSpPr>
          <p:nvPr/>
        </p:nvSpPr>
        <p:spPr bwMode="auto">
          <a:xfrm>
            <a:off x="6921500" y="3564805"/>
            <a:ext cx="0" cy="762000"/>
          </a:xfrm>
          <a:prstGeom prst="line">
            <a:avLst/>
          </a:prstGeom>
          <a:noFill/>
          <a:ln w="38100">
            <a:solidFill>
              <a:schemeClr val="tx1"/>
            </a:solidFill>
            <a:prstDash val="sysDot"/>
            <a:round/>
            <a:headEnd/>
            <a:tailEnd/>
          </a:ln>
        </p:spPr>
        <p:txBody>
          <a:bodyPr wrap="none" anchor="ctr"/>
          <a:lstStyle/>
          <a:p>
            <a:endParaRPr lang="it-IT"/>
          </a:p>
        </p:txBody>
      </p:sp>
      <p:sp>
        <p:nvSpPr>
          <p:cNvPr id="44" name="Line 21">
            <a:extLst>
              <a:ext uri="{FF2B5EF4-FFF2-40B4-BE49-F238E27FC236}">
                <a16:creationId xmlns:a16="http://schemas.microsoft.com/office/drawing/2014/main" id="{78257ECB-9356-6044-812B-463F253EF952}"/>
              </a:ext>
            </a:extLst>
          </p:cNvPr>
          <p:cNvSpPr>
            <a:spLocks noChangeShapeType="1"/>
          </p:cNvSpPr>
          <p:nvPr/>
        </p:nvSpPr>
        <p:spPr bwMode="auto">
          <a:xfrm>
            <a:off x="8140700" y="3564805"/>
            <a:ext cx="0" cy="762000"/>
          </a:xfrm>
          <a:prstGeom prst="line">
            <a:avLst/>
          </a:prstGeom>
          <a:noFill/>
          <a:ln w="38100">
            <a:solidFill>
              <a:schemeClr val="tx1"/>
            </a:solidFill>
            <a:prstDash val="sysDot"/>
            <a:round/>
            <a:headEnd/>
            <a:tailEnd/>
          </a:ln>
        </p:spPr>
        <p:txBody>
          <a:bodyPr wrap="none" anchor="ctr"/>
          <a:lstStyle/>
          <a:p>
            <a:endParaRPr lang="it-IT"/>
          </a:p>
        </p:txBody>
      </p:sp>
      <p:sp>
        <p:nvSpPr>
          <p:cNvPr id="45" name="Text Box 22">
            <a:extLst>
              <a:ext uri="{FF2B5EF4-FFF2-40B4-BE49-F238E27FC236}">
                <a16:creationId xmlns:a16="http://schemas.microsoft.com/office/drawing/2014/main" id="{B4D133A6-D109-064E-B437-1A328A5A0797}"/>
              </a:ext>
            </a:extLst>
          </p:cNvPr>
          <p:cNvSpPr txBox="1">
            <a:spLocks noChangeArrowheads="1"/>
          </p:cNvSpPr>
          <p:nvPr/>
        </p:nvSpPr>
        <p:spPr bwMode="auto">
          <a:xfrm>
            <a:off x="6464301" y="4574455"/>
            <a:ext cx="805029" cy="369332"/>
          </a:xfrm>
          <a:prstGeom prst="rect">
            <a:avLst/>
          </a:prstGeom>
          <a:noFill/>
          <a:ln w="9525">
            <a:noFill/>
            <a:miter lim="800000"/>
            <a:headEnd/>
            <a:tailEnd/>
          </a:ln>
        </p:spPr>
        <p:txBody>
          <a:bodyPr wrap="none">
            <a:spAutoFit/>
          </a:bodyPr>
          <a:lstStyle/>
          <a:p>
            <a:pPr eaLnBrk="0" hangingPunct="0"/>
            <a:r>
              <a:rPr lang="it-IT" b="1"/>
              <a:t>3 mesi</a:t>
            </a:r>
          </a:p>
        </p:txBody>
      </p:sp>
      <p:sp>
        <p:nvSpPr>
          <p:cNvPr id="46" name="Text Box 23">
            <a:extLst>
              <a:ext uri="{FF2B5EF4-FFF2-40B4-BE49-F238E27FC236}">
                <a16:creationId xmlns:a16="http://schemas.microsoft.com/office/drawing/2014/main" id="{69A1712C-EB01-8C1C-5E5C-8DDE48FA3B4A}"/>
              </a:ext>
            </a:extLst>
          </p:cNvPr>
          <p:cNvSpPr txBox="1">
            <a:spLocks noChangeArrowheads="1"/>
          </p:cNvSpPr>
          <p:nvPr/>
        </p:nvSpPr>
        <p:spPr bwMode="auto">
          <a:xfrm>
            <a:off x="7683501" y="4574455"/>
            <a:ext cx="805029" cy="369332"/>
          </a:xfrm>
          <a:prstGeom prst="rect">
            <a:avLst/>
          </a:prstGeom>
          <a:noFill/>
          <a:ln w="9525">
            <a:noFill/>
            <a:miter lim="800000"/>
            <a:headEnd/>
            <a:tailEnd/>
          </a:ln>
        </p:spPr>
        <p:txBody>
          <a:bodyPr wrap="none">
            <a:spAutoFit/>
          </a:bodyPr>
          <a:lstStyle/>
          <a:p>
            <a:pPr eaLnBrk="0" hangingPunct="0"/>
            <a:r>
              <a:rPr lang="it-IT" b="1"/>
              <a:t>6 mesi</a:t>
            </a:r>
          </a:p>
        </p:txBody>
      </p:sp>
      <p:sp>
        <p:nvSpPr>
          <p:cNvPr id="47" name="Text Box 24">
            <a:extLst>
              <a:ext uri="{FF2B5EF4-FFF2-40B4-BE49-F238E27FC236}">
                <a16:creationId xmlns:a16="http://schemas.microsoft.com/office/drawing/2014/main" id="{AEE2A9D8-7C0C-F98E-3135-08D2E6FB5E08}"/>
              </a:ext>
            </a:extLst>
          </p:cNvPr>
          <p:cNvSpPr txBox="1">
            <a:spLocks noChangeArrowheads="1"/>
          </p:cNvSpPr>
          <p:nvPr/>
        </p:nvSpPr>
        <p:spPr bwMode="auto">
          <a:xfrm>
            <a:off x="3187701" y="4555405"/>
            <a:ext cx="1101071" cy="369332"/>
          </a:xfrm>
          <a:prstGeom prst="rect">
            <a:avLst/>
          </a:prstGeom>
          <a:noFill/>
          <a:ln w="9525">
            <a:noFill/>
            <a:miter lim="800000"/>
            <a:headEnd/>
            <a:tailEnd/>
          </a:ln>
        </p:spPr>
        <p:txBody>
          <a:bodyPr wrap="none">
            <a:spAutoFit/>
          </a:bodyPr>
          <a:lstStyle/>
          <a:p>
            <a:pPr eaLnBrk="0" hangingPunct="0"/>
            <a:r>
              <a:rPr lang="it-IT" b="1"/>
              <a:t>prenatale</a:t>
            </a:r>
          </a:p>
        </p:txBody>
      </p:sp>
      <p:sp>
        <p:nvSpPr>
          <p:cNvPr id="48" name="Text Box 25">
            <a:extLst>
              <a:ext uri="{FF2B5EF4-FFF2-40B4-BE49-F238E27FC236}">
                <a16:creationId xmlns:a16="http://schemas.microsoft.com/office/drawing/2014/main" id="{18DF4628-E6C7-0E63-4BBA-50DF951AA50B}"/>
              </a:ext>
            </a:extLst>
          </p:cNvPr>
          <p:cNvSpPr txBox="1">
            <a:spLocks noChangeArrowheads="1"/>
          </p:cNvSpPr>
          <p:nvPr/>
        </p:nvSpPr>
        <p:spPr bwMode="auto">
          <a:xfrm>
            <a:off x="3035300" y="2498005"/>
            <a:ext cx="317500"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49" name="Text Box 26">
            <a:extLst>
              <a:ext uri="{FF2B5EF4-FFF2-40B4-BE49-F238E27FC236}">
                <a16:creationId xmlns:a16="http://schemas.microsoft.com/office/drawing/2014/main" id="{D041AA26-9B1F-EFE3-AEA2-587E83F58A22}"/>
              </a:ext>
            </a:extLst>
          </p:cNvPr>
          <p:cNvSpPr txBox="1">
            <a:spLocks noChangeArrowheads="1"/>
          </p:cNvSpPr>
          <p:nvPr/>
        </p:nvSpPr>
        <p:spPr bwMode="auto">
          <a:xfrm>
            <a:off x="3340101" y="1888405"/>
            <a:ext cx="334963"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50" name="Text Box 27">
            <a:extLst>
              <a:ext uri="{FF2B5EF4-FFF2-40B4-BE49-F238E27FC236}">
                <a16:creationId xmlns:a16="http://schemas.microsoft.com/office/drawing/2014/main" id="{B3BB9629-2748-B5FC-BB1D-6C3338FDEB61}"/>
              </a:ext>
            </a:extLst>
          </p:cNvPr>
          <p:cNvSpPr txBox="1">
            <a:spLocks noChangeArrowheads="1"/>
          </p:cNvSpPr>
          <p:nvPr/>
        </p:nvSpPr>
        <p:spPr bwMode="auto">
          <a:xfrm>
            <a:off x="6159501" y="3869605"/>
            <a:ext cx="334963"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51" name="Text Box 28">
            <a:extLst>
              <a:ext uri="{FF2B5EF4-FFF2-40B4-BE49-F238E27FC236}">
                <a16:creationId xmlns:a16="http://schemas.microsoft.com/office/drawing/2014/main" id="{2E50A652-4E64-B580-EF9D-BEF6C8CCF5AF}"/>
              </a:ext>
            </a:extLst>
          </p:cNvPr>
          <p:cNvSpPr txBox="1">
            <a:spLocks noChangeArrowheads="1"/>
          </p:cNvSpPr>
          <p:nvPr/>
        </p:nvSpPr>
        <p:spPr bwMode="auto">
          <a:xfrm>
            <a:off x="6388101" y="2802805"/>
            <a:ext cx="309563"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52" name="Text Box 29">
            <a:extLst>
              <a:ext uri="{FF2B5EF4-FFF2-40B4-BE49-F238E27FC236}">
                <a16:creationId xmlns:a16="http://schemas.microsoft.com/office/drawing/2014/main" id="{D0275EA1-F926-A7C3-8EE3-AF40828DAD97}"/>
              </a:ext>
            </a:extLst>
          </p:cNvPr>
          <p:cNvSpPr txBox="1">
            <a:spLocks noChangeArrowheads="1"/>
          </p:cNvSpPr>
          <p:nvPr/>
        </p:nvSpPr>
        <p:spPr bwMode="auto">
          <a:xfrm>
            <a:off x="6616700" y="1964605"/>
            <a:ext cx="350838"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
        <p:nvSpPr>
          <p:cNvPr id="54" name="Freeform 31">
            <a:extLst>
              <a:ext uri="{FF2B5EF4-FFF2-40B4-BE49-F238E27FC236}">
                <a16:creationId xmlns:a16="http://schemas.microsoft.com/office/drawing/2014/main" id="{9D69AA40-9102-0DB2-FF70-F5AA879449AB}"/>
              </a:ext>
            </a:extLst>
          </p:cNvPr>
          <p:cNvSpPr>
            <a:spLocks/>
          </p:cNvSpPr>
          <p:nvPr/>
        </p:nvSpPr>
        <p:spPr bwMode="auto">
          <a:xfrm>
            <a:off x="2551114" y="3021880"/>
            <a:ext cx="6789737" cy="1303338"/>
          </a:xfrm>
          <a:custGeom>
            <a:avLst/>
            <a:gdLst>
              <a:gd name="T0" fmla="*/ 0 w 3456"/>
              <a:gd name="T1" fmla="*/ 1320 h 1344"/>
              <a:gd name="T2" fmla="*/ 480 w 3456"/>
              <a:gd name="T3" fmla="*/ 1320 h 1344"/>
              <a:gd name="T4" fmla="*/ 1104 w 3456"/>
              <a:gd name="T5" fmla="*/ 1176 h 1344"/>
              <a:gd name="T6" fmla="*/ 1440 w 3456"/>
              <a:gd name="T7" fmla="*/ 936 h 1344"/>
              <a:gd name="T8" fmla="*/ 2160 w 3456"/>
              <a:gd name="T9" fmla="*/ 168 h 1344"/>
              <a:gd name="T10" fmla="*/ 2448 w 3456"/>
              <a:gd name="T11" fmla="*/ 24 h 1344"/>
              <a:gd name="T12" fmla="*/ 2832 w 3456"/>
              <a:gd name="T13" fmla="*/ 24 h 1344"/>
              <a:gd name="T14" fmla="*/ 3456 w 3456"/>
              <a:gd name="T15" fmla="*/ 24 h 1344"/>
              <a:gd name="T16" fmla="*/ 0 60000 65536"/>
              <a:gd name="T17" fmla="*/ 0 60000 65536"/>
              <a:gd name="T18" fmla="*/ 0 60000 65536"/>
              <a:gd name="T19" fmla="*/ 0 60000 65536"/>
              <a:gd name="T20" fmla="*/ 0 60000 65536"/>
              <a:gd name="T21" fmla="*/ 0 60000 65536"/>
              <a:gd name="T22" fmla="*/ 0 60000 65536"/>
              <a:gd name="T23" fmla="*/ 0 60000 65536"/>
              <a:gd name="T24" fmla="*/ 0 w 3456"/>
              <a:gd name="T25" fmla="*/ 0 h 1344"/>
              <a:gd name="T26" fmla="*/ 3456 w 3456"/>
              <a:gd name="T27" fmla="*/ 1344 h 1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6" h="1344">
                <a:moveTo>
                  <a:pt x="0" y="1320"/>
                </a:moveTo>
                <a:cubicBezTo>
                  <a:pt x="148" y="1332"/>
                  <a:pt x="296" y="1344"/>
                  <a:pt x="480" y="1320"/>
                </a:cubicBezTo>
                <a:cubicBezTo>
                  <a:pt x="664" y="1296"/>
                  <a:pt x="944" y="1240"/>
                  <a:pt x="1104" y="1176"/>
                </a:cubicBezTo>
                <a:cubicBezTo>
                  <a:pt x="1264" y="1112"/>
                  <a:pt x="1264" y="1104"/>
                  <a:pt x="1440" y="936"/>
                </a:cubicBezTo>
                <a:cubicBezTo>
                  <a:pt x="1616" y="768"/>
                  <a:pt x="1992" y="320"/>
                  <a:pt x="2160" y="168"/>
                </a:cubicBezTo>
                <a:cubicBezTo>
                  <a:pt x="2328" y="16"/>
                  <a:pt x="2336" y="48"/>
                  <a:pt x="2448" y="24"/>
                </a:cubicBezTo>
                <a:cubicBezTo>
                  <a:pt x="2560" y="0"/>
                  <a:pt x="2664" y="24"/>
                  <a:pt x="2832" y="24"/>
                </a:cubicBezTo>
                <a:cubicBezTo>
                  <a:pt x="3000" y="24"/>
                  <a:pt x="3228" y="24"/>
                  <a:pt x="3456" y="24"/>
                </a:cubicBezTo>
              </a:path>
            </a:pathLst>
          </a:custGeom>
          <a:noFill/>
          <a:ln w="38100" cmpd="sng">
            <a:solidFill>
              <a:srgbClr val="FF9900"/>
            </a:solidFill>
            <a:round/>
            <a:headEnd/>
            <a:tailEnd/>
          </a:ln>
        </p:spPr>
        <p:txBody>
          <a:bodyPr wrap="none" anchor="ctr"/>
          <a:lstStyle/>
          <a:p>
            <a:endParaRPr lang="it-IT"/>
          </a:p>
        </p:txBody>
      </p:sp>
      <p:sp>
        <p:nvSpPr>
          <p:cNvPr id="55" name="Freeform 32">
            <a:extLst>
              <a:ext uri="{FF2B5EF4-FFF2-40B4-BE49-F238E27FC236}">
                <a16:creationId xmlns:a16="http://schemas.microsoft.com/office/drawing/2014/main" id="{A0B9111F-3D1E-C4DB-CE10-AA56E3F76516}"/>
              </a:ext>
            </a:extLst>
          </p:cNvPr>
          <p:cNvSpPr>
            <a:spLocks/>
          </p:cNvSpPr>
          <p:nvPr/>
        </p:nvSpPr>
        <p:spPr bwMode="auto">
          <a:xfrm>
            <a:off x="2927350" y="4234730"/>
            <a:ext cx="6789738" cy="84138"/>
          </a:xfrm>
          <a:custGeom>
            <a:avLst/>
            <a:gdLst>
              <a:gd name="T0" fmla="*/ 0 w 3456"/>
              <a:gd name="T1" fmla="*/ 1320 h 1344"/>
              <a:gd name="T2" fmla="*/ 480 w 3456"/>
              <a:gd name="T3" fmla="*/ 1320 h 1344"/>
              <a:gd name="T4" fmla="*/ 1104 w 3456"/>
              <a:gd name="T5" fmla="*/ 1176 h 1344"/>
              <a:gd name="T6" fmla="*/ 1440 w 3456"/>
              <a:gd name="T7" fmla="*/ 936 h 1344"/>
              <a:gd name="T8" fmla="*/ 2160 w 3456"/>
              <a:gd name="T9" fmla="*/ 168 h 1344"/>
              <a:gd name="T10" fmla="*/ 2448 w 3456"/>
              <a:gd name="T11" fmla="*/ 24 h 1344"/>
              <a:gd name="T12" fmla="*/ 2832 w 3456"/>
              <a:gd name="T13" fmla="*/ 24 h 1344"/>
              <a:gd name="T14" fmla="*/ 3456 w 3456"/>
              <a:gd name="T15" fmla="*/ 24 h 1344"/>
              <a:gd name="T16" fmla="*/ 0 60000 65536"/>
              <a:gd name="T17" fmla="*/ 0 60000 65536"/>
              <a:gd name="T18" fmla="*/ 0 60000 65536"/>
              <a:gd name="T19" fmla="*/ 0 60000 65536"/>
              <a:gd name="T20" fmla="*/ 0 60000 65536"/>
              <a:gd name="T21" fmla="*/ 0 60000 65536"/>
              <a:gd name="T22" fmla="*/ 0 60000 65536"/>
              <a:gd name="T23" fmla="*/ 0 60000 65536"/>
              <a:gd name="T24" fmla="*/ 0 w 3456"/>
              <a:gd name="T25" fmla="*/ 0 h 1344"/>
              <a:gd name="T26" fmla="*/ 3456 w 3456"/>
              <a:gd name="T27" fmla="*/ 1344 h 1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6" h="1344">
                <a:moveTo>
                  <a:pt x="0" y="1320"/>
                </a:moveTo>
                <a:cubicBezTo>
                  <a:pt x="148" y="1332"/>
                  <a:pt x="296" y="1344"/>
                  <a:pt x="480" y="1320"/>
                </a:cubicBezTo>
                <a:cubicBezTo>
                  <a:pt x="664" y="1296"/>
                  <a:pt x="944" y="1240"/>
                  <a:pt x="1104" y="1176"/>
                </a:cubicBezTo>
                <a:cubicBezTo>
                  <a:pt x="1264" y="1112"/>
                  <a:pt x="1264" y="1104"/>
                  <a:pt x="1440" y="936"/>
                </a:cubicBezTo>
                <a:cubicBezTo>
                  <a:pt x="1616" y="768"/>
                  <a:pt x="1992" y="320"/>
                  <a:pt x="2160" y="168"/>
                </a:cubicBezTo>
                <a:cubicBezTo>
                  <a:pt x="2328" y="16"/>
                  <a:pt x="2336" y="48"/>
                  <a:pt x="2448" y="24"/>
                </a:cubicBezTo>
                <a:cubicBezTo>
                  <a:pt x="2560" y="0"/>
                  <a:pt x="2664" y="24"/>
                  <a:pt x="2832" y="24"/>
                </a:cubicBezTo>
                <a:cubicBezTo>
                  <a:pt x="3000" y="24"/>
                  <a:pt x="3228" y="24"/>
                  <a:pt x="3456" y="24"/>
                </a:cubicBezTo>
              </a:path>
            </a:pathLst>
          </a:custGeom>
          <a:noFill/>
          <a:ln w="38100" cmpd="sng">
            <a:solidFill>
              <a:srgbClr val="FF9900"/>
            </a:solidFill>
            <a:round/>
            <a:headEnd/>
            <a:tailEnd/>
          </a:ln>
        </p:spPr>
        <p:txBody>
          <a:bodyPr wrap="none" anchor="ctr"/>
          <a:lstStyle/>
          <a:p>
            <a:endParaRPr lang="it-IT"/>
          </a:p>
        </p:txBody>
      </p:sp>
      <p:sp>
        <p:nvSpPr>
          <p:cNvPr id="56" name="Text Box 33">
            <a:extLst>
              <a:ext uri="{FF2B5EF4-FFF2-40B4-BE49-F238E27FC236}">
                <a16:creationId xmlns:a16="http://schemas.microsoft.com/office/drawing/2014/main" id="{A517313C-ED64-463B-4E24-B1A0427DEC04}"/>
              </a:ext>
            </a:extLst>
          </p:cNvPr>
          <p:cNvSpPr txBox="1">
            <a:spLocks noChangeArrowheads="1"/>
          </p:cNvSpPr>
          <p:nvPr/>
        </p:nvSpPr>
        <p:spPr bwMode="auto">
          <a:xfrm>
            <a:off x="2063751" y="5373216"/>
            <a:ext cx="1109599" cy="400110"/>
          </a:xfrm>
          <a:prstGeom prst="rect">
            <a:avLst/>
          </a:prstGeom>
          <a:noFill/>
          <a:ln w="9525">
            <a:noFill/>
            <a:miter lim="800000"/>
            <a:headEnd/>
            <a:tailEnd/>
          </a:ln>
        </p:spPr>
        <p:txBody>
          <a:bodyPr wrap="none">
            <a:spAutoFit/>
          </a:bodyPr>
          <a:lstStyle/>
          <a:p>
            <a:r>
              <a:rPr lang="it-IT" sz="2000" b="1" dirty="0"/>
              <a:t>Normale</a:t>
            </a:r>
          </a:p>
        </p:txBody>
      </p:sp>
      <p:sp>
        <p:nvSpPr>
          <p:cNvPr id="57" name="Text Box 34">
            <a:extLst>
              <a:ext uri="{FF2B5EF4-FFF2-40B4-BE49-F238E27FC236}">
                <a16:creationId xmlns:a16="http://schemas.microsoft.com/office/drawing/2014/main" id="{E805BFDC-6C23-5404-49FC-1A7D61FD3375}"/>
              </a:ext>
            </a:extLst>
          </p:cNvPr>
          <p:cNvSpPr txBox="1">
            <a:spLocks noChangeArrowheads="1"/>
          </p:cNvSpPr>
          <p:nvPr/>
        </p:nvSpPr>
        <p:spPr bwMode="auto">
          <a:xfrm>
            <a:off x="2063750" y="5373216"/>
            <a:ext cx="5040808" cy="400110"/>
          </a:xfrm>
          <a:prstGeom prst="rect">
            <a:avLst/>
          </a:prstGeom>
          <a:noFill/>
          <a:ln w="9525">
            <a:noFill/>
            <a:miter lim="800000"/>
            <a:headEnd/>
            <a:tailEnd/>
          </a:ln>
        </p:spPr>
        <p:txBody>
          <a:bodyPr wrap="square">
            <a:spAutoFit/>
          </a:bodyPr>
          <a:lstStyle/>
          <a:p>
            <a:r>
              <a:rPr lang="it-IT" sz="2000" b="1" dirty="0"/>
              <a:t>Trait talassemico o talassemia/Hz/portatore</a:t>
            </a:r>
          </a:p>
        </p:txBody>
      </p:sp>
      <p:sp>
        <p:nvSpPr>
          <p:cNvPr id="58" name="Text Box 35">
            <a:extLst>
              <a:ext uri="{FF2B5EF4-FFF2-40B4-BE49-F238E27FC236}">
                <a16:creationId xmlns:a16="http://schemas.microsoft.com/office/drawing/2014/main" id="{C6A9FF0C-D5C3-7A34-94B4-35E1E03B71E1}"/>
              </a:ext>
            </a:extLst>
          </p:cNvPr>
          <p:cNvSpPr txBox="1">
            <a:spLocks noChangeArrowheads="1"/>
          </p:cNvSpPr>
          <p:nvPr/>
        </p:nvSpPr>
        <p:spPr bwMode="auto">
          <a:xfrm>
            <a:off x="2063751" y="5373216"/>
            <a:ext cx="2027927" cy="400110"/>
          </a:xfrm>
          <a:prstGeom prst="rect">
            <a:avLst/>
          </a:prstGeom>
          <a:noFill/>
          <a:ln w="9525">
            <a:noFill/>
            <a:miter lim="800000"/>
            <a:headEnd/>
            <a:tailEnd/>
          </a:ln>
        </p:spPr>
        <p:txBody>
          <a:bodyPr wrap="none">
            <a:spAutoFit/>
          </a:bodyPr>
          <a:lstStyle/>
          <a:p>
            <a:r>
              <a:rPr lang="it-IT" sz="2000" b="1" dirty="0"/>
              <a:t>Talassemia major</a:t>
            </a:r>
          </a:p>
        </p:txBody>
      </p:sp>
      <p:sp>
        <p:nvSpPr>
          <p:cNvPr id="59" name="Freeform 38">
            <a:extLst>
              <a:ext uri="{FF2B5EF4-FFF2-40B4-BE49-F238E27FC236}">
                <a16:creationId xmlns:a16="http://schemas.microsoft.com/office/drawing/2014/main" id="{3EED5A59-7559-77BC-FC13-C4FDADFAD5C2}"/>
              </a:ext>
            </a:extLst>
          </p:cNvPr>
          <p:cNvSpPr>
            <a:spLocks/>
          </p:cNvSpPr>
          <p:nvPr/>
        </p:nvSpPr>
        <p:spPr bwMode="auto">
          <a:xfrm>
            <a:off x="2495550" y="1870943"/>
            <a:ext cx="6777038" cy="2362200"/>
          </a:xfrm>
          <a:custGeom>
            <a:avLst/>
            <a:gdLst>
              <a:gd name="T0" fmla="*/ 0 w 4269"/>
              <a:gd name="T1" fmla="*/ 1451 h 1488"/>
              <a:gd name="T2" fmla="*/ 416 w 4269"/>
              <a:gd name="T3" fmla="*/ 1451 h 1488"/>
              <a:gd name="T4" fmla="*/ 832 w 4269"/>
              <a:gd name="T5" fmla="*/ 1228 h 1488"/>
              <a:gd name="T6" fmla="*/ 1366 w 4269"/>
              <a:gd name="T7" fmla="*/ 502 h 1488"/>
              <a:gd name="T8" fmla="*/ 1723 w 4269"/>
              <a:gd name="T9" fmla="*/ 56 h 1488"/>
              <a:gd name="T10" fmla="*/ 2079 w 4269"/>
              <a:gd name="T11" fmla="*/ 167 h 1488"/>
              <a:gd name="T12" fmla="*/ 2293 w 4269"/>
              <a:gd name="T13" fmla="*/ 373 h 1488"/>
              <a:gd name="T14" fmla="*/ 2549 w 4269"/>
              <a:gd name="T15" fmla="*/ 733 h 1488"/>
              <a:gd name="T16" fmla="*/ 2837 w 4269"/>
              <a:gd name="T17" fmla="*/ 949 h 1488"/>
              <a:gd name="T18" fmla="*/ 3141 w 4269"/>
              <a:gd name="T19" fmla="*/ 1037 h 1488"/>
              <a:gd name="T20" fmla="*/ 3333 w 4269"/>
              <a:gd name="T21" fmla="*/ 1045 h 1488"/>
              <a:gd name="T22" fmla="*/ 3829 w 4269"/>
              <a:gd name="T23" fmla="*/ 1069 h 1488"/>
              <a:gd name="T24" fmla="*/ 4269 w 4269"/>
              <a:gd name="T25" fmla="*/ 1109 h 1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69"/>
              <a:gd name="T40" fmla="*/ 0 h 1488"/>
              <a:gd name="T41" fmla="*/ 4269 w 4269"/>
              <a:gd name="T42" fmla="*/ 1488 h 1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69" h="1488">
                <a:moveTo>
                  <a:pt x="0" y="1451"/>
                </a:moveTo>
                <a:cubicBezTo>
                  <a:pt x="139" y="1469"/>
                  <a:pt x="277" y="1488"/>
                  <a:pt x="416" y="1451"/>
                </a:cubicBezTo>
                <a:cubicBezTo>
                  <a:pt x="554" y="1414"/>
                  <a:pt x="673" y="1386"/>
                  <a:pt x="832" y="1228"/>
                </a:cubicBezTo>
                <a:cubicBezTo>
                  <a:pt x="990" y="1070"/>
                  <a:pt x="1218" y="698"/>
                  <a:pt x="1366" y="502"/>
                </a:cubicBezTo>
                <a:cubicBezTo>
                  <a:pt x="1515" y="307"/>
                  <a:pt x="1604" y="112"/>
                  <a:pt x="1723" y="56"/>
                </a:cubicBezTo>
                <a:cubicBezTo>
                  <a:pt x="1842" y="0"/>
                  <a:pt x="1984" y="114"/>
                  <a:pt x="2079" y="167"/>
                </a:cubicBezTo>
                <a:cubicBezTo>
                  <a:pt x="2174" y="220"/>
                  <a:pt x="2215" y="279"/>
                  <a:pt x="2293" y="373"/>
                </a:cubicBezTo>
                <a:cubicBezTo>
                  <a:pt x="2371" y="467"/>
                  <a:pt x="2458" y="637"/>
                  <a:pt x="2549" y="733"/>
                </a:cubicBezTo>
                <a:cubicBezTo>
                  <a:pt x="2640" y="829"/>
                  <a:pt x="2738" y="898"/>
                  <a:pt x="2837" y="949"/>
                </a:cubicBezTo>
                <a:cubicBezTo>
                  <a:pt x="2936" y="1000"/>
                  <a:pt x="3058" y="1021"/>
                  <a:pt x="3141" y="1037"/>
                </a:cubicBezTo>
                <a:cubicBezTo>
                  <a:pt x="3224" y="1053"/>
                  <a:pt x="3218" y="1040"/>
                  <a:pt x="3333" y="1045"/>
                </a:cubicBezTo>
                <a:cubicBezTo>
                  <a:pt x="3448" y="1050"/>
                  <a:pt x="3673" y="1058"/>
                  <a:pt x="3829" y="1069"/>
                </a:cubicBezTo>
                <a:cubicBezTo>
                  <a:pt x="3985" y="1080"/>
                  <a:pt x="4177" y="1101"/>
                  <a:pt x="4269" y="1109"/>
                </a:cubicBezTo>
              </a:path>
            </a:pathLst>
          </a:custGeom>
          <a:noFill/>
          <a:ln w="38100" cmpd="sng">
            <a:solidFill>
              <a:schemeClr val="bg2"/>
            </a:solidFill>
            <a:round/>
            <a:headEnd/>
            <a:tailEnd/>
          </a:ln>
        </p:spPr>
        <p:txBody>
          <a:bodyPr wrap="none" anchor="ctr"/>
          <a:lstStyle/>
          <a:p>
            <a:endParaRPr lang="it-IT"/>
          </a:p>
        </p:txBody>
      </p:sp>
      <p:sp>
        <p:nvSpPr>
          <p:cNvPr id="60" name="Text Box 39">
            <a:extLst>
              <a:ext uri="{FF2B5EF4-FFF2-40B4-BE49-F238E27FC236}">
                <a16:creationId xmlns:a16="http://schemas.microsoft.com/office/drawing/2014/main" id="{789D4EEE-8D9B-274A-CAF9-FBF99889AC4E}"/>
              </a:ext>
            </a:extLst>
          </p:cNvPr>
          <p:cNvSpPr txBox="1">
            <a:spLocks noChangeArrowheads="1"/>
          </p:cNvSpPr>
          <p:nvPr/>
        </p:nvSpPr>
        <p:spPr bwMode="auto">
          <a:xfrm>
            <a:off x="6600825" y="3861668"/>
            <a:ext cx="350838" cy="457200"/>
          </a:xfrm>
          <a:prstGeom prst="rect">
            <a:avLst/>
          </a:prstGeom>
          <a:noFill/>
          <a:ln w="9525">
            <a:noFill/>
            <a:miter lim="800000"/>
            <a:headEnd/>
            <a:tailEnd/>
          </a:ln>
        </p:spPr>
        <p:txBody>
          <a:bodyPr wrap="none">
            <a:spAutoFit/>
          </a:bodyPr>
          <a:lstStyle/>
          <a:p>
            <a:pPr eaLnBrk="0" hangingPunct="0"/>
            <a:r>
              <a:rPr lang="it-IT" sz="2400">
                <a:sym typeface="Symbol" pitchFamily="18" charset="2"/>
              </a:rPr>
              <a:t></a:t>
            </a:r>
            <a:endParaRPr lang="it-IT" sz="2400"/>
          </a:p>
        </p:txBody>
      </p:sp>
    </p:spTree>
    <p:extLst>
      <p:ext uri="{BB962C8B-B14F-4D97-AF65-F5344CB8AC3E}">
        <p14:creationId xmlns:p14="http://schemas.microsoft.com/office/powerpoint/2010/main" val="41613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6"/>
                                        </p:tgtEl>
                                      </p:cBhvr>
                                    </p:animEffect>
                                    <p:set>
                                      <p:cBhvr>
                                        <p:cTn id="10" dur="1" fill="hold">
                                          <p:stCondLst>
                                            <p:cond delay="499"/>
                                          </p:stCondLst>
                                        </p:cTn>
                                        <p:tgtEl>
                                          <p:spTgt spid="5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4"/>
                                        </p:tgtEl>
                                      </p:cBhvr>
                                    </p:animEffect>
                                    <p:set>
                                      <p:cBhvr>
                                        <p:cTn id="22" dur="1" fill="hold">
                                          <p:stCondLst>
                                            <p:cond delay="499"/>
                                          </p:stCondLst>
                                        </p:cTn>
                                        <p:tgtEl>
                                          <p:spTgt spid="5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7"/>
                                        </p:tgtEl>
                                      </p:cBhvr>
                                    </p:animEffect>
                                    <p:set>
                                      <p:cBhvr>
                                        <p:cTn id="25" dur="1" fill="hold">
                                          <p:stCondLst>
                                            <p:cond delay="499"/>
                                          </p:stCondLst>
                                        </p:cTn>
                                        <p:tgtEl>
                                          <p:spTgt spid="57"/>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childTnLst>
                                </p:cTn>
                              </p:par>
                              <p:par>
                                <p:cTn id="36" presetID="10" presetClass="exit" presetSubtype="0" fill="hold" grpId="0" nodeType="with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childTnLst>
                                </p:cTn>
                              </p:par>
                              <p:par>
                                <p:cTn id="42" presetID="10" presetClass="exit" presetSubtype="0" fill="hold" grpId="0" nodeType="withEffect">
                                  <p:stCondLst>
                                    <p:cond delay="0"/>
                                  </p:stCondLst>
                                  <p:childTnLst>
                                    <p:animEffect transition="out" filter="fade">
                                      <p:cBhvr>
                                        <p:cTn id="43" dur="500"/>
                                        <p:tgtEl>
                                          <p:spTgt spid="39"/>
                                        </p:tgtEl>
                                      </p:cBhvr>
                                    </p:animEffect>
                                    <p:set>
                                      <p:cBhvr>
                                        <p:cTn id="44"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animBg="1"/>
      <p:bldP spid="52" grpId="0"/>
      <p:bldP spid="54" grpId="0" animBg="1"/>
      <p:bldP spid="54" grpId="1" animBg="1"/>
      <p:bldP spid="55" grpId="0" animBg="1"/>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744E2F2A-18D7-4131-BF2C-16A42A78BEC0}"/>
              </a:ext>
            </a:extLst>
          </p:cNvPr>
          <p:cNvSpPr txBox="1"/>
          <p:nvPr/>
        </p:nvSpPr>
        <p:spPr>
          <a:xfrm>
            <a:off x="2852212" y="608168"/>
            <a:ext cx="1790811" cy="707886"/>
          </a:xfrm>
          <a:prstGeom prst="rect">
            <a:avLst/>
          </a:prstGeom>
          <a:noFill/>
        </p:spPr>
        <p:txBody>
          <a:bodyPr wrap="none" rtlCol="0">
            <a:spAutoFit/>
          </a:bodyPr>
          <a:lstStyle/>
          <a:p>
            <a:r>
              <a:rPr lang="en-US" sz="2000" dirty="0" err="1"/>
              <a:t>Sbilanciamento</a:t>
            </a:r>
            <a:endParaRPr lang="en-US" sz="2000" dirty="0"/>
          </a:p>
          <a:p>
            <a:r>
              <a:rPr lang="en-US" sz="2000" dirty="0" err="1"/>
              <a:t>Catene</a:t>
            </a:r>
            <a:r>
              <a:rPr lang="en-US" sz="2000" dirty="0"/>
              <a:t> </a:t>
            </a:r>
            <a:r>
              <a:rPr lang="en-US" sz="2000" dirty="0">
                <a:latin typeface="Symbol" panose="05050102010706020507" pitchFamily="18" charset="2"/>
              </a:rPr>
              <a:t>a/b</a:t>
            </a:r>
          </a:p>
        </p:txBody>
      </p:sp>
      <p:sp>
        <p:nvSpPr>
          <p:cNvPr id="48" name="TextBox 47">
            <a:extLst>
              <a:ext uri="{FF2B5EF4-FFF2-40B4-BE49-F238E27FC236}">
                <a16:creationId xmlns:a16="http://schemas.microsoft.com/office/drawing/2014/main" id="{BF06EA3B-6158-4100-B422-DC8CD0167C91}"/>
              </a:ext>
            </a:extLst>
          </p:cNvPr>
          <p:cNvSpPr txBox="1"/>
          <p:nvPr/>
        </p:nvSpPr>
        <p:spPr>
          <a:xfrm>
            <a:off x="5346602" y="602259"/>
            <a:ext cx="1989904" cy="707886"/>
          </a:xfrm>
          <a:prstGeom prst="rect">
            <a:avLst/>
          </a:prstGeom>
          <a:noFill/>
        </p:spPr>
        <p:txBody>
          <a:bodyPr wrap="none" rtlCol="0">
            <a:spAutoFit/>
          </a:bodyPr>
          <a:lstStyle/>
          <a:p>
            <a:r>
              <a:rPr lang="en-US" sz="2000" dirty="0" err="1"/>
              <a:t>Danno</a:t>
            </a:r>
            <a:r>
              <a:rPr lang="en-US" sz="2000" dirty="0"/>
              <a:t> </a:t>
            </a:r>
            <a:r>
              <a:rPr lang="en-US" sz="2000" dirty="0" err="1"/>
              <a:t>precursori</a:t>
            </a:r>
            <a:endParaRPr lang="en-US" sz="2000" dirty="0"/>
          </a:p>
          <a:p>
            <a:r>
              <a:rPr lang="en-US" sz="2000" dirty="0" err="1"/>
              <a:t>Globuli</a:t>
            </a:r>
            <a:r>
              <a:rPr lang="en-US" sz="2000" dirty="0"/>
              <a:t> </a:t>
            </a:r>
            <a:r>
              <a:rPr lang="en-US" sz="2000" dirty="0" err="1"/>
              <a:t>rossi</a:t>
            </a:r>
            <a:endParaRPr lang="en-US" sz="2000" dirty="0"/>
          </a:p>
        </p:txBody>
      </p:sp>
      <p:cxnSp>
        <p:nvCxnSpPr>
          <p:cNvPr id="50" name="Straight Arrow Connector 49">
            <a:extLst>
              <a:ext uri="{FF2B5EF4-FFF2-40B4-BE49-F238E27FC236}">
                <a16:creationId xmlns:a16="http://schemas.microsoft.com/office/drawing/2014/main" id="{DD521225-8B72-4B23-84FD-53CBE92E05DE}"/>
              </a:ext>
            </a:extLst>
          </p:cNvPr>
          <p:cNvCxnSpPr>
            <a:cxnSpLocks/>
          </p:cNvCxnSpPr>
          <p:nvPr/>
        </p:nvCxnSpPr>
        <p:spPr>
          <a:xfrm>
            <a:off x="7404100" y="876300"/>
            <a:ext cx="7916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8719C79-7AC5-42B7-8DCC-9F93CC596F05}"/>
              </a:ext>
            </a:extLst>
          </p:cNvPr>
          <p:cNvSpPr txBox="1"/>
          <p:nvPr/>
        </p:nvSpPr>
        <p:spPr>
          <a:xfrm>
            <a:off x="8561060" y="597987"/>
            <a:ext cx="2943883" cy="1446550"/>
          </a:xfrm>
          <a:prstGeom prst="rect">
            <a:avLst/>
          </a:prstGeom>
          <a:noFill/>
        </p:spPr>
        <p:txBody>
          <a:bodyPr wrap="none" rtlCol="0">
            <a:spAutoFit/>
          </a:bodyPr>
          <a:lstStyle/>
          <a:p>
            <a:pPr algn="ctr"/>
            <a:r>
              <a:rPr lang="en-US" sz="2000" dirty="0" err="1"/>
              <a:t>Globuli</a:t>
            </a:r>
            <a:r>
              <a:rPr lang="en-US" sz="2000" dirty="0"/>
              <a:t> </a:t>
            </a:r>
            <a:r>
              <a:rPr lang="en-US" sz="2000" dirty="0" err="1"/>
              <a:t>rossi</a:t>
            </a:r>
            <a:r>
              <a:rPr lang="en-US" sz="2000" dirty="0"/>
              <a:t> </a:t>
            </a:r>
            <a:r>
              <a:rPr lang="en-US" sz="2000" dirty="0" err="1"/>
              <a:t>danneggiati</a:t>
            </a:r>
            <a:endParaRPr lang="en-US" sz="2000" dirty="0"/>
          </a:p>
          <a:p>
            <a:pPr algn="ctr"/>
            <a:r>
              <a:rPr lang="en-US" sz="2000" dirty="0" err="1"/>
              <a:t>Sequestrazione</a:t>
            </a:r>
            <a:r>
              <a:rPr lang="en-US" sz="2000" dirty="0"/>
              <a:t> </a:t>
            </a:r>
            <a:r>
              <a:rPr lang="en-US" sz="2000" dirty="0" err="1"/>
              <a:t>nella</a:t>
            </a:r>
            <a:r>
              <a:rPr lang="en-US" sz="2000" dirty="0"/>
              <a:t> </a:t>
            </a:r>
            <a:r>
              <a:rPr lang="en-US" sz="2000" dirty="0" err="1"/>
              <a:t>milza</a:t>
            </a:r>
            <a:endParaRPr lang="en-US" sz="2000" dirty="0"/>
          </a:p>
          <a:p>
            <a:pPr algn="ctr"/>
            <a:r>
              <a:rPr lang="en-US" sz="2400" b="1" dirty="0" err="1"/>
              <a:t>Difetto</a:t>
            </a:r>
            <a:r>
              <a:rPr lang="en-US" sz="2400" b="1" dirty="0"/>
              <a:t> </a:t>
            </a:r>
            <a:r>
              <a:rPr lang="en-US" sz="2400" b="1" dirty="0" err="1"/>
              <a:t>immunitario</a:t>
            </a:r>
            <a:endParaRPr lang="en-US" sz="2400" b="1" dirty="0"/>
          </a:p>
          <a:p>
            <a:pPr algn="ctr"/>
            <a:r>
              <a:rPr lang="en-US" sz="2400" b="1" dirty="0"/>
              <a:t>Anemia</a:t>
            </a:r>
          </a:p>
        </p:txBody>
      </p:sp>
      <p:cxnSp>
        <p:nvCxnSpPr>
          <p:cNvPr id="53" name="Straight Arrow Connector 52">
            <a:extLst>
              <a:ext uri="{FF2B5EF4-FFF2-40B4-BE49-F238E27FC236}">
                <a16:creationId xmlns:a16="http://schemas.microsoft.com/office/drawing/2014/main" id="{FFE5EED0-DA8B-426B-A358-423E95460341}"/>
              </a:ext>
            </a:extLst>
          </p:cNvPr>
          <p:cNvCxnSpPr>
            <a:cxnSpLocks/>
          </p:cNvCxnSpPr>
          <p:nvPr/>
        </p:nvCxnSpPr>
        <p:spPr>
          <a:xfrm>
            <a:off x="10160000" y="2012264"/>
            <a:ext cx="0" cy="383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A55E969-B626-4348-A72F-D0EF12F04A46}"/>
              </a:ext>
            </a:extLst>
          </p:cNvPr>
          <p:cNvSpPr txBox="1"/>
          <p:nvPr/>
        </p:nvSpPr>
        <p:spPr>
          <a:xfrm>
            <a:off x="9741912" y="2310083"/>
            <a:ext cx="1909497" cy="769441"/>
          </a:xfrm>
          <a:prstGeom prst="rect">
            <a:avLst/>
          </a:prstGeom>
          <a:noFill/>
        </p:spPr>
        <p:txBody>
          <a:bodyPr wrap="none" rtlCol="0">
            <a:spAutoFit/>
          </a:bodyPr>
          <a:lstStyle/>
          <a:p>
            <a:r>
              <a:rPr lang="en-US" sz="2000" dirty="0" err="1"/>
              <a:t>Ittero</a:t>
            </a:r>
            <a:endParaRPr lang="en-US" sz="2000" dirty="0"/>
          </a:p>
          <a:p>
            <a:r>
              <a:rPr lang="en-US" sz="2400" b="1" dirty="0" err="1"/>
              <a:t>Coliche</a:t>
            </a:r>
            <a:r>
              <a:rPr lang="en-US" sz="2400" b="1" dirty="0"/>
              <a:t> </a:t>
            </a:r>
            <a:r>
              <a:rPr lang="en-US" sz="2400" b="1" dirty="0" err="1"/>
              <a:t>biliari</a:t>
            </a:r>
            <a:endParaRPr lang="en-US" sz="2400" b="1" dirty="0"/>
          </a:p>
        </p:txBody>
      </p:sp>
      <p:cxnSp>
        <p:nvCxnSpPr>
          <p:cNvPr id="56" name="Straight Arrow Connector 55">
            <a:extLst>
              <a:ext uri="{FF2B5EF4-FFF2-40B4-BE49-F238E27FC236}">
                <a16:creationId xmlns:a16="http://schemas.microsoft.com/office/drawing/2014/main" id="{B98CD409-61DF-4981-81D2-2B59B57AE973}"/>
              </a:ext>
            </a:extLst>
          </p:cNvPr>
          <p:cNvCxnSpPr>
            <a:cxnSpLocks/>
            <a:stCxn id="51" idx="1"/>
            <a:endCxn id="57" idx="0"/>
          </p:cNvCxnSpPr>
          <p:nvPr/>
        </p:nvCxnSpPr>
        <p:spPr>
          <a:xfrm flipH="1">
            <a:off x="7620013" y="1321262"/>
            <a:ext cx="941047" cy="64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224AB26-9B40-4E28-856F-97D3B4CD6981}"/>
              </a:ext>
            </a:extLst>
          </p:cNvPr>
          <p:cNvCxnSpPr/>
          <p:nvPr/>
        </p:nvCxnSpPr>
        <p:spPr>
          <a:xfrm flipH="1">
            <a:off x="5293077" y="2434948"/>
            <a:ext cx="9567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0407478-B06F-4EF5-AD55-0841648E30DE}"/>
              </a:ext>
            </a:extLst>
          </p:cNvPr>
          <p:cNvSpPr txBox="1"/>
          <p:nvPr/>
        </p:nvSpPr>
        <p:spPr>
          <a:xfrm>
            <a:off x="3344333" y="2193284"/>
            <a:ext cx="1940897" cy="830997"/>
          </a:xfrm>
          <a:prstGeom prst="rect">
            <a:avLst/>
          </a:prstGeom>
          <a:noFill/>
        </p:spPr>
        <p:txBody>
          <a:bodyPr wrap="square" rtlCol="0">
            <a:spAutoFit/>
          </a:bodyPr>
          <a:lstStyle/>
          <a:p>
            <a:r>
              <a:rPr lang="en-US" sz="2400" b="1" dirty="0" err="1"/>
              <a:t>Deformazioni</a:t>
            </a:r>
            <a:r>
              <a:rPr lang="en-US" sz="2400" b="1" dirty="0"/>
              <a:t> </a:t>
            </a:r>
            <a:r>
              <a:rPr lang="en-US" sz="2400" b="1" dirty="0" err="1"/>
              <a:t>ossee</a:t>
            </a:r>
            <a:endParaRPr lang="en-US" sz="2400" b="1" dirty="0"/>
          </a:p>
        </p:txBody>
      </p:sp>
      <p:cxnSp>
        <p:nvCxnSpPr>
          <p:cNvPr id="61" name="Straight Arrow Connector 60">
            <a:extLst>
              <a:ext uri="{FF2B5EF4-FFF2-40B4-BE49-F238E27FC236}">
                <a16:creationId xmlns:a16="http://schemas.microsoft.com/office/drawing/2014/main" id="{D1394632-8E47-4A1C-A23A-9D177C647249}"/>
              </a:ext>
            </a:extLst>
          </p:cNvPr>
          <p:cNvCxnSpPr/>
          <p:nvPr/>
        </p:nvCxnSpPr>
        <p:spPr>
          <a:xfrm>
            <a:off x="4675011" y="876300"/>
            <a:ext cx="4995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E029F85-9A9F-4C9A-9A00-C918C246E1D1}"/>
              </a:ext>
            </a:extLst>
          </p:cNvPr>
          <p:cNvSpPr txBox="1"/>
          <p:nvPr/>
        </p:nvSpPr>
        <p:spPr>
          <a:xfrm>
            <a:off x="257198" y="999439"/>
            <a:ext cx="1311578" cy="461665"/>
          </a:xfrm>
          <a:prstGeom prst="rect">
            <a:avLst/>
          </a:prstGeom>
          <a:noFill/>
          <a:ln>
            <a:solidFill>
              <a:srgbClr val="FF0000"/>
            </a:solidFill>
          </a:ln>
        </p:spPr>
        <p:txBody>
          <a:bodyPr wrap="none" rtlCol="0">
            <a:spAutoFit/>
          </a:bodyPr>
          <a:lstStyle/>
          <a:p>
            <a:r>
              <a:rPr lang="en-US" sz="2400" b="1" dirty="0" err="1">
                <a:solidFill>
                  <a:srgbClr val="FF0000"/>
                </a:solidFill>
              </a:rPr>
              <a:t>Eziologia</a:t>
            </a:r>
            <a:endParaRPr lang="en-US" sz="2400" b="1" dirty="0">
              <a:solidFill>
                <a:srgbClr val="FF0000"/>
              </a:solidFill>
            </a:endParaRPr>
          </a:p>
        </p:txBody>
      </p:sp>
      <p:cxnSp>
        <p:nvCxnSpPr>
          <p:cNvPr id="65" name="Straight Arrow Connector 64">
            <a:extLst>
              <a:ext uri="{FF2B5EF4-FFF2-40B4-BE49-F238E27FC236}">
                <a16:creationId xmlns:a16="http://schemas.microsoft.com/office/drawing/2014/main" id="{89E8714B-43E3-4545-92CB-B19E3C8DAAE9}"/>
              </a:ext>
            </a:extLst>
          </p:cNvPr>
          <p:cNvCxnSpPr>
            <a:cxnSpLocks/>
          </p:cNvCxnSpPr>
          <p:nvPr/>
        </p:nvCxnSpPr>
        <p:spPr>
          <a:xfrm>
            <a:off x="7498777" y="3035300"/>
            <a:ext cx="0" cy="3692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159A509-88FD-405E-B5F2-5535A41174D1}"/>
              </a:ext>
            </a:extLst>
          </p:cNvPr>
          <p:cNvSpPr txBox="1"/>
          <p:nvPr/>
        </p:nvSpPr>
        <p:spPr>
          <a:xfrm>
            <a:off x="6860243" y="3404531"/>
            <a:ext cx="1302472" cy="400110"/>
          </a:xfrm>
          <a:prstGeom prst="rect">
            <a:avLst/>
          </a:prstGeom>
          <a:noFill/>
        </p:spPr>
        <p:txBody>
          <a:bodyPr wrap="none" rtlCol="0">
            <a:spAutoFit/>
          </a:bodyPr>
          <a:lstStyle/>
          <a:p>
            <a:r>
              <a:rPr lang="en-US" sz="2000" dirty="0" err="1"/>
              <a:t>Trasfusioni</a:t>
            </a:r>
            <a:endParaRPr lang="en-US" sz="2000" dirty="0"/>
          </a:p>
        </p:txBody>
      </p:sp>
      <p:sp>
        <p:nvSpPr>
          <p:cNvPr id="67" name="TextBox 66">
            <a:extLst>
              <a:ext uri="{FF2B5EF4-FFF2-40B4-BE49-F238E27FC236}">
                <a16:creationId xmlns:a16="http://schemas.microsoft.com/office/drawing/2014/main" id="{E73AECE3-92FC-4F92-84CC-D8F0ADD61AE8}"/>
              </a:ext>
            </a:extLst>
          </p:cNvPr>
          <p:cNvSpPr txBox="1"/>
          <p:nvPr/>
        </p:nvSpPr>
        <p:spPr>
          <a:xfrm>
            <a:off x="9271000" y="3383527"/>
            <a:ext cx="1788375" cy="400110"/>
          </a:xfrm>
          <a:prstGeom prst="rect">
            <a:avLst/>
          </a:prstGeom>
          <a:noFill/>
        </p:spPr>
        <p:txBody>
          <a:bodyPr wrap="none" rtlCol="0">
            <a:spAutoFit/>
          </a:bodyPr>
          <a:lstStyle/>
          <a:p>
            <a:r>
              <a:rPr lang="en-US" sz="2000" dirty="0" err="1"/>
              <a:t>Accumulo</a:t>
            </a:r>
            <a:r>
              <a:rPr lang="en-US" sz="2000" dirty="0"/>
              <a:t> ferro</a:t>
            </a:r>
          </a:p>
        </p:txBody>
      </p:sp>
      <p:sp>
        <p:nvSpPr>
          <p:cNvPr id="68" name="TextBox 67">
            <a:extLst>
              <a:ext uri="{FF2B5EF4-FFF2-40B4-BE49-F238E27FC236}">
                <a16:creationId xmlns:a16="http://schemas.microsoft.com/office/drawing/2014/main" id="{90E4E045-2CFE-4618-A756-BB575E10ABB5}"/>
              </a:ext>
            </a:extLst>
          </p:cNvPr>
          <p:cNvSpPr txBox="1"/>
          <p:nvPr/>
        </p:nvSpPr>
        <p:spPr>
          <a:xfrm>
            <a:off x="8883631" y="4150711"/>
            <a:ext cx="3132268" cy="2308324"/>
          </a:xfrm>
          <a:prstGeom prst="rect">
            <a:avLst/>
          </a:prstGeom>
          <a:noFill/>
        </p:spPr>
        <p:txBody>
          <a:bodyPr wrap="none" rtlCol="0">
            <a:spAutoFit/>
          </a:bodyPr>
          <a:lstStyle/>
          <a:p>
            <a:r>
              <a:rPr lang="en-US" sz="2400" dirty="0" err="1"/>
              <a:t>Danno</a:t>
            </a:r>
            <a:r>
              <a:rPr lang="en-US" sz="2400" dirty="0"/>
              <a:t> </a:t>
            </a:r>
            <a:r>
              <a:rPr lang="en-US" sz="2400" b="1" dirty="0" err="1"/>
              <a:t>fegato</a:t>
            </a:r>
            <a:endParaRPr lang="en-US" sz="2400" b="1" dirty="0"/>
          </a:p>
          <a:p>
            <a:r>
              <a:rPr lang="en-US" sz="2400" dirty="0" err="1"/>
              <a:t>Danno</a:t>
            </a:r>
            <a:r>
              <a:rPr lang="en-US" sz="2400" dirty="0"/>
              <a:t> </a:t>
            </a:r>
            <a:r>
              <a:rPr lang="en-US" sz="2400" dirty="0" err="1"/>
              <a:t>organi</a:t>
            </a:r>
            <a:r>
              <a:rPr lang="en-US" sz="2400" dirty="0"/>
              <a:t> </a:t>
            </a:r>
            <a:r>
              <a:rPr lang="en-US" sz="2400" b="1" dirty="0" err="1"/>
              <a:t>endocrini</a:t>
            </a:r>
            <a:endParaRPr lang="en-US" sz="2400" b="1" dirty="0"/>
          </a:p>
          <a:p>
            <a:pPr marL="285750" indent="-285750">
              <a:buFontTx/>
              <a:buChar char="-"/>
            </a:pPr>
            <a:r>
              <a:rPr lang="en-US" sz="2400" dirty="0" err="1"/>
              <a:t>Diabete</a:t>
            </a:r>
            <a:endParaRPr lang="en-US" sz="2400" dirty="0"/>
          </a:p>
          <a:p>
            <a:pPr marL="285750" indent="-285750">
              <a:buFontTx/>
              <a:buChar char="-"/>
            </a:pPr>
            <a:r>
              <a:rPr lang="en-US" sz="2400" dirty="0" err="1"/>
              <a:t>Ridotta</a:t>
            </a:r>
            <a:r>
              <a:rPr lang="en-US" sz="2400" dirty="0"/>
              <a:t> </a:t>
            </a:r>
            <a:r>
              <a:rPr lang="en-US" sz="2400" dirty="0" err="1"/>
              <a:t>crescita</a:t>
            </a:r>
            <a:endParaRPr lang="en-US" sz="2400" dirty="0"/>
          </a:p>
          <a:p>
            <a:pPr marL="285750" indent="-285750">
              <a:buFontTx/>
              <a:buChar char="-"/>
            </a:pPr>
            <a:r>
              <a:rPr lang="en-US" sz="2400" dirty="0" err="1"/>
              <a:t>Infertilità</a:t>
            </a:r>
            <a:endParaRPr lang="en-US" sz="2400" dirty="0"/>
          </a:p>
          <a:p>
            <a:r>
              <a:rPr lang="en-US" sz="2400" dirty="0" err="1"/>
              <a:t>Danno</a:t>
            </a:r>
            <a:r>
              <a:rPr lang="en-US" sz="2400" dirty="0"/>
              <a:t> </a:t>
            </a:r>
            <a:r>
              <a:rPr lang="en-US" sz="2400" b="1" dirty="0" err="1"/>
              <a:t>cuore</a:t>
            </a:r>
            <a:endParaRPr lang="en-US" sz="2400" b="1" dirty="0"/>
          </a:p>
        </p:txBody>
      </p:sp>
      <p:cxnSp>
        <p:nvCxnSpPr>
          <p:cNvPr id="70" name="Straight Arrow Connector 69">
            <a:extLst>
              <a:ext uri="{FF2B5EF4-FFF2-40B4-BE49-F238E27FC236}">
                <a16:creationId xmlns:a16="http://schemas.microsoft.com/office/drawing/2014/main" id="{C4DFB016-FC47-42CB-85DB-097502E97F3F}"/>
              </a:ext>
            </a:extLst>
          </p:cNvPr>
          <p:cNvCxnSpPr>
            <a:cxnSpLocks/>
          </p:cNvCxnSpPr>
          <p:nvPr/>
        </p:nvCxnSpPr>
        <p:spPr>
          <a:xfrm>
            <a:off x="8315959" y="3598139"/>
            <a:ext cx="801797" cy="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006FCA9-9DC4-4EB1-83E1-DEBBC4CDFDE9}"/>
              </a:ext>
            </a:extLst>
          </p:cNvPr>
          <p:cNvCxnSpPr>
            <a:cxnSpLocks/>
          </p:cNvCxnSpPr>
          <p:nvPr/>
        </p:nvCxnSpPr>
        <p:spPr>
          <a:xfrm>
            <a:off x="10160000" y="3804641"/>
            <a:ext cx="0" cy="3460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4F4FF7-00DB-4FCF-8187-C7724A8F583A}"/>
              </a:ext>
            </a:extLst>
          </p:cNvPr>
          <p:cNvSpPr txBox="1"/>
          <p:nvPr/>
        </p:nvSpPr>
        <p:spPr>
          <a:xfrm>
            <a:off x="191806" y="301446"/>
            <a:ext cx="2266967" cy="707886"/>
          </a:xfrm>
          <a:prstGeom prst="rect">
            <a:avLst/>
          </a:prstGeom>
          <a:noFill/>
        </p:spPr>
        <p:txBody>
          <a:bodyPr wrap="square" rtlCol="0">
            <a:spAutoFit/>
          </a:bodyPr>
          <a:lstStyle/>
          <a:p>
            <a:r>
              <a:rPr lang="en-US" sz="2000" dirty="0" err="1"/>
              <a:t>Ridotta</a:t>
            </a:r>
            <a:r>
              <a:rPr lang="en-US" sz="2000" dirty="0"/>
              <a:t> </a:t>
            </a:r>
            <a:r>
              <a:rPr lang="en-US" sz="2000" dirty="0" err="1"/>
              <a:t>produzione</a:t>
            </a:r>
            <a:r>
              <a:rPr lang="en-US" sz="2000" dirty="0"/>
              <a:t> </a:t>
            </a:r>
            <a:r>
              <a:rPr lang="en-US" sz="2000" dirty="0" err="1"/>
              <a:t>catene</a:t>
            </a:r>
            <a:r>
              <a:rPr lang="en-US" sz="2000" dirty="0"/>
              <a:t> beta</a:t>
            </a:r>
          </a:p>
        </p:txBody>
      </p:sp>
      <p:cxnSp>
        <p:nvCxnSpPr>
          <p:cNvPr id="25" name="Straight Arrow Connector 24">
            <a:extLst>
              <a:ext uri="{FF2B5EF4-FFF2-40B4-BE49-F238E27FC236}">
                <a16:creationId xmlns:a16="http://schemas.microsoft.com/office/drawing/2014/main" id="{D114401B-BA5E-4E4C-AB51-AFBBC335596E}"/>
              </a:ext>
            </a:extLst>
          </p:cNvPr>
          <p:cNvCxnSpPr>
            <a:cxnSpLocks/>
          </p:cNvCxnSpPr>
          <p:nvPr/>
        </p:nvCxnSpPr>
        <p:spPr>
          <a:xfrm>
            <a:off x="1842950" y="876300"/>
            <a:ext cx="91718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75B9B6F-BFB1-42C8-AC83-7FEDC42B9B32}"/>
              </a:ext>
            </a:extLst>
          </p:cNvPr>
          <p:cNvCxnSpPr>
            <a:cxnSpLocks/>
          </p:cNvCxnSpPr>
          <p:nvPr/>
        </p:nvCxnSpPr>
        <p:spPr>
          <a:xfrm>
            <a:off x="2586567" y="397933"/>
            <a:ext cx="9491136"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C2F3E20-7BA4-4DB0-A3B6-597982C49261}"/>
              </a:ext>
            </a:extLst>
          </p:cNvPr>
          <p:cNvCxnSpPr>
            <a:cxnSpLocks/>
          </p:cNvCxnSpPr>
          <p:nvPr/>
        </p:nvCxnSpPr>
        <p:spPr>
          <a:xfrm>
            <a:off x="2632173" y="3081867"/>
            <a:ext cx="2950452"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A1B0A83-B88E-48D9-A7B6-C7478DA2AA33}"/>
              </a:ext>
            </a:extLst>
          </p:cNvPr>
          <p:cNvCxnSpPr>
            <a:cxnSpLocks/>
          </p:cNvCxnSpPr>
          <p:nvPr/>
        </p:nvCxnSpPr>
        <p:spPr>
          <a:xfrm>
            <a:off x="8811068" y="6532033"/>
            <a:ext cx="3266635"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FA4829-2B56-47E5-B2BA-A9CED784B93C}"/>
              </a:ext>
            </a:extLst>
          </p:cNvPr>
          <p:cNvCxnSpPr>
            <a:cxnSpLocks/>
          </p:cNvCxnSpPr>
          <p:nvPr/>
        </p:nvCxnSpPr>
        <p:spPr>
          <a:xfrm>
            <a:off x="12077703" y="397933"/>
            <a:ext cx="0" cy="613410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B775A53-7633-4A38-862D-68FB338AEA6C}"/>
              </a:ext>
            </a:extLst>
          </p:cNvPr>
          <p:cNvCxnSpPr>
            <a:cxnSpLocks/>
          </p:cNvCxnSpPr>
          <p:nvPr/>
        </p:nvCxnSpPr>
        <p:spPr>
          <a:xfrm flipH="1" flipV="1">
            <a:off x="2586568" y="397933"/>
            <a:ext cx="45605" cy="268393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9CEED05-DFD5-4B8F-8200-F5D5CF4E73E3}"/>
              </a:ext>
            </a:extLst>
          </p:cNvPr>
          <p:cNvCxnSpPr>
            <a:cxnSpLocks/>
          </p:cNvCxnSpPr>
          <p:nvPr/>
        </p:nvCxnSpPr>
        <p:spPr>
          <a:xfrm flipH="1" flipV="1">
            <a:off x="5600883" y="3081868"/>
            <a:ext cx="13719" cy="93556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A34FAB2-E98A-463B-81A7-2AAA63435987}"/>
              </a:ext>
            </a:extLst>
          </p:cNvPr>
          <p:cNvCxnSpPr>
            <a:cxnSpLocks/>
          </p:cNvCxnSpPr>
          <p:nvPr/>
        </p:nvCxnSpPr>
        <p:spPr>
          <a:xfrm>
            <a:off x="5614602" y="4017433"/>
            <a:ext cx="3196123"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7D22BDB-3C08-49E8-8484-C9978227618B}"/>
              </a:ext>
            </a:extLst>
          </p:cNvPr>
          <p:cNvCxnSpPr>
            <a:cxnSpLocks/>
          </p:cNvCxnSpPr>
          <p:nvPr/>
        </p:nvCxnSpPr>
        <p:spPr>
          <a:xfrm flipV="1">
            <a:off x="8810725" y="4017434"/>
            <a:ext cx="1" cy="251459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2249BC6-6301-465F-AC1D-E206B1C371D4}"/>
              </a:ext>
            </a:extLst>
          </p:cNvPr>
          <p:cNvSpPr txBox="1"/>
          <p:nvPr/>
        </p:nvSpPr>
        <p:spPr>
          <a:xfrm>
            <a:off x="1456670" y="1851376"/>
            <a:ext cx="1578445" cy="461665"/>
          </a:xfrm>
          <a:prstGeom prst="rect">
            <a:avLst/>
          </a:prstGeom>
          <a:solidFill>
            <a:schemeClr val="bg1"/>
          </a:solidFill>
          <a:ln>
            <a:solidFill>
              <a:srgbClr val="FF0000"/>
            </a:solidFill>
          </a:ln>
        </p:spPr>
        <p:txBody>
          <a:bodyPr wrap="none" rtlCol="0">
            <a:spAutoFit/>
          </a:bodyPr>
          <a:lstStyle/>
          <a:p>
            <a:r>
              <a:rPr lang="en-US" sz="2400" b="1" dirty="0" err="1">
                <a:solidFill>
                  <a:srgbClr val="FF0000"/>
                </a:solidFill>
              </a:rPr>
              <a:t>Patogenesi</a:t>
            </a:r>
            <a:endParaRPr lang="en-US" sz="2400" b="1" dirty="0">
              <a:solidFill>
                <a:srgbClr val="FF0000"/>
              </a:solidFill>
            </a:endParaRPr>
          </a:p>
        </p:txBody>
      </p:sp>
      <p:sp>
        <p:nvSpPr>
          <p:cNvPr id="3" name="TextBox 2">
            <a:extLst>
              <a:ext uri="{FF2B5EF4-FFF2-40B4-BE49-F238E27FC236}">
                <a16:creationId xmlns:a16="http://schemas.microsoft.com/office/drawing/2014/main" id="{2D986F30-FC57-4AAD-A696-0868B5962BF8}"/>
              </a:ext>
            </a:extLst>
          </p:cNvPr>
          <p:cNvSpPr txBox="1"/>
          <p:nvPr/>
        </p:nvSpPr>
        <p:spPr>
          <a:xfrm>
            <a:off x="3287873" y="4746756"/>
            <a:ext cx="3657600" cy="1384995"/>
          </a:xfrm>
          <a:prstGeom prst="rect">
            <a:avLst/>
          </a:prstGeom>
          <a:noFill/>
        </p:spPr>
        <p:txBody>
          <a:bodyPr wrap="square" rtlCol="0">
            <a:spAutoFit/>
          </a:bodyPr>
          <a:lstStyle/>
          <a:p>
            <a:r>
              <a:rPr lang="en-US" sz="2800" b="1" dirty="0"/>
              <a:t>SINTOMI E SEGNI </a:t>
            </a:r>
            <a:r>
              <a:rPr lang="en-US" sz="2800" b="1" u="sng" dirty="0"/>
              <a:t>INDIRETTAMENTE</a:t>
            </a:r>
            <a:r>
              <a:rPr lang="en-US" sz="2800" b="1" dirty="0"/>
              <a:t> LEGATI ALL’ANEMIA  </a:t>
            </a:r>
          </a:p>
        </p:txBody>
      </p:sp>
      <p:pic>
        <p:nvPicPr>
          <p:cNvPr id="32" name="Picture 2">
            <a:extLst>
              <a:ext uri="{FF2B5EF4-FFF2-40B4-BE49-F238E27FC236}">
                <a16:creationId xmlns:a16="http://schemas.microsoft.com/office/drawing/2014/main" id="{4A70BE42-D267-43B6-89F7-EFFE137B2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520" y="2785413"/>
            <a:ext cx="1351433" cy="13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71654DC3-9A3D-4A9A-B8A8-194CE43CEA69}"/>
              </a:ext>
            </a:extLst>
          </p:cNvPr>
          <p:cNvSpPr txBox="1"/>
          <p:nvPr/>
        </p:nvSpPr>
        <p:spPr>
          <a:xfrm>
            <a:off x="6341554" y="1965280"/>
            <a:ext cx="2556918" cy="1015663"/>
          </a:xfrm>
          <a:prstGeom prst="rect">
            <a:avLst/>
          </a:prstGeom>
          <a:noFill/>
        </p:spPr>
        <p:txBody>
          <a:bodyPr wrap="none" rtlCol="0">
            <a:spAutoFit/>
          </a:bodyPr>
          <a:lstStyle/>
          <a:p>
            <a:r>
              <a:rPr lang="en-US" sz="2000" dirty="0" err="1"/>
              <a:t>Aumento</a:t>
            </a:r>
            <a:r>
              <a:rPr lang="en-US" sz="2000" dirty="0"/>
              <a:t> </a:t>
            </a:r>
            <a:r>
              <a:rPr lang="en-US" sz="2000" dirty="0" err="1"/>
              <a:t>produzione</a:t>
            </a:r>
            <a:endParaRPr lang="en-US" sz="2000" dirty="0"/>
          </a:p>
          <a:p>
            <a:r>
              <a:rPr lang="en-US" sz="2000" dirty="0"/>
              <a:t>Ma </a:t>
            </a:r>
            <a:r>
              <a:rPr lang="en-US" sz="2000" dirty="0" err="1"/>
              <a:t>circolo</a:t>
            </a:r>
            <a:r>
              <a:rPr lang="en-US" sz="2000" dirty="0"/>
              <a:t> </a:t>
            </a:r>
            <a:r>
              <a:rPr lang="en-US" sz="2000" dirty="0" err="1"/>
              <a:t>vizioso</a:t>
            </a:r>
            <a:r>
              <a:rPr lang="en-US" sz="2000" dirty="0"/>
              <a:t> per</a:t>
            </a:r>
          </a:p>
          <a:p>
            <a:r>
              <a:rPr lang="en-US" sz="2000" b="1" dirty="0" err="1">
                <a:solidFill>
                  <a:schemeClr val="accent1"/>
                </a:solidFill>
              </a:rPr>
              <a:t>Eritropoiesi</a:t>
            </a:r>
            <a:r>
              <a:rPr lang="en-US" sz="2000" b="1" dirty="0">
                <a:solidFill>
                  <a:schemeClr val="accent1"/>
                </a:solidFill>
              </a:rPr>
              <a:t> </a:t>
            </a:r>
            <a:r>
              <a:rPr lang="en-US" sz="2000" b="1" dirty="0" err="1">
                <a:solidFill>
                  <a:schemeClr val="accent1"/>
                </a:solidFill>
              </a:rPr>
              <a:t>inefficiace</a:t>
            </a:r>
            <a:endParaRPr lang="en-US" sz="2000" b="1" dirty="0">
              <a:solidFill>
                <a:schemeClr val="accent1"/>
              </a:solidFill>
            </a:endParaRPr>
          </a:p>
        </p:txBody>
      </p:sp>
    </p:spTree>
    <p:extLst>
      <p:ext uri="{BB962C8B-B14F-4D97-AF65-F5344CB8AC3E}">
        <p14:creationId xmlns:p14="http://schemas.microsoft.com/office/powerpoint/2010/main" val="410085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DC71-876F-48A6-183E-5D8873E4A62C}"/>
            </a:ext>
          </a:extLst>
        </p:cNvPr>
        <p:cNvGrpSpPr/>
        <p:nvPr/>
      </p:nvGrpSpPr>
      <p:grpSpPr>
        <a:xfrm>
          <a:off x="0" y="0"/>
          <a:ext cx="0" cy="0"/>
          <a:chOff x="0" y="0"/>
          <a:chExt cx="0" cy="0"/>
        </a:xfrm>
      </p:grpSpPr>
      <p:pic>
        <p:nvPicPr>
          <p:cNvPr id="6" name="Immagine 5" descr="book.jpg">
            <a:extLst>
              <a:ext uri="{FF2B5EF4-FFF2-40B4-BE49-F238E27FC236}">
                <a16:creationId xmlns:a16="http://schemas.microsoft.com/office/drawing/2014/main" id="{BF54F223-C3E8-E722-7587-A6BE65287A85}"/>
              </a:ext>
            </a:extLst>
          </p:cNvPr>
          <p:cNvPicPr>
            <a:picLocks noChangeAspect="1"/>
          </p:cNvPicPr>
          <p:nvPr/>
        </p:nvPicPr>
        <p:blipFill>
          <a:blip r:embed="rId2" cstate="print"/>
          <a:stretch>
            <a:fillRect/>
          </a:stretch>
        </p:blipFill>
        <p:spPr>
          <a:xfrm>
            <a:off x="1524000" y="836712"/>
            <a:ext cx="9144000" cy="6021288"/>
          </a:xfrm>
          <a:prstGeom prst="rect">
            <a:avLst/>
          </a:prstGeom>
        </p:spPr>
      </p:pic>
      <p:pic>
        <p:nvPicPr>
          <p:cNvPr id="7" name="Picture 2" descr="Cover: Genes, Blood, and Courage in HARDCOVER">
            <a:extLst>
              <a:ext uri="{FF2B5EF4-FFF2-40B4-BE49-F238E27FC236}">
                <a16:creationId xmlns:a16="http://schemas.microsoft.com/office/drawing/2014/main" id="{C1AE5E3C-DBEA-8E01-62B8-F610AEC3F35E}"/>
              </a:ext>
            </a:extLst>
          </p:cNvPr>
          <p:cNvPicPr>
            <a:picLocks noChangeAspect="1" noChangeArrowheads="1"/>
          </p:cNvPicPr>
          <p:nvPr/>
        </p:nvPicPr>
        <p:blipFill>
          <a:blip r:embed="rId3" cstate="print"/>
          <a:srcRect/>
          <a:stretch>
            <a:fillRect/>
          </a:stretch>
        </p:blipFill>
        <p:spPr bwMode="auto">
          <a:xfrm>
            <a:off x="1524000" y="836712"/>
            <a:ext cx="4499992" cy="6021288"/>
          </a:xfrm>
          <a:prstGeom prst="rect">
            <a:avLst/>
          </a:prstGeom>
          <a:noFill/>
        </p:spPr>
      </p:pic>
    </p:spTree>
    <p:extLst>
      <p:ext uri="{BB962C8B-B14F-4D97-AF65-F5344CB8AC3E}">
        <p14:creationId xmlns:p14="http://schemas.microsoft.com/office/powerpoint/2010/main" val="13233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9614-1B8E-FA54-7DA8-D87BF25294D0}"/>
            </a:ext>
          </a:extLst>
        </p:cNvPr>
        <p:cNvGrpSpPr/>
        <p:nvPr/>
      </p:nvGrpSpPr>
      <p:grpSpPr>
        <a:xfrm>
          <a:off x="0" y="0"/>
          <a:ext cx="0" cy="0"/>
          <a:chOff x="0" y="0"/>
          <a:chExt cx="0" cy="0"/>
        </a:xfrm>
      </p:grpSpPr>
      <p:pic>
        <p:nvPicPr>
          <p:cNvPr id="6" name="Immagine 5" descr="book.jpg">
            <a:extLst>
              <a:ext uri="{FF2B5EF4-FFF2-40B4-BE49-F238E27FC236}">
                <a16:creationId xmlns:a16="http://schemas.microsoft.com/office/drawing/2014/main" id="{6047EF3E-8B91-6EE1-40B9-31CAA08440B3}"/>
              </a:ext>
            </a:extLst>
          </p:cNvPr>
          <p:cNvPicPr>
            <a:picLocks noChangeAspect="1"/>
          </p:cNvPicPr>
          <p:nvPr/>
        </p:nvPicPr>
        <p:blipFill>
          <a:blip r:embed="rId2" cstate="print"/>
          <a:stretch>
            <a:fillRect/>
          </a:stretch>
        </p:blipFill>
        <p:spPr>
          <a:xfrm>
            <a:off x="1524000" y="846338"/>
            <a:ext cx="9144000" cy="6021288"/>
          </a:xfrm>
          <a:prstGeom prst="rect">
            <a:avLst/>
          </a:prstGeom>
        </p:spPr>
      </p:pic>
      <p:sp>
        <p:nvSpPr>
          <p:cNvPr id="10" name="CasellaDiTesto 1">
            <a:extLst>
              <a:ext uri="{FF2B5EF4-FFF2-40B4-BE49-F238E27FC236}">
                <a16:creationId xmlns:a16="http://schemas.microsoft.com/office/drawing/2014/main" id="{92A27495-8DBA-D670-2038-745C00F2F9E0}"/>
              </a:ext>
            </a:extLst>
          </p:cNvPr>
          <p:cNvSpPr txBox="1">
            <a:spLocks noChangeArrowheads="1"/>
          </p:cNvSpPr>
          <p:nvPr/>
        </p:nvSpPr>
        <p:spPr bwMode="auto">
          <a:xfrm>
            <a:off x="1919288" y="980729"/>
            <a:ext cx="3960688" cy="2246769"/>
          </a:xfrm>
          <a:prstGeom prst="rect">
            <a:avLst/>
          </a:prstGeom>
          <a:noFill/>
          <a:ln w="9525">
            <a:noFill/>
            <a:miter lim="800000"/>
            <a:headEnd/>
            <a:tailEnd/>
          </a:ln>
        </p:spPr>
        <p:txBody>
          <a:bodyPr wrap="square">
            <a:spAutoFit/>
          </a:bodyPr>
          <a:lstStyle/>
          <a:p>
            <a:pPr algn="just"/>
            <a:r>
              <a:rPr lang="it-IT" sz="2000" dirty="0" err="1"/>
              <a:t>Dayem</a:t>
            </a:r>
            <a:r>
              <a:rPr lang="it-IT" sz="2000" dirty="0"/>
              <a:t> </a:t>
            </a:r>
            <a:r>
              <a:rPr lang="it-IT" sz="2000" dirty="0" err="1"/>
              <a:t>Saif</a:t>
            </a:r>
            <a:r>
              <a:rPr lang="it-IT" sz="2000" dirty="0"/>
              <a:t> (origine siriana iraniana),  6 </a:t>
            </a:r>
            <a:r>
              <a:rPr lang="it-IT" sz="2000" dirty="0" err="1"/>
              <a:t>aa</a:t>
            </a:r>
            <a:r>
              <a:rPr lang="it-IT" sz="2000" dirty="0"/>
              <a:t> nel 1968, portato da Lisbona a Boston. </a:t>
            </a:r>
            <a:r>
              <a:rPr lang="en-US" sz="2000" dirty="0" err="1"/>
              <a:t>Nano</a:t>
            </a:r>
            <a:r>
              <a:rPr lang="en-US" sz="2000" dirty="0"/>
              <a:t>, </a:t>
            </a:r>
            <a:r>
              <a:rPr lang="en-US" sz="2000" dirty="0" err="1"/>
              <a:t>respiro</a:t>
            </a:r>
            <a:r>
              <a:rPr lang="en-US" sz="2000" dirty="0"/>
              <a:t> </a:t>
            </a:r>
            <a:r>
              <a:rPr lang="en-US" sz="2000" dirty="0" err="1"/>
              <a:t>rumoroso</a:t>
            </a:r>
            <a:r>
              <a:rPr lang="en-US" sz="2000" dirty="0"/>
              <a:t>, </a:t>
            </a:r>
            <a:r>
              <a:rPr lang="en-US" sz="2000" dirty="0" err="1"/>
              <a:t>faccia</a:t>
            </a:r>
            <a:r>
              <a:rPr lang="en-US" sz="2000" dirty="0"/>
              <a:t> </a:t>
            </a:r>
            <a:r>
              <a:rPr lang="en-US" sz="2000" dirty="0" err="1"/>
              <a:t>deformata</a:t>
            </a:r>
            <a:r>
              <a:rPr lang="en-US" sz="2000" dirty="0"/>
              <a:t>: un </a:t>
            </a:r>
            <a:r>
              <a:rPr lang="en-US" sz="2000" dirty="0" err="1"/>
              <a:t>enorme</a:t>
            </a:r>
            <a:r>
              <a:rPr lang="en-US" sz="2000" dirty="0"/>
              <a:t> </a:t>
            </a:r>
            <a:r>
              <a:rPr lang="en-US" sz="2000" dirty="0" err="1"/>
              <a:t>fronte</a:t>
            </a:r>
            <a:r>
              <a:rPr lang="en-US" sz="2000" dirty="0"/>
              <a:t> </a:t>
            </a:r>
            <a:r>
              <a:rPr lang="en-US" sz="2000" dirty="0" err="1"/>
              <a:t>sporgente</a:t>
            </a:r>
            <a:r>
              <a:rPr lang="en-US" sz="2000" dirty="0"/>
              <a:t>, </a:t>
            </a:r>
            <a:r>
              <a:rPr lang="en-US" sz="2000" dirty="0" err="1"/>
              <a:t>arcata</a:t>
            </a:r>
            <a:r>
              <a:rPr lang="en-US" sz="2000" dirty="0"/>
              <a:t> </a:t>
            </a:r>
            <a:r>
              <a:rPr lang="en-US" sz="2000" dirty="0" err="1"/>
              <a:t>dentaria</a:t>
            </a:r>
            <a:r>
              <a:rPr lang="en-US" sz="2000" dirty="0"/>
              <a:t> </a:t>
            </a:r>
            <a:r>
              <a:rPr lang="en-US" sz="2000" dirty="0" err="1"/>
              <a:t>superiore</a:t>
            </a:r>
            <a:r>
              <a:rPr lang="en-US" sz="2000" dirty="0"/>
              <a:t> </a:t>
            </a:r>
            <a:r>
              <a:rPr lang="en-US" sz="2000" dirty="0" err="1"/>
              <a:t>protrusa</a:t>
            </a:r>
            <a:r>
              <a:rPr lang="en-US" sz="2000" dirty="0"/>
              <a:t> </a:t>
            </a:r>
            <a:r>
              <a:rPr lang="en-US" sz="2000" dirty="0" err="1"/>
              <a:t>da</a:t>
            </a:r>
            <a:r>
              <a:rPr lang="en-US" sz="2000" dirty="0"/>
              <a:t> </a:t>
            </a:r>
            <a:r>
              <a:rPr lang="en-US" sz="2000" dirty="0" err="1"/>
              <a:t>una</a:t>
            </a:r>
            <a:r>
              <a:rPr lang="en-US" sz="2000" dirty="0"/>
              <a:t> </a:t>
            </a:r>
            <a:r>
              <a:rPr lang="en-US" sz="2000" dirty="0" err="1"/>
              <a:t>mascella</a:t>
            </a:r>
            <a:r>
              <a:rPr lang="en-US" sz="2000" dirty="0"/>
              <a:t> </a:t>
            </a:r>
            <a:r>
              <a:rPr lang="en-US" sz="2000" dirty="0" err="1"/>
              <a:t>ingrossata</a:t>
            </a:r>
            <a:r>
              <a:rPr lang="en-US" sz="2000" dirty="0"/>
              <a:t>, e </a:t>
            </a:r>
            <a:r>
              <a:rPr lang="en-US" sz="2000" dirty="0" err="1"/>
              <a:t>una</a:t>
            </a:r>
            <a:r>
              <a:rPr lang="en-US" sz="2000" dirty="0"/>
              <a:t> </a:t>
            </a:r>
            <a:r>
              <a:rPr lang="en-US" sz="2000" dirty="0" err="1"/>
              <a:t>mandibola</a:t>
            </a:r>
            <a:r>
              <a:rPr lang="en-US" sz="2000" dirty="0"/>
              <a:t> </a:t>
            </a:r>
            <a:r>
              <a:rPr lang="en-US" sz="2000" dirty="0" err="1"/>
              <a:t>arretrata</a:t>
            </a:r>
            <a:r>
              <a:rPr lang="en-US" sz="2000" dirty="0"/>
              <a:t>.</a:t>
            </a:r>
          </a:p>
        </p:txBody>
      </p:sp>
      <p:pic>
        <p:nvPicPr>
          <p:cNvPr id="9" name="Picture 4" descr="http://www.modernmedicaldictionary.com/wp-content/uploads/2013/04/gargoyle1.jpg">
            <a:extLst>
              <a:ext uri="{FF2B5EF4-FFF2-40B4-BE49-F238E27FC236}">
                <a16:creationId xmlns:a16="http://schemas.microsoft.com/office/drawing/2014/main" id="{2C52CBC3-A459-3B0F-FC85-E882AD41DFA6}"/>
              </a:ext>
            </a:extLst>
          </p:cNvPr>
          <p:cNvPicPr>
            <a:picLocks noChangeAspect="1" noChangeArrowheads="1"/>
          </p:cNvPicPr>
          <p:nvPr/>
        </p:nvPicPr>
        <p:blipFill>
          <a:blip r:embed="rId3" cstate="print"/>
          <a:srcRect/>
          <a:stretch>
            <a:fillRect/>
          </a:stretch>
        </p:blipFill>
        <p:spPr bwMode="auto">
          <a:xfrm>
            <a:off x="2063553" y="3284984"/>
            <a:ext cx="3236277" cy="3176234"/>
          </a:xfrm>
          <a:prstGeom prst="rect">
            <a:avLst/>
          </a:prstGeom>
          <a:noFill/>
        </p:spPr>
      </p:pic>
      <p:sp>
        <p:nvSpPr>
          <p:cNvPr id="12" name="CasellaDiTesto 1">
            <a:extLst>
              <a:ext uri="{FF2B5EF4-FFF2-40B4-BE49-F238E27FC236}">
                <a16:creationId xmlns:a16="http://schemas.microsoft.com/office/drawing/2014/main" id="{DD5AA14A-335A-B611-919C-D88CC2DA0DD6}"/>
              </a:ext>
            </a:extLst>
          </p:cNvPr>
          <p:cNvSpPr txBox="1">
            <a:spLocks noChangeArrowheads="1"/>
          </p:cNvSpPr>
          <p:nvPr/>
        </p:nvSpPr>
        <p:spPr bwMode="auto">
          <a:xfrm>
            <a:off x="6384032" y="1042854"/>
            <a:ext cx="3960688" cy="1015663"/>
          </a:xfrm>
          <a:prstGeom prst="rect">
            <a:avLst/>
          </a:prstGeom>
          <a:noFill/>
          <a:ln w="9525">
            <a:noFill/>
            <a:miter lim="800000"/>
            <a:headEnd/>
            <a:tailEnd/>
          </a:ln>
        </p:spPr>
        <p:txBody>
          <a:bodyPr wrap="square">
            <a:spAutoFit/>
          </a:bodyPr>
          <a:lstStyle/>
          <a:p>
            <a:pPr algn="just"/>
            <a:r>
              <a:rPr lang="en-US" sz="2000" dirty="0"/>
              <a:t>Ha </a:t>
            </a:r>
            <a:r>
              <a:rPr lang="en-US" sz="2000" dirty="0" err="1"/>
              <a:t>una</a:t>
            </a:r>
            <a:r>
              <a:rPr lang="en-US" sz="2000" dirty="0"/>
              <a:t> thalassemia major  </a:t>
            </a:r>
          </a:p>
          <a:p>
            <a:pPr algn="just"/>
            <a:r>
              <a:rPr lang="en-US" sz="2000" dirty="0"/>
              <a:t>Nella forma di </a:t>
            </a:r>
            <a:r>
              <a:rPr lang="en-US" sz="2000" dirty="0" err="1"/>
              <a:t>Dayem</a:t>
            </a:r>
            <a:r>
              <a:rPr lang="en-US" sz="2000" dirty="0"/>
              <a:t>, la </a:t>
            </a:r>
            <a:r>
              <a:rPr lang="en-US" sz="2000" dirty="0" err="1"/>
              <a:t>malattia</a:t>
            </a:r>
            <a:r>
              <a:rPr lang="en-US" sz="2000" dirty="0"/>
              <a:t> era </a:t>
            </a:r>
            <a:r>
              <a:rPr lang="en-US" sz="2000" dirty="0" err="1"/>
              <a:t>allora</a:t>
            </a:r>
            <a:r>
              <a:rPr lang="en-US" sz="2000" dirty="0"/>
              <a:t> </a:t>
            </a:r>
            <a:r>
              <a:rPr lang="en-US" sz="2000" dirty="0" err="1"/>
              <a:t>incurabile</a:t>
            </a:r>
            <a:r>
              <a:rPr lang="en-US" sz="2000" dirty="0"/>
              <a:t>. </a:t>
            </a:r>
          </a:p>
        </p:txBody>
      </p:sp>
    </p:spTree>
    <p:extLst>
      <p:ext uri="{BB962C8B-B14F-4D97-AF65-F5344CB8AC3E}">
        <p14:creationId xmlns:p14="http://schemas.microsoft.com/office/powerpoint/2010/main" val="163451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87986-B600-40B4-0BEE-18AFC6A53CD0}"/>
            </a:ext>
          </a:extLst>
        </p:cNvPr>
        <p:cNvGrpSpPr/>
        <p:nvPr/>
      </p:nvGrpSpPr>
      <p:grpSpPr>
        <a:xfrm>
          <a:off x="0" y="0"/>
          <a:ext cx="0" cy="0"/>
          <a:chOff x="0" y="0"/>
          <a:chExt cx="0" cy="0"/>
        </a:xfrm>
      </p:grpSpPr>
      <p:sp>
        <p:nvSpPr>
          <p:cNvPr id="12" name="Rettangolo 11">
            <a:extLst>
              <a:ext uri="{FF2B5EF4-FFF2-40B4-BE49-F238E27FC236}">
                <a16:creationId xmlns:a16="http://schemas.microsoft.com/office/drawing/2014/main" id="{3B666943-404D-C3D9-39A3-F1CCBE73817A}"/>
              </a:ext>
            </a:extLst>
          </p:cNvPr>
          <p:cNvSpPr/>
          <p:nvPr/>
        </p:nvSpPr>
        <p:spPr>
          <a:xfrm>
            <a:off x="1919536" y="1052736"/>
            <a:ext cx="8352928" cy="55446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1">
            <a:extLst>
              <a:ext uri="{FF2B5EF4-FFF2-40B4-BE49-F238E27FC236}">
                <a16:creationId xmlns:a16="http://schemas.microsoft.com/office/drawing/2014/main" id="{92AAF059-0AC2-1BCB-FF74-DB4D0C8161B6}"/>
              </a:ext>
            </a:extLst>
          </p:cNvPr>
          <p:cNvSpPr txBox="1">
            <a:spLocks noChangeArrowheads="1"/>
          </p:cNvSpPr>
          <p:nvPr/>
        </p:nvSpPr>
        <p:spPr bwMode="auto">
          <a:xfrm>
            <a:off x="2001929" y="1140601"/>
            <a:ext cx="3888680" cy="1938992"/>
          </a:xfrm>
          <a:prstGeom prst="rect">
            <a:avLst/>
          </a:prstGeom>
          <a:noFill/>
          <a:ln w="9525">
            <a:noFill/>
            <a:miter lim="800000"/>
            <a:headEnd/>
            <a:tailEnd/>
          </a:ln>
        </p:spPr>
        <p:txBody>
          <a:bodyPr wrap="square">
            <a:spAutoFit/>
          </a:bodyPr>
          <a:lstStyle/>
          <a:p>
            <a:pPr algn="just"/>
            <a:r>
              <a:rPr lang="en-US" sz="2400" dirty="0" err="1"/>
              <a:t>Dayem</a:t>
            </a:r>
            <a:r>
              <a:rPr lang="en-US" sz="2400" dirty="0"/>
              <a:t> era </a:t>
            </a:r>
            <a:r>
              <a:rPr lang="en-US" sz="2400" dirty="0" err="1"/>
              <a:t>già</a:t>
            </a:r>
            <a:r>
              <a:rPr lang="en-US" sz="2400" dirty="0"/>
              <a:t> </a:t>
            </a:r>
            <a:r>
              <a:rPr lang="en-US" sz="2400" dirty="0" err="1"/>
              <a:t>stato</a:t>
            </a:r>
            <a:r>
              <a:rPr lang="en-US" sz="2400" dirty="0"/>
              <a:t> </a:t>
            </a:r>
            <a:r>
              <a:rPr lang="en-US" sz="2400" dirty="0" err="1"/>
              <a:t>portato</a:t>
            </a:r>
            <a:r>
              <a:rPr lang="en-US" sz="2400" dirty="0"/>
              <a:t> </a:t>
            </a:r>
            <a:r>
              <a:rPr lang="en-US" sz="2400" dirty="0" err="1"/>
              <a:t>all’attenzione</a:t>
            </a:r>
            <a:r>
              <a:rPr lang="en-US" sz="2400" dirty="0"/>
              <a:t> </a:t>
            </a:r>
            <a:r>
              <a:rPr lang="en-US" sz="2400" dirty="0" err="1"/>
              <a:t>di</a:t>
            </a:r>
            <a:r>
              <a:rPr lang="en-US" sz="2400" dirty="0"/>
              <a:t> </a:t>
            </a:r>
            <a:r>
              <a:rPr lang="en-US" sz="2400" dirty="0" err="1"/>
              <a:t>uno</a:t>
            </a:r>
            <a:r>
              <a:rPr lang="en-US" sz="2400" dirty="0"/>
              <a:t> </a:t>
            </a:r>
            <a:r>
              <a:rPr lang="en-US" sz="2400" dirty="0" err="1"/>
              <a:t>dei</a:t>
            </a:r>
            <a:r>
              <a:rPr lang="en-US" sz="2400" dirty="0"/>
              <a:t> </a:t>
            </a:r>
            <a:r>
              <a:rPr lang="en-US" sz="2400" dirty="0" err="1"/>
              <a:t>più</a:t>
            </a:r>
            <a:r>
              <a:rPr lang="en-US" sz="2400" dirty="0"/>
              <a:t> </a:t>
            </a:r>
            <a:r>
              <a:rPr lang="en-US" sz="2400" dirty="0" err="1"/>
              <a:t>famosi</a:t>
            </a:r>
            <a:r>
              <a:rPr lang="en-US" sz="2400" dirty="0"/>
              <a:t> </a:t>
            </a:r>
            <a:r>
              <a:rPr lang="en-US" sz="2400" dirty="0" err="1"/>
              <a:t>pediatri</a:t>
            </a:r>
            <a:r>
              <a:rPr lang="en-US" sz="2400" dirty="0"/>
              <a:t> </a:t>
            </a:r>
            <a:r>
              <a:rPr lang="en-US" sz="2400" dirty="0" err="1"/>
              <a:t>ematologi</a:t>
            </a:r>
            <a:r>
              <a:rPr lang="en-US" sz="2400" dirty="0"/>
              <a:t> </a:t>
            </a:r>
            <a:r>
              <a:rPr lang="en-US" sz="2400" dirty="0" err="1"/>
              <a:t>europei</a:t>
            </a:r>
            <a:r>
              <a:rPr lang="en-US" sz="2400" dirty="0"/>
              <a:t>, Guido </a:t>
            </a:r>
            <a:r>
              <a:rPr lang="en-US" sz="2400" dirty="0" err="1"/>
              <a:t>Fanconi</a:t>
            </a:r>
            <a:r>
              <a:rPr lang="en-US" sz="2400" dirty="0"/>
              <a:t>, </a:t>
            </a:r>
            <a:r>
              <a:rPr lang="en-US" sz="2400" dirty="0" err="1"/>
              <a:t>allora</a:t>
            </a:r>
            <a:r>
              <a:rPr lang="en-US" sz="2400" dirty="0"/>
              <a:t> 70enne.</a:t>
            </a:r>
          </a:p>
        </p:txBody>
      </p:sp>
      <p:pic>
        <p:nvPicPr>
          <p:cNvPr id="1026" name="Picture 2" descr="http://m1.paperblog.com/i/67/677980/grandes-pediatras-guido-fanconi-pediatria-mod-L-VwTq91.jpeg">
            <a:extLst>
              <a:ext uri="{FF2B5EF4-FFF2-40B4-BE49-F238E27FC236}">
                <a16:creationId xmlns:a16="http://schemas.microsoft.com/office/drawing/2014/main" id="{D5B90CC3-B2BC-20F5-BEAB-A0D5AA145A15}"/>
              </a:ext>
            </a:extLst>
          </p:cNvPr>
          <p:cNvPicPr>
            <a:picLocks noChangeAspect="1" noChangeArrowheads="1"/>
          </p:cNvPicPr>
          <p:nvPr/>
        </p:nvPicPr>
        <p:blipFill>
          <a:blip r:embed="rId2" cstate="print"/>
          <a:srcRect/>
          <a:stretch>
            <a:fillRect/>
          </a:stretch>
        </p:blipFill>
        <p:spPr bwMode="auto">
          <a:xfrm>
            <a:off x="2088759" y="3140969"/>
            <a:ext cx="3808841" cy="3240359"/>
          </a:xfrm>
          <a:prstGeom prst="rect">
            <a:avLst/>
          </a:prstGeom>
          <a:noFill/>
        </p:spPr>
      </p:pic>
      <p:sp>
        <p:nvSpPr>
          <p:cNvPr id="11" name="CasellaDiTesto 10">
            <a:extLst>
              <a:ext uri="{FF2B5EF4-FFF2-40B4-BE49-F238E27FC236}">
                <a16:creationId xmlns:a16="http://schemas.microsoft.com/office/drawing/2014/main" id="{46951606-0226-8D53-422E-C10D9A145553}"/>
              </a:ext>
            </a:extLst>
          </p:cNvPr>
          <p:cNvSpPr txBox="1"/>
          <p:nvPr/>
        </p:nvSpPr>
        <p:spPr>
          <a:xfrm>
            <a:off x="6167512" y="1929022"/>
            <a:ext cx="3744913" cy="4524315"/>
          </a:xfrm>
          <a:prstGeom prst="rect">
            <a:avLst/>
          </a:prstGeom>
          <a:noFill/>
        </p:spPr>
        <p:txBody>
          <a:bodyPr wrap="square" rtlCol="0">
            <a:spAutoFit/>
          </a:bodyPr>
          <a:lstStyle/>
          <a:p>
            <a:pPr algn="just"/>
            <a:r>
              <a:rPr lang="it-IT" sz="2400" dirty="0" err="1"/>
              <a:t>Dayem</a:t>
            </a:r>
            <a:r>
              <a:rPr lang="it-IT" sz="2400" dirty="0"/>
              <a:t> sarebbe morto di anemia, se non avesse ricevuto regolari trasfusioni, ma se avesse ricevuto regolari trasfusioni sarebbe morto qualche anno dopo per le conseguenze del sovraccarico di ferro legato alle trasfusioni .</a:t>
            </a:r>
          </a:p>
          <a:p>
            <a:r>
              <a:rPr lang="it-IT" sz="2400" dirty="0"/>
              <a:t>Meglio non fare trasfusioni e lasciarlo vivere con le sue forze o morire in pace. </a:t>
            </a:r>
          </a:p>
        </p:txBody>
      </p:sp>
      <p:pic>
        <p:nvPicPr>
          <p:cNvPr id="1028" name="Picture 4" descr="https://www.credit-suisse.com/media/production/cc/images/responsibility/media-image/kinderspitalzuerich-515.jpg">
            <a:extLst>
              <a:ext uri="{FF2B5EF4-FFF2-40B4-BE49-F238E27FC236}">
                <a16:creationId xmlns:a16="http://schemas.microsoft.com/office/drawing/2014/main" id="{D2D44A9D-675E-982A-981D-BE0EDFE0C860}"/>
              </a:ext>
            </a:extLst>
          </p:cNvPr>
          <p:cNvPicPr>
            <a:picLocks noChangeAspect="1" noChangeArrowheads="1"/>
          </p:cNvPicPr>
          <p:nvPr/>
        </p:nvPicPr>
        <p:blipFill>
          <a:blip r:embed="rId3" cstate="print"/>
          <a:srcRect/>
          <a:stretch>
            <a:fillRect/>
          </a:stretch>
        </p:blipFill>
        <p:spPr bwMode="auto">
          <a:xfrm>
            <a:off x="6096001" y="1268761"/>
            <a:ext cx="3888929" cy="679619"/>
          </a:xfrm>
          <a:prstGeom prst="rect">
            <a:avLst/>
          </a:prstGeom>
          <a:noFill/>
        </p:spPr>
      </p:pic>
      <p:cxnSp>
        <p:nvCxnSpPr>
          <p:cNvPr id="14" name="Connettore 1 13">
            <a:extLst>
              <a:ext uri="{FF2B5EF4-FFF2-40B4-BE49-F238E27FC236}">
                <a16:creationId xmlns:a16="http://schemas.microsoft.com/office/drawing/2014/main" id="{4DADB811-DBDA-6AC9-2495-DF4F439D2147}"/>
              </a:ext>
            </a:extLst>
          </p:cNvPr>
          <p:cNvCxnSpPr/>
          <p:nvPr/>
        </p:nvCxnSpPr>
        <p:spPr>
          <a:xfrm>
            <a:off x="6096000" y="1268760"/>
            <a:ext cx="0" cy="51125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64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1357</Words>
  <Application>Microsoft Office PowerPoint</Application>
  <PresentationFormat>Widescreen</PresentationFormat>
  <Paragraphs>244</Paragraphs>
  <Slides>36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Calibri Light</vt:lpstr>
      <vt:lpstr>Symbol</vt:lpstr>
      <vt:lpstr>Wingdings</vt:lpstr>
      <vt:lpstr>Office Theme</vt:lpstr>
      <vt:lpstr>Immagine bitmap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TOMMASINI ALBERTO</dc:creator>
  <cp:lastModifiedBy>Alberto Tommasini</cp:lastModifiedBy>
  <cp:revision>17</cp:revision>
  <dcterms:created xsi:type="dcterms:W3CDTF">2023-03-01T17:40:06Z</dcterms:created>
  <dcterms:modified xsi:type="dcterms:W3CDTF">2024-05-03T19:39:30Z</dcterms:modified>
</cp:coreProperties>
</file>