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885" r:id="rId2"/>
    <p:sldId id="509" r:id="rId3"/>
    <p:sldId id="393" r:id="rId4"/>
    <p:sldId id="916" r:id="rId5"/>
    <p:sldId id="917" r:id="rId6"/>
    <p:sldId id="591" r:id="rId7"/>
    <p:sldId id="420" r:id="rId8"/>
    <p:sldId id="473" r:id="rId9"/>
    <p:sldId id="589" r:id="rId10"/>
    <p:sldId id="466" r:id="rId11"/>
    <p:sldId id="592" r:id="rId12"/>
    <p:sldId id="940" r:id="rId13"/>
    <p:sldId id="629" r:id="rId14"/>
    <p:sldId id="630" r:id="rId15"/>
    <p:sldId id="545" r:id="rId16"/>
    <p:sldId id="874" r:id="rId17"/>
    <p:sldId id="546" r:id="rId18"/>
    <p:sldId id="891" r:id="rId19"/>
    <p:sldId id="915" r:id="rId20"/>
    <p:sldId id="893" r:id="rId21"/>
    <p:sldId id="941" r:id="rId22"/>
    <p:sldId id="569" r:id="rId23"/>
    <p:sldId id="521" r:id="rId24"/>
    <p:sldId id="919" r:id="rId25"/>
    <p:sldId id="920" r:id="rId26"/>
    <p:sldId id="671" r:id="rId27"/>
    <p:sldId id="543" r:id="rId28"/>
    <p:sldId id="300" r:id="rId29"/>
    <p:sldId id="695" r:id="rId30"/>
    <p:sldId id="686" r:id="rId31"/>
    <p:sldId id="943" r:id="rId32"/>
    <p:sldId id="944" r:id="rId33"/>
    <p:sldId id="683" r:id="rId34"/>
    <p:sldId id="685" r:id="rId35"/>
    <p:sldId id="616" r:id="rId36"/>
    <p:sldId id="93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3531B-9FD9-4568-8742-73F263A4F85F}" v="4" dt="2024-05-03T19:36:53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74C3531B-9FD9-4568-8742-73F263A4F85F}"/>
    <pc:docChg chg="custSel addSld delSld modSld">
      <pc:chgData name="TOMMASINI ALBERTO" userId="8c013d22-ceb2-4014-ae73-ac062752c54f" providerId="ADAL" clId="{74C3531B-9FD9-4568-8742-73F263A4F85F}" dt="2024-05-03T19:37:40.523" v="54" actId="47"/>
      <pc:docMkLst>
        <pc:docMk/>
      </pc:docMkLst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290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292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298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310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316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326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0" sldId="334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393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3564671963" sldId="393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420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375172762" sldId="420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1167824173" sldId="460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466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1434789209" sldId="466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473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327583975" sldId="473"/>
        </pc:sldMkLst>
      </pc:sldChg>
      <pc:sldChg chg="del">
        <pc:chgData name="TOMMASINI ALBERTO" userId="8c013d22-ceb2-4014-ae73-ac062752c54f" providerId="ADAL" clId="{74C3531B-9FD9-4568-8742-73F263A4F85F}" dt="2024-05-03T19:31:16.378" v="15" actId="47"/>
        <pc:sldMkLst>
          <pc:docMk/>
          <pc:sldMk cId="1634510968" sldId="506"/>
        </pc:sldMkLst>
      </pc:sldChg>
      <pc:sldChg chg="del">
        <pc:chgData name="TOMMASINI ALBERTO" userId="8c013d22-ceb2-4014-ae73-ac062752c54f" providerId="ADAL" clId="{74C3531B-9FD9-4568-8742-73F263A4F85F}" dt="2024-05-03T19:31:15.892" v="14" actId="47"/>
        <pc:sldMkLst>
          <pc:docMk/>
          <pc:sldMk cId="132337484" sldId="507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509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401370033" sldId="509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432074977" sldId="510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1549393712" sldId="511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1703674700" sldId="513"/>
        </pc:sldMkLst>
      </pc:sldChg>
      <pc:sldChg chg="del">
        <pc:chgData name="TOMMASINI ALBERTO" userId="8c013d22-ceb2-4014-ae73-ac062752c54f" providerId="ADAL" clId="{74C3531B-9FD9-4568-8742-73F263A4F85F}" dt="2024-05-03T19:30:45.304" v="4" actId="47"/>
        <pc:sldMkLst>
          <pc:docMk/>
          <pc:sldMk cId="3466866639" sldId="514"/>
        </pc:sldMkLst>
      </pc:sldChg>
      <pc:sldChg chg="del">
        <pc:chgData name="TOMMASINI ALBERTO" userId="8c013d22-ceb2-4014-ae73-ac062752c54f" providerId="ADAL" clId="{74C3531B-9FD9-4568-8742-73F263A4F85F}" dt="2024-05-03T19:31:20.321" v="20" actId="47"/>
        <pc:sldMkLst>
          <pc:docMk/>
          <pc:sldMk cId="0" sldId="516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1736782404" sldId="517"/>
        </pc:sldMkLst>
      </pc:sldChg>
      <pc:sldChg chg="del">
        <pc:chgData name="TOMMASINI ALBERTO" userId="8c013d22-ceb2-4014-ae73-ac062752c54f" providerId="ADAL" clId="{74C3531B-9FD9-4568-8742-73F263A4F85F}" dt="2024-05-03T19:31:26.106" v="25" actId="47"/>
        <pc:sldMkLst>
          <pc:docMk/>
          <pc:sldMk cId="0" sldId="519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1247693604" sldId="520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3055670196" sldId="523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2468402049" sldId="524"/>
        </pc:sldMkLst>
      </pc:sldChg>
      <pc:sldChg chg="del">
        <pc:chgData name="TOMMASINI ALBERTO" userId="8c013d22-ceb2-4014-ae73-ac062752c54f" providerId="ADAL" clId="{74C3531B-9FD9-4568-8742-73F263A4F85F}" dt="2024-05-03T19:30:45.960" v="5" actId="47"/>
        <pc:sldMkLst>
          <pc:docMk/>
          <pc:sldMk cId="3769107338" sldId="525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2693401216" sldId="528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459862402" sldId="534"/>
        </pc:sldMkLst>
      </pc:sldChg>
      <pc:sldChg chg="del">
        <pc:chgData name="TOMMASINI ALBERTO" userId="8c013d22-ceb2-4014-ae73-ac062752c54f" providerId="ADAL" clId="{74C3531B-9FD9-4568-8742-73F263A4F85F}" dt="2024-05-03T19:30:46.992" v="6" actId="47"/>
        <pc:sldMkLst>
          <pc:docMk/>
          <pc:sldMk cId="2980056422" sldId="537"/>
        </pc:sldMkLst>
      </pc:sldChg>
      <pc:sldChg chg="del">
        <pc:chgData name="TOMMASINI ALBERTO" userId="8c013d22-ceb2-4014-ae73-ac062752c54f" providerId="ADAL" clId="{74C3531B-9FD9-4568-8742-73F263A4F85F}" dt="2024-05-03T19:31:16.942" v="16" actId="47"/>
        <pc:sldMkLst>
          <pc:docMk/>
          <pc:sldMk cId="273564685" sldId="538"/>
        </pc:sldMkLst>
      </pc:sldChg>
      <pc:sldChg chg="del">
        <pc:chgData name="TOMMASINI ALBERTO" userId="8c013d22-ceb2-4014-ae73-ac062752c54f" providerId="ADAL" clId="{74C3531B-9FD9-4568-8742-73F263A4F85F}" dt="2024-05-03T19:31:17.458" v="17" actId="47"/>
        <pc:sldMkLst>
          <pc:docMk/>
          <pc:sldMk cId="840834751" sldId="539"/>
        </pc:sldMkLst>
      </pc:sldChg>
      <pc:sldChg chg="del">
        <pc:chgData name="TOMMASINI ALBERTO" userId="8c013d22-ceb2-4014-ae73-ac062752c54f" providerId="ADAL" clId="{74C3531B-9FD9-4568-8742-73F263A4F85F}" dt="2024-05-03T19:30:44.443" v="3" actId="47"/>
        <pc:sldMkLst>
          <pc:docMk/>
          <pc:sldMk cId="557631377" sldId="540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1111278651" sldId="541"/>
        </pc:sldMkLst>
      </pc:sldChg>
      <pc:sldChg chg="del">
        <pc:chgData name="TOMMASINI ALBERTO" userId="8c013d22-ceb2-4014-ae73-ac062752c54f" providerId="ADAL" clId="{74C3531B-9FD9-4568-8742-73F263A4F85F}" dt="2024-05-03T19:31:22.290" v="22" actId="47"/>
        <pc:sldMkLst>
          <pc:docMk/>
          <pc:sldMk cId="1083060201" sldId="544"/>
        </pc:sldMkLst>
      </pc:sldChg>
      <pc:sldChg chg="addSp delSp modSp mod">
        <pc:chgData name="TOMMASINI ALBERTO" userId="8c013d22-ceb2-4014-ae73-ac062752c54f" providerId="ADAL" clId="{74C3531B-9FD9-4568-8742-73F263A4F85F}" dt="2024-05-03T19:35:52.354" v="50" actId="20577"/>
        <pc:sldMkLst>
          <pc:docMk/>
          <pc:sldMk cId="500354623" sldId="546"/>
        </pc:sldMkLst>
        <pc:spChg chg="mod">
          <ac:chgData name="TOMMASINI ALBERTO" userId="8c013d22-ceb2-4014-ae73-ac062752c54f" providerId="ADAL" clId="{74C3531B-9FD9-4568-8742-73F263A4F85F}" dt="2024-05-03T19:35:52.354" v="50" actId="20577"/>
          <ac:spMkLst>
            <pc:docMk/>
            <pc:sldMk cId="500354623" sldId="546"/>
            <ac:spMk id="2" creationId="{DDDB1A63-CB4F-39DA-B227-D2E1ECCE2846}"/>
          </ac:spMkLst>
        </pc:spChg>
        <pc:spChg chg="add del mod">
          <ac:chgData name="TOMMASINI ALBERTO" userId="8c013d22-ceb2-4014-ae73-ac062752c54f" providerId="ADAL" clId="{74C3531B-9FD9-4568-8742-73F263A4F85F}" dt="2024-05-03T19:35:41.181" v="44" actId="478"/>
          <ac:spMkLst>
            <pc:docMk/>
            <pc:sldMk cId="500354623" sldId="546"/>
            <ac:spMk id="4" creationId="{C8233FF4-0BEE-365A-7C73-57C6BA962BCB}"/>
          </ac:spMkLst>
        </pc:spChg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4278899998" sldId="547"/>
        </pc:sldMkLst>
      </pc:sldChg>
      <pc:sldChg chg="del">
        <pc:chgData name="TOMMASINI ALBERTO" userId="8c013d22-ceb2-4014-ae73-ac062752c54f" providerId="ADAL" clId="{74C3531B-9FD9-4568-8742-73F263A4F85F}" dt="2024-05-03T19:31:40.484" v="26" actId="47"/>
        <pc:sldMkLst>
          <pc:docMk/>
          <pc:sldMk cId="0" sldId="552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386895346" sldId="566"/>
        </pc:sldMkLst>
      </pc:sldChg>
      <pc:sldChg chg="del">
        <pc:chgData name="TOMMASINI ALBERTO" userId="8c013d22-ceb2-4014-ae73-ac062752c54f" providerId="ADAL" clId="{74C3531B-9FD9-4568-8742-73F263A4F85F}" dt="2024-05-03T19:31:19.414" v="19" actId="47"/>
        <pc:sldMkLst>
          <pc:docMk/>
          <pc:sldMk cId="0" sldId="570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589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3653928092" sldId="589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591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3569985463" sldId="591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592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1971111480" sldId="592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1090164370" sldId="629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1707015181" sldId="629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719368490" sldId="630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2187663473" sldId="630"/>
        </pc:sldMkLst>
      </pc:sldChg>
      <pc:sldChg chg="del">
        <pc:chgData name="TOMMASINI ALBERTO" userId="8c013d22-ceb2-4014-ae73-ac062752c54f" providerId="ADAL" clId="{74C3531B-9FD9-4568-8742-73F263A4F85F}" dt="2024-05-03T19:31:18.381" v="18" actId="47"/>
        <pc:sldMkLst>
          <pc:docMk/>
          <pc:sldMk cId="5523860" sldId="865"/>
        </pc:sldMkLst>
      </pc:sldChg>
      <pc:sldChg chg="del">
        <pc:chgData name="TOMMASINI ALBERTO" userId="8c013d22-ceb2-4014-ae73-ac062752c54f" providerId="ADAL" clId="{74C3531B-9FD9-4568-8742-73F263A4F85F}" dt="2024-05-03T19:31:11.949" v="9" actId="47"/>
        <pc:sldMkLst>
          <pc:docMk/>
          <pc:sldMk cId="1875959059" sldId="870"/>
        </pc:sldMkLst>
      </pc:sldChg>
      <pc:sldChg chg="del">
        <pc:chgData name="TOMMASINI ALBERTO" userId="8c013d22-ceb2-4014-ae73-ac062752c54f" providerId="ADAL" clId="{74C3531B-9FD9-4568-8742-73F263A4F85F}" dt="2024-05-03T19:31:12.637" v="10" actId="47"/>
        <pc:sldMkLst>
          <pc:docMk/>
          <pc:sldMk cId="446542533" sldId="871"/>
        </pc:sldMkLst>
      </pc:sldChg>
      <pc:sldChg chg="del">
        <pc:chgData name="TOMMASINI ALBERTO" userId="8c013d22-ceb2-4014-ae73-ac062752c54f" providerId="ADAL" clId="{74C3531B-9FD9-4568-8742-73F263A4F85F}" dt="2024-05-03T19:31:13.562" v="11" actId="47"/>
        <pc:sldMkLst>
          <pc:docMk/>
          <pc:sldMk cId="1442556309" sldId="872"/>
        </pc:sldMkLst>
      </pc:sldChg>
      <pc:sldChg chg="del">
        <pc:chgData name="TOMMASINI ALBERTO" userId="8c013d22-ceb2-4014-ae73-ac062752c54f" providerId="ADAL" clId="{74C3531B-9FD9-4568-8742-73F263A4F85F}" dt="2024-05-03T19:31:14.407" v="12" actId="47"/>
        <pc:sldMkLst>
          <pc:docMk/>
          <pc:sldMk cId="4161358756" sldId="873"/>
        </pc:sldMkLst>
      </pc:sldChg>
      <pc:sldChg chg="del">
        <pc:chgData name="TOMMASINI ALBERTO" userId="8c013d22-ceb2-4014-ae73-ac062752c54f" providerId="ADAL" clId="{74C3531B-9FD9-4568-8742-73F263A4F85F}" dt="2024-05-03T19:31:41.457" v="27" actId="47"/>
        <pc:sldMkLst>
          <pc:docMk/>
          <pc:sldMk cId="0" sldId="876"/>
        </pc:sldMkLst>
      </pc:sldChg>
      <pc:sldChg chg="del">
        <pc:chgData name="TOMMASINI ALBERTO" userId="8c013d22-ceb2-4014-ae73-ac062752c54f" providerId="ADAL" clId="{74C3531B-9FD9-4568-8742-73F263A4F85F}" dt="2024-05-03T19:31:23.040" v="23" actId="47"/>
        <pc:sldMkLst>
          <pc:docMk/>
          <pc:sldMk cId="891519075" sldId="881"/>
        </pc:sldMkLst>
      </pc:sldChg>
      <pc:sldChg chg="del">
        <pc:chgData name="TOMMASINI ALBERTO" userId="8c013d22-ceb2-4014-ae73-ac062752c54f" providerId="ADAL" clId="{74C3531B-9FD9-4568-8742-73F263A4F85F}" dt="2024-05-03T19:31:15.391" v="13" actId="47"/>
        <pc:sldMkLst>
          <pc:docMk/>
          <pc:sldMk cId="4100852599" sldId="888"/>
        </pc:sldMkLst>
      </pc:sldChg>
      <pc:sldChg chg="del">
        <pc:chgData name="TOMMASINI ALBERTO" userId="8c013d22-ceb2-4014-ae73-ac062752c54f" providerId="ADAL" clId="{74C3531B-9FD9-4568-8742-73F263A4F85F}" dt="2024-05-03T19:30:57.046" v="8" actId="47"/>
        <pc:sldMkLst>
          <pc:docMk/>
          <pc:sldMk cId="3657990347" sldId="890"/>
        </pc:sldMkLst>
      </pc:sldChg>
      <pc:sldChg chg="del">
        <pc:chgData name="TOMMASINI ALBERTO" userId="8c013d22-ceb2-4014-ae73-ac062752c54f" providerId="ADAL" clId="{74C3531B-9FD9-4568-8742-73F263A4F85F}" dt="2024-05-03T19:33:03.231" v="35" actId="47"/>
        <pc:sldMkLst>
          <pc:docMk/>
          <pc:sldMk cId="3463056460" sldId="892"/>
        </pc:sldMkLst>
      </pc:sldChg>
      <pc:sldChg chg="del">
        <pc:chgData name="TOMMASINI ALBERTO" userId="8c013d22-ceb2-4014-ae73-ac062752c54f" providerId="ADAL" clId="{74C3531B-9FD9-4568-8742-73F263A4F85F}" dt="2024-05-03T19:31:24.854" v="24" actId="47"/>
        <pc:sldMkLst>
          <pc:docMk/>
          <pc:sldMk cId="1257294581" sldId="894"/>
        </pc:sldMkLst>
      </pc:sldChg>
      <pc:sldChg chg="del">
        <pc:chgData name="TOMMASINI ALBERTO" userId="8c013d22-ceb2-4014-ae73-ac062752c54f" providerId="ADAL" clId="{74C3531B-9FD9-4568-8742-73F263A4F85F}" dt="2024-05-03T19:31:21.509" v="21" actId="47"/>
        <pc:sldMkLst>
          <pc:docMk/>
          <pc:sldMk cId="2998381644" sldId="895"/>
        </pc:sldMkLst>
      </pc:sldChg>
      <pc:sldChg chg="del">
        <pc:chgData name="TOMMASINI ALBERTO" userId="8c013d22-ceb2-4014-ae73-ac062752c54f" providerId="ADAL" clId="{74C3531B-9FD9-4568-8742-73F263A4F85F}" dt="2024-05-03T19:31:41.708" v="28" actId="47"/>
        <pc:sldMkLst>
          <pc:docMk/>
          <pc:sldMk cId="186413263" sldId="896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2137572647" sldId="899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2640462376" sldId="900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583452296" sldId="901"/>
        </pc:sldMkLst>
      </pc:sldChg>
      <pc:sldChg chg="del">
        <pc:chgData name="TOMMASINI ALBERTO" userId="8c013d22-ceb2-4014-ae73-ac062752c54f" providerId="ADAL" clId="{74C3531B-9FD9-4568-8742-73F263A4F85F}" dt="2024-05-03T19:30:36.298" v="0" actId="47"/>
        <pc:sldMkLst>
          <pc:docMk/>
          <pc:sldMk cId="32071951" sldId="902"/>
        </pc:sldMkLst>
      </pc:sldChg>
      <pc:sldChg chg="del">
        <pc:chgData name="TOMMASINI ALBERTO" userId="8c013d22-ceb2-4014-ae73-ac062752c54f" providerId="ADAL" clId="{74C3531B-9FD9-4568-8742-73F263A4F85F}" dt="2024-05-03T19:30:49.040" v="7" actId="47"/>
        <pc:sldMkLst>
          <pc:docMk/>
          <pc:sldMk cId="1193718101" sldId="904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4121448566" sldId="905"/>
        </pc:sldMkLst>
      </pc:sldChg>
      <pc:sldChg chg="del">
        <pc:chgData name="TOMMASINI ALBERTO" userId="8c013d22-ceb2-4014-ae73-ac062752c54f" providerId="ADAL" clId="{74C3531B-9FD9-4568-8742-73F263A4F85F}" dt="2024-05-03T19:30:43.911" v="2" actId="47"/>
        <pc:sldMkLst>
          <pc:docMk/>
          <pc:sldMk cId="0" sldId="906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1530651602" sldId="907"/>
        </pc:sldMkLst>
      </pc:sldChg>
      <pc:sldChg chg="del">
        <pc:chgData name="TOMMASINI ALBERTO" userId="8c013d22-ceb2-4014-ae73-ac062752c54f" providerId="ADAL" clId="{74C3531B-9FD9-4568-8742-73F263A4F85F}" dt="2024-05-03T19:30:42.629" v="1" actId="47"/>
        <pc:sldMkLst>
          <pc:docMk/>
          <pc:sldMk cId="861592832" sldId="908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2204331559" sldId="909"/>
        </pc:sldMkLst>
      </pc:sldChg>
      <pc:sldChg chg="del">
        <pc:chgData name="TOMMASINI ALBERTO" userId="8c013d22-ceb2-4014-ae73-ac062752c54f" providerId="ADAL" clId="{74C3531B-9FD9-4568-8742-73F263A4F85F}" dt="2024-05-03T19:31:42.591" v="29" actId="47"/>
        <pc:sldMkLst>
          <pc:docMk/>
          <pc:sldMk cId="1074427904" sldId="910"/>
        </pc:sldMkLst>
      </pc:sldChg>
      <pc:sldChg chg="del">
        <pc:chgData name="TOMMASINI ALBERTO" userId="8c013d22-ceb2-4014-ae73-ac062752c54f" providerId="ADAL" clId="{74C3531B-9FD9-4568-8742-73F263A4F85F}" dt="2024-05-03T19:31:43.076" v="30" actId="47"/>
        <pc:sldMkLst>
          <pc:docMk/>
          <pc:sldMk cId="857365864" sldId="911"/>
        </pc:sldMkLst>
      </pc:sldChg>
      <pc:sldChg chg="del">
        <pc:chgData name="TOMMASINI ALBERTO" userId="8c013d22-ceb2-4014-ae73-ac062752c54f" providerId="ADAL" clId="{74C3531B-9FD9-4568-8742-73F263A4F85F}" dt="2024-05-03T19:31:43.594" v="31" actId="47"/>
        <pc:sldMkLst>
          <pc:docMk/>
          <pc:sldMk cId="4117936234" sldId="912"/>
        </pc:sldMkLst>
      </pc:sldChg>
      <pc:sldChg chg="del">
        <pc:chgData name="TOMMASINI ALBERTO" userId="8c013d22-ceb2-4014-ae73-ac062752c54f" providerId="ADAL" clId="{74C3531B-9FD9-4568-8742-73F263A4F85F}" dt="2024-05-03T19:31:44.595" v="32" actId="47"/>
        <pc:sldMkLst>
          <pc:docMk/>
          <pc:sldMk cId="1235986493" sldId="913"/>
        </pc:sldMkLst>
      </pc:sldChg>
      <pc:sldChg chg="del">
        <pc:chgData name="TOMMASINI ALBERTO" userId="8c013d22-ceb2-4014-ae73-ac062752c54f" providerId="ADAL" clId="{74C3531B-9FD9-4568-8742-73F263A4F85F}" dt="2024-05-03T19:37:40.523" v="54" actId="47"/>
        <pc:sldMkLst>
          <pc:docMk/>
          <pc:sldMk cId="295708518" sldId="914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916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535067115" sldId="916"/>
        </pc:sldMkLst>
      </pc:sldChg>
      <pc:sldChg chg="del">
        <pc:chgData name="TOMMASINI ALBERTO" userId="8c013d22-ceb2-4014-ae73-ac062752c54f" providerId="ADAL" clId="{74C3531B-9FD9-4568-8742-73F263A4F85F}" dt="2024-05-03T19:34:19.821" v="36" actId="2696"/>
        <pc:sldMkLst>
          <pc:docMk/>
          <pc:sldMk cId="0" sldId="917"/>
        </pc:sldMkLst>
      </pc:sldChg>
      <pc:sldChg chg="add">
        <pc:chgData name="TOMMASINI ALBERTO" userId="8c013d22-ceb2-4014-ae73-ac062752c54f" providerId="ADAL" clId="{74C3531B-9FD9-4568-8742-73F263A4F85F}" dt="2024-05-03T19:34:29.778" v="37"/>
        <pc:sldMkLst>
          <pc:docMk/>
          <pc:sldMk cId="2126567075" sldId="917"/>
        </pc:sldMkLst>
      </pc:sldChg>
      <pc:sldChg chg="del">
        <pc:chgData name="TOMMASINI ALBERTO" userId="8c013d22-ceb2-4014-ae73-ac062752c54f" providerId="ADAL" clId="{74C3531B-9FD9-4568-8742-73F263A4F85F}" dt="2024-05-03T19:36:05.116" v="51" actId="47"/>
        <pc:sldMkLst>
          <pc:docMk/>
          <pc:sldMk cId="549948581" sldId="923"/>
        </pc:sldMkLst>
      </pc:sldChg>
      <pc:sldChg chg="add">
        <pc:chgData name="TOMMASINI ALBERTO" userId="8c013d22-ceb2-4014-ae73-ac062752c54f" providerId="ADAL" clId="{74C3531B-9FD9-4568-8742-73F263A4F85F}" dt="2024-05-03T19:36:53.546" v="53"/>
        <pc:sldMkLst>
          <pc:docMk/>
          <pc:sldMk cId="2999425670" sldId="940"/>
        </pc:sldMkLst>
      </pc:sldChg>
      <pc:sldChg chg="del">
        <pc:chgData name="TOMMASINI ALBERTO" userId="8c013d22-ceb2-4014-ae73-ac062752c54f" providerId="ADAL" clId="{74C3531B-9FD9-4568-8742-73F263A4F85F}" dt="2024-05-03T19:36:41.981" v="52" actId="2696"/>
        <pc:sldMkLst>
          <pc:docMk/>
          <pc:sldMk cId="3855280570" sldId="940"/>
        </pc:sldMkLst>
      </pc:sldChg>
      <pc:sldChg chg="add">
        <pc:chgData name="TOMMASINI ALBERTO" userId="8c013d22-ceb2-4014-ae73-ac062752c54f" providerId="ADAL" clId="{74C3531B-9FD9-4568-8742-73F263A4F85F}" dt="2024-05-03T19:32:47.389" v="34"/>
        <pc:sldMkLst>
          <pc:docMk/>
          <pc:sldMk cId="325916432" sldId="941"/>
        </pc:sldMkLst>
      </pc:sldChg>
      <pc:sldChg chg="del">
        <pc:chgData name="TOMMASINI ALBERTO" userId="8c013d22-ceb2-4014-ae73-ac062752c54f" providerId="ADAL" clId="{74C3531B-9FD9-4568-8742-73F263A4F85F}" dt="2024-05-03T19:32:37.834" v="33" actId="2696"/>
        <pc:sldMkLst>
          <pc:docMk/>
          <pc:sldMk cId="3986247440" sldId="9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8EA4-DBD3-490F-A0CF-B842B50296C0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37171-8477-447A-A88D-E7CE6CB588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9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>
            <a:extLst>
              <a:ext uri="{FF2B5EF4-FFF2-40B4-BE49-F238E27FC236}">
                <a16:creationId xmlns:a16="http://schemas.microsoft.com/office/drawing/2014/main" id="{E3838CC3-E8EF-1D54-2190-42B1B9C4C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Segnaposto note 2">
            <a:extLst>
              <a:ext uri="{FF2B5EF4-FFF2-40B4-BE49-F238E27FC236}">
                <a16:creationId xmlns:a16="http://schemas.microsoft.com/office/drawing/2014/main" id="{C49C038B-7D5F-12F3-A387-92CF7A59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egnaposto numero diapositiva 3">
            <a:extLst>
              <a:ext uri="{FF2B5EF4-FFF2-40B4-BE49-F238E27FC236}">
                <a16:creationId xmlns:a16="http://schemas.microsoft.com/office/drawing/2014/main" id="{EB2C0C27-EE3F-4296-48D7-2ABB03130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9E4017-C95C-4899-BB86-D0853A2A15A6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54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>
            <a:extLst>
              <a:ext uri="{FF2B5EF4-FFF2-40B4-BE49-F238E27FC236}">
                <a16:creationId xmlns:a16="http://schemas.microsoft.com/office/drawing/2014/main" id="{56F26610-7844-C496-AA70-411291F2B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Segnaposto note 2">
            <a:extLst>
              <a:ext uri="{FF2B5EF4-FFF2-40B4-BE49-F238E27FC236}">
                <a16:creationId xmlns:a16="http://schemas.microsoft.com/office/drawing/2014/main" id="{4C56E51B-E9D9-F4D8-1E29-9D664F44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Yellow marrow </a:t>
            </a:r>
          </a:p>
          <a:p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Red marrow</a:t>
            </a:r>
          </a:p>
        </p:txBody>
      </p:sp>
      <p:sp>
        <p:nvSpPr>
          <p:cNvPr id="51203" name="Segnaposto numero diapositiva 3">
            <a:extLst>
              <a:ext uri="{FF2B5EF4-FFF2-40B4-BE49-F238E27FC236}">
                <a16:creationId xmlns:a16="http://schemas.microsoft.com/office/drawing/2014/main" id="{C72C74F8-3409-0FE8-4D20-A32C83076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AC7ABB-86D3-472A-B21E-74FA2A6CED7A}" type="slidenum">
              <a:rPr lang="it-IT" altLang="it-IT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190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Lo stroma </a:t>
            </a:r>
            <a:r>
              <a:rPr lang="en-US" altLang="it-IT" sz="1200" dirty="0" err="1">
                <a:latin typeface="+mn-lt"/>
              </a:rPr>
              <a:t>costituisce</a:t>
            </a:r>
            <a:r>
              <a:rPr lang="en-US" altLang="it-IT" sz="1200" dirty="0">
                <a:latin typeface="+mn-lt"/>
              </a:rPr>
              <a:t> il </a:t>
            </a:r>
            <a:r>
              <a:rPr lang="en-US" altLang="it-IT" sz="1200" dirty="0" err="1">
                <a:latin typeface="+mn-lt"/>
              </a:rPr>
              <a:t>microambientespecializzato</a:t>
            </a:r>
            <a:r>
              <a:rPr lang="en-US" altLang="it-IT" sz="1200" dirty="0">
                <a:latin typeface="+mn-lt"/>
              </a:rPr>
              <a:t> (NICCHIA EMOPOIETICA) in cui I </a:t>
            </a:r>
            <a:r>
              <a:rPr lang="en-US" altLang="it-IT" sz="1200" dirty="0" err="1">
                <a:latin typeface="+mn-lt"/>
              </a:rPr>
              <a:t>progenitori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emopoietici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proliferano</a:t>
            </a:r>
            <a:r>
              <a:rPr lang="en-US" altLang="it-IT" sz="1200" dirty="0">
                <a:latin typeface="+mn-lt"/>
              </a:rPr>
              <a:t> e </a:t>
            </a:r>
            <a:r>
              <a:rPr lang="en-US" altLang="it-IT" sz="1200" dirty="0" err="1">
                <a:latin typeface="+mn-lt"/>
              </a:rPr>
              <a:t>si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differenziano</a:t>
            </a:r>
            <a:r>
              <a:rPr lang="en-US" altLang="it-IT" sz="1200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Contiene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numerosi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elementi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cellulari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tra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cui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fibroblasti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cellule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reticolari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macrofagi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mastociti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linfociti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plasmacellule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cellule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endoteliali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adipociti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 e cellule </a:t>
            </a:r>
            <a:r>
              <a:rPr lang="en-US" altLang="it-IT" sz="1200" b="1" dirty="0" err="1">
                <a:solidFill>
                  <a:srgbClr val="FF0000"/>
                </a:solidFill>
                <a:latin typeface="+mn-lt"/>
              </a:rPr>
              <a:t>ossee</a:t>
            </a:r>
            <a:r>
              <a:rPr lang="en-US" altLang="it-IT" sz="12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La </a:t>
            </a:r>
            <a:r>
              <a:rPr lang="en-US" altLang="it-IT" sz="1200" dirty="0" err="1">
                <a:latin typeface="+mn-lt"/>
              </a:rPr>
              <a:t>matrice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extracellulare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dello</a:t>
            </a:r>
            <a:r>
              <a:rPr lang="en-US" altLang="it-IT" sz="1200" dirty="0">
                <a:latin typeface="+mn-lt"/>
              </a:rPr>
              <a:t> stroma </a:t>
            </a:r>
            <a:r>
              <a:rPr lang="en-US" altLang="it-IT" sz="1200" dirty="0" err="1">
                <a:latin typeface="+mn-lt"/>
              </a:rPr>
              <a:t>fornisce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una</a:t>
            </a:r>
            <a:r>
              <a:rPr lang="en-US" altLang="it-IT" sz="1200" dirty="0">
                <a:latin typeface="+mn-lt"/>
              </a:rPr>
              <a:t> rete </a:t>
            </a:r>
            <a:r>
              <a:rPr lang="en-US" altLang="it-IT" sz="1200" dirty="0" err="1">
                <a:latin typeface="+mn-lt"/>
              </a:rPr>
              <a:t>strutturale</a:t>
            </a:r>
            <a:r>
              <a:rPr lang="en-US" altLang="it-IT" sz="1200" dirty="0">
                <a:latin typeface="+mn-lt"/>
              </a:rPr>
              <a:t> a cui le cellule </a:t>
            </a:r>
            <a:r>
              <a:rPr lang="en-US" altLang="it-IT" sz="1200" dirty="0" err="1">
                <a:latin typeface="+mn-lt"/>
              </a:rPr>
              <a:t>stromali</a:t>
            </a:r>
            <a:r>
              <a:rPr lang="en-US" altLang="it-IT" sz="1200" dirty="0">
                <a:latin typeface="+mn-lt"/>
              </a:rPr>
              <a:t> ed </a:t>
            </a:r>
            <a:r>
              <a:rPr lang="en-US" altLang="it-IT" sz="1200" dirty="0" err="1">
                <a:latin typeface="+mn-lt"/>
              </a:rPr>
              <a:t>emopoietiche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possono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ancorarsi</a:t>
            </a:r>
            <a:r>
              <a:rPr lang="en-US" altLang="it-IT" sz="1200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Sia le cellule </a:t>
            </a:r>
            <a:r>
              <a:rPr lang="en-US" altLang="it-IT" sz="1200" dirty="0" err="1">
                <a:latin typeface="+mn-lt"/>
              </a:rPr>
              <a:t>stromali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che</a:t>
            </a:r>
            <a:r>
              <a:rPr lang="en-US" altLang="it-IT" sz="1200" dirty="0">
                <a:latin typeface="+mn-lt"/>
              </a:rPr>
              <a:t> le </a:t>
            </a:r>
            <a:r>
              <a:rPr lang="en-US" altLang="it-IT" sz="1200" dirty="0" err="1">
                <a:latin typeface="+mn-lt"/>
              </a:rPr>
              <a:t>molecole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della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matrice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extracellulare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svolgono</a:t>
            </a:r>
            <a:r>
              <a:rPr lang="en-US" altLang="it-IT" sz="1200" dirty="0">
                <a:latin typeface="+mn-lt"/>
              </a:rPr>
              <a:t> un </a:t>
            </a:r>
            <a:r>
              <a:rPr lang="en-US" altLang="it-IT" sz="1200" dirty="0" err="1">
                <a:latin typeface="+mn-lt"/>
              </a:rPr>
              <a:t>ruolo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funzionale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importante</a:t>
            </a:r>
            <a:r>
              <a:rPr lang="en-US" altLang="it-IT" sz="1200" dirty="0">
                <a:latin typeface="+mn-lt"/>
              </a:rPr>
              <a:t> per </a:t>
            </a:r>
            <a:r>
              <a:rPr lang="en-US" altLang="it-IT" sz="1200" dirty="0" err="1">
                <a:latin typeface="+mn-lt"/>
              </a:rPr>
              <a:t>l</a:t>
            </a:r>
            <a:r>
              <a:rPr lang="en-US" altLang="en-US" sz="1200" dirty="0" err="1">
                <a:latin typeface="+mn-lt"/>
              </a:rPr>
              <a:t>’</a:t>
            </a:r>
            <a:r>
              <a:rPr lang="en-US" altLang="it-IT" sz="1200" dirty="0" err="1">
                <a:latin typeface="+mn-lt"/>
              </a:rPr>
              <a:t>emopoiesi</a:t>
            </a:r>
            <a:r>
              <a:rPr lang="en-US" altLang="it-IT" sz="1200" dirty="0">
                <a:latin typeface="+mn-lt"/>
              </a:rPr>
              <a:t>: per </a:t>
            </a:r>
            <a:r>
              <a:rPr lang="en-US" altLang="it-IT" sz="1200" dirty="0" err="1">
                <a:latin typeface="+mn-lt"/>
              </a:rPr>
              <a:t>l</a:t>
            </a:r>
            <a:r>
              <a:rPr lang="en-US" altLang="en-US" sz="1200" dirty="0" err="1">
                <a:latin typeface="+mn-lt"/>
              </a:rPr>
              <a:t>’</a:t>
            </a:r>
            <a:r>
              <a:rPr lang="en-US" altLang="it-IT" sz="1200" dirty="0" err="1">
                <a:latin typeface="+mn-lt"/>
              </a:rPr>
              <a:t>autorinnovamento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della</a:t>
            </a:r>
            <a:r>
              <a:rPr lang="en-US" altLang="it-IT" sz="1200" dirty="0">
                <a:latin typeface="+mn-lt"/>
              </a:rPr>
              <a:t> HSC, la </a:t>
            </a:r>
            <a:r>
              <a:rPr lang="en-US" altLang="it-IT" sz="1200" dirty="0" err="1">
                <a:latin typeface="+mn-lt"/>
              </a:rPr>
              <a:t>proliferazione</a:t>
            </a:r>
            <a:r>
              <a:rPr lang="en-US" altLang="it-IT" sz="1200" dirty="0">
                <a:latin typeface="+mn-lt"/>
              </a:rPr>
              <a:t> e il </a:t>
            </a:r>
            <a:r>
              <a:rPr lang="en-US" altLang="it-IT" sz="1200" dirty="0" err="1">
                <a:latin typeface="+mn-lt"/>
              </a:rPr>
              <a:t>differenziamento</a:t>
            </a:r>
            <a:r>
              <a:rPr lang="en-US" altLang="it-IT" sz="1200" dirty="0">
                <a:latin typeface="+mn-lt"/>
              </a:rPr>
              <a:t> deli </a:t>
            </a:r>
            <a:r>
              <a:rPr lang="en-US" altLang="it-IT" sz="1200" dirty="0" err="1">
                <a:latin typeface="+mn-lt"/>
              </a:rPr>
              <a:t>progenitori</a:t>
            </a:r>
            <a:r>
              <a:rPr lang="en-US" altLang="it-IT" sz="1200" dirty="0">
                <a:latin typeface="+mn-lt"/>
              </a:rPr>
              <a:t> e il </a:t>
            </a:r>
            <a:r>
              <a:rPr lang="en-US" altLang="it-IT" sz="1200" dirty="0" err="1">
                <a:latin typeface="+mn-lt"/>
              </a:rPr>
              <a:t>rilascio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delle</a:t>
            </a:r>
            <a:r>
              <a:rPr lang="en-US" altLang="it-IT" sz="1200" dirty="0">
                <a:latin typeface="+mn-lt"/>
              </a:rPr>
              <a:t> cellule mature </a:t>
            </a:r>
            <a:r>
              <a:rPr lang="en-US" altLang="it-IT" sz="1200" dirty="0" err="1">
                <a:latin typeface="+mn-lt"/>
              </a:rPr>
              <a:t>nele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sangue</a:t>
            </a:r>
            <a:r>
              <a:rPr lang="en-US" altLang="it-IT" sz="1200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1200" dirty="0">
                <a:latin typeface="+mn-lt"/>
              </a:rPr>
              <a:t>Lo stroma </a:t>
            </a:r>
            <a:r>
              <a:rPr lang="en-US" altLang="it-IT" sz="1200" dirty="0" err="1">
                <a:latin typeface="+mn-lt"/>
              </a:rPr>
              <a:t>partecipa</a:t>
            </a:r>
            <a:r>
              <a:rPr lang="en-US" altLang="it-IT" sz="1200" dirty="0">
                <a:latin typeface="+mn-lt"/>
              </a:rPr>
              <a:t> a </a:t>
            </a:r>
            <a:r>
              <a:rPr lang="en-US" altLang="it-IT" sz="1200" dirty="0" err="1">
                <a:latin typeface="+mn-lt"/>
              </a:rPr>
              <a:t>queste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funzioni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tramite</a:t>
            </a:r>
            <a:r>
              <a:rPr lang="en-US" altLang="it-IT" sz="1200" dirty="0">
                <a:latin typeface="+mn-lt"/>
              </a:rPr>
              <a:t> la </a:t>
            </a:r>
            <a:r>
              <a:rPr lang="en-US" altLang="it-IT" sz="1200" dirty="0" err="1">
                <a:latin typeface="+mn-lt"/>
              </a:rPr>
              <a:t>sintesi</a:t>
            </a:r>
            <a:r>
              <a:rPr lang="en-US" altLang="it-IT" sz="1200" dirty="0">
                <a:latin typeface="+mn-lt"/>
              </a:rPr>
              <a:t> e </a:t>
            </a:r>
            <a:r>
              <a:rPr lang="en-US" altLang="it-IT" sz="1200" dirty="0" err="1">
                <a:latin typeface="+mn-lt"/>
              </a:rPr>
              <a:t>secrezione</a:t>
            </a:r>
            <a:r>
              <a:rPr lang="en-US" altLang="it-IT" sz="1200" dirty="0">
                <a:latin typeface="+mn-lt"/>
              </a:rPr>
              <a:t> di </a:t>
            </a:r>
            <a:r>
              <a:rPr lang="en-US" altLang="it-IT" sz="1200" dirty="0" err="1">
                <a:latin typeface="+mn-lt"/>
              </a:rPr>
              <a:t>fattori</a:t>
            </a:r>
            <a:r>
              <a:rPr lang="en-US" altLang="it-IT" sz="1200" dirty="0">
                <a:latin typeface="+mn-lt"/>
              </a:rPr>
              <a:t> di </a:t>
            </a:r>
            <a:r>
              <a:rPr lang="en-US" altLang="it-IT" sz="1200" dirty="0" err="1">
                <a:latin typeface="+mn-lt"/>
              </a:rPr>
              <a:t>crescita</a:t>
            </a:r>
            <a:r>
              <a:rPr lang="en-US" altLang="it-IT" sz="1200" dirty="0">
                <a:latin typeface="+mn-lt"/>
              </a:rPr>
              <a:t> e </a:t>
            </a:r>
            <a:r>
              <a:rPr lang="en-US" altLang="it-IT" sz="1200" dirty="0" err="1">
                <a:latin typeface="+mn-lt"/>
              </a:rPr>
              <a:t>favorendo</a:t>
            </a:r>
            <a:r>
              <a:rPr lang="en-US" altLang="it-IT" sz="1200" dirty="0">
                <a:latin typeface="+mn-lt"/>
              </a:rPr>
              <a:t> le </a:t>
            </a:r>
            <a:r>
              <a:rPr lang="en-US" altLang="it-IT" sz="1200" dirty="0" err="1">
                <a:latin typeface="+mn-lt"/>
              </a:rPr>
              <a:t>interazioni</a:t>
            </a:r>
            <a:r>
              <a:rPr lang="en-US" altLang="it-IT" sz="1200" dirty="0">
                <a:latin typeface="+mn-lt"/>
              </a:rPr>
              <a:t> </a:t>
            </a:r>
            <a:r>
              <a:rPr lang="en-US" altLang="it-IT" sz="1200" dirty="0" err="1">
                <a:latin typeface="+mn-lt"/>
              </a:rPr>
              <a:t>cellulari</a:t>
            </a:r>
            <a:r>
              <a:rPr lang="en-US" altLang="it-IT" sz="1200" dirty="0">
                <a:latin typeface="+mn-lt"/>
              </a:rPr>
              <a:t>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37171-8477-447A-A88D-E7CE6CB5888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78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>
            <a:extLst>
              <a:ext uri="{FF2B5EF4-FFF2-40B4-BE49-F238E27FC236}">
                <a16:creationId xmlns:a16="http://schemas.microsoft.com/office/drawing/2014/main" id="{A2D875E6-B843-C352-AE85-32780F2B2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Segnaposto note 2">
            <a:extLst>
              <a:ext uri="{FF2B5EF4-FFF2-40B4-BE49-F238E27FC236}">
                <a16:creationId xmlns:a16="http://schemas.microsoft.com/office/drawing/2014/main" id="{8A2AEAFC-8605-B29A-5043-21960514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Segnaposto numero diapositiva 3">
            <a:extLst>
              <a:ext uri="{FF2B5EF4-FFF2-40B4-BE49-F238E27FC236}">
                <a16:creationId xmlns:a16="http://schemas.microsoft.com/office/drawing/2014/main" id="{80B72D4E-52D8-6717-10E5-3F2748A3B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50E6FE-EF0A-4B0D-99A8-C2C9EADCD2E7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147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3D565CD1-0502-B89E-46C7-114179FBD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725F6-4C77-41E7-AEC9-6580BC9E9403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5CAE8476-9886-57DD-FB67-01E18FC4F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5CF20AFF-E753-1945-DBDB-3C6E8CBC4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Mitosis of polychromatophilic erythroblasts is erythropoietin-independent.  EPO stimulates gene expression via JAK/STAT signaling pathway.  EPO and TPO are similar in structure and function.  Most interleukins are glycoproteins generated by proteolytic processing of a precursor (proprotein) in the secretory pathway.  Interleukins are a group of cytokines (secreted signaling molecules) that were first discovered as expressed by leukocytes (hence </a:t>
            </a:r>
            <a:r>
              <a:rPr lang="en-US" altLang="it-IT" i="1">
                <a:latin typeface="Arial" panose="020B0604020202020204" pitchFamily="34" charset="0"/>
                <a:ea typeface="ＭＳ Ｐゴシック" panose="020B0600070205080204" pitchFamily="34" charset="-128"/>
              </a:rPr>
              <a:t>leukin</a:t>
            </a:r>
            <a:r>
              <a:rPr lang="en-US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it-IT" i="1">
                <a:latin typeface="Arial" panose="020B0604020202020204" pitchFamily="34" charset="0"/>
                <a:ea typeface="ＭＳ Ｐゴシック" panose="020B0600070205080204" pitchFamily="34" charset="-128"/>
              </a:rPr>
              <a:t>inter</a:t>
            </a:r>
            <a:r>
              <a:rPr lang="en-US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 meaning as a means of communication).  Interleukins are produced by a wide variety of cells.</a:t>
            </a:r>
          </a:p>
          <a:p>
            <a:pPr eaLnBrk="1" hangingPunct="1">
              <a:spcBef>
                <a:spcPct val="0"/>
              </a:spcBef>
            </a:pPr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10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F19BECB-398F-4D81-AA6A-8856E5342D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08F9D77-F6E6-482C-A9E9-9A19A8310992}" type="slidenum">
              <a:rPr lang="it-IT" altLang="it-IT" sz="1200"/>
              <a:pPr algn="r" eaLnBrk="1" hangingPunct="1"/>
              <a:t>26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336C9B8-596E-487C-C1E1-AAFEF5509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661EB64-896A-0732-4113-3FC42509D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256B827-6CE3-6166-2CAB-5D12D28AD9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8C50829-B1DF-4E74-B83D-B51A5D7EF02F}" type="slidenum">
              <a:rPr lang="it-IT" altLang="it-IT" sz="1200"/>
              <a:pPr algn="r" eaLnBrk="1" hangingPunct="1"/>
              <a:t>34</a:t>
            </a:fld>
            <a:endParaRPr lang="it-IT" altLang="it-IT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8F6B242-A26F-C367-CFA5-2F81D93CE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5AD8CAC-83FD-B6BC-9A1A-94DAB72CD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EF70-23E5-4E59-A094-3BDFA41E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EAC52-F59A-9387-E53F-B56BE366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E3B2-97DB-A494-50C5-9ACBA49C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A1B45-B2E3-9D8D-16B5-CC1CCE26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E459-5D83-0A6D-B9F5-F12B14D8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1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95B3-2BAA-9BDC-3B59-D60938F2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72DBF-E374-9BC0-296A-23512EEC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28BC-4261-04C4-DB24-D5B92263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41DB-1F78-459C-D079-147242A7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D9356-2D06-D7DF-64D3-E7705766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7CECC-589F-F9C7-F315-001CEF6CC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83D9E-7D9C-80F8-44EF-A57C4FF4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763B-5E8D-7AA6-EF95-66FEEC8E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8441-6AFC-84B8-1AA3-8E0C6B8A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5150-4F85-5CDD-35BA-A5D5DAD8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14B4F6-6CC3-43AA-A10E-82A6D082B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545B2A-E806-4E8D-A62D-E276C760C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69311E-5C95-4B0A-856C-3815C047C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B6617-8974-4000-82B4-3A49B2A5EF9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983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81F7-0B18-C184-562D-EA02BD6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FD5-02B7-CFA4-1790-793F14B0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4C9D-3037-D449-A88A-8AAD5596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8CD6-E027-3451-F52E-FF2B837F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E279-5EC5-DBAF-8508-422F19D0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5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774-1B87-A26E-F7CD-AE5589FA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795D-6CAD-A5C8-D180-D4B0EE94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9CD6-B0BA-3BA6-553C-39797137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C221-DA7E-A13F-F237-42ED9F45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2BDE-5CFC-6704-A4AC-ECE79317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36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800-DA27-F0CE-90C9-C8A7AB4F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11DB-7DF6-711C-E476-726DB14E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6342D-BA71-77F7-21AC-250DFDFBB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5356-7164-9F60-EE93-2CF264D6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59E9-8FC7-98F0-8DCC-BA811D62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DB5C8-8E58-B986-BCF2-9977E042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F371-DD8B-24CA-E684-ABC1CDE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40E6-F3F9-9AFB-9904-B6B67400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7139F-DB2E-4605-DE16-F8B844D35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2F1CD-D188-2318-D69B-42D0FCA9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EFCB1-87A0-70DA-F3AB-CCA838D2C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E69E4-437F-D58A-588C-DEB9ACAF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D69D1-72A7-7A8C-CC1F-B3738B52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EBFC-1C1D-B188-2F2B-1C82452C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64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11E1-B6A6-B81C-39D9-BC5FBA2B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32085-3C14-DF6B-F251-6A458173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853F2-45A3-00E1-419A-5122DBE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EB193-2D70-0BF5-CDA9-F7F9CA39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4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D3560-BF69-021C-6440-540F5674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14A66-5C96-1893-62E6-2DCF763A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E706-A89D-E3FC-22CF-D67F0DC9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03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4E11-DB8C-6ECC-16B8-E12EEEA0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495B-0744-D4B1-CC7A-EFB989D3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B5E77-2AAE-7301-44D9-85B926EB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8B287-5EA7-550C-2F50-A8AC7E63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400-369B-33F7-2AF4-670409EA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D8E27-9CBE-8DF7-E6E0-71CF3CE7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6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867-0139-78F5-D8BE-CB6D9AC3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2F17C-FB1A-3916-E4B2-5794E0192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601D3-04F3-DA57-2B85-A66240B6C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49A3-02DD-1858-3A22-BDC8AE7E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9D7A-A917-54A8-C658-1B288DC7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0E17-2866-F1DD-AA4F-92901AB8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DCF4C-B62A-6626-697F-E09DC4A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8CFF1-1295-83C3-34DC-FCB9CAC0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D25E-74F7-2FEA-AA7C-BEBEBE49B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DD3E-E69B-63F0-0C88-19FA1BDF4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078A-53D2-81AD-9941-6DA863829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0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9B8FB-FBA3-4E5B-967A-E485E109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617" y="4723826"/>
            <a:ext cx="2224213" cy="2035320"/>
          </a:xfrm>
          <a:prstGeom prst="rect">
            <a:avLst/>
          </a:prstGeom>
        </p:spPr>
      </p:pic>
      <p:pic>
        <p:nvPicPr>
          <p:cNvPr id="145411" name="Picture 4">
            <a:extLst>
              <a:ext uri="{FF2B5EF4-FFF2-40B4-BE49-F238E27FC236}">
                <a16:creationId xmlns:a16="http://schemas.microsoft.com/office/drawing/2014/main" id="{4AF7DC42-6D51-246E-90AE-64FDB2A0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" y="519151"/>
            <a:ext cx="10495345" cy="26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EC56E12-D9F2-DB49-895B-12081FCB0DA0}"/>
              </a:ext>
            </a:extLst>
          </p:cNvPr>
          <p:cNvSpPr/>
          <p:nvPr/>
        </p:nvSpPr>
        <p:spPr>
          <a:xfrm>
            <a:off x="3702302" y="175504"/>
            <a:ext cx="444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it-IT" b="1" dirty="0"/>
              <a:t>richiede 5-6gg </a:t>
            </a:r>
            <a:r>
              <a:rPr lang="it-IT" dirty="0"/>
              <a:t>(nucleo scompare dopo 2-3gg)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F07C6-E8AB-3E20-4DD1-D90EE609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316" y="3162337"/>
            <a:ext cx="1387970" cy="1834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E3772-2819-F1E0-B9B2-E59E5CB96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474" y="3200792"/>
            <a:ext cx="1563168" cy="1804463"/>
          </a:xfrm>
          <a:prstGeom prst="rect">
            <a:avLst/>
          </a:prstGeom>
        </p:spPr>
      </p:pic>
      <p:pic>
        <p:nvPicPr>
          <p:cNvPr id="9" name="Picture 9" descr="blue-reticlulo Adj">
            <a:extLst>
              <a:ext uri="{FF2B5EF4-FFF2-40B4-BE49-F238E27FC236}">
                <a16:creationId xmlns:a16="http://schemas.microsoft.com/office/drawing/2014/main" id="{DAD879D9-BFAF-F3E1-29AF-661203F9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73" y="3262167"/>
            <a:ext cx="16637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3DA10-C93B-CF17-6BA9-2936CCF19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760" y="3200792"/>
            <a:ext cx="1514240" cy="1795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4509DB-0FC4-1098-9C1E-D6F654F37024}"/>
              </a:ext>
            </a:extLst>
          </p:cNvPr>
          <p:cNvSpPr txBox="1"/>
          <p:nvPr/>
        </p:nvSpPr>
        <p:spPr>
          <a:xfrm>
            <a:off x="2370899" y="5415105"/>
            <a:ext cx="4771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MACROFAGO (centrale) e corona di eritroblasti: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-ingloba i nuclei espulsi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-fornisce fattori nutritivi e omeostatici.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2680F8-8A57-2ADF-D40C-1E2595DC91C4}"/>
              </a:ext>
            </a:extLst>
          </p:cNvPr>
          <p:cNvCxnSpPr>
            <a:cxnSpLocks/>
          </p:cNvCxnSpPr>
          <p:nvPr/>
        </p:nvCxnSpPr>
        <p:spPr>
          <a:xfrm flipV="1">
            <a:off x="6395857" y="5876874"/>
            <a:ext cx="1591551" cy="217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892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8A4B6-AA76-7927-5A0F-FAA17289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15" y="648156"/>
            <a:ext cx="9786970" cy="49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61D401-68A5-E1CF-C549-4D6FAAE1E16F}"/>
              </a:ext>
            </a:extLst>
          </p:cNvPr>
          <p:cNvSpPr txBox="1"/>
          <p:nvPr/>
        </p:nvSpPr>
        <p:spPr>
          <a:xfrm>
            <a:off x="254697" y="293569"/>
            <a:ext cx="9269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RETICOLOCITI</a:t>
            </a:r>
            <a:r>
              <a:rPr lang="it-IT" sz="2400" dirty="0"/>
              <a:t> % dei GR: 0,5-2%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Numero assoluto: 25.000-100.000/</a:t>
            </a:r>
            <a:r>
              <a:rPr lang="it-IT" sz="2400" dirty="0" err="1"/>
              <a:t>mL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Un elevato N° di reticolociti è indice di una risposta midollare all’anemia.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Un ridotto N° di reticolociti in un paziente anemico è indice di insufficienza  midollare.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RPI&gt;3 risposta del midollo al grado di anemia del paziente è adeguata,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RPI&lt;2 risposta del midollo al grado di anemia del paziente inadeguata</a:t>
            </a:r>
          </a:p>
        </p:txBody>
      </p:sp>
      <p:sp>
        <p:nvSpPr>
          <p:cNvPr id="18434" name="Segnaposto contenuto 2">
            <a:extLst>
              <a:ext uri="{FF2B5EF4-FFF2-40B4-BE49-F238E27FC236}">
                <a16:creationId xmlns:a16="http://schemas.microsoft.com/office/drawing/2014/main" id="{32238D46-CD0F-117F-5362-83E82AAB3837}"/>
              </a:ext>
            </a:extLst>
          </p:cNvPr>
          <p:cNvSpPr txBox="1">
            <a:spLocks/>
          </p:cNvSpPr>
          <p:nvPr/>
        </p:nvSpPr>
        <p:spPr>
          <a:xfrm>
            <a:off x="2066997" y="4432604"/>
            <a:ext cx="9269891" cy="213182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B32C16"/>
              </a:buClr>
              <a:buFont typeface="Arial" panose="020B0604020202020204" pitchFamily="34" charset="0"/>
              <a:buNone/>
            </a:pPr>
            <a:r>
              <a:rPr lang="it-IT" altLang="it-IT" dirty="0"/>
              <a:t>La quota di </a:t>
            </a:r>
            <a:r>
              <a:rPr lang="it-IT" altLang="it-IT" dirty="0">
                <a:solidFill>
                  <a:srgbClr val="0070C0"/>
                </a:solidFill>
              </a:rPr>
              <a:t>reticolociti </a:t>
            </a:r>
            <a:r>
              <a:rPr lang="it-IT" altLang="it-IT" dirty="0"/>
              <a:t>presenti nel sangue periferico e di </a:t>
            </a:r>
            <a:r>
              <a:rPr lang="it-IT" altLang="it-IT" dirty="0">
                <a:solidFill>
                  <a:srgbClr val="0070C0"/>
                </a:solidFill>
              </a:rPr>
              <a:t>eritroblasti </a:t>
            </a:r>
            <a:r>
              <a:rPr lang="it-IT" altLang="it-IT" dirty="0"/>
              <a:t>nel midollo può dare indicazioni sul tipo di anemia:</a:t>
            </a:r>
          </a:p>
          <a:p>
            <a:pPr marL="0" indent="0" algn="just">
              <a:buClr>
                <a:srgbClr val="B32C16"/>
              </a:buClr>
            </a:pPr>
            <a:r>
              <a:rPr lang="it-IT" altLang="it-IT" dirty="0">
                <a:solidFill>
                  <a:srgbClr val="FF0000"/>
                </a:solidFill>
              </a:rPr>
              <a:t>Iper-rigenerativa</a:t>
            </a:r>
            <a:r>
              <a:rPr lang="it-IT" altLang="it-IT" dirty="0"/>
              <a:t>: reticolociti ed eritroblasti aumentati</a:t>
            </a:r>
          </a:p>
          <a:p>
            <a:pPr marL="0" indent="0" algn="just">
              <a:buClr>
                <a:srgbClr val="B32C16"/>
              </a:buClr>
            </a:pPr>
            <a:r>
              <a:rPr lang="it-IT" altLang="it-IT" dirty="0">
                <a:solidFill>
                  <a:srgbClr val="FF0000"/>
                </a:solidFill>
              </a:rPr>
              <a:t>Ipo o arigenerativa</a:t>
            </a:r>
            <a:r>
              <a:rPr lang="it-IT" altLang="it-IT" dirty="0"/>
              <a:t>: reticolociti ed eritroblasti diminuiti</a:t>
            </a:r>
          </a:p>
        </p:txBody>
      </p:sp>
    </p:spTree>
    <p:extLst>
      <p:ext uri="{BB962C8B-B14F-4D97-AF65-F5344CB8AC3E}">
        <p14:creationId xmlns:p14="http://schemas.microsoft.com/office/powerpoint/2010/main" val="29994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3E65D2AE-44D9-EA29-4EE6-B422EADE5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510" y="998952"/>
            <a:ext cx="8037912" cy="529311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600" dirty="0"/>
              <a:t>    La forma del globulo rosso aumenta l’efficienza dello scambio di gas con l’esterno e favorisce il suo scorrimento nel flusso ematico.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600" dirty="0"/>
              <a:t>    Il citoplasma contiene: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600" dirty="0"/>
              <a:t>    66% di acqua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600" dirty="0"/>
              <a:t>    33% proteine , di cui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600" dirty="0"/>
              <a:t>    	</a:t>
            </a:r>
            <a:r>
              <a:rPr lang="it-IT" altLang="it-IT" sz="2600" b="1" dirty="0"/>
              <a:t>95% </a:t>
            </a:r>
            <a:r>
              <a:rPr lang="it-IT" altLang="it-IT" sz="2600" b="1" dirty="0" err="1"/>
              <a:t>Hb</a:t>
            </a:r>
            <a:endParaRPr lang="it-IT" altLang="it-IT" sz="2600" b="1" dirty="0"/>
          </a:p>
          <a:p>
            <a:pPr algn="just" eaLnBrk="1" hangingPunct="1">
              <a:lnSpc>
                <a:spcPct val="90000"/>
              </a:lnSpc>
            </a:pPr>
            <a:r>
              <a:rPr lang="it-IT" altLang="it-IT" sz="2600" dirty="0"/>
              <a:t>    	5% altre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600" dirty="0"/>
              <a:t>    </a:t>
            </a:r>
            <a:r>
              <a:rPr lang="it-IT" altLang="it-IT" sz="2600" b="1" dirty="0"/>
              <a:t>L’</a:t>
            </a:r>
            <a:r>
              <a:rPr lang="it-IT" altLang="it-IT" sz="2600" b="1" dirty="0" err="1"/>
              <a:t>Hb</a:t>
            </a:r>
            <a:r>
              <a:rPr lang="it-IT" altLang="it-IT" sz="2600" b="1" dirty="0"/>
              <a:t> è responsabile della maggior parte del trasporto di ossigeno ed anidride carbonica</a:t>
            </a:r>
            <a:r>
              <a:rPr lang="it-IT" altLang="it-IT" sz="2600" dirty="0"/>
              <a:t> (circa 280 milioni di molecole di </a:t>
            </a:r>
            <a:r>
              <a:rPr lang="it-IT" altLang="it-IT" sz="2600" dirty="0" err="1"/>
              <a:t>Hb</a:t>
            </a:r>
            <a:r>
              <a:rPr lang="it-IT" altLang="it-IT" sz="2600" dirty="0"/>
              <a:t> per GR e più di 1 milione di molecole di ossigeno potenzialmente trasportabili da un singolo GR)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BCB90493-54E8-5FF1-877E-05D1C6CF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33" y="0"/>
            <a:ext cx="28035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5F4C5F71-746C-9F45-895E-9177DF22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33" y="4155647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CBEF0F13-10F7-DA01-C0B5-0A46080C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81" y="113168"/>
            <a:ext cx="2763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70C0"/>
                </a:solidFill>
                <a:latin typeface="+mn-lt"/>
              </a:rPr>
              <a:t>GLOBULI ROSSI</a:t>
            </a:r>
          </a:p>
        </p:txBody>
      </p:sp>
    </p:spTree>
    <p:extLst>
      <p:ext uri="{BB962C8B-B14F-4D97-AF65-F5344CB8AC3E}">
        <p14:creationId xmlns:p14="http://schemas.microsoft.com/office/powerpoint/2010/main" val="170701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>
            <a:extLst>
              <a:ext uri="{FF2B5EF4-FFF2-40B4-BE49-F238E27FC236}">
                <a16:creationId xmlns:a16="http://schemas.microsoft.com/office/drawing/2014/main" id="{05B16336-D7C4-C4CE-6C6E-3E1E2AB9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25" y="333377"/>
            <a:ext cx="3367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+mn-lt"/>
              </a:rPr>
              <a:t>Vita media 120 giorni</a:t>
            </a:r>
          </a:p>
        </p:txBody>
      </p:sp>
      <p:sp>
        <p:nvSpPr>
          <p:cNvPr id="35843" name="Text Box 9">
            <a:extLst>
              <a:ext uri="{FF2B5EF4-FFF2-40B4-BE49-F238E27FC236}">
                <a16:creationId xmlns:a16="http://schemas.microsoft.com/office/drawing/2014/main" id="{B9D74135-A335-3BD8-E40D-B6EE89ED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44" y="333377"/>
            <a:ext cx="63269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+mn-lt"/>
              </a:rPr>
              <a:t>Eliminazione, tramite fagocitosi, negli organi </a:t>
            </a:r>
            <a:r>
              <a:rPr lang="it-IT" altLang="it-IT" sz="2800" b="1" dirty="0" err="1">
                <a:latin typeface="+mn-lt"/>
              </a:rPr>
              <a:t>eritrocateretici</a:t>
            </a:r>
            <a:r>
              <a:rPr lang="it-IT" altLang="it-IT" sz="2800" b="1" dirty="0">
                <a:latin typeface="+mn-lt"/>
              </a:rPr>
              <a:t> (milza, fegato, midollo osseo) </a:t>
            </a:r>
          </a:p>
        </p:txBody>
      </p:sp>
      <p:sp>
        <p:nvSpPr>
          <p:cNvPr id="35845" name="Text Box 12">
            <a:extLst>
              <a:ext uri="{FF2B5EF4-FFF2-40B4-BE49-F238E27FC236}">
                <a16:creationId xmlns:a16="http://schemas.microsoft.com/office/drawing/2014/main" id="{5562B8C5-D27A-6386-6B59-6EF62AD5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25" y="3102384"/>
            <a:ext cx="45561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400" dirty="0">
                <a:latin typeface="+mn-lt"/>
              </a:rPr>
              <a:t>Dopo 120 giorni presentano sulla membrana plasmatica alcuni oligosaccaridi che li rendono aggredibili dai macrofagi della milza, del fegato e del midollo osseo (sistema reticolo-endoteliale)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E65BC-B795-E36F-C981-3A67D79430CB}"/>
              </a:ext>
            </a:extLst>
          </p:cNvPr>
          <p:cNvGrpSpPr/>
          <p:nvPr/>
        </p:nvGrpSpPr>
        <p:grpSpPr>
          <a:xfrm>
            <a:off x="6385291" y="3102384"/>
            <a:ext cx="3889375" cy="2871787"/>
            <a:chOff x="6599239" y="3716339"/>
            <a:chExt cx="3889375" cy="2871787"/>
          </a:xfrm>
        </p:grpSpPr>
        <p:pic>
          <p:nvPicPr>
            <p:cNvPr id="35846" name="Picture 13">
              <a:extLst>
                <a:ext uri="{FF2B5EF4-FFF2-40B4-BE49-F238E27FC236}">
                  <a16:creationId xmlns:a16="http://schemas.microsoft.com/office/drawing/2014/main" id="{674CEC61-88B7-4F5C-6012-54E285A54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39" y="3716339"/>
              <a:ext cx="3889375" cy="287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Rectangle 15">
              <a:extLst>
                <a:ext uri="{FF2B5EF4-FFF2-40B4-BE49-F238E27FC236}">
                  <a16:creationId xmlns:a16="http://schemas.microsoft.com/office/drawing/2014/main" id="{B0CF7140-471D-5256-872C-4EDE494A51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44151" y="3716339"/>
              <a:ext cx="144463" cy="21748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66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0674C-5E5D-6B38-968D-46E32E31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5" y="460181"/>
            <a:ext cx="5821835" cy="4395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003F8-32DC-66B0-B925-CD8B1B1F8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63" y="2163822"/>
            <a:ext cx="3252167" cy="4110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D14FC-94E6-C039-7B9A-6671F2D2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65" y="2163822"/>
            <a:ext cx="2802605" cy="41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6B947-FF17-4C62-9BB9-F6B7636FC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053F0AD9-3585-CBF5-2D26-4434FFB7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20" y="864544"/>
            <a:ext cx="37449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D07BD35-6810-B0B4-DBF1-1E1AE42C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20" y="4140796"/>
            <a:ext cx="3705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25">
            <a:extLst>
              <a:ext uri="{FF2B5EF4-FFF2-40B4-BE49-F238E27FC236}">
                <a16:creationId xmlns:a16="http://schemas.microsoft.com/office/drawing/2014/main" id="{217BB0D9-B563-E6AA-CAB3-E602CD558D63}"/>
              </a:ext>
            </a:extLst>
          </p:cNvPr>
          <p:cNvSpPr/>
          <p:nvPr/>
        </p:nvSpPr>
        <p:spPr>
          <a:xfrm>
            <a:off x="4683245" y="2979642"/>
            <a:ext cx="7209751" cy="2952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SINTOMI E SEGNI LEGATI ALL’ANEMIA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cefalea, affaticamento, tachicardia,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mancanza del respiro (dispnea) da sforzo,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irritabilità, insonnia, pallore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disturbi da diminuita ossigenazione (</a:t>
            </a:r>
            <a:r>
              <a:rPr lang="it-IT" sz="2400" dirty="0" err="1">
                <a:solidFill>
                  <a:schemeClr val="tx1"/>
                </a:solidFill>
              </a:rPr>
              <a:t>claudicatio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intermittens</a:t>
            </a:r>
            <a:r>
              <a:rPr lang="it-IT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crampi notturni, dolore precordiale di tipo anginoso</a:t>
            </a:r>
          </a:p>
        </p:txBody>
      </p:sp>
    </p:spTree>
    <p:extLst>
      <p:ext uri="{BB962C8B-B14F-4D97-AF65-F5344CB8AC3E}">
        <p14:creationId xmlns:p14="http://schemas.microsoft.com/office/powerpoint/2010/main" val="319764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DDB1A63-CB4F-39DA-B227-D2E1ECCE2846}"/>
              </a:ext>
            </a:extLst>
          </p:cNvPr>
          <p:cNvSpPr txBox="1">
            <a:spLocks noChangeArrowheads="1"/>
          </p:cNvSpPr>
          <p:nvPr/>
        </p:nvSpPr>
        <p:spPr>
          <a:xfrm>
            <a:off x="323498" y="985549"/>
            <a:ext cx="1154500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en-US" b="1" dirty="0"/>
              <a:t>Diminuzione </a:t>
            </a:r>
            <a:r>
              <a:rPr lang="it-IT" altLang="en-US" b="1" dirty="0" err="1"/>
              <a:t>dell</a:t>
            </a:r>
            <a:r>
              <a:rPr lang="it-IT" altLang="en-US" b="1" dirty="0"/>
              <a:t> </a:t>
            </a:r>
            <a:r>
              <a:rPr lang="it-IT" altLang="en-US" b="1" dirty="0" err="1"/>
              <a:t>Hb</a:t>
            </a:r>
            <a:r>
              <a:rPr lang="it-IT" altLang="en-US" b="1" dirty="0"/>
              <a:t> </a:t>
            </a:r>
            <a:r>
              <a:rPr lang="it-IT" altLang="en-US" dirty="0"/>
              <a:t>del 20% rispetto  ai valori di riferimento, ossia meno di 12 g/dL nella donna o 13 g/dL nell’uomo, 15 g/dL nel neonato</a:t>
            </a:r>
          </a:p>
          <a:p>
            <a:r>
              <a:rPr lang="it-IT" sz="2800" dirty="0"/>
              <a:t>Anemia moderata: 8 ≤ </a:t>
            </a:r>
            <a:r>
              <a:rPr lang="it-IT" sz="2800" dirty="0" err="1"/>
              <a:t>Hb</a:t>
            </a:r>
            <a:r>
              <a:rPr lang="it-IT" sz="2800" dirty="0"/>
              <a:t> &lt; 10 g/dL</a:t>
            </a:r>
          </a:p>
          <a:p>
            <a:r>
              <a:rPr lang="it-IT" sz="2800" dirty="0"/>
              <a:t> Anemia severa: 6 ≤ </a:t>
            </a:r>
            <a:r>
              <a:rPr lang="it-IT" sz="2800" dirty="0" err="1"/>
              <a:t>Hb</a:t>
            </a:r>
            <a:r>
              <a:rPr lang="it-IT" sz="2800" dirty="0"/>
              <a:t> &lt; 8g/dL</a:t>
            </a:r>
          </a:p>
          <a:p>
            <a:r>
              <a:rPr lang="it-IT" sz="2800" dirty="0"/>
              <a:t> Anemia grave: </a:t>
            </a:r>
            <a:r>
              <a:rPr lang="it-IT" sz="2800" dirty="0" err="1"/>
              <a:t>Hb</a:t>
            </a:r>
            <a:r>
              <a:rPr lang="it-IT" sz="2800" dirty="0"/>
              <a:t> &lt;6 g/dL</a:t>
            </a:r>
            <a:endParaRPr lang="it-IT" altLang="en-US" dirty="0"/>
          </a:p>
          <a:p>
            <a:endParaRPr lang="it-IT" altLang="en-US" dirty="0"/>
          </a:p>
          <a:p>
            <a:pPr marL="0" indent="0">
              <a:buNone/>
            </a:pPr>
            <a:r>
              <a:rPr lang="it-IT" altLang="en-US" dirty="0"/>
              <a:t>Conseguenze dell’ipossia</a:t>
            </a:r>
          </a:p>
          <a:p>
            <a:pPr>
              <a:buFontTx/>
              <a:buChar char="-"/>
            </a:pPr>
            <a:r>
              <a:rPr lang="it-IT" altLang="en-US" dirty="0"/>
              <a:t>Aumento frequenza respiratoria</a:t>
            </a:r>
          </a:p>
          <a:p>
            <a:pPr>
              <a:buFontTx/>
              <a:buChar char="-"/>
            </a:pPr>
            <a:r>
              <a:rPr lang="it-IT" altLang="en-US" dirty="0"/>
              <a:t>Aumento della portata circolatoria</a:t>
            </a:r>
          </a:p>
          <a:p>
            <a:pPr>
              <a:buFontTx/>
              <a:buChar char="-"/>
            </a:pPr>
            <a:r>
              <a:rPr lang="it-IT" altLang="en-US" dirty="0"/>
              <a:t>Aumento produzione eritropoietina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92EB8-8289-1A98-2A99-8844DDABB409}"/>
              </a:ext>
            </a:extLst>
          </p:cNvPr>
          <p:cNvSpPr txBox="1"/>
          <p:nvPr/>
        </p:nvSpPr>
        <p:spPr>
          <a:xfrm>
            <a:off x="289034" y="231228"/>
            <a:ext cx="232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ANEMIE</a:t>
            </a:r>
          </a:p>
        </p:txBody>
      </p:sp>
    </p:spTree>
    <p:extLst>
      <p:ext uri="{BB962C8B-B14F-4D97-AF65-F5344CB8AC3E}">
        <p14:creationId xmlns:p14="http://schemas.microsoft.com/office/powerpoint/2010/main" val="50035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4050-C55D-994B-F801-A1BE161D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8F3EA95-EA09-614D-514E-23B4B3F1DE9F}"/>
              </a:ext>
            </a:extLst>
          </p:cNvPr>
          <p:cNvSpPr txBox="1"/>
          <p:nvPr/>
        </p:nvSpPr>
        <p:spPr>
          <a:xfrm>
            <a:off x="277816" y="189932"/>
            <a:ext cx="9947297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200" b="1" dirty="0">
                <a:solidFill>
                  <a:srgbClr val="0070C0"/>
                </a:solidFill>
                <a:cs typeface="Arial"/>
              </a:rPr>
              <a:t>EMOCROMO: </a:t>
            </a:r>
            <a:r>
              <a:rPr lang="en-US" sz="3200" b="1" dirty="0" err="1">
                <a:solidFill>
                  <a:srgbClr val="0070C0"/>
                </a:solidFill>
                <a:cs typeface="Arial"/>
              </a:rPr>
              <a:t>sangue</a:t>
            </a:r>
            <a:r>
              <a:rPr lang="en-US" sz="3200" b="1" dirty="0">
                <a:solidFill>
                  <a:srgbClr val="0070C0"/>
                </a:solidFill>
                <a:cs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/>
              </a:rPr>
              <a:t>anticoagulato</a:t>
            </a:r>
            <a:r>
              <a:rPr lang="en-US" sz="3200" b="1" dirty="0">
                <a:solidFill>
                  <a:srgbClr val="0070C0"/>
                </a:solidFill>
                <a:cs typeface="Arial"/>
              </a:rPr>
              <a:t> con EDTA, </a:t>
            </a:r>
            <a:r>
              <a:rPr lang="en-US" sz="3200" b="1" dirty="0" err="1">
                <a:solidFill>
                  <a:srgbClr val="0070C0"/>
                </a:solidFill>
                <a:cs typeface="Arial"/>
              </a:rPr>
              <a:t>tappo</a:t>
            </a:r>
            <a:r>
              <a:rPr lang="en-US" sz="3200" b="1" dirty="0">
                <a:solidFill>
                  <a:srgbClr val="0070C0"/>
                </a:solidFill>
                <a:cs typeface="Arial"/>
              </a:rPr>
              <a:t> viola</a:t>
            </a:r>
            <a:endParaRPr sz="32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8BDFFDB-F365-A2C1-82A7-FD63E079418F}"/>
              </a:ext>
            </a:extLst>
          </p:cNvPr>
          <p:cNvSpPr txBox="1"/>
          <p:nvPr/>
        </p:nvSpPr>
        <p:spPr>
          <a:xfrm>
            <a:off x="4839752" y="1140600"/>
            <a:ext cx="954816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cs typeface="Arial"/>
              </a:rPr>
              <a:t>Maschio</a:t>
            </a:r>
            <a:endParaRPr dirty="0"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2A39331-9F0B-7511-AA35-D879F7072CBE}"/>
              </a:ext>
            </a:extLst>
          </p:cNvPr>
          <p:cNvSpPr txBox="1"/>
          <p:nvPr/>
        </p:nvSpPr>
        <p:spPr>
          <a:xfrm>
            <a:off x="6240142" y="1149135"/>
            <a:ext cx="99441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cs typeface="Arial"/>
              </a:rPr>
              <a:t>Femmina</a:t>
            </a:r>
            <a:endParaRPr dirty="0"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F657715-6FCE-5023-07DA-39FA1BD0704F}"/>
              </a:ext>
            </a:extLst>
          </p:cNvPr>
          <p:cNvSpPr txBox="1"/>
          <p:nvPr/>
        </p:nvSpPr>
        <p:spPr>
          <a:xfrm>
            <a:off x="316420" y="1637786"/>
            <a:ext cx="4523332" cy="240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 marR="30480">
              <a:lnSpc>
                <a:spcPts val="1610"/>
              </a:lnSpc>
              <a:spcBef>
                <a:spcPts val="200"/>
              </a:spcBef>
            </a:pPr>
            <a:r>
              <a:rPr dirty="0">
                <a:cs typeface="Arial"/>
              </a:rPr>
              <a:t>Globuli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rossi,</a:t>
            </a:r>
            <a:r>
              <a:rPr spc="-20" dirty="0">
                <a:cs typeface="Arial"/>
              </a:rPr>
              <a:t> </a:t>
            </a:r>
            <a:r>
              <a:rPr b="1" dirty="0">
                <a:cs typeface="Arial"/>
              </a:rPr>
              <a:t>RBC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(x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10</a:t>
            </a:r>
            <a:r>
              <a:rPr baseline="30864" dirty="0">
                <a:cs typeface="Arial"/>
              </a:rPr>
              <a:t>6</a:t>
            </a:r>
            <a:r>
              <a:rPr spc="172" baseline="30864" dirty="0">
                <a:cs typeface="Arial"/>
              </a:rPr>
              <a:t> </a:t>
            </a:r>
            <a:r>
              <a:rPr dirty="0">
                <a:cs typeface="Arial"/>
              </a:rPr>
              <a:t>/</a:t>
            </a:r>
            <a:r>
              <a:rPr spc="-20" dirty="0">
                <a:cs typeface="Arial"/>
              </a:rPr>
              <a:t> </a:t>
            </a:r>
            <a:r>
              <a:rPr lang="en-US" spc="-25" dirty="0" err="1">
                <a:cs typeface="Arial"/>
              </a:rPr>
              <a:t>mcL</a:t>
            </a:r>
            <a:r>
              <a:rPr spc="-37" baseline="30864" dirty="0">
                <a:cs typeface="Arial"/>
              </a:rPr>
              <a:t> </a:t>
            </a:r>
            <a:r>
              <a:rPr spc="-10" dirty="0">
                <a:cs typeface="Arial"/>
              </a:rPr>
              <a:t>)</a:t>
            </a:r>
            <a:endParaRPr dirty="0"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C1FA9D9-5B9C-25FE-307A-30C4F77176A4}"/>
              </a:ext>
            </a:extLst>
          </p:cNvPr>
          <p:cNvSpPr txBox="1"/>
          <p:nvPr/>
        </p:nvSpPr>
        <p:spPr>
          <a:xfrm>
            <a:off x="4772669" y="1582490"/>
            <a:ext cx="1229883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5.4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(4.5-</a:t>
            </a:r>
            <a:r>
              <a:rPr spc="-20" dirty="0">
                <a:cs typeface="Arial"/>
              </a:rPr>
              <a:t>6.3)</a:t>
            </a:r>
            <a:endParaRPr dirty="0"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0D5B404-66D2-D832-3FA7-6389A6B942A5}"/>
              </a:ext>
            </a:extLst>
          </p:cNvPr>
          <p:cNvSpPr txBox="1"/>
          <p:nvPr/>
        </p:nvSpPr>
        <p:spPr>
          <a:xfrm>
            <a:off x="6240142" y="1568449"/>
            <a:ext cx="1529732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4.8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(4.2-</a:t>
            </a:r>
            <a:r>
              <a:rPr spc="-20" dirty="0">
                <a:cs typeface="Arial"/>
              </a:rPr>
              <a:t>5.5)</a:t>
            </a:r>
            <a:endParaRPr dirty="0"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6564878-C49F-8B0E-CC57-8762DAFFD3A2}"/>
              </a:ext>
            </a:extLst>
          </p:cNvPr>
          <p:cNvSpPr txBox="1"/>
          <p:nvPr/>
        </p:nvSpPr>
        <p:spPr>
          <a:xfrm>
            <a:off x="316419" y="2051124"/>
            <a:ext cx="3689763" cy="4456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dirty="0">
                <a:cs typeface="Arial"/>
              </a:rPr>
              <a:t>Ematocrito,</a:t>
            </a:r>
            <a:r>
              <a:rPr spc="-35" dirty="0">
                <a:cs typeface="Arial"/>
              </a:rPr>
              <a:t> </a:t>
            </a:r>
            <a:r>
              <a:rPr b="1" dirty="0">
                <a:cs typeface="Arial"/>
              </a:rPr>
              <a:t>HT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(=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VPRC,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Volume</a:t>
            </a:r>
            <a:r>
              <a:rPr spc="-30" dirty="0">
                <a:cs typeface="Arial"/>
              </a:rPr>
              <a:t> </a:t>
            </a:r>
            <a:r>
              <a:rPr spc="-10" dirty="0">
                <a:cs typeface="Arial"/>
              </a:rPr>
              <a:t>Packed </a:t>
            </a:r>
            <a:r>
              <a:rPr dirty="0">
                <a:cs typeface="Arial"/>
              </a:rPr>
              <a:t>Red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Cells)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(ml/100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ml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sangue)</a:t>
            </a:r>
            <a:endParaRPr dirty="0"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A52CBC4-04C3-5D23-FBFB-06152265E86B}"/>
              </a:ext>
            </a:extLst>
          </p:cNvPr>
          <p:cNvSpPr txBox="1"/>
          <p:nvPr/>
        </p:nvSpPr>
        <p:spPr>
          <a:xfrm>
            <a:off x="4776231" y="2026961"/>
            <a:ext cx="1688754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46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(40-</a:t>
            </a:r>
            <a:r>
              <a:rPr spc="-25" dirty="0">
                <a:cs typeface="Arial"/>
              </a:rPr>
              <a:t>54)</a:t>
            </a:r>
            <a:endParaRPr dirty="0"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5FBF1CF-4246-5914-91EA-0258CC961A12}"/>
              </a:ext>
            </a:extLst>
          </p:cNvPr>
          <p:cNvSpPr txBox="1"/>
          <p:nvPr/>
        </p:nvSpPr>
        <p:spPr>
          <a:xfrm>
            <a:off x="6223485" y="2050839"/>
            <a:ext cx="200885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42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(37-</a:t>
            </a:r>
            <a:r>
              <a:rPr spc="-25" dirty="0">
                <a:cs typeface="Arial"/>
              </a:rPr>
              <a:t>47)</a:t>
            </a:r>
            <a:endParaRPr dirty="0"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1A19FBF-5908-8DB1-AAD5-9F88F8F80CE4}"/>
              </a:ext>
            </a:extLst>
          </p:cNvPr>
          <p:cNvSpPr txBox="1"/>
          <p:nvPr/>
        </p:nvSpPr>
        <p:spPr>
          <a:xfrm>
            <a:off x="277816" y="2567524"/>
            <a:ext cx="3309270" cy="370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42900"/>
              </a:lnSpc>
              <a:spcBef>
                <a:spcPts val="100"/>
              </a:spcBef>
            </a:pPr>
            <a:r>
              <a:rPr dirty="0">
                <a:cs typeface="Arial"/>
              </a:rPr>
              <a:t>Emoglobina,</a:t>
            </a:r>
            <a:r>
              <a:rPr spc="-25" dirty="0">
                <a:cs typeface="Arial"/>
              </a:rPr>
              <a:t> </a:t>
            </a:r>
            <a:r>
              <a:rPr b="1" dirty="0">
                <a:cs typeface="Arial"/>
              </a:rPr>
              <a:t>Hb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(gr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/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lang="en-US" dirty="0">
                <a:cs typeface="Arial"/>
              </a:rPr>
              <a:t>L</a:t>
            </a:r>
            <a:r>
              <a:rPr spc="-20" dirty="0">
                <a:cs typeface="Arial"/>
              </a:rPr>
              <a:t> </a:t>
            </a:r>
            <a:r>
              <a:rPr spc="-10" dirty="0" err="1">
                <a:cs typeface="Arial"/>
              </a:rPr>
              <a:t>sangue</a:t>
            </a:r>
            <a:r>
              <a:rPr spc="-10" dirty="0">
                <a:cs typeface="Arial"/>
              </a:rPr>
              <a:t>)</a:t>
            </a:r>
            <a:endParaRPr dirty="0"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3026D0D-6A2E-4F94-F682-795D27A87969}"/>
              </a:ext>
            </a:extLst>
          </p:cNvPr>
          <p:cNvSpPr txBox="1"/>
          <p:nvPr/>
        </p:nvSpPr>
        <p:spPr>
          <a:xfrm>
            <a:off x="4775204" y="2648364"/>
            <a:ext cx="1339701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16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(14-</a:t>
            </a:r>
            <a:r>
              <a:rPr spc="-25" dirty="0">
                <a:cs typeface="Arial"/>
              </a:rPr>
              <a:t>18)</a:t>
            </a:r>
            <a:endParaRPr dirty="0"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FAABE96-AC50-0902-9E38-1EC5900C1440}"/>
              </a:ext>
            </a:extLst>
          </p:cNvPr>
          <p:cNvSpPr txBox="1"/>
          <p:nvPr/>
        </p:nvSpPr>
        <p:spPr>
          <a:xfrm>
            <a:off x="6223485" y="2554750"/>
            <a:ext cx="1692833" cy="3821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cs typeface="Arial"/>
              </a:rPr>
              <a:t>14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(12-</a:t>
            </a:r>
            <a:r>
              <a:rPr spc="-25" dirty="0">
                <a:cs typeface="Arial"/>
              </a:rPr>
              <a:t>16)</a:t>
            </a:r>
            <a:endParaRPr dirty="0"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ABD2BC92-E713-AE14-284F-4966707CAB3B}"/>
              </a:ext>
            </a:extLst>
          </p:cNvPr>
          <p:cNvSpPr txBox="1"/>
          <p:nvPr/>
        </p:nvSpPr>
        <p:spPr>
          <a:xfrm>
            <a:off x="316419" y="3948015"/>
            <a:ext cx="5807398" cy="2013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0">
              <a:lnSpc>
                <a:spcPct val="144300"/>
              </a:lnSpc>
              <a:spcBef>
                <a:spcPts val="100"/>
              </a:spcBef>
            </a:pPr>
            <a:r>
              <a:rPr b="1" dirty="0">
                <a:cs typeface="Arial"/>
              </a:rPr>
              <a:t>MCV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(Mean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Cell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Volume)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=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HT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/</a:t>
            </a:r>
            <a:r>
              <a:rPr spc="-25" dirty="0">
                <a:cs typeface="Arial"/>
              </a:rPr>
              <a:t> </a:t>
            </a:r>
            <a:r>
              <a:rPr lang="en-US" dirty="0">
                <a:cs typeface="Arial"/>
              </a:rPr>
              <a:t>RBC </a:t>
            </a:r>
            <a:r>
              <a:rPr dirty="0">
                <a:cs typeface="Arial"/>
              </a:rPr>
              <a:t>(</a:t>
            </a:r>
            <a:r>
              <a:rPr dirty="0" err="1">
                <a:cs typeface="Arial"/>
              </a:rPr>
              <a:t>f</a:t>
            </a:r>
            <a:r>
              <a:rPr lang="en-US" dirty="0" err="1">
                <a:cs typeface="Arial"/>
              </a:rPr>
              <a:t>L</a:t>
            </a:r>
            <a:r>
              <a:rPr dirty="0">
                <a:cs typeface="Arial"/>
              </a:rPr>
              <a:t>/</a:t>
            </a:r>
            <a:r>
              <a:rPr spc="-20" dirty="0">
                <a:cs typeface="Arial"/>
              </a:rPr>
              <a:t>1</a:t>
            </a:r>
            <a:r>
              <a:rPr lang="en-US" spc="-20" dirty="0">
                <a:cs typeface="Arial"/>
              </a:rPr>
              <a:t>RBC</a:t>
            </a:r>
            <a:r>
              <a:rPr spc="-20" dirty="0">
                <a:cs typeface="Arial"/>
              </a:rPr>
              <a:t>) </a:t>
            </a:r>
            <a:endParaRPr lang="en-US" spc="-20" dirty="0">
              <a:cs typeface="Arial"/>
            </a:endParaRPr>
          </a:p>
          <a:p>
            <a:pPr marL="12700" marR="368300">
              <a:lnSpc>
                <a:spcPct val="144300"/>
              </a:lnSpc>
              <a:spcBef>
                <a:spcPts val="100"/>
              </a:spcBef>
            </a:pPr>
            <a:endParaRPr lang="en-US" spc="-20" dirty="0">
              <a:cs typeface="Arial"/>
            </a:endParaRPr>
          </a:p>
          <a:p>
            <a:pPr marL="12700" marR="368300">
              <a:lnSpc>
                <a:spcPct val="144300"/>
              </a:lnSpc>
              <a:spcBef>
                <a:spcPts val="100"/>
              </a:spcBef>
            </a:pPr>
            <a:r>
              <a:rPr lang="en-US" b="1" dirty="0">
                <a:cs typeface="Arial"/>
              </a:rPr>
              <a:t>MCH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(Mean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Cell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Hemoglobin)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=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Hb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/</a:t>
            </a:r>
            <a:r>
              <a:rPr lang="en-US" spc="-30" dirty="0">
                <a:cs typeface="Arial"/>
              </a:rPr>
              <a:t> </a:t>
            </a:r>
            <a:r>
              <a:rPr lang="en-US" dirty="0">
                <a:cs typeface="Arial"/>
              </a:rPr>
              <a:t>RBC (</a:t>
            </a:r>
            <a:r>
              <a:rPr lang="en-US" dirty="0" err="1">
                <a:cs typeface="Arial"/>
              </a:rPr>
              <a:t>pg</a:t>
            </a:r>
            <a:r>
              <a:rPr lang="en-US" spc="-30" dirty="0">
                <a:cs typeface="Arial"/>
              </a:rPr>
              <a:t> </a:t>
            </a:r>
            <a:r>
              <a:rPr lang="en-US" spc="-50" dirty="0">
                <a:cs typeface="Arial"/>
              </a:rPr>
              <a:t>/ </a:t>
            </a:r>
            <a:r>
              <a:rPr lang="en-US" spc="-20" dirty="0">
                <a:cs typeface="Arial"/>
              </a:rPr>
              <a:t>1GR)</a:t>
            </a:r>
          </a:p>
          <a:p>
            <a:pPr marL="12700" marR="368300">
              <a:lnSpc>
                <a:spcPct val="144300"/>
              </a:lnSpc>
              <a:spcBef>
                <a:spcPts val="100"/>
              </a:spcBef>
            </a:pPr>
            <a:endParaRPr lang="en-US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b="1" dirty="0">
                <a:cs typeface="Arial"/>
              </a:rPr>
              <a:t>MCHC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(Mean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Cell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Hemoglobin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Concentration)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=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Hb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/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HT</a:t>
            </a:r>
            <a:r>
              <a:rPr spc="-30" dirty="0">
                <a:cs typeface="Arial"/>
              </a:rPr>
              <a:t> </a:t>
            </a:r>
            <a:r>
              <a:rPr spc="-10" dirty="0">
                <a:cs typeface="Arial"/>
              </a:rPr>
              <a:t>(g/d</a:t>
            </a:r>
            <a:r>
              <a:rPr lang="en-US" spc="-10" dirty="0">
                <a:cs typeface="Arial"/>
              </a:rPr>
              <a:t>L</a:t>
            </a:r>
            <a:r>
              <a:rPr spc="-10" dirty="0">
                <a:cs typeface="Arial"/>
              </a:rPr>
              <a:t>)</a:t>
            </a:r>
            <a:endParaRPr dirty="0"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BF40692-4A7F-297A-C735-189E5B0537AE}"/>
              </a:ext>
            </a:extLst>
          </p:cNvPr>
          <p:cNvSpPr txBox="1"/>
          <p:nvPr/>
        </p:nvSpPr>
        <p:spPr>
          <a:xfrm>
            <a:off x="6253432" y="3953079"/>
            <a:ext cx="1396266" cy="38536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44"/>
              </a:spcBef>
            </a:pPr>
            <a:r>
              <a:rPr dirty="0">
                <a:cs typeface="Arial"/>
              </a:rPr>
              <a:t>90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(81-</a:t>
            </a:r>
            <a:r>
              <a:rPr spc="-20" dirty="0">
                <a:cs typeface="Arial"/>
              </a:rPr>
              <a:t>100)</a:t>
            </a:r>
            <a:endParaRPr lang="en-US" spc="-20" dirty="0"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032B480-7118-98C4-8FD8-DB5E835E9380}"/>
              </a:ext>
            </a:extLst>
          </p:cNvPr>
          <p:cNvSpPr txBox="1"/>
          <p:nvPr/>
        </p:nvSpPr>
        <p:spPr>
          <a:xfrm>
            <a:off x="6253432" y="5668410"/>
            <a:ext cx="1077108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cs typeface="Arial"/>
              </a:rPr>
              <a:t>34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(31-</a:t>
            </a:r>
            <a:r>
              <a:rPr spc="-25" dirty="0">
                <a:cs typeface="Arial"/>
              </a:rPr>
              <a:t>36)</a:t>
            </a:r>
            <a:endParaRPr dirty="0"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2D61E-2830-4A0C-8B11-00BAFC5A10E6}"/>
              </a:ext>
            </a:extLst>
          </p:cNvPr>
          <p:cNvSpPr txBox="1"/>
          <p:nvPr/>
        </p:nvSpPr>
        <p:spPr>
          <a:xfrm>
            <a:off x="217193" y="1003045"/>
            <a:ext cx="311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VALORI MISURATI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17FD1-82BB-F451-369F-5248DCE6A6E3}"/>
              </a:ext>
            </a:extLst>
          </p:cNvPr>
          <p:cNvSpPr txBox="1"/>
          <p:nvPr/>
        </p:nvSpPr>
        <p:spPr>
          <a:xfrm>
            <a:off x="217193" y="3440223"/>
            <a:ext cx="311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VALORI DERIVATI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3262E7-8649-2580-5F42-B7CD1DC5A8E9}"/>
              </a:ext>
            </a:extLst>
          </p:cNvPr>
          <p:cNvSpPr txBox="1"/>
          <p:nvPr/>
        </p:nvSpPr>
        <p:spPr>
          <a:xfrm>
            <a:off x="7832207" y="39592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it-IT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84ACF0-3602-42AF-D380-9F6B964F66E0}"/>
              </a:ext>
            </a:extLst>
          </p:cNvPr>
          <p:cNvCxnSpPr>
            <a:cxnSpLocks/>
          </p:cNvCxnSpPr>
          <p:nvPr/>
        </p:nvCxnSpPr>
        <p:spPr>
          <a:xfrm flipV="1">
            <a:off x="8599454" y="4138012"/>
            <a:ext cx="758634" cy="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7EA73D-CBC5-EE84-A7E9-8DB35A54718B}"/>
              </a:ext>
            </a:extLst>
          </p:cNvPr>
          <p:cNvSpPr txBox="1"/>
          <p:nvPr/>
        </p:nvSpPr>
        <p:spPr>
          <a:xfrm>
            <a:off x="8628022" y="417425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5.4*10</a:t>
            </a:r>
            <a:r>
              <a:rPr lang="en-US" baseline="30000" dirty="0"/>
              <a:t>6</a:t>
            </a:r>
            <a:endParaRPr lang="it-IT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B44B60-2088-CA24-48D2-770F9A9B4982}"/>
              </a:ext>
            </a:extLst>
          </p:cNvPr>
          <p:cNvSpPr txBox="1"/>
          <p:nvPr/>
        </p:nvSpPr>
        <p:spPr>
          <a:xfrm>
            <a:off x="8034590" y="396040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0.46</a:t>
            </a:r>
            <a:endParaRPr lang="it-IT" dirty="0"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5136E143-8C64-7521-6805-CDF2BA59E2A7}"/>
              </a:ext>
            </a:extLst>
          </p:cNvPr>
          <p:cNvSpPr txBox="1"/>
          <p:nvPr/>
        </p:nvSpPr>
        <p:spPr>
          <a:xfrm>
            <a:off x="6253432" y="4714824"/>
            <a:ext cx="1396266" cy="38536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>
                <a:cs typeface="Arial"/>
              </a:rPr>
              <a:t>30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(26-</a:t>
            </a:r>
            <a:r>
              <a:rPr spc="-25" dirty="0">
                <a:cs typeface="Arial"/>
              </a:rPr>
              <a:t>34)</a:t>
            </a:r>
            <a:endParaRPr dirty="0"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633FF7-3F85-8F9A-80E7-627A2D52654A}"/>
              </a:ext>
            </a:extLst>
          </p:cNvPr>
          <p:cNvSpPr txBox="1"/>
          <p:nvPr/>
        </p:nvSpPr>
        <p:spPr>
          <a:xfrm>
            <a:off x="8670558" y="377574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mcL</a:t>
            </a:r>
            <a:endParaRPr lang="it-IT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EB56BD-F774-F27B-D847-230606A37C97}"/>
              </a:ext>
            </a:extLst>
          </p:cNvPr>
          <p:cNvSpPr txBox="1"/>
          <p:nvPr/>
        </p:nvSpPr>
        <p:spPr>
          <a:xfrm>
            <a:off x="9430117" y="39533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it-IT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4042B6-6741-CC73-E39E-0301581798E6}"/>
              </a:ext>
            </a:extLst>
          </p:cNvPr>
          <p:cNvCxnSpPr>
            <a:cxnSpLocks/>
          </p:cNvCxnSpPr>
          <p:nvPr/>
        </p:nvCxnSpPr>
        <p:spPr>
          <a:xfrm>
            <a:off x="9673127" y="4142222"/>
            <a:ext cx="932983" cy="2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F3D54BE-12D2-AA4B-1D8E-A29BD3412267}"/>
              </a:ext>
            </a:extLst>
          </p:cNvPr>
          <p:cNvSpPr txBox="1"/>
          <p:nvPr/>
        </p:nvSpPr>
        <p:spPr>
          <a:xfrm>
            <a:off x="9701695" y="417425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5.4*10</a:t>
            </a:r>
            <a:r>
              <a:rPr lang="en-US" baseline="30000" dirty="0"/>
              <a:t>6</a:t>
            </a:r>
            <a:endParaRPr lang="it-IT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28884E-520B-69A9-AB3D-69F61DC4DFB5}"/>
              </a:ext>
            </a:extLst>
          </p:cNvPr>
          <p:cNvSpPr txBox="1"/>
          <p:nvPr/>
        </p:nvSpPr>
        <p:spPr>
          <a:xfrm>
            <a:off x="9688656" y="3775741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1*10</a:t>
            </a: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fL</a:t>
            </a:r>
            <a:endParaRPr lang="it-IT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F4961B-C0ED-A073-3542-ED5E5A66EF4A}"/>
              </a:ext>
            </a:extLst>
          </p:cNvPr>
          <p:cNvSpPr txBox="1"/>
          <p:nvPr/>
        </p:nvSpPr>
        <p:spPr>
          <a:xfrm>
            <a:off x="10563120" y="3949559"/>
            <a:ext cx="2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it-IT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696929-C137-FAA6-F24F-57C366AB82E5}"/>
              </a:ext>
            </a:extLst>
          </p:cNvPr>
          <p:cNvCxnSpPr>
            <a:cxnSpLocks/>
          </p:cNvCxnSpPr>
          <p:nvPr/>
        </p:nvCxnSpPr>
        <p:spPr>
          <a:xfrm>
            <a:off x="10775302" y="4138010"/>
            <a:ext cx="435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6C2066A-6AA6-740F-AC1E-55D561ACF0E4}"/>
              </a:ext>
            </a:extLst>
          </p:cNvPr>
          <p:cNvSpPr txBox="1"/>
          <p:nvPr/>
        </p:nvSpPr>
        <p:spPr>
          <a:xfrm>
            <a:off x="10803870" y="41700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5.4</a:t>
            </a:r>
            <a:endParaRPr lang="it-IT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F9120B-9363-96C9-02A6-E9FB21DD43C0}"/>
              </a:ext>
            </a:extLst>
          </p:cNvPr>
          <p:cNvSpPr txBox="1"/>
          <p:nvPr/>
        </p:nvSpPr>
        <p:spPr>
          <a:xfrm>
            <a:off x="10790831" y="37715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460</a:t>
            </a:r>
            <a:endParaRPr lang="it-IT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F38CD9-319A-795C-EBCD-CBBC03735FFA}"/>
              </a:ext>
            </a:extLst>
          </p:cNvPr>
          <p:cNvSpPr txBox="1"/>
          <p:nvPr/>
        </p:nvSpPr>
        <p:spPr>
          <a:xfrm>
            <a:off x="11232363" y="391858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</a:t>
            </a:r>
            <a:endParaRPr lang="it-IT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1AF1F-1A37-5426-5723-9E03E3DEF794}"/>
              </a:ext>
            </a:extLst>
          </p:cNvPr>
          <p:cNvSpPr txBox="1"/>
          <p:nvPr/>
        </p:nvSpPr>
        <p:spPr>
          <a:xfrm>
            <a:off x="7827995" y="48290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it-IT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F94961-BE99-994C-64B4-826EC9F02AF9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8109788" y="5038103"/>
            <a:ext cx="185338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B07F716-EACA-547B-69CA-5C512F3C3849}"/>
              </a:ext>
            </a:extLst>
          </p:cNvPr>
          <p:cNvSpPr txBox="1"/>
          <p:nvPr/>
        </p:nvSpPr>
        <p:spPr>
          <a:xfrm>
            <a:off x="8073145" y="5074349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5.4*10</a:t>
            </a:r>
            <a:r>
              <a:rPr lang="en-US" baseline="30000" dirty="0"/>
              <a:t>6</a:t>
            </a:r>
            <a:r>
              <a:rPr lang="en-US" dirty="0"/>
              <a:t>/</a:t>
            </a:r>
            <a:r>
              <a:rPr lang="en-US" dirty="0" err="1"/>
              <a:t>mcL</a:t>
            </a:r>
            <a:endParaRPr lang="it-IT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0D73E7-E33D-79BD-EEF2-E24403307EEE}"/>
              </a:ext>
            </a:extLst>
          </p:cNvPr>
          <p:cNvSpPr txBox="1"/>
          <p:nvPr/>
        </p:nvSpPr>
        <p:spPr>
          <a:xfrm>
            <a:off x="8115681" y="4675834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16*10</a:t>
            </a:r>
            <a:r>
              <a:rPr lang="en-US" baseline="30000" dirty="0"/>
              <a:t>12</a:t>
            </a:r>
            <a:r>
              <a:rPr lang="en-US" dirty="0"/>
              <a:t>pg/10</a:t>
            </a:r>
            <a:r>
              <a:rPr lang="en-US" baseline="30000" dirty="0"/>
              <a:t>5</a:t>
            </a:r>
            <a:r>
              <a:rPr lang="en-US" dirty="0"/>
              <a:t>mcL</a:t>
            </a:r>
            <a:endParaRPr lang="it-IT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9472D5-0A21-8FBD-C729-C4F59628BDAB}"/>
              </a:ext>
            </a:extLst>
          </p:cNvPr>
          <p:cNvCxnSpPr>
            <a:cxnSpLocks/>
          </p:cNvCxnSpPr>
          <p:nvPr/>
        </p:nvCxnSpPr>
        <p:spPr>
          <a:xfrm>
            <a:off x="10294844" y="5010874"/>
            <a:ext cx="435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D4EF78D-4A7E-8BE5-BB64-D862763A3D83}"/>
              </a:ext>
            </a:extLst>
          </p:cNvPr>
          <p:cNvSpPr txBox="1"/>
          <p:nvPr/>
        </p:nvSpPr>
        <p:spPr>
          <a:xfrm>
            <a:off x="10323412" y="5042908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</a:t>
            </a:r>
            <a:endParaRPr lang="it-IT" baseline="30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EB1396-1D1C-ED2D-DFF0-C0A71EE457FC}"/>
              </a:ext>
            </a:extLst>
          </p:cNvPr>
          <p:cNvSpPr txBox="1"/>
          <p:nvPr/>
        </p:nvSpPr>
        <p:spPr>
          <a:xfrm>
            <a:off x="10310373" y="4644393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160</a:t>
            </a:r>
            <a:endParaRPr lang="it-IT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AE917F-26B8-4E4A-7EA8-DEEEF48F43F5}"/>
              </a:ext>
            </a:extLst>
          </p:cNvPr>
          <p:cNvSpPr txBox="1"/>
          <p:nvPr/>
        </p:nvSpPr>
        <p:spPr>
          <a:xfrm>
            <a:off x="10751905" y="4791452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pg</a:t>
            </a:r>
            <a:endParaRPr lang="it-IT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F34D9B-B0E0-D3A0-4963-E7F01750633C}"/>
              </a:ext>
            </a:extLst>
          </p:cNvPr>
          <p:cNvSpPr txBox="1"/>
          <p:nvPr/>
        </p:nvSpPr>
        <p:spPr>
          <a:xfrm>
            <a:off x="9963170" y="48534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it-IT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CC97ABF-15E6-3530-4FEB-B82CE108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637" y="266373"/>
            <a:ext cx="799798" cy="32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6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8F9C2A-B8DF-E146-8E75-6AFBBDBA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7" y="190395"/>
            <a:ext cx="8467426" cy="4428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887AC-6CBD-4870-324F-4B8675389A40}"/>
              </a:ext>
            </a:extLst>
          </p:cNvPr>
          <p:cNvSpPr txBox="1"/>
          <p:nvPr/>
        </p:nvSpPr>
        <p:spPr>
          <a:xfrm>
            <a:off x="758035" y="4755581"/>
            <a:ext cx="511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Valori superiori</a:t>
            </a:r>
          </a:p>
          <a:p>
            <a:r>
              <a:rPr lang="it-IT" sz="2000" dirty="0"/>
              <a:t>Policitemia, disidratazione, alcolismo, diabete, insufficienza renale acuta,</a:t>
            </a:r>
          </a:p>
          <a:p>
            <a:r>
              <a:rPr lang="it-IT" sz="2000" dirty="0"/>
              <a:t>peritonite, uso di diuretici, </a:t>
            </a:r>
          </a:p>
          <a:p>
            <a:r>
              <a:rPr lang="it-IT" sz="2000" dirty="0"/>
              <a:t>ustioni, vomito, </a:t>
            </a:r>
          </a:p>
          <a:p>
            <a:r>
              <a:rPr lang="it-IT" sz="2000" dirty="0" err="1"/>
              <a:t>Emoconcentrazione</a:t>
            </a:r>
            <a:endParaRPr lang="it-IT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A9D6A-6F5F-E990-1247-2D2946C6FED7}"/>
              </a:ext>
            </a:extLst>
          </p:cNvPr>
          <p:cNvSpPr txBox="1"/>
          <p:nvPr/>
        </p:nvSpPr>
        <p:spPr>
          <a:xfrm>
            <a:off x="6204989" y="4611231"/>
            <a:ext cx="5116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Valori inferiori</a:t>
            </a:r>
            <a:endParaRPr lang="it-IT" sz="2000" dirty="0"/>
          </a:p>
          <a:p>
            <a:r>
              <a:rPr lang="it-IT" sz="2000" dirty="0"/>
              <a:t>Anemie, aplasia midollare, carenza di ferro, di vitamina </a:t>
            </a:r>
          </a:p>
          <a:p>
            <a:r>
              <a:rPr lang="it-IT" sz="2000" dirty="0"/>
              <a:t>B12, cirrosi epatica, collagenopatie, emorragie, gravi infezioni, insufficienza renale cronica,</a:t>
            </a:r>
          </a:p>
          <a:p>
            <a:r>
              <a:rPr lang="it-IT" sz="2000" dirty="0"/>
              <a:t>leucemie, tumori maligni, </a:t>
            </a:r>
          </a:p>
          <a:p>
            <a:r>
              <a:rPr lang="it-IT" sz="2000" dirty="0"/>
              <a:t>emodiluizione.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1254B-DB40-EC6E-6ED1-EE62443DF0A1}"/>
              </a:ext>
            </a:extLst>
          </p:cNvPr>
          <p:cNvSpPr txBox="1"/>
          <p:nvPr/>
        </p:nvSpPr>
        <p:spPr>
          <a:xfrm>
            <a:off x="4713806" y="2102631"/>
            <a:ext cx="4332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Valori di riferimento: </a:t>
            </a:r>
            <a:br>
              <a:rPr lang="it-IT" sz="2800" dirty="0"/>
            </a:br>
            <a:r>
              <a:rPr lang="it-IT" sz="2800" dirty="0"/>
              <a:t>♂ 38-48% </a:t>
            </a:r>
            <a:br>
              <a:rPr lang="it-IT" sz="2800" dirty="0"/>
            </a:br>
            <a:r>
              <a:rPr lang="it-IT" sz="2800" dirty="0"/>
              <a:t>♀ 36-46%</a:t>
            </a:r>
          </a:p>
        </p:txBody>
      </p:sp>
    </p:spTree>
    <p:extLst>
      <p:ext uri="{BB962C8B-B14F-4D97-AF65-F5344CB8AC3E}">
        <p14:creationId xmlns:p14="http://schemas.microsoft.com/office/powerpoint/2010/main" val="183972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tangolo 1">
            <a:extLst>
              <a:ext uri="{FF2B5EF4-FFF2-40B4-BE49-F238E27FC236}">
                <a16:creationId xmlns:a16="http://schemas.microsoft.com/office/drawing/2014/main" id="{0E041A79-7319-5904-6C89-CECFD4314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35" y="1350962"/>
            <a:ext cx="44640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ja-JP" altLang="it-IT" sz="2400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’</a:t>
            </a:r>
            <a:r>
              <a:rPr lang="it-IT" altLang="ja-JP" sz="2400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insieme dei processi che regolano il mantenimento del numero fisiologico di cellule circolanti del sangue in condizioni di omeostasi e intervengono come compenso in situazioni di perdita/distruzione, o per rispondere adeguatamente ad un aumento della richiesta da parte </a:t>
            </a:r>
            <a:r>
              <a:rPr lang="it-IT" altLang="ja-JP" sz="2400" dirty="0" err="1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dell</a:t>
            </a:r>
            <a:r>
              <a:rPr lang="ja-JP" altLang="it-IT" sz="2400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’</a:t>
            </a:r>
            <a:r>
              <a:rPr lang="it-IT" altLang="ja-JP" sz="2400" dirty="0">
                <a:solidFill>
                  <a:srgbClr val="222268"/>
                </a:solidFill>
                <a:latin typeface="+mn-lt"/>
                <a:cs typeface="Arial" panose="020B0604020202020204" pitchFamily="34" charset="0"/>
              </a:rPr>
              <a:t>organismo.</a:t>
            </a:r>
            <a:endParaRPr lang="it-IT" altLang="it-IT" sz="2400" dirty="0">
              <a:solidFill>
                <a:srgbClr val="22226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4F717965-556D-71F3-758D-4ACFC98F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10" y="185736"/>
            <a:ext cx="8406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EMOPOIESI</a:t>
            </a:r>
          </a:p>
        </p:txBody>
      </p:sp>
      <p:sp>
        <p:nvSpPr>
          <p:cNvPr id="30722" name="Segnaposto contenuto 2">
            <a:extLst>
              <a:ext uri="{FF2B5EF4-FFF2-40B4-BE49-F238E27FC236}">
                <a16:creationId xmlns:a16="http://schemas.microsoft.com/office/drawing/2014/main" id="{D49E4531-FCBD-7D37-77CD-AED8B6623553}"/>
              </a:ext>
            </a:extLst>
          </p:cNvPr>
          <p:cNvSpPr txBox="1">
            <a:spLocks noChangeArrowheads="1"/>
          </p:cNvSpPr>
          <p:nvPr/>
        </p:nvSpPr>
        <p:spPr>
          <a:xfrm>
            <a:off x="5537914" y="1350962"/>
            <a:ext cx="647163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b="1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Attività emopoietica</a:t>
            </a:r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giornaliera: </a:t>
            </a:r>
          </a:p>
          <a:p>
            <a:pPr lvl="1"/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2,5 miliardi di eritrociti</a:t>
            </a:r>
          </a:p>
          <a:p>
            <a:pPr lvl="1"/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2,5 miliardi di piastrine</a:t>
            </a:r>
          </a:p>
          <a:p>
            <a:pPr lvl="1"/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 miliardo di leucociti </a:t>
            </a:r>
          </a:p>
          <a:p>
            <a:pPr lvl="1">
              <a:buFontTx/>
              <a:buNone/>
            </a:pPr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per kilo di peso corporeo.</a:t>
            </a:r>
          </a:p>
          <a:p>
            <a:pPr lvl="1">
              <a:buFontTx/>
              <a:buNone/>
            </a:pPr>
            <a:endParaRPr lang="it-IT" altLang="it-IT">
              <a:solidFill>
                <a:srgbClr val="222268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 un individuo di 70 kili: </a:t>
            </a:r>
            <a:r>
              <a:rPr lang="it-IT" altLang="it-IT" b="1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175 miliardi di eritrociti, 175 miliardi di piastrine e 70 miliardi di leucociti al giorno</a:t>
            </a:r>
            <a:r>
              <a:rPr lang="it-IT" altLang="it-IT">
                <a:solidFill>
                  <a:srgbClr val="222268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!!!</a:t>
            </a:r>
            <a:endParaRPr lang="it-IT" altLang="it-IT" dirty="0">
              <a:solidFill>
                <a:srgbClr val="222268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3813-6977-4FE4-0BD0-4620CCBA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D5034-39EA-5760-7D46-1F46089A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25" y="316351"/>
            <a:ext cx="8469659" cy="5576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94DAE-068C-C53E-32DE-FC99E3F19170}"/>
              </a:ext>
            </a:extLst>
          </p:cNvPr>
          <p:cNvSpPr txBox="1"/>
          <p:nvPr/>
        </p:nvSpPr>
        <p:spPr>
          <a:xfrm>
            <a:off x="2202643" y="6183567"/>
            <a:ext cx="949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RDW: </a:t>
            </a:r>
            <a:r>
              <a:rPr lang="en-US" sz="2400" b="1" dirty="0" err="1"/>
              <a:t>indice</a:t>
            </a:r>
            <a:r>
              <a:rPr lang="en-US" sz="2400" b="1" dirty="0"/>
              <a:t> di </a:t>
            </a:r>
            <a:r>
              <a:rPr lang="en-US" sz="2400" b="1" dirty="0" err="1"/>
              <a:t>distribuzione</a:t>
            </a:r>
            <a:r>
              <a:rPr lang="en-US" sz="2400" b="1" dirty="0"/>
              <a:t> del volume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globuli</a:t>
            </a:r>
            <a:r>
              <a:rPr lang="en-US" sz="2400" b="1" dirty="0"/>
              <a:t> </a:t>
            </a:r>
            <a:r>
              <a:rPr lang="en-US" sz="2400" b="1" dirty="0" err="1"/>
              <a:t>rossi</a:t>
            </a:r>
            <a:r>
              <a:rPr lang="en-US" sz="2400" b="1" dirty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1862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22A7-723C-C453-C9D2-67253D0F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183937-8870-F106-9F20-7FD06FEE7562}"/>
              </a:ext>
            </a:extLst>
          </p:cNvPr>
          <p:cNvSpPr txBox="1"/>
          <p:nvPr/>
        </p:nvSpPr>
        <p:spPr>
          <a:xfrm>
            <a:off x="6133021" y="1692397"/>
            <a:ext cx="83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MCV</a:t>
            </a:r>
            <a:endParaRPr lang="it-IT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17A4D-F939-02C6-154D-AB8FB03F25C3}"/>
              </a:ext>
            </a:extLst>
          </p:cNvPr>
          <p:cNvSpPr txBox="1"/>
          <p:nvPr/>
        </p:nvSpPr>
        <p:spPr>
          <a:xfrm>
            <a:off x="6032825" y="884931"/>
            <a:ext cx="401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↓ Hb </a:t>
            </a:r>
            <a:r>
              <a:rPr lang="it-IT" sz="2400" dirty="0"/>
              <a:t>&lt; 12 (♀) o 13 (♂) g/dL</a:t>
            </a:r>
            <a:endParaRPr lang="it-IT" sz="2400" b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4F858E-0FCC-CB9A-DAF4-07A1956604EB}"/>
              </a:ext>
            </a:extLst>
          </p:cNvPr>
          <p:cNvSpPr/>
          <p:nvPr/>
        </p:nvSpPr>
        <p:spPr>
          <a:xfrm>
            <a:off x="6456364" y="1384485"/>
            <a:ext cx="186922" cy="2700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FDC4ED-715B-9CF3-D072-3A6E0E09C4AE}"/>
              </a:ext>
            </a:extLst>
          </p:cNvPr>
          <p:cNvCxnSpPr>
            <a:cxnSpLocks/>
          </p:cNvCxnSpPr>
          <p:nvPr/>
        </p:nvCxnSpPr>
        <p:spPr>
          <a:xfrm flipH="1">
            <a:off x="4597269" y="2243059"/>
            <a:ext cx="1076020" cy="353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8A1D32-32A3-52BA-A304-5EA2588E4B30}"/>
              </a:ext>
            </a:extLst>
          </p:cNvPr>
          <p:cNvCxnSpPr>
            <a:cxnSpLocks/>
          </p:cNvCxnSpPr>
          <p:nvPr/>
        </p:nvCxnSpPr>
        <p:spPr>
          <a:xfrm>
            <a:off x="6533365" y="2243059"/>
            <a:ext cx="0" cy="393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3A3F96-8B96-DBB0-A968-9AE83401137B}"/>
              </a:ext>
            </a:extLst>
          </p:cNvPr>
          <p:cNvCxnSpPr>
            <a:cxnSpLocks/>
          </p:cNvCxnSpPr>
          <p:nvPr/>
        </p:nvCxnSpPr>
        <p:spPr>
          <a:xfrm>
            <a:off x="7259646" y="2248953"/>
            <a:ext cx="1225012" cy="387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ED292A-651D-7A0B-5DA6-7EF1071FD93B}"/>
              </a:ext>
            </a:extLst>
          </p:cNvPr>
          <p:cNvSpPr txBox="1"/>
          <p:nvPr/>
        </p:nvSpPr>
        <p:spPr>
          <a:xfrm>
            <a:off x="3419570" y="2636267"/>
            <a:ext cx="240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↓ micro (&lt;80 </a:t>
            </a:r>
            <a:r>
              <a:rPr lang="en-US" sz="2400" b="1" dirty="0" err="1"/>
              <a:t>fL</a:t>
            </a:r>
            <a:r>
              <a:rPr lang="en-US" sz="2400" b="1" dirty="0"/>
              <a:t>)</a:t>
            </a:r>
            <a:endParaRPr lang="it-IT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68C72-DAA1-931E-33B8-E25506324259}"/>
              </a:ext>
            </a:extLst>
          </p:cNvPr>
          <p:cNvSpPr txBox="1"/>
          <p:nvPr/>
        </p:nvSpPr>
        <p:spPr>
          <a:xfrm>
            <a:off x="8201750" y="2636266"/>
            <a:ext cx="273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↑ macro (&gt;95 </a:t>
            </a:r>
            <a:r>
              <a:rPr lang="en-US" sz="2400" b="1" dirty="0" err="1"/>
              <a:t>fL</a:t>
            </a:r>
            <a:r>
              <a:rPr lang="en-US" sz="2400" b="1" dirty="0"/>
              <a:t>)</a:t>
            </a:r>
            <a:endParaRPr lang="it-IT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7C554-D15A-96F0-E5AC-2A823E83D8D5}"/>
              </a:ext>
            </a:extLst>
          </p:cNvPr>
          <p:cNvSpPr txBox="1"/>
          <p:nvPr/>
        </p:nvSpPr>
        <p:spPr>
          <a:xfrm>
            <a:off x="5985830" y="2636266"/>
            <a:ext cx="109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normo</a:t>
            </a:r>
            <a:endParaRPr lang="it-IT" sz="2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7C0BF1-C18E-AA22-4723-7C45E201A294}"/>
              </a:ext>
            </a:extLst>
          </p:cNvPr>
          <p:cNvCxnSpPr>
            <a:cxnSpLocks/>
          </p:cNvCxnSpPr>
          <p:nvPr/>
        </p:nvCxnSpPr>
        <p:spPr>
          <a:xfrm flipH="1">
            <a:off x="2864457" y="3221451"/>
            <a:ext cx="707270" cy="63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52EF4-FD4D-0039-01A9-AC8DCF057642}"/>
              </a:ext>
            </a:extLst>
          </p:cNvPr>
          <p:cNvCxnSpPr>
            <a:cxnSpLocks/>
          </p:cNvCxnSpPr>
          <p:nvPr/>
        </p:nvCxnSpPr>
        <p:spPr>
          <a:xfrm>
            <a:off x="4144238" y="3221451"/>
            <a:ext cx="655108" cy="63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86CE9A-6511-C5F6-8059-95AF55646A68}"/>
              </a:ext>
            </a:extLst>
          </p:cNvPr>
          <p:cNvSpPr txBox="1"/>
          <p:nvPr/>
        </p:nvSpPr>
        <p:spPr>
          <a:xfrm>
            <a:off x="1985663" y="3978144"/>
            <a:ext cx="152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↑ RBC</a:t>
            </a:r>
          </a:p>
          <a:p>
            <a:r>
              <a:rPr lang="en-US" sz="2400" b="1" dirty="0"/>
              <a:t>↓ RDW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F3D6B5-40AD-2049-2D77-0204C0545EB0}"/>
              </a:ext>
            </a:extLst>
          </p:cNvPr>
          <p:cNvSpPr txBox="1"/>
          <p:nvPr/>
        </p:nvSpPr>
        <p:spPr>
          <a:xfrm>
            <a:off x="4374541" y="3955398"/>
            <a:ext cx="152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↓ RBC</a:t>
            </a:r>
          </a:p>
          <a:p>
            <a:r>
              <a:rPr lang="en-US" sz="2400" b="1" dirty="0"/>
              <a:t>↑ RDW</a:t>
            </a:r>
          </a:p>
          <a:p>
            <a:r>
              <a:rPr lang="en-US" sz="2400" b="1" dirty="0"/>
              <a:t> </a:t>
            </a:r>
            <a:endParaRPr lang="it-IT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DF1995-8395-0B91-8748-45AA9F23A087}"/>
              </a:ext>
            </a:extLst>
          </p:cNvPr>
          <p:cNvSpPr txBox="1"/>
          <p:nvPr/>
        </p:nvSpPr>
        <p:spPr>
          <a:xfrm>
            <a:off x="2975599" y="4849534"/>
            <a:ext cx="162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Sideremia</a:t>
            </a:r>
            <a:endParaRPr lang="en-US" b="1" dirty="0"/>
          </a:p>
          <a:p>
            <a:pPr algn="ctr"/>
            <a:r>
              <a:rPr lang="en-US" b="1" dirty="0" err="1"/>
              <a:t>Ferritinemia</a:t>
            </a:r>
            <a:endParaRPr lang="it-IT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094D58-CF63-4825-C442-65C8C601C837}"/>
              </a:ext>
            </a:extLst>
          </p:cNvPr>
          <p:cNvCxnSpPr>
            <a:cxnSpLocks/>
          </p:cNvCxnSpPr>
          <p:nvPr/>
        </p:nvCxnSpPr>
        <p:spPr>
          <a:xfrm>
            <a:off x="2692933" y="4839140"/>
            <a:ext cx="0" cy="798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A36646-76C6-54E2-922F-74C33F930EE8}"/>
              </a:ext>
            </a:extLst>
          </p:cNvPr>
          <p:cNvSpPr txBox="1"/>
          <p:nvPr/>
        </p:nvSpPr>
        <p:spPr>
          <a:xfrm>
            <a:off x="4078965" y="5678351"/>
            <a:ext cx="17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Sideropenia</a:t>
            </a:r>
            <a:endParaRPr lang="it-IT" sz="24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E36F43-2407-8869-351F-CB170D8404EF}"/>
              </a:ext>
            </a:extLst>
          </p:cNvPr>
          <p:cNvCxnSpPr>
            <a:cxnSpLocks/>
          </p:cNvCxnSpPr>
          <p:nvPr/>
        </p:nvCxnSpPr>
        <p:spPr>
          <a:xfrm>
            <a:off x="1030353" y="4910817"/>
            <a:ext cx="0" cy="727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7FA047-8370-9ECB-9CCC-3EC5D3A2D6CF}"/>
              </a:ext>
            </a:extLst>
          </p:cNvPr>
          <p:cNvSpPr txBox="1"/>
          <p:nvPr/>
        </p:nvSpPr>
        <p:spPr>
          <a:xfrm>
            <a:off x="655632" y="3955398"/>
            <a:ext cx="126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↓ ↓ Hb</a:t>
            </a:r>
            <a:br>
              <a:rPr lang="en-US" sz="2400" b="1" dirty="0"/>
            </a:br>
            <a:r>
              <a:rPr lang="en-US" sz="2400" b="1" dirty="0"/>
              <a:t>↓ RBC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04ED56-A8C7-0002-FDC5-281508E56765}"/>
              </a:ext>
            </a:extLst>
          </p:cNvPr>
          <p:cNvCxnSpPr>
            <a:cxnSpLocks/>
          </p:cNvCxnSpPr>
          <p:nvPr/>
        </p:nvCxnSpPr>
        <p:spPr>
          <a:xfrm flipH="1">
            <a:off x="1460014" y="3016004"/>
            <a:ext cx="1758078" cy="820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4CEA2F4-E8E7-39A7-4B28-3BB2F841B002}"/>
              </a:ext>
            </a:extLst>
          </p:cNvPr>
          <p:cNvSpPr txBox="1"/>
          <p:nvPr/>
        </p:nvSpPr>
        <p:spPr>
          <a:xfrm>
            <a:off x="586088" y="5637958"/>
            <a:ext cx="17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Tal major</a:t>
            </a:r>
            <a:endParaRPr lang="it-IT" sz="24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1A5578-F57A-9CD8-DCC1-1A4167E2405A}"/>
              </a:ext>
            </a:extLst>
          </p:cNvPr>
          <p:cNvCxnSpPr>
            <a:cxnSpLocks/>
          </p:cNvCxnSpPr>
          <p:nvPr/>
        </p:nvCxnSpPr>
        <p:spPr>
          <a:xfrm>
            <a:off x="5012613" y="4839140"/>
            <a:ext cx="0" cy="798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D358EA-A0A9-2470-23E7-1ED7CFFA1CC4}"/>
              </a:ext>
            </a:extLst>
          </p:cNvPr>
          <p:cNvSpPr txBox="1"/>
          <p:nvPr/>
        </p:nvSpPr>
        <p:spPr>
          <a:xfrm>
            <a:off x="2081521" y="5637958"/>
            <a:ext cx="174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Trait</a:t>
            </a:r>
          </a:p>
          <a:p>
            <a:r>
              <a:rPr lang="en-US" sz="2400" b="1" dirty="0" err="1"/>
              <a:t>talassemico</a:t>
            </a:r>
            <a:endParaRPr lang="it-IT" sz="2400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E69D55-F315-CF40-8B67-B354F4853271}"/>
              </a:ext>
            </a:extLst>
          </p:cNvPr>
          <p:cNvCxnSpPr>
            <a:cxnSpLocks/>
          </p:cNvCxnSpPr>
          <p:nvPr/>
        </p:nvCxnSpPr>
        <p:spPr>
          <a:xfrm flipH="1">
            <a:off x="6531763" y="3221451"/>
            <a:ext cx="18062" cy="673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A6377FA-20F8-FE30-EE1B-8DE3FE89A2B0}"/>
              </a:ext>
            </a:extLst>
          </p:cNvPr>
          <p:cNvSpPr txBox="1"/>
          <p:nvPr/>
        </p:nvSpPr>
        <p:spPr>
          <a:xfrm>
            <a:off x="5826816" y="3978144"/>
            <a:ext cx="3468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Perdita 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Sangue</a:t>
            </a:r>
            <a:r>
              <a:rPr lang="en-US" sz="2400" dirty="0"/>
              <a:t> </a:t>
            </a:r>
            <a:r>
              <a:rPr lang="en-US" sz="2400" dirty="0" err="1"/>
              <a:t>occulto</a:t>
            </a:r>
            <a:r>
              <a:rPr lang="en-US" sz="2400" dirty="0"/>
              <a:t>)</a:t>
            </a:r>
          </a:p>
          <a:p>
            <a:r>
              <a:rPr lang="it-IT" sz="2400" b="1" dirty="0"/>
              <a:t>Emolisi </a:t>
            </a:r>
            <a:r>
              <a:rPr lang="it-IT" sz="2400" dirty="0"/>
              <a:t>(Bilirubina, aptoglobina)</a:t>
            </a:r>
          </a:p>
          <a:p>
            <a:r>
              <a:rPr lang="it-IT" sz="2400" b="1" dirty="0"/>
              <a:t>Insufficienza midollare</a:t>
            </a:r>
            <a:br>
              <a:rPr lang="it-IT" sz="2400" b="1" dirty="0"/>
            </a:br>
            <a:r>
              <a:rPr lang="it-IT" sz="2400" dirty="0"/>
              <a:t>- infiammazione</a:t>
            </a:r>
            <a:br>
              <a:rPr lang="it-IT" sz="2400" dirty="0"/>
            </a:br>
            <a:r>
              <a:rPr lang="it-IT" sz="2400" dirty="0"/>
              <a:t>- aplasia</a:t>
            </a:r>
            <a:br>
              <a:rPr lang="it-IT" sz="2400" dirty="0"/>
            </a:br>
            <a:r>
              <a:rPr lang="it-IT" sz="2400" dirty="0"/>
              <a:t>- </a:t>
            </a:r>
            <a:r>
              <a:rPr lang="it-IT" sz="2400" dirty="0" err="1"/>
              <a:t>isnuff</a:t>
            </a:r>
            <a:r>
              <a:rPr lang="it-IT" sz="2400" dirty="0"/>
              <a:t>. renale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93B7D6-2629-AF09-4B53-30EF88A7E05D}"/>
              </a:ext>
            </a:extLst>
          </p:cNvPr>
          <p:cNvCxnSpPr>
            <a:cxnSpLocks/>
          </p:cNvCxnSpPr>
          <p:nvPr/>
        </p:nvCxnSpPr>
        <p:spPr>
          <a:xfrm>
            <a:off x="9252587" y="3206295"/>
            <a:ext cx="655108" cy="63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B9AFAAD-2B3D-ABF9-3CBD-C6F7E1C9AC0F}"/>
              </a:ext>
            </a:extLst>
          </p:cNvPr>
          <p:cNvSpPr txBox="1"/>
          <p:nvPr/>
        </p:nvSpPr>
        <p:spPr>
          <a:xfrm>
            <a:off x="9480207" y="3947833"/>
            <a:ext cx="237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Vit B12</a:t>
            </a:r>
          </a:p>
          <a:p>
            <a:r>
              <a:rPr lang="en-US" sz="2400" b="1" dirty="0" err="1"/>
              <a:t>Folati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2591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2A669-0C2F-DE75-0702-4C5981594CB1}"/>
              </a:ext>
            </a:extLst>
          </p:cNvPr>
          <p:cNvSpPr txBox="1"/>
          <p:nvPr/>
        </p:nvSpPr>
        <p:spPr>
          <a:xfrm>
            <a:off x="372321" y="177209"/>
            <a:ext cx="54879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LABORATORIO</a:t>
            </a:r>
          </a:p>
          <a:p>
            <a:endParaRPr lang="it-IT" sz="2800" dirty="0"/>
          </a:p>
          <a:p>
            <a:r>
              <a:rPr lang="it-IT" sz="2800" b="1" dirty="0"/>
              <a:t>Anemia</a:t>
            </a:r>
            <a:r>
              <a:rPr lang="it-IT" sz="2800" dirty="0"/>
              <a:t> (↓ </a:t>
            </a:r>
            <a:r>
              <a:rPr lang="it-IT" sz="2800" dirty="0" err="1"/>
              <a:t>Hb</a:t>
            </a:r>
            <a:r>
              <a:rPr lang="it-IT" sz="2800" dirty="0"/>
              <a:t>), </a:t>
            </a:r>
            <a:br>
              <a:rPr lang="it-IT" sz="2800" dirty="0"/>
            </a:br>
            <a:r>
              <a:rPr lang="it-IT" sz="2800" b="1" dirty="0"/>
              <a:t>microcitica</a:t>
            </a:r>
            <a:r>
              <a:rPr lang="it-IT" sz="2800" dirty="0"/>
              <a:t> (↓ MCV), </a:t>
            </a:r>
            <a:br>
              <a:rPr lang="it-IT" sz="2800" dirty="0"/>
            </a:br>
            <a:r>
              <a:rPr lang="it-IT" sz="2800" b="1" dirty="0"/>
              <a:t>ipocromica</a:t>
            </a:r>
            <a:r>
              <a:rPr lang="it-IT" sz="2800" dirty="0"/>
              <a:t> (↓ MCHC), </a:t>
            </a:r>
            <a:br>
              <a:rPr lang="it-IT" sz="2800" dirty="0"/>
            </a:br>
            <a:r>
              <a:rPr lang="it-IT" sz="2800" b="1" dirty="0"/>
              <a:t>normo-</a:t>
            </a:r>
            <a:r>
              <a:rPr lang="it-IT" sz="2800" b="1" dirty="0" err="1"/>
              <a:t>iporigenerativa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 = ↓ reticolociti</a:t>
            </a:r>
            <a:br>
              <a:rPr lang="it-IT" sz="2800" dirty="0"/>
            </a:br>
            <a:r>
              <a:rPr lang="it-IT" sz="2800" dirty="0"/>
              <a:t>- ↑ dispersione dell’MCV (RDW)</a:t>
            </a:r>
            <a:br>
              <a:rPr lang="it-IT" sz="2800" dirty="0"/>
            </a:br>
            <a:r>
              <a:rPr lang="it-IT" sz="2800" b="1" dirty="0" err="1"/>
              <a:t>sideropenica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- ↓ sideremia</a:t>
            </a:r>
          </a:p>
          <a:p>
            <a:r>
              <a:rPr lang="it-IT" sz="2800" dirty="0"/>
              <a:t>- ↓saturazione della transferrina</a:t>
            </a:r>
            <a:br>
              <a:rPr lang="it-IT" sz="2800" dirty="0"/>
            </a:br>
            <a:r>
              <a:rPr lang="it-IT" sz="2800" dirty="0"/>
              <a:t>- ↓ferritina)</a:t>
            </a:r>
          </a:p>
          <a:p>
            <a:endParaRPr lang="it-IT" sz="2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9E0697-7DDB-2CD3-A3E7-B6B9CDB0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2678" y="363279"/>
            <a:ext cx="6477000" cy="5867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9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sellaDiTesto 2">
            <a:extLst>
              <a:ext uri="{FF2B5EF4-FFF2-40B4-BE49-F238E27FC236}">
                <a16:creationId xmlns:a16="http://schemas.microsoft.com/office/drawing/2014/main" id="{037F52CC-CC98-4B94-BC75-53406A1D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06" y="115888"/>
            <a:ext cx="114210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4000" b="1" dirty="0">
                <a:solidFill>
                  <a:srgbClr val="C00000"/>
                </a:solidFill>
                <a:latin typeface="+mn-lt"/>
              </a:rPr>
              <a:t>Anemia da carenza di ferro o trait talassemico (microcitemia, talassemia minor)</a:t>
            </a:r>
          </a:p>
        </p:txBody>
      </p:sp>
      <p:sp>
        <p:nvSpPr>
          <p:cNvPr id="9220" name="CasellaDiTesto 3">
            <a:extLst>
              <a:ext uri="{FF2B5EF4-FFF2-40B4-BE49-F238E27FC236}">
                <a16:creationId xmlns:a16="http://schemas.microsoft.com/office/drawing/2014/main" id="{FDF1BF78-0007-44A7-A5B6-73BBD288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23" y="2574125"/>
            <a:ext cx="12875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/>
              <a:t>RBC	↓</a:t>
            </a:r>
          </a:p>
          <a:p>
            <a:pPr eaLnBrk="1" hangingPunct="1"/>
            <a:r>
              <a:rPr lang="it-IT" altLang="en-US" sz="2800"/>
              <a:t>HB	↓</a:t>
            </a:r>
          </a:p>
          <a:p>
            <a:pPr eaLnBrk="1" hangingPunct="1"/>
            <a:r>
              <a:rPr lang="it-IT" altLang="en-US" sz="2800"/>
              <a:t>MCV	↓</a:t>
            </a:r>
          </a:p>
        </p:txBody>
      </p:sp>
      <p:sp>
        <p:nvSpPr>
          <p:cNvPr id="9221" name="CasellaDiTesto 4">
            <a:extLst>
              <a:ext uri="{FF2B5EF4-FFF2-40B4-BE49-F238E27FC236}">
                <a16:creationId xmlns:a16="http://schemas.microsoft.com/office/drawing/2014/main" id="{E28BD142-B856-4593-8F8B-E29071731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23" y="4258833"/>
            <a:ext cx="2210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/>
              <a:t>RDW	↑</a:t>
            </a:r>
          </a:p>
          <a:p>
            <a:pPr eaLnBrk="1" hangingPunct="1"/>
            <a:r>
              <a:rPr lang="it-IT" altLang="en-US" sz="2800"/>
              <a:t>MCHC	↓</a:t>
            </a:r>
          </a:p>
          <a:p>
            <a:pPr eaLnBrk="1" hangingPunct="1"/>
            <a:r>
              <a:rPr lang="it-IT" altLang="en-US" sz="2800"/>
              <a:t>Fe	↓↓</a:t>
            </a:r>
          </a:p>
        </p:txBody>
      </p:sp>
      <p:sp>
        <p:nvSpPr>
          <p:cNvPr id="9225" name="CasellaDiTesto 8">
            <a:extLst>
              <a:ext uri="{FF2B5EF4-FFF2-40B4-BE49-F238E27FC236}">
                <a16:creationId xmlns:a16="http://schemas.microsoft.com/office/drawing/2014/main" id="{7FB8E33A-F4EF-4899-A876-DFDD8754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299" y="2647149"/>
            <a:ext cx="1946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/>
              <a:t>RBC	↑ o N</a:t>
            </a:r>
          </a:p>
          <a:p>
            <a:pPr eaLnBrk="1" hangingPunct="1"/>
            <a:r>
              <a:rPr lang="it-IT" altLang="en-US" sz="2800"/>
              <a:t>HB	↓</a:t>
            </a:r>
          </a:p>
          <a:p>
            <a:pPr eaLnBrk="1" hangingPunct="1"/>
            <a:r>
              <a:rPr lang="it-IT" altLang="en-US" sz="2800"/>
              <a:t>MCV	↓ ↓</a:t>
            </a:r>
          </a:p>
        </p:txBody>
      </p:sp>
      <p:sp>
        <p:nvSpPr>
          <p:cNvPr id="9226" name="CasellaDiTesto 9">
            <a:extLst>
              <a:ext uri="{FF2B5EF4-FFF2-40B4-BE49-F238E27FC236}">
                <a16:creationId xmlns:a16="http://schemas.microsoft.com/office/drawing/2014/main" id="{074B40D5-31DC-4442-B6B8-AE8FDEAA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299" y="4258833"/>
            <a:ext cx="2869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/>
              <a:t>RDW	N</a:t>
            </a:r>
          </a:p>
          <a:p>
            <a:pPr eaLnBrk="1" hangingPunct="1"/>
            <a:r>
              <a:rPr lang="it-IT" altLang="en-US" sz="2800"/>
              <a:t>MCHC	N o ↓</a:t>
            </a:r>
          </a:p>
          <a:p>
            <a:pPr eaLnBrk="1" hangingPunct="1"/>
            <a:r>
              <a:rPr lang="it-IT" altLang="en-US" sz="2800"/>
              <a:t>Fe	N o ↑ 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2CB95194-EA8F-4DA9-81EC-850AB74F4873}"/>
              </a:ext>
            </a:extLst>
          </p:cNvPr>
          <p:cNvCxnSpPr>
            <a:cxnSpLocks/>
          </p:cNvCxnSpPr>
          <p:nvPr/>
        </p:nvCxnSpPr>
        <p:spPr>
          <a:xfrm>
            <a:off x="469253" y="2495543"/>
            <a:ext cx="1013448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ABB4B2-C3EA-499F-8DB9-B12DE8133312}"/>
              </a:ext>
            </a:extLst>
          </p:cNvPr>
          <p:cNvSpPr txBox="1"/>
          <p:nvPr/>
        </p:nvSpPr>
        <p:spPr>
          <a:xfrm>
            <a:off x="317450" y="1846976"/>
            <a:ext cx="2486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Carenza</a:t>
            </a:r>
            <a:r>
              <a:rPr lang="en-US" sz="2800" dirty="0"/>
              <a:t> di ferro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D82EFF-CEDD-45AE-87ED-1F7556E644F8}"/>
              </a:ext>
            </a:extLst>
          </p:cNvPr>
          <p:cNvSpPr txBox="1"/>
          <p:nvPr/>
        </p:nvSpPr>
        <p:spPr>
          <a:xfrm>
            <a:off x="3022299" y="1858979"/>
            <a:ext cx="2699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Trait </a:t>
            </a:r>
            <a:r>
              <a:rPr lang="en-US" sz="2800" dirty="0" err="1"/>
              <a:t>talassemico</a:t>
            </a:r>
            <a:endParaRPr lang="en-US" sz="2800" dirty="0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4405167-71CE-822E-098B-344E8B90D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73" y="2671045"/>
            <a:ext cx="18453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/>
              <a:t>RBC	↓ ↓ </a:t>
            </a:r>
          </a:p>
          <a:p>
            <a:pPr eaLnBrk="1" hangingPunct="1"/>
            <a:r>
              <a:rPr lang="it-IT" altLang="en-US" sz="2800" dirty="0"/>
              <a:t>HB	↓ ↓ ↓</a:t>
            </a:r>
          </a:p>
          <a:p>
            <a:pPr eaLnBrk="1" hangingPunct="1"/>
            <a:r>
              <a:rPr lang="it-IT" altLang="en-US" sz="2800" dirty="0"/>
              <a:t>MCV	↓ ↓ ↓</a:t>
            </a: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CEBD231D-4422-AA5C-E894-268A320C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73" y="4231541"/>
            <a:ext cx="34034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/>
              <a:t>RDW	↑</a:t>
            </a:r>
          </a:p>
          <a:p>
            <a:pPr eaLnBrk="1" hangingPunct="1"/>
            <a:r>
              <a:rPr lang="it-IT" altLang="en-US" sz="2800" dirty="0"/>
              <a:t>MCHC ↓</a:t>
            </a:r>
          </a:p>
          <a:p>
            <a:pPr eaLnBrk="1" hangingPunct="1"/>
            <a:r>
              <a:rPr lang="it-IT" altLang="en-US" sz="2800" dirty="0"/>
              <a:t>Fe	 ↑</a:t>
            </a:r>
          </a:p>
          <a:p>
            <a:pPr eaLnBrk="1" hangingPunct="1"/>
            <a:r>
              <a:rPr lang="it-IT" altLang="en-US" sz="2800" dirty="0" err="1"/>
              <a:t>Anisopoichilocitosi</a:t>
            </a:r>
            <a:endParaRPr lang="it-IT" altLang="en-US" sz="2800" dirty="0"/>
          </a:p>
          <a:p>
            <a:pPr eaLnBrk="1" hangingPunct="1"/>
            <a:r>
              <a:rPr lang="it-IT" altLang="en-US" sz="2800" dirty="0"/>
              <a:t>Eritroblasti in circolo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C4522-738A-109C-B2AC-1C5D94077807}"/>
              </a:ext>
            </a:extLst>
          </p:cNvPr>
          <p:cNvSpPr txBox="1"/>
          <p:nvPr/>
        </p:nvSpPr>
        <p:spPr>
          <a:xfrm>
            <a:off x="7049273" y="1839441"/>
            <a:ext cx="269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Talassemia</a:t>
            </a:r>
            <a:r>
              <a:rPr lang="en-US" sz="2800" dirty="0"/>
              <a:t> major</a:t>
            </a:r>
          </a:p>
        </p:txBody>
      </p:sp>
    </p:spTree>
    <p:extLst>
      <p:ext uri="{BB962C8B-B14F-4D97-AF65-F5344CB8AC3E}">
        <p14:creationId xmlns:p14="http://schemas.microsoft.com/office/powerpoint/2010/main" val="4067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5" grpId="0"/>
      <p:bldP spid="9226" grpId="0"/>
      <p:bldP spid="3" grpId="0"/>
      <p:bldP spid="3" grpId="1"/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00C33-7B99-BE74-FF08-71CE0A62FAFA}"/>
              </a:ext>
            </a:extLst>
          </p:cNvPr>
          <p:cNvSpPr txBox="1"/>
          <p:nvPr/>
        </p:nvSpPr>
        <p:spPr>
          <a:xfrm>
            <a:off x="625900" y="787263"/>
            <a:ext cx="1013174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b="1" dirty="0"/>
              <a:t>Anemie emolitiche congenite (</a:t>
            </a:r>
            <a:r>
              <a:rPr lang="it-IT" sz="2400" b="1" dirty="0" err="1"/>
              <a:t>microciticiche</a:t>
            </a:r>
            <a:r>
              <a:rPr lang="it-IT" sz="2400" b="1" dirty="0"/>
              <a:t> o normocitiche)</a:t>
            </a:r>
            <a:br>
              <a:rPr lang="it-IT" sz="2400" b="1" dirty="0"/>
            </a:br>
            <a:r>
              <a:rPr lang="it-IT" sz="2400" dirty="0"/>
              <a:t>deficit </a:t>
            </a:r>
            <a:r>
              <a:rPr lang="it-IT" sz="2400" dirty="0" err="1"/>
              <a:t>globinici</a:t>
            </a:r>
            <a:r>
              <a:rPr lang="it-IT" sz="2400" dirty="0"/>
              <a:t> (anemia falciforme), di proteine di membrana (sferocitosi ereditaria), enzimatici (deficit di G6PDH)</a:t>
            </a:r>
          </a:p>
          <a:p>
            <a:pPr>
              <a:spcAft>
                <a:spcPts val="1200"/>
              </a:spcAft>
            </a:pPr>
            <a:r>
              <a:rPr lang="it-IT" sz="2400" b="1" dirty="0"/>
              <a:t>Anemie da perdita: anemie post-emorragiche</a:t>
            </a:r>
          </a:p>
          <a:p>
            <a:pPr>
              <a:spcAft>
                <a:spcPts val="1200"/>
              </a:spcAft>
            </a:pPr>
            <a:r>
              <a:rPr lang="it-IT" sz="2400" dirty="0"/>
              <a:t>•  appropriata risposta reticolocitaria (RPI&gt;2,5)</a:t>
            </a:r>
          </a:p>
          <a:p>
            <a:pPr>
              <a:spcAft>
                <a:spcPts val="1200"/>
              </a:spcAft>
            </a:pPr>
            <a:r>
              <a:rPr lang="it-IT" sz="2400" b="1" dirty="0"/>
              <a:t>Anemie da aumentata distruzione degli eritrociti o emolitiche</a:t>
            </a:r>
          </a:p>
          <a:p>
            <a:pPr>
              <a:spcAft>
                <a:spcPts val="1200"/>
              </a:spcAft>
            </a:pPr>
            <a:r>
              <a:rPr lang="it-IT" sz="2400" dirty="0"/>
              <a:t>•  appropriata risposta reticolocitaria (RPI&gt;2,5)</a:t>
            </a:r>
            <a:br>
              <a:rPr lang="it-IT" sz="2400" dirty="0"/>
            </a:br>
            <a:r>
              <a:rPr lang="it-IT" sz="2400" dirty="0"/>
              <a:t>•  MCV normali </a:t>
            </a:r>
            <a:br>
              <a:rPr lang="it-IT" sz="2400" dirty="0"/>
            </a:br>
            <a:r>
              <a:rPr lang="it-IT" sz="2400" dirty="0"/>
              <a:t>•  livelli elevati di bilirubina indiretta e LDH, ridotta aptoglobina</a:t>
            </a:r>
            <a:br>
              <a:rPr lang="it-IT" sz="2400" dirty="0"/>
            </a:br>
            <a:r>
              <a:rPr lang="it-IT" sz="2400" dirty="0"/>
              <a:t>•  se emolisi intravascolare emoglobinemia e –uria</a:t>
            </a:r>
          </a:p>
          <a:p>
            <a:pPr>
              <a:spcAft>
                <a:spcPts val="1200"/>
              </a:spcAft>
            </a:pPr>
            <a:r>
              <a:rPr lang="it-IT" sz="2400" b="1" dirty="0"/>
              <a:t>Anemie emolitiche acquisite (normocitiche)</a:t>
            </a:r>
            <a:br>
              <a:rPr lang="it-IT" sz="2400" b="1" dirty="0"/>
            </a:br>
            <a:r>
              <a:rPr lang="it-IT" sz="2400" dirty="0" err="1"/>
              <a:t>immuno</a:t>
            </a:r>
            <a:r>
              <a:rPr lang="it-IT" sz="2400" dirty="0"/>
              <a:t>‐emolitiche, emoglobinuria parossistica notturna, malaria, porpora trombotica </a:t>
            </a:r>
            <a:r>
              <a:rPr lang="it-IT" sz="2400" dirty="0" err="1"/>
              <a:t>trombocitopenica</a:t>
            </a:r>
            <a:endParaRPr lang="it-IT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B1AF0-91EA-8040-8996-C3E7FED55E07}"/>
              </a:ext>
            </a:extLst>
          </p:cNvPr>
          <p:cNvSpPr txBox="1"/>
          <p:nvPr/>
        </p:nvSpPr>
        <p:spPr>
          <a:xfrm>
            <a:off x="152808" y="76940"/>
            <a:ext cx="107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ANEMIE: classificazione su base fisiopatologica</a:t>
            </a:r>
          </a:p>
        </p:txBody>
      </p:sp>
    </p:spTree>
    <p:extLst>
      <p:ext uri="{BB962C8B-B14F-4D97-AF65-F5344CB8AC3E}">
        <p14:creationId xmlns:p14="http://schemas.microsoft.com/office/powerpoint/2010/main" val="315288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804525-A905-794B-910A-D7E327CE2A18}"/>
              </a:ext>
            </a:extLst>
          </p:cNvPr>
          <p:cNvSpPr txBox="1"/>
          <p:nvPr/>
        </p:nvSpPr>
        <p:spPr>
          <a:xfrm>
            <a:off x="528102" y="477013"/>
            <a:ext cx="112221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Anemie da insufficienza midollare quantitativa</a:t>
            </a:r>
            <a:endParaRPr lang="it-IT" sz="2400" dirty="0"/>
          </a:p>
          <a:p>
            <a:r>
              <a:rPr lang="it-IT" sz="2400" dirty="0"/>
              <a:t>APLASIE midollari globali o selettive</a:t>
            </a:r>
          </a:p>
          <a:p>
            <a:r>
              <a:rPr lang="it-IT" sz="2400" dirty="0"/>
              <a:t>Sindrome </a:t>
            </a:r>
            <a:r>
              <a:rPr lang="it-IT" sz="2400" dirty="0" err="1"/>
              <a:t>mielodisplastica</a:t>
            </a:r>
            <a:r>
              <a:rPr lang="it-IT" sz="2400" dirty="0"/>
              <a:t>, anemia dell’insufficienza renale cronica, anemia da disordini endocrini e anemie </a:t>
            </a:r>
            <a:r>
              <a:rPr lang="it-IT" sz="2400" dirty="0" err="1"/>
              <a:t>diseritropoietiche</a:t>
            </a:r>
            <a:r>
              <a:rPr lang="it-IT" sz="2400" dirty="0"/>
              <a:t> congenite…</a:t>
            </a:r>
          </a:p>
          <a:p>
            <a:endParaRPr lang="it-IT" sz="2400" dirty="0"/>
          </a:p>
          <a:p>
            <a:r>
              <a:rPr lang="it-IT" sz="2400" b="1" dirty="0"/>
              <a:t>Anemie da insufficienza midollare qualitativa </a:t>
            </a:r>
          </a:p>
          <a:p>
            <a:r>
              <a:rPr lang="it-IT" sz="2400" b="1" dirty="0"/>
              <a:t>Macrocitiche:</a:t>
            </a:r>
            <a:endParaRPr lang="it-IT" sz="2400" dirty="0"/>
          </a:p>
          <a:p>
            <a:r>
              <a:rPr lang="it-IT" sz="2400" dirty="0"/>
              <a:t>‐    Anemie da alterata sintesi del DNA: anemia da carenza di vitamina B12, anemia da carenza di folati e anemie da difetti congeniti del metabolismo purinico e pirimidinico.</a:t>
            </a:r>
          </a:p>
          <a:p>
            <a:r>
              <a:rPr lang="it-IT" sz="2400" b="1" dirty="0"/>
              <a:t>Microcitiche:</a:t>
            </a:r>
          </a:p>
          <a:p>
            <a:r>
              <a:rPr lang="it-IT" sz="2400" dirty="0"/>
              <a:t>‐    Anemie da alterata sintesi dell’emoglobina: anemia </a:t>
            </a:r>
            <a:r>
              <a:rPr lang="it-IT" sz="2400" dirty="0" err="1"/>
              <a:t>sideropenica</a:t>
            </a:r>
            <a:r>
              <a:rPr lang="it-IT" sz="2400" dirty="0"/>
              <a:t>, talassemie, anemia da difetto congenito o acquisito della sintesi delle porfirine e dell’eme, anemie da alterazioni strutturali delle catene </a:t>
            </a:r>
            <a:r>
              <a:rPr lang="it-IT" sz="2400" dirty="0" err="1"/>
              <a:t>globiniche</a:t>
            </a:r>
            <a:r>
              <a:rPr lang="it-IT" sz="2400" dirty="0"/>
              <a:t>, </a:t>
            </a:r>
          </a:p>
          <a:p>
            <a:endParaRPr lang="it-IT" sz="2400" dirty="0"/>
          </a:p>
          <a:p>
            <a:r>
              <a:rPr lang="it-IT" sz="2400" dirty="0"/>
              <a:t>anemie da </a:t>
            </a:r>
            <a:r>
              <a:rPr lang="it-IT" sz="2400" dirty="0" err="1"/>
              <a:t>Hb</a:t>
            </a:r>
            <a:r>
              <a:rPr lang="it-IT" sz="2400" dirty="0"/>
              <a:t> instabili e </a:t>
            </a:r>
            <a:r>
              <a:rPr lang="it-IT" sz="2400" dirty="0" err="1"/>
              <a:t>metemoglobinemia</a:t>
            </a:r>
            <a:r>
              <a:rPr lang="it-IT" sz="2400" dirty="0"/>
              <a:t> e </a:t>
            </a:r>
            <a:r>
              <a:rPr lang="it-IT" sz="2400" dirty="0" err="1"/>
              <a:t>atrasferrinemia</a:t>
            </a:r>
            <a:r>
              <a:rPr lang="it-IT" sz="2400" dirty="0"/>
              <a:t> congenita.</a:t>
            </a:r>
          </a:p>
        </p:txBody>
      </p:sp>
    </p:spTree>
    <p:extLst>
      <p:ext uri="{BB962C8B-B14F-4D97-AF65-F5344CB8AC3E}">
        <p14:creationId xmlns:p14="http://schemas.microsoft.com/office/powerpoint/2010/main" val="269565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AD3ABCD5-BD7E-5246-81EB-A6318DB1BC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057" y="207961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ANEMIA DA CARENZA DI FERRO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AF9D87A-BCAC-7D08-976B-180CF8769D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3999" y="1039019"/>
            <a:ext cx="7817435" cy="372080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it-IT" altLang="it-IT" sz="2400" b="1" dirty="0"/>
              <a:t>L’anemia da carenza di ferro è la forma più frequente di anemia.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/>
              <a:t>Colpisce circa </a:t>
            </a:r>
            <a:r>
              <a:rPr lang="it-IT" altLang="it-IT" sz="2400" b="1" dirty="0"/>
              <a:t>2 miliardi</a:t>
            </a:r>
            <a:r>
              <a:rPr lang="it-IT" altLang="it-IT" sz="2400" dirty="0"/>
              <a:t> di persone nel mondo (malnutrizione).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/>
              <a:t>Si manifesta più frequentemente nei </a:t>
            </a:r>
            <a:r>
              <a:rPr lang="it-IT" altLang="it-IT" sz="2400" b="1" dirty="0"/>
              <a:t>bambini</a:t>
            </a:r>
            <a:r>
              <a:rPr lang="it-IT" altLang="it-IT" sz="2400" dirty="0"/>
              <a:t>, negli </a:t>
            </a:r>
            <a:r>
              <a:rPr lang="it-IT" altLang="it-IT" sz="2400" b="1" dirty="0"/>
              <a:t>adolescenti</a:t>
            </a:r>
            <a:r>
              <a:rPr lang="it-IT" altLang="it-IT" sz="2400" dirty="0"/>
              <a:t> e nelle </a:t>
            </a:r>
            <a:r>
              <a:rPr lang="it-IT" altLang="it-IT" sz="2400" b="1" dirty="0"/>
              <a:t>donne</a:t>
            </a:r>
            <a:r>
              <a:rPr lang="it-IT" altLang="it-IT" sz="2400" dirty="0"/>
              <a:t>.</a:t>
            </a:r>
          </a:p>
          <a:p>
            <a:pPr algn="just" eaLnBrk="1" hangingPunct="1">
              <a:lnSpc>
                <a:spcPct val="100000"/>
              </a:lnSpc>
              <a:buFontTx/>
              <a:buNone/>
            </a:pPr>
            <a:endParaRPr lang="it-IT" altLang="it-IT" sz="2400" dirty="0"/>
          </a:p>
          <a:p>
            <a:pPr algn="just" eaLnBrk="1" hangingPunct="1">
              <a:lnSpc>
                <a:spcPct val="100000"/>
              </a:lnSpc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C9CEF64-4EE5-84CF-01E3-023524D82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187" y="257970"/>
            <a:ext cx="11907626" cy="11811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it-IT" sz="3200" dirty="0"/>
              <a:t> </a:t>
            </a:r>
            <a:r>
              <a:rPr lang="it-IT" altLang="it-IT" sz="3200" b="1" dirty="0"/>
              <a:t>Assorbimento                                				Perdite</a:t>
            </a:r>
          </a:p>
          <a:p>
            <a:pPr eaLnBrk="1" hangingPunct="1">
              <a:buFontTx/>
              <a:buNone/>
            </a:pPr>
            <a:r>
              <a:rPr lang="it-IT" altLang="it-IT" sz="3200" dirty="0"/>
              <a:t>1-1,5 mg/die         	 Ferro corporeo         	  	1-1,5 mg/die 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0E472A68-9905-9FDD-0304-CBB7121E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7" y="6123733"/>
            <a:ext cx="1013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latin typeface="+mn-lt"/>
              </a:rPr>
              <a:t>2-6 g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B6943F9-9A03-B85D-9403-DC34245B9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41" y="3506230"/>
            <a:ext cx="20484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dirty="0">
                <a:latin typeface="+mn-lt"/>
              </a:rPr>
              <a:t>Regolato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3200" dirty="0">
                <a:latin typeface="+mn-lt"/>
              </a:rPr>
              <a:t> duodeno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594CC2C9-50C0-978C-C19F-4460BA75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691" y="3136899"/>
            <a:ext cx="46764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latin typeface="+mn-lt"/>
              </a:rPr>
              <a:t>Non regolato</a:t>
            </a:r>
          </a:p>
          <a:p>
            <a:pPr eaLnBrk="1" hangingPunct="1"/>
            <a:r>
              <a:rPr lang="it-IT" altLang="it-IT" sz="3200" dirty="0">
                <a:latin typeface="+mn-lt"/>
              </a:rPr>
              <a:t>Desquamazione cellulare</a:t>
            </a:r>
          </a:p>
          <a:p>
            <a:pPr eaLnBrk="1" hangingPunct="1"/>
            <a:r>
              <a:rPr lang="it-IT" altLang="it-IT" sz="3200" dirty="0">
                <a:latin typeface="+mn-lt"/>
              </a:rPr>
              <a:t>(cute e mucosa intestinale)</a:t>
            </a:r>
          </a:p>
          <a:p>
            <a:pPr eaLnBrk="1" hangingPunct="1"/>
            <a:r>
              <a:rPr lang="it-IT" altLang="it-IT" sz="3200" dirty="0">
                <a:latin typeface="+mn-lt"/>
              </a:rPr>
              <a:t>Liquidi organici 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C741D520-146E-8A61-5D94-618A18DF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7" y="2009480"/>
            <a:ext cx="215900" cy="1008062"/>
          </a:xfrm>
          <a:prstGeom prst="up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3200">
              <a:latin typeface="+mn-lt"/>
            </a:endParaRP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6EB6202D-B1B3-E937-02B8-6F2EEBA9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056" y="973182"/>
            <a:ext cx="504825" cy="213318"/>
          </a:xfrm>
          <a:prstGeom prst="right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3200">
              <a:latin typeface="+mn-lt"/>
            </a:endParaRPr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BEBEB7D2-1CC4-D9EE-03ED-6ECFF8CE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4" y="1018730"/>
            <a:ext cx="504825" cy="213318"/>
          </a:xfrm>
          <a:prstGeom prst="right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dirty="0">
                <a:latin typeface="+mn-lt"/>
              </a:rPr>
              <a:t> </a:t>
            </a:r>
          </a:p>
        </p:txBody>
      </p:sp>
      <p:sp>
        <p:nvSpPr>
          <p:cNvPr id="5130" name="AutoShape 11">
            <a:extLst>
              <a:ext uri="{FF2B5EF4-FFF2-40B4-BE49-F238E27FC236}">
                <a16:creationId xmlns:a16="http://schemas.microsoft.com/office/drawing/2014/main" id="{15EA7F24-63BE-DCC4-459C-385CC78C80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676977" y="1819672"/>
            <a:ext cx="215900" cy="936625"/>
          </a:xfrm>
          <a:prstGeom prst="up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3200">
              <a:latin typeface="+mn-lt"/>
            </a:endParaRPr>
          </a:p>
        </p:txBody>
      </p:sp>
      <p:pic>
        <p:nvPicPr>
          <p:cNvPr id="5131" name="Picture 12">
            <a:extLst>
              <a:ext uri="{FF2B5EF4-FFF2-40B4-BE49-F238E27FC236}">
                <a16:creationId xmlns:a16="http://schemas.microsoft.com/office/drawing/2014/main" id="{76F236EE-8F4E-CB2D-1A78-B648B168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480605"/>
            <a:ext cx="5182372" cy="53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D3134614-5324-31D0-52F1-B78345E2F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12" y="152401"/>
            <a:ext cx="11626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FABBISOGNO QUOTIDIANO DI FERRO NELLE VARIE ETA’ DELLA VITA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AF49568-F3E7-3B42-2797-096C3025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83" y="1515487"/>
            <a:ext cx="4114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400" b="1" dirty="0">
                <a:latin typeface="+mn-lt"/>
              </a:rPr>
              <a:t>BAMBINI</a:t>
            </a:r>
          </a:p>
          <a:p>
            <a:pPr>
              <a:spcBef>
                <a:spcPts val="1200"/>
              </a:spcBef>
            </a:pPr>
            <a:r>
              <a:rPr lang="it-IT" altLang="it-IT" sz="2400" b="1" dirty="0">
                <a:latin typeface="+mn-lt"/>
              </a:rPr>
              <a:t>ADOLESCENTI</a:t>
            </a:r>
          </a:p>
          <a:p>
            <a:pPr>
              <a:spcBef>
                <a:spcPts val="1200"/>
              </a:spcBef>
            </a:pPr>
            <a:r>
              <a:rPr lang="it-IT" altLang="it-IT" sz="2400" b="1" dirty="0">
                <a:latin typeface="+mn-lt"/>
              </a:rPr>
              <a:t>DONNE IN ETA’ FERTILE</a:t>
            </a:r>
          </a:p>
          <a:p>
            <a:pPr>
              <a:spcBef>
                <a:spcPts val="1200"/>
              </a:spcBef>
            </a:pPr>
            <a:r>
              <a:rPr lang="it-IT" altLang="it-IT" sz="2400" b="1" dirty="0">
                <a:latin typeface="+mn-lt"/>
              </a:rPr>
              <a:t>GRAVIDE</a:t>
            </a:r>
          </a:p>
          <a:p>
            <a:pPr>
              <a:spcBef>
                <a:spcPts val="1200"/>
              </a:spcBef>
            </a:pPr>
            <a:r>
              <a:rPr lang="it-IT" altLang="it-IT" sz="2400" b="1" dirty="0">
                <a:latin typeface="+mn-lt"/>
              </a:rPr>
              <a:t>MASCHI ADULTI E DONNE IN MENOPAUSA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1C2DCBA-F195-2229-ADF0-28A29506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83" y="1565767"/>
            <a:ext cx="26050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it-IT" altLang="it-IT" sz="2400" b="1">
                <a:latin typeface="+mn-lt"/>
              </a:rPr>
              <a:t>4 - 10</a:t>
            </a:r>
          </a:p>
          <a:p>
            <a:pPr algn="ctr">
              <a:spcBef>
                <a:spcPts val="1200"/>
              </a:spcBef>
            </a:pPr>
            <a:r>
              <a:rPr lang="it-IT" altLang="it-IT" sz="2400" b="1">
                <a:latin typeface="+mn-lt"/>
              </a:rPr>
              <a:t>10 - 20</a:t>
            </a:r>
          </a:p>
          <a:p>
            <a:pPr algn="ctr">
              <a:spcBef>
                <a:spcPts val="1200"/>
              </a:spcBef>
            </a:pPr>
            <a:r>
              <a:rPr lang="it-IT" altLang="it-IT" sz="2400" b="1">
                <a:latin typeface="+mn-lt"/>
              </a:rPr>
              <a:t>7 – 20</a:t>
            </a:r>
          </a:p>
          <a:p>
            <a:pPr algn="ctr">
              <a:spcBef>
                <a:spcPts val="1200"/>
              </a:spcBef>
            </a:pPr>
            <a:r>
              <a:rPr lang="it-IT" altLang="it-IT" sz="2400" b="1">
                <a:latin typeface="+mn-lt"/>
              </a:rPr>
              <a:t> 28 - 48</a:t>
            </a:r>
          </a:p>
          <a:p>
            <a:pPr algn="ctr">
              <a:spcBef>
                <a:spcPts val="1200"/>
              </a:spcBef>
            </a:pPr>
            <a:r>
              <a:rPr lang="it-IT" altLang="it-IT" sz="2400" b="1">
                <a:latin typeface="+mn-lt"/>
              </a:rPr>
              <a:t>5 - 10</a:t>
            </a: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503F7F56-8C2D-D159-5A40-8873303B9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486400"/>
            <a:ext cx="861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E7167D7E-A9CF-AC39-A318-FDF98C9D5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975801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b="1">
                <a:latin typeface="+mn-lt"/>
              </a:rPr>
              <a:t>* IN PRESENZA DI UN’ASSORBIMENTO PARI AL 10 %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0BB2934-EB07-3F93-031F-B754228D7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83" y="9906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latin typeface="+mn-lt"/>
              </a:rPr>
              <a:t>        mg/die *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579225CB-1EE6-74D6-CEA2-4998AC54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72" y="1997075"/>
            <a:ext cx="1368425" cy="503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24BA339B-E53B-6572-E22C-293FF1F62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208" y="3114675"/>
            <a:ext cx="1873250" cy="433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5A442C00-BBF1-CD4C-18A2-B073B08D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171" y="5452656"/>
            <a:ext cx="4001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+mn-lt"/>
              </a:rPr>
              <a:t>ASSORBITO 10-20% Fe++  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EME</a:t>
            </a:r>
            <a:r>
              <a:rPr lang="it-IT" altLang="it-IT" sz="2000" b="1" dirty="0">
                <a:latin typeface="+mn-lt"/>
              </a:rPr>
              <a:t> </a:t>
            </a:r>
          </a:p>
          <a:p>
            <a:pPr eaLnBrk="1" hangingPunct="1"/>
            <a:r>
              <a:rPr lang="it-IT" altLang="it-IT" sz="2000" b="1" dirty="0">
                <a:latin typeface="+mn-lt"/>
              </a:rPr>
              <a:t>	       1-2%    FE+++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NON EME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886609C-AB4E-A4E0-C5E1-1E0D3B613C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0471" y="127887"/>
            <a:ext cx="8229600" cy="556880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0070C0"/>
                </a:solidFill>
                <a:latin typeface="+mn-lt"/>
              </a:rPr>
              <a:t>CAUSE DI CARENZA DI FERRO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8820192-38D3-1952-F671-786C4B80DC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989138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b="1" dirty="0"/>
              <a:t>Carenza alimentare</a:t>
            </a:r>
          </a:p>
          <a:p>
            <a:pPr eaLnBrk="1" hangingPunct="1">
              <a:spcBef>
                <a:spcPct val="0"/>
              </a:spcBef>
            </a:pPr>
            <a:endParaRPr lang="it-IT" altLang="it-IT" b="1" dirty="0"/>
          </a:p>
          <a:p>
            <a:pPr eaLnBrk="1" hangingPunct="1">
              <a:spcBef>
                <a:spcPct val="0"/>
              </a:spcBef>
            </a:pPr>
            <a:r>
              <a:rPr lang="it-IT" altLang="it-IT" b="1" dirty="0"/>
              <a:t>Alterato assorbimento</a:t>
            </a:r>
          </a:p>
          <a:p>
            <a:pPr eaLnBrk="1" hangingPunct="1">
              <a:spcBef>
                <a:spcPct val="0"/>
              </a:spcBef>
            </a:pPr>
            <a:endParaRPr lang="it-IT" altLang="it-IT" b="1" dirty="0"/>
          </a:p>
          <a:p>
            <a:pPr eaLnBrk="1" hangingPunct="1">
              <a:spcBef>
                <a:spcPct val="0"/>
              </a:spcBef>
            </a:pPr>
            <a:r>
              <a:rPr lang="it-IT" altLang="it-IT" b="1" dirty="0"/>
              <a:t>Aumentate richieste</a:t>
            </a:r>
          </a:p>
          <a:p>
            <a:pPr eaLnBrk="1" hangingPunct="1">
              <a:spcBef>
                <a:spcPct val="0"/>
              </a:spcBef>
            </a:pPr>
            <a:endParaRPr lang="it-IT" altLang="it-IT" sz="2400" b="1" dirty="0"/>
          </a:p>
          <a:p>
            <a:pPr eaLnBrk="1" hangingPunct="1"/>
            <a:r>
              <a:rPr lang="it-IT" altLang="it-IT" b="1" dirty="0"/>
              <a:t>Perdita ematica cronica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8A583A2-8AAB-F7C1-6440-B8582348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661026"/>
            <a:ext cx="7715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9900FF"/>
                </a:solidFill>
                <a:latin typeface="+mn-lt"/>
              </a:rPr>
              <a:t>QUALUNQUE SIA LA CAUSA 		       </a:t>
            </a:r>
            <a:r>
              <a:rPr lang="it-IT" altLang="it-IT" b="1" u="sng" dirty="0">
                <a:solidFill>
                  <a:srgbClr val="9900FF"/>
                </a:solidFill>
                <a:latin typeface="+mn-lt"/>
              </a:rPr>
              <a:t>ANEMIA IPOCROMICA MICROCITICA</a:t>
            </a:r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53731727-9CD1-7C07-22BE-213019DB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69" y="5773461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9900FF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id="{AD53F8E6-3F63-7327-0317-CF85A3D91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80" y="1046938"/>
            <a:ext cx="43926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55B047-5B32-4893-46FA-4F504179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22" y="0"/>
            <a:ext cx="1140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7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0138DA1-D20E-68B9-E127-F0CAB2316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95693"/>
            <a:ext cx="8229600" cy="707065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Ferro sierico (sideremia)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1F49D4-69F8-3F29-31B1-AD5D93997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728" y="955897"/>
            <a:ext cx="11158759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dirty="0"/>
              <a:t>La </a:t>
            </a:r>
            <a:r>
              <a:rPr lang="it-IT" altLang="it-IT" b="1" dirty="0"/>
              <a:t>sideremia</a:t>
            </a:r>
            <a:r>
              <a:rPr lang="it-IT" altLang="it-IT" dirty="0"/>
              <a:t> rappresenta la quantità di Ferro trivalente legata alla transferrina.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E’ soggetta a significative variazioni  (anche del 100% nell’arco delle 24 h).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Ha significato diagnostico a valori </a:t>
            </a:r>
            <a:r>
              <a:rPr lang="it-IT" altLang="it-IT" b="1" dirty="0"/>
              <a:t>molto bassi</a:t>
            </a:r>
            <a:r>
              <a:rPr lang="it-IT" altLang="it-IT" dirty="0"/>
              <a:t> (&lt;50 </a:t>
            </a:r>
            <a:r>
              <a:rPr lang="en-US" altLang="it-IT" dirty="0">
                <a:cs typeface="Arial" panose="020B0604020202020204" pitchFamily="34" charset="0"/>
              </a:rPr>
              <a:t>µg/dL) o </a:t>
            </a:r>
            <a:r>
              <a:rPr lang="en-US" altLang="it-IT" b="1" dirty="0">
                <a:cs typeface="Arial" panose="020B0604020202020204" pitchFamily="34" charset="0"/>
              </a:rPr>
              <a:t>molto alti</a:t>
            </a:r>
            <a:r>
              <a:rPr lang="en-US" altLang="it-IT" dirty="0">
                <a:cs typeface="Arial" panose="020B0604020202020204" pitchFamily="34" charset="0"/>
              </a:rPr>
              <a:t> (&gt;200 µg/dL).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dirty="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03F549D-811C-4748-1874-1456386A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862" y="3827760"/>
            <a:ext cx="46799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 b="1" dirty="0">
                <a:latin typeface="+mn-lt"/>
              </a:rPr>
              <a:t>  Valori normali sideremia (</a:t>
            </a:r>
            <a:r>
              <a:rPr lang="en-US" altLang="it-IT" sz="2000" b="1" dirty="0">
                <a:latin typeface="+mn-lt"/>
              </a:rPr>
              <a:t>µg/dL)</a:t>
            </a:r>
            <a:r>
              <a:rPr lang="it-IT" altLang="it-IT" sz="2000" b="1" dirty="0">
                <a:latin typeface="+mn-lt"/>
              </a:rPr>
              <a:t>:</a:t>
            </a:r>
          </a:p>
          <a:p>
            <a:r>
              <a:rPr lang="it-IT" altLang="it-IT" sz="2000" dirty="0">
                <a:latin typeface="+mn-lt"/>
              </a:rPr>
              <a:t>Neonato: 		170-190</a:t>
            </a:r>
          </a:p>
          <a:p>
            <a:r>
              <a:rPr lang="it-IT" altLang="it-IT" sz="2000" dirty="0">
                <a:latin typeface="+mn-lt"/>
              </a:rPr>
              <a:t>2-3 mesi 		50-70</a:t>
            </a:r>
          </a:p>
          <a:p>
            <a:r>
              <a:rPr lang="it-IT" altLang="it-IT" sz="2000" dirty="0">
                <a:latin typeface="+mn-lt"/>
              </a:rPr>
              <a:t>Infanzia 		 	 &lt;100</a:t>
            </a:r>
          </a:p>
          <a:p>
            <a:r>
              <a:rPr lang="it-IT" altLang="it-IT" sz="2000" dirty="0">
                <a:latin typeface="+mn-lt"/>
              </a:rPr>
              <a:t>Uomo adulto 		75-160</a:t>
            </a:r>
          </a:p>
          <a:p>
            <a:r>
              <a:rPr lang="it-IT" altLang="it-IT" sz="2000" dirty="0">
                <a:latin typeface="+mn-lt"/>
              </a:rPr>
              <a:t>Donna adulta 		60-150</a:t>
            </a:r>
          </a:p>
          <a:p>
            <a:r>
              <a:rPr lang="it-IT" altLang="it-IT" sz="2000" dirty="0">
                <a:latin typeface="+mn-lt"/>
              </a:rPr>
              <a:t>Età senile 		40-80</a:t>
            </a:r>
          </a:p>
          <a:p>
            <a:pPr>
              <a:spcBef>
                <a:spcPct val="50000"/>
              </a:spcBef>
            </a:pPr>
            <a:endParaRPr lang="it-IT" altLang="it-IT" sz="2000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CB38E0-D36B-CA72-2371-2FBB07760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094" y="57943"/>
            <a:ext cx="8229600" cy="836612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DEPOSITI DI FERRO: FERRITINA</a:t>
            </a:r>
            <a:endParaRPr lang="it-IT" altLang="it-IT" sz="2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9B034C0-CD63-E77B-E924-F7EC7A66D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9735" y="1259849"/>
            <a:ext cx="11309986" cy="532923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buSzPct val="150000"/>
            </a:pPr>
            <a:r>
              <a:rPr lang="it-IT" altLang="it-IT" sz="2400" b="1" dirty="0"/>
              <a:t>FERRITINA</a:t>
            </a:r>
            <a:r>
              <a:rPr lang="it-IT" altLang="it-IT" sz="2400" dirty="0"/>
              <a:t> è una </a:t>
            </a:r>
            <a:r>
              <a:rPr lang="it-IT" altLang="it-IT" sz="2400" b="1" dirty="0">
                <a:solidFill>
                  <a:srgbClr val="FF0000"/>
                </a:solidFill>
              </a:rPr>
              <a:t>proteina</a:t>
            </a:r>
            <a:r>
              <a:rPr lang="it-IT" altLang="it-IT" sz="2400" dirty="0"/>
              <a:t> che si trova in quasi tutte le forme di vita, inclusi i batteri. </a:t>
            </a:r>
          </a:p>
          <a:p>
            <a:pPr algn="just" eaLnBrk="1" hangingPunct="1">
              <a:lnSpc>
                <a:spcPct val="100000"/>
              </a:lnSpc>
              <a:buSzPct val="150000"/>
            </a:pPr>
            <a:r>
              <a:rPr lang="it-IT" altLang="it-IT" sz="2400" dirty="0"/>
              <a:t>Ha </a:t>
            </a:r>
            <a:r>
              <a:rPr lang="it-IT" altLang="it-IT" sz="2400" b="1" dirty="0">
                <a:solidFill>
                  <a:srgbClr val="FF0000"/>
                </a:solidFill>
              </a:rPr>
              <a:t>24 subunità equivalenti</a:t>
            </a:r>
            <a:r>
              <a:rPr lang="it-IT" altLang="it-IT" sz="2400" dirty="0"/>
              <a:t>, disposte in modo da formare una </a:t>
            </a:r>
            <a:r>
              <a:rPr lang="it-IT" altLang="it-IT" sz="2400" b="1" dirty="0"/>
              <a:t>conchiglia</a:t>
            </a:r>
            <a:r>
              <a:rPr lang="it-IT" altLang="it-IT" sz="2400" dirty="0"/>
              <a:t> </a:t>
            </a:r>
            <a:r>
              <a:rPr lang="it-IT" altLang="it-IT" sz="2400" b="1" dirty="0"/>
              <a:t>sferica</a:t>
            </a:r>
            <a:r>
              <a:rPr lang="it-IT" altLang="it-IT" sz="2400" dirty="0"/>
              <a:t> di circa 125 Amstrong di diametro e che lascia al suo interno una cavità di circa 75 A che </a:t>
            </a:r>
            <a:r>
              <a:rPr lang="it-IT" altLang="it-IT" sz="2400" b="1" dirty="0"/>
              <a:t>si riempie con </a:t>
            </a:r>
            <a:r>
              <a:rPr lang="it-IT" altLang="it-IT" sz="2400" b="1" dirty="0">
                <a:solidFill>
                  <a:srgbClr val="FF0000"/>
                </a:solidFill>
              </a:rPr>
              <a:t>Fe</a:t>
            </a:r>
            <a:r>
              <a:rPr lang="it-IT" altLang="it-IT" sz="2400" b="1" baseline="30000" dirty="0">
                <a:solidFill>
                  <a:srgbClr val="FF0000"/>
                </a:solidFill>
              </a:rPr>
              <a:t>3+</a:t>
            </a:r>
            <a:r>
              <a:rPr lang="it-IT" altLang="it-IT" sz="2400" b="1" dirty="0">
                <a:solidFill>
                  <a:srgbClr val="FF0000"/>
                </a:solidFill>
              </a:rPr>
              <a:t> inorganico</a:t>
            </a:r>
            <a:r>
              <a:rPr lang="it-IT" altLang="it-IT" sz="2400" dirty="0"/>
              <a:t>. </a:t>
            </a:r>
          </a:p>
          <a:p>
            <a:pPr algn="just" eaLnBrk="1" hangingPunct="1">
              <a:lnSpc>
                <a:spcPct val="100000"/>
              </a:lnSpc>
              <a:buSzPct val="150000"/>
            </a:pPr>
            <a:r>
              <a:rPr lang="it-IT" altLang="it-IT" sz="2400" dirty="0"/>
              <a:t>La cavità può contenere fino a </a:t>
            </a:r>
            <a:r>
              <a:rPr lang="it-IT" altLang="it-IT" sz="2400" b="1" dirty="0">
                <a:solidFill>
                  <a:srgbClr val="FF0000"/>
                </a:solidFill>
              </a:rPr>
              <a:t>4500 ioni ferro</a:t>
            </a:r>
            <a:r>
              <a:rPr lang="it-IT" altLang="it-IT" sz="2400" dirty="0"/>
              <a:t>, anche se il contenuto tipico è di </a:t>
            </a:r>
            <a:r>
              <a:rPr lang="it-IT" altLang="it-IT" sz="2400" b="1" dirty="0"/>
              <a:t>1200</a:t>
            </a:r>
            <a:r>
              <a:rPr lang="it-IT" altLang="it-IT" sz="2400" dirty="0"/>
              <a:t>.  </a:t>
            </a:r>
          </a:p>
          <a:p>
            <a:pPr algn="just" eaLnBrk="1" hangingPunct="1">
              <a:lnSpc>
                <a:spcPct val="100000"/>
              </a:lnSpc>
              <a:buSzPct val="150000"/>
            </a:pPr>
            <a:r>
              <a:rPr lang="it-IT" altLang="it-IT" sz="2400" dirty="0"/>
              <a:t>La conchiglia contiene dei canali attraverso i quali il ferro può entrare (</a:t>
            </a:r>
            <a:r>
              <a:rPr lang="it-IT" altLang="it-IT" sz="2400" dirty="0" err="1"/>
              <a:t>probabimente</a:t>
            </a:r>
            <a:r>
              <a:rPr lang="it-IT" altLang="it-IT" sz="2400" dirty="0"/>
              <a:t> come </a:t>
            </a:r>
            <a:r>
              <a:rPr lang="it-IT" altLang="it-IT" sz="2400" b="1" dirty="0">
                <a:solidFill>
                  <a:srgbClr val="FF0000"/>
                </a:solidFill>
              </a:rPr>
              <a:t>Fe</a:t>
            </a:r>
            <a:r>
              <a:rPr lang="it-IT" altLang="it-IT" sz="2400" b="1" baseline="30000" dirty="0">
                <a:solidFill>
                  <a:srgbClr val="FF0000"/>
                </a:solidFill>
              </a:rPr>
              <a:t>2+</a:t>
            </a:r>
            <a:r>
              <a:rPr lang="it-IT" altLang="it-IT" sz="2400" dirty="0"/>
              <a:t>); una volta all’interno viene  </a:t>
            </a:r>
            <a:r>
              <a:rPr lang="it-IT" altLang="it-IT" sz="2400" b="1" dirty="0">
                <a:solidFill>
                  <a:srgbClr val="FF0000"/>
                </a:solidFill>
              </a:rPr>
              <a:t>ossidato a Fe</a:t>
            </a:r>
            <a:r>
              <a:rPr lang="it-IT" altLang="it-IT" sz="2400" b="1" baseline="30000" dirty="0">
                <a:solidFill>
                  <a:srgbClr val="FF0000"/>
                </a:solidFill>
              </a:rPr>
              <a:t>3+</a:t>
            </a:r>
            <a:r>
              <a:rPr lang="it-IT" altLang="it-IT" sz="2400" dirty="0"/>
              <a:t> ed immagazzinato </a:t>
            </a:r>
          </a:p>
          <a:p>
            <a:pPr marL="0" indent="0" algn="just" eaLnBrk="1" hangingPunct="1">
              <a:lnSpc>
                <a:spcPct val="100000"/>
              </a:lnSpc>
              <a:buSzPct val="150000"/>
              <a:buNone/>
            </a:pPr>
            <a:endParaRPr lang="it-IT" altLang="it-IT" sz="2400" b="1" dirty="0"/>
          </a:p>
          <a:p>
            <a:pPr algn="just" eaLnBrk="1" hangingPunct="1">
              <a:lnSpc>
                <a:spcPct val="100000"/>
              </a:lnSpc>
              <a:buSzPct val="150000"/>
            </a:pPr>
            <a:r>
              <a:rPr lang="it-IT" altLang="it-IT" sz="2400" dirty="0"/>
              <a:t>Si misura in </a:t>
            </a:r>
            <a:r>
              <a:rPr lang="it-IT" altLang="it-IT" sz="2400" b="1" dirty="0">
                <a:sym typeface="Symbol" panose="05050102010706020507" pitchFamily="18" charset="2"/>
              </a:rPr>
              <a:t>g/L</a:t>
            </a:r>
            <a:r>
              <a:rPr lang="it-IT" altLang="it-IT" sz="2400" dirty="0">
                <a:sym typeface="Symbol" panose="05050102010706020507" pitchFamily="18" charset="2"/>
              </a:rPr>
              <a:t> (</a:t>
            </a:r>
            <a:r>
              <a:rPr lang="it-IT" altLang="it-IT" sz="2400" dirty="0" err="1">
                <a:sym typeface="Symbol" panose="05050102010706020507" pitchFamily="18" charset="2"/>
              </a:rPr>
              <a:t>v.rif</a:t>
            </a:r>
            <a:r>
              <a:rPr lang="it-IT" altLang="it-IT" sz="2400" dirty="0">
                <a:sym typeface="Symbol" panose="05050102010706020507" pitchFamily="18" charset="2"/>
              </a:rPr>
              <a:t>. 20-300)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50012962-333C-A2D0-F2E6-8E46A246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03" y="987298"/>
            <a:ext cx="695022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it-IT" altLang="it-IT" sz="2400" dirty="0">
                <a:latin typeface="+mn-lt"/>
              </a:rPr>
              <a:t>L</a:t>
            </a:r>
            <a:r>
              <a:rPr lang="it-IT" altLang="it-IT" sz="2400" b="1" dirty="0">
                <a:latin typeface="+mn-lt"/>
              </a:rPr>
              <a:t>’EMOSIDERINA </a:t>
            </a:r>
            <a:r>
              <a:rPr lang="it-IT" altLang="it-IT" sz="2400" dirty="0">
                <a:latin typeface="+mn-lt"/>
              </a:rPr>
              <a:t>è una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proteina insolubile in acqua</a:t>
            </a:r>
            <a:r>
              <a:rPr lang="it-IT" altLang="it-IT" sz="2400" dirty="0">
                <a:latin typeface="+mn-lt"/>
              </a:rPr>
              <a:t>, con un </a:t>
            </a:r>
            <a:r>
              <a:rPr lang="it-IT" altLang="it-IT" sz="2400" b="1" dirty="0">
                <a:latin typeface="+mn-lt"/>
              </a:rPr>
              <a:t>alto  rapporto ferro/proteina</a:t>
            </a:r>
            <a:r>
              <a:rPr lang="it-IT" altLang="it-IT" sz="2400" dirty="0">
                <a:latin typeface="+mn-lt"/>
              </a:rPr>
              <a:t> e che pare derivare dalla </a:t>
            </a:r>
            <a:r>
              <a:rPr lang="it-IT" altLang="it-IT" sz="2400" b="1" u="sng" dirty="0">
                <a:solidFill>
                  <a:srgbClr val="FF0000"/>
                </a:solidFill>
                <a:latin typeface="+mn-lt"/>
              </a:rPr>
              <a:t>degradazione controllata della ferritina.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it-IT" altLang="it-IT" sz="2400" dirty="0">
                <a:latin typeface="+mn-lt"/>
              </a:rPr>
              <a:t>Nei tessuti appare come un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pigmento giallo rossastro, amorfo o leggermente granulare.</a:t>
            </a:r>
            <a:r>
              <a:rPr lang="it-IT" altLang="it-IT" sz="2400" dirty="0">
                <a:latin typeface="+mn-lt"/>
              </a:rPr>
              <a:t> 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Il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ferro dell’</a:t>
            </a:r>
            <a:r>
              <a:rPr lang="it-IT" altLang="it-IT" sz="2400" b="1" dirty="0" err="1">
                <a:solidFill>
                  <a:srgbClr val="FF0000"/>
                </a:solidFill>
                <a:latin typeface="+mn-lt"/>
              </a:rPr>
              <a:t>emosiderina</a:t>
            </a: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 è più difficile da mobilizzare</a:t>
            </a:r>
            <a:r>
              <a:rPr lang="it-IT" altLang="it-IT" sz="2400" dirty="0">
                <a:latin typeface="+mn-lt"/>
              </a:rPr>
              <a:t> in quanto l’</a:t>
            </a:r>
            <a:r>
              <a:rPr lang="it-IT" altLang="it-IT" sz="2400" dirty="0" err="1">
                <a:latin typeface="+mn-lt"/>
              </a:rPr>
              <a:t>emosiderina</a:t>
            </a:r>
            <a:r>
              <a:rPr lang="it-IT" altLang="it-IT" sz="2400" dirty="0">
                <a:latin typeface="+mn-lt"/>
              </a:rPr>
              <a:t>, costituita dal </a:t>
            </a:r>
            <a:r>
              <a:rPr lang="it-IT" altLang="it-IT" sz="2400" b="1" dirty="0">
                <a:latin typeface="+mn-lt"/>
              </a:rPr>
              <a:t>prodotto di condensazione</a:t>
            </a:r>
            <a:r>
              <a:rPr lang="it-IT" altLang="it-IT" sz="2400" dirty="0">
                <a:latin typeface="+mn-lt"/>
              </a:rPr>
              <a:t> di molecole di ferritina, proteine, lipidi, acido sialico e porfirine, è </a:t>
            </a:r>
            <a:r>
              <a:rPr lang="it-IT" altLang="it-IT" sz="2400" b="1" dirty="0">
                <a:latin typeface="+mn-lt"/>
              </a:rPr>
              <a:t>difficilmente aggredibile dagli  enzimi proteolitici</a:t>
            </a:r>
            <a:r>
              <a:rPr lang="it-IT" altLang="it-IT" sz="2400" dirty="0">
                <a:latin typeface="+mn-lt"/>
              </a:rPr>
              <a:t>.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CAD65104-C462-608C-9B81-C69543EF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58" y="1386436"/>
            <a:ext cx="28162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>
            <a:extLst>
              <a:ext uri="{FF2B5EF4-FFF2-40B4-BE49-F238E27FC236}">
                <a16:creationId xmlns:a16="http://schemas.microsoft.com/office/drawing/2014/main" id="{9AE08E3F-71E6-28D2-8EA0-F0EEBEC2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6" y="97494"/>
            <a:ext cx="5329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70C0"/>
                </a:solidFill>
                <a:latin typeface="+mn-lt"/>
              </a:rPr>
              <a:t>DEPOSITI DI FERRO:</a:t>
            </a:r>
            <a:r>
              <a:rPr lang="it-IT" altLang="it-IT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altLang="it-IT" sz="2800" b="1" dirty="0">
                <a:solidFill>
                  <a:srgbClr val="0070C0"/>
                </a:solidFill>
                <a:latin typeface="+mn-lt"/>
              </a:rPr>
              <a:t>EMOSIDERINA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EEC1B47-998B-ECFD-03F0-E0D674C2C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824" y="1162089"/>
            <a:ext cx="9878459" cy="48974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it-IT" altLang="it-IT" sz="2400" dirty="0"/>
              <a:t>E’ una </a:t>
            </a:r>
            <a:r>
              <a:rPr lang="el-GR" altLang="it-IT" sz="2400" b="1" dirty="0">
                <a:cs typeface="Arial" panose="020B0604020202020204" pitchFamily="34" charset="0"/>
              </a:rPr>
              <a:t>β</a:t>
            </a:r>
            <a:r>
              <a:rPr lang="it-IT" altLang="it-IT" sz="2400" b="1" dirty="0">
                <a:cs typeface="Arial" panose="020B0604020202020204" pitchFamily="34" charset="0"/>
              </a:rPr>
              <a:t>-globulina</a:t>
            </a:r>
            <a:r>
              <a:rPr lang="it-IT" altLang="it-IT" sz="2400" dirty="0">
                <a:cs typeface="Arial" panose="020B0604020202020204" pitchFamily="34" charset="0"/>
              </a:rPr>
              <a:t> con funzioni di trasporto del ferro    agli organi di deposito o di utilizzo;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Capta il ferro e </a:t>
            </a:r>
            <a:r>
              <a:rPr lang="it-IT" altLang="it-IT" sz="2400" b="1" dirty="0">
                <a:cs typeface="Arial" panose="020B0604020202020204" pitchFamily="34" charset="0"/>
              </a:rPr>
              <a:t>lega 2 ioni Fe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+2</a:t>
            </a:r>
            <a:r>
              <a:rPr lang="it-IT" altLang="it-IT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Si lega al </a:t>
            </a:r>
            <a:r>
              <a:rPr lang="it-IT" altLang="it-IT" sz="2400" b="1" dirty="0">
                <a:cs typeface="Arial" panose="020B0604020202020204" pitchFamily="34" charset="0"/>
              </a:rPr>
              <a:t>recettore della Transferrina</a:t>
            </a:r>
            <a:r>
              <a:rPr lang="it-IT" altLang="it-IT" sz="2400" dirty="0">
                <a:cs typeface="Arial" panose="020B0604020202020204" pitchFamily="34" charset="0"/>
              </a:rPr>
              <a:t> (eritroblasti);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Regola la riconversione </a:t>
            </a:r>
            <a:r>
              <a:rPr lang="it-IT" altLang="it-IT" sz="2400" b="1" dirty="0">
                <a:cs typeface="Arial" panose="020B0604020202020204" pitchFamily="34" charset="0"/>
              </a:rPr>
              <a:t>Fe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+2 </a:t>
            </a:r>
            <a:r>
              <a:rPr lang="it-IT" altLang="it-IT" sz="2400" b="1" dirty="0">
                <a:cs typeface="Arial" panose="020B0604020202020204" pitchFamily="34" charset="0"/>
              </a:rPr>
              <a:t>ad Fe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+3</a:t>
            </a:r>
            <a:r>
              <a:rPr lang="it-IT" altLang="it-IT" sz="2400" dirty="0"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dirty="0">
                <a:cs typeface="Arial" panose="020B0604020202020204" pitchFamily="34" charset="0"/>
              </a:rPr>
              <a:t>Nelle </a:t>
            </a:r>
            <a:r>
              <a:rPr lang="it-IT" altLang="it-IT" sz="2400" b="1" dirty="0">
                <a:cs typeface="Arial" panose="020B0604020202020204" pitchFamily="34" charset="0"/>
              </a:rPr>
              <a:t>anemie </a:t>
            </a:r>
            <a:r>
              <a:rPr lang="it-IT" altLang="it-IT" sz="2400" b="1" dirty="0" err="1">
                <a:cs typeface="Arial" panose="020B0604020202020204" pitchFamily="34" charset="0"/>
              </a:rPr>
              <a:t>sideropeniche</a:t>
            </a:r>
            <a:r>
              <a:rPr lang="it-IT" altLang="it-IT" sz="2400" dirty="0"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cs typeface="Arial" panose="020B0604020202020204" pitchFamily="34" charset="0"/>
              </a:rPr>
              <a:t>aumenta</a:t>
            </a:r>
            <a:r>
              <a:rPr lang="it-IT" altLang="it-IT" sz="2400" dirty="0">
                <a:cs typeface="Arial" panose="020B0604020202020204" pitchFamily="34" charset="0"/>
              </a:rPr>
              <a:t> e può essere visibile un picco modesto in regione </a:t>
            </a:r>
            <a:r>
              <a:rPr lang="el-GR" altLang="it-IT" sz="2400" dirty="0">
                <a:cs typeface="Arial" panose="020B0604020202020204" pitchFamily="34" charset="0"/>
              </a:rPr>
              <a:t>β</a:t>
            </a:r>
            <a:r>
              <a:rPr lang="it-IT" altLang="it-IT" sz="2400" dirty="0">
                <a:cs typeface="Arial" panose="020B0604020202020204" pitchFamily="34" charset="0"/>
              </a:rPr>
              <a:t> (&gt;400 mg/dL);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cs typeface="Arial" panose="020B0604020202020204" pitchFamily="34" charset="0"/>
              </a:rPr>
              <a:t>Si riduce</a:t>
            </a:r>
            <a:r>
              <a:rPr lang="it-IT" altLang="it-IT" sz="2400" dirty="0">
                <a:cs typeface="Arial" panose="020B0604020202020204" pitchFamily="34" charset="0"/>
              </a:rPr>
              <a:t> invece in risposta </a:t>
            </a:r>
            <a:r>
              <a:rPr lang="it-IT" altLang="it-IT" sz="2400" b="1" dirty="0">
                <a:cs typeface="Arial" panose="020B0604020202020204" pitchFamily="34" charset="0"/>
              </a:rPr>
              <a:t>all’aumento del ferro di deposito </a:t>
            </a:r>
            <a:r>
              <a:rPr lang="it-IT" altLang="it-IT" sz="2400" dirty="0">
                <a:cs typeface="Arial" panose="020B0604020202020204" pitchFamily="34" charset="0"/>
              </a:rPr>
              <a:t>(&lt;200 mg/dL).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it-IT" altLang="it-IT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it-IT" altLang="it-IT" sz="2400" dirty="0">
                <a:cs typeface="Arial" panose="020B0604020202020204" pitchFamily="34" charset="0"/>
              </a:rPr>
              <a:t>   </a:t>
            </a:r>
            <a:r>
              <a:rPr lang="it-IT" altLang="it-IT" sz="2400" b="1" dirty="0">
                <a:cs typeface="Arial" panose="020B0604020202020204" pitchFamily="34" charset="0"/>
              </a:rPr>
              <a:t>Casi particolari:</a:t>
            </a:r>
            <a:r>
              <a:rPr lang="it-IT" altLang="it-IT" sz="2400" dirty="0">
                <a:cs typeface="Arial" panose="020B0604020202020204" pitchFamily="34" charset="0"/>
              </a:rPr>
              <a:t> si riduce per epatopatie, malnutrizione, flogosi, s. nefrosica, </a:t>
            </a:r>
            <a:r>
              <a:rPr lang="it-IT" altLang="it-IT" sz="2400" dirty="0">
                <a:cs typeface="Arial" panose="020B0604020202020204" pitchFamily="34" charset="0"/>
                <a:sym typeface="Symbol" panose="05050102010706020507" pitchFamily="18" charset="2"/>
              </a:rPr>
              <a:t> </a:t>
            </a:r>
            <a:r>
              <a:rPr lang="it-IT" altLang="it-IT" sz="2400" dirty="0">
                <a:cs typeface="Arial" panose="020B0604020202020204" pitchFamily="34" charset="0"/>
              </a:rPr>
              <a:t>catabolismo.</a:t>
            </a:r>
            <a:endParaRPr lang="it-IT" altLang="it-IT" baseline="30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l-GR" altLang="it-IT" dirty="0">
              <a:cs typeface="Arial" panose="020B0604020202020204" pitchFamily="34" charset="0"/>
            </a:endParaRPr>
          </a:p>
        </p:txBody>
      </p:sp>
      <p:sp>
        <p:nvSpPr>
          <p:cNvPr id="23555" name="Text Box 9">
            <a:extLst>
              <a:ext uri="{FF2B5EF4-FFF2-40B4-BE49-F238E27FC236}">
                <a16:creationId xmlns:a16="http://schemas.microsoft.com/office/drawing/2014/main" id="{61FB6908-4906-D87C-D75D-E5BDFBD5B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650" y="90377"/>
            <a:ext cx="8229600" cy="692149"/>
          </a:xfrm>
          <a:noFill/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TRANSFERRINA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B4F831BC-72A3-88FD-9BD9-9FFA7B69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8" y="85061"/>
            <a:ext cx="6032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CICLO DEL FERRO</a:t>
            </a:r>
          </a:p>
        </p:txBody>
      </p:sp>
      <p:pic>
        <p:nvPicPr>
          <p:cNvPr id="25603" name="Picture 8">
            <a:extLst>
              <a:ext uri="{FF2B5EF4-FFF2-40B4-BE49-F238E27FC236}">
                <a16:creationId xmlns:a16="http://schemas.microsoft.com/office/drawing/2014/main" id="{BA91D033-246A-8064-D7D4-35A93A70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8" y="1584324"/>
            <a:ext cx="799306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9">
            <a:extLst>
              <a:ext uri="{FF2B5EF4-FFF2-40B4-BE49-F238E27FC236}">
                <a16:creationId xmlns:a16="http://schemas.microsoft.com/office/drawing/2014/main" id="{503DA5BB-FC2C-F4A3-0D35-D1E54F8E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302376"/>
            <a:ext cx="1501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chemeClr val="bg2"/>
                </a:solidFill>
                <a:latin typeface="Comic Sans MS" panose="030F0702030302020204" pitchFamily="66" charset="0"/>
              </a:rPr>
              <a:t>Eritroblasto</a:t>
            </a:r>
          </a:p>
        </p:txBody>
      </p:sp>
      <p:sp>
        <p:nvSpPr>
          <p:cNvPr id="25605" name="Text Box 11">
            <a:extLst>
              <a:ext uri="{FF2B5EF4-FFF2-40B4-BE49-F238E27FC236}">
                <a16:creationId xmlns:a16="http://schemas.microsoft.com/office/drawing/2014/main" id="{E095A33D-907D-E859-F98A-775C0E70C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19" y="693739"/>
            <a:ext cx="117435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latin typeface="+mn-lt"/>
              </a:rPr>
              <a:t>Le cellule regolano l’</a:t>
            </a:r>
            <a:r>
              <a:rPr lang="it-IT" altLang="it-IT" sz="2000" b="1" dirty="0">
                <a:latin typeface="+mn-lt"/>
              </a:rPr>
              <a:t>internalizzazione</a:t>
            </a:r>
            <a:r>
              <a:rPr lang="it-IT" altLang="it-IT" sz="2000" dirty="0">
                <a:latin typeface="+mn-lt"/>
              </a:rPr>
              <a:t> di </a:t>
            </a:r>
            <a:r>
              <a:rPr lang="it-IT" altLang="it-IT" sz="2000" b="1" dirty="0">
                <a:latin typeface="+mn-lt"/>
              </a:rPr>
              <a:t>Fe-transferrina</a:t>
            </a:r>
            <a:r>
              <a:rPr lang="it-IT" altLang="it-IT" sz="2000" dirty="0">
                <a:latin typeface="+mn-lt"/>
              </a:rPr>
              <a:t> modulando l’espressione del </a:t>
            </a:r>
            <a:r>
              <a:rPr lang="it-IT" altLang="it-IT" sz="2000" b="1" dirty="0">
                <a:latin typeface="+mn-lt"/>
              </a:rPr>
              <a:t>Recettore per la </a:t>
            </a:r>
            <a:r>
              <a:rPr lang="it-IT" altLang="it-IT" sz="2000" b="1" dirty="0" err="1">
                <a:latin typeface="+mn-lt"/>
              </a:rPr>
              <a:t>Tr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sulla loro membrana. Le cellule a maggior espressione del R per </a:t>
            </a:r>
            <a:r>
              <a:rPr lang="it-IT" altLang="it-IT" sz="2000" dirty="0" err="1">
                <a:latin typeface="+mn-lt"/>
              </a:rPr>
              <a:t>Tr</a:t>
            </a:r>
            <a:r>
              <a:rPr lang="it-IT" altLang="it-IT" sz="2000" dirty="0">
                <a:latin typeface="+mn-lt"/>
              </a:rPr>
              <a:t> sono gli </a:t>
            </a:r>
            <a:r>
              <a:rPr lang="it-IT" altLang="it-IT" sz="2000" b="1" dirty="0">
                <a:latin typeface="+mn-lt"/>
              </a:rPr>
              <a:t>eritroblasti.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A1B26A40-E8E8-0A2F-C793-1310B50E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4" y="305307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3200" b="1">
                <a:solidFill>
                  <a:srgbClr val="0070C0"/>
                </a:solidFill>
                <a:latin typeface="+mn-lt"/>
              </a:rPr>
              <a:t>INDICI DI VALUTAZIONE DELLO STATO MARZIALE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BFEC219-EF3E-A6B8-A6E8-0CDA0615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861" y="3979128"/>
            <a:ext cx="5929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SIDEREMIA</a:t>
            </a:r>
            <a:r>
              <a:rPr lang="it-IT" altLang="it-IT" sz="2400" b="1" dirty="0">
                <a:latin typeface="+mn-lt"/>
              </a:rPr>
              <a:t>- misura la quantità di ferro che circola legato alla transferrina (no alla </a:t>
            </a:r>
            <a:r>
              <a:rPr lang="it-IT" altLang="it-IT" sz="2400" b="1" dirty="0" err="1">
                <a:latin typeface="+mn-lt"/>
              </a:rPr>
              <a:t>Hb</a:t>
            </a:r>
            <a:r>
              <a:rPr lang="it-IT" altLang="it-IT" sz="2400" b="1" dirty="0">
                <a:latin typeface="+mn-lt"/>
              </a:rPr>
              <a:t>)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EA78F04E-761C-17FA-7BD2-005C3C76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494" y="4183916"/>
            <a:ext cx="236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400" b="1" dirty="0">
                <a:latin typeface="+mn-lt"/>
              </a:rPr>
              <a:t>50 – 150 </a:t>
            </a:r>
            <a:r>
              <a:rPr lang="it-IT" altLang="it-IT" sz="2000" b="1" dirty="0">
                <a:latin typeface="+mn-lt"/>
                <a:sym typeface="Symbol" panose="05050102010706020507" pitchFamily="18" charset="2"/>
              </a:rPr>
              <a:t>g/dl</a:t>
            </a:r>
            <a:endParaRPr lang="it-IT" altLang="it-IT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536D6924-F9AB-4EE8-5B0B-A5FF85B0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390776"/>
            <a:ext cx="556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TRANSFERRINA SIERICA - TIBC</a:t>
            </a:r>
            <a:r>
              <a:rPr lang="it-IT" altLang="it-IT" sz="2400" b="1" dirty="0">
                <a:latin typeface="+mn-lt"/>
              </a:rPr>
              <a:t> Capacità totale di legare Ferro (transferrina totale)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3B079C83-73D6-47EB-E9FD-EE8AC06F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44" y="3207971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400" b="1" dirty="0">
                <a:latin typeface="+mn-lt"/>
              </a:rPr>
              <a:t>250 - 380 </a:t>
            </a:r>
            <a:r>
              <a:rPr lang="it-IT" altLang="it-IT" sz="2000" b="1" dirty="0">
                <a:latin typeface="+mn-lt"/>
                <a:sym typeface="Symbol" panose="05050102010706020507" pitchFamily="18" charset="2"/>
              </a:rPr>
              <a:t>g/dl</a:t>
            </a:r>
            <a:endParaRPr lang="it-IT" altLang="it-IT" sz="2000" b="1" dirty="0">
              <a:latin typeface="+mn-lt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AEA8842B-9180-B28A-A315-00EB1A86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1294548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FERRITINA </a:t>
            </a:r>
            <a:r>
              <a:rPr lang="it-IT" altLang="it-IT" sz="2400" b="1" dirty="0">
                <a:latin typeface="+mn-lt"/>
              </a:rPr>
              <a:t> </a:t>
            </a:r>
            <a:r>
              <a:rPr lang="it-IT" altLang="it-IT" sz="2400" b="1" u="sng" dirty="0">
                <a:latin typeface="+mn-lt"/>
              </a:rPr>
              <a:t>sierica</a:t>
            </a:r>
            <a:r>
              <a:rPr lang="it-IT" altLang="it-IT" sz="2400" b="1" dirty="0">
                <a:latin typeface="+mn-lt"/>
              </a:rPr>
              <a:t> (circa 1g tot.); 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BB2D54C7-F275-13E0-3C7E-EB28F9F2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19161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400" b="1">
                <a:latin typeface="+mn-lt"/>
              </a:rPr>
              <a:t>30 - 300 </a:t>
            </a:r>
            <a:r>
              <a:rPr lang="en-US" altLang="it-IT" sz="2000" b="1">
                <a:latin typeface="+mn-lt"/>
                <a:sym typeface="Symbol" panose="05050102010706020507" pitchFamily="18" charset="2"/>
              </a:rPr>
              <a:t>µ</a:t>
            </a:r>
            <a:r>
              <a:rPr lang="it-IT" altLang="it-IT" sz="2000" b="1">
                <a:latin typeface="+mn-lt"/>
                <a:sym typeface="Symbol" panose="05050102010706020507" pitchFamily="18" charset="2"/>
              </a:rPr>
              <a:t>g/L</a:t>
            </a:r>
            <a:endParaRPr lang="it-IT" altLang="it-IT" sz="2000" b="1">
              <a:latin typeface="+mn-lt"/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42416D02-5F84-8274-D8E1-663625DA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5307014"/>
            <a:ext cx="6251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FF0000"/>
                </a:solidFill>
                <a:latin typeface="+mn-lt"/>
              </a:rPr>
              <a:t>SATURAZIONE TRANSFERRINA 33%</a:t>
            </a:r>
            <a:r>
              <a:rPr lang="it-IT" altLang="it-IT" sz="2400" b="1" dirty="0">
                <a:solidFill>
                  <a:srgbClr val="FF00FF"/>
                </a:solidFill>
                <a:latin typeface="+mn-lt"/>
              </a:rPr>
              <a:t>      </a:t>
            </a:r>
            <a:r>
              <a:rPr lang="it-IT" altLang="it-IT" sz="2400" b="1" dirty="0">
                <a:latin typeface="+mn-lt"/>
              </a:rPr>
              <a:t>15 – 45 %</a:t>
            </a:r>
          </a:p>
          <a:p>
            <a:pPr eaLnBrk="1" hangingPunct="1"/>
            <a:r>
              <a:rPr lang="it-IT" altLang="it-IT" sz="2400" b="1" dirty="0">
                <a:latin typeface="+mn-lt"/>
              </a:rPr>
              <a:t>%= (SIDEREMIA/TIBC) X 100</a:t>
            </a:r>
          </a:p>
        </p:txBody>
      </p:sp>
      <p:pic>
        <p:nvPicPr>
          <p:cNvPr id="26634" name="Picture 11">
            <a:extLst>
              <a:ext uri="{FF2B5EF4-FFF2-40B4-BE49-F238E27FC236}">
                <a16:creationId xmlns:a16="http://schemas.microsoft.com/office/drawing/2014/main" id="{EF308E2C-589B-88EF-97AE-C343030B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2460626"/>
            <a:ext cx="11160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>
            <a:extLst>
              <a:ext uri="{FF2B5EF4-FFF2-40B4-BE49-F238E27FC236}">
                <a16:creationId xmlns:a16="http://schemas.microsoft.com/office/drawing/2014/main" id="{E9D8719E-C231-70EE-0886-422D8A0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125538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CD205-8A92-A562-04B4-C748E0B0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70" y="831746"/>
            <a:ext cx="9022660" cy="5194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8DD0D9A0-62C3-94ED-1C09-A188543B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997200"/>
            <a:ext cx="50863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ttangolo 2">
            <a:extLst>
              <a:ext uri="{FF2B5EF4-FFF2-40B4-BE49-F238E27FC236}">
                <a16:creationId xmlns:a16="http://schemas.microsoft.com/office/drawing/2014/main" id="{47AB34AA-9315-129C-28CA-3716E70E3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3429000"/>
            <a:ext cx="2357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Yellow marrow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79" name="Rettangolo 3">
            <a:extLst>
              <a:ext uri="{FF2B5EF4-FFF2-40B4-BE49-F238E27FC236}">
                <a16:creationId xmlns:a16="http://schemas.microsoft.com/office/drawing/2014/main" id="{F5793986-BB85-4A01-2F9E-03A77AEE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797426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Red marrow</a:t>
            </a:r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id="{5A314089-56AA-ADFD-E318-C62DF380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89769"/>
            <a:ext cx="2819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222268"/>
                </a:solidFill>
                <a:latin typeface="+mn-lt"/>
              </a:rPr>
              <a:t>Alla nascita il midollo osseo è totalmente emopoietico, tuttavia con il progredire </a:t>
            </a:r>
            <a:r>
              <a:rPr lang="it-IT" altLang="it-IT" sz="2400" b="1" dirty="0" err="1">
                <a:solidFill>
                  <a:srgbClr val="222268"/>
                </a:solidFill>
                <a:latin typeface="+mn-lt"/>
              </a:rPr>
              <a:t>dell</a:t>
            </a:r>
            <a:r>
              <a:rPr lang="ja-JP" altLang="it-IT" sz="2400" b="1" dirty="0">
                <a:solidFill>
                  <a:srgbClr val="222268"/>
                </a:solidFill>
                <a:latin typeface="+mn-lt"/>
              </a:rPr>
              <a:t>’</a:t>
            </a:r>
            <a:r>
              <a:rPr lang="it-IT" altLang="ja-JP" sz="2400" b="1" dirty="0">
                <a:solidFill>
                  <a:srgbClr val="222268"/>
                </a:solidFill>
                <a:latin typeface="+mn-lt"/>
              </a:rPr>
              <a:t>età viene sostituito da </a:t>
            </a:r>
            <a:r>
              <a:rPr lang="it-IT" altLang="ja-JP" sz="2400" b="1" dirty="0" err="1">
                <a:solidFill>
                  <a:srgbClr val="222268"/>
                </a:solidFill>
                <a:latin typeface="+mn-lt"/>
              </a:rPr>
              <a:t>da</a:t>
            </a:r>
            <a:r>
              <a:rPr lang="it-IT" altLang="ja-JP" sz="2400" b="1" dirty="0">
                <a:solidFill>
                  <a:srgbClr val="222268"/>
                </a:solidFill>
                <a:latin typeface="+mn-lt"/>
              </a:rPr>
              <a:t> tessuto adiposo inattivo (midollo giallo).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222268"/>
                </a:solidFill>
                <a:latin typeface="+mn-lt"/>
              </a:rPr>
              <a:t>Involuzione di 1%/anno!</a:t>
            </a:r>
          </a:p>
        </p:txBody>
      </p:sp>
    </p:spTree>
    <p:extLst>
      <p:ext uri="{BB962C8B-B14F-4D97-AF65-F5344CB8AC3E}">
        <p14:creationId xmlns:p14="http://schemas.microsoft.com/office/powerpoint/2010/main" val="53506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53305-E7C9-6BFB-0568-3F7291E2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50" y="1372781"/>
            <a:ext cx="5247747" cy="4335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9ED6A-7539-CE48-AD92-9273B7F7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3" y="897960"/>
            <a:ext cx="6468378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>
            <a:extLst>
              <a:ext uri="{FF2B5EF4-FFF2-40B4-BE49-F238E27FC236}">
                <a16:creationId xmlns:a16="http://schemas.microsoft.com/office/drawing/2014/main" id="{A81EED15-27D0-195D-554C-2D4215B0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4" y="257880"/>
            <a:ext cx="10540031" cy="63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854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http://www.allthingsstemcell.com/wp-content/uploads/2009/02/hematopoiesis_simple1.png">
            <a:extLst>
              <a:ext uri="{FF2B5EF4-FFF2-40B4-BE49-F238E27FC236}">
                <a16:creationId xmlns:a16="http://schemas.microsoft.com/office/drawing/2014/main" id="{0FFEE590-0C05-F920-2CC0-3D026CCC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54" y="586333"/>
            <a:ext cx="9332491" cy="53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ttangolo 4">
            <a:extLst>
              <a:ext uri="{FF2B5EF4-FFF2-40B4-BE49-F238E27FC236}">
                <a16:creationId xmlns:a16="http://schemas.microsoft.com/office/drawing/2014/main" id="{15D23D5F-C9BD-8672-2EFF-10A705D0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887" y="959622"/>
            <a:ext cx="137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latin typeface="Times New Roman" panose="02020603050405020304" pitchFamily="18" charset="0"/>
              </a:rPr>
              <a:t>self-renewal</a:t>
            </a:r>
            <a:endParaRPr lang="it-IT" altLang="it-IT" sz="1800" b="1">
              <a:latin typeface="Times New Roman" panose="02020603050405020304" pitchFamily="18" charset="0"/>
            </a:endParaRPr>
          </a:p>
        </p:txBody>
      </p:sp>
      <p:sp>
        <p:nvSpPr>
          <p:cNvPr id="86020" name="Rettangolo 5">
            <a:extLst>
              <a:ext uri="{FF2B5EF4-FFF2-40B4-BE49-F238E27FC236}">
                <a16:creationId xmlns:a16="http://schemas.microsoft.com/office/drawing/2014/main" id="{92DBEDEE-991A-A5C6-B33D-87170F579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924" y="1823222"/>
            <a:ext cx="2087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latin typeface="Times New Roman" panose="02020603050405020304" pitchFamily="18" charset="0"/>
              </a:rPr>
              <a:t>differentiate into all the functional blood cell types of the body </a:t>
            </a:r>
            <a:endParaRPr lang="it-IT" altLang="it-IT" sz="1400" b="1">
              <a:latin typeface="Times New Roman" panose="02020603050405020304" pitchFamily="18" charset="0"/>
            </a:endParaRPr>
          </a:p>
        </p:txBody>
      </p:sp>
      <p:sp>
        <p:nvSpPr>
          <p:cNvPr id="121859" name="Rettangolo 3">
            <a:extLst>
              <a:ext uri="{FF2B5EF4-FFF2-40B4-BE49-F238E27FC236}">
                <a16:creationId xmlns:a16="http://schemas.microsoft.com/office/drawing/2014/main" id="{A10D1CD3-0053-63E9-44A1-F4F97641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5229226"/>
            <a:ext cx="345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222268"/>
                </a:solidFill>
                <a:latin typeface="Times New Roman" panose="02020603050405020304" pitchFamily="18" charset="0"/>
              </a:rPr>
              <a:t>la linea </a:t>
            </a:r>
            <a:r>
              <a:rPr lang="it-IT" altLang="it-IT" sz="1800" b="1" i="1">
                <a:solidFill>
                  <a:srgbClr val="222268"/>
                </a:solidFill>
                <a:latin typeface="Times New Roman" panose="02020603050405020304" pitchFamily="18" charset="0"/>
              </a:rPr>
              <a:t>LINFOIDE da cui si avvia la linfopoiesi (linfociti B, T ed NK)</a:t>
            </a:r>
          </a:p>
        </p:txBody>
      </p:sp>
      <p:sp>
        <p:nvSpPr>
          <p:cNvPr id="121860" name="Rettangolo 4">
            <a:extLst>
              <a:ext uri="{FF2B5EF4-FFF2-40B4-BE49-F238E27FC236}">
                <a16:creationId xmlns:a16="http://schemas.microsoft.com/office/drawing/2014/main" id="{DE0FA4CC-4DE4-3493-C833-996C7254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445125"/>
            <a:ext cx="414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222268"/>
                </a:solidFill>
                <a:latin typeface="Times New Roman" panose="02020603050405020304" pitchFamily="18" charset="0"/>
              </a:rPr>
              <a:t>La linea </a:t>
            </a:r>
            <a:r>
              <a:rPr lang="it-IT" altLang="it-IT" sz="1800" b="1" i="1">
                <a:solidFill>
                  <a:srgbClr val="222268"/>
                </a:solidFill>
                <a:latin typeface="Times New Roman" panose="02020603050405020304" pitchFamily="18" charset="0"/>
              </a:rPr>
              <a:t>MIELOIDE da cui si sviluppa la mielopoiesi, l</a:t>
            </a:r>
            <a:r>
              <a:rPr lang="ja-JP" altLang="it-IT" sz="1800" b="1" i="1">
                <a:solidFill>
                  <a:srgbClr val="222268"/>
                </a:solidFill>
                <a:latin typeface="Times New Roman" panose="02020603050405020304" pitchFamily="18" charset="0"/>
              </a:rPr>
              <a:t>’</a:t>
            </a:r>
            <a:r>
              <a:rPr lang="it-IT" altLang="ja-JP" sz="1800" b="1" i="1">
                <a:solidFill>
                  <a:srgbClr val="222268"/>
                </a:solidFill>
                <a:latin typeface="Times New Roman" panose="02020603050405020304" pitchFamily="18" charset="0"/>
              </a:rPr>
              <a:t>eritropoiesi e la produzione di piastrine (granulociti, monociti, eritrociti, piastrine). </a:t>
            </a:r>
            <a:endParaRPr lang="it-IT" altLang="it-IT" sz="1800" b="1" i="1">
              <a:solidFill>
                <a:srgbClr val="22226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3">
            <a:extLst>
              <a:ext uri="{FF2B5EF4-FFF2-40B4-BE49-F238E27FC236}">
                <a16:creationId xmlns:a16="http://schemas.microsoft.com/office/drawing/2014/main" id="{330EA3AC-96AC-0ACB-D719-C95F945C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80" y="1149760"/>
            <a:ext cx="506253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75000"/>
              </a:spcBef>
              <a:buFontTx/>
              <a:buNone/>
            </a:pPr>
            <a:r>
              <a:rPr lang="en-US" altLang="it-IT" sz="1800" b="1" dirty="0"/>
              <a:t>Erythropoietin</a:t>
            </a:r>
            <a:r>
              <a:rPr lang="en-US" altLang="it-IT" sz="1800" dirty="0"/>
              <a:t> (EPO) - major regulator of erythropoiesis, stimulates erythroid CFU cells and proerythroblasts</a:t>
            </a:r>
          </a:p>
          <a:p>
            <a:pPr>
              <a:spcBef>
                <a:spcPct val="75000"/>
              </a:spcBef>
              <a:buFontTx/>
              <a:buNone/>
            </a:pPr>
            <a:r>
              <a:rPr lang="en-US" altLang="it-IT" sz="1800" b="1" dirty="0"/>
              <a:t>Thrombopoietin</a:t>
            </a:r>
            <a:r>
              <a:rPr lang="en-US" altLang="it-IT" sz="1800" dirty="0"/>
              <a:t> (TPO) - increases platelet production, stimulates megakaryocyte CFU cells</a:t>
            </a:r>
            <a:endParaRPr lang="en-US" altLang="it-IT" sz="1800" b="1" dirty="0"/>
          </a:p>
          <a:p>
            <a:pPr>
              <a:spcBef>
                <a:spcPct val="75000"/>
              </a:spcBef>
              <a:buFontTx/>
              <a:buNone/>
            </a:pPr>
            <a:r>
              <a:rPr lang="en-US" altLang="it-IT" sz="1800" b="1" dirty="0"/>
              <a:t>Granulocyte CSF</a:t>
            </a:r>
            <a:r>
              <a:rPr lang="en-US" altLang="it-IT" sz="1800" dirty="0"/>
              <a:t> (G-CSF) - increases production of neutrophils, stimulates granulocyte-macrophage CFU cells </a:t>
            </a:r>
          </a:p>
          <a:p>
            <a:pPr>
              <a:spcBef>
                <a:spcPct val="75000"/>
              </a:spcBef>
              <a:buFontTx/>
              <a:buNone/>
            </a:pPr>
            <a:r>
              <a:rPr lang="en-US" altLang="it-IT" sz="1800" b="1" dirty="0"/>
              <a:t>Granulocyte-monocyte CSF</a:t>
            </a:r>
            <a:r>
              <a:rPr lang="en-US" altLang="it-IT" sz="1800" dirty="0"/>
              <a:t> (GM-CSF) - increases monocyte production, stimulates granulocyte-monocytes CFU cells</a:t>
            </a:r>
          </a:p>
          <a:p>
            <a:pPr>
              <a:spcBef>
                <a:spcPct val="75000"/>
              </a:spcBef>
              <a:buFontTx/>
              <a:buNone/>
            </a:pPr>
            <a:r>
              <a:rPr lang="en-US" altLang="it-IT" sz="1800" b="1" dirty="0"/>
              <a:t>Interleukins</a:t>
            </a:r>
            <a:r>
              <a:rPr lang="en-US" altLang="it-IT" sz="1800" dirty="0"/>
              <a:t> - stimulate B- and T-cell formation, function together with G-CSF and GM-CSF</a:t>
            </a:r>
          </a:p>
        </p:txBody>
      </p:sp>
      <p:pic>
        <p:nvPicPr>
          <p:cNvPr id="130051" name="Picture 4">
            <a:extLst>
              <a:ext uri="{FF2B5EF4-FFF2-40B4-BE49-F238E27FC236}">
                <a16:creationId xmlns:a16="http://schemas.microsoft.com/office/drawing/2014/main" id="{349D41CB-7B64-0762-BA3C-D8C7EFCC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62" y="509551"/>
            <a:ext cx="5691373" cy="53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ttangolo 4">
            <a:extLst>
              <a:ext uri="{FF2B5EF4-FFF2-40B4-BE49-F238E27FC236}">
                <a16:creationId xmlns:a16="http://schemas.microsoft.com/office/drawing/2014/main" id="{5BB584F6-F7BD-DE25-F844-78292E31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6172200"/>
            <a:ext cx="2903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CFU: colony forming units </a:t>
            </a:r>
            <a:endParaRPr lang="it-IT" altLang="it-IT" sz="1800"/>
          </a:p>
        </p:txBody>
      </p:sp>
      <p:sp>
        <p:nvSpPr>
          <p:cNvPr id="128002" name="Rettangolo 4">
            <a:extLst>
              <a:ext uri="{FF2B5EF4-FFF2-40B4-BE49-F238E27FC236}">
                <a16:creationId xmlns:a16="http://schemas.microsoft.com/office/drawing/2014/main" id="{D886F2BE-C1F4-08A0-DD28-B147AE2D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80" y="237331"/>
            <a:ext cx="701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70C0"/>
                </a:solidFill>
              </a:rPr>
              <a:t>FATTORI DI CRESCITA EMOPOIETICI</a:t>
            </a:r>
          </a:p>
        </p:txBody>
      </p:sp>
    </p:spTree>
    <p:extLst>
      <p:ext uri="{BB962C8B-B14F-4D97-AF65-F5344CB8AC3E}">
        <p14:creationId xmlns:p14="http://schemas.microsoft.com/office/powerpoint/2010/main" val="32758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ttangolo 2">
            <a:extLst>
              <a:ext uri="{FF2B5EF4-FFF2-40B4-BE49-F238E27FC236}">
                <a16:creationId xmlns:a16="http://schemas.microsoft.com/office/drawing/2014/main" id="{10D735F2-6354-1130-AC9C-95017354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43" y="281849"/>
            <a:ext cx="10894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ERITRONE: unità anatomo funzionale dell’eritropoiesi</a:t>
            </a:r>
          </a:p>
        </p:txBody>
      </p:sp>
      <p:pic>
        <p:nvPicPr>
          <p:cNvPr id="138246" name="Picture 7">
            <a:extLst>
              <a:ext uri="{FF2B5EF4-FFF2-40B4-BE49-F238E27FC236}">
                <a16:creationId xmlns:a16="http://schemas.microsoft.com/office/drawing/2014/main" id="{44005EBC-8425-C7A8-458E-219743B5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" y="1734867"/>
            <a:ext cx="5852904" cy="4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4237E-3374-DAAE-8B18-86F733CE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870" y="1259249"/>
            <a:ext cx="3387181" cy="499641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D71D0A2-44EC-2E9D-E4BF-B6907A27DA86}"/>
              </a:ext>
            </a:extLst>
          </p:cNvPr>
          <p:cNvSpPr/>
          <p:nvPr/>
        </p:nvSpPr>
        <p:spPr>
          <a:xfrm rot="19117751">
            <a:off x="4892041" y="3010988"/>
            <a:ext cx="3396342" cy="849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92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2284</Words>
  <Application>Microsoft Office PowerPoint</Application>
  <PresentationFormat>Widescreen</PresentationFormat>
  <Paragraphs>285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DA CARENZA DI FERRO</vt:lpstr>
      <vt:lpstr>PowerPoint Presentation</vt:lpstr>
      <vt:lpstr>PowerPoint Presentation</vt:lpstr>
      <vt:lpstr>CAUSE DI CARENZA DI FERRO</vt:lpstr>
      <vt:lpstr>Ferro sierico (sideremia)</vt:lpstr>
      <vt:lpstr>DEPOSITI DI FERRO: FERRITINA</vt:lpstr>
      <vt:lpstr>PowerPoint Presentation</vt:lpstr>
      <vt:lpstr>TRANSFERRINA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TOMMASINI ALBERTO</dc:creator>
  <cp:lastModifiedBy>Alberto Tommasini</cp:lastModifiedBy>
  <cp:revision>17</cp:revision>
  <dcterms:created xsi:type="dcterms:W3CDTF">2023-03-01T17:40:06Z</dcterms:created>
  <dcterms:modified xsi:type="dcterms:W3CDTF">2024-05-03T19:37:43Z</dcterms:modified>
</cp:coreProperties>
</file>