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Lst>
  <p:notesMasterIdLst>
    <p:notesMasterId r:id="rId41"/>
  </p:notesMasterIdLst>
  <p:sldIdLst>
    <p:sldId id="256" r:id="rId2"/>
    <p:sldId id="363" r:id="rId3"/>
    <p:sldId id="328" r:id="rId4"/>
    <p:sldId id="327" r:id="rId5"/>
    <p:sldId id="361" r:id="rId6"/>
    <p:sldId id="329" r:id="rId7"/>
    <p:sldId id="335" r:id="rId8"/>
    <p:sldId id="334" r:id="rId9"/>
    <p:sldId id="336" r:id="rId10"/>
    <p:sldId id="337" r:id="rId11"/>
    <p:sldId id="330" r:id="rId12"/>
    <p:sldId id="331" r:id="rId13"/>
    <p:sldId id="338" r:id="rId14"/>
    <p:sldId id="339" r:id="rId15"/>
    <p:sldId id="332" r:id="rId16"/>
    <p:sldId id="341" r:id="rId17"/>
    <p:sldId id="271" r:id="rId18"/>
    <p:sldId id="273" r:id="rId19"/>
    <p:sldId id="282" r:id="rId20"/>
    <p:sldId id="283" r:id="rId21"/>
    <p:sldId id="288" r:id="rId22"/>
    <p:sldId id="284" r:id="rId23"/>
    <p:sldId id="358" r:id="rId24"/>
    <p:sldId id="342" r:id="rId25"/>
    <p:sldId id="344" r:id="rId26"/>
    <p:sldId id="347" r:id="rId27"/>
    <p:sldId id="305" r:id="rId28"/>
    <p:sldId id="285" r:id="rId29"/>
    <p:sldId id="277" r:id="rId30"/>
    <p:sldId id="272" r:id="rId31"/>
    <p:sldId id="313" r:id="rId32"/>
    <p:sldId id="325" r:id="rId33"/>
    <p:sldId id="324" r:id="rId34"/>
    <p:sldId id="315" r:id="rId35"/>
    <p:sldId id="316" r:id="rId36"/>
    <p:sldId id="317" r:id="rId37"/>
    <p:sldId id="318" r:id="rId38"/>
    <p:sldId id="319" r:id="rId39"/>
    <p:sldId id="364"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5288"/>
  </p:normalViewPr>
  <p:slideViewPr>
    <p:cSldViewPr snapToGrid="0" snapToObjects="1">
      <p:cViewPr varScale="1">
        <p:scale>
          <a:sx n="128" d="100"/>
          <a:sy n="128" d="100"/>
        </p:scale>
        <p:origin x="472"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28057-B9C4-4A0B-8F83-FF5FE0DB6638}"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26ACDD2-91F4-4FF4-9204-0FE79601BAF6}">
      <dgm:prSet/>
      <dgm:spPr/>
      <dgm:t>
        <a:bodyPr/>
        <a:lstStyle/>
        <a:p>
          <a:r>
            <a:rPr lang="it-IT"/>
            <a:t>Identità e appartenenza</a:t>
          </a:r>
          <a:endParaRPr lang="en-US"/>
        </a:p>
      </dgm:t>
    </dgm:pt>
    <dgm:pt modelId="{B0F79265-0191-4DD5-99DB-2E33E9D8EF74}" type="parTrans" cxnId="{5918AF5B-B8C4-4F5A-8A65-C0BCCEFFD8DC}">
      <dgm:prSet/>
      <dgm:spPr/>
      <dgm:t>
        <a:bodyPr/>
        <a:lstStyle/>
        <a:p>
          <a:endParaRPr lang="en-US"/>
        </a:p>
      </dgm:t>
    </dgm:pt>
    <dgm:pt modelId="{25B403B7-3BA0-46B1-8CB9-86C76FAAB012}" type="sibTrans" cxnId="{5918AF5B-B8C4-4F5A-8A65-C0BCCEFFD8DC}">
      <dgm:prSet/>
      <dgm:spPr/>
      <dgm:t>
        <a:bodyPr/>
        <a:lstStyle/>
        <a:p>
          <a:endParaRPr lang="en-US"/>
        </a:p>
      </dgm:t>
    </dgm:pt>
    <dgm:pt modelId="{E23097E4-33BE-426B-A929-E551F0C6F7DD}">
      <dgm:prSet/>
      <dgm:spPr/>
      <dgm:t>
        <a:bodyPr/>
        <a:lstStyle/>
        <a:p>
          <a:r>
            <a:rPr lang="it-IT"/>
            <a:t>Identità positiva / negativa </a:t>
          </a:r>
          <a:endParaRPr lang="en-US"/>
        </a:p>
      </dgm:t>
    </dgm:pt>
    <dgm:pt modelId="{E3095F0F-F6F4-4D06-B30A-ABED77466D26}" type="parTrans" cxnId="{21C479CC-1014-4374-B099-22B41E4FABEA}">
      <dgm:prSet/>
      <dgm:spPr/>
      <dgm:t>
        <a:bodyPr/>
        <a:lstStyle/>
        <a:p>
          <a:endParaRPr lang="en-US"/>
        </a:p>
      </dgm:t>
    </dgm:pt>
    <dgm:pt modelId="{CB8A3296-7088-4FCF-BC7E-736E364529F4}" type="sibTrans" cxnId="{21C479CC-1014-4374-B099-22B41E4FABEA}">
      <dgm:prSet/>
      <dgm:spPr/>
      <dgm:t>
        <a:bodyPr/>
        <a:lstStyle/>
        <a:p>
          <a:endParaRPr lang="en-US"/>
        </a:p>
      </dgm:t>
    </dgm:pt>
    <dgm:pt modelId="{8FAC8B87-0177-4C18-A553-286FACEB0D41}">
      <dgm:prSet/>
      <dgm:spPr/>
      <dgm:t>
        <a:bodyPr/>
        <a:lstStyle/>
        <a:p>
          <a:r>
            <a:rPr lang="it-IT"/>
            <a:t>Maschile / femminile </a:t>
          </a:r>
          <a:endParaRPr lang="en-US"/>
        </a:p>
      </dgm:t>
    </dgm:pt>
    <dgm:pt modelId="{F79FE921-DD09-4696-9F2A-3592A6394503}" type="parTrans" cxnId="{D7AB5AD8-E539-4506-B90F-77008C66D3E1}">
      <dgm:prSet/>
      <dgm:spPr/>
      <dgm:t>
        <a:bodyPr/>
        <a:lstStyle/>
        <a:p>
          <a:endParaRPr lang="en-US"/>
        </a:p>
      </dgm:t>
    </dgm:pt>
    <dgm:pt modelId="{68368371-7559-468C-870E-8A8216DC08E9}" type="sibTrans" cxnId="{D7AB5AD8-E539-4506-B90F-77008C66D3E1}">
      <dgm:prSet/>
      <dgm:spPr/>
      <dgm:t>
        <a:bodyPr/>
        <a:lstStyle/>
        <a:p>
          <a:endParaRPr lang="en-US"/>
        </a:p>
      </dgm:t>
    </dgm:pt>
    <dgm:pt modelId="{CBA7913F-3C30-4DD6-A661-9D6B25CD0914}">
      <dgm:prSet/>
      <dgm:spPr/>
      <dgm:t>
        <a:bodyPr/>
        <a:lstStyle/>
        <a:p>
          <a:r>
            <a:rPr lang="it-IT"/>
            <a:t>Etnia / etnicità / nazionalità /cittadinanza </a:t>
          </a:r>
          <a:endParaRPr lang="en-US"/>
        </a:p>
      </dgm:t>
    </dgm:pt>
    <dgm:pt modelId="{3EF39F2B-F538-4F9E-A3B7-3BBA0C94CCF7}" type="parTrans" cxnId="{C82F34A1-D02F-451C-B2DB-9447AA157BBF}">
      <dgm:prSet/>
      <dgm:spPr/>
      <dgm:t>
        <a:bodyPr/>
        <a:lstStyle/>
        <a:p>
          <a:endParaRPr lang="en-US"/>
        </a:p>
      </dgm:t>
    </dgm:pt>
    <dgm:pt modelId="{950C54C0-AFAC-4B0F-B53A-F7C8C0DD017C}" type="sibTrans" cxnId="{C82F34A1-D02F-451C-B2DB-9447AA157BBF}">
      <dgm:prSet/>
      <dgm:spPr/>
      <dgm:t>
        <a:bodyPr/>
        <a:lstStyle/>
        <a:p>
          <a:endParaRPr lang="en-US"/>
        </a:p>
      </dgm:t>
    </dgm:pt>
    <dgm:pt modelId="{46F0A732-1A8C-40CD-8E3D-0D1074CC901F}">
      <dgm:prSet/>
      <dgm:spPr/>
      <dgm:t>
        <a:bodyPr/>
        <a:lstStyle/>
        <a:p>
          <a:r>
            <a:rPr lang="it-IT"/>
            <a:t>Memoria + immaginazione</a:t>
          </a:r>
          <a:endParaRPr lang="en-US"/>
        </a:p>
      </dgm:t>
    </dgm:pt>
    <dgm:pt modelId="{EABF2F52-87A6-4AA8-A019-463FD55CE902}" type="parTrans" cxnId="{EA5D415A-E538-4D6C-B397-C200145ADE27}">
      <dgm:prSet/>
      <dgm:spPr/>
      <dgm:t>
        <a:bodyPr/>
        <a:lstStyle/>
        <a:p>
          <a:endParaRPr lang="en-US"/>
        </a:p>
      </dgm:t>
    </dgm:pt>
    <dgm:pt modelId="{899BAB1A-64E9-444F-AE5F-95EEEF9E09EA}" type="sibTrans" cxnId="{EA5D415A-E538-4D6C-B397-C200145ADE27}">
      <dgm:prSet/>
      <dgm:spPr/>
      <dgm:t>
        <a:bodyPr/>
        <a:lstStyle/>
        <a:p>
          <a:endParaRPr lang="en-US"/>
        </a:p>
      </dgm:t>
    </dgm:pt>
    <dgm:pt modelId="{6988371F-9ABB-42CD-A102-ADC1CB14D798}">
      <dgm:prSet/>
      <dgm:spPr/>
      <dgm:t>
        <a:bodyPr/>
        <a:lstStyle/>
        <a:p>
          <a:r>
            <a:rPr lang="it-IT"/>
            <a:t>Processi relazionali, non contenuti!</a:t>
          </a:r>
          <a:endParaRPr lang="en-US"/>
        </a:p>
      </dgm:t>
    </dgm:pt>
    <dgm:pt modelId="{9953D1B1-7FA3-48F3-A5AC-A25E4FC518E9}" type="parTrans" cxnId="{18DB1C59-C518-4B5E-B4DA-8C9A107E7C11}">
      <dgm:prSet/>
      <dgm:spPr/>
      <dgm:t>
        <a:bodyPr/>
        <a:lstStyle/>
        <a:p>
          <a:endParaRPr lang="en-US"/>
        </a:p>
      </dgm:t>
    </dgm:pt>
    <dgm:pt modelId="{3BDE2900-9261-42A4-B265-A2F524CBB83C}" type="sibTrans" cxnId="{18DB1C59-C518-4B5E-B4DA-8C9A107E7C11}">
      <dgm:prSet/>
      <dgm:spPr/>
      <dgm:t>
        <a:bodyPr/>
        <a:lstStyle/>
        <a:p>
          <a:endParaRPr lang="en-US"/>
        </a:p>
      </dgm:t>
    </dgm:pt>
    <dgm:pt modelId="{682477DB-6B97-5147-8989-85243DECF2B1}" type="pres">
      <dgm:prSet presAssocID="{13428057-B9C4-4A0B-8F83-FF5FE0DB6638}" presName="diagram" presStyleCnt="0">
        <dgm:presLayoutVars>
          <dgm:dir/>
          <dgm:resizeHandles val="exact"/>
        </dgm:presLayoutVars>
      </dgm:prSet>
      <dgm:spPr/>
    </dgm:pt>
    <dgm:pt modelId="{EA0BF2D4-1E9A-D644-92A0-0553A5781E69}" type="pres">
      <dgm:prSet presAssocID="{526ACDD2-91F4-4FF4-9204-0FE79601BAF6}" presName="node" presStyleLbl="node1" presStyleIdx="0" presStyleCnt="6">
        <dgm:presLayoutVars>
          <dgm:bulletEnabled val="1"/>
        </dgm:presLayoutVars>
      </dgm:prSet>
      <dgm:spPr/>
    </dgm:pt>
    <dgm:pt modelId="{76C5C7FB-A64D-2744-83AE-C134285C44FE}" type="pres">
      <dgm:prSet presAssocID="{25B403B7-3BA0-46B1-8CB9-86C76FAAB012}" presName="sibTrans" presStyleCnt="0"/>
      <dgm:spPr/>
    </dgm:pt>
    <dgm:pt modelId="{8FC57489-0E40-6C46-9B48-D6138389A976}" type="pres">
      <dgm:prSet presAssocID="{E23097E4-33BE-426B-A929-E551F0C6F7DD}" presName="node" presStyleLbl="node1" presStyleIdx="1" presStyleCnt="6">
        <dgm:presLayoutVars>
          <dgm:bulletEnabled val="1"/>
        </dgm:presLayoutVars>
      </dgm:prSet>
      <dgm:spPr/>
    </dgm:pt>
    <dgm:pt modelId="{9E5DDFCD-7997-7141-ADDD-C9CF17A3851A}" type="pres">
      <dgm:prSet presAssocID="{CB8A3296-7088-4FCF-BC7E-736E364529F4}" presName="sibTrans" presStyleCnt="0"/>
      <dgm:spPr/>
    </dgm:pt>
    <dgm:pt modelId="{13EDFCBA-4C61-204A-A9AD-329545B1CE36}" type="pres">
      <dgm:prSet presAssocID="{8FAC8B87-0177-4C18-A553-286FACEB0D41}" presName="node" presStyleLbl="node1" presStyleIdx="2" presStyleCnt="6">
        <dgm:presLayoutVars>
          <dgm:bulletEnabled val="1"/>
        </dgm:presLayoutVars>
      </dgm:prSet>
      <dgm:spPr/>
    </dgm:pt>
    <dgm:pt modelId="{51B9604E-930E-C840-BF28-F5811049C305}" type="pres">
      <dgm:prSet presAssocID="{68368371-7559-468C-870E-8A8216DC08E9}" presName="sibTrans" presStyleCnt="0"/>
      <dgm:spPr/>
    </dgm:pt>
    <dgm:pt modelId="{5B90A8D7-F647-B641-A2EB-C98297BDC72D}" type="pres">
      <dgm:prSet presAssocID="{CBA7913F-3C30-4DD6-A661-9D6B25CD0914}" presName="node" presStyleLbl="node1" presStyleIdx="3" presStyleCnt="6">
        <dgm:presLayoutVars>
          <dgm:bulletEnabled val="1"/>
        </dgm:presLayoutVars>
      </dgm:prSet>
      <dgm:spPr/>
    </dgm:pt>
    <dgm:pt modelId="{5234F864-49B9-6C4A-AF22-1868CE2B4DE9}" type="pres">
      <dgm:prSet presAssocID="{950C54C0-AFAC-4B0F-B53A-F7C8C0DD017C}" presName="sibTrans" presStyleCnt="0"/>
      <dgm:spPr/>
    </dgm:pt>
    <dgm:pt modelId="{D4C84EA2-8070-BD4E-9B2A-50615CA3354A}" type="pres">
      <dgm:prSet presAssocID="{46F0A732-1A8C-40CD-8E3D-0D1074CC901F}" presName="node" presStyleLbl="node1" presStyleIdx="4" presStyleCnt="6">
        <dgm:presLayoutVars>
          <dgm:bulletEnabled val="1"/>
        </dgm:presLayoutVars>
      </dgm:prSet>
      <dgm:spPr/>
    </dgm:pt>
    <dgm:pt modelId="{CD8E779D-1322-C745-A36B-DE5BC0D26B50}" type="pres">
      <dgm:prSet presAssocID="{899BAB1A-64E9-444F-AE5F-95EEEF9E09EA}" presName="sibTrans" presStyleCnt="0"/>
      <dgm:spPr/>
    </dgm:pt>
    <dgm:pt modelId="{0DB5092A-4D0B-D443-8E20-E6497C75CF3B}" type="pres">
      <dgm:prSet presAssocID="{6988371F-9ABB-42CD-A102-ADC1CB14D798}" presName="node" presStyleLbl="node1" presStyleIdx="5" presStyleCnt="6">
        <dgm:presLayoutVars>
          <dgm:bulletEnabled val="1"/>
        </dgm:presLayoutVars>
      </dgm:prSet>
      <dgm:spPr/>
    </dgm:pt>
  </dgm:ptLst>
  <dgm:cxnLst>
    <dgm:cxn modelId="{3AA60F39-9A91-A442-ABB6-413935CBB221}" type="presOf" srcId="{E23097E4-33BE-426B-A929-E551F0C6F7DD}" destId="{8FC57489-0E40-6C46-9B48-D6138389A976}" srcOrd="0" destOrd="0" presId="urn:microsoft.com/office/officeart/2005/8/layout/default"/>
    <dgm:cxn modelId="{5FAF6A4B-2AD5-F74D-B50D-8627866DB748}" type="presOf" srcId="{8FAC8B87-0177-4C18-A553-286FACEB0D41}" destId="{13EDFCBA-4C61-204A-A9AD-329545B1CE36}" srcOrd="0" destOrd="0" presId="urn:microsoft.com/office/officeart/2005/8/layout/default"/>
    <dgm:cxn modelId="{18DB1C59-C518-4B5E-B4DA-8C9A107E7C11}" srcId="{13428057-B9C4-4A0B-8F83-FF5FE0DB6638}" destId="{6988371F-9ABB-42CD-A102-ADC1CB14D798}" srcOrd="5" destOrd="0" parTransId="{9953D1B1-7FA3-48F3-A5AC-A25E4FC518E9}" sibTransId="{3BDE2900-9261-42A4-B265-A2F524CBB83C}"/>
    <dgm:cxn modelId="{EA5D415A-E538-4D6C-B397-C200145ADE27}" srcId="{13428057-B9C4-4A0B-8F83-FF5FE0DB6638}" destId="{46F0A732-1A8C-40CD-8E3D-0D1074CC901F}" srcOrd="4" destOrd="0" parTransId="{EABF2F52-87A6-4AA8-A019-463FD55CE902}" sibTransId="{899BAB1A-64E9-444F-AE5F-95EEEF9E09EA}"/>
    <dgm:cxn modelId="{5918AF5B-B8C4-4F5A-8A65-C0BCCEFFD8DC}" srcId="{13428057-B9C4-4A0B-8F83-FF5FE0DB6638}" destId="{526ACDD2-91F4-4FF4-9204-0FE79601BAF6}" srcOrd="0" destOrd="0" parTransId="{B0F79265-0191-4DD5-99DB-2E33E9D8EF74}" sibTransId="{25B403B7-3BA0-46B1-8CB9-86C76FAAB012}"/>
    <dgm:cxn modelId="{7E6DAC6F-F1D3-AB4E-A319-421951F62E2E}" type="presOf" srcId="{13428057-B9C4-4A0B-8F83-FF5FE0DB6638}" destId="{682477DB-6B97-5147-8989-85243DECF2B1}" srcOrd="0" destOrd="0" presId="urn:microsoft.com/office/officeart/2005/8/layout/default"/>
    <dgm:cxn modelId="{660BD27B-DC10-D346-A223-A0E913BAF0AB}" type="presOf" srcId="{CBA7913F-3C30-4DD6-A661-9D6B25CD0914}" destId="{5B90A8D7-F647-B641-A2EB-C98297BDC72D}" srcOrd="0" destOrd="0" presId="urn:microsoft.com/office/officeart/2005/8/layout/default"/>
    <dgm:cxn modelId="{6DB4429C-1C4E-494F-BD82-DD61A5574616}" type="presOf" srcId="{526ACDD2-91F4-4FF4-9204-0FE79601BAF6}" destId="{EA0BF2D4-1E9A-D644-92A0-0553A5781E69}" srcOrd="0" destOrd="0" presId="urn:microsoft.com/office/officeart/2005/8/layout/default"/>
    <dgm:cxn modelId="{C82F34A1-D02F-451C-B2DB-9447AA157BBF}" srcId="{13428057-B9C4-4A0B-8F83-FF5FE0DB6638}" destId="{CBA7913F-3C30-4DD6-A661-9D6B25CD0914}" srcOrd="3" destOrd="0" parTransId="{3EF39F2B-F538-4F9E-A3B7-3BBA0C94CCF7}" sibTransId="{950C54C0-AFAC-4B0F-B53A-F7C8C0DD017C}"/>
    <dgm:cxn modelId="{640B92C8-E8FD-4B43-8EB4-11D4E19E610C}" type="presOf" srcId="{6988371F-9ABB-42CD-A102-ADC1CB14D798}" destId="{0DB5092A-4D0B-D443-8E20-E6497C75CF3B}" srcOrd="0" destOrd="0" presId="urn:microsoft.com/office/officeart/2005/8/layout/default"/>
    <dgm:cxn modelId="{21C479CC-1014-4374-B099-22B41E4FABEA}" srcId="{13428057-B9C4-4A0B-8F83-FF5FE0DB6638}" destId="{E23097E4-33BE-426B-A929-E551F0C6F7DD}" srcOrd="1" destOrd="0" parTransId="{E3095F0F-F6F4-4D06-B30A-ABED77466D26}" sibTransId="{CB8A3296-7088-4FCF-BC7E-736E364529F4}"/>
    <dgm:cxn modelId="{D7AB5AD8-E539-4506-B90F-77008C66D3E1}" srcId="{13428057-B9C4-4A0B-8F83-FF5FE0DB6638}" destId="{8FAC8B87-0177-4C18-A553-286FACEB0D41}" srcOrd="2" destOrd="0" parTransId="{F79FE921-DD09-4696-9F2A-3592A6394503}" sibTransId="{68368371-7559-468C-870E-8A8216DC08E9}"/>
    <dgm:cxn modelId="{79EE3AD9-2A92-1049-ABB6-663537DCC0C3}" type="presOf" srcId="{46F0A732-1A8C-40CD-8E3D-0D1074CC901F}" destId="{D4C84EA2-8070-BD4E-9B2A-50615CA3354A}" srcOrd="0" destOrd="0" presId="urn:microsoft.com/office/officeart/2005/8/layout/default"/>
    <dgm:cxn modelId="{3474F913-8040-284C-B8C1-F054246978A6}" type="presParOf" srcId="{682477DB-6B97-5147-8989-85243DECF2B1}" destId="{EA0BF2D4-1E9A-D644-92A0-0553A5781E69}" srcOrd="0" destOrd="0" presId="urn:microsoft.com/office/officeart/2005/8/layout/default"/>
    <dgm:cxn modelId="{6AA397A7-D86A-F74C-85AF-992747D2FA0B}" type="presParOf" srcId="{682477DB-6B97-5147-8989-85243DECF2B1}" destId="{76C5C7FB-A64D-2744-83AE-C134285C44FE}" srcOrd="1" destOrd="0" presId="urn:microsoft.com/office/officeart/2005/8/layout/default"/>
    <dgm:cxn modelId="{1CCA822E-6C45-374B-BAD1-392CE0A6FC08}" type="presParOf" srcId="{682477DB-6B97-5147-8989-85243DECF2B1}" destId="{8FC57489-0E40-6C46-9B48-D6138389A976}" srcOrd="2" destOrd="0" presId="urn:microsoft.com/office/officeart/2005/8/layout/default"/>
    <dgm:cxn modelId="{2A8F3070-8798-2F45-9C9A-D2183CE672B8}" type="presParOf" srcId="{682477DB-6B97-5147-8989-85243DECF2B1}" destId="{9E5DDFCD-7997-7141-ADDD-C9CF17A3851A}" srcOrd="3" destOrd="0" presId="urn:microsoft.com/office/officeart/2005/8/layout/default"/>
    <dgm:cxn modelId="{5BCD7CEE-292E-B14C-A3FF-869B6D018649}" type="presParOf" srcId="{682477DB-6B97-5147-8989-85243DECF2B1}" destId="{13EDFCBA-4C61-204A-A9AD-329545B1CE36}" srcOrd="4" destOrd="0" presId="urn:microsoft.com/office/officeart/2005/8/layout/default"/>
    <dgm:cxn modelId="{A94CD01D-DA9B-6F47-BB23-234A4CB9FE80}" type="presParOf" srcId="{682477DB-6B97-5147-8989-85243DECF2B1}" destId="{51B9604E-930E-C840-BF28-F5811049C305}" srcOrd="5" destOrd="0" presId="urn:microsoft.com/office/officeart/2005/8/layout/default"/>
    <dgm:cxn modelId="{7FD6DE45-48D4-8C4D-854F-68C0708F595F}" type="presParOf" srcId="{682477DB-6B97-5147-8989-85243DECF2B1}" destId="{5B90A8D7-F647-B641-A2EB-C98297BDC72D}" srcOrd="6" destOrd="0" presId="urn:microsoft.com/office/officeart/2005/8/layout/default"/>
    <dgm:cxn modelId="{7D1B7C70-66A4-2C4B-88D9-637A6FDEBEC0}" type="presParOf" srcId="{682477DB-6B97-5147-8989-85243DECF2B1}" destId="{5234F864-49B9-6C4A-AF22-1868CE2B4DE9}" srcOrd="7" destOrd="0" presId="urn:microsoft.com/office/officeart/2005/8/layout/default"/>
    <dgm:cxn modelId="{9A05B43B-2C1B-0243-B29E-84B6AB8BD9C6}" type="presParOf" srcId="{682477DB-6B97-5147-8989-85243DECF2B1}" destId="{D4C84EA2-8070-BD4E-9B2A-50615CA3354A}" srcOrd="8" destOrd="0" presId="urn:microsoft.com/office/officeart/2005/8/layout/default"/>
    <dgm:cxn modelId="{501ADBB3-0189-3747-9C9D-9E6F3DAB764F}" type="presParOf" srcId="{682477DB-6B97-5147-8989-85243DECF2B1}" destId="{CD8E779D-1322-C745-A36B-DE5BC0D26B50}" srcOrd="9" destOrd="0" presId="urn:microsoft.com/office/officeart/2005/8/layout/default"/>
    <dgm:cxn modelId="{22BBC002-7737-2F4C-BB6B-D73EBF521B63}" type="presParOf" srcId="{682477DB-6B97-5147-8989-85243DECF2B1}" destId="{0DB5092A-4D0B-D443-8E20-E6497C75CF3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A78E86-8215-4D00-A2A6-FD00509CA8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73E3B4-DB81-4721-A787-DBB5C66B99AC}">
      <dgm:prSet/>
      <dgm:spPr/>
      <dgm:t>
        <a:bodyPr/>
        <a:lstStyle/>
        <a:p>
          <a:r>
            <a:rPr lang="it-IT"/>
            <a:t>Ruoli e aspettative</a:t>
          </a:r>
          <a:endParaRPr lang="en-US"/>
        </a:p>
      </dgm:t>
    </dgm:pt>
    <dgm:pt modelId="{9FCC7993-7F3A-4215-967F-B7A59F458808}" type="parTrans" cxnId="{9A4309D2-187E-4566-B5D7-73E4B35A5658}">
      <dgm:prSet/>
      <dgm:spPr/>
      <dgm:t>
        <a:bodyPr/>
        <a:lstStyle/>
        <a:p>
          <a:endParaRPr lang="en-US"/>
        </a:p>
      </dgm:t>
    </dgm:pt>
    <dgm:pt modelId="{4D04D852-70FB-4B62-8EF4-32268BAFED3A}" type="sibTrans" cxnId="{9A4309D2-187E-4566-B5D7-73E4B35A5658}">
      <dgm:prSet/>
      <dgm:spPr/>
      <dgm:t>
        <a:bodyPr/>
        <a:lstStyle/>
        <a:p>
          <a:endParaRPr lang="en-US"/>
        </a:p>
      </dgm:t>
    </dgm:pt>
    <dgm:pt modelId="{64FA7B97-B1A9-48D8-ADBD-A606B64A1AEF}">
      <dgm:prSet/>
      <dgm:spPr/>
      <dgm:t>
        <a:bodyPr/>
        <a:lstStyle/>
        <a:p>
          <a:r>
            <a:rPr lang="it-IT"/>
            <a:t>Arena culturale e politica</a:t>
          </a:r>
          <a:endParaRPr lang="en-US"/>
        </a:p>
      </dgm:t>
    </dgm:pt>
    <dgm:pt modelId="{4C93381F-385C-41A3-80EA-7450CD9410AF}" type="parTrans" cxnId="{D4DA99A5-BAFC-4FDB-B1F0-5A912B090C4B}">
      <dgm:prSet/>
      <dgm:spPr/>
      <dgm:t>
        <a:bodyPr/>
        <a:lstStyle/>
        <a:p>
          <a:endParaRPr lang="en-US"/>
        </a:p>
      </dgm:t>
    </dgm:pt>
    <dgm:pt modelId="{0A11BC5C-C198-4699-AAD1-9BC17DB4AC1B}" type="sibTrans" cxnId="{D4DA99A5-BAFC-4FDB-B1F0-5A912B090C4B}">
      <dgm:prSet/>
      <dgm:spPr/>
      <dgm:t>
        <a:bodyPr/>
        <a:lstStyle/>
        <a:p>
          <a:endParaRPr lang="en-US"/>
        </a:p>
      </dgm:t>
    </dgm:pt>
    <dgm:pt modelId="{4CB0A7B1-AE6A-40D2-919B-D4F7A0516455}">
      <dgm:prSet/>
      <dgm:spPr/>
      <dgm:t>
        <a:bodyPr/>
        <a:lstStyle/>
        <a:p>
          <a:r>
            <a:rPr lang="it-IT"/>
            <a:t>Agency e resistenza </a:t>
          </a:r>
          <a:endParaRPr lang="en-US"/>
        </a:p>
      </dgm:t>
    </dgm:pt>
    <dgm:pt modelId="{156873EA-A5A0-4481-AD75-82CE75A5E313}" type="parTrans" cxnId="{1242C21C-CE87-4F81-9762-E8B20E82C914}">
      <dgm:prSet/>
      <dgm:spPr/>
      <dgm:t>
        <a:bodyPr/>
        <a:lstStyle/>
        <a:p>
          <a:endParaRPr lang="en-US"/>
        </a:p>
      </dgm:t>
    </dgm:pt>
    <dgm:pt modelId="{803A6647-FECD-4ED4-91AF-4EF0D750B381}" type="sibTrans" cxnId="{1242C21C-CE87-4F81-9762-E8B20E82C914}">
      <dgm:prSet/>
      <dgm:spPr/>
      <dgm:t>
        <a:bodyPr/>
        <a:lstStyle/>
        <a:p>
          <a:endParaRPr lang="en-US"/>
        </a:p>
      </dgm:t>
    </dgm:pt>
    <dgm:pt modelId="{F265A45B-49E3-4DDB-BC03-6B788C696F1E}">
      <dgm:prSet/>
      <dgm:spPr/>
      <dgm:t>
        <a:bodyPr/>
        <a:lstStyle/>
        <a:p>
          <a:r>
            <a:rPr lang="it-IT"/>
            <a:t>Identità come ‘costruzioni’ di carattere processuale, discontinuo, inventato e contrattuale.</a:t>
          </a:r>
          <a:endParaRPr lang="en-US"/>
        </a:p>
      </dgm:t>
    </dgm:pt>
    <dgm:pt modelId="{42EF10D9-75F5-46C8-B145-35398BC59A43}" type="parTrans" cxnId="{7A98D18F-F8A5-42A7-B308-87165C61BBAC}">
      <dgm:prSet/>
      <dgm:spPr/>
      <dgm:t>
        <a:bodyPr/>
        <a:lstStyle/>
        <a:p>
          <a:endParaRPr lang="en-US"/>
        </a:p>
      </dgm:t>
    </dgm:pt>
    <dgm:pt modelId="{5B702E11-1133-4B24-B757-AB3863BA850D}" type="sibTrans" cxnId="{7A98D18F-F8A5-42A7-B308-87165C61BBAC}">
      <dgm:prSet/>
      <dgm:spPr/>
      <dgm:t>
        <a:bodyPr/>
        <a:lstStyle/>
        <a:p>
          <a:endParaRPr lang="en-US"/>
        </a:p>
      </dgm:t>
    </dgm:pt>
    <dgm:pt modelId="{B7C7D0D2-4E7C-3D46-94CB-52AF000AA7CF}" type="pres">
      <dgm:prSet presAssocID="{9FA78E86-8215-4D00-A2A6-FD00509CA82D}" presName="linear" presStyleCnt="0">
        <dgm:presLayoutVars>
          <dgm:animLvl val="lvl"/>
          <dgm:resizeHandles val="exact"/>
        </dgm:presLayoutVars>
      </dgm:prSet>
      <dgm:spPr/>
    </dgm:pt>
    <dgm:pt modelId="{86482EFC-258A-FD44-B437-8C5E03E935C0}" type="pres">
      <dgm:prSet presAssocID="{4973E3B4-DB81-4721-A787-DBB5C66B99AC}" presName="parentText" presStyleLbl="node1" presStyleIdx="0" presStyleCnt="4">
        <dgm:presLayoutVars>
          <dgm:chMax val="0"/>
          <dgm:bulletEnabled val="1"/>
        </dgm:presLayoutVars>
      </dgm:prSet>
      <dgm:spPr/>
    </dgm:pt>
    <dgm:pt modelId="{0AC95507-7694-334C-A8D8-B238FDAEF7AF}" type="pres">
      <dgm:prSet presAssocID="{4D04D852-70FB-4B62-8EF4-32268BAFED3A}" presName="spacer" presStyleCnt="0"/>
      <dgm:spPr/>
    </dgm:pt>
    <dgm:pt modelId="{F7B300B5-252B-F04F-B88A-E2F3FD2CF97E}" type="pres">
      <dgm:prSet presAssocID="{64FA7B97-B1A9-48D8-ADBD-A606B64A1AEF}" presName="parentText" presStyleLbl="node1" presStyleIdx="1" presStyleCnt="4">
        <dgm:presLayoutVars>
          <dgm:chMax val="0"/>
          <dgm:bulletEnabled val="1"/>
        </dgm:presLayoutVars>
      </dgm:prSet>
      <dgm:spPr/>
    </dgm:pt>
    <dgm:pt modelId="{59E3E38C-D560-674E-A0DF-055629224AC9}" type="pres">
      <dgm:prSet presAssocID="{0A11BC5C-C198-4699-AAD1-9BC17DB4AC1B}" presName="spacer" presStyleCnt="0"/>
      <dgm:spPr/>
    </dgm:pt>
    <dgm:pt modelId="{7C736036-FAB2-EC42-9B9A-54E36C7C8BEE}" type="pres">
      <dgm:prSet presAssocID="{4CB0A7B1-AE6A-40D2-919B-D4F7A0516455}" presName="parentText" presStyleLbl="node1" presStyleIdx="2" presStyleCnt="4">
        <dgm:presLayoutVars>
          <dgm:chMax val="0"/>
          <dgm:bulletEnabled val="1"/>
        </dgm:presLayoutVars>
      </dgm:prSet>
      <dgm:spPr/>
    </dgm:pt>
    <dgm:pt modelId="{D3953C11-8EE8-744A-A707-04353CCF9587}" type="pres">
      <dgm:prSet presAssocID="{803A6647-FECD-4ED4-91AF-4EF0D750B381}" presName="spacer" presStyleCnt="0"/>
      <dgm:spPr/>
    </dgm:pt>
    <dgm:pt modelId="{A1936D5C-8A2D-0344-85AC-F68C10A7B466}" type="pres">
      <dgm:prSet presAssocID="{F265A45B-49E3-4DDB-BC03-6B788C696F1E}" presName="parentText" presStyleLbl="node1" presStyleIdx="3" presStyleCnt="4">
        <dgm:presLayoutVars>
          <dgm:chMax val="0"/>
          <dgm:bulletEnabled val="1"/>
        </dgm:presLayoutVars>
      </dgm:prSet>
      <dgm:spPr/>
    </dgm:pt>
  </dgm:ptLst>
  <dgm:cxnLst>
    <dgm:cxn modelId="{1242C21C-CE87-4F81-9762-E8B20E82C914}" srcId="{9FA78E86-8215-4D00-A2A6-FD00509CA82D}" destId="{4CB0A7B1-AE6A-40D2-919B-D4F7A0516455}" srcOrd="2" destOrd="0" parTransId="{156873EA-A5A0-4481-AD75-82CE75A5E313}" sibTransId="{803A6647-FECD-4ED4-91AF-4EF0D750B381}"/>
    <dgm:cxn modelId="{13BD8F24-FEF2-6B46-B269-850111D3808A}" type="presOf" srcId="{F265A45B-49E3-4DDB-BC03-6B788C696F1E}" destId="{A1936D5C-8A2D-0344-85AC-F68C10A7B466}" srcOrd="0" destOrd="0" presId="urn:microsoft.com/office/officeart/2005/8/layout/vList2"/>
    <dgm:cxn modelId="{E3AD6D2F-000D-644C-A522-48D4D5A58824}" type="presOf" srcId="{4CB0A7B1-AE6A-40D2-919B-D4F7A0516455}" destId="{7C736036-FAB2-EC42-9B9A-54E36C7C8BEE}" srcOrd="0" destOrd="0" presId="urn:microsoft.com/office/officeart/2005/8/layout/vList2"/>
    <dgm:cxn modelId="{E78C4051-1897-B541-8D38-1AC6F832C372}" type="presOf" srcId="{9FA78E86-8215-4D00-A2A6-FD00509CA82D}" destId="{B7C7D0D2-4E7C-3D46-94CB-52AF000AA7CF}" srcOrd="0" destOrd="0" presId="urn:microsoft.com/office/officeart/2005/8/layout/vList2"/>
    <dgm:cxn modelId="{7F9FAC85-0CD2-1748-A4DD-E13EAB6E4FFA}" type="presOf" srcId="{4973E3B4-DB81-4721-A787-DBB5C66B99AC}" destId="{86482EFC-258A-FD44-B437-8C5E03E935C0}" srcOrd="0" destOrd="0" presId="urn:microsoft.com/office/officeart/2005/8/layout/vList2"/>
    <dgm:cxn modelId="{7A98D18F-F8A5-42A7-B308-87165C61BBAC}" srcId="{9FA78E86-8215-4D00-A2A6-FD00509CA82D}" destId="{F265A45B-49E3-4DDB-BC03-6B788C696F1E}" srcOrd="3" destOrd="0" parTransId="{42EF10D9-75F5-46C8-B145-35398BC59A43}" sibTransId="{5B702E11-1133-4B24-B757-AB3863BA850D}"/>
    <dgm:cxn modelId="{A5ED2DA5-7089-3F47-86FC-7892A6884921}" type="presOf" srcId="{64FA7B97-B1A9-48D8-ADBD-A606B64A1AEF}" destId="{F7B300B5-252B-F04F-B88A-E2F3FD2CF97E}" srcOrd="0" destOrd="0" presId="urn:microsoft.com/office/officeart/2005/8/layout/vList2"/>
    <dgm:cxn modelId="{D4DA99A5-BAFC-4FDB-B1F0-5A912B090C4B}" srcId="{9FA78E86-8215-4D00-A2A6-FD00509CA82D}" destId="{64FA7B97-B1A9-48D8-ADBD-A606B64A1AEF}" srcOrd="1" destOrd="0" parTransId="{4C93381F-385C-41A3-80EA-7450CD9410AF}" sibTransId="{0A11BC5C-C198-4699-AAD1-9BC17DB4AC1B}"/>
    <dgm:cxn modelId="{9A4309D2-187E-4566-B5D7-73E4B35A5658}" srcId="{9FA78E86-8215-4D00-A2A6-FD00509CA82D}" destId="{4973E3B4-DB81-4721-A787-DBB5C66B99AC}" srcOrd="0" destOrd="0" parTransId="{9FCC7993-7F3A-4215-967F-B7A59F458808}" sibTransId="{4D04D852-70FB-4B62-8EF4-32268BAFED3A}"/>
    <dgm:cxn modelId="{FAEFA934-DBDE-1B41-930F-F6F49D6C430D}" type="presParOf" srcId="{B7C7D0D2-4E7C-3D46-94CB-52AF000AA7CF}" destId="{86482EFC-258A-FD44-B437-8C5E03E935C0}" srcOrd="0" destOrd="0" presId="urn:microsoft.com/office/officeart/2005/8/layout/vList2"/>
    <dgm:cxn modelId="{9A7A663E-8F9C-EF49-8C12-F657C2D67F6D}" type="presParOf" srcId="{B7C7D0D2-4E7C-3D46-94CB-52AF000AA7CF}" destId="{0AC95507-7694-334C-A8D8-B238FDAEF7AF}" srcOrd="1" destOrd="0" presId="urn:microsoft.com/office/officeart/2005/8/layout/vList2"/>
    <dgm:cxn modelId="{1DE72D65-4131-8D49-9377-41AC4356265A}" type="presParOf" srcId="{B7C7D0D2-4E7C-3D46-94CB-52AF000AA7CF}" destId="{F7B300B5-252B-F04F-B88A-E2F3FD2CF97E}" srcOrd="2" destOrd="0" presId="urn:microsoft.com/office/officeart/2005/8/layout/vList2"/>
    <dgm:cxn modelId="{05AA48DA-8B16-1A45-98A3-23BCEE597155}" type="presParOf" srcId="{B7C7D0D2-4E7C-3D46-94CB-52AF000AA7CF}" destId="{59E3E38C-D560-674E-A0DF-055629224AC9}" srcOrd="3" destOrd="0" presId="urn:microsoft.com/office/officeart/2005/8/layout/vList2"/>
    <dgm:cxn modelId="{7834E59C-9D13-E943-B58B-5538C563D340}" type="presParOf" srcId="{B7C7D0D2-4E7C-3D46-94CB-52AF000AA7CF}" destId="{7C736036-FAB2-EC42-9B9A-54E36C7C8BEE}" srcOrd="4" destOrd="0" presId="urn:microsoft.com/office/officeart/2005/8/layout/vList2"/>
    <dgm:cxn modelId="{6987C940-C3D8-FE43-B58C-C3B3738A5F07}" type="presParOf" srcId="{B7C7D0D2-4E7C-3D46-94CB-52AF000AA7CF}" destId="{D3953C11-8EE8-744A-A707-04353CCF9587}" srcOrd="5" destOrd="0" presId="urn:microsoft.com/office/officeart/2005/8/layout/vList2"/>
    <dgm:cxn modelId="{7DA7A341-6F50-C84B-BF0B-851BADFBA2DE}" type="presParOf" srcId="{B7C7D0D2-4E7C-3D46-94CB-52AF000AA7CF}" destId="{A1936D5C-8A2D-0344-85AC-F68C10A7B46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FE963F-9084-B041-A9EF-904FEA4F4785}"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it-IT"/>
        </a:p>
      </dgm:t>
    </dgm:pt>
    <dgm:pt modelId="{ECDF9C56-6C0A-624D-902D-7DAFD2A9783B}">
      <dgm:prSet custT="1"/>
      <dgm:spPr/>
      <dgm:t>
        <a:bodyPr/>
        <a:lstStyle/>
        <a:p>
          <a:pPr rtl="0"/>
          <a:r>
            <a:rPr lang="it-IT" sz="2400" dirty="0"/>
            <a:t>Modello dinamico </a:t>
          </a:r>
        </a:p>
      </dgm:t>
    </dgm:pt>
    <dgm:pt modelId="{D4BAA02F-537D-B347-9218-A9FE901D69BC}" type="parTrans" cxnId="{16DA656C-F5D2-B14A-B41D-2A264BFE8DDD}">
      <dgm:prSet/>
      <dgm:spPr/>
      <dgm:t>
        <a:bodyPr/>
        <a:lstStyle/>
        <a:p>
          <a:endParaRPr lang="it-IT"/>
        </a:p>
      </dgm:t>
    </dgm:pt>
    <dgm:pt modelId="{0C859784-B7CD-8D49-872C-1334FBE0E3EE}" type="sibTrans" cxnId="{16DA656C-F5D2-B14A-B41D-2A264BFE8DDD}">
      <dgm:prSet/>
      <dgm:spPr/>
      <dgm:t>
        <a:bodyPr/>
        <a:lstStyle/>
        <a:p>
          <a:endParaRPr lang="it-IT"/>
        </a:p>
      </dgm:t>
    </dgm:pt>
    <dgm:pt modelId="{2D2098D1-C34B-394B-84CA-5E838064113F}">
      <dgm:prSet custT="1"/>
      <dgm:spPr/>
      <dgm:t>
        <a:bodyPr/>
        <a:lstStyle/>
        <a:p>
          <a:pPr rtl="0"/>
          <a:r>
            <a:rPr lang="it-IT" sz="2000" dirty="0"/>
            <a:t>-  Confine fluido e strategico, zona liminale (</a:t>
          </a:r>
          <a:r>
            <a:rPr lang="it-IT" sz="2000" dirty="0" err="1"/>
            <a:t>communitas</a:t>
          </a:r>
          <a:r>
            <a:rPr lang="it-IT" sz="2000" dirty="0"/>
            <a:t>)</a:t>
          </a:r>
        </a:p>
      </dgm:t>
    </dgm:pt>
    <dgm:pt modelId="{DC333954-E4D6-E247-B8BF-C7FC6E81D513}" type="parTrans" cxnId="{974196A7-044E-4240-ACCB-3709B0FD9CD5}">
      <dgm:prSet/>
      <dgm:spPr/>
      <dgm:t>
        <a:bodyPr/>
        <a:lstStyle/>
        <a:p>
          <a:endParaRPr lang="it-IT"/>
        </a:p>
      </dgm:t>
    </dgm:pt>
    <dgm:pt modelId="{6A24F0B4-6C8C-AD48-AC9B-2AFE9692D7B9}" type="sibTrans" cxnId="{974196A7-044E-4240-ACCB-3709B0FD9CD5}">
      <dgm:prSet/>
      <dgm:spPr/>
      <dgm:t>
        <a:bodyPr/>
        <a:lstStyle/>
        <a:p>
          <a:endParaRPr lang="it-IT"/>
        </a:p>
      </dgm:t>
    </dgm:pt>
    <dgm:pt modelId="{78911956-1AD5-2E44-9EEA-F433E1ABF689}">
      <dgm:prSet custT="1"/>
      <dgm:spPr/>
      <dgm:t>
        <a:bodyPr/>
        <a:lstStyle/>
        <a:p>
          <a:pPr rtl="0"/>
          <a:r>
            <a:rPr lang="it-IT" sz="2000" dirty="0"/>
            <a:t>- Etnicità come fenomeno multi-dimensionale e intermittente</a:t>
          </a:r>
        </a:p>
      </dgm:t>
    </dgm:pt>
    <dgm:pt modelId="{37BEB1D8-0AC7-0844-871D-B6CFF4FA34C3}" type="parTrans" cxnId="{B08EAD92-848B-7C41-B606-EDE546AADC10}">
      <dgm:prSet/>
      <dgm:spPr/>
      <dgm:t>
        <a:bodyPr/>
        <a:lstStyle/>
        <a:p>
          <a:endParaRPr lang="it-IT"/>
        </a:p>
      </dgm:t>
    </dgm:pt>
    <dgm:pt modelId="{95964ADB-E004-1A40-99B5-DFFBA594A78A}" type="sibTrans" cxnId="{B08EAD92-848B-7C41-B606-EDE546AADC10}">
      <dgm:prSet/>
      <dgm:spPr/>
      <dgm:t>
        <a:bodyPr/>
        <a:lstStyle/>
        <a:p>
          <a:endParaRPr lang="it-IT"/>
        </a:p>
      </dgm:t>
    </dgm:pt>
    <dgm:pt modelId="{6C7FF6E4-E795-2846-9D4A-5ED405EBF6FF}" type="pres">
      <dgm:prSet presAssocID="{38FE963F-9084-B041-A9EF-904FEA4F4785}" presName="compositeShape" presStyleCnt="0">
        <dgm:presLayoutVars>
          <dgm:dir/>
          <dgm:resizeHandles/>
        </dgm:presLayoutVars>
      </dgm:prSet>
      <dgm:spPr/>
    </dgm:pt>
    <dgm:pt modelId="{64EDB8B6-C8E5-7844-9FAC-C47216F45E8A}" type="pres">
      <dgm:prSet presAssocID="{38FE963F-9084-B041-A9EF-904FEA4F4785}" presName="pyramid" presStyleLbl="node1" presStyleIdx="0" presStyleCnt="1"/>
      <dgm:spPr/>
    </dgm:pt>
    <dgm:pt modelId="{0442A4AB-433E-B343-B7B3-50D0650F6BA4}" type="pres">
      <dgm:prSet presAssocID="{38FE963F-9084-B041-A9EF-904FEA4F4785}" presName="theList" presStyleCnt="0"/>
      <dgm:spPr/>
    </dgm:pt>
    <dgm:pt modelId="{2641B77D-FAE1-194C-811A-1F8C3DFC05DB}" type="pres">
      <dgm:prSet presAssocID="{ECDF9C56-6C0A-624D-902D-7DAFD2A9783B}" presName="aNode" presStyleLbl="fgAcc1" presStyleIdx="0" presStyleCnt="3" custScaleX="271243" custScaleY="87577" custLinFactY="300000" custLinFactNeighborY="352745">
        <dgm:presLayoutVars>
          <dgm:bulletEnabled val="1"/>
        </dgm:presLayoutVars>
      </dgm:prSet>
      <dgm:spPr/>
    </dgm:pt>
    <dgm:pt modelId="{DA52ACDE-9DBA-A840-8AD7-7CD400E634CD}" type="pres">
      <dgm:prSet presAssocID="{ECDF9C56-6C0A-624D-902D-7DAFD2A9783B}" presName="aSpace" presStyleCnt="0"/>
      <dgm:spPr/>
    </dgm:pt>
    <dgm:pt modelId="{A6D39A6A-6923-C24F-8E1D-C16F16B871BF}" type="pres">
      <dgm:prSet presAssocID="{2D2098D1-C34B-394B-84CA-5E838064113F}" presName="aNode" presStyleLbl="fgAcc1" presStyleIdx="1" presStyleCnt="3" custScaleX="332540" custScaleY="130785" custLinFactY="-83517" custLinFactNeighborX="-4249" custLinFactNeighborY="-100000">
        <dgm:presLayoutVars>
          <dgm:bulletEnabled val="1"/>
        </dgm:presLayoutVars>
      </dgm:prSet>
      <dgm:spPr/>
    </dgm:pt>
    <dgm:pt modelId="{49894824-1C1E-E247-A7DF-B02B43E21A7F}" type="pres">
      <dgm:prSet presAssocID="{2D2098D1-C34B-394B-84CA-5E838064113F}" presName="aSpace" presStyleCnt="0"/>
      <dgm:spPr/>
    </dgm:pt>
    <dgm:pt modelId="{867400F4-9480-BD4E-8B84-AF7D7FCDB560}" type="pres">
      <dgm:prSet presAssocID="{78911956-1AD5-2E44-9EEA-F433E1ABF689}" presName="aNode" presStyleLbl="fgAcc1" presStyleIdx="2" presStyleCnt="3" custScaleX="459190" custScaleY="191771" custLinFactY="-93750" custLinFactNeighborX="-4601" custLinFactNeighborY="-100000">
        <dgm:presLayoutVars>
          <dgm:bulletEnabled val="1"/>
        </dgm:presLayoutVars>
      </dgm:prSet>
      <dgm:spPr/>
    </dgm:pt>
    <dgm:pt modelId="{51A051F9-5C0B-AF4B-A568-20C53737AD9B}" type="pres">
      <dgm:prSet presAssocID="{78911956-1AD5-2E44-9EEA-F433E1ABF689}" presName="aSpace" presStyleCnt="0"/>
      <dgm:spPr/>
    </dgm:pt>
  </dgm:ptLst>
  <dgm:cxnLst>
    <dgm:cxn modelId="{1CD67927-E915-194C-8E37-17E146721180}" type="presOf" srcId="{38FE963F-9084-B041-A9EF-904FEA4F4785}" destId="{6C7FF6E4-E795-2846-9D4A-5ED405EBF6FF}" srcOrd="0" destOrd="0" presId="urn:microsoft.com/office/officeart/2005/8/layout/pyramid2"/>
    <dgm:cxn modelId="{4EA21B3F-BC86-D54F-B99D-B225A21B19D5}" type="presOf" srcId="{ECDF9C56-6C0A-624D-902D-7DAFD2A9783B}" destId="{2641B77D-FAE1-194C-811A-1F8C3DFC05DB}" srcOrd="0" destOrd="0" presId="urn:microsoft.com/office/officeart/2005/8/layout/pyramid2"/>
    <dgm:cxn modelId="{16DA656C-F5D2-B14A-B41D-2A264BFE8DDD}" srcId="{38FE963F-9084-B041-A9EF-904FEA4F4785}" destId="{ECDF9C56-6C0A-624D-902D-7DAFD2A9783B}" srcOrd="0" destOrd="0" parTransId="{D4BAA02F-537D-B347-9218-A9FE901D69BC}" sibTransId="{0C859784-B7CD-8D49-872C-1334FBE0E3EE}"/>
    <dgm:cxn modelId="{B08EAD92-848B-7C41-B606-EDE546AADC10}" srcId="{38FE963F-9084-B041-A9EF-904FEA4F4785}" destId="{78911956-1AD5-2E44-9EEA-F433E1ABF689}" srcOrd="2" destOrd="0" parTransId="{37BEB1D8-0AC7-0844-871D-B6CFF4FA34C3}" sibTransId="{95964ADB-E004-1A40-99B5-DFFBA594A78A}"/>
    <dgm:cxn modelId="{B1DD4797-E6B5-CD47-A20F-74760AB3461B}" type="presOf" srcId="{78911956-1AD5-2E44-9EEA-F433E1ABF689}" destId="{867400F4-9480-BD4E-8B84-AF7D7FCDB560}" srcOrd="0" destOrd="0" presId="urn:microsoft.com/office/officeart/2005/8/layout/pyramid2"/>
    <dgm:cxn modelId="{974196A7-044E-4240-ACCB-3709B0FD9CD5}" srcId="{38FE963F-9084-B041-A9EF-904FEA4F4785}" destId="{2D2098D1-C34B-394B-84CA-5E838064113F}" srcOrd="1" destOrd="0" parTransId="{DC333954-E4D6-E247-B8BF-C7FC6E81D513}" sibTransId="{6A24F0B4-6C8C-AD48-AC9B-2AFE9692D7B9}"/>
    <dgm:cxn modelId="{CE370CDA-2608-2F42-A104-92EB7056257E}" type="presOf" srcId="{2D2098D1-C34B-394B-84CA-5E838064113F}" destId="{A6D39A6A-6923-C24F-8E1D-C16F16B871BF}" srcOrd="0" destOrd="0" presId="urn:microsoft.com/office/officeart/2005/8/layout/pyramid2"/>
    <dgm:cxn modelId="{0EC23B41-7388-1147-917C-3513DEC7ABAC}" type="presParOf" srcId="{6C7FF6E4-E795-2846-9D4A-5ED405EBF6FF}" destId="{64EDB8B6-C8E5-7844-9FAC-C47216F45E8A}" srcOrd="0" destOrd="0" presId="urn:microsoft.com/office/officeart/2005/8/layout/pyramid2"/>
    <dgm:cxn modelId="{06AA0084-DCF6-8A4E-881B-FA3617E18594}" type="presParOf" srcId="{6C7FF6E4-E795-2846-9D4A-5ED405EBF6FF}" destId="{0442A4AB-433E-B343-B7B3-50D0650F6BA4}" srcOrd="1" destOrd="0" presId="urn:microsoft.com/office/officeart/2005/8/layout/pyramid2"/>
    <dgm:cxn modelId="{FBD93C13-B65A-7C45-B671-FF053EEE44B6}" type="presParOf" srcId="{0442A4AB-433E-B343-B7B3-50D0650F6BA4}" destId="{2641B77D-FAE1-194C-811A-1F8C3DFC05DB}" srcOrd="0" destOrd="0" presId="urn:microsoft.com/office/officeart/2005/8/layout/pyramid2"/>
    <dgm:cxn modelId="{4C4F2417-AD5E-844E-990D-6BA4BA115131}" type="presParOf" srcId="{0442A4AB-433E-B343-B7B3-50D0650F6BA4}" destId="{DA52ACDE-9DBA-A840-8AD7-7CD400E634CD}" srcOrd="1" destOrd="0" presId="urn:microsoft.com/office/officeart/2005/8/layout/pyramid2"/>
    <dgm:cxn modelId="{71930ACF-6059-A848-978B-811E20EE0A64}" type="presParOf" srcId="{0442A4AB-433E-B343-B7B3-50D0650F6BA4}" destId="{A6D39A6A-6923-C24F-8E1D-C16F16B871BF}" srcOrd="2" destOrd="0" presId="urn:microsoft.com/office/officeart/2005/8/layout/pyramid2"/>
    <dgm:cxn modelId="{882F1270-687C-A247-B8E2-BC76BE4E7DE4}" type="presParOf" srcId="{0442A4AB-433E-B343-B7B3-50D0650F6BA4}" destId="{49894824-1C1E-E247-A7DF-B02B43E21A7F}" srcOrd="3" destOrd="0" presId="urn:microsoft.com/office/officeart/2005/8/layout/pyramid2"/>
    <dgm:cxn modelId="{449AEE43-2224-C447-BCE9-4CB1B69BE0DF}" type="presParOf" srcId="{0442A4AB-433E-B343-B7B3-50D0650F6BA4}" destId="{867400F4-9480-BD4E-8B84-AF7D7FCDB560}" srcOrd="4" destOrd="0" presId="urn:microsoft.com/office/officeart/2005/8/layout/pyramid2"/>
    <dgm:cxn modelId="{F1A666D4-46C2-8E47-B51B-5FEACD8817C7}" type="presParOf" srcId="{0442A4AB-433E-B343-B7B3-50D0650F6BA4}" destId="{51A051F9-5C0B-AF4B-A568-20C53737AD9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C8E9CB-36FE-894C-822A-95E97A150F5B}" type="doc">
      <dgm:prSet loTypeId="urn:microsoft.com/office/officeart/2005/8/layout/process1" loCatId="process" qsTypeId="urn:microsoft.com/office/officeart/2005/8/quickstyle/simple4" qsCatId="simple" csTypeId="urn:microsoft.com/office/officeart/2005/8/colors/accent1_2" csCatId="accent1" phldr="1"/>
      <dgm:spPr/>
    </dgm:pt>
    <dgm:pt modelId="{5C39DB7F-7C99-A74D-9266-DCAC85D60A2C}">
      <dgm:prSet phldrT="[Testo]" custT="1"/>
      <dgm:spPr/>
      <dgm:t>
        <a:bodyPr/>
        <a:lstStyle/>
        <a:p>
          <a:r>
            <a:rPr lang="it-IT" sz="1800" dirty="0">
              <a:ea typeface="+mn-ea"/>
              <a:cs typeface="+mn-cs"/>
              <a:sym typeface="Symbol" charset="2"/>
            </a:rPr>
            <a:t>norme sociali introiettate </a:t>
          </a:r>
          <a:endParaRPr lang="it-IT" dirty="0"/>
        </a:p>
      </dgm:t>
    </dgm:pt>
    <dgm:pt modelId="{2F47FEBB-0400-FB43-A640-EB9307461CEA}" type="parTrans" cxnId="{3E961A35-AEC4-9540-8ACB-B39947B0E323}">
      <dgm:prSet/>
      <dgm:spPr/>
      <dgm:t>
        <a:bodyPr/>
        <a:lstStyle/>
        <a:p>
          <a:endParaRPr lang="it-IT"/>
        </a:p>
      </dgm:t>
    </dgm:pt>
    <dgm:pt modelId="{DFF0F9AA-D215-624E-903C-5E44BB164162}" type="sibTrans" cxnId="{3E961A35-AEC4-9540-8ACB-B39947B0E323}">
      <dgm:prSet/>
      <dgm:spPr/>
      <dgm:t>
        <a:bodyPr/>
        <a:lstStyle/>
        <a:p>
          <a:endParaRPr lang="it-IT"/>
        </a:p>
      </dgm:t>
    </dgm:pt>
    <dgm:pt modelId="{8E3FB7C0-EF44-7640-A943-7B3316594600}">
      <dgm:prSet phldrT="[Testo]" custT="1"/>
      <dgm:spPr/>
      <dgm:t>
        <a:bodyPr/>
        <a:lstStyle/>
        <a:p>
          <a:r>
            <a:rPr lang="it-IT" sz="1800" dirty="0">
              <a:ea typeface="+mn-ea"/>
              <a:cs typeface="+mn-cs"/>
              <a:sym typeface="Symbol" charset="2"/>
            </a:rPr>
            <a:t>scelta e strategia </a:t>
          </a:r>
          <a:endParaRPr lang="it-IT" dirty="0"/>
        </a:p>
      </dgm:t>
    </dgm:pt>
    <dgm:pt modelId="{EFCBB546-4857-EC47-BD06-AC1997832233}" type="parTrans" cxnId="{85DDDAC0-B631-E149-952B-11E4C6890B4C}">
      <dgm:prSet/>
      <dgm:spPr/>
      <dgm:t>
        <a:bodyPr/>
        <a:lstStyle/>
        <a:p>
          <a:endParaRPr lang="it-IT"/>
        </a:p>
      </dgm:t>
    </dgm:pt>
    <dgm:pt modelId="{6588C455-4868-2442-9AAC-093B24B2DC33}" type="sibTrans" cxnId="{85DDDAC0-B631-E149-952B-11E4C6890B4C}">
      <dgm:prSet/>
      <dgm:spPr/>
      <dgm:t>
        <a:bodyPr/>
        <a:lstStyle/>
        <a:p>
          <a:endParaRPr lang="it-IT"/>
        </a:p>
      </dgm:t>
    </dgm:pt>
    <dgm:pt modelId="{F55F5009-BA6C-FC43-803B-4A86834B5E06}">
      <dgm:prSet phldrT="[Testo]"/>
      <dgm:spPr/>
      <dgm:t>
        <a:bodyPr/>
        <a:lstStyle/>
        <a:p>
          <a:r>
            <a:rPr lang="it-IT" dirty="0"/>
            <a:t>Nuovo standard comportamentale</a:t>
          </a:r>
        </a:p>
      </dgm:t>
    </dgm:pt>
    <dgm:pt modelId="{07BD9CF6-F87B-D045-B8DB-5054348F3EF8}" type="parTrans" cxnId="{173A8F80-F0F0-B040-9803-690939F8961A}">
      <dgm:prSet/>
      <dgm:spPr/>
      <dgm:t>
        <a:bodyPr/>
        <a:lstStyle/>
        <a:p>
          <a:endParaRPr lang="it-IT"/>
        </a:p>
      </dgm:t>
    </dgm:pt>
    <dgm:pt modelId="{0C88DD0C-0D29-DC49-A218-25F28F8D5038}" type="sibTrans" cxnId="{173A8F80-F0F0-B040-9803-690939F8961A}">
      <dgm:prSet/>
      <dgm:spPr/>
      <dgm:t>
        <a:bodyPr/>
        <a:lstStyle/>
        <a:p>
          <a:endParaRPr lang="it-IT"/>
        </a:p>
      </dgm:t>
    </dgm:pt>
    <dgm:pt modelId="{5BA6D5C5-857A-FA49-B760-0B6CE9E6526C}" type="pres">
      <dgm:prSet presAssocID="{84C8E9CB-36FE-894C-822A-95E97A150F5B}" presName="Name0" presStyleCnt="0">
        <dgm:presLayoutVars>
          <dgm:dir/>
          <dgm:resizeHandles val="exact"/>
        </dgm:presLayoutVars>
      </dgm:prSet>
      <dgm:spPr/>
    </dgm:pt>
    <dgm:pt modelId="{F52D9971-EE5C-A34F-867E-297CC442F8DB}" type="pres">
      <dgm:prSet presAssocID="{5C39DB7F-7C99-A74D-9266-DCAC85D60A2C}" presName="node" presStyleLbl="node1" presStyleIdx="0" presStyleCnt="3">
        <dgm:presLayoutVars>
          <dgm:bulletEnabled val="1"/>
        </dgm:presLayoutVars>
      </dgm:prSet>
      <dgm:spPr/>
    </dgm:pt>
    <dgm:pt modelId="{FDCECC7D-A629-694B-8CA8-CD09FB0839EF}" type="pres">
      <dgm:prSet presAssocID="{DFF0F9AA-D215-624E-903C-5E44BB164162}" presName="sibTrans" presStyleLbl="sibTrans2D1" presStyleIdx="0" presStyleCnt="2"/>
      <dgm:spPr/>
    </dgm:pt>
    <dgm:pt modelId="{EABCF096-DCB9-7146-BC05-B94C8D41428F}" type="pres">
      <dgm:prSet presAssocID="{DFF0F9AA-D215-624E-903C-5E44BB164162}" presName="connectorText" presStyleLbl="sibTrans2D1" presStyleIdx="0" presStyleCnt="2"/>
      <dgm:spPr/>
    </dgm:pt>
    <dgm:pt modelId="{2EBCEB91-41D3-2642-BE83-BA2AA3E59E1D}" type="pres">
      <dgm:prSet presAssocID="{8E3FB7C0-EF44-7640-A943-7B3316594600}" presName="node" presStyleLbl="node1" presStyleIdx="1" presStyleCnt="3">
        <dgm:presLayoutVars>
          <dgm:bulletEnabled val="1"/>
        </dgm:presLayoutVars>
      </dgm:prSet>
      <dgm:spPr/>
    </dgm:pt>
    <dgm:pt modelId="{8342A92F-6734-5041-9A34-5F2330C2796C}" type="pres">
      <dgm:prSet presAssocID="{6588C455-4868-2442-9AAC-093B24B2DC33}" presName="sibTrans" presStyleLbl="sibTrans2D1" presStyleIdx="1" presStyleCnt="2"/>
      <dgm:spPr/>
    </dgm:pt>
    <dgm:pt modelId="{8B5FC95F-44B3-E44A-BBBA-3A7C5B29BC64}" type="pres">
      <dgm:prSet presAssocID="{6588C455-4868-2442-9AAC-093B24B2DC33}" presName="connectorText" presStyleLbl="sibTrans2D1" presStyleIdx="1" presStyleCnt="2"/>
      <dgm:spPr/>
    </dgm:pt>
    <dgm:pt modelId="{1288B1E5-37BC-E54C-BF68-EDC44726AFB9}" type="pres">
      <dgm:prSet presAssocID="{F55F5009-BA6C-FC43-803B-4A86834B5E06}" presName="node" presStyleLbl="node1" presStyleIdx="2" presStyleCnt="3">
        <dgm:presLayoutVars>
          <dgm:bulletEnabled val="1"/>
        </dgm:presLayoutVars>
      </dgm:prSet>
      <dgm:spPr/>
    </dgm:pt>
  </dgm:ptLst>
  <dgm:cxnLst>
    <dgm:cxn modelId="{BAAE6A05-958A-7944-9D3F-CC2B4A8A9DA8}" type="presOf" srcId="{8E3FB7C0-EF44-7640-A943-7B3316594600}" destId="{2EBCEB91-41D3-2642-BE83-BA2AA3E59E1D}" srcOrd="0" destOrd="0" presId="urn:microsoft.com/office/officeart/2005/8/layout/process1"/>
    <dgm:cxn modelId="{90D61E25-DD3E-254D-AF0B-5622628457CE}" type="presOf" srcId="{84C8E9CB-36FE-894C-822A-95E97A150F5B}" destId="{5BA6D5C5-857A-FA49-B760-0B6CE9E6526C}" srcOrd="0" destOrd="0" presId="urn:microsoft.com/office/officeart/2005/8/layout/process1"/>
    <dgm:cxn modelId="{3E961A35-AEC4-9540-8ACB-B39947B0E323}" srcId="{84C8E9CB-36FE-894C-822A-95E97A150F5B}" destId="{5C39DB7F-7C99-A74D-9266-DCAC85D60A2C}" srcOrd="0" destOrd="0" parTransId="{2F47FEBB-0400-FB43-A640-EB9307461CEA}" sibTransId="{DFF0F9AA-D215-624E-903C-5E44BB164162}"/>
    <dgm:cxn modelId="{2A7F3D39-AB33-C64A-9771-74AAD488F181}" type="presOf" srcId="{DFF0F9AA-D215-624E-903C-5E44BB164162}" destId="{FDCECC7D-A629-694B-8CA8-CD09FB0839EF}" srcOrd="0" destOrd="0" presId="urn:microsoft.com/office/officeart/2005/8/layout/process1"/>
    <dgm:cxn modelId="{579FE355-1661-CF48-A2ED-6484D0D977A1}" type="presOf" srcId="{6588C455-4868-2442-9AAC-093B24B2DC33}" destId="{8342A92F-6734-5041-9A34-5F2330C2796C}" srcOrd="0" destOrd="0" presId="urn:microsoft.com/office/officeart/2005/8/layout/process1"/>
    <dgm:cxn modelId="{11347E64-4E96-5845-8EFD-A654FE9301DF}" type="presOf" srcId="{5C39DB7F-7C99-A74D-9266-DCAC85D60A2C}" destId="{F52D9971-EE5C-A34F-867E-297CC442F8DB}" srcOrd="0" destOrd="0" presId="urn:microsoft.com/office/officeart/2005/8/layout/process1"/>
    <dgm:cxn modelId="{D6FBB86C-7ED8-3B48-AD75-8732E52E660E}" type="presOf" srcId="{DFF0F9AA-D215-624E-903C-5E44BB164162}" destId="{EABCF096-DCB9-7146-BC05-B94C8D41428F}" srcOrd="1" destOrd="0" presId="urn:microsoft.com/office/officeart/2005/8/layout/process1"/>
    <dgm:cxn modelId="{173A8F80-F0F0-B040-9803-690939F8961A}" srcId="{84C8E9CB-36FE-894C-822A-95E97A150F5B}" destId="{F55F5009-BA6C-FC43-803B-4A86834B5E06}" srcOrd="2" destOrd="0" parTransId="{07BD9CF6-F87B-D045-B8DB-5054348F3EF8}" sibTransId="{0C88DD0C-0D29-DC49-A218-25F28F8D5038}"/>
    <dgm:cxn modelId="{00FD6688-9422-9D42-8C4F-FE713E7DBBD1}" type="presOf" srcId="{F55F5009-BA6C-FC43-803B-4A86834B5E06}" destId="{1288B1E5-37BC-E54C-BF68-EDC44726AFB9}" srcOrd="0" destOrd="0" presId="urn:microsoft.com/office/officeart/2005/8/layout/process1"/>
    <dgm:cxn modelId="{85DDDAC0-B631-E149-952B-11E4C6890B4C}" srcId="{84C8E9CB-36FE-894C-822A-95E97A150F5B}" destId="{8E3FB7C0-EF44-7640-A943-7B3316594600}" srcOrd="1" destOrd="0" parTransId="{EFCBB546-4857-EC47-BD06-AC1997832233}" sibTransId="{6588C455-4868-2442-9AAC-093B24B2DC33}"/>
    <dgm:cxn modelId="{5551D3D0-E5EF-304B-A54C-17233C942D06}" type="presOf" srcId="{6588C455-4868-2442-9AAC-093B24B2DC33}" destId="{8B5FC95F-44B3-E44A-BBBA-3A7C5B29BC64}" srcOrd="1" destOrd="0" presId="urn:microsoft.com/office/officeart/2005/8/layout/process1"/>
    <dgm:cxn modelId="{ABC095FE-321C-AD42-B721-4EB31689BB39}" type="presParOf" srcId="{5BA6D5C5-857A-FA49-B760-0B6CE9E6526C}" destId="{F52D9971-EE5C-A34F-867E-297CC442F8DB}" srcOrd="0" destOrd="0" presId="urn:microsoft.com/office/officeart/2005/8/layout/process1"/>
    <dgm:cxn modelId="{EDABE90F-07AC-C845-9C15-D3A757CDA1BE}" type="presParOf" srcId="{5BA6D5C5-857A-FA49-B760-0B6CE9E6526C}" destId="{FDCECC7D-A629-694B-8CA8-CD09FB0839EF}" srcOrd="1" destOrd="0" presId="urn:microsoft.com/office/officeart/2005/8/layout/process1"/>
    <dgm:cxn modelId="{5DB969EC-D1F0-7A45-9543-0C4217DDA88B}" type="presParOf" srcId="{FDCECC7D-A629-694B-8CA8-CD09FB0839EF}" destId="{EABCF096-DCB9-7146-BC05-B94C8D41428F}" srcOrd="0" destOrd="0" presId="urn:microsoft.com/office/officeart/2005/8/layout/process1"/>
    <dgm:cxn modelId="{8E29658B-9E08-4D44-BC43-F6A873A85916}" type="presParOf" srcId="{5BA6D5C5-857A-FA49-B760-0B6CE9E6526C}" destId="{2EBCEB91-41D3-2642-BE83-BA2AA3E59E1D}" srcOrd="2" destOrd="0" presId="urn:microsoft.com/office/officeart/2005/8/layout/process1"/>
    <dgm:cxn modelId="{F9F3183B-3EF1-8946-84B7-921D3EE673A8}" type="presParOf" srcId="{5BA6D5C5-857A-FA49-B760-0B6CE9E6526C}" destId="{8342A92F-6734-5041-9A34-5F2330C2796C}" srcOrd="3" destOrd="0" presId="urn:microsoft.com/office/officeart/2005/8/layout/process1"/>
    <dgm:cxn modelId="{DDCF4920-70DE-3444-B5FB-5AB03D09D2EB}" type="presParOf" srcId="{8342A92F-6734-5041-9A34-5F2330C2796C}" destId="{8B5FC95F-44B3-E44A-BBBA-3A7C5B29BC64}" srcOrd="0" destOrd="0" presId="urn:microsoft.com/office/officeart/2005/8/layout/process1"/>
    <dgm:cxn modelId="{CF5F6EA8-4662-6B46-A1F7-3B9577C7CAA0}" type="presParOf" srcId="{5BA6D5C5-857A-FA49-B760-0B6CE9E6526C}" destId="{1288B1E5-37BC-E54C-BF68-EDC44726AFB9}"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173E27-2CB0-4DC7-A430-BEF8F45403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8B11B49-DE9E-47E8-BB53-2234BAA05285}">
      <dgm:prSet/>
      <dgm:spPr/>
      <dgm:t>
        <a:bodyPr/>
        <a:lstStyle/>
        <a:p>
          <a:r>
            <a:rPr lang="it-IT"/>
            <a:t>Prospettiva intellettuale (Tylor 1871; Frazer)  </a:t>
          </a:r>
          <a:endParaRPr lang="en-US"/>
        </a:p>
      </dgm:t>
    </dgm:pt>
    <dgm:pt modelId="{5E263994-0EDB-4960-900E-ED26B51C5F79}" type="parTrans" cxnId="{5B836FAB-638B-4CFE-BADC-A6296731B397}">
      <dgm:prSet/>
      <dgm:spPr/>
      <dgm:t>
        <a:bodyPr/>
        <a:lstStyle/>
        <a:p>
          <a:endParaRPr lang="en-US"/>
        </a:p>
      </dgm:t>
    </dgm:pt>
    <dgm:pt modelId="{C352BE77-C454-4955-9BAD-7550F3F502B1}" type="sibTrans" cxnId="{5B836FAB-638B-4CFE-BADC-A6296731B397}">
      <dgm:prSet/>
      <dgm:spPr/>
      <dgm:t>
        <a:bodyPr/>
        <a:lstStyle/>
        <a:p>
          <a:endParaRPr lang="en-US"/>
        </a:p>
      </dgm:t>
    </dgm:pt>
    <dgm:pt modelId="{7ACCD130-7008-44EF-ACDA-2769DE250CF0}">
      <dgm:prSet/>
      <dgm:spPr/>
      <dgm:t>
        <a:bodyPr/>
        <a:lstStyle/>
        <a:p>
          <a:r>
            <a:rPr lang="it-IT"/>
            <a:t>Sociologica (Malinowski 1922; Durkheim) </a:t>
          </a:r>
          <a:endParaRPr lang="en-US"/>
        </a:p>
      </dgm:t>
    </dgm:pt>
    <dgm:pt modelId="{7BA5E122-B268-4193-883C-2F01D3F30953}" type="parTrans" cxnId="{550A246E-157B-40E0-BADA-069993FB955F}">
      <dgm:prSet/>
      <dgm:spPr/>
      <dgm:t>
        <a:bodyPr/>
        <a:lstStyle/>
        <a:p>
          <a:endParaRPr lang="en-US"/>
        </a:p>
      </dgm:t>
    </dgm:pt>
    <dgm:pt modelId="{B15F5297-0F28-415B-A038-5C33394D1992}" type="sibTrans" cxnId="{550A246E-157B-40E0-BADA-069993FB955F}">
      <dgm:prSet/>
      <dgm:spPr/>
      <dgm:t>
        <a:bodyPr/>
        <a:lstStyle/>
        <a:p>
          <a:endParaRPr lang="en-US"/>
        </a:p>
      </dgm:t>
    </dgm:pt>
    <dgm:pt modelId="{87B86897-DB03-42D9-92C4-DB5BB8FEDB3F}">
      <dgm:prSet/>
      <dgm:spPr/>
      <dgm:t>
        <a:bodyPr/>
        <a:lstStyle/>
        <a:p>
          <a:r>
            <a:rPr lang="it-IT"/>
            <a:t>Significato (valori, fini ultimi)</a:t>
          </a:r>
          <a:endParaRPr lang="en-US"/>
        </a:p>
      </dgm:t>
    </dgm:pt>
    <dgm:pt modelId="{5C458756-3D67-4703-BEE9-98513A256AE8}" type="parTrans" cxnId="{ECDE9650-3E10-42CF-866E-6AAA3C7A999C}">
      <dgm:prSet/>
      <dgm:spPr/>
      <dgm:t>
        <a:bodyPr/>
        <a:lstStyle/>
        <a:p>
          <a:endParaRPr lang="en-US"/>
        </a:p>
      </dgm:t>
    </dgm:pt>
    <dgm:pt modelId="{12DE7FC1-F66F-4D9B-9D5A-6CBC4256424F}" type="sibTrans" cxnId="{ECDE9650-3E10-42CF-866E-6AAA3C7A999C}">
      <dgm:prSet/>
      <dgm:spPr/>
      <dgm:t>
        <a:bodyPr/>
        <a:lstStyle/>
        <a:p>
          <a:endParaRPr lang="en-US"/>
        </a:p>
      </dgm:t>
    </dgm:pt>
    <dgm:pt modelId="{58746466-1E6A-4810-9515-5D4251E24882}">
      <dgm:prSet/>
      <dgm:spPr/>
      <dgm:t>
        <a:bodyPr/>
        <a:lstStyle/>
        <a:p>
          <a:r>
            <a:rPr lang="it-IT"/>
            <a:t>Potere (autorità a sanzionare i valori)</a:t>
          </a:r>
          <a:endParaRPr lang="en-US"/>
        </a:p>
      </dgm:t>
    </dgm:pt>
    <dgm:pt modelId="{7F3CF9A9-C8A5-4289-84CD-F38C9DC644DF}" type="parTrans" cxnId="{765165B0-A711-4FCC-A43B-53549F41F8DC}">
      <dgm:prSet/>
      <dgm:spPr/>
      <dgm:t>
        <a:bodyPr/>
        <a:lstStyle/>
        <a:p>
          <a:endParaRPr lang="en-US"/>
        </a:p>
      </dgm:t>
    </dgm:pt>
    <dgm:pt modelId="{AE0632F8-56E5-4B65-B2B9-189D741FDB95}" type="sibTrans" cxnId="{765165B0-A711-4FCC-A43B-53549F41F8DC}">
      <dgm:prSet/>
      <dgm:spPr/>
      <dgm:t>
        <a:bodyPr/>
        <a:lstStyle/>
        <a:p>
          <a:endParaRPr lang="en-US"/>
        </a:p>
      </dgm:t>
    </dgm:pt>
    <dgm:pt modelId="{F35FCA98-65A4-42C6-ADB9-7D4234683C59}">
      <dgm:prSet/>
      <dgm:spPr/>
      <dgm:t>
        <a:bodyPr/>
        <a:lstStyle/>
        <a:p>
          <a:r>
            <a:rPr lang="it-IT"/>
            <a:t>Fz. normativa e protettiva</a:t>
          </a:r>
          <a:endParaRPr lang="en-US"/>
        </a:p>
      </dgm:t>
    </dgm:pt>
    <dgm:pt modelId="{121EC1A0-18A0-4450-9AA5-B7E5D2E301FD}" type="parTrans" cxnId="{977A9B06-6588-4C0A-A54F-1D402C2867CF}">
      <dgm:prSet/>
      <dgm:spPr/>
      <dgm:t>
        <a:bodyPr/>
        <a:lstStyle/>
        <a:p>
          <a:endParaRPr lang="en-US"/>
        </a:p>
      </dgm:t>
    </dgm:pt>
    <dgm:pt modelId="{7DA39D6B-5B3C-46B0-89BC-5014944DD2A2}" type="sibTrans" cxnId="{977A9B06-6588-4C0A-A54F-1D402C2867CF}">
      <dgm:prSet/>
      <dgm:spPr/>
      <dgm:t>
        <a:bodyPr/>
        <a:lstStyle/>
        <a:p>
          <a:endParaRPr lang="en-US"/>
        </a:p>
      </dgm:t>
    </dgm:pt>
    <dgm:pt modelId="{666AB8E5-E155-4E7C-A36E-86C15ECA5C5E}" type="pres">
      <dgm:prSet presAssocID="{E6173E27-2CB0-4DC7-A430-BEF8F45403E0}" presName="root" presStyleCnt="0">
        <dgm:presLayoutVars>
          <dgm:dir/>
          <dgm:resizeHandles val="exact"/>
        </dgm:presLayoutVars>
      </dgm:prSet>
      <dgm:spPr/>
    </dgm:pt>
    <dgm:pt modelId="{5A64D352-6192-44D3-82C2-26EA2D8FC91F}" type="pres">
      <dgm:prSet presAssocID="{E8B11B49-DE9E-47E8-BB53-2234BAA05285}" presName="compNode" presStyleCnt="0"/>
      <dgm:spPr/>
    </dgm:pt>
    <dgm:pt modelId="{8FB5E4C5-C2FD-40FD-810F-2B9DA36CC62C}" type="pres">
      <dgm:prSet presAssocID="{E8B11B49-DE9E-47E8-BB53-2234BAA05285}" presName="bgRect" presStyleLbl="bgShp" presStyleIdx="0" presStyleCnt="5"/>
      <dgm:spPr/>
    </dgm:pt>
    <dgm:pt modelId="{50CBA2E4-DB7E-46B1-93C6-EEA48E9AF7A6}" type="pres">
      <dgm:prSet presAssocID="{E8B11B49-DE9E-47E8-BB53-2234BAA05285}"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ziato"/>
        </a:ext>
      </dgm:extLst>
    </dgm:pt>
    <dgm:pt modelId="{E368A5CB-4BEA-4A2A-ACD4-3397084695C7}" type="pres">
      <dgm:prSet presAssocID="{E8B11B49-DE9E-47E8-BB53-2234BAA05285}" presName="spaceRect" presStyleCnt="0"/>
      <dgm:spPr/>
    </dgm:pt>
    <dgm:pt modelId="{0D611C4C-8625-4BB9-9E63-55A83EF80006}" type="pres">
      <dgm:prSet presAssocID="{E8B11B49-DE9E-47E8-BB53-2234BAA05285}" presName="parTx" presStyleLbl="revTx" presStyleIdx="0" presStyleCnt="5">
        <dgm:presLayoutVars>
          <dgm:chMax val="0"/>
          <dgm:chPref val="0"/>
        </dgm:presLayoutVars>
      </dgm:prSet>
      <dgm:spPr/>
    </dgm:pt>
    <dgm:pt modelId="{E2876968-A3E0-4A52-8310-D2038D02F998}" type="pres">
      <dgm:prSet presAssocID="{C352BE77-C454-4955-9BAD-7550F3F502B1}" presName="sibTrans" presStyleCnt="0"/>
      <dgm:spPr/>
    </dgm:pt>
    <dgm:pt modelId="{36D8A6D2-FA8D-496B-8BBC-908D90E673F1}" type="pres">
      <dgm:prSet presAssocID="{7ACCD130-7008-44EF-ACDA-2769DE250CF0}" presName="compNode" presStyleCnt="0"/>
      <dgm:spPr/>
    </dgm:pt>
    <dgm:pt modelId="{ADA2576B-C8D3-49AD-AEF7-687C85448417}" type="pres">
      <dgm:prSet presAssocID="{7ACCD130-7008-44EF-ACDA-2769DE250CF0}" presName="bgRect" presStyleLbl="bgShp" presStyleIdx="1" presStyleCnt="5"/>
      <dgm:spPr/>
    </dgm:pt>
    <dgm:pt modelId="{919EEFAE-1582-4C9B-9AAE-7E8A4180A8F2}" type="pres">
      <dgm:prSet presAssocID="{7ACCD130-7008-44EF-ACDA-2769DE250CF0}"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uzzle"/>
        </a:ext>
      </dgm:extLst>
    </dgm:pt>
    <dgm:pt modelId="{19383D76-5783-44DD-8BC2-F036D1B8DBFD}" type="pres">
      <dgm:prSet presAssocID="{7ACCD130-7008-44EF-ACDA-2769DE250CF0}" presName="spaceRect" presStyleCnt="0"/>
      <dgm:spPr/>
    </dgm:pt>
    <dgm:pt modelId="{443DD3AE-BBED-40C2-88A2-11FE04607D6C}" type="pres">
      <dgm:prSet presAssocID="{7ACCD130-7008-44EF-ACDA-2769DE250CF0}" presName="parTx" presStyleLbl="revTx" presStyleIdx="1" presStyleCnt="5">
        <dgm:presLayoutVars>
          <dgm:chMax val="0"/>
          <dgm:chPref val="0"/>
        </dgm:presLayoutVars>
      </dgm:prSet>
      <dgm:spPr/>
    </dgm:pt>
    <dgm:pt modelId="{B7983060-4268-44D8-B0A4-518419DE9347}" type="pres">
      <dgm:prSet presAssocID="{B15F5297-0F28-415B-A038-5C33394D1992}" presName="sibTrans" presStyleCnt="0"/>
      <dgm:spPr/>
    </dgm:pt>
    <dgm:pt modelId="{296774EA-D1B1-44B8-BD15-5C552DD5150A}" type="pres">
      <dgm:prSet presAssocID="{87B86897-DB03-42D9-92C4-DB5BB8FEDB3F}" presName="compNode" presStyleCnt="0"/>
      <dgm:spPr/>
    </dgm:pt>
    <dgm:pt modelId="{AB2C9A29-9C23-42E9-99A9-C4D8232A12B1}" type="pres">
      <dgm:prSet presAssocID="{87B86897-DB03-42D9-92C4-DB5BB8FEDB3F}" presName="bgRect" presStyleLbl="bgShp" presStyleIdx="2" presStyleCnt="5"/>
      <dgm:spPr/>
    </dgm:pt>
    <dgm:pt modelId="{6FA0C915-4C2E-4A36-8BFA-F07DFAC8850D}" type="pres">
      <dgm:prSet presAssocID="{87B86897-DB03-42D9-92C4-DB5BB8FEDB3F}"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Quotation Mark"/>
        </a:ext>
      </dgm:extLst>
    </dgm:pt>
    <dgm:pt modelId="{E6002A45-E419-4401-8363-DB447659C92C}" type="pres">
      <dgm:prSet presAssocID="{87B86897-DB03-42D9-92C4-DB5BB8FEDB3F}" presName="spaceRect" presStyleCnt="0"/>
      <dgm:spPr/>
    </dgm:pt>
    <dgm:pt modelId="{142AA991-22E7-483F-8586-CF0F047FDFBE}" type="pres">
      <dgm:prSet presAssocID="{87B86897-DB03-42D9-92C4-DB5BB8FEDB3F}" presName="parTx" presStyleLbl="revTx" presStyleIdx="2" presStyleCnt="5">
        <dgm:presLayoutVars>
          <dgm:chMax val="0"/>
          <dgm:chPref val="0"/>
        </dgm:presLayoutVars>
      </dgm:prSet>
      <dgm:spPr/>
    </dgm:pt>
    <dgm:pt modelId="{11366097-D250-4796-8138-C6E0FBB78B62}" type="pres">
      <dgm:prSet presAssocID="{12DE7FC1-F66F-4D9B-9D5A-6CBC4256424F}" presName="sibTrans" presStyleCnt="0"/>
      <dgm:spPr/>
    </dgm:pt>
    <dgm:pt modelId="{E6F6A48C-619B-40CD-BA61-AF531F1C3FAC}" type="pres">
      <dgm:prSet presAssocID="{58746466-1E6A-4810-9515-5D4251E24882}" presName="compNode" presStyleCnt="0"/>
      <dgm:spPr/>
    </dgm:pt>
    <dgm:pt modelId="{D15639DD-27C0-4FE7-BA1D-042473B8E4A2}" type="pres">
      <dgm:prSet presAssocID="{58746466-1E6A-4810-9515-5D4251E24882}" presName="bgRect" presStyleLbl="bgShp" presStyleIdx="3" presStyleCnt="5"/>
      <dgm:spPr/>
    </dgm:pt>
    <dgm:pt modelId="{1DA05517-4ED8-4735-A468-EA328A1C5587}" type="pres">
      <dgm:prSet presAssocID="{58746466-1E6A-4810-9515-5D4251E24882}"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rarchia"/>
        </a:ext>
      </dgm:extLst>
    </dgm:pt>
    <dgm:pt modelId="{8E5FB696-1868-4993-9C0C-C894EBF821A4}" type="pres">
      <dgm:prSet presAssocID="{58746466-1E6A-4810-9515-5D4251E24882}" presName="spaceRect" presStyleCnt="0"/>
      <dgm:spPr/>
    </dgm:pt>
    <dgm:pt modelId="{088E9667-31DE-42C6-B874-735CBB34380C}" type="pres">
      <dgm:prSet presAssocID="{58746466-1E6A-4810-9515-5D4251E24882}" presName="parTx" presStyleLbl="revTx" presStyleIdx="3" presStyleCnt="5">
        <dgm:presLayoutVars>
          <dgm:chMax val="0"/>
          <dgm:chPref val="0"/>
        </dgm:presLayoutVars>
      </dgm:prSet>
      <dgm:spPr/>
    </dgm:pt>
    <dgm:pt modelId="{0D501CD9-64A3-4A07-9099-75D25895F7DB}" type="pres">
      <dgm:prSet presAssocID="{AE0632F8-56E5-4B65-B2B9-189D741FDB95}" presName="sibTrans" presStyleCnt="0"/>
      <dgm:spPr/>
    </dgm:pt>
    <dgm:pt modelId="{01D47011-4456-44AA-8A5B-451CAD618B38}" type="pres">
      <dgm:prSet presAssocID="{F35FCA98-65A4-42C6-ADB9-7D4234683C59}" presName="compNode" presStyleCnt="0"/>
      <dgm:spPr/>
    </dgm:pt>
    <dgm:pt modelId="{3F41C17A-3FE5-4DBF-B92C-E91C664CC033}" type="pres">
      <dgm:prSet presAssocID="{F35FCA98-65A4-42C6-ADB9-7D4234683C59}" presName="bgRect" presStyleLbl="bgShp" presStyleIdx="4" presStyleCnt="5"/>
      <dgm:spPr/>
    </dgm:pt>
    <dgm:pt modelId="{B6E3280E-CA42-48DB-9954-C5EA7BB7C571}" type="pres">
      <dgm:prSet presAssocID="{F35FCA98-65A4-42C6-ADB9-7D4234683C59}"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oked Turkey"/>
        </a:ext>
      </dgm:extLst>
    </dgm:pt>
    <dgm:pt modelId="{6BAEEEB6-5137-4CEA-97C7-620355E909A0}" type="pres">
      <dgm:prSet presAssocID="{F35FCA98-65A4-42C6-ADB9-7D4234683C59}" presName="spaceRect" presStyleCnt="0"/>
      <dgm:spPr/>
    </dgm:pt>
    <dgm:pt modelId="{F366F3FB-3382-4B2A-925D-B8BAC3752A18}" type="pres">
      <dgm:prSet presAssocID="{F35FCA98-65A4-42C6-ADB9-7D4234683C59}" presName="parTx" presStyleLbl="revTx" presStyleIdx="4" presStyleCnt="5">
        <dgm:presLayoutVars>
          <dgm:chMax val="0"/>
          <dgm:chPref val="0"/>
        </dgm:presLayoutVars>
      </dgm:prSet>
      <dgm:spPr/>
    </dgm:pt>
  </dgm:ptLst>
  <dgm:cxnLst>
    <dgm:cxn modelId="{977A9B06-6588-4C0A-A54F-1D402C2867CF}" srcId="{E6173E27-2CB0-4DC7-A430-BEF8F45403E0}" destId="{F35FCA98-65A4-42C6-ADB9-7D4234683C59}" srcOrd="4" destOrd="0" parTransId="{121EC1A0-18A0-4450-9AA5-B7E5D2E301FD}" sibTransId="{7DA39D6B-5B3C-46B0-89BC-5014944DD2A2}"/>
    <dgm:cxn modelId="{D9F7A514-1DDE-4D01-8C64-2E90848BC585}" type="presOf" srcId="{87B86897-DB03-42D9-92C4-DB5BB8FEDB3F}" destId="{142AA991-22E7-483F-8586-CF0F047FDFBE}" srcOrd="0" destOrd="0" presId="urn:microsoft.com/office/officeart/2018/2/layout/IconVerticalSolidList"/>
    <dgm:cxn modelId="{7D95DD20-0612-4DEA-A592-9D82D451804B}" type="presOf" srcId="{7ACCD130-7008-44EF-ACDA-2769DE250CF0}" destId="{443DD3AE-BBED-40C2-88A2-11FE04607D6C}" srcOrd="0" destOrd="0" presId="urn:microsoft.com/office/officeart/2018/2/layout/IconVerticalSolidList"/>
    <dgm:cxn modelId="{ECDE9650-3E10-42CF-866E-6AAA3C7A999C}" srcId="{E6173E27-2CB0-4DC7-A430-BEF8F45403E0}" destId="{87B86897-DB03-42D9-92C4-DB5BB8FEDB3F}" srcOrd="2" destOrd="0" parTransId="{5C458756-3D67-4703-BEE9-98513A256AE8}" sibTransId="{12DE7FC1-F66F-4D9B-9D5A-6CBC4256424F}"/>
    <dgm:cxn modelId="{A488A469-1C9C-4670-81C4-EE0DE1BBCCF7}" type="presOf" srcId="{58746466-1E6A-4810-9515-5D4251E24882}" destId="{088E9667-31DE-42C6-B874-735CBB34380C}" srcOrd="0" destOrd="0" presId="urn:microsoft.com/office/officeart/2018/2/layout/IconVerticalSolidList"/>
    <dgm:cxn modelId="{550A246E-157B-40E0-BADA-069993FB955F}" srcId="{E6173E27-2CB0-4DC7-A430-BEF8F45403E0}" destId="{7ACCD130-7008-44EF-ACDA-2769DE250CF0}" srcOrd="1" destOrd="0" parTransId="{7BA5E122-B268-4193-883C-2F01D3F30953}" sibTransId="{B15F5297-0F28-415B-A038-5C33394D1992}"/>
    <dgm:cxn modelId="{273E2F72-06CA-474B-9E46-12BEB49FE481}" type="presOf" srcId="{E6173E27-2CB0-4DC7-A430-BEF8F45403E0}" destId="{666AB8E5-E155-4E7C-A36E-86C15ECA5C5E}" srcOrd="0" destOrd="0" presId="urn:microsoft.com/office/officeart/2018/2/layout/IconVerticalSolidList"/>
    <dgm:cxn modelId="{5B836FAB-638B-4CFE-BADC-A6296731B397}" srcId="{E6173E27-2CB0-4DC7-A430-BEF8F45403E0}" destId="{E8B11B49-DE9E-47E8-BB53-2234BAA05285}" srcOrd="0" destOrd="0" parTransId="{5E263994-0EDB-4960-900E-ED26B51C5F79}" sibTransId="{C352BE77-C454-4955-9BAD-7550F3F502B1}"/>
    <dgm:cxn modelId="{765165B0-A711-4FCC-A43B-53549F41F8DC}" srcId="{E6173E27-2CB0-4DC7-A430-BEF8F45403E0}" destId="{58746466-1E6A-4810-9515-5D4251E24882}" srcOrd="3" destOrd="0" parTransId="{7F3CF9A9-C8A5-4289-84CD-F38C9DC644DF}" sibTransId="{AE0632F8-56E5-4B65-B2B9-189D741FDB95}"/>
    <dgm:cxn modelId="{F92B0FE2-DE9F-4756-B479-4304863A2017}" type="presOf" srcId="{E8B11B49-DE9E-47E8-BB53-2234BAA05285}" destId="{0D611C4C-8625-4BB9-9E63-55A83EF80006}" srcOrd="0" destOrd="0" presId="urn:microsoft.com/office/officeart/2018/2/layout/IconVerticalSolidList"/>
    <dgm:cxn modelId="{BF7986EF-98DC-4140-8D0B-41E620940FC4}" type="presOf" srcId="{F35FCA98-65A4-42C6-ADB9-7D4234683C59}" destId="{F366F3FB-3382-4B2A-925D-B8BAC3752A18}" srcOrd="0" destOrd="0" presId="urn:microsoft.com/office/officeart/2018/2/layout/IconVerticalSolidList"/>
    <dgm:cxn modelId="{1FAA3953-EC37-4626-9117-F1625F57FCFA}" type="presParOf" srcId="{666AB8E5-E155-4E7C-A36E-86C15ECA5C5E}" destId="{5A64D352-6192-44D3-82C2-26EA2D8FC91F}" srcOrd="0" destOrd="0" presId="urn:microsoft.com/office/officeart/2018/2/layout/IconVerticalSolidList"/>
    <dgm:cxn modelId="{37B37FC9-9AD0-4984-A38A-E97A68BD186A}" type="presParOf" srcId="{5A64D352-6192-44D3-82C2-26EA2D8FC91F}" destId="{8FB5E4C5-C2FD-40FD-810F-2B9DA36CC62C}" srcOrd="0" destOrd="0" presId="urn:microsoft.com/office/officeart/2018/2/layout/IconVerticalSolidList"/>
    <dgm:cxn modelId="{42E399D2-4110-4B19-9C0C-E732A5B8EF3F}" type="presParOf" srcId="{5A64D352-6192-44D3-82C2-26EA2D8FC91F}" destId="{50CBA2E4-DB7E-46B1-93C6-EEA48E9AF7A6}" srcOrd="1" destOrd="0" presId="urn:microsoft.com/office/officeart/2018/2/layout/IconVerticalSolidList"/>
    <dgm:cxn modelId="{7CA08FCA-23B8-4FCD-8106-0FD0D60B65F0}" type="presParOf" srcId="{5A64D352-6192-44D3-82C2-26EA2D8FC91F}" destId="{E368A5CB-4BEA-4A2A-ACD4-3397084695C7}" srcOrd="2" destOrd="0" presId="urn:microsoft.com/office/officeart/2018/2/layout/IconVerticalSolidList"/>
    <dgm:cxn modelId="{8731072B-5A03-4EB4-BA41-B4D35346FF8E}" type="presParOf" srcId="{5A64D352-6192-44D3-82C2-26EA2D8FC91F}" destId="{0D611C4C-8625-4BB9-9E63-55A83EF80006}" srcOrd="3" destOrd="0" presId="urn:microsoft.com/office/officeart/2018/2/layout/IconVerticalSolidList"/>
    <dgm:cxn modelId="{608ABB11-05E9-445A-A682-F6D9046E84C8}" type="presParOf" srcId="{666AB8E5-E155-4E7C-A36E-86C15ECA5C5E}" destId="{E2876968-A3E0-4A52-8310-D2038D02F998}" srcOrd="1" destOrd="0" presId="urn:microsoft.com/office/officeart/2018/2/layout/IconVerticalSolidList"/>
    <dgm:cxn modelId="{8EFF925E-8D75-426E-BB30-70395CC1E61D}" type="presParOf" srcId="{666AB8E5-E155-4E7C-A36E-86C15ECA5C5E}" destId="{36D8A6D2-FA8D-496B-8BBC-908D90E673F1}" srcOrd="2" destOrd="0" presId="urn:microsoft.com/office/officeart/2018/2/layout/IconVerticalSolidList"/>
    <dgm:cxn modelId="{8A8F3545-D26C-45EA-8DF9-5BE36878522D}" type="presParOf" srcId="{36D8A6D2-FA8D-496B-8BBC-908D90E673F1}" destId="{ADA2576B-C8D3-49AD-AEF7-687C85448417}" srcOrd="0" destOrd="0" presId="urn:microsoft.com/office/officeart/2018/2/layout/IconVerticalSolidList"/>
    <dgm:cxn modelId="{2CEA209E-98A7-46B8-BCCC-F3B15266FB07}" type="presParOf" srcId="{36D8A6D2-FA8D-496B-8BBC-908D90E673F1}" destId="{919EEFAE-1582-4C9B-9AAE-7E8A4180A8F2}" srcOrd="1" destOrd="0" presId="urn:microsoft.com/office/officeart/2018/2/layout/IconVerticalSolidList"/>
    <dgm:cxn modelId="{3BE859CB-7D26-4059-8EA0-E8D33D4EA89F}" type="presParOf" srcId="{36D8A6D2-FA8D-496B-8BBC-908D90E673F1}" destId="{19383D76-5783-44DD-8BC2-F036D1B8DBFD}" srcOrd="2" destOrd="0" presId="urn:microsoft.com/office/officeart/2018/2/layout/IconVerticalSolidList"/>
    <dgm:cxn modelId="{45FA4320-EFB7-4A34-9B10-77BE96E7C0BE}" type="presParOf" srcId="{36D8A6D2-FA8D-496B-8BBC-908D90E673F1}" destId="{443DD3AE-BBED-40C2-88A2-11FE04607D6C}" srcOrd="3" destOrd="0" presId="urn:microsoft.com/office/officeart/2018/2/layout/IconVerticalSolidList"/>
    <dgm:cxn modelId="{3B639337-9C8F-4231-876D-D45F5B35C80B}" type="presParOf" srcId="{666AB8E5-E155-4E7C-A36E-86C15ECA5C5E}" destId="{B7983060-4268-44D8-B0A4-518419DE9347}" srcOrd="3" destOrd="0" presId="urn:microsoft.com/office/officeart/2018/2/layout/IconVerticalSolidList"/>
    <dgm:cxn modelId="{40AC7698-CFAD-45EF-A2B5-178215B0279B}" type="presParOf" srcId="{666AB8E5-E155-4E7C-A36E-86C15ECA5C5E}" destId="{296774EA-D1B1-44B8-BD15-5C552DD5150A}" srcOrd="4" destOrd="0" presId="urn:microsoft.com/office/officeart/2018/2/layout/IconVerticalSolidList"/>
    <dgm:cxn modelId="{DAA2E5C5-4149-4CB8-9E62-F2F919FBBE0F}" type="presParOf" srcId="{296774EA-D1B1-44B8-BD15-5C552DD5150A}" destId="{AB2C9A29-9C23-42E9-99A9-C4D8232A12B1}" srcOrd="0" destOrd="0" presId="urn:microsoft.com/office/officeart/2018/2/layout/IconVerticalSolidList"/>
    <dgm:cxn modelId="{B2456AA0-010B-4E97-9B63-82A1D0B2763C}" type="presParOf" srcId="{296774EA-D1B1-44B8-BD15-5C552DD5150A}" destId="{6FA0C915-4C2E-4A36-8BFA-F07DFAC8850D}" srcOrd="1" destOrd="0" presId="urn:microsoft.com/office/officeart/2018/2/layout/IconVerticalSolidList"/>
    <dgm:cxn modelId="{EC3CD9E7-00E4-4218-8F29-C00EDCB6EEF3}" type="presParOf" srcId="{296774EA-D1B1-44B8-BD15-5C552DD5150A}" destId="{E6002A45-E419-4401-8363-DB447659C92C}" srcOrd="2" destOrd="0" presId="urn:microsoft.com/office/officeart/2018/2/layout/IconVerticalSolidList"/>
    <dgm:cxn modelId="{BC913F1C-E8DE-4A54-B13A-6E9CEB575E65}" type="presParOf" srcId="{296774EA-D1B1-44B8-BD15-5C552DD5150A}" destId="{142AA991-22E7-483F-8586-CF0F047FDFBE}" srcOrd="3" destOrd="0" presId="urn:microsoft.com/office/officeart/2018/2/layout/IconVerticalSolidList"/>
    <dgm:cxn modelId="{168ABB1F-B801-4EFB-9033-89F0DEA34EB6}" type="presParOf" srcId="{666AB8E5-E155-4E7C-A36E-86C15ECA5C5E}" destId="{11366097-D250-4796-8138-C6E0FBB78B62}" srcOrd="5" destOrd="0" presId="urn:microsoft.com/office/officeart/2018/2/layout/IconVerticalSolidList"/>
    <dgm:cxn modelId="{F9161324-E368-472A-A18B-D5A6441E094E}" type="presParOf" srcId="{666AB8E5-E155-4E7C-A36E-86C15ECA5C5E}" destId="{E6F6A48C-619B-40CD-BA61-AF531F1C3FAC}" srcOrd="6" destOrd="0" presId="urn:microsoft.com/office/officeart/2018/2/layout/IconVerticalSolidList"/>
    <dgm:cxn modelId="{5A426679-8786-4ECF-B794-35E6BECE21CD}" type="presParOf" srcId="{E6F6A48C-619B-40CD-BA61-AF531F1C3FAC}" destId="{D15639DD-27C0-4FE7-BA1D-042473B8E4A2}" srcOrd="0" destOrd="0" presId="urn:microsoft.com/office/officeart/2018/2/layout/IconVerticalSolidList"/>
    <dgm:cxn modelId="{F8AF5222-993A-4BB0-B967-A9C242054E18}" type="presParOf" srcId="{E6F6A48C-619B-40CD-BA61-AF531F1C3FAC}" destId="{1DA05517-4ED8-4735-A468-EA328A1C5587}" srcOrd="1" destOrd="0" presId="urn:microsoft.com/office/officeart/2018/2/layout/IconVerticalSolidList"/>
    <dgm:cxn modelId="{98741E8C-AABE-4398-8F54-AA1D0DDCC732}" type="presParOf" srcId="{E6F6A48C-619B-40CD-BA61-AF531F1C3FAC}" destId="{8E5FB696-1868-4993-9C0C-C894EBF821A4}" srcOrd="2" destOrd="0" presId="urn:microsoft.com/office/officeart/2018/2/layout/IconVerticalSolidList"/>
    <dgm:cxn modelId="{250151E9-DAA8-477D-84F3-DE97C8A8F827}" type="presParOf" srcId="{E6F6A48C-619B-40CD-BA61-AF531F1C3FAC}" destId="{088E9667-31DE-42C6-B874-735CBB34380C}" srcOrd="3" destOrd="0" presId="urn:microsoft.com/office/officeart/2018/2/layout/IconVerticalSolidList"/>
    <dgm:cxn modelId="{82CFFBB9-7CB3-4258-AD65-5EB313FEA436}" type="presParOf" srcId="{666AB8E5-E155-4E7C-A36E-86C15ECA5C5E}" destId="{0D501CD9-64A3-4A07-9099-75D25895F7DB}" srcOrd="7" destOrd="0" presId="urn:microsoft.com/office/officeart/2018/2/layout/IconVerticalSolidList"/>
    <dgm:cxn modelId="{689B4118-6A2F-49D8-B9D9-ABE46C221F20}" type="presParOf" srcId="{666AB8E5-E155-4E7C-A36E-86C15ECA5C5E}" destId="{01D47011-4456-44AA-8A5B-451CAD618B38}" srcOrd="8" destOrd="0" presId="urn:microsoft.com/office/officeart/2018/2/layout/IconVerticalSolidList"/>
    <dgm:cxn modelId="{9E5D6788-00DE-4216-B4DE-E4B9DA7FB558}" type="presParOf" srcId="{01D47011-4456-44AA-8A5B-451CAD618B38}" destId="{3F41C17A-3FE5-4DBF-B92C-E91C664CC033}" srcOrd="0" destOrd="0" presId="urn:microsoft.com/office/officeart/2018/2/layout/IconVerticalSolidList"/>
    <dgm:cxn modelId="{0EC86116-1A6C-4425-9857-94E4F705B1AD}" type="presParOf" srcId="{01D47011-4456-44AA-8A5B-451CAD618B38}" destId="{B6E3280E-CA42-48DB-9954-C5EA7BB7C571}" srcOrd="1" destOrd="0" presId="urn:microsoft.com/office/officeart/2018/2/layout/IconVerticalSolidList"/>
    <dgm:cxn modelId="{9E844425-10EB-4A54-8A66-0B9629D2FA3F}" type="presParOf" srcId="{01D47011-4456-44AA-8A5B-451CAD618B38}" destId="{6BAEEEB6-5137-4CEA-97C7-620355E909A0}" srcOrd="2" destOrd="0" presId="urn:microsoft.com/office/officeart/2018/2/layout/IconVerticalSolidList"/>
    <dgm:cxn modelId="{1AE6B2DD-F81C-46BB-AFC8-7C7786D6CE79}" type="presParOf" srcId="{01D47011-4456-44AA-8A5B-451CAD618B38}" destId="{F366F3FB-3382-4B2A-925D-B8BAC3752A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B32EBA-AD8A-4F43-A11F-F8C1CFB3784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9919B9D-426E-48F3-AEDF-FECD3091FDDC}">
      <dgm:prSet/>
      <dgm:spPr/>
      <dgm:t>
        <a:bodyPr/>
        <a:lstStyle/>
        <a:p>
          <a:r>
            <a:rPr lang="it-IT"/>
            <a:t>Media non solo intrattenimento, ma orientamento all’azione quotidiana</a:t>
          </a:r>
          <a:endParaRPr lang="en-US"/>
        </a:p>
      </dgm:t>
    </dgm:pt>
    <dgm:pt modelId="{9A8FB3F9-BBA6-42DE-A788-79329FFD198F}" type="parTrans" cxnId="{8F8EEFAA-B691-42DA-B362-409668351506}">
      <dgm:prSet/>
      <dgm:spPr/>
      <dgm:t>
        <a:bodyPr/>
        <a:lstStyle/>
        <a:p>
          <a:endParaRPr lang="en-US"/>
        </a:p>
      </dgm:t>
    </dgm:pt>
    <dgm:pt modelId="{C6789ACA-E2FD-40A5-A83D-855B71C10268}" type="sibTrans" cxnId="{8F8EEFAA-B691-42DA-B362-409668351506}">
      <dgm:prSet/>
      <dgm:spPr/>
      <dgm:t>
        <a:bodyPr/>
        <a:lstStyle/>
        <a:p>
          <a:endParaRPr lang="en-US"/>
        </a:p>
      </dgm:t>
    </dgm:pt>
    <dgm:pt modelId="{1760BCF9-3EE2-420D-96C0-E9A2F8AB72B6}">
      <dgm:prSet/>
      <dgm:spPr/>
      <dgm:t>
        <a:bodyPr/>
        <a:lstStyle/>
        <a:p>
          <a:r>
            <a:rPr lang="it-IT"/>
            <a:t>Immaginazione / Agency   </a:t>
          </a:r>
          <a:endParaRPr lang="en-US"/>
        </a:p>
      </dgm:t>
    </dgm:pt>
    <dgm:pt modelId="{E22857C3-0FA8-4797-A083-0EF734D4BC07}" type="parTrans" cxnId="{3AD98041-6B26-41CA-85D9-A59C67E0581A}">
      <dgm:prSet/>
      <dgm:spPr/>
      <dgm:t>
        <a:bodyPr/>
        <a:lstStyle/>
        <a:p>
          <a:endParaRPr lang="en-US"/>
        </a:p>
      </dgm:t>
    </dgm:pt>
    <dgm:pt modelId="{AE97FF2B-BAD4-4A37-8C72-10D161791F0C}" type="sibTrans" cxnId="{3AD98041-6B26-41CA-85D9-A59C67E0581A}">
      <dgm:prSet/>
      <dgm:spPr/>
      <dgm:t>
        <a:bodyPr/>
        <a:lstStyle/>
        <a:p>
          <a:endParaRPr lang="en-US"/>
        </a:p>
      </dgm:t>
    </dgm:pt>
    <dgm:pt modelId="{E12838EB-C743-4DFF-B24A-59265AC60B7E}">
      <dgm:prSet/>
      <dgm:spPr/>
      <dgm:t>
        <a:bodyPr/>
        <a:lstStyle/>
        <a:p>
          <a:r>
            <a:rPr lang="it-IT"/>
            <a:t>Comunità immaginate, sodalizi transnazionali </a:t>
          </a:r>
          <a:endParaRPr lang="en-US"/>
        </a:p>
      </dgm:t>
    </dgm:pt>
    <dgm:pt modelId="{1B94CC84-60C8-42F4-ADE5-57CBCFCC6D15}" type="parTrans" cxnId="{D57C548F-977B-4873-9331-B2B6128D6E43}">
      <dgm:prSet/>
      <dgm:spPr/>
      <dgm:t>
        <a:bodyPr/>
        <a:lstStyle/>
        <a:p>
          <a:endParaRPr lang="en-US"/>
        </a:p>
      </dgm:t>
    </dgm:pt>
    <dgm:pt modelId="{28E3B3CE-EB20-44F6-A46D-11DC727BD630}" type="sibTrans" cxnId="{D57C548F-977B-4873-9331-B2B6128D6E43}">
      <dgm:prSet/>
      <dgm:spPr/>
      <dgm:t>
        <a:bodyPr/>
        <a:lstStyle/>
        <a:p>
          <a:endParaRPr lang="en-US"/>
        </a:p>
      </dgm:t>
    </dgm:pt>
    <dgm:pt modelId="{B59EE432-5D0D-4A1C-B017-D6045E15DA54}">
      <dgm:prSet/>
      <dgm:spPr/>
      <dgm:t>
        <a:bodyPr/>
        <a:lstStyle/>
        <a:p>
          <a:r>
            <a:rPr lang="it-IT"/>
            <a:t>Dis-giunture, località né semplice né scontata</a:t>
          </a:r>
          <a:endParaRPr lang="en-US"/>
        </a:p>
      </dgm:t>
    </dgm:pt>
    <dgm:pt modelId="{FCF6585D-24BD-40AF-8E0F-5936624E75F1}" type="parTrans" cxnId="{77EDB88E-2FDF-4261-AF0A-58CB249E1F6E}">
      <dgm:prSet/>
      <dgm:spPr/>
      <dgm:t>
        <a:bodyPr/>
        <a:lstStyle/>
        <a:p>
          <a:endParaRPr lang="en-US"/>
        </a:p>
      </dgm:t>
    </dgm:pt>
    <dgm:pt modelId="{EB4409C4-8DD8-4271-8A8C-C3D7A2A05E4C}" type="sibTrans" cxnId="{77EDB88E-2FDF-4261-AF0A-58CB249E1F6E}">
      <dgm:prSet/>
      <dgm:spPr/>
      <dgm:t>
        <a:bodyPr/>
        <a:lstStyle/>
        <a:p>
          <a:endParaRPr lang="en-US"/>
        </a:p>
      </dgm:t>
    </dgm:pt>
    <dgm:pt modelId="{039BD7E2-F366-4F65-82AD-7B9BB1326660}">
      <dgm:prSet/>
      <dgm:spPr/>
      <dgm:t>
        <a:bodyPr/>
        <a:lstStyle/>
        <a:p>
          <a:r>
            <a:rPr lang="it-IT"/>
            <a:t>Riti mediatici</a:t>
          </a:r>
          <a:endParaRPr lang="en-US"/>
        </a:p>
      </dgm:t>
    </dgm:pt>
    <dgm:pt modelId="{3514744D-4340-4B57-908A-7903AD3C1787}" type="parTrans" cxnId="{1EA27B1B-2FC6-4A4F-A3DB-73A97B72B197}">
      <dgm:prSet/>
      <dgm:spPr/>
      <dgm:t>
        <a:bodyPr/>
        <a:lstStyle/>
        <a:p>
          <a:endParaRPr lang="en-US"/>
        </a:p>
      </dgm:t>
    </dgm:pt>
    <dgm:pt modelId="{4E75E7A1-F5B5-4816-B045-A51C5A612243}" type="sibTrans" cxnId="{1EA27B1B-2FC6-4A4F-A3DB-73A97B72B197}">
      <dgm:prSet/>
      <dgm:spPr/>
      <dgm:t>
        <a:bodyPr/>
        <a:lstStyle/>
        <a:p>
          <a:endParaRPr lang="en-US"/>
        </a:p>
      </dgm:t>
    </dgm:pt>
    <dgm:pt modelId="{CE5EF0C4-1FD1-7B43-823C-821EA466E85F}" type="pres">
      <dgm:prSet presAssocID="{88B32EBA-AD8A-4F43-A11F-F8C1CFB3784D}" presName="diagram" presStyleCnt="0">
        <dgm:presLayoutVars>
          <dgm:dir/>
          <dgm:resizeHandles val="exact"/>
        </dgm:presLayoutVars>
      </dgm:prSet>
      <dgm:spPr/>
    </dgm:pt>
    <dgm:pt modelId="{EB6FC4F3-894D-FB45-A11A-0EFE0051A9F3}" type="pres">
      <dgm:prSet presAssocID="{79919B9D-426E-48F3-AEDF-FECD3091FDDC}" presName="node" presStyleLbl="node1" presStyleIdx="0" presStyleCnt="5">
        <dgm:presLayoutVars>
          <dgm:bulletEnabled val="1"/>
        </dgm:presLayoutVars>
      </dgm:prSet>
      <dgm:spPr/>
    </dgm:pt>
    <dgm:pt modelId="{19996181-0483-1443-838D-957174140E37}" type="pres">
      <dgm:prSet presAssocID="{C6789ACA-E2FD-40A5-A83D-855B71C10268}" presName="sibTrans" presStyleCnt="0"/>
      <dgm:spPr/>
    </dgm:pt>
    <dgm:pt modelId="{69270A83-42A4-7E49-BED3-88ABA20946F4}" type="pres">
      <dgm:prSet presAssocID="{1760BCF9-3EE2-420D-96C0-E9A2F8AB72B6}" presName="node" presStyleLbl="node1" presStyleIdx="1" presStyleCnt="5">
        <dgm:presLayoutVars>
          <dgm:bulletEnabled val="1"/>
        </dgm:presLayoutVars>
      </dgm:prSet>
      <dgm:spPr/>
    </dgm:pt>
    <dgm:pt modelId="{4187A055-0E12-8347-9F33-70F3283AEF38}" type="pres">
      <dgm:prSet presAssocID="{AE97FF2B-BAD4-4A37-8C72-10D161791F0C}" presName="sibTrans" presStyleCnt="0"/>
      <dgm:spPr/>
    </dgm:pt>
    <dgm:pt modelId="{6F812AD7-3F95-E447-A6AE-4251FBF8D10B}" type="pres">
      <dgm:prSet presAssocID="{E12838EB-C743-4DFF-B24A-59265AC60B7E}" presName="node" presStyleLbl="node1" presStyleIdx="2" presStyleCnt="5">
        <dgm:presLayoutVars>
          <dgm:bulletEnabled val="1"/>
        </dgm:presLayoutVars>
      </dgm:prSet>
      <dgm:spPr/>
    </dgm:pt>
    <dgm:pt modelId="{7F31D475-25CF-BF4A-B30E-830057B9E994}" type="pres">
      <dgm:prSet presAssocID="{28E3B3CE-EB20-44F6-A46D-11DC727BD630}" presName="sibTrans" presStyleCnt="0"/>
      <dgm:spPr/>
    </dgm:pt>
    <dgm:pt modelId="{77841BA9-5426-2940-9AF5-4B2D328DD2CC}" type="pres">
      <dgm:prSet presAssocID="{B59EE432-5D0D-4A1C-B017-D6045E15DA54}" presName="node" presStyleLbl="node1" presStyleIdx="3" presStyleCnt="5">
        <dgm:presLayoutVars>
          <dgm:bulletEnabled val="1"/>
        </dgm:presLayoutVars>
      </dgm:prSet>
      <dgm:spPr/>
    </dgm:pt>
    <dgm:pt modelId="{E5A562DB-F9A9-0D43-B26F-0AA9F65E9E54}" type="pres">
      <dgm:prSet presAssocID="{EB4409C4-8DD8-4271-8A8C-C3D7A2A05E4C}" presName="sibTrans" presStyleCnt="0"/>
      <dgm:spPr/>
    </dgm:pt>
    <dgm:pt modelId="{865E78F3-46F4-0F48-A94F-0032B5639041}" type="pres">
      <dgm:prSet presAssocID="{039BD7E2-F366-4F65-82AD-7B9BB1326660}" presName="node" presStyleLbl="node1" presStyleIdx="4" presStyleCnt="5">
        <dgm:presLayoutVars>
          <dgm:bulletEnabled val="1"/>
        </dgm:presLayoutVars>
      </dgm:prSet>
      <dgm:spPr/>
    </dgm:pt>
  </dgm:ptLst>
  <dgm:cxnLst>
    <dgm:cxn modelId="{52B36614-C342-2342-9A15-DD6595047457}" type="presOf" srcId="{B59EE432-5D0D-4A1C-B017-D6045E15DA54}" destId="{77841BA9-5426-2940-9AF5-4B2D328DD2CC}" srcOrd="0" destOrd="0" presId="urn:microsoft.com/office/officeart/2005/8/layout/default"/>
    <dgm:cxn modelId="{1EA27B1B-2FC6-4A4F-A3DB-73A97B72B197}" srcId="{88B32EBA-AD8A-4F43-A11F-F8C1CFB3784D}" destId="{039BD7E2-F366-4F65-82AD-7B9BB1326660}" srcOrd="4" destOrd="0" parTransId="{3514744D-4340-4B57-908A-7903AD3C1787}" sibTransId="{4E75E7A1-F5B5-4816-B045-A51C5A612243}"/>
    <dgm:cxn modelId="{5EC1732E-611D-674A-AD6A-A60D43A89A55}" type="presOf" srcId="{79919B9D-426E-48F3-AEDF-FECD3091FDDC}" destId="{EB6FC4F3-894D-FB45-A11A-0EFE0051A9F3}" srcOrd="0" destOrd="0" presId="urn:microsoft.com/office/officeart/2005/8/layout/default"/>
    <dgm:cxn modelId="{DB1F193C-C063-4C42-A6F8-6676963244A6}" type="presOf" srcId="{1760BCF9-3EE2-420D-96C0-E9A2F8AB72B6}" destId="{69270A83-42A4-7E49-BED3-88ABA20946F4}" srcOrd="0" destOrd="0" presId="urn:microsoft.com/office/officeart/2005/8/layout/default"/>
    <dgm:cxn modelId="{3AD98041-6B26-41CA-85D9-A59C67E0581A}" srcId="{88B32EBA-AD8A-4F43-A11F-F8C1CFB3784D}" destId="{1760BCF9-3EE2-420D-96C0-E9A2F8AB72B6}" srcOrd="1" destOrd="0" parTransId="{E22857C3-0FA8-4797-A083-0EF734D4BC07}" sibTransId="{AE97FF2B-BAD4-4A37-8C72-10D161791F0C}"/>
    <dgm:cxn modelId="{77EDB88E-2FDF-4261-AF0A-58CB249E1F6E}" srcId="{88B32EBA-AD8A-4F43-A11F-F8C1CFB3784D}" destId="{B59EE432-5D0D-4A1C-B017-D6045E15DA54}" srcOrd="3" destOrd="0" parTransId="{FCF6585D-24BD-40AF-8E0F-5936624E75F1}" sibTransId="{EB4409C4-8DD8-4271-8A8C-C3D7A2A05E4C}"/>
    <dgm:cxn modelId="{D57C548F-977B-4873-9331-B2B6128D6E43}" srcId="{88B32EBA-AD8A-4F43-A11F-F8C1CFB3784D}" destId="{E12838EB-C743-4DFF-B24A-59265AC60B7E}" srcOrd="2" destOrd="0" parTransId="{1B94CC84-60C8-42F4-ADE5-57CBCFCC6D15}" sibTransId="{28E3B3CE-EB20-44F6-A46D-11DC727BD630}"/>
    <dgm:cxn modelId="{8F8EEFAA-B691-42DA-B362-409668351506}" srcId="{88B32EBA-AD8A-4F43-A11F-F8C1CFB3784D}" destId="{79919B9D-426E-48F3-AEDF-FECD3091FDDC}" srcOrd="0" destOrd="0" parTransId="{9A8FB3F9-BBA6-42DE-A788-79329FFD198F}" sibTransId="{C6789ACA-E2FD-40A5-A83D-855B71C10268}"/>
    <dgm:cxn modelId="{8FC1E1B0-0A5A-DA4E-82EE-6BA1C5FB39F7}" type="presOf" srcId="{88B32EBA-AD8A-4F43-A11F-F8C1CFB3784D}" destId="{CE5EF0C4-1FD1-7B43-823C-821EA466E85F}" srcOrd="0" destOrd="0" presId="urn:microsoft.com/office/officeart/2005/8/layout/default"/>
    <dgm:cxn modelId="{09EF74C0-0E76-CD44-802D-DA7DE2FA78FC}" type="presOf" srcId="{E12838EB-C743-4DFF-B24A-59265AC60B7E}" destId="{6F812AD7-3F95-E447-A6AE-4251FBF8D10B}" srcOrd="0" destOrd="0" presId="urn:microsoft.com/office/officeart/2005/8/layout/default"/>
    <dgm:cxn modelId="{AA7920C2-E7FB-A040-8FBE-EA06BA8A39D6}" type="presOf" srcId="{039BD7E2-F366-4F65-82AD-7B9BB1326660}" destId="{865E78F3-46F4-0F48-A94F-0032B5639041}" srcOrd="0" destOrd="0" presId="urn:microsoft.com/office/officeart/2005/8/layout/default"/>
    <dgm:cxn modelId="{B573C9F1-9D1D-374A-B2CA-20CFB50FACC5}" type="presParOf" srcId="{CE5EF0C4-1FD1-7B43-823C-821EA466E85F}" destId="{EB6FC4F3-894D-FB45-A11A-0EFE0051A9F3}" srcOrd="0" destOrd="0" presId="urn:microsoft.com/office/officeart/2005/8/layout/default"/>
    <dgm:cxn modelId="{EDC7DDC1-7150-0C40-A1DC-07955D1A360C}" type="presParOf" srcId="{CE5EF0C4-1FD1-7B43-823C-821EA466E85F}" destId="{19996181-0483-1443-838D-957174140E37}" srcOrd="1" destOrd="0" presId="urn:microsoft.com/office/officeart/2005/8/layout/default"/>
    <dgm:cxn modelId="{A947B004-E7B4-0348-86AD-8842797A32A6}" type="presParOf" srcId="{CE5EF0C4-1FD1-7B43-823C-821EA466E85F}" destId="{69270A83-42A4-7E49-BED3-88ABA20946F4}" srcOrd="2" destOrd="0" presId="urn:microsoft.com/office/officeart/2005/8/layout/default"/>
    <dgm:cxn modelId="{EF8B5767-7612-6548-9C7E-16DDD8ED4F17}" type="presParOf" srcId="{CE5EF0C4-1FD1-7B43-823C-821EA466E85F}" destId="{4187A055-0E12-8347-9F33-70F3283AEF38}" srcOrd="3" destOrd="0" presId="urn:microsoft.com/office/officeart/2005/8/layout/default"/>
    <dgm:cxn modelId="{F7405ABB-6B7C-8F40-AB80-79A35A717920}" type="presParOf" srcId="{CE5EF0C4-1FD1-7B43-823C-821EA466E85F}" destId="{6F812AD7-3F95-E447-A6AE-4251FBF8D10B}" srcOrd="4" destOrd="0" presId="urn:microsoft.com/office/officeart/2005/8/layout/default"/>
    <dgm:cxn modelId="{5009148C-9E7D-CB49-8B40-4EF7908F3F32}" type="presParOf" srcId="{CE5EF0C4-1FD1-7B43-823C-821EA466E85F}" destId="{7F31D475-25CF-BF4A-B30E-830057B9E994}" srcOrd="5" destOrd="0" presId="urn:microsoft.com/office/officeart/2005/8/layout/default"/>
    <dgm:cxn modelId="{326BEB58-EC46-9D46-9140-BCBAE8EB99AA}" type="presParOf" srcId="{CE5EF0C4-1FD1-7B43-823C-821EA466E85F}" destId="{77841BA9-5426-2940-9AF5-4B2D328DD2CC}" srcOrd="6" destOrd="0" presId="urn:microsoft.com/office/officeart/2005/8/layout/default"/>
    <dgm:cxn modelId="{2B334CFD-081F-AD4F-BB06-FB9660DB9FFC}" type="presParOf" srcId="{CE5EF0C4-1FD1-7B43-823C-821EA466E85F}" destId="{E5A562DB-F9A9-0D43-B26F-0AA9F65E9E54}" srcOrd="7" destOrd="0" presId="urn:microsoft.com/office/officeart/2005/8/layout/default"/>
    <dgm:cxn modelId="{68199C7E-1241-8948-90E3-39ADA50E3607}" type="presParOf" srcId="{CE5EF0C4-1FD1-7B43-823C-821EA466E85F}" destId="{865E78F3-46F4-0F48-A94F-0032B563904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BF2D4-1E9A-D644-92A0-0553A5781E69}">
      <dsp:nvSpPr>
        <dsp:cNvPr id="0" name=""/>
        <dsp:cNvSpPr/>
      </dsp:nvSpPr>
      <dsp:spPr>
        <a:xfrm>
          <a:off x="0" y="400049"/>
          <a:ext cx="2667000" cy="1600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a:t>Identità e appartenenza</a:t>
          </a:r>
          <a:endParaRPr lang="en-US" sz="2600" kern="1200"/>
        </a:p>
      </dsp:txBody>
      <dsp:txXfrm>
        <a:off x="0" y="400049"/>
        <a:ext cx="2667000" cy="1600199"/>
      </dsp:txXfrm>
    </dsp:sp>
    <dsp:sp modelId="{8FC57489-0E40-6C46-9B48-D6138389A976}">
      <dsp:nvSpPr>
        <dsp:cNvPr id="0" name=""/>
        <dsp:cNvSpPr/>
      </dsp:nvSpPr>
      <dsp:spPr>
        <a:xfrm>
          <a:off x="2933700" y="400049"/>
          <a:ext cx="2667000" cy="1600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a:t>Identità positiva / negativa </a:t>
          </a:r>
          <a:endParaRPr lang="en-US" sz="2600" kern="1200"/>
        </a:p>
      </dsp:txBody>
      <dsp:txXfrm>
        <a:off x="2933700" y="400049"/>
        <a:ext cx="2667000" cy="1600199"/>
      </dsp:txXfrm>
    </dsp:sp>
    <dsp:sp modelId="{13EDFCBA-4C61-204A-A9AD-329545B1CE36}">
      <dsp:nvSpPr>
        <dsp:cNvPr id="0" name=""/>
        <dsp:cNvSpPr/>
      </dsp:nvSpPr>
      <dsp:spPr>
        <a:xfrm>
          <a:off x="5867399" y="400049"/>
          <a:ext cx="2667000" cy="1600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a:t>Maschile / femminile </a:t>
          </a:r>
          <a:endParaRPr lang="en-US" sz="2600" kern="1200"/>
        </a:p>
      </dsp:txBody>
      <dsp:txXfrm>
        <a:off x="5867399" y="400049"/>
        <a:ext cx="2667000" cy="1600199"/>
      </dsp:txXfrm>
    </dsp:sp>
    <dsp:sp modelId="{5B90A8D7-F647-B641-A2EB-C98297BDC72D}">
      <dsp:nvSpPr>
        <dsp:cNvPr id="0" name=""/>
        <dsp:cNvSpPr/>
      </dsp:nvSpPr>
      <dsp:spPr>
        <a:xfrm>
          <a:off x="0" y="2266949"/>
          <a:ext cx="2667000" cy="1600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a:t>Etnia / etnicità / nazionalità /cittadinanza </a:t>
          </a:r>
          <a:endParaRPr lang="en-US" sz="2600" kern="1200"/>
        </a:p>
      </dsp:txBody>
      <dsp:txXfrm>
        <a:off x="0" y="2266949"/>
        <a:ext cx="2667000" cy="1600199"/>
      </dsp:txXfrm>
    </dsp:sp>
    <dsp:sp modelId="{D4C84EA2-8070-BD4E-9B2A-50615CA3354A}">
      <dsp:nvSpPr>
        <dsp:cNvPr id="0" name=""/>
        <dsp:cNvSpPr/>
      </dsp:nvSpPr>
      <dsp:spPr>
        <a:xfrm>
          <a:off x="2933699" y="2266950"/>
          <a:ext cx="2667000" cy="1600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a:t>Memoria + immaginazione</a:t>
          </a:r>
          <a:endParaRPr lang="en-US" sz="2600" kern="1200"/>
        </a:p>
      </dsp:txBody>
      <dsp:txXfrm>
        <a:off x="2933699" y="2266950"/>
        <a:ext cx="2667000" cy="1600199"/>
      </dsp:txXfrm>
    </dsp:sp>
    <dsp:sp modelId="{0DB5092A-4D0B-D443-8E20-E6497C75CF3B}">
      <dsp:nvSpPr>
        <dsp:cNvPr id="0" name=""/>
        <dsp:cNvSpPr/>
      </dsp:nvSpPr>
      <dsp:spPr>
        <a:xfrm>
          <a:off x="5867399" y="2266950"/>
          <a:ext cx="2667000" cy="16001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a:t>Processi relazionali, non contenuti!</a:t>
          </a:r>
          <a:endParaRPr lang="en-US" sz="2600" kern="1200"/>
        </a:p>
      </dsp:txBody>
      <dsp:txXfrm>
        <a:off x="5867399" y="2266950"/>
        <a:ext cx="2667000" cy="1600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82EFC-258A-FD44-B437-8C5E03E935C0}">
      <dsp:nvSpPr>
        <dsp:cNvPr id="0" name=""/>
        <dsp:cNvSpPr/>
      </dsp:nvSpPr>
      <dsp:spPr>
        <a:xfrm>
          <a:off x="0" y="39342"/>
          <a:ext cx="8534400" cy="9931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Ruoli e aspettative</a:t>
          </a:r>
          <a:endParaRPr lang="en-US" sz="2500" kern="1200"/>
        </a:p>
      </dsp:txBody>
      <dsp:txXfrm>
        <a:off x="48481" y="87823"/>
        <a:ext cx="8437438" cy="896166"/>
      </dsp:txXfrm>
    </dsp:sp>
    <dsp:sp modelId="{F7B300B5-252B-F04F-B88A-E2F3FD2CF97E}">
      <dsp:nvSpPr>
        <dsp:cNvPr id="0" name=""/>
        <dsp:cNvSpPr/>
      </dsp:nvSpPr>
      <dsp:spPr>
        <a:xfrm>
          <a:off x="0" y="1104471"/>
          <a:ext cx="8534400" cy="9931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Arena culturale e politica</a:t>
          </a:r>
          <a:endParaRPr lang="en-US" sz="2500" kern="1200"/>
        </a:p>
      </dsp:txBody>
      <dsp:txXfrm>
        <a:off x="48481" y="1152952"/>
        <a:ext cx="8437438" cy="896166"/>
      </dsp:txXfrm>
    </dsp:sp>
    <dsp:sp modelId="{7C736036-FAB2-EC42-9B9A-54E36C7C8BEE}">
      <dsp:nvSpPr>
        <dsp:cNvPr id="0" name=""/>
        <dsp:cNvSpPr/>
      </dsp:nvSpPr>
      <dsp:spPr>
        <a:xfrm>
          <a:off x="0" y="2169600"/>
          <a:ext cx="8534400" cy="9931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Agency e resistenza </a:t>
          </a:r>
          <a:endParaRPr lang="en-US" sz="2500" kern="1200"/>
        </a:p>
      </dsp:txBody>
      <dsp:txXfrm>
        <a:off x="48481" y="2218081"/>
        <a:ext cx="8437438" cy="896166"/>
      </dsp:txXfrm>
    </dsp:sp>
    <dsp:sp modelId="{A1936D5C-8A2D-0344-85AC-F68C10A7B466}">
      <dsp:nvSpPr>
        <dsp:cNvPr id="0" name=""/>
        <dsp:cNvSpPr/>
      </dsp:nvSpPr>
      <dsp:spPr>
        <a:xfrm>
          <a:off x="0" y="3234728"/>
          <a:ext cx="8534400" cy="9931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a:t>Identità come ‘costruzioni’ di carattere processuale, discontinuo, inventato e contrattuale.</a:t>
          </a:r>
          <a:endParaRPr lang="en-US" sz="2500" kern="1200"/>
        </a:p>
      </dsp:txBody>
      <dsp:txXfrm>
        <a:off x="48481" y="3283209"/>
        <a:ext cx="8437438" cy="896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DB8B6-C8E5-7844-9FAC-C47216F45E8A}">
      <dsp:nvSpPr>
        <dsp:cNvPr id="0" name=""/>
        <dsp:cNvSpPr/>
      </dsp:nvSpPr>
      <dsp:spPr>
        <a:xfrm>
          <a:off x="2351021" y="0"/>
          <a:ext cx="2286000" cy="2286000"/>
        </a:xfrm>
        <a:prstGeom prst="triangle">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41B77D-FAE1-194C-811A-1F8C3DFC05DB}">
      <dsp:nvSpPr>
        <dsp:cNvPr id="0" name=""/>
        <dsp:cNvSpPr/>
      </dsp:nvSpPr>
      <dsp:spPr>
        <a:xfrm>
          <a:off x="2221771" y="1634369"/>
          <a:ext cx="4030399" cy="35778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kern="1200" dirty="0"/>
            <a:t>Modello dinamico </a:t>
          </a:r>
        </a:p>
      </dsp:txBody>
      <dsp:txXfrm>
        <a:off x="2239236" y="1651834"/>
        <a:ext cx="3995469" cy="322851"/>
      </dsp:txXfrm>
    </dsp:sp>
    <dsp:sp modelId="{A6D39A6A-6923-C24F-8E1D-C16F16B871BF}">
      <dsp:nvSpPr>
        <dsp:cNvPr id="0" name=""/>
        <dsp:cNvSpPr/>
      </dsp:nvSpPr>
      <dsp:spPr>
        <a:xfrm>
          <a:off x="1703229" y="245221"/>
          <a:ext cx="4941211" cy="53430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it-IT" sz="2000" kern="1200" dirty="0"/>
            <a:t>-  Confine fluido e strategico, zona liminale (</a:t>
          </a:r>
          <a:r>
            <a:rPr lang="it-IT" sz="2000" kern="1200" dirty="0" err="1"/>
            <a:t>communitas</a:t>
          </a:r>
          <a:r>
            <a:rPr lang="it-IT" sz="2000" kern="1200" dirty="0"/>
            <a:t>)</a:t>
          </a:r>
        </a:p>
      </dsp:txBody>
      <dsp:txXfrm>
        <a:off x="1729311" y="271303"/>
        <a:ext cx="4889047" cy="482136"/>
      </dsp:txXfrm>
    </dsp:sp>
    <dsp:sp modelId="{867400F4-9480-BD4E-8B84-AF7D7FCDB560}">
      <dsp:nvSpPr>
        <dsp:cNvPr id="0" name=""/>
        <dsp:cNvSpPr/>
      </dsp:nvSpPr>
      <dsp:spPr>
        <a:xfrm>
          <a:off x="757053" y="788783"/>
          <a:ext cx="6823104" cy="783448"/>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it-IT" sz="2000" kern="1200" dirty="0"/>
            <a:t>- Etnicità come fenomeno multi-dimensionale e intermittente</a:t>
          </a:r>
        </a:p>
      </dsp:txBody>
      <dsp:txXfrm>
        <a:off x="795298" y="827028"/>
        <a:ext cx="6746614" cy="70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D9971-EE5C-A34F-867E-297CC442F8DB}">
      <dsp:nvSpPr>
        <dsp:cNvPr id="0" name=""/>
        <dsp:cNvSpPr/>
      </dsp:nvSpPr>
      <dsp:spPr>
        <a:xfrm>
          <a:off x="6895" y="400873"/>
          <a:ext cx="2061005" cy="123660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ea typeface="+mn-ea"/>
              <a:cs typeface="+mn-cs"/>
              <a:sym typeface="Symbol" charset="2"/>
            </a:rPr>
            <a:t>norme sociali introiettate </a:t>
          </a:r>
          <a:endParaRPr lang="it-IT" kern="1200" dirty="0"/>
        </a:p>
      </dsp:txBody>
      <dsp:txXfrm>
        <a:off x="43114" y="437092"/>
        <a:ext cx="1988567" cy="1164165"/>
      </dsp:txXfrm>
    </dsp:sp>
    <dsp:sp modelId="{FDCECC7D-A629-694B-8CA8-CD09FB0839EF}">
      <dsp:nvSpPr>
        <dsp:cNvPr id="0" name=""/>
        <dsp:cNvSpPr/>
      </dsp:nvSpPr>
      <dsp:spPr>
        <a:xfrm>
          <a:off x="2274001" y="763610"/>
          <a:ext cx="436933" cy="511129"/>
        </a:xfrm>
        <a:prstGeom prst="righ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it-IT" sz="1300" kern="1200"/>
        </a:p>
      </dsp:txBody>
      <dsp:txXfrm>
        <a:off x="2274001" y="865836"/>
        <a:ext cx="305853" cy="306677"/>
      </dsp:txXfrm>
    </dsp:sp>
    <dsp:sp modelId="{2EBCEB91-41D3-2642-BE83-BA2AA3E59E1D}">
      <dsp:nvSpPr>
        <dsp:cNvPr id="0" name=""/>
        <dsp:cNvSpPr/>
      </dsp:nvSpPr>
      <dsp:spPr>
        <a:xfrm>
          <a:off x="2892303" y="400873"/>
          <a:ext cx="2061005" cy="123660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ea typeface="+mn-ea"/>
              <a:cs typeface="+mn-cs"/>
              <a:sym typeface="Symbol" charset="2"/>
            </a:rPr>
            <a:t>scelta e strategia </a:t>
          </a:r>
          <a:endParaRPr lang="it-IT" kern="1200" dirty="0"/>
        </a:p>
      </dsp:txBody>
      <dsp:txXfrm>
        <a:off x="2928522" y="437092"/>
        <a:ext cx="1988567" cy="1164165"/>
      </dsp:txXfrm>
    </dsp:sp>
    <dsp:sp modelId="{8342A92F-6734-5041-9A34-5F2330C2796C}">
      <dsp:nvSpPr>
        <dsp:cNvPr id="0" name=""/>
        <dsp:cNvSpPr/>
      </dsp:nvSpPr>
      <dsp:spPr>
        <a:xfrm>
          <a:off x="5159409" y="763610"/>
          <a:ext cx="436933" cy="511129"/>
        </a:xfrm>
        <a:prstGeom prst="rightArrow">
          <a:avLst>
            <a:gd name="adj1" fmla="val 60000"/>
            <a:gd name="adj2" fmla="val 50000"/>
          </a:avLst>
        </a:prstGeom>
        <a:gradFill rotWithShape="0">
          <a:gsLst>
            <a:gs pos="0">
              <a:schemeClr val="accent1">
                <a:tint val="60000"/>
                <a:hueOff val="0"/>
                <a:satOff val="0"/>
                <a:lumOff val="0"/>
                <a:alphaOff val="0"/>
                <a:tint val="98000"/>
                <a:satMod val="110000"/>
                <a:lumMod val="104000"/>
              </a:schemeClr>
            </a:gs>
            <a:gs pos="69000">
              <a:schemeClr val="accent1">
                <a:tint val="60000"/>
                <a:hueOff val="0"/>
                <a:satOff val="0"/>
                <a:lumOff val="0"/>
                <a:alphaOff val="0"/>
                <a:shade val="88000"/>
                <a:satMod val="130000"/>
                <a:lumMod val="92000"/>
              </a:schemeClr>
            </a:gs>
            <a:gs pos="100000">
              <a:schemeClr val="accent1">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it-IT" sz="1300" kern="1200"/>
        </a:p>
      </dsp:txBody>
      <dsp:txXfrm>
        <a:off x="5159409" y="865836"/>
        <a:ext cx="305853" cy="306677"/>
      </dsp:txXfrm>
    </dsp:sp>
    <dsp:sp modelId="{1288B1E5-37BC-E54C-BF68-EDC44726AFB9}">
      <dsp:nvSpPr>
        <dsp:cNvPr id="0" name=""/>
        <dsp:cNvSpPr/>
      </dsp:nvSpPr>
      <dsp:spPr>
        <a:xfrm>
          <a:off x="5777710" y="400873"/>
          <a:ext cx="2061005" cy="123660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Nuovo standard comportamentale</a:t>
          </a:r>
        </a:p>
      </dsp:txBody>
      <dsp:txXfrm>
        <a:off x="5813929" y="437092"/>
        <a:ext cx="1988567" cy="1164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5E4C5-C2FD-40FD-810F-2B9DA36CC62C}">
      <dsp:nvSpPr>
        <dsp:cNvPr id="0" name=""/>
        <dsp:cNvSpPr/>
      </dsp:nvSpPr>
      <dsp:spPr>
        <a:xfrm>
          <a:off x="0" y="2887"/>
          <a:ext cx="9604375" cy="6149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BA2E4-DB7E-46B1-93C6-EEA48E9AF7A6}">
      <dsp:nvSpPr>
        <dsp:cNvPr id="0" name=""/>
        <dsp:cNvSpPr/>
      </dsp:nvSpPr>
      <dsp:spPr>
        <a:xfrm>
          <a:off x="186025" y="141253"/>
          <a:ext cx="338228" cy="338228"/>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611C4C-8625-4BB9-9E63-55A83EF80006}">
      <dsp:nvSpPr>
        <dsp:cNvPr id="0" name=""/>
        <dsp:cNvSpPr/>
      </dsp:nvSpPr>
      <dsp:spPr>
        <a:xfrm>
          <a:off x="710279" y="2887"/>
          <a:ext cx="8894095" cy="61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83" tIns="65083" rIns="65083" bIns="65083" numCol="1" spcCol="1270" anchor="ctr" anchorCtr="0">
          <a:noAutofit/>
        </a:bodyPr>
        <a:lstStyle/>
        <a:p>
          <a:pPr marL="0" lvl="0" indent="0" algn="l" defTabSz="844550">
            <a:lnSpc>
              <a:spcPct val="90000"/>
            </a:lnSpc>
            <a:spcBef>
              <a:spcPct val="0"/>
            </a:spcBef>
            <a:spcAft>
              <a:spcPct val="35000"/>
            </a:spcAft>
            <a:buNone/>
          </a:pPr>
          <a:r>
            <a:rPr lang="it-IT" sz="1900" kern="1200"/>
            <a:t>Prospettiva intellettuale (Tylor 1871; Frazer)  </a:t>
          </a:r>
          <a:endParaRPr lang="en-US" sz="1900" kern="1200"/>
        </a:p>
      </dsp:txBody>
      <dsp:txXfrm>
        <a:off x="710279" y="2887"/>
        <a:ext cx="8894095" cy="614960"/>
      </dsp:txXfrm>
    </dsp:sp>
    <dsp:sp modelId="{ADA2576B-C8D3-49AD-AEF7-687C85448417}">
      <dsp:nvSpPr>
        <dsp:cNvPr id="0" name=""/>
        <dsp:cNvSpPr/>
      </dsp:nvSpPr>
      <dsp:spPr>
        <a:xfrm>
          <a:off x="0" y="771588"/>
          <a:ext cx="9604375" cy="6149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EEFAE-1582-4C9B-9AAE-7E8A4180A8F2}">
      <dsp:nvSpPr>
        <dsp:cNvPr id="0" name=""/>
        <dsp:cNvSpPr/>
      </dsp:nvSpPr>
      <dsp:spPr>
        <a:xfrm>
          <a:off x="186025" y="909954"/>
          <a:ext cx="338228" cy="338228"/>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3DD3AE-BBED-40C2-88A2-11FE04607D6C}">
      <dsp:nvSpPr>
        <dsp:cNvPr id="0" name=""/>
        <dsp:cNvSpPr/>
      </dsp:nvSpPr>
      <dsp:spPr>
        <a:xfrm>
          <a:off x="710279" y="771588"/>
          <a:ext cx="8894095" cy="61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83" tIns="65083" rIns="65083" bIns="65083" numCol="1" spcCol="1270" anchor="ctr" anchorCtr="0">
          <a:noAutofit/>
        </a:bodyPr>
        <a:lstStyle/>
        <a:p>
          <a:pPr marL="0" lvl="0" indent="0" algn="l" defTabSz="844550">
            <a:lnSpc>
              <a:spcPct val="90000"/>
            </a:lnSpc>
            <a:spcBef>
              <a:spcPct val="0"/>
            </a:spcBef>
            <a:spcAft>
              <a:spcPct val="35000"/>
            </a:spcAft>
            <a:buNone/>
          </a:pPr>
          <a:r>
            <a:rPr lang="it-IT" sz="1900" kern="1200"/>
            <a:t>Sociologica (Malinowski 1922; Durkheim) </a:t>
          </a:r>
          <a:endParaRPr lang="en-US" sz="1900" kern="1200"/>
        </a:p>
      </dsp:txBody>
      <dsp:txXfrm>
        <a:off x="710279" y="771588"/>
        <a:ext cx="8894095" cy="614960"/>
      </dsp:txXfrm>
    </dsp:sp>
    <dsp:sp modelId="{AB2C9A29-9C23-42E9-99A9-C4D8232A12B1}">
      <dsp:nvSpPr>
        <dsp:cNvPr id="0" name=""/>
        <dsp:cNvSpPr/>
      </dsp:nvSpPr>
      <dsp:spPr>
        <a:xfrm>
          <a:off x="0" y="1540289"/>
          <a:ext cx="9604375" cy="6149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A0C915-4C2E-4A36-8BFA-F07DFAC8850D}">
      <dsp:nvSpPr>
        <dsp:cNvPr id="0" name=""/>
        <dsp:cNvSpPr/>
      </dsp:nvSpPr>
      <dsp:spPr>
        <a:xfrm>
          <a:off x="186025" y="1678655"/>
          <a:ext cx="338228" cy="338228"/>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2AA991-22E7-483F-8586-CF0F047FDFBE}">
      <dsp:nvSpPr>
        <dsp:cNvPr id="0" name=""/>
        <dsp:cNvSpPr/>
      </dsp:nvSpPr>
      <dsp:spPr>
        <a:xfrm>
          <a:off x="710279" y="1540289"/>
          <a:ext cx="8894095" cy="61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83" tIns="65083" rIns="65083" bIns="65083" numCol="1" spcCol="1270" anchor="ctr" anchorCtr="0">
          <a:noAutofit/>
        </a:bodyPr>
        <a:lstStyle/>
        <a:p>
          <a:pPr marL="0" lvl="0" indent="0" algn="l" defTabSz="844550">
            <a:lnSpc>
              <a:spcPct val="90000"/>
            </a:lnSpc>
            <a:spcBef>
              <a:spcPct val="0"/>
            </a:spcBef>
            <a:spcAft>
              <a:spcPct val="35000"/>
            </a:spcAft>
            <a:buNone/>
          </a:pPr>
          <a:r>
            <a:rPr lang="it-IT" sz="1900" kern="1200"/>
            <a:t>Significato (valori, fini ultimi)</a:t>
          </a:r>
          <a:endParaRPr lang="en-US" sz="1900" kern="1200"/>
        </a:p>
      </dsp:txBody>
      <dsp:txXfrm>
        <a:off x="710279" y="1540289"/>
        <a:ext cx="8894095" cy="614960"/>
      </dsp:txXfrm>
    </dsp:sp>
    <dsp:sp modelId="{D15639DD-27C0-4FE7-BA1D-042473B8E4A2}">
      <dsp:nvSpPr>
        <dsp:cNvPr id="0" name=""/>
        <dsp:cNvSpPr/>
      </dsp:nvSpPr>
      <dsp:spPr>
        <a:xfrm>
          <a:off x="0" y="2308990"/>
          <a:ext cx="9604375" cy="61496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05517-4ED8-4735-A468-EA328A1C5587}">
      <dsp:nvSpPr>
        <dsp:cNvPr id="0" name=""/>
        <dsp:cNvSpPr/>
      </dsp:nvSpPr>
      <dsp:spPr>
        <a:xfrm>
          <a:off x="186025" y="2447356"/>
          <a:ext cx="338228" cy="338228"/>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8E9667-31DE-42C6-B874-735CBB34380C}">
      <dsp:nvSpPr>
        <dsp:cNvPr id="0" name=""/>
        <dsp:cNvSpPr/>
      </dsp:nvSpPr>
      <dsp:spPr>
        <a:xfrm>
          <a:off x="710279" y="2308990"/>
          <a:ext cx="8894095" cy="61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83" tIns="65083" rIns="65083" bIns="65083" numCol="1" spcCol="1270" anchor="ctr" anchorCtr="0">
          <a:noAutofit/>
        </a:bodyPr>
        <a:lstStyle/>
        <a:p>
          <a:pPr marL="0" lvl="0" indent="0" algn="l" defTabSz="844550">
            <a:lnSpc>
              <a:spcPct val="90000"/>
            </a:lnSpc>
            <a:spcBef>
              <a:spcPct val="0"/>
            </a:spcBef>
            <a:spcAft>
              <a:spcPct val="35000"/>
            </a:spcAft>
            <a:buNone/>
          </a:pPr>
          <a:r>
            <a:rPr lang="it-IT" sz="1900" kern="1200"/>
            <a:t>Potere (autorità a sanzionare i valori)</a:t>
          </a:r>
          <a:endParaRPr lang="en-US" sz="1900" kern="1200"/>
        </a:p>
      </dsp:txBody>
      <dsp:txXfrm>
        <a:off x="710279" y="2308990"/>
        <a:ext cx="8894095" cy="614960"/>
      </dsp:txXfrm>
    </dsp:sp>
    <dsp:sp modelId="{3F41C17A-3FE5-4DBF-B92C-E91C664CC033}">
      <dsp:nvSpPr>
        <dsp:cNvPr id="0" name=""/>
        <dsp:cNvSpPr/>
      </dsp:nvSpPr>
      <dsp:spPr>
        <a:xfrm>
          <a:off x="0" y="3077691"/>
          <a:ext cx="9604375" cy="61496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3280E-CA42-48DB-9954-C5EA7BB7C571}">
      <dsp:nvSpPr>
        <dsp:cNvPr id="0" name=""/>
        <dsp:cNvSpPr/>
      </dsp:nvSpPr>
      <dsp:spPr>
        <a:xfrm>
          <a:off x="186025" y="3216058"/>
          <a:ext cx="338228" cy="338228"/>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66F3FB-3382-4B2A-925D-B8BAC3752A18}">
      <dsp:nvSpPr>
        <dsp:cNvPr id="0" name=""/>
        <dsp:cNvSpPr/>
      </dsp:nvSpPr>
      <dsp:spPr>
        <a:xfrm>
          <a:off x="710279" y="3077691"/>
          <a:ext cx="8894095" cy="61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83" tIns="65083" rIns="65083" bIns="65083" numCol="1" spcCol="1270" anchor="ctr" anchorCtr="0">
          <a:noAutofit/>
        </a:bodyPr>
        <a:lstStyle/>
        <a:p>
          <a:pPr marL="0" lvl="0" indent="0" algn="l" defTabSz="844550">
            <a:lnSpc>
              <a:spcPct val="90000"/>
            </a:lnSpc>
            <a:spcBef>
              <a:spcPct val="0"/>
            </a:spcBef>
            <a:spcAft>
              <a:spcPct val="35000"/>
            </a:spcAft>
            <a:buNone/>
          </a:pPr>
          <a:r>
            <a:rPr lang="it-IT" sz="1900" kern="1200"/>
            <a:t>Fz. normativa e protettiva</a:t>
          </a:r>
          <a:endParaRPr lang="en-US" sz="1900" kern="1200"/>
        </a:p>
      </dsp:txBody>
      <dsp:txXfrm>
        <a:off x="710279" y="3077691"/>
        <a:ext cx="8894095" cy="614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FC4F3-894D-FB45-A11A-0EFE0051A9F3}">
      <dsp:nvSpPr>
        <dsp:cNvPr id="0" name=""/>
        <dsp:cNvSpPr/>
      </dsp:nvSpPr>
      <dsp:spPr>
        <a:xfrm>
          <a:off x="255116" y="522"/>
          <a:ext cx="2841919" cy="170515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Media non solo intrattenimento, ma orientamento all’azione quotidiana</a:t>
          </a:r>
          <a:endParaRPr lang="en-US" sz="2100" kern="1200"/>
        </a:p>
      </dsp:txBody>
      <dsp:txXfrm>
        <a:off x="255116" y="522"/>
        <a:ext cx="2841919" cy="1705151"/>
      </dsp:txXfrm>
    </dsp:sp>
    <dsp:sp modelId="{69270A83-42A4-7E49-BED3-88ABA20946F4}">
      <dsp:nvSpPr>
        <dsp:cNvPr id="0" name=""/>
        <dsp:cNvSpPr/>
      </dsp:nvSpPr>
      <dsp:spPr>
        <a:xfrm>
          <a:off x="3381227" y="522"/>
          <a:ext cx="2841919" cy="170515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Immaginazione / Agency   </a:t>
          </a:r>
          <a:endParaRPr lang="en-US" sz="2100" kern="1200"/>
        </a:p>
      </dsp:txBody>
      <dsp:txXfrm>
        <a:off x="3381227" y="522"/>
        <a:ext cx="2841919" cy="1705151"/>
      </dsp:txXfrm>
    </dsp:sp>
    <dsp:sp modelId="{6F812AD7-3F95-E447-A6AE-4251FBF8D10B}">
      <dsp:nvSpPr>
        <dsp:cNvPr id="0" name=""/>
        <dsp:cNvSpPr/>
      </dsp:nvSpPr>
      <dsp:spPr>
        <a:xfrm>
          <a:off x="6507339" y="522"/>
          <a:ext cx="2841919" cy="170515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Comunità immaginate, sodalizi transnazionali </a:t>
          </a:r>
          <a:endParaRPr lang="en-US" sz="2100" kern="1200"/>
        </a:p>
      </dsp:txBody>
      <dsp:txXfrm>
        <a:off x="6507339" y="522"/>
        <a:ext cx="2841919" cy="1705151"/>
      </dsp:txXfrm>
    </dsp:sp>
    <dsp:sp modelId="{77841BA9-5426-2940-9AF5-4B2D328DD2CC}">
      <dsp:nvSpPr>
        <dsp:cNvPr id="0" name=""/>
        <dsp:cNvSpPr/>
      </dsp:nvSpPr>
      <dsp:spPr>
        <a:xfrm>
          <a:off x="1818171" y="1989865"/>
          <a:ext cx="2841919" cy="170515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Dis-giunture, località né semplice né scontata</a:t>
          </a:r>
          <a:endParaRPr lang="en-US" sz="2100" kern="1200"/>
        </a:p>
      </dsp:txBody>
      <dsp:txXfrm>
        <a:off x="1818171" y="1989865"/>
        <a:ext cx="2841919" cy="1705151"/>
      </dsp:txXfrm>
    </dsp:sp>
    <dsp:sp modelId="{865E78F3-46F4-0F48-A94F-0032B5639041}">
      <dsp:nvSpPr>
        <dsp:cNvPr id="0" name=""/>
        <dsp:cNvSpPr/>
      </dsp:nvSpPr>
      <dsp:spPr>
        <a:xfrm>
          <a:off x="4944283" y="1989865"/>
          <a:ext cx="2841919" cy="170515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Riti mediatici</a:t>
          </a:r>
          <a:endParaRPr lang="en-US" sz="2100" kern="1200"/>
        </a:p>
      </dsp:txBody>
      <dsp:txXfrm>
        <a:off x="4944283" y="1989865"/>
        <a:ext cx="2841919" cy="1705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563E7-A735-B348-9934-9675D883BE80}" type="datetimeFigureOut">
              <a:rPr lang="it-IT" smtClean="0"/>
              <a:t>06/05/24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BD8E1-B0BA-CA44-9334-17D9CABDC9A3}" type="slidenum">
              <a:rPr lang="it-IT" smtClean="0"/>
              <a:t>‹N›</a:t>
            </a:fld>
            <a:endParaRPr lang="it-IT"/>
          </a:p>
        </p:txBody>
      </p:sp>
    </p:spTree>
    <p:extLst>
      <p:ext uri="{BB962C8B-B14F-4D97-AF65-F5344CB8AC3E}">
        <p14:creationId xmlns:p14="http://schemas.microsoft.com/office/powerpoint/2010/main" val="247369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2"/>
          <p:cNvSpPr>
            <a:spLocks noGrp="1" noRot="1" noChangeAspect="1" noChangeArrowheads="1" noTextEdit="1"/>
          </p:cNvSpPr>
          <p:nvPr>
            <p:ph type="sldImg"/>
          </p:nvPr>
        </p:nvSpPr>
        <p:spPr>
          <a:xfrm>
            <a:off x="617538" y="877888"/>
            <a:ext cx="5616575" cy="3160712"/>
          </a:xfrm>
        </p:spPr>
      </p:sp>
      <p:sp>
        <p:nvSpPr>
          <p:cNvPr id="58371" name="Text Box 3"/>
          <p:cNvSpPr>
            <a:spLocks noGrp="1" noChangeArrowheads="1"/>
          </p:cNvSpPr>
          <p:nvPr>
            <p:ph type="body" idx="1"/>
          </p:nvPr>
        </p:nvSpPr>
        <p:spPr>
          <a:xfrm>
            <a:off x="1060450" y="4349750"/>
            <a:ext cx="4737100" cy="3419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it-IT">
              <a:ea typeface="ＭＳ Ｐゴシック" charset="0"/>
              <a:cs typeface="ＭＳ Ｐゴシック" charset="0"/>
            </a:endParaRPr>
          </a:p>
        </p:txBody>
      </p:sp>
    </p:spTree>
    <p:extLst>
      <p:ext uri="{BB962C8B-B14F-4D97-AF65-F5344CB8AC3E}">
        <p14:creationId xmlns:p14="http://schemas.microsoft.com/office/powerpoint/2010/main" val="388156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2"/>
          <p:cNvSpPr txBox="1">
            <a:spLocks noGrp="1" noRot="1" noChangeAspect="1" noChangeArrowheads="1" noTextEdit="1"/>
          </p:cNvSpPr>
          <p:nvPr>
            <p:ph type="sldImg"/>
          </p:nvPr>
        </p:nvSpPr>
        <p:spPr>
          <a:xfrm>
            <a:off x="381000" y="693738"/>
            <a:ext cx="6096000" cy="3429000"/>
          </a:xfrm>
        </p:spPr>
      </p:sp>
      <p:sp>
        <p:nvSpPr>
          <p:cNvPr id="62467" name="Text Box 3"/>
          <p:cNvSpPr txBox="1">
            <a:spLocks noGrp="1" noChangeArrowheads="1"/>
          </p:cNvSpPr>
          <p:nvPr>
            <p:ph type="body" idx="1"/>
          </p:nvPr>
        </p:nvSpPr>
        <p:spPr>
          <a:xfrm>
            <a:off x="685800" y="4343400"/>
            <a:ext cx="5486400" cy="4114800"/>
          </a:xfrm>
          <a:noFill/>
          <a:ln/>
        </p:spPr>
        <p:txBody>
          <a:bodyPr wrap="none" anchor="ct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A2DA9CF-54B5-2541-B05F-46E535B4598B}" type="datetimeFigureOut">
              <a:rPr lang="it-IT" smtClean="0"/>
              <a:t>06/05/24</a:t>
            </a:fld>
            <a:endParaRPr lang="it-IT"/>
          </a:p>
        </p:txBody>
      </p:sp>
      <p:sp>
        <p:nvSpPr>
          <p:cNvPr id="5" name="Footer Placeholder 4"/>
          <p:cNvSpPr>
            <a:spLocks noGrp="1"/>
          </p:cNvSpPr>
          <p:nvPr>
            <p:ph type="ftr" sz="quarter" idx="11"/>
          </p:nvPr>
        </p:nvSpPr>
        <p:spPr>
          <a:xfrm>
            <a:off x="1127124" y="329307"/>
            <a:ext cx="5943668" cy="309201"/>
          </a:xfrm>
        </p:spPr>
        <p:txBody>
          <a:bodyPr/>
          <a:lstStyle/>
          <a:p>
            <a:endParaRPr lang="it-IT"/>
          </a:p>
        </p:txBody>
      </p:sp>
      <p:sp>
        <p:nvSpPr>
          <p:cNvPr id="6" name="Slide Number Placeholder 5"/>
          <p:cNvSpPr>
            <a:spLocks noGrp="1"/>
          </p:cNvSpPr>
          <p:nvPr>
            <p:ph type="sldNum" sz="quarter" idx="12"/>
          </p:nvPr>
        </p:nvSpPr>
        <p:spPr>
          <a:xfrm>
            <a:off x="9924392" y="134930"/>
            <a:ext cx="811019" cy="503578"/>
          </a:xfrm>
        </p:spPr>
        <p:txBody>
          <a:bodyPr/>
          <a:lstStyle/>
          <a:p>
            <a:fld id="{BCE06C01-438A-3943-8E22-3999B89A76CD}" type="slidenum">
              <a:rPr lang="it-IT" smtClean="0"/>
              <a:t>‹N›</a:t>
            </a:fld>
            <a:endParaRPr lang="it-IT"/>
          </a:p>
        </p:txBody>
      </p:sp>
      <p:pic>
        <p:nvPicPr>
          <p:cNvPr id="16" name="Picture 15"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82220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A2DA9CF-54B5-2541-B05F-46E535B4598B}" type="datetimeFigureOut">
              <a:rPr lang="it-IT" smtClean="0"/>
              <a:t>06/05/24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CE06C01-438A-3943-8E22-3999B89A76CD}" type="slidenum">
              <a:rPr lang="it-IT" smtClean="0"/>
              <a:t>‹N›</a:t>
            </a:fld>
            <a:endParaRPr lang="it-IT"/>
          </a:p>
        </p:txBody>
      </p:sp>
      <p:pic>
        <p:nvPicPr>
          <p:cNvPr id="15" name="Picture 14"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34133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A2DA9CF-54B5-2541-B05F-46E535B4598B}" type="datetimeFigureOut">
              <a:rPr lang="it-IT" smtClean="0"/>
              <a:t>06/05/24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CE06C01-438A-3943-8E22-3999B89A76CD}" type="slidenum">
              <a:rPr lang="it-IT" smtClean="0"/>
              <a:t>‹N›</a:t>
            </a:fld>
            <a:endParaRPr lang="it-IT"/>
          </a:p>
        </p:txBody>
      </p:sp>
      <p:pic>
        <p:nvPicPr>
          <p:cNvPr id="17" name="Picture 16"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51912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0" hangingPunct="1"/>
            <a:r>
              <a:rPr kumimoji="0" lang="it-IT"/>
              <a:t>Fare clic per modificare stile</a:t>
            </a:r>
            <a:endParaRPr kumimoji="0"/>
          </a:p>
        </p:txBody>
      </p:sp>
      <p:sp>
        <p:nvSpPr>
          <p:cNvPr id="3" name="Rectangle 2"/>
          <p:cNvSpPr>
            <a:spLocks noGrp="1"/>
          </p:cNvSpPr>
          <p:nvPr>
            <p:ph type="dt" sz="half" idx="10"/>
          </p:nvPr>
        </p:nvSpPr>
        <p:spPr/>
        <p:txBody>
          <a:bodyPr/>
          <a:lstStyle/>
          <a:p>
            <a:fld id="{E4606EA6-EFEA-4C30-9264-4F9291A5780D}" type="datetime1">
              <a:rPr kumimoji="0" lang="en-US"/>
              <a:pPr/>
              <a:t>5/6/24</a:t>
            </a:fld>
            <a:endParaRPr kumimoji="0" lang="it-IT"/>
          </a:p>
        </p:txBody>
      </p:sp>
      <p:sp>
        <p:nvSpPr>
          <p:cNvPr id="4" name="Rectangle 3"/>
          <p:cNvSpPr>
            <a:spLocks noGrp="1"/>
          </p:cNvSpPr>
          <p:nvPr>
            <p:ph type="ftr" sz="quarter" idx="11"/>
          </p:nvPr>
        </p:nvSpPr>
        <p:spPr/>
        <p:txBody>
          <a:bodyPr/>
          <a:lstStyle/>
          <a:p>
            <a:endParaRPr kumimoji="0" lang="it-IT"/>
          </a:p>
        </p:txBody>
      </p:sp>
      <p:sp>
        <p:nvSpPr>
          <p:cNvPr id="5" name="Rectangle 4"/>
          <p:cNvSpPr>
            <a:spLocks noGrp="1"/>
          </p:cNvSpPr>
          <p:nvPr>
            <p:ph type="sldNum" sz="quarter" idx="12"/>
          </p:nvPr>
        </p:nvSpPr>
        <p:spPr/>
        <p:txBody>
          <a:bodyPr/>
          <a:lstStyle/>
          <a:p>
            <a:pPr algn="ctr"/>
            <a:fld id="{8F82E0A0-C266-4798-8C8F-B9F91E9DA37E}" type="slidenum">
              <a:rPr kumimoji="0" lang="it-IT" sz="1400" b="1">
                <a:solidFill>
                  <a:srgbClr val="FFFFFF"/>
                </a:solidFill>
              </a:rPr>
              <a:pPr algn="ctr"/>
              <a:t>‹N›</a:t>
            </a:fld>
            <a:endParaRPr kumimoji="0" lang="it-IT"/>
          </a:p>
        </p:txBody>
      </p:sp>
      <p:sp>
        <p:nvSpPr>
          <p:cNvPr id="7" name="Rectangle 6"/>
          <p:cNvSpPr>
            <a:spLocks noGrp="1"/>
          </p:cNvSpPr>
          <p:nvPr>
            <p:ph sz="quarter" idx="13"/>
          </p:nvPr>
        </p:nvSpPr>
        <p:spPr>
          <a:xfrm>
            <a:off x="812800" y="1803400"/>
            <a:ext cx="10871200" cy="4368800"/>
          </a:xfrm>
        </p:spPr>
        <p:txBody>
          <a:bodyPr/>
          <a:lstStyle/>
          <a:p>
            <a:pPr lvl="0" eaLnBrk="1" latinLnBrk="0" hangingPunct="1"/>
            <a:r>
              <a:rPr kumimoji="0" lang="it-IT"/>
              <a:t>Fare clic per modificare gli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a:p>
        </p:txBody>
      </p:sp>
    </p:spTree>
    <p:extLst>
      <p:ext uri="{BB962C8B-B14F-4D97-AF65-F5344CB8AC3E}">
        <p14:creationId xmlns:p14="http://schemas.microsoft.com/office/powerpoint/2010/main" val="222417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1_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eaLnBrk="1" latinLnBrk="0" hangingPunct="1">
              <a:buNone/>
              <a:defRPr kumimoji="0" lang="it-IT" sz="4200" b="0"/>
            </a:lvl1pPr>
            <a:extLst/>
          </a:lstStyle>
          <a:p>
            <a:pPr eaLnBrk="1" latinLnBrk="0" hangingPunct="1"/>
            <a:r>
              <a:rPr kumimoji="0" lang="it-IT"/>
              <a:t>Fare clic per modificare stile</a:t>
            </a:r>
            <a:endParaRPr kumimoji="0"/>
          </a:p>
        </p:txBody>
      </p:sp>
      <p:sp>
        <p:nvSpPr>
          <p:cNvPr id="5" name="Date Placeholder 4"/>
          <p:cNvSpPr>
            <a:spLocks noGrp="1"/>
          </p:cNvSpPr>
          <p:nvPr>
            <p:ph type="dt" sz="half" idx="10"/>
          </p:nvPr>
        </p:nvSpPr>
        <p:spPr/>
        <p:txBody>
          <a:bodyPr/>
          <a:lstStyle/>
          <a:p>
            <a:fld id="{F49A8198-4617-485E-9585-4840B69DBBA6}" type="datetime1">
              <a:rPr kumimoji="0" lang="en-US"/>
              <a:pPr/>
              <a:t>5/6/24</a:t>
            </a:fld>
            <a:endParaRPr kumimoji="0" lang="it-IT"/>
          </a:p>
        </p:txBody>
      </p:sp>
      <p:sp>
        <p:nvSpPr>
          <p:cNvPr id="6" name="Footer Placeholder 5"/>
          <p:cNvSpPr>
            <a:spLocks noGrp="1"/>
          </p:cNvSpPr>
          <p:nvPr>
            <p:ph type="ftr" sz="quarter" idx="11"/>
          </p:nvPr>
        </p:nvSpPr>
        <p:spPr/>
        <p:txBody>
          <a:bodyPr/>
          <a:lstStyle/>
          <a:p>
            <a:endParaRPr kumimoji="0" lang="it-IT"/>
          </a:p>
        </p:txBody>
      </p:sp>
      <p:sp>
        <p:nvSpPr>
          <p:cNvPr id="7" name="Slide Number Placeholder 6"/>
          <p:cNvSpPr>
            <a:spLocks noGrp="1"/>
          </p:cNvSpPr>
          <p:nvPr>
            <p:ph type="sldNum" sz="quarter" idx="12"/>
          </p:nvPr>
        </p:nvSpPr>
        <p:spPr/>
        <p:txBody>
          <a:bodyPr/>
          <a:lstStyle>
            <a:lvl1pPr eaLnBrk="1" latinLnBrk="0" hangingPunct="1">
              <a:defRPr kumimoji="0" lang="it-IT">
                <a:solidFill>
                  <a:srgbClr val="FFFFFF"/>
                </a:solidFill>
              </a:defRPr>
            </a:lvl1pPr>
            <a:extLst/>
          </a:lstStyle>
          <a:p>
            <a:fld id="{A3F7CB7D-F184-43C7-B6FD-03D728E1BBFF}" type="slidenum">
              <a:rPr kumimoji="0" lang="it-IT">
                <a:solidFill>
                  <a:srgbClr val="FFFFFF"/>
                </a:solidFill>
              </a:rPr>
              <a:pPr/>
              <a:t>‹N›</a:t>
            </a:fld>
            <a:endParaRPr kumimoji="0" lang="it-IT">
              <a:solidFill>
                <a:srgbClr val="FFFFFF"/>
              </a:solidFill>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it-IT" sz="1800"/>
            </a:lvl1pPr>
            <a:lvl2pPr eaLnBrk="1" latinLnBrk="0" hangingPunct="1">
              <a:buNone/>
              <a:defRPr kumimoji="0" lang="it-IT" sz="1200"/>
            </a:lvl2pPr>
            <a:lvl3pPr eaLnBrk="1" latinLnBrk="0" hangingPunct="1">
              <a:buNone/>
              <a:defRPr kumimoji="0" lang="it-IT" sz="1000"/>
            </a:lvl3pPr>
            <a:lvl4pPr eaLnBrk="1" latinLnBrk="0" hangingPunct="1">
              <a:buNone/>
              <a:defRPr kumimoji="0" lang="it-IT" sz="900"/>
            </a:lvl4pPr>
            <a:lvl5pPr eaLnBrk="1" latinLnBrk="0" hangingPunct="1">
              <a:buNone/>
              <a:defRPr kumimoji="0" lang="it-IT" sz="900"/>
            </a:lvl5pPr>
            <a:extLst/>
          </a:lstStyle>
          <a:p>
            <a:pPr lvl="0" eaLnBrk="1" latinLnBrk="0" hangingPunct="1"/>
            <a:r>
              <a:rPr kumimoji="0" lang="it-IT"/>
              <a:t>Fare clic per modificare gli stili del testo dello schema</a:t>
            </a:r>
          </a:p>
        </p:txBody>
      </p:sp>
      <p:sp>
        <p:nvSpPr>
          <p:cNvPr id="9" name="Content Placeholder 8"/>
          <p:cNvSpPr>
            <a:spLocks noGrp="1"/>
          </p:cNvSpPr>
          <p:nvPr>
            <p:ph sz="quarter" idx="13"/>
          </p:nvPr>
        </p:nvSpPr>
        <p:spPr>
          <a:xfrm>
            <a:off x="3149600" y="1905000"/>
            <a:ext cx="8534400" cy="4267200"/>
          </a:xfrm>
        </p:spPr>
        <p:txBody>
          <a:bodyPr/>
          <a:lstStyle/>
          <a:p>
            <a:pPr lvl="0" eaLnBrk="1" latinLnBrk="0" hangingPunct="1"/>
            <a:r>
              <a:rPr kumimoji="0" lang="it-IT"/>
              <a:t>Fare clic per modificare gli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a:p>
        </p:txBody>
      </p:sp>
    </p:spTree>
    <p:extLst>
      <p:ext uri="{BB962C8B-B14F-4D97-AF65-F5344CB8AC3E}">
        <p14:creationId xmlns:p14="http://schemas.microsoft.com/office/powerpoint/2010/main" val="223589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lvl1pPr>
              <a:defRPr sz="1200"/>
            </a:lvl1pPr>
          </a:lstStyle>
          <a:p>
            <a:fld id="{8A2DA9CF-54B5-2541-B05F-46E535B4598B}" type="datetimeFigureOut">
              <a:rPr lang="it-IT" smtClean="0"/>
              <a:t>06/05/24</a:t>
            </a:fld>
            <a:endParaRPr lang="it-IT"/>
          </a:p>
        </p:txBody>
      </p:sp>
      <p:sp>
        <p:nvSpPr>
          <p:cNvPr id="5" name="Footer Placeholder 4"/>
          <p:cNvSpPr>
            <a:spLocks noGrp="1"/>
          </p:cNvSpPr>
          <p:nvPr>
            <p:ph type="ftr" sz="quarter" idx="11"/>
          </p:nvPr>
        </p:nvSpPr>
        <p:spPr/>
        <p:txBody>
          <a:bodyPr/>
          <a:lstStyle>
            <a:lvl1pPr>
              <a:defRPr sz="1200"/>
            </a:lvl1pPr>
          </a:lstStyle>
          <a:p>
            <a:endParaRPr lang="it-IT"/>
          </a:p>
        </p:txBody>
      </p:sp>
      <p:sp>
        <p:nvSpPr>
          <p:cNvPr id="6" name="Slide Number Placeholder 5"/>
          <p:cNvSpPr>
            <a:spLocks noGrp="1"/>
          </p:cNvSpPr>
          <p:nvPr>
            <p:ph type="sldNum" sz="quarter" idx="12"/>
          </p:nvPr>
        </p:nvSpPr>
        <p:spPr/>
        <p:txBody>
          <a:bodyPr/>
          <a:lstStyle/>
          <a:p>
            <a:fld id="{BCE06C01-438A-3943-8E22-3999B89A76CD}" type="slidenum">
              <a:rPr lang="it-IT" smtClean="0"/>
              <a:t>‹N›</a:t>
            </a:fld>
            <a:endParaRPr lang="it-IT"/>
          </a:p>
        </p:txBody>
      </p:sp>
      <p:pic>
        <p:nvPicPr>
          <p:cNvPr id="24" name="Picture 23"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4524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A2DA9CF-54B5-2541-B05F-46E535B4598B}" type="datetimeFigureOut">
              <a:rPr lang="it-IT" smtClean="0"/>
              <a:t>06/05/24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CE06C01-438A-3943-8E22-3999B89A76CD}" type="slidenum">
              <a:rPr lang="it-IT" smtClean="0"/>
              <a:t>‹N›</a:t>
            </a:fld>
            <a:endParaRPr lang="it-IT"/>
          </a:p>
        </p:txBody>
      </p:sp>
      <p:pic>
        <p:nvPicPr>
          <p:cNvPr id="16" name="Picture 15"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76822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A2DA9CF-54B5-2541-B05F-46E535B4598B}" type="datetimeFigureOut">
              <a:rPr lang="it-IT" smtClean="0"/>
              <a:t>06/05/24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CE06C01-438A-3943-8E22-3999B89A76CD}" type="slidenum">
              <a:rPr lang="it-IT" smtClean="0"/>
              <a:t>‹N›</a:t>
            </a:fld>
            <a:endParaRPr lang="it-IT"/>
          </a:p>
        </p:txBody>
      </p:sp>
      <p:pic>
        <p:nvPicPr>
          <p:cNvPr id="16" name="Picture 15"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29702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129166" y="2974448"/>
            <a:ext cx="4645152" cy="2493876"/>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094337" y="2971669"/>
            <a:ext cx="4645152" cy="2487193"/>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A2DA9CF-54B5-2541-B05F-46E535B4598B}" type="datetimeFigureOut">
              <a:rPr lang="it-IT" smtClean="0"/>
              <a:t>06/05/24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CE06C01-438A-3943-8E22-3999B89A76CD}" type="slidenum">
              <a:rPr lang="it-IT" smtClean="0"/>
              <a:t>‹N›</a:t>
            </a:fld>
            <a:endParaRPr lang="it-IT"/>
          </a:p>
        </p:txBody>
      </p:sp>
      <p:pic>
        <p:nvPicPr>
          <p:cNvPr id="18" name="Picture 17"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1160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A2DA9CF-54B5-2541-B05F-46E535B4598B}" type="datetimeFigureOut">
              <a:rPr lang="it-IT" smtClean="0"/>
              <a:t>06/05/24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CE06C01-438A-3943-8E22-3999B89A76CD}" type="slidenum">
              <a:rPr lang="it-IT" smtClean="0"/>
              <a:t>‹N›</a:t>
            </a:fld>
            <a:endParaRPr lang="it-IT"/>
          </a:p>
        </p:txBody>
      </p:sp>
      <p:pic>
        <p:nvPicPr>
          <p:cNvPr id="14" name="Picture 13"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32864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2DA9CF-54B5-2541-B05F-46E535B4598B}" type="datetimeFigureOut">
              <a:rPr lang="it-IT" smtClean="0"/>
              <a:t>06/05/24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CE06C01-438A-3943-8E22-3999B89A76CD}" type="slidenum">
              <a:rPr lang="it-IT" smtClean="0"/>
              <a:t>‹N›</a:t>
            </a:fld>
            <a:endParaRPr lang="it-IT"/>
          </a:p>
        </p:txBody>
      </p:sp>
    </p:spTree>
    <p:extLst>
      <p:ext uri="{BB962C8B-B14F-4D97-AF65-F5344CB8AC3E}">
        <p14:creationId xmlns:p14="http://schemas.microsoft.com/office/powerpoint/2010/main" val="112551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A2DA9CF-54B5-2541-B05F-46E535B4598B}" type="datetimeFigureOut">
              <a:rPr lang="it-IT" smtClean="0"/>
              <a:t>06/05/24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CE06C01-438A-3943-8E22-3999B89A76CD}" type="slidenum">
              <a:rPr lang="it-IT" smtClean="0"/>
              <a:t>‹N›</a:t>
            </a:fld>
            <a:endParaRPr lang="it-IT"/>
          </a:p>
        </p:txBody>
      </p:sp>
      <p:pic>
        <p:nvPicPr>
          <p:cNvPr id="16" name="Picture 15"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4396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8A2DA9CF-54B5-2541-B05F-46E535B4598B}" type="datetimeFigureOut">
              <a:rPr lang="it-IT" smtClean="0"/>
              <a:t>06/05/24</a:t>
            </a:fld>
            <a:endParaRPr lang="it-IT"/>
          </a:p>
        </p:txBody>
      </p:sp>
      <p:sp>
        <p:nvSpPr>
          <p:cNvPr id="6" name="Footer Placeholder 5"/>
          <p:cNvSpPr>
            <a:spLocks noGrp="1"/>
          </p:cNvSpPr>
          <p:nvPr>
            <p:ph type="ftr" sz="quarter" idx="11"/>
          </p:nvPr>
        </p:nvSpPr>
        <p:spPr>
          <a:xfrm>
            <a:off x="1125300" y="318640"/>
            <a:ext cx="4877818" cy="320931"/>
          </a:xfrm>
        </p:spPr>
        <p:txBody>
          <a:bodyPr/>
          <a:lstStyle/>
          <a:p>
            <a:endParaRPr lang="it-IT"/>
          </a:p>
        </p:txBody>
      </p:sp>
      <p:sp>
        <p:nvSpPr>
          <p:cNvPr id="7" name="Slide Number Placeholder 6"/>
          <p:cNvSpPr>
            <a:spLocks noGrp="1"/>
          </p:cNvSpPr>
          <p:nvPr>
            <p:ph type="sldNum" sz="quarter" idx="12"/>
          </p:nvPr>
        </p:nvSpPr>
        <p:spPr>
          <a:xfrm>
            <a:off x="6176794" y="137408"/>
            <a:ext cx="811019" cy="503578"/>
          </a:xfrm>
        </p:spPr>
        <p:txBody>
          <a:bodyPr/>
          <a:lstStyle/>
          <a:p>
            <a:fld id="{BCE06C01-438A-3943-8E22-3999B89A76CD}" type="slidenum">
              <a:rPr lang="it-IT" smtClean="0"/>
              <a:t>‹N›</a:t>
            </a:fld>
            <a:endParaRPr lang="it-IT"/>
          </a:p>
        </p:txBody>
      </p:sp>
      <p:pic>
        <p:nvPicPr>
          <p:cNvPr id="22" name="Picture 21" descr="RedHashing.emf"/>
          <p:cNvPicPr>
            <a:picLocks/>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36139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5"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A2DA9CF-54B5-2541-B05F-46E535B4598B}" type="datetimeFigureOut">
              <a:rPr lang="it-IT" smtClean="0"/>
              <a:t>06/05/24</a:t>
            </a:fld>
            <a:endParaRPr lang="it-IT"/>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BCE06C01-438A-3943-8E22-3999B89A76CD}" type="slidenum">
              <a:rPr lang="it-IT" smtClean="0"/>
              <a:t>‹N›</a:t>
            </a:fld>
            <a:endParaRPr lang="it-IT"/>
          </a:p>
        </p:txBody>
      </p:sp>
    </p:spTree>
    <p:extLst>
      <p:ext uri="{BB962C8B-B14F-4D97-AF65-F5344CB8AC3E}">
        <p14:creationId xmlns:p14="http://schemas.microsoft.com/office/powerpoint/2010/main" val="18382016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74" r:id="rId12"/>
    <p:sldLayoutId id="2147483775" r:id="rId13"/>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hyperlink" Target="https://www.youtube.com/watch?v=HpfLLkXF8lY" TargetMode="Externa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time_continue=1&amp;v=0jA5B32MP9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A58UcAdcBwk" TargetMode="External"/><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DDC3CE7A-DADC-B742-BA05-16C8304132BA}"/>
              </a:ext>
            </a:extLst>
          </p:cNvPr>
          <p:cNvSpPr>
            <a:spLocks noGrp="1"/>
          </p:cNvSpPr>
          <p:nvPr>
            <p:ph type="title"/>
          </p:nvPr>
        </p:nvSpPr>
        <p:spPr/>
        <p:txBody>
          <a:bodyPr/>
          <a:lstStyle/>
          <a:p>
            <a:endParaRPr lang="it-IT"/>
          </a:p>
        </p:txBody>
      </p:sp>
      <p:sp>
        <p:nvSpPr>
          <p:cNvPr id="7" name="Segnaposto testo 6">
            <a:extLst>
              <a:ext uri="{FF2B5EF4-FFF2-40B4-BE49-F238E27FC236}">
                <a16:creationId xmlns:a16="http://schemas.microsoft.com/office/drawing/2014/main" id="{6EF01A15-5A3E-EC43-85D9-B5AA9E317647}"/>
              </a:ext>
            </a:extLst>
          </p:cNvPr>
          <p:cNvSpPr>
            <a:spLocks noGrp="1"/>
          </p:cNvSpPr>
          <p:nvPr>
            <p:ph type="body" idx="1"/>
          </p:nvPr>
        </p:nvSpPr>
        <p:spPr/>
        <p:txBody>
          <a:bodyPr/>
          <a:lstStyle/>
          <a:p>
            <a:r>
              <a:rPr lang="it-IT" dirty="0" err="1"/>
              <a:t>Inter_cultura</a:t>
            </a:r>
            <a:endParaRPr lang="it-IT" dirty="0"/>
          </a:p>
          <a:p>
            <a:r>
              <a:rPr lang="it-IT" dirty="0" err="1"/>
              <a:t>Multi_lingualism</a:t>
            </a:r>
            <a:endParaRPr lang="it-IT" dirty="0"/>
          </a:p>
          <a:p>
            <a:r>
              <a:rPr lang="it-IT" dirty="0" err="1"/>
              <a:t>Super_diversity</a:t>
            </a:r>
            <a:endParaRPr lang="it-IT" dirty="0"/>
          </a:p>
          <a:p>
            <a:r>
              <a:rPr lang="it-IT" dirty="0" err="1"/>
              <a:t>Backgr</a:t>
            </a:r>
            <a:r>
              <a:rPr lang="it-IT" dirty="0"/>
              <a:t>. </a:t>
            </a:r>
            <a:r>
              <a:rPr lang="it-IT" dirty="0" err="1"/>
              <a:t>Migrat</a:t>
            </a:r>
            <a:r>
              <a:rPr lang="it-IT" dirty="0"/>
              <a:t>.</a:t>
            </a:r>
          </a:p>
          <a:p>
            <a:endParaRPr lang="it-IT" dirty="0"/>
          </a:p>
          <a:p>
            <a:r>
              <a:rPr lang="it-IT" dirty="0" err="1"/>
              <a:t>IN_</a:t>
            </a:r>
            <a:r>
              <a:rPr lang="it-IT" err="1"/>
              <a:t>Ex</a:t>
            </a:r>
            <a:r>
              <a:rPr lang="it-IT"/>
              <a:t>_CLUSIONE</a:t>
            </a:r>
            <a:r>
              <a:rPr lang="it-IT" dirty="0"/>
              <a:t> </a:t>
            </a:r>
          </a:p>
        </p:txBody>
      </p:sp>
      <p:sp>
        <p:nvSpPr>
          <p:cNvPr id="8" name="Segnaposto contenuto 7">
            <a:extLst>
              <a:ext uri="{FF2B5EF4-FFF2-40B4-BE49-F238E27FC236}">
                <a16:creationId xmlns:a16="http://schemas.microsoft.com/office/drawing/2014/main" id="{DDC87489-86EE-3B4A-8A23-1CE2966B96F5}"/>
              </a:ext>
            </a:extLst>
          </p:cNvPr>
          <p:cNvSpPr>
            <a:spLocks noGrp="1"/>
          </p:cNvSpPr>
          <p:nvPr>
            <p:ph sz="quarter" idx="13"/>
          </p:nvPr>
        </p:nvSpPr>
        <p:spPr/>
        <p:txBody>
          <a:bodyPr/>
          <a:lstStyle/>
          <a:p>
            <a:endParaRPr lang="it-IT"/>
          </a:p>
        </p:txBody>
      </p:sp>
      <p:pic>
        <p:nvPicPr>
          <p:cNvPr id="5" name="Immagine 4">
            <a:extLst>
              <a:ext uri="{FF2B5EF4-FFF2-40B4-BE49-F238E27FC236}">
                <a16:creationId xmlns:a16="http://schemas.microsoft.com/office/drawing/2014/main" id="{A12BB80E-27CE-9446-9FBE-205B262B9F18}"/>
              </a:ext>
            </a:extLst>
          </p:cNvPr>
          <p:cNvPicPr>
            <a:picLocks noChangeAspect="1"/>
          </p:cNvPicPr>
          <p:nvPr/>
        </p:nvPicPr>
        <p:blipFill>
          <a:blip r:embed="rId2"/>
          <a:stretch>
            <a:fillRect/>
          </a:stretch>
        </p:blipFill>
        <p:spPr>
          <a:xfrm>
            <a:off x="2946400" y="0"/>
            <a:ext cx="9245600" cy="6115783"/>
          </a:xfrm>
          <a:prstGeom prst="rect">
            <a:avLst/>
          </a:prstGeom>
        </p:spPr>
      </p:pic>
    </p:spTree>
    <p:extLst>
      <p:ext uri="{BB962C8B-B14F-4D97-AF65-F5344CB8AC3E}">
        <p14:creationId xmlns:p14="http://schemas.microsoft.com/office/powerpoint/2010/main" val="3041276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D:\Piero\foto robi\postcard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7527" y="278295"/>
            <a:ext cx="3346451"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2362200" y="5257800"/>
            <a:ext cx="3581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it-IT" sz="1800" i="1">
                <a:solidFill>
                  <a:schemeClr val="bg1"/>
                </a:solidFill>
                <a:latin typeface="Courier New" charset="0"/>
              </a:rPr>
              <a:t>Aborigines</a:t>
            </a:r>
            <a:r>
              <a:rPr lang="it-IT" sz="1800">
                <a:solidFill>
                  <a:schemeClr val="bg1"/>
                </a:solidFill>
                <a:latin typeface="Courier New" charset="0"/>
              </a:rPr>
              <a:t>, 1870</a:t>
            </a:r>
            <a:endParaRPr lang="it-IT" sz="1800"/>
          </a:p>
        </p:txBody>
      </p:sp>
      <p:pic>
        <p:nvPicPr>
          <p:cNvPr id="5" name="Immagine 4">
            <a:extLst>
              <a:ext uri="{FF2B5EF4-FFF2-40B4-BE49-F238E27FC236}">
                <a16:creationId xmlns:a16="http://schemas.microsoft.com/office/drawing/2014/main" id="{46611B2A-8547-3D42-981C-400A28DF6D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753" y="1643638"/>
            <a:ext cx="6434667" cy="3014133"/>
          </a:xfrm>
          <a:prstGeom prst="rect">
            <a:avLst/>
          </a:prstGeom>
        </p:spPr>
      </p:pic>
    </p:spTree>
    <p:extLst>
      <p:ext uri="{BB962C8B-B14F-4D97-AF65-F5344CB8AC3E}">
        <p14:creationId xmlns:p14="http://schemas.microsoft.com/office/powerpoint/2010/main" val="74665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Etnia come fatto politico</a:t>
            </a:r>
            <a:endParaRPr lang="it-IT" dirty="0"/>
          </a:p>
        </p:txBody>
      </p:sp>
      <p:sp>
        <p:nvSpPr>
          <p:cNvPr id="5" name="Segnaposto contenuto 4"/>
          <p:cNvSpPr>
            <a:spLocks noGrp="1"/>
          </p:cNvSpPr>
          <p:nvPr>
            <p:ph sz="quarter" idx="13"/>
          </p:nvPr>
        </p:nvSpPr>
        <p:spPr>
          <a:xfrm>
            <a:off x="812800" y="1803400"/>
            <a:ext cx="5196114" cy="4368800"/>
          </a:xfrm>
        </p:spPr>
        <p:txBody>
          <a:bodyPr>
            <a:normAutofit/>
          </a:bodyPr>
          <a:lstStyle/>
          <a:p>
            <a:r>
              <a:rPr lang="it-IT"/>
              <a:t>Max Weber (1922): etnie sono “nazioni senza stato”</a:t>
            </a:r>
          </a:p>
          <a:p>
            <a:r>
              <a:rPr lang="it-IT"/>
              <a:t>Scuola di Chicago: immigrati con elementi culturali distintivi </a:t>
            </a:r>
            <a:r>
              <a:rPr lang="it-IT">
                <a:latin typeface="Wingdings"/>
                <a:ea typeface="Wingdings"/>
                <a:cs typeface="Wingdings"/>
                <a:sym typeface="Wingdings"/>
              </a:rPr>
              <a:t></a:t>
            </a:r>
            <a:r>
              <a:rPr lang="it-IT">
                <a:sym typeface="Wingdings"/>
              </a:rPr>
              <a:t> </a:t>
            </a:r>
            <a:r>
              <a:rPr lang="it-IT" i="1">
                <a:sym typeface="Wingdings"/>
              </a:rPr>
              <a:t>melting pot</a:t>
            </a:r>
            <a:endParaRPr lang="it-IT">
              <a:sym typeface="Wingdings"/>
            </a:endParaRPr>
          </a:p>
          <a:p>
            <a:r>
              <a:rPr lang="it-IT">
                <a:sym typeface="Wingdings"/>
              </a:rPr>
              <a:t>Scuola di Manchester: Africa urbana, etnia con fz. di orientamento cognitivo e </a:t>
            </a:r>
            <a:r>
              <a:rPr lang="it-IT">
                <a:solidFill>
                  <a:srgbClr val="FF0000"/>
                </a:solidFill>
                <a:sym typeface="Wingdings"/>
              </a:rPr>
              <a:t>organizzativo </a:t>
            </a:r>
            <a:r>
              <a:rPr lang="it-IT">
                <a:sym typeface="Wingdings"/>
              </a:rPr>
              <a:t>(Mitchell 1956)</a:t>
            </a:r>
            <a:endParaRPr lang="it-IT" dirty="0">
              <a:sym typeface="Wingdings"/>
            </a:endParaRPr>
          </a:p>
        </p:txBody>
      </p:sp>
      <p:pic>
        <p:nvPicPr>
          <p:cNvPr id="4" name="Immagine 3">
            <a:extLst>
              <a:ext uri="{FF2B5EF4-FFF2-40B4-BE49-F238E27FC236}">
                <a16:creationId xmlns:a16="http://schemas.microsoft.com/office/drawing/2014/main" id="{B0D4E87F-F7AE-0B4A-9D7C-5CC45BD458A4}"/>
              </a:ext>
            </a:extLst>
          </p:cNvPr>
          <p:cNvPicPr>
            <a:picLocks noChangeAspect="1"/>
          </p:cNvPicPr>
          <p:nvPr/>
        </p:nvPicPr>
        <p:blipFill>
          <a:blip r:embed="rId2"/>
          <a:stretch>
            <a:fillRect/>
          </a:stretch>
        </p:blipFill>
        <p:spPr>
          <a:xfrm>
            <a:off x="7432767" y="0"/>
            <a:ext cx="4759234" cy="6816856"/>
          </a:xfrm>
          <a:prstGeom prst="rect">
            <a:avLst/>
          </a:prstGeom>
          <a:ln>
            <a:solidFill>
              <a:schemeClr val="accent1"/>
            </a:solidFill>
          </a:ln>
        </p:spPr>
      </p:pic>
    </p:spTree>
    <p:extLst>
      <p:ext uri="{BB962C8B-B14F-4D97-AF65-F5344CB8AC3E}">
        <p14:creationId xmlns:p14="http://schemas.microsoft.com/office/powerpoint/2010/main" val="172488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3" name="Straight Connector 12">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6C7197-0C70-72A0-6C49-0495EFDD5C7D}"/>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r="-1"/>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olo 1"/>
          <p:cNvSpPr>
            <a:spLocks noGrp="1"/>
          </p:cNvSpPr>
          <p:nvPr>
            <p:ph type="title"/>
          </p:nvPr>
        </p:nvSpPr>
        <p:spPr>
          <a:xfrm>
            <a:off x="1130271" y="1193800"/>
            <a:ext cx="3193050" cy="4699000"/>
          </a:xfrm>
        </p:spPr>
        <p:txBody>
          <a:bodyPr vert="horz" lIns="91440" tIns="45720" rIns="91440" bIns="45720" rtlCol="0" anchor="ctr">
            <a:normAutofit/>
          </a:bodyPr>
          <a:lstStyle/>
          <a:p>
            <a:r>
              <a:rPr lang="en-US"/>
              <a:t>Approccio interazionista: confine etnico</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sz="quarter" idx="13"/>
          </p:nvPr>
        </p:nvSpPr>
        <p:spPr>
          <a:xfrm>
            <a:off x="4976636" y="1193800"/>
            <a:ext cx="6085091" cy="4699000"/>
          </a:xfrm>
        </p:spPr>
        <p:txBody>
          <a:bodyPr vert="horz" lIns="91440" tIns="45720" rIns="91440" bIns="45720" rtlCol="0" anchor="ctr">
            <a:normAutofit/>
          </a:bodyPr>
          <a:lstStyle/>
          <a:p>
            <a:r>
              <a:rPr lang="en-US">
                <a:sym typeface="Wingdings"/>
              </a:rPr>
              <a:t>Gruppo etnico come prodotto di un processo di organizzazione sociale e politica della differenza culturale</a:t>
            </a:r>
            <a:endParaRPr lang="en-US"/>
          </a:p>
          <a:p>
            <a:r>
              <a:rPr lang="en-US"/>
              <a:t>Il confine TRA gruppi è generativo dei gruppi</a:t>
            </a:r>
          </a:p>
          <a:p>
            <a:r>
              <a:rPr lang="en-US"/>
              <a:t>Rapporti politici endo/eso-geni + autodefinizione</a:t>
            </a:r>
          </a:p>
          <a:p>
            <a:pPr marL="0"/>
            <a:endParaRPr lang="en-US">
              <a:sym typeface="Wingdings"/>
            </a:endParaRPr>
          </a:p>
          <a:p>
            <a:pPr marL="0"/>
            <a:r>
              <a:rPr lang="en-US">
                <a:sym typeface="Wingdings"/>
              </a:rPr>
              <a:t>appartenenza e ascrizione al gruppo ‘etnico’</a:t>
            </a:r>
            <a:endParaRPr lang="en-US"/>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63093287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3256" name="Picture 53255">
            <a:extLst>
              <a:ext uri="{FF2B5EF4-FFF2-40B4-BE49-F238E27FC236}">
                <a16:creationId xmlns:a16="http://schemas.microsoft.com/office/drawing/2014/main" id="{6C4AC067-D504-471C-8EA7-D3CB990B8D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53258" name="Rectangle 53257">
            <a:extLst>
              <a:ext uri="{FF2B5EF4-FFF2-40B4-BE49-F238E27FC236}">
                <a16:creationId xmlns:a16="http://schemas.microsoft.com/office/drawing/2014/main" id="{C5725D68-8A0E-415C-AF7F-3771B66B9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53260" name="Straight Connector 53259">
            <a:extLst>
              <a:ext uri="{FF2B5EF4-FFF2-40B4-BE49-F238E27FC236}">
                <a16:creationId xmlns:a16="http://schemas.microsoft.com/office/drawing/2014/main" id="{6BE714B4-F36E-4926-93B3-190E5EC13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3262" name="Picture 53261">
            <a:extLst>
              <a:ext uri="{FF2B5EF4-FFF2-40B4-BE49-F238E27FC236}">
                <a16:creationId xmlns:a16="http://schemas.microsoft.com/office/drawing/2014/main" id="{6C6CF9F7-5642-4F7B-8A15-C78EA0AB9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pic>
        <p:nvPicPr>
          <p:cNvPr id="53251" name="Picture 4" descr="MoneyChangersPakAfgBorder"/>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r="-1"/>
          <a:stretch/>
        </p:blipFill>
        <p:spPr bwMode="auto">
          <a:xfrm>
            <a:off x="20" y="10"/>
            <a:ext cx="12191675"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64" name="Rectangle 53263">
            <a:extLst>
              <a:ext uri="{FF2B5EF4-FFF2-40B4-BE49-F238E27FC236}">
                <a16:creationId xmlns:a16="http://schemas.microsoft.com/office/drawing/2014/main" id="{7FF8FD37-69FD-4904-9D4C-B8D8D6458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8631" y="4738327"/>
            <a:ext cx="4631232" cy="1618025"/>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49" name="Rectangle 2"/>
          <p:cNvSpPr>
            <a:spLocks noGrp="1" noChangeArrowheads="1"/>
          </p:cNvSpPr>
          <p:nvPr>
            <p:ph type="title"/>
          </p:nvPr>
        </p:nvSpPr>
        <p:spPr>
          <a:xfrm>
            <a:off x="3946597" y="5212721"/>
            <a:ext cx="4289439" cy="979171"/>
          </a:xfrm>
        </p:spPr>
        <p:txBody>
          <a:bodyPr vert="horz" lIns="91440" tIns="45720" rIns="91440" bIns="45720" rtlCol="0" anchor="b">
            <a:normAutofit/>
          </a:bodyPr>
          <a:lstStyle/>
          <a:p>
            <a:r>
              <a:rPr lang="en-US" sz="2000">
                <a:solidFill>
                  <a:srgbClr val="FFFFFE"/>
                </a:solidFill>
              </a:rPr>
              <a:t>Zone liminali : frontiere </a:t>
            </a:r>
          </a:p>
        </p:txBody>
      </p:sp>
      <p:pic>
        <p:nvPicPr>
          <p:cNvPr id="53266" name="Picture 53265">
            <a:extLst>
              <a:ext uri="{FF2B5EF4-FFF2-40B4-BE49-F238E27FC236}">
                <a16:creationId xmlns:a16="http://schemas.microsoft.com/office/drawing/2014/main" id="{82C34407-2F51-41BA-8853-CED1E7FF7A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6" t="474" r="62342" b="36564"/>
          <a:stretch/>
        </p:blipFill>
        <p:spPr>
          <a:xfrm>
            <a:off x="3921196" y="4901826"/>
            <a:ext cx="4306824" cy="155448"/>
          </a:xfrm>
          <a:prstGeom prst="rect">
            <a:avLst/>
          </a:prstGeom>
          <a:noFill/>
          <a:ln>
            <a:noFill/>
          </a:ln>
        </p:spPr>
      </p:pic>
    </p:spTree>
    <p:extLst>
      <p:ext uri="{BB962C8B-B14F-4D97-AF65-F5344CB8AC3E}">
        <p14:creationId xmlns:p14="http://schemas.microsoft.com/office/powerpoint/2010/main" val="391622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2204943" y="685800"/>
            <a:ext cx="7556500" cy="837011"/>
          </a:xfrm>
        </p:spPr>
        <p:txBody>
          <a:bodyPr>
            <a:normAutofit fontScale="90000"/>
          </a:bodyPr>
          <a:lstStyle/>
          <a:p>
            <a:pPr eaLnBrk="1" hangingPunct="1"/>
            <a:r>
              <a:rPr lang="it-IT" dirty="0">
                <a:latin typeface="Tw Cen MT" charset="0"/>
                <a:ea typeface="ＭＳ Ｐゴシック" charset="0"/>
                <a:cs typeface="ＭＳ Ｐゴシック" charset="0"/>
                <a:sym typeface="Symbol" charset="0"/>
              </a:rPr>
              <a:t>Modello generativo </a:t>
            </a:r>
            <a:br>
              <a:rPr lang="it-IT" dirty="0">
                <a:latin typeface="Tw Cen MT" charset="0"/>
                <a:ea typeface="ＭＳ Ｐゴシック" charset="0"/>
                <a:cs typeface="ＭＳ Ｐゴシック" charset="0"/>
                <a:sym typeface="Symbol" charset="0"/>
              </a:rPr>
            </a:br>
            <a:r>
              <a:rPr lang="it-IT" dirty="0">
                <a:latin typeface="Tw Cen MT" charset="0"/>
                <a:ea typeface="ＭＳ Ｐゴシック" charset="0"/>
                <a:cs typeface="ＭＳ Ｐゴシック" charset="0"/>
                <a:sym typeface="Symbol" charset="0"/>
              </a:rPr>
              <a:t>(</a:t>
            </a:r>
            <a:r>
              <a:rPr lang="it-IT" sz="2800" dirty="0" err="1">
                <a:latin typeface="Tw Cen MT" charset="0"/>
                <a:ea typeface="ＭＳ Ｐゴシック" charset="0"/>
                <a:cs typeface="ＭＳ Ｐゴシック" charset="0"/>
                <a:sym typeface="Symbol" charset="0"/>
              </a:rPr>
              <a:t>F.Barth</a:t>
            </a:r>
            <a:r>
              <a:rPr lang="it-IT" sz="2800" dirty="0">
                <a:latin typeface="Tw Cen MT" charset="0"/>
                <a:ea typeface="ＭＳ Ｐゴシック" charset="0"/>
                <a:cs typeface="ＭＳ Ｐゴシック" charset="0"/>
                <a:sym typeface="Symbol" charset="0"/>
              </a:rPr>
              <a:t>, </a:t>
            </a:r>
            <a:r>
              <a:rPr lang="it-IT" sz="2800" i="1" dirty="0" err="1">
                <a:latin typeface="Tw Cen MT" charset="0"/>
                <a:ea typeface="ＭＳ Ｐゴシック" charset="0"/>
                <a:cs typeface="ＭＳ Ｐゴシック" charset="0"/>
                <a:sym typeface="Symbol" charset="0"/>
              </a:rPr>
              <a:t>Ethnic</a:t>
            </a:r>
            <a:r>
              <a:rPr lang="it-IT" sz="2800" i="1" dirty="0">
                <a:latin typeface="Tw Cen MT" charset="0"/>
                <a:ea typeface="ＭＳ Ｐゴシック" charset="0"/>
                <a:cs typeface="ＭＳ Ｐゴシック" charset="0"/>
                <a:sym typeface="Symbol" charset="0"/>
              </a:rPr>
              <a:t> </a:t>
            </a:r>
            <a:r>
              <a:rPr lang="it-IT" sz="2800" i="1" dirty="0" err="1">
                <a:latin typeface="Tw Cen MT" charset="0"/>
                <a:ea typeface="ＭＳ Ｐゴシック" charset="0"/>
                <a:cs typeface="ＭＳ Ｐゴシック" charset="0"/>
                <a:sym typeface="Symbol" charset="0"/>
              </a:rPr>
              <a:t>groups</a:t>
            </a:r>
            <a:r>
              <a:rPr lang="it-IT" sz="2800" i="1" dirty="0">
                <a:latin typeface="Tw Cen MT" charset="0"/>
                <a:ea typeface="ＭＳ Ｐゴシック" charset="0"/>
                <a:cs typeface="ＭＳ Ｐゴシック" charset="0"/>
                <a:sym typeface="Symbol" charset="0"/>
              </a:rPr>
              <a:t> and </a:t>
            </a:r>
            <a:r>
              <a:rPr lang="it-IT" sz="2800" i="1" dirty="0" err="1">
                <a:latin typeface="Tw Cen MT" charset="0"/>
                <a:ea typeface="ＭＳ Ｐゴシック" charset="0"/>
                <a:cs typeface="ＭＳ Ｐゴシック" charset="0"/>
                <a:sym typeface="Symbol" charset="0"/>
              </a:rPr>
              <a:t>Boundaries</a:t>
            </a:r>
            <a:r>
              <a:rPr lang="it-IT" sz="2800" dirty="0">
                <a:latin typeface="Tw Cen MT" charset="0"/>
                <a:ea typeface="ＭＳ Ｐゴシック" charset="0"/>
                <a:cs typeface="ＭＳ Ｐゴシック" charset="0"/>
                <a:sym typeface="Symbol" charset="0"/>
              </a:rPr>
              <a:t>, 1969)</a:t>
            </a:r>
          </a:p>
        </p:txBody>
      </p:sp>
      <p:graphicFrame>
        <p:nvGraphicFramePr>
          <p:cNvPr id="5" name="Segnaposto contenuto 4"/>
          <p:cNvGraphicFramePr>
            <a:graphicFrameLocks noGrp="1"/>
          </p:cNvGraphicFramePr>
          <p:nvPr>
            <p:ph idx="1"/>
          </p:nvPr>
        </p:nvGraphicFramePr>
        <p:xfrm>
          <a:off x="2438401" y="4115548"/>
          <a:ext cx="8473943"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ma 3"/>
          <p:cNvGraphicFramePr/>
          <p:nvPr/>
        </p:nvGraphicFramePr>
        <p:xfrm>
          <a:off x="2060389" y="2057401"/>
          <a:ext cx="7845612" cy="20383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39950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3" name="Straight Connector 12">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E23CB0-092E-8234-41F8-56C0DB21C687}"/>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r="-1"/>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olo 1"/>
          <p:cNvSpPr>
            <a:spLocks noGrp="1"/>
          </p:cNvSpPr>
          <p:nvPr>
            <p:ph type="title"/>
          </p:nvPr>
        </p:nvSpPr>
        <p:spPr>
          <a:xfrm>
            <a:off x="1130271" y="1193800"/>
            <a:ext cx="3193050" cy="4699000"/>
          </a:xfrm>
        </p:spPr>
        <p:txBody>
          <a:bodyPr vert="horz" lIns="91440" tIns="45720" rIns="91440" bIns="45720" rtlCol="0" anchor="ctr">
            <a:normAutofit/>
          </a:bodyPr>
          <a:lstStyle/>
          <a:p>
            <a:r>
              <a:rPr lang="en-US"/>
              <a:t>Tesi e teorie</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sz="quarter" idx="13"/>
          </p:nvPr>
        </p:nvSpPr>
        <p:spPr>
          <a:xfrm>
            <a:off x="4976636" y="1193800"/>
            <a:ext cx="6085091" cy="4699000"/>
          </a:xfrm>
        </p:spPr>
        <p:txBody>
          <a:bodyPr vert="horz" lIns="91440" tIns="45720" rIns="91440" bIns="45720" rtlCol="0" anchor="ctr">
            <a:normAutofit/>
          </a:bodyPr>
          <a:lstStyle/>
          <a:p>
            <a:r>
              <a:rPr lang="en-US"/>
              <a:t>Primordialista: dimensioni simboliche e identitarie</a:t>
            </a:r>
          </a:p>
          <a:p>
            <a:r>
              <a:rPr lang="en-US"/>
              <a:t>Strumentalista: gruppi etnici come gruppi di interesse</a:t>
            </a:r>
          </a:p>
          <a:p>
            <a:r>
              <a:rPr lang="en-US"/>
              <a:t>Media e immaginari: la comunità immaginata (Anderson)</a:t>
            </a:r>
          </a:p>
          <a:p>
            <a:r>
              <a:rPr lang="en-US"/>
              <a:t>Meticciato originario (J.L.Amselle) </a:t>
            </a:r>
          </a:p>
          <a:p>
            <a:endParaRPr lang="en-US"/>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78971518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090740" y="0"/>
            <a:ext cx="8002588" cy="609398"/>
          </a:xfrm>
        </p:spPr>
        <p:txBody>
          <a:bodyPr vert="horz" lIns="0" tIns="0" rIns="0" bIns="0" rtlCol="0" anchor="b">
            <a:spAutoFit/>
          </a:bodyPr>
          <a:lstStyle/>
          <a:p>
            <a:pP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pPr>
            <a:r>
              <a:rPr lang="en-GB" dirty="0" err="1">
                <a:latin typeface="Tw Cen MT" charset="0"/>
                <a:ea typeface="ＭＳ Ｐゴシック" charset="0"/>
                <a:cs typeface="ＭＳ Ｐゴシック" charset="0"/>
              </a:rPr>
              <a:t>Strumentalizzazioni</a:t>
            </a:r>
            <a:r>
              <a:rPr lang="en-GB" dirty="0">
                <a:latin typeface="Tw Cen MT" charset="0"/>
                <a:ea typeface="ＭＳ Ｐゴシック" charset="0"/>
                <a:cs typeface="ＭＳ Ｐゴシック" charset="0"/>
              </a:rPr>
              <a:t> </a:t>
            </a:r>
            <a:r>
              <a:rPr lang="en-GB" dirty="0" err="1">
                <a:latin typeface="Tw Cen MT" charset="0"/>
                <a:ea typeface="ＭＳ Ｐゴシック" charset="0"/>
                <a:cs typeface="ＭＳ Ｐゴシック" charset="0"/>
              </a:rPr>
              <a:t>ideologiche</a:t>
            </a:r>
            <a:endParaRPr lang="en-GB" dirty="0">
              <a:latin typeface="Tw Cen MT" charset="0"/>
              <a:ea typeface="ＭＳ Ｐゴシック" charset="0"/>
              <a:cs typeface="ＭＳ Ｐゴシック" charset="0"/>
            </a:endParaRPr>
          </a:p>
        </p:txBody>
      </p:sp>
      <p:sp>
        <p:nvSpPr>
          <p:cNvPr id="57346" name="Rectangle 3"/>
          <p:cNvSpPr>
            <a:spLocks noGrp="1" noChangeArrowheads="1"/>
          </p:cNvSpPr>
          <p:nvPr>
            <p:ph idx="1"/>
          </p:nvPr>
        </p:nvSpPr>
        <p:spPr>
          <a:xfrm>
            <a:off x="2090740" y="2171701"/>
            <a:ext cx="8002587" cy="387798"/>
          </a:xfrm>
        </p:spPr>
        <p:txBody>
          <a:bodyPr vert="horz" lIns="0" tIns="0" rIns="0" bIns="0" rtlCol="0">
            <a:spAutoFit/>
          </a:bodyPr>
          <a:lstStyle/>
          <a:p>
            <a:pPr eaLnBrk="1" hangingPunct="1">
              <a:buFont typeface="Wingdings" charset="0"/>
              <a:buNone/>
            </a:pPr>
            <a:endParaRPr lang="it-IT">
              <a:latin typeface="Tw Cen MT" charset="0"/>
              <a:ea typeface="ＭＳ Ｐゴシック" charset="0"/>
              <a:cs typeface="ＭＳ Ｐゴシック" charset="0"/>
            </a:endParaRPr>
          </a:p>
        </p:txBody>
      </p:sp>
      <p:pic>
        <p:nvPicPr>
          <p:cNvPr id="3" name="Immagine 2">
            <a:extLst>
              <a:ext uri="{FF2B5EF4-FFF2-40B4-BE49-F238E27FC236}">
                <a16:creationId xmlns:a16="http://schemas.microsoft.com/office/drawing/2014/main" id="{2B4C121F-35F6-5A46-A379-3F721B320B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7990" y="841890"/>
            <a:ext cx="8714467" cy="5809644"/>
          </a:xfrm>
          <a:prstGeom prst="rect">
            <a:avLst/>
          </a:prstGeom>
        </p:spPr>
      </p:pic>
      <p:sp>
        <p:nvSpPr>
          <p:cNvPr id="4" name="CasellaDiTesto 3">
            <a:extLst>
              <a:ext uri="{FF2B5EF4-FFF2-40B4-BE49-F238E27FC236}">
                <a16:creationId xmlns:a16="http://schemas.microsoft.com/office/drawing/2014/main" id="{FF87C1CF-4354-0C4A-BB0D-86A342CABF8F}"/>
              </a:ext>
            </a:extLst>
          </p:cNvPr>
          <p:cNvSpPr txBox="1"/>
          <p:nvPr/>
        </p:nvSpPr>
        <p:spPr>
          <a:xfrm>
            <a:off x="10267406" y="3435531"/>
            <a:ext cx="1358537" cy="646331"/>
          </a:xfrm>
          <a:prstGeom prst="rect">
            <a:avLst/>
          </a:prstGeom>
          <a:noFill/>
        </p:spPr>
        <p:txBody>
          <a:bodyPr wrap="square" rtlCol="0">
            <a:spAutoFit/>
          </a:bodyPr>
          <a:lstStyle/>
          <a:p>
            <a:r>
              <a:rPr lang="it-IT" dirty="0"/>
              <a:t>Da </a:t>
            </a:r>
            <a:r>
              <a:rPr lang="it-IT" i="1" dirty="0"/>
              <a:t>Limes</a:t>
            </a:r>
            <a:r>
              <a:rPr lang="it-IT" dirty="0"/>
              <a:t> 2017</a:t>
            </a:r>
          </a:p>
        </p:txBody>
      </p:sp>
    </p:spTree>
    <p:extLst>
      <p:ext uri="{BB962C8B-B14F-4D97-AF65-F5344CB8AC3E}">
        <p14:creationId xmlns:p14="http://schemas.microsoft.com/office/powerpoint/2010/main" val="182663104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EB41C6B-6AF2-4E11-A13E-8232380861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33" name="Rectangle 32">
            <a:extLst>
              <a:ext uri="{FF2B5EF4-FFF2-40B4-BE49-F238E27FC236}">
                <a16:creationId xmlns:a16="http://schemas.microsoft.com/office/drawing/2014/main" id="{F59CCED3-233A-4431-B8E1-6F5F7FFD6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35" name="Straight Connector 34">
            <a:extLst>
              <a:ext uri="{FF2B5EF4-FFF2-40B4-BE49-F238E27FC236}">
                <a16:creationId xmlns:a16="http://schemas.microsoft.com/office/drawing/2014/main" id="{68E4D150-CC9C-40EB-A5DB-83F9889C41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E9FBF9D-C712-49B3-AF24-E62FD09922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p:nvSpPr>
          <p:cNvPr id="2" name="Titolo 1"/>
          <p:cNvSpPr>
            <a:spLocks noGrp="1"/>
          </p:cNvSpPr>
          <p:nvPr>
            <p:ph type="title"/>
          </p:nvPr>
        </p:nvSpPr>
        <p:spPr>
          <a:xfrm>
            <a:off x="1130270" y="953324"/>
            <a:ext cx="9603275" cy="1049235"/>
          </a:xfrm>
        </p:spPr>
        <p:txBody>
          <a:bodyPr vert="horz" lIns="91440" tIns="45720" rIns="91440" bIns="45720" rtlCol="0" anchor="t">
            <a:normAutofit/>
          </a:bodyPr>
          <a:lstStyle/>
          <a:p>
            <a:r>
              <a:rPr lang="en-US"/>
              <a:t>CONFLITTI DI CULTURE? </a:t>
            </a:r>
          </a:p>
        </p:txBody>
      </p:sp>
      <p:sp>
        <p:nvSpPr>
          <p:cNvPr id="3" name="Segnaposto contenuto 2"/>
          <p:cNvSpPr>
            <a:spLocks noGrp="1"/>
          </p:cNvSpPr>
          <p:nvPr>
            <p:ph sz="quarter" idx="4294967295"/>
          </p:nvPr>
        </p:nvSpPr>
        <p:spPr>
          <a:xfrm>
            <a:off x="1130270" y="2158175"/>
            <a:ext cx="4158849" cy="3308172"/>
          </a:xfrm>
        </p:spPr>
        <p:txBody>
          <a:bodyPr vert="horz" lIns="91440" tIns="45720" rIns="91440" bIns="45720" rtlCol="0" anchor="t">
            <a:normAutofit/>
          </a:bodyPr>
          <a:lstStyle/>
          <a:p>
            <a:pPr>
              <a:lnSpc>
                <a:spcPct val="110000"/>
              </a:lnSpc>
            </a:pPr>
            <a:r>
              <a:rPr lang="en-US" sz="1300"/>
              <a:t>Retoriche dell’alterità </a:t>
            </a:r>
          </a:p>
          <a:p>
            <a:pPr>
              <a:lnSpc>
                <a:spcPct val="110000"/>
              </a:lnSpc>
            </a:pPr>
            <a:r>
              <a:rPr lang="en-US" sz="1300"/>
              <a:t>Civiltà /inciviltà, barbarie, violenza</a:t>
            </a:r>
          </a:p>
          <a:p>
            <a:pPr marL="0">
              <a:lnSpc>
                <a:spcPct val="110000"/>
              </a:lnSpc>
            </a:pPr>
            <a:r>
              <a:rPr lang="en-US" sz="1300"/>
              <a:t>								</a:t>
            </a:r>
          </a:p>
          <a:p>
            <a:pPr marL="0">
              <a:lnSpc>
                <a:spcPct val="110000"/>
              </a:lnSpc>
            </a:pPr>
            <a:r>
              <a:rPr lang="en-US" sz="1300"/>
              <a:t>Eterogeneità post 1989/2001: </a:t>
            </a:r>
          </a:p>
          <a:p>
            <a:pPr marL="0">
              <a:lnSpc>
                <a:spcPct val="110000"/>
              </a:lnSpc>
            </a:pPr>
            <a:r>
              <a:rPr lang="en-US" sz="1300"/>
              <a:t>il catalogo delle identità cresce, muta, si ramifica, </a:t>
            </a:r>
          </a:p>
          <a:p>
            <a:pPr marL="0">
              <a:lnSpc>
                <a:spcPct val="110000"/>
              </a:lnSpc>
            </a:pPr>
            <a:r>
              <a:rPr lang="en-US" sz="1300"/>
              <a:t>si sviluppa assieme alla rete di rapporti politici</a:t>
            </a:r>
          </a:p>
          <a:p>
            <a:pPr marL="0">
              <a:lnSpc>
                <a:spcPct val="110000"/>
              </a:lnSpc>
            </a:pPr>
            <a:r>
              <a:rPr lang="en-US" sz="1300"/>
              <a:t> ed economici. </a:t>
            </a:r>
          </a:p>
          <a:p>
            <a:pPr marL="0">
              <a:lnSpc>
                <a:spcPct val="110000"/>
              </a:lnSpc>
            </a:pPr>
            <a:r>
              <a:rPr lang="en-US" sz="1300"/>
              <a:t>Dicotomia Noi/loro - </a:t>
            </a:r>
            <a:r>
              <a:rPr lang="en-US" sz="1300" i="1"/>
              <a:t>Securitization</a:t>
            </a:r>
            <a:endParaRPr lang="en-US" sz="1300"/>
          </a:p>
          <a:p>
            <a:pPr marL="0">
              <a:lnSpc>
                <a:spcPct val="110000"/>
              </a:lnSpc>
            </a:pPr>
            <a:endParaRPr lang="en-US" sz="1300" i="1"/>
          </a:p>
          <a:p>
            <a:pPr marL="0">
              <a:lnSpc>
                <a:spcPct val="110000"/>
              </a:lnSpc>
            </a:pPr>
            <a:endParaRPr lang="en-US" sz="1300"/>
          </a:p>
        </p:txBody>
      </p:sp>
      <p:grpSp>
        <p:nvGrpSpPr>
          <p:cNvPr id="39" name="Group 38">
            <a:extLst>
              <a:ext uri="{FF2B5EF4-FFF2-40B4-BE49-F238E27FC236}">
                <a16:creationId xmlns:a16="http://schemas.microsoft.com/office/drawing/2014/main" id="{2CB48DC0-07EF-4B81-B1B4-37690866E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88514" y="2158175"/>
            <a:ext cx="4948659" cy="3308170"/>
            <a:chOff x="7807230" y="2012810"/>
            <a:chExt cx="3251252" cy="3459865"/>
          </a:xfrm>
        </p:grpSpPr>
        <p:sp>
          <p:nvSpPr>
            <p:cNvPr id="40" name="Rectangle 39">
              <a:extLst>
                <a:ext uri="{FF2B5EF4-FFF2-40B4-BE49-F238E27FC236}">
                  <a16:creationId xmlns:a16="http://schemas.microsoft.com/office/drawing/2014/main" id="{41DF74A0-8E96-44AF-AB75-BA0D5E196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719E35-ABE5-4437-9BA3-567A9EADA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Immagine 3" descr="scontro-delle-civilta.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5955948" y="2314897"/>
            <a:ext cx="2221445" cy="2983696"/>
          </a:xfrm>
          <a:prstGeom prst="rect">
            <a:avLst/>
          </a:prstGeom>
        </p:spPr>
      </p:pic>
      <p:pic>
        <p:nvPicPr>
          <p:cNvPr id="5" name="Immagine 4" descr="index securit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44746" y="2316312"/>
            <a:ext cx="2225073" cy="2983696"/>
          </a:xfrm>
          <a:prstGeom prst="rect">
            <a:avLst/>
          </a:prstGeom>
        </p:spPr>
      </p:pic>
    </p:spTree>
    <p:extLst>
      <p:ext uri="{BB962C8B-B14F-4D97-AF65-F5344CB8AC3E}">
        <p14:creationId xmlns:p14="http://schemas.microsoft.com/office/powerpoint/2010/main" val="1252849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3" name="Straight Connector 12">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E2C221-79A2-2AAB-4FE1-0EB9CC1A46B6}"/>
              </a:ext>
            </a:extLst>
          </p:cNvPr>
          <p:cNvPicPr>
            <a:picLocks noChangeAspect="1"/>
          </p:cNvPicPr>
          <p:nvPr/>
        </p:nvPicPr>
        <p:blipFill rotWithShape="1">
          <a:blip r:embed="rId4" cstate="screen">
            <a:alphaModFix amt="50000"/>
            <a:grayscl/>
            <a:extLst>
              <a:ext uri="{28A0092B-C50C-407E-A947-70E740481C1C}">
                <a14:useLocalDpi xmlns:a14="http://schemas.microsoft.com/office/drawing/2010/main"/>
              </a:ext>
            </a:extLst>
          </a:blip>
          <a:srcRect r="-1"/>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olo 1"/>
          <p:cNvSpPr>
            <a:spLocks noGrp="1"/>
          </p:cNvSpPr>
          <p:nvPr>
            <p:ph type="title"/>
          </p:nvPr>
        </p:nvSpPr>
        <p:spPr>
          <a:xfrm>
            <a:off x="1130271" y="1193800"/>
            <a:ext cx="3193050" cy="4699000"/>
          </a:xfrm>
        </p:spPr>
        <p:txBody>
          <a:bodyPr vert="horz" lIns="91440" tIns="45720" rIns="91440" bIns="45720" rtlCol="0" anchor="ctr">
            <a:normAutofit/>
          </a:bodyPr>
          <a:lstStyle/>
          <a:p>
            <a:r>
              <a:rPr lang="en-US"/>
              <a:t>Conflitti religiosi ?</a:t>
            </a:r>
          </a:p>
        </p:txBody>
      </p:sp>
      <p:pic>
        <p:nvPicPr>
          <p:cNvPr id="25" name="Picture 24">
            <a:extLst>
              <a:ext uri="{FF2B5EF4-FFF2-40B4-BE49-F238E27FC236}">
                <a16:creationId xmlns:a16="http://schemas.microsoft.com/office/drawing/2014/main" id="{B7438D12-0AE8-484F-B876-9E855987DC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6" t="474" r="66353" b="36564"/>
          <a:stretch/>
        </p:blipFill>
        <p:spPr>
          <a:xfrm rot="16200000">
            <a:off x="2735573" y="3465576"/>
            <a:ext cx="3849624" cy="155448"/>
          </a:xfrm>
          <a:prstGeom prst="rect">
            <a:avLst/>
          </a:prstGeom>
          <a:noFill/>
          <a:ln>
            <a:noFill/>
          </a:ln>
        </p:spPr>
      </p:pic>
      <p:sp>
        <p:nvSpPr>
          <p:cNvPr id="3" name="Segnaposto contenuto 2"/>
          <p:cNvSpPr>
            <a:spLocks noGrp="1"/>
          </p:cNvSpPr>
          <p:nvPr>
            <p:ph sz="quarter" idx="13"/>
          </p:nvPr>
        </p:nvSpPr>
        <p:spPr>
          <a:xfrm>
            <a:off x="4976636" y="1193800"/>
            <a:ext cx="6085091" cy="4699000"/>
          </a:xfrm>
        </p:spPr>
        <p:txBody>
          <a:bodyPr vert="horz" lIns="91440" tIns="45720" rIns="91440" bIns="45720" rtlCol="0" anchor="ctr">
            <a:normAutofit/>
          </a:bodyPr>
          <a:lstStyle/>
          <a:p>
            <a:r>
              <a:rPr lang="en-US"/>
              <a:t>Essenzialismo islamico</a:t>
            </a:r>
          </a:p>
          <a:p>
            <a:r>
              <a:rPr lang="en-US"/>
              <a:t>Laicità sacralizzata</a:t>
            </a:r>
          </a:p>
          <a:p>
            <a:r>
              <a:rPr lang="en-US"/>
              <a:t>Ideale astratto di società omogenea e uniforme (integrazione) </a:t>
            </a:r>
          </a:p>
          <a:p>
            <a:pPr marL="0"/>
            <a:endParaRPr lang="en-US"/>
          </a:p>
          <a:p>
            <a:pPr marL="0"/>
            <a:r>
              <a:rPr lang="en-US">
                <a:sym typeface="Wingdings"/>
              </a:rPr>
              <a:t> Religione delle culture minoritarie = arretratezza, superstizione, fanatismo (M. Kilani)</a:t>
            </a:r>
            <a:endParaRPr lang="en-US"/>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962331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30270" y="953324"/>
            <a:ext cx="9603275" cy="1049235"/>
          </a:xfrm>
        </p:spPr>
        <p:txBody>
          <a:bodyPr vert="horz" lIns="91440" tIns="45720" rIns="91440" bIns="45720" rtlCol="0" anchor="t">
            <a:normAutofit/>
          </a:bodyPr>
          <a:lstStyle/>
          <a:p>
            <a:r>
              <a:rPr lang="en-US"/>
              <a:t>Valori religiosi</a:t>
            </a:r>
          </a:p>
        </p:txBody>
      </p:sp>
      <p:graphicFrame>
        <p:nvGraphicFramePr>
          <p:cNvPr id="5" name="Segnaposto contenuto 2">
            <a:extLst>
              <a:ext uri="{FF2B5EF4-FFF2-40B4-BE49-F238E27FC236}">
                <a16:creationId xmlns:a16="http://schemas.microsoft.com/office/drawing/2014/main" id="{EA908A28-0CDF-F018-8805-76600E3C24F8}"/>
              </a:ext>
            </a:extLst>
          </p:cNvPr>
          <p:cNvGraphicFramePr>
            <a:graphicFrameLocks noGrp="1"/>
          </p:cNvGraphicFramePr>
          <p:nvPr>
            <p:ph sz="quarter" idx="13"/>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619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Figure scolpite colorate di esseri umani">
            <a:extLst>
              <a:ext uri="{FF2B5EF4-FFF2-40B4-BE49-F238E27FC236}">
                <a16:creationId xmlns:a16="http://schemas.microsoft.com/office/drawing/2014/main" id="{FD648A92-3F0E-B545-61A2-A67CF046A166}"/>
              </a:ext>
            </a:extLst>
          </p:cNvPr>
          <p:cNvPicPr>
            <a:picLocks noChangeAspect="1"/>
          </p:cNvPicPr>
          <p:nvPr/>
        </p:nvPicPr>
        <p:blipFill rotWithShape="1">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b="-1"/>
          <a:stretch/>
        </p:blipFill>
        <p:spPr>
          <a:xfrm>
            <a:off x="305" y="10"/>
            <a:ext cx="12191695" cy="6857990"/>
          </a:xfrm>
          <a:prstGeom prst="rect">
            <a:avLst/>
          </a:prstGeom>
        </p:spPr>
      </p:pic>
      <p:sp>
        <p:nvSpPr>
          <p:cNvPr id="23" name="Rectangle 10">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2E752EB-118D-6944-BA66-661F69D79579}"/>
              </a:ext>
            </a:extLst>
          </p:cNvPr>
          <p:cNvSpPr>
            <a:spLocks noGrp="1"/>
          </p:cNvSpPr>
          <p:nvPr>
            <p:ph type="title"/>
          </p:nvPr>
        </p:nvSpPr>
        <p:spPr>
          <a:xfrm>
            <a:off x="1130270" y="953324"/>
            <a:ext cx="9603275" cy="1049235"/>
          </a:xfrm>
        </p:spPr>
        <p:txBody>
          <a:bodyPr>
            <a:normAutofit/>
          </a:bodyPr>
          <a:lstStyle/>
          <a:p>
            <a:r>
              <a:rPr lang="it-IT" dirty="0"/>
              <a:t>Identità / alterità</a:t>
            </a:r>
          </a:p>
        </p:txBody>
      </p:sp>
      <p:pic>
        <p:nvPicPr>
          <p:cNvPr id="24" name="Picture 12">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p:nvSpPr>
          <p:cNvPr id="3" name="Segnaposto contenuto 2">
            <a:extLst>
              <a:ext uri="{FF2B5EF4-FFF2-40B4-BE49-F238E27FC236}">
                <a16:creationId xmlns:a16="http://schemas.microsoft.com/office/drawing/2014/main" id="{25129DFE-53B0-944A-820E-F7BCE92C5716}"/>
              </a:ext>
            </a:extLst>
          </p:cNvPr>
          <p:cNvSpPr>
            <a:spLocks noGrp="1"/>
          </p:cNvSpPr>
          <p:nvPr>
            <p:ph idx="1"/>
          </p:nvPr>
        </p:nvSpPr>
        <p:spPr>
          <a:xfrm>
            <a:off x="1130270" y="2171769"/>
            <a:ext cx="9603275" cy="3294576"/>
          </a:xfrm>
        </p:spPr>
        <p:txBody>
          <a:bodyPr>
            <a:normAutofit/>
          </a:bodyPr>
          <a:lstStyle/>
          <a:p>
            <a:pPr>
              <a:lnSpc>
                <a:spcPct val="110000"/>
              </a:lnSpc>
            </a:pPr>
            <a:r>
              <a:rPr lang="it-IT" dirty="0"/>
              <a:t>Differenza relazionale</a:t>
            </a:r>
            <a:endParaRPr lang="it-IT"/>
          </a:p>
          <a:p>
            <a:pPr>
              <a:lnSpc>
                <a:spcPct val="110000"/>
              </a:lnSpc>
            </a:pPr>
            <a:r>
              <a:rPr lang="it-IT" dirty="0"/>
              <a:t>Maggioranza / minoranza</a:t>
            </a:r>
            <a:endParaRPr lang="it-IT"/>
          </a:p>
          <a:p>
            <a:pPr>
              <a:lnSpc>
                <a:spcPct val="110000"/>
              </a:lnSpc>
            </a:pPr>
            <a:r>
              <a:rPr lang="it-IT" dirty="0"/>
              <a:t>Integrazione multiculturale (USA) con diritti collettivi</a:t>
            </a:r>
            <a:endParaRPr lang="it-IT"/>
          </a:p>
          <a:p>
            <a:pPr>
              <a:lnSpc>
                <a:spcPct val="110000"/>
              </a:lnSpc>
            </a:pPr>
            <a:r>
              <a:rPr lang="it-IT" dirty="0"/>
              <a:t>Assimilazione (Francia) con diritti individuali universali</a:t>
            </a:r>
            <a:endParaRPr lang="it-IT"/>
          </a:p>
          <a:p>
            <a:pPr>
              <a:lnSpc>
                <a:spcPct val="110000"/>
              </a:lnSpc>
            </a:pPr>
            <a:r>
              <a:rPr lang="it-IT" dirty="0"/>
              <a:t>Subculture / disuguaglianza </a:t>
            </a:r>
            <a:endParaRPr lang="it-IT"/>
          </a:p>
          <a:p>
            <a:pPr>
              <a:lnSpc>
                <a:spcPct val="110000"/>
              </a:lnSpc>
            </a:pPr>
            <a:r>
              <a:rPr lang="it-IT" dirty="0"/>
              <a:t>Gerarchie di potere </a:t>
            </a:r>
            <a:endParaRPr lang="it-IT"/>
          </a:p>
          <a:p>
            <a:pPr>
              <a:lnSpc>
                <a:spcPct val="110000"/>
              </a:lnSpc>
            </a:pPr>
            <a:r>
              <a:rPr lang="it-IT" dirty="0"/>
              <a:t>Stratificazione sociale (classi, coscienza)</a:t>
            </a:r>
            <a:endParaRPr lang="it-IT"/>
          </a:p>
        </p:txBody>
      </p:sp>
      <p:pic>
        <p:nvPicPr>
          <p:cNvPr id="25" name="Picture 14">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26" name="Straight Connector 16">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575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dirty="0"/>
            </a:br>
            <a:br>
              <a:rPr lang="it-IT" dirty="0"/>
            </a:br>
            <a:br>
              <a:rPr lang="it-IT" dirty="0"/>
            </a:br>
            <a:endParaRPr lang="it-IT" sz="3600" dirty="0"/>
          </a:p>
        </p:txBody>
      </p:sp>
      <p:sp>
        <p:nvSpPr>
          <p:cNvPr id="3" name="Segnaposto contenuto 2"/>
          <p:cNvSpPr>
            <a:spLocks noGrp="1"/>
          </p:cNvSpPr>
          <p:nvPr>
            <p:ph sz="quarter" idx="4294967295"/>
          </p:nvPr>
        </p:nvSpPr>
        <p:spPr>
          <a:xfrm>
            <a:off x="1130270" y="1630432"/>
            <a:ext cx="10871200" cy="4368800"/>
          </a:xfrm>
        </p:spPr>
        <p:txBody>
          <a:bodyPr>
            <a:normAutofit/>
          </a:bodyPr>
          <a:lstStyle/>
          <a:p>
            <a:pPr marL="0" indent="0">
              <a:buNone/>
            </a:pPr>
            <a:r>
              <a:rPr lang="it-IT" dirty="0"/>
              <a:t>Differisce da quella del senso comune per il fatto che si muove al di là delle realtà della vita quotidiana verso realtà più ampie che le correggono e le completano</a:t>
            </a:r>
            <a:r>
              <a:rPr lang="is-IS" dirty="0"/>
              <a:t>… Differisce dalla prospettiva scientifica in quanto mette in dubbio le realtà della vita quotidiana non per scetticismo istituzionalizzato ma nei termini di quelle che ritiene essere verità più forti, non ipotetiche. </a:t>
            </a:r>
          </a:p>
          <a:p>
            <a:pPr marL="0" indent="0">
              <a:buNone/>
            </a:pPr>
            <a:r>
              <a:rPr lang="is-IS" dirty="0"/>
              <a:t>La sua parola d’ordine è IMPEGNO, non DISTACCO; </a:t>
            </a:r>
          </a:p>
          <a:p>
            <a:pPr marL="0" indent="0">
              <a:buNone/>
            </a:pPr>
            <a:r>
              <a:rPr lang="is-IS" dirty="0"/>
              <a:t>INCONTRO, non ANALISI.</a:t>
            </a:r>
          </a:p>
          <a:p>
            <a:pPr marL="0" indent="0">
              <a:buNone/>
            </a:pPr>
            <a:r>
              <a:rPr lang="it-IT" dirty="0" err="1"/>
              <a:t>S</a:t>
            </a:r>
            <a:r>
              <a:rPr lang="is-IS" dirty="0"/>
              <a:t>i basa su un sistema di SIMBOLI, RITI e MITI</a:t>
            </a:r>
          </a:p>
          <a:p>
            <a:pPr marL="0" indent="0">
              <a:buNone/>
            </a:pPr>
            <a:r>
              <a:rPr lang="is-IS" dirty="0"/>
              <a:t>				</a:t>
            </a:r>
          </a:p>
          <a:p>
            <a:pPr marL="0" indent="0">
              <a:buNone/>
            </a:pPr>
            <a:endParaRPr lang="it-IT" dirty="0"/>
          </a:p>
        </p:txBody>
      </p:sp>
      <p:sp>
        <p:nvSpPr>
          <p:cNvPr id="4" name="Rettangolo 3">
            <a:extLst>
              <a:ext uri="{FF2B5EF4-FFF2-40B4-BE49-F238E27FC236}">
                <a16:creationId xmlns:a16="http://schemas.microsoft.com/office/drawing/2014/main" id="{7B850D69-2710-1544-A2DF-CAE2FCF10AC4}"/>
              </a:ext>
            </a:extLst>
          </p:cNvPr>
          <p:cNvSpPr/>
          <p:nvPr/>
        </p:nvSpPr>
        <p:spPr>
          <a:xfrm>
            <a:off x="2773680" y="953324"/>
            <a:ext cx="6096000" cy="830997"/>
          </a:xfrm>
          <a:prstGeom prst="rect">
            <a:avLst/>
          </a:prstGeom>
        </p:spPr>
        <p:txBody>
          <a:bodyPr>
            <a:spAutoFit/>
          </a:bodyPr>
          <a:lstStyle/>
          <a:p>
            <a:r>
              <a:rPr lang="it-IT" sz="2400" dirty="0"/>
              <a:t>La prospettiva religiosa (</a:t>
            </a:r>
            <a:r>
              <a:rPr lang="is-IS" sz="2400" dirty="0"/>
              <a:t>C. Geertz 1998)</a:t>
            </a:r>
            <a:br>
              <a:rPr lang="is-IS" sz="2400" dirty="0"/>
            </a:br>
            <a:endParaRPr lang="it-IT" sz="2400" dirty="0"/>
          </a:p>
        </p:txBody>
      </p:sp>
    </p:spTree>
    <p:extLst>
      <p:ext uri="{BB962C8B-B14F-4D97-AF65-F5344CB8AC3E}">
        <p14:creationId xmlns:p14="http://schemas.microsoft.com/office/powerpoint/2010/main" val="3044618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olo 1"/>
          <p:cNvSpPr>
            <a:spLocks noGrp="1"/>
          </p:cNvSpPr>
          <p:nvPr>
            <p:ph type="title"/>
          </p:nvPr>
        </p:nvSpPr>
        <p:spPr>
          <a:xfrm>
            <a:off x="2136775" y="1028701"/>
            <a:ext cx="8153400" cy="742951"/>
          </a:xfrm>
        </p:spPr>
        <p:txBody>
          <a:bodyPr>
            <a:normAutofit/>
          </a:bodyPr>
          <a:lstStyle/>
          <a:p>
            <a:r>
              <a:rPr lang="it-IT">
                <a:latin typeface="Tw Cen MT" charset="0"/>
                <a:ea typeface="ＭＳ Ｐゴシック" charset="0"/>
                <a:cs typeface="ＭＳ Ｐゴシック" charset="0"/>
              </a:rPr>
              <a:t> 	Communitas </a:t>
            </a:r>
          </a:p>
        </p:txBody>
      </p:sp>
      <p:pic>
        <p:nvPicPr>
          <p:cNvPr id="43010" name="Segnaposto contenuto 3" descr="314597-620x387.jpg"/>
          <p:cNvPicPr>
            <a:picLocks noGrp="1" noChangeAspect="1"/>
          </p:cNvPicPr>
          <p:nvPr>
            <p:ph idx="1"/>
          </p:nvPr>
        </p:nvPicPr>
        <p:blipFill>
          <a:blip r:embed="rId2" cstate="screen">
            <a:extLst>
              <a:ext uri="{28A0092B-C50C-407E-A947-70E740481C1C}">
                <a14:useLocalDpi xmlns:a14="http://schemas.microsoft.com/office/drawing/2010/main"/>
              </a:ext>
            </a:extLst>
          </a:blip>
          <a:srcRect l="-6601" r="-6601"/>
          <a:stretch>
            <a:fillRect/>
          </a:stretch>
        </p:blipFill>
        <p:spPr>
          <a:xfrm>
            <a:off x="2019300" y="2057400"/>
            <a:ext cx="8153400" cy="3371851"/>
          </a:xfrm>
        </p:spPr>
      </p:pic>
    </p:spTree>
    <p:extLst>
      <p:ext uri="{BB962C8B-B14F-4D97-AF65-F5344CB8AC3E}">
        <p14:creationId xmlns:p14="http://schemas.microsoft.com/office/powerpoint/2010/main" val="3029287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3" name="Straight Connector 12">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CCF08C-A46B-8983-EF44-827CAFFC8E08}"/>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r="-1" b="-1"/>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olo 1"/>
          <p:cNvSpPr>
            <a:spLocks noGrp="1"/>
          </p:cNvSpPr>
          <p:nvPr>
            <p:ph type="title"/>
          </p:nvPr>
        </p:nvSpPr>
        <p:spPr>
          <a:xfrm>
            <a:off x="1130271" y="1193800"/>
            <a:ext cx="3193050" cy="4699000"/>
          </a:xfrm>
        </p:spPr>
        <p:txBody>
          <a:bodyPr vert="horz" lIns="91440" tIns="45720" rIns="91440" bIns="45720" rtlCol="0" anchor="ctr">
            <a:normAutofit/>
          </a:bodyPr>
          <a:lstStyle/>
          <a:p>
            <a:r>
              <a:rPr lang="en-US"/>
              <a:t>Religioni e identità su scala globale</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sz="quarter" idx="13"/>
          </p:nvPr>
        </p:nvSpPr>
        <p:spPr>
          <a:xfrm>
            <a:off x="4976636" y="1193800"/>
            <a:ext cx="6085091" cy="4699000"/>
          </a:xfrm>
        </p:spPr>
        <p:txBody>
          <a:bodyPr vert="horz" lIns="91440" tIns="45720" rIns="91440" bIns="45720" rtlCol="0" anchor="ctr">
            <a:normAutofit/>
          </a:bodyPr>
          <a:lstStyle/>
          <a:p>
            <a:r>
              <a:rPr lang="en-US"/>
              <a:t>Secolarizzazione e riformulazione del sacro</a:t>
            </a:r>
          </a:p>
          <a:p>
            <a:r>
              <a:rPr lang="en-US"/>
              <a:t>Privatizzazione religiosa</a:t>
            </a:r>
          </a:p>
          <a:p>
            <a:r>
              <a:rPr lang="en-US"/>
              <a:t>Culti e sincretismi</a:t>
            </a:r>
          </a:p>
          <a:p>
            <a:r>
              <a:rPr lang="en-US"/>
              <a:t>Media e mobilità transnazionale</a:t>
            </a:r>
          </a:p>
          <a:p>
            <a:r>
              <a:rPr lang="en-US"/>
              <a:t>Essenzialismo e fondamentalismo culturale  </a:t>
            </a:r>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65598221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121028" y="948706"/>
            <a:ext cx="4507707" cy="1049235"/>
          </a:xfrm>
        </p:spPr>
        <p:txBody>
          <a:bodyPr>
            <a:normAutofit/>
          </a:bodyPr>
          <a:lstStyle/>
          <a:p>
            <a:r>
              <a:rPr lang="it-IT" dirty="0"/>
              <a:t>Etnografie multi-situate</a:t>
            </a:r>
          </a:p>
        </p:txBody>
      </p:sp>
      <p:pic>
        <p:nvPicPr>
          <p:cNvPr id="13" name="Picture 12">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6" t="474" r="60419" b="36564"/>
          <a:stretch/>
        </p:blipFill>
        <p:spPr>
          <a:xfrm>
            <a:off x="1125460" y="643464"/>
            <a:ext cx="4526280" cy="155448"/>
          </a:xfrm>
          <a:prstGeom prst="rect">
            <a:avLst/>
          </a:prstGeom>
          <a:noFill/>
          <a:ln>
            <a:noFill/>
          </a:ln>
        </p:spPr>
      </p:pic>
      <p:sp>
        <p:nvSpPr>
          <p:cNvPr id="3" name="Segnaposto contenuto 2"/>
          <p:cNvSpPr>
            <a:spLocks noGrp="1"/>
          </p:cNvSpPr>
          <p:nvPr>
            <p:ph idx="1"/>
          </p:nvPr>
        </p:nvSpPr>
        <p:spPr>
          <a:xfrm>
            <a:off x="1121030" y="2167151"/>
            <a:ext cx="4503066" cy="3299194"/>
          </a:xfrm>
        </p:spPr>
        <p:txBody>
          <a:bodyPr>
            <a:normAutofit/>
          </a:bodyPr>
          <a:lstStyle/>
          <a:p>
            <a:pPr>
              <a:lnSpc>
                <a:spcPct val="110000"/>
              </a:lnSpc>
            </a:pPr>
            <a:r>
              <a:rPr lang="it-IT" sz="1600"/>
              <a:t>Esplorazione di spazi transnazionali</a:t>
            </a:r>
          </a:p>
          <a:p>
            <a:pPr>
              <a:lnSpc>
                <a:spcPct val="110000"/>
              </a:lnSpc>
            </a:pPr>
            <a:r>
              <a:rPr lang="it-IT" sz="1600"/>
              <a:t>Campo di studio NON è entità chiusa con CONFINI DEFINITI</a:t>
            </a:r>
          </a:p>
          <a:p>
            <a:pPr>
              <a:lnSpc>
                <a:spcPct val="110000"/>
              </a:lnSpc>
            </a:pPr>
            <a:r>
              <a:rPr lang="it-IT" sz="1600" err="1"/>
              <a:t>Setting</a:t>
            </a:r>
            <a:r>
              <a:rPr lang="it-IT" sz="1600"/>
              <a:t> </a:t>
            </a:r>
            <a:r>
              <a:rPr lang="it-IT" sz="1600" err="1"/>
              <a:t>multilocale</a:t>
            </a:r>
            <a:r>
              <a:rPr lang="it-IT" sz="1600"/>
              <a:t> (legami, rimesse, oggetti, flussi mediatici ecc.)</a:t>
            </a:r>
          </a:p>
          <a:p>
            <a:pPr>
              <a:lnSpc>
                <a:spcPct val="110000"/>
              </a:lnSpc>
            </a:pPr>
            <a:r>
              <a:rPr lang="it-IT" sz="1600"/>
              <a:t>Strategie di vite transnazionali</a:t>
            </a:r>
          </a:p>
          <a:p>
            <a:pPr>
              <a:lnSpc>
                <a:spcPct val="110000"/>
              </a:lnSpc>
            </a:pPr>
            <a:r>
              <a:rPr lang="it-IT" sz="1600" err="1"/>
              <a:t>Bifocalità</a:t>
            </a:r>
            <a:r>
              <a:rPr lang="it-IT" sz="1600"/>
              <a:t> dello sguardo antropologico</a:t>
            </a:r>
          </a:p>
          <a:p>
            <a:pPr>
              <a:lnSpc>
                <a:spcPct val="110000"/>
              </a:lnSpc>
            </a:pPr>
            <a:r>
              <a:rPr lang="it-IT" sz="1600"/>
              <a:t>Estensione globale in tempo reale </a:t>
            </a:r>
          </a:p>
          <a:p>
            <a:pPr marL="0" indent="0">
              <a:lnSpc>
                <a:spcPct val="110000"/>
              </a:lnSpc>
              <a:buNone/>
            </a:pPr>
            <a:r>
              <a:rPr lang="it-IT" sz="1600"/>
              <a:t>	(</a:t>
            </a:r>
            <a:r>
              <a:rPr lang="it-IT" sz="1600" err="1"/>
              <a:t>Vertovec</a:t>
            </a:r>
            <a:r>
              <a:rPr lang="it-IT" sz="1600"/>
              <a:t>).</a:t>
            </a:r>
          </a:p>
          <a:p>
            <a:pPr>
              <a:lnSpc>
                <a:spcPct val="110000"/>
              </a:lnSpc>
            </a:pPr>
            <a:endParaRPr lang="it-IT" sz="1600"/>
          </a:p>
          <a:p>
            <a:pPr>
              <a:lnSpc>
                <a:spcPct val="110000"/>
              </a:lnSpc>
            </a:pPr>
            <a:endParaRPr lang="it-IT" sz="1600"/>
          </a:p>
          <a:p>
            <a:pPr marL="68578" indent="0">
              <a:lnSpc>
                <a:spcPct val="110000"/>
              </a:lnSpc>
              <a:buNone/>
            </a:pPr>
            <a:endParaRPr lang="it-IT" sz="1600"/>
          </a:p>
        </p:txBody>
      </p:sp>
      <p:pic>
        <p:nvPicPr>
          <p:cNvPr id="4" name="Immagine 3" descr="say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5622" y="805583"/>
            <a:ext cx="2878020" cy="4660762"/>
          </a:xfrm>
          <a:prstGeom prst="rect">
            <a:avLst/>
          </a:prstGeom>
        </p:spPr>
      </p:pic>
      <p:pic>
        <p:nvPicPr>
          <p:cNvPr id="15" name="Picture 14">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17" name="Straight Connector 16">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592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396" name="Picture 59395" descr="Mani che si tengono per i polsi e si uniscono per formare un cerchio">
            <a:extLst>
              <a:ext uri="{FF2B5EF4-FFF2-40B4-BE49-F238E27FC236}">
                <a16:creationId xmlns:a16="http://schemas.microsoft.com/office/drawing/2014/main" id="{A3A83EEC-9441-9CA5-9556-36C2D7DB76CE}"/>
              </a:ext>
            </a:extLst>
          </p:cNvPr>
          <p:cNvPicPr>
            <a:picLocks noChangeAspect="1"/>
          </p:cNvPicPr>
          <p:nvPr/>
        </p:nvPicPr>
        <p:blipFill rotWithShape="1">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a:xfrm>
            <a:off x="305" y="10"/>
            <a:ext cx="12191695" cy="6857990"/>
          </a:xfrm>
          <a:prstGeom prst="rect">
            <a:avLst/>
          </a:prstGeom>
        </p:spPr>
      </p:pic>
      <p:sp>
        <p:nvSpPr>
          <p:cNvPr id="59402" name="Rectangle 59401">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3" name="Rectangle 2"/>
          <p:cNvSpPr>
            <a:spLocks noGrp="1" noChangeArrowheads="1"/>
          </p:cNvSpPr>
          <p:nvPr>
            <p:ph type="title"/>
          </p:nvPr>
        </p:nvSpPr>
        <p:spPr>
          <a:xfrm>
            <a:off x="1130270" y="953324"/>
            <a:ext cx="9603275" cy="1049235"/>
          </a:xfrm>
        </p:spPr>
        <p:txBody>
          <a:bodyPr>
            <a:normAutofit/>
          </a:bodyPr>
          <a:lstStyle/>
          <a:p>
            <a:pPr eaLnBrk="1" hangingPunct="1"/>
            <a:r>
              <a:rPr lang="it-IT" dirty="0">
                <a:latin typeface="Tw Cen MT" charset="0"/>
                <a:ea typeface="ＭＳ Ｐゴシック" charset="0"/>
                <a:cs typeface="ＭＳ Ｐゴシック" charset="0"/>
              </a:rPr>
              <a:t>Eccessi di cultura</a:t>
            </a:r>
          </a:p>
        </p:txBody>
      </p:sp>
      <p:pic>
        <p:nvPicPr>
          <p:cNvPr id="59404" name="Picture 59403">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p:nvSpPr>
          <p:cNvPr id="59394" name="Rectangle 3"/>
          <p:cNvSpPr>
            <a:spLocks noGrp="1" noChangeArrowheads="1"/>
          </p:cNvSpPr>
          <p:nvPr>
            <p:ph idx="1"/>
          </p:nvPr>
        </p:nvSpPr>
        <p:spPr>
          <a:xfrm>
            <a:off x="1130270" y="2171769"/>
            <a:ext cx="9603275" cy="3294576"/>
          </a:xfrm>
        </p:spPr>
        <p:txBody>
          <a:bodyPr>
            <a:normAutofit/>
          </a:bodyPr>
          <a:lstStyle/>
          <a:p>
            <a:pPr eaLnBrk="1" hangingPunct="1"/>
            <a:r>
              <a:rPr lang="it-IT" dirty="0">
                <a:latin typeface="Tw Cen MT" charset="0"/>
                <a:ea typeface="ＭＳ Ｐゴシック" charset="0"/>
                <a:cs typeface="ＭＳ Ｐゴシック" charset="0"/>
              </a:rPr>
              <a:t>Cultura, identità, etnia, razzismo…</a:t>
            </a:r>
          </a:p>
          <a:p>
            <a:pPr eaLnBrk="1" hangingPunct="1"/>
            <a:r>
              <a:rPr lang="it-IT" dirty="0">
                <a:latin typeface="Tw Cen MT" charset="0"/>
                <a:ea typeface="ＭＳ Ｐゴシック" charset="0"/>
                <a:cs typeface="ＭＳ Ｐゴシック" charset="0"/>
              </a:rPr>
              <a:t>Collocare noi </a:t>
            </a:r>
            <a:r>
              <a:rPr lang="it-IT">
                <a:latin typeface="Tw Cen MT" charset="0"/>
                <a:ea typeface="ＭＳ Ｐゴシック" charset="0"/>
                <a:cs typeface="ＭＳ Ｐゴシック" charset="0"/>
              </a:rPr>
              <a:t>TRA</a:t>
            </a:r>
            <a:r>
              <a:rPr lang="it-IT" dirty="0">
                <a:latin typeface="Tw Cen MT" charset="0"/>
                <a:ea typeface="ＭＳ Ｐゴシック" charset="0"/>
                <a:cs typeface="ＭＳ Ｐゴシック" charset="0"/>
              </a:rPr>
              <a:t> gli altri, non noi/altri</a:t>
            </a:r>
          </a:p>
          <a:p>
            <a:pPr eaLnBrk="1" hangingPunct="1"/>
            <a:r>
              <a:rPr lang="it-IT" dirty="0">
                <a:latin typeface="Tw Cen MT" charset="0"/>
                <a:ea typeface="ＭＳ Ｐゴシック" charset="0"/>
                <a:cs typeface="ＭＳ Ｐゴシック" charset="0"/>
              </a:rPr>
              <a:t>Multiculturalismo rischia di riproporre la diversità culturale, accentuando le differenze (cfr. </a:t>
            </a:r>
            <a:r>
              <a:rPr lang="it-IT" dirty="0" err="1">
                <a:latin typeface="Tw Cen MT" charset="0"/>
                <a:ea typeface="ＭＳ Ｐゴシック" charset="0"/>
                <a:cs typeface="ＭＳ Ｐゴシック" charset="0"/>
              </a:rPr>
              <a:t>affirmative</a:t>
            </a:r>
            <a:r>
              <a:rPr lang="it-IT" dirty="0">
                <a:latin typeface="Tw Cen MT" charset="0"/>
                <a:ea typeface="ＭＳ Ｐゴシック" charset="0"/>
                <a:cs typeface="ＭＳ Ｐゴシック" charset="0"/>
              </a:rPr>
              <a:t> </a:t>
            </a:r>
            <a:r>
              <a:rPr lang="it-IT" dirty="0" err="1">
                <a:latin typeface="Tw Cen MT" charset="0"/>
                <a:ea typeface="ＭＳ Ｐゴシック" charset="0"/>
                <a:cs typeface="ＭＳ Ｐゴシック" charset="0"/>
              </a:rPr>
              <a:t>action</a:t>
            </a:r>
            <a:r>
              <a:rPr lang="it-IT" dirty="0">
                <a:latin typeface="Tw Cen MT" charset="0"/>
                <a:ea typeface="ＭＳ Ｐゴシック" charset="0"/>
                <a:cs typeface="ＭＳ Ｐゴシック" charset="0"/>
              </a:rPr>
              <a:t>)</a:t>
            </a:r>
          </a:p>
          <a:p>
            <a:pPr eaLnBrk="1" hangingPunct="1"/>
            <a:r>
              <a:rPr lang="it-IT" dirty="0">
                <a:latin typeface="Tw Cen MT" charset="0"/>
                <a:ea typeface="ＭＳ Ｐゴシック" charset="0"/>
                <a:cs typeface="ＭＳ Ｐゴシック" charset="0"/>
              </a:rPr>
              <a:t>Ogni cultura è multiculturale!</a:t>
            </a:r>
          </a:p>
          <a:p>
            <a:pPr eaLnBrk="1" hangingPunct="1"/>
            <a:r>
              <a:rPr lang="it-IT" dirty="0">
                <a:latin typeface="Tw Cen MT" charset="0"/>
                <a:ea typeface="ＭＳ Ｐゴシック" charset="0"/>
                <a:cs typeface="ＭＳ Ｐゴシック" charset="0"/>
              </a:rPr>
              <a:t>Diritto all’opacità</a:t>
            </a:r>
          </a:p>
        </p:txBody>
      </p:sp>
      <p:pic>
        <p:nvPicPr>
          <p:cNvPr id="59406" name="Picture 59405">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59408" name="Straight Connector 59407">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497" name="Rectangle 61481">
            <a:extLst>
              <a:ext uri="{FF2B5EF4-FFF2-40B4-BE49-F238E27FC236}">
                <a16:creationId xmlns:a16="http://schemas.microsoft.com/office/drawing/2014/main" id="{CA16C4F0-6EFE-484A-ACDA-9E07170AE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8" name="Rectangle 61483">
            <a:extLst>
              <a:ext uri="{FF2B5EF4-FFF2-40B4-BE49-F238E27FC236}">
                <a16:creationId xmlns:a16="http://schemas.microsoft.com/office/drawing/2014/main" id="{FAC185B6-C5E5-4064-9A4F-446EE4F3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1" name="Titolo 1"/>
          <p:cNvSpPr>
            <a:spLocks noGrp="1"/>
          </p:cNvSpPr>
          <p:nvPr>
            <p:ph type="title"/>
          </p:nvPr>
        </p:nvSpPr>
        <p:spPr>
          <a:xfrm>
            <a:off x="1121029" y="948706"/>
            <a:ext cx="3852444" cy="1049235"/>
          </a:xfrm>
        </p:spPr>
        <p:txBody>
          <a:bodyPr vert="horz" lIns="91440" tIns="45720" rIns="91440" bIns="45720" rtlCol="0" anchor="t">
            <a:normAutofit/>
          </a:bodyPr>
          <a:lstStyle/>
          <a:p>
            <a:r>
              <a:rPr lang="en-US" dirty="0"/>
              <a:t>Diaspora </a:t>
            </a:r>
            <a:br>
              <a:rPr lang="en-US" dirty="0"/>
            </a:br>
            <a:endParaRPr lang="en-US" dirty="0"/>
          </a:p>
        </p:txBody>
      </p:sp>
      <p:pic>
        <p:nvPicPr>
          <p:cNvPr id="61499" name="Picture 61485">
            <a:extLst>
              <a:ext uri="{FF2B5EF4-FFF2-40B4-BE49-F238E27FC236}">
                <a16:creationId xmlns:a16="http://schemas.microsoft.com/office/drawing/2014/main" id="{F7F6E3F1-AA91-46ED-BA02-B1FAF0A3DE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16" t="474" r="66353" b="36564"/>
          <a:stretch/>
        </p:blipFill>
        <p:spPr>
          <a:xfrm>
            <a:off x="1125460" y="643464"/>
            <a:ext cx="3849624" cy="155448"/>
          </a:xfrm>
          <a:prstGeom prst="rect">
            <a:avLst/>
          </a:prstGeom>
          <a:noFill/>
          <a:ln>
            <a:noFill/>
          </a:ln>
        </p:spPr>
      </p:pic>
      <p:sp>
        <p:nvSpPr>
          <p:cNvPr id="61442" name="Segnaposto contenuto 2"/>
          <p:cNvSpPr>
            <a:spLocks/>
          </p:cNvSpPr>
          <p:nvPr/>
        </p:nvSpPr>
        <p:spPr>
          <a:xfrm>
            <a:off x="1121030" y="2167151"/>
            <a:ext cx="3848478" cy="3299194"/>
          </a:xfrm>
          <a:prstGeom prst="rect">
            <a:avLst/>
          </a:prstGeom>
        </p:spPr>
        <p:txBody>
          <a:bodyPr vert="horz" lIns="91440" tIns="45720" rIns="91440" bIns="45720" rtlCol="0" anchor="t">
            <a:normAutofit/>
          </a:bodyPr>
          <a:lstStyle/>
          <a:p>
            <a:pPr indent="-228600">
              <a:lnSpc>
                <a:spcPct val="110000"/>
              </a:lnSpc>
              <a:spcAft>
                <a:spcPts val="600"/>
              </a:spcAft>
              <a:buClr>
                <a:schemeClr val="accent1"/>
              </a:buClr>
              <a:buSzPct val="100000"/>
              <a:buFont typeface="Arial" panose="020B0604020202020204" pitchFamily="34" charset="0"/>
              <a:buChar char="•"/>
            </a:pPr>
            <a:r>
              <a:rPr lang="en-US" sz="1400"/>
              <a:t>Dislocazione di gruppi che, in seguito a conflitti, persecuzioni politiche e religiose, sono costretti ad abbandonare i loro luoghi di residenza abituale.</a:t>
            </a:r>
          </a:p>
          <a:p>
            <a:pPr indent="-228600">
              <a:lnSpc>
                <a:spcPct val="110000"/>
              </a:lnSpc>
              <a:spcAft>
                <a:spcPts val="600"/>
              </a:spcAft>
              <a:buClr>
                <a:schemeClr val="accent1"/>
              </a:buClr>
              <a:buSzPct val="100000"/>
              <a:buFont typeface="Arial" panose="020B0604020202020204" pitchFamily="34" charset="0"/>
              <a:buChar char="•"/>
            </a:pPr>
            <a:r>
              <a:rPr lang="en-US" sz="1400"/>
              <a:t>Rete di relazioni che unisce le varie dislocazioni anche transcontinentali (R. Cohen)</a:t>
            </a:r>
          </a:p>
          <a:p>
            <a:pPr indent="-228600">
              <a:lnSpc>
                <a:spcPct val="110000"/>
              </a:lnSpc>
              <a:spcAft>
                <a:spcPts val="600"/>
              </a:spcAft>
              <a:buClr>
                <a:schemeClr val="accent1"/>
              </a:buClr>
              <a:buSzPct val="100000"/>
              <a:buFont typeface="Arial" panose="020B0604020202020204" pitchFamily="34" charset="0"/>
              <a:buChar char="•"/>
            </a:pPr>
            <a:r>
              <a:rPr lang="en-US" sz="1400"/>
              <a:t>L’esperienza non è definita dall’essenza e purezza ma dall’eterogeneità e diversità (James Clifford)</a:t>
            </a:r>
          </a:p>
          <a:p>
            <a:pPr indent="-228600">
              <a:lnSpc>
                <a:spcPct val="110000"/>
              </a:lnSpc>
              <a:spcAft>
                <a:spcPts val="600"/>
              </a:spcAft>
              <a:buClr>
                <a:schemeClr val="accent1"/>
              </a:buClr>
              <a:buSzPct val="100000"/>
              <a:buFont typeface="Arial" panose="020B0604020202020204" pitchFamily="34" charset="0"/>
              <a:buChar char="•"/>
            </a:pPr>
            <a:r>
              <a:rPr lang="en-US" sz="1400"/>
              <a:t>Identità ibrida (S. Hall) </a:t>
            </a:r>
            <a:endParaRPr lang="en-US" sz="1400" dirty="0"/>
          </a:p>
        </p:txBody>
      </p:sp>
      <p:grpSp>
        <p:nvGrpSpPr>
          <p:cNvPr id="61500" name="Group 61487">
            <a:extLst>
              <a:ext uri="{FF2B5EF4-FFF2-40B4-BE49-F238E27FC236}">
                <a16:creationId xmlns:a16="http://schemas.microsoft.com/office/drawing/2014/main" id="{1AB54143-CE9E-40F8-854B-DE8C55312B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61489" name="Rectangle 61488">
              <a:extLst>
                <a:ext uri="{FF2B5EF4-FFF2-40B4-BE49-F238E27FC236}">
                  <a16:creationId xmlns:a16="http://schemas.microsoft.com/office/drawing/2014/main" id="{0A617F17-6855-45FA-BA7B-BE66FD49C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501" name="Rectangle 61489">
              <a:extLst>
                <a:ext uri="{FF2B5EF4-FFF2-40B4-BE49-F238E27FC236}">
                  <a16:creationId xmlns:a16="http://schemas.microsoft.com/office/drawing/2014/main" id="{DB98AE4B-FBA4-45BF-A88A-8BF967654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502" name="Rectangle 61491">
            <a:extLst>
              <a:ext uri="{FF2B5EF4-FFF2-40B4-BE49-F238E27FC236}">
                <a16:creationId xmlns:a16="http://schemas.microsoft.com/office/drawing/2014/main" id="{C9456A45-C348-4DA0-83FC-8ED261B2C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80" y="972814"/>
            <a:ext cx="5134328" cy="413904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eatures of diaspora">
            <a:extLst>
              <a:ext uri="{FF2B5EF4-FFF2-40B4-BE49-F238E27FC236}">
                <a16:creationId xmlns:a16="http://schemas.microsoft.com/office/drawing/2014/main" id="{8C91FE3A-D8A0-6413-9821-F2A44D0197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093926" y="1235322"/>
            <a:ext cx="4821551" cy="3628217"/>
          </a:xfrm>
          <a:prstGeom prst="rect">
            <a:avLst/>
          </a:prstGeom>
          <a:noFill/>
          <a:extLst>
            <a:ext uri="{909E8E84-426E-40DD-AFC4-6F175D3DCCD1}">
              <a14:hiddenFill xmlns:a14="http://schemas.microsoft.com/office/drawing/2010/main">
                <a:solidFill>
                  <a:srgbClr val="FFFFFF"/>
                </a:solidFill>
              </a14:hiddenFill>
            </a:ext>
          </a:extLst>
        </p:spPr>
      </p:pic>
      <p:pic>
        <p:nvPicPr>
          <p:cNvPr id="61503" name="Picture 61493">
            <a:extLst>
              <a:ext uri="{FF2B5EF4-FFF2-40B4-BE49-F238E27FC236}">
                <a16:creationId xmlns:a16="http://schemas.microsoft.com/office/drawing/2014/main" id="{218E4EAA-D3C1-4B86-85A2-2B4FA12D5E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61496" name="Straight Connector 61495">
            <a:extLst>
              <a:ext uri="{FF2B5EF4-FFF2-40B4-BE49-F238E27FC236}">
                <a16:creationId xmlns:a16="http://schemas.microsoft.com/office/drawing/2014/main" id="{9C14109E-D3B9-4B47-8692-BE684E782F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322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2499" name="Picture 62498">
            <a:extLst>
              <a:ext uri="{FF2B5EF4-FFF2-40B4-BE49-F238E27FC236}">
                <a16:creationId xmlns:a16="http://schemas.microsoft.com/office/drawing/2014/main" id="{6C4AC067-D504-471C-8EA7-D3CB990B8D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62501" name="Rectangle 62500">
            <a:extLst>
              <a:ext uri="{FF2B5EF4-FFF2-40B4-BE49-F238E27FC236}">
                <a16:creationId xmlns:a16="http://schemas.microsoft.com/office/drawing/2014/main" id="{C5725D68-8A0E-415C-AF7F-3771B66B9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62503" name="Straight Connector 62502">
            <a:extLst>
              <a:ext uri="{FF2B5EF4-FFF2-40B4-BE49-F238E27FC236}">
                <a16:creationId xmlns:a16="http://schemas.microsoft.com/office/drawing/2014/main" id="{6BE714B4-F36E-4926-93B3-190E5EC13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2505" name="Picture 62504">
            <a:extLst>
              <a:ext uri="{FF2B5EF4-FFF2-40B4-BE49-F238E27FC236}">
                <a16:creationId xmlns:a16="http://schemas.microsoft.com/office/drawing/2014/main" id="{6C6CF9F7-5642-4F7B-8A15-C78EA0AB9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pic>
        <p:nvPicPr>
          <p:cNvPr id="62466" name="Segnaposto contenuto 3" descr="african-diaspora-map7-joseph-harris-1873-map.jpg"/>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r="-1"/>
          <a:stretch/>
        </p:blipFill>
        <p:spPr>
          <a:xfrm>
            <a:off x="20" y="10"/>
            <a:ext cx="12191675" cy="6857990"/>
          </a:xfrm>
          <a:prstGeom prst="rect">
            <a:avLst/>
          </a:prstGeom>
        </p:spPr>
      </p:pic>
      <p:sp>
        <p:nvSpPr>
          <p:cNvPr id="62507" name="Rectangle 62506">
            <a:extLst>
              <a:ext uri="{FF2B5EF4-FFF2-40B4-BE49-F238E27FC236}">
                <a16:creationId xmlns:a16="http://schemas.microsoft.com/office/drawing/2014/main" id="{FA6DAF44-F8B1-41C7-A13D-0901D836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796" y="507092"/>
            <a:ext cx="3411213" cy="193482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65" name="Titolo 1"/>
          <p:cNvSpPr>
            <a:spLocks noGrp="1"/>
          </p:cNvSpPr>
          <p:nvPr>
            <p:ph type="title"/>
          </p:nvPr>
        </p:nvSpPr>
        <p:spPr>
          <a:xfrm>
            <a:off x="807579" y="992906"/>
            <a:ext cx="3075424" cy="1284550"/>
          </a:xfrm>
        </p:spPr>
        <p:txBody>
          <a:bodyPr vert="horz" lIns="91440" tIns="45720" rIns="91440" bIns="45720" rtlCol="0" anchor="b">
            <a:normAutofit/>
          </a:bodyPr>
          <a:lstStyle/>
          <a:p>
            <a:r>
              <a:rPr lang="en-US" sz="2000">
                <a:solidFill>
                  <a:srgbClr val="FFFFFE"/>
                </a:solidFill>
              </a:rPr>
              <a:t>P. Gilroy, The black Atlantic: Double Consciousness and Modernity, 1993</a:t>
            </a:r>
          </a:p>
        </p:txBody>
      </p:sp>
      <p:pic>
        <p:nvPicPr>
          <p:cNvPr id="62509" name="Picture 62508">
            <a:extLst>
              <a:ext uri="{FF2B5EF4-FFF2-40B4-BE49-F238E27FC236}">
                <a16:creationId xmlns:a16="http://schemas.microsoft.com/office/drawing/2014/main" id="{20B0C963-A14A-4EEA-BD75-15028EF651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6" t="474" r="73169" b="36564"/>
          <a:stretch/>
        </p:blipFill>
        <p:spPr>
          <a:xfrm>
            <a:off x="807579" y="672866"/>
            <a:ext cx="3072384" cy="155448"/>
          </a:xfrm>
          <a:prstGeom prst="rect">
            <a:avLst/>
          </a:prstGeom>
          <a:noFill/>
          <a:ln>
            <a:noFill/>
          </a:ln>
        </p:spPr>
      </p:pic>
    </p:spTree>
    <p:extLst>
      <p:ext uri="{BB962C8B-B14F-4D97-AF65-F5344CB8AC3E}">
        <p14:creationId xmlns:p14="http://schemas.microsoft.com/office/powerpoint/2010/main" val="4216311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0444" name="Picture 60443">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60446" name="Rectangle 60445">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60448" name="Straight Connector 60447">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0450" name="Picture 60449">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60452" name="Rectangle 60451">
            <a:extLst>
              <a:ext uri="{FF2B5EF4-FFF2-40B4-BE49-F238E27FC236}">
                <a16:creationId xmlns:a16="http://schemas.microsoft.com/office/drawing/2014/main" id="{7FEE97DD-2CB6-41D4-9F34-E64E3274D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54" name="Rectangle 60453">
            <a:extLst>
              <a:ext uri="{FF2B5EF4-FFF2-40B4-BE49-F238E27FC236}">
                <a16:creationId xmlns:a16="http://schemas.microsoft.com/office/drawing/2014/main" id="{9A305388-3EDD-428F-9929-76B2B25B5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7" name="Rectangle 2"/>
          <p:cNvSpPr>
            <a:spLocks noGrp="1" noChangeArrowheads="1"/>
          </p:cNvSpPr>
          <p:nvPr>
            <p:ph type="title"/>
          </p:nvPr>
        </p:nvSpPr>
        <p:spPr>
          <a:xfrm>
            <a:off x="6579649" y="957219"/>
            <a:ext cx="4486991" cy="1049235"/>
          </a:xfrm>
        </p:spPr>
        <p:txBody>
          <a:bodyPr vert="horz" lIns="91440" tIns="45720" rIns="91440" bIns="45720" rtlCol="0" anchor="t">
            <a:normAutofit/>
          </a:bodyPr>
          <a:lstStyle/>
          <a:p>
            <a:r>
              <a:rPr lang="en-US"/>
              <a:t>E. Glissant</a:t>
            </a:r>
          </a:p>
        </p:txBody>
      </p:sp>
      <p:pic>
        <p:nvPicPr>
          <p:cNvPr id="60456" name="Picture 60455">
            <a:extLst>
              <a:ext uri="{FF2B5EF4-FFF2-40B4-BE49-F238E27FC236}">
                <a16:creationId xmlns:a16="http://schemas.microsoft.com/office/drawing/2014/main" id="{E3FFB7F1-B6BA-4C8E-8057-6D4A18A85C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6" t="474" r="60419" b="36564"/>
          <a:stretch/>
        </p:blipFill>
        <p:spPr>
          <a:xfrm>
            <a:off x="6579647" y="643464"/>
            <a:ext cx="4526280" cy="155448"/>
          </a:xfrm>
          <a:prstGeom prst="rect">
            <a:avLst/>
          </a:prstGeom>
          <a:noFill/>
          <a:ln>
            <a:noFill/>
          </a:ln>
        </p:spPr>
      </p:pic>
      <p:pic>
        <p:nvPicPr>
          <p:cNvPr id="2" name="Immagine 1" descr="sudafrica.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0029" y="1480416"/>
            <a:ext cx="4960442" cy="3311095"/>
          </a:xfrm>
          <a:prstGeom prst="rect">
            <a:avLst/>
          </a:prstGeom>
        </p:spPr>
      </p:pic>
      <p:sp>
        <p:nvSpPr>
          <p:cNvPr id="60418" name="Rectangle 3"/>
          <p:cNvSpPr>
            <a:spLocks noGrp="1" noChangeArrowheads="1"/>
          </p:cNvSpPr>
          <p:nvPr>
            <p:ph sz="quarter" idx="4294967295"/>
          </p:nvPr>
        </p:nvSpPr>
        <p:spPr>
          <a:xfrm>
            <a:off x="6579648" y="2164761"/>
            <a:ext cx="4486992" cy="3301584"/>
          </a:xfrm>
        </p:spPr>
        <p:txBody>
          <a:bodyPr vert="horz" lIns="91440" tIns="45720" rIns="91440" bIns="45720" rtlCol="0" anchor="t">
            <a:normAutofit/>
          </a:bodyPr>
          <a:lstStyle/>
          <a:p>
            <a:pPr marL="0" indent="0">
              <a:lnSpc>
                <a:spcPct val="110000"/>
              </a:lnSpc>
              <a:buNone/>
            </a:pPr>
            <a:r>
              <a:rPr lang="en-US" sz="1700" i="1" dirty="0"/>
              <a:t>E’ </a:t>
            </a:r>
            <a:r>
              <a:rPr lang="en-US" sz="1700" i="1" dirty="0" err="1"/>
              <a:t>vero</a:t>
            </a:r>
            <a:r>
              <a:rPr lang="en-US" sz="1700" i="1" dirty="0"/>
              <a:t>, io </a:t>
            </a:r>
            <a:r>
              <a:rPr lang="en-US" sz="1700" i="1" dirty="0" err="1"/>
              <a:t>rivendico</a:t>
            </a:r>
            <a:r>
              <a:rPr lang="en-US" sz="1700" i="1" dirty="0"/>
              <a:t> il </a:t>
            </a:r>
            <a:r>
              <a:rPr lang="en-US" sz="1700" i="1" dirty="0" err="1"/>
              <a:t>diritto</a:t>
            </a:r>
            <a:r>
              <a:rPr lang="en-US" sz="1700" i="1" dirty="0"/>
              <a:t> </a:t>
            </a:r>
            <a:r>
              <a:rPr lang="en-US" sz="1700" i="1" dirty="0" err="1"/>
              <a:t>all’opacità</a:t>
            </a:r>
            <a:r>
              <a:rPr lang="en-US" sz="1700" i="1" dirty="0"/>
              <a:t>. La </a:t>
            </a:r>
            <a:r>
              <a:rPr lang="en-US" sz="1700" i="1" dirty="0" err="1"/>
              <a:t>troppa</a:t>
            </a:r>
            <a:r>
              <a:rPr lang="en-US" sz="1700" i="1" dirty="0"/>
              <a:t> </a:t>
            </a:r>
            <a:r>
              <a:rPr lang="en-US" sz="1700" i="1" dirty="0" err="1"/>
              <a:t>definizione</a:t>
            </a:r>
            <a:r>
              <a:rPr lang="en-US" sz="1700" i="1" dirty="0"/>
              <a:t>, la </a:t>
            </a:r>
            <a:r>
              <a:rPr lang="en-US" sz="1700" i="1" dirty="0" err="1"/>
              <a:t>trasparenza</a:t>
            </a:r>
            <a:r>
              <a:rPr lang="en-US" sz="1700" i="1" dirty="0"/>
              <a:t> </a:t>
            </a:r>
            <a:r>
              <a:rPr lang="en-US" sz="1700" i="1" dirty="0" err="1"/>
              <a:t>portano</a:t>
            </a:r>
            <a:r>
              <a:rPr lang="en-US" sz="1700" i="1" dirty="0"/>
              <a:t> </a:t>
            </a:r>
            <a:r>
              <a:rPr lang="en-US" sz="1700" i="1" dirty="0" err="1"/>
              <a:t>all’apartheid</a:t>
            </a:r>
            <a:r>
              <a:rPr lang="en-US" sz="1700" i="1" dirty="0"/>
              <a:t>: di qua </a:t>
            </a:r>
            <a:r>
              <a:rPr lang="en-US" sz="1700" i="1" dirty="0" err="1"/>
              <a:t>i</a:t>
            </a:r>
            <a:r>
              <a:rPr lang="en-US" sz="1700" i="1" dirty="0"/>
              <a:t> </a:t>
            </a:r>
            <a:r>
              <a:rPr lang="en-US" sz="1700" i="1" dirty="0" err="1"/>
              <a:t>neri</a:t>
            </a:r>
            <a:r>
              <a:rPr lang="en-US" sz="1700" i="1" dirty="0"/>
              <a:t>, di </a:t>
            </a:r>
            <a:r>
              <a:rPr lang="en-US" sz="1700" i="1" dirty="0" err="1"/>
              <a:t>là</a:t>
            </a:r>
            <a:r>
              <a:rPr lang="en-US" sz="1700" i="1" dirty="0"/>
              <a:t> </a:t>
            </a:r>
            <a:r>
              <a:rPr lang="en-US" sz="1700" i="1" dirty="0" err="1"/>
              <a:t>i</a:t>
            </a:r>
            <a:r>
              <a:rPr lang="en-US" sz="1700" i="1" dirty="0"/>
              <a:t> </a:t>
            </a:r>
            <a:r>
              <a:rPr lang="en-US" sz="1700" i="1" dirty="0" err="1"/>
              <a:t>bianchi</a:t>
            </a:r>
            <a:r>
              <a:rPr lang="en-US" sz="1700" i="1" dirty="0"/>
              <a:t>. “Non ci </a:t>
            </a:r>
            <a:r>
              <a:rPr lang="en-US" sz="1700" i="1" dirty="0" err="1"/>
              <a:t>capiamo</a:t>
            </a:r>
            <a:r>
              <a:rPr lang="en-US" sz="1700" i="1" dirty="0"/>
              <a:t>”, </a:t>
            </a:r>
            <a:r>
              <a:rPr lang="en-US" sz="1700" i="1" dirty="0" err="1"/>
              <a:t>si</a:t>
            </a:r>
            <a:r>
              <a:rPr lang="en-US" sz="1700" i="1" dirty="0"/>
              <a:t> dice, e </a:t>
            </a:r>
            <a:r>
              <a:rPr lang="en-US" sz="1700" i="1" dirty="0" err="1"/>
              <a:t>allora</a:t>
            </a:r>
            <a:r>
              <a:rPr lang="en-US" sz="1700" i="1" dirty="0"/>
              <a:t> </a:t>
            </a:r>
            <a:r>
              <a:rPr lang="en-US" sz="1700" i="1" dirty="0" err="1"/>
              <a:t>viviamo</a:t>
            </a:r>
            <a:r>
              <a:rPr lang="en-US" sz="1700" i="1" dirty="0"/>
              <a:t> </a:t>
            </a:r>
            <a:r>
              <a:rPr lang="en-US" sz="1700" i="1" dirty="0" err="1"/>
              <a:t>separati</a:t>
            </a:r>
            <a:r>
              <a:rPr lang="en-US" sz="1700" i="1" dirty="0"/>
              <a:t>. No, </a:t>
            </a:r>
            <a:r>
              <a:rPr lang="en-US" sz="1700" i="1" dirty="0" err="1"/>
              <a:t>dico</a:t>
            </a:r>
            <a:r>
              <a:rPr lang="en-US" sz="1700" i="1" dirty="0"/>
              <a:t> io, non ci </a:t>
            </a:r>
            <a:r>
              <a:rPr lang="en-US" sz="1700" i="1" dirty="0" err="1"/>
              <a:t>capiamo</a:t>
            </a:r>
            <a:r>
              <a:rPr lang="en-US" sz="1700" i="1" dirty="0"/>
              <a:t> </a:t>
            </a:r>
            <a:r>
              <a:rPr lang="en-US" sz="1700" i="1" dirty="0" err="1"/>
              <a:t>completamente</a:t>
            </a:r>
            <a:r>
              <a:rPr lang="en-US" sz="1700" i="1" dirty="0"/>
              <a:t>, ma </a:t>
            </a:r>
            <a:r>
              <a:rPr lang="en-US" sz="1700" i="1" dirty="0" err="1"/>
              <a:t>possiamo</a:t>
            </a:r>
            <a:r>
              <a:rPr lang="en-US" sz="1700" i="1" dirty="0"/>
              <a:t> </a:t>
            </a:r>
            <a:r>
              <a:rPr lang="en-US" sz="1700" i="1" dirty="0" err="1"/>
              <a:t>convivere</a:t>
            </a:r>
            <a:r>
              <a:rPr lang="en-US" sz="1700" i="1" dirty="0"/>
              <a:t>. </a:t>
            </a:r>
            <a:r>
              <a:rPr lang="en-US" sz="1700" i="1" dirty="0" err="1"/>
              <a:t>L’opacità</a:t>
            </a:r>
            <a:r>
              <a:rPr lang="en-US" sz="1700" i="1" dirty="0"/>
              <a:t> non </a:t>
            </a:r>
            <a:r>
              <a:rPr lang="en-US" sz="1700" i="1" dirty="0" err="1"/>
              <a:t>è</a:t>
            </a:r>
            <a:r>
              <a:rPr lang="en-US" sz="1700" i="1" dirty="0"/>
              <a:t> un </a:t>
            </a:r>
            <a:r>
              <a:rPr lang="en-US" sz="1700" i="1" dirty="0" err="1"/>
              <a:t>muro</a:t>
            </a:r>
            <a:r>
              <a:rPr lang="en-US" sz="1700" i="1" dirty="0"/>
              <a:t>, </a:t>
            </a:r>
            <a:r>
              <a:rPr lang="en-US" sz="1700" i="1" dirty="0" err="1"/>
              <a:t>lascia</a:t>
            </a:r>
            <a:r>
              <a:rPr lang="en-US" sz="1700" i="1" dirty="0"/>
              <a:t> sempre </a:t>
            </a:r>
            <a:r>
              <a:rPr lang="en-US" sz="1700" i="1" dirty="0" err="1"/>
              <a:t>filtrare</a:t>
            </a:r>
            <a:r>
              <a:rPr lang="en-US" sz="1700" i="1" dirty="0"/>
              <a:t> </a:t>
            </a:r>
            <a:r>
              <a:rPr lang="en-US" sz="1700" i="1" dirty="0" err="1"/>
              <a:t>qualcosa</a:t>
            </a:r>
            <a:r>
              <a:rPr lang="en-US" sz="1700" i="1" dirty="0"/>
              <a:t>. Il </a:t>
            </a:r>
            <a:r>
              <a:rPr lang="en-US" sz="1700" b="1" i="1" dirty="0" err="1"/>
              <a:t>diritto</a:t>
            </a:r>
            <a:r>
              <a:rPr lang="en-US" sz="1700" b="1" i="1" dirty="0"/>
              <a:t> </a:t>
            </a:r>
            <a:r>
              <a:rPr lang="en-US" sz="1700" b="1" i="1" dirty="0" err="1"/>
              <a:t>all’opacità</a:t>
            </a:r>
            <a:r>
              <a:rPr lang="en-US" sz="1700" b="1" i="1" dirty="0"/>
              <a:t> </a:t>
            </a:r>
            <a:r>
              <a:rPr lang="en-US" sz="1700" i="1" dirty="0" err="1"/>
              <a:t>dovrebbe</a:t>
            </a:r>
            <a:r>
              <a:rPr lang="en-US" sz="1700" i="1" dirty="0"/>
              <a:t> </a:t>
            </a:r>
            <a:r>
              <a:rPr lang="en-US" sz="1700" i="1" dirty="0" err="1"/>
              <a:t>essere</a:t>
            </a:r>
            <a:r>
              <a:rPr lang="en-US" sz="1700" i="1" dirty="0"/>
              <a:t> </a:t>
            </a:r>
            <a:r>
              <a:rPr lang="en-US" sz="1700" i="1" dirty="0" err="1"/>
              <a:t>inserito</a:t>
            </a:r>
            <a:r>
              <a:rPr lang="en-US" sz="1700" i="1" dirty="0"/>
              <a:t> </a:t>
            </a:r>
            <a:r>
              <a:rPr lang="en-US" sz="1700" i="1" dirty="0" err="1"/>
              <a:t>tra</a:t>
            </a:r>
            <a:r>
              <a:rPr lang="en-US" sz="1700" i="1" dirty="0"/>
              <a:t> </a:t>
            </a:r>
            <a:r>
              <a:rPr lang="en-US" sz="1700" i="1" dirty="0" err="1"/>
              <a:t>i</a:t>
            </a:r>
            <a:r>
              <a:rPr lang="en-US" sz="1700" i="1" dirty="0"/>
              <a:t> </a:t>
            </a:r>
            <a:r>
              <a:rPr lang="en-US" sz="1700" i="1" dirty="0" err="1"/>
              <a:t>diritti</a:t>
            </a:r>
            <a:r>
              <a:rPr lang="en-US" sz="1700" i="1" dirty="0"/>
              <a:t> </a:t>
            </a:r>
            <a:r>
              <a:rPr lang="en-US" sz="1700" i="1" dirty="0" err="1"/>
              <a:t>dell’uomo</a:t>
            </a:r>
            <a:r>
              <a:rPr lang="en-US" sz="1700" i="1" dirty="0"/>
              <a:t>. </a:t>
            </a:r>
          </a:p>
          <a:p>
            <a:pPr>
              <a:lnSpc>
                <a:spcPct val="110000"/>
              </a:lnSpc>
            </a:pPr>
            <a:endParaRPr lang="en-US" sz="1700" i="1" dirty="0"/>
          </a:p>
          <a:p>
            <a:pPr>
              <a:lnSpc>
                <a:spcPct val="110000"/>
              </a:lnSpc>
            </a:pPr>
            <a:endParaRPr lang="en-US" sz="1700" dirty="0"/>
          </a:p>
        </p:txBody>
      </p:sp>
      <p:pic>
        <p:nvPicPr>
          <p:cNvPr id="60458" name="Picture 60457">
            <a:extLst>
              <a:ext uri="{FF2B5EF4-FFF2-40B4-BE49-F238E27FC236}">
                <a16:creationId xmlns:a16="http://schemas.microsoft.com/office/drawing/2014/main" id="{C7060F49-53A3-4601-BA9A-617F15EAC8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60460" name="Straight Connector 60459">
            <a:extLst>
              <a:ext uri="{FF2B5EF4-FFF2-40B4-BE49-F238E27FC236}">
                <a16:creationId xmlns:a16="http://schemas.microsoft.com/office/drawing/2014/main" id="{380122F5-DBF9-45E5-B46A-499C6E912C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83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7" name="Picture 18436" descr="Molti punti interrogativi su sfondo nero">
            <a:extLst>
              <a:ext uri="{FF2B5EF4-FFF2-40B4-BE49-F238E27FC236}">
                <a16:creationId xmlns:a16="http://schemas.microsoft.com/office/drawing/2014/main" id="{F4768CC7-8BD0-45D8-0611-27F8891FA0B8}"/>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r="-1" b="-1"/>
          <a:stretch/>
        </p:blipFill>
        <p:spPr>
          <a:xfrm>
            <a:off x="305" y="10"/>
            <a:ext cx="12191695" cy="6857990"/>
          </a:xfrm>
          <a:prstGeom prst="rect">
            <a:avLst/>
          </a:prstGeom>
        </p:spPr>
      </p:pic>
      <p:sp>
        <p:nvSpPr>
          <p:cNvPr id="1844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844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8447" name="Rectangle 1844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434" name="Rectangle 2"/>
          <p:cNvSpPr>
            <a:spLocks noGrp="1" noChangeArrowheads="1"/>
          </p:cNvSpPr>
          <p:nvPr>
            <p:ph type="title"/>
          </p:nvPr>
        </p:nvSpPr>
        <p:spPr>
          <a:xfrm>
            <a:off x="1130271" y="1193800"/>
            <a:ext cx="3193050" cy="4699000"/>
          </a:xfrm>
        </p:spPr>
        <p:txBody>
          <a:bodyPr anchor="ctr">
            <a:normAutofit/>
          </a:bodyPr>
          <a:lstStyle/>
          <a:p>
            <a:r>
              <a:rPr lang="it-IT" sz="3000"/>
              <a:t>Per evitare una </a:t>
            </a:r>
            <a:r>
              <a:rPr lang="it-IT" sz="3000" i="1"/>
              <a:t>balcanizzazione </a:t>
            </a:r>
            <a:r>
              <a:rPr lang="it-IT" sz="3000"/>
              <a:t>globalizzata</a:t>
            </a:r>
          </a:p>
        </p:txBody>
      </p:sp>
      <p:cxnSp>
        <p:nvCxnSpPr>
          <p:cNvPr id="18449" name="Straight Connector 1844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8435" name="Rectangle 3"/>
          <p:cNvSpPr>
            <a:spLocks noGrp="1" noChangeArrowheads="1"/>
          </p:cNvSpPr>
          <p:nvPr>
            <p:ph idx="1"/>
          </p:nvPr>
        </p:nvSpPr>
        <p:spPr>
          <a:xfrm>
            <a:off x="4976636" y="1193800"/>
            <a:ext cx="6085091" cy="4699000"/>
          </a:xfrm>
        </p:spPr>
        <p:txBody>
          <a:bodyPr anchor="ctr">
            <a:normAutofit/>
          </a:bodyPr>
          <a:lstStyle/>
          <a:p>
            <a:r>
              <a:rPr lang="it-IT"/>
              <a:t>multiculturalismo non come somma di culture diverse ed esclusive</a:t>
            </a:r>
          </a:p>
          <a:p>
            <a:r>
              <a:rPr lang="it-IT"/>
              <a:t>sospensione di giudizio, trasformazione reciproca dei criteri di valore</a:t>
            </a:r>
          </a:p>
          <a:p>
            <a:r>
              <a:rPr lang="it-IT"/>
              <a:t>potenziare studio e analisi storica di strutture sovrastatali</a:t>
            </a:r>
          </a:p>
          <a:p>
            <a:r>
              <a:rPr lang="it-IT"/>
              <a:t>considerare identità e cultura come processi dinamici e relazionali</a:t>
            </a:r>
          </a:p>
          <a:p>
            <a:endParaRPr lang="it-IT"/>
          </a:p>
        </p:txBody>
      </p:sp>
      <p:sp>
        <p:nvSpPr>
          <p:cNvPr id="1845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88781270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26" name="Rectangle 25">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28" name="Straight Connector 27">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p:nvSpPr>
          <p:cNvPr id="2" name="Titolo 1"/>
          <p:cNvSpPr>
            <a:spLocks noGrp="1"/>
          </p:cNvSpPr>
          <p:nvPr>
            <p:ph type="title"/>
          </p:nvPr>
        </p:nvSpPr>
        <p:spPr>
          <a:xfrm>
            <a:off x="1130270" y="953324"/>
            <a:ext cx="9603275" cy="1049235"/>
          </a:xfrm>
        </p:spPr>
        <p:txBody>
          <a:bodyPr vert="horz" lIns="91440" tIns="45720" rIns="91440" bIns="45720" rtlCol="0" anchor="t">
            <a:normAutofit/>
          </a:bodyPr>
          <a:lstStyle/>
          <a:p>
            <a:r>
              <a:rPr lang="en-US"/>
              <a:t>Polemica anti-comunitarista</a:t>
            </a:r>
          </a:p>
        </p:txBody>
      </p:sp>
      <p:grpSp>
        <p:nvGrpSpPr>
          <p:cNvPr id="32" name="Group 31">
            <a:extLst>
              <a:ext uri="{FF2B5EF4-FFF2-40B4-BE49-F238E27FC236}">
                <a16:creationId xmlns:a16="http://schemas.microsoft.com/office/drawing/2014/main" id="{4B4F27A5-2F64-439B-930B-1680E389A1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0270" y="2166642"/>
            <a:ext cx="3987234" cy="3306033"/>
            <a:chOff x="1130270" y="2166642"/>
            <a:chExt cx="3987234" cy="3306033"/>
          </a:xfrm>
        </p:grpSpPr>
        <p:sp>
          <p:nvSpPr>
            <p:cNvPr id="33" name="Rectangle 32">
              <a:extLst>
                <a:ext uri="{FF2B5EF4-FFF2-40B4-BE49-F238E27FC236}">
                  <a16:creationId xmlns:a16="http://schemas.microsoft.com/office/drawing/2014/main" id="{A5AF9BF7-A4C7-4674-8C8D-CEB7A17C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0270" y="2166642"/>
              <a:ext cx="3987234" cy="3306033"/>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66F4007-C9B9-47D4-B324-48E78D698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79233" y="2314897"/>
              <a:ext cx="3674494" cy="2997249"/>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63ED66C5-31E2-4765-A0C0-B5FF97968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2959" y="2479489"/>
            <a:ext cx="3347041" cy="267584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moebius05.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1461" y="3177507"/>
            <a:ext cx="3023917" cy="1285164"/>
          </a:xfrm>
          <a:prstGeom prst="rect">
            <a:avLst/>
          </a:prstGeom>
        </p:spPr>
      </p:pic>
      <p:sp>
        <p:nvSpPr>
          <p:cNvPr id="3" name="Segnaposto contenuto 2"/>
          <p:cNvSpPr>
            <a:spLocks noGrp="1"/>
          </p:cNvSpPr>
          <p:nvPr>
            <p:ph sz="quarter" idx="13"/>
          </p:nvPr>
        </p:nvSpPr>
        <p:spPr>
          <a:xfrm>
            <a:off x="5597780" y="2166642"/>
            <a:ext cx="5140945" cy="3299705"/>
          </a:xfrm>
        </p:spPr>
        <p:txBody>
          <a:bodyPr vert="horz" lIns="91440" tIns="45720" rIns="91440" bIns="45720" rtlCol="0" anchor="t">
            <a:normAutofit/>
          </a:bodyPr>
          <a:lstStyle/>
          <a:p>
            <a:pPr>
              <a:lnSpc>
                <a:spcPct val="110000"/>
              </a:lnSpc>
            </a:pPr>
            <a:r>
              <a:rPr lang="en-US" sz="1900"/>
              <a:t>Alterità etnica, comunitaria</a:t>
            </a:r>
          </a:p>
          <a:p>
            <a:pPr>
              <a:lnSpc>
                <a:spcPct val="110000"/>
              </a:lnSpc>
            </a:pPr>
            <a:r>
              <a:rPr lang="en-US" sz="1900"/>
              <a:t>Legata alla religione d’origine</a:t>
            </a:r>
          </a:p>
          <a:p>
            <a:pPr>
              <a:lnSpc>
                <a:spcPct val="110000"/>
              </a:lnSpc>
            </a:pPr>
            <a:r>
              <a:rPr lang="en-US" sz="1900"/>
              <a:t>Gemeinschaft / Gesellschaft (Toennies)</a:t>
            </a:r>
          </a:p>
          <a:p>
            <a:pPr>
              <a:lnSpc>
                <a:spcPct val="110000"/>
              </a:lnSpc>
            </a:pPr>
            <a:r>
              <a:rPr lang="en-US" sz="1900"/>
              <a:t>Rivendicazioni culturali di gruppi marginali</a:t>
            </a:r>
          </a:p>
          <a:p>
            <a:pPr>
              <a:lnSpc>
                <a:spcPct val="110000"/>
              </a:lnSpc>
            </a:pPr>
            <a:r>
              <a:rPr lang="en-US" sz="1900"/>
              <a:t>Political correctness / ghettizzazione delle minoranze </a:t>
            </a:r>
          </a:p>
          <a:p>
            <a:pPr>
              <a:lnSpc>
                <a:spcPct val="110000"/>
              </a:lnSpc>
            </a:pPr>
            <a:r>
              <a:rPr lang="en-US" sz="1900"/>
              <a:t>Paura dell’alterità interna </a:t>
            </a:r>
          </a:p>
        </p:txBody>
      </p:sp>
    </p:spTree>
    <p:extLst>
      <p:ext uri="{BB962C8B-B14F-4D97-AF65-F5344CB8AC3E}">
        <p14:creationId xmlns:p14="http://schemas.microsoft.com/office/powerpoint/2010/main" val="149917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27" name="Rectangle 26">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29" name="Straight Connector 28">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33" name="Rectangle 3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862C8B1-4FA5-838F-9CE7-32D68DB407BA}"/>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r="-1" b="-1"/>
          <a:stretch/>
        </p:blipFill>
        <p:spPr>
          <a:xfrm>
            <a:off x="305" y="10"/>
            <a:ext cx="12191695" cy="6857990"/>
          </a:xfrm>
          <a:prstGeom prst="rect">
            <a:avLst/>
          </a:prstGeom>
        </p:spPr>
      </p:pic>
      <p:sp>
        <p:nvSpPr>
          <p:cNvPr id="3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9" name="Rectangle 3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Titolo 17"/>
          <p:cNvSpPr>
            <a:spLocks noGrp="1"/>
          </p:cNvSpPr>
          <p:nvPr>
            <p:ph type="title"/>
          </p:nvPr>
        </p:nvSpPr>
        <p:spPr>
          <a:xfrm>
            <a:off x="1130271" y="1193800"/>
            <a:ext cx="3193050" cy="4699000"/>
          </a:xfrm>
        </p:spPr>
        <p:txBody>
          <a:bodyPr vert="horz" lIns="91440" tIns="45720" rIns="91440" bIns="45720" rtlCol="0" anchor="ctr">
            <a:normAutofit/>
          </a:bodyPr>
          <a:lstStyle/>
          <a:p>
            <a:r>
              <a:rPr lang="en-US"/>
              <a:t>Identità come costruzione </a:t>
            </a:r>
          </a:p>
        </p:txBody>
      </p:sp>
      <p:cxnSp>
        <p:nvCxnSpPr>
          <p:cNvPr id="41" name="Straight Connector 4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9" name="Segnaposto contenuto 18"/>
          <p:cNvSpPr>
            <a:spLocks noGrp="1"/>
          </p:cNvSpPr>
          <p:nvPr>
            <p:ph sz="quarter" idx="13"/>
          </p:nvPr>
        </p:nvSpPr>
        <p:spPr>
          <a:xfrm>
            <a:off x="4976636" y="1193800"/>
            <a:ext cx="6085091" cy="4699000"/>
          </a:xfrm>
        </p:spPr>
        <p:txBody>
          <a:bodyPr vert="horz" lIns="91440" tIns="45720" rIns="91440" bIns="45720" rtlCol="0" anchor="ctr">
            <a:normAutofit/>
          </a:bodyPr>
          <a:lstStyle/>
          <a:p>
            <a:pPr>
              <a:lnSpc>
                <a:spcPct val="110000"/>
              </a:lnSpc>
            </a:pPr>
            <a:r>
              <a:rPr lang="en-US" sz="1400"/>
              <a:t>Il sé come identità collettiva olistica (corpo sociale organico)</a:t>
            </a:r>
          </a:p>
          <a:p>
            <a:pPr lvl="1">
              <a:lnSpc>
                <a:spcPct val="110000"/>
              </a:lnSpc>
            </a:pPr>
            <a:r>
              <a:rPr lang="en-US" sz="1400"/>
              <a:t>Nomi, genere, etnia, nazionalità…</a:t>
            </a:r>
          </a:p>
          <a:p>
            <a:pPr>
              <a:lnSpc>
                <a:spcPct val="110000"/>
              </a:lnSpc>
            </a:pPr>
            <a:r>
              <a:rPr lang="en-US" sz="1400" i="1"/>
              <a:t>Non esiste un ‘io’ e un ‘noi’ e poi le loro azioni, programmi, strategie e rivendicazioni di identità… Sia gli ‘io’ che i ‘noi’ si costruiscono nel loro fare, che consiste sia in AZIONI che RAPPRESENTAZIONI </a:t>
            </a:r>
            <a:r>
              <a:rPr lang="en-US" sz="1400"/>
              <a:t> (F. Remotti 2010) </a:t>
            </a:r>
            <a:endParaRPr lang="en-US" sz="1400" i="1"/>
          </a:p>
          <a:p>
            <a:pPr>
              <a:lnSpc>
                <a:spcPct val="110000"/>
              </a:lnSpc>
            </a:pPr>
            <a:r>
              <a:rPr lang="en-US" sz="1400"/>
              <a:t>Persona : </a:t>
            </a:r>
          </a:p>
          <a:p>
            <a:pPr marL="777221" lvl="1">
              <a:lnSpc>
                <a:spcPct val="110000"/>
              </a:lnSpc>
            </a:pPr>
            <a:r>
              <a:rPr lang="en-US" sz="1400"/>
              <a:t>ciclo di vita</a:t>
            </a:r>
          </a:p>
          <a:p>
            <a:pPr marL="777221" lvl="1">
              <a:lnSpc>
                <a:spcPct val="110000"/>
              </a:lnSpc>
            </a:pPr>
            <a:r>
              <a:rPr lang="en-US" sz="1400"/>
              <a:t>Individuo occidentale = unicum + relazionalità strutturale</a:t>
            </a:r>
          </a:p>
          <a:p>
            <a:pPr marL="777221" lvl="1">
              <a:lnSpc>
                <a:spcPct val="110000"/>
              </a:lnSpc>
            </a:pPr>
            <a:r>
              <a:rPr lang="en-US" sz="1400"/>
              <a:t>‘dividuo’ (Melanesia): relazionalità processuale</a:t>
            </a:r>
          </a:p>
          <a:p>
            <a:pPr marL="320032" lvl="1">
              <a:lnSpc>
                <a:spcPct val="110000"/>
              </a:lnSpc>
            </a:pPr>
            <a:r>
              <a:rPr lang="en-US" sz="1400"/>
              <a:t>“Microsmi sociali, luoghi plurali e compositi dove convergono le relazioni che le producono” (M. Strathern 1988) </a:t>
            </a:r>
          </a:p>
        </p:txBody>
      </p:sp>
      <p:sp>
        <p:nvSpPr>
          <p:cNvPr id="4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5829157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4AC067-D504-471C-8EA7-D3CB990B8D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1" name="Rectangle 10">
            <a:extLst>
              <a:ext uri="{FF2B5EF4-FFF2-40B4-BE49-F238E27FC236}">
                <a16:creationId xmlns:a16="http://schemas.microsoft.com/office/drawing/2014/main" id="{C5725D68-8A0E-415C-AF7F-3771B66B9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3" name="Straight Connector 12">
            <a:extLst>
              <a:ext uri="{FF2B5EF4-FFF2-40B4-BE49-F238E27FC236}">
                <a16:creationId xmlns:a16="http://schemas.microsoft.com/office/drawing/2014/main" id="{6BE714B4-F36E-4926-93B3-190E5EC13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C6CF9F7-5642-4F7B-8A15-C78EA0AB9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pic>
        <p:nvPicPr>
          <p:cNvPr id="4" name="Segnaposto contenuto 3" descr="banlieues.jpg"/>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a:stretch/>
        </p:blipFill>
        <p:spPr>
          <a:xfrm>
            <a:off x="20" y="10"/>
            <a:ext cx="12191675" cy="6857990"/>
          </a:xfrm>
          <a:prstGeom prst="rect">
            <a:avLst/>
          </a:prstGeom>
        </p:spPr>
      </p:pic>
      <p:sp>
        <p:nvSpPr>
          <p:cNvPr id="17" name="Rectangle 16">
            <a:extLst>
              <a:ext uri="{FF2B5EF4-FFF2-40B4-BE49-F238E27FC236}">
                <a16:creationId xmlns:a16="http://schemas.microsoft.com/office/drawing/2014/main" id="{719607D7-FF4E-44E3-9C3F-86AA4D44F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754483"/>
            <a:ext cx="5610646" cy="1601330"/>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094412" y="5239131"/>
            <a:ext cx="5279490" cy="960087"/>
          </a:xfrm>
        </p:spPr>
        <p:txBody>
          <a:bodyPr vert="horz" lIns="91440" tIns="45720" rIns="91440" bIns="45720" rtlCol="0" anchor="b">
            <a:normAutofit/>
          </a:bodyPr>
          <a:lstStyle/>
          <a:p>
            <a:r>
              <a:rPr lang="en-US">
                <a:solidFill>
                  <a:srgbClr val="FFFFFE"/>
                </a:solidFill>
                <a:hlinkClick r:id="rId5"/>
              </a:rPr>
              <a:t>L'odio 1995</a:t>
            </a:r>
            <a:endParaRPr lang="en-US">
              <a:solidFill>
                <a:srgbClr val="FFFFFE"/>
              </a:solidFill>
            </a:endParaRPr>
          </a:p>
        </p:txBody>
      </p:sp>
      <p:pic>
        <p:nvPicPr>
          <p:cNvPr id="19" name="Picture 18">
            <a:extLst>
              <a:ext uri="{FF2B5EF4-FFF2-40B4-BE49-F238E27FC236}">
                <a16:creationId xmlns:a16="http://schemas.microsoft.com/office/drawing/2014/main" id="{CC3919EB-D15F-420D-ACCC-230A8D55D6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6" t="474" r="53440" b="36564"/>
          <a:stretch/>
        </p:blipFill>
        <p:spPr>
          <a:xfrm>
            <a:off x="6077476" y="4920257"/>
            <a:ext cx="5321808" cy="155448"/>
          </a:xfrm>
          <a:prstGeom prst="rect">
            <a:avLst/>
          </a:prstGeom>
          <a:noFill/>
          <a:ln>
            <a:noFill/>
          </a:ln>
        </p:spPr>
      </p:pic>
    </p:spTree>
    <p:extLst>
      <p:ext uri="{BB962C8B-B14F-4D97-AF65-F5344CB8AC3E}">
        <p14:creationId xmlns:p14="http://schemas.microsoft.com/office/powerpoint/2010/main" val="260045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7668" name="Rectangle 27655">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69" name="Picture 27651" descr="Mappa del mondo fatta di post-it">
            <a:extLst>
              <a:ext uri="{FF2B5EF4-FFF2-40B4-BE49-F238E27FC236}">
                <a16:creationId xmlns:a16="http://schemas.microsoft.com/office/drawing/2014/main" id="{5B176880-97F5-5EA7-3514-1E8E0843647A}"/>
              </a:ext>
            </a:extLst>
          </p:cNvPr>
          <p:cNvPicPr>
            <a:picLocks noChangeAspect="1"/>
          </p:cNvPicPr>
          <p:nvPr/>
        </p:nvPicPr>
        <p:blipFill rotWithShape="1">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a:xfrm>
            <a:off x="305" y="10"/>
            <a:ext cx="12191695" cy="6857990"/>
          </a:xfrm>
          <a:prstGeom prst="rect">
            <a:avLst/>
          </a:prstGeom>
        </p:spPr>
      </p:pic>
      <p:sp>
        <p:nvSpPr>
          <p:cNvPr id="27670" name="Rectangle 27657">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49" name="Titolo 1"/>
          <p:cNvSpPr>
            <a:spLocks noGrp="1"/>
          </p:cNvSpPr>
          <p:nvPr>
            <p:ph type="title"/>
          </p:nvPr>
        </p:nvSpPr>
        <p:spPr>
          <a:xfrm>
            <a:off x="1130270" y="953324"/>
            <a:ext cx="9603275" cy="1049235"/>
          </a:xfrm>
        </p:spPr>
        <p:txBody>
          <a:bodyPr>
            <a:normAutofit/>
          </a:bodyPr>
          <a:lstStyle/>
          <a:p>
            <a:pPr eaLnBrk="1" hangingPunct="1"/>
            <a:r>
              <a:rPr lang="it-IT" dirty="0">
                <a:latin typeface="Century Gothic"/>
                <a:ea typeface="ＭＳ Ｐゴシック" charset="0"/>
                <a:cs typeface="Century Gothic"/>
              </a:rPr>
              <a:t>Dalle migrazioni alle diaspore </a:t>
            </a:r>
          </a:p>
        </p:txBody>
      </p:sp>
      <p:pic>
        <p:nvPicPr>
          <p:cNvPr id="27671" name="Picture 27659">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p:nvSpPr>
          <p:cNvPr id="27650" name="Segnaposto contenuto 2"/>
          <p:cNvSpPr>
            <a:spLocks noGrp="1"/>
          </p:cNvSpPr>
          <p:nvPr>
            <p:ph idx="1"/>
          </p:nvPr>
        </p:nvSpPr>
        <p:spPr>
          <a:xfrm>
            <a:off x="1245195" y="1854408"/>
            <a:ext cx="10217426" cy="4436080"/>
          </a:xfrm>
        </p:spPr>
        <p:txBody>
          <a:bodyPr>
            <a:normAutofit/>
          </a:bodyPr>
          <a:lstStyle/>
          <a:p>
            <a:pPr marL="0" indent="0">
              <a:lnSpc>
                <a:spcPct val="110000"/>
              </a:lnSpc>
              <a:buNone/>
            </a:pPr>
            <a:r>
              <a:rPr lang="it-IT" sz="1000" dirty="0">
                <a:latin typeface="Century Gothic"/>
                <a:ea typeface="ＭＳ Ｐゴシック" charset="0"/>
                <a:cs typeface="Century Gothic"/>
              </a:rPr>
              <a:t>“</a:t>
            </a:r>
            <a:r>
              <a:rPr lang="it-IT" sz="1200" dirty="0">
                <a:latin typeface="Century Gothic"/>
                <a:ea typeface="ＭＳ Ｐゴシック" charset="0"/>
                <a:cs typeface="Century Gothic"/>
              </a:rPr>
              <a:t>Forme diasporiche della nostalgia, memoria, (</a:t>
            </a:r>
            <a:r>
              <a:rPr lang="it-IT" sz="1200" dirty="0" err="1">
                <a:latin typeface="Century Gothic"/>
                <a:ea typeface="ＭＳ Ｐゴシック" charset="0"/>
                <a:cs typeface="Century Gothic"/>
              </a:rPr>
              <a:t>dis</a:t>
            </a:r>
            <a:r>
              <a:rPr lang="it-IT" sz="1200" dirty="0">
                <a:latin typeface="Century Gothic"/>
                <a:ea typeface="ＭＳ Ｐゴシック" charset="0"/>
                <a:cs typeface="Century Gothic"/>
              </a:rPr>
              <a:t>)identificazione sono condivise da un ampio spettro di minoranze e popolazioni migranti</a:t>
            </a:r>
            <a:r>
              <a:rPr lang="is-IS" sz="1200" dirty="0">
                <a:latin typeface="Century Gothic"/>
                <a:ea typeface="ＭＳ Ｐゴシック" charset="0"/>
                <a:cs typeface="Century Gothic"/>
              </a:rPr>
              <a:t>… e popoli dispersi. Viavai di moderne tecnologie dei trasporti, comunicazioni e e migrazione del lavoro... </a:t>
            </a:r>
            <a:r>
              <a:rPr lang="it-IT" sz="1200" dirty="0">
                <a:latin typeface="Century Gothic"/>
                <a:ea typeface="ＭＳ Ｐゴシック" charset="0"/>
                <a:cs typeface="Century Gothic"/>
              </a:rPr>
              <a:t>A</a:t>
            </a:r>
            <a:r>
              <a:rPr lang="is-IS" sz="1200" dirty="0">
                <a:latin typeface="Century Gothic"/>
                <a:ea typeface="ＭＳ Ｐゴシック" charset="0"/>
                <a:cs typeface="Century Gothic"/>
              </a:rPr>
              <a:t>erei, telefoni, video, telefoni... </a:t>
            </a:r>
            <a:r>
              <a:rPr lang="it-IT" sz="1200" dirty="0" err="1">
                <a:latin typeface="Century Gothic"/>
                <a:ea typeface="ＭＳ Ｐゴシック" charset="0"/>
                <a:cs typeface="Century Gothic"/>
              </a:rPr>
              <a:t>R</a:t>
            </a:r>
            <a:r>
              <a:rPr lang="is-IS" sz="1200" dirty="0">
                <a:latin typeface="Century Gothic"/>
                <a:ea typeface="ＭＳ Ｐゴシック" charset="0"/>
                <a:cs typeface="Century Gothic"/>
              </a:rPr>
              <a:t>iducono le distanze e agevolano il traffico (legale e illegale) tra i luoghi del mondo” (J. Clifford, </a:t>
            </a:r>
            <a:r>
              <a:rPr lang="is-IS" sz="1200" i="1" dirty="0">
                <a:latin typeface="Century Gothic"/>
                <a:ea typeface="ＭＳ Ｐゴシック" charset="0"/>
                <a:cs typeface="Century Gothic"/>
              </a:rPr>
              <a:t>Strade, 1997)</a:t>
            </a:r>
          </a:p>
          <a:p>
            <a:pPr marL="0" indent="0">
              <a:lnSpc>
                <a:spcPct val="110000"/>
              </a:lnSpc>
              <a:buNone/>
            </a:pPr>
            <a:endParaRPr lang="is-IS" sz="1200" i="1" dirty="0">
              <a:latin typeface="Century Gothic"/>
              <a:ea typeface="ＭＳ Ｐゴシック" charset="0"/>
              <a:cs typeface="Century Gothic"/>
            </a:endParaRPr>
          </a:p>
          <a:p>
            <a:pPr eaLnBrk="1" hangingPunct="1">
              <a:lnSpc>
                <a:spcPct val="110000"/>
              </a:lnSpc>
              <a:buFont typeface="Wingdings" charset="0"/>
              <a:buChar char="è"/>
            </a:pPr>
            <a:r>
              <a:rPr lang="it-IT" sz="1200" dirty="0">
                <a:latin typeface="Century Gothic"/>
                <a:ea typeface="ＭＳ Ｐゴシック" charset="0"/>
                <a:cs typeface="Century Gothic"/>
                <a:sym typeface="Wingdings"/>
              </a:rPr>
              <a:t>Integrazione ≠ assimilazione</a:t>
            </a:r>
          </a:p>
          <a:p>
            <a:pPr eaLnBrk="1" hangingPunct="1">
              <a:lnSpc>
                <a:spcPct val="110000"/>
              </a:lnSpc>
              <a:buFont typeface="Wingdings" charset="0"/>
              <a:buChar char="è"/>
            </a:pPr>
            <a:r>
              <a:rPr lang="it-IT" sz="1200" dirty="0">
                <a:latin typeface="Century Gothic"/>
                <a:ea typeface="ＭＳ Ｐゴシック" charset="0"/>
                <a:cs typeface="Century Gothic"/>
                <a:sym typeface="Wingdings"/>
              </a:rPr>
              <a:t>Comunità diasporiche</a:t>
            </a:r>
            <a:endParaRPr lang="it-IT" sz="1200" dirty="0">
              <a:latin typeface="Century Gothic"/>
              <a:ea typeface="ＭＳ Ｐゴシック" charset="0"/>
              <a:cs typeface="Century Gothic"/>
            </a:endParaRPr>
          </a:p>
          <a:p>
            <a:pPr marL="0" indent="0">
              <a:lnSpc>
                <a:spcPct val="110000"/>
              </a:lnSpc>
              <a:buNone/>
            </a:pPr>
            <a:endParaRPr lang="it-IT" sz="1200" dirty="0">
              <a:latin typeface="Century Gothic"/>
              <a:ea typeface="ＭＳ Ｐゴシック" charset="0"/>
              <a:cs typeface="Century Gothic"/>
            </a:endParaRPr>
          </a:p>
          <a:p>
            <a:pPr marL="0" indent="0">
              <a:lnSpc>
                <a:spcPct val="110000"/>
              </a:lnSpc>
              <a:buNone/>
            </a:pPr>
            <a:r>
              <a:rPr lang="it-IT" sz="1200" dirty="0">
                <a:latin typeface="Century Gothic"/>
                <a:ea typeface="ＭＳ Ｐゴシック" charset="0"/>
                <a:cs typeface="Century Gothic"/>
              </a:rPr>
              <a:t>“La globalizzazione come concetto fa riferimento tanto alla </a:t>
            </a:r>
            <a:r>
              <a:rPr lang="it-IT" sz="1200" u="sng" dirty="0">
                <a:latin typeface="Century Gothic"/>
                <a:ea typeface="ＭＳ Ｐゴシック" charset="0"/>
                <a:cs typeface="Century Gothic"/>
              </a:rPr>
              <a:t>compressione</a:t>
            </a:r>
            <a:r>
              <a:rPr lang="it-IT" sz="1200" dirty="0">
                <a:latin typeface="Century Gothic"/>
                <a:ea typeface="ＭＳ Ｐゴシック" charset="0"/>
                <a:cs typeface="Century Gothic"/>
              </a:rPr>
              <a:t> del mondo, quanto all’intensificazione della </a:t>
            </a:r>
            <a:r>
              <a:rPr lang="it-IT" sz="1200" u="sng" dirty="0">
                <a:latin typeface="Century Gothic"/>
                <a:ea typeface="ＭＳ Ｐゴシック" charset="0"/>
                <a:cs typeface="Century Gothic"/>
              </a:rPr>
              <a:t>consapevolezza</a:t>
            </a:r>
            <a:r>
              <a:rPr lang="it-IT" sz="1200" dirty="0">
                <a:latin typeface="Century Gothic"/>
                <a:ea typeface="ＭＳ Ｐゴシック" charset="0"/>
                <a:cs typeface="Century Gothic"/>
              </a:rPr>
              <a:t> del mondo come un tutto”. </a:t>
            </a:r>
          </a:p>
          <a:p>
            <a:pPr marL="0" indent="0">
              <a:lnSpc>
                <a:spcPct val="110000"/>
              </a:lnSpc>
              <a:buNone/>
            </a:pPr>
            <a:r>
              <a:rPr lang="it-IT" sz="1200" dirty="0">
                <a:latin typeface="Century Gothic"/>
                <a:ea typeface="ＭＳ Ｐゴシック" charset="0"/>
                <a:cs typeface="Century Gothic"/>
              </a:rPr>
              <a:t>(</a:t>
            </a:r>
            <a:r>
              <a:rPr lang="it-IT" sz="1200" dirty="0" err="1">
                <a:latin typeface="Century Gothic"/>
                <a:ea typeface="ＭＳ Ｐゴシック" charset="0"/>
                <a:cs typeface="Century Gothic"/>
              </a:rPr>
              <a:t>R</a:t>
            </a:r>
            <a:r>
              <a:rPr lang="it-IT" sz="1200" dirty="0">
                <a:latin typeface="Century Gothic"/>
                <a:ea typeface="ＭＳ Ｐゴシック" charset="0"/>
                <a:cs typeface="Century Gothic"/>
              </a:rPr>
              <a:t>. Robertson, 1992)</a:t>
            </a:r>
          </a:p>
          <a:p>
            <a:pPr marL="0" indent="0">
              <a:lnSpc>
                <a:spcPct val="110000"/>
              </a:lnSpc>
              <a:buNone/>
            </a:pPr>
            <a:endParaRPr lang="it-IT" sz="1200" dirty="0">
              <a:latin typeface="Century Gothic"/>
              <a:ea typeface="ＭＳ Ｐゴシック" charset="0"/>
              <a:cs typeface="Century Gothic"/>
            </a:endParaRPr>
          </a:p>
          <a:p>
            <a:pPr marL="0" indent="0">
              <a:lnSpc>
                <a:spcPct val="110000"/>
              </a:lnSpc>
              <a:buNone/>
            </a:pPr>
            <a:r>
              <a:rPr lang="it-IT" sz="1200" dirty="0">
                <a:latin typeface="Century Gothic"/>
                <a:ea typeface="ＭＳ Ｐゴシック" charset="0"/>
                <a:cs typeface="Century Gothic"/>
              </a:rPr>
              <a:t>……. 2022….. Fine della globalizzazione? </a:t>
            </a:r>
          </a:p>
          <a:p>
            <a:pPr marL="0" indent="0">
              <a:lnSpc>
                <a:spcPct val="110000"/>
              </a:lnSpc>
              <a:buNone/>
            </a:pPr>
            <a:endParaRPr lang="it-IT" sz="1000" dirty="0">
              <a:latin typeface="Century Gothic"/>
              <a:ea typeface="ＭＳ Ｐゴシック" charset="0"/>
              <a:cs typeface="Century Gothic"/>
            </a:endParaRPr>
          </a:p>
          <a:p>
            <a:pPr marL="0" indent="0">
              <a:lnSpc>
                <a:spcPct val="110000"/>
              </a:lnSpc>
              <a:buNone/>
            </a:pPr>
            <a:endParaRPr lang="it-IT" sz="1000" dirty="0">
              <a:latin typeface="Century Gothic"/>
              <a:ea typeface="ＭＳ Ｐゴシック" charset="0"/>
              <a:cs typeface="Century Gothic"/>
            </a:endParaRPr>
          </a:p>
        </p:txBody>
      </p:sp>
      <p:pic>
        <p:nvPicPr>
          <p:cNvPr id="27672" name="Picture 27661">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27673" name="Straight Connector 27663">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82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455" name="Rectangle 61447">
            <a:extLst>
              <a:ext uri="{FF2B5EF4-FFF2-40B4-BE49-F238E27FC236}">
                <a16:creationId xmlns:a16="http://schemas.microsoft.com/office/drawing/2014/main" id="{F545E06B-29C0-4F08-9F61-140CD1A7A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7" name="Rectangle 61449">
            <a:extLst>
              <a:ext uri="{FF2B5EF4-FFF2-40B4-BE49-F238E27FC236}">
                <a16:creationId xmlns:a16="http://schemas.microsoft.com/office/drawing/2014/main" id="{66E54A31-B091-4774-BDD5-9F726783E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1442" name="Rectangle 2"/>
          <p:cNvSpPr>
            <a:spLocks noGrp="1" noChangeArrowheads="1"/>
          </p:cNvSpPr>
          <p:nvPr>
            <p:ph type="title"/>
          </p:nvPr>
        </p:nvSpPr>
        <p:spPr>
          <a:xfrm>
            <a:off x="1451579" y="2303047"/>
            <a:ext cx="3272093" cy="2674198"/>
          </a:xfrm>
          <a:extLst>
            <a:ext uri="{91240B29-F687-4f45-9708-019B960494DF}">
              <a14:hiddenLine xmlns="" xmlns:a14="http://schemas.microsoft.com/office/drawing/2010/main" w="9525">
                <a:solidFill>
                  <a:srgbClr val="000000"/>
                </a:solidFill>
                <a:round/>
                <a:headEnd/>
                <a:tailEnd/>
              </a14:hiddenLine>
            </a:ext>
          </a:extLst>
        </p:spPr>
        <p:txBody>
          <a:bodyPr vert="horz" lIns="90000" tIns="46800" rIns="90000" bIns="46800" rtlCol="0" anchor="t">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Century Gothic"/>
                <a:cs typeface="Century Gothic"/>
              </a:rPr>
              <a:t>Identità di diaspora </a:t>
            </a:r>
          </a:p>
        </p:txBody>
      </p:sp>
      <p:cxnSp>
        <p:nvCxnSpPr>
          <p:cNvPr id="61459" name="Straight Connector 61451">
            <a:extLst>
              <a:ext uri="{FF2B5EF4-FFF2-40B4-BE49-F238E27FC236}">
                <a16:creationId xmlns:a16="http://schemas.microsoft.com/office/drawing/2014/main" id="{424E0E46-9D8A-46BA-8EF9-FC43A7EE7A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1454" name="Title 1">
            <a:extLst>
              <a:ext uri="{FF2B5EF4-FFF2-40B4-BE49-F238E27FC236}">
                <a16:creationId xmlns:a16="http://schemas.microsoft.com/office/drawing/2014/main" id="{565909D0-D2D2-46A8-8332-49E6173A4B3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61456" name="Straight Connector 61455">
            <a:extLst>
              <a:ext uri="{FF2B5EF4-FFF2-40B4-BE49-F238E27FC236}">
                <a16:creationId xmlns:a16="http://schemas.microsoft.com/office/drawing/2014/main" id="{F3D2EAFB-E46A-4A8C-9E83-AF5286317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1458" name="Picture 61457">
            <a:extLst>
              <a:ext uri="{FF2B5EF4-FFF2-40B4-BE49-F238E27FC236}">
                <a16:creationId xmlns:a16="http://schemas.microsoft.com/office/drawing/2014/main" id="{AFEA4BCF-1CF9-4959-A2D8-A97926D25B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61443" name="Rectangle 3"/>
          <p:cNvSpPr>
            <a:spLocks noChangeArrowheads="1"/>
          </p:cNvSpPr>
          <p:nvPr/>
        </p:nvSpPr>
        <p:spPr>
          <a:xfrm>
            <a:off x="5141913" y="729586"/>
            <a:ext cx="6040952" cy="2526590"/>
          </a:xfrm>
          <a:prstGeom prst="rect">
            <a:avLst/>
          </a:prstGeom>
          <a:ln/>
          <a:extLst>
            <a:ext uri="{91240B29-F687-4f45-9708-019B960494DF}">
              <a14:hiddenLine xmlns="" xmlns:a14="http://schemas.microsoft.com/office/drawing/2010/main" w="9525">
                <a:solidFill>
                  <a:srgbClr val="000000"/>
                </a:solidFill>
                <a:round/>
                <a:headEnd/>
                <a:tailEnd/>
              </a14:hiddenLine>
            </a:ext>
          </a:extLst>
        </p:spPr>
        <p:txBody>
          <a:bodyPr vert="horz" wrap="square" lIns="90000" tIns="46800" rIns="90000" bIns="46800" rtlCol="0" anchor="t">
            <a:spAutoFit/>
          </a:bodyPr>
          <a:lstStyle/>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r>
              <a:rPr lang="en-GB" sz="1242" b="1" kern="1200" dirty="0" err="1">
                <a:solidFill>
                  <a:schemeClr val="tx1"/>
                </a:solidFill>
                <a:latin typeface="Century Gothic"/>
                <a:ea typeface="+mn-ea"/>
                <a:cs typeface="+mn-cs"/>
              </a:rPr>
              <a:t>flussi</a:t>
            </a:r>
            <a:r>
              <a:rPr lang="en-GB" sz="1242" b="1" kern="1200" dirty="0">
                <a:solidFill>
                  <a:schemeClr val="tx1"/>
                </a:solidFill>
                <a:latin typeface="Century Gothic"/>
                <a:ea typeface="+mn-ea"/>
                <a:cs typeface="+mn-cs"/>
              </a:rPr>
              <a:t> </a:t>
            </a:r>
            <a:r>
              <a:rPr lang="en-GB" sz="1242" b="1" kern="1200" dirty="0" err="1">
                <a:solidFill>
                  <a:schemeClr val="tx1"/>
                </a:solidFill>
                <a:latin typeface="Century Gothic"/>
                <a:ea typeface="+mn-ea"/>
                <a:cs typeface="+mn-cs"/>
              </a:rPr>
              <a:t>migratori</a:t>
            </a:r>
            <a:r>
              <a:rPr lang="en-GB" sz="1242" b="1" kern="1200" dirty="0">
                <a:solidFill>
                  <a:schemeClr val="tx1"/>
                </a:solidFill>
                <a:latin typeface="Century Gothic"/>
                <a:ea typeface="+mn-ea"/>
                <a:cs typeface="+mn-cs"/>
              </a:rPr>
              <a:t> e </a:t>
            </a:r>
            <a:r>
              <a:rPr lang="en-GB" sz="1242" b="1" kern="1200" dirty="0" err="1">
                <a:solidFill>
                  <a:schemeClr val="tx1"/>
                </a:solidFill>
                <a:latin typeface="Century Gothic"/>
                <a:ea typeface="+mn-ea"/>
                <a:cs typeface="+mn-cs"/>
              </a:rPr>
              <a:t>culturali</a:t>
            </a:r>
            <a:r>
              <a:rPr lang="en-GB" sz="1242" b="1" kern="1200" dirty="0">
                <a:solidFill>
                  <a:schemeClr val="tx1"/>
                </a:solidFill>
                <a:latin typeface="Century Gothic"/>
                <a:ea typeface="+mn-ea"/>
                <a:cs typeface="+mn-cs"/>
              </a:rPr>
              <a:t> </a:t>
            </a:r>
            <a:r>
              <a:rPr lang="en-GB" sz="1242" b="1" kern="1200" dirty="0" err="1">
                <a:solidFill>
                  <a:schemeClr val="tx1"/>
                </a:solidFill>
                <a:latin typeface="Century Gothic"/>
                <a:ea typeface="+mn-ea"/>
                <a:cs typeface="+mn-cs"/>
              </a:rPr>
              <a:t>complessi</a:t>
            </a:r>
            <a:r>
              <a:rPr lang="en-GB" sz="1242" b="1" kern="1200" dirty="0">
                <a:solidFill>
                  <a:schemeClr val="tx1"/>
                </a:solidFill>
                <a:latin typeface="Century Gothic"/>
                <a:ea typeface="+mn-ea"/>
                <a:cs typeface="+mn-cs"/>
              </a:rPr>
              <a:t> e </a:t>
            </a:r>
            <a:r>
              <a:rPr lang="en-GB" sz="1242" b="1" kern="1200" dirty="0" err="1">
                <a:solidFill>
                  <a:schemeClr val="tx1"/>
                </a:solidFill>
                <a:latin typeface="Century Gothic"/>
                <a:ea typeface="+mn-ea"/>
                <a:cs typeface="+mn-cs"/>
              </a:rPr>
              <a:t>policentrici</a:t>
            </a:r>
            <a:r>
              <a:rPr lang="en-GB" sz="1242" kern="1200" dirty="0">
                <a:solidFill>
                  <a:schemeClr val="tx1"/>
                </a:solidFill>
                <a:latin typeface="Century Gothic"/>
                <a:ea typeface="+mn-ea"/>
                <a:cs typeface="+mn-cs"/>
              </a:rPr>
              <a:t>, </a:t>
            </a: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nè</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essenze</a:t>
            </a:r>
            <a:r>
              <a:rPr lang="en-GB" sz="1242" kern="1200" dirty="0">
                <a:solidFill>
                  <a:schemeClr val="tx1"/>
                </a:solidFill>
                <a:latin typeface="Century Gothic"/>
                <a:ea typeface="+mn-ea"/>
                <a:cs typeface="+mn-cs"/>
              </a:rPr>
              <a:t>, né </a:t>
            </a:r>
            <a:r>
              <a:rPr lang="en-GB" sz="1242" kern="1200" dirty="0" err="1">
                <a:solidFill>
                  <a:schemeClr val="tx1"/>
                </a:solidFill>
                <a:latin typeface="Century Gothic"/>
                <a:ea typeface="+mn-ea"/>
                <a:cs typeface="+mn-cs"/>
              </a:rPr>
              <a:t>meticciato</a:t>
            </a:r>
            <a:r>
              <a:rPr lang="en-GB" sz="1242" kern="1200" dirty="0">
                <a:solidFill>
                  <a:schemeClr val="tx1"/>
                </a:solidFill>
                <a:latin typeface="Century Gothic"/>
                <a:ea typeface="+mn-ea"/>
                <a:cs typeface="+mn-cs"/>
              </a:rPr>
              <a:t> </a:t>
            </a: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endParaRPr lang="en-GB" sz="1242" kern="1200" dirty="0">
              <a:solidFill>
                <a:schemeClr val="tx1"/>
              </a:solidFill>
              <a:latin typeface="Century Gothic"/>
              <a:ea typeface="+mn-ea"/>
              <a:cs typeface="+mn-cs"/>
            </a:endParaRP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r>
              <a:rPr lang="en-GB" sz="1242" kern="1200" dirty="0" err="1">
                <a:solidFill>
                  <a:schemeClr val="tx1"/>
                </a:solidFill>
                <a:latin typeface="Century Gothic"/>
                <a:ea typeface="+mn-ea"/>
                <a:cs typeface="+mn-cs"/>
              </a:rPr>
              <a:t>strategie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culturali</a:t>
            </a:r>
            <a:r>
              <a:rPr lang="en-GB" sz="1242" kern="1200" dirty="0">
                <a:solidFill>
                  <a:schemeClr val="tx1"/>
                </a:solidFill>
                <a:latin typeface="Century Gothic"/>
                <a:ea typeface="+mn-ea"/>
                <a:cs typeface="+mn-cs"/>
              </a:rPr>
              <a:t> di auto-</a:t>
            </a:r>
            <a:r>
              <a:rPr lang="en-GB" sz="1242" kern="1200" dirty="0" err="1">
                <a:solidFill>
                  <a:schemeClr val="tx1"/>
                </a:solidFill>
                <a:latin typeface="Century Gothic"/>
                <a:ea typeface="+mn-ea"/>
                <a:cs typeface="+mn-cs"/>
              </a:rPr>
              <a:t>definizione</a:t>
            </a:r>
            <a:r>
              <a:rPr lang="en-GB" sz="1242" kern="1200" dirty="0">
                <a:solidFill>
                  <a:schemeClr val="tx1"/>
                </a:solidFill>
                <a:latin typeface="Century Gothic"/>
                <a:ea typeface="+mn-ea"/>
                <a:cs typeface="+mn-cs"/>
              </a:rPr>
              <a:t> </a:t>
            </a:r>
            <a:r>
              <a:rPr lang="en-GB" sz="1242" b="1" i="1" kern="1200" dirty="0">
                <a:solidFill>
                  <a:schemeClr val="tx1"/>
                </a:solidFill>
                <a:latin typeface="Century Gothic"/>
                <a:ea typeface="+mn-ea"/>
                <a:cs typeface="+mn-cs"/>
              </a:rPr>
              <a:t>in between</a:t>
            </a:r>
            <a:r>
              <a:rPr lang="en-GB" sz="1242" kern="1200" dirty="0">
                <a:solidFill>
                  <a:schemeClr val="tx1"/>
                </a:solidFill>
                <a:latin typeface="Century Gothic"/>
                <a:ea typeface="+mn-ea"/>
                <a:cs typeface="+mn-cs"/>
              </a:rPr>
              <a:t>: senza </a:t>
            </a:r>
            <a:r>
              <a:rPr lang="en-GB" sz="1242" kern="1200" dirty="0" err="1">
                <a:solidFill>
                  <a:schemeClr val="tx1"/>
                </a:solidFill>
                <a:latin typeface="Century Gothic"/>
                <a:ea typeface="+mn-ea"/>
                <a:cs typeface="+mn-cs"/>
              </a:rPr>
              <a:t>drastiche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rotture</a:t>
            </a:r>
            <a:r>
              <a:rPr lang="en-GB" sz="1242" kern="1200" dirty="0">
                <a:solidFill>
                  <a:schemeClr val="tx1"/>
                </a:solidFill>
                <a:latin typeface="Century Gothic"/>
                <a:ea typeface="+mn-ea"/>
                <a:cs typeface="+mn-cs"/>
              </a:rPr>
              <a:t> con la </a:t>
            </a:r>
            <a:r>
              <a:rPr lang="en-GB" sz="1242" kern="1200" dirty="0" err="1">
                <a:solidFill>
                  <a:schemeClr val="tx1"/>
                </a:solidFill>
                <a:latin typeface="Century Gothic"/>
                <a:ea typeface="+mn-ea"/>
                <a:cs typeface="+mn-cs"/>
              </a:rPr>
              <a:t>tradizione</a:t>
            </a:r>
            <a:r>
              <a:rPr lang="en-GB" sz="1242" kern="1200" dirty="0">
                <a:solidFill>
                  <a:schemeClr val="tx1"/>
                </a:solidFill>
                <a:latin typeface="Century Gothic"/>
                <a:ea typeface="+mn-ea"/>
                <a:cs typeface="+mn-cs"/>
              </a:rPr>
              <a:t>, né </a:t>
            </a:r>
            <a:r>
              <a:rPr lang="en-GB" sz="1242" kern="1200" dirty="0" err="1">
                <a:solidFill>
                  <a:schemeClr val="tx1"/>
                </a:solidFill>
                <a:latin typeface="Century Gothic"/>
                <a:ea typeface="+mn-ea"/>
                <a:cs typeface="+mn-cs"/>
              </a:rPr>
              <a:t>reazioni</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univoche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alla</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cultura</a:t>
            </a:r>
            <a:r>
              <a:rPr lang="en-GB" sz="1242" kern="1200" dirty="0">
                <a:solidFill>
                  <a:schemeClr val="tx1"/>
                </a:solidFill>
                <a:latin typeface="Century Gothic"/>
                <a:ea typeface="+mn-ea"/>
                <a:cs typeface="+mn-cs"/>
              </a:rPr>
              <a:t> occidentale</a:t>
            </a: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endParaRPr lang="en-GB" sz="1242" kern="1200" dirty="0">
              <a:solidFill>
                <a:schemeClr val="tx1"/>
              </a:solidFill>
              <a:latin typeface="Century Gothic"/>
              <a:ea typeface="+mn-ea"/>
              <a:cs typeface="+mn-cs"/>
            </a:endParaRP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endParaRPr lang="en-GB" sz="1242" dirty="0">
              <a:latin typeface="Century Gothic"/>
            </a:endParaRP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r>
              <a:rPr lang="en-GB" sz="1242" kern="1200" dirty="0" err="1">
                <a:solidFill>
                  <a:schemeClr val="tx1"/>
                </a:solidFill>
                <a:latin typeface="Century Gothic"/>
                <a:ea typeface="+mn-ea"/>
                <a:cs typeface="+mn-cs"/>
              </a:rPr>
              <a:t>arte</a:t>
            </a:r>
            <a:r>
              <a:rPr lang="en-GB" sz="1242" kern="1200" dirty="0">
                <a:solidFill>
                  <a:schemeClr val="tx1"/>
                </a:solidFill>
                <a:latin typeface="Century Gothic"/>
                <a:ea typeface="+mn-ea"/>
                <a:cs typeface="+mn-cs"/>
              </a:rPr>
              <a:t> e </a:t>
            </a:r>
            <a:r>
              <a:rPr lang="en-GB" sz="1242" kern="1200" dirty="0" err="1">
                <a:solidFill>
                  <a:schemeClr val="tx1"/>
                </a:solidFill>
                <a:latin typeface="Century Gothic"/>
                <a:ea typeface="+mn-ea"/>
                <a:cs typeface="+mn-cs"/>
              </a:rPr>
              <a:t>cultura</a:t>
            </a:r>
            <a:r>
              <a:rPr lang="en-GB" sz="1242" kern="1200" dirty="0">
                <a:solidFill>
                  <a:schemeClr val="tx1"/>
                </a:solidFill>
                <a:latin typeface="Century Gothic"/>
                <a:ea typeface="+mn-ea"/>
                <a:cs typeface="+mn-cs"/>
              </a:rPr>
              <a:t> </a:t>
            </a:r>
            <a:r>
              <a:rPr lang="en-GB" sz="1242" b="1" kern="1200" dirty="0" err="1">
                <a:solidFill>
                  <a:schemeClr val="tx1"/>
                </a:solidFill>
                <a:latin typeface="Century Gothic"/>
                <a:ea typeface="+mn-ea"/>
                <a:cs typeface="+mn-cs"/>
              </a:rPr>
              <a:t>popolare</a:t>
            </a:r>
            <a:r>
              <a:rPr lang="en-GB" sz="1242" kern="1200" dirty="0">
                <a:solidFill>
                  <a:schemeClr val="tx1"/>
                </a:solidFill>
                <a:latin typeface="Century Gothic"/>
                <a:ea typeface="+mn-ea"/>
                <a:cs typeface="+mn-cs"/>
              </a:rPr>
              <a:t>, non </a:t>
            </a:r>
            <a:r>
              <a:rPr lang="en-GB" sz="1242" kern="1200" dirty="0" err="1">
                <a:solidFill>
                  <a:schemeClr val="tx1"/>
                </a:solidFill>
                <a:latin typeface="Century Gothic"/>
                <a:ea typeface="+mn-ea"/>
                <a:cs typeface="+mn-cs"/>
              </a:rPr>
              <a:t>etnica</a:t>
            </a:r>
            <a:endParaRPr lang="en-GB" sz="1242" kern="1200" dirty="0">
              <a:solidFill>
                <a:schemeClr val="tx1"/>
              </a:solidFill>
              <a:latin typeface="Century Gothic"/>
              <a:ea typeface="+mn-ea"/>
              <a:cs typeface="+mn-cs"/>
            </a:endParaRP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endParaRPr lang="en-GB" sz="1242" kern="1200" dirty="0">
              <a:solidFill>
                <a:schemeClr val="tx1"/>
              </a:solidFill>
              <a:latin typeface="Century Gothic"/>
              <a:ea typeface="+mn-ea"/>
              <a:cs typeface="+mn-cs"/>
            </a:endParaRPr>
          </a:p>
          <a:p>
            <a:pPr defTabSz="630936">
              <a:buSzPct val="114000"/>
              <a:tabLst>
                <a:tab pos="628745" algn="l"/>
                <a:tab pos="1259681" algn="l"/>
                <a:tab pos="1890617" algn="l"/>
                <a:tab pos="2521553" algn="l"/>
                <a:tab pos="3152489" algn="l"/>
                <a:tab pos="3783425" algn="l"/>
                <a:tab pos="4414361" algn="l"/>
                <a:tab pos="5045297" algn="l"/>
                <a:tab pos="5676233" algn="l"/>
                <a:tab pos="6307169" algn="l"/>
                <a:tab pos="6938105" algn="l"/>
              </a:tabLst>
            </a:pPr>
            <a:r>
              <a:rPr lang="en-GB" sz="1242" kern="1200" dirty="0" err="1">
                <a:solidFill>
                  <a:schemeClr val="tx1"/>
                </a:solidFill>
                <a:latin typeface="Century Gothic"/>
                <a:ea typeface="+mn-ea"/>
                <a:cs typeface="+mn-cs"/>
              </a:rPr>
              <a:t>identità</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mai</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compiuta</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che</a:t>
            </a:r>
            <a:r>
              <a:rPr lang="en-GB" sz="1242" kern="1200" dirty="0">
                <a:solidFill>
                  <a:schemeClr val="tx1"/>
                </a:solidFill>
                <a:latin typeface="Century Gothic"/>
                <a:ea typeface="+mn-ea"/>
                <a:cs typeface="+mn-cs"/>
              </a:rPr>
              <a:t> </a:t>
            </a:r>
            <a:r>
              <a:rPr lang="en-GB" sz="1242" b="1" kern="1200" dirty="0">
                <a:solidFill>
                  <a:schemeClr val="tx1"/>
                </a:solidFill>
                <a:latin typeface="Century Gothic"/>
                <a:ea typeface="+mn-ea"/>
                <a:cs typeface="+mn-cs"/>
              </a:rPr>
              <a:t>media</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fra</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ricordi</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oblii</a:t>
            </a:r>
            <a:r>
              <a:rPr lang="en-GB" sz="1242" kern="1200" dirty="0">
                <a:solidFill>
                  <a:schemeClr val="tx1"/>
                </a:solidFill>
                <a:latin typeface="Century Gothic"/>
                <a:ea typeface="+mn-ea"/>
                <a:cs typeface="+mn-cs"/>
              </a:rPr>
              <a:t> e </a:t>
            </a:r>
            <a:r>
              <a:rPr lang="en-GB" sz="1242" kern="1200" dirty="0" err="1">
                <a:solidFill>
                  <a:schemeClr val="tx1"/>
                </a:solidFill>
                <a:latin typeface="Century Gothic"/>
                <a:ea typeface="+mn-ea"/>
                <a:cs typeface="+mn-cs"/>
              </a:rPr>
              <a:t>progetti</a:t>
            </a:r>
            <a:endParaRPr lang="en-GB" sz="1242" kern="1200" dirty="0">
              <a:solidFill>
                <a:schemeClr val="tx1"/>
              </a:solidFill>
              <a:latin typeface="Century Gothic"/>
              <a:ea typeface="+mn-ea"/>
              <a:cs typeface="+mn-cs"/>
            </a:endParaRPr>
          </a:p>
          <a:p>
            <a:pPr>
              <a:spcBef>
                <a:spcPts val="700"/>
              </a:spcBef>
              <a:buSzPct val="11400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latin typeface="Century Gothic"/>
              <a:cs typeface="Century Gothic"/>
            </a:endParaRPr>
          </a:p>
        </p:txBody>
      </p:sp>
      <p:sp>
        <p:nvSpPr>
          <p:cNvPr id="2" name="CasellaDiTesto 1"/>
          <p:cNvSpPr txBox="1"/>
          <p:nvPr/>
        </p:nvSpPr>
        <p:spPr>
          <a:xfrm>
            <a:off x="3435179" y="3645942"/>
            <a:ext cx="7620172" cy="1057469"/>
          </a:xfrm>
          <a:prstGeom prst="rect">
            <a:avLst/>
          </a:prstGeom>
          <a:noFill/>
        </p:spPr>
        <p:txBody>
          <a:bodyPr wrap="square" rtlCol="0">
            <a:spAutoFit/>
          </a:bodyPr>
          <a:lstStyle/>
          <a:p>
            <a:pPr defTabSz="630936">
              <a:lnSpc>
                <a:spcPct val="90000"/>
              </a:lnSpc>
              <a:spcBef>
                <a:spcPts val="276"/>
              </a:spcBef>
            </a:pPr>
            <a:r>
              <a:rPr lang="en-GB" sz="1242" kern="1200" dirty="0">
                <a:solidFill>
                  <a:schemeClr val="tx1"/>
                </a:solidFill>
                <a:latin typeface="Century Gothic"/>
                <a:ea typeface="+mn-ea"/>
                <a:cs typeface="+mn-cs"/>
              </a:rPr>
              <a:t>“In </a:t>
            </a:r>
            <a:r>
              <a:rPr lang="en-GB" sz="1242" kern="1200" dirty="0" err="1">
                <a:solidFill>
                  <a:schemeClr val="tx1"/>
                </a:solidFill>
                <a:latin typeface="Century Gothic"/>
                <a:ea typeface="+mn-ea"/>
                <a:cs typeface="+mn-cs"/>
              </a:rPr>
              <a:t>certi</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commenti</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sul</a:t>
            </a:r>
            <a:r>
              <a:rPr lang="en-GB" sz="1242" kern="1200" dirty="0">
                <a:solidFill>
                  <a:schemeClr val="tx1"/>
                </a:solidFill>
                <a:latin typeface="Century Gothic"/>
                <a:ea typeface="+mn-ea"/>
                <a:cs typeface="+mn-cs"/>
              </a:rPr>
              <a:t> </a:t>
            </a:r>
            <a:r>
              <a:rPr lang="en-GB" sz="1242" b="1" kern="1200" dirty="0" err="1">
                <a:solidFill>
                  <a:schemeClr val="tx1"/>
                </a:solidFill>
                <a:latin typeface="Century Gothic"/>
                <a:ea typeface="+mn-ea"/>
                <a:cs typeface="+mn-cs"/>
              </a:rPr>
              <a:t>globale</a:t>
            </a:r>
            <a:r>
              <a:rPr lang="en-GB" sz="1242" b="1" kern="1200" dirty="0">
                <a:solidFill>
                  <a:schemeClr val="tx1"/>
                </a:solidFill>
                <a:latin typeface="Century Gothic"/>
                <a:ea typeface="+mn-ea"/>
                <a:cs typeface="+mn-cs"/>
              </a:rPr>
              <a:t> e locale</a:t>
            </a:r>
            <a:r>
              <a:rPr lang="en-GB" sz="1242" kern="1200" dirty="0">
                <a:solidFill>
                  <a:schemeClr val="tx1"/>
                </a:solidFill>
                <a:latin typeface="Century Gothic"/>
                <a:ea typeface="+mn-ea"/>
                <a:cs typeface="+mn-cs"/>
              </a:rPr>
              <a:t>, la </a:t>
            </a:r>
            <a:r>
              <a:rPr lang="en-GB" sz="1242" kern="1200" dirty="0" err="1">
                <a:solidFill>
                  <a:schemeClr val="tx1"/>
                </a:solidFill>
                <a:latin typeface="Century Gothic"/>
                <a:ea typeface="+mn-ea"/>
                <a:cs typeface="+mn-cs"/>
              </a:rPr>
              <a:t>tradizione</a:t>
            </a:r>
            <a:r>
              <a:rPr lang="en-GB" sz="1242" kern="1200" dirty="0">
                <a:solidFill>
                  <a:schemeClr val="tx1"/>
                </a:solidFill>
                <a:latin typeface="Century Gothic"/>
                <a:ea typeface="+mn-ea"/>
                <a:cs typeface="+mn-cs"/>
              </a:rPr>
              <a:t> locale </a:t>
            </a:r>
            <a:r>
              <a:rPr lang="en-GB" sz="1242" kern="1200" dirty="0" err="1">
                <a:solidFill>
                  <a:schemeClr val="tx1"/>
                </a:solidFill>
                <a:latin typeface="Century Gothic"/>
                <a:ea typeface="+mn-ea"/>
                <a:cs typeface="+mn-cs"/>
              </a:rPr>
              <a:t>sembra</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esserci</a:t>
            </a:r>
            <a:r>
              <a:rPr lang="en-GB" sz="1242" kern="1200" dirty="0">
                <a:solidFill>
                  <a:schemeClr val="tx1"/>
                </a:solidFill>
                <a:latin typeface="Century Gothic"/>
                <a:ea typeface="+mn-ea"/>
                <a:cs typeface="+mn-cs"/>
              </a:rPr>
              <a:t> da sempre, in </a:t>
            </a:r>
            <a:r>
              <a:rPr lang="en-GB" sz="1242" kern="1200" dirty="0" err="1">
                <a:solidFill>
                  <a:schemeClr val="tx1"/>
                </a:solidFill>
                <a:latin typeface="Century Gothic"/>
                <a:ea typeface="+mn-ea"/>
                <a:cs typeface="+mn-cs"/>
              </a:rPr>
              <a:t>quantità</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illimitata</a:t>
            </a:r>
            <a:r>
              <a:rPr lang="en-GB" sz="1242" kern="1200" dirty="0">
                <a:solidFill>
                  <a:schemeClr val="tx1"/>
                </a:solidFill>
                <a:latin typeface="Century Gothic"/>
                <a:ea typeface="+mn-ea"/>
                <a:cs typeface="+mn-cs"/>
              </a:rPr>
              <a:t>. Il </a:t>
            </a:r>
            <a:r>
              <a:rPr lang="en-GB" sz="1242" kern="1200" dirty="0" err="1">
                <a:solidFill>
                  <a:schemeClr val="tx1"/>
                </a:solidFill>
                <a:latin typeface="Century Gothic"/>
                <a:ea typeface="+mn-ea"/>
                <a:cs typeface="+mn-cs"/>
              </a:rPr>
              <a:t>globale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è</a:t>
            </a:r>
            <a:r>
              <a:rPr lang="en-GB" sz="1242" kern="1200" dirty="0">
                <a:solidFill>
                  <a:schemeClr val="tx1"/>
                </a:solidFill>
                <a:latin typeface="Century Gothic"/>
                <a:ea typeface="+mn-ea"/>
                <a:cs typeface="+mn-cs"/>
              </a:rPr>
              <a:t> in </a:t>
            </a:r>
            <a:r>
              <a:rPr lang="en-GB" sz="1242" kern="1200" dirty="0" err="1">
                <a:solidFill>
                  <a:schemeClr val="tx1"/>
                </a:solidFill>
                <a:latin typeface="Century Gothic"/>
                <a:ea typeface="+mn-ea"/>
                <a:cs typeface="+mn-cs"/>
              </a:rPr>
              <a:t>superficie</a:t>
            </a:r>
            <a:r>
              <a:rPr lang="en-GB" sz="1242" kern="1200" dirty="0">
                <a:solidFill>
                  <a:schemeClr val="tx1"/>
                </a:solidFill>
                <a:latin typeface="Century Gothic"/>
                <a:ea typeface="+mn-ea"/>
                <a:cs typeface="+mn-cs"/>
              </a:rPr>
              <a:t>, il locale in </a:t>
            </a:r>
            <a:r>
              <a:rPr lang="en-GB" sz="1242" kern="1200" dirty="0" err="1">
                <a:solidFill>
                  <a:schemeClr val="tx1"/>
                </a:solidFill>
                <a:latin typeface="Century Gothic"/>
                <a:ea typeface="+mn-ea"/>
                <a:cs typeface="+mn-cs"/>
              </a:rPr>
              <a:t>profondità</a:t>
            </a:r>
            <a:r>
              <a:rPr lang="en-GB" sz="1242" kern="1200" dirty="0">
                <a:solidFill>
                  <a:schemeClr val="tx1"/>
                </a:solidFill>
                <a:latin typeface="Century Gothic"/>
                <a:ea typeface="+mn-ea"/>
                <a:cs typeface="+mn-cs"/>
              </a:rPr>
              <a:t>. In un </a:t>
            </a:r>
            <a:r>
              <a:rPr lang="en-GB" sz="1242" kern="1200" dirty="0" err="1">
                <a:solidFill>
                  <a:schemeClr val="tx1"/>
                </a:solidFill>
                <a:latin typeface="Century Gothic"/>
                <a:ea typeface="+mn-ea"/>
                <a:cs typeface="+mn-cs"/>
              </a:rPr>
              <a:t>certo</a:t>
            </a:r>
            <a:r>
              <a:rPr lang="en-GB" sz="1242" kern="1200" dirty="0">
                <a:solidFill>
                  <a:schemeClr val="tx1"/>
                </a:solidFill>
                <a:latin typeface="Century Gothic"/>
                <a:ea typeface="+mn-ea"/>
                <a:cs typeface="+mn-cs"/>
              </a:rPr>
              <a:t> senso il </a:t>
            </a:r>
            <a:r>
              <a:rPr lang="en-GB" sz="1242" kern="1200" dirty="0" err="1">
                <a:solidFill>
                  <a:schemeClr val="tx1"/>
                </a:solidFill>
                <a:latin typeface="Century Gothic"/>
                <a:ea typeface="+mn-ea"/>
                <a:cs typeface="+mn-cs"/>
              </a:rPr>
              <a:t>globale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deve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essere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riportato</a:t>
            </a:r>
            <a:r>
              <a:rPr lang="en-GB" sz="1242" kern="1200" dirty="0">
                <a:solidFill>
                  <a:schemeClr val="tx1"/>
                </a:solidFill>
                <a:latin typeface="Century Gothic"/>
                <a:ea typeface="+mn-ea"/>
                <a:cs typeface="+mn-cs"/>
              </a:rPr>
              <a:t> con </a:t>
            </a:r>
            <a:r>
              <a:rPr lang="en-GB" sz="1242" kern="1200" dirty="0" err="1">
                <a:solidFill>
                  <a:schemeClr val="tx1"/>
                </a:solidFill>
                <a:latin typeface="Century Gothic"/>
                <a:ea typeface="+mn-ea"/>
                <a:cs typeface="+mn-cs"/>
              </a:rPr>
              <a:t>i</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piedi</a:t>
            </a:r>
            <a:r>
              <a:rPr lang="en-GB" sz="1242" kern="1200" dirty="0">
                <a:solidFill>
                  <a:schemeClr val="tx1"/>
                </a:solidFill>
                <a:latin typeface="Century Gothic"/>
                <a:ea typeface="+mn-ea"/>
                <a:cs typeface="+mn-cs"/>
              </a:rPr>
              <a:t> per terra, </a:t>
            </a:r>
            <a:r>
              <a:rPr lang="en-GB" sz="1242" kern="1200" dirty="0" err="1">
                <a:solidFill>
                  <a:schemeClr val="tx1"/>
                </a:solidFill>
                <a:latin typeface="Century Gothic"/>
                <a:ea typeface="+mn-ea"/>
                <a:cs typeface="+mn-cs"/>
              </a:rPr>
              <a:t>mentre</a:t>
            </a:r>
            <a:r>
              <a:rPr lang="en-GB" sz="1242" kern="1200" dirty="0">
                <a:solidFill>
                  <a:schemeClr val="tx1"/>
                </a:solidFill>
                <a:latin typeface="Century Gothic"/>
                <a:ea typeface="+mn-ea"/>
                <a:cs typeface="+mn-cs"/>
              </a:rPr>
              <a:t> il locale </a:t>
            </a:r>
            <a:r>
              <a:rPr lang="en-GB" sz="1242" kern="1200" dirty="0" err="1">
                <a:solidFill>
                  <a:schemeClr val="tx1"/>
                </a:solidFill>
                <a:latin typeface="Century Gothic"/>
                <a:ea typeface="+mn-ea"/>
                <a:cs typeface="+mn-cs"/>
              </a:rPr>
              <a:t>deve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essere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riportato</a:t>
            </a:r>
            <a:r>
              <a:rPr lang="en-GB" sz="1242" kern="1200" dirty="0">
                <a:solidFill>
                  <a:schemeClr val="tx1"/>
                </a:solidFill>
                <a:latin typeface="Century Gothic"/>
                <a:ea typeface="+mn-ea"/>
                <a:cs typeface="+mn-cs"/>
              </a:rPr>
              <a:t> in </a:t>
            </a:r>
            <a:r>
              <a:rPr lang="en-GB" sz="1242" kern="1200" dirty="0" err="1">
                <a:solidFill>
                  <a:schemeClr val="tx1"/>
                </a:solidFill>
                <a:latin typeface="Century Gothic"/>
                <a:ea typeface="+mn-ea"/>
                <a:cs typeface="+mn-cs"/>
              </a:rPr>
              <a:t>superficie</a:t>
            </a:r>
            <a:r>
              <a:rPr lang="en-GB" sz="1242" kern="1200" dirty="0">
                <a:solidFill>
                  <a:schemeClr val="tx1"/>
                </a:solidFill>
                <a:latin typeface="Century Gothic"/>
                <a:ea typeface="+mn-ea"/>
                <a:cs typeface="+mn-cs"/>
              </a:rPr>
              <a:t>, per </a:t>
            </a:r>
            <a:r>
              <a:rPr lang="en-GB" sz="1242" kern="1200" dirty="0" err="1">
                <a:solidFill>
                  <a:schemeClr val="tx1"/>
                </a:solidFill>
                <a:latin typeface="Century Gothic"/>
                <a:ea typeface="+mn-ea"/>
                <a:cs typeface="+mn-cs"/>
              </a:rPr>
              <a:t>essere</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demistificato</a:t>
            </a:r>
            <a:r>
              <a:rPr lang="en-GB" sz="1242" kern="1200" dirty="0">
                <a:solidFill>
                  <a:schemeClr val="tx1"/>
                </a:solidFill>
                <a:latin typeface="Century Gothic"/>
                <a:ea typeface="+mn-ea"/>
                <a:cs typeface="+mn-cs"/>
              </a:rPr>
              <a:t>” (</a:t>
            </a:r>
            <a:r>
              <a:rPr lang="en-GB" sz="1242" kern="1200" dirty="0" err="1">
                <a:solidFill>
                  <a:schemeClr val="tx1"/>
                </a:solidFill>
                <a:latin typeface="Century Gothic"/>
                <a:ea typeface="+mn-ea"/>
                <a:cs typeface="+mn-cs"/>
              </a:rPr>
              <a:t>U.Hannerz</a:t>
            </a:r>
            <a:r>
              <a:rPr lang="en-GB" sz="1242" kern="1200" dirty="0">
                <a:solidFill>
                  <a:schemeClr val="tx1"/>
                </a:solidFill>
                <a:latin typeface="Century Gothic"/>
                <a:ea typeface="+mn-ea"/>
                <a:cs typeface="+mn-cs"/>
              </a:rPr>
              <a:t> 2001)</a:t>
            </a:r>
          </a:p>
          <a:p>
            <a:endParaRPr lang="it-IT" dirty="0">
              <a:latin typeface="Century Gothic"/>
              <a:cs typeface="Century Gothic"/>
            </a:endParaRPr>
          </a:p>
        </p:txBody>
      </p:sp>
    </p:spTree>
    <p:extLst>
      <p:ext uri="{BB962C8B-B14F-4D97-AF65-F5344CB8AC3E}">
        <p14:creationId xmlns:p14="http://schemas.microsoft.com/office/powerpoint/2010/main" val="3209637768"/>
      </p:ext>
    </p:extLst>
  </p:cSld>
  <p:clrMapOvr>
    <a:masterClrMapping/>
  </p:clrMapOvr>
  <p:transition>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130270" y="953324"/>
            <a:ext cx="9603275" cy="1049235"/>
          </a:xfrm>
        </p:spPr>
        <p:txBody>
          <a:bodyPr>
            <a:normAutofit/>
          </a:bodyPr>
          <a:lstStyle/>
          <a:p>
            <a:r>
              <a:rPr lang="it-IT" dirty="0">
                <a:latin typeface="Century Gothic"/>
                <a:cs typeface="Century Gothic"/>
              </a:rPr>
              <a:t>Ruolo dei media</a:t>
            </a:r>
          </a:p>
        </p:txBody>
      </p:sp>
      <p:cxnSp>
        <p:nvCxnSpPr>
          <p:cNvPr id="23" name="Straight Connector 11">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4" name="Rectangle 13">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5" name="Segnaposto contenuto 3">
            <a:extLst>
              <a:ext uri="{FF2B5EF4-FFF2-40B4-BE49-F238E27FC236}">
                <a16:creationId xmlns:a16="http://schemas.microsoft.com/office/drawing/2014/main" id="{95536B91-DC1D-9615-BB23-BCCD10BEACD4}"/>
              </a:ext>
            </a:extLst>
          </p:cNvPr>
          <p:cNvGraphicFramePr>
            <a:graphicFrameLocks noGrp="1"/>
          </p:cNvGraphicFramePr>
          <p:nvPr>
            <p:ph sz="quarter" idx="1"/>
            <p:extLst>
              <p:ext uri="{D42A27DB-BD31-4B8C-83A1-F6EECF244321}">
                <p14:modId xmlns:p14="http://schemas.microsoft.com/office/powerpoint/2010/main" val="736754027"/>
              </p:ext>
            </p:extLst>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772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981200" y="2"/>
            <a:ext cx="8229600" cy="1139825"/>
          </a:xfrm>
        </p:spPr>
        <p:txBody>
          <a:bodyPr>
            <a:normAutofit/>
          </a:bodyPr>
          <a:lstStyle/>
          <a:p>
            <a:pPr eaLnBrk="1" hangingPunct="1"/>
            <a:r>
              <a:rPr lang="it-IT" sz="4000" dirty="0">
                <a:latin typeface="Century Gothic" charset="0"/>
                <a:ea typeface="ＭＳ Ｐゴシック" charset="0"/>
                <a:cs typeface="ＭＳ Ｐゴシック" charset="0"/>
              </a:rPr>
              <a:t>L’opera dell’immaginazione</a:t>
            </a:r>
          </a:p>
        </p:txBody>
      </p:sp>
      <p:sp>
        <p:nvSpPr>
          <p:cNvPr id="29698" name="Rectangle 3"/>
          <p:cNvSpPr>
            <a:spLocks noGrp="1" noChangeArrowheads="1"/>
          </p:cNvSpPr>
          <p:nvPr>
            <p:ph idx="1"/>
          </p:nvPr>
        </p:nvSpPr>
        <p:spPr/>
        <p:txBody>
          <a:bodyPr/>
          <a:lstStyle/>
          <a:p>
            <a:pPr eaLnBrk="1" hangingPunct="1"/>
            <a:endParaRPr lang="it-IT">
              <a:latin typeface="Century Gothic" charset="0"/>
              <a:ea typeface="ＭＳ Ｐゴシック" charset="0"/>
              <a:cs typeface="ＭＳ Ｐゴシック" charset="0"/>
            </a:endParaRPr>
          </a:p>
        </p:txBody>
      </p:sp>
      <p:pic>
        <p:nvPicPr>
          <p:cNvPr id="29699" name="Picture 4" descr="105_05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6648" y="1489207"/>
            <a:ext cx="7731062" cy="5368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8293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endParaRPr lang="it-IT">
              <a:latin typeface="Century Gothic" charset="0"/>
              <a:ea typeface="ＭＳ Ｐゴシック" charset="0"/>
              <a:cs typeface="ＭＳ Ｐゴシック" charset="0"/>
            </a:endParaRPr>
          </a:p>
        </p:txBody>
      </p:sp>
      <p:sp>
        <p:nvSpPr>
          <p:cNvPr id="30722" name="Rectangle 3"/>
          <p:cNvSpPr>
            <a:spLocks noGrp="1" noChangeArrowheads="1"/>
          </p:cNvSpPr>
          <p:nvPr>
            <p:ph idx="1"/>
          </p:nvPr>
        </p:nvSpPr>
        <p:spPr/>
        <p:txBody>
          <a:bodyPr/>
          <a:lstStyle/>
          <a:p>
            <a:pPr eaLnBrk="1" hangingPunct="1"/>
            <a:endParaRPr lang="it-IT">
              <a:latin typeface="Century Gothic" charset="0"/>
              <a:ea typeface="ＭＳ Ｐゴシック" charset="0"/>
              <a:cs typeface="ＭＳ Ｐゴシック" charset="0"/>
            </a:endParaRPr>
          </a:p>
        </p:txBody>
      </p:sp>
      <p:pic>
        <p:nvPicPr>
          <p:cNvPr id="30723" name="Picture 4" descr="102_027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4873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LLEGATO TESI 03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3632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ALLEGATO TESI 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2635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sz="4000" dirty="0">
                <a:latin typeface="Century Gothic"/>
                <a:cs typeface="Century Gothic"/>
              </a:rPr>
              <a:t>Migrazioni &amp; new media</a:t>
            </a:r>
          </a:p>
        </p:txBody>
      </p:sp>
      <p:sp>
        <p:nvSpPr>
          <p:cNvPr id="4" name="Segnaposto contenuto 3"/>
          <p:cNvSpPr>
            <a:spLocks noGrp="1"/>
          </p:cNvSpPr>
          <p:nvPr>
            <p:ph sz="quarter" idx="1"/>
          </p:nvPr>
        </p:nvSpPr>
        <p:spPr>
          <a:xfrm>
            <a:off x="1783637" y="1746335"/>
            <a:ext cx="8153400" cy="5423193"/>
          </a:xfrm>
        </p:spPr>
        <p:txBody>
          <a:bodyPr>
            <a:normAutofit fontScale="55000" lnSpcReduction="20000"/>
          </a:bodyPr>
          <a:lstStyle/>
          <a:p>
            <a:r>
              <a:rPr lang="it-IT" sz="2200" dirty="0">
                <a:latin typeface="Century Gothic"/>
                <a:cs typeface="Century Gothic"/>
              </a:rPr>
              <a:t>Famiglie transnazionali (</a:t>
            </a:r>
            <a:r>
              <a:rPr lang="it-IT" sz="2200" dirty="0" err="1">
                <a:latin typeface="Century Gothic"/>
                <a:cs typeface="Century Gothic"/>
              </a:rPr>
              <a:t>Glick</a:t>
            </a:r>
            <a:r>
              <a:rPr lang="it-IT" sz="2200" dirty="0">
                <a:latin typeface="Century Gothic"/>
                <a:cs typeface="Century Gothic"/>
              </a:rPr>
              <a:t> </a:t>
            </a:r>
            <a:r>
              <a:rPr lang="it-IT" sz="2200" dirty="0" err="1">
                <a:latin typeface="Century Gothic"/>
                <a:cs typeface="Century Gothic"/>
              </a:rPr>
              <a:t>Schiller</a:t>
            </a:r>
            <a:r>
              <a:rPr lang="it-IT" sz="2200" dirty="0">
                <a:latin typeface="Century Gothic"/>
                <a:cs typeface="Century Gothic"/>
              </a:rPr>
              <a:t> et al. 1992)</a:t>
            </a:r>
          </a:p>
          <a:p>
            <a:pPr marL="365760" lvl="1" indent="0">
              <a:buNone/>
            </a:pPr>
            <a:r>
              <a:rPr lang="it-IT" sz="2200" dirty="0">
                <a:latin typeface="Century Gothic"/>
                <a:cs typeface="Century Gothic"/>
              </a:rPr>
              <a:t>	- Femminilizzazione flussi </a:t>
            </a:r>
          </a:p>
          <a:p>
            <a:pPr marL="365760" lvl="1" indent="0">
              <a:buNone/>
            </a:pPr>
            <a:r>
              <a:rPr lang="it-IT" sz="2200" dirty="0">
                <a:latin typeface="Century Gothic"/>
                <a:cs typeface="Century Gothic"/>
              </a:rPr>
              <a:t>	- MNA  	</a:t>
            </a:r>
          </a:p>
          <a:p>
            <a:pPr marL="365760" lvl="1" indent="0">
              <a:buNone/>
            </a:pPr>
            <a:endParaRPr lang="it-IT" sz="2200" dirty="0">
              <a:latin typeface="Century Gothic"/>
              <a:cs typeface="Century Gothic"/>
            </a:endParaRPr>
          </a:p>
          <a:p>
            <a:r>
              <a:rPr lang="it-IT" sz="2200" dirty="0">
                <a:latin typeface="Century Gothic"/>
                <a:cs typeface="Century Gothic"/>
              </a:rPr>
              <a:t>Diaspora (</a:t>
            </a:r>
            <a:r>
              <a:rPr lang="it-IT" sz="2200" dirty="0" err="1">
                <a:latin typeface="Century Gothic"/>
                <a:cs typeface="Century Gothic"/>
              </a:rPr>
              <a:t>Gupta</a:t>
            </a:r>
            <a:r>
              <a:rPr lang="it-IT" sz="2200" dirty="0">
                <a:latin typeface="Century Gothic"/>
                <a:cs typeface="Century Gothic"/>
              </a:rPr>
              <a:t> e Ferguson 1997)</a:t>
            </a:r>
          </a:p>
          <a:p>
            <a:pPr marL="0" indent="0">
              <a:buNone/>
            </a:pPr>
            <a:r>
              <a:rPr lang="it-IT" sz="2200" dirty="0">
                <a:latin typeface="Century Gothic"/>
                <a:cs typeface="Century Gothic"/>
              </a:rPr>
              <a:t>	- (IM)</a:t>
            </a:r>
            <a:r>
              <a:rPr lang="it-IT" sz="2200" dirty="0" err="1">
                <a:latin typeface="Century Gothic"/>
                <a:cs typeface="Century Gothic"/>
              </a:rPr>
              <a:t>mobilities</a:t>
            </a:r>
            <a:r>
              <a:rPr lang="it-IT" sz="2200" dirty="0">
                <a:latin typeface="Century Gothic"/>
                <a:cs typeface="Century Gothic"/>
              </a:rPr>
              <a:t> contro la nozione sedentaria </a:t>
            </a:r>
          </a:p>
          <a:p>
            <a:pPr marL="0" indent="0">
              <a:buNone/>
            </a:pPr>
            <a:r>
              <a:rPr lang="it-IT" sz="2200" dirty="0">
                <a:latin typeface="Century Gothic"/>
                <a:cs typeface="Century Gothic"/>
              </a:rPr>
              <a:t>		isomorfa di cultura e società</a:t>
            </a:r>
          </a:p>
          <a:p>
            <a:r>
              <a:rPr lang="it-IT" sz="2200" dirty="0" err="1">
                <a:latin typeface="Century Gothic"/>
                <a:cs typeface="Century Gothic"/>
              </a:rPr>
              <a:t>Multi_sited</a:t>
            </a:r>
            <a:r>
              <a:rPr lang="it-IT" sz="2200" dirty="0">
                <a:latin typeface="Century Gothic"/>
                <a:cs typeface="Century Gothic"/>
              </a:rPr>
              <a:t> </a:t>
            </a:r>
            <a:r>
              <a:rPr lang="it-IT" sz="2200" dirty="0" err="1">
                <a:latin typeface="Century Gothic"/>
                <a:cs typeface="Century Gothic"/>
              </a:rPr>
              <a:t>ethnography</a:t>
            </a:r>
            <a:r>
              <a:rPr lang="it-IT" sz="2200" dirty="0">
                <a:latin typeface="Century Gothic"/>
                <a:cs typeface="Century Gothic"/>
              </a:rPr>
              <a:t> (Marcus 1995) </a:t>
            </a:r>
          </a:p>
          <a:p>
            <a:pPr marL="365760" lvl="1" indent="0">
              <a:buNone/>
            </a:pPr>
            <a:r>
              <a:rPr lang="it-IT" sz="2200" dirty="0">
                <a:latin typeface="Century Gothic"/>
                <a:cs typeface="Century Gothic"/>
              </a:rPr>
              <a:t>	- </a:t>
            </a:r>
            <a:r>
              <a:rPr lang="it-IT" sz="2200" dirty="0" err="1">
                <a:latin typeface="Century Gothic"/>
                <a:cs typeface="Century Gothic"/>
              </a:rPr>
              <a:t>Dislocation</a:t>
            </a:r>
            <a:r>
              <a:rPr lang="it-IT" sz="2200" dirty="0">
                <a:latin typeface="Century Gothic"/>
                <a:cs typeface="Century Gothic"/>
              </a:rPr>
              <a:t> of </a:t>
            </a:r>
            <a:r>
              <a:rPr lang="it-IT" sz="2200" dirty="0" err="1">
                <a:latin typeface="Century Gothic"/>
                <a:cs typeface="Century Gothic"/>
              </a:rPr>
              <a:t>migration</a:t>
            </a:r>
            <a:r>
              <a:rPr lang="it-IT" sz="2200" dirty="0">
                <a:latin typeface="Century Gothic"/>
                <a:cs typeface="Century Gothic"/>
              </a:rPr>
              <a:t> (</a:t>
            </a:r>
            <a:r>
              <a:rPr lang="it-IT" sz="2200" dirty="0" err="1">
                <a:latin typeface="Century Gothic"/>
                <a:cs typeface="Century Gothic"/>
              </a:rPr>
              <a:t>Parrenas</a:t>
            </a:r>
            <a:r>
              <a:rPr lang="it-IT" sz="2200" dirty="0">
                <a:latin typeface="Century Gothic"/>
                <a:cs typeface="Century Gothic"/>
              </a:rPr>
              <a:t>)  </a:t>
            </a:r>
          </a:p>
          <a:p>
            <a:endParaRPr lang="it-IT" sz="2200" dirty="0">
              <a:latin typeface="Century Gothic"/>
              <a:cs typeface="Century Gothic"/>
            </a:endParaRPr>
          </a:p>
          <a:p>
            <a:r>
              <a:rPr lang="it-IT" sz="2200" dirty="0">
                <a:latin typeface="Century Gothic"/>
                <a:cs typeface="Century Gothic"/>
              </a:rPr>
              <a:t>Multiple media &amp; media </a:t>
            </a:r>
            <a:r>
              <a:rPr lang="it-IT" sz="2200" dirty="0" err="1">
                <a:latin typeface="Century Gothic"/>
                <a:cs typeface="Century Gothic"/>
              </a:rPr>
              <a:t>ecology</a:t>
            </a:r>
            <a:endParaRPr lang="it-IT" sz="2200" dirty="0">
              <a:latin typeface="Century Gothic"/>
              <a:cs typeface="Century Gothic"/>
            </a:endParaRPr>
          </a:p>
          <a:p>
            <a:pPr marL="365760" lvl="1" indent="0">
              <a:buNone/>
            </a:pPr>
            <a:r>
              <a:rPr lang="it-IT" sz="2200" dirty="0">
                <a:latin typeface="Century Gothic"/>
                <a:cs typeface="Century Gothic"/>
              </a:rPr>
              <a:t>	- socialità e intimità a distanza</a:t>
            </a:r>
          </a:p>
          <a:p>
            <a:pPr marL="365760" lvl="1" indent="0">
              <a:buNone/>
            </a:pPr>
            <a:r>
              <a:rPr lang="it-IT" sz="2200" dirty="0">
                <a:latin typeface="Century Gothic"/>
                <a:cs typeface="Century Gothic"/>
              </a:rPr>
              <a:t>	- proliferare di diverse opzioni e </a:t>
            </a:r>
            <a:r>
              <a:rPr lang="it-IT" sz="2200" dirty="0" err="1">
                <a:latin typeface="Century Gothic"/>
                <a:cs typeface="Century Gothic"/>
              </a:rPr>
              <a:t>fz</a:t>
            </a:r>
            <a:r>
              <a:rPr lang="it-IT" sz="2200" dirty="0">
                <a:latin typeface="Century Gothic"/>
                <a:cs typeface="Century Gothic"/>
              </a:rPr>
              <a:t> comunicative</a:t>
            </a:r>
          </a:p>
          <a:p>
            <a:endParaRPr lang="it-IT" sz="2200" dirty="0">
              <a:latin typeface="Century Gothic"/>
              <a:cs typeface="Century Gothic"/>
            </a:endParaRPr>
          </a:p>
          <a:p>
            <a:r>
              <a:rPr lang="it-IT" sz="2200" b="1" dirty="0">
                <a:solidFill>
                  <a:schemeClr val="accent1"/>
                </a:solidFill>
                <a:latin typeface="Century Gothic"/>
                <a:cs typeface="Century Gothic"/>
              </a:rPr>
              <a:t>!? Integrazione ?! </a:t>
            </a:r>
          </a:p>
          <a:p>
            <a:endParaRPr lang="it-IT" sz="2800" dirty="0"/>
          </a:p>
          <a:p>
            <a:pPr marL="0" indent="0">
              <a:buNone/>
            </a:pPr>
            <a:r>
              <a:rPr lang="it-IT" sz="2800" dirty="0"/>
              <a:t> </a:t>
            </a:r>
          </a:p>
          <a:p>
            <a:endParaRPr lang="it-IT" sz="1800" dirty="0"/>
          </a:p>
          <a:p>
            <a:endParaRPr lang="it-IT" sz="1800" dirty="0"/>
          </a:p>
          <a:p>
            <a:pPr marL="0" indent="0">
              <a:buNone/>
            </a:pPr>
            <a:endParaRPr lang="it-IT" sz="1800" dirty="0"/>
          </a:p>
          <a:p>
            <a:endParaRPr lang="it-IT" sz="1800" dirty="0"/>
          </a:p>
        </p:txBody>
      </p:sp>
      <p:pic>
        <p:nvPicPr>
          <p:cNvPr id="6" name="Immagine 5" descr="31XNHHGzEvL._SY445_QL70_ML2_.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69622" y="1189214"/>
            <a:ext cx="3170443" cy="4766375"/>
          </a:xfrm>
          <a:prstGeom prst="rect">
            <a:avLst/>
          </a:prstGeom>
        </p:spPr>
      </p:pic>
    </p:spTree>
    <p:extLst>
      <p:ext uri="{BB962C8B-B14F-4D97-AF65-F5344CB8AC3E}">
        <p14:creationId xmlns:p14="http://schemas.microsoft.com/office/powerpoint/2010/main" val="274067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err="1">
                <a:latin typeface="Century Gothic"/>
                <a:cs typeface="Century Gothic"/>
              </a:rPr>
              <a:t>Globalizzazione_transnazionalismo</a:t>
            </a:r>
            <a:r>
              <a:rPr lang="it-IT" sz="3600" dirty="0">
                <a:latin typeface="Century Gothic"/>
                <a:cs typeface="Century Gothic"/>
              </a:rPr>
              <a:t> </a:t>
            </a:r>
          </a:p>
        </p:txBody>
      </p:sp>
      <p:sp>
        <p:nvSpPr>
          <p:cNvPr id="4" name="Segnaposto contenuto 3"/>
          <p:cNvSpPr>
            <a:spLocks noGrp="1"/>
          </p:cNvSpPr>
          <p:nvPr>
            <p:ph sz="quarter" idx="1"/>
          </p:nvPr>
        </p:nvSpPr>
        <p:spPr>
          <a:xfrm>
            <a:off x="2019300" y="1779105"/>
            <a:ext cx="8153400" cy="4304476"/>
          </a:xfrm>
        </p:spPr>
        <p:txBody>
          <a:bodyPr>
            <a:normAutofit fontScale="92500" lnSpcReduction="20000"/>
          </a:bodyPr>
          <a:lstStyle/>
          <a:p>
            <a:r>
              <a:rPr lang="it-IT" sz="2400" dirty="0">
                <a:latin typeface="Century Gothic"/>
                <a:cs typeface="Century Gothic"/>
              </a:rPr>
              <a:t>Femminilizzazione flussi migratori – </a:t>
            </a:r>
          </a:p>
          <a:p>
            <a:pPr marL="0" indent="0">
              <a:buNone/>
            </a:pPr>
            <a:r>
              <a:rPr lang="it-IT" sz="2400" dirty="0">
                <a:latin typeface="Century Gothic"/>
                <a:cs typeface="Century Gothic"/>
              </a:rPr>
              <a:t>	</a:t>
            </a:r>
            <a:r>
              <a:rPr lang="it-IT" sz="2400" dirty="0" err="1">
                <a:latin typeface="Century Gothic"/>
                <a:cs typeface="Century Gothic"/>
              </a:rPr>
              <a:t>Transborder</a:t>
            </a:r>
            <a:r>
              <a:rPr lang="it-IT" sz="2400" dirty="0">
                <a:latin typeface="Century Gothic"/>
                <a:cs typeface="Century Gothic"/>
              </a:rPr>
              <a:t> </a:t>
            </a:r>
            <a:r>
              <a:rPr lang="it-IT" sz="2400" dirty="0" err="1">
                <a:latin typeface="Century Gothic"/>
                <a:cs typeface="Century Gothic"/>
              </a:rPr>
              <a:t>identities</a:t>
            </a:r>
            <a:endParaRPr lang="it-IT" sz="2400" dirty="0">
              <a:latin typeface="Century Gothic"/>
              <a:cs typeface="Century Gothic"/>
            </a:endParaRPr>
          </a:p>
          <a:p>
            <a:pPr marL="0" indent="0">
              <a:buNone/>
            </a:pPr>
            <a:endParaRPr lang="it-IT" sz="2400" dirty="0">
              <a:latin typeface="Century Gothic"/>
              <a:cs typeface="Century Gothic"/>
            </a:endParaRPr>
          </a:p>
          <a:p>
            <a:r>
              <a:rPr lang="it-IT" sz="2400" dirty="0">
                <a:latin typeface="Century Gothic"/>
                <a:cs typeface="Century Gothic"/>
              </a:rPr>
              <a:t>Comunicazioni a distanza </a:t>
            </a:r>
          </a:p>
          <a:p>
            <a:pPr marL="0" indent="0">
              <a:buNone/>
            </a:pPr>
            <a:r>
              <a:rPr lang="it-IT" sz="2400" dirty="0">
                <a:latin typeface="Century Gothic"/>
                <a:cs typeface="Century Gothic"/>
              </a:rPr>
              <a:t>	Messaggi / Audio video VOIP / Social</a:t>
            </a:r>
          </a:p>
          <a:p>
            <a:pPr marL="0" indent="0">
              <a:buNone/>
            </a:pPr>
            <a:endParaRPr lang="it-IT" sz="2400" dirty="0">
              <a:latin typeface="Century Gothic"/>
              <a:cs typeface="Century Gothic"/>
            </a:endParaRPr>
          </a:p>
          <a:p>
            <a:r>
              <a:rPr lang="it-IT" sz="2400" dirty="0">
                <a:latin typeface="Century Gothic"/>
                <a:cs typeface="Century Gothic"/>
              </a:rPr>
              <a:t> </a:t>
            </a:r>
            <a:r>
              <a:rPr lang="it-IT" sz="2400" b="1" dirty="0" err="1">
                <a:latin typeface="Century Gothic"/>
                <a:cs typeface="Century Gothic"/>
              </a:rPr>
              <a:t>Polymedia</a:t>
            </a:r>
            <a:r>
              <a:rPr lang="it-IT" sz="2400" dirty="0">
                <a:latin typeface="Century Gothic"/>
                <a:cs typeface="Century Gothic"/>
              </a:rPr>
              <a:t>: </a:t>
            </a:r>
          </a:p>
          <a:p>
            <a:pPr marL="0" indent="0">
              <a:buNone/>
            </a:pPr>
            <a:r>
              <a:rPr lang="it-IT" sz="2400" dirty="0">
                <a:latin typeface="Century Gothic"/>
                <a:cs typeface="Century Gothic"/>
              </a:rPr>
              <a:t>	relazioni mediate a distanza </a:t>
            </a:r>
          </a:p>
          <a:p>
            <a:pPr marL="0" indent="0">
              <a:buNone/>
            </a:pPr>
            <a:r>
              <a:rPr lang="it-IT" sz="2400" dirty="0">
                <a:latin typeface="Century Gothic"/>
                <a:cs typeface="Century Gothic"/>
              </a:rPr>
              <a:t>	(</a:t>
            </a:r>
            <a:r>
              <a:rPr lang="it-IT" sz="2400" dirty="0" err="1">
                <a:latin typeface="Century Gothic"/>
                <a:cs typeface="Century Gothic"/>
              </a:rPr>
              <a:t>Madianou</a:t>
            </a:r>
            <a:r>
              <a:rPr lang="it-IT" sz="2400" dirty="0">
                <a:latin typeface="Century Gothic"/>
                <a:cs typeface="Century Gothic"/>
              </a:rPr>
              <a:t>, Miller 2012) </a:t>
            </a:r>
          </a:p>
          <a:p>
            <a:pPr marL="0" indent="0">
              <a:buNone/>
            </a:pPr>
            <a:endParaRPr lang="it-IT" sz="2400" dirty="0">
              <a:latin typeface="Century Gothic"/>
              <a:ea typeface="ＭＳ Ｐゴシック" charset="0"/>
              <a:cs typeface="Century Gothic"/>
              <a:hlinkClick r:id="rId2"/>
            </a:endParaRPr>
          </a:p>
          <a:p>
            <a:endParaRPr lang="it-IT" dirty="0">
              <a:latin typeface="Century Gothic"/>
              <a:cs typeface="Century Gothic"/>
            </a:endParaRPr>
          </a:p>
        </p:txBody>
      </p:sp>
    </p:spTree>
    <p:extLst>
      <p:ext uri="{BB962C8B-B14F-4D97-AF65-F5344CB8AC3E}">
        <p14:creationId xmlns:p14="http://schemas.microsoft.com/office/powerpoint/2010/main" val="2149390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Strumenti identitari</a:t>
            </a:r>
          </a:p>
        </p:txBody>
      </p:sp>
      <p:sp>
        <p:nvSpPr>
          <p:cNvPr id="3" name="Segnaposto testo 2"/>
          <p:cNvSpPr>
            <a:spLocks noGrp="1"/>
          </p:cNvSpPr>
          <p:nvPr>
            <p:ph type="body" idx="1"/>
          </p:nvPr>
        </p:nvSpPr>
        <p:spPr/>
        <p:txBody>
          <a:bodyPr/>
          <a:lstStyle/>
          <a:p>
            <a:r>
              <a:rPr lang="it-IT" dirty="0"/>
              <a:t>Famiglia</a:t>
            </a:r>
          </a:p>
          <a:p>
            <a:r>
              <a:rPr lang="it-IT" dirty="0"/>
              <a:t>Sesso</a:t>
            </a:r>
          </a:p>
          <a:p>
            <a:r>
              <a:rPr lang="it-IT" dirty="0"/>
              <a:t>Età </a:t>
            </a:r>
          </a:p>
          <a:p>
            <a:r>
              <a:rPr lang="it-IT" dirty="0"/>
              <a:t>Etnia (?)</a:t>
            </a:r>
          </a:p>
          <a:p>
            <a:r>
              <a:rPr lang="it-IT" dirty="0"/>
              <a:t>Classe sociale</a:t>
            </a:r>
          </a:p>
          <a:p>
            <a:r>
              <a:rPr lang="is-IS" dirty="0"/>
              <a:t>…..</a:t>
            </a:r>
            <a:endParaRPr lang="it-IT" dirty="0"/>
          </a:p>
        </p:txBody>
      </p:sp>
      <p:graphicFrame>
        <p:nvGraphicFramePr>
          <p:cNvPr id="6" name="Segnaposto contenuto 3">
            <a:extLst>
              <a:ext uri="{FF2B5EF4-FFF2-40B4-BE49-F238E27FC236}">
                <a16:creationId xmlns:a16="http://schemas.microsoft.com/office/drawing/2014/main" id="{DC7C11E1-5B96-227D-9A77-AD10C4C22260}"/>
              </a:ext>
            </a:extLst>
          </p:cNvPr>
          <p:cNvGraphicFramePr>
            <a:graphicFrameLocks noGrp="1"/>
          </p:cNvGraphicFramePr>
          <p:nvPr>
            <p:ph sz="quarter" idx="13"/>
          </p:nvPr>
        </p:nvGraphicFramePr>
        <p:xfrm>
          <a:off x="3149600" y="1905000"/>
          <a:ext cx="8534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9577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8EA809-8DB7-1C4C-BDBD-15F11A9EF704}"/>
              </a:ext>
            </a:extLst>
          </p:cNvPr>
          <p:cNvSpPr>
            <a:spLocks noGrp="1"/>
          </p:cNvSpPr>
          <p:nvPr>
            <p:ph type="title"/>
          </p:nvPr>
        </p:nvSpPr>
        <p:spPr/>
        <p:txBody>
          <a:bodyPr/>
          <a:lstStyle/>
          <a:p>
            <a:r>
              <a:rPr lang="it-IT" dirty="0"/>
              <a:t>Identità fu/</a:t>
            </a:r>
            <a:r>
              <a:rPr lang="it-IT" dirty="0" err="1"/>
              <a:t>inzionale</a:t>
            </a:r>
            <a:endParaRPr lang="it-IT" dirty="0"/>
          </a:p>
        </p:txBody>
      </p:sp>
      <p:sp>
        <p:nvSpPr>
          <p:cNvPr id="3" name="Segnaposto testo 2">
            <a:extLst>
              <a:ext uri="{FF2B5EF4-FFF2-40B4-BE49-F238E27FC236}">
                <a16:creationId xmlns:a16="http://schemas.microsoft.com/office/drawing/2014/main" id="{44608927-5EB3-0B4D-8685-8E12847B4275}"/>
              </a:ext>
            </a:extLst>
          </p:cNvPr>
          <p:cNvSpPr>
            <a:spLocks noGrp="1"/>
          </p:cNvSpPr>
          <p:nvPr>
            <p:ph type="body" idx="1"/>
          </p:nvPr>
        </p:nvSpPr>
        <p:spPr/>
        <p:txBody>
          <a:bodyPr/>
          <a:lstStyle/>
          <a:p>
            <a:r>
              <a:rPr lang="it-IT" dirty="0" err="1"/>
              <a:t>E.Goffman</a:t>
            </a:r>
            <a:endParaRPr lang="it-IT" dirty="0"/>
          </a:p>
          <a:p>
            <a:endParaRPr lang="it-IT" dirty="0"/>
          </a:p>
          <a:p>
            <a:r>
              <a:rPr lang="it-IT" dirty="0"/>
              <a:t>CCCS – </a:t>
            </a:r>
            <a:r>
              <a:rPr lang="it-IT" dirty="0" err="1"/>
              <a:t>Birmigham</a:t>
            </a:r>
            <a:endParaRPr lang="it-IT" dirty="0"/>
          </a:p>
          <a:p>
            <a:endParaRPr lang="it-IT" dirty="0"/>
          </a:p>
        </p:txBody>
      </p:sp>
      <p:graphicFrame>
        <p:nvGraphicFramePr>
          <p:cNvPr id="6" name="Segnaposto contenuto 3">
            <a:extLst>
              <a:ext uri="{FF2B5EF4-FFF2-40B4-BE49-F238E27FC236}">
                <a16:creationId xmlns:a16="http://schemas.microsoft.com/office/drawing/2014/main" id="{7A17374C-0E48-03A2-24BA-448EB563755E}"/>
              </a:ext>
            </a:extLst>
          </p:cNvPr>
          <p:cNvGraphicFramePr>
            <a:graphicFrameLocks noGrp="1"/>
          </p:cNvGraphicFramePr>
          <p:nvPr>
            <p:ph sz="quarter" idx="13"/>
          </p:nvPr>
        </p:nvGraphicFramePr>
        <p:xfrm>
          <a:off x="3149600" y="1905000"/>
          <a:ext cx="8534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466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2" name="Rectangle 11">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14" name="Straight Connector 13">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18" name="Rectangle 17">
            <a:extLst>
              <a:ext uri="{FF2B5EF4-FFF2-40B4-BE49-F238E27FC236}">
                <a16:creationId xmlns:a16="http://schemas.microsoft.com/office/drawing/2014/main" id="{B170D861-4049-43F4-BCF4-088470D3E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9C3684-6169-49E6-99BA-EF7340136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121029" y="957221"/>
            <a:ext cx="5864018" cy="1049235"/>
          </a:xfrm>
        </p:spPr>
        <p:txBody>
          <a:bodyPr vert="horz" lIns="91440" tIns="45720" rIns="91440" bIns="45720" rtlCol="0" anchor="t">
            <a:normAutofit/>
          </a:bodyPr>
          <a:lstStyle/>
          <a:p>
            <a:r>
              <a:rPr lang="en-US" sz="3200"/>
              <a:t>Etnia = “tribù”, popolo “primitivo”</a:t>
            </a:r>
          </a:p>
        </p:txBody>
      </p:sp>
      <p:pic>
        <p:nvPicPr>
          <p:cNvPr id="22" name="Picture 21">
            <a:extLst>
              <a:ext uri="{FF2B5EF4-FFF2-40B4-BE49-F238E27FC236}">
                <a16:creationId xmlns:a16="http://schemas.microsoft.com/office/drawing/2014/main" id="{6BBBEE02-3B78-4C29-B8FF-45FBFF8FE2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6" t="474" r="48549" b="36564"/>
          <a:stretch/>
        </p:blipFill>
        <p:spPr>
          <a:xfrm>
            <a:off x="1125460" y="643464"/>
            <a:ext cx="5879592" cy="155448"/>
          </a:xfrm>
          <a:prstGeom prst="rect">
            <a:avLst/>
          </a:prstGeom>
          <a:noFill/>
          <a:ln>
            <a:noFill/>
          </a:ln>
        </p:spPr>
      </p:pic>
      <p:sp>
        <p:nvSpPr>
          <p:cNvPr id="3" name="Segnaposto testo 2"/>
          <p:cNvSpPr>
            <a:spLocks noGrp="1"/>
          </p:cNvSpPr>
          <p:nvPr>
            <p:ph type="body" idx="1"/>
          </p:nvPr>
        </p:nvSpPr>
        <p:spPr>
          <a:xfrm>
            <a:off x="1121029" y="2167151"/>
            <a:ext cx="5864018" cy="3299194"/>
          </a:xfrm>
        </p:spPr>
        <p:txBody>
          <a:bodyPr vert="horz" lIns="91440" tIns="45720" rIns="91440" bIns="45720" rtlCol="0" anchor="t">
            <a:normAutofit/>
          </a:bodyPr>
          <a:lstStyle/>
          <a:p>
            <a:pPr indent="-228600">
              <a:buFont typeface="Arial" panose="020B0604020202020204" pitchFamily="34" charset="0"/>
              <a:buChar char="•"/>
            </a:pPr>
            <a:r>
              <a:rPr lang="en-US">
                <a:solidFill>
                  <a:schemeClr val="tx1"/>
                </a:solidFill>
              </a:rPr>
              <a:t>Decostruire </a:t>
            </a:r>
          </a:p>
          <a:p>
            <a:pPr indent="-228600">
              <a:buFont typeface="Arial" panose="020B0604020202020204" pitchFamily="34" charset="0"/>
              <a:buChar char="•"/>
            </a:pPr>
            <a:r>
              <a:rPr lang="en-US">
                <a:solidFill>
                  <a:schemeClr val="tx1"/>
                </a:solidFill>
              </a:rPr>
              <a:t>Essenze e naturalizzazioni</a:t>
            </a:r>
          </a:p>
          <a:p>
            <a:pPr indent="-228600">
              <a:buFont typeface="Arial" panose="020B0604020202020204" pitchFamily="34" charset="0"/>
              <a:buChar char="•"/>
            </a:pPr>
            <a:r>
              <a:rPr lang="en-US">
                <a:solidFill>
                  <a:schemeClr val="tx1"/>
                </a:solidFill>
              </a:rPr>
              <a:t>Omogeneità </a:t>
            </a:r>
          </a:p>
          <a:p>
            <a:pPr indent="-228600">
              <a:buFont typeface="Arial" panose="020B0604020202020204" pitchFamily="34" charset="0"/>
              <a:buChar char="•"/>
            </a:pPr>
            <a:r>
              <a:rPr lang="en-US">
                <a:solidFill>
                  <a:schemeClr val="tx1"/>
                </a:solidFill>
              </a:rPr>
              <a:t>Contenitori etnici</a:t>
            </a:r>
          </a:p>
        </p:txBody>
      </p:sp>
      <p:grpSp>
        <p:nvGrpSpPr>
          <p:cNvPr id="24" name="Group 23">
            <a:extLst>
              <a:ext uri="{FF2B5EF4-FFF2-40B4-BE49-F238E27FC236}">
                <a16:creationId xmlns:a16="http://schemas.microsoft.com/office/drawing/2014/main" id="{65380EB2-1B03-4BD9-8B98-B3A1DD7D04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25" name="Rectangle 24">
              <a:extLst>
                <a:ext uri="{FF2B5EF4-FFF2-40B4-BE49-F238E27FC236}">
                  <a16:creationId xmlns:a16="http://schemas.microsoft.com/office/drawing/2014/main" id="{2C72F72E-336B-4BAB-9CFA-E55224D40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D6A7AAF-A2E1-4EFB-A032-F6D220F61D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Segnaposto contenuto 7" descr="mappe08.jpg"/>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b="-4"/>
          <a:stretch/>
        </p:blipFill>
        <p:spPr>
          <a:xfrm>
            <a:off x="8116373" y="1116345"/>
            <a:ext cx="2799103" cy="3866172"/>
          </a:xfrm>
          <a:prstGeom prst="rect">
            <a:avLst/>
          </a:prstGeom>
        </p:spPr>
      </p:pic>
      <p:pic>
        <p:nvPicPr>
          <p:cNvPr id="28" name="Picture 27">
            <a:extLst>
              <a:ext uri="{FF2B5EF4-FFF2-40B4-BE49-F238E27FC236}">
                <a16:creationId xmlns:a16="http://schemas.microsoft.com/office/drawing/2014/main" id="{187F4E96-4E7F-4215-89B9-A7EC454B01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30" name="Straight Connector 29">
            <a:extLst>
              <a:ext uri="{FF2B5EF4-FFF2-40B4-BE49-F238E27FC236}">
                <a16:creationId xmlns:a16="http://schemas.microsoft.com/office/drawing/2014/main" id="{56D3E787-6CA7-41C8-BA4E-172D478D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435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3016" name="Picture 43015">
            <a:extLst>
              <a:ext uri="{FF2B5EF4-FFF2-40B4-BE49-F238E27FC236}">
                <a16:creationId xmlns:a16="http://schemas.microsoft.com/office/drawing/2014/main" id="{E8690AC4-C9C4-4944-A98C-B1D32992D6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43018" name="Rectangle 43017">
            <a:extLst>
              <a:ext uri="{FF2B5EF4-FFF2-40B4-BE49-F238E27FC236}">
                <a16:creationId xmlns:a16="http://schemas.microsoft.com/office/drawing/2014/main" id="{86F828BE-4D4E-43F9-AC35-0209B5190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cxnSp>
        <p:nvCxnSpPr>
          <p:cNvPr id="43020" name="Straight Connector 43019">
            <a:extLst>
              <a:ext uri="{FF2B5EF4-FFF2-40B4-BE49-F238E27FC236}">
                <a16:creationId xmlns:a16="http://schemas.microsoft.com/office/drawing/2014/main" id="{10BAB604-20D4-431F-ADD8-754BB7992A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3022" name="Picture 43021">
            <a:extLst>
              <a:ext uri="{FF2B5EF4-FFF2-40B4-BE49-F238E27FC236}">
                <a16:creationId xmlns:a16="http://schemas.microsoft.com/office/drawing/2014/main" id="{C821979E-9A93-4880-80B5-D60B75C19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useBgFill="1">
        <p:nvSpPr>
          <p:cNvPr id="43024" name="Rectangle 43023">
            <a:extLst>
              <a:ext uri="{FF2B5EF4-FFF2-40B4-BE49-F238E27FC236}">
                <a16:creationId xmlns:a16="http://schemas.microsoft.com/office/drawing/2014/main" id="{552EC99E-0153-4DD5-9514-61B763BE9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6" name="Rectangle 43025">
            <a:extLst>
              <a:ext uri="{FF2B5EF4-FFF2-40B4-BE49-F238E27FC236}">
                <a16:creationId xmlns:a16="http://schemas.microsoft.com/office/drawing/2014/main" id="{69BFB6BC-A2C2-4435-8D3A-8CC2C9C7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1" name="CasellaDiTesto 3"/>
          <p:cNvSpPr txBox="1">
            <a:spLocks noChangeArrowheads="1"/>
          </p:cNvSpPr>
          <p:nvPr/>
        </p:nvSpPr>
        <p:spPr bwMode="auto">
          <a:xfrm>
            <a:off x="659300" y="988098"/>
            <a:ext cx="3109777" cy="240772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0" rtlCol="0" anchor="b">
            <a:norm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0000"/>
              </a:lnSpc>
              <a:spcBef>
                <a:spcPct val="0"/>
              </a:spcBef>
              <a:spcAft>
                <a:spcPts val="600"/>
              </a:spcAft>
            </a:pPr>
            <a:r>
              <a:rPr lang="en-US" sz="3600" dirty="0">
                <a:latin typeface="+mj-lt"/>
                <a:ea typeface="+mj-ea"/>
                <a:cs typeface="+mj-cs"/>
              </a:rPr>
              <a:t>Tipi </a:t>
            </a:r>
            <a:r>
              <a:rPr lang="en-US" sz="3600" dirty="0" err="1">
                <a:latin typeface="+mj-lt"/>
                <a:ea typeface="+mj-ea"/>
                <a:cs typeface="+mj-cs"/>
              </a:rPr>
              <a:t>batechecheG</a:t>
            </a:r>
            <a:r>
              <a:rPr lang="en-US" sz="3600" dirty="0">
                <a:latin typeface="+mj-lt"/>
                <a:ea typeface="+mj-ea"/>
                <a:cs typeface="+mj-cs"/>
              </a:rPr>
              <a:t>. Di </a:t>
            </a:r>
            <a:r>
              <a:rPr lang="en-US" sz="3600" dirty="0" err="1">
                <a:latin typeface="+mj-lt"/>
                <a:ea typeface="+mj-ea"/>
                <a:cs typeface="+mj-cs"/>
              </a:rPr>
              <a:t>Brazzà</a:t>
            </a:r>
            <a:r>
              <a:rPr lang="en-US" sz="3600" dirty="0">
                <a:latin typeface="+mj-lt"/>
                <a:ea typeface="+mj-ea"/>
                <a:cs typeface="+mj-cs"/>
              </a:rPr>
              <a:t> 1883</a:t>
            </a:r>
          </a:p>
        </p:txBody>
      </p:sp>
      <p:pic>
        <p:nvPicPr>
          <p:cNvPr id="43028" name="Picture 43027">
            <a:extLst>
              <a:ext uri="{FF2B5EF4-FFF2-40B4-BE49-F238E27FC236}">
                <a16:creationId xmlns:a16="http://schemas.microsoft.com/office/drawing/2014/main" id="{BB599958-8072-47CB-A82D-0701E35909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17" t="474" r="75256" b="36564"/>
          <a:stretch/>
        </p:blipFill>
        <p:spPr>
          <a:xfrm>
            <a:off x="655218" y="643464"/>
            <a:ext cx="2834640" cy="155448"/>
          </a:xfrm>
          <a:prstGeom prst="rect">
            <a:avLst/>
          </a:prstGeom>
          <a:noFill/>
          <a:ln>
            <a:noFill/>
          </a:ln>
        </p:spPr>
      </p:pic>
      <p:pic>
        <p:nvPicPr>
          <p:cNvPr id="43009" name="Immagine 1"/>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071603" y="486823"/>
            <a:ext cx="3553613" cy="51501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0" name="Immagine 2"/>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7927741" y="486823"/>
            <a:ext cx="3553613" cy="51501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30" name="Picture 43029">
            <a:extLst>
              <a:ext uri="{FF2B5EF4-FFF2-40B4-BE49-F238E27FC236}">
                <a16:creationId xmlns:a16="http://schemas.microsoft.com/office/drawing/2014/main" id="{985D2F2C-D989-4591-BAFB-D0225D6472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b="-1562"/>
          <a:stretch/>
        </p:blipFill>
        <p:spPr>
          <a:xfrm>
            <a:off x="0" y="6119336"/>
            <a:ext cx="12192000" cy="742950"/>
          </a:xfrm>
          <a:prstGeom prst="rect">
            <a:avLst/>
          </a:prstGeom>
        </p:spPr>
      </p:pic>
      <p:cxnSp>
        <p:nvCxnSpPr>
          <p:cNvPr id="43032" name="Straight Connector 43031">
            <a:extLst>
              <a:ext uri="{FF2B5EF4-FFF2-40B4-BE49-F238E27FC236}">
                <a16:creationId xmlns:a16="http://schemas.microsoft.com/office/drawing/2014/main" id="{550DE0DB-36EF-4553-B981-4AE6E8AED2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156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991" name="Rectangle 41990">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3" name="Rectangle 41992">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43467" y="643467"/>
            <a:ext cx="5130799"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5" name="Rectangle 41994">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5" name="Immagin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23321" y="643467"/>
            <a:ext cx="5130799"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95993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2" name="Rectangle 45061">
            <a:extLst>
              <a:ext uri="{FF2B5EF4-FFF2-40B4-BE49-F238E27FC236}">
                <a16:creationId xmlns:a16="http://schemas.microsoft.com/office/drawing/2014/main" id="{E074C643-41D5-477B-B382-9E79044F7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064" name="Rectangle 45063">
            <a:extLst>
              <a:ext uri="{FF2B5EF4-FFF2-40B4-BE49-F238E27FC236}">
                <a16:creationId xmlns:a16="http://schemas.microsoft.com/office/drawing/2014/main" id="{80C007DB-1491-4C70-9CC3-6B3D16C7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6" name="Rectangle 45065">
            <a:extLst>
              <a:ext uri="{FF2B5EF4-FFF2-40B4-BE49-F238E27FC236}">
                <a16:creationId xmlns:a16="http://schemas.microsoft.com/office/drawing/2014/main" id="{F807608E-648A-42CC-8A08-1DE615E55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89238931-0E0A-0746-A6FC-3D14EAC854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2547" y="1128098"/>
            <a:ext cx="3296687" cy="4598011"/>
          </a:xfrm>
          <a:prstGeom prst="rect">
            <a:avLst/>
          </a:prstGeom>
        </p:spPr>
      </p:pic>
      <p:pic>
        <p:nvPicPr>
          <p:cNvPr id="45057" name="Immagin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329268" y="1719986"/>
            <a:ext cx="4725585" cy="34142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708671"/>
      </p:ext>
    </p:extLst>
  </p:cSld>
  <p:clrMapOvr>
    <a:masterClrMapping/>
  </p:clrMapOvr>
</p:sld>
</file>

<file path=ppt/theme/theme1.xml><?xml version="1.0" encoding="utf-8"?>
<a:theme xmlns:a="http://schemas.openxmlformats.org/drawingml/2006/main" name="Raccolta">
  <a:themeElements>
    <a:clrScheme name="Raccolta">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Raccolta">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TotalTime>
  <Words>1433</Words>
  <Application>Microsoft Macintosh PowerPoint</Application>
  <PresentationFormat>Widescreen</PresentationFormat>
  <Paragraphs>205</Paragraphs>
  <Slides>39</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39</vt:i4>
      </vt:variant>
    </vt:vector>
  </HeadingPairs>
  <TitlesOfParts>
    <vt:vector size="47" baseType="lpstr">
      <vt:lpstr>ＭＳ Ｐゴシック</vt:lpstr>
      <vt:lpstr>Arial</vt:lpstr>
      <vt:lpstr>Calibri</vt:lpstr>
      <vt:lpstr>Century Gothic</vt:lpstr>
      <vt:lpstr>Courier New</vt:lpstr>
      <vt:lpstr>Tw Cen MT</vt:lpstr>
      <vt:lpstr>Wingdings</vt:lpstr>
      <vt:lpstr>Raccolta</vt:lpstr>
      <vt:lpstr>Presentazione standard di PowerPoint</vt:lpstr>
      <vt:lpstr>Identità / alterità</vt:lpstr>
      <vt:lpstr>Identità come costruzione </vt:lpstr>
      <vt:lpstr>Strumenti identitari</vt:lpstr>
      <vt:lpstr>Identità fu/inzionale</vt:lpstr>
      <vt:lpstr>Etnia = “tribù”, popolo “primitivo”</vt:lpstr>
      <vt:lpstr>Presentazione standard di PowerPoint</vt:lpstr>
      <vt:lpstr>Presentazione standard di PowerPoint</vt:lpstr>
      <vt:lpstr>Presentazione standard di PowerPoint</vt:lpstr>
      <vt:lpstr>Presentazione standard di PowerPoint</vt:lpstr>
      <vt:lpstr>Etnia come fatto politico</vt:lpstr>
      <vt:lpstr>Approccio interazionista: confine etnico</vt:lpstr>
      <vt:lpstr>Zone liminali : frontiere </vt:lpstr>
      <vt:lpstr>Modello generativo  (F.Barth, Ethnic groups and Boundaries, 1969)</vt:lpstr>
      <vt:lpstr>Tesi e teorie</vt:lpstr>
      <vt:lpstr>Strumentalizzazioni ideologiche</vt:lpstr>
      <vt:lpstr>CONFLITTI DI CULTURE? </vt:lpstr>
      <vt:lpstr>Conflitti religiosi ?</vt:lpstr>
      <vt:lpstr>Valori religiosi</vt:lpstr>
      <vt:lpstr>   </vt:lpstr>
      <vt:lpstr>  Communitas </vt:lpstr>
      <vt:lpstr>Religioni e identità su scala globale</vt:lpstr>
      <vt:lpstr>Etnografie multi-situate</vt:lpstr>
      <vt:lpstr>Eccessi di cultura</vt:lpstr>
      <vt:lpstr>Diaspora  </vt:lpstr>
      <vt:lpstr>P. Gilroy, The black Atlantic: Double Consciousness and Modernity, 1993</vt:lpstr>
      <vt:lpstr>E. Glissant</vt:lpstr>
      <vt:lpstr>Per evitare una balcanizzazione globalizzata</vt:lpstr>
      <vt:lpstr>Polemica anti-comunitarista</vt:lpstr>
      <vt:lpstr>L'odio 1995</vt:lpstr>
      <vt:lpstr>Dalle migrazioni alle diaspore </vt:lpstr>
      <vt:lpstr>Identità di diaspora </vt:lpstr>
      <vt:lpstr>Ruolo dei media</vt:lpstr>
      <vt:lpstr>L’opera dell’immaginazione</vt:lpstr>
      <vt:lpstr>Presentazione standard di PowerPoint</vt:lpstr>
      <vt:lpstr>Presentazione standard di PowerPoint</vt:lpstr>
      <vt:lpstr>Presentazione standard di PowerPoint</vt:lpstr>
      <vt:lpstr>Migrazioni &amp; new media</vt:lpstr>
      <vt:lpstr>Globalizzazione_transnazionalismo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ALTIN ROBERTA</dc:creator>
  <cp:lastModifiedBy>ALTIN ROBERTA</cp:lastModifiedBy>
  <cp:revision>30</cp:revision>
  <dcterms:created xsi:type="dcterms:W3CDTF">2022-04-13T16:33:55Z</dcterms:created>
  <dcterms:modified xsi:type="dcterms:W3CDTF">2024-05-06T06:19:41Z</dcterms:modified>
</cp:coreProperties>
</file>