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9" r:id="rId1"/>
  </p:sldMasterIdLst>
  <p:notesMasterIdLst>
    <p:notesMasterId r:id="rId33"/>
  </p:notesMasterIdLst>
  <p:handoutMasterIdLst>
    <p:handoutMasterId r:id="rId34"/>
  </p:handoutMasterIdLst>
  <p:sldIdLst>
    <p:sldId id="402" r:id="rId2"/>
    <p:sldId id="406" r:id="rId3"/>
    <p:sldId id="389" r:id="rId4"/>
    <p:sldId id="472" r:id="rId5"/>
    <p:sldId id="473" r:id="rId6"/>
    <p:sldId id="474" r:id="rId7"/>
    <p:sldId id="475" r:id="rId8"/>
    <p:sldId id="476" r:id="rId9"/>
    <p:sldId id="388" r:id="rId10"/>
    <p:sldId id="390" r:id="rId11"/>
    <p:sldId id="392" r:id="rId12"/>
    <p:sldId id="391" r:id="rId13"/>
    <p:sldId id="393" r:id="rId14"/>
    <p:sldId id="481" r:id="rId15"/>
    <p:sldId id="385" r:id="rId16"/>
    <p:sldId id="386" r:id="rId17"/>
    <p:sldId id="369" r:id="rId18"/>
    <p:sldId id="478" r:id="rId19"/>
    <p:sldId id="372" r:id="rId20"/>
    <p:sldId id="374" r:id="rId21"/>
    <p:sldId id="375" r:id="rId22"/>
    <p:sldId id="376" r:id="rId23"/>
    <p:sldId id="378" r:id="rId24"/>
    <p:sldId id="480" r:id="rId25"/>
    <p:sldId id="337" r:id="rId26"/>
    <p:sldId id="479" r:id="rId27"/>
    <p:sldId id="334" r:id="rId28"/>
    <p:sldId id="327" r:id="rId29"/>
    <p:sldId id="322" r:id="rId30"/>
    <p:sldId id="477" r:id="rId31"/>
    <p:sldId id="330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687" autoAdjust="0"/>
  </p:normalViewPr>
  <p:slideViewPr>
    <p:cSldViewPr>
      <p:cViewPr varScale="1">
        <p:scale>
          <a:sx n="149" d="100"/>
          <a:sy n="149" d="100"/>
        </p:scale>
        <p:origin x="114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7D2173-ECF3-4111-BB96-470D4C64F21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0C7AF1-2CEA-4230-AA96-F49C3AB9E3A9}">
      <dgm:prSet/>
      <dgm:spPr/>
      <dgm:t>
        <a:bodyPr/>
        <a:lstStyle/>
        <a:p>
          <a:r>
            <a:rPr lang="it-IT"/>
            <a:t>Berlin e Kay, 1968: da 2 a 11 termini di base per i colori</a:t>
          </a:r>
          <a:endParaRPr lang="en-US"/>
        </a:p>
      </dgm:t>
    </dgm:pt>
    <dgm:pt modelId="{4F9FE970-2FE0-4499-A968-712EE347FFCC}" type="parTrans" cxnId="{AD1DE005-0504-4242-BCEB-42D04385B5CE}">
      <dgm:prSet/>
      <dgm:spPr/>
      <dgm:t>
        <a:bodyPr/>
        <a:lstStyle/>
        <a:p>
          <a:endParaRPr lang="en-US"/>
        </a:p>
      </dgm:t>
    </dgm:pt>
    <dgm:pt modelId="{9124BD01-9D19-45BC-9299-3EC2E0A010C9}" type="sibTrans" cxnId="{AD1DE005-0504-4242-BCEB-42D04385B5CE}">
      <dgm:prSet/>
      <dgm:spPr/>
      <dgm:t>
        <a:bodyPr/>
        <a:lstStyle/>
        <a:p>
          <a:endParaRPr lang="en-US"/>
        </a:p>
      </dgm:t>
    </dgm:pt>
    <dgm:pt modelId="{F7648BCB-54AD-47ED-897A-D7480808C97C}">
      <dgm:prSet/>
      <dgm:spPr/>
      <dgm:t>
        <a:bodyPr/>
        <a:lstStyle/>
        <a:p>
          <a:r>
            <a:rPr lang="it-IT"/>
            <a:t>chiaro+scuro </a:t>
          </a:r>
          <a:endParaRPr lang="en-US"/>
        </a:p>
      </dgm:t>
    </dgm:pt>
    <dgm:pt modelId="{522239ED-B673-4741-9D38-907E8FCC8B58}" type="parTrans" cxnId="{E03E8744-2637-46A5-8E91-DC8AED05BB6F}">
      <dgm:prSet/>
      <dgm:spPr/>
      <dgm:t>
        <a:bodyPr/>
        <a:lstStyle/>
        <a:p>
          <a:endParaRPr lang="en-US"/>
        </a:p>
      </dgm:t>
    </dgm:pt>
    <dgm:pt modelId="{094FD225-9A0F-4A3D-9269-BA2BEDCE10BC}" type="sibTrans" cxnId="{E03E8744-2637-46A5-8E91-DC8AED05BB6F}">
      <dgm:prSet/>
      <dgm:spPr/>
      <dgm:t>
        <a:bodyPr/>
        <a:lstStyle/>
        <a:p>
          <a:endParaRPr lang="en-US"/>
        </a:p>
      </dgm:t>
    </dgm:pt>
    <dgm:pt modelId="{CD7917C0-B550-45CC-83C7-8E29C0A8FE41}">
      <dgm:prSet/>
      <dgm:spPr/>
      <dgm:t>
        <a:bodyPr/>
        <a:lstStyle/>
        <a:p>
          <a:r>
            <a:rPr lang="it-IT"/>
            <a:t>bianco, nero,rosso + giallo + verde + blu + marrone + porpora + rosa + grigio + arancione</a:t>
          </a:r>
          <a:endParaRPr lang="en-US"/>
        </a:p>
      </dgm:t>
    </dgm:pt>
    <dgm:pt modelId="{0C879B9D-50D7-47E5-8A80-4A5FDF1A22D9}" type="parTrans" cxnId="{BEC39980-983C-4D7F-89C1-CD01C8558908}">
      <dgm:prSet/>
      <dgm:spPr/>
      <dgm:t>
        <a:bodyPr/>
        <a:lstStyle/>
        <a:p>
          <a:endParaRPr lang="en-US"/>
        </a:p>
      </dgm:t>
    </dgm:pt>
    <dgm:pt modelId="{3C8CCD0B-7896-4CBE-9769-B557F29EDE41}" type="sibTrans" cxnId="{BEC39980-983C-4D7F-89C1-CD01C8558908}">
      <dgm:prSet/>
      <dgm:spPr/>
      <dgm:t>
        <a:bodyPr/>
        <a:lstStyle/>
        <a:p>
          <a:endParaRPr lang="en-US"/>
        </a:p>
      </dgm:t>
    </dgm:pt>
    <dgm:pt modelId="{5228025C-FD62-4800-B9F9-29C8F096E1C8}">
      <dgm:prSet/>
      <dgm:spPr/>
      <dgm:t>
        <a:bodyPr/>
        <a:lstStyle/>
        <a:p>
          <a:r>
            <a:rPr lang="it-IT"/>
            <a:t>il numero dei termini è in relazione alla complessità culturale e tecnologica</a:t>
          </a:r>
          <a:endParaRPr lang="en-US"/>
        </a:p>
      </dgm:t>
    </dgm:pt>
    <dgm:pt modelId="{0F3AC062-06D1-4655-9E2F-801B51144AC5}" type="parTrans" cxnId="{3524BFD9-A26F-4B40-8FD4-E69B8E99D081}">
      <dgm:prSet/>
      <dgm:spPr/>
      <dgm:t>
        <a:bodyPr/>
        <a:lstStyle/>
        <a:p>
          <a:endParaRPr lang="en-US"/>
        </a:p>
      </dgm:t>
    </dgm:pt>
    <dgm:pt modelId="{8A28DE59-4AA0-447D-B5CF-0B9D60F128BE}" type="sibTrans" cxnId="{3524BFD9-A26F-4B40-8FD4-E69B8E99D081}">
      <dgm:prSet/>
      <dgm:spPr/>
      <dgm:t>
        <a:bodyPr/>
        <a:lstStyle/>
        <a:p>
          <a:endParaRPr lang="en-US"/>
        </a:p>
      </dgm:t>
    </dgm:pt>
    <dgm:pt modelId="{9539F300-66E4-479B-B3FF-4811EC263B08}">
      <dgm:prSet/>
      <dgm:spPr/>
      <dgm:t>
        <a:bodyPr/>
        <a:lstStyle/>
        <a:p>
          <a:r>
            <a:rPr lang="it-IT"/>
            <a:t>percezione cromatica + connotazioni (caldo/freddo, secco/umido ecc.)</a:t>
          </a:r>
          <a:endParaRPr lang="en-US"/>
        </a:p>
      </dgm:t>
    </dgm:pt>
    <dgm:pt modelId="{D6643D9E-FB3A-4F95-AC8A-6A5CCC0EEE48}" type="parTrans" cxnId="{4B0B90B7-BEAE-4315-B54F-77B73EB7FD39}">
      <dgm:prSet/>
      <dgm:spPr/>
      <dgm:t>
        <a:bodyPr/>
        <a:lstStyle/>
        <a:p>
          <a:endParaRPr lang="en-US"/>
        </a:p>
      </dgm:t>
    </dgm:pt>
    <dgm:pt modelId="{3FAE0A06-5D0F-4127-832B-A46C2FFAFC95}" type="sibTrans" cxnId="{4B0B90B7-BEAE-4315-B54F-77B73EB7FD39}">
      <dgm:prSet/>
      <dgm:spPr/>
      <dgm:t>
        <a:bodyPr/>
        <a:lstStyle/>
        <a:p>
          <a:endParaRPr lang="en-US"/>
        </a:p>
      </dgm:t>
    </dgm:pt>
    <dgm:pt modelId="{DAE04614-8370-6B43-ABDC-AC43F7ACBE94}" type="pres">
      <dgm:prSet presAssocID="{4A7D2173-ECF3-4111-BB96-470D4C64F210}" presName="outerComposite" presStyleCnt="0">
        <dgm:presLayoutVars>
          <dgm:chMax val="5"/>
          <dgm:dir/>
          <dgm:resizeHandles val="exact"/>
        </dgm:presLayoutVars>
      </dgm:prSet>
      <dgm:spPr/>
    </dgm:pt>
    <dgm:pt modelId="{C4C3433C-897B-0F45-A275-AC4B6C88D5F6}" type="pres">
      <dgm:prSet presAssocID="{4A7D2173-ECF3-4111-BB96-470D4C64F210}" presName="dummyMaxCanvas" presStyleCnt="0">
        <dgm:presLayoutVars/>
      </dgm:prSet>
      <dgm:spPr/>
    </dgm:pt>
    <dgm:pt modelId="{A811AD7E-56E5-9942-8006-E7E3FCD6A22F}" type="pres">
      <dgm:prSet presAssocID="{4A7D2173-ECF3-4111-BB96-470D4C64F210}" presName="FiveNodes_1" presStyleLbl="node1" presStyleIdx="0" presStyleCnt="5">
        <dgm:presLayoutVars>
          <dgm:bulletEnabled val="1"/>
        </dgm:presLayoutVars>
      </dgm:prSet>
      <dgm:spPr/>
    </dgm:pt>
    <dgm:pt modelId="{5B8FF170-8C3B-BE47-922B-A76EC51862AB}" type="pres">
      <dgm:prSet presAssocID="{4A7D2173-ECF3-4111-BB96-470D4C64F210}" presName="FiveNodes_2" presStyleLbl="node1" presStyleIdx="1" presStyleCnt="5">
        <dgm:presLayoutVars>
          <dgm:bulletEnabled val="1"/>
        </dgm:presLayoutVars>
      </dgm:prSet>
      <dgm:spPr/>
    </dgm:pt>
    <dgm:pt modelId="{5658E2FC-174C-F740-BAD0-338D8F7DE4E1}" type="pres">
      <dgm:prSet presAssocID="{4A7D2173-ECF3-4111-BB96-470D4C64F210}" presName="FiveNodes_3" presStyleLbl="node1" presStyleIdx="2" presStyleCnt="5">
        <dgm:presLayoutVars>
          <dgm:bulletEnabled val="1"/>
        </dgm:presLayoutVars>
      </dgm:prSet>
      <dgm:spPr/>
    </dgm:pt>
    <dgm:pt modelId="{4641635B-E8B4-CC4E-9EFA-800C4E18C8B5}" type="pres">
      <dgm:prSet presAssocID="{4A7D2173-ECF3-4111-BB96-470D4C64F210}" presName="FiveNodes_4" presStyleLbl="node1" presStyleIdx="3" presStyleCnt="5">
        <dgm:presLayoutVars>
          <dgm:bulletEnabled val="1"/>
        </dgm:presLayoutVars>
      </dgm:prSet>
      <dgm:spPr/>
    </dgm:pt>
    <dgm:pt modelId="{8F5CCC06-2565-0649-BEEF-E8614A230F8A}" type="pres">
      <dgm:prSet presAssocID="{4A7D2173-ECF3-4111-BB96-470D4C64F210}" presName="FiveNodes_5" presStyleLbl="node1" presStyleIdx="4" presStyleCnt="5">
        <dgm:presLayoutVars>
          <dgm:bulletEnabled val="1"/>
        </dgm:presLayoutVars>
      </dgm:prSet>
      <dgm:spPr/>
    </dgm:pt>
    <dgm:pt modelId="{608C74DD-9F9D-8640-9839-14ED3B5435D1}" type="pres">
      <dgm:prSet presAssocID="{4A7D2173-ECF3-4111-BB96-470D4C64F210}" presName="FiveConn_1-2" presStyleLbl="fgAccFollowNode1" presStyleIdx="0" presStyleCnt="4">
        <dgm:presLayoutVars>
          <dgm:bulletEnabled val="1"/>
        </dgm:presLayoutVars>
      </dgm:prSet>
      <dgm:spPr/>
    </dgm:pt>
    <dgm:pt modelId="{E4CBA159-0F8C-544B-BCDC-3D3714D2ECB8}" type="pres">
      <dgm:prSet presAssocID="{4A7D2173-ECF3-4111-BB96-470D4C64F210}" presName="FiveConn_2-3" presStyleLbl="fgAccFollowNode1" presStyleIdx="1" presStyleCnt="4">
        <dgm:presLayoutVars>
          <dgm:bulletEnabled val="1"/>
        </dgm:presLayoutVars>
      </dgm:prSet>
      <dgm:spPr/>
    </dgm:pt>
    <dgm:pt modelId="{CD5C8B06-FECE-B544-90E7-EC8845903F7B}" type="pres">
      <dgm:prSet presAssocID="{4A7D2173-ECF3-4111-BB96-470D4C64F210}" presName="FiveConn_3-4" presStyleLbl="fgAccFollowNode1" presStyleIdx="2" presStyleCnt="4">
        <dgm:presLayoutVars>
          <dgm:bulletEnabled val="1"/>
        </dgm:presLayoutVars>
      </dgm:prSet>
      <dgm:spPr/>
    </dgm:pt>
    <dgm:pt modelId="{2B0DFD0F-1E9F-FF44-B6C7-DF73FE4C76A1}" type="pres">
      <dgm:prSet presAssocID="{4A7D2173-ECF3-4111-BB96-470D4C64F210}" presName="FiveConn_4-5" presStyleLbl="fgAccFollowNode1" presStyleIdx="3" presStyleCnt="4">
        <dgm:presLayoutVars>
          <dgm:bulletEnabled val="1"/>
        </dgm:presLayoutVars>
      </dgm:prSet>
      <dgm:spPr/>
    </dgm:pt>
    <dgm:pt modelId="{0B5AF54F-0A39-2E41-A7B2-F21BEFE165F9}" type="pres">
      <dgm:prSet presAssocID="{4A7D2173-ECF3-4111-BB96-470D4C64F210}" presName="FiveNodes_1_text" presStyleLbl="node1" presStyleIdx="4" presStyleCnt="5">
        <dgm:presLayoutVars>
          <dgm:bulletEnabled val="1"/>
        </dgm:presLayoutVars>
      </dgm:prSet>
      <dgm:spPr/>
    </dgm:pt>
    <dgm:pt modelId="{4430D01E-4440-0245-89A5-AB57BF964203}" type="pres">
      <dgm:prSet presAssocID="{4A7D2173-ECF3-4111-BB96-470D4C64F210}" presName="FiveNodes_2_text" presStyleLbl="node1" presStyleIdx="4" presStyleCnt="5">
        <dgm:presLayoutVars>
          <dgm:bulletEnabled val="1"/>
        </dgm:presLayoutVars>
      </dgm:prSet>
      <dgm:spPr/>
    </dgm:pt>
    <dgm:pt modelId="{4E3E6615-1D86-3948-BABD-CF51A405A3E8}" type="pres">
      <dgm:prSet presAssocID="{4A7D2173-ECF3-4111-BB96-470D4C64F210}" presName="FiveNodes_3_text" presStyleLbl="node1" presStyleIdx="4" presStyleCnt="5">
        <dgm:presLayoutVars>
          <dgm:bulletEnabled val="1"/>
        </dgm:presLayoutVars>
      </dgm:prSet>
      <dgm:spPr/>
    </dgm:pt>
    <dgm:pt modelId="{C1A9E183-819A-3E44-ADF6-FE883D4AEA71}" type="pres">
      <dgm:prSet presAssocID="{4A7D2173-ECF3-4111-BB96-470D4C64F210}" presName="FiveNodes_4_text" presStyleLbl="node1" presStyleIdx="4" presStyleCnt="5">
        <dgm:presLayoutVars>
          <dgm:bulletEnabled val="1"/>
        </dgm:presLayoutVars>
      </dgm:prSet>
      <dgm:spPr/>
    </dgm:pt>
    <dgm:pt modelId="{FB972D70-62A9-8E47-8623-7705F8771483}" type="pres">
      <dgm:prSet presAssocID="{4A7D2173-ECF3-4111-BB96-470D4C64F21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38E3101-0FF4-794D-9B25-A366D34327A2}" type="presOf" srcId="{9124BD01-9D19-45BC-9299-3EC2E0A010C9}" destId="{608C74DD-9F9D-8640-9839-14ED3B5435D1}" srcOrd="0" destOrd="0" presId="urn:microsoft.com/office/officeart/2005/8/layout/vProcess5"/>
    <dgm:cxn modelId="{AD1DE005-0504-4242-BCEB-42D04385B5CE}" srcId="{4A7D2173-ECF3-4111-BB96-470D4C64F210}" destId="{480C7AF1-2CEA-4230-AA96-F49C3AB9E3A9}" srcOrd="0" destOrd="0" parTransId="{4F9FE970-2FE0-4499-A968-712EE347FFCC}" sibTransId="{9124BD01-9D19-45BC-9299-3EC2E0A010C9}"/>
    <dgm:cxn modelId="{84838E07-9547-CE4F-B7F5-06F8CD24301E}" type="presOf" srcId="{3C8CCD0B-7896-4CBE-9769-B557F29EDE41}" destId="{CD5C8B06-FECE-B544-90E7-EC8845903F7B}" srcOrd="0" destOrd="0" presId="urn:microsoft.com/office/officeart/2005/8/layout/vProcess5"/>
    <dgm:cxn modelId="{DAB9520E-5CFD-FC4E-B795-935DDEAE4080}" type="presOf" srcId="{8A28DE59-4AA0-447D-B5CF-0B9D60F128BE}" destId="{2B0DFD0F-1E9F-FF44-B6C7-DF73FE4C76A1}" srcOrd="0" destOrd="0" presId="urn:microsoft.com/office/officeart/2005/8/layout/vProcess5"/>
    <dgm:cxn modelId="{07B7EE24-28A7-EA43-832A-A42828243A47}" type="presOf" srcId="{CD7917C0-B550-45CC-83C7-8E29C0A8FE41}" destId="{5658E2FC-174C-F740-BAD0-338D8F7DE4E1}" srcOrd="0" destOrd="0" presId="urn:microsoft.com/office/officeart/2005/8/layout/vProcess5"/>
    <dgm:cxn modelId="{F1814E2D-5EAC-F642-82A1-D2367B1DBEB1}" type="presOf" srcId="{9539F300-66E4-479B-B3FF-4811EC263B08}" destId="{FB972D70-62A9-8E47-8623-7705F8771483}" srcOrd="1" destOrd="0" presId="urn:microsoft.com/office/officeart/2005/8/layout/vProcess5"/>
    <dgm:cxn modelId="{8C33AC2D-0711-6C46-BA95-A5C769534010}" type="presOf" srcId="{480C7AF1-2CEA-4230-AA96-F49C3AB9E3A9}" destId="{0B5AF54F-0A39-2E41-A7B2-F21BEFE165F9}" srcOrd="1" destOrd="0" presId="urn:microsoft.com/office/officeart/2005/8/layout/vProcess5"/>
    <dgm:cxn modelId="{5918E22F-017B-F645-8436-88F589C2A3F8}" type="presOf" srcId="{5228025C-FD62-4800-B9F9-29C8F096E1C8}" destId="{C1A9E183-819A-3E44-ADF6-FE883D4AEA71}" srcOrd="1" destOrd="0" presId="urn:microsoft.com/office/officeart/2005/8/layout/vProcess5"/>
    <dgm:cxn modelId="{F1F5B834-42F0-9341-9F41-93216EC474FF}" type="presOf" srcId="{480C7AF1-2CEA-4230-AA96-F49C3AB9E3A9}" destId="{A811AD7E-56E5-9942-8006-E7E3FCD6A22F}" srcOrd="0" destOrd="0" presId="urn:microsoft.com/office/officeart/2005/8/layout/vProcess5"/>
    <dgm:cxn modelId="{A210FF38-DCD3-6A4A-93E9-ACB6C82C4353}" type="presOf" srcId="{F7648BCB-54AD-47ED-897A-D7480808C97C}" destId="{4430D01E-4440-0245-89A5-AB57BF964203}" srcOrd="1" destOrd="0" presId="urn:microsoft.com/office/officeart/2005/8/layout/vProcess5"/>
    <dgm:cxn modelId="{313CDA3D-A336-7B4F-BC0C-181376131124}" type="presOf" srcId="{CD7917C0-B550-45CC-83C7-8E29C0A8FE41}" destId="{4E3E6615-1D86-3948-BABD-CF51A405A3E8}" srcOrd="1" destOrd="0" presId="urn:microsoft.com/office/officeart/2005/8/layout/vProcess5"/>
    <dgm:cxn modelId="{E03E8744-2637-46A5-8E91-DC8AED05BB6F}" srcId="{4A7D2173-ECF3-4111-BB96-470D4C64F210}" destId="{F7648BCB-54AD-47ED-897A-D7480808C97C}" srcOrd="1" destOrd="0" parTransId="{522239ED-B673-4741-9D38-907E8FCC8B58}" sibTransId="{094FD225-9A0F-4A3D-9269-BA2BEDCE10BC}"/>
    <dgm:cxn modelId="{EBF10773-DFCF-DE41-AC1E-D7859DBF0F83}" type="presOf" srcId="{4A7D2173-ECF3-4111-BB96-470D4C64F210}" destId="{DAE04614-8370-6B43-ABDC-AC43F7ACBE94}" srcOrd="0" destOrd="0" presId="urn:microsoft.com/office/officeart/2005/8/layout/vProcess5"/>
    <dgm:cxn modelId="{BEC39980-983C-4D7F-89C1-CD01C8558908}" srcId="{4A7D2173-ECF3-4111-BB96-470D4C64F210}" destId="{CD7917C0-B550-45CC-83C7-8E29C0A8FE41}" srcOrd="2" destOrd="0" parTransId="{0C879B9D-50D7-47E5-8A80-4A5FDF1A22D9}" sibTransId="{3C8CCD0B-7896-4CBE-9769-B557F29EDE41}"/>
    <dgm:cxn modelId="{152637B5-FDF0-ED41-BE34-E46632931A18}" type="presOf" srcId="{5228025C-FD62-4800-B9F9-29C8F096E1C8}" destId="{4641635B-E8B4-CC4E-9EFA-800C4E18C8B5}" srcOrd="0" destOrd="0" presId="urn:microsoft.com/office/officeart/2005/8/layout/vProcess5"/>
    <dgm:cxn modelId="{4B0B90B7-BEAE-4315-B54F-77B73EB7FD39}" srcId="{4A7D2173-ECF3-4111-BB96-470D4C64F210}" destId="{9539F300-66E4-479B-B3FF-4811EC263B08}" srcOrd="4" destOrd="0" parTransId="{D6643D9E-FB3A-4F95-AC8A-6A5CCC0EEE48}" sibTransId="{3FAE0A06-5D0F-4127-832B-A46C2FFAFC95}"/>
    <dgm:cxn modelId="{75840ED0-E1AF-8E43-B3CE-DCCDB4420235}" type="presOf" srcId="{F7648BCB-54AD-47ED-897A-D7480808C97C}" destId="{5B8FF170-8C3B-BE47-922B-A76EC51862AB}" srcOrd="0" destOrd="0" presId="urn:microsoft.com/office/officeart/2005/8/layout/vProcess5"/>
    <dgm:cxn modelId="{3524BFD9-A26F-4B40-8FD4-E69B8E99D081}" srcId="{4A7D2173-ECF3-4111-BB96-470D4C64F210}" destId="{5228025C-FD62-4800-B9F9-29C8F096E1C8}" srcOrd="3" destOrd="0" parTransId="{0F3AC062-06D1-4655-9E2F-801B51144AC5}" sibTransId="{8A28DE59-4AA0-447D-B5CF-0B9D60F128BE}"/>
    <dgm:cxn modelId="{56D317E7-FB77-0642-B078-9413C3B18394}" type="presOf" srcId="{9539F300-66E4-479B-B3FF-4811EC263B08}" destId="{8F5CCC06-2565-0649-BEEF-E8614A230F8A}" srcOrd="0" destOrd="0" presId="urn:microsoft.com/office/officeart/2005/8/layout/vProcess5"/>
    <dgm:cxn modelId="{3C9ED2EE-D348-CD43-8767-9EB78A0C4146}" type="presOf" srcId="{094FD225-9A0F-4A3D-9269-BA2BEDCE10BC}" destId="{E4CBA159-0F8C-544B-BCDC-3D3714D2ECB8}" srcOrd="0" destOrd="0" presId="urn:microsoft.com/office/officeart/2005/8/layout/vProcess5"/>
    <dgm:cxn modelId="{C2A2518F-567B-2044-B965-BCF013A483D4}" type="presParOf" srcId="{DAE04614-8370-6B43-ABDC-AC43F7ACBE94}" destId="{C4C3433C-897B-0F45-A275-AC4B6C88D5F6}" srcOrd="0" destOrd="0" presId="urn:microsoft.com/office/officeart/2005/8/layout/vProcess5"/>
    <dgm:cxn modelId="{DC2D97AC-F72C-144D-828F-D99226F0AA45}" type="presParOf" srcId="{DAE04614-8370-6B43-ABDC-AC43F7ACBE94}" destId="{A811AD7E-56E5-9942-8006-E7E3FCD6A22F}" srcOrd="1" destOrd="0" presId="urn:microsoft.com/office/officeart/2005/8/layout/vProcess5"/>
    <dgm:cxn modelId="{5EA5CD5E-1AAE-1440-A040-EE3655E8618F}" type="presParOf" srcId="{DAE04614-8370-6B43-ABDC-AC43F7ACBE94}" destId="{5B8FF170-8C3B-BE47-922B-A76EC51862AB}" srcOrd="2" destOrd="0" presId="urn:microsoft.com/office/officeart/2005/8/layout/vProcess5"/>
    <dgm:cxn modelId="{9A08239E-E887-5E4F-8FCD-EF240F242E41}" type="presParOf" srcId="{DAE04614-8370-6B43-ABDC-AC43F7ACBE94}" destId="{5658E2FC-174C-F740-BAD0-338D8F7DE4E1}" srcOrd="3" destOrd="0" presId="urn:microsoft.com/office/officeart/2005/8/layout/vProcess5"/>
    <dgm:cxn modelId="{A6138744-606D-D04A-9821-FEA5C754404A}" type="presParOf" srcId="{DAE04614-8370-6B43-ABDC-AC43F7ACBE94}" destId="{4641635B-E8B4-CC4E-9EFA-800C4E18C8B5}" srcOrd="4" destOrd="0" presId="urn:microsoft.com/office/officeart/2005/8/layout/vProcess5"/>
    <dgm:cxn modelId="{DD05C438-0C00-EF40-8EDA-A1F65DCE9759}" type="presParOf" srcId="{DAE04614-8370-6B43-ABDC-AC43F7ACBE94}" destId="{8F5CCC06-2565-0649-BEEF-E8614A230F8A}" srcOrd="5" destOrd="0" presId="urn:microsoft.com/office/officeart/2005/8/layout/vProcess5"/>
    <dgm:cxn modelId="{148EF83C-6578-394C-8F40-CEF6EF9A5E03}" type="presParOf" srcId="{DAE04614-8370-6B43-ABDC-AC43F7ACBE94}" destId="{608C74DD-9F9D-8640-9839-14ED3B5435D1}" srcOrd="6" destOrd="0" presId="urn:microsoft.com/office/officeart/2005/8/layout/vProcess5"/>
    <dgm:cxn modelId="{79DC780A-2EF5-394A-9152-BB62A612571C}" type="presParOf" srcId="{DAE04614-8370-6B43-ABDC-AC43F7ACBE94}" destId="{E4CBA159-0F8C-544B-BCDC-3D3714D2ECB8}" srcOrd="7" destOrd="0" presId="urn:microsoft.com/office/officeart/2005/8/layout/vProcess5"/>
    <dgm:cxn modelId="{D9072BF9-EB8C-3540-8262-0F718057E86F}" type="presParOf" srcId="{DAE04614-8370-6B43-ABDC-AC43F7ACBE94}" destId="{CD5C8B06-FECE-B544-90E7-EC8845903F7B}" srcOrd="8" destOrd="0" presId="urn:microsoft.com/office/officeart/2005/8/layout/vProcess5"/>
    <dgm:cxn modelId="{5945A5C5-9F2E-1241-930F-4E116CB077F0}" type="presParOf" srcId="{DAE04614-8370-6B43-ABDC-AC43F7ACBE94}" destId="{2B0DFD0F-1E9F-FF44-B6C7-DF73FE4C76A1}" srcOrd="9" destOrd="0" presId="urn:microsoft.com/office/officeart/2005/8/layout/vProcess5"/>
    <dgm:cxn modelId="{1D44BECB-F29D-B844-8D5D-46390B32A256}" type="presParOf" srcId="{DAE04614-8370-6B43-ABDC-AC43F7ACBE94}" destId="{0B5AF54F-0A39-2E41-A7B2-F21BEFE165F9}" srcOrd="10" destOrd="0" presId="urn:microsoft.com/office/officeart/2005/8/layout/vProcess5"/>
    <dgm:cxn modelId="{A14A2613-478D-0742-9D85-EE1FB9BF199D}" type="presParOf" srcId="{DAE04614-8370-6B43-ABDC-AC43F7ACBE94}" destId="{4430D01E-4440-0245-89A5-AB57BF964203}" srcOrd="11" destOrd="0" presId="urn:microsoft.com/office/officeart/2005/8/layout/vProcess5"/>
    <dgm:cxn modelId="{47C2E228-6915-1C43-BD38-36B828FAB82C}" type="presParOf" srcId="{DAE04614-8370-6B43-ABDC-AC43F7ACBE94}" destId="{4E3E6615-1D86-3948-BABD-CF51A405A3E8}" srcOrd="12" destOrd="0" presId="urn:microsoft.com/office/officeart/2005/8/layout/vProcess5"/>
    <dgm:cxn modelId="{0B3682F4-9984-1A4D-A909-735E27ABCAE7}" type="presParOf" srcId="{DAE04614-8370-6B43-ABDC-AC43F7ACBE94}" destId="{C1A9E183-819A-3E44-ADF6-FE883D4AEA71}" srcOrd="13" destOrd="0" presId="urn:microsoft.com/office/officeart/2005/8/layout/vProcess5"/>
    <dgm:cxn modelId="{A92BB1AD-80FC-2F47-964D-A5B555B36597}" type="presParOf" srcId="{DAE04614-8370-6B43-ABDC-AC43F7ACBE94}" destId="{FB972D70-62A9-8E47-8623-7705F877148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2D4B44-CE62-46DE-8C8D-D78883056C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1365264-A631-412E-8B58-FE6CF816B18F}">
      <dgm:prSet/>
      <dgm:spPr/>
      <dgm:t>
        <a:bodyPr/>
        <a:lstStyle/>
        <a:p>
          <a:r>
            <a:rPr lang="it-IT"/>
            <a:t>prototipi = modo di organizzare la percezione del mondo circostante</a:t>
          </a:r>
          <a:endParaRPr lang="en-US"/>
        </a:p>
      </dgm:t>
    </dgm:pt>
    <dgm:pt modelId="{0FA34C93-C0FA-4568-9BED-EBA18A66E8F7}" type="parTrans" cxnId="{3BC8E930-4B25-495C-998C-240A0E3F474F}">
      <dgm:prSet/>
      <dgm:spPr/>
      <dgm:t>
        <a:bodyPr/>
        <a:lstStyle/>
        <a:p>
          <a:endParaRPr lang="en-US"/>
        </a:p>
      </dgm:t>
    </dgm:pt>
    <dgm:pt modelId="{E1DC8979-6A44-45C8-83D3-DB79A29F1B9B}" type="sibTrans" cxnId="{3BC8E930-4B25-495C-998C-240A0E3F474F}">
      <dgm:prSet/>
      <dgm:spPr/>
      <dgm:t>
        <a:bodyPr/>
        <a:lstStyle/>
        <a:p>
          <a:endParaRPr lang="en-US"/>
        </a:p>
      </dgm:t>
    </dgm:pt>
    <dgm:pt modelId="{2A743FDD-60E2-4AE7-92FE-FEF157E35542}">
      <dgm:prSet/>
      <dgm:spPr/>
      <dgm:t>
        <a:bodyPr/>
        <a:lstStyle/>
        <a:p>
          <a:r>
            <a:rPr lang="it-IT"/>
            <a:t>Schemi = framework per individuare e ordinare la realtà, possibilità concettuale</a:t>
          </a:r>
          <a:endParaRPr lang="en-US"/>
        </a:p>
      </dgm:t>
    </dgm:pt>
    <dgm:pt modelId="{5EE51147-C830-462C-973D-D90D6783E1A3}" type="parTrans" cxnId="{CB520F02-D531-463A-A922-0C120BA77451}">
      <dgm:prSet/>
      <dgm:spPr/>
      <dgm:t>
        <a:bodyPr/>
        <a:lstStyle/>
        <a:p>
          <a:endParaRPr lang="en-US"/>
        </a:p>
      </dgm:t>
    </dgm:pt>
    <dgm:pt modelId="{106A4436-D64F-48C1-89F1-A0F337F46DAA}" type="sibTrans" cxnId="{CB520F02-D531-463A-A922-0C120BA77451}">
      <dgm:prSet/>
      <dgm:spPr/>
      <dgm:t>
        <a:bodyPr/>
        <a:lstStyle/>
        <a:p>
          <a:endParaRPr lang="en-US"/>
        </a:p>
      </dgm:t>
    </dgm:pt>
    <dgm:pt modelId="{01975068-B073-450E-BCED-6C419A54EF89}">
      <dgm:prSet/>
      <dgm:spPr/>
      <dgm:t>
        <a:bodyPr/>
        <a:lstStyle/>
        <a:p>
          <a:r>
            <a:rPr lang="it-IT"/>
            <a:t>“lo schema è una cornice organizzata di oggetti e di relazioni che deve essere riempita di dettagli concreti. Un prototipo è un gruppo specifico di aspettative culturalmente determinate” (D’Andrade).</a:t>
          </a:r>
          <a:endParaRPr lang="en-US"/>
        </a:p>
      </dgm:t>
    </dgm:pt>
    <dgm:pt modelId="{E02001F5-25F3-47DE-897C-60BAF30E2CE9}" type="parTrans" cxnId="{AA19240D-7F8F-408C-875C-7045DDCD470C}">
      <dgm:prSet/>
      <dgm:spPr/>
      <dgm:t>
        <a:bodyPr/>
        <a:lstStyle/>
        <a:p>
          <a:endParaRPr lang="en-US"/>
        </a:p>
      </dgm:t>
    </dgm:pt>
    <dgm:pt modelId="{47CD0C2F-9DF1-408D-A2B1-B8161FC02F3D}" type="sibTrans" cxnId="{AA19240D-7F8F-408C-875C-7045DDCD470C}">
      <dgm:prSet/>
      <dgm:spPr/>
      <dgm:t>
        <a:bodyPr/>
        <a:lstStyle/>
        <a:p>
          <a:endParaRPr lang="en-US"/>
        </a:p>
      </dgm:t>
    </dgm:pt>
    <dgm:pt modelId="{B190E638-0419-4502-983D-9D9E4D5087EF}" type="pres">
      <dgm:prSet presAssocID="{072D4B44-CE62-46DE-8C8D-D78883056C66}" presName="root" presStyleCnt="0">
        <dgm:presLayoutVars>
          <dgm:dir/>
          <dgm:resizeHandles val="exact"/>
        </dgm:presLayoutVars>
      </dgm:prSet>
      <dgm:spPr/>
    </dgm:pt>
    <dgm:pt modelId="{78ABC15C-020E-486A-9BA7-4804A65F282E}" type="pres">
      <dgm:prSet presAssocID="{A1365264-A631-412E-8B58-FE6CF816B18F}" presName="compNode" presStyleCnt="0"/>
      <dgm:spPr/>
    </dgm:pt>
    <dgm:pt modelId="{3F79CB67-151E-4305-856B-C18A53ECA545}" type="pres">
      <dgm:prSet presAssocID="{A1365264-A631-412E-8B58-FE6CF816B18F}" presName="bgRect" presStyleLbl="bgShp" presStyleIdx="0" presStyleCnt="3"/>
      <dgm:spPr/>
    </dgm:pt>
    <dgm:pt modelId="{A95E69C4-627D-4AC8-917F-5F1D64CBA838}" type="pres">
      <dgm:prSet presAssocID="{A1365264-A631-412E-8B58-FE6CF816B18F}" presName="iconRect" presStyleLbl="nod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2CE79E4-121D-4919-B098-AA22F248D1BC}" type="pres">
      <dgm:prSet presAssocID="{A1365264-A631-412E-8B58-FE6CF816B18F}" presName="spaceRect" presStyleCnt="0"/>
      <dgm:spPr/>
    </dgm:pt>
    <dgm:pt modelId="{6DDD5856-2897-44F8-B7A2-4D8BF0D33ED4}" type="pres">
      <dgm:prSet presAssocID="{A1365264-A631-412E-8B58-FE6CF816B18F}" presName="parTx" presStyleLbl="revTx" presStyleIdx="0" presStyleCnt="3">
        <dgm:presLayoutVars>
          <dgm:chMax val="0"/>
          <dgm:chPref val="0"/>
        </dgm:presLayoutVars>
      </dgm:prSet>
      <dgm:spPr/>
    </dgm:pt>
    <dgm:pt modelId="{C82A58DE-12FE-4FA3-8F65-477AF230B505}" type="pres">
      <dgm:prSet presAssocID="{E1DC8979-6A44-45C8-83D3-DB79A29F1B9B}" presName="sibTrans" presStyleCnt="0"/>
      <dgm:spPr/>
    </dgm:pt>
    <dgm:pt modelId="{2A701801-B51B-42F8-AE4F-C07A38E35066}" type="pres">
      <dgm:prSet presAssocID="{2A743FDD-60E2-4AE7-92FE-FEF157E35542}" presName="compNode" presStyleCnt="0"/>
      <dgm:spPr/>
    </dgm:pt>
    <dgm:pt modelId="{860BCCB4-B6F6-4E90-BEB3-231593270721}" type="pres">
      <dgm:prSet presAssocID="{2A743FDD-60E2-4AE7-92FE-FEF157E35542}" presName="bgRect" presStyleLbl="bgShp" presStyleIdx="1" presStyleCnt="3"/>
      <dgm:spPr/>
    </dgm:pt>
    <dgm:pt modelId="{6A65718C-754B-4334-982A-3B8017F56543}" type="pres">
      <dgm:prSet presAssocID="{2A743FDD-60E2-4AE7-92FE-FEF157E35542}" presName="iconRect" presStyleLbl="node1" presStyleIdx="1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mpadina"/>
        </a:ext>
      </dgm:extLst>
    </dgm:pt>
    <dgm:pt modelId="{C6A38C71-6AE2-4C97-AF30-E21C7A3391BB}" type="pres">
      <dgm:prSet presAssocID="{2A743FDD-60E2-4AE7-92FE-FEF157E35542}" presName="spaceRect" presStyleCnt="0"/>
      <dgm:spPr/>
    </dgm:pt>
    <dgm:pt modelId="{F18B2BE0-75F8-4A6E-9A42-64C86B8D08C2}" type="pres">
      <dgm:prSet presAssocID="{2A743FDD-60E2-4AE7-92FE-FEF157E35542}" presName="parTx" presStyleLbl="revTx" presStyleIdx="1" presStyleCnt="3">
        <dgm:presLayoutVars>
          <dgm:chMax val="0"/>
          <dgm:chPref val="0"/>
        </dgm:presLayoutVars>
      </dgm:prSet>
      <dgm:spPr/>
    </dgm:pt>
    <dgm:pt modelId="{32AFFC1A-C90A-4DC8-AE72-2FFD7978883C}" type="pres">
      <dgm:prSet presAssocID="{106A4436-D64F-48C1-89F1-A0F337F46DAA}" presName="sibTrans" presStyleCnt="0"/>
      <dgm:spPr/>
    </dgm:pt>
    <dgm:pt modelId="{9BA84BBB-F213-43C6-B827-F48BA1B32C2F}" type="pres">
      <dgm:prSet presAssocID="{01975068-B073-450E-BCED-6C419A54EF89}" presName="compNode" presStyleCnt="0"/>
      <dgm:spPr/>
    </dgm:pt>
    <dgm:pt modelId="{72A5303B-05F6-4091-B334-7F1B61C944D9}" type="pres">
      <dgm:prSet presAssocID="{01975068-B073-450E-BCED-6C419A54EF89}" presName="bgRect" presStyleLbl="bgShp" presStyleIdx="2" presStyleCnt="3"/>
      <dgm:spPr/>
    </dgm:pt>
    <dgm:pt modelId="{133C74F0-77BE-4F53-97CF-0EF8FACAF6E0}" type="pres">
      <dgm:prSet presAssocID="{01975068-B073-450E-BCED-6C419A54EF89}" presName="iconRect" presStyleLbl="node1" presStyleIdx="2" presStyleCnt="3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rarchia"/>
        </a:ext>
      </dgm:extLst>
    </dgm:pt>
    <dgm:pt modelId="{937A6D09-DDD1-4673-B5E8-9AC3A0071C05}" type="pres">
      <dgm:prSet presAssocID="{01975068-B073-450E-BCED-6C419A54EF89}" presName="spaceRect" presStyleCnt="0"/>
      <dgm:spPr/>
    </dgm:pt>
    <dgm:pt modelId="{F5C112D7-2091-405A-A232-A1A7394478DE}" type="pres">
      <dgm:prSet presAssocID="{01975068-B073-450E-BCED-6C419A54EF8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B520F02-D531-463A-A922-0C120BA77451}" srcId="{072D4B44-CE62-46DE-8C8D-D78883056C66}" destId="{2A743FDD-60E2-4AE7-92FE-FEF157E35542}" srcOrd="1" destOrd="0" parTransId="{5EE51147-C830-462C-973D-D90D6783E1A3}" sibTransId="{106A4436-D64F-48C1-89F1-A0F337F46DAA}"/>
    <dgm:cxn modelId="{AA19240D-7F8F-408C-875C-7045DDCD470C}" srcId="{072D4B44-CE62-46DE-8C8D-D78883056C66}" destId="{01975068-B073-450E-BCED-6C419A54EF89}" srcOrd="2" destOrd="0" parTransId="{E02001F5-25F3-47DE-897C-60BAF30E2CE9}" sibTransId="{47CD0C2F-9DF1-408D-A2B1-B8161FC02F3D}"/>
    <dgm:cxn modelId="{EC7A2E1F-34E4-497D-976A-16766AE31C33}" type="presOf" srcId="{2A743FDD-60E2-4AE7-92FE-FEF157E35542}" destId="{F18B2BE0-75F8-4A6E-9A42-64C86B8D08C2}" srcOrd="0" destOrd="0" presId="urn:microsoft.com/office/officeart/2018/2/layout/IconVerticalSolidList"/>
    <dgm:cxn modelId="{3BC8E930-4B25-495C-998C-240A0E3F474F}" srcId="{072D4B44-CE62-46DE-8C8D-D78883056C66}" destId="{A1365264-A631-412E-8B58-FE6CF816B18F}" srcOrd="0" destOrd="0" parTransId="{0FA34C93-C0FA-4568-9BED-EBA18A66E8F7}" sibTransId="{E1DC8979-6A44-45C8-83D3-DB79A29F1B9B}"/>
    <dgm:cxn modelId="{0ACBD348-9F9D-4D07-A319-3F294F333EA0}" type="presOf" srcId="{01975068-B073-450E-BCED-6C419A54EF89}" destId="{F5C112D7-2091-405A-A232-A1A7394478DE}" srcOrd="0" destOrd="0" presId="urn:microsoft.com/office/officeart/2018/2/layout/IconVerticalSolidList"/>
    <dgm:cxn modelId="{52014C49-D057-4C11-A574-47B90F202950}" type="presOf" srcId="{A1365264-A631-412E-8B58-FE6CF816B18F}" destId="{6DDD5856-2897-44F8-B7A2-4D8BF0D33ED4}" srcOrd="0" destOrd="0" presId="urn:microsoft.com/office/officeart/2018/2/layout/IconVerticalSolidList"/>
    <dgm:cxn modelId="{F518A876-462A-4930-8876-30AEF508BA0F}" type="presOf" srcId="{072D4B44-CE62-46DE-8C8D-D78883056C66}" destId="{B190E638-0419-4502-983D-9D9E4D5087EF}" srcOrd="0" destOrd="0" presId="urn:microsoft.com/office/officeart/2018/2/layout/IconVerticalSolidList"/>
    <dgm:cxn modelId="{FC24B5B8-4DA0-488B-AB79-1759C9B75479}" type="presParOf" srcId="{B190E638-0419-4502-983D-9D9E4D5087EF}" destId="{78ABC15C-020E-486A-9BA7-4804A65F282E}" srcOrd="0" destOrd="0" presId="urn:microsoft.com/office/officeart/2018/2/layout/IconVerticalSolidList"/>
    <dgm:cxn modelId="{68E48957-29FF-45ED-8FD4-D2BB731A48F4}" type="presParOf" srcId="{78ABC15C-020E-486A-9BA7-4804A65F282E}" destId="{3F79CB67-151E-4305-856B-C18A53ECA545}" srcOrd="0" destOrd="0" presId="urn:microsoft.com/office/officeart/2018/2/layout/IconVerticalSolidList"/>
    <dgm:cxn modelId="{CACB294A-1C13-4708-B47F-515B0C4CF399}" type="presParOf" srcId="{78ABC15C-020E-486A-9BA7-4804A65F282E}" destId="{A95E69C4-627D-4AC8-917F-5F1D64CBA838}" srcOrd="1" destOrd="0" presId="urn:microsoft.com/office/officeart/2018/2/layout/IconVerticalSolidList"/>
    <dgm:cxn modelId="{5BC88977-A74A-4384-8309-56D365EF5ECA}" type="presParOf" srcId="{78ABC15C-020E-486A-9BA7-4804A65F282E}" destId="{22CE79E4-121D-4919-B098-AA22F248D1BC}" srcOrd="2" destOrd="0" presId="urn:microsoft.com/office/officeart/2018/2/layout/IconVerticalSolidList"/>
    <dgm:cxn modelId="{666B9AF6-6336-411C-ACB7-DC8EA7C493C2}" type="presParOf" srcId="{78ABC15C-020E-486A-9BA7-4804A65F282E}" destId="{6DDD5856-2897-44F8-B7A2-4D8BF0D33ED4}" srcOrd="3" destOrd="0" presId="urn:microsoft.com/office/officeart/2018/2/layout/IconVerticalSolidList"/>
    <dgm:cxn modelId="{323103DD-BD72-4FFC-BBE6-1D374C27708A}" type="presParOf" srcId="{B190E638-0419-4502-983D-9D9E4D5087EF}" destId="{C82A58DE-12FE-4FA3-8F65-477AF230B505}" srcOrd="1" destOrd="0" presId="urn:microsoft.com/office/officeart/2018/2/layout/IconVerticalSolidList"/>
    <dgm:cxn modelId="{B798F29F-B73C-4DBD-914A-C05373D810BF}" type="presParOf" srcId="{B190E638-0419-4502-983D-9D9E4D5087EF}" destId="{2A701801-B51B-42F8-AE4F-C07A38E35066}" srcOrd="2" destOrd="0" presId="urn:microsoft.com/office/officeart/2018/2/layout/IconVerticalSolidList"/>
    <dgm:cxn modelId="{58E18928-040B-4181-A709-7FE4FB6153E0}" type="presParOf" srcId="{2A701801-B51B-42F8-AE4F-C07A38E35066}" destId="{860BCCB4-B6F6-4E90-BEB3-231593270721}" srcOrd="0" destOrd="0" presId="urn:microsoft.com/office/officeart/2018/2/layout/IconVerticalSolidList"/>
    <dgm:cxn modelId="{D1003092-97F3-4961-86BB-A498164A684B}" type="presParOf" srcId="{2A701801-B51B-42F8-AE4F-C07A38E35066}" destId="{6A65718C-754B-4334-982A-3B8017F56543}" srcOrd="1" destOrd="0" presId="urn:microsoft.com/office/officeart/2018/2/layout/IconVerticalSolidList"/>
    <dgm:cxn modelId="{5E7BB581-1084-4963-AE4D-0641A0784F94}" type="presParOf" srcId="{2A701801-B51B-42F8-AE4F-C07A38E35066}" destId="{C6A38C71-6AE2-4C97-AF30-E21C7A3391BB}" srcOrd="2" destOrd="0" presId="urn:microsoft.com/office/officeart/2018/2/layout/IconVerticalSolidList"/>
    <dgm:cxn modelId="{3A1A7CD7-93E5-4203-8DB1-77FB3DBD8459}" type="presParOf" srcId="{2A701801-B51B-42F8-AE4F-C07A38E35066}" destId="{F18B2BE0-75F8-4A6E-9A42-64C86B8D08C2}" srcOrd="3" destOrd="0" presId="urn:microsoft.com/office/officeart/2018/2/layout/IconVerticalSolidList"/>
    <dgm:cxn modelId="{0D572761-5976-4170-9EE6-8B89C3B7D487}" type="presParOf" srcId="{B190E638-0419-4502-983D-9D9E4D5087EF}" destId="{32AFFC1A-C90A-4DC8-AE72-2FFD7978883C}" srcOrd="3" destOrd="0" presId="urn:microsoft.com/office/officeart/2018/2/layout/IconVerticalSolidList"/>
    <dgm:cxn modelId="{C9AA17D7-051B-4908-88E9-EA9DADBECC16}" type="presParOf" srcId="{B190E638-0419-4502-983D-9D9E4D5087EF}" destId="{9BA84BBB-F213-43C6-B827-F48BA1B32C2F}" srcOrd="4" destOrd="0" presId="urn:microsoft.com/office/officeart/2018/2/layout/IconVerticalSolidList"/>
    <dgm:cxn modelId="{2D4DC96F-98E1-4862-B5CA-8C6A553A9D36}" type="presParOf" srcId="{9BA84BBB-F213-43C6-B827-F48BA1B32C2F}" destId="{72A5303B-05F6-4091-B334-7F1B61C944D9}" srcOrd="0" destOrd="0" presId="urn:microsoft.com/office/officeart/2018/2/layout/IconVerticalSolidList"/>
    <dgm:cxn modelId="{7082CB91-1D3E-428F-9984-D98BFA0E0312}" type="presParOf" srcId="{9BA84BBB-F213-43C6-B827-F48BA1B32C2F}" destId="{133C74F0-77BE-4F53-97CF-0EF8FACAF6E0}" srcOrd="1" destOrd="0" presId="urn:microsoft.com/office/officeart/2018/2/layout/IconVerticalSolidList"/>
    <dgm:cxn modelId="{7BFE33F9-2C2E-4BD4-83F4-07CCEE235100}" type="presParOf" srcId="{9BA84BBB-F213-43C6-B827-F48BA1B32C2F}" destId="{937A6D09-DDD1-4673-B5E8-9AC3A0071C05}" srcOrd="2" destOrd="0" presId="urn:microsoft.com/office/officeart/2018/2/layout/IconVerticalSolidList"/>
    <dgm:cxn modelId="{E78CEFAF-649B-407D-B824-356BFFEA4EC7}" type="presParOf" srcId="{9BA84BBB-F213-43C6-B827-F48BA1B32C2F}" destId="{F5C112D7-2091-405A-A232-A1A7394478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7A14AC-FF2E-48EE-9FF7-0FFDBCB05B4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9D4C5C1-1EE6-4ED5-B471-CD60F4A6D6B9}">
      <dgm:prSet/>
      <dgm:spPr/>
      <dgm:t>
        <a:bodyPr/>
        <a:lstStyle/>
        <a:p>
          <a:r>
            <a:rPr lang="it-IT"/>
            <a:t>in assenza di scrittura le parole sono eventi, non hanno esistenza visiva</a:t>
          </a:r>
          <a:endParaRPr lang="en-US"/>
        </a:p>
      </dgm:t>
    </dgm:pt>
    <dgm:pt modelId="{A9667057-9E3F-4F06-A35D-A584B264B2B8}" type="parTrans" cxnId="{7E721A5E-37EF-48E4-BC14-06B73C45685C}">
      <dgm:prSet/>
      <dgm:spPr/>
      <dgm:t>
        <a:bodyPr/>
        <a:lstStyle/>
        <a:p>
          <a:endParaRPr lang="en-US"/>
        </a:p>
      </dgm:t>
    </dgm:pt>
    <dgm:pt modelId="{4E73C895-338C-45F0-97FF-258F083E4526}" type="sibTrans" cxnId="{7E721A5E-37EF-48E4-BC14-06B73C45685C}">
      <dgm:prSet/>
      <dgm:spPr/>
      <dgm:t>
        <a:bodyPr/>
        <a:lstStyle/>
        <a:p>
          <a:endParaRPr lang="en-US"/>
        </a:p>
      </dgm:t>
    </dgm:pt>
    <dgm:pt modelId="{5BD8B3A9-9751-4A44-872E-1E21744A6AC3}">
      <dgm:prSet/>
      <dgm:spPr/>
      <dgm:t>
        <a:bodyPr/>
        <a:lstStyle/>
        <a:p>
          <a:r>
            <a:rPr lang="it-IT"/>
            <a:t>culture orali verbo-motorie: (battle)</a:t>
          </a:r>
          <a:endParaRPr lang="en-US"/>
        </a:p>
      </dgm:t>
    </dgm:pt>
    <dgm:pt modelId="{585DA1B9-6587-48EC-8D46-E7E1432DCD73}" type="parTrans" cxnId="{90970552-DBFD-4B69-98E2-11AE4E7F31E0}">
      <dgm:prSet/>
      <dgm:spPr/>
      <dgm:t>
        <a:bodyPr/>
        <a:lstStyle/>
        <a:p>
          <a:endParaRPr lang="en-US"/>
        </a:p>
      </dgm:t>
    </dgm:pt>
    <dgm:pt modelId="{F69F37D7-B1D6-4744-9585-11790B1AA280}" type="sibTrans" cxnId="{90970552-DBFD-4B69-98E2-11AE4E7F31E0}">
      <dgm:prSet/>
      <dgm:spPr/>
      <dgm:t>
        <a:bodyPr/>
        <a:lstStyle/>
        <a:p>
          <a:endParaRPr lang="en-US"/>
        </a:p>
      </dgm:t>
    </dgm:pt>
    <dgm:pt modelId="{70B31168-7581-4F95-9C2D-61BFF72B225E}">
      <dgm:prSet/>
      <dgm:spPr/>
      <dgm:t>
        <a:bodyPr/>
        <a:lstStyle/>
        <a:p>
          <a:r>
            <a:rPr lang="it-IT"/>
            <a:t>linguaggio = azione, non pensiero</a:t>
          </a:r>
          <a:endParaRPr lang="en-US"/>
        </a:p>
      </dgm:t>
    </dgm:pt>
    <dgm:pt modelId="{68538823-542F-405B-9D3C-75BE85A8C810}" type="parTrans" cxnId="{6B9A68C3-1657-4EE1-8D2C-6A3030C4B8FE}">
      <dgm:prSet/>
      <dgm:spPr/>
      <dgm:t>
        <a:bodyPr/>
        <a:lstStyle/>
        <a:p>
          <a:endParaRPr lang="en-US"/>
        </a:p>
      </dgm:t>
    </dgm:pt>
    <dgm:pt modelId="{6D17ED85-BD94-464C-BAC7-5892078F26A3}" type="sibTrans" cxnId="{6B9A68C3-1657-4EE1-8D2C-6A3030C4B8FE}">
      <dgm:prSet/>
      <dgm:spPr/>
      <dgm:t>
        <a:bodyPr/>
        <a:lstStyle/>
        <a:p>
          <a:endParaRPr lang="en-US"/>
        </a:p>
      </dgm:t>
    </dgm:pt>
    <dgm:pt modelId="{CDC77E86-D78A-4D91-9B73-A1ED0697AC96}">
      <dgm:prSet/>
      <dgm:spPr/>
      <dgm:t>
        <a:bodyPr/>
        <a:lstStyle/>
        <a:p>
          <a:r>
            <a:rPr lang="it-IT"/>
            <a:t>oralità e memoria: società omeostatica e selettiva </a:t>
          </a:r>
          <a:endParaRPr lang="en-US"/>
        </a:p>
      </dgm:t>
    </dgm:pt>
    <dgm:pt modelId="{DAE6E032-83C8-4FD4-A4AE-68B1A7D202BF}" type="parTrans" cxnId="{123D8461-3184-416C-B65A-3C9F8C003D81}">
      <dgm:prSet/>
      <dgm:spPr/>
      <dgm:t>
        <a:bodyPr/>
        <a:lstStyle/>
        <a:p>
          <a:endParaRPr lang="en-US"/>
        </a:p>
      </dgm:t>
    </dgm:pt>
    <dgm:pt modelId="{5496928F-DA69-4A86-83CC-FBAA90D324D6}" type="sibTrans" cxnId="{123D8461-3184-416C-B65A-3C9F8C003D81}">
      <dgm:prSet/>
      <dgm:spPr/>
      <dgm:t>
        <a:bodyPr/>
        <a:lstStyle/>
        <a:p>
          <a:endParaRPr lang="en-US"/>
        </a:p>
      </dgm:t>
    </dgm:pt>
    <dgm:pt modelId="{E5FE452F-CBAD-4345-8F1D-5EA7B95E9332}">
      <dgm:prSet/>
      <dgm:spPr/>
      <dgm:t>
        <a:bodyPr/>
        <a:lstStyle/>
        <a:p>
          <a:r>
            <a:rPr lang="it-IT"/>
            <a:t>conoscenze funzionali per il presente</a:t>
          </a:r>
          <a:endParaRPr lang="en-US"/>
        </a:p>
      </dgm:t>
    </dgm:pt>
    <dgm:pt modelId="{FB942B55-4495-49EF-B90C-E6E57CD8FC35}" type="parTrans" cxnId="{590C23E8-C45B-4730-BF1F-16CA0DD46B21}">
      <dgm:prSet/>
      <dgm:spPr/>
      <dgm:t>
        <a:bodyPr/>
        <a:lstStyle/>
        <a:p>
          <a:endParaRPr lang="en-US"/>
        </a:p>
      </dgm:t>
    </dgm:pt>
    <dgm:pt modelId="{981B3BA9-DD5A-4033-8E2F-25EE2788387A}" type="sibTrans" cxnId="{590C23E8-C45B-4730-BF1F-16CA0DD46B21}">
      <dgm:prSet/>
      <dgm:spPr/>
      <dgm:t>
        <a:bodyPr/>
        <a:lstStyle/>
        <a:p>
          <a:endParaRPr lang="en-US"/>
        </a:p>
      </dgm:t>
    </dgm:pt>
    <dgm:pt modelId="{48874454-A49E-2C42-9A2E-7FCEE3392B72}" type="pres">
      <dgm:prSet presAssocID="{9D7A14AC-FF2E-48EE-9FF7-0FFDBCB05B47}" presName="linear" presStyleCnt="0">
        <dgm:presLayoutVars>
          <dgm:animLvl val="lvl"/>
          <dgm:resizeHandles val="exact"/>
        </dgm:presLayoutVars>
      </dgm:prSet>
      <dgm:spPr/>
    </dgm:pt>
    <dgm:pt modelId="{31C600AF-F69B-9C4E-8B1E-6B742BE1A3D8}" type="pres">
      <dgm:prSet presAssocID="{19D4C5C1-1EE6-4ED5-B471-CD60F4A6D6B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62013D-CE56-3C48-939F-898DD31AB7AC}" type="pres">
      <dgm:prSet presAssocID="{4E73C895-338C-45F0-97FF-258F083E4526}" presName="spacer" presStyleCnt="0"/>
      <dgm:spPr/>
    </dgm:pt>
    <dgm:pt modelId="{4BD9DD64-CE6E-DB49-A2C3-844B26F2E995}" type="pres">
      <dgm:prSet presAssocID="{5BD8B3A9-9751-4A44-872E-1E21744A6AC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FE099A2-172F-FD40-9407-5A7F4F605F32}" type="pres">
      <dgm:prSet presAssocID="{5BD8B3A9-9751-4A44-872E-1E21744A6AC3}" presName="childText" presStyleLbl="revTx" presStyleIdx="0" presStyleCnt="1">
        <dgm:presLayoutVars>
          <dgm:bulletEnabled val="1"/>
        </dgm:presLayoutVars>
      </dgm:prSet>
      <dgm:spPr/>
    </dgm:pt>
    <dgm:pt modelId="{D45EC3D7-69FA-C14D-AD5A-3C968F6C5603}" type="pres">
      <dgm:prSet presAssocID="{CDC77E86-D78A-4D91-9B73-A1ED0697AC9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AD6B71F-ED48-3243-9ACD-29360B92132C}" type="pres">
      <dgm:prSet presAssocID="{5496928F-DA69-4A86-83CC-FBAA90D324D6}" presName="spacer" presStyleCnt="0"/>
      <dgm:spPr/>
    </dgm:pt>
    <dgm:pt modelId="{AFEEC64B-DF4E-AF46-AEDB-34AE2DE78C74}" type="pres">
      <dgm:prSet presAssocID="{E5FE452F-CBAD-4345-8F1D-5EA7B95E933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5A4B71C-2186-B14C-80E3-669C9D85FD86}" type="presOf" srcId="{9D7A14AC-FF2E-48EE-9FF7-0FFDBCB05B47}" destId="{48874454-A49E-2C42-9A2E-7FCEE3392B72}" srcOrd="0" destOrd="0" presId="urn:microsoft.com/office/officeart/2005/8/layout/vList2"/>
    <dgm:cxn modelId="{EBA8F920-DF27-9541-BA68-78BB1417D598}" type="presOf" srcId="{5BD8B3A9-9751-4A44-872E-1E21744A6AC3}" destId="{4BD9DD64-CE6E-DB49-A2C3-844B26F2E995}" srcOrd="0" destOrd="0" presId="urn:microsoft.com/office/officeart/2005/8/layout/vList2"/>
    <dgm:cxn modelId="{A8CFFB23-1F52-FA49-B39C-A04D680D4281}" type="presOf" srcId="{CDC77E86-D78A-4D91-9B73-A1ED0697AC96}" destId="{D45EC3D7-69FA-C14D-AD5A-3C968F6C5603}" srcOrd="0" destOrd="0" presId="urn:microsoft.com/office/officeart/2005/8/layout/vList2"/>
    <dgm:cxn modelId="{90970552-DBFD-4B69-98E2-11AE4E7F31E0}" srcId="{9D7A14AC-FF2E-48EE-9FF7-0FFDBCB05B47}" destId="{5BD8B3A9-9751-4A44-872E-1E21744A6AC3}" srcOrd="1" destOrd="0" parTransId="{585DA1B9-6587-48EC-8D46-E7E1432DCD73}" sibTransId="{F69F37D7-B1D6-4744-9585-11790B1AA280}"/>
    <dgm:cxn modelId="{7E721A5E-37EF-48E4-BC14-06B73C45685C}" srcId="{9D7A14AC-FF2E-48EE-9FF7-0FFDBCB05B47}" destId="{19D4C5C1-1EE6-4ED5-B471-CD60F4A6D6B9}" srcOrd="0" destOrd="0" parTransId="{A9667057-9E3F-4F06-A35D-A584B264B2B8}" sibTransId="{4E73C895-338C-45F0-97FF-258F083E4526}"/>
    <dgm:cxn modelId="{123D8461-3184-416C-B65A-3C9F8C003D81}" srcId="{9D7A14AC-FF2E-48EE-9FF7-0FFDBCB05B47}" destId="{CDC77E86-D78A-4D91-9B73-A1ED0697AC96}" srcOrd="2" destOrd="0" parTransId="{DAE6E032-83C8-4FD4-A4AE-68B1A7D202BF}" sibTransId="{5496928F-DA69-4A86-83CC-FBAA90D324D6}"/>
    <dgm:cxn modelId="{B80390C0-B179-AD4B-A1D6-C0189CAFA176}" type="presOf" srcId="{E5FE452F-CBAD-4345-8F1D-5EA7B95E9332}" destId="{AFEEC64B-DF4E-AF46-AEDB-34AE2DE78C74}" srcOrd="0" destOrd="0" presId="urn:microsoft.com/office/officeart/2005/8/layout/vList2"/>
    <dgm:cxn modelId="{CF1D3AC2-5BB2-254A-BC46-FDD55D776018}" type="presOf" srcId="{19D4C5C1-1EE6-4ED5-B471-CD60F4A6D6B9}" destId="{31C600AF-F69B-9C4E-8B1E-6B742BE1A3D8}" srcOrd="0" destOrd="0" presId="urn:microsoft.com/office/officeart/2005/8/layout/vList2"/>
    <dgm:cxn modelId="{6B9A68C3-1657-4EE1-8D2C-6A3030C4B8FE}" srcId="{5BD8B3A9-9751-4A44-872E-1E21744A6AC3}" destId="{70B31168-7581-4F95-9C2D-61BFF72B225E}" srcOrd="0" destOrd="0" parTransId="{68538823-542F-405B-9D3C-75BE85A8C810}" sibTransId="{6D17ED85-BD94-464C-BAC7-5892078F26A3}"/>
    <dgm:cxn modelId="{590C23E8-C45B-4730-BF1F-16CA0DD46B21}" srcId="{9D7A14AC-FF2E-48EE-9FF7-0FFDBCB05B47}" destId="{E5FE452F-CBAD-4345-8F1D-5EA7B95E9332}" srcOrd="3" destOrd="0" parTransId="{FB942B55-4495-49EF-B90C-E6E57CD8FC35}" sibTransId="{981B3BA9-DD5A-4033-8E2F-25EE2788387A}"/>
    <dgm:cxn modelId="{115694F6-E6DF-774A-AEC8-5831EF246C05}" type="presOf" srcId="{70B31168-7581-4F95-9C2D-61BFF72B225E}" destId="{3FE099A2-172F-FD40-9407-5A7F4F605F32}" srcOrd="0" destOrd="0" presId="urn:microsoft.com/office/officeart/2005/8/layout/vList2"/>
    <dgm:cxn modelId="{208A5AA7-0F8F-9342-AAEE-D28B86CC77E2}" type="presParOf" srcId="{48874454-A49E-2C42-9A2E-7FCEE3392B72}" destId="{31C600AF-F69B-9C4E-8B1E-6B742BE1A3D8}" srcOrd="0" destOrd="0" presId="urn:microsoft.com/office/officeart/2005/8/layout/vList2"/>
    <dgm:cxn modelId="{6C9EF27B-1B7F-9746-8038-C98B78476CDF}" type="presParOf" srcId="{48874454-A49E-2C42-9A2E-7FCEE3392B72}" destId="{2D62013D-CE56-3C48-939F-898DD31AB7AC}" srcOrd="1" destOrd="0" presId="urn:microsoft.com/office/officeart/2005/8/layout/vList2"/>
    <dgm:cxn modelId="{A5C5D67C-EE6B-6546-B71F-BCCF062B986D}" type="presParOf" srcId="{48874454-A49E-2C42-9A2E-7FCEE3392B72}" destId="{4BD9DD64-CE6E-DB49-A2C3-844B26F2E995}" srcOrd="2" destOrd="0" presId="urn:microsoft.com/office/officeart/2005/8/layout/vList2"/>
    <dgm:cxn modelId="{8508C26F-0494-B640-ABAA-0171FBB399B4}" type="presParOf" srcId="{48874454-A49E-2C42-9A2E-7FCEE3392B72}" destId="{3FE099A2-172F-FD40-9407-5A7F4F605F32}" srcOrd="3" destOrd="0" presId="urn:microsoft.com/office/officeart/2005/8/layout/vList2"/>
    <dgm:cxn modelId="{44CC1E44-5575-2041-AE19-DC880382CB1C}" type="presParOf" srcId="{48874454-A49E-2C42-9A2E-7FCEE3392B72}" destId="{D45EC3D7-69FA-C14D-AD5A-3C968F6C5603}" srcOrd="4" destOrd="0" presId="urn:microsoft.com/office/officeart/2005/8/layout/vList2"/>
    <dgm:cxn modelId="{B8C870C3-AEB5-7347-83F7-3A760FA25EE2}" type="presParOf" srcId="{48874454-A49E-2C42-9A2E-7FCEE3392B72}" destId="{FAD6B71F-ED48-3243-9ACD-29360B92132C}" srcOrd="5" destOrd="0" presId="urn:microsoft.com/office/officeart/2005/8/layout/vList2"/>
    <dgm:cxn modelId="{0146B6E0-0FE2-5340-8B4D-8B2E09EA1FCE}" type="presParOf" srcId="{48874454-A49E-2C42-9A2E-7FCEE3392B72}" destId="{AFEEC64B-DF4E-AF46-AEDB-34AE2DE78C7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1AD7E-56E5-9942-8006-E7E3FCD6A22F}">
      <dsp:nvSpPr>
        <dsp:cNvPr id="0" name=""/>
        <dsp:cNvSpPr/>
      </dsp:nvSpPr>
      <dsp:spPr>
        <a:xfrm>
          <a:off x="0" y="0"/>
          <a:ext cx="6278118" cy="5836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Berlin e Kay, 1968: da 2 a 11 termini di base per i colori</a:t>
          </a:r>
          <a:endParaRPr lang="en-US" sz="1600" kern="1200"/>
        </a:p>
      </dsp:txBody>
      <dsp:txXfrm>
        <a:off x="17093" y="17093"/>
        <a:ext cx="5580069" cy="549429"/>
      </dsp:txXfrm>
    </dsp:sp>
    <dsp:sp modelId="{5B8FF170-8C3B-BE47-922B-A76EC51862AB}">
      <dsp:nvSpPr>
        <dsp:cNvPr id="0" name=""/>
        <dsp:cNvSpPr/>
      </dsp:nvSpPr>
      <dsp:spPr>
        <a:xfrm>
          <a:off x="468820" y="664673"/>
          <a:ext cx="6278118" cy="5836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chiaro+scuro </a:t>
          </a:r>
          <a:endParaRPr lang="en-US" sz="1600" kern="1200"/>
        </a:p>
      </dsp:txBody>
      <dsp:txXfrm>
        <a:off x="485913" y="681766"/>
        <a:ext cx="5395761" cy="549429"/>
      </dsp:txXfrm>
    </dsp:sp>
    <dsp:sp modelId="{5658E2FC-174C-F740-BAD0-338D8F7DE4E1}">
      <dsp:nvSpPr>
        <dsp:cNvPr id="0" name=""/>
        <dsp:cNvSpPr/>
      </dsp:nvSpPr>
      <dsp:spPr>
        <a:xfrm>
          <a:off x="937640" y="1329347"/>
          <a:ext cx="6278118" cy="5836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bianco, nero,rosso + giallo + verde + blu + marrone + porpora + rosa + grigio + arancione</a:t>
          </a:r>
          <a:endParaRPr lang="en-US" sz="1600" kern="1200"/>
        </a:p>
      </dsp:txBody>
      <dsp:txXfrm>
        <a:off x="954733" y="1346440"/>
        <a:ext cx="5395761" cy="549429"/>
      </dsp:txXfrm>
    </dsp:sp>
    <dsp:sp modelId="{4641635B-E8B4-CC4E-9EFA-800C4E18C8B5}">
      <dsp:nvSpPr>
        <dsp:cNvPr id="0" name=""/>
        <dsp:cNvSpPr/>
      </dsp:nvSpPr>
      <dsp:spPr>
        <a:xfrm>
          <a:off x="1406461" y="1994020"/>
          <a:ext cx="6278118" cy="5836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il numero dei termini è in relazione alla complessità culturale e tecnologica</a:t>
          </a:r>
          <a:endParaRPr lang="en-US" sz="1600" kern="1200"/>
        </a:p>
      </dsp:txBody>
      <dsp:txXfrm>
        <a:off x="1423554" y="2011113"/>
        <a:ext cx="5395761" cy="549429"/>
      </dsp:txXfrm>
    </dsp:sp>
    <dsp:sp modelId="{8F5CCC06-2565-0649-BEEF-E8614A230F8A}">
      <dsp:nvSpPr>
        <dsp:cNvPr id="0" name=""/>
        <dsp:cNvSpPr/>
      </dsp:nvSpPr>
      <dsp:spPr>
        <a:xfrm>
          <a:off x="1875281" y="2658694"/>
          <a:ext cx="6278118" cy="5836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percezione cromatica + connotazioni (caldo/freddo, secco/umido ecc.)</a:t>
          </a:r>
          <a:endParaRPr lang="en-US" sz="1600" kern="1200"/>
        </a:p>
      </dsp:txBody>
      <dsp:txXfrm>
        <a:off x="1892374" y="2675787"/>
        <a:ext cx="5395761" cy="549429"/>
      </dsp:txXfrm>
    </dsp:sp>
    <dsp:sp modelId="{608C74DD-9F9D-8640-9839-14ED3B5435D1}">
      <dsp:nvSpPr>
        <dsp:cNvPr id="0" name=""/>
        <dsp:cNvSpPr/>
      </dsp:nvSpPr>
      <dsp:spPr>
        <a:xfrm>
          <a:off x="5898767" y="426363"/>
          <a:ext cx="379350" cy="37935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984121" y="426363"/>
        <a:ext cx="208642" cy="285461"/>
      </dsp:txXfrm>
    </dsp:sp>
    <dsp:sp modelId="{E4CBA159-0F8C-544B-BCDC-3D3714D2ECB8}">
      <dsp:nvSpPr>
        <dsp:cNvPr id="0" name=""/>
        <dsp:cNvSpPr/>
      </dsp:nvSpPr>
      <dsp:spPr>
        <a:xfrm>
          <a:off x="6367588" y="1091037"/>
          <a:ext cx="379350" cy="37935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452942" y="1091037"/>
        <a:ext cx="208642" cy="285461"/>
      </dsp:txXfrm>
    </dsp:sp>
    <dsp:sp modelId="{CD5C8B06-FECE-B544-90E7-EC8845903F7B}">
      <dsp:nvSpPr>
        <dsp:cNvPr id="0" name=""/>
        <dsp:cNvSpPr/>
      </dsp:nvSpPr>
      <dsp:spPr>
        <a:xfrm>
          <a:off x="6836408" y="1745983"/>
          <a:ext cx="379350" cy="37935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921762" y="1745983"/>
        <a:ext cx="208642" cy="285461"/>
      </dsp:txXfrm>
    </dsp:sp>
    <dsp:sp modelId="{2B0DFD0F-1E9F-FF44-B6C7-DF73FE4C76A1}">
      <dsp:nvSpPr>
        <dsp:cNvPr id="0" name=""/>
        <dsp:cNvSpPr/>
      </dsp:nvSpPr>
      <dsp:spPr>
        <a:xfrm>
          <a:off x="7305229" y="2417142"/>
          <a:ext cx="379350" cy="37935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390583" y="2417142"/>
        <a:ext cx="208642" cy="285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9CB67-151E-4305-856B-C18A53ECA545}">
      <dsp:nvSpPr>
        <dsp:cNvPr id="0" name=""/>
        <dsp:cNvSpPr/>
      </dsp:nvSpPr>
      <dsp:spPr>
        <a:xfrm>
          <a:off x="0" y="2261"/>
          <a:ext cx="4947047" cy="995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E69C4-627D-4AC8-917F-5F1D64CBA838}">
      <dsp:nvSpPr>
        <dsp:cNvPr id="0" name=""/>
        <dsp:cNvSpPr/>
      </dsp:nvSpPr>
      <dsp:spPr>
        <a:xfrm>
          <a:off x="301128" y="226241"/>
          <a:ext cx="548041" cy="547506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D5856-2897-44F8-B7A2-4D8BF0D33ED4}">
      <dsp:nvSpPr>
        <dsp:cNvPr id="0" name=""/>
        <dsp:cNvSpPr/>
      </dsp:nvSpPr>
      <dsp:spPr>
        <a:xfrm>
          <a:off x="1150299" y="2261"/>
          <a:ext cx="3761906" cy="1057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38" tIns="111938" rIns="111938" bIns="1119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prototipi = modo di organizzare la percezione del mondo circostante</a:t>
          </a:r>
          <a:endParaRPr lang="en-US" sz="1400" kern="1200"/>
        </a:p>
      </dsp:txBody>
      <dsp:txXfrm>
        <a:off x="1150299" y="2261"/>
        <a:ext cx="3761906" cy="1057683"/>
      </dsp:txXfrm>
    </dsp:sp>
    <dsp:sp modelId="{860BCCB4-B6F6-4E90-BEB3-231593270721}">
      <dsp:nvSpPr>
        <dsp:cNvPr id="0" name=""/>
        <dsp:cNvSpPr/>
      </dsp:nvSpPr>
      <dsp:spPr>
        <a:xfrm>
          <a:off x="0" y="1324366"/>
          <a:ext cx="4947047" cy="995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5718C-754B-4334-982A-3B8017F56543}">
      <dsp:nvSpPr>
        <dsp:cNvPr id="0" name=""/>
        <dsp:cNvSpPr/>
      </dsp:nvSpPr>
      <dsp:spPr>
        <a:xfrm>
          <a:off x="301128" y="1548346"/>
          <a:ext cx="548041" cy="547506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B2BE0-75F8-4A6E-9A42-64C86B8D08C2}">
      <dsp:nvSpPr>
        <dsp:cNvPr id="0" name=""/>
        <dsp:cNvSpPr/>
      </dsp:nvSpPr>
      <dsp:spPr>
        <a:xfrm>
          <a:off x="1150299" y="1324366"/>
          <a:ext cx="3761906" cy="1057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38" tIns="111938" rIns="111938" bIns="1119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Schemi = framework per individuare e ordinare la realtà, possibilità concettuale</a:t>
          </a:r>
          <a:endParaRPr lang="en-US" sz="1400" kern="1200"/>
        </a:p>
      </dsp:txBody>
      <dsp:txXfrm>
        <a:off x="1150299" y="1324366"/>
        <a:ext cx="3761906" cy="1057683"/>
      </dsp:txXfrm>
    </dsp:sp>
    <dsp:sp modelId="{72A5303B-05F6-4091-B334-7F1B61C944D9}">
      <dsp:nvSpPr>
        <dsp:cNvPr id="0" name=""/>
        <dsp:cNvSpPr/>
      </dsp:nvSpPr>
      <dsp:spPr>
        <a:xfrm>
          <a:off x="0" y="2646470"/>
          <a:ext cx="4947047" cy="995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C74F0-77BE-4F53-97CF-0EF8FACAF6E0}">
      <dsp:nvSpPr>
        <dsp:cNvPr id="0" name=""/>
        <dsp:cNvSpPr/>
      </dsp:nvSpPr>
      <dsp:spPr>
        <a:xfrm>
          <a:off x="301423" y="2870450"/>
          <a:ext cx="548041" cy="547506"/>
        </a:xfrm>
        <a:prstGeom prst="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112D7-2091-405A-A232-A1A7394478DE}">
      <dsp:nvSpPr>
        <dsp:cNvPr id="0" name=""/>
        <dsp:cNvSpPr/>
      </dsp:nvSpPr>
      <dsp:spPr>
        <a:xfrm>
          <a:off x="1150888" y="2646470"/>
          <a:ext cx="3724228" cy="1057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38" tIns="111938" rIns="111938" bIns="1119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“lo schema è una cornice organizzata di oggetti e di relazioni che deve essere riempita di dettagli concreti. Un prototipo è un gruppo specifico di aspettative culturalmente determinate” (D’Andrade).</a:t>
          </a:r>
          <a:endParaRPr lang="en-US" sz="1400" kern="1200"/>
        </a:p>
      </dsp:txBody>
      <dsp:txXfrm>
        <a:off x="1150888" y="2646470"/>
        <a:ext cx="3724228" cy="1057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600AF-F69B-9C4E-8B1E-6B742BE1A3D8}">
      <dsp:nvSpPr>
        <dsp:cNvPr id="0" name=""/>
        <dsp:cNvSpPr/>
      </dsp:nvSpPr>
      <dsp:spPr>
        <a:xfrm>
          <a:off x="0" y="87768"/>
          <a:ext cx="4231481" cy="761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in assenza di scrittura le parole sono eventi, non hanno esistenza visiva</a:t>
          </a:r>
          <a:endParaRPr lang="en-US" sz="2100" kern="1200"/>
        </a:p>
      </dsp:txBody>
      <dsp:txXfrm>
        <a:off x="37182" y="124950"/>
        <a:ext cx="4157117" cy="687306"/>
      </dsp:txXfrm>
    </dsp:sp>
    <dsp:sp modelId="{4BD9DD64-CE6E-DB49-A2C3-844B26F2E995}">
      <dsp:nvSpPr>
        <dsp:cNvPr id="0" name=""/>
        <dsp:cNvSpPr/>
      </dsp:nvSpPr>
      <dsp:spPr>
        <a:xfrm>
          <a:off x="0" y="909918"/>
          <a:ext cx="4231481" cy="761670"/>
        </a:xfrm>
        <a:prstGeom prst="roundRect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culture orali verbo-motorie: (battle)</a:t>
          </a:r>
          <a:endParaRPr lang="en-US" sz="2100" kern="1200"/>
        </a:p>
      </dsp:txBody>
      <dsp:txXfrm>
        <a:off x="37182" y="947100"/>
        <a:ext cx="4157117" cy="687306"/>
      </dsp:txXfrm>
    </dsp:sp>
    <dsp:sp modelId="{3FE099A2-172F-FD40-9407-5A7F4F605F32}">
      <dsp:nvSpPr>
        <dsp:cNvPr id="0" name=""/>
        <dsp:cNvSpPr/>
      </dsp:nvSpPr>
      <dsp:spPr>
        <a:xfrm>
          <a:off x="0" y="1671588"/>
          <a:ext cx="4231481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35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600" kern="1200"/>
            <a:t>linguaggio = azione, non pensiero</a:t>
          </a:r>
          <a:endParaRPr lang="en-US" sz="1600" kern="1200"/>
        </a:p>
      </dsp:txBody>
      <dsp:txXfrm>
        <a:off x="0" y="1671588"/>
        <a:ext cx="4231481" cy="347760"/>
      </dsp:txXfrm>
    </dsp:sp>
    <dsp:sp modelId="{D45EC3D7-69FA-C14D-AD5A-3C968F6C5603}">
      <dsp:nvSpPr>
        <dsp:cNvPr id="0" name=""/>
        <dsp:cNvSpPr/>
      </dsp:nvSpPr>
      <dsp:spPr>
        <a:xfrm>
          <a:off x="0" y="2019348"/>
          <a:ext cx="4231481" cy="761670"/>
        </a:xfrm>
        <a:prstGeom prst="roundRect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oralità e memoria: società omeostatica e selettiva </a:t>
          </a:r>
          <a:endParaRPr lang="en-US" sz="2100" kern="1200"/>
        </a:p>
      </dsp:txBody>
      <dsp:txXfrm>
        <a:off x="37182" y="2056530"/>
        <a:ext cx="4157117" cy="687306"/>
      </dsp:txXfrm>
    </dsp:sp>
    <dsp:sp modelId="{AFEEC64B-DF4E-AF46-AEDB-34AE2DE78C74}">
      <dsp:nvSpPr>
        <dsp:cNvPr id="0" name=""/>
        <dsp:cNvSpPr/>
      </dsp:nvSpPr>
      <dsp:spPr>
        <a:xfrm>
          <a:off x="0" y="2841498"/>
          <a:ext cx="4231481" cy="76167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conoscenze funzionali per il presente</a:t>
          </a:r>
          <a:endParaRPr lang="en-US" sz="2100" kern="1200"/>
        </a:p>
      </dsp:txBody>
      <dsp:txXfrm>
        <a:off x="37182" y="2878680"/>
        <a:ext cx="4157117" cy="687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771CF-6DE5-5B4A-9EC7-80B8B5349F84}" type="datetimeFigureOut">
              <a:rPr lang="it-IT" smtClean="0"/>
              <a:t>06/05/24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D5803-4AB1-BC4B-949E-969CD1D731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419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it-IT" sz="1200"/>
            </a:lvl1pPr>
            <a:extLst/>
          </a:lstStyle>
          <a:p>
            <a:fld id="{A8ADFD5B-A66C-449C-B6E8-FB716D07777D}" type="datetimeFigureOut">
              <a:rPr lang="en-US"/>
              <a:pPr/>
              <a:t>5/6/24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it-IT" sz="1200"/>
            </a:lvl1pPr>
            <a:extLst/>
          </a:lstStyle>
          <a:p>
            <a:fld id="{CA5D3BF3-D352-46FC-8343-31F56E6730EA}" type="slidenum">
              <a:rPr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65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ctr"/>
            <a:fld id="{047E157E-8DCB-4F70-A0AF-5EB586A91DD4}" type="datetime1">
              <a:rPr kumimoji="0" lang="it-IT" smtClean="0">
                <a:solidFill>
                  <a:srgbClr val="FFFFFF"/>
                </a:solidFill>
              </a:rPr>
              <a:pPr algn="ctr"/>
              <a:t>06/05/24</a:t>
            </a:fld>
            <a:endParaRPr kumimoji="0" lang="it-IT" sz="200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it-IT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kumimoji="0" lang="it-IT" smtClean="0">
                <a:solidFill>
                  <a:schemeClr val="tx2"/>
                </a:solidFill>
              </a:rPr>
              <a:pPr/>
              <a:t>‹N›</a:t>
            </a:fld>
            <a:endParaRPr kumimoji="0" lang="it-IT">
              <a:solidFill>
                <a:schemeClr val="tx2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5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5/6/24</a:t>
            </a:fld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9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5/6/24</a:t>
            </a:fld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1400" b="1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1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/>
              <a:pPr/>
              <a:t>5/6/24</a:t>
            </a:fld>
            <a:endParaRPr kumimoji="0" lang="it-IT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>
                <a:solidFill>
                  <a:srgbClr val="FFFFFF"/>
                </a:solidFill>
              </a:rPr>
              <a:pPr algn="ctr"/>
              <a:t>‹N›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</p:spTree>
    <p:extLst>
      <p:ext uri="{BB962C8B-B14F-4D97-AF65-F5344CB8AC3E}">
        <p14:creationId xmlns:p14="http://schemas.microsoft.com/office/powerpoint/2010/main" val="37319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7EA5-81FC-0F4C-868A-50D8060A987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0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kumimoji="0" lang="en-US" smtClean="0"/>
              <a:pPr/>
              <a:t>5/6/24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24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240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7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5/6/24</a:t>
            </a:fld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5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5/6/24</a:t>
            </a:fld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6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kumimoji="0" lang="en-US" smtClean="0"/>
              <a:pPr/>
              <a:t>5/6/24</a:t>
            </a:fld>
            <a:endParaRPr kumimoji="0"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0" lang="it-IT" smtClean="0">
                <a:solidFill>
                  <a:srgbClr val="FFFFFF"/>
                </a:solidFill>
              </a:rPr>
              <a:pPr/>
              <a:t>‹N›</a:t>
            </a:fld>
            <a:endParaRPr kumimoji="0"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kumimoji="0" lang="en-US" smtClean="0"/>
              <a:pPr/>
              <a:t>5/6/24</a:t>
            </a:fld>
            <a:endParaRPr kumimoji="0"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0" lang="it-IT" smtClean="0">
                <a:solidFill>
                  <a:schemeClr val="tx2"/>
                </a:solidFill>
              </a:rPr>
              <a:pPr/>
              <a:t>‹N›</a:t>
            </a:fld>
            <a:endParaRPr kumimoji="0" lang="it-IT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5/6/24</a:t>
            </a:fld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6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 smtClean="0"/>
              <a:pPr/>
              <a:t>5/6/24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28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280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4606EA6-EFEA-4C30-9264-4F9291A5780D}" type="datetime1">
              <a:rPr kumimoji="0" lang="en-US" smtClean="0"/>
              <a:pPr/>
              <a:t>5/6/24</a:t>
            </a:fld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/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ctr"/>
            <a:fld id="{8F82E0A0-C266-4798-8C8F-B9F91E9DA37E}" type="slidenum">
              <a:rPr kumimoji="0" lang="it-IT" sz="1400" b="1" smtClean="0">
                <a:solidFill>
                  <a:srgbClr val="FFFFFF"/>
                </a:solidFill>
              </a:rPr>
              <a:pPr algn="ctr"/>
              <a:t>‹N›</a:t>
            </a:fld>
            <a:endParaRPr kumimoji="0" lang="it-IT" sz="1400" b="1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40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zFmpLrSjKA" TargetMode="External"/><Relationship Id="rId2" Type="http://schemas.openxmlformats.org/officeDocument/2006/relationships/hyperlink" Target="https://www.youtube.com/watch?v=K5O8IXDaxgQ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4550113" cy="1124712"/>
          </a:xfrm>
        </p:spPr>
        <p:txBody>
          <a:bodyPr>
            <a:normAutofit/>
          </a:bodyPr>
          <a:lstStyle/>
          <a:p>
            <a:r>
              <a:rPr lang="it-IT" dirty="0"/>
              <a:t>Antropologia cognitiva </a:t>
            </a:r>
            <a:br>
              <a:rPr lang="it-IT" dirty="0"/>
            </a:br>
            <a:r>
              <a:rPr lang="it-IT" dirty="0"/>
              <a:t>Pensiero e comunicazione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8096" y="1714500"/>
            <a:ext cx="4550113" cy="3017520"/>
          </a:xfrm>
        </p:spPr>
        <p:txBody>
          <a:bodyPr>
            <a:normAutofit/>
          </a:bodyPr>
          <a:lstStyle/>
          <a:p>
            <a:r>
              <a:rPr lang="it-IT" dirty="0"/>
              <a:t>Linguaggio e comunicazione</a:t>
            </a:r>
          </a:p>
          <a:p>
            <a:r>
              <a:rPr lang="it-IT" dirty="0"/>
              <a:t>Processi cognitivi</a:t>
            </a:r>
          </a:p>
          <a:p>
            <a:r>
              <a:rPr lang="it-IT" dirty="0"/>
              <a:t>Azioni simboliche</a:t>
            </a:r>
          </a:p>
          <a:p>
            <a:r>
              <a:rPr lang="it-IT" dirty="0"/>
              <a:t>Trasferimento culturale</a:t>
            </a:r>
          </a:p>
          <a:p>
            <a:r>
              <a:rPr lang="it-IT"/>
              <a:t>Memoria e apprendimento</a:t>
            </a:r>
          </a:p>
          <a:p>
            <a:r>
              <a:rPr lang="it-IT" dirty="0"/>
              <a:t>Tempo / spazio</a:t>
            </a:r>
          </a:p>
          <a:p>
            <a:endParaRPr lang="it-IT" dirty="0"/>
          </a:p>
        </p:txBody>
      </p:sp>
      <p:pic>
        <p:nvPicPr>
          <p:cNvPr id="5" name="Picture 4" descr="Fumetti vuoti">
            <a:extLst>
              <a:ext uri="{FF2B5EF4-FFF2-40B4-BE49-F238E27FC236}">
                <a16:creationId xmlns:a16="http://schemas.microsoft.com/office/drawing/2014/main" id="{67167796-4DC0-55F2-EE33-354F7710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199" y="10"/>
            <a:ext cx="347980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4FED3B73-CF89-479C-B15F-F30CF2E10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783" y="558927"/>
            <a:ext cx="8044434" cy="40256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89" name="Segnaposto contenuto 7" descr="image002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15" r="-49815"/>
          <a:stretch>
            <a:fillRect/>
          </a:stretch>
        </p:blipFill>
        <p:spPr>
          <a:xfrm>
            <a:off x="791082" y="1692783"/>
            <a:ext cx="3657473" cy="1763908"/>
          </a:xfrm>
          <a:prstGeom prst="rect">
            <a:avLst/>
          </a:prstGeom>
        </p:spPr>
      </p:pic>
      <p:pic>
        <p:nvPicPr>
          <p:cNvPr id="37890" name="Immagine 9" descr="index_razz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48389" y="1742662"/>
            <a:ext cx="4501734" cy="2048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40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967" name="Straight Connector 39952">
            <a:extLst>
              <a:ext uri="{FF2B5EF4-FFF2-40B4-BE49-F238E27FC236}">
                <a16:creationId xmlns:a16="http://schemas.microsoft.com/office/drawing/2014/main" id="{CEDA5F56-7306-4BF0-8E72-2DD4081A1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CasellaDiTesto 7"/>
          <p:cNvSpPr txBox="1">
            <a:spLocks noChangeArrowheads="1"/>
          </p:cNvSpPr>
          <p:nvPr/>
        </p:nvSpPr>
        <p:spPr bwMode="auto">
          <a:xfrm>
            <a:off x="4463796" y="438912"/>
            <a:ext cx="4305554" cy="112471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cap="all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Ai bordi delle categorie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3900" cap="all" spc="1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9CD44F-D2B0-D04A-936D-3682F1C2C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433" y="480060"/>
            <a:ext cx="2009044" cy="2425875"/>
          </a:xfrm>
          <a:prstGeom prst="rect">
            <a:avLst/>
          </a:prstGeom>
        </p:spPr>
      </p:pic>
      <p:pic>
        <p:nvPicPr>
          <p:cNvPr id="39938" name="Immagine 4" descr="200321_3343804_lepre_13149365_medium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8128" y="480060"/>
            <a:ext cx="1183877" cy="1498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68" name="Straight Connector 39954">
            <a:extLst>
              <a:ext uri="{FF2B5EF4-FFF2-40B4-BE49-F238E27FC236}">
                <a16:creationId xmlns:a16="http://schemas.microsoft.com/office/drawing/2014/main" id="{AF7F882D-6758-4202-BDBA-E29A2ADA8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672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9" name="Rectangle 39956">
            <a:extLst>
              <a:ext uri="{FF2B5EF4-FFF2-40B4-BE49-F238E27FC236}">
                <a16:creationId xmlns:a16="http://schemas.microsoft.com/office/drawing/2014/main" id="{316E1D17-B33C-42CA-9764-60D074F30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8128" y="2100264"/>
            <a:ext cx="1183877" cy="805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7" name="Segnaposto contenuto 3" descr="pinguini.jpg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433" y="3026585"/>
            <a:ext cx="3313572" cy="16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Century Gothic" charset="0"/>
                <a:ea typeface="ＭＳ Ｐゴシック" charset="0"/>
                <a:cs typeface="ＭＳ Ｐゴシック" charset="0"/>
              </a:rPr>
              <a:t>	Categoria?</a:t>
            </a:r>
          </a:p>
        </p:txBody>
      </p:sp>
      <p:sp>
        <p:nvSpPr>
          <p:cNvPr id="38914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Immagine 3" descr="pipistrell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1853"/>
            <a:ext cx="7264400" cy="365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Segnaposto contenuto 3" descr="pipistrell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57" r="-19257"/>
          <a:stretch>
            <a:fillRect/>
          </a:stretch>
        </p:blipFill>
        <p:spPr bwMode="auto">
          <a:xfrm>
            <a:off x="5257800" y="-23404"/>
            <a:ext cx="4572000" cy="16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7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8" name="Rectangle 40967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7404" y="482600"/>
            <a:ext cx="2604756" cy="4178299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dai prototipi agli schemi</a:t>
            </a:r>
          </a:p>
        </p:txBody>
      </p:sp>
      <p:cxnSp>
        <p:nvCxnSpPr>
          <p:cNvPr id="40970" name="Straight Connector 40969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90097" y="1885950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964" name="Rectangle 3">
            <a:extLst>
              <a:ext uri="{FF2B5EF4-FFF2-40B4-BE49-F238E27FC236}">
                <a16:creationId xmlns:a16="http://schemas.microsoft.com/office/drawing/2014/main" id="{74C5EB95-D1B6-8520-8525-553197E8B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127566"/>
              </p:ext>
            </p:extLst>
          </p:nvPr>
        </p:nvGraphicFramePr>
        <p:xfrm>
          <a:off x="707231" y="700087"/>
          <a:ext cx="4947047" cy="3706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6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52BCB5-A191-754E-B8D9-989BF6DF2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973" y="2766658"/>
            <a:ext cx="4785913" cy="237684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5575BD-8439-B04C-B4E8-531F95D5AD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4493"/>
            <a:ext cx="4806950" cy="27421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D9FC6E5-01AF-2F48-9543-DAFEECBBA2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7556"/>
            <a:ext cx="3076147" cy="25311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04CD14-DA64-C541-AA28-CDB0E955B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908"/>
            <a:ext cx="9144000" cy="5143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1C3C6C-CC67-5644-BB47-5BA8B10A34E9}"/>
              </a:ext>
            </a:extLst>
          </p:cNvPr>
          <p:cNvSpPr txBox="1"/>
          <p:nvPr/>
        </p:nvSpPr>
        <p:spPr>
          <a:xfrm>
            <a:off x="533400" y="386786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HOMING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20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768096" y="438912"/>
            <a:ext cx="4550113" cy="1124712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Percezione e cognizione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14500"/>
            <a:ext cx="4550113" cy="3017520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pensiero concreto e astratto</a:t>
            </a:r>
          </a:p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natura socialmente determinata del pensiero:</a:t>
            </a:r>
          </a:p>
          <a:p>
            <a:pPr lvl="1" eaLnBrk="1" hangingPunct="1"/>
            <a:r>
              <a:rPr lang="it-IT" b="1">
                <a:ea typeface="ＭＳ Ｐゴシック" charset="0"/>
              </a:rPr>
              <a:t>processi cognitivi elementari</a:t>
            </a:r>
          </a:p>
          <a:p>
            <a:pPr lvl="1" eaLnBrk="1" hangingPunct="1">
              <a:buFont typeface="Wingdings" charset="0"/>
              <a:buNone/>
            </a:pPr>
            <a:r>
              <a:rPr lang="it-IT">
                <a:ea typeface="ＭＳ Ｐゴシック" charset="0"/>
              </a:rPr>
              <a:t>	universali e identiche (astrazione, categorizzazione, induzione e deduzione)</a:t>
            </a:r>
          </a:p>
          <a:p>
            <a:pPr lvl="1" eaLnBrk="1" hangingPunct="1"/>
            <a:r>
              <a:rPr lang="it-IT" b="1">
                <a:ea typeface="ＭＳ Ｐゴシック" charset="0"/>
              </a:rPr>
              <a:t>sistemi cognitivi funzionali</a:t>
            </a:r>
          </a:p>
          <a:p>
            <a:pPr lvl="1" eaLnBrk="1" hangingPunct="1">
              <a:buFont typeface="Wingdings" charset="0"/>
              <a:buNone/>
            </a:pPr>
            <a:r>
              <a:rPr lang="it-IT">
                <a:ea typeface="ＭＳ Ｐゴシック" charset="0"/>
              </a:rPr>
              <a:t>	prodotti del contesto culturale in cui si attivano i processi elementari</a:t>
            </a:r>
          </a:p>
          <a:p>
            <a:pPr lvl="1" eaLnBrk="1" hangingPunct="1">
              <a:buFont typeface="Wingdings" charset="0"/>
              <a:buNone/>
            </a:pPr>
            <a:r>
              <a:rPr lang="it-IT">
                <a:ea typeface="ＭＳ Ｐゴシック" charset="0"/>
              </a:rPr>
              <a:t>	Strategie di organizzazione dei processi cognitivi</a:t>
            </a:r>
          </a:p>
        </p:txBody>
      </p:sp>
      <p:pic>
        <p:nvPicPr>
          <p:cNvPr id="33796" name="Picture 33795" descr="Lampadine bianche con una gialla che si distingue dalle altre">
            <a:extLst>
              <a:ext uri="{FF2B5EF4-FFF2-40B4-BE49-F238E27FC236}">
                <a16:creationId xmlns:a16="http://schemas.microsoft.com/office/drawing/2014/main" id="{7E0EB714-E4DE-1CC4-2DF5-B1FD1D875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199" y="10"/>
            <a:ext cx="347980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8096" y="438912"/>
            <a:ext cx="4550113" cy="1124712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Stili cognitivi differenti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14500"/>
            <a:ext cx="4550113" cy="301752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>
                <a:ea typeface="ＭＳ Ｐゴシック" charset="0"/>
                <a:cs typeface="ＭＳ Ｐゴシック" charset="0"/>
              </a:rPr>
              <a:t>individui di diversi ambiti culturali:</a:t>
            </a:r>
          </a:p>
          <a:p>
            <a:pPr lvl="1" eaLnBrk="1" hangingPunct="1"/>
            <a:r>
              <a:rPr lang="it-IT">
                <a:ea typeface="ＭＳ Ｐゴシック" charset="0"/>
              </a:rPr>
              <a:t>	stile cognitivo GLOBALE </a:t>
            </a:r>
          </a:p>
          <a:p>
            <a:pPr lvl="1" eaLnBrk="1" hangingPunct="1">
              <a:buFont typeface="Wingdings" charset="0"/>
              <a:buNone/>
            </a:pPr>
            <a:r>
              <a:rPr lang="it-IT">
                <a:ea typeface="ＭＳ Ｐゴシック" charset="0"/>
              </a:rPr>
              <a:t>	dalla totalità del fenomeno alla particolarità degli elementi</a:t>
            </a:r>
          </a:p>
          <a:p>
            <a:pPr lvl="1" eaLnBrk="1" hangingPunct="1"/>
            <a:r>
              <a:rPr lang="it-IT">
                <a:ea typeface="ＭＳ Ｐゴシック" charset="0"/>
              </a:rPr>
              <a:t>	stile cognitivo ARTICOLATO</a:t>
            </a:r>
          </a:p>
          <a:p>
            <a:pPr lvl="1" eaLnBrk="1" hangingPunct="1">
              <a:buFont typeface="Wingdings" charset="0"/>
              <a:buNone/>
            </a:pPr>
            <a:r>
              <a:rPr lang="it-IT">
                <a:ea typeface="ＭＳ Ｐゴシック" charset="0"/>
              </a:rPr>
              <a:t>	dalla considerazione dei singoli elementi dell’esperienza alla totalità</a:t>
            </a:r>
          </a:p>
          <a:p>
            <a:pPr eaLnBrk="1" hangingPunct="1">
              <a:buFont typeface="Wingdings" charset="0"/>
              <a:buNone/>
            </a:pPr>
            <a:endParaRPr lang="it-IT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it-IT">
                <a:ea typeface="ＭＳ Ｐゴシック" charset="0"/>
                <a:cs typeface="ＭＳ Ｐゴシック" charset="0"/>
              </a:rPr>
              <a:t>logico/prelogico, moderno/tradizionale ecc. non opposizione ma continuum </a:t>
            </a:r>
          </a:p>
        </p:txBody>
      </p:sp>
      <p:pic>
        <p:nvPicPr>
          <p:cNvPr id="34826" name="Picture 34819" descr="Uno solo in una folla">
            <a:extLst>
              <a:ext uri="{FF2B5EF4-FFF2-40B4-BE49-F238E27FC236}">
                <a16:creationId xmlns:a16="http://schemas.microsoft.com/office/drawing/2014/main" id="{74D3A9B3-7DBD-C559-9C17-DD1F8BBA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199" y="10"/>
            <a:ext cx="347980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7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DFBFE7-B88A-C248-AEE1-3CA04946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8110"/>
            <a:ext cx="8458200" cy="1005840"/>
          </a:xfrm>
        </p:spPr>
        <p:txBody>
          <a:bodyPr>
            <a:normAutofit/>
          </a:bodyPr>
          <a:lstStyle/>
          <a:p>
            <a:r>
              <a:rPr lang="it-IT"/>
              <a:t>Trasmissione non verbale della conoscenza</a:t>
            </a:r>
            <a:endParaRPr lang="it-IT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428750"/>
            <a:ext cx="8763000" cy="3276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Apprendistato: osservazione + pratica manuale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	– APPRENDIMENTO SITUATO (</a:t>
            </a:r>
            <a:r>
              <a:rPr lang="it-IT" sz="1200" dirty="0" err="1">
                <a:ea typeface="ＭＳ Ｐゴシック" charset="0"/>
                <a:cs typeface="ＭＳ Ｐゴシック" charset="0"/>
              </a:rPr>
              <a:t>J</a:t>
            </a:r>
            <a:r>
              <a:rPr lang="it-IT" sz="1200" dirty="0">
                <a:ea typeface="ＭＳ Ｐゴシック" charset="0"/>
                <a:cs typeface="ＭＳ Ｐゴシック" charset="0"/>
              </a:rPr>
              <a:t>. Lave &amp; C. Wenger)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it-IT" sz="12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CONNESSIONISMO (N. Quinn, C. Strauss)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	acquisizione e trasmissione del SAPERE + EMOZIONI e MOTIVAZIONI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	CONOSCENZA come RETE largamente distribuita di tante piccole unità di elaborazione che lavorano come NEURONI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	→ apprendimento - non solo in forma verbale, più flessibile, a connessioni multiple </a:t>
            </a:r>
          </a:p>
          <a:p>
            <a:pPr>
              <a:lnSpc>
                <a:spcPct val="80000"/>
              </a:lnSpc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Tendenze </a:t>
            </a:r>
            <a:r>
              <a:rPr lang="it-IT" sz="1200" u="sng" dirty="0">
                <a:ea typeface="ＭＳ Ｐゴシック" charset="0"/>
                <a:cs typeface="ＭＳ Ｐゴシック" charset="0"/>
              </a:rPr>
              <a:t>centripete</a:t>
            </a:r>
            <a:r>
              <a:rPr lang="it-IT" sz="1200" dirty="0">
                <a:ea typeface="ＭＳ Ｐゴシック" charset="0"/>
                <a:cs typeface="ＭＳ Ｐゴシック" charset="0"/>
              </a:rPr>
              <a:t> (motivazione, persistenza, </a:t>
            </a:r>
            <a:r>
              <a:rPr lang="it-IT" sz="1200" dirty="0" err="1">
                <a:ea typeface="ＭＳ Ｐゴシック" charset="0"/>
                <a:cs typeface="ＭＳ Ｐゴシック" charset="0"/>
              </a:rPr>
              <a:t>tematicità</a:t>
            </a:r>
            <a:r>
              <a:rPr lang="it-IT" sz="1200" dirty="0">
                <a:ea typeface="ＭＳ Ｐゴシック" charset="0"/>
                <a:cs typeface="ＭＳ Ｐゴシック" charset="0"/>
              </a:rPr>
              <a:t>, condivisione)</a:t>
            </a:r>
          </a:p>
          <a:p>
            <a:pPr>
              <a:lnSpc>
                <a:spcPct val="80000"/>
              </a:lnSpc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Tendenze </a:t>
            </a:r>
            <a:r>
              <a:rPr lang="it-IT" sz="1200" u="sng" dirty="0">
                <a:ea typeface="ＭＳ Ｐゴシック" charset="0"/>
                <a:cs typeface="ＭＳ Ｐゴシック" charset="0"/>
              </a:rPr>
              <a:t>centrifughe</a:t>
            </a:r>
            <a:r>
              <a:rPr lang="it-IT" sz="1200" dirty="0">
                <a:ea typeface="ＭＳ Ｐゴシック" charset="0"/>
                <a:cs typeface="ＭＳ Ｐゴシック" charset="0"/>
              </a:rPr>
              <a:t> (diverse esperienze, background, emozioni, ecc.)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		CULTURA è SIA PUBBLICA SIA PRIVATA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200" dirty="0">
                <a:ea typeface="ＭＳ Ｐゴシック" charset="0"/>
                <a:cs typeface="ＭＳ Ｐゴシック" charset="0"/>
              </a:rPr>
              <a:t>			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</a:t>
            </a:r>
          </a:p>
          <a:p>
            <a:pPr>
              <a:lnSpc>
                <a:spcPct val="80000"/>
              </a:lnSpc>
              <a:defRPr/>
            </a:pPr>
            <a:endParaRPr lang="it-IT" sz="14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713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B38B1FAB-E819-A047-9F3E-CE9847F4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000" spc="100">
                <a:solidFill>
                  <a:srgbClr val="FFFFFF"/>
                </a:solidFill>
              </a:rPr>
              <a:t>Altamira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0BC4248-DEC5-8D46-B92C-0F6481548C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5660" y="241299"/>
            <a:ext cx="5293729" cy="30805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F3A00C-4EFE-404A-B754-9667AEA3D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1989" y="688293"/>
            <a:ext cx="2568554" cy="363927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defTabSz="914400">
              <a:lnSpc>
                <a:spcPct val="90000"/>
              </a:lnSpc>
              <a:defRPr/>
            </a:pPr>
            <a:endParaRPr lang="en-US" i="1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defRPr/>
            </a:pPr>
            <a:r>
              <a:rPr lang="en-US" i="1">
                <a:solidFill>
                  <a:srgbClr val="FFFFFF"/>
                </a:solidFill>
              </a:rPr>
              <a:t>Provate a immaginare una cultura in cui nessuno ha mai ‘cercato’ una parola in un dizionario…..</a:t>
            </a:r>
          </a:p>
          <a:p>
            <a:pPr defTabSz="914400">
              <a:lnSpc>
                <a:spcPct val="90000"/>
              </a:lnSpc>
              <a:defRPr/>
            </a:pPr>
            <a:r>
              <a:rPr lang="en-US" i="1">
                <a:solidFill>
                  <a:srgbClr val="FFFFFF"/>
                </a:solidFill>
              </a:rPr>
              <a:t>Senza la scrittura, le parole come tali non hanno una presenza visiva, esse sono soltanto suoni che si possono ‘richiamare’, ricordare. (</a:t>
            </a:r>
            <a:r>
              <a:rPr lang="en-US">
                <a:solidFill>
                  <a:srgbClr val="FFFFFF"/>
                </a:solidFill>
              </a:rPr>
              <a:t>Walter J. Ong)</a:t>
            </a:r>
          </a:p>
          <a:p>
            <a:pPr defTabSz="914400">
              <a:lnSpc>
                <a:spcPct val="90000"/>
              </a:lnSpc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20483">
            <a:extLst>
              <a:ext uri="{FF2B5EF4-FFF2-40B4-BE49-F238E27FC236}">
                <a16:creationId xmlns:a16="http://schemas.microsoft.com/office/drawing/2014/main" id="{CBD20252-6FB5-710F-7922-F1F1C514B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89"/>
          </a:xfrm>
          <a:prstGeom prst="rect">
            <a:avLst/>
          </a:prstGeom>
        </p:spPr>
      </p:pic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Eurostile" charset="0"/>
                <a:ea typeface="ＭＳ Ｐゴシック" charset="0"/>
                <a:cs typeface="ＭＳ Ｐゴシック" charset="0"/>
              </a:rPr>
              <a:t>Oralità e scrittura</a:t>
            </a:r>
          </a:p>
        </p:txBody>
      </p:sp>
      <p:cxnSp>
        <p:nvCxnSpPr>
          <p:cNvPr id="20488" name="Straight Connector 20487">
            <a:extLst>
              <a:ext uri="{FF2B5EF4-FFF2-40B4-BE49-F238E27FC236}">
                <a16:creationId xmlns:a16="http://schemas.microsoft.com/office/drawing/2014/main" id="{3FEFDF7D-B17C-4F16-B8BE-C55FFC7E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14500"/>
            <a:ext cx="7290054" cy="3017520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la  scrittura influenza il pensiero e la comunicazione (</a:t>
            </a:r>
            <a:r>
              <a:rPr lang="it-IT" err="1">
                <a:ea typeface="ＭＳ Ｐゴシック" charset="0"/>
                <a:cs typeface="ＭＳ Ｐゴシック" charset="0"/>
              </a:rPr>
              <a:t>J</a:t>
            </a:r>
            <a:r>
              <a:rPr lang="it-IT">
                <a:ea typeface="ＭＳ Ｐゴシック" charset="0"/>
                <a:cs typeface="ＭＳ Ｐゴシック" charset="0"/>
              </a:rPr>
              <a:t>. </a:t>
            </a:r>
            <a:r>
              <a:rPr lang="it-IT" err="1">
                <a:ea typeface="ＭＳ Ｐゴシック" charset="0"/>
                <a:cs typeface="ＭＳ Ｐゴシック" charset="0"/>
              </a:rPr>
              <a:t>Goody</a:t>
            </a:r>
            <a:r>
              <a:rPr lang="it-IT">
                <a:ea typeface="ＭＳ Ｐゴシック" charset="0"/>
                <a:cs typeface="ＭＳ Ｐゴシック" charset="0"/>
              </a:rPr>
              <a:t>) </a:t>
            </a:r>
          </a:p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oralità primaria, diffusa, ristretta,  e secondaria (</a:t>
            </a:r>
            <a:r>
              <a:rPr lang="it-IT" err="1">
                <a:ea typeface="ＭＳ Ｐゴシック" charset="0"/>
                <a:cs typeface="ＭＳ Ｐゴシック" charset="0"/>
              </a:rPr>
              <a:t>W</a:t>
            </a:r>
            <a:r>
              <a:rPr lang="it-IT">
                <a:ea typeface="ＭＳ Ｐゴシック" charset="0"/>
                <a:cs typeface="ＭＳ Ｐゴシック" charset="0"/>
              </a:rPr>
              <a:t>. </a:t>
            </a:r>
            <a:r>
              <a:rPr lang="it-IT" err="1">
                <a:ea typeface="ＭＳ Ｐゴシック" charset="0"/>
                <a:cs typeface="ＭＳ Ｐゴシック" charset="0"/>
              </a:rPr>
              <a:t>Ong</a:t>
            </a:r>
            <a:r>
              <a:rPr lang="it-IT"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endParaRPr lang="it-IT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culture a oralità diffusa (cantastorie, </a:t>
            </a:r>
            <a:r>
              <a:rPr lang="it-IT" err="1">
                <a:ea typeface="ＭＳ Ｐゴシック" charset="0"/>
                <a:cs typeface="ＭＳ Ｐゴシック" charset="0"/>
              </a:rPr>
              <a:t>griot</a:t>
            </a:r>
            <a:r>
              <a:rPr lang="it-IT">
                <a:ea typeface="ＭＳ Ｐゴシック" charset="0"/>
                <a:cs typeface="ＭＳ Ｐゴシック" charset="0"/>
              </a:rPr>
              <a:t> ecc.)</a:t>
            </a:r>
          </a:p>
          <a:p>
            <a:pPr lvl="1" eaLnBrk="1" hangingPunct="1"/>
            <a:r>
              <a:rPr lang="it-IT">
                <a:ea typeface="ＭＳ Ｐゴシック" charset="0"/>
              </a:rPr>
              <a:t>mezzi mnemonici, formule fisse</a:t>
            </a:r>
          </a:p>
          <a:p>
            <a:pPr lvl="1" eaLnBrk="1" hangingPunct="1"/>
            <a:r>
              <a:rPr lang="it-IT">
                <a:ea typeface="ＭＳ Ｐゴシック" charset="0"/>
              </a:rPr>
              <a:t>modelli prestabiliti e fissi nel tempo</a:t>
            </a:r>
          </a:p>
          <a:p>
            <a:pPr lvl="1" eaLnBrk="1" hangingPunct="1"/>
            <a:r>
              <a:rPr lang="it-IT">
                <a:ea typeface="ＭＳ Ｐゴシック" charset="0"/>
              </a:rPr>
              <a:t>comunicazione in presenza</a:t>
            </a:r>
          </a:p>
        </p:txBody>
      </p:sp>
    </p:spTree>
    <p:extLst>
      <p:ext uri="{BB962C8B-B14F-4D97-AF65-F5344CB8AC3E}">
        <p14:creationId xmlns:p14="http://schemas.microsoft.com/office/powerpoint/2010/main" val="30882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0E7A3056-9B88-444B-94DA-40B0F2C6E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00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096" y="438911"/>
            <a:ext cx="2722626" cy="1258100"/>
          </a:xfrm>
        </p:spPr>
        <p:txBody>
          <a:bodyPr>
            <a:normAutofit/>
          </a:bodyPr>
          <a:lstStyle/>
          <a:p>
            <a:r>
              <a:rPr lang="it-IT" sz="3300" dirty="0"/>
              <a:t>Linguaggio </a:t>
            </a:r>
            <a:r>
              <a:rPr lang="it-IT" sz="33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3300" dirty="0">
                <a:latin typeface="+mn-lt"/>
                <a:ea typeface="Wingdings"/>
                <a:cs typeface="Wingdings"/>
                <a:sym typeface="Wingdings"/>
              </a:rPr>
              <a:t> esperienza</a:t>
            </a:r>
            <a:endParaRPr lang="it-IT" sz="3300" dirty="0"/>
          </a:p>
        </p:txBody>
      </p: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6820BD55-A71A-48C6-B0F7-235147F39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9347" y="1817661"/>
            <a:ext cx="267462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8096" y="1938311"/>
            <a:ext cx="2722626" cy="2793708"/>
          </a:xfrm>
        </p:spPr>
        <p:txBody>
          <a:bodyPr>
            <a:normAutofit/>
          </a:bodyPr>
          <a:lstStyle/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it-IT" sz="1500"/>
              <a:t>Determinismo linguistico: Ipotesi E. Sapir-B. Whorf</a:t>
            </a:r>
          </a:p>
          <a:p>
            <a:pPr lvl="1">
              <a:buFont typeface="Wingdings" charset="2"/>
              <a:buChar char="ü"/>
            </a:pPr>
            <a:r>
              <a:rPr lang="it-IT" sz="1500"/>
              <a:t>Tempi, azioni, genere</a:t>
            </a:r>
          </a:p>
          <a:p>
            <a:pPr lvl="1">
              <a:buFont typeface="Wingdings" charset="2"/>
              <a:buChar char="ü"/>
            </a:pPr>
            <a:r>
              <a:rPr lang="it-IT" sz="1500"/>
              <a:t>pensiero metaforico</a:t>
            </a:r>
          </a:p>
          <a:p>
            <a:pPr lvl="1">
              <a:buFont typeface="Wingdings" charset="2"/>
              <a:buChar char="ü"/>
            </a:pPr>
            <a:r>
              <a:rPr lang="it-IT" sz="1500"/>
              <a:t>frame auto-generativi</a:t>
            </a:r>
          </a:p>
          <a:p>
            <a:r>
              <a:rPr lang="it-IT" sz="1500"/>
              <a:t>Costruzionismo (contesto socio-culturale)</a:t>
            </a:r>
          </a:p>
          <a:p>
            <a:r>
              <a:rPr lang="it-IT" sz="1500"/>
              <a:t>Analisi critica del discorso (Duranti)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215CF0-5E5E-4D2E-B3AE-366652A36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047" y="0"/>
            <a:ext cx="5182493" cy="5143500"/>
          </a:xfrm>
          <a:prstGeom prst="rect">
            <a:avLst/>
          </a:prstGeom>
          <a:blipFill dpi="0" rotWithShape="1">
            <a:blip r:embed="rId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6350" ty="-10160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4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22536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614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1" y="482600"/>
            <a:ext cx="2561709" cy="4178299"/>
          </a:xfrm>
        </p:spPr>
        <p:txBody>
          <a:bodyPr>
            <a:normAutofit/>
          </a:bodyPr>
          <a:lstStyle/>
          <a:p>
            <a:pPr eaLnBrk="1" hangingPunct="1"/>
            <a:r>
              <a:rPr lang="it-IT" sz="35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Parola, corpo, percezione del mondo</a:t>
            </a:r>
          </a:p>
        </p:txBody>
      </p:sp>
      <p:graphicFrame>
        <p:nvGraphicFramePr>
          <p:cNvPr id="22533" name="Rectangle 3">
            <a:extLst>
              <a:ext uri="{FF2B5EF4-FFF2-40B4-BE49-F238E27FC236}">
                <a16:creationId xmlns:a16="http://schemas.microsoft.com/office/drawing/2014/main" id="{C1BEDC54-AB8C-D363-EDC7-9968CB957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224539"/>
              </p:ext>
            </p:extLst>
          </p:nvPr>
        </p:nvGraphicFramePr>
        <p:xfrm>
          <a:off x="4202906" y="715566"/>
          <a:ext cx="4231481" cy="3690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78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768096" y="438912"/>
            <a:ext cx="6013704" cy="1124712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600">
                <a:latin typeface="+mn-lt"/>
                <a:ea typeface="ＭＳ Ｐゴシック" charset="0"/>
                <a:cs typeface="ＭＳ Ｐゴシック" charset="0"/>
              </a:rPr>
              <a:t>CULTURE VERBO-MOTORIE: DIRE = FARE </a:t>
            </a:r>
            <a:br>
              <a:rPr lang="it-IT" sz="2600">
                <a:latin typeface="+mn-lt"/>
                <a:ea typeface="ＭＳ Ｐゴシック" charset="0"/>
                <a:cs typeface="ＭＳ Ｐゴシック" charset="0"/>
              </a:rPr>
            </a:br>
            <a:r>
              <a:rPr lang="it-IT" sz="2600">
                <a:latin typeface="+mn-lt"/>
                <a:ea typeface="ＭＳ Ｐゴシック" charset="0"/>
                <a:cs typeface="ＭＳ Ｐゴシック" charset="0"/>
              </a:rPr>
              <a:t>(AUSTIN, performatività)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14500"/>
            <a:ext cx="6013703" cy="3017520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la scrittura come “</a:t>
            </a:r>
            <a:r>
              <a:rPr lang="it-IT" altLang="ja-JP" err="1">
                <a:ea typeface="ＭＳ Ｐゴシック" charset="0"/>
                <a:cs typeface="ＭＳ Ｐゴシック" charset="0"/>
              </a:rPr>
              <a:t>domesticamento</a:t>
            </a:r>
            <a:r>
              <a:rPr lang="it-IT" altLang="ja-JP">
                <a:ea typeface="ＭＳ Ｐゴシック" charset="0"/>
                <a:cs typeface="ＭＳ Ｐゴシック" charset="0"/>
              </a:rPr>
              <a:t> del pensiero</a:t>
            </a:r>
            <a:r>
              <a:rPr lang="it-IT">
                <a:ea typeface="ＭＳ Ｐゴシック" charset="0"/>
                <a:cs typeface="ＭＳ Ｐゴシック" charset="0"/>
              </a:rPr>
              <a:t>”</a:t>
            </a:r>
            <a:r>
              <a:rPr lang="it-IT" altLang="ja-JP">
                <a:ea typeface="ＭＳ Ｐゴシック" charset="0"/>
                <a:cs typeface="ＭＳ Ｐゴシック" charset="0"/>
              </a:rPr>
              <a:t>  (</a:t>
            </a:r>
            <a:r>
              <a:rPr lang="it-IT" altLang="ja-JP" err="1">
                <a:ea typeface="ＭＳ Ｐゴシック" charset="0"/>
                <a:cs typeface="ＭＳ Ｐゴシック" charset="0"/>
              </a:rPr>
              <a:t>J</a:t>
            </a:r>
            <a:r>
              <a:rPr lang="it-IT" altLang="ja-JP">
                <a:ea typeface="ＭＳ Ｐゴシック" charset="0"/>
                <a:cs typeface="ＭＳ Ｐゴシック" charset="0"/>
              </a:rPr>
              <a:t>. Goody1977)</a:t>
            </a:r>
          </a:p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supporto materiale permette la durata delle informazioni</a:t>
            </a:r>
          </a:p>
          <a:p>
            <a:pPr eaLnBrk="1" hangingPunct="1">
              <a:buFont typeface="Wingdings" charset="0"/>
              <a:buNone/>
            </a:pPr>
            <a:r>
              <a:rPr lang="it-IT">
                <a:ea typeface="ＭＳ Ｐゴシック" charset="0"/>
                <a:cs typeface="ＭＳ Ｐゴシック" charset="0"/>
              </a:rPr>
              <a:t>	 </a:t>
            </a:r>
            <a:r>
              <a:rPr lang="it-IT">
                <a:ea typeface="ＭＳ Ｐゴシック" charset="0"/>
                <a:cs typeface="ＭＳ Ｐゴシック" charset="0"/>
                <a:sym typeface="Symbol" charset="0"/>
              </a:rPr>
              <a:t> sviluppo delle formalizzazione  e logica</a:t>
            </a:r>
            <a:endParaRPr lang="it-IT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attività </a:t>
            </a:r>
            <a:r>
              <a:rPr lang="it-IT" err="1">
                <a:ea typeface="ＭＳ Ｐゴシック" charset="0"/>
                <a:cs typeface="ＭＳ Ｐゴシック" charset="0"/>
              </a:rPr>
              <a:t>psico</a:t>
            </a:r>
            <a:r>
              <a:rPr lang="it-IT">
                <a:ea typeface="ＭＳ Ｐゴシック" charset="0"/>
                <a:cs typeface="ＭＳ Ｐゴシック" charset="0"/>
              </a:rPr>
              <a:t>-cognitiva nel contesto d’esperienza (</a:t>
            </a:r>
            <a:r>
              <a:rPr lang="it-IT" err="1">
                <a:ea typeface="ＭＳ Ｐゴシック" charset="0"/>
                <a:cs typeface="ＭＳ Ｐゴシック" charset="0"/>
              </a:rPr>
              <a:t>L.Vygotskij</a:t>
            </a:r>
            <a:r>
              <a:rPr lang="it-IT"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r>
              <a:rPr lang="it-IT">
                <a:ea typeface="ＭＳ Ｐゴシック" charset="0"/>
                <a:cs typeface="ＭＳ Ｐゴシック" charset="0"/>
                <a:sym typeface="Symbol" charset="0"/>
              </a:rPr>
              <a:t>	Es. categorie (</a:t>
            </a:r>
            <a:r>
              <a:rPr lang="it-IT" err="1">
                <a:ea typeface="ＭＳ Ｐゴシック" charset="0"/>
                <a:cs typeface="ＭＳ Ｐゴシック" charset="0"/>
                <a:sym typeface="Symbol" charset="0"/>
              </a:rPr>
              <a:t>R</a:t>
            </a:r>
            <a:r>
              <a:rPr lang="it-IT">
                <a:ea typeface="ＭＳ Ｐゴシック" charset="0"/>
                <a:cs typeface="ＭＳ Ｐゴシック" charset="0"/>
                <a:sym typeface="Symbol" charset="0"/>
              </a:rPr>
              <a:t>. </a:t>
            </a:r>
            <a:r>
              <a:rPr lang="it-IT" err="1">
                <a:ea typeface="ＭＳ Ｐゴシック" charset="0"/>
                <a:cs typeface="ＭＳ Ｐゴシック" charset="0"/>
                <a:sym typeface="Symbol" charset="0"/>
              </a:rPr>
              <a:t>Lurija</a:t>
            </a:r>
            <a:r>
              <a:rPr lang="it-IT">
                <a:ea typeface="ＭＳ Ｐゴシック" charset="0"/>
                <a:cs typeface="ＭＳ Ｐゴシック" charset="0"/>
                <a:sym typeface="Symbol" charset="0"/>
              </a:rPr>
              <a:t>, Uzbekistan ’30): </a:t>
            </a:r>
            <a:r>
              <a:rPr lang="it-IT">
                <a:ea typeface="ＭＳ Ｐゴシック" charset="0"/>
                <a:sym typeface="Symbol" charset="0"/>
              </a:rPr>
              <a:t>sega, accetta, ascia, tronco </a:t>
            </a:r>
          </a:p>
          <a:p>
            <a:pPr lvl="1" eaLnBrk="1" hangingPunct="1">
              <a:buFont typeface="Wingdings" charset="0"/>
              <a:buNone/>
            </a:pPr>
            <a:r>
              <a:rPr lang="it-IT">
                <a:ea typeface="ＭＳ Ｐゴシック" charset="0"/>
                <a:sym typeface="Symbol" charset="0"/>
              </a:rPr>
              <a:t>Apprendimento in contesti orali: </a:t>
            </a:r>
            <a:r>
              <a:rPr lang="it-IT">
                <a:ea typeface="ＭＳ Ｐゴシック" charset="0"/>
                <a:sym typeface="Symbol" charset="0"/>
                <a:hlinkClick r:id="rId2"/>
              </a:rPr>
              <a:t>NuovoMondo</a:t>
            </a:r>
            <a:r>
              <a:rPr lang="it-IT">
                <a:ea typeface="ＭＳ Ｐゴシック" charset="0"/>
                <a:sym typeface="Symbol" charset="0"/>
              </a:rPr>
              <a:t> </a:t>
            </a:r>
          </a:p>
          <a:p>
            <a:pPr lvl="1" eaLnBrk="1" hangingPunct="1">
              <a:buFont typeface="Wingdings" charset="0"/>
              <a:buNone/>
            </a:pPr>
            <a:r>
              <a:rPr lang="it-IT">
                <a:ea typeface="ＭＳ Ｐゴシック" charset="0"/>
                <a:sym typeface="Symbol" charset="0"/>
                <a:hlinkClick r:id="rId3"/>
              </a:rPr>
              <a:t>Scuola Periferia Roma</a:t>
            </a:r>
            <a:endParaRPr lang="it-IT">
              <a:ea typeface="ＭＳ Ｐゴシック" charset="0"/>
              <a:sym typeface="Symbol" charset="0"/>
            </a:endParaRPr>
          </a:p>
        </p:txBody>
      </p:sp>
      <p:sp>
        <p:nvSpPr>
          <p:cNvPr id="23569" name="Rectangle 23568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7511" y="244200"/>
            <a:ext cx="1715190" cy="29310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71" name="Rectangle 23570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7511" y="3295904"/>
            <a:ext cx="1715190" cy="1522293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6858000" y="42481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31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723"/>
            <a:ext cx="6095113" cy="5158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8096" y="3683864"/>
            <a:ext cx="4882895" cy="1124712"/>
          </a:xfrm>
        </p:spPr>
        <p:txBody>
          <a:bodyPr>
            <a:normAutofit/>
          </a:bodyPr>
          <a:lstStyle/>
          <a:p>
            <a:pPr eaLnBrk="1" hangingPunct="1"/>
            <a:r>
              <a:rPr lang="it-IT" sz="35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Caratteristiche delle culture scritte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482600"/>
            <a:ext cx="4880603" cy="270509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Vittoria dell’occhio sull’orecchio</a:t>
            </a:r>
          </a:p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tempo storico, decade la memoria</a:t>
            </a:r>
          </a:p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oggettività e distacco </a:t>
            </a:r>
          </a:p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Pensiero logico e speculativo</a:t>
            </a:r>
          </a:p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Riflessione e interiorizzazione</a:t>
            </a:r>
          </a:p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Tassonomia e specializzazione dei saperi</a:t>
            </a:r>
          </a:p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Originalità, artista individuale </a:t>
            </a:r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Wingdings" charset="0"/>
              </a:rPr>
              <a:t> plagio</a:t>
            </a:r>
          </a:p>
          <a:p>
            <a:pPr eaLnBrk="1" hangingPunct="1"/>
            <a:r>
              <a:rPr lang="it-IT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Uniformità e normalizzazione linguistica</a:t>
            </a:r>
          </a:p>
          <a:p>
            <a:pPr eaLnBrk="1" hangingPunct="1"/>
            <a:endParaRPr lang="it-IT" sz="1400">
              <a:solidFill>
                <a:srgbClr val="FFFFFF"/>
              </a:solidFill>
              <a:latin typeface="Eurostil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2" name="Graphic 24581" descr="Head with Gears">
            <a:extLst>
              <a:ext uri="{FF2B5EF4-FFF2-40B4-BE49-F238E27FC236}">
                <a16:creationId xmlns:a16="http://schemas.microsoft.com/office/drawing/2014/main" id="{332243DB-F726-A65F-C092-5684EF062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0933" y="1953535"/>
            <a:ext cx="1236429" cy="1236429"/>
          </a:xfrm>
          <a:prstGeom prst="rect">
            <a:avLst/>
          </a:prstGeom>
        </p:spPr>
      </p:pic>
      <p:cxnSp>
        <p:nvCxnSpPr>
          <p:cNvPr id="24587" name="Straight Connector 24586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3903320"/>
            <a:ext cx="0" cy="6858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2" name="Rectangle 26637">
            <a:extLst>
              <a:ext uri="{FF2B5EF4-FFF2-40B4-BE49-F238E27FC236}">
                <a16:creationId xmlns:a16="http://schemas.microsoft.com/office/drawing/2014/main" id="{A23430B4-C2B6-48DA-A79F-757492AF8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1998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8096" y="344487"/>
            <a:ext cx="3291840" cy="131216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300" dirty="0">
                <a:latin typeface="+mn-lt"/>
                <a:ea typeface="+mj-ea"/>
                <a:cs typeface="+mj-cs"/>
              </a:rPr>
              <a:t>Oralità secondaria </a:t>
            </a:r>
            <a:br>
              <a:rPr lang="it-IT" sz="2300" dirty="0">
                <a:latin typeface="+mn-lt"/>
                <a:ea typeface="+mj-ea"/>
                <a:cs typeface="+mj-cs"/>
              </a:rPr>
            </a:br>
            <a:r>
              <a:rPr lang="it-IT" sz="2300" dirty="0">
                <a:latin typeface="+mn-lt"/>
                <a:ea typeface="+mj-ea"/>
                <a:cs typeface="+mj-cs"/>
              </a:rPr>
              <a:t>o di ritorno </a:t>
            </a:r>
            <a:br>
              <a:rPr lang="it-IT" sz="2300" dirty="0">
                <a:latin typeface="+mn-lt"/>
                <a:ea typeface="+mj-ea"/>
                <a:cs typeface="+mj-cs"/>
              </a:rPr>
            </a:br>
            <a:r>
              <a:rPr lang="it-IT" sz="2300" dirty="0">
                <a:latin typeface="+mn-lt"/>
                <a:ea typeface="+mj-ea"/>
                <a:cs typeface="+mj-cs"/>
              </a:rPr>
              <a:t>(</a:t>
            </a:r>
            <a:r>
              <a:rPr lang="it-IT" sz="2300" dirty="0" err="1">
                <a:latin typeface="+mn-lt"/>
                <a:ea typeface="+mj-ea"/>
                <a:cs typeface="+mj-cs"/>
              </a:rPr>
              <a:t>W</a:t>
            </a:r>
            <a:r>
              <a:rPr lang="it-IT" sz="2300" dirty="0">
                <a:latin typeface="+mn-lt"/>
                <a:ea typeface="+mj-ea"/>
                <a:cs typeface="+mj-cs"/>
              </a:rPr>
              <a:t>. Ong)</a:t>
            </a:r>
          </a:p>
        </p:txBody>
      </p:sp>
      <p:cxnSp>
        <p:nvCxnSpPr>
          <p:cNvPr id="26643" name="Straight Connector 26639">
            <a:extLst>
              <a:ext uri="{FF2B5EF4-FFF2-40B4-BE49-F238E27FC236}">
                <a16:creationId xmlns:a16="http://schemas.microsoft.com/office/drawing/2014/main" id="{7153BDBF-1B08-496E-BED4-E0DE721A0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14500"/>
            <a:ext cx="3291840" cy="294894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1400">
                <a:ea typeface="ＭＳ Ｐゴシック" charset="0"/>
                <a:cs typeface="ＭＳ Ｐゴシック" charset="0"/>
              </a:rPr>
              <a:t>immediato, concentrazione sul presente</a:t>
            </a:r>
          </a:p>
          <a:p>
            <a:pPr eaLnBrk="1" hangingPunct="1"/>
            <a:r>
              <a:rPr lang="it-IT" sz="1400">
                <a:ea typeface="ＭＳ Ｐゴシック" charset="0"/>
                <a:cs typeface="ＭＳ Ｐゴシック" charset="0"/>
              </a:rPr>
              <a:t>mistica partecipatoria</a:t>
            </a:r>
          </a:p>
          <a:p>
            <a:pPr eaLnBrk="1" hangingPunct="1"/>
            <a:r>
              <a:rPr lang="it-IT" sz="1400">
                <a:ea typeface="ＭＳ Ｐゴシック" charset="0"/>
                <a:cs typeface="ＭＳ Ｐゴシック" charset="0"/>
              </a:rPr>
              <a:t>senso di comunità, emotività</a:t>
            </a:r>
          </a:p>
          <a:p>
            <a:pPr eaLnBrk="1" hangingPunct="1"/>
            <a:r>
              <a:rPr lang="it-IT" sz="1400">
                <a:ea typeface="ＭＳ Ｐゴシック" charset="0"/>
                <a:cs typeface="ＭＳ Ｐゴシック" charset="0"/>
              </a:rPr>
              <a:t>simultaneità, gratifica immediata</a:t>
            </a:r>
          </a:p>
          <a:p>
            <a:pPr eaLnBrk="1" hangingPunct="1"/>
            <a:endParaRPr lang="it-IT" sz="140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D1BF1D1-E9EC-2647-8C16-734DD3DD1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293" y="720090"/>
            <a:ext cx="2479409" cy="37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86F5D-6FA3-FF4E-AC3E-C2182E8D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Education</a:t>
            </a:r>
            <a:r>
              <a:rPr lang="it-IT" dirty="0"/>
              <a:t> ? 🧐🤔🤓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AB8650D-A36E-7341-8FAD-6E778A605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733550"/>
            <a:ext cx="8153400" cy="27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23430B4-C2B6-48DA-A79F-757492AF8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1998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8096" y="344487"/>
            <a:ext cx="3291840" cy="13121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300" spc="100"/>
              <a:t>Antropologia &amp; educazione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53BDBF-1B08-496E-BED4-E0DE721A0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768096" y="1714500"/>
            <a:ext cx="3291840" cy="2948940"/>
          </a:xfrm>
        </p:spPr>
        <p:txBody>
          <a:bodyPr vert="horz" lIns="45720" tIns="45720" rIns="45720" bIns="45720" rtlCol="0">
            <a:normAutofit/>
          </a:bodyPr>
          <a:lstStyle/>
          <a:p>
            <a:pPr defTabSz="914400"/>
            <a:r>
              <a:rPr lang="en-US" sz="1200" b="1"/>
              <a:t>Ex-ducere</a:t>
            </a:r>
            <a:r>
              <a:rPr lang="en-US" sz="1200"/>
              <a:t>: sapere anti-disciplinare</a:t>
            </a:r>
          </a:p>
          <a:p>
            <a:pPr defTabSz="914400"/>
            <a:r>
              <a:rPr lang="en-US" sz="1200"/>
              <a:t>Apprendere è un modo di appartenere, relazionale, “essere NEL mondo”</a:t>
            </a:r>
          </a:p>
          <a:p>
            <a:pPr marL="0" indent="0" defTabSz="914400">
              <a:buNone/>
            </a:pPr>
            <a:endParaRPr lang="en-US" sz="1200"/>
          </a:p>
          <a:p>
            <a:pPr marL="0" indent="0" defTabSz="914400">
              <a:buNone/>
            </a:pPr>
            <a:r>
              <a:rPr lang="en-US" sz="1200"/>
              <a:t>«Gli esseri umani, come gli altri animali, conoscono il mondo direttamente, muovendosi nell’ambiente e scoprendo quali attività esso possa concretamente accogliere, non rappresentandoselo nella mente. Perciò </a:t>
            </a:r>
            <a:r>
              <a:rPr lang="en-US" sz="1200" b="1"/>
              <a:t>il significato non è la forma che la mente impone, </a:t>
            </a:r>
            <a:r>
              <a:rPr lang="en-US" sz="1200"/>
              <a:t>attraverso schemi innati o acquisiti, al flusso dei “meri” dati sensibili, ma è piuttosto continuamente generato nei </a:t>
            </a:r>
            <a:r>
              <a:rPr lang="en-US" sz="1200" b="1"/>
              <a:t>contesti relazionali del coinvolgimento pratico </a:t>
            </a:r>
            <a:r>
              <a:rPr lang="en-US" sz="1200"/>
              <a:t>della gente nel mondo circostante»</a:t>
            </a:r>
          </a:p>
          <a:p>
            <a:pPr defTabSz="914400"/>
            <a:endParaRPr lang="en-US" sz="1200"/>
          </a:p>
          <a:p>
            <a:pPr marL="0" indent="0" defTabSz="914400">
              <a:buNone/>
            </a:pPr>
            <a:endParaRPr lang="en-US" sz="1200"/>
          </a:p>
        </p:txBody>
      </p:sp>
      <p:pic>
        <p:nvPicPr>
          <p:cNvPr id="8" name="Segnaposto contenuto 7" descr="images.jp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71" r="-10071"/>
          <a:stretch>
            <a:fillRect/>
          </a:stretch>
        </p:blipFill>
        <p:spPr>
          <a:xfrm>
            <a:off x="5292087" y="730670"/>
            <a:ext cx="3131821" cy="3684478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3492B847-92AD-514E-92FF-B4354808627A}" type="slidenum">
              <a:rPr lang="en-US" sz="8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965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23430B4-C2B6-48DA-A79F-757492AF8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1998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4D8148-4736-9D40-A6A9-7526F01A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44487"/>
            <a:ext cx="3291840" cy="13121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300" spc="100"/>
              <a:t>Antropologia ecologica (T. Ingold)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53BDBF-1B08-496E-BED4-E0DE721A0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2187214-BA05-8243-BE29-381B472843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096" y="1714500"/>
            <a:ext cx="3291840" cy="2948940"/>
          </a:xfrm>
        </p:spPr>
        <p:txBody>
          <a:bodyPr vert="horz" lIns="45720" tIns="45720" rIns="4572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1300"/>
              <a:t>La cultura è modalità di adattamento</a:t>
            </a:r>
          </a:p>
          <a:p>
            <a:pPr marL="0" indent="0" defTabSz="914400">
              <a:buNone/>
            </a:pPr>
            <a:r>
              <a:rPr lang="en-US" sz="1300"/>
              <a:t>corpi (non menti scorporate) + ambiente</a:t>
            </a:r>
          </a:p>
          <a:p>
            <a:pPr marL="0" indent="0" defTabSz="914400">
              <a:buNone/>
            </a:pPr>
            <a:r>
              <a:rPr lang="en-US" sz="1300"/>
              <a:t>	costruire – building 	</a:t>
            </a:r>
          </a:p>
          <a:p>
            <a:pPr marL="0" indent="0" defTabSz="914400">
              <a:buNone/>
            </a:pPr>
            <a:r>
              <a:rPr lang="en-US" sz="1300"/>
              <a:t>	abitare - dwelling		</a:t>
            </a:r>
          </a:p>
          <a:p>
            <a:pPr marL="0" indent="0" defTabSz="914400">
              <a:buNone/>
            </a:pPr>
            <a:endParaRPr lang="en-US" sz="1300"/>
          </a:p>
          <a:p>
            <a:pPr marL="0" indent="0" defTabSz="914400">
              <a:buNone/>
            </a:pPr>
            <a:r>
              <a:rPr lang="en-US" sz="1300"/>
              <a:t>Mutualismo fra persona e contesto</a:t>
            </a:r>
          </a:p>
          <a:p>
            <a:pPr marL="0" indent="0" defTabSz="914400">
              <a:buNone/>
            </a:pPr>
            <a:r>
              <a:rPr lang="en-US" sz="1300"/>
              <a:t>La comunità educativa è tenuta assieme </a:t>
            </a:r>
          </a:p>
          <a:p>
            <a:pPr marL="0" indent="0" defTabSz="914400">
              <a:buNone/>
            </a:pPr>
            <a:r>
              <a:rPr lang="en-US" sz="1300"/>
              <a:t>Attraverso la VARIAZIONE, non la somiglianza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8345EF-7EC0-E541-990E-AB54D4ED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258" y="720090"/>
            <a:ext cx="2599478" cy="37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core che attraversano dei tubi">
            <a:extLst>
              <a:ext uri="{FF2B5EF4-FFF2-40B4-BE49-F238E27FC236}">
                <a16:creationId xmlns:a16="http://schemas.microsoft.com/office/drawing/2014/main" id="{F6AB0778-6682-6F20-1875-24E765B93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8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>
            <a:normAutofit/>
          </a:bodyPr>
          <a:lstStyle/>
          <a:p>
            <a:r>
              <a:rPr lang="it-IT" sz="2600">
                <a:latin typeface="Century Gothic"/>
                <a:cs typeface="Century Gothic"/>
              </a:rPr>
              <a:t>Teoria ecologica </a:t>
            </a:r>
            <a:br>
              <a:rPr lang="it-IT" sz="2600">
                <a:latin typeface="Century Gothic"/>
                <a:cs typeface="Century Gothic"/>
              </a:rPr>
            </a:br>
            <a:r>
              <a:rPr lang="it-IT" sz="2600">
                <a:latin typeface="Century Gothic"/>
                <a:cs typeface="Century Gothic"/>
              </a:rPr>
              <a:t>(</a:t>
            </a:r>
            <a:r>
              <a:rPr lang="it-IT" sz="2600" err="1">
                <a:latin typeface="Century Gothic"/>
                <a:cs typeface="Century Gothic"/>
              </a:rPr>
              <a:t>J</a:t>
            </a:r>
            <a:r>
              <a:rPr lang="it-IT" sz="2600">
                <a:latin typeface="Century Gothic"/>
                <a:cs typeface="Century Gothic"/>
              </a:rPr>
              <a:t>. Gibson 1986) </a:t>
            </a:r>
            <a:br>
              <a:rPr lang="it-IT" sz="2600">
                <a:latin typeface="Century Gothic"/>
                <a:cs typeface="Century Gothic"/>
              </a:rPr>
            </a:br>
            <a:endParaRPr lang="it-IT" sz="2600">
              <a:latin typeface="Century Gothic"/>
              <a:cs typeface="Century Gothic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EFDF7D-B17C-4F16-B8BE-C55FFC7E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68096" y="1714500"/>
            <a:ext cx="7290054" cy="3017520"/>
          </a:xfrm>
        </p:spPr>
        <p:txBody>
          <a:bodyPr>
            <a:normAutofit/>
          </a:bodyPr>
          <a:lstStyle/>
          <a:p>
            <a:pPr marL="240030" lvl="1" indent="0">
              <a:buNone/>
            </a:pPr>
            <a:r>
              <a:rPr lang="it-IT" b="1" dirty="0">
                <a:latin typeface="Century Gothic"/>
                <a:cs typeface="Century Gothic"/>
              </a:rPr>
              <a:t>AFFORDANCE</a:t>
            </a:r>
            <a:r>
              <a:rPr lang="it-IT" dirty="0">
                <a:latin typeface="Century Gothic"/>
                <a:cs typeface="Century Gothic"/>
              </a:rPr>
              <a:t> (ambiente + </a:t>
            </a:r>
            <a:r>
              <a:rPr lang="it-IT" dirty="0" err="1">
                <a:latin typeface="Century Gothic"/>
                <a:cs typeface="Century Gothic"/>
              </a:rPr>
              <a:t>percepiente</a:t>
            </a:r>
            <a:r>
              <a:rPr lang="it-IT" dirty="0">
                <a:latin typeface="Century Gothic"/>
                <a:cs typeface="Century Gothic"/>
              </a:rPr>
              <a:t>) = Invito all’uso</a:t>
            </a:r>
          </a:p>
          <a:p>
            <a:pPr marL="240030" lvl="1" indent="0">
              <a:buNone/>
            </a:pPr>
            <a:r>
              <a:rPr lang="it-IT" dirty="0">
                <a:latin typeface="Century Gothic"/>
                <a:cs typeface="Century Gothic"/>
              </a:rPr>
              <a:t>“Conoscere è un’estensione del percepire” </a:t>
            </a:r>
          </a:p>
          <a:p>
            <a:pPr marL="240030" lvl="1" indent="0">
              <a:buNone/>
            </a:pPr>
            <a:endParaRPr lang="it-IT" dirty="0">
              <a:latin typeface="Century Gothic"/>
              <a:cs typeface="Century Gothic"/>
            </a:endParaRPr>
          </a:p>
          <a:p>
            <a:pPr marL="497205" lvl="1" indent="-257175"/>
            <a:r>
              <a:rPr lang="it-IT" dirty="0">
                <a:latin typeface="Century Gothic"/>
                <a:cs typeface="Century Gothic"/>
              </a:rPr>
              <a:t>La </a:t>
            </a:r>
            <a:r>
              <a:rPr lang="it-IT" b="1" dirty="0">
                <a:latin typeface="Century Gothic"/>
                <a:cs typeface="Century Gothic"/>
              </a:rPr>
              <a:t>percezione</a:t>
            </a:r>
            <a:r>
              <a:rPr lang="it-IT" dirty="0">
                <a:latin typeface="Century Gothic"/>
                <a:cs typeface="Century Gothic"/>
              </a:rPr>
              <a:t> è un atto psicosomatico di un osservatore vivente </a:t>
            </a:r>
          </a:p>
          <a:p>
            <a:pPr marL="240030" lvl="1" indent="0">
              <a:buNone/>
            </a:pPr>
            <a:r>
              <a:rPr lang="it-IT" dirty="0">
                <a:latin typeface="Century Gothic"/>
                <a:cs typeface="Century Gothic"/>
              </a:rPr>
              <a:t>	percezione +  processi cognitivi + </a:t>
            </a:r>
            <a:r>
              <a:rPr lang="it-IT" b="1" dirty="0">
                <a:latin typeface="Century Gothic"/>
                <a:cs typeface="Century Gothic"/>
              </a:rPr>
              <a:t>layout</a:t>
            </a:r>
            <a:r>
              <a:rPr lang="it-IT" dirty="0">
                <a:latin typeface="Century Gothic"/>
                <a:cs typeface="Century Gothic"/>
              </a:rPr>
              <a:t> + habitat come sistema 	complesso</a:t>
            </a:r>
          </a:p>
          <a:p>
            <a:pPr marL="497205" lvl="1" indent="-257175"/>
            <a:r>
              <a:rPr lang="it-IT" dirty="0">
                <a:latin typeface="Century Gothic"/>
                <a:cs typeface="Century Gothic"/>
              </a:rPr>
              <a:t>Es. visione </a:t>
            </a:r>
            <a:r>
              <a:rPr lang="it-IT" dirty="0" err="1">
                <a:latin typeface="Century Gothic"/>
                <a:cs typeface="Century Gothic"/>
              </a:rPr>
              <a:t>bio_culturale</a:t>
            </a:r>
            <a:r>
              <a:rPr lang="it-IT" dirty="0">
                <a:latin typeface="Century Gothic"/>
                <a:cs typeface="Century Gothic"/>
              </a:rPr>
              <a:t>: ‘abituazione’ rende invisibili elementi invarianti</a:t>
            </a:r>
          </a:p>
          <a:p>
            <a:pPr marL="240030" lvl="1" indent="0">
              <a:buNone/>
            </a:pPr>
            <a:r>
              <a:rPr lang="it-IT" dirty="0">
                <a:latin typeface="Century Gothic"/>
                <a:cs typeface="Century Gothic"/>
              </a:rPr>
              <a:t>	“nicchia ambientale” educativa </a:t>
            </a:r>
          </a:p>
          <a:p>
            <a:pPr marL="497205" lvl="1" indent="-257175"/>
            <a:r>
              <a:rPr lang="it-IT" dirty="0">
                <a:latin typeface="Century Gothic"/>
                <a:cs typeface="Century Gothic"/>
              </a:rPr>
              <a:t>Raffigurazioni = “percezioni di seconda mano” fondamentali nel processo educativo (Ecologia, contesto)</a:t>
            </a:r>
          </a:p>
          <a:p>
            <a:pPr marL="497205" lvl="1" indent="-257175"/>
            <a:endParaRPr lang="it-IT" dirty="0">
              <a:latin typeface="Century Gothic"/>
              <a:cs typeface="Century Gothic"/>
            </a:endParaRPr>
          </a:p>
          <a:p>
            <a:endParaRPr lang="it-IT" dirty="0">
              <a:latin typeface="Century Gothic"/>
              <a:cs typeface="Century Gothic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92B847-92AD-514E-92FF-B4354808627A}" type="slidenum">
              <a:rPr lang="it-IT" smtClean="0">
                <a:latin typeface="Century Gothic"/>
                <a:cs typeface="Century Gothic"/>
              </a:rPr>
              <a:pPr>
                <a:spcAft>
                  <a:spcPts val="600"/>
                </a:spcAft>
              </a:pPr>
              <a:t>27</a:t>
            </a:fld>
            <a:endParaRPr lang="it-IT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16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492B847-92AD-514E-92FF-B4354808627A}" type="slidenum">
              <a:rPr lang="it-IT" smtClean="0"/>
              <a:t>28</a:t>
            </a:fld>
            <a:endParaRPr lang="it-IT"/>
          </a:p>
        </p:txBody>
      </p:sp>
      <p:pic>
        <p:nvPicPr>
          <p:cNvPr id="7" name="Segnaposto contenuto 6" descr="10.4135_9781526402028-fig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476" b="-32476"/>
          <a:stretch>
            <a:fillRect/>
          </a:stretch>
        </p:blipFill>
        <p:spPr>
          <a:xfrm>
            <a:off x="1752600" y="-628650"/>
            <a:ext cx="6115050" cy="3371850"/>
          </a:xfrm>
        </p:spPr>
      </p:pic>
      <p:pic>
        <p:nvPicPr>
          <p:cNvPr id="8" name="Immagine 7" descr="gamedesign12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99" y="2134522"/>
            <a:ext cx="4339473" cy="2936377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39F25871-3876-614D-BA27-98244DD17F56}"/>
              </a:ext>
            </a:extLst>
          </p:cNvPr>
          <p:cNvSpPr txBox="1">
            <a:spLocks/>
          </p:cNvSpPr>
          <p:nvPr/>
        </p:nvSpPr>
        <p:spPr>
          <a:xfrm>
            <a:off x="249973" y="2601650"/>
            <a:ext cx="6457950" cy="7429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br>
              <a:rPr lang="it-IT" sz="2100" dirty="0"/>
            </a:br>
            <a:r>
              <a:rPr lang="it-IT" sz="2100" dirty="0"/>
              <a:t>Conoscere = </a:t>
            </a:r>
          </a:p>
          <a:p>
            <a:r>
              <a:rPr lang="it-IT" sz="2100" dirty="0"/>
              <a:t>estensione </a:t>
            </a:r>
          </a:p>
          <a:p>
            <a:r>
              <a:rPr lang="it-IT" sz="2100" dirty="0"/>
              <a:t>del percepire</a:t>
            </a:r>
          </a:p>
        </p:txBody>
      </p:sp>
    </p:spTree>
    <p:extLst>
      <p:ext uri="{BB962C8B-B14F-4D97-AF65-F5344CB8AC3E}">
        <p14:creationId xmlns:p14="http://schemas.microsoft.com/office/powerpoint/2010/main" val="41716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5143500"/>
          </a:xfrm>
          <a:prstGeom prst="rect">
            <a:avLst/>
          </a:prstGeom>
          <a:solidFill>
            <a:srgbClr val="48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4505270" cy="1124712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  <a:latin typeface="Century Gothic"/>
                <a:cs typeface="Century Gothic"/>
              </a:rPr>
              <a:t>Media Literacy </a:t>
            </a:r>
            <a:br>
              <a:rPr lang="it-IT">
                <a:solidFill>
                  <a:srgbClr val="FFFFFF"/>
                </a:solidFill>
                <a:latin typeface="Century Gothic"/>
                <a:cs typeface="Century Gothic"/>
              </a:rPr>
            </a:br>
            <a:endParaRPr lang="it-IT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68096" y="1714500"/>
            <a:ext cx="4505270" cy="3017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FF"/>
                </a:solidFill>
                <a:latin typeface="Century Gothic"/>
                <a:cs typeface="Century Gothic"/>
              </a:rPr>
              <a:t>“Abilità ad accedere, analizzare, valutare e creare messaggi in una varietà di forme” </a:t>
            </a:r>
          </a:p>
          <a:p>
            <a:pPr marL="0" indent="0">
              <a:buNone/>
            </a:pPr>
            <a:r>
              <a:rPr lang="it-IT" dirty="0">
                <a:solidFill>
                  <a:srgbClr val="FFFFFF"/>
                </a:solidFill>
                <a:latin typeface="Century Gothic"/>
                <a:cs typeface="Century Gothic"/>
              </a:rPr>
              <a:t>(S. Livingstone, 2004)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FFFF"/>
                </a:solidFill>
                <a:latin typeface="Century Gothic"/>
                <a:cs typeface="Century Gothic"/>
              </a:rPr>
              <a:t>Accesso </a:t>
            </a:r>
          </a:p>
          <a:p>
            <a:pPr marL="385763" indent="-385763">
              <a:buFont typeface="+mj-lt"/>
              <a:buAutoNum type="arabicPeriod"/>
            </a:pPr>
            <a:r>
              <a:rPr lang="it-IT" dirty="0">
                <a:solidFill>
                  <a:srgbClr val="FFFFFF"/>
                </a:solidFill>
                <a:latin typeface="Century Gothic"/>
                <a:cs typeface="Century Gothic"/>
              </a:rPr>
              <a:t>ICT = processo costante</a:t>
            </a:r>
          </a:p>
          <a:p>
            <a:pPr marL="385763" indent="-385763">
              <a:buFont typeface="+mj-lt"/>
              <a:buAutoNum type="arabicPeriod"/>
            </a:pPr>
            <a:r>
              <a:rPr lang="it-IT" dirty="0">
                <a:solidFill>
                  <a:srgbClr val="FFFFFF"/>
                </a:solidFill>
                <a:latin typeface="Century Gothic"/>
                <a:cs typeface="Century Gothic"/>
              </a:rPr>
              <a:t>Contesti (umani, ecologici </a:t>
            </a:r>
            <a:r>
              <a:rPr lang="it-IT" dirty="0" err="1">
                <a:solidFill>
                  <a:srgbClr val="FFFFFF"/>
                </a:solidFill>
                <a:latin typeface="Century Gothic"/>
                <a:cs typeface="Century Gothic"/>
              </a:rPr>
              <a:t>ecc</a:t>
            </a:r>
            <a:r>
              <a:rPr lang="it-IT" dirty="0">
                <a:solidFill>
                  <a:srgbClr val="FFFFFF"/>
                </a:solidFill>
                <a:latin typeface="Century Gothic"/>
                <a:cs typeface="Century Gothic"/>
              </a:rPr>
              <a:t>)</a:t>
            </a:r>
          </a:p>
          <a:p>
            <a:pPr marL="385763" indent="-385763">
              <a:buFont typeface="+mj-lt"/>
              <a:buAutoNum type="arabicPeriod"/>
            </a:pPr>
            <a:r>
              <a:rPr lang="it-IT" dirty="0">
                <a:solidFill>
                  <a:srgbClr val="FFFFFF"/>
                </a:solidFill>
                <a:latin typeface="Century Gothic"/>
                <a:cs typeface="Century Gothic"/>
              </a:rPr>
              <a:t>Processo percettivo legato al contesto </a:t>
            </a:r>
          </a:p>
          <a:p>
            <a:pPr marL="385763" indent="-385763">
              <a:buFont typeface="+mj-lt"/>
              <a:buAutoNum type="arabicPeriod"/>
            </a:pPr>
            <a:endParaRPr lang="it-IT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6" name="Picture 5" descr="Grafico su documento con penna">
            <a:extLst>
              <a:ext uri="{FF2B5EF4-FFF2-40B4-BE49-F238E27FC236}">
                <a16:creationId xmlns:a16="http://schemas.microsoft.com/office/drawing/2014/main" id="{A5E11E8E-854E-CF72-5D41-5C59C9A85F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199" y="10"/>
            <a:ext cx="3479800" cy="514349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92B847-92AD-514E-92FF-B4354808627A}" type="slidenum">
              <a:rPr lang="it-IT">
                <a:solidFill>
                  <a:srgbClr val="FFFFFF"/>
                </a:solidFill>
                <a:latin typeface="Century Gothic"/>
                <a:cs typeface="Century Gothic"/>
              </a:rPr>
              <a:pPr>
                <a:spcAft>
                  <a:spcPts val="600"/>
                </a:spcAft>
              </a:pPr>
              <a:t>29</a:t>
            </a:fld>
            <a:endParaRPr lang="it-IT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517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p-of-Nunavik-Northern-Quebec-Canada-showing-the-four-communities-involved-in-th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-59432"/>
            <a:ext cx="6048672" cy="52409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5A32D1-8BAC-B944-94AC-AE8A5D14D362}"/>
              </a:ext>
            </a:extLst>
          </p:cNvPr>
          <p:cNvSpPr txBox="1"/>
          <p:nvPr/>
        </p:nvSpPr>
        <p:spPr>
          <a:xfrm>
            <a:off x="7315200" y="127635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err="1"/>
              <a:t>Nuyileq</a:t>
            </a:r>
            <a:r>
              <a:rPr lang="it-IT" sz="1200" dirty="0"/>
              <a:t> =</a:t>
            </a:r>
          </a:p>
          <a:p>
            <a:r>
              <a:rPr lang="it-IT" sz="1200" dirty="0"/>
              <a:t>«ghiaccio rotto che comincia a espandersi, pericoloso camminarci sopra”</a:t>
            </a:r>
          </a:p>
        </p:txBody>
      </p:sp>
    </p:spTree>
    <p:extLst>
      <p:ext uri="{BB962C8B-B14F-4D97-AF65-F5344CB8AC3E}">
        <p14:creationId xmlns:p14="http://schemas.microsoft.com/office/powerpoint/2010/main" val="6799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chiali sopra un libro">
            <a:extLst>
              <a:ext uri="{FF2B5EF4-FFF2-40B4-BE49-F238E27FC236}">
                <a16:creationId xmlns:a16="http://schemas.microsoft.com/office/drawing/2014/main" id="{3D83D7F5-47BF-43B0-6343-65F489A9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8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96F9A87-19EE-1C4A-9EDA-213F5A6E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>
            <a:normAutofit/>
          </a:bodyPr>
          <a:lstStyle/>
          <a:p>
            <a:r>
              <a:rPr lang="it-IT" dirty="0"/>
              <a:t>Oralità e scrittura nei processi educativi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EFDF7D-B17C-4F16-B8BE-C55FFC7E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F122A9-CF6F-2942-928F-6E352DE7C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7290054" cy="3017520"/>
          </a:xfrm>
        </p:spPr>
        <p:txBody>
          <a:bodyPr>
            <a:normAutofit/>
          </a:bodyPr>
          <a:lstStyle/>
          <a:p>
            <a:r>
              <a:rPr lang="it-IT" dirty="0"/>
              <a:t>Progetto KEEP Usa ‘70 nativi hawaiani – </a:t>
            </a:r>
            <a:r>
              <a:rPr lang="it-IT" err="1"/>
              <a:t>Plurivocalità</a:t>
            </a:r>
            <a:endParaRPr lang="it-IT"/>
          </a:p>
          <a:p>
            <a:r>
              <a:rPr lang="it-IT" dirty="0"/>
              <a:t>S. Brice </a:t>
            </a:r>
            <a:r>
              <a:rPr lang="it-IT" dirty="0" err="1"/>
              <a:t>Heath</a:t>
            </a:r>
            <a:r>
              <a:rPr lang="it-IT" dirty="0"/>
              <a:t>: </a:t>
            </a:r>
            <a:r>
              <a:rPr lang="it-IT" i="1" err="1"/>
              <a:t>Literacy</a:t>
            </a:r>
            <a:r>
              <a:rPr lang="it-IT" i="1"/>
              <a:t> </a:t>
            </a:r>
            <a:r>
              <a:rPr lang="it-IT" i="1" err="1"/>
              <a:t>events</a:t>
            </a:r>
            <a:r>
              <a:rPr lang="it-IT" i="1"/>
              <a:t> </a:t>
            </a:r>
            <a:r>
              <a:rPr lang="it-IT" i="1" dirty="0"/>
              <a:t>– </a:t>
            </a:r>
            <a:r>
              <a:rPr lang="it-IT" dirty="0"/>
              <a:t>diverse modalità di interazione linguistica adulti/bambini (Analitiche-analogiche) </a:t>
            </a:r>
          </a:p>
          <a:p>
            <a:pPr marL="0" indent="0">
              <a:buNone/>
            </a:pPr>
            <a:r>
              <a:rPr lang="it-IT" i="1" dirty="0"/>
              <a:t>	</a:t>
            </a:r>
            <a:r>
              <a:rPr lang="it-IT" i="1" dirty="0" err="1"/>
              <a:t>Recitation</a:t>
            </a:r>
            <a:r>
              <a:rPr lang="it-IT" i="1" dirty="0"/>
              <a:t> / </a:t>
            </a:r>
            <a:r>
              <a:rPr lang="it-IT" i="1" dirty="0" err="1"/>
              <a:t>storytelling</a:t>
            </a:r>
            <a:r>
              <a:rPr lang="it-IT" i="1" dirty="0"/>
              <a:t> / talk story</a:t>
            </a:r>
          </a:p>
          <a:p>
            <a:r>
              <a:rPr lang="it-IT" dirty="0"/>
              <a:t>S. Philips: </a:t>
            </a:r>
            <a:r>
              <a:rPr lang="it-IT" i="1" dirty="0"/>
              <a:t>The </a:t>
            </a:r>
            <a:r>
              <a:rPr lang="it-IT" i="1" dirty="0" err="1"/>
              <a:t>invisible</a:t>
            </a:r>
            <a:r>
              <a:rPr lang="it-IT" i="1" dirty="0"/>
              <a:t> culture</a:t>
            </a:r>
            <a:r>
              <a:rPr lang="it-IT" dirty="0"/>
              <a:t>, 1983 – modalità partecipativa</a:t>
            </a:r>
          </a:p>
        </p:txBody>
      </p:sp>
    </p:spTree>
    <p:extLst>
      <p:ext uri="{BB962C8B-B14F-4D97-AF65-F5344CB8AC3E}">
        <p14:creationId xmlns:p14="http://schemas.microsoft.com/office/powerpoint/2010/main" val="1710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blioteca pubblica sfocata astratta con scaffali">
            <a:extLst>
              <a:ext uri="{FF2B5EF4-FFF2-40B4-BE49-F238E27FC236}">
                <a16:creationId xmlns:a16="http://schemas.microsoft.com/office/drawing/2014/main" id="{320CD302-E905-FC39-E731-E60C0BD3F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8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>
            <a:normAutofit/>
          </a:bodyPr>
          <a:lstStyle/>
          <a:p>
            <a:r>
              <a:rPr lang="it-IT" dirty="0"/>
              <a:t>Didattica a distanza &amp; </a:t>
            </a:r>
            <a:br>
              <a:rPr lang="it-IT" dirty="0"/>
            </a:br>
            <a:r>
              <a:rPr lang="it-IT" dirty="0"/>
              <a:t>contesti multiculturali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EFDF7D-B17C-4F16-B8BE-C55FFC7E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68096" y="1714500"/>
            <a:ext cx="7290054" cy="3017520"/>
          </a:xfrm>
        </p:spPr>
        <p:txBody>
          <a:bodyPr>
            <a:normAutofit/>
          </a:bodyPr>
          <a:lstStyle/>
          <a:p>
            <a:r>
              <a:rPr lang="it-IT" dirty="0"/>
              <a:t>Rischio dispersione (</a:t>
            </a:r>
            <a:r>
              <a:rPr lang="it-IT" dirty="0" err="1"/>
              <a:t>digital</a:t>
            </a:r>
            <a:r>
              <a:rPr lang="it-IT" dirty="0"/>
              <a:t> divide + lingua)</a:t>
            </a:r>
          </a:p>
          <a:p>
            <a:r>
              <a:rPr lang="it-IT" dirty="0"/>
              <a:t>Ambienti di apprendimento dissonanti (famiglia, scuola, pari</a:t>
            </a:r>
            <a:r>
              <a:rPr lang="is-IS" dirty="0"/>
              <a:t>…)</a:t>
            </a:r>
          </a:p>
          <a:p>
            <a:r>
              <a:rPr lang="it-IT" dirty="0" err="1"/>
              <a:t>S</a:t>
            </a:r>
            <a:r>
              <a:rPr lang="is-IS" dirty="0"/>
              <a:t>truttura e regole interazione poco condivise</a:t>
            </a:r>
          </a:p>
          <a:p>
            <a:r>
              <a:rPr lang="it-IT" dirty="0" err="1"/>
              <a:t>S</a:t>
            </a:r>
            <a:r>
              <a:rPr lang="is-IS" dirty="0"/>
              <a:t>chermo = frame / contesto ≠ / Interfaccia</a:t>
            </a:r>
          </a:p>
          <a:p>
            <a:r>
              <a:rPr lang="is-IS" dirty="0"/>
              <a:t>Oralità: risorse multimediali, sintetiche, lineari, partecipate</a:t>
            </a:r>
          </a:p>
          <a:p>
            <a:r>
              <a:rPr lang="is-IS" dirty="0"/>
              <a:t>D</a:t>
            </a:r>
            <a:r>
              <a:rPr lang="it-IT" dirty="0"/>
              <a:t>o</a:t>
            </a:r>
            <a:r>
              <a:rPr lang="is-IS" dirty="0"/>
              <a:t>cente: minor controllo, più progettazione</a:t>
            </a:r>
          </a:p>
          <a:p>
            <a:r>
              <a:rPr lang="is-IS" dirty="0"/>
              <a:t>Comunicazione esplicita + Metacognizione 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92B847-92AD-514E-92FF-B4354808627A}" type="slidenum">
              <a:rPr lang="it-IT" smtClean="0"/>
              <a:pPr>
                <a:spcAft>
                  <a:spcPts val="600"/>
                </a:spcAft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8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+mn-lt"/>
                <a:ea typeface="ＭＳ Ｐゴシック" charset="0"/>
                <a:cs typeface="ＭＳ Ｐゴシック" charset="0"/>
              </a:rPr>
              <a:t>Terminologia del </a:t>
            </a:r>
            <a:r>
              <a:rPr lang="it-IT" dirty="0">
                <a:solidFill>
                  <a:srgbClr val="259EAC"/>
                </a:solidFill>
                <a:latin typeface="+mn-lt"/>
                <a:ea typeface="ＭＳ Ｐゴシック" charset="0"/>
                <a:cs typeface="ＭＳ Ｐゴシック" charset="0"/>
              </a:rPr>
              <a:t>colore</a:t>
            </a:r>
          </a:p>
        </p:txBody>
      </p:sp>
      <p:graphicFrame>
        <p:nvGraphicFramePr>
          <p:cNvPr id="41988" name="Rectangle 3">
            <a:extLst>
              <a:ext uri="{FF2B5EF4-FFF2-40B4-BE49-F238E27FC236}">
                <a16:creationId xmlns:a16="http://schemas.microsoft.com/office/drawing/2014/main" id="{FDBE4AC5-15FC-BEC8-1EEC-D2CDC4E457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81150"/>
          <a:ext cx="8153400" cy="324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8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Segnaposto contenuto 3" descr="berlinkay.pn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344" b="-82344"/>
          <a:stretch>
            <a:fillRect/>
          </a:stretch>
        </p:blipFill>
        <p:spPr>
          <a:xfrm>
            <a:off x="0" y="0"/>
            <a:ext cx="8991600" cy="2752725"/>
          </a:xfrm>
        </p:spPr>
      </p:pic>
      <p:pic>
        <p:nvPicPr>
          <p:cNvPr id="43011" name="Immagine 4" descr="gri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4601"/>
            <a:ext cx="9144000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482600"/>
            <a:ext cx="8178799" cy="4178299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color-guide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84" y="603249"/>
            <a:ext cx="4499428" cy="39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0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482600"/>
            <a:ext cx="8178799" cy="4178299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Funerale-Foto-di-Anthony-Pappo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849" y="603249"/>
            <a:ext cx="5920299" cy="39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591" y="603249"/>
            <a:ext cx="2543925" cy="3937001"/>
          </a:xfrm>
        </p:spPr>
        <p:txBody>
          <a:bodyPr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Etnoscienza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3286" y="603249"/>
            <a:ext cx="4729502" cy="3937001"/>
          </a:xfrm>
        </p:spPr>
        <p:txBody>
          <a:bodyPr anchor="ctr">
            <a:normAutofit/>
          </a:bodyPr>
          <a:lstStyle/>
          <a:p>
            <a:r>
              <a:rPr lang="it-IT"/>
              <a:t>Domini (o categorie) del sapere del mondo naturale</a:t>
            </a:r>
          </a:p>
          <a:p>
            <a:r>
              <a:rPr lang="it-IT"/>
              <a:t>Sistemi di conoscenza locale, coerente e sistematico</a:t>
            </a:r>
          </a:p>
          <a:p>
            <a:r>
              <a:rPr lang="it-IT"/>
              <a:t>Es. </a:t>
            </a:r>
            <a:r>
              <a:rPr lang="it-IT" err="1"/>
              <a:t>Etno_botanica</a:t>
            </a:r>
            <a:r>
              <a:rPr lang="it-IT"/>
              <a:t> / zoologia / medicina ecc.</a:t>
            </a:r>
          </a:p>
          <a:p>
            <a:endParaRPr lang="it-IT" i="1"/>
          </a:p>
          <a:p>
            <a:r>
              <a:rPr lang="it-IT" i="1"/>
              <a:t>Concept first</a:t>
            </a:r>
            <a:r>
              <a:rPr lang="it-IT"/>
              <a:t> </a:t>
            </a:r>
            <a:r>
              <a:rPr lang="it-IT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i="1">
                <a:sym typeface="Wingdings"/>
              </a:rPr>
              <a:t> </a:t>
            </a:r>
            <a:r>
              <a:rPr lang="it-IT">
                <a:sym typeface="Wingdings"/>
              </a:rPr>
              <a:t>trasmissione sapere </a:t>
            </a:r>
            <a:r>
              <a:rPr lang="it-IT" err="1">
                <a:sym typeface="Wingdings"/>
              </a:rPr>
              <a:t>NonVerbale</a:t>
            </a:r>
            <a:r>
              <a:rPr lang="it-IT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it-IT">
                <a:sym typeface="Wingdings"/>
              </a:rPr>
              <a:t>	(Lave &amp; Wenger) della conoscenza</a:t>
            </a:r>
          </a:p>
          <a:p>
            <a:pPr marL="0" indent="0">
              <a:buNone/>
            </a:pPr>
            <a:r>
              <a:rPr lang="it-IT">
                <a:latin typeface="Wingdings"/>
                <a:ea typeface="Wingdings"/>
                <a:cs typeface="Wingdings"/>
                <a:sym typeface="Wingdings"/>
              </a:rPr>
              <a:t>	</a:t>
            </a:r>
            <a:r>
              <a:rPr lang="it-IT" i="1">
                <a:sym typeface="Wingdings"/>
              </a:rPr>
              <a:t> acquisizione lessicale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3990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Rectangle 36871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768096" y="438912"/>
            <a:ext cx="4505270" cy="1124712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6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etnoscienza</a:t>
            </a:r>
            <a:br>
              <a:rPr lang="it-IT" sz="26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r>
              <a:rPr lang="it-IT" sz="26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studio delle diverse organizzazioni delle conosc</a:t>
            </a:r>
            <a:r>
              <a:rPr lang="it-IT" sz="2600">
                <a:solidFill>
                  <a:srgbClr val="FFFFFF"/>
                </a:solidFill>
                <a:latin typeface="Eurostile" charset="0"/>
                <a:ea typeface="ＭＳ Ｐゴシック" charset="0"/>
                <a:cs typeface="ＭＳ Ｐゴシック" charset="0"/>
              </a:rPr>
              <a:t>enze</a:t>
            </a:r>
          </a:p>
        </p:txBody>
      </p:sp>
      <p:cxnSp>
        <p:nvCxnSpPr>
          <p:cNvPr id="36874" name="Straight Connector 36873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768096" y="1714500"/>
            <a:ext cx="4505270" cy="3017520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classificazione dell’ordine naturale in diverse elaborazioni</a:t>
            </a:r>
          </a:p>
          <a:p>
            <a:pPr eaLnBrk="1" hangingPunct="1"/>
            <a:r>
              <a:rPr lang="it-IT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nei processi di classificazione del mondo fisico-naturale la categorizzazione si produce in relazione a un PROTOTIPO</a:t>
            </a:r>
          </a:p>
          <a:p>
            <a:pPr eaLnBrk="1" hangingPunct="1"/>
            <a:r>
              <a:rPr lang="it-IT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carattere culturale delle classificazioni, coerenza del sistema</a:t>
            </a:r>
          </a:p>
          <a:p>
            <a:pPr eaLnBrk="1" hangingPunct="1"/>
            <a:r>
              <a:rPr lang="it-IT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animali puri/impuri in termini di coerenza categoriale</a:t>
            </a:r>
          </a:p>
        </p:txBody>
      </p:sp>
      <p:pic>
        <p:nvPicPr>
          <p:cNvPr id="36868" name="Picture 36867" descr="Tavola periodica degli elementi">
            <a:extLst>
              <a:ext uri="{FF2B5EF4-FFF2-40B4-BE49-F238E27FC236}">
                <a16:creationId xmlns:a16="http://schemas.microsoft.com/office/drawing/2014/main" id="{923709D2-0A48-3261-5AEE-F3681F29AA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199" y="10"/>
            <a:ext cx="3479801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1216</Words>
  <Application>Microsoft Macintosh PowerPoint</Application>
  <PresentationFormat>Presentazione su schermo (16:9)</PresentationFormat>
  <Paragraphs>173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0" baseType="lpstr">
      <vt:lpstr>ＭＳ Ｐゴシック</vt:lpstr>
      <vt:lpstr>Calibri</vt:lpstr>
      <vt:lpstr>Century Gothic</vt:lpstr>
      <vt:lpstr>Eurostile</vt:lpstr>
      <vt:lpstr>Tw Cen MT</vt:lpstr>
      <vt:lpstr>Tw Cen MT Condensed</vt:lpstr>
      <vt:lpstr>Wingdings</vt:lpstr>
      <vt:lpstr>Wingdings 3</vt:lpstr>
      <vt:lpstr>Integrale</vt:lpstr>
      <vt:lpstr>Antropologia cognitiva  Pensiero e comunicazione</vt:lpstr>
      <vt:lpstr>Linguaggio  esperienza</vt:lpstr>
      <vt:lpstr>Presentazione standard di PowerPoint</vt:lpstr>
      <vt:lpstr>Terminologia del colore</vt:lpstr>
      <vt:lpstr>Presentazione standard di PowerPoint</vt:lpstr>
      <vt:lpstr>Presentazione standard di PowerPoint</vt:lpstr>
      <vt:lpstr>Presentazione standard di PowerPoint</vt:lpstr>
      <vt:lpstr>Etnoscienza</vt:lpstr>
      <vt:lpstr>etnoscienza studio delle diverse organizzazioni delle conoscenze</vt:lpstr>
      <vt:lpstr>Presentazione standard di PowerPoint</vt:lpstr>
      <vt:lpstr>Presentazione standard di PowerPoint</vt:lpstr>
      <vt:lpstr> Categoria?</vt:lpstr>
      <vt:lpstr>dai prototipi agli schemi</vt:lpstr>
      <vt:lpstr>Presentazione standard di PowerPoint</vt:lpstr>
      <vt:lpstr>Percezione e cognizione</vt:lpstr>
      <vt:lpstr>Stili cognitivi differenti</vt:lpstr>
      <vt:lpstr>Trasmissione non verbale della conoscenza</vt:lpstr>
      <vt:lpstr>Altamira</vt:lpstr>
      <vt:lpstr>Oralità e scrittura</vt:lpstr>
      <vt:lpstr>Parola, corpo, percezione del mondo</vt:lpstr>
      <vt:lpstr>CULTURE VERBO-MOTORIE: DIRE = FARE  (AUSTIN, performatività)</vt:lpstr>
      <vt:lpstr>Caratteristiche delle culture scritte</vt:lpstr>
      <vt:lpstr>Oralità secondaria  o di ritorno  (W. Ong)</vt:lpstr>
      <vt:lpstr>Education ? 🧐🤔🤓</vt:lpstr>
      <vt:lpstr>Antropologia &amp; educazione </vt:lpstr>
      <vt:lpstr>Antropologia ecologica (T. Ingold)</vt:lpstr>
      <vt:lpstr>Teoria ecologica  (J. Gibson 1986)  </vt:lpstr>
      <vt:lpstr>Presentazione standard di PowerPoint</vt:lpstr>
      <vt:lpstr>Media Literacy  </vt:lpstr>
      <vt:lpstr>Oralità e scrittura nei processi educativi</vt:lpstr>
      <vt:lpstr>Didattica a distanza &amp;  contesti multiculturali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revision>1</cp:revision>
  <dcterms:modified xsi:type="dcterms:W3CDTF">2024-05-06T07:10:24Z</dcterms:modified>
  <cp:category/>
</cp:coreProperties>
</file>