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73" r:id="rId7"/>
    <p:sldId id="260" r:id="rId8"/>
    <p:sldId id="268" r:id="rId9"/>
    <p:sldId id="269" r:id="rId10"/>
    <p:sldId id="270" r:id="rId11"/>
    <p:sldId id="271" r:id="rId12"/>
    <p:sldId id="261" r:id="rId13"/>
    <p:sldId id="262" r:id="rId14"/>
    <p:sldId id="263" r:id="rId15"/>
    <p:sldId id="264" r:id="rId16"/>
    <p:sldId id="265" r:id="rId17"/>
    <p:sldId id="272" r:id="rId18"/>
    <p:sldId id="266" r:id="rId19"/>
    <p:sldId id="267" r:id="rId20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450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31EFD-9A58-4825-A035-A76CE9E1DB7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646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DCEB4-A88D-468C-B973-C79E62E070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90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5B759-C47D-483D-8201-0D84C96F587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95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A7A72-30E0-4DED-B1F3-F22590E9941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132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23388-AA67-470F-8E6A-9C0AB8AD1CC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340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1B25D-9633-45CF-981D-4C3D66204B8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11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CE1FE-D8E0-4ACC-9950-7BDBC7974C0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955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0FB5-0545-4DE7-B5D5-5CC14BAEFE0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693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FAB1-7EBD-4BA0-BEC3-7E51495CF86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627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56426-3DF7-4D25-A040-57748576B8F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639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DA5F9-4646-4814-8E36-10A6ECD7A8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686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3A3282-89FB-4C5E-BFA0-061DC471EB3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Akademie_der_K%C3%BCnst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Nagrada_Ksaver_%C5%A0andor_Gjalski" TargetMode="External"/><Relationship Id="rId2" Type="http://schemas.openxmlformats.org/officeDocument/2006/relationships/hyperlink" Target="https://hr.wikipedia.org/wiki/Nagrada_%22Me%C5%A1a_Selimovi%C4%87%22_(Srbija)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z="4000" b="1"/>
              <a:t>Raccontare luoghi e memorie. Sconfinamenti, passaggi </a:t>
            </a:r>
            <a:br>
              <a:rPr lang="it-IT" sz="4000" b="1"/>
            </a:br>
            <a:br>
              <a:rPr lang="it-IT" sz="4000" b="1"/>
            </a:br>
            <a:endParaRPr lang="hr-HR" sz="40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r-Latn-R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br>
              <a:rPr lang="it-IT" sz="4000"/>
            </a:br>
            <a:br>
              <a:rPr lang="it-IT" sz="4000"/>
            </a:br>
            <a:br>
              <a:rPr lang="it-IT" sz="4000"/>
            </a:br>
            <a:br>
              <a:rPr lang="it-IT" sz="4000"/>
            </a:br>
            <a:br>
              <a:rPr lang="it-IT" sz="4000"/>
            </a:br>
            <a:br>
              <a:rPr lang="it-IT" sz="4000"/>
            </a:br>
            <a:br>
              <a:rPr lang="it-IT" sz="4000"/>
            </a:br>
            <a:r>
              <a:rPr lang="it-IT" sz="2800"/>
              <a:t>Stigmatizzazione sociale di Ugre</a:t>
            </a:r>
            <a:r>
              <a:rPr lang="hr-HR" sz="2800"/>
              <a:t>šić</a:t>
            </a:r>
            <a:r>
              <a:rPr lang="it-IT" sz="2800"/>
              <a:t> dal 1993 in Croazia:</a:t>
            </a:r>
            <a:r>
              <a:rPr lang="hr-HR" sz="2800"/>
              <a:t> </a:t>
            </a:r>
            <a:r>
              <a:rPr lang="it-IT" sz="2800"/>
              <a:t>donna, scrittirce, outsider</a:t>
            </a:r>
            <a:br>
              <a:rPr lang="it-IT" sz="2800"/>
            </a:br>
            <a:br>
              <a:rPr lang="it-IT" sz="2800"/>
            </a:br>
            <a:br>
              <a:rPr lang="it-IT" sz="2800"/>
            </a:br>
            <a:r>
              <a:rPr lang="it-IT" sz="2800"/>
              <a:t>La precoccupa in generale, non nel suo caso specifico (eppure è stata sorpresa dall’intensità e dalla durata di questa stigmatizzazione) perché ha visto che la gente diventa ben presto pronta a escludere dal gruppo tutti quelli che “non sono come loro”</a:t>
            </a:r>
            <a:r>
              <a:rPr lang="hr-HR" sz="2800"/>
              <a:t> (2009)</a:t>
            </a:r>
            <a:br>
              <a:rPr lang="hr-HR" sz="2800"/>
            </a:br>
            <a:r>
              <a:rPr lang="it-IT" sz="2800"/>
              <a:t> </a:t>
            </a:r>
            <a:r>
              <a:rPr lang="it-IT" sz="4000"/>
              <a:t> </a:t>
            </a:r>
            <a:endParaRPr lang="hr-HR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/>
              <a:t> </a:t>
            </a:r>
            <a:endParaRPr lang="hr-H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Europa/mondo ieri e oggi </a:t>
            </a:r>
            <a:endParaRPr lang="hr-H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/>
              <a:t>Diversità E. orientale / occidentale dopo il 1945</a:t>
            </a:r>
          </a:p>
          <a:p>
            <a:pPr eaLnBrk="1" hangingPunct="1"/>
            <a:r>
              <a:rPr lang="it-IT"/>
              <a:t>Oggi situazione cambiata</a:t>
            </a:r>
          </a:p>
          <a:p>
            <a:pPr eaLnBrk="1" hangingPunct="1"/>
            <a:r>
              <a:rPr lang="it-IT"/>
              <a:t>Da un serial TV ricorda la replica dove una donna dice all’altra:</a:t>
            </a:r>
          </a:p>
          <a:p>
            <a:pPr eaLnBrk="1" hangingPunct="1"/>
            <a:r>
              <a:rPr lang="hr-HR"/>
              <a:t> “I don’t know. I have to ask my maid, she is Bulgarian, she has PHD.”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800"/>
              <a:t>Esilio esistenziale ed intellettuale</a:t>
            </a:r>
            <a:br>
              <a:rPr lang="hr-HR" sz="2800"/>
            </a:br>
            <a:r>
              <a:rPr lang="hr-HR" sz="2800"/>
              <a:t>da Zagreb nel 1993 &gt; USA, Amsterdam, Berlino oggi vive ad Amsterdam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/>
              <a:t>L’esilio è un cambiamento radicale, l’esilio è il sudato diritto a un'altra vita, il </a:t>
            </a:r>
            <a:r>
              <a:rPr lang="it-IT" i="1"/>
              <a:t>day-dream</a:t>
            </a:r>
            <a:r>
              <a:rPr lang="it-IT"/>
              <a:t> (come sarebbe se un giorno ci svegliassimo in un'altra città, in un’altra terra…) /…/ L’esilio è un sogno di trasformazione (Ugrešić 2005: 184).</a:t>
            </a:r>
            <a:endParaRPr lang="hr-H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Esilio?</a:t>
            </a:r>
            <a:endParaRPr lang="hr-H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it-IT"/>
              <a:t>Se accettiamo il pensiero che l’esilio sia il risultato di un fallimento dell’adattarsi, che l’esule sia, di conseguenza, una specie di </a:t>
            </a:r>
            <a:r>
              <a:rPr lang="it-IT" i="1"/>
              <a:t>invalido</a:t>
            </a:r>
            <a:r>
              <a:rPr lang="it-IT"/>
              <a:t> sul piano sociale, allora in esilio l’esule si trova faccia a faccia con la tragicomicità della situazione. Perché la vita in esilio è una scuola di adattamento</a:t>
            </a:r>
            <a:r>
              <a:rPr lang="hr-HR"/>
              <a:t>.</a:t>
            </a:r>
            <a:r>
              <a:rPr lang="it-IT"/>
              <a:t> (Ugrešić 2005: 192).</a:t>
            </a:r>
            <a:endParaRPr lang="hr-HR"/>
          </a:p>
          <a:p>
            <a:pPr eaLnBrk="1" hangingPunct="1">
              <a:buFontTx/>
              <a:buNone/>
            </a:pPr>
            <a:endParaRPr lang="hr-H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800"/>
              <a:t>A quale letteratura appartiene?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/>
              <a:t>Croata?</a:t>
            </a:r>
          </a:p>
          <a:p>
            <a:pPr eaLnBrk="1" hangingPunct="1"/>
            <a:r>
              <a:rPr lang="hr-HR"/>
              <a:t>Post-jugoslava?</a:t>
            </a:r>
          </a:p>
          <a:p>
            <a:pPr eaLnBrk="1" hangingPunct="1"/>
            <a:r>
              <a:rPr lang="hr-HR"/>
              <a:t>Neerlandese?</a:t>
            </a:r>
          </a:p>
          <a:p>
            <a:pPr eaLnBrk="1" hangingPunct="1"/>
            <a:r>
              <a:rPr lang="hr-HR"/>
              <a:t>Europea?</a:t>
            </a:r>
          </a:p>
          <a:p>
            <a:pPr eaLnBrk="1" hangingPunct="1"/>
            <a:r>
              <a:rPr lang="hr-HR"/>
              <a:t>Mondiale?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/>
              <a:t>Traduzioni in lingua italiana: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800" b="1"/>
              <a:t>   Europa in seppia</a:t>
            </a:r>
            <a:r>
              <a:rPr lang="hr-HR" sz="2800"/>
              <a:t> (tr. Olja Perišić-Arsić &amp;Silvia Minetti)</a:t>
            </a:r>
            <a:r>
              <a:rPr lang="hr-HR" sz="2800" b="1"/>
              <a:t>.</a:t>
            </a:r>
            <a:r>
              <a:rPr lang="hr-HR" sz="2800"/>
              <a:t> Rome: Edizioni Nottetempo 2016.</a:t>
            </a:r>
            <a:br>
              <a:rPr lang="hr-HR" sz="2800"/>
            </a:br>
            <a:r>
              <a:rPr lang="hr-HR" sz="2800" b="1"/>
              <a:t>Cultura karaoke</a:t>
            </a:r>
            <a:r>
              <a:rPr lang="hr-HR" sz="2800"/>
              <a:t> (tr. Olja Perišić Arsić&amp;Silvia Minetti). Rome: Edizioni Nottetempo 2014.</a:t>
            </a:r>
            <a:br>
              <a:rPr lang="hr-HR" sz="2800"/>
            </a:br>
            <a:r>
              <a:rPr lang="hr-HR" sz="2800" b="1"/>
              <a:t>Baba Jaga ha fatto l’uovo</a:t>
            </a:r>
            <a:r>
              <a:rPr lang="hr-HR" sz="2800"/>
              <a:t> (tr. Milena Đoković). Rome: Edizioni Nottetempo 2011.</a:t>
            </a:r>
            <a:br>
              <a:rPr lang="hr-HR" sz="2800"/>
            </a:br>
            <a:r>
              <a:rPr lang="hr-HR" sz="2800" b="1"/>
              <a:t>Il ministero del dolore</a:t>
            </a:r>
            <a:r>
              <a:rPr lang="hr-HR" sz="2800"/>
              <a:t> (tr. Lara Cerruti). Milano: Garzanti 2007.</a:t>
            </a:r>
            <a:br>
              <a:rPr lang="hr-HR" sz="2800"/>
            </a:br>
            <a:r>
              <a:rPr lang="hr-HR" sz="2800" b="1"/>
              <a:t>Vietato leggere</a:t>
            </a:r>
            <a:r>
              <a:rPr lang="hr-HR" sz="2800"/>
              <a:t> (tr. Milena Đoković). Roma: Edizioni Nottetempo 2006.</a:t>
            </a:r>
            <a:br>
              <a:rPr lang="hr-HR" sz="2800"/>
            </a:br>
            <a:r>
              <a:rPr lang="hr-HR" sz="2800" b="1"/>
              <a:t>Il museo della resa incondizionata</a:t>
            </a:r>
            <a:r>
              <a:rPr lang="hr-HR" sz="2800"/>
              <a:t> (tr. Lara Cerruti). Milano: RCS Libri Bompiani 2002.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/>
              <a:t>Premi internazionali</a:t>
            </a:r>
            <a:endParaRPr lang="hr-HR" sz="32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sz="2000" i="1"/>
              <a:t>1996</a:t>
            </a:r>
            <a:r>
              <a:rPr lang="hr-HR" sz="2000"/>
              <a:t> Prix Europeen de l’ Essai Charles Veillon (European Essay Award “Charles Veillon”), Switzerland (</a:t>
            </a:r>
            <a:r>
              <a:rPr lang="hr-HR" sz="2000" i="1"/>
              <a:t>Kultura laži</a:t>
            </a:r>
            <a:r>
              <a:rPr lang="hr-HR" sz="200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i="1"/>
              <a:t>1997</a:t>
            </a:r>
            <a:r>
              <a:rPr lang="hr-HR" sz="2000"/>
              <a:t> Verzetsprijs van de Stichting Kunstenaarsverzet (Artists in Resistance Prize), Netherlands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i="1"/>
              <a:t>1998</a:t>
            </a:r>
            <a:r>
              <a:rPr lang="hr-HR" sz="2000"/>
              <a:t> SWF-Bestenliste Literaturpreis (Sud-West-Funk Bestlist Literary Award), Germany (Il museo della resa incondizionata</a:t>
            </a:r>
            <a:r>
              <a:rPr lang="hr-HR" sz="2000" i="1"/>
              <a:t>)</a:t>
            </a:r>
            <a:r>
              <a:rPr lang="hr-HR" sz="20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i="1"/>
              <a:t>1998</a:t>
            </a:r>
            <a:r>
              <a:rPr lang="hr-HR" sz="2000"/>
              <a:t> Osterreichischen Staatspreis fur Europaische Literatur (Austrian State Prize for European Literature), Austria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i="1"/>
              <a:t>2000</a:t>
            </a:r>
            <a:r>
              <a:rPr lang="hr-HR" sz="2000"/>
              <a:t> Heinrich Mann Preis, </a:t>
            </a:r>
            <a:r>
              <a:rPr lang="hr-HR" sz="2000">
                <a:hlinkClick r:id="rId2" tooltip="Akademie der Künste"/>
              </a:rPr>
              <a:t>Akademie der Künste</a:t>
            </a:r>
            <a:r>
              <a:rPr lang="hr-HR" sz="2000"/>
              <a:t> Berlino, Germania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i="1"/>
              <a:t>2004</a:t>
            </a:r>
            <a:r>
              <a:rPr lang="hr-HR" sz="2000"/>
              <a:t> Premio Feronia – Città di Fiano</a:t>
            </a:r>
            <a:r>
              <a:rPr lang="it-IT" sz="2000"/>
              <a:t> Romano</a:t>
            </a:r>
            <a:r>
              <a:rPr lang="hr-HR" sz="2000"/>
              <a:t>, Ital</a:t>
            </a:r>
            <a:r>
              <a:rPr lang="it-IT" sz="2000"/>
              <a:t>ia</a:t>
            </a:r>
            <a:r>
              <a:rPr lang="hr-HR" sz="20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i="1"/>
              <a:t>2010</a:t>
            </a:r>
            <a:r>
              <a:rPr lang="hr-HR" sz="2000"/>
              <a:t> James Tiptree Literary Award, USA (</a:t>
            </a:r>
            <a:r>
              <a:rPr lang="hr-HR" sz="2000" i="1"/>
              <a:t>Baba Jaga ha fatto l’uovo</a:t>
            </a:r>
            <a:r>
              <a:rPr lang="hr-HR" sz="200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i="1"/>
              <a:t>2012</a:t>
            </a:r>
            <a:r>
              <a:rPr lang="hr-HR" sz="2000"/>
              <a:t> Jean-Améry-Preis für Europaische Essayistik, Austria/Germany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i="1"/>
              <a:t>2016</a:t>
            </a:r>
            <a:r>
              <a:rPr lang="hr-HR" sz="2000"/>
              <a:t> Neustadt International Prize for Literature, USA </a:t>
            </a:r>
          </a:p>
          <a:p>
            <a:pPr eaLnBrk="1" hangingPunct="1">
              <a:lnSpc>
                <a:spcPct val="80000"/>
              </a:lnSpc>
            </a:pPr>
            <a:r>
              <a:rPr lang="hr-HR" sz="2000" i="1"/>
              <a:t>2016</a:t>
            </a:r>
            <a:r>
              <a:rPr lang="hr-HR" sz="2000"/>
              <a:t> Vilenica Prize, Slovenia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/>
              <a:t>Premi nazionali o regionali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2800"/>
              <a:t>1988 Premio </a:t>
            </a:r>
            <a:r>
              <a:rPr lang="hr-HR" sz="2800">
                <a:hlinkClick r:id="rId2" tooltip="Nagrada &quot;Meša Selimović&quot; (Srbija)"/>
              </a:rPr>
              <a:t>"Meša Selimović"</a:t>
            </a:r>
            <a:r>
              <a:rPr lang="hr-HR" sz="28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hr-HR" sz="2800"/>
              <a:t>1988 </a:t>
            </a:r>
            <a:r>
              <a:rPr lang="hr-HR" sz="2800">
                <a:hlinkClick r:id="rId3" tooltip="Nagrada Ksaver Šandor Gjalski"/>
              </a:rPr>
              <a:t> </a:t>
            </a:r>
            <a:r>
              <a:rPr lang="it-IT" sz="2800">
                <a:hlinkClick r:id="rId3" tooltip="Nagrada Ksaver Šandor Gjalski"/>
              </a:rPr>
              <a:t>Premio </a:t>
            </a:r>
            <a:r>
              <a:rPr lang="hr-HR" sz="2800">
                <a:hlinkClick r:id="rId3" tooltip="Nagrada Ksaver Šandor Gjalski"/>
              </a:rPr>
              <a:t>"Ksaver Šandor Gjalski"</a:t>
            </a:r>
            <a:r>
              <a:rPr lang="hr-HR" sz="28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hr-HR" sz="2800"/>
              <a:t>1988 Premio del settimanale NIN per il romanzo (prima scrittrice che lo riceve!) – equivaleva </a:t>
            </a:r>
            <a:r>
              <a:rPr lang="it-IT" sz="2800"/>
              <a:t>a</a:t>
            </a:r>
            <a:r>
              <a:rPr lang="hr-HR" sz="2800"/>
              <a:t>llo Strega italiano </a:t>
            </a:r>
          </a:p>
          <a:p>
            <a:pPr eaLnBrk="1" hangingPunct="1">
              <a:lnSpc>
                <a:spcPct val="90000"/>
              </a:lnSpc>
            </a:pPr>
            <a:r>
              <a:rPr lang="hr-HR" sz="2800"/>
              <a:t>1989 Premio della citt</a:t>
            </a:r>
            <a:r>
              <a:rPr lang="it-IT" sz="2800"/>
              <a:t>à di Zagabria </a:t>
            </a:r>
            <a:r>
              <a:rPr lang="hr-HR" sz="28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/>
              <a:t>2</a:t>
            </a:r>
            <a:r>
              <a:rPr lang="hr-HR" sz="2800"/>
              <a:t>002 Premio del Centro PEN bosniaco </a:t>
            </a:r>
          </a:p>
          <a:p>
            <a:pPr eaLnBrk="1" hangingPunct="1">
              <a:lnSpc>
                <a:spcPct val="90000"/>
              </a:lnSpc>
            </a:pPr>
            <a:r>
              <a:rPr lang="hr-HR" sz="2800"/>
              <a:t>2003 rifiuta il premio croato Katarina Frankopan</a:t>
            </a:r>
          </a:p>
          <a:p>
            <a:pPr eaLnBrk="1" hangingPunct="1">
              <a:lnSpc>
                <a:spcPct val="90000"/>
              </a:lnSpc>
            </a:pPr>
            <a:r>
              <a:rPr lang="hr-HR" sz="2800"/>
              <a:t>2018 riceve il premio </a:t>
            </a:r>
            <a:r>
              <a:rPr lang="it-IT" sz="2800"/>
              <a:t>croato </a:t>
            </a:r>
            <a:r>
              <a:rPr lang="hr-HR" sz="2800"/>
              <a:t>del T-portale per il miglior romanzo dell’anno </a:t>
            </a:r>
            <a:r>
              <a:rPr lang="hr-HR" sz="2800" i="1"/>
              <a:t>Lisica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4000"/>
              <a:t>Opere tradotte in:</a:t>
            </a:r>
            <a:br>
              <a:rPr lang="hr-HR" sz="4000"/>
            </a:br>
            <a:endParaRPr lang="hr-HR" sz="40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/>
              <a:t>inglese, neerlandese, tedesco, italiano, francese, spagnolo, portoghese, danese, norvegese, polacco, bulgaro, sloveno, macedone, russo, slovacco, boemo, ungherese, lituano, lettone, albanese, rumeno, turco, greco, ebraico, giapponese, arabo, farsi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/>
              <a:t>Sito della scrittrice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/>
              <a:t>http://www.dubravkaugresic.com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/>
              <a:t>Da Fiume/Rijeka a Roma</a:t>
            </a:r>
            <a:endParaRPr lang="hr-HR" sz="36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1800"/>
              <a:t>[Dedicato a</a:t>
            </a:r>
            <a:r>
              <a:rPr lang="hr-HR" sz="1800"/>
              <a:t>l poeta</a:t>
            </a:r>
            <a:r>
              <a:rPr lang="it-IT" sz="1800"/>
              <a:t> Valentino Zeichen</a:t>
            </a:r>
            <a:r>
              <a:rPr lang="hr-HR" sz="1800"/>
              <a:t> (</a:t>
            </a:r>
            <a:r>
              <a:rPr lang="it-IT" sz="1800"/>
              <a:t>Fiume/Rijeka 1938 - Roma 2016</a:t>
            </a:r>
            <a:r>
              <a:rPr lang="hr-HR" sz="1800"/>
              <a:t>)</a:t>
            </a:r>
            <a:r>
              <a:rPr lang="it-IT" sz="1800"/>
              <a:t> ]</a:t>
            </a:r>
          </a:p>
          <a:p>
            <a:pPr eaLnBrk="1" hangingPunct="1">
              <a:lnSpc>
                <a:spcPct val="80000"/>
              </a:lnSpc>
            </a:pPr>
            <a:endParaRPr lang="hr-HR" sz="1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E anche tu hai risciacquato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con cura nell’Arno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i tuoi cenci della lingua italiana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e un po’ serbo-croata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irregolare com’eri e in errore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in quel riformatorio fiorentino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il balbettio poco melodico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d’adolescente in fuga dal terrore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già edotto del mondo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da solo li hai lavati a mano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e stesi belli puliti al sole.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800"/>
              <a:t>                           Gabriella Sica</a:t>
            </a:r>
            <a:endParaRPr lang="it-IT" sz="18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600"/>
              <a:t>Da </a:t>
            </a:r>
            <a:r>
              <a:rPr lang="it-IT" sz="3600"/>
              <a:t>Zagreb a Trieste</a:t>
            </a:r>
            <a:endParaRPr lang="hr-HR" sz="36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 b="1"/>
              <a:t>Capitò così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 i="1"/>
              <a:t>/…/</a:t>
            </a:r>
            <a:endParaRPr lang="it-IT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Avevo una Casa di sei stanze senza corridoi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da una si passava facilmente all’altra.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Ci abitavo, ci sognavo di notte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la notte era fatta di nuvole e di stelle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prima di diventare la notte buia senza speranza.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Anche la Casa sognava mirando la lontananza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e respirava. Un respiro condiviso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dentro di me il suo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dentro di lei il mio. </a:t>
            </a:r>
            <a:endParaRPr lang="hr-HR" sz="1600"/>
          </a:p>
          <a:p>
            <a:pPr eaLnBrk="1" hangingPunct="1">
              <a:lnSpc>
                <a:spcPct val="80000"/>
              </a:lnSpc>
            </a:pPr>
            <a:endParaRPr lang="it-IT" sz="16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Era una Casa interiore.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Ora ho sei case-casette da quelle parti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dovrei - dicono - rallegrarmi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sei case linde e scintillanti (</a:t>
            </a:r>
            <a:r>
              <a:rPr lang="it-IT" sz="1600" i="1"/>
              <a:t>per modo di dire</a:t>
            </a:r>
            <a:r>
              <a:rPr lang="it-IT" sz="1600"/>
              <a:t>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con serrature nuove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1600"/>
              <a:t>di cui non possiedo le chiavi. </a:t>
            </a:r>
          </a:p>
          <a:p>
            <a:pPr eaLnBrk="1" hangingPunct="1">
              <a:lnSpc>
                <a:spcPct val="80000"/>
              </a:lnSpc>
            </a:pPr>
            <a:endParaRPr lang="it-IT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1600"/>
              <a:t>                                 </a:t>
            </a:r>
            <a:r>
              <a:rPr lang="it-IT" sz="1600"/>
              <a:t>Melita Richter (Zagabria 1947 – Trieste 2019) </a:t>
            </a:r>
            <a:endParaRPr lang="hr-HR" sz="1600"/>
          </a:p>
          <a:p>
            <a:pPr eaLnBrk="1" hangingPunct="1">
              <a:lnSpc>
                <a:spcPct val="80000"/>
              </a:lnSpc>
            </a:pPr>
            <a:endParaRPr lang="hr-HR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hr-HR" sz="4000"/>
            </a:br>
            <a:r>
              <a:rPr lang="it-IT" sz="4000"/>
              <a:t>Attraversare i confini regionali, nazionali, linguistici, religiosi, culturali, di conoscenze </a:t>
            </a:r>
            <a:endParaRPr lang="hr-HR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/>
          </a:p>
          <a:p>
            <a:pPr eaLnBrk="1" hangingPunct="1"/>
            <a:r>
              <a:rPr lang="hr-HR" sz="2400"/>
              <a:t>Confine orientale dell’Italia, cambiamenti storici</a:t>
            </a:r>
          </a:p>
          <a:p>
            <a:pPr eaLnBrk="1" hangingPunct="1"/>
            <a:r>
              <a:rPr lang="hr-HR" sz="2400"/>
              <a:t>Interferenze storiche, linguistiche, culturali con le terre vicine (i Balcani!)</a:t>
            </a:r>
          </a:p>
          <a:p>
            <a:pPr eaLnBrk="1" hangingPunct="1"/>
            <a:r>
              <a:rPr lang="hr-HR" sz="2400"/>
              <a:t>Scambi, attriti e scontri</a:t>
            </a:r>
          </a:p>
          <a:p>
            <a:pPr eaLnBrk="1" hangingPunct="1"/>
            <a:r>
              <a:rPr lang="hr-HR" sz="2400"/>
              <a:t>Luoghi letterari: Trieste, Istria, Fiume, Dalmazia</a:t>
            </a:r>
            <a:endParaRPr lang="it-IT" sz="2400"/>
          </a:p>
          <a:p>
            <a:pPr eaLnBrk="1" hangingPunct="1"/>
            <a:r>
              <a:rPr lang="it-IT" sz="2400"/>
              <a:t>La guerra alle porte di casa: Jugoslavia 1991 – 1995</a:t>
            </a:r>
          </a:p>
          <a:p>
            <a:pPr eaLnBrk="1" hangingPunct="1"/>
            <a:r>
              <a:rPr lang="it-IT" sz="2400"/>
              <a:t>Conseguenze: esilio fisico, esilio mentale</a:t>
            </a:r>
          </a:p>
          <a:p>
            <a:pPr eaLnBrk="1" hangingPunct="1"/>
            <a:r>
              <a:rPr lang="it-IT" sz="2400"/>
              <a:t>Letteratura e scrittura: temi, lingue, ricezione</a:t>
            </a:r>
            <a:endParaRPr lang="hr-HR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hr-HR" sz="2800"/>
              <a:t>Scrittori che hanno attraversato i nuovi confini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Miljenko Jergović (BiH &gt; Croazia)</a:t>
            </a:r>
          </a:p>
          <a:p>
            <a:r>
              <a:rPr lang="hr-HR"/>
              <a:t>Mirko Kovač (Serbia &gt; Croazia)</a:t>
            </a:r>
          </a:p>
          <a:p>
            <a:r>
              <a:rPr lang="hr-HR"/>
              <a:t>Jozefina Dautbegović (BiH &gt; Croazia)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800"/>
              <a:t>Scrittrici e scrittori fuori dai confini medioslavomeridionali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2800" dirty="0"/>
              <a:t>Slavenka Drakulić (S), Dubravka Ugrešić (NL)</a:t>
            </a:r>
          </a:p>
          <a:p>
            <a:pPr eaLnBrk="1" hangingPunct="1">
              <a:defRPr/>
            </a:pPr>
            <a:r>
              <a:rPr lang="hr-HR" sz="2800" dirty="0"/>
              <a:t>Marica </a:t>
            </a:r>
            <a:r>
              <a:rPr lang="hr-HR" sz="2800" dirty="0" err="1"/>
              <a:t>Bodrožić</a:t>
            </a:r>
            <a:r>
              <a:rPr lang="hr-HR" sz="2800" dirty="0"/>
              <a:t> (D), Nataša </a:t>
            </a:r>
            <a:r>
              <a:rPr lang="hr-HR" sz="2800" dirty="0" err="1"/>
              <a:t>Dragnić</a:t>
            </a:r>
            <a:r>
              <a:rPr lang="hr-HR" sz="2800" dirty="0"/>
              <a:t> (D)</a:t>
            </a:r>
          </a:p>
          <a:p>
            <a:pPr eaLnBrk="1" hangingPunct="1">
              <a:defRPr/>
            </a:pPr>
            <a:r>
              <a:rPr lang="hr-HR" sz="2800" dirty="0"/>
              <a:t>Saša Stanišić (D), Bora Ćosić (D) </a:t>
            </a:r>
          </a:p>
          <a:p>
            <a:pPr eaLnBrk="1" hangingPunct="1">
              <a:defRPr/>
            </a:pPr>
            <a:r>
              <a:rPr lang="hr-HR" sz="2800" dirty="0"/>
              <a:t>Tea </a:t>
            </a:r>
            <a:r>
              <a:rPr lang="hr-HR" sz="2800" dirty="0" err="1"/>
              <a:t>Obreht</a:t>
            </a:r>
            <a:r>
              <a:rPr lang="hr-HR" sz="2800"/>
              <a:t> (USA)</a:t>
            </a:r>
            <a:endParaRPr lang="hr-HR" sz="2800" dirty="0"/>
          </a:p>
          <a:p>
            <a:pPr eaLnBrk="1" hangingPunct="1">
              <a:defRPr/>
            </a:pPr>
            <a:r>
              <a:rPr lang="hr-HR" sz="2800" b="1" dirty="0"/>
              <a:t>Aleksandar </a:t>
            </a:r>
            <a:r>
              <a:rPr lang="hr-HR" sz="2800" b="1" dirty="0" err="1"/>
              <a:t>Hemon</a:t>
            </a:r>
            <a:r>
              <a:rPr lang="hr-HR" sz="2800" b="1" dirty="0"/>
              <a:t> (USA)</a:t>
            </a:r>
          </a:p>
          <a:p>
            <a:pPr marL="0" indent="0" eaLnBrk="1" hangingPunct="1">
              <a:buFontTx/>
              <a:buNone/>
              <a:defRPr/>
            </a:pPr>
            <a:r>
              <a:rPr lang="hr-HR" sz="2800" dirty="0"/>
              <a:t>    </a:t>
            </a:r>
            <a:r>
              <a:rPr lang="hr-HR" sz="2800" dirty="0" err="1"/>
              <a:t>Rientrati</a:t>
            </a:r>
            <a:r>
              <a:rPr lang="hr-HR" sz="2800" dirty="0"/>
              <a:t>: </a:t>
            </a:r>
          </a:p>
          <a:p>
            <a:pPr eaLnBrk="1" hangingPunct="1">
              <a:defRPr/>
            </a:pPr>
            <a:r>
              <a:rPr lang="hr-HR" sz="2800" dirty="0"/>
              <a:t>Predrag Matvejević (da Roma &gt; </a:t>
            </a:r>
            <a:r>
              <a:rPr lang="hr-HR" sz="2800" dirty="0" err="1"/>
              <a:t>Zagabria</a:t>
            </a:r>
            <a:r>
              <a:rPr lang="hr-HR" sz="2800" dirty="0"/>
              <a:t>)</a:t>
            </a:r>
          </a:p>
          <a:p>
            <a:pPr eaLnBrk="1" hangingPunct="1">
              <a:defRPr/>
            </a:pPr>
            <a:r>
              <a:rPr lang="hr-HR" sz="2800" dirty="0"/>
              <a:t>David </a:t>
            </a:r>
            <a:r>
              <a:rPr lang="hr-HR" sz="2800" dirty="0" err="1"/>
              <a:t>Albahari</a:t>
            </a:r>
            <a:r>
              <a:rPr lang="hr-HR" sz="2800" dirty="0"/>
              <a:t> (CDN &gt; </a:t>
            </a:r>
            <a:r>
              <a:rPr lang="hr-HR" sz="2800" dirty="0" err="1"/>
              <a:t>Belgrado</a:t>
            </a:r>
            <a:r>
              <a:rPr lang="hr-HR" sz="2800" dirty="0"/>
              <a:t>), </a:t>
            </a:r>
          </a:p>
          <a:p>
            <a:pPr eaLnBrk="1" hangingPunct="1">
              <a:defRPr/>
            </a:pPr>
            <a:r>
              <a:rPr lang="hr-HR" sz="2800" dirty="0" err="1"/>
              <a:t>Semezdin</a:t>
            </a:r>
            <a:r>
              <a:rPr lang="hr-HR" sz="2800" dirty="0"/>
              <a:t> </a:t>
            </a:r>
            <a:r>
              <a:rPr lang="hr-HR" sz="2800" dirty="0" err="1"/>
              <a:t>Mehmedinović</a:t>
            </a:r>
            <a:r>
              <a:rPr lang="hr-HR" sz="2800" dirty="0"/>
              <a:t> (USA &gt; Sarajevo)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/>
              <a:t> </a:t>
            </a:r>
            <a:br>
              <a:rPr lang="it-IT" sz="3200" dirty="0"/>
            </a:br>
            <a:r>
              <a:rPr lang="it-IT" sz="3200" dirty="0"/>
              <a:t>scrittrice </a:t>
            </a:r>
            <a:r>
              <a:rPr lang="it-IT" sz="3200" dirty="0" err="1"/>
              <a:t>Dubravka</a:t>
            </a:r>
            <a:r>
              <a:rPr lang="it-IT" sz="3200" dirty="0"/>
              <a:t> Ugre</a:t>
            </a:r>
            <a:r>
              <a:rPr lang="hr-HR" sz="3200" dirty="0" err="1"/>
              <a:t>šić</a:t>
            </a:r>
            <a:r>
              <a:rPr lang="hr-HR" sz="3200" dirty="0"/>
              <a:t> </a:t>
            </a:r>
            <a:br>
              <a:rPr lang="it-IT" sz="3200" dirty="0"/>
            </a:br>
            <a:r>
              <a:rPr lang="hr-HR" sz="3200" dirty="0"/>
              <a:t>(</a:t>
            </a:r>
            <a:r>
              <a:rPr lang="it-IT" sz="3200" dirty="0" err="1"/>
              <a:t>Kutina</a:t>
            </a:r>
            <a:r>
              <a:rPr lang="it-IT" sz="3200" dirty="0"/>
              <a:t>, </a:t>
            </a:r>
            <a:r>
              <a:rPr lang="hr-HR" sz="3200" dirty="0"/>
              <a:t>194</a:t>
            </a:r>
            <a:r>
              <a:rPr lang="it-IT" sz="3200" dirty="0"/>
              <a:t>9 – Amsterdam, 2023</a:t>
            </a:r>
            <a:r>
              <a:rPr lang="hr-HR" sz="3200" dirty="0"/>
              <a:t>)</a:t>
            </a:r>
            <a:br>
              <a:rPr lang="it-IT" sz="3200" dirty="0"/>
            </a:br>
            <a:endParaRPr lang="hr-HR" sz="32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dirty="0" err="1"/>
              <a:t>Novecento</a:t>
            </a:r>
            <a:r>
              <a:rPr lang="hr-HR" dirty="0"/>
              <a:t>: </a:t>
            </a:r>
            <a:r>
              <a:rPr lang="it-IT" dirty="0"/>
              <a:t>il secolo delle guerre, dello sterminio, del terrore, dei genocidi, delle rivoluzioni, dei sistemi totalitari, il secolo in cui sono state cambiate le mappe geografiche, sono stati creati e distrutti gli stati e confini statali, il secolo delle migrazioni di massa.</a:t>
            </a:r>
          </a:p>
          <a:p>
            <a:pPr marL="0" indent="0" eaLnBrk="1" hangingPunct="1">
              <a:buNone/>
            </a:pPr>
            <a:r>
              <a:rPr lang="it-IT" dirty="0"/>
              <a:t>   (</a:t>
            </a:r>
            <a:r>
              <a:rPr lang="it-IT" dirty="0" err="1"/>
              <a:t>Ugrešić</a:t>
            </a:r>
            <a:r>
              <a:rPr lang="it-IT" dirty="0"/>
              <a:t> 2005:177-178).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200"/>
              <a:t>Storia del suo esilio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z="2800"/>
              <a:t>Diver</a:t>
            </a:r>
            <a:r>
              <a:rPr lang="it-IT" sz="2800"/>
              <a:t>sità: madre bulgara, padre croato</a:t>
            </a:r>
          </a:p>
          <a:p>
            <a:pPr eaLnBrk="1" hangingPunct="1"/>
            <a:r>
              <a:rPr lang="it-IT" sz="2800"/>
              <a:t>Scelta: studio di slavistica (russo, letterature comparate)</a:t>
            </a:r>
          </a:p>
          <a:p>
            <a:pPr eaLnBrk="1" hangingPunct="1"/>
            <a:r>
              <a:rPr lang="it-IT" sz="2800"/>
              <a:t>Ricercatrice nell’Istituto universitario, scrittrice (premi nazionali, regionali)</a:t>
            </a:r>
          </a:p>
          <a:p>
            <a:pPr eaLnBrk="1" hangingPunct="1"/>
            <a:r>
              <a:rPr lang="it-IT" sz="2800"/>
              <a:t>Prende posizioni critiche sulla guerra </a:t>
            </a:r>
          </a:p>
          <a:p>
            <a:pPr eaLnBrk="1" hangingPunct="1"/>
            <a:r>
              <a:rPr lang="it-IT" sz="2800"/>
              <a:t>Il caso delle “Streghe di Rio”, dic. 1992 che</a:t>
            </a:r>
          </a:p>
          <a:p>
            <a:pPr eaLnBrk="1" hangingPunct="1">
              <a:buFontTx/>
              <a:buNone/>
            </a:pPr>
            <a:r>
              <a:rPr lang="it-IT" sz="2800"/>
              <a:t>“</a:t>
            </a:r>
            <a:r>
              <a:rPr lang="it-IT" sz="2800" b="1"/>
              <a:t>stuprano</a:t>
            </a:r>
            <a:r>
              <a:rPr lang="it-IT" sz="2800"/>
              <a:t> la realtà del nuovo Stato” /sic!/</a:t>
            </a:r>
          </a:p>
          <a:p>
            <a:pPr eaLnBrk="1" hangingPunct="1"/>
            <a:r>
              <a:rPr lang="it-IT" sz="2800"/>
              <a:t>Nel maggio 1993 esilio</a:t>
            </a:r>
            <a:endParaRPr lang="hr-HR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Motivi</a:t>
            </a: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/>
              <a:t>Quando è iniziato il crollo della </a:t>
            </a:r>
            <a:r>
              <a:rPr lang="hr-HR" sz="2400"/>
              <a:t>Jugoslavi</a:t>
            </a:r>
            <a:r>
              <a:rPr lang="it-IT" sz="2400"/>
              <a:t>a</a:t>
            </a:r>
            <a:r>
              <a:rPr lang="hr-HR" sz="2400"/>
              <a:t>, </a:t>
            </a:r>
            <a:r>
              <a:rPr lang="it-IT" sz="2400"/>
              <a:t>il </a:t>
            </a:r>
            <a:r>
              <a:rPr lang="hr-HR" sz="2400"/>
              <a:t>na</a:t>
            </a:r>
            <a:r>
              <a:rPr lang="it-IT" sz="2400"/>
              <a:t>z</a:t>
            </a:r>
            <a:r>
              <a:rPr lang="hr-HR" sz="2400"/>
              <a:t>ionali</a:t>
            </a:r>
            <a:r>
              <a:rPr lang="it-IT" sz="2400"/>
              <a:t>smo e la guerra, e quando la stessa quotidianità è diventata così </a:t>
            </a:r>
            <a:r>
              <a:rPr lang="it-IT" sz="2400" b="1"/>
              <a:t>forte e terribile</a:t>
            </a:r>
            <a:r>
              <a:rPr lang="it-IT" sz="2400"/>
              <a:t>, ho cominciato del tutto spontaneamente a scrivere su quello che succedeva intorno a me. Ho trovato anche il genere che più mi se addiceva: </a:t>
            </a:r>
            <a:r>
              <a:rPr lang="it-IT" sz="2400" b="1"/>
              <a:t>saggio</a:t>
            </a:r>
            <a:r>
              <a:rPr lang="it-IT" sz="2400"/>
              <a:t>. Il fatto più importante era rimasto uguale, </a:t>
            </a:r>
            <a:r>
              <a:rPr lang="it-IT" sz="2400" b="1"/>
              <a:t>COME</a:t>
            </a:r>
            <a:r>
              <a:rPr lang="it-IT" sz="2400"/>
              <a:t> avrei raccontato qualcosa e non che cosa avrei raccontato. Se non fosse stato così avrei cominciato a scrivere come giornalista. Così sono rimasta sempre nel campo della letteratura, anche se i miei saggi hanno prodotto più rumore degli articoli giornalistici scritti in quell’epoca.</a:t>
            </a:r>
          </a:p>
          <a:p>
            <a:pPr eaLnBrk="1" hangingPunct="1">
              <a:lnSpc>
                <a:spcPct val="90000"/>
              </a:lnSpc>
            </a:pPr>
            <a:endParaRPr lang="hr-HR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1295</Words>
  <Application>Microsoft Office PowerPoint</Application>
  <PresentationFormat>Prikaz na zaslonu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1" baseType="lpstr">
      <vt:lpstr>Arial</vt:lpstr>
      <vt:lpstr>Default Design</vt:lpstr>
      <vt:lpstr>Raccontare luoghi e memorie. Sconfinamenti, passaggi   </vt:lpstr>
      <vt:lpstr>Da Fiume/Rijeka a Roma</vt:lpstr>
      <vt:lpstr>Da Zagreb a Trieste</vt:lpstr>
      <vt:lpstr> Attraversare i confini regionali, nazionali, linguistici, religiosi, culturali, di conoscenze </vt:lpstr>
      <vt:lpstr>Scrittori che hanno attraversato i nuovi confini</vt:lpstr>
      <vt:lpstr>Scrittrici e scrittori fuori dai confini medioslavomeridionali</vt:lpstr>
      <vt:lpstr>  scrittrice Dubravka Ugrešić  (Kutina, 1949 – Amsterdam, 2023) </vt:lpstr>
      <vt:lpstr>Storia del suo esilio</vt:lpstr>
      <vt:lpstr>Motivi</vt:lpstr>
      <vt:lpstr>       Stigmatizzazione sociale di Ugrešić dal 1993 in Croazia: donna, scrittirce, outsider   La precoccupa in generale, non nel suo caso specifico (eppure è stata sorpresa dall’intensità e dalla durata di questa stigmatizzazione) perché ha visto che la gente diventa ben presto pronta a escludere dal gruppo tutti quelli che “non sono come loro” (2009)   </vt:lpstr>
      <vt:lpstr>Europa/mondo ieri e oggi </vt:lpstr>
      <vt:lpstr>Esilio esistenziale ed intellettuale da Zagreb nel 1993 &gt; USA, Amsterdam, Berlino oggi vive ad Amsterdam</vt:lpstr>
      <vt:lpstr>Esilio?</vt:lpstr>
      <vt:lpstr>A quale letteratura appartiene?</vt:lpstr>
      <vt:lpstr>Traduzioni in lingua italiana:</vt:lpstr>
      <vt:lpstr>Premi internazionali</vt:lpstr>
      <vt:lpstr>Premi nazionali o regionali </vt:lpstr>
      <vt:lpstr>Opere tradotte in: </vt:lpstr>
      <vt:lpstr>Sito della scrittrice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Raccontare luoghi e memorie. Sconfinamenti, passaggi, soglie, confini nella scrittura delle donne  Duino, 4 luglio 2019  Sanja Roić</dc:title>
  <dc:creator>korisnik</dc:creator>
  <cp:lastModifiedBy>ROIC SANJA</cp:lastModifiedBy>
  <cp:revision>14</cp:revision>
  <dcterms:created xsi:type="dcterms:W3CDTF">2019-06-29T08:11:42Z</dcterms:created>
  <dcterms:modified xsi:type="dcterms:W3CDTF">2024-04-29T19:54:37Z</dcterms:modified>
</cp:coreProperties>
</file>