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1" r:id="rId2"/>
    <p:sldId id="332" r:id="rId3"/>
    <p:sldId id="333" r:id="rId4"/>
    <p:sldId id="348" r:id="rId5"/>
    <p:sldId id="279" r:id="rId6"/>
    <p:sldId id="263" r:id="rId7"/>
    <p:sldId id="264" r:id="rId8"/>
    <p:sldId id="265" r:id="rId9"/>
    <p:sldId id="266" r:id="rId10"/>
    <p:sldId id="267" r:id="rId11"/>
    <p:sldId id="336" r:id="rId12"/>
    <p:sldId id="268" r:id="rId13"/>
    <p:sldId id="270" r:id="rId14"/>
    <p:sldId id="271" r:id="rId15"/>
    <p:sldId id="272" r:id="rId16"/>
    <p:sldId id="273" r:id="rId17"/>
    <p:sldId id="340" r:id="rId18"/>
    <p:sldId id="274" r:id="rId19"/>
    <p:sldId id="275" r:id="rId20"/>
    <p:sldId id="278" r:id="rId21"/>
    <p:sldId id="276" r:id="rId22"/>
    <p:sldId id="259" r:id="rId23"/>
    <p:sldId id="339" r:id="rId24"/>
    <p:sldId id="260" r:id="rId25"/>
    <p:sldId id="277" r:id="rId26"/>
    <p:sldId id="261" r:id="rId27"/>
    <p:sldId id="280" r:id="rId28"/>
    <p:sldId id="281" r:id="rId29"/>
    <p:sldId id="334" r:id="rId30"/>
    <p:sldId id="282" r:id="rId31"/>
    <p:sldId id="283" r:id="rId32"/>
    <p:sldId id="284" r:id="rId33"/>
    <p:sldId id="285" r:id="rId34"/>
    <p:sldId id="286" r:id="rId35"/>
    <p:sldId id="287"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73" d="100"/>
          <a:sy n="73" d="100"/>
        </p:scale>
        <p:origin x="27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F6B52-04FC-4139-B537-2003503C42A7}" type="datetimeFigureOut">
              <a:rPr lang="en-US" smtClean="0"/>
              <a:t>5/13/2024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54769-A5EB-48BE-AF2D-F6675ECB4089}" type="slidenum">
              <a:rPr lang="en-US" smtClean="0"/>
              <a:t>‹N›</a:t>
            </a:fld>
            <a:endParaRPr lang="en-US"/>
          </a:p>
        </p:txBody>
      </p:sp>
    </p:spTree>
    <p:extLst>
      <p:ext uri="{BB962C8B-B14F-4D97-AF65-F5344CB8AC3E}">
        <p14:creationId xmlns:p14="http://schemas.microsoft.com/office/powerpoint/2010/main" val="188176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7"/>
          <p:cNvSpPr>
            <a:spLocks noGrp="1" noChangeArrowheads="1"/>
          </p:cNvSpPr>
          <p:nvPr>
            <p:ph type="sldNum" sz="quarter" idx="5"/>
          </p:nvPr>
        </p:nvSpPr>
        <p:spPr>
          <a:noFill/>
        </p:spPr>
        <p:txBody>
          <a:bodyPr/>
          <a:lstStyle/>
          <a:p>
            <a:fld id="{F9962D5D-0E6F-4A7D-B80B-C714E2149D73}" type="slidenum">
              <a:rPr lang="it-IT" smtClean="0"/>
              <a:pPr/>
              <a:t>12</a:t>
            </a:fld>
            <a:endParaRPr lang="it-IT"/>
          </a:p>
        </p:txBody>
      </p:sp>
      <p:sp>
        <p:nvSpPr>
          <p:cNvPr id="1382403" name="Rectangle 2"/>
          <p:cNvSpPr>
            <a:spLocks noGrp="1" noRot="1" noChangeAspect="1" noChangeArrowheads="1" noTextEdit="1"/>
          </p:cNvSpPr>
          <p:nvPr>
            <p:ph type="sldImg"/>
          </p:nvPr>
        </p:nvSpPr>
        <p:spPr>
          <a:ln/>
        </p:spPr>
      </p:sp>
      <p:sp>
        <p:nvSpPr>
          <p:cNvPr id="138240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6377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7"/>
          <p:cNvSpPr>
            <a:spLocks noGrp="1" noChangeArrowheads="1"/>
          </p:cNvSpPr>
          <p:nvPr>
            <p:ph type="sldNum" sz="quarter" idx="5"/>
          </p:nvPr>
        </p:nvSpPr>
        <p:spPr>
          <a:noFill/>
        </p:spPr>
        <p:txBody>
          <a:bodyPr/>
          <a:lstStyle/>
          <a:p>
            <a:fld id="{C8451726-27BF-4810-8038-6CFB96D3A373}" type="slidenum">
              <a:rPr lang="it-IT" smtClean="0"/>
              <a:pPr/>
              <a:t>13</a:t>
            </a:fld>
            <a:endParaRPr lang="it-IT"/>
          </a:p>
        </p:txBody>
      </p:sp>
      <p:sp>
        <p:nvSpPr>
          <p:cNvPr id="1385475" name="Rectangle 2"/>
          <p:cNvSpPr>
            <a:spLocks noGrp="1" noRot="1" noChangeAspect="1" noChangeArrowheads="1" noTextEdit="1"/>
          </p:cNvSpPr>
          <p:nvPr>
            <p:ph type="sldImg"/>
          </p:nvPr>
        </p:nvSpPr>
        <p:spPr>
          <a:ln/>
        </p:spPr>
      </p:sp>
      <p:sp>
        <p:nvSpPr>
          <p:cNvPr id="1385476"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421747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7"/>
          <p:cNvSpPr>
            <a:spLocks noGrp="1" noChangeArrowheads="1"/>
          </p:cNvSpPr>
          <p:nvPr>
            <p:ph type="sldNum" sz="quarter" idx="5"/>
          </p:nvPr>
        </p:nvSpPr>
        <p:spPr>
          <a:noFill/>
        </p:spPr>
        <p:txBody>
          <a:bodyPr/>
          <a:lstStyle/>
          <a:p>
            <a:fld id="{2F51EE52-DAAB-4BF0-A6B3-19800764034A}" type="slidenum">
              <a:rPr lang="it-IT" smtClean="0"/>
              <a:pPr/>
              <a:t>14</a:t>
            </a:fld>
            <a:endParaRPr lang="it-IT"/>
          </a:p>
        </p:txBody>
      </p:sp>
      <p:sp>
        <p:nvSpPr>
          <p:cNvPr id="1386499" name="Rectangle 2"/>
          <p:cNvSpPr>
            <a:spLocks noGrp="1" noRot="1" noChangeAspect="1" noChangeArrowheads="1" noTextEdit="1"/>
          </p:cNvSpPr>
          <p:nvPr>
            <p:ph type="sldImg"/>
          </p:nvPr>
        </p:nvSpPr>
        <p:spPr>
          <a:ln/>
        </p:spPr>
      </p:sp>
      <p:sp>
        <p:nvSpPr>
          <p:cNvPr id="1386500"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00899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7"/>
          <p:cNvSpPr>
            <a:spLocks noGrp="1" noChangeArrowheads="1"/>
          </p:cNvSpPr>
          <p:nvPr>
            <p:ph type="sldNum" sz="quarter" idx="5"/>
          </p:nvPr>
        </p:nvSpPr>
        <p:spPr>
          <a:noFill/>
        </p:spPr>
        <p:txBody>
          <a:bodyPr/>
          <a:lstStyle/>
          <a:p>
            <a:fld id="{55DBE7E2-5137-4257-B67D-406AFB7B452A}" type="slidenum">
              <a:rPr lang="it-IT" smtClean="0"/>
              <a:pPr/>
              <a:t>15</a:t>
            </a:fld>
            <a:endParaRPr lang="it-IT"/>
          </a:p>
        </p:txBody>
      </p:sp>
      <p:sp>
        <p:nvSpPr>
          <p:cNvPr id="1387523" name="Rectangle 2"/>
          <p:cNvSpPr>
            <a:spLocks noGrp="1" noRot="1" noChangeAspect="1" noChangeArrowheads="1" noTextEdit="1"/>
          </p:cNvSpPr>
          <p:nvPr>
            <p:ph type="sldImg"/>
          </p:nvPr>
        </p:nvSpPr>
        <p:spPr>
          <a:ln/>
        </p:spPr>
      </p:sp>
      <p:sp>
        <p:nvSpPr>
          <p:cNvPr id="138752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7343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7"/>
          <p:cNvSpPr>
            <a:spLocks noGrp="1" noChangeArrowheads="1"/>
          </p:cNvSpPr>
          <p:nvPr>
            <p:ph type="sldNum" sz="quarter" idx="5"/>
          </p:nvPr>
        </p:nvSpPr>
        <p:spPr>
          <a:noFill/>
        </p:spPr>
        <p:txBody>
          <a:bodyPr/>
          <a:lstStyle/>
          <a:p>
            <a:fld id="{3911D923-FF12-472C-8347-73B76D1E3F99}" type="slidenum">
              <a:rPr lang="it-IT" smtClean="0"/>
              <a:pPr/>
              <a:t>16</a:t>
            </a:fld>
            <a:endParaRPr lang="it-IT"/>
          </a:p>
        </p:txBody>
      </p:sp>
      <p:sp>
        <p:nvSpPr>
          <p:cNvPr id="1388547" name="Rectangle 2"/>
          <p:cNvSpPr>
            <a:spLocks noGrp="1" noRot="1" noChangeAspect="1" noChangeArrowheads="1" noTextEdit="1"/>
          </p:cNvSpPr>
          <p:nvPr>
            <p:ph type="sldImg"/>
          </p:nvPr>
        </p:nvSpPr>
        <p:spPr>
          <a:ln/>
        </p:spPr>
      </p:sp>
      <p:sp>
        <p:nvSpPr>
          <p:cNvPr id="138854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2677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7"/>
          <p:cNvSpPr>
            <a:spLocks noGrp="1" noChangeArrowheads="1"/>
          </p:cNvSpPr>
          <p:nvPr>
            <p:ph type="sldNum" sz="quarter" idx="5"/>
          </p:nvPr>
        </p:nvSpPr>
        <p:spPr>
          <a:noFill/>
        </p:spPr>
        <p:txBody>
          <a:bodyPr/>
          <a:lstStyle/>
          <a:p>
            <a:fld id="{E90CEC09-BBCB-41E3-AC44-A11C7360FA89}" type="slidenum">
              <a:rPr lang="it-IT" smtClean="0"/>
              <a:pPr/>
              <a:t>18</a:t>
            </a:fld>
            <a:endParaRPr lang="it-IT"/>
          </a:p>
        </p:txBody>
      </p:sp>
      <p:sp>
        <p:nvSpPr>
          <p:cNvPr id="1389571" name="Rectangle 2"/>
          <p:cNvSpPr>
            <a:spLocks noGrp="1" noRot="1" noChangeAspect="1" noChangeArrowheads="1" noTextEdit="1"/>
          </p:cNvSpPr>
          <p:nvPr>
            <p:ph type="sldImg"/>
          </p:nvPr>
        </p:nvSpPr>
        <p:spPr>
          <a:ln/>
        </p:spPr>
      </p:sp>
      <p:sp>
        <p:nvSpPr>
          <p:cNvPr id="1389572"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562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03EBF65-6C56-4637-87EB-23FA14495541}" type="slidenum">
              <a:rPr lang="en-US" smtClean="0"/>
              <a:t>31</a:t>
            </a:fld>
            <a:endParaRPr lang="en-US"/>
          </a:p>
        </p:txBody>
      </p:sp>
    </p:spTree>
    <p:extLst>
      <p:ext uri="{BB962C8B-B14F-4D97-AF65-F5344CB8AC3E}">
        <p14:creationId xmlns:p14="http://schemas.microsoft.com/office/powerpoint/2010/main" val="32746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16541D0-C322-427A-92E2-427CE1DDB0AD}" type="datetime1">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45909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D30AF23E-F6D8-4EC4-AD5B-20B81A935502}" type="datetime1">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1278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C18BBF26-3EBF-485D-9E09-68B2E23A3A60}" type="datetime1">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4187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43A96B86-CDD3-4378-A90B-03327DFE84FC}" type="datetime1">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5137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7572992A-9124-4412-9CB7-90DB1ECC599B}" type="datetime1">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09582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60F02C1-6F47-45D5-B2AB-58BF30F4AFBC}" type="datetime1">
              <a:rPr lang="en-US" smtClean="0"/>
              <a:t>5/13/2024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41075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342E21C-0272-4D79-8D30-29F0F67D4B41}" type="datetime1">
              <a:rPr lang="en-US" smtClean="0"/>
              <a:t>5/13/2024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980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0190CA00-5637-44B9-81EF-1DD839F28A27}" type="datetime1">
              <a:rPr lang="en-US" smtClean="0"/>
              <a:t>5/13/2024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73155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17B5E0-1659-4BF2-8F58-6C866440735C}" type="datetime1">
              <a:rPr lang="en-US" smtClean="0"/>
              <a:t>5/13/2024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394918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2CB7E99-B36D-46AF-AB63-7CB887B250AF}" type="datetime1">
              <a:rPr lang="en-US" smtClean="0"/>
              <a:t>5/13/2024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87536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E85404C-3974-4507-9397-4CD576DBBBCE}" type="datetime1">
              <a:rPr lang="en-US" smtClean="0"/>
              <a:t>5/13/2024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330020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1EEF6-0F31-4A2A-837F-C887B066E97E}" type="datetime1">
              <a:rPr lang="en-US" smtClean="0"/>
              <a:t>5/13/2024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E2B66-C54D-4FE0-ABB5-06EDA5E25CF3}" type="slidenum">
              <a:rPr lang="en-US" smtClean="0"/>
              <a:t>‹N›</a:t>
            </a:fld>
            <a:endParaRPr lang="en-US"/>
          </a:p>
        </p:txBody>
      </p:sp>
    </p:spTree>
    <p:extLst>
      <p:ext uri="{BB962C8B-B14F-4D97-AF65-F5344CB8AC3E}">
        <p14:creationId xmlns:p14="http://schemas.microsoft.com/office/powerpoint/2010/main" val="103527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www.bancaditalia.it/pubblicazioni/indagine-famiglie/bil-fam2020/index.html" TargetMode="External"/><Relationship Id="rId5" Type="http://schemas.openxmlformats.org/officeDocument/2006/relationships/image" Target="../media/image4.emf"/><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www.rgs.mef.gov.it/_Documenti/VERSIONE-I/Attivit--i/Bilancio_di_previsione/Bilancio_semplificato/2024-2026/LB_2024-2026.pdf"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politica di bilancio e il debito pubblico</a:t>
            </a:r>
            <a:endParaRPr lang="en-US" dirty="0"/>
          </a:p>
        </p:txBody>
      </p:sp>
      <p:sp>
        <p:nvSpPr>
          <p:cNvPr id="5" name="Segnaposto testo 4"/>
          <p:cNvSpPr>
            <a:spLocks noGrp="1"/>
          </p:cNvSpPr>
          <p:nvPr>
            <p:ph type="body" idx="1"/>
          </p:nvPr>
        </p:nvSpPr>
        <p:spPr/>
        <p:txBody>
          <a:bodyPr/>
          <a:lstStyle/>
          <a:p>
            <a:r>
              <a:rPr lang="it-IT" dirty="0"/>
              <a:t>I fondamenti teorici</a:t>
            </a:r>
            <a:endParaRPr lang="en-US" dirty="0"/>
          </a:p>
        </p:txBody>
      </p:sp>
    </p:spTree>
    <p:extLst>
      <p:ext uri="{BB962C8B-B14F-4D97-AF65-F5344CB8AC3E}">
        <p14:creationId xmlns:p14="http://schemas.microsoft.com/office/powerpoint/2010/main" val="63608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vincolo pubblico</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a:t>Sommando i vincoli di bilancio del governo per un numero di periodi s tendente all’infinito, il vincolo di bilancio intertemporale del governo può essere scritto:</a:t>
            </a:r>
          </a:p>
          <a:p>
            <a:endParaRPr lang="it-IT" dirty="0"/>
          </a:p>
          <a:p>
            <a:endParaRPr lang="it-IT" dirty="0"/>
          </a:p>
          <a:p>
            <a:r>
              <a:rPr lang="it-IT" dirty="0"/>
              <a:t>Il valore presente scontato del </a:t>
            </a:r>
            <a:r>
              <a:rPr lang="it-IT" dirty="0">
                <a:solidFill>
                  <a:srgbClr val="FF0000"/>
                </a:solidFill>
              </a:rPr>
              <a:t>gettito fiscale (T) </a:t>
            </a:r>
            <a:r>
              <a:rPr lang="it-IT" dirty="0"/>
              <a:t>in tutti i periodi deve essere uguale al valore presente scontato della </a:t>
            </a:r>
            <a:r>
              <a:rPr lang="it-IT" dirty="0">
                <a:solidFill>
                  <a:srgbClr val="FF0000"/>
                </a:solidFill>
              </a:rPr>
              <a:t>spesa pubblica (G) </a:t>
            </a:r>
            <a:r>
              <a:rPr lang="it-IT" dirty="0"/>
              <a:t>in tutti i periodi più </a:t>
            </a:r>
            <a:r>
              <a:rPr lang="it-IT" dirty="0">
                <a:solidFill>
                  <a:srgbClr val="FF0000"/>
                </a:solidFill>
              </a:rPr>
              <a:t>il pagamento del debito pubblico ereditato nel tempo iniziale (B)</a:t>
            </a:r>
            <a:r>
              <a:rPr lang="it-IT" dirty="0"/>
              <a:t>, aumentato degli </a:t>
            </a:r>
            <a:r>
              <a:rPr lang="it-IT" dirty="0">
                <a:solidFill>
                  <a:srgbClr val="FF0000"/>
                </a:solidFill>
              </a:rPr>
              <a:t>interessi maturati (r)</a:t>
            </a:r>
            <a:r>
              <a:rPr lang="it-IT" dirty="0"/>
              <a:t>.</a:t>
            </a:r>
          </a:p>
          <a:p>
            <a:r>
              <a:rPr lang="it-IT" b="1" dirty="0"/>
              <a:t>Tale risultato assume che il governo non possa avere debiti nel periodo finale </a:t>
            </a:r>
            <a:r>
              <a:rPr lang="it-IT" b="1" dirty="0" err="1"/>
              <a:t>t+s</a:t>
            </a:r>
            <a:r>
              <a:rPr lang="it-IT" dirty="0"/>
              <a:t>.</a:t>
            </a:r>
          </a:p>
          <a:p>
            <a:endParaRPr lang="it-IT" dirty="0"/>
          </a:p>
        </p:txBody>
      </p:sp>
      <p:sp>
        <p:nvSpPr>
          <p:cNvPr id="5" name="Segnaposto numero diapositiva 4"/>
          <p:cNvSpPr>
            <a:spLocks noGrp="1"/>
          </p:cNvSpPr>
          <p:nvPr>
            <p:ph type="sldNum" sz="quarter" idx="12"/>
          </p:nvPr>
        </p:nvSpPr>
        <p:spPr/>
        <p:txBody>
          <a:bodyPr/>
          <a:lstStyle/>
          <a:p>
            <a:fld id="{ECB96A7B-7842-4D4D-BE96-FD32835D6D22}" type="slidenum">
              <a:rPr lang="it-IT" smtClean="0"/>
              <a:pPr/>
              <a:t>10</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4082410" y="2766309"/>
            <a:ext cx="3840163" cy="854075"/>
          </a:xfrm>
          <a:prstGeom prst="rect">
            <a:avLst/>
          </a:prstGeom>
          <a:noFill/>
          <a:ln w="9525">
            <a:noFill/>
            <a:miter lim="800000"/>
            <a:headEnd/>
            <a:tailEnd/>
          </a:ln>
          <a:effectLst/>
        </p:spPr>
      </p:pic>
    </p:spTree>
    <p:extLst>
      <p:ext uri="{BB962C8B-B14F-4D97-AF65-F5344CB8AC3E}">
        <p14:creationId xmlns:p14="http://schemas.microsoft.com/office/powerpoint/2010/main" val="120611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CB963C1-2DD5-4BE6-B9AC-418F8D21338A}"/>
              </a:ext>
            </a:extLst>
          </p:cNvPr>
          <p:cNvSpPr>
            <a:spLocks noGrp="1"/>
          </p:cNvSpPr>
          <p:nvPr>
            <p:ph type="title"/>
          </p:nvPr>
        </p:nvSpPr>
        <p:spPr/>
        <p:txBody>
          <a:bodyPr/>
          <a:lstStyle/>
          <a:p>
            <a:r>
              <a:rPr lang="it-IT" dirty="0"/>
              <a:t>Concetti di reddito e di vincolo</a:t>
            </a:r>
          </a:p>
        </p:txBody>
      </p:sp>
      <p:sp>
        <p:nvSpPr>
          <p:cNvPr id="6" name="Segnaposto testo 5">
            <a:extLst>
              <a:ext uri="{FF2B5EF4-FFF2-40B4-BE49-F238E27FC236}">
                <a16:creationId xmlns:a16="http://schemas.microsoft.com/office/drawing/2014/main" id="{034940F9-5E6D-42F2-B990-069F3106BFD2}"/>
              </a:ext>
            </a:extLst>
          </p:cNvPr>
          <p:cNvSpPr>
            <a:spLocks noGrp="1"/>
          </p:cNvSpPr>
          <p:nvPr>
            <p:ph type="body" idx="1"/>
          </p:nvPr>
        </p:nvSpPr>
        <p:spPr/>
        <p:txBody>
          <a:bodyPr/>
          <a:lstStyle/>
          <a:p>
            <a:r>
              <a:rPr lang="it-IT" dirty="0"/>
              <a:t>Reddito corrente o intertemporale? Lo Stato e le Famiglie</a:t>
            </a:r>
          </a:p>
        </p:txBody>
      </p:sp>
      <p:sp>
        <p:nvSpPr>
          <p:cNvPr id="4" name="Segnaposto numero diapositiva 3">
            <a:extLst>
              <a:ext uri="{FF2B5EF4-FFF2-40B4-BE49-F238E27FC236}">
                <a16:creationId xmlns:a16="http://schemas.microsoft.com/office/drawing/2014/main" id="{56A614CD-F9EA-4D2F-AEF9-0D5EBE33D3A4}"/>
              </a:ext>
            </a:extLst>
          </p:cNvPr>
          <p:cNvSpPr>
            <a:spLocks noGrp="1"/>
          </p:cNvSpPr>
          <p:nvPr>
            <p:ph type="sldNum" sz="quarter" idx="12"/>
          </p:nvPr>
        </p:nvSpPr>
        <p:spPr/>
        <p:txBody>
          <a:bodyPr/>
          <a:lstStyle/>
          <a:p>
            <a:fld id="{C31E2B66-C54D-4FE0-ABB5-06EDA5E25CF3}" type="slidenum">
              <a:rPr lang="en-US" smtClean="0"/>
              <a:t>11</a:t>
            </a:fld>
            <a:endParaRPr lang="en-US"/>
          </a:p>
        </p:txBody>
      </p:sp>
    </p:spTree>
    <p:extLst>
      <p:ext uri="{BB962C8B-B14F-4D97-AF65-F5344CB8AC3E}">
        <p14:creationId xmlns:p14="http://schemas.microsoft.com/office/powerpoint/2010/main" val="5516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di lungo periodo sui conti pubblici</a:t>
            </a:r>
          </a:p>
        </p:txBody>
      </p:sp>
      <p:sp>
        <p:nvSpPr>
          <p:cNvPr id="907266" name="Rectangle 2"/>
          <p:cNvSpPr>
            <a:spLocks noGrp="1" noChangeArrowheads="1"/>
          </p:cNvSpPr>
          <p:nvPr>
            <p:ph type="body" idx="1"/>
          </p:nvPr>
        </p:nvSpPr>
        <p:spPr>
          <a:xfrm>
            <a:off x="838200" y="1606169"/>
            <a:ext cx="10515600" cy="4351338"/>
          </a:xfrm>
        </p:spPr>
        <p:txBody>
          <a:bodyPr>
            <a:normAutofit fontScale="92500" lnSpcReduction="10000"/>
          </a:bodyPr>
          <a:lstStyle/>
          <a:p>
            <a:r>
              <a:rPr lang="it-IT" dirty="0">
                <a:sym typeface="Symbol" pitchFamily="18" charset="2"/>
              </a:rPr>
              <a:t>Disavanzo mediamente nullo nel lungo periodo  somma delle entrate = somma delle uscite</a:t>
            </a:r>
          </a:p>
          <a:p>
            <a:r>
              <a:rPr lang="it-IT" b="1" dirty="0">
                <a:sym typeface="Symbol" pitchFamily="18" charset="2"/>
              </a:rPr>
              <a:t>Vincolo intertemporale </a:t>
            </a:r>
          </a:p>
          <a:p>
            <a:endParaRPr lang="it-IT" b="1" dirty="0">
              <a:sym typeface="Symbol" pitchFamily="18" charset="2"/>
            </a:endParaRPr>
          </a:p>
          <a:p>
            <a:r>
              <a:rPr lang="it-IT" dirty="0">
                <a:sym typeface="Symbol" pitchFamily="18" charset="2"/>
              </a:rPr>
              <a:t>si considera il valore attuale di entrate e uscite  attualizzazione al tasso di sconto i = </a:t>
            </a:r>
            <a:r>
              <a:rPr lang="it-IT" dirty="0">
                <a:solidFill>
                  <a:srgbClr val="FF0000"/>
                </a:solidFill>
                <a:sym typeface="Symbol" pitchFamily="18" charset="2"/>
              </a:rPr>
              <a:t>tasso d’interesse i</a:t>
            </a:r>
          </a:p>
          <a:p>
            <a:r>
              <a:rPr lang="it-IT" dirty="0">
                <a:sym typeface="Symbol" pitchFamily="18" charset="2"/>
              </a:rPr>
              <a:t>lo Stato esiste per un tempo illimitato  si considera un </a:t>
            </a:r>
            <a:r>
              <a:rPr lang="it-IT" dirty="0">
                <a:solidFill>
                  <a:srgbClr val="FF0000"/>
                </a:solidFill>
                <a:sym typeface="Symbol" pitchFamily="18" charset="2"/>
              </a:rPr>
              <a:t>orizzonte infinito</a:t>
            </a:r>
          </a:p>
          <a:p>
            <a:r>
              <a:rPr lang="it-IT" u="sng" dirty="0">
                <a:sym typeface="Symbol" pitchFamily="18" charset="2"/>
              </a:rPr>
              <a:t>spesa di oggi NON deve necessariamente essere finanziata oggi</a:t>
            </a:r>
            <a:r>
              <a:rPr lang="it-IT" dirty="0">
                <a:sym typeface="Symbol" pitchFamily="18" charset="2"/>
              </a:rPr>
              <a:t>, ma deve necessariamente essere finanziata </a:t>
            </a:r>
            <a:r>
              <a:rPr lang="it-IT" dirty="0">
                <a:solidFill>
                  <a:srgbClr val="FF0000"/>
                </a:solidFill>
                <a:sym typeface="Symbol" pitchFamily="18" charset="2"/>
              </a:rPr>
              <a:t>oggi o in futuro</a:t>
            </a:r>
          </a:p>
          <a:p>
            <a:r>
              <a:rPr lang="it-IT" dirty="0">
                <a:sym typeface="Symbol" pitchFamily="18" charset="2"/>
              </a:rPr>
              <a:t>Vincolo intertemporale sui conti pubblici </a:t>
            </a:r>
            <a:r>
              <a:rPr lang="it-IT" dirty="0">
                <a:solidFill>
                  <a:srgbClr val="FF0000"/>
                </a:solidFill>
                <a:sym typeface="Symbol" pitchFamily="18" charset="2"/>
              </a:rPr>
              <a:t>influenza le scelte di consumo dei privati</a:t>
            </a:r>
          </a:p>
          <a:p>
            <a:endParaRPr lang="it-IT"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12</a:t>
            </a:fld>
            <a:endParaRPr lang="it-IT"/>
          </a:p>
        </p:txBody>
      </p:sp>
      <p:sp>
        <p:nvSpPr>
          <p:cNvPr id="52229" name="Rectangle 4"/>
          <p:cNvSpPr>
            <a:spLocks noChangeArrowheads="1"/>
          </p:cNvSpPr>
          <p:nvPr/>
        </p:nvSpPr>
        <p:spPr bwMode="auto">
          <a:xfrm>
            <a:off x="1524001" y="3015734"/>
            <a:ext cx="184731" cy="369332"/>
          </a:xfrm>
          <a:prstGeom prst="rect">
            <a:avLst/>
          </a:prstGeom>
          <a:noFill/>
          <a:ln w="9525">
            <a:noFill/>
            <a:miter lim="800000"/>
            <a:headEnd/>
            <a:tailEnd/>
          </a:ln>
        </p:spPr>
        <p:txBody>
          <a:bodyPr wrap="none" anchor="ctr">
            <a:spAutoFit/>
          </a:bodyPr>
          <a:lstStyle/>
          <a:p>
            <a:endParaRPr lang="it-IT"/>
          </a:p>
        </p:txBody>
      </p:sp>
      <p:graphicFrame>
        <p:nvGraphicFramePr>
          <p:cNvPr id="52226" name="Object 5"/>
          <p:cNvGraphicFramePr>
            <a:graphicFrameLocks noChangeAspect="1"/>
          </p:cNvGraphicFramePr>
          <p:nvPr>
            <p:extLst/>
          </p:nvPr>
        </p:nvGraphicFramePr>
        <p:xfrm>
          <a:off x="5582847" y="2016379"/>
          <a:ext cx="3816350" cy="1062038"/>
        </p:xfrm>
        <a:graphic>
          <a:graphicData uri="http://schemas.openxmlformats.org/presentationml/2006/ole">
            <mc:AlternateContent xmlns:mc="http://schemas.openxmlformats.org/markup-compatibility/2006">
              <mc:Choice xmlns:v="urn:schemas-microsoft-com:vml" Requires="v">
                <p:oleObj spid="_x0000_s1028" name="Equation" r:id="rId5" imgW="1828800" imgH="508000" progId="Equation.3">
                  <p:embed/>
                </p:oleObj>
              </mc:Choice>
              <mc:Fallback>
                <p:oleObj name="Equation" r:id="rId5" imgW="1828800" imgH="508000" progId="Equation.3">
                  <p:embed/>
                  <p:pic>
                    <p:nvPicPr>
                      <p:cNvPr id="52226" name="Object 5"/>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5582847" y="2016379"/>
                        <a:ext cx="3816350" cy="1062038"/>
                      </a:xfrm>
                      <a:prstGeom prst="rect">
                        <a:avLst/>
                      </a:prstGeom>
                      <a:solidFill>
                        <a:schemeClr val="accent1">
                          <a:lumMod val="50000"/>
                        </a:schemeClr>
                      </a:solidFill>
                      <a:extLst/>
                    </p:spPr>
                  </p:pic>
                </p:oleObj>
              </mc:Fallback>
            </mc:AlternateContent>
          </a:graphicData>
        </a:graphic>
      </p:graphicFrame>
    </p:spTree>
    <p:custDataLst>
      <p:tags r:id="rId2"/>
    </p:custDataLst>
    <p:extLst>
      <p:ext uri="{BB962C8B-B14F-4D97-AF65-F5344CB8AC3E}">
        <p14:creationId xmlns:p14="http://schemas.microsoft.com/office/powerpoint/2010/main" val="2224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07266">
                                            <p:txEl>
                                              <p:pRg st="0" end="0"/>
                                            </p:txEl>
                                          </p:spTgt>
                                        </p:tgtEl>
                                        <p:attrNameLst>
                                          <p:attrName>style.visibility</p:attrName>
                                        </p:attrNameLst>
                                      </p:cBhvr>
                                      <p:to>
                                        <p:strVal val="visible"/>
                                      </p:to>
                                    </p:set>
                                    <p:animEffect transition="in" filter="checkerboard(across)">
                                      <p:cBhvr>
                                        <p:cTn id="7" dur="500"/>
                                        <p:tgtEl>
                                          <p:spTgt spid="90726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7266">
                                            <p:txEl>
                                              <p:pRg st="1" end="1"/>
                                            </p:txEl>
                                          </p:spTgt>
                                        </p:tgtEl>
                                        <p:attrNameLst>
                                          <p:attrName>style.visibility</p:attrName>
                                        </p:attrNameLst>
                                      </p:cBhvr>
                                      <p:to>
                                        <p:strVal val="visible"/>
                                      </p:to>
                                    </p:set>
                                    <p:animEffect transition="in" filter="checkerboard(across)">
                                      <p:cBhvr>
                                        <p:cTn id="10" dur="500"/>
                                        <p:tgtEl>
                                          <p:spTgt spid="90726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2226"/>
                                        </p:tgtEl>
                                        <p:attrNameLst>
                                          <p:attrName>style.visibility</p:attrName>
                                        </p:attrNameLst>
                                      </p:cBhvr>
                                      <p:to>
                                        <p:strVal val="visible"/>
                                      </p:to>
                                    </p:set>
                                    <p:anim calcmode="lin" valueType="num">
                                      <p:cBhvr additive="base">
                                        <p:cTn id="15" dur="500" fill="hold"/>
                                        <p:tgtEl>
                                          <p:spTgt spid="52226"/>
                                        </p:tgtEl>
                                        <p:attrNameLst>
                                          <p:attrName>ppt_x</p:attrName>
                                        </p:attrNameLst>
                                      </p:cBhvr>
                                      <p:tavLst>
                                        <p:tav tm="0">
                                          <p:val>
                                            <p:strVal val="#ppt_x"/>
                                          </p:val>
                                        </p:tav>
                                        <p:tav tm="100000">
                                          <p:val>
                                            <p:strVal val="#ppt_x"/>
                                          </p:val>
                                        </p:tav>
                                      </p:tavLst>
                                    </p:anim>
                                    <p:anim calcmode="lin" valueType="num">
                                      <p:cBhvr additive="base">
                                        <p:cTn id="16" dur="500" fill="hold"/>
                                        <p:tgtEl>
                                          <p:spTgt spid="52226"/>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907266">
                                            <p:txEl>
                                              <p:pRg st="3" end="3"/>
                                            </p:txEl>
                                          </p:spTgt>
                                        </p:tgtEl>
                                        <p:attrNameLst>
                                          <p:attrName>style.visibility</p:attrName>
                                        </p:attrNameLst>
                                      </p:cBhvr>
                                      <p:to>
                                        <p:strVal val="visible"/>
                                      </p:to>
                                    </p:set>
                                    <p:animEffect transition="in" filter="checkerboard(across)">
                                      <p:cBhvr>
                                        <p:cTn id="19" dur="500"/>
                                        <p:tgtEl>
                                          <p:spTgt spid="907266">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07266">
                                            <p:txEl>
                                              <p:pRg st="4" end="4"/>
                                            </p:txEl>
                                          </p:spTgt>
                                        </p:tgtEl>
                                        <p:attrNameLst>
                                          <p:attrName>style.visibility</p:attrName>
                                        </p:attrNameLst>
                                      </p:cBhvr>
                                      <p:to>
                                        <p:strVal val="visible"/>
                                      </p:to>
                                    </p:set>
                                    <p:animEffect transition="in" filter="checkerboard(across)">
                                      <p:cBhvr>
                                        <p:cTn id="22" dur="500"/>
                                        <p:tgtEl>
                                          <p:spTgt spid="907266">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07266">
                                            <p:txEl>
                                              <p:pRg st="5" end="5"/>
                                            </p:txEl>
                                          </p:spTgt>
                                        </p:tgtEl>
                                        <p:attrNameLst>
                                          <p:attrName>style.visibility</p:attrName>
                                        </p:attrNameLst>
                                      </p:cBhvr>
                                      <p:to>
                                        <p:strVal val="visible"/>
                                      </p:to>
                                    </p:set>
                                    <p:animEffect transition="in" filter="checkerboard(across)">
                                      <p:cBhvr>
                                        <p:cTn id="25" dur="500"/>
                                        <p:tgtEl>
                                          <p:spTgt spid="907266">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907266">
                                            <p:txEl>
                                              <p:pRg st="6" end="6"/>
                                            </p:txEl>
                                          </p:spTgt>
                                        </p:tgtEl>
                                        <p:attrNameLst>
                                          <p:attrName>style.visibility</p:attrName>
                                        </p:attrNameLst>
                                      </p:cBhvr>
                                      <p:to>
                                        <p:strVal val="visible"/>
                                      </p:to>
                                    </p:set>
                                    <p:animEffect transition="in" filter="checkerboard(across)">
                                      <p:cBhvr>
                                        <p:cTn id="28" dur="500"/>
                                        <p:tgtEl>
                                          <p:spTgt spid="907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a:t>Vincoli e decisioni di consumo</a:t>
            </a:r>
            <a:endParaRPr lang="it-IT" dirty="0"/>
          </a:p>
        </p:txBody>
      </p:sp>
      <p:sp>
        <p:nvSpPr>
          <p:cNvPr id="913410" name="Rectangle 2"/>
          <p:cNvSpPr>
            <a:spLocks noGrp="1" noChangeArrowheads="1"/>
          </p:cNvSpPr>
          <p:nvPr>
            <p:ph type="body" idx="1"/>
          </p:nvPr>
        </p:nvSpPr>
        <p:spPr>
          <a:xfrm>
            <a:off x="722376" y="1557338"/>
            <a:ext cx="10515600" cy="4351338"/>
          </a:xfrm>
        </p:spPr>
        <p:txBody>
          <a:bodyPr>
            <a:normAutofit lnSpcReduction="10000"/>
          </a:bodyPr>
          <a:lstStyle/>
          <a:p>
            <a:r>
              <a:rPr lang="it-IT" dirty="0">
                <a:sym typeface="Symbol" pitchFamily="18" charset="2"/>
              </a:rPr>
              <a:t>Finora abbiamo assunto che la funzione di consumo dipenda dal reddito corrente e dalla propensione al consumo:</a:t>
            </a:r>
          </a:p>
          <a:p>
            <a:r>
              <a:rPr lang="it-IT" dirty="0">
                <a:sym typeface="Symbol" pitchFamily="18" charset="2"/>
              </a:rPr>
              <a:t>    C = C (</a:t>
            </a:r>
            <a:r>
              <a:rPr lang="it-IT" dirty="0" err="1">
                <a:sym typeface="Symbol" pitchFamily="18" charset="2"/>
              </a:rPr>
              <a:t>Y</a:t>
            </a:r>
            <a:r>
              <a:rPr lang="it-IT" sz="2600" baseline="-25000" dirty="0" err="1">
                <a:sym typeface="Symbol" pitchFamily="18" charset="2"/>
              </a:rPr>
              <a:t>d</a:t>
            </a:r>
            <a:r>
              <a:rPr lang="it-IT" dirty="0">
                <a:sym typeface="Symbol" pitchFamily="18" charset="2"/>
              </a:rPr>
              <a:t>) = C</a:t>
            </a:r>
            <a:r>
              <a:rPr lang="it-IT" baseline="-25000" dirty="0">
                <a:sym typeface="Symbol" pitchFamily="18" charset="2"/>
              </a:rPr>
              <a:t>0</a:t>
            </a:r>
            <a:r>
              <a:rPr lang="it-IT" dirty="0">
                <a:sym typeface="Symbol" pitchFamily="18" charset="2"/>
              </a:rPr>
              <a:t> + c</a:t>
            </a:r>
            <a:r>
              <a:rPr lang="it-IT" baseline="-25000" dirty="0">
                <a:sym typeface="Symbol" pitchFamily="18" charset="2"/>
              </a:rPr>
              <a:t>1</a:t>
            </a:r>
            <a:r>
              <a:rPr lang="it-IT" dirty="0">
                <a:sym typeface="Symbol" pitchFamily="18" charset="2"/>
              </a:rPr>
              <a:t>Y</a:t>
            </a:r>
            <a:r>
              <a:rPr lang="it-IT" baseline="-25000" dirty="0">
                <a:sym typeface="Symbol" pitchFamily="18" charset="2"/>
              </a:rPr>
              <a:t>d</a:t>
            </a:r>
          </a:p>
          <a:p>
            <a:r>
              <a:rPr lang="it-IT" dirty="0">
                <a:sym typeface="Symbol" pitchFamily="18" charset="2"/>
              </a:rPr>
              <a:t>Teoria alternativa del consumo    “</a:t>
            </a:r>
            <a:r>
              <a:rPr lang="it-IT" dirty="0">
                <a:solidFill>
                  <a:srgbClr val="FF0000"/>
                </a:solidFill>
                <a:sym typeface="Symbol" pitchFamily="18" charset="2"/>
              </a:rPr>
              <a:t>Teoria del reddito permanente</a:t>
            </a:r>
            <a:r>
              <a:rPr lang="it-IT" dirty="0">
                <a:sym typeface="Symbol" pitchFamily="18" charset="2"/>
              </a:rPr>
              <a:t>” o del «ciclo vitale» che è </a:t>
            </a:r>
            <a:r>
              <a:rPr lang="it-IT" dirty="0" err="1">
                <a:sym typeface="Symbol" pitchFamily="18" charset="2"/>
              </a:rPr>
              <a:t>microfondato</a:t>
            </a:r>
            <a:r>
              <a:rPr lang="it-IT" dirty="0">
                <a:sym typeface="Symbol" pitchFamily="18" charset="2"/>
              </a:rPr>
              <a:t>, cioè</a:t>
            </a:r>
          </a:p>
          <a:p>
            <a:r>
              <a:rPr lang="it-IT" dirty="0">
                <a:sym typeface="Symbol" pitchFamily="18" charset="2"/>
              </a:rPr>
              <a:t>Le famiglie pianificano i propri consumi tenendo conto dei redditi correnti e dei redditi futuri, </a:t>
            </a:r>
          </a:p>
          <a:p>
            <a:r>
              <a:rPr lang="it-IT" dirty="0">
                <a:sym typeface="Symbol" pitchFamily="18" charset="2"/>
              </a:rPr>
              <a:t>Il Consumo di oggi viene determinato sulla base della media dei redditi presenti e futuri (reddito medio = “reddito permanente”)</a:t>
            </a:r>
          </a:p>
          <a:p>
            <a:r>
              <a:rPr lang="it-IT" dirty="0">
                <a:sym typeface="Symbol" pitchFamily="18" charset="2"/>
              </a:rPr>
              <a:t>    C = C (</a:t>
            </a:r>
            <a:r>
              <a:rPr lang="it-IT" dirty="0" err="1">
                <a:sym typeface="Symbol" pitchFamily="18" charset="2"/>
              </a:rPr>
              <a:t>Y</a:t>
            </a:r>
            <a:r>
              <a:rPr lang="it-IT" baseline="-25000" dirty="0" err="1">
                <a:sym typeface="Symbol" pitchFamily="18" charset="2"/>
              </a:rPr>
              <a:t>dp</a:t>
            </a:r>
            <a:r>
              <a:rPr lang="it-IT" dirty="0">
                <a:sym typeface="Symbol" pitchFamily="18" charset="2"/>
              </a:rPr>
              <a:t>)= C</a:t>
            </a:r>
            <a:r>
              <a:rPr lang="it-IT" baseline="-25000" dirty="0">
                <a:sym typeface="Symbol" pitchFamily="18" charset="2"/>
              </a:rPr>
              <a:t>0</a:t>
            </a:r>
            <a:r>
              <a:rPr lang="it-IT" dirty="0">
                <a:sym typeface="Symbol" pitchFamily="18" charset="2"/>
              </a:rPr>
              <a:t>+cY</a:t>
            </a:r>
            <a:r>
              <a:rPr lang="it-IT" baseline="-25000" dirty="0">
                <a:sym typeface="Symbol" pitchFamily="18" charset="2"/>
              </a:rPr>
              <a:t>d</a:t>
            </a:r>
            <a:r>
              <a:rPr lang="it-IT" dirty="0">
                <a:sym typeface="Symbol" pitchFamily="18" charset="2"/>
              </a:rPr>
              <a:t>+dW</a:t>
            </a: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13</a:t>
            </a:fld>
            <a:endParaRPr lang="it-IT"/>
          </a:p>
        </p:txBody>
      </p:sp>
      <p:sp>
        <p:nvSpPr>
          <p:cNvPr id="3" name="Ovale 2">
            <a:extLst>
              <a:ext uri="{FF2B5EF4-FFF2-40B4-BE49-F238E27FC236}">
                <a16:creationId xmlns:a16="http://schemas.microsoft.com/office/drawing/2014/main" id="{728FE53F-EA6C-4D53-8C65-D50DC8812D4A}"/>
              </a:ext>
            </a:extLst>
          </p:cNvPr>
          <p:cNvSpPr/>
          <p:nvPr/>
        </p:nvSpPr>
        <p:spPr>
          <a:xfrm>
            <a:off x="4311904" y="5163657"/>
            <a:ext cx="390144" cy="568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5D5A568E-2BF9-41AE-8E01-73AE8A4AC27C}"/>
              </a:ext>
            </a:extLst>
          </p:cNvPr>
          <p:cNvSpPr/>
          <p:nvPr/>
        </p:nvSpPr>
        <p:spPr>
          <a:xfrm>
            <a:off x="4860544" y="5132451"/>
            <a:ext cx="2239264" cy="1589024"/>
          </a:xfrm>
          <a:prstGeom prst="rightArrow">
            <a:avLst>
              <a:gd name="adj1" fmla="val 50000"/>
              <a:gd name="adj2" fmla="val 8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risparmi accumulati o ricchezza (W)</a:t>
            </a:r>
          </a:p>
        </p:txBody>
      </p:sp>
      <p:sp>
        <p:nvSpPr>
          <p:cNvPr id="6" name="Rettangolo 5">
            <a:extLst>
              <a:ext uri="{FF2B5EF4-FFF2-40B4-BE49-F238E27FC236}">
                <a16:creationId xmlns:a16="http://schemas.microsoft.com/office/drawing/2014/main" id="{A3D163EC-B465-4B5A-9639-F5476A334B75}"/>
              </a:ext>
            </a:extLst>
          </p:cNvPr>
          <p:cNvSpPr/>
          <p:nvPr/>
        </p:nvSpPr>
        <p:spPr>
          <a:xfrm>
            <a:off x="447341" y="6125517"/>
            <a:ext cx="3194208"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it-IT" sz="2400" dirty="0" err="1">
                <a:solidFill>
                  <a:srgbClr val="FF0000"/>
                </a:solidFill>
                <a:sym typeface="Symbol" pitchFamily="18" charset="2"/>
              </a:rPr>
              <a:t>Y</a:t>
            </a:r>
            <a:r>
              <a:rPr lang="it-IT" sz="2400" baseline="-25000" dirty="0" err="1">
                <a:solidFill>
                  <a:srgbClr val="FF0000"/>
                </a:solidFill>
                <a:sym typeface="Symbol" pitchFamily="18" charset="2"/>
              </a:rPr>
              <a:t>dp</a:t>
            </a:r>
            <a:r>
              <a:rPr lang="it-IT" sz="2400" dirty="0">
                <a:sym typeface="Symbol" pitchFamily="18" charset="2"/>
              </a:rPr>
              <a:t> reddito permanente </a:t>
            </a:r>
            <a:endParaRPr lang="it-IT" sz="2400" dirty="0"/>
          </a:p>
        </p:txBody>
      </p:sp>
      <p:sp>
        <p:nvSpPr>
          <p:cNvPr id="7" name="Freccia in giù 6">
            <a:extLst>
              <a:ext uri="{FF2B5EF4-FFF2-40B4-BE49-F238E27FC236}">
                <a16:creationId xmlns:a16="http://schemas.microsoft.com/office/drawing/2014/main" id="{AE7C5A73-1166-4D0E-A245-9B3268529DD3}"/>
              </a:ext>
            </a:extLst>
          </p:cNvPr>
          <p:cNvSpPr/>
          <p:nvPr/>
        </p:nvSpPr>
        <p:spPr>
          <a:xfrm>
            <a:off x="2352548" y="5926963"/>
            <a:ext cx="265176" cy="25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4258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3410">
                                            <p:txEl>
                                              <p:pRg st="0" end="0"/>
                                            </p:txEl>
                                          </p:spTgt>
                                        </p:tgtEl>
                                        <p:attrNameLst>
                                          <p:attrName>style.visibility</p:attrName>
                                        </p:attrNameLst>
                                      </p:cBhvr>
                                      <p:to>
                                        <p:strVal val="visible"/>
                                      </p:to>
                                    </p:set>
                                    <p:animEffect transition="in" filter="checkerboard(across)">
                                      <p:cBhvr>
                                        <p:cTn id="7" dur="500"/>
                                        <p:tgtEl>
                                          <p:spTgt spid="9134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3410">
                                            <p:txEl>
                                              <p:pRg st="1" end="1"/>
                                            </p:txEl>
                                          </p:spTgt>
                                        </p:tgtEl>
                                        <p:attrNameLst>
                                          <p:attrName>style.visibility</p:attrName>
                                        </p:attrNameLst>
                                      </p:cBhvr>
                                      <p:to>
                                        <p:strVal val="visible"/>
                                      </p:to>
                                    </p:set>
                                    <p:animEffect transition="in" filter="checkerboard(across)">
                                      <p:cBhvr>
                                        <p:cTn id="10" dur="500"/>
                                        <p:tgtEl>
                                          <p:spTgt spid="91341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3410">
                                            <p:txEl>
                                              <p:pRg st="2" end="2"/>
                                            </p:txEl>
                                          </p:spTgt>
                                        </p:tgtEl>
                                        <p:attrNameLst>
                                          <p:attrName>style.visibility</p:attrName>
                                        </p:attrNameLst>
                                      </p:cBhvr>
                                      <p:to>
                                        <p:strVal val="visible"/>
                                      </p:to>
                                    </p:set>
                                    <p:animEffect transition="in" filter="checkerboard(across)">
                                      <p:cBhvr>
                                        <p:cTn id="13" dur="500"/>
                                        <p:tgtEl>
                                          <p:spTgt spid="91341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3410">
                                            <p:txEl>
                                              <p:pRg st="3" end="3"/>
                                            </p:txEl>
                                          </p:spTgt>
                                        </p:tgtEl>
                                        <p:attrNameLst>
                                          <p:attrName>style.visibility</p:attrName>
                                        </p:attrNameLst>
                                      </p:cBhvr>
                                      <p:to>
                                        <p:strVal val="visible"/>
                                      </p:to>
                                    </p:set>
                                    <p:animEffect transition="in" filter="checkerboard(across)">
                                      <p:cBhvr>
                                        <p:cTn id="16" dur="500"/>
                                        <p:tgtEl>
                                          <p:spTgt spid="913410">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3410">
                                            <p:txEl>
                                              <p:pRg st="4" end="4"/>
                                            </p:txEl>
                                          </p:spTgt>
                                        </p:tgtEl>
                                        <p:attrNameLst>
                                          <p:attrName>style.visibility</p:attrName>
                                        </p:attrNameLst>
                                      </p:cBhvr>
                                      <p:to>
                                        <p:strVal val="visible"/>
                                      </p:to>
                                    </p:set>
                                    <p:animEffect transition="in" filter="checkerboard(across)">
                                      <p:cBhvr>
                                        <p:cTn id="19" dur="500"/>
                                        <p:tgtEl>
                                          <p:spTgt spid="913410">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3410">
                                            <p:txEl>
                                              <p:pRg st="5" end="5"/>
                                            </p:txEl>
                                          </p:spTgt>
                                        </p:tgtEl>
                                        <p:attrNameLst>
                                          <p:attrName>style.visibility</p:attrName>
                                        </p:attrNameLst>
                                      </p:cBhvr>
                                      <p:to>
                                        <p:strVal val="visible"/>
                                      </p:to>
                                    </p:set>
                                    <p:animEffect transition="in" filter="checkerboard(across)">
                                      <p:cBhvr>
                                        <p:cTn id="22" dur="500"/>
                                        <p:tgtEl>
                                          <p:spTgt spid="913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365126"/>
            <a:ext cx="10515600" cy="561386"/>
          </a:xfrm>
        </p:spPr>
        <p:txBody>
          <a:bodyPr>
            <a:normAutofit fontScale="90000"/>
          </a:bodyPr>
          <a:lstStyle/>
          <a:p>
            <a:r>
              <a:rPr lang="it-IT" dirty="0"/>
              <a:t>Vincoli e decisioni di consumo</a:t>
            </a:r>
            <a:endParaRPr lang="en-US" dirty="0"/>
          </a:p>
        </p:txBody>
      </p:sp>
      <mc:AlternateContent xmlns:mc="http://schemas.openxmlformats.org/markup-compatibility/2006" xmlns:a14="http://schemas.microsoft.com/office/drawing/2010/main">
        <mc:Choice Requires="a14">
          <p:sp>
            <p:nvSpPr>
              <p:cNvPr id="915458" name="Rectangle 2"/>
              <p:cNvSpPr>
                <a:spLocks noGrp="1" noChangeArrowheads="1"/>
              </p:cNvSpPr>
              <p:nvPr>
                <p:ph type="body" idx="1"/>
              </p:nvPr>
            </p:nvSpPr>
            <p:spPr>
              <a:xfrm>
                <a:off x="795811" y="3450320"/>
                <a:ext cx="10515600" cy="3088592"/>
              </a:xfrm>
            </p:spPr>
            <p:txBody>
              <a:bodyPr>
                <a:normAutofit fontScale="92500"/>
              </a:bodyPr>
              <a:lstStyle/>
              <a:p>
                <a:r>
                  <a:rPr lang="it-IT" dirty="0">
                    <a:sym typeface="Symbol" pitchFamily="18" charset="2"/>
                  </a:rPr>
                  <a:t>espresso come vincolo intertemporale del consumatore sarà invece:</a:t>
                </a:r>
              </a:p>
              <a:p>
                <a14:m>
                  <m:oMath xmlns:m="http://schemas.openxmlformats.org/officeDocument/2006/math">
                    <m:nary>
                      <m:naryPr>
                        <m:chr m:val="∑"/>
                        <m:ctrlPr>
                          <a:rPr lang="it-IT"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i="1" smtClean="0">
                            <a:latin typeface="Cambria Math" panose="02040503050406030204" pitchFamily="18" charset="0"/>
                            <a:ea typeface="Cambria Math" panose="02040503050406030204" pitchFamily="18" charset="0"/>
                            <a:sym typeface="Symbol" pitchFamily="18" charset="2"/>
                          </a:rPr>
                          <m:t>∞</m:t>
                        </m:r>
                      </m:sup>
                      <m:e>
                        <m:f>
                          <m:fPr>
                            <m:ctrlPr>
                              <a:rPr lang="it-IT" i="1" smtClean="0">
                                <a:latin typeface="Cambria Math" panose="02040503050406030204" pitchFamily="18" charset="0"/>
                                <a:sym typeface="Symbol" pitchFamily="18" charset="2"/>
                              </a:rPr>
                            </m:ctrlPr>
                          </m:fPr>
                          <m:num>
                            <m:sSub>
                              <m:sSubPr>
                                <m:ctrlPr>
                                  <a:rPr lang="it-IT"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𝑌</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b="0" i="1" smtClean="0">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𝑇</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smtClean="0">
                                    <a:latin typeface="Cambria Math" panose="02040503050406030204" pitchFamily="18" charset="0"/>
                                    <a:sym typeface="Symbol" pitchFamily="18" charset="2"/>
                                  </a:rPr>
                                </m:ctrlPr>
                              </m:sSupPr>
                              <m:e>
                                <m:d>
                                  <m:dPr>
                                    <m:ctrlPr>
                                      <a:rPr lang="it-IT" i="1" smtClean="0">
                                        <a:latin typeface="Cambria Math" panose="02040503050406030204" pitchFamily="18" charset="0"/>
                                        <a:sym typeface="Symbol" pitchFamily="18" charset="2"/>
                                      </a:rPr>
                                    </m:ctrlPr>
                                  </m:dPr>
                                  <m:e>
                                    <m:r>
                                      <a:rPr lang="it-IT" b="0" i="1" smtClean="0">
                                        <a:latin typeface="Cambria Math" panose="02040503050406030204" pitchFamily="18" charset="0"/>
                                        <a:sym typeface="Symbol" pitchFamily="18" charset="2"/>
                                      </a:rPr>
                                      <m:t>1+</m:t>
                                    </m:r>
                                    <m:r>
                                      <a:rPr lang="it-IT" b="0" i="1" smtClean="0">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r>
                      <a:rPr lang="it-IT" b="0" i="0"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ea typeface="Cambria Math" panose="02040503050406030204" pitchFamily="18" charset="0"/>
                            <a:sym typeface="Symbol" pitchFamily="18" charset="2"/>
                          </a:rPr>
                          <m:t>∞</m:t>
                        </m:r>
                      </m:sup>
                      <m:e>
                        <m:f>
                          <m:fPr>
                            <m:ctrlPr>
                              <a:rPr lang="it-IT" b="0" i="1" smtClean="0">
                                <a:latin typeface="Cambria Math" panose="02040503050406030204" pitchFamily="18" charset="0"/>
                                <a:sym typeface="Symbol" pitchFamily="18" charset="2"/>
                              </a:rPr>
                            </m:ctrlPr>
                          </m:fPr>
                          <m:num>
                            <m:sSub>
                              <m:sSubPr>
                                <m:ctrlPr>
                                  <a:rPr lang="it-IT" b="0"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𝐶</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b="0" i="1" smtClean="0">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oMath>
                </a14:m>
                <a:endParaRPr lang="it-IT" dirty="0">
                  <a:sym typeface="Symbol" pitchFamily="18" charset="2"/>
                </a:endParaRPr>
              </a:p>
              <a:p>
                <a:r>
                  <a:rPr lang="it-IT" dirty="0">
                    <a:sym typeface="Symbol" pitchFamily="18" charset="2"/>
                  </a:rPr>
                  <a:t>Appare chiaro che l’effetto sul consumo dipende da come sia percepito l’effetto delle imposte sul reddito disponibile attuale e/o futuro</a:t>
                </a:r>
              </a:p>
              <a:p>
                <a:r>
                  <a:rPr lang="it-IT" dirty="0">
                    <a:sym typeface="Symbol" pitchFamily="18" charset="2"/>
                  </a:rPr>
                  <a:t>Confrontiamo gli effetti della politica fiscale nei due casi (reddito corrente vs reddito permanente)</a:t>
                </a:r>
              </a:p>
            </p:txBody>
          </p:sp>
        </mc:Choice>
        <mc:Fallback xmlns="">
          <p:sp>
            <p:nvSpPr>
              <p:cNvPr id="915458" name="Rectangle 2"/>
              <p:cNvSpPr>
                <a:spLocks noGrp="1" noRot="1" noChangeAspect="1" noMove="1" noResize="1" noEditPoints="1" noAdjustHandles="1" noChangeArrowheads="1" noChangeShapeType="1" noTextEdit="1"/>
              </p:cNvSpPr>
              <p:nvPr>
                <p:ph type="body" idx="1"/>
              </p:nvPr>
            </p:nvSpPr>
            <p:spPr>
              <a:xfrm>
                <a:off x="795811" y="3450320"/>
                <a:ext cx="10515600" cy="3088592"/>
              </a:xfrm>
              <a:blipFill>
                <a:blip r:embed="rId4"/>
                <a:stretch>
                  <a:fillRect l="-928" t="-2959"/>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14</a:t>
            </a:fld>
            <a:endParaRPr lang="it-IT"/>
          </a:p>
        </p:txBody>
      </p:sp>
      <p:sp>
        <p:nvSpPr>
          <p:cNvPr id="3" name="Ovale 2">
            <a:extLst>
              <a:ext uri="{FF2B5EF4-FFF2-40B4-BE49-F238E27FC236}">
                <a16:creationId xmlns:a16="http://schemas.microsoft.com/office/drawing/2014/main" id="{2D7A7B57-0112-4E6E-BB58-25D8FEB93381}"/>
              </a:ext>
            </a:extLst>
          </p:cNvPr>
          <p:cNvSpPr/>
          <p:nvPr/>
        </p:nvSpPr>
        <p:spPr>
          <a:xfrm>
            <a:off x="2414986" y="3862335"/>
            <a:ext cx="694944" cy="4429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C86B790-13B5-473E-B9EC-3D512E5D479B}"/>
              </a:ext>
            </a:extLst>
          </p:cNvPr>
          <p:cNvPicPr>
            <a:picLocks noChangeAspect="1"/>
          </p:cNvPicPr>
          <p:nvPr/>
        </p:nvPicPr>
        <p:blipFill>
          <a:blip r:embed="rId5"/>
          <a:stretch>
            <a:fillRect/>
          </a:stretch>
        </p:blipFill>
        <p:spPr>
          <a:xfrm>
            <a:off x="1684537" y="1036681"/>
            <a:ext cx="6267450" cy="2089150"/>
          </a:xfrm>
          <a:prstGeom prst="rect">
            <a:avLst/>
          </a:prstGeom>
        </p:spPr>
      </p:pic>
      <p:sp>
        <p:nvSpPr>
          <p:cNvPr id="8" name="Freccia a sinistra 7">
            <a:extLst>
              <a:ext uri="{FF2B5EF4-FFF2-40B4-BE49-F238E27FC236}">
                <a16:creationId xmlns:a16="http://schemas.microsoft.com/office/drawing/2014/main" id="{7BEF83F3-2F6D-40BA-94E3-B6A9D5211615}"/>
              </a:ext>
            </a:extLst>
          </p:cNvPr>
          <p:cNvSpPr/>
          <p:nvPr/>
        </p:nvSpPr>
        <p:spPr>
          <a:xfrm>
            <a:off x="9010776" y="2186082"/>
            <a:ext cx="521731" cy="254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D659F8E0-DFAB-4A51-B22A-D92835207BFF}"/>
              </a:ext>
            </a:extLst>
          </p:cNvPr>
          <p:cNvSpPr/>
          <p:nvPr/>
        </p:nvSpPr>
        <p:spPr>
          <a:xfrm>
            <a:off x="8183175" y="2602611"/>
            <a:ext cx="3445422" cy="523220"/>
          </a:xfrm>
          <a:prstGeom prst="rect">
            <a:avLst/>
          </a:prstGeom>
        </p:spPr>
        <p:txBody>
          <a:bodyPr wrap="square">
            <a:spAutoFit/>
          </a:bodyPr>
          <a:lstStyle/>
          <a:p>
            <a:r>
              <a:rPr lang="it-IT" sz="1400" dirty="0">
                <a:hlinkClick r:id="rId6"/>
              </a:rPr>
              <a:t>https://www.bancaditalia.it/pubblicazioni/indagine-famiglie/bil-fam2020/index.html</a:t>
            </a:r>
            <a:r>
              <a:rPr lang="it-IT" sz="1400" dirty="0"/>
              <a:t> </a:t>
            </a:r>
          </a:p>
        </p:txBody>
      </p:sp>
    </p:spTree>
    <p:custDataLst>
      <p:tags r:id="rId1"/>
    </p:custDataLst>
    <p:extLst>
      <p:ext uri="{BB962C8B-B14F-4D97-AF65-F5344CB8AC3E}">
        <p14:creationId xmlns:p14="http://schemas.microsoft.com/office/powerpoint/2010/main" val="37528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5458">
                                            <p:txEl>
                                              <p:pRg st="0" end="0"/>
                                            </p:txEl>
                                          </p:spTgt>
                                        </p:tgtEl>
                                        <p:attrNameLst>
                                          <p:attrName>style.visibility</p:attrName>
                                        </p:attrNameLst>
                                      </p:cBhvr>
                                      <p:to>
                                        <p:strVal val="visible"/>
                                      </p:to>
                                    </p:set>
                                    <p:animEffect transition="in" filter="checkerboard(across)">
                                      <p:cBhvr>
                                        <p:cTn id="7" dur="500"/>
                                        <p:tgtEl>
                                          <p:spTgt spid="9154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5458">
                                            <p:txEl>
                                              <p:pRg st="1" end="1"/>
                                            </p:txEl>
                                          </p:spTgt>
                                        </p:tgtEl>
                                        <p:attrNameLst>
                                          <p:attrName>style.visibility</p:attrName>
                                        </p:attrNameLst>
                                      </p:cBhvr>
                                      <p:to>
                                        <p:strVal val="visible"/>
                                      </p:to>
                                    </p:set>
                                    <p:animEffect transition="in" filter="checkerboard(across)">
                                      <p:cBhvr>
                                        <p:cTn id="10" dur="500"/>
                                        <p:tgtEl>
                                          <p:spTgt spid="9154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5458">
                                            <p:txEl>
                                              <p:pRg st="2" end="2"/>
                                            </p:txEl>
                                          </p:spTgt>
                                        </p:tgtEl>
                                        <p:attrNameLst>
                                          <p:attrName>style.visibility</p:attrName>
                                        </p:attrNameLst>
                                      </p:cBhvr>
                                      <p:to>
                                        <p:strVal val="visible"/>
                                      </p:to>
                                    </p:set>
                                    <p:animEffect transition="in" filter="checkerboard(across)">
                                      <p:cBhvr>
                                        <p:cTn id="13" dur="500"/>
                                        <p:tgtEl>
                                          <p:spTgt spid="91545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5458">
                                            <p:txEl>
                                              <p:pRg st="3" end="3"/>
                                            </p:txEl>
                                          </p:spTgt>
                                        </p:tgtEl>
                                        <p:attrNameLst>
                                          <p:attrName>style.visibility</p:attrName>
                                        </p:attrNameLst>
                                      </p:cBhvr>
                                      <p:to>
                                        <p:strVal val="visible"/>
                                      </p:to>
                                    </p:set>
                                    <p:animEffect transition="in" filter="checkerboard(across)">
                                      <p:cBhvr>
                                        <p:cTn id="16" dur="500"/>
                                        <p:tgtEl>
                                          <p:spTgt spid="915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 a reddito corrente</a:t>
            </a:r>
          </a:p>
        </p:txBody>
      </p:sp>
      <p:sp>
        <p:nvSpPr>
          <p:cNvPr id="917506" name="Rectangle 2"/>
          <p:cNvSpPr>
            <a:spLocks noGrp="1" noChangeArrowheads="1"/>
          </p:cNvSpPr>
          <p:nvPr>
            <p:ph type="body" idx="1"/>
          </p:nvPr>
        </p:nvSpPr>
        <p:spPr/>
        <p:txBody>
          <a:bodyPr>
            <a:normAutofit/>
          </a:bodyPr>
          <a:lstStyle/>
          <a:p>
            <a:pPr>
              <a:spcAft>
                <a:spcPts val="600"/>
              </a:spcAft>
            </a:pPr>
            <a:r>
              <a:rPr lang="it-IT" sz="3200" u="sng" dirty="0">
                <a:sym typeface="Symbol" pitchFamily="18" charset="2"/>
              </a:rPr>
              <a:t>Manovra T senza modificare G</a:t>
            </a:r>
          </a:p>
          <a:p>
            <a:pPr>
              <a:spcAft>
                <a:spcPts val="600"/>
              </a:spcAft>
            </a:pPr>
            <a:r>
              <a:rPr lang="it-IT" sz="3200" dirty="0">
                <a:sym typeface="Symbol" pitchFamily="18" charset="2"/>
              </a:rPr>
              <a:t>1) </a:t>
            </a:r>
            <a:r>
              <a:rPr lang="it-IT" sz="3200" b="1" dirty="0">
                <a:sym typeface="Symbol" pitchFamily="18" charset="2"/>
              </a:rPr>
              <a:t>Reddito corrente</a:t>
            </a:r>
            <a:r>
              <a:rPr lang="it-IT" sz="3200" dirty="0">
                <a:sym typeface="Symbol" pitchFamily="18" charset="2"/>
              </a:rPr>
              <a:t>:</a:t>
            </a:r>
          </a:p>
          <a:p>
            <a:pPr>
              <a:spcAft>
                <a:spcPts val="600"/>
              </a:spcAft>
            </a:pPr>
            <a:r>
              <a:rPr lang="it-IT" sz="3200" dirty="0">
                <a:sym typeface="Symbol" pitchFamily="18" charset="2"/>
              </a:rPr>
              <a:t>T oggi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correnteC Y</a:t>
            </a:r>
          </a:p>
          <a:p>
            <a:pPr>
              <a:spcAft>
                <a:spcPts val="600"/>
              </a:spcAft>
            </a:pPr>
            <a:r>
              <a:rPr lang="it-IT" sz="3200" dirty="0">
                <a:sym typeface="Symbol" pitchFamily="18" charset="2"/>
              </a:rPr>
              <a:t>Vincolo intertemporale  in futuro T</a:t>
            </a:r>
          </a:p>
          <a:p>
            <a:pPr>
              <a:spcAft>
                <a:spcPts val="600"/>
              </a:spcAft>
            </a:pPr>
            <a:r>
              <a:rPr lang="it-IT" sz="3200" dirty="0">
                <a:sym typeface="Symbol" pitchFamily="18" charset="2"/>
              </a:rPr>
              <a:t>T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futuri  In futuro effetti restrittivi </a:t>
            </a:r>
          </a:p>
          <a:p>
            <a:pPr>
              <a:spcAft>
                <a:spcPts val="600"/>
              </a:spcAft>
            </a:pPr>
            <a:r>
              <a:rPr lang="it-IT" sz="3200" dirty="0">
                <a:sym typeface="Symbol" pitchFamily="18" charset="2"/>
              </a:rPr>
              <a:t>T futuro </a:t>
            </a:r>
            <a:r>
              <a:rPr lang="it-IT" sz="3200" dirty="0">
                <a:highlight>
                  <a:srgbClr val="FFFF00"/>
                </a:highlight>
                <a:sym typeface="Symbol" pitchFamily="18" charset="2"/>
              </a:rPr>
              <a:t>non influenza Y corrente </a:t>
            </a:r>
            <a:r>
              <a:rPr lang="it-IT" sz="3200" dirty="0">
                <a:sym typeface="Symbol" pitchFamily="18" charset="2"/>
              </a:rPr>
              <a:t> </a:t>
            </a:r>
            <a:r>
              <a:rPr lang="it-IT" sz="3200" dirty="0">
                <a:solidFill>
                  <a:srgbClr val="FF0000"/>
                </a:solidFill>
                <a:sym typeface="Symbol" pitchFamily="18" charset="2"/>
              </a:rPr>
              <a:t>oggi non cambiano gli effetti espansivi della manovra</a:t>
            </a:r>
          </a:p>
          <a:p>
            <a:pPr>
              <a:spcAft>
                <a:spcPts val="600"/>
              </a:spcAft>
            </a:pPr>
            <a:endParaRPr lang="it-IT" sz="3200"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15</a:t>
            </a:fld>
            <a:endParaRPr lang="it-IT"/>
          </a:p>
        </p:txBody>
      </p:sp>
    </p:spTree>
    <p:custDataLst>
      <p:tags r:id="rId1"/>
    </p:custDataLst>
    <p:extLst>
      <p:ext uri="{BB962C8B-B14F-4D97-AF65-F5344CB8AC3E}">
        <p14:creationId xmlns:p14="http://schemas.microsoft.com/office/powerpoint/2010/main" val="32815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7506">
                                            <p:txEl>
                                              <p:pRg st="1" end="1"/>
                                            </p:txEl>
                                          </p:spTgt>
                                        </p:tgtEl>
                                        <p:attrNameLst>
                                          <p:attrName>style.visibility</p:attrName>
                                        </p:attrNameLst>
                                      </p:cBhvr>
                                      <p:to>
                                        <p:strVal val="visible"/>
                                      </p:to>
                                    </p:set>
                                    <p:animEffect transition="in" filter="checkerboard(across)">
                                      <p:cBhvr>
                                        <p:cTn id="7" dur="500"/>
                                        <p:tgtEl>
                                          <p:spTgt spid="917506">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7506">
                                            <p:txEl>
                                              <p:pRg st="0" end="0"/>
                                            </p:txEl>
                                          </p:spTgt>
                                        </p:tgtEl>
                                        <p:attrNameLst>
                                          <p:attrName>style.visibility</p:attrName>
                                        </p:attrNameLst>
                                      </p:cBhvr>
                                      <p:to>
                                        <p:strVal val="visible"/>
                                      </p:to>
                                    </p:set>
                                    <p:animEffect transition="in" filter="checkerboard(across)">
                                      <p:cBhvr>
                                        <p:cTn id="10" dur="500"/>
                                        <p:tgtEl>
                                          <p:spTgt spid="917506">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7506">
                                            <p:txEl>
                                              <p:pRg st="2" end="2"/>
                                            </p:txEl>
                                          </p:spTgt>
                                        </p:tgtEl>
                                        <p:attrNameLst>
                                          <p:attrName>style.visibility</p:attrName>
                                        </p:attrNameLst>
                                      </p:cBhvr>
                                      <p:to>
                                        <p:strVal val="visible"/>
                                      </p:to>
                                    </p:set>
                                    <p:animEffect transition="in" filter="checkerboard(across)">
                                      <p:cBhvr>
                                        <p:cTn id="13" dur="500"/>
                                        <p:tgtEl>
                                          <p:spTgt spid="917506">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7506">
                                            <p:txEl>
                                              <p:pRg st="3" end="3"/>
                                            </p:txEl>
                                          </p:spTgt>
                                        </p:tgtEl>
                                        <p:attrNameLst>
                                          <p:attrName>style.visibility</p:attrName>
                                        </p:attrNameLst>
                                      </p:cBhvr>
                                      <p:to>
                                        <p:strVal val="visible"/>
                                      </p:to>
                                    </p:set>
                                    <p:animEffect transition="in" filter="checkerboard(across)">
                                      <p:cBhvr>
                                        <p:cTn id="16" dur="500"/>
                                        <p:tgtEl>
                                          <p:spTgt spid="917506">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7506">
                                            <p:txEl>
                                              <p:pRg st="4" end="4"/>
                                            </p:txEl>
                                          </p:spTgt>
                                        </p:tgtEl>
                                        <p:attrNameLst>
                                          <p:attrName>style.visibility</p:attrName>
                                        </p:attrNameLst>
                                      </p:cBhvr>
                                      <p:to>
                                        <p:strVal val="visible"/>
                                      </p:to>
                                    </p:set>
                                    <p:animEffect transition="in" filter="checkerboard(across)">
                                      <p:cBhvr>
                                        <p:cTn id="19" dur="500"/>
                                        <p:tgtEl>
                                          <p:spTgt spid="917506">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7506">
                                            <p:txEl>
                                              <p:pRg st="5" end="5"/>
                                            </p:txEl>
                                          </p:spTgt>
                                        </p:tgtEl>
                                        <p:attrNameLst>
                                          <p:attrName>style.visibility</p:attrName>
                                        </p:attrNameLst>
                                      </p:cBhvr>
                                      <p:to>
                                        <p:strVal val="visible"/>
                                      </p:to>
                                    </p:set>
                                    <p:animEffect transition="in" filter="checkerboard(across)">
                                      <p:cBhvr>
                                        <p:cTn id="22" dur="500"/>
                                        <p:tgtEl>
                                          <p:spTgt spid="917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 a reddito permanente</a:t>
            </a:r>
          </a:p>
        </p:txBody>
      </p:sp>
      <mc:AlternateContent xmlns:mc="http://schemas.openxmlformats.org/markup-compatibility/2006" xmlns:a14="http://schemas.microsoft.com/office/drawing/2010/main">
        <mc:Choice Requires="a14">
          <p:sp>
            <p:nvSpPr>
              <p:cNvPr id="919554" name="Rectangle 2"/>
              <p:cNvSpPr>
                <a:spLocks noGrp="1" noChangeArrowheads="1"/>
              </p:cNvSpPr>
              <p:nvPr>
                <p:ph type="body" idx="1"/>
              </p:nvPr>
            </p:nvSpPr>
            <p:spPr/>
            <p:txBody>
              <a:bodyPr>
                <a:normAutofit fontScale="77500" lnSpcReduction="20000"/>
              </a:bodyPr>
              <a:lstStyle/>
              <a:p>
                <a:r>
                  <a:rPr lang="it-IT" dirty="0">
                    <a:sym typeface="Symbol" pitchFamily="18" charset="2"/>
                  </a:rPr>
                  <a:t>2) </a:t>
                </a:r>
                <a:r>
                  <a:rPr lang="it-IT" b="1" dirty="0">
                    <a:sym typeface="Symbol" pitchFamily="18" charset="2"/>
                  </a:rPr>
                  <a:t>Reddito permanente</a:t>
                </a:r>
              </a:p>
              <a:p>
                <a:r>
                  <a:rPr lang="it-IT" dirty="0">
                    <a:sym typeface="Symbol" pitchFamily="18" charset="2"/>
                  </a:rPr>
                  <a:t>T oggi  </a:t>
                </a:r>
                <a:r>
                  <a:rPr lang="it-IT" dirty="0" err="1">
                    <a:sym typeface="Symbol" pitchFamily="18" charset="2"/>
                  </a:rPr>
                  <a:t>Y</a:t>
                </a:r>
                <a:r>
                  <a:rPr lang="it-IT" baseline="-25000" dirty="0" err="1">
                    <a:sym typeface="Symbol" pitchFamily="18" charset="2"/>
                  </a:rPr>
                  <a:t>d</a:t>
                </a:r>
                <a:r>
                  <a:rPr lang="it-IT" dirty="0">
                    <a:sym typeface="Symbol" pitchFamily="18" charset="2"/>
                  </a:rPr>
                  <a:t> corrente  Y permanente (media di reddito corrente e redditi futuri)  C  Y</a:t>
                </a:r>
              </a:p>
              <a:p>
                <a:r>
                  <a:rPr lang="it-IT" dirty="0">
                    <a:sym typeface="Symbol" pitchFamily="18" charset="2"/>
                  </a:rPr>
                  <a:t>Vincolo intertemporale considera solo le imposte  in futuro T</a:t>
                </a:r>
              </a:p>
              <a:p>
                <a:r>
                  <a:rPr lang="it-IT" dirty="0">
                    <a:sym typeface="Symbol" pitchFamily="18" charset="2"/>
                  </a:rPr>
                  <a:t>T   </a:t>
                </a:r>
                <a:r>
                  <a:rPr lang="it-IT" dirty="0" err="1">
                    <a:sym typeface="Symbol" pitchFamily="18" charset="2"/>
                  </a:rPr>
                  <a:t>Y</a:t>
                </a:r>
                <a:r>
                  <a:rPr lang="it-IT" baseline="-25000" dirty="0" err="1">
                    <a:sym typeface="Symbol" pitchFamily="18" charset="2"/>
                  </a:rPr>
                  <a:t>d</a:t>
                </a:r>
                <a:r>
                  <a:rPr lang="it-IT" dirty="0">
                    <a:sym typeface="Symbol" pitchFamily="18" charset="2"/>
                  </a:rPr>
                  <a:t> futuri   Y permanente (media di reddito corrente e redditi futuri)  C  Y</a:t>
                </a:r>
              </a:p>
              <a:p>
                <a:r>
                  <a:rPr lang="it-IT" dirty="0">
                    <a:highlight>
                      <a:srgbClr val="FFFF00"/>
                    </a:highlight>
                    <a:sym typeface="Symbol" pitchFamily="18" charset="2"/>
                  </a:rPr>
                  <a:t>L’effetto espansivo e quello restrittivo si compensano</a:t>
                </a:r>
                <a:r>
                  <a:rPr lang="it-IT" dirty="0">
                    <a:sym typeface="Symbol" pitchFamily="18" charset="2"/>
                  </a:rPr>
                  <a:t> </a:t>
                </a:r>
                <a:r>
                  <a:rPr lang="it-IT" dirty="0">
                    <a:solidFill>
                      <a:srgbClr val="FF0000"/>
                    </a:solidFill>
                    <a:sym typeface="Symbol" pitchFamily="18" charset="2"/>
                  </a:rPr>
                  <a:t>La manovra è inefficace (T oggi  Y invariato)</a:t>
                </a:r>
              </a:p>
              <a:p>
                <a:r>
                  <a:rPr lang="it-IT" dirty="0">
                    <a:sym typeface="Symbol" pitchFamily="18" charset="2"/>
                  </a:rPr>
                  <a:t>Se considerassimo, invece, che una parte del consumo (B) venisse risparmiata sottoforma di titoli di stato per un periodo (m), la famiglia percepirà (</a:t>
                </a:r>
                <a:r>
                  <a:rPr lang="it-IT" dirty="0" err="1">
                    <a:sym typeface="Symbol" pitchFamily="18" charset="2"/>
                  </a:rPr>
                  <a:t>rB</a:t>
                </a:r>
                <a:r>
                  <a:rPr lang="it-IT" dirty="0">
                    <a:sym typeface="Symbol" pitchFamily="18" charset="2"/>
                  </a:rPr>
                  <a:t>) sottoforma di rendimento dei titoli e dovrà pagare contemporaneamente </a:t>
                </a:r>
                <a:r>
                  <a:rPr lang="it-IT" dirty="0" err="1">
                    <a:sym typeface="Symbol" pitchFamily="18" charset="2"/>
                  </a:rPr>
                  <a:t>rB</a:t>
                </a:r>
                <a:r>
                  <a:rPr lang="it-IT" dirty="0">
                    <a:sym typeface="Symbol" pitchFamily="18" charset="2"/>
                  </a:rPr>
                  <a:t> per il costo del servizio del debito. Quindi alla fine verrà restituita la stessa quota B risparmiata all’inizio: </a:t>
                </a:r>
              </a:p>
              <a:p>
                <a14:m>
                  <m:oMath xmlns:m="http://schemas.openxmlformats.org/officeDocument/2006/math">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𝑌</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𝑟</m:t>
                                </m:r>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i="1">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𝑇</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b="0" i="1" smtClean="0">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e>
                    </m:nary>
                    <m:r>
                      <a:rPr lang="it-IT">
                        <a:latin typeface="Cambria Math" panose="02040503050406030204" pitchFamily="18" charset="0"/>
                        <a:sym typeface="Symbol" pitchFamily="18" charset="2"/>
                      </a:rPr>
                      <m:t>=</m:t>
                    </m:r>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𝐶</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oMath>
                </a14:m>
                <a:endParaRPr lang="it-IT" dirty="0">
                  <a:solidFill>
                    <a:srgbClr val="FF0000"/>
                  </a:solidFill>
                  <a:sym typeface="Symbol" pitchFamily="18" charset="2"/>
                </a:endParaRPr>
              </a:p>
            </p:txBody>
          </p:sp>
        </mc:Choice>
        <mc:Fallback xmlns="">
          <p:sp>
            <p:nvSpPr>
              <p:cNvPr id="919554" name="Rectangle 2"/>
              <p:cNvSpPr>
                <a:spLocks noGrp="1" noRot="1" noChangeAspect="1" noMove="1" noResize="1" noEditPoints="1" noAdjustHandles="1" noChangeArrowheads="1" noChangeShapeType="1" noTextEdit="1"/>
              </p:cNvSpPr>
              <p:nvPr>
                <p:ph type="body" idx="1"/>
              </p:nvPr>
            </p:nvSpPr>
            <p:spPr>
              <a:blipFill>
                <a:blip r:embed="rId4"/>
                <a:stretch>
                  <a:fillRect l="-696" t="-2801" r="-1275"/>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16</a:t>
            </a:fld>
            <a:endParaRPr lang="it-IT"/>
          </a:p>
        </p:txBody>
      </p:sp>
      <p:sp>
        <p:nvSpPr>
          <p:cNvPr id="3" name="Rettangolo 2">
            <a:extLst>
              <a:ext uri="{FF2B5EF4-FFF2-40B4-BE49-F238E27FC236}">
                <a16:creationId xmlns:a16="http://schemas.microsoft.com/office/drawing/2014/main" id="{C631C134-8F9E-4918-A573-6C4908CD7AD5}"/>
              </a:ext>
            </a:extLst>
          </p:cNvPr>
          <p:cNvSpPr/>
          <p:nvPr/>
        </p:nvSpPr>
        <p:spPr>
          <a:xfrm>
            <a:off x="918464" y="4295648"/>
            <a:ext cx="10367264" cy="1723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0775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9554">
                                            <p:txEl>
                                              <p:pRg st="0" end="0"/>
                                            </p:txEl>
                                          </p:spTgt>
                                        </p:tgtEl>
                                        <p:attrNameLst>
                                          <p:attrName>style.visibility</p:attrName>
                                        </p:attrNameLst>
                                      </p:cBhvr>
                                      <p:to>
                                        <p:strVal val="visible"/>
                                      </p:to>
                                    </p:set>
                                    <p:animEffect transition="in" filter="checkerboard(across)">
                                      <p:cBhvr>
                                        <p:cTn id="7" dur="500"/>
                                        <p:tgtEl>
                                          <p:spTgt spid="9195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9554">
                                            <p:txEl>
                                              <p:pRg st="1" end="1"/>
                                            </p:txEl>
                                          </p:spTgt>
                                        </p:tgtEl>
                                        <p:attrNameLst>
                                          <p:attrName>style.visibility</p:attrName>
                                        </p:attrNameLst>
                                      </p:cBhvr>
                                      <p:to>
                                        <p:strVal val="visible"/>
                                      </p:to>
                                    </p:set>
                                    <p:animEffect transition="in" filter="checkerboard(across)">
                                      <p:cBhvr>
                                        <p:cTn id="10" dur="500"/>
                                        <p:tgtEl>
                                          <p:spTgt spid="9195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9554">
                                            <p:txEl>
                                              <p:pRg st="2" end="2"/>
                                            </p:txEl>
                                          </p:spTgt>
                                        </p:tgtEl>
                                        <p:attrNameLst>
                                          <p:attrName>style.visibility</p:attrName>
                                        </p:attrNameLst>
                                      </p:cBhvr>
                                      <p:to>
                                        <p:strVal val="visible"/>
                                      </p:to>
                                    </p:set>
                                    <p:animEffect transition="in" filter="checkerboard(across)">
                                      <p:cBhvr>
                                        <p:cTn id="13" dur="500"/>
                                        <p:tgtEl>
                                          <p:spTgt spid="91955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9554">
                                            <p:txEl>
                                              <p:pRg st="3" end="3"/>
                                            </p:txEl>
                                          </p:spTgt>
                                        </p:tgtEl>
                                        <p:attrNameLst>
                                          <p:attrName>style.visibility</p:attrName>
                                        </p:attrNameLst>
                                      </p:cBhvr>
                                      <p:to>
                                        <p:strVal val="visible"/>
                                      </p:to>
                                    </p:set>
                                    <p:animEffect transition="in" filter="checkerboard(across)">
                                      <p:cBhvr>
                                        <p:cTn id="16" dur="500"/>
                                        <p:tgtEl>
                                          <p:spTgt spid="91955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9554">
                                            <p:txEl>
                                              <p:pRg st="4" end="4"/>
                                            </p:txEl>
                                          </p:spTgt>
                                        </p:tgtEl>
                                        <p:attrNameLst>
                                          <p:attrName>style.visibility</p:attrName>
                                        </p:attrNameLst>
                                      </p:cBhvr>
                                      <p:to>
                                        <p:strVal val="visible"/>
                                      </p:to>
                                    </p:set>
                                    <p:animEffect transition="in" filter="checkerboard(across)">
                                      <p:cBhvr>
                                        <p:cTn id="19" dur="500"/>
                                        <p:tgtEl>
                                          <p:spTgt spid="91955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9554">
                                            <p:txEl>
                                              <p:pRg st="5" end="5"/>
                                            </p:txEl>
                                          </p:spTgt>
                                        </p:tgtEl>
                                        <p:attrNameLst>
                                          <p:attrName>style.visibility</p:attrName>
                                        </p:attrNameLst>
                                      </p:cBhvr>
                                      <p:to>
                                        <p:strVal val="visible"/>
                                      </p:to>
                                    </p:set>
                                    <p:animEffect transition="in" filter="checkerboard(across)">
                                      <p:cBhvr>
                                        <p:cTn id="22" dur="500"/>
                                        <p:tgtEl>
                                          <p:spTgt spid="91955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19554">
                                            <p:txEl>
                                              <p:pRg st="6" end="6"/>
                                            </p:txEl>
                                          </p:spTgt>
                                        </p:tgtEl>
                                        <p:attrNameLst>
                                          <p:attrName>style.visibility</p:attrName>
                                        </p:attrNameLst>
                                      </p:cBhvr>
                                      <p:to>
                                        <p:strVal val="visible"/>
                                      </p:to>
                                    </p:set>
                                    <p:animEffect transition="in" filter="checkerboard(across)">
                                      <p:cBhvr>
                                        <p:cTn id="25" dur="500"/>
                                        <p:tgtEl>
                                          <p:spTgt spid="919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E556C3-41C9-457E-8EC0-0FE5FC143F8D}"/>
              </a:ext>
            </a:extLst>
          </p:cNvPr>
          <p:cNvSpPr>
            <a:spLocks noGrp="1"/>
          </p:cNvSpPr>
          <p:nvPr>
            <p:ph type="title"/>
          </p:nvPr>
        </p:nvSpPr>
        <p:spPr/>
        <p:txBody>
          <a:bodyPr/>
          <a:lstStyle/>
          <a:p>
            <a:r>
              <a:rPr lang="it-IT" dirty="0"/>
              <a:t>Com’è composto in media il reddito delle famiglie italiane?</a:t>
            </a:r>
          </a:p>
        </p:txBody>
      </p:sp>
      <p:sp>
        <p:nvSpPr>
          <p:cNvPr id="4" name="Segnaposto numero diapositiva 3">
            <a:extLst>
              <a:ext uri="{FF2B5EF4-FFF2-40B4-BE49-F238E27FC236}">
                <a16:creationId xmlns:a16="http://schemas.microsoft.com/office/drawing/2014/main" id="{1C6FDA79-120E-4C62-9D05-D7D3D0DB9F3E}"/>
              </a:ext>
            </a:extLst>
          </p:cNvPr>
          <p:cNvSpPr>
            <a:spLocks noGrp="1"/>
          </p:cNvSpPr>
          <p:nvPr>
            <p:ph type="sldNum" sz="quarter" idx="12"/>
          </p:nvPr>
        </p:nvSpPr>
        <p:spPr/>
        <p:txBody>
          <a:bodyPr/>
          <a:lstStyle/>
          <a:p>
            <a:fld id="{C31E2B66-C54D-4FE0-ABB5-06EDA5E25CF3}" type="slidenum">
              <a:rPr lang="en-US" smtClean="0"/>
              <a:t>17</a:t>
            </a:fld>
            <a:endParaRPr lang="en-US"/>
          </a:p>
        </p:txBody>
      </p:sp>
      <p:pic>
        <p:nvPicPr>
          <p:cNvPr id="6" name="Immagine 5">
            <a:extLst>
              <a:ext uri="{FF2B5EF4-FFF2-40B4-BE49-F238E27FC236}">
                <a16:creationId xmlns:a16="http://schemas.microsoft.com/office/drawing/2014/main" id="{8C301936-FD5C-43F8-B993-6F3EA11BE8D5}"/>
              </a:ext>
            </a:extLst>
          </p:cNvPr>
          <p:cNvPicPr>
            <a:picLocks noChangeAspect="1"/>
          </p:cNvPicPr>
          <p:nvPr/>
        </p:nvPicPr>
        <p:blipFill>
          <a:blip r:embed="rId2"/>
          <a:stretch>
            <a:fillRect/>
          </a:stretch>
        </p:blipFill>
        <p:spPr>
          <a:xfrm>
            <a:off x="1606465" y="2155804"/>
            <a:ext cx="8606067" cy="2236504"/>
          </a:xfrm>
          <a:prstGeom prst="rect">
            <a:avLst/>
          </a:prstGeom>
        </p:spPr>
      </p:pic>
      <p:sp>
        <p:nvSpPr>
          <p:cNvPr id="7" name="CasellaDiTesto 6">
            <a:extLst>
              <a:ext uri="{FF2B5EF4-FFF2-40B4-BE49-F238E27FC236}">
                <a16:creationId xmlns:a16="http://schemas.microsoft.com/office/drawing/2014/main" id="{1B583ACD-0BD8-451A-A59E-982887471E1F}"/>
              </a:ext>
            </a:extLst>
          </p:cNvPr>
          <p:cNvSpPr txBox="1"/>
          <p:nvPr/>
        </p:nvSpPr>
        <p:spPr>
          <a:xfrm>
            <a:off x="1029457" y="4729446"/>
            <a:ext cx="8932053" cy="369332"/>
          </a:xfrm>
          <a:prstGeom prst="rect">
            <a:avLst/>
          </a:prstGeom>
          <a:noFill/>
        </p:spPr>
        <p:txBody>
          <a:bodyPr wrap="square" rtlCol="0">
            <a:spAutoFit/>
          </a:bodyPr>
          <a:lstStyle/>
          <a:p>
            <a:r>
              <a:rPr lang="it-IT" dirty="0"/>
              <a:t>Fonte: nostre elaborazioni su dati </a:t>
            </a:r>
            <a:r>
              <a:rPr lang="it-IT" dirty="0" err="1"/>
              <a:t>BdI</a:t>
            </a:r>
            <a:r>
              <a:rPr lang="it-IT" dirty="0"/>
              <a:t> (2022), Tavole statistiche</a:t>
            </a:r>
          </a:p>
        </p:txBody>
      </p:sp>
    </p:spTree>
    <p:extLst>
      <p:ext uri="{BB962C8B-B14F-4D97-AF65-F5344CB8AC3E}">
        <p14:creationId xmlns:p14="http://schemas.microsoft.com/office/powerpoint/2010/main" val="363571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dirty="0" err="1"/>
              <a:t>Equivalenza</a:t>
            </a:r>
            <a:r>
              <a:rPr lang="en-US" dirty="0"/>
              <a:t> </a:t>
            </a:r>
            <a:r>
              <a:rPr lang="en-US" dirty="0" err="1"/>
              <a:t>ricardiana</a:t>
            </a:r>
            <a:r>
              <a:rPr lang="en-US" dirty="0"/>
              <a:t>: un </a:t>
            </a:r>
            <a:r>
              <a:rPr lang="en-US" dirty="0" err="1"/>
              <a:t>riepilogo</a:t>
            </a:r>
            <a:endParaRPr lang="en-US" dirty="0"/>
          </a:p>
        </p:txBody>
      </p:sp>
      <p:sp>
        <p:nvSpPr>
          <p:cNvPr id="921602" name="Rectangle 2"/>
          <p:cNvSpPr>
            <a:spLocks noGrp="1" noChangeArrowheads="1"/>
          </p:cNvSpPr>
          <p:nvPr>
            <p:ph type="body" idx="1"/>
          </p:nvPr>
        </p:nvSpPr>
        <p:spPr/>
        <p:txBody>
          <a:bodyPr/>
          <a:lstStyle/>
          <a:p>
            <a:r>
              <a:rPr lang="it-IT" dirty="0">
                <a:sym typeface="Symbol" pitchFamily="18" charset="2"/>
              </a:rPr>
              <a:t>La manovra fa aumentare il reddito corrente ma riduce i redditi futuri </a:t>
            </a:r>
          </a:p>
          <a:p>
            <a:r>
              <a:rPr lang="it-IT" dirty="0">
                <a:sym typeface="Symbol" pitchFamily="18" charset="2"/>
              </a:rPr>
              <a:t> il reddito permanente è invariato </a:t>
            </a:r>
          </a:p>
          <a:p>
            <a:r>
              <a:rPr lang="it-IT" dirty="0">
                <a:sym typeface="Symbol" pitchFamily="18" charset="2"/>
              </a:rPr>
              <a:t> il consumo non cambia</a:t>
            </a:r>
          </a:p>
          <a:p>
            <a:endParaRPr lang="it-IT" dirty="0">
              <a:sym typeface="Symbol" pitchFamily="18" charset="2"/>
            </a:endParaRPr>
          </a:p>
          <a:p>
            <a:r>
              <a:rPr lang="it-IT" dirty="0">
                <a:sym typeface="Symbol" pitchFamily="18" charset="2"/>
              </a:rPr>
              <a:t>Conclusione: </a:t>
            </a:r>
            <a:r>
              <a:rPr lang="it-IT" u="sng" dirty="0">
                <a:sym typeface="Symbol" pitchFamily="18" charset="2"/>
              </a:rPr>
              <a:t>Con la teoria del reddito permanente </a:t>
            </a:r>
          </a:p>
          <a:p>
            <a:r>
              <a:rPr lang="it-IT" dirty="0">
                <a:sym typeface="Symbol" pitchFamily="18" charset="2"/>
              </a:rPr>
              <a:t> </a:t>
            </a:r>
            <a:r>
              <a:rPr lang="it-IT" b="1" dirty="0">
                <a:sym typeface="Symbol" pitchFamily="18" charset="2"/>
              </a:rPr>
              <a:t>Politica fiscale inefficace</a:t>
            </a:r>
          </a:p>
          <a:p>
            <a:endParaRPr lang="it-IT" dirty="0">
              <a:sym typeface="Symbol" pitchFamily="18" charset="2"/>
            </a:endParaRPr>
          </a:p>
          <a:p>
            <a:endParaRPr lang="it-IT" dirty="0">
              <a:sym typeface="Symbol" pitchFamily="18" charset="2"/>
            </a:endParaRPr>
          </a:p>
          <a:p>
            <a:endParaRPr lang="it-IT"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18</a:t>
            </a:fld>
            <a:endParaRPr lang="it-IT"/>
          </a:p>
        </p:txBody>
      </p:sp>
    </p:spTree>
    <p:custDataLst>
      <p:tags r:id="rId1"/>
    </p:custDataLst>
    <p:extLst>
      <p:ext uri="{BB962C8B-B14F-4D97-AF65-F5344CB8AC3E}">
        <p14:creationId xmlns:p14="http://schemas.microsoft.com/office/powerpoint/2010/main" val="32689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602">
                                            <p:txEl>
                                              <p:pRg st="4" end="4"/>
                                            </p:txEl>
                                          </p:spTgt>
                                        </p:tgtEl>
                                        <p:attrNameLst>
                                          <p:attrName>style.visibility</p:attrName>
                                        </p:attrNameLst>
                                      </p:cBhvr>
                                      <p:to>
                                        <p:strVal val="visible"/>
                                      </p:to>
                                    </p:set>
                                    <p:animEffect transition="in" filter="checkerboard(across)">
                                      <p:cBhvr>
                                        <p:cTn id="7" dur="500"/>
                                        <p:tgtEl>
                                          <p:spTgt spid="92160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602">
                                            <p:txEl>
                                              <p:pRg st="5" end="5"/>
                                            </p:txEl>
                                          </p:spTgt>
                                        </p:tgtEl>
                                        <p:attrNameLst>
                                          <p:attrName>style.visibility</p:attrName>
                                        </p:attrNameLst>
                                      </p:cBhvr>
                                      <p:to>
                                        <p:strVal val="visible"/>
                                      </p:to>
                                    </p:set>
                                    <p:animEffect transition="in" filter="checkerboard(across)">
                                      <p:cBhvr>
                                        <p:cTn id="10" dur="500"/>
                                        <p:tgtEl>
                                          <p:spTgt spid="921602">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21602">
                                            <p:txEl>
                                              <p:pRg st="0" end="0"/>
                                            </p:txEl>
                                          </p:spTgt>
                                        </p:tgtEl>
                                        <p:attrNameLst>
                                          <p:attrName>style.visibility</p:attrName>
                                        </p:attrNameLst>
                                      </p:cBhvr>
                                      <p:to>
                                        <p:strVal val="visible"/>
                                      </p:to>
                                    </p:set>
                                    <p:animEffect transition="in" filter="checkerboard(across)">
                                      <p:cBhvr>
                                        <p:cTn id="13" dur="500"/>
                                        <p:tgtEl>
                                          <p:spTgt spid="921602">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21602">
                                            <p:txEl>
                                              <p:pRg st="1" end="1"/>
                                            </p:txEl>
                                          </p:spTgt>
                                        </p:tgtEl>
                                        <p:attrNameLst>
                                          <p:attrName>style.visibility</p:attrName>
                                        </p:attrNameLst>
                                      </p:cBhvr>
                                      <p:to>
                                        <p:strVal val="visible"/>
                                      </p:to>
                                    </p:set>
                                    <p:animEffect transition="in" filter="checkerboard(across)">
                                      <p:cBhvr>
                                        <p:cTn id="16" dur="500"/>
                                        <p:tgtEl>
                                          <p:spTgt spid="921602">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21602">
                                            <p:txEl>
                                              <p:pRg st="2" end="2"/>
                                            </p:txEl>
                                          </p:spTgt>
                                        </p:tgtEl>
                                        <p:attrNameLst>
                                          <p:attrName>style.visibility</p:attrName>
                                        </p:attrNameLst>
                                      </p:cBhvr>
                                      <p:to>
                                        <p:strVal val="visible"/>
                                      </p:to>
                                    </p:set>
                                    <p:animEffect transition="in" filter="checkerboard(across)">
                                      <p:cBhvr>
                                        <p:cTn id="19" dur="500"/>
                                        <p:tgtEl>
                                          <p:spTgt spid="921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L’orizzonte temporale</a:t>
            </a: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a:t>Come dovremmo considerare l’equivalenza ricardiana?</a:t>
            </a:r>
          </a:p>
          <a:p>
            <a:r>
              <a:rPr lang="it-IT" dirty="0">
                <a:highlight>
                  <a:srgbClr val="FFFF00"/>
                </a:highlight>
              </a:rPr>
              <a:t>Nella realtà, quanto più lontani nel tempo e incerti sembrano gli aumenti delle imposte future agli occhi dei consumatori, tanto più probabile è che essi li ignorino</a:t>
            </a:r>
            <a:r>
              <a:rPr lang="it-IT" dirty="0"/>
              <a:t>.</a:t>
            </a:r>
          </a:p>
          <a:p>
            <a:r>
              <a:rPr lang="it-IT" dirty="0"/>
              <a:t>In questo caso, il teorema dell’equivalenza ricardiana è destinata a fallire.</a:t>
            </a:r>
          </a:p>
          <a:p>
            <a:r>
              <a:rPr lang="it-IT" dirty="0"/>
              <a:t>In generale il disavanzo pubblico ha effetti rilevanti sull’attività economica.</a:t>
            </a:r>
          </a:p>
          <a:p>
            <a:r>
              <a:rPr lang="it-IT" dirty="0"/>
              <a:t>Nel breve periodo un forte disavanzo può (ma non sempre) aumentare la domanda, mentre una riduzione del deficit può (ma non sempre) produrre un effetto di contrazione sulla stessa</a:t>
            </a:r>
          </a:p>
          <a:p>
            <a:r>
              <a:rPr lang="it-IT" dirty="0"/>
              <a:t>Nel lungo periodo un maggior debito pubblico riduce l’accumulazione di capitale e quindi la produzione.</a:t>
            </a:r>
          </a:p>
          <a:p>
            <a:r>
              <a:rPr lang="it-IT" dirty="0"/>
              <a:t>Tuttavia, l’evidenza empirica nel breve periodo è controversa.</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19</a:t>
            </a:fld>
            <a:endParaRPr lang="it-IT"/>
          </a:p>
        </p:txBody>
      </p:sp>
    </p:spTree>
    <p:extLst>
      <p:ext uri="{BB962C8B-B14F-4D97-AF65-F5344CB8AC3E}">
        <p14:creationId xmlns:p14="http://schemas.microsoft.com/office/powerpoint/2010/main" val="343884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usiamo la politica di bilancio per stimolare la domanda aggregata?</a:t>
            </a:r>
            <a:endParaRPr lang="en-US" dirty="0"/>
          </a:p>
        </p:txBody>
      </p:sp>
      <p:sp>
        <p:nvSpPr>
          <p:cNvPr id="3" name="Segnaposto contenuto 2"/>
          <p:cNvSpPr>
            <a:spLocks noGrp="1"/>
          </p:cNvSpPr>
          <p:nvPr>
            <p:ph idx="1"/>
          </p:nvPr>
        </p:nvSpPr>
        <p:spPr/>
        <p:txBody>
          <a:bodyPr/>
          <a:lstStyle/>
          <a:p>
            <a:r>
              <a:rPr lang="it-IT" dirty="0"/>
              <a:t>Dobbiamo a Keynes questa innovazione nella gestione dell’intervento pubblico guardando ai </a:t>
            </a:r>
            <a:r>
              <a:rPr lang="it-IT" b="1" dirty="0"/>
              <a:t>flussi di spesa </a:t>
            </a:r>
            <a:r>
              <a:rPr lang="it-IT" dirty="0"/>
              <a:t>piuttosto che agli </a:t>
            </a:r>
            <a:r>
              <a:rPr lang="it-IT" b="1" dirty="0"/>
              <a:t>stock</a:t>
            </a:r>
            <a:r>
              <a:rPr lang="it-IT" dirty="0"/>
              <a:t> (</a:t>
            </a:r>
            <a:r>
              <a:rPr lang="it-IT" dirty="0">
                <a:solidFill>
                  <a:srgbClr val="FF0000"/>
                </a:solidFill>
              </a:rPr>
              <a:t>di debito</a:t>
            </a:r>
            <a:r>
              <a:rPr lang="it-IT" dirty="0"/>
              <a:t>) e alla </a:t>
            </a:r>
            <a:r>
              <a:rPr lang="it-IT" b="1" dirty="0"/>
              <a:t>solvibilità dello Stato</a:t>
            </a:r>
          </a:p>
          <a:p>
            <a:r>
              <a:rPr lang="it-IT" dirty="0"/>
              <a:t>Certamente le decisioni di intervento possono essere sbagliate, allora queste portano all’accumulo dei deficit, conseguentemente del debito e all’aumento dei problemi di solvibilità del paese….</a:t>
            </a:r>
          </a:p>
          <a:p>
            <a:r>
              <a:rPr lang="it-IT" dirty="0"/>
              <a:t>Sono proprio queste conseguenze che rappresentano un problema per alcuni dei Paesi dell’UE e soprattutto per l’Italia, che vede limitate le sue possibilità di spesa. Vediamo gli aspetti più rilevanti.</a:t>
            </a:r>
            <a:endParaRPr lang="en-US" dirty="0"/>
          </a:p>
        </p:txBody>
      </p:sp>
    </p:spTree>
    <p:extLst>
      <p:ext uri="{BB962C8B-B14F-4D97-AF65-F5344CB8AC3E}">
        <p14:creationId xmlns:p14="http://schemas.microsoft.com/office/powerpoint/2010/main" val="425185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760" y="320675"/>
            <a:ext cx="10515600" cy="1325563"/>
          </a:xfrm>
        </p:spPr>
        <p:txBody>
          <a:bodyPr>
            <a:normAutofit fontScale="90000"/>
          </a:bodyPr>
          <a:lstStyle/>
          <a:p>
            <a:r>
              <a:rPr lang="it-IT" dirty="0"/>
              <a:t>I Limiti del teorema dell’equivalenza ricardiana: cos’è che non funziona nella realtà? </a:t>
            </a:r>
          </a:p>
        </p:txBody>
      </p:sp>
      <p:sp>
        <p:nvSpPr>
          <p:cNvPr id="3" name="Segnaposto contenuto 2"/>
          <p:cNvSpPr>
            <a:spLocks noGrp="1"/>
          </p:cNvSpPr>
          <p:nvPr>
            <p:ph sz="quarter" idx="1"/>
          </p:nvPr>
        </p:nvSpPr>
        <p:spPr/>
        <p:txBody>
          <a:bodyPr>
            <a:normAutofit fontScale="92500" lnSpcReduction="20000"/>
          </a:bodyPr>
          <a:lstStyle/>
          <a:p>
            <a:r>
              <a:rPr lang="it-IT" dirty="0"/>
              <a:t>I limiti del teorema dell’equivalenza ricardiana sono dovuti alle assunzioni di base del modello.</a:t>
            </a:r>
          </a:p>
          <a:p>
            <a:r>
              <a:rPr lang="it-IT" dirty="0"/>
              <a:t>Il risultato dell’irrilevanza della politica finanziaria del governo è ottenuto sulla base delle seguenti </a:t>
            </a:r>
            <a:r>
              <a:rPr lang="it-IT" dirty="0">
                <a:solidFill>
                  <a:srgbClr val="FF0000"/>
                </a:solidFill>
              </a:rPr>
              <a:t>ipotesi</a:t>
            </a:r>
            <a:r>
              <a:rPr lang="it-IT" dirty="0"/>
              <a:t>:</a:t>
            </a:r>
          </a:p>
          <a:p>
            <a:r>
              <a:rPr lang="it-IT" dirty="0"/>
              <a:t>1. gli </a:t>
            </a:r>
            <a:r>
              <a:rPr lang="it-IT" dirty="0">
                <a:solidFill>
                  <a:srgbClr val="FF0000"/>
                </a:solidFill>
              </a:rPr>
              <a:t>agenti</a:t>
            </a:r>
            <a:r>
              <a:rPr lang="it-IT" dirty="0"/>
              <a:t> sono </a:t>
            </a:r>
            <a:r>
              <a:rPr lang="it-IT" dirty="0">
                <a:solidFill>
                  <a:srgbClr val="FF0000"/>
                </a:solidFill>
              </a:rPr>
              <a:t>perfettamente razionali</a:t>
            </a:r>
            <a:r>
              <a:rPr lang="it-IT" dirty="0"/>
              <a:t>;</a:t>
            </a:r>
          </a:p>
          <a:p>
            <a:r>
              <a:rPr lang="it-IT" dirty="0"/>
              <a:t>2. </a:t>
            </a:r>
            <a:r>
              <a:rPr lang="it-IT" dirty="0">
                <a:solidFill>
                  <a:srgbClr val="FF0000"/>
                </a:solidFill>
              </a:rPr>
              <a:t>l’orizzonte temporale </a:t>
            </a:r>
            <a:r>
              <a:rPr lang="it-IT" dirty="0"/>
              <a:t>dei consumatori è uguale a quello del governo (solidarietà intergenerazionale);</a:t>
            </a:r>
          </a:p>
          <a:p>
            <a:r>
              <a:rPr lang="it-IT" dirty="0"/>
              <a:t>3. i consumatori possono prendere e dare a prestito al medesimo </a:t>
            </a:r>
            <a:r>
              <a:rPr lang="it-IT" dirty="0">
                <a:solidFill>
                  <a:srgbClr val="FF0000"/>
                </a:solidFill>
              </a:rPr>
              <a:t>tasso di interesse</a:t>
            </a:r>
            <a:r>
              <a:rPr lang="it-IT" dirty="0"/>
              <a:t>, </a:t>
            </a:r>
            <a:r>
              <a:rPr lang="it-IT" dirty="0">
                <a:solidFill>
                  <a:srgbClr val="FF0000"/>
                </a:solidFill>
              </a:rPr>
              <a:t>senza vincoli nell’accesso al credito</a:t>
            </a:r>
            <a:r>
              <a:rPr lang="it-IT" dirty="0"/>
              <a:t>;</a:t>
            </a:r>
          </a:p>
          <a:p>
            <a:r>
              <a:rPr lang="it-IT" dirty="0"/>
              <a:t>4. le </a:t>
            </a:r>
            <a:r>
              <a:rPr lang="it-IT" dirty="0">
                <a:solidFill>
                  <a:srgbClr val="FF0000"/>
                </a:solidFill>
              </a:rPr>
              <a:t>imposte non sono distorsive</a:t>
            </a:r>
            <a:r>
              <a:rPr lang="it-IT" dirty="0"/>
              <a:t>.</a:t>
            </a:r>
          </a:p>
          <a:p>
            <a:r>
              <a:rPr lang="it-IT" u="sng" dirty="0"/>
              <a:t>Queste assunzioni non trovano sempre una perfetta corrispondenza nella realtà</a:t>
            </a:r>
          </a:p>
        </p:txBody>
      </p:sp>
      <p:sp>
        <p:nvSpPr>
          <p:cNvPr id="4" name="Segnaposto numero diapositiva 3"/>
          <p:cNvSpPr>
            <a:spLocks noGrp="1"/>
          </p:cNvSpPr>
          <p:nvPr>
            <p:ph type="sldNum" sz="quarter" idx="12"/>
          </p:nvPr>
        </p:nvSpPr>
        <p:spPr/>
        <p:txBody>
          <a:bodyPr/>
          <a:lstStyle/>
          <a:p>
            <a:fld id="{ECB96A7B-7842-4D4D-BE96-FD32835D6D22}" type="slidenum">
              <a:rPr lang="it-IT" smtClean="0"/>
              <a:pPr/>
              <a:t>20</a:t>
            </a:fld>
            <a:endParaRPr lang="it-IT"/>
          </a:p>
        </p:txBody>
      </p:sp>
    </p:spTree>
    <p:extLst>
      <p:ext uri="{BB962C8B-B14F-4D97-AF65-F5344CB8AC3E}">
        <p14:creationId xmlns:p14="http://schemas.microsoft.com/office/powerpoint/2010/main" val="53045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235077"/>
            <a:ext cx="10515600" cy="1325563"/>
          </a:xfrm>
        </p:spPr>
        <p:txBody>
          <a:bodyPr/>
          <a:lstStyle/>
          <a:p>
            <a:r>
              <a:rPr lang="it-IT" dirty="0"/>
              <a:t>Evidenza contrastante….</a:t>
            </a:r>
          </a:p>
        </p:txBody>
      </p:sp>
      <p:sp>
        <p:nvSpPr>
          <p:cNvPr id="4" name="Segnaposto numero diapositiva 3"/>
          <p:cNvSpPr>
            <a:spLocks noGrp="1"/>
          </p:cNvSpPr>
          <p:nvPr>
            <p:ph type="sldNum" sz="quarter" idx="11"/>
          </p:nvPr>
        </p:nvSpPr>
        <p:spPr/>
        <p:txBody>
          <a:bodyPr/>
          <a:lstStyle/>
          <a:p>
            <a:fld id="{ECB96A7B-7842-4D4D-BE96-FD32835D6D22}" type="slidenum">
              <a:rPr lang="it-IT" smtClean="0"/>
              <a:pPr/>
              <a:t>21</a:t>
            </a:fld>
            <a:endParaRPr lang="it-IT"/>
          </a:p>
        </p:txBody>
      </p:sp>
      <p:pic>
        <p:nvPicPr>
          <p:cNvPr id="3074" name="Picture 2" descr="http://4.bp.blogspot.com/-8voenfMqNWU/TaIWbRNmOnI/AAAAAAAABdQ/y0eKD5PZGyU/s1600/risparmio%2Be%2Bdebito.JPG"/>
          <p:cNvPicPr>
            <a:picLocks noChangeAspect="1" noChangeArrowheads="1"/>
          </p:cNvPicPr>
          <p:nvPr/>
        </p:nvPicPr>
        <p:blipFill>
          <a:blip r:embed="rId2" cstate="print"/>
          <a:srcRect/>
          <a:stretch>
            <a:fillRect/>
          </a:stretch>
        </p:blipFill>
        <p:spPr bwMode="auto">
          <a:xfrm>
            <a:off x="199137" y="1295040"/>
            <a:ext cx="8400287" cy="3070959"/>
          </a:xfrm>
          <a:prstGeom prst="rect">
            <a:avLst/>
          </a:prstGeom>
          <a:noFill/>
        </p:spPr>
      </p:pic>
      <p:sp>
        <p:nvSpPr>
          <p:cNvPr id="2" name="CasellaDiTesto 1"/>
          <p:cNvSpPr txBox="1"/>
          <p:nvPr/>
        </p:nvSpPr>
        <p:spPr>
          <a:xfrm>
            <a:off x="6653585" y="3726784"/>
            <a:ext cx="1980799" cy="369332"/>
          </a:xfrm>
          <a:prstGeom prst="rect">
            <a:avLst/>
          </a:prstGeom>
          <a:noFill/>
        </p:spPr>
        <p:txBody>
          <a:bodyPr wrap="none" rtlCol="0">
            <a:spAutoFit/>
          </a:bodyPr>
          <a:lstStyle/>
          <a:p>
            <a:r>
              <a:rPr lang="it-IT" dirty="0"/>
              <a:t>cfr. Manasse, 2012 </a:t>
            </a:r>
          </a:p>
        </p:txBody>
      </p:sp>
      <p:pic>
        <p:nvPicPr>
          <p:cNvPr id="6" name="Immagine 5">
            <a:extLst>
              <a:ext uri="{FF2B5EF4-FFF2-40B4-BE49-F238E27FC236}">
                <a16:creationId xmlns:a16="http://schemas.microsoft.com/office/drawing/2014/main" id="{8E02677C-E720-4AEA-8F6B-11FED095A4B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56172" y="3986784"/>
            <a:ext cx="5589652" cy="2734691"/>
          </a:xfrm>
          <a:prstGeom prst="rect">
            <a:avLst/>
          </a:prstGeom>
        </p:spPr>
      </p:pic>
      <p:sp>
        <p:nvSpPr>
          <p:cNvPr id="3" name="CasellaDiTesto 2">
            <a:extLst>
              <a:ext uri="{FF2B5EF4-FFF2-40B4-BE49-F238E27FC236}">
                <a16:creationId xmlns:a16="http://schemas.microsoft.com/office/drawing/2014/main" id="{3E7A3D9E-3FDE-4DFF-BA98-BA0C91462189}"/>
              </a:ext>
            </a:extLst>
          </p:cNvPr>
          <p:cNvSpPr txBox="1"/>
          <p:nvPr/>
        </p:nvSpPr>
        <p:spPr>
          <a:xfrm>
            <a:off x="1024128" y="5173472"/>
            <a:ext cx="3860800" cy="1477328"/>
          </a:xfrm>
          <a:prstGeom prst="rect">
            <a:avLst/>
          </a:prstGeom>
          <a:noFill/>
        </p:spPr>
        <p:txBody>
          <a:bodyPr wrap="square" rtlCol="0">
            <a:spAutoFit/>
          </a:bodyPr>
          <a:lstStyle/>
          <a:p>
            <a:r>
              <a:rPr lang="it-IT" dirty="0"/>
              <a:t>…tuttavia nell’ultimo decennio la propensione al risparmio si è ridotta per stabilizzarsi a livelli più contenuti che in passato, con eccezioni per gli anni della crisi</a:t>
            </a:r>
          </a:p>
        </p:txBody>
      </p:sp>
      <p:sp>
        <p:nvSpPr>
          <p:cNvPr id="7" name="Ovale 6">
            <a:extLst>
              <a:ext uri="{FF2B5EF4-FFF2-40B4-BE49-F238E27FC236}">
                <a16:creationId xmlns:a16="http://schemas.microsoft.com/office/drawing/2014/main" id="{79DC2A16-BDBD-4601-B138-7DE16ABE8160}"/>
              </a:ext>
            </a:extLst>
          </p:cNvPr>
          <p:cNvSpPr/>
          <p:nvPr/>
        </p:nvSpPr>
        <p:spPr>
          <a:xfrm>
            <a:off x="6653585" y="5173472"/>
            <a:ext cx="512700" cy="623379"/>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1C2646F7-C0CE-403A-8EE2-79FCE9DC2E8C}"/>
              </a:ext>
            </a:extLst>
          </p:cNvPr>
          <p:cNvSpPr/>
          <p:nvPr/>
        </p:nvSpPr>
        <p:spPr>
          <a:xfrm>
            <a:off x="8939528" y="4055872"/>
            <a:ext cx="594616" cy="1478851"/>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417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ci dicono i dati?</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Le evidenze empiriche suggeriscono con modelli </a:t>
            </a:r>
            <a:r>
              <a:rPr lang="it-IT" dirty="0" err="1"/>
              <a:t>microfondati</a:t>
            </a:r>
            <a:r>
              <a:rPr lang="it-IT" dirty="0"/>
              <a:t>, che vi sono effetti ricardiani parziali che riducono l’efficacia delle politiche fiscali, poiché coesistono due </a:t>
            </a:r>
            <a:r>
              <a:rPr lang="it-IT" b="1" dirty="0"/>
              <a:t>tipologie di famiglie</a:t>
            </a:r>
            <a:r>
              <a:rPr lang="it-IT" dirty="0"/>
              <a:t>:</a:t>
            </a:r>
          </a:p>
          <a:p>
            <a:pPr lvl="1"/>
            <a:r>
              <a:rPr lang="it-IT" dirty="0"/>
              <a:t>Famiglie ottimizzatrici non vincolate dalla liquidità</a:t>
            </a:r>
          </a:p>
          <a:p>
            <a:pPr lvl="1"/>
            <a:r>
              <a:rPr lang="it-IT" dirty="0"/>
              <a:t>Famiglie vincolate (con un reddito limitato e scarsi risparmi)</a:t>
            </a:r>
          </a:p>
          <a:p>
            <a:r>
              <a:rPr lang="it-IT" dirty="0"/>
              <a:t>Se combiniamo queste caratteristiche con il fatto che </a:t>
            </a:r>
            <a:r>
              <a:rPr lang="it-IT" b="1" dirty="0"/>
              <a:t>i prezzi sono rigidi</a:t>
            </a:r>
            <a:r>
              <a:rPr lang="it-IT" dirty="0"/>
              <a:t>, ritorniamo a risultati di tipo (debolmente) keynesiano</a:t>
            </a:r>
          </a:p>
          <a:p>
            <a:r>
              <a:rPr lang="it-IT" dirty="0"/>
              <a:t>Se in alternativa si impiegano </a:t>
            </a:r>
            <a:r>
              <a:rPr lang="it-IT" u="sng" dirty="0"/>
              <a:t>modelli a generazioni sovrapposte </a:t>
            </a:r>
            <a:r>
              <a:rPr lang="it-IT" u="sng" dirty="0">
                <a:highlight>
                  <a:srgbClr val="FFFF00"/>
                </a:highlight>
              </a:rPr>
              <a:t>con orizzonte di vita finito</a:t>
            </a:r>
            <a:r>
              <a:rPr lang="it-IT" dirty="0">
                <a:highlight>
                  <a:srgbClr val="FFFF00"/>
                </a:highlight>
              </a:rPr>
              <a:t> </a:t>
            </a:r>
            <a:r>
              <a:rPr lang="it-IT" dirty="0"/>
              <a:t>e si ipotizza che ogni generazione si disinteressi delle sorti dell’altra, allora </a:t>
            </a:r>
            <a:r>
              <a:rPr lang="it-IT" b="1" dirty="0"/>
              <a:t>la politica fiscale è utile a regolare le fluttuazioni economiche</a:t>
            </a:r>
          </a:p>
          <a:p>
            <a:r>
              <a:rPr lang="it-IT" dirty="0"/>
              <a:t>Anche nelle analisi che applicano il teorema dell’equivalenza ricardiana ci sono delle eccezioni da considerare, ad es. quando un Paese è sottoposto a </a:t>
            </a:r>
            <a:r>
              <a:rPr lang="it-IT" u="sng" dirty="0"/>
              <a:t>pesanti shock negativi </a:t>
            </a:r>
            <a:r>
              <a:rPr lang="it-IT" dirty="0"/>
              <a:t>(crisi speculative, pandemie, guerre…), ma in generale è meglio applicare aliquote fiscali costanti nel tempo (</a:t>
            </a:r>
            <a:r>
              <a:rPr lang="it-IT" i="1" dirty="0" err="1">
                <a:solidFill>
                  <a:srgbClr val="FF0000"/>
                </a:solidFill>
              </a:rPr>
              <a:t>tax</a:t>
            </a:r>
            <a:r>
              <a:rPr lang="it-IT" i="1" dirty="0">
                <a:solidFill>
                  <a:srgbClr val="FF0000"/>
                </a:solidFill>
              </a:rPr>
              <a:t> </a:t>
            </a:r>
            <a:r>
              <a:rPr lang="it-IT" i="1" dirty="0" err="1">
                <a:solidFill>
                  <a:srgbClr val="FF0000"/>
                </a:solidFill>
              </a:rPr>
              <a:t>smoothing</a:t>
            </a:r>
            <a:r>
              <a:rPr lang="it-IT" dirty="0"/>
              <a:t>, </a:t>
            </a:r>
            <a:r>
              <a:rPr lang="it-IT" u="sng" dirty="0"/>
              <a:t>poiché l’instabilità fiscale causa instabilità nella crescita economica</a:t>
            </a:r>
            <a:r>
              <a:rPr lang="it-IT" dirty="0"/>
              <a:t>), limitandosi a far operare gli stabilizzatori automatici</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22</a:t>
            </a:fld>
            <a:endParaRPr lang="en-US"/>
          </a:p>
        </p:txBody>
      </p:sp>
    </p:spTree>
    <p:extLst>
      <p:ext uri="{BB962C8B-B14F-4D97-AF65-F5344CB8AC3E}">
        <p14:creationId xmlns:p14="http://schemas.microsoft.com/office/powerpoint/2010/main" val="2037696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6662CB-12E2-42D1-9978-EA141E05F394}"/>
              </a:ext>
            </a:extLst>
          </p:cNvPr>
          <p:cNvSpPr>
            <a:spLocks noGrp="1"/>
          </p:cNvSpPr>
          <p:nvPr>
            <p:ph type="title"/>
          </p:nvPr>
        </p:nvSpPr>
        <p:spPr/>
        <p:txBody>
          <a:bodyPr>
            <a:normAutofit fontScale="90000"/>
          </a:bodyPr>
          <a:lstStyle/>
          <a:p>
            <a:r>
              <a:rPr lang="it-IT" dirty="0"/>
              <a:t>Inoltre, quanto contano i titoli pubblici nella composizione della ricchezza finanziaria in Italia?</a:t>
            </a:r>
          </a:p>
        </p:txBody>
      </p:sp>
      <p:sp>
        <p:nvSpPr>
          <p:cNvPr id="4" name="Segnaposto numero diapositiva 3">
            <a:extLst>
              <a:ext uri="{FF2B5EF4-FFF2-40B4-BE49-F238E27FC236}">
                <a16:creationId xmlns:a16="http://schemas.microsoft.com/office/drawing/2014/main" id="{D296E97F-B447-4465-846D-E2C6B9E14DC5}"/>
              </a:ext>
            </a:extLst>
          </p:cNvPr>
          <p:cNvSpPr>
            <a:spLocks noGrp="1"/>
          </p:cNvSpPr>
          <p:nvPr>
            <p:ph type="sldNum" sz="quarter" idx="12"/>
          </p:nvPr>
        </p:nvSpPr>
        <p:spPr/>
        <p:txBody>
          <a:bodyPr/>
          <a:lstStyle/>
          <a:p>
            <a:fld id="{C31E2B66-C54D-4FE0-ABB5-06EDA5E25CF3}" type="slidenum">
              <a:rPr lang="en-US" smtClean="0"/>
              <a:t>23</a:t>
            </a:fld>
            <a:endParaRPr lang="en-US"/>
          </a:p>
        </p:txBody>
      </p:sp>
      <p:pic>
        <p:nvPicPr>
          <p:cNvPr id="5" name="Immagine 4">
            <a:extLst>
              <a:ext uri="{FF2B5EF4-FFF2-40B4-BE49-F238E27FC236}">
                <a16:creationId xmlns:a16="http://schemas.microsoft.com/office/drawing/2014/main" id="{B5E63C02-0444-4BA1-B974-6069494235F5}"/>
              </a:ext>
            </a:extLst>
          </p:cNvPr>
          <p:cNvPicPr>
            <a:picLocks noChangeAspect="1"/>
          </p:cNvPicPr>
          <p:nvPr/>
        </p:nvPicPr>
        <p:blipFill>
          <a:blip r:embed="rId2"/>
          <a:stretch>
            <a:fillRect/>
          </a:stretch>
        </p:blipFill>
        <p:spPr>
          <a:xfrm>
            <a:off x="1062772" y="2161860"/>
            <a:ext cx="8815279" cy="3911146"/>
          </a:xfrm>
          <a:prstGeom prst="rect">
            <a:avLst/>
          </a:prstGeom>
        </p:spPr>
      </p:pic>
      <p:sp>
        <p:nvSpPr>
          <p:cNvPr id="6" name="Rettangolo 5">
            <a:extLst>
              <a:ext uri="{FF2B5EF4-FFF2-40B4-BE49-F238E27FC236}">
                <a16:creationId xmlns:a16="http://schemas.microsoft.com/office/drawing/2014/main" id="{17B76DBF-DC1D-42E8-86C0-F2E3E28D4FF0}"/>
              </a:ext>
            </a:extLst>
          </p:cNvPr>
          <p:cNvSpPr/>
          <p:nvPr/>
        </p:nvSpPr>
        <p:spPr>
          <a:xfrm>
            <a:off x="6739915" y="3179205"/>
            <a:ext cx="775121" cy="1853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E1DF05D8-11BE-45A9-9A3D-F66FE7B60B43}"/>
              </a:ext>
            </a:extLst>
          </p:cNvPr>
          <p:cNvSpPr txBox="1"/>
          <p:nvPr/>
        </p:nvSpPr>
        <p:spPr>
          <a:xfrm>
            <a:off x="838200" y="6225187"/>
            <a:ext cx="7270287" cy="369332"/>
          </a:xfrm>
          <a:prstGeom prst="rect">
            <a:avLst/>
          </a:prstGeom>
          <a:noFill/>
        </p:spPr>
        <p:txBody>
          <a:bodyPr wrap="square" rtlCol="0">
            <a:spAutoFit/>
          </a:bodyPr>
          <a:lstStyle/>
          <a:p>
            <a:r>
              <a:rPr lang="it-IT" i="1" dirty="0" err="1"/>
              <a:t>BdI</a:t>
            </a:r>
            <a:r>
              <a:rPr lang="it-IT" i="1" dirty="0"/>
              <a:t> (2022), Statistiche-Indagini sulle famiglie italiane, p. 15</a:t>
            </a:r>
          </a:p>
        </p:txBody>
      </p:sp>
      <p:sp>
        <p:nvSpPr>
          <p:cNvPr id="3" name="Rettangolo 2"/>
          <p:cNvSpPr/>
          <p:nvPr/>
        </p:nvSpPr>
        <p:spPr>
          <a:xfrm>
            <a:off x="2980944" y="3739896"/>
            <a:ext cx="393192" cy="63093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a destra 7"/>
          <p:cNvSpPr/>
          <p:nvPr/>
        </p:nvSpPr>
        <p:spPr>
          <a:xfrm>
            <a:off x="838200" y="4590288"/>
            <a:ext cx="301752" cy="210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13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Critica neoclassica e moltiplicatore keynesiano</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L’aumento del deficit causa </a:t>
            </a:r>
            <a:r>
              <a:rPr lang="it-IT" dirty="0">
                <a:solidFill>
                  <a:srgbClr val="FF0000"/>
                </a:solidFill>
              </a:rPr>
              <a:t>spiazzamento finanziario </a:t>
            </a:r>
            <a:r>
              <a:rPr lang="it-IT" dirty="0"/>
              <a:t>(riduce la domanda per investimento e il consumo intertemporale</a:t>
            </a:r>
            <a:r>
              <a:rPr lang="it-IT" dirty="0">
                <a:highlight>
                  <a:srgbClr val="FFFF00"/>
                </a:highlight>
              </a:rPr>
              <a:t>, vedi grafici</a:t>
            </a:r>
            <a:r>
              <a:rPr lang="it-IT" dirty="0"/>
              <a:t>), tuttavia i paesi operano in mercati aperti, per cui i tassi d’interesse non variano molto rispetto al livello internazionale (critica debole)</a:t>
            </a:r>
          </a:p>
          <a:p>
            <a:r>
              <a:rPr lang="it-IT" dirty="0">
                <a:solidFill>
                  <a:srgbClr val="FF0000"/>
                </a:solidFill>
              </a:rPr>
              <a:t>L’offerta è rigida</a:t>
            </a:r>
            <a:r>
              <a:rPr lang="it-IT" dirty="0"/>
              <a:t>: quindi ad </a:t>
            </a:r>
            <a:r>
              <a:rPr lang="it-IT" u="sng" dirty="0"/>
              <a:t>un aumento della domanda finanziato con deficit pubblico</a:t>
            </a:r>
            <a:r>
              <a:rPr lang="it-IT" dirty="0"/>
              <a:t>, l’equilibrio si aggiusta </a:t>
            </a:r>
            <a:r>
              <a:rPr lang="it-IT" u="sng" dirty="0"/>
              <a:t>via prezzi </a:t>
            </a:r>
            <a:r>
              <a:rPr lang="it-IT" dirty="0"/>
              <a:t>(</a:t>
            </a:r>
            <a:r>
              <a:rPr lang="it-IT" dirty="0">
                <a:highlight>
                  <a:srgbClr val="FFFF00"/>
                </a:highlight>
              </a:rPr>
              <a:t>vedi grafico</a:t>
            </a:r>
            <a:r>
              <a:rPr lang="it-IT" dirty="0"/>
              <a:t>), la domanda privata sarà quindi penalizzata anche dall’aumento dei prezzi. Quello che conta in realtà è l’orizzonte temporale e nel breve periodo l’offerta non è rigida perché i prezzi sono rigidi, anzi l’inclinazione è inferiore a 1 (anche questa critica è debole)</a:t>
            </a:r>
          </a:p>
          <a:p>
            <a:r>
              <a:rPr lang="it-IT" dirty="0">
                <a:solidFill>
                  <a:srgbClr val="FF0000"/>
                </a:solidFill>
              </a:rPr>
              <a:t>Effetti</a:t>
            </a:r>
            <a:r>
              <a:rPr lang="it-IT" dirty="0"/>
              <a:t> conseguenti </a:t>
            </a:r>
            <a:r>
              <a:rPr lang="it-IT" dirty="0">
                <a:solidFill>
                  <a:srgbClr val="FF0000"/>
                </a:solidFill>
              </a:rPr>
              <a:t>dal lato dell’offerta</a:t>
            </a:r>
            <a:r>
              <a:rPr lang="it-IT" dirty="0"/>
              <a:t>: un aumento di G finanziato da un aumento delle imposte (sul reddito o sul capitale) rende più costosi i fattori della produzione e l’offerta può diminuire </a:t>
            </a:r>
            <a:r>
              <a:rPr lang="it-IT" u="sng" dirty="0"/>
              <a:t>nel caso in cui gli aumenti siano percepiti come permanenti</a:t>
            </a:r>
            <a:r>
              <a:rPr lang="it-IT" dirty="0"/>
              <a:t>. Anche in questo caso dipende dalla natura della spesa pubblica (corrente o per investimenti) o se, al contrario la variazione di bilancio sia originata da una riduzione della spesa o da aumento delle imposte (</a:t>
            </a:r>
            <a:r>
              <a:rPr lang="it-IT" dirty="0">
                <a:solidFill>
                  <a:srgbClr val="FF0000"/>
                </a:solidFill>
              </a:rPr>
              <a:t>effetti di composizione</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24</a:t>
            </a:fld>
            <a:endParaRPr lang="en-US"/>
          </a:p>
        </p:txBody>
      </p:sp>
    </p:spTree>
    <p:extLst>
      <p:ext uri="{BB962C8B-B14F-4D97-AF65-F5344CB8AC3E}">
        <p14:creationId xmlns:p14="http://schemas.microsoft.com/office/powerpoint/2010/main" val="4205838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Riduzione della spesa ed effetti espansivi?</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dirty="0"/>
              <a:t>Quest’ultima osservazione ha acceso una discussione tra gli economisti: </a:t>
            </a:r>
            <a:r>
              <a:rPr lang="it-IT" u="sng" dirty="0"/>
              <a:t>il punto era se anche in recessione una riduzione della spesa potesse avere effetti espansivi nel breve periodo</a:t>
            </a:r>
            <a:r>
              <a:rPr lang="it-IT" dirty="0"/>
              <a:t>….</a:t>
            </a:r>
          </a:p>
          <a:p>
            <a:r>
              <a:rPr lang="it-IT" dirty="0"/>
              <a:t>L’evidenza empirica relativa ad alcuni episodi di risanamento fiscale realizzati in paesi europei nel corso degli ultimi decenni ha mostrato, contrariamente ai modelli macroeconomici keynesiani, che </a:t>
            </a:r>
            <a:r>
              <a:rPr lang="it-IT" u="sng" dirty="0"/>
              <a:t>in certi casi le politiche di riduzione del disavanzo possono produrre effetti espansivi nel breve periodo</a:t>
            </a:r>
            <a:r>
              <a:rPr lang="it-IT" dirty="0"/>
              <a:t>.(si tratta della teoria sostenuta anche da Giavazzi, Alesina, Perotti e </a:t>
            </a:r>
            <a:r>
              <a:rPr lang="it-IT" dirty="0" err="1"/>
              <a:t>Ardegna</a:t>
            </a:r>
            <a:r>
              <a:rPr lang="it-IT" dirty="0"/>
              <a:t> (2010), ma messa in discussione da FMI (2012) dopo la crisi economica del 2008, oltre ad altri autori)</a:t>
            </a:r>
          </a:p>
          <a:p>
            <a:r>
              <a:rPr lang="it-IT" dirty="0"/>
              <a:t>L’entità di tali effetti positivi dipende in misura determinante dalla:</a:t>
            </a:r>
          </a:p>
          <a:p>
            <a:pPr lvl="1"/>
            <a:r>
              <a:rPr lang="it-IT" dirty="0">
                <a:solidFill>
                  <a:srgbClr val="FF0000"/>
                </a:solidFill>
              </a:rPr>
              <a:t>dimensione</a:t>
            </a:r>
            <a:r>
              <a:rPr lang="it-IT" dirty="0"/>
              <a:t> e dalla </a:t>
            </a:r>
            <a:r>
              <a:rPr lang="it-IT" dirty="0">
                <a:solidFill>
                  <a:srgbClr val="FF0000"/>
                </a:solidFill>
              </a:rPr>
              <a:t>persistenza</a:t>
            </a:r>
            <a:r>
              <a:rPr lang="it-IT" dirty="0"/>
              <a:t> dell’aggiustamento fiscale (misurato in relazione al miglioramento del saldo di bilancio);</a:t>
            </a:r>
          </a:p>
          <a:p>
            <a:pPr lvl="1"/>
            <a:r>
              <a:rPr lang="it-IT" dirty="0">
                <a:solidFill>
                  <a:srgbClr val="FF0000"/>
                </a:solidFill>
              </a:rPr>
              <a:t>composizione</a:t>
            </a:r>
            <a:r>
              <a:rPr lang="it-IT" dirty="0"/>
              <a:t> dell’aggiustamento (la misura in cui esso viene realizzato mediante riduzione della spesa piuttosto che attraverso un aumento delle imposte);</a:t>
            </a:r>
          </a:p>
          <a:p>
            <a:pPr lvl="1"/>
            <a:r>
              <a:rPr lang="it-IT" dirty="0">
                <a:solidFill>
                  <a:srgbClr val="FF0000"/>
                </a:solidFill>
              </a:rPr>
              <a:t>situazione iniziale di finanza pubblica </a:t>
            </a:r>
            <a:r>
              <a:rPr lang="it-IT" dirty="0"/>
              <a:t>(essenzialmente l’entità del rapporto debito/PIL)</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25</a:t>
            </a:fld>
            <a:endParaRPr lang="it-IT"/>
          </a:p>
        </p:txBody>
      </p:sp>
    </p:spTree>
    <p:extLst>
      <p:ext uri="{BB962C8B-B14F-4D97-AF65-F5344CB8AC3E}">
        <p14:creationId xmlns:p14="http://schemas.microsoft.com/office/powerpoint/2010/main" val="1231022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Quali sono le dimensioni e le caratteristiche del moltiplicatore nella realtà?</a:t>
            </a:r>
            <a:endParaRPr lang="en-US" dirty="0"/>
          </a:p>
        </p:txBody>
      </p:sp>
      <p:sp>
        <p:nvSpPr>
          <p:cNvPr id="3" name="Segnaposto contenuto 2"/>
          <p:cNvSpPr>
            <a:spLocks noGrp="1"/>
          </p:cNvSpPr>
          <p:nvPr>
            <p:ph idx="1"/>
          </p:nvPr>
        </p:nvSpPr>
        <p:spPr>
          <a:xfrm>
            <a:off x="838200" y="1825624"/>
            <a:ext cx="10515600" cy="4530725"/>
          </a:xfrm>
        </p:spPr>
        <p:txBody>
          <a:bodyPr>
            <a:normAutofit fontScale="70000" lnSpcReduction="20000"/>
          </a:bodyPr>
          <a:lstStyle/>
          <a:p>
            <a:pPr marL="514350" indent="-514350">
              <a:buFont typeface="+mj-lt"/>
              <a:buAutoNum type="arabicPeriod"/>
            </a:pPr>
            <a:r>
              <a:rPr lang="it-IT" dirty="0"/>
              <a:t>Le caratteristiche dell’economia influenzano il </a:t>
            </a:r>
            <a:r>
              <a:rPr lang="it-IT" dirty="0">
                <a:highlight>
                  <a:srgbClr val="FFFF00"/>
                </a:highlight>
              </a:rPr>
              <a:t>moltiplicatore di bilancio</a:t>
            </a:r>
            <a:r>
              <a:rPr lang="it-IT" dirty="0"/>
              <a:t>: </a:t>
            </a:r>
            <a:r>
              <a:rPr lang="it-IT" u="sng" dirty="0"/>
              <a:t>dipende negativamente dal </a:t>
            </a:r>
            <a:r>
              <a:rPr lang="it-IT" u="sng" dirty="0">
                <a:solidFill>
                  <a:srgbClr val="FF0000"/>
                </a:solidFill>
              </a:rPr>
              <a:t>grado di apertura</a:t>
            </a:r>
            <a:r>
              <a:rPr lang="it-IT" dirty="0"/>
              <a:t>, </a:t>
            </a:r>
            <a:r>
              <a:rPr lang="it-IT" u="sng" dirty="0"/>
              <a:t>positivamente</a:t>
            </a:r>
            <a:r>
              <a:rPr lang="it-IT" dirty="0"/>
              <a:t> dalle </a:t>
            </a:r>
            <a:r>
              <a:rPr lang="it-IT" u="sng" dirty="0">
                <a:solidFill>
                  <a:srgbClr val="FF0000"/>
                </a:solidFill>
              </a:rPr>
              <a:t>dimensioni dell’economia </a:t>
            </a:r>
            <a:r>
              <a:rPr lang="it-IT" dirty="0"/>
              <a:t>e </a:t>
            </a:r>
            <a:r>
              <a:rPr lang="it-IT" u="sng" dirty="0"/>
              <a:t>negativamente</a:t>
            </a:r>
            <a:r>
              <a:rPr lang="it-IT" dirty="0"/>
              <a:t> </a:t>
            </a:r>
            <a:r>
              <a:rPr lang="it-IT" dirty="0">
                <a:solidFill>
                  <a:srgbClr val="FF0000"/>
                </a:solidFill>
              </a:rPr>
              <a:t>dall’ampiezza del settore pubblico </a:t>
            </a:r>
            <a:r>
              <a:rPr lang="it-IT" dirty="0"/>
              <a:t>(via pressione fiscale). Dipende positivamente dalla </a:t>
            </a:r>
            <a:r>
              <a:rPr lang="it-IT" dirty="0">
                <a:solidFill>
                  <a:srgbClr val="FF0000"/>
                </a:solidFill>
              </a:rPr>
              <a:t>rigidità del mercato del lavoro</a:t>
            </a:r>
            <a:r>
              <a:rPr lang="it-IT" dirty="0"/>
              <a:t>, ma negativamente dal </a:t>
            </a:r>
            <a:r>
              <a:rPr lang="it-IT" u="sng" dirty="0"/>
              <a:t>livello del debito pubblico</a:t>
            </a:r>
            <a:r>
              <a:rPr lang="it-IT" dirty="0"/>
              <a:t> e dalla </a:t>
            </a:r>
            <a:r>
              <a:rPr lang="it-IT" u="sng" dirty="0"/>
              <a:t>flessibilità del tasso di cambio</a:t>
            </a:r>
            <a:r>
              <a:rPr lang="it-IT" dirty="0"/>
              <a:t>.</a:t>
            </a:r>
          </a:p>
          <a:p>
            <a:pPr marL="514350" indent="-514350">
              <a:buFont typeface="+mj-lt"/>
              <a:buAutoNum type="arabicPeriod"/>
            </a:pPr>
            <a:r>
              <a:rPr lang="it-IT" dirty="0"/>
              <a:t>La </a:t>
            </a:r>
            <a:r>
              <a:rPr lang="it-IT" u="sng" dirty="0"/>
              <a:t>reazione della politica monetaria</a:t>
            </a:r>
            <a:r>
              <a:rPr lang="it-IT" dirty="0"/>
              <a:t> influenza grandemente il moltiplicatore di bilancio.</a:t>
            </a:r>
          </a:p>
          <a:p>
            <a:pPr marL="514350" indent="-514350">
              <a:buFont typeface="+mj-lt"/>
              <a:buAutoNum type="arabicPeriod"/>
            </a:pPr>
            <a:r>
              <a:rPr lang="it-IT" dirty="0"/>
              <a:t>Il moltiplicatore della spesa pubblica è in media pari a 1 nelle grandi economie moderatamente aperte (da 0,9 a 1,3 in USA nel caso degli investimenti pubblici, valori analoghi per i paesi più grandi dell’UE), ma dipendono dal ciclo: </a:t>
            </a:r>
            <a:r>
              <a:rPr lang="it-IT" b="1" dirty="0"/>
              <a:t>valore 0 in espansione</a:t>
            </a:r>
            <a:r>
              <a:rPr lang="it-IT" dirty="0"/>
              <a:t> e fino a </a:t>
            </a:r>
            <a:r>
              <a:rPr lang="it-IT" dirty="0">
                <a:solidFill>
                  <a:srgbClr val="FF0000"/>
                </a:solidFill>
              </a:rPr>
              <a:t>+1,5 in recessione</a:t>
            </a:r>
            <a:r>
              <a:rPr lang="it-IT" dirty="0"/>
              <a:t>.</a:t>
            </a:r>
          </a:p>
          <a:p>
            <a:pPr marL="514350" indent="-514350">
              <a:buFont typeface="+mj-lt"/>
              <a:buAutoNum type="arabicPeriod"/>
            </a:pPr>
            <a:r>
              <a:rPr lang="it-IT" dirty="0"/>
              <a:t>L’impatto di breve periodo di un rilancio temporaneo di bilancio varia significativamente a seconda della </a:t>
            </a:r>
            <a:r>
              <a:rPr lang="it-IT" u="sng" dirty="0"/>
              <a:t>scelta dello strumento fiscale </a:t>
            </a:r>
            <a:r>
              <a:rPr lang="it-IT" dirty="0"/>
              <a:t>(</a:t>
            </a:r>
            <a:r>
              <a:rPr lang="it-IT" b="1" dirty="0"/>
              <a:t>maggiore per la spesa</a:t>
            </a:r>
            <a:r>
              <a:rPr lang="it-IT" dirty="0"/>
              <a:t> in beni e servizi che non per trasferimenti se temporanei).</a:t>
            </a:r>
          </a:p>
          <a:p>
            <a:pPr marL="514350" indent="-514350">
              <a:buFont typeface="+mj-lt"/>
              <a:buAutoNum type="arabicPeriod"/>
            </a:pPr>
            <a:r>
              <a:rPr lang="it-IT" dirty="0"/>
              <a:t>I </a:t>
            </a:r>
            <a:r>
              <a:rPr lang="it-IT" b="1" dirty="0"/>
              <a:t>consolidamenti</a:t>
            </a:r>
            <a:r>
              <a:rPr lang="it-IT" dirty="0"/>
              <a:t> di bilancio basati sulla riduzione delle spese tendono ad avere </a:t>
            </a:r>
            <a:r>
              <a:rPr lang="it-IT" dirty="0">
                <a:solidFill>
                  <a:srgbClr val="FF0000"/>
                </a:solidFill>
              </a:rPr>
              <a:t>effetti negativi sul PIL meno marcati </a:t>
            </a:r>
            <a:r>
              <a:rPr lang="it-IT" u="sng" dirty="0"/>
              <a:t>di quelli basati sull’aumento delle imposte</a:t>
            </a:r>
            <a:r>
              <a:rPr lang="it-IT" dirty="0"/>
              <a:t>, ma è da evitare in tempi di crisi (vedi punto 3).</a:t>
            </a:r>
          </a:p>
          <a:p>
            <a:pPr marL="514350" indent="-514350">
              <a:buFont typeface="+mj-lt"/>
              <a:buAutoNum type="arabicPeriod"/>
            </a:pPr>
            <a:r>
              <a:rPr lang="it-IT" dirty="0"/>
              <a:t>Il </a:t>
            </a:r>
            <a:r>
              <a:rPr lang="it-IT" u="sng" dirty="0"/>
              <a:t>moltiplicatore del bilancio </a:t>
            </a:r>
            <a:r>
              <a:rPr lang="it-IT" dirty="0"/>
              <a:t>è significativamente </a:t>
            </a:r>
            <a:r>
              <a:rPr lang="it-IT" dirty="0">
                <a:solidFill>
                  <a:srgbClr val="FF0000"/>
                </a:solidFill>
              </a:rPr>
              <a:t>più debole</a:t>
            </a:r>
            <a:r>
              <a:rPr lang="it-IT" dirty="0"/>
              <a:t> quando la situazione della finanza pubblica è fragile, per un </a:t>
            </a:r>
            <a:r>
              <a:rPr lang="it-IT" dirty="0">
                <a:solidFill>
                  <a:srgbClr val="FF0000"/>
                </a:solidFill>
              </a:rPr>
              <a:t>eccesso di debito pubblico</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26</a:t>
            </a:fld>
            <a:endParaRPr lang="en-US"/>
          </a:p>
        </p:txBody>
      </p:sp>
    </p:spTree>
    <p:extLst>
      <p:ext uri="{BB962C8B-B14F-4D97-AF65-F5344CB8AC3E}">
        <p14:creationId xmlns:p14="http://schemas.microsoft.com/office/powerpoint/2010/main" val="150522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dirty="0"/>
              <a:t>Le vicende del debito pubblico nel caso italiano</a:t>
            </a:r>
            <a:endParaRPr lang="en-US" sz="6600" dirty="0"/>
          </a:p>
        </p:txBody>
      </p:sp>
      <p:sp>
        <p:nvSpPr>
          <p:cNvPr id="3" name="Sottotitolo 2"/>
          <p:cNvSpPr>
            <a:spLocks noGrp="1"/>
          </p:cNvSpPr>
          <p:nvPr>
            <p:ph type="body" idx="1"/>
          </p:nvPr>
        </p:nvSpPr>
        <p:spPr/>
        <p:txBody>
          <a:bodyPr/>
          <a:lstStyle/>
          <a:p>
            <a:r>
              <a:rPr lang="it-IT" dirty="0"/>
              <a:t>L’autoalimentazione del debito</a:t>
            </a: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299756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Dal «divorzio» della Banca d’Italia all’UME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Da dove nasce la necessità di finanziare il deficit pubblico esclusivamente con debito?</a:t>
            </a:r>
          </a:p>
          <a:p>
            <a:r>
              <a:rPr lang="it-IT" dirty="0"/>
              <a:t>Nel 1981 la Banca d’Italia si sgancia dall’obbligo di collocare le emissioni dei titoli dello Stato: il motivo deriva dall’elevata inflazione (quasi al 21%)</a:t>
            </a:r>
          </a:p>
          <a:p>
            <a:r>
              <a:rPr lang="it-IT" dirty="0"/>
              <a:t>Nel 1993 il trattato di Maastricht prevede che, in vista della nascita dell’UME, </a:t>
            </a:r>
            <a:r>
              <a:rPr lang="it-IT" dirty="0">
                <a:solidFill>
                  <a:srgbClr val="FF0000"/>
                </a:solidFill>
              </a:rPr>
              <a:t>sia vietato alla nascente BCE il finanziamento monetario dei deficit pubblici</a:t>
            </a:r>
            <a:r>
              <a:rPr lang="it-IT" dirty="0"/>
              <a:t>, per cui </a:t>
            </a:r>
            <a:r>
              <a:rPr lang="it-IT" b="1" dirty="0"/>
              <a:t>il deficit sarà finanziabile con soli titoli</a:t>
            </a:r>
            <a:r>
              <a:rPr lang="it-IT" dirty="0"/>
              <a:t>:</a:t>
            </a:r>
          </a:p>
          <a:p>
            <a:endParaRPr lang="it-IT" dirty="0"/>
          </a:p>
          <a:p>
            <a:endParaRPr lang="it-IT" dirty="0"/>
          </a:p>
          <a:p>
            <a:r>
              <a:rPr lang="it-IT" dirty="0"/>
              <a:t>D</a:t>
            </a:r>
            <a:r>
              <a:rPr lang="it-IT" baseline="-25000" dirty="0"/>
              <a:t>0 </a:t>
            </a:r>
            <a:r>
              <a:rPr lang="it-IT" dirty="0"/>
              <a:t>è il deficit al tempo 0, che deriva dalla spesa pubblica (G</a:t>
            </a:r>
            <a:r>
              <a:rPr lang="it-IT" baseline="-25000" dirty="0"/>
              <a:t>0</a:t>
            </a:r>
            <a:r>
              <a:rPr lang="it-IT" dirty="0"/>
              <a:t>), dagli interessi sul debito pregresso maturati in 0, al netto delle imposte e delle entrate derivanti dal reddito e dalla rendita dei titoli detenuti dalle famiglie e dalle imprese; </a:t>
            </a:r>
            <a:r>
              <a:rPr lang="el-GR" dirty="0"/>
              <a:t>Δ</a:t>
            </a:r>
            <a:r>
              <a:rPr lang="it-IT" dirty="0"/>
              <a:t>B rappresenta la variazione necessaria di titoli del debito pubblico per finanziare il deficit. </a:t>
            </a:r>
            <a:endParaRPr lang="en-US" dirty="0"/>
          </a:p>
        </p:txBody>
      </p:sp>
      <p:pic>
        <p:nvPicPr>
          <p:cNvPr id="4" name="Immagine 3"/>
          <p:cNvPicPr>
            <a:picLocks noChangeAspect="1"/>
          </p:cNvPicPr>
          <p:nvPr/>
        </p:nvPicPr>
        <p:blipFill>
          <a:blip r:embed="rId2"/>
          <a:stretch>
            <a:fillRect/>
          </a:stretch>
        </p:blipFill>
        <p:spPr>
          <a:xfrm>
            <a:off x="3922461" y="3882422"/>
            <a:ext cx="5773542" cy="847429"/>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456299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75BF81-DAE3-4297-8F6A-B1FC545EEFD1}"/>
              </a:ext>
            </a:extLst>
          </p:cNvPr>
          <p:cNvSpPr>
            <a:spLocks noGrp="1"/>
          </p:cNvSpPr>
          <p:nvPr>
            <p:ph type="sldNum" sz="quarter" idx="12"/>
          </p:nvPr>
        </p:nvSpPr>
        <p:spPr>
          <a:xfrm>
            <a:off x="8711184" y="6407513"/>
            <a:ext cx="2743200" cy="365125"/>
          </a:xfrm>
        </p:spPr>
        <p:txBody>
          <a:bodyPr/>
          <a:lstStyle/>
          <a:p>
            <a:fld id="{C31E2B66-C54D-4FE0-ABB5-06EDA5E25CF3}" type="slidenum">
              <a:rPr lang="en-US" smtClean="0"/>
              <a:t>29</a:t>
            </a:fld>
            <a:endParaRPr lang="en-US"/>
          </a:p>
        </p:txBody>
      </p:sp>
      <p:sp>
        <p:nvSpPr>
          <p:cNvPr id="7" name="CasellaDiTesto 6">
            <a:extLst>
              <a:ext uri="{FF2B5EF4-FFF2-40B4-BE49-F238E27FC236}">
                <a16:creationId xmlns:a16="http://schemas.microsoft.com/office/drawing/2014/main" id="{48E464CF-B945-4B06-BA8A-757F476B91B0}"/>
              </a:ext>
            </a:extLst>
          </p:cNvPr>
          <p:cNvSpPr txBox="1"/>
          <p:nvPr/>
        </p:nvSpPr>
        <p:spPr>
          <a:xfrm>
            <a:off x="7434072" y="608456"/>
            <a:ext cx="4933696" cy="923330"/>
          </a:xfrm>
          <a:prstGeom prst="rect">
            <a:avLst/>
          </a:prstGeom>
          <a:noFill/>
        </p:spPr>
        <p:txBody>
          <a:bodyPr wrap="square" rtlCol="0">
            <a:spAutoFit/>
          </a:bodyPr>
          <a:lstStyle/>
          <a:p>
            <a:r>
              <a:rPr lang="it-IT" i="1" dirty="0"/>
              <a:t>Fonte: RGS (2023), </a:t>
            </a:r>
            <a:r>
              <a:rPr lang="it-IT" b="1" i="1" dirty="0">
                <a:hlinkClick r:id="rId2"/>
              </a:rPr>
              <a:t>Bilancio semplificato dello Stato </a:t>
            </a:r>
            <a:r>
              <a:rPr lang="it-IT" b="1" i="1" dirty="0"/>
              <a:t>– Anno 2023 – Quadro generale</a:t>
            </a:r>
          </a:p>
          <a:p>
            <a:r>
              <a:rPr lang="it-IT" dirty="0" err="1"/>
              <a:t>Infografica</a:t>
            </a:r>
            <a:r>
              <a:rPr lang="it-IT" dirty="0"/>
              <a:t>, p. 1</a:t>
            </a:r>
          </a:p>
        </p:txBody>
      </p:sp>
      <p:sp>
        <p:nvSpPr>
          <p:cNvPr id="8" name="CasellaDiTesto 7">
            <a:extLst>
              <a:ext uri="{FF2B5EF4-FFF2-40B4-BE49-F238E27FC236}">
                <a16:creationId xmlns:a16="http://schemas.microsoft.com/office/drawing/2014/main" id="{208AAD2F-BCCE-4898-9293-9915121228CC}"/>
              </a:ext>
            </a:extLst>
          </p:cNvPr>
          <p:cNvSpPr txBox="1"/>
          <p:nvPr/>
        </p:nvSpPr>
        <p:spPr>
          <a:xfrm>
            <a:off x="6429721" y="3139148"/>
            <a:ext cx="439021" cy="369824"/>
          </a:xfrm>
          <a:prstGeom prst="rect">
            <a:avLst/>
          </a:prstGeom>
          <a:noFill/>
        </p:spPr>
        <p:txBody>
          <a:bodyPr wrap="square" rtlCol="0">
            <a:spAutoFit/>
          </a:bodyPr>
          <a:lstStyle/>
          <a:p>
            <a:r>
              <a:rPr lang="it-IT" b="1" dirty="0" err="1">
                <a:solidFill>
                  <a:srgbClr val="FF0000"/>
                </a:solidFill>
              </a:rPr>
              <a:t>T</a:t>
            </a:r>
            <a:r>
              <a:rPr lang="it-IT" b="1" baseline="-25000" dirty="0" err="1">
                <a:solidFill>
                  <a:srgbClr val="FF0000"/>
                </a:solidFill>
              </a:rPr>
              <a:t>t</a:t>
            </a:r>
            <a:endParaRPr lang="it-IT" b="1" baseline="-25000" dirty="0">
              <a:solidFill>
                <a:srgbClr val="FF0000"/>
              </a:solidFill>
            </a:endParaRPr>
          </a:p>
        </p:txBody>
      </p:sp>
      <p:sp>
        <p:nvSpPr>
          <p:cNvPr id="9" name="CasellaDiTesto 8">
            <a:extLst>
              <a:ext uri="{FF2B5EF4-FFF2-40B4-BE49-F238E27FC236}">
                <a16:creationId xmlns:a16="http://schemas.microsoft.com/office/drawing/2014/main" id="{8BA7312E-48BF-48D1-A8B8-320A268BA3BF}"/>
              </a:ext>
            </a:extLst>
          </p:cNvPr>
          <p:cNvSpPr txBox="1"/>
          <p:nvPr/>
        </p:nvSpPr>
        <p:spPr>
          <a:xfrm>
            <a:off x="6417584" y="4803674"/>
            <a:ext cx="463296" cy="369332"/>
          </a:xfrm>
          <a:prstGeom prst="rect">
            <a:avLst/>
          </a:prstGeom>
          <a:noFill/>
        </p:spPr>
        <p:txBody>
          <a:bodyPr wrap="square" rtlCol="0">
            <a:spAutoFit/>
          </a:bodyPr>
          <a:lstStyle/>
          <a:p>
            <a:r>
              <a:rPr lang="it-IT" b="1" dirty="0" err="1">
                <a:solidFill>
                  <a:srgbClr val="FF0000"/>
                </a:solidFill>
              </a:rPr>
              <a:t>G</a:t>
            </a:r>
            <a:r>
              <a:rPr lang="it-IT" b="1" baseline="-25000" dirty="0" err="1">
                <a:solidFill>
                  <a:srgbClr val="FF0000"/>
                </a:solidFill>
              </a:rPr>
              <a:t>t</a:t>
            </a:r>
            <a:endParaRPr lang="it-IT" b="1" baseline="-25000" dirty="0">
              <a:solidFill>
                <a:srgbClr val="FF0000"/>
              </a:solidFill>
            </a:endParaRPr>
          </a:p>
        </p:txBody>
      </p:sp>
      <p:sp>
        <p:nvSpPr>
          <p:cNvPr id="10" name="CasellaDiTesto 9">
            <a:extLst>
              <a:ext uri="{FF2B5EF4-FFF2-40B4-BE49-F238E27FC236}">
                <a16:creationId xmlns:a16="http://schemas.microsoft.com/office/drawing/2014/main" id="{CBF9163D-8569-4640-AD80-A764051D44DA}"/>
              </a:ext>
            </a:extLst>
          </p:cNvPr>
          <p:cNvSpPr txBox="1"/>
          <p:nvPr/>
        </p:nvSpPr>
        <p:spPr>
          <a:xfrm>
            <a:off x="6372934" y="4124217"/>
            <a:ext cx="495808" cy="369332"/>
          </a:xfrm>
          <a:prstGeom prst="rect">
            <a:avLst/>
          </a:prstGeom>
          <a:noFill/>
        </p:spPr>
        <p:txBody>
          <a:bodyPr wrap="square" rtlCol="0">
            <a:spAutoFit/>
          </a:bodyPr>
          <a:lstStyle/>
          <a:p>
            <a:r>
              <a:rPr lang="it-IT" dirty="0" err="1">
                <a:solidFill>
                  <a:srgbClr val="FF0000"/>
                </a:solidFill>
              </a:rPr>
              <a:t>iB</a:t>
            </a:r>
            <a:r>
              <a:rPr lang="it-IT" baseline="-25000" dirty="0" err="1">
                <a:solidFill>
                  <a:srgbClr val="FF0000"/>
                </a:solidFill>
              </a:rPr>
              <a:t>t</a:t>
            </a:r>
            <a:endParaRPr lang="it-IT" baseline="-25000" dirty="0">
              <a:solidFill>
                <a:srgbClr val="FF0000"/>
              </a:solidFill>
            </a:endParaRPr>
          </a:p>
        </p:txBody>
      </p:sp>
      <p:sp>
        <p:nvSpPr>
          <p:cNvPr id="11" name="CasellaDiTesto 10">
            <a:extLst>
              <a:ext uri="{FF2B5EF4-FFF2-40B4-BE49-F238E27FC236}">
                <a16:creationId xmlns:a16="http://schemas.microsoft.com/office/drawing/2014/main" id="{1109C496-40C7-4E7B-ABA3-342B7AC7EEF0}"/>
              </a:ext>
            </a:extLst>
          </p:cNvPr>
          <p:cNvSpPr txBox="1"/>
          <p:nvPr/>
        </p:nvSpPr>
        <p:spPr>
          <a:xfrm>
            <a:off x="6407083" y="5117069"/>
            <a:ext cx="509626" cy="369332"/>
          </a:xfrm>
          <a:prstGeom prst="rect">
            <a:avLst/>
          </a:prstGeom>
          <a:noFill/>
        </p:spPr>
        <p:txBody>
          <a:bodyPr wrap="square" rtlCol="0">
            <a:spAutoFit/>
          </a:bodyPr>
          <a:lstStyle/>
          <a:p>
            <a:r>
              <a:rPr lang="it-IT" dirty="0">
                <a:solidFill>
                  <a:srgbClr val="FF0000"/>
                </a:solidFill>
              </a:rPr>
              <a:t>B</a:t>
            </a:r>
            <a:r>
              <a:rPr lang="it-IT" baseline="-25000" dirty="0">
                <a:solidFill>
                  <a:srgbClr val="FF0000"/>
                </a:solidFill>
              </a:rPr>
              <a:t>t-1</a:t>
            </a:r>
          </a:p>
        </p:txBody>
      </p:sp>
      <p:sp>
        <p:nvSpPr>
          <p:cNvPr id="12" name="CasellaDiTesto 11">
            <a:extLst>
              <a:ext uri="{FF2B5EF4-FFF2-40B4-BE49-F238E27FC236}">
                <a16:creationId xmlns:a16="http://schemas.microsoft.com/office/drawing/2014/main" id="{897D165F-AE25-4F16-8E6C-81A46BE73871}"/>
              </a:ext>
            </a:extLst>
          </p:cNvPr>
          <p:cNvSpPr txBox="1"/>
          <p:nvPr/>
        </p:nvSpPr>
        <p:spPr>
          <a:xfrm>
            <a:off x="6436113" y="6415607"/>
            <a:ext cx="509626" cy="369332"/>
          </a:xfrm>
          <a:prstGeom prst="rect">
            <a:avLst/>
          </a:prstGeom>
          <a:noFill/>
        </p:spPr>
        <p:txBody>
          <a:bodyPr wrap="square" rtlCol="0">
            <a:spAutoFit/>
          </a:bodyPr>
          <a:lstStyle/>
          <a:p>
            <a:r>
              <a:rPr lang="it-IT" dirty="0">
                <a:solidFill>
                  <a:srgbClr val="FF0000"/>
                </a:solidFill>
                <a:sym typeface="Symbol" panose="05050102010706020507" pitchFamily="18" charset="2"/>
              </a:rPr>
              <a:t></a:t>
            </a:r>
            <a:r>
              <a:rPr lang="it-IT" dirty="0">
                <a:solidFill>
                  <a:srgbClr val="FF0000"/>
                </a:solidFill>
              </a:rPr>
              <a:t>B</a:t>
            </a:r>
            <a:endParaRPr lang="it-IT" baseline="-25000" dirty="0">
              <a:solidFill>
                <a:srgbClr val="FF0000"/>
              </a:solidFill>
            </a:endParaRPr>
          </a:p>
        </p:txBody>
      </p:sp>
      <p:pic>
        <p:nvPicPr>
          <p:cNvPr id="2" name="Immagine 1">
            <a:extLst>
              <a:ext uri="{FF2B5EF4-FFF2-40B4-BE49-F238E27FC236}">
                <a16:creationId xmlns:a16="http://schemas.microsoft.com/office/drawing/2014/main" id="{14C85DE5-01D0-4BC9-AC31-CF3F9246D3A2}"/>
              </a:ext>
            </a:extLst>
          </p:cNvPr>
          <p:cNvPicPr>
            <a:picLocks noChangeAspect="1"/>
          </p:cNvPicPr>
          <p:nvPr/>
        </p:nvPicPr>
        <p:blipFill>
          <a:blip r:embed="rId3"/>
          <a:stretch>
            <a:fillRect/>
          </a:stretch>
        </p:blipFill>
        <p:spPr>
          <a:xfrm>
            <a:off x="484362" y="159945"/>
            <a:ext cx="5945359" cy="6698055"/>
          </a:xfrm>
          <a:prstGeom prst="rect">
            <a:avLst/>
          </a:prstGeom>
        </p:spPr>
      </p:pic>
      <p:sp>
        <p:nvSpPr>
          <p:cNvPr id="14" name="CasellaDiTesto 13">
            <a:extLst>
              <a:ext uri="{FF2B5EF4-FFF2-40B4-BE49-F238E27FC236}">
                <a16:creationId xmlns:a16="http://schemas.microsoft.com/office/drawing/2014/main" id="{8BA7312E-48BF-48D1-A8B8-320A268BA3BF}"/>
              </a:ext>
            </a:extLst>
          </p:cNvPr>
          <p:cNvSpPr txBox="1"/>
          <p:nvPr/>
        </p:nvSpPr>
        <p:spPr>
          <a:xfrm>
            <a:off x="6365168" y="6091233"/>
            <a:ext cx="2111320" cy="369332"/>
          </a:xfrm>
          <a:prstGeom prst="rect">
            <a:avLst/>
          </a:prstGeom>
          <a:noFill/>
        </p:spPr>
        <p:txBody>
          <a:bodyPr wrap="square" rtlCol="0">
            <a:spAutoFit/>
          </a:bodyPr>
          <a:lstStyle/>
          <a:p>
            <a:r>
              <a:rPr lang="it-IT" dirty="0" err="1">
                <a:solidFill>
                  <a:srgbClr val="FF0000"/>
                </a:solidFill>
              </a:rPr>
              <a:t>T</a:t>
            </a:r>
            <a:r>
              <a:rPr lang="it-IT" baseline="-25000" dirty="0" err="1">
                <a:solidFill>
                  <a:srgbClr val="FF0000"/>
                </a:solidFill>
              </a:rPr>
              <a:t>t</a:t>
            </a:r>
            <a:r>
              <a:rPr lang="it-IT" dirty="0">
                <a:solidFill>
                  <a:srgbClr val="FF0000"/>
                </a:solidFill>
              </a:rPr>
              <a:t> – </a:t>
            </a:r>
            <a:r>
              <a:rPr lang="it-IT" dirty="0" err="1">
                <a:solidFill>
                  <a:srgbClr val="FF0000"/>
                </a:solidFill>
              </a:rPr>
              <a:t>G</a:t>
            </a:r>
            <a:r>
              <a:rPr lang="it-IT" baseline="-25000" dirty="0" err="1">
                <a:solidFill>
                  <a:srgbClr val="FF0000"/>
                </a:solidFill>
              </a:rPr>
              <a:t>t</a:t>
            </a:r>
            <a:r>
              <a:rPr lang="it-IT" baseline="-25000" dirty="0">
                <a:solidFill>
                  <a:srgbClr val="FF0000"/>
                </a:solidFill>
              </a:rPr>
              <a:t> </a:t>
            </a:r>
            <a:r>
              <a:rPr lang="it-IT" dirty="0">
                <a:solidFill>
                  <a:srgbClr val="FF0000"/>
                </a:solidFill>
              </a:rPr>
              <a:t> =D</a:t>
            </a:r>
            <a:r>
              <a:rPr lang="it-IT" baseline="-25000" dirty="0">
                <a:solidFill>
                  <a:srgbClr val="FF0000"/>
                </a:solidFill>
              </a:rPr>
              <a:t>0</a:t>
            </a:r>
            <a:endParaRPr lang="it-IT" dirty="0">
              <a:solidFill>
                <a:srgbClr val="FF0000"/>
              </a:solidFill>
            </a:endParaRPr>
          </a:p>
        </p:txBody>
      </p:sp>
      <p:sp>
        <p:nvSpPr>
          <p:cNvPr id="15" name="CasellaDiTesto 14">
            <a:extLst>
              <a:ext uri="{FF2B5EF4-FFF2-40B4-BE49-F238E27FC236}">
                <a16:creationId xmlns:a16="http://schemas.microsoft.com/office/drawing/2014/main" id="{8BA7312E-48BF-48D1-A8B8-320A268BA3BF}"/>
              </a:ext>
            </a:extLst>
          </p:cNvPr>
          <p:cNvSpPr txBox="1"/>
          <p:nvPr/>
        </p:nvSpPr>
        <p:spPr>
          <a:xfrm>
            <a:off x="6356536" y="5788817"/>
            <a:ext cx="1662752" cy="369332"/>
          </a:xfrm>
          <a:prstGeom prst="rect">
            <a:avLst/>
          </a:prstGeom>
          <a:noFill/>
        </p:spPr>
        <p:txBody>
          <a:bodyPr wrap="square" rtlCol="0">
            <a:spAutoFit/>
          </a:bodyPr>
          <a:lstStyle/>
          <a:p>
            <a:r>
              <a:rPr lang="it-IT" dirty="0" err="1">
                <a:solidFill>
                  <a:srgbClr val="FF0000"/>
                </a:solidFill>
              </a:rPr>
              <a:t>T</a:t>
            </a:r>
            <a:r>
              <a:rPr lang="it-IT" baseline="-25000" dirty="0" err="1">
                <a:solidFill>
                  <a:srgbClr val="FF0000"/>
                </a:solidFill>
              </a:rPr>
              <a:t>t</a:t>
            </a:r>
            <a:r>
              <a:rPr lang="it-IT" dirty="0">
                <a:solidFill>
                  <a:srgbClr val="FF0000"/>
                </a:solidFill>
              </a:rPr>
              <a:t> – </a:t>
            </a:r>
            <a:r>
              <a:rPr lang="it-IT" dirty="0" err="1">
                <a:solidFill>
                  <a:srgbClr val="FF0000"/>
                </a:solidFill>
              </a:rPr>
              <a:t>GC</a:t>
            </a:r>
            <a:r>
              <a:rPr lang="it-IT" baseline="-25000" dirty="0" err="1">
                <a:solidFill>
                  <a:srgbClr val="FF0000"/>
                </a:solidFill>
              </a:rPr>
              <a:t>t</a:t>
            </a:r>
            <a:r>
              <a:rPr lang="it-IT" baseline="-25000" dirty="0">
                <a:solidFill>
                  <a:srgbClr val="FF0000"/>
                </a:solidFill>
              </a:rPr>
              <a:t> </a:t>
            </a:r>
            <a:r>
              <a:rPr lang="it-IT" dirty="0">
                <a:solidFill>
                  <a:srgbClr val="FF0000"/>
                </a:solidFill>
              </a:rPr>
              <a:t> - </a:t>
            </a:r>
            <a:r>
              <a:rPr lang="it-IT" dirty="0" err="1">
                <a:solidFill>
                  <a:srgbClr val="FF0000"/>
                </a:solidFill>
              </a:rPr>
              <a:t>i</a:t>
            </a:r>
            <a:r>
              <a:rPr lang="it-IT" baseline="-25000" dirty="0" err="1">
                <a:solidFill>
                  <a:srgbClr val="FF0000"/>
                </a:solidFill>
              </a:rPr>
              <a:t>t</a:t>
            </a:r>
            <a:r>
              <a:rPr lang="it-IT" dirty="0">
                <a:solidFill>
                  <a:srgbClr val="FF0000"/>
                </a:solidFill>
              </a:rPr>
              <a:t> </a:t>
            </a:r>
          </a:p>
        </p:txBody>
      </p:sp>
      <p:sp>
        <p:nvSpPr>
          <p:cNvPr id="16" name="CasellaDiTesto 15">
            <a:extLst>
              <a:ext uri="{FF2B5EF4-FFF2-40B4-BE49-F238E27FC236}">
                <a16:creationId xmlns:a16="http://schemas.microsoft.com/office/drawing/2014/main" id="{8BA7312E-48BF-48D1-A8B8-320A268BA3BF}"/>
              </a:ext>
            </a:extLst>
          </p:cNvPr>
          <p:cNvSpPr txBox="1"/>
          <p:nvPr/>
        </p:nvSpPr>
        <p:spPr>
          <a:xfrm>
            <a:off x="6405446" y="3822367"/>
            <a:ext cx="568614" cy="369332"/>
          </a:xfrm>
          <a:prstGeom prst="rect">
            <a:avLst/>
          </a:prstGeom>
          <a:noFill/>
        </p:spPr>
        <p:txBody>
          <a:bodyPr wrap="square" rtlCol="0">
            <a:spAutoFit/>
          </a:bodyPr>
          <a:lstStyle/>
          <a:p>
            <a:r>
              <a:rPr lang="it-IT" dirty="0" err="1">
                <a:solidFill>
                  <a:srgbClr val="FF0000"/>
                </a:solidFill>
              </a:rPr>
              <a:t>GC</a:t>
            </a:r>
            <a:r>
              <a:rPr lang="it-IT" baseline="-25000" dirty="0" err="1">
                <a:solidFill>
                  <a:srgbClr val="FF0000"/>
                </a:solidFill>
              </a:rPr>
              <a:t>t</a:t>
            </a:r>
            <a:endParaRPr lang="it-IT" baseline="-25000" dirty="0">
              <a:solidFill>
                <a:srgbClr val="FF0000"/>
              </a:solidFill>
            </a:endParaRPr>
          </a:p>
        </p:txBody>
      </p:sp>
      <p:sp>
        <p:nvSpPr>
          <p:cNvPr id="17" name="CasellaDiTesto 16">
            <a:extLst>
              <a:ext uri="{FF2B5EF4-FFF2-40B4-BE49-F238E27FC236}">
                <a16:creationId xmlns:a16="http://schemas.microsoft.com/office/drawing/2014/main" id="{8BA7312E-48BF-48D1-A8B8-320A268BA3BF}"/>
              </a:ext>
            </a:extLst>
          </p:cNvPr>
          <p:cNvSpPr txBox="1"/>
          <p:nvPr/>
        </p:nvSpPr>
        <p:spPr>
          <a:xfrm>
            <a:off x="6388771" y="4460091"/>
            <a:ext cx="568614" cy="369332"/>
          </a:xfrm>
          <a:prstGeom prst="rect">
            <a:avLst/>
          </a:prstGeom>
          <a:noFill/>
        </p:spPr>
        <p:txBody>
          <a:bodyPr wrap="square" rtlCol="0">
            <a:spAutoFit/>
          </a:bodyPr>
          <a:lstStyle/>
          <a:p>
            <a:r>
              <a:rPr lang="it-IT" dirty="0" err="1">
                <a:solidFill>
                  <a:srgbClr val="FF0000"/>
                </a:solidFill>
              </a:rPr>
              <a:t>GK</a:t>
            </a:r>
            <a:r>
              <a:rPr lang="it-IT" baseline="-25000" dirty="0" err="1">
                <a:solidFill>
                  <a:srgbClr val="FF0000"/>
                </a:solidFill>
              </a:rPr>
              <a:t>t</a:t>
            </a:r>
            <a:endParaRPr lang="it-IT" baseline="-25000" dirty="0">
              <a:solidFill>
                <a:srgbClr val="FF0000"/>
              </a:solidFill>
            </a:endParaRPr>
          </a:p>
        </p:txBody>
      </p:sp>
      <p:pic>
        <p:nvPicPr>
          <p:cNvPr id="18" name="Immagine 17"/>
          <p:cNvPicPr>
            <a:picLocks noChangeAspect="1"/>
          </p:cNvPicPr>
          <p:nvPr/>
        </p:nvPicPr>
        <p:blipFill>
          <a:blip r:embed="rId4"/>
          <a:stretch>
            <a:fillRect/>
          </a:stretch>
        </p:blipFill>
        <p:spPr>
          <a:xfrm>
            <a:off x="6880880" y="1851544"/>
            <a:ext cx="5015756" cy="736203"/>
          </a:xfrm>
          <a:prstGeom prst="rect">
            <a:avLst/>
          </a:prstGeom>
        </p:spPr>
      </p:pic>
      <p:sp>
        <p:nvSpPr>
          <p:cNvPr id="3" name="Parentesi graffa aperta 2"/>
          <p:cNvSpPr/>
          <p:nvPr/>
        </p:nvSpPr>
        <p:spPr>
          <a:xfrm rot="16200000">
            <a:off x="10266681" y="1942065"/>
            <a:ext cx="258064" cy="12913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Connettore 4 5"/>
          <p:cNvCxnSpPr>
            <a:endCxn id="3" idx="1"/>
          </p:cNvCxnSpPr>
          <p:nvPr/>
        </p:nvCxnSpPr>
        <p:spPr>
          <a:xfrm>
            <a:off x="6417584" y="2587747"/>
            <a:ext cx="3978130" cy="129032"/>
          </a:xfrm>
          <a:prstGeom prst="bentConnector4">
            <a:avLst>
              <a:gd name="adj1" fmla="val 48378"/>
              <a:gd name="adj2" fmla="val 27716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4 24"/>
          <p:cNvCxnSpPr/>
          <p:nvPr/>
        </p:nvCxnSpPr>
        <p:spPr>
          <a:xfrm flipV="1">
            <a:off x="6429721" y="1719072"/>
            <a:ext cx="2695991" cy="500573"/>
          </a:xfrm>
          <a:prstGeom prst="bentConnector3">
            <a:avLst>
              <a:gd name="adj1" fmla="val 15744"/>
            </a:avLst>
          </a:prstGeom>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9116568" y="1730794"/>
            <a:ext cx="9144" cy="23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Immagine 29"/>
          <p:cNvPicPr>
            <a:picLocks noChangeAspect="1"/>
          </p:cNvPicPr>
          <p:nvPr/>
        </p:nvPicPr>
        <p:blipFill>
          <a:blip r:embed="rId5"/>
          <a:stretch>
            <a:fillRect/>
          </a:stretch>
        </p:blipFill>
        <p:spPr>
          <a:xfrm>
            <a:off x="7095940" y="3258201"/>
            <a:ext cx="4911167" cy="1605460"/>
          </a:xfrm>
          <a:prstGeom prst="rect">
            <a:avLst/>
          </a:prstGeom>
        </p:spPr>
      </p:pic>
    </p:spTree>
    <p:extLst>
      <p:ext uri="{BB962C8B-B14F-4D97-AF65-F5344CB8AC3E}">
        <p14:creationId xmlns:p14="http://schemas.microsoft.com/office/powerpoint/2010/main" val="29650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moltiplicatore keynesiano e l’effetto spiazzamento</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Le ipotesi di base su cui si fonda il </a:t>
            </a:r>
            <a:r>
              <a:rPr lang="it-IT" dirty="0">
                <a:solidFill>
                  <a:srgbClr val="FF0000"/>
                </a:solidFill>
              </a:rPr>
              <a:t>modello macroeconomico nel breve periodo </a:t>
            </a:r>
            <a:r>
              <a:rPr lang="it-IT" dirty="0"/>
              <a:t>sono:</a:t>
            </a:r>
          </a:p>
          <a:p>
            <a:pPr lvl="1"/>
            <a:r>
              <a:rPr lang="it-IT" b="1" dirty="0"/>
              <a:t>Rigidità dei prezzi</a:t>
            </a:r>
          </a:p>
          <a:p>
            <a:pPr lvl="1"/>
            <a:r>
              <a:rPr lang="it-IT" b="1" dirty="0"/>
              <a:t>Elasticità dell’offerta</a:t>
            </a:r>
          </a:p>
          <a:p>
            <a:pPr lvl="1"/>
            <a:r>
              <a:rPr lang="it-IT" b="1" dirty="0"/>
              <a:t>Dipendenza del consumo dal solo reddito corrente</a:t>
            </a:r>
          </a:p>
          <a:p>
            <a:r>
              <a:rPr lang="it-IT" dirty="0"/>
              <a:t>A differenza del modello neoclassico, quindi non sono i prezzi ad aggiustarsi per riportare in equilibrio domanda e offerta, </a:t>
            </a:r>
            <a:r>
              <a:rPr lang="it-IT" u="sng" dirty="0"/>
              <a:t>ma la domanda che si adegua all’offerta</a:t>
            </a:r>
          </a:p>
          <a:p>
            <a:r>
              <a:rPr lang="it-IT" dirty="0"/>
              <a:t>Se quindi uno shock positivo colpisce la domanda, che aumenta, questa causa un </a:t>
            </a:r>
            <a:r>
              <a:rPr lang="it-IT" b="1" dirty="0"/>
              <a:t>effetto moltiplicatore della spesa </a:t>
            </a:r>
            <a:r>
              <a:rPr lang="it-IT" dirty="0"/>
              <a:t>sul sistema economico (HP: spesa autonoma esogena [I, G, T, C], mentre il risparmio dipende dal reddito)</a:t>
            </a:r>
          </a:p>
          <a:p>
            <a:r>
              <a:rPr lang="it-IT" dirty="0">
                <a:solidFill>
                  <a:srgbClr val="FF0000"/>
                </a:solidFill>
              </a:rPr>
              <a:t>Il moltiplicatore sarà tanto più elevato</a:t>
            </a:r>
            <a:r>
              <a:rPr lang="it-IT" dirty="0"/>
              <a:t>, quanto più il paese è </a:t>
            </a:r>
            <a:r>
              <a:rPr lang="it-IT" dirty="0">
                <a:solidFill>
                  <a:srgbClr val="FF0000"/>
                </a:solidFill>
              </a:rPr>
              <a:t>chiuso al commercio</a:t>
            </a:r>
            <a:r>
              <a:rPr lang="it-IT" dirty="0"/>
              <a:t>, se vi è l’</a:t>
            </a:r>
            <a:r>
              <a:rPr lang="it-IT" dirty="0">
                <a:solidFill>
                  <a:srgbClr val="FF0000"/>
                </a:solidFill>
              </a:rPr>
              <a:t>assenza di effetti speculativi nel mercato della moneta </a:t>
            </a:r>
            <a:r>
              <a:rPr lang="it-IT" dirty="0"/>
              <a:t>e quando più la </a:t>
            </a:r>
            <a:r>
              <a:rPr lang="it-IT" dirty="0">
                <a:solidFill>
                  <a:srgbClr val="FF0000"/>
                </a:solidFill>
              </a:rPr>
              <a:t>tassazione sia attuata in forma fissa </a:t>
            </a:r>
            <a:r>
              <a:rPr lang="it-IT" dirty="0"/>
              <a:t>e non legata al reddito (ricordiamo la formula del moltiplicatore, già vista nelle prime lezioni), in caso contrario si avrà un effetto </a:t>
            </a:r>
            <a:r>
              <a:rPr lang="it-IT" b="1" dirty="0">
                <a:solidFill>
                  <a:srgbClr val="FF0000"/>
                </a:solidFill>
              </a:rPr>
              <a:t>spiazzamento</a:t>
            </a:r>
            <a:r>
              <a:rPr lang="it-IT" dirty="0"/>
              <a:t> dell’investimento privato a causa dell’aumentato costo dello stesso (il prezzo dell’investimento è il tasso d’interesse)</a:t>
            </a:r>
            <a:endParaRPr lang="en-US" dirty="0"/>
          </a:p>
        </p:txBody>
      </p:sp>
    </p:spTree>
    <p:extLst>
      <p:ext uri="{BB962C8B-B14F-4D97-AF65-F5344CB8AC3E}">
        <p14:creationId xmlns:p14="http://schemas.microsoft.com/office/powerpoint/2010/main" val="324059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Dal pareggio di bilancio al deficit</a:t>
            </a:r>
            <a:endParaRPr lang="en-US" dirty="0"/>
          </a:p>
        </p:txBody>
      </p:sp>
      <p:sp>
        <p:nvSpPr>
          <p:cNvPr id="3" name="Segnaposto contenuto 2"/>
          <p:cNvSpPr>
            <a:spLocks noGrp="1"/>
          </p:cNvSpPr>
          <p:nvPr>
            <p:ph idx="1"/>
          </p:nvPr>
        </p:nvSpPr>
        <p:spPr/>
        <p:txBody>
          <a:bodyPr>
            <a:normAutofit fontScale="92500" lnSpcReduction="10000"/>
          </a:bodyPr>
          <a:lstStyle/>
          <a:p>
            <a:r>
              <a:rPr lang="it-IT" dirty="0"/>
              <a:t>Abbiamo già sottolineato i problemi derivanti dal finanziamento del deficit con titoli pubblici: </a:t>
            </a:r>
            <a:r>
              <a:rPr lang="it-IT" b="1" dirty="0"/>
              <a:t>parziale spiazzamento degli investimenti </a:t>
            </a:r>
            <a:r>
              <a:rPr lang="it-IT" dirty="0"/>
              <a:t>(via tasso d’interesse) e problematicità degli </a:t>
            </a:r>
            <a:r>
              <a:rPr lang="it-IT" b="1" dirty="0"/>
              <a:t>effetti sul consumo</a:t>
            </a:r>
            <a:r>
              <a:rPr lang="it-IT" dirty="0"/>
              <a:t>, quando le decisioni siano basate sul </a:t>
            </a:r>
            <a:r>
              <a:rPr lang="it-IT" b="1" dirty="0"/>
              <a:t>reddito permanente </a:t>
            </a:r>
            <a:r>
              <a:rPr lang="it-IT" dirty="0"/>
              <a:t>e non su quello corrente</a:t>
            </a:r>
          </a:p>
          <a:p>
            <a:r>
              <a:rPr lang="it-IT" dirty="0"/>
              <a:t>Immaginiamo di considerare la situazione iniziale di pareggio:</a:t>
            </a:r>
          </a:p>
          <a:p>
            <a:endParaRPr lang="it-IT" dirty="0"/>
          </a:p>
          <a:p>
            <a:endParaRPr lang="it-IT" dirty="0"/>
          </a:p>
          <a:p>
            <a:r>
              <a:rPr lang="it-IT" dirty="0"/>
              <a:t>Se si aumenta la spesa pubblica in deficit, significa che il maggior livello di imposte derivante dall’aumento della domanda aggregata e della produzione non sarà sufficiente a coprire la maggiore spesa pubblica, per cui avremo: </a:t>
            </a:r>
            <a:endParaRPr lang="en-US" dirty="0"/>
          </a:p>
        </p:txBody>
      </p:sp>
      <p:pic>
        <p:nvPicPr>
          <p:cNvPr id="4" name="Immagine 3"/>
          <p:cNvPicPr>
            <a:picLocks noChangeAspect="1"/>
          </p:cNvPicPr>
          <p:nvPr/>
        </p:nvPicPr>
        <p:blipFill>
          <a:blip r:embed="rId2"/>
          <a:stretch>
            <a:fillRect/>
          </a:stretch>
        </p:blipFill>
        <p:spPr>
          <a:xfrm>
            <a:off x="3559931" y="3630359"/>
            <a:ext cx="4011403" cy="741870"/>
          </a:xfrm>
          <a:prstGeom prst="rect">
            <a:avLst/>
          </a:prstGeom>
        </p:spPr>
      </p:pic>
      <p:pic>
        <p:nvPicPr>
          <p:cNvPr id="5" name="Immagine 4"/>
          <p:cNvPicPr>
            <a:picLocks noChangeAspect="1"/>
          </p:cNvPicPr>
          <p:nvPr/>
        </p:nvPicPr>
        <p:blipFill>
          <a:blip r:embed="rId3"/>
          <a:stretch>
            <a:fillRect/>
          </a:stretch>
        </p:blipFill>
        <p:spPr>
          <a:xfrm>
            <a:off x="4129321" y="5704896"/>
            <a:ext cx="3204691" cy="859806"/>
          </a:xfrm>
          <a:prstGeom prst="rect">
            <a:avLst/>
          </a:prstGeom>
        </p:spPr>
      </p:pic>
      <p:sp>
        <p:nvSpPr>
          <p:cNvPr id="6" name="Callout 1 5"/>
          <p:cNvSpPr/>
          <p:nvPr/>
        </p:nvSpPr>
        <p:spPr>
          <a:xfrm>
            <a:off x="7873258" y="5704896"/>
            <a:ext cx="1796953" cy="1000387"/>
          </a:xfrm>
          <a:prstGeom prst="borderCallout1">
            <a:avLst>
              <a:gd name="adj1" fmla="val 18750"/>
              <a:gd name="adj2" fmla="val -8333"/>
              <a:gd name="adj3" fmla="val 46102"/>
              <a:gd name="adj4" fmla="val -3833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Variazione positiva dello stock del debito</a:t>
            </a:r>
            <a:endParaRPr lang="en-US"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07313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meccanismo di incremento del debito</a:t>
            </a:r>
            <a:endParaRPr lang="en-US" dirty="0"/>
          </a:p>
        </p:txBody>
      </p:sp>
      <p:sp>
        <p:nvSpPr>
          <p:cNvPr id="3" name="Segnaposto contenuto 2"/>
          <p:cNvSpPr>
            <a:spLocks noGrp="1"/>
          </p:cNvSpPr>
          <p:nvPr>
            <p:ph idx="1"/>
          </p:nvPr>
        </p:nvSpPr>
        <p:spPr/>
        <p:txBody>
          <a:bodyPr/>
          <a:lstStyle/>
          <a:p>
            <a:r>
              <a:rPr lang="it-IT" dirty="0"/>
              <a:t>La spesa pubblica è aumentata una sola volta, ma permane l’obbligo di rifinanziare gli interessi che maturano sui titoli fino al rimborso del debito. </a:t>
            </a:r>
            <a:r>
              <a:rPr lang="it-IT" u="sng" dirty="0"/>
              <a:t>Tali interessi vanno ad aumentare il reddito disponibile del settore privato</a:t>
            </a:r>
            <a:r>
              <a:rPr lang="it-IT" dirty="0"/>
              <a:t>: </a:t>
            </a:r>
          </a:p>
          <a:p>
            <a:endParaRPr lang="it-IT" dirty="0"/>
          </a:p>
          <a:p>
            <a:endParaRPr lang="it-IT" dirty="0"/>
          </a:p>
          <a:p>
            <a:r>
              <a:rPr lang="it-IT" dirty="0"/>
              <a:t>L’effetto sul nostro sistema macroeconomico è quello di causare uno spostamento della IS verso l’alto con un contemporaneo e continuo spiazzamento degli investimenti privati</a:t>
            </a:r>
            <a:endParaRPr lang="en-US" dirty="0"/>
          </a:p>
        </p:txBody>
      </p:sp>
      <p:pic>
        <p:nvPicPr>
          <p:cNvPr id="4" name="Immagine 3"/>
          <p:cNvPicPr>
            <a:picLocks noChangeAspect="1"/>
          </p:cNvPicPr>
          <p:nvPr/>
        </p:nvPicPr>
        <p:blipFill>
          <a:blip r:embed="rId3"/>
          <a:stretch>
            <a:fillRect/>
          </a:stretch>
        </p:blipFill>
        <p:spPr>
          <a:xfrm>
            <a:off x="3491192" y="3623094"/>
            <a:ext cx="6296778" cy="651181"/>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31</a:t>
            </a:fld>
            <a:endParaRPr lang="en-US" dirty="0"/>
          </a:p>
        </p:txBody>
      </p:sp>
      <p:sp>
        <p:nvSpPr>
          <p:cNvPr id="6" name="Ovale 5">
            <a:extLst>
              <a:ext uri="{FF2B5EF4-FFF2-40B4-BE49-F238E27FC236}">
                <a16:creationId xmlns:a16="http://schemas.microsoft.com/office/drawing/2014/main" id="{A6F6AF59-3031-4AAA-A60B-1B9453956376}"/>
              </a:ext>
            </a:extLst>
          </p:cNvPr>
          <p:cNvSpPr/>
          <p:nvPr/>
        </p:nvSpPr>
        <p:spPr>
          <a:xfrm>
            <a:off x="4185920" y="3623094"/>
            <a:ext cx="845312" cy="61565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78551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Effetti di medio periodo di una politica fiscale pura</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32</a:t>
            </a:fld>
            <a:endParaRPr lang="en-US" dirty="0"/>
          </a:p>
        </p:txBody>
      </p:sp>
      <p:pic>
        <p:nvPicPr>
          <p:cNvPr id="5" name="Immagine 4"/>
          <p:cNvPicPr>
            <a:picLocks noChangeAspect="1"/>
          </p:cNvPicPr>
          <p:nvPr/>
        </p:nvPicPr>
        <p:blipFill>
          <a:blip r:embed="rId2"/>
          <a:stretch>
            <a:fillRect/>
          </a:stretch>
        </p:blipFill>
        <p:spPr>
          <a:xfrm>
            <a:off x="4675516" y="991516"/>
            <a:ext cx="4779034" cy="5866484"/>
          </a:xfrm>
          <a:prstGeom prst="rect">
            <a:avLst/>
          </a:prstGeom>
        </p:spPr>
      </p:pic>
    </p:spTree>
    <p:extLst>
      <p:ext uri="{BB962C8B-B14F-4D97-AF65-F5344CB8AC3E}">
        <p14:creationId xmlns:p14="http://schemas.microsoft.com/office/powerpoint/2010/main" val="24802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questione della crescita</a:t>
            </a:r>
            <a:endParaRPr lang="en-US" dirty="0"/>
          </a:p>
        </p:txBody>
      </p:sp>
      <p:sp>
        <p:nvSpPr>
          <p:cNvPr id="3" name="Segnaposto contenuto 2"/>
          <p:cNvSpPr>
            <a:spLocks noGrp="1"/>
          </p:cNvSpPr>
          <p:nvPr>
            <p:ph idx="1"/>
          </p:nvPr>
        </p:nvSpPr>
        <p:spPr/>
        <p:txBody>
          <a:bodyPr/>
          <a:lstStyle/>
          <a:p>
            <a:r>
              <a:rPr lang="it-IT" dirty="0"/>
              <a:t>Se il reddito non cresce a sufficienza nei periodi successivi, il deficit si propagherà e si accumulerà nel tempo</a:t>
            </a:r>
          </a:p>
          <a:p>
            <a:r>
              <a:rPr lang="it-IT" dirty="0"/>
              <a:t>Come abbiamo già evidenziato con il teorema dell’equivalenza ricardiana dobbiamo considerare il vincolo intertemporale del bilancio pubblico. Data la condizione iniziale:</a:t>
            </a:r>
          </a:p>
          <a:p>
            <a:endParaRPr lang="it-IT" dirty="0"/>
          </a:p>
          <a:p>
            <a:endParaRPr lang="it-IT" dirty="0"/>
          </a:p>
          <a:p>
            <a:r>
              <a:rPr lang="it-IT" dirty="0"/>
              <a:t>quindi il reddito iniziale compatibile con D=0 sarà:</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33</a:t>
            </a:fld>
            <a:endParaRPr lang="en-US" dirty="0"/>
          </a:p>
        </p:txBody>
      </p:sp>
      <p:pic>
        <p:nvPicPr>
          <p:cNvPr id="5" name="Immagine 4"/>
          <p:cNvPicPr>
            <a:picLocks noChangeAspect="1"/>
          </p:cNvPicPr>
          <p:nvPr/>
        </p:nvPicPr>
        <p:blipFill>
          <a:blip r:embed="rId2"/>
          <a:stretch>
            <a:fillRect/>
          </a:stretch>
        </p:blipFill>
        <p:spPr>
          <a:xfrm>
            <a:off x="4219747" y="4034703"/>
            <a:ext cx="4034305" cy="688971"/>
          </a:xfrm>
          <a:prstGeom prst="rect">
            <a:avLst/>
          </a:prstGeom>
        </p:spPr>
      </p:pic>
      <p:pic>
        <p:nvPicPr>
          <p:cNvPr id="6" name="Immagine 5"/>
          <p:cNvPicPr>
            <a:picLocks noChangeAspect="1"/>
          </p:cNvPicPr>
          <p:nvPr/>
        </p:nvPicPr>
        <p:blipFill>
          <a:blip r:embed="rId3"/>
          <a:stretch>
            <a:fillRect/>
          </a:stretch>
        </p:blipFill>
        <p:spPr>
          <a:xfrm>
            <a:off x="4262876" y="5602192"/>
            <a:ext cx="3948045" cy="867610"/>
          </a:xfrm>
          <a:prstGeom prst="rect">
            <a:avLst/>
          </a:prstGeom>
        </p:spPr>
      </p:pic>
    </p:spTree>
    <p:extLst>
      <p:ext uri="{BB962C8B-B14F-4D97-AF65-F5344CB8AC3E}">
        <p14:creationId xmlns:p14="http://schemas.microsoft.com/office/powerpoint/2010/main" val="231872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questione della crescita</a:t>
            </a:r>
            <a:endParaRPr lang="en-US" dirty="0"/>
          </a:p>
        </p:txBody>
      </p:sp>
      <p:sp>
        <p:nvSpPr>
          <p:cNvPr id="3" name="Segnaposto contenuto 2"/>
          <p:cNvSpPr>
            <a:spLocks noGrp="1"/>
          </p:cNvSpPr>
          <p:nvPr>
            <p:ph idx="1"/>
          </p:nvPr>
        </p:nvSpPr>
        <p:spPr/>
        <p:txBody>
          <a:bodyPr/>
          <a:lstStyle/>
          <a:p>
            <a:r>
              <a:rPr lang="it-IT" dirty="0"/>
              <a:t>La variazione necessaria del reddito dovrà tener conto di entrambi gli effetti: aumento della spesa e aumento degli interessi sul debito</a:t>
            </a:r>
          </a:p>
          <a:p>
            <a:endParaRPr lang="it-IT" dirty="0"/>
          </a:p>
          <a:p>
            <a:endParaRPr lang="it-IT" dirty="0"/>
          </a:p>
          <a:p>
            <a:r>
              <a:rPr lang="it-IT" dirty="0"/>
              <a:t>E nulla ci garantisce che questo valore ottimale si realizzi, perché questo avvenga occorre che l’equilibrio finale sia:</a:t>
            </a:r>
          </a:p>
          <a:p>
            <a:endParaRPr lang="it-IT" dirty="0"/>
          </a:p>
          <a:p>
            <a:endParaRPr lang="it-IT" dirty="0"/>
          </a:p>
          <a:p>
            <a:r>
              <a:rPr lang="it-IT" dirty="0"/>
              <a:t>In caso contrario si otterrebbe una autoalimentazione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34</a:t>
            </a:fld>
            <a:endParaRPr lang="en-US" dirty="0"/>
          </a:p>
        </p:txBody>
      </p:sp>
      <p:pic>
        <p:nvPicPr>
          <p:cNvPr id="5" name="Immagine 4"/>
          <p:cNvPicPr>
            <a:picLocks noChangeAspect="1"/>
          </p:cNvPicPr>
          <p:nvPr/>
        </p:nvPicPr>
        <p:blipFill>
          <a:blip r:embed="rId2"/>
          <a:stretch>
            <a:fillRect/>
          </a:stretch>
        </p:blipFill>
        <p:spPr>
          <a:xfrm>
            <a:off x="3722952" y="2758156"/>
            <a:ext cx="4066701" cy="1035170"/>
          </a:xfrm>
          <a:prstGeom prst="rect">
            <a:avLst/>
          </a:prstGeom>
        </p:spPr>
      </p:pic>
      <p:pic>
        <p:nvPicPr>
          <p:cNvPr id="6" name="Immagine 5"/>
          <p:cNvPicPr>
            <a:picLocks noChangeAspect="1"/>
          </p:cNvPicPr>
          <p:nvPr/>
        </p:nvPicPr>
        <p:blipFill>
          <a:blip r:embed="rId3"/>
          <a:stretch>
            <a:fillRect/>
          </a:stretch>
        </p:blipFill>
        <p:spPr>
          <a:xfrm>
            <a:off x="3657600" y="4612232"/>
            <a:ext cx="4132053" cy="745825"/>
          </a:xfrm>
          <a:prstGeom prst="rect">
            <a:avLst/>
          </a:prstGeom>
        </p:spPr>
      </p:pic>
      <p:sp>
        <p:nvSpPr>
          <p:cNvPr id="7" name="Segno di addizione 6">
            <a:extLst>
              <a:ext uri="{FF2B5EF4-FFF2-40B4-BE49-F238E27FC236}">
                <a16:creationId xmlns:a16="http://schemas.microsoft.com/office/drawing/2014/main" id="{62C863FA-920B-4D09-8DEB-5A88D79CB690}"/>
              </a:ext>
            </a:extLst>
          </p:cNvPr>
          <p:cNvSpPr/>
          <p:nvPr/>
        </p:nvSpPr>
        <p:spPr>
          <a:xfrm>
            <a:off x="5527040" y="2812288"/>
            <a:ext cx="219456" cy="2194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o di addizione 7">
            <a:extLst>
              <a:ext uri="{FF2B5EF4-FFF2-40B4-BE49-F238E27FC236}">
                <a16:creationId xmlns:a16="http://schemas.microsoft.com/office/drawing/2014/main" id="{9877A772-42F4-4E42-80A9-670D8DBC3B0D}"/>
              </a:ext>
            </a:extLst>
          </p:cNvPr>
          <p:cNvSpPr/>
          <p:nvPr/>
        </p:nvSpPr>
        <p:spPr>
          <a:xfrm>
            <a:off x="6049264" y="2812288"/>
            <a:ext cx="219456" cy="2194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6046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L’autoalimentazione del debito</a:t>
            </a:r>
            <a:endParaRPr lang="en-US" dirty="0"/>
          </a:p>
        </p:txBody>
      </p:sp>
      <p:sp>
        <p:nvSpPr>
          <p:cNvPr id="3" name="Segnaposto contenuto 2"/>
          <p:cNvSpPr>
            <a:spLocks noGrp="1"/>
          </p:cNvSpPr>
          <p:nvPr>
            <p:ph idx="1"/>
          </p:nvPr>
        </p:nvSpPr>
        <p:spPr/>
        <p:txBody>
          <a:bodyPr>
            <a:normAutofit lnSpcReduction="10000"/>
          </a:bodyPr>
          <a:lstStyle/>
          <a:p>
            <a:r>
              <a:rPr lang="it-IT" dirty="0"/>
              <a:t>L’alimentazione del debito deriva quindi da </a:t>
            </a:r>
            <a:r>
              <a:rPr lang="it-IT" dirty="0">
                <a:solidFill>
                  <a:srgbClr val="FF0000"/>
                </a:solidFill>
              </a:rPr>
              <a:t>2 cause</a:t>
            </a:r>
            <a:r>
              <a:rPr lang="it-IT" dirty="0"/>
              <a:t>: </a:t>
            </a:r>
            <a:r>
              <a:rPr lang="it-IT" u="sng" dirty="0"/>
              <a:t>l’aumento del disavanzo primario </a:t>
            </a:r>
            <a:r>
              <a:rPr lang="it-IT" dirty="0"/>
              <a:t>(</a:t>
            </a:r>
            <a:r>
              <a:rPr lang="it-IT" dirty="0">
                <a:solidFill>
                  <a:srgbClr val="FF0000"/>
                </a:solidFill>
              </a:rPr>
              <a:t>T-G</a:t>
            </a:r>
            <a:r>
              <a:rPr lang="it-IT" dirty="0"/>
              <a:t>) e/o </a:t>
            </a:r>
            <a:r>
              <a:rPr lang="it-IT" u="sng" dirty="0"/>
              <a:t>l’aumento degli interessi sul debito </a:t>
            </a:r>
            <a:r>
              <a:rPr lang="it-IT" dirty="0"/>
              <a:t>non ancora rimborsato; introducendo la notazione temporale (t):</a:t>
            </a:r>
          </a:p>
          <a:p>
            <a:r>
              <a:rPr lang="it-IT" dirty="0"/>
              <a:t>                                           risolvendo per </a:t>
            </a:r>
            <a:r>
              <a:rPr lang="it-IT" dirty="0" err="1"/>
              <a:t>B</a:t>
            </a:r>
            <a:r>
              <a:rPr lang="it-IT" baseline="-25000" dirty="0" err="1"/>
              <a:t>t</a:t>
            </a:r>
            <a:r>
              <a:rPr lang="it-IT" dirty="0"/>
              <a:t>:</a:t>
            </a:r>
          </a:p>
          <a:p>
            <a:endParaRPr lang="it-IT" dirty="0"/>
          </a:p>
          <a:p>
            <a:r>
              <a:rPr lang="it-IT" dirty="0"/>
              <a:t>Il che significa, che anche se </a:t>
            </a:r>
            <a:r>
              <a:rPr lang="it-IT" dirty="0" err="1"/>
              <a:t>G</a:t>
            </a:r>
            <a:r>
              <a:rPr lang="it-IT" baseline="-25000" dirty="0" err="1"/>
              <a:t>t</a:t>
            </a:r>
            <a:r>
              <a:rPr lang="it-IT" dirty="0"/>
              <a:t>=</a:t>
            </a:r>
            <a:r>
              <a:rPr lang="it-IT" dirty="0" err="1"/>
              <a:t>T</a:t>
            </a:r>
            <a:r>
              <a:rPr lang="it-IT" baseline="-25000" dirty="0" err="1"/>
              <a:t>t</a:t>
            </a:r>
            <a:r>
              <a:rPr lang="it-IT" dirty="0"/>
              <a:t> in ogni periodo, il disavanzo sarà positivo e crescente:  B</a:t>
            </a:r>
            <a:r>
              <a:rPr lang="it-IT" baseline="-25000" dirty="0"/>
              <a:t>1</a:t>
            </a:r>
            <a:r>
              <a:rPr lang="it-IT" dirty="0"/>
              <a:t>=D</a:t>
            </a:r>
            <a:r>
              <a:rPr lang="it-IT" baseline="-25000" dirty="0"/>
              <a:t>0</a:t>
            </a:r>
          </a:p>
          <a:p>
            <a:pPr lvl="1"/>
            <a:r>
              <a:rPr lang="it-IT" dirty="0"/>
              <a:t>1. </a:t>
            </a:r>
          </a:p>
          <a:p>
            <a:pPr lvl="1"/>
            <a:r>
              <a:rPr lang="it-IT" dirty="0"/>
              <a:t>2.                                               e   </a:t>
            </a:r>
          </a:p>
          <a:p>
            <a:pPr lvl="1"/>
            <a:r>
              <a:rPr lang="it-IT" dirty="0"/>
              <a:t>3. </a:t>
            </a:r>
          </a:p>
          <a:p>
            <a:pPr lvl="1"/>
            <a:r>
              <a:rPr lang="it-IT" dirty="0"/>
              <a:t>…</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35</a:t>
            </a:fld>
            <a:endParaRPr lang="en-US" dirty="0"/>
          </a:p>
        </p:txBody>
      </p:sp>
      <p:pic>
        <p:nvPicPr>
          <p:cNvPr id="5" name="Immagine 4"/>
          <p:cNvPicPr>
            <a:picLocks noChangeAspect="1"/>
          </p:cNvPicPr>
          <p:nvPr/>
        </p:nvPicPr>
        <p:blipFill>
          <a:blip r:embed="rId2"/>
          <a:stretch>
            <a:fillRect/>
          </a:stretch>
        </p:blipFill>
        <p:spPr>
          <a:xfrm>
            <a:off x="1121626" y="2831829"/>
            <a:ext cx="3487273" cy="726282"/>
          </a:xfrm>
          <a:prstGeom prst="rect">
            <a:avLst/>
          </a:prstGeom>
        </p:spPr>
      </p:pic>
      <p:pic>
        <p:nvPicPr>
          <p:cNvPr id="6" name="Immagine 5"/>
          <p:cNvPicPr>
            <a:picLocks noChangeAspect="1"/>
          </p:cNvPicPr>
          <p:nvPr/>
        </p:nvPicPr>
        <p:blipFill>
          <a:blip r:embed="rId3"/>
          <a:stretch>
            <a:fillRect/>
          </a:stretch>
        </p:blipFill>
        <p:spPr>
          <a:xfrm>
            <a:off x="7274791" y="2890600"/>
            <a:ext cx="3580762" cy="666415"/>
          </a:xfrm>
          <a:prstGeom prst="rect">
            <a:avLst/>
          </a:prstGeom>
        </p:spPr>
      </p:pic>
      <p:pic>
        <p:nvPicPr>
          <p:cNvPr id="7" name="Immagine 6"/>
          <p:cNvPicPr>
            <a:picLocks noChangeAspect="1"/>
          </p:cNvPicPr>
          <p:nvPr/>
        </p:nvPicPr>
        <p:blipFill>
          <a:blip r:embed="rId4"/>
          <a:stretch>
            <a:fillRect/>
          </a:stretch>
        </p:blipFill>
        <p:spPr>
          <a:xfrm>
            <a:off x="2460074" y="4648561"/>
            <a:ext cx="3000187" cy="426359"/>
          </a:xfrm>
          <a:prstGeom prst="rect">
            <a:avLst/>
          </a:prstGeom>
        </p:spPr>
      </p:pic>
      <p:pic>
        <p:nvPicPr>
          <p:cNvPr id="8" name="Immagine 7"/>
          <p:cNvPicPr>
            <a:picLocks noChangeAspect="1"/>
          </p:cNvPicPr>
          <p:nvPr/>
        </p:nvPicPr>
        <p:blipFill>
          <a:blip r:embed="rId5"/>
          <a:stretch>
            <a:fillRect/>
          </a:stretch>
        </p:blipFill>
        <p:spPr>
          <a:xfrm>
            <a:off x="2460074" y="5010494"/>
            <a:ext cx="2470795" cy="323934"/>
          </a:xfrm>
          <a:prstGeom prst="rect">
            <a:avLst/>
          </a:prstGeom>
        </p:spPr>
      </p:pic>
      <p:pic>
        <p:nvPicPr>
          <p:cNvPr id="9" name="Immagine 8"/>
          <p:cNvPicPr>
            <a:picLocks noChangeAspect="1"/>
          </p:cNvPicPr>
          <p:nvPr/>
        </p:nvPicPr>
        <p:blipFill>
          <a:blip r:embed="rId6"/>
          <a:stretch>
            <a:fillRect/>
          </a:stretch>
        </p:blipFill>
        <p:spPr>
          <a:xfrm>
            <a:off x="5234513" y="4979773"/>
            <a:ext cx="3092349" cy="458872"/>
          </a:xfrm>
          <a:prstGeom prst="rect">
            <a:avLst/>
          </a:prstGeom>
        </p:spPr>
      </p:pic>
      <p:pic>
        <p:nvPicPr>
          <p:cNvPr id="10" name="Immagine 9"/>
          <p:cNvPicPr>
            <a:picLocks noChangeAspect="1"/>
          </p:cNvPicPr>
          <p:nvPr/>
        </p:nvPicPr>
        <p:blipFill>
          <a:blip r:embed="rId7"/>
          <a:stretch>
            <a:fillRect/>
          </a:stretch>
        </p:blipFill>
        <p:spPr>
          <a:xfrm>
            <a:off x="2460073" y="5438645"/>
            <a:ext cx="3060127" cy="341053"/>
          </a:xfrm>
          <a:prstGeom prst="rect">
            <a:avLst/>
          </a:prstGeom>
        </p:spPr>
      </p:pic>
      <p:pic>
        <p:nvPicPr>
          <p:cNvPr id="11" name="Immagine 10"/>
          <p:cNvPicPr>
            <a:picLocks noChangeAspect="1"/>
          </p:cNvPicPr>
          <p:nvPr/>
        </p:nvPicPr>
        <p:blipFill>
          <a:blip r:embed="rId8"/>
          <a:stretch>
            <a:fillRect/>
          </a:stretch>
        </p:blipFill>
        <p:spPr>
          <a:xfrm>
            <a:off x="5321919" y="5438645"/>
            <a:ext cx="2917536" cy="341053"/>
          </a:xfrm>
          <a:prstGeom prst="rect">
            <a:avLst/>
          </a:prstGeom>
        </p:spPr>
      </p:pic>
    </p:spTree>
    <p:extLst>
      <p:ext uri="{BB962C8B-B14F-4D97-AF65-F5344CB8AC3E}">
        <p14:creationId xmlns:p14="http://schemas.microsoft.com/office/powerpoint/2010/main" val="218196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crescita del debito</a:t>
            </a:r>
            <a:endParaRPr lang="en-US" dirty="0"/>
          </a:p>
        </p:txBody>
      </p:sp>
      <p:sp>
        <p:nvSpPr>
          <p:cNvPr id="3" name="Segnaposto contenuto 2"/>
          <p:cNvSpPr>
            <a:spLocks noGrp="1"/>
          </p:cNvSpPr>
          <p:nvPr>
            <p:ph idx="1"/>
          </p:nvPr>
        </p:nvSpPr>
        <p:spPr/>
        <p:txBody>
          <a:bodyPr>
            <a:normAutofit/>
          </a:bodyPr>
          <a:lstStyle/>
          <a:p>
            <a:r>
              <a:rPr lang="it-IT" dirty="0"/>
              <a:t>Generalizzando, la crescita del debito è misurata dal tasso d’interesse e tanto più questo sarà elevato, tanto più il debito aumenterà:</a:t>
            </a:r>
          </a:p>
          <a:p>
            <a:endParaRPr lang="it-IT" dirty="0"/>
          </a:p>
          <a:p>
            <a:r>
              <a:rPr lang="it-IT" dirty="0"/>
              <a:t>Se ad un certo punto il Governo decide di produrre un maggiore avanzo primario per coprire gli interessi sul debito, il bilancio torna in pareggio e non è necessario emettere nuovi titoli…ma</a:t>
            </a:r>
          </a:p>
          <a:p>
            <a:r>
              <a:rPr lang="it-IT" dirty="0"/>
              <a:t>L’esperienza dimostra che </a:t>
            </a:r>
            <a:r>
              <a:rPr lang="it-IT" dirty="0">
                <a:solidFill>
                  <a:srgbClr val="FF0000"/>
                </a:solidFill>
              </a:rPr>
              <a:t>il tasso d’interesse non è costante </a:t>
            </a:r>
            <a:r>
              <a:rPr lang="it-IT" dirty="0"/>
              <a:t>e tanto più il debito è elevato, tanto maggiore sarà il tasso d’interesse che deve incorporare il </a:t>
            </a:r>
            <a:r>
              <a:rPr lang="it-IT" dirty="0">
                <a:solidFill>
                  <a:srgbClr val="FF0000"/>
                </a:solidFill>
              </a:rPr>
              <a:t>premio per il rischio di insolvenza </a:t>
            </a:r>
            <a:r>
              <a:rPr lang="it-IT" dirty="0"/>
              <a:t>(crescente al crescere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36</a:t>
            </a:fld>
            <a:endParaRPr lang="en-US" dirty="0"/>
          </a:p>
        </p:txBody>
      </p:sp>
      <p:pic>
        <p:nvPicPr>
          <p:cNvPr id="5" name="Immagine 4"/>
          <p:cNvPicPr>
            <a:picLocks noChangeAspect="1"/>
          </p:cNvPicPr>
          <p:nvPr/>
        </p:nvPicPr>
        <p:blipFill>
          <a:blip r:embed="rId2"/>
          <a:stretch>
            <a:fillRect/>
          </a:stretch>
        </p:blipFill>
        <p:spPr>
          <a:xfrm>
            <a:off x="3700449" y="2651760"/>
            <a:ext cx="4302351" cy="687655"/>
          </a:xfrm>
          <a:prstGeom prst="rect">
            <a:avLst/>
          </a:prstGeom>
        </p:spPr>
      </p:pic>
    </p:spTree>
    <p:extLst>
      <p:ext uri="{BB962C8B-B14F-4D97-AF65-F5344CB8AC3E}">
        <p14:creationId xmlns:p14="http://schemas.microsoft.com/office/powerpoint/2010/main" val="73450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Oltre il breve periodo: l’ottimizzazione intertemporale</a:t>
            </a:r>
            <a:endParaRPr lang="en-US" dirty="0"/>
          </a:p>
        </p:txBody>
      </p:sp>
      <p:sp>
        <p:nvSpPr>
          <p:cNvPr id="3" name="Segnaposto contenuto 2"/>
          <p:cNvSpPr>
            <a:spLocks noGrp="1"/>
          </p:cNvSpPr>
          <p:nvPr>
            <p:ph idx="1"/>
          </p:nvPr>
        </p:nvSpPr>
        <p:spPr>
          <a:xfrm>
            <a:off x="838200" y="1825624"/>
            <a:ext cx="10515600" cy="4767200"/>
          </a:xfrm>
        </p:spPr>
        <p:txBody>
          <a:bodyPr>
            <a:normAutofit fontScale="77500" lnSpcReduction="20000"/>
          </a:bodyPr>
          <a:lstStyle/>
          <a:p>
            <a:r>
              <a:rPr lang="it-IT" dirty="0"/>
              <a:t>L’ipotesi ad hoc del modello keynesiano sul consumo sembra essere poco veritiera rispetto al comportamento odierno dei consumatori che ricevono facilmente prestiti al consumo dal sistema bancario e finanziario</a:t>
            </a:r>
          </a:p>
          <a:p>
            <a:r>
              <a:rPr lang="it-IT" dirty="0"/>
              <a:t>Si può quindi ipotizzare all’opposto che le famiglie possano ricevere un credito illimitato dal sistema bancario, riuscendo così a costruirsi un profilo di consumo costante nel tempo con l’unico vincolo di rimborsare gli eventuali prestiti nel ciclo vitale</a:t>
            </a:r>
          </a:p>
          <a:p>
            <a:r>
              <a:rPr lang="it-IT" dirty="0"/>
              <a:t>Questa osservazione è importante ai fini della politica economica, poiché il consumo dipende ora non solo dal reddito corrente, ma dal valore presente scontato dei redditi futuri attesi.</a:t>
            </a:r>
          </a:p>
          <a:p>
            <a:r>
              <a:rPr lang="it-IT" dirty="0"/>
              <a:t>Occorre fare un’ultima osservazione, un </a:t>
            </a:r>
            <a:r>
              <a:rPr lang="it-IT" dirty="0">
                <a:highlight>
                  <a:srgbClr val="FFFF00"/>
                </a:highlight>
              </a:rPr>
              <a:t>evento temporaneo </a:t>
            </a:r>
            <a:r>
              <a:rPr lang="it-IT" dirty="0"/>
              <a:t>(shock) che riduce il reddito, non fa cambiare le preferenze di consumo delle famiglie, invece uno </a:t>
            </a:r>
            <a:r>
              <a:rPr lang="it-IT" dirty="0">
                <a:highlight>
                  <a:srgbClr val="FFFF00"/>
                </a:highlight>
              </a:rPr>
              <a:t>shock permanente </a:t>
            </a:r>
            <a:r>
              <a:rPr lang="it-IT" dirty="0"/>
              <a:t>causa un cambiamento nelle scelte di consumo, conseguentemente finanziare la spesa in deficit, contando sull’aumento temporaneo del consumo dei privati non otterrà il risultato sperato: </a:t>
            </a:r>
            <a:r>
              <a:rPr lang="it-IT" b="1" dirty="0"/>
              <a:t>la politica fiscale espansiva è quindi neutrale</a:t>
            </a:r>
            <a:r>
              <a:rPr lang="it-IT" dirty="0"/>
              <a:t>. Questa neutralità viene definita </a:t>
            </a:r>
            <a:r>
              <a:rPr lang="it-IT" dirty="0">
                <a:solidFill>
                  <a:srgbClr val="FF0000"/>
                </a:solidFill>
              </a:rPr>
              <a:t>Equivalenza Ricardiana</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4</a:t>
            </a:fld>
            <a:endParaRPr lang="en-US"/>
          </a:p>
        </p:txBody>
      </p:sp>
    </p:spTree>
    <p:extLst>
      <p:ext uri="{BB962C8B-B14F-4D97-AF65-F5344CB8AC3E}">
        <p14:creationId xmlns:p14="http://schemas.microsoft.com/office/powerpoint/2010/main" val="105531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55904" y="85854"/>
            <a:ext cx="10515600" cy="1325563"/>
          </a:xfrm>
        </p:spPr>
        <p:txBody>
          <a:bodyPr/>
          <a:lstStyle/>
          <a:p>
            <a:r>
              <a:rPr lang="it-IT" dirty="0"/>
              <a:t>Perché siamo interessati soprattutto al consumo, quanto conta in Italia?</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5</a:t>
            </a:fld>
            <a:endParaRPr lang="en-US"/>
          </a:p>
        </p:txBody>
      </p:sp>
      <p:graphicFrame>
        <p:nvGraphicFramePr>
          <p:cNvPr id="9" name="Tabella 8"/>
          <p:cNvGraphicFramePr>
            <a:graphicFrameLocks noGrp="1"/>
          </p:cNvGraphicFramePr>
          <p:nvPr>
            <p:extLst/>
          </p:nvPr>
        </p:nvGraphicFramePr>
        <p:xfrm>
          <a:off x="8009127" y="1957009"/>
          <a:ext cx="3759201" cy="640080"/>
        </p:xfrm>
        <a:graphic>
          <a:graphicData uri="http://schemas.openxmlformats.org/drawingml/2006/table">
            <a:tbl>
              <a:tblPr/>
              <a:tblGrid>
                <a:gridCol w="609321">
                  <a:extLst>
                    <a:ext uri="{9D8B030D-6E8A-4147-A177-3AD203B41FA5}">
                      <a16:colId xmlns:a16="http://schemas.microsoft.com/office/drawing/2014/main" val="3173884102"/>
                    </a:ext>
                  </a:extLst>
                </a:gridCol>
                <a:gridCol w="629976">
                  <a:extLst>
                    <a:ext uri="{9D8B030D-6E8A-4147-A177-3AD203B41FA5}">
                      <a16:colId xmlns:a16="http://schemas.microsoft.com/office/drawing/2014/main" val="1950948316"/>
                    </a:ext>
                  </a:extLst>
                </a:gridCol>
                <a:gridCol w="629976">
                  <a:extLst>
                    <a:ext uri="{9D8B030D-6E8A-4147-A177-3AD203B41FA5}">
                      <a16:colId xmlns:a16="http://schemas.microsoft.com/office/drawing/2014/main" val="1057015477"/>
                    </a:ext>
                  </a:extLst>
                </a:gridCol>
                <a:gridCol w="629976">
                  <a:extLst>
                    <a:ext uri="{9D8B030D-6E8A-4147-A177-3AD203B41FA5}">
                      <a16:colId xmlns:a16="http://schemas.microsoft.com/office/drawing/2014/main" val="3091304271"/>
                    </a:ext>
                  </a:extLst>
                </a:gridCol>
                <a:gridCol w="629976">
                  <a:extLst>
                    <a:ext uri="{9D8B030D-6E8A-4147-A177-3AD203B41FA5}">
                      <a16:colId xmlns:a16="http://schemas.microsoft.com/office/drawing/2014/main" val="2484796978"/>
                    </a:ext>
                  </a:extLst>
                </a:gridCol>
                <a:gridCol w="629976">
                  <a:extLst>
                    <a:ext uri="{9D8B030D-6E8A-4147-A177-3AD203B41FA5}">
                      <a16:colId xmlns:a16="http://schemas.microsoft.com/office/drawing/2014/main" val="2411186718"/>
                    </a:ext>
                  </a:extLst>
                </a:gridCol>
              </a:tblGrid>
              <a:tr h="167640">
                <a:tc>
                  <a:txBody>
                    <a:bodyPr/>
                    <a:lstStyle/>
                    <a:p>
                      <a:pPr algn="ctr" fontAlgn="b"/>
                      <a:endParaRPr lang="en-US" sz="1400" b="0" i="0" u="none" strike="noStrike" dirty="0">
                        <a:effectLst/>
                        <a:latin typeface="Arial" panose="020B0604020202020204" pitchFamily="34" charset="0"/>
                      </a:endParaRPr>
                    </a:p>
                  </a:txBody>
                  <a:tcPr marL="0" marR="0" marT="0" marB="0" anchor="ctr">
                    <a:lnL>
                      <a:noFill/>
                    </a:lnL>
                    <a:lnR>
                      <a:noFill/>
                    </a:lnR>
                    <a:lnT>
                      <a:noFill/>
                    </a:lnT>
                    <a:lnB>
                      <a:noFill/>
                    </a:lnB>
                    <a:solidFill>
                      <a:schemeClr val="accent4">
                        <a:lumMod val="20000"/>
                        <a:lumOff val="80000"/>
                      </a:schemeClr>
                    </a:solidFill>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2018</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2019</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2020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79349427"/>
                  </a:ext>
                </a:extLst>
              </a:tr>
              <a:tr h="167640">
                <a:tc gridSpan="2">
                  <a:txBody>
                    <a:bodyPr/>
                    <a:lstStyle/>
                    <a:p>
                      <a:pPr algn="ctr" fontAlgn="b"/>
                      <a:r>
                        <a:rPr lang="en-US" sz="1400" b="0" i="0" u="none" strike="noStrike" dirty="0" err="1">
                          <a:effectLst/>
                          <a:latin typeface="Arial" panose="020B0604020202020204" pitchFamily="34" charset="0"/>
                        </a:rPr>
                        <a:t>Variazione</a:t>
                      </a:r>
                      <a:r>
                        <a:rPr lang="en-US" sz="1400" b="0" i="0" u="none" strike="noStrike" dirty="0">
                          <a:effectLst/>
                          <a:latin typeface="Arial" panose="020B0604020202020204" pitchFamily="34" charset="0"/>
                        </a:rPr>
                        <a:t> del PIL</a:t>
                      </a:r>
                    </a:p>
                  </a:txBody>
                  <a:tcPr marL="0" marR="0" marT="0" marB="0" anchor="ctr">
                    <a:lnL>
                      <a:noFill/>
                    </a:lnL>
                    <a:lnR>
                      <a:noFill/>
                    </a:lnR>
                    <a:lnT>
                      <a:noFill/>
                    </a:lnT>
                    <a:lnB>
                      <a:noFill/>
                    </a:lnB>
                    <a:solidFill>
                      <a:schemeClr val="accent4">
                        <a:lumMod val="20000"/>
                        <a:lumOff val="80000"/>
                      </a:schemeClr>
                    </a:solidFill>
                  </a:tcPr>
                </a:tc>
                <a:tc hMerge="1">
                  <a:txBody>
                    <a:bodyPr/>
                    <a:lstStyle/>
                    <a:p>
                      <a:endParaRPr lang="en-US"/>
                    </a:p>
                  </a:txBody>
                  <a:tcPr/>
                </a:tc>
                <a:tc>
                  <a:txBody>
                    <a:bodyPr/>
                    <a:lstStyle/>
                    <a:p>
                      <a:pPr algn="r" fontAlgn="b"/>
                      <a:r>
                        <a:rPr lang="en-US" sz="1400" b="0" i="0" u="none" strike="noStrike" dirty="0">
                          <a:effectLst/>
                          <a:latin typeface="Arial" panose="020B0604020202020204" pitchFamily="34" charset="0"/>
                        </a:rPr>
                        <a:t>2,4</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a:effectLst/>
                          <a:latin typeface="Arial" panose="020B0604020202020204" pitchFamily="34" charset="0"/>
                        </a:rPr>
                        <a:t>1,1</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1" i="0" u="none" strike="noStrike" dirty="0">
                          <a:solidFill>
                            <a:srgbClr val="FF0000"/>
                          </a:solidFill>
                          <a:effectLst/>
                          <a:latin typeface="Arial" panose="020B0604020202020204" pitchFamily="34" charset="0"/>
                        </a:rPr>
                        <a:t>-7,8</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58660401"/>
                  </a:ext>
                </a:extLst>
              </a:tr>
            </a:tbl>
          </a:graphicData>
        </a:graphic>
      </p:graphicFrame>
      <p:pic>
        <p:nvPicPr>
          <p:cNvPr id="11" name="Immagine 10"/>
          <p:cNvPicPr>
            <a:picLocks noChangeAspect="1"/>
          </p:cNvPicPr>
          <p:nvPr/>
        </p:nvPicPr>
        <p:blipFill>
          <a:blip r:embed="rId2"/>
          <a:stretch>
            <a:fillRect/>
          </a:stretch>
        </p:blipFill>
        <p:spPr>
          <a:xfrm>
            <a:off x="216073" y="1442214"/>
            <a:ext cx="7718205" cy="5096698"/>
          </a:xfrm>
          <a:prstGeom prst="rect">
            <a:avLst/>
          </a:prstGeom>
        </p:spPr>
      </p:pic>
    </p:spTree>
    <p:extLst>
      <p:ext uri="{BB962C8B-B14F-4D97-AF65-F5344CB8AC3E}">
        <p14:creationId xmlns:p14="http://schemas.microsoft.com/office/powerpoint/2010/main" val="411829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neutralità della Politica Fiscale: Il Teorema dell’Equivalenza ricardiana</a:t>
            </a:r>
          </a:p>
        </p:txBody>
      </p:sp>
      <p:sp>
        <p:nvSpPr>
          <p:cNvPr id="3" name="Segnaposto contenuto 2"/>
          <p:cNvSpPr>
            <a:spLocks noGrp="1"/>
          </p:cNvSpPr>
          <p:nvPr>
            <p:ph sz="quarter" idx="1"/>
          </p:nvPr>
        </p:nvSpPr>
        <p:spPr/>
        <p:txBody>
          <a:bodyPr>
            <a:normAutofit fontScale="85000" lnSpcReduction="10000"/>
          </a:bodyPr>
          <a:lstStyle/>
          <a:p>
            <a:r>
              <a:rPr lang="it-IT" dirty="0"/>
              <a:t>Robert Barro, sviluppando un ragionamento inizialmente proposto da David Ricardo (1817), sostiene sulla base della teoria delle aspettative razionali la tesi dell’integrale capitalizzazione presente dell’onere futuro del debito pubblico.</a:t>
            </a:r>
          </a:p>
          <a:p>
            <a:r>
              <a:rPr lang="it-IT" dirty="0"/>
              <a:t>In un articolo del 1974, dal titolo «</a:t>
            </a:r>
            <a:r>
              <a:rPr lang="it-IT" i="1" dirty="0"/>
              <a:t>Are </a:t>
            </a:r>
            <a:r>
              <a:rPr lang="it-IT" i="1" dirty="0" err="1"/>
              <a:t>Government</a:t>
            </a:r>
            <a:r>
              <a:rPr lang="it-IT" i="1" dirty="0"/>
              <a:t> Bonds Net </a:t>
            </a:r>
            <a:r>
              <a:rPr lang="it-IT" i="1" dirty="0" err="1"/>
              <a:t>Wealth</a:t>
            </a:r>
            <a:r>
              <a:rPr lang="it-IT" i="1" dirty="0"/>
              <a:t>?»</a:t>
            </a:r>
            <a:r>
              <a:rPr lang="it-IT" dirty="0"/>
              <a:t> , Barro dimostra che:</a:t>
            </a:r>
          </a:p>
          <a:p>
            <a:r>
              <a:rPr lang="it-IT" dirty="0"/>
              <a:t>I titoli del debito pubblico non costituiscono ricchezza per i loro possessori (quindi non generano alcun effetto ricchezza sul livello dei consumi), poiché gli agenti razionali </a:t>
            </a:r>
            <a:r>
              <a:rPr lang="it-IT" dirty="0">
                <a:solidFill>
                  <a:srgbClr val="FF0000"/>
                </a:solidFill>
              </a:rPr>
              <a:t>anticipano il futuro incremento delle imposte necessario per ripagare l’onere del debito</a:t>
            </a:r>
          </a:p>
          <a:p>
            <a:r>
              <a:rPr lang="it-IT" dirty="0"/>
              <a:t>Un’espansione della spesa pubblica, attuata mediante un aumento del </a:t>
            </a:r>
            <a:r>
              <a:rPr lang="it-IT"/>
              <a:t>disavanzo (con </a:t>
            </a:r>
            <a:r>
              <a:rPr lang="it-IT" dirty="0"/>
              <a:t>l’emissione di debito pubblico) produce gli stessi effetti di un espansione della spesa, finanziata attraverso un incremento delle imposte</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6</a:t>
            </a:fld>
            <a:endParaRPr lang="it-IT"/>
          </a:p>
        </p:txBody>
      </p:sp>
    </p:spTree>
    <p:extLst>
      <p:ext uri="{BB962C8B-B14F-4D97-AF65-F5344CB8AC3E}">
        <p14:creationId xmlns:p14="http://schemas.microsoft.com/office/powerpoint/2010/main" val="188117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taglio delle imposte è solo un’illusione</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a:t>Un ragionamento simile può essere applicato ad altre ipotesi di politica fiscale espansiva, come la riduzione delle imposte.</a:t>
            </a:r>
          </a:p>
          <a:p>
            <a:r>
              <a:rPr lang="it-IT"/>
              <a:t>Supponiamo che, a parità di spesa pubblica, quest’ anno il governo riduca le imposte, finanziandosi con un emissione di debito.</a:t>
            </a:r>
          </a:p>
          <a:p>
            <a:r>
              <a:rPr lang="it-IT"/>
              <a:t>Qual è l’effetto sul consumo del taglio delle imposte? Nessuno</a:t>
            </a:r>
          </a:p>
          <a:p>
            <a:r>
              <a:rPr lang="it-IT"/>
              <a:t>Per quale motivo? Perché i consumatori si rendono conto che minori imposte quest’anno verranno compensate da maggiori imposte l’anno prossimo.</a:t>
            </a:r>
          </a:p>
          <a:p>
            <a:r>
              <a:rPr lang="it-IT"/>
              <a:t>Gli individui razionali anticipano, anche in mancanza di uno specifico annuncio, che l’anno prossimo o negli anni successivi il governo aumenterà le imposte in misura corrispondente per rimborsare il debito.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7</a:t>
            </a:fld>
            <a:endParaRPr lang="it-IT"/>
          </a:p>
        </p:txBody>
      </p:sp>
    </p:spTree>
    <p:extLst>
      <p:ext uri="{BB962C8B-B14F-4D97-AF65-F5344CB8AC3E}">
        <p14:creationId xmlns:p14="http://schemas.microsoft.com/office/powerpoint/2010/main" val="234331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Sostituzione di risparmio privato a risparmio pubblico</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a:t>In entrambi i casi, il valore presente scontato del reddito da lavoro, e dunque il reddito permanente, rimane invariato, anche se avvengono variazioni del reddito transitorio.</a:t>
            </a:r>
          </a:p>
          <a:p>
            <a:r>
              <a:rPr lang="it-IT" dirty="0"/>
              <a:t>Il consumatore lungimirante, nella propria scelta di consumo intertemporale, </a:t>
            </a:r>
            <a:r>
              <a:rPr lang="it-IT" dirty="0">
                <a:solidFill>
                  <a:srgbClr val="FF0000"/>
                </a:solidFill>
              </a:rPr>
              <a:t>preferisce mantenere un profilo costante di consumo </a:t>
            </a:r>
            <a:r>
              <a:rPr lang="it-IT" dirty="0"/>
              <a:t>nel corso del tempo. Tale attitudine viene chiamata </a:t>
            </a:r>
            <a:r>
              <a:rPr lang="it-IT" i="1" dirty="0" err="1">
                <a:solidFill>
                  <a:srgbClr val="FF0000"/>
                </a:solidFill>
              </a:rPr>
              <a:t>consumption</a:t>
            </a:r>
            <a:r>
              <a:rPr lang="it-IT" i="1" dirty="0">
                <a:solidFill>
                  <a:srgbClr val="FF0000"/>
                </a:solidFill>
              </a:rPr>
              <a:t> </a:t>
            </a:r>
            <a:r>
              <a:rPr lang="it-IT" i="1" dirty="0" err="1">
                <a:solidFill>
                  <a:srgbClr val="FF0000"/>
                </a:solidFill>
              </a:rPr>
              <a:t>smoothing</a:t>
            </a:r>
            <a:r>
              <a:rPr lang="it-IT" i="1" dirty="0">
                <a:solidFill>
                  <a:srgbClr val="FF0000"/>
                </a:solidFill>
              </a:rPr>
              <a:t> </a:t>
            </a:r>
            <a:r>
              <a:rPr lang="it-IT" dirty="0"/>
              <a:t>, poiché l’individuo vuole smussare l’impatto di variazioni temporanee del reddito sui consumi.</a:t>
            </a:r>
          </a:p>
          <a:p>
            <a:r>
              <a:rPr lang="it-IT" dirty="0"/>
              <a:t>A tal fine, i consumatori </a:t>
            </a:r>
            <a:r>
              <a:rPr lang="it-IT" b="1" dirty="0"/>
              <a:t>modificano il livello dei propri risparmi</a:t>
            </a:r>
            <a:r>
              <a:rPr lang="it-IT" dirty="0"/>
              <a:t>. Di conseguenza, il </a:t>
            </a:r>
            <a:r>
              <a:rPr lang="it-IT" dirty="0">
                <a:solidFill>
                  <a:srgbClr val="FF0000"/>
                </a:solidFill>
              </a:rPr>
              <a:t>risparmio privato</a:t>
            </a:r>
            <a:r>
              <a:rPr lang="it-IT" dirty="0"/>
              <a:t> </a:t>
            </a:r>
            <a:r>
              <a:rPr lang="it-IT" b="1" dirty="0"/>
              <a:t>aumenta</a:t>
            </a:r>
            <a:r>
              <a:rPr lang="it-IT" dirty="0"/>
              <a:t> esattamente di quanto è cresciuto il disavanzo pubblico (riduzione del risparmio pubblico).</a:t>
            </a:r>
          </a:p>
          <a:p>
            <a:r>
              <a:rPr lang="it-IT" dirty="0"/>
              <a:t>Secondo l’equivalenza ricardiana, se il governo finanzia una data spesa pubblica col debito, il risparmio privato aumenta in misura pari alla riduzione del risparmio pubblico.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8</a:t>
            </a:fld>
            <a:endParaRPr lang="it-IT"/>
          </a:p>
        </p:txBody>
      </p:sp>
    </p:spTree>
    <p:extLst>
      <p:ext uri="{BB962C8B-B14F-4D97-AF65-F5344CB8AC3E}">
        <p14:creationId xmlns:p14="http://schemas.microsoft.com/office/powerpoint/2010/main" val="58670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L’informazione sul vincolo di bilancio pubblico</a:t>
            </a:r>
          </a:p>
        </p:txBody>
      </p:sp>
      <p:sp>
        <p:nvSpPr>
          <p:cNvPr id="3" name="Segnaposto contenuto 2"/>
          <p:cNvSpPr>
            <a:spLocks noGrp="1"/>
          </p:cNvSpPr>
          <p:nvPr>
            <p:ph sz="quarter" idx="1"/>
          </p:nvPr>
        </p:nvSpPr>
        <p:spPr/>
        <p:txBody>
          <a:bodyPr>
            <a:normAutofit fontScale="92500" lnSpcReduction="20000"/>
          </a:bodyPr>
          <a:lstStyle/>
          <a:p>
            <a:r>
              <a:rPr lang="it-IT" dirty="0"/>
              <a:t>L’ipotesi centrale del teorema di equivalenza ricardiana è che i consumatori si rendano perfettamente conto del vincolo di bilancio cui è soggetto il governo. Infatti in un dato tempo t:</a:t>
            </a:r>
          </a:p>
          <a:p>
            <a:endParaRPr lang="it-IT" dirty="0"/>
          </a:p>
          <a:p>
            <a:r>
              <a:rPr lang="it-IT" dirty="0" err="1"/>
              <a:t>T</a:t>
            </a:r>
            <a:r>
              <a:rPr lang="it-IT" baseline="-25000" dirty="0" err="1"/>
              <a:t>t</a:t>
            </a:r>
            <a:r>
              <a:rPr lang="it-IT" dirty="0"/>
              <a:t> + </a:t>
            </a:r>
            <a:r>
              <a:rPr lang="it-IT" dirty="0" err="1"/>
              <a:t>B</a:t>
            </a:r>
            <a:r>
              <a:rPr lang="it-IT" baseline="-25000" dirty="0" err="1"/>
              <a:t>t</a:t>
            </a:r>
            <a:r>
              <a:rPr lang="it-IT" dirty="0"/>
              <a:t> = (1 + r) B</a:t>
            </a:r>
            <a:r>
              <a:rPr lang="it-IT" baseline="-25000" dirty="0"/>
              <a:t>t-1</a:t>
            </a:r>
            <a:r>
              <a:rPr lang="it-IT" dirty="0"/>
              <a:t> + </a:t>
            </a:r>
            <a:r>
              <a:rPr lang="it-IT" dirty="0" err="1"/>
              <a:t>G</a:t>
            </a:r>
            <a:r>
              <a:rPr lang="it-IT" baseline="-25000" dirty="0" err="1"/>
              <a:t>t</a:t>
            </a:r>
            <a:endParaRPr lang="it-IT" baseline="-25000" dirty="0"/>
          </a:p>
          <a:p>
            <a:r>
              <a:rPr lang="it-IT" dirty="0"/>
              <a:t>dove </a:t>
            </a:r>
            <a:r>
              <a:rPr lang="it-IT" dirty="0" err="1"/>
              <a:t>T</a:t>
            </a:r>
            <a:r>
              <a:rPr lang="it-IT" baseline="-25000" dirty="0" err="1"/>
              <a:t>t</a:t>
            </a:r>
            <a:r>
              <a:rPr lang="it-IT" dirty="0"/>
              <a:t> è il gettito fiscale, </a:t>
            </a:r>
            <a:r>
              <a:rPr lang="it-IT" dirty="0" err="1"/>
              <a:t>B</a:t>
            </a:r>
            <a:r>
              <a:rPr lang="it-IT" baseline="-25000" dirty="0" err="1"/>
              <a:t>t</a:t>
            </a:r>
            <a:r>
              <a:rPr lang="it-IT" dirty="0"/>
              <a:t> è l’ammontare del debito pubblico emesso per finanziare il disavanzo, B</a:t>
            </a:r>
            <a:r>
              <a:rPr lang="it-IT" baseline="-25000" dirty="0"/>
              <a:t>t-1</a:t>
            </a:r>
            <a:r>
              <a:rPr lang="it-IT" dirty="0"/>
              <a:t> è lo stock di debito pubblico residuo dal periodo precedente (su cui pagare il capitale da rimborsare e gli interessi per il residuo), </a:t>
            </a:r>
            <a:r>
              <a:rPr lang="it-IT" dirty="0" err="1"/>
              <a:t>G</a:t>
            </a:r>
            <a:r>
              <a:rPr lang="it-IT" baseline="-25000" dirty="0" err="1"/>
              <a:t>t</a:t>
            </a:r>
            <a:r>
              <a:rPr lang="it-IT" dirty="0"/>
              <a:t> è la spesa pubblica</a:t>
            </a:r>
          </a:p>
          <a:p>
            <a:r>
              <a:rPr lang="it-IT" dirty="0"/>
              <a:t>Il lato sinistro dell’equazione indica le entrate del bilancio, mentre il lato destro denota le spese del bilancio pubblico. Tale vincolo di bilancio deve essere soddisfatto dal governo in ogni periodo di tempo.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9</a:t>
            </a:fld>
            <a:endParaRPr lang="it-IT"/>
          </a:p>
        </p:txBody>
      </p:sp>
      <p:sp>
        <p:nvSpPr>
          <p:cNvPr id="8" name="Parentesi graffa aperta 7"/>
          <p:cNvSpPr/>
          <p:nvPr/>
        </p:nvSpPr>
        <p:spPr>
          <a:xfrm rot="5400000">
            <a:off x="1451610" y="2753217"/>
            <a:ext cx="210312" cy="76352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arentesi graffa aperta 8"/>
          <p:cNvSpPr/>
          <p:nvPr/>
        </p:nvSpPr>
        <p:spPr>
          <a:xfrm rot="5400000">
            <a:off x="3908488" y="2924310"/>
            <a:ext cx="210312" cy="4739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Parentesi graffa aperta 9"/>
          <p:cNvSpPr/>
          <p:nvPr/>
        </p:nvSpPr>
        <p:spPr>
          <a:xfrm rot="5400000">
            <a:off x="2779014" y="2580501"/>
            <a:ext cx="219456" cy="10835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p:cNvSpPr txBox="1"/>
          <p:nvPr/>
        </p:nvSpPr>
        <p:spPr>
          <a:xfrm>
            <a:off x="1175004" y="2708736"/>
            <a:ext cx="8641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Entrate</a:t>
            </a:r>
            <a:endParaRPr lang="en-US" dirty="0"/>
          </a:p>
        </p:txBody>
      </p:sp>
      <p:sp>
        <p:nvSpPr>
          <p:cNvPr id="12" name="CasellaDiTesto 11"/>
          <p:cNvSpPr txBox="1"/>
          <p:nvPr/>
        </p:nvSpPr>
        <p:spPr>
          <a:xfrm>
            <a:off x="2393823" y="2702266"/>
            <a:ext cx="1091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Interessi</a:t>
            </a:r>
            <a:endParaRPr lang="en-US" dirty="0"/>
          </a:p>
        </p:txBody>
      </p:sp>
      <p:sp>
        <p:nvSpPr>
          <p:cNvPr id="13" name="CasellaDiTesto 12"/>
          <p:cNvSpPr txBox="1"/>
          <p:nvPr/>
        </p:nvSpPr>
        <p:spPr>
          <a:xfrm>
            <a:off x="3451098" y="2702266"/>
            <a:ext cx="156514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Spesa primaria</a:t>
            </a:r>
            <a:endParaRPr lang="en-US" dirty="0"/>
          </a:p>
        </p:txBody>
      </p:sp>
    </p:spTree>
    <p:extLst>
      <p:ext uri="{BB962C8B-B14F-4D97-AF65-F5344CB8AC3E}">
        <p14:creationId xmlns:p14="http://schemas.microsoft.com/office/powerpoint/2010/main" val="3821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1|100.1"/>
</p:tagLst>
</file>

<file path=ppt/tags/tag2.xml><?xml version="1.0" encoding="utf-8"?>
<p:tagLst xmlns:a="http://schemas.openxmlformats.org/drawingml/2006/main" xmlns:r="http://schemas.openxmlformats.org/officeDocument/2006/relationships" xmlns:p="http://schemas.openxmlformats.org/presentationml/2006/main">
  <p:tag name="TIMING" val="|30.1|100.1"/>
</p:tagLst>
</file>

<file path=ppt/tags/tag3.xml><?xml version="1.0" encoding="utf-8"?>
<p:tagLst xmlns:a="http://schemas.openxmlformats.org/drawingml/2006/main" xmlns:r="http://schemas.openxmlformats.org/officeDocument/2006/relationships" xmlns:p="http://schemas.openxmlformats.org/presentationml/2006/main">
  <p:tag name="TIMING" val="|30.1|100.1"/>
</p:tagLst>
</file>

<file path=ppt/tags/tag4.xml><?xml version="1.0" encoding="utf-8"?>
<p:tagLst xmlns:a="http://schemas.openxmlformats.org/drawingml/2006/main" xmlns:r="http://schemas.openxmlformats.org/officeDocument/2006/relationships" xmlns:p="http://schemas.openxmlformats.org/presentationml/2006/main">
  <p:tag name="TIMING" val="|30.1|100.1"/>
</p:tagLst>
</file>

<file path=ppt/tags/tag5.xml><?xml version="1.0" encoding="utf-8"?>
<p:tagLst xmlns:a="http://schemas.openxmlformats.org/drawingml/2006/main" xmlns:r="http://schemas.openxmlformats.org/officeDocument/2006/relationships" xmlns:p="http://schemas.openxmlformats.org/presentationml/2006/main">
  <p:tag name="TIMING" val="|30.1|100.1"/>
</p:tagLst>
</file>

<file path=ppt/tags/tag6.xml><?xml version="1.0" encoding="utf-8"?>
<p:tagLst xmlns:a="http://schemas.openxmlformats.org/drawingml/2006/main" xmlns:r="http://schemas.openxmlformats.org/officeDocument/2006/relationships" xmlns:p="http://schemas.openxmlformats.org/presentationml/2006/main">
  <p:tag name="TIMING" val="|30.1|100.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7832</TotalTime>
  <Words>3515</Words>
  <Application>Microsoft Office PowerPoint</Application>
  <PresentationFormat>Widescreen</PresentationFormat>
  <Paragraphs>257</Paragraphs>
  <Slides>36</Slides>
  <Notes>7</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3" baseType="lpstr">
      <vt:lpstr>Arial</vt:lpstr>
      <vt:lpstr>Calibri</vt:lpstr>
      <vt:lpstr>Calibri Light</vt:lpstr>
      <vt:lpstr>Cambria Math</vt:lpstr>
      <vt:lpstr>Symbol</vt:lpstr>
      <vt:lpstr>Tema di Office</vt:lpstr>
      <vt:lpstr>Equation</vt:lpstr>
      <vt:lpstr>La politica di bilancio e il debito pubblico</vt:lpstr>
      <vt:lpstr>Perché usiamo la politica di bilancio per stimolare la domanda aggregata?</vt:lpstr>
      <vt:lpstr>Il moltiplicatore keynesiano e l’effetto spiazzamento</vt:lpstr>
      <vt:lpstr>Oltre il breve periodo: l’ottimizzazione intertemporale</vt:lpstr>
      <vt:lpstr>Perché siamo interessati soprattutto al consumo, quanto conta in Italia?</vt:lpstr>
      <vt:lpstr>La neutralità della Politica Fiscale: Il Teorema dell’Equivalenza ricardiana</vt:lpstr>
      <vt:lpstr>Il taglio delle imposte è solo un’illusione</vt:lpstr>
      <vt:lpstr>Sostituzione di risparmio privato a risparmio pubblico</vt:lpstr>
      <vt:lpstr>L’informazione sul vincolo di bilancio pubblico</vt:lpstr>
      <vt:lpstr>Il vincolo pubblico</vt:lpstr>
      <vt:lpstr>Concetti di reddito e di vincolo</vt:lpstr>
      <vt:lpstr>Vincoli di lungo periodo sui conti pubblici</vt:lpstr>
      <vt:lpstr>Vincoli e decisioni di consumo</vt:lpstr>
      <vt:lpstr>Vincoli e decisioni di consumo</vt:lpstr>
      <vt:lpstr>Vincoli e decisioni di consumo a reddito corrente</vt:lpstr>
      <vt:lpstr>Vincoli e decisioni di consumo a reddito permanente</vt:lpstr>
      <vt:lpstr>Com’è composto in media il reddito delle famiglie italiane?</vt:lpstr>
      <vt:lpstr>Equivalenza ricardiana: un riepilogo</vt:lpstr>
      <vt:lpstr>L’orizzonte temporale</vt:lpstr>
      <vt:lpstr>I Limiti del teorema dell’equivalenza ricardiana: cos’è che non funziona nella realtà? </vt:lpstr>
      <vt:lpstr>Evidenza contrastante….</vt:lpstr>
      <vt:lpstr>Cosa ci dicono i dati?</vt:lpstr>
      <vt:lpstr>Inoltre, quanto contano i titoli pubblici nella composizione della ricchezza finanziaria in Italia?</vt:lpstr>
      <vt:lpstr>Critica neoclassica e moltiplicatore keynesiano</vt:lpstr>
      <vt:lpstr>Riduzione della spesa ed effetti espansivi?</vt:lpstr>
      <vt:lpstr>Quali sono le dimensioni e le caratteristiche del moltiplicatore nella realtà?</vt:lpstr>
      <vt:lpstr>Le vicende del debito pubblico nel caso italiano</vt:lpstr>
      <vt:lpstr>Dal «divorzio» della Banca d’Italia all’UME</vt:lpstr>
      <vt:lpstr>Presentazione standard di PowerPoint</vt:lpstr>
      <vt:lpstr>Dal pareggio di bilancio al deficit</vt:lpstr>
      <vt:lpstr>Il meccanismo di incremento del debito</vt:lpstr>
      <vt:lpstr>Effetti di medio periodo di una politica fiscale pura</vt:lpstr>
      <vt:lpstr>La questione della crescita</vt:lpstr>
      <vt:lpstr>La questione della crescita</vt:lpstr>
      <vt:lpstr>L’autoalimentazione del debito</vt:lpstr>
      <vt:lpstr>La crescita del debito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Politiche di Bilancio e il debito pubblico</dc:title>
  <dc:creator>CHIES LAURA</dc:creator>
  <cp:lastModifiedBy>CHIES LAURA</cp:lastModifiedBy>
  <cp:revision>129</cp:revision>
  <dcterms:created xsi:type="dcterms:W3CDTF">2021-04-06T07:18:40Z</dcterms:created>
  <dcterms:modified xsi:type="dcterms:W3CDTF">2024-05-13T08:24:40Z</dcterms:modified>
</cp:coreProperties>
</file>