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532" r:id="rId2"/>
    <p:sldId id="762" r:id="rId3"/>
    <p:sldId id="514" r:id="rId4"/>
    <p:sldId id="515" r:id="rId5"/>
    <p:sldId id="517" r:id="rId6"/>
    <p:sldId id="518" r:id="rId7"/>
    <p:sldId id="690" r:id="rId8"/>
    <p:sldId id="700" r:id="rId9"/>
    <p:sldId id="691" r:id="rId10"/>
    <p:sldId id="550" r:id="rId11"/>
    <p:sldId id="665" r:id="rId12"/>
    <p:sldId id="1008" r:id="rId13"/>
    <p:sldId id="557" r:id="rId14"/>
    <p:sldId id="884" r:id="rId15"/>
    <p:sldId id="568" r:id="rId16"/>
    <p:sldId id="601" r:id="rId17"/>
    <p:sldId id="883" r:id="rId18"/>
    <p:sldId id="882" r:id="rId19"/>
    <p:sldId id="602" r:id="rId20"/>
    <p:sldId id="525" r:id="rId21"/>
    <p:sldId id="566" r:id="rId22"/>
    <p:sldId id="676" r:id="rId23"/>
    <p:sldId id="677" r:id="rId24"/>
    <p:sldId id="678" r:id="rId25"/>
    <p:sldId id="679" r:id="rId26"/>
    <p:sldId id="680" r:id="rId27"/>
    <p:sldId id="681" r:id="rId28"/>
    <p:sldId id="682" r:id="rId29"/>
    <p:sldId id="591" r:id="rId30"/>
    <p:sldId id="604" r:id="rId31"/>
    <p:sldId id="687" r:id="rId32"/>
    <p:sldId id="946" r:id="rId33"/>
    <p:sldId id="625" r:id="rId34"/>
    <p:sldId id="1009" r:id="rId35"/>
    <p:sldId id="627" r:id="rId36"/>
    <p:sldId id="468" r:id="rId37"/>
    <p:sldId id="1010" r:id="rId38"/>
    <p:sldId id="653" r:id="rId39"/>
    <p:sldId id="654" r:id="rId40"/>
    <p:sldId id="666" r:id="rId41"/>
    <p:sldId id="656" r:id="rId42"/>
    <p:sldId id="657" r:id="rId43"/>
    <p:sldId id="670" r:id="rId44"/>
    <p:sldId id="658" r:id="rId45"/>
    <p:sldId id="671" r:id="rId46"/>
    <p:sldId id="1011" r:id="rId47"/>
    <p:sldId id="699" r:id="rId48"/>
    <p:sldId id="829" r:id="rId49"/>
    <p:sldId id="672" r:id="rId50"/>
    <p:sldId id="1012" r:id="rId51"/>
    <p:sldId id="1013" r:id="rId5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 sblattero" initials="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00FF"/>
    <a:srgbClr val="66FF33"/>
    <a:srgbClr val="BBE0E3"/>
    <a:srgbClr val="33CC33"/>
    <a:srgbClr val="00CCFF"/>
    <a:srgbClr val="FFFF00"/>
    <a:srgbClr val="FF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09" autoAdjust="0"/>
    <p:restoredTop sz="93809" autoAdjust="0"/>
  </p:normalViewPr>
  <p:slideViewPr>
    <p:cSldViewPr>
      <p:cViewPr>
        <p:scale>
          <a:sx n="110" d="100"/>
          <a:sy n="110" d="100"/>
        </p:scale>
        <p:origin x="1446" y="-114"/>
      </p:cViewPr>
      <p:guideLst>
        <p:guide orient="horz" pos="21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8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488DFF-BA6F-4963-8C7F-870FBA8AA0A6}" type="slidenum">
              <a:rPr lang="it-IT" altLang="it-IT"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1C1C75-A96E-46E2-A072-25A266499DCB}" type="slidenum">
              <a:rPr lang="it-IT" altLang="it-IT" smtClean="0"/>
              <a:t>6</a:t>
            </a:fld>
            <a:endParaRPr lang="it-IT" altLang="it-IT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25C6-7841-42D3-BA7A-118270D896EF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942E-7C57-4614-B245-9470279AF1BD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35EB-6682-4D1C-B74D-58F36798EF4F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5412-D952-49DD-AF90-DCCDE28ABF3C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hasCustomPrompt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F172-FDB4-4DAC-9A17-0FDDF2F1599D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DD76-A04B-4D6F-B725-7B912C7DD70A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CD3C-8F09-446F-A2DF-16203504EC16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9B8E-4CAD-4CC5-9CF3-0686E2CE1617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E69B-7EE5-478A-A6FF-134A2597D684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8C11-5506-4AB5-916B-286F5DCD7AA5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1C33-825C-40EE-9E96-AFDCE675868A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B824-D361-481B-A4A3-2292E2DA1462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31AF-10C5-4791-A495-8E34DC55C397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E52581-B2D1-4B05-8F19-ABAE17C506A2}" type="slidenum">
              <a:rPr lang="it-IT" altLang="it-IT"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353425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LA NASCITA DEI METODI IMMUNOMETRICI</a:t>
            </a:r>
            <a:endParaRPr lang="it-IT" altLang="it-IT" sz="2400" b="1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1520" y="980728"/>
            <a:ext cx="8640960" cy="230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altLang="it-IT" sz="1800" b="1" dirty="0">
                <a:solidFill>
                  <a:srgbClr val="0000FF"/>
                </a:solidFill>
              </a:rPr>
              <a:t>1942</a:t>
            </a:r>
            <a:r>
              <a:rPr lang="it-IT" altLang="it-IT" sz="1800" dirty="0"/>
              <a:t>. </a:t>
            </a:r>
            <a:r>
              <a:rPr lang="it-IT" altLang="it-IT" sz="1800" dirty="0" err="1"/>
              <a:t>Coons</a:t>
            </a:r>
            <a:r>
              <a:rPr lang="it-IT" altLang="it-IT" sz="1800" dirty="0"/>
              <a:t> descrive la procedura per marcare un anticorpo con fluoresceina</a:t>
            </a:r>
          </a:p>
          <a:p>
            <a:pPr algn="just" eaLnBrk="1" hangingPunct="1">
              <a:buFontTx/>
              <a:buNone/>
            </a:pPr>
            <a:endParaRPr lang="it-IT" altLang="it-IT" sz="1800" dirty="0"/>
          </a:p>
          <a:p>
            <a:pPr algn="just" eaLnBrk="1" hangingPunct="1">
              <a:buFontTx/>
              <a:buNone/>
            </a:pPr>
            <a:r>
              <a:rPr lang="it-IT" altLang="it-IT" sz="1800" b="1" dirty="0">
                <a:solidFill>
                  <a:srgbClr val="0000FF"/>
                </a:solidFill>
              </a:rPr>
              <a:t>1959</a:t>
            </a:r>
            <a:r>
              <a:rPr lang="it-IT" altLang="it-IT" sz="1800" dirty="0">
                <a:solidFill>
                  <a:srgbClr val="0066FF"/>
                </a:solidFill>
              </a:rPr>
              <a:t>. </a:t>
            </a:r>
            <a:r>
              <a:rPr lang="en-GB" altLang="it-IT" sz="1800" b="1" dirty="0" err="1"/>
              <a:t>Berson</a:t>
            </a:r>
            <a:r>
              <a:rPr lang="it-IT" altLang="it-IT" sz="1800" b="1" dirty="0"/>
              <a:t> e </a:t>
            </a:r>
            <a:r>
              <a:rPr lang="en-GB" altLang="it-IT" sz="1800" b="1" dirty="0"/>
              <a:t>Yalow</a:t>
            </a:r>
            <a:r>
              <a:rPr lang="it-IT" altLang="it-IT" sz="1800" b="1" dirty="0"/>
              <a:t> </a:t>
            </a:r>
            <a:r>
              <a:rPr lang="it-IT" altLang="it-IT" sz="1800" dirty="0"/>
              <a:t>descrivono il primo RIA (</a:t>
            </a:r>
            <a:r>
              <a:rPr lang="it-IT" altLang="it-IT" sz="1800" dirty="0" err="1"/>
              <a:t>RadioImmunoAssay</a:t>
            </a:r>
            <a:r>
              <a:rPr lang="it-IT" altLang="it-IT" sz="1800" dirty="0"/>
              <a:t>). </a:t>
            </a:r>
            <a:r>
              <a:rPr lang="it-IT" altLang="it-IT" sz="1800" dirty="0">
                <a:solidFill>
                  <a:srgbClr val="0000FF"/>
                </a:solidFill>
              </a:rPr>
              <a:t>Ricevono il Premio Nobel in medicina nel 1977</a:t>
            </a:r>
            <a:r>
              <a:rPr lang="it-IT" altLang="it-IT" sz="1800" dirty="0"/>
              <a:t>.</a:t>
            </a:r>
          </a:p>
          <a:p>
            <a:pPr algn="just" eaLnBrk="1" hangingPunct="1">
              <a:buFontTx/>
              <a:buNone/>
            </a:pPr>
            <a:endParaRPr lang="it-IT" altLang="it-IT" sz="1800" dirty="0">
              <a:solidFill>
                <a:srgbClr val="0066FF"/>
              </a:solidFill>
            </a:endParaRPr>
          </a:p>
          <a:p>
            <a:pPr algn="just" eaLnBrk="1" hangingPunct="1">
              <a:buFontTx/>
              <a:buNone/>
            </a:pPr>
            <a:endParaRPr lang="it-IT" altLang="it-IT" sz="1800" dirty="0"/>
          </a:p>
          <a:p>
            <a:pPr algn="just" eaLnBrk="1" hangingPunct="1">
              <a:buFontTx/>
              <a:buNone/>
            </a:pPr>
            <a:endParaRPr lang="it-IT" altLang="it-IT" sz="1800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5194" t="10099" r="28597" b="15493"/>
          <a:stretch>
            <a:fillRect/>
          </a:stretch>
        </p:blipFill>
        <p:spPr>
          <a:xfrm>
            <a:off x="2555776" y="2636912"/>
            <a:ext cx="4212671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403648" y="119828"/>
            <a:ext cx="6705600" cy="83099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400" b="1" dirty="0">
                <a:cs typeface="Arial" panose="020B0604020202020204" pitchFamily="34" charset="0"/>
              </a:rPr>
              <a:t>CLASSIFICAZIONE DEI METODI IMMUNOMETRICI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65548" y="1141379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cs typeface="Arial" panose="020B0604020202020204" pitchFamily="34" charset="0"/>
              </a:rPr>
              <a:t>ANALITA</a:t>
            </a:r>
            <a:r>
              <a:rPr lang="it-IT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it-IT" dirty="0">
                <a:cs typeface="Arial" panose="020B0604020202020204" pitchFamily="34" charset="0"/>
              </a:rPr>
              <a:t> la molecola la cui concentrazione </a:t>
            </a:r>
            <a:r>
              <a:rPr lang="it-IT" b="1" dirty="0">
                <a:cs typeface="Arial" panose="020B0604020202020204" pitchFamily="34" charset="0"/>
              </a:rPr>
              <a:t>può essere misurata </a:t>
            </a:r>
            <a:r>
              <a:rPr lang="it-IT" dirty="0">
                <a:cs typeface="Arial" panose="020B0604020202020204" pitchFamily="34" charset="0"/>
              </a:rPr>
              <a:t>con un metodo </a:t>
            </a:r>
            <a:r>
              <a:rPr lang="it-IT" dirty="0" err="1">
                <a:cs typeface="Arial" panose="020B0604020202020204" pitchFamily="34" charset="0"/>
              </a:rPr>
              <a:t>immunometrico</a:t>
            </a:r>
            <a:endParaRPr lang="it-IT" dirty="0">
              <a:cs typeface="Arial" panose="020B0604020202020204" pitchFamily="34" charset="0"/>
            </a:endParaRPr>
          </a:p>
          <a:p>
            <a:endParaRPr lang="it-IT" dirty="0">
              <a:cs typeface="Arial" panose="020B0604020202020204" pitchFamily="34" charset="0"/>
            </a:endParaRPr>
          </a:p>
          <a:p>
            <a:r>
              <a:rPr lang="it-IT" dirty="0">
                <a:cs typeface="Arial" panose="020B0604020202020204" pitchFamily="34" charset="0"/>
              </a:rPr>
              <a:t>Analita può essere in due forme  </a:t>
            </a:r>
          </a:p>
          <a:p>
            <a:endParaRPr lang="it-IT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FF0000"/>
                </a:solidFill>
                <a:cs typeface="Arial" panose="020B0604020202020204" pitchFamily="34" charset="0"/>
              </a:rPr>
              <a:t>LIBERA</a:t>
            </a:r>
            <a:r>
              <a:rPr lang="it-IT" dirty="0">
                <a:cs typeface="Arial" panose="020B0604020202020204" pitchFamily="34" charset="0"/>
              </a:rPr>
              <a:t>  </a:t>
            </a:r>
          </a:p>
          <a:p>
            <a:endParaRPr lang="it-IT" dirty="0">
              <a:cs typeface="Arial" panose="020B0604020202020204" pitchFamily="34" charset="0"/>
            </a:endParaRPr>
          </a:p>
          <a:p>
            <a:r>
              <a:rPr lang="it-IT" dirty="0">
                <a:cs typeface="Arial" panose="020B0604020202020204" pitchFamily="34" charset="0"/>
              </a:rPr>
              <a:t>o </a:t>
            </a:r>
            <a:r>
              <a:rPr lang="it-IT" b="1" dirty="0">
                <a:solidFill>
                  <a:srgbClr val="FF0000"/>
                </a:solidFill>
                <a:cs typeface="Arial" panose="020B0604020202020204" pitchFamily="34" charset="0"/>
              </a:rPr>
              <a:t>LEGATA</a:t>
            </a:r>
            <a:r>
              <a:rPr lang="it-IT" b="1" dirty="0">
                <a:cs typeface="Arial" panose="020B0604020202020204" pitchFamily="34" charset="0"/>
              </a:rPr>
              <a:t> complesso (Ag-Ab)</a:t>
            </a:r>
          </a:p>
          <a:p>
            <a:endParaRPr lang="it-IT" b="1" dirty="0">
              <a:cs typeface="Arial" panose="020B0604020202020204" pitchFamily="34" charset="0"/>
            </a:endParaRPr>
          </a:p>
          <a:p>
            <a:endParaRPr lang="it-IT" b="1" dirty="0">
              <a:cs typeface="Arial" panose="020B0604020202020204" pitchFamily="34" charset="0"/>
            </a:endParaRPr>
          </a:p>
          <a:p>
            <a:r>
              <a:rPr lang="it-IT" b="1" dirty="0">
                <a:cs typeface="Arial" panose="020B0604020202020204" pitchFamily="34" charset="0"/>
              </a:rPr>
              <a:t> metodi IMMUNOMETRICI </a:t>
            </a:r>
            <a:r>
              <a:rPr lang="it-IT" dirty="0">
                <a:cs typeface="Arial" panose="020B0604020202020204" pitchFamily="34" charset="0"/>
              </a:rPr>
              <a:t>vengono classificati sulla base della  </a:t>
            </a:r>
            <a:r>
              <a:rPr 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natura del tracciante</a:t>
            </a:r>
          </a:p>
          <a:p>
            <a:endParaRPr lang="it-IT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cs typeface="Arial" panose="020B0604020202020204" pitchFamily="34" charset="0"/>
              </a:rPr>
              <a:t>RADIO  </a:t>
            </a:r>
            <a:r>
              <a:rPr lang="it-IT" sz="1600" dirty="0" err="1">
                <a:cs typeface="Arial" panose="020B0604020202020204" pitchFamily="34" charset="0"/>
              </a:rPr>
              <a:t>immunometrici</a:t>
            </a:r>
            <a:endParaRPr lang="it-IT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it-IT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cs typeface="Arial" panose="020B0604020202020204" pitchFamily="34" charset="0"/>
              </a:rPr>
              <a:t>ENZIMO </a:t>
            </a:r>
            <a:r>
              <a:rPr lang="it-IT" sz="1600" dirty="0" err="1">
                <a:cs typeface="Arial" panose="020B0604020202020204" pitchFamily="34" charset="0"/>
              </a:rPr>
              <a:t>immunometrici</a:t>
            </a:r>
            <a:endParaRPr lang="it-IT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it-IT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cs typeface="Arial" panose="020B0604020202020204" pitchFamily="34" charset="0"/>
              </a:rPr>
              <a:t>FLUORO </a:t>
            </a:r>
            <a:r>
              <a:rPr lang="it-IT" sz="1600" dirty="0" err="1">
                <a:cs typeface="Arial" panose="020B0604020202020204" pitchFamily="34" charset="0"/>
              </a:rPr>
              <a:t>immunometrici</a:t>
            </a:r>
            <a:endParaRPr lang="it-IT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it-IT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cs typeface="Arial" panose="020B0604020202020204" pitchFamily="34" charset="0"/>
              </a:rPr>
              <a:t>CHEMIO</a:t>
            </a:r>
            <a:r>
              <a:rPr lang="it-IT" sz="1600" dirty="0">
                <a:cs typeface="Arial" panose="020B0604020202020204" pitchFamily="34" charset="0"/>
              </a:rPr>
              <a:t> </a:t>
            </a:r>
            <a:r>
              <a:rPr lang="it-IT" sz="1600" dirty="0" err="1">
                <a:cs typeface="Arial" panose="020B0604020202020204" pitchFamily="34" charset="0"/>
              </a:rPr>
              <a:t>Immunometrici</a:t>
            </a:r>
            <a:endParaRPr lang="it-IT" sz="1600" dirty="0">
              <a:cs typeface="Arial" panose="020B0604020202020204" pitchFamily="34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01932A81-9FCF-A554-477D-9C0202D4040C}"/>
              </a:ext>
            </a:extLst>
          </p:cNvPr>
          <p:cNvSpPr/>
          <p:nvPr/>
        </p:nvSpPr>
        <p:spPr bwMode="auto">
          <a:xfrm>
            <a:off x="1763688" y="2551055"/>
            <a:ext cx="360040" cy="3600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00D3D28-6097-3859-0D20-C833592F2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t="19062" r="7868" b="14222"/>
          <a:stretch/>
        </p:blipFill>
        <p:spPr>
          <a:xfrm>
            <a:off x="4679613" y="2992797"/>
            <a:ext cx="1080120" cy="872405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CC36784F-9156-AAD4-7479-EFF884C2FE66}"/>
              </a:ext>
            </a:extLst>
          </p:cNvPr>
          <p:cNvSpPr/>
          <p:nvPr/>
        </p:nvSpPr>
        <p:spPr bwMode="auto">
          <a:xfrm>
            <a:off x="4470004" y="2731075"/>
            <a:ext cx="360040" cy="3600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0559" y="1412776"/>
            <a:ext cx="3312368" cy="51271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000" b="1" dirty="0">
                <a:solidFill>
                  <a:srgbClr val="000099"/>
                </a:solidFill>
              </a:rPr>
              <a:t>COMPETITIVI</a:t>
            </a:r>
          </a:p>
          <a:p>
            <a:pPr eaLnBrk="1" hangingPunct="1">
              <a:buFontTx/>
              <a:buNone/>
            </a:pPr>
            <a:endParaRPr lang="it-IT" altLang="it-IT" sz="2000" b="1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it-IT" altLang="it-IT" sz="2000" dirty="0"/>
              <a:t>Ovvero metodi </a:t>
            </a:r>
          </a:p>
          <a:p>
            <a:pPr eaLnBrk="1" hangingPunct="1">
              <a:buFontTx/>
              <a:buNone/>
            </a:pPr>
            <a:r>
              <a:rPr lang="it-IT" altLang="it-IT" sz="2000" dirty="0"/>
              <a:t>«in </a:t>
            </a:r>
            <a:r>
              <a:rPr lang="it-IT" altLang="it-IT" sz="2200" b="1" dirty="0"/>
              <a:t>difetto </a:t>
            </a:r>
            <a:r>
              <a:rPr lang="it-IT" altLang="it-IT" sz="2000" dirty="0"/>
              <a:t>di anticorpi»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58551" y="4437112"/>
            <a:ext cx="33843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000" b="1" dirty="0">
                <a:solidFill>
                  <a:srgbClr val="000099"/>
                </a:solidFill>
                <a:latin typeface="+mn-lt"/>
              </a:rPr>
              <a:t>ETEROGENEI</a:t>
            </a:r>
          </a:p>
          <a:p>
            <a:pPr eaLnBrk="1" hangingPunct="1">
              <a:buNone/>
            </a:pPr>
            <a:r>
              <a:rPr lang="it-IT" sz="1800" dirty="0">
                <a:latin typeface="+mn-lt"/>
              </a:rPr>
              <a:t>È necessaria la </a:t>
            </a:r>
            <a:r>
              <a:rPr lang="it-IT" sz="1800" b="1" dirty="0">
                <a:latin typeface="+mn-lt"/>
              </a:rPr>
              <a:t>separazione</a:t>
            </a:r>
            <a:r>
              <a:rPr lang="it-IT" sz="1800" dirty="0">
                <a:latin typeface="+mn-lt"/>
              </a:rPr>
              <a:t> (complesso Ab-Ag) per la rilevazione del segnale analitico</a:t>
            </a:r>
          </a:p>
          <a:p>
            <a:pPr eaLnBrk="1" hangingPunct="1">
              <a:buFontTx/>
              <a:buNone/>
            </a:pPr>
            <a:endParaRPr lang="it-IT" altLang="it-IT" sz="2000" b="1" dirty="0">
              <a:latin typeface="+mn-lt"/>
            </a:endParaRP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447800" y="272266"/>
            <a:ext cx="6705600" cy="46166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400" b="1" dirty="0">
                <a:latin typeface="Arial Narrow" panose="020B0606020202030204" pitchFamily="34" charset="0"/>
              </a:rPr>
              <a:t>CLASSIFICAZIONE DEI METODI IMMUNOMETRICI</a:t>
            </a: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5364088" y="4531739"/>
            <a:ext cx="3096344" cy="139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000" b="1" dirty="0">
                <a:solidFill>
                  <a:srgbClr val="000099"/>
                </a:solidFill>
                <a:latin typeface="+mn-lt"/>
              </a:rPr>
              <a:t>OMOGENEI</a:t>
            </a:r>
          </a:p>
          <a:p>
            <a:pPr eaLnBrk="1" hangingPunct="1">
              <a:buFontTx/>
              <a:buNone/>
            </a:pPr>
            <a:r>
              <a:rPr lang="it-IT" altLang="it-IT" sz="1800" b="1" dirty="0">
                <a:latin typeface="+mn-lt"/>
              </a:rPr>
              <a:t>Non</a:t>
            </a:r>
            <a:r>
              <a:rPr lang="it-IT" altLang="it-IT" sz="1800" dirty="0">
                <a:latin typeface="+mn-lt"/>
              </a:rPr>
              <a:t> è richiesta la separazione fisica tra le due frazioni</a:t>
            </a:r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4644008" y="1412776"/>
            <a:ext cx="3528391" cy="55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000" b="1" dirty="0">
                <a:solidFill>
                  <a:srgbClr val="0099CC"/>
                </a:solidFill>
                <a:latin typeface="+mn-lt"/>
              </a:rPr>
              <a:t>NON COMPETITIVI</a:t>
            </a:r>
          </a:p>
          <a:p>
            <a:pPr eaLnBrk="1" hangingPunct="1">
              <a:buFontTx/>
              <a:buNone/>
            </a:pPr>
            <a:endParaRPr lang="it-IT" altLang="it-IT" sz="2000" b="1" dirty="0">
              <a:solidFill>
                <a:srgbClr val="0099CC"/>
              </a:solidFill>
              <a:latin typeface="+mn-lt"/>
            </a:endParaRPr>
          </a:p>
          <a:p>
            <a:pPr eaLnBrk="1" hangingPunct="1">
              <a:buNone/>
            </a:pPr>
            <a:r>
              <a:rPr lang="it-IT" altLang="it-IT" sz="2000" dirty="0">
                <a:latin typeface="+mn-lt"/>
              </a:rPr>
              <a:t>Ovvero metodi </a:t>
            </a:r>
          </a:p>
          <a:p>
            <a:pPr eaLnBrk="1" hangingPunct="1">
              <a:buNone/>
            </a:pPr>
            <a:r>
              <a:rPr lang="it-IT" altLang="it-IT" sz="2000" dirty="0">
                <a:latin typeface="+mn-lt"/>
              </a:rPr>
              <a:t>«in </a:t>
            </a:r>
            <a:r>
              <a:rPr lang="it-IT" altLang="it-IT" sz="2200" b="1" dirty="0">
                <a:latin typeface="+mn-lt"/>
              </a:rPr>
              <a:t>eccesso</a:t>
            </a:r>
            <a:r>
              <a:rPr lang="it-IT" altLang="it-IT" sz="2000" dirty="0">
                <a:latin typeface="+mn-lt"/>
              </a:rPr>
              <a:t> di anticorpi»</a:t>
            </a:r>
          </a:p>
          <a:p>
            <a:pPr eaLnBrk="1" hangingPunct="1">
              <a:buFontTx/>
              <a:buNone/>
            </a:pPr>
            <a:endParaRPr lang="it-IT" altLang="it-IT" sz="2000" b="1" dirty="0">
              <a:solidFill>
                <a:srgbClr val="0099CC"/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270519" y="1007155"/>
            <a:ext cx="8640960" cy="23042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270519" y="3933056"/>
            <a:ext cx="8640960" cy="2304256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F249530-7D92-F5BF-054F-C762697D0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t="19062" r="7868" b="14222"/>
          <a:stretch/>
        </p:blipFill>
        <p:spPr>
          <a:xfrm>
            <a:off x="283554" y="1509743"/>
            <a:ext cx="1080120" cy="87240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7EFF191-19A6-B667-FAD7-1049D817B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t="19062" r="7868" b="14222"/>
          <a:stretch/>
        </p:blipFill>
        <p:spPr>
          <a:xfrm>
            <a:off x="1413297" y="1509743"/>
            <a:ext cx="1080120" cy="872405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9009E79-6D07-FB8F-8164-AFB105E7EC71}"/>
              </a:ext>
            </a:extLst>
          </p:cNvPr>
          <p:cNvCxnSpPr>
            <a:cxnSpLocks/>
          </p:cNvCxnSpPr>
          <p:nvPr/>
        </p:nvCxnSpPr>
        <p:spPr bwMode="auto">
          <a:xfrm>
            <a:off x="117153" y="2257495"/>
            <a:ext cx="2489515" cy="47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AB6E7AFE-1B2B-3CE3-8FDE-17020378EAF6}"/>
              </a:ext>
            </a:extLst>
          </p:cNvPr>
          <p:cNvSpPr/>
          <p:nvPr/>
        </p:nvSpPr>
        <p:spPr bwMode="auto">
          <a:xfrm>
            <a:off x="3597546" y="1770308"/>
            <a:ext cx="360040" cy="3600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4B1112E2-EB9A-6B3A-0C20-7EEC9B36B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68" y="78512"/>
            <a:ext cx="7958138" cy="9048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dirty="0">
                <a:latin typeface="+mn-lt"/>
              </a:rPr>
              <a:t>PRINCIPIO DI FUNZIONAMENTO DEI </a:t>
            </a:r>
          </a:p>
          <a:p>
            <a:pPr algn="ctr" eaLnBrk="1" hangingPunct="1">
              <a:buFontTx/>
              <a:buNone/>
            </a:pPr>
            <a:r>
              <a:rPr lang="it-IT" altLang="it-IT" sz="2400" b="1" dirty="0">
                <a:latin typeface="+mn-lt"/>
              </a:rPr>
              <a:t>METODI COMPETITIVI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08A4483-1976-32BB-6ACB-0AC56DECAA2E}"/>
              </a:ext>
            </a:extLst>
          </p:cNvPr>
          <p:cNvSpPr txBox="1"/>
          <p:nvPr/>
        </p:nvSpPr>
        <p:spPr>
          <a:xfrm flipH="1">
            <a:off x="490440" y="2398121"/>
            <a:ext cx="251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Anticorpo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E0D2E8E-5640-62A2-9775-D233F9C171E4}"/>
              </a:ext>
            </a:extLst>
          </p:cNvPr>
          <p:cNvSpPr txBox="1"/>
          <p:nvPr/>
        </p:nvSpPr>
        <p:spPr>
          <a:xfrm flipH="1">
            <a:off x="3171089" y="2398121"/>
            <a:ext cx="148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Analita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9367BB64-729D-8F1D-5DDE-E95211EF7155}"/>
              </a:ext>
            </a:extLst>
          </p:cNvPr>
          <p:cNvSpPr txBox="1"/>
          <p:nvPr/>
        </p:nvSpPr>
        <p:spPr>
          <a:xfrm>
            <a:off x="2844352" y="170322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+</a:t>
            </a:r>
          </a:p>
        </p:txBody>
      </p: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B8DDA388-C583-6905-B8B8-7F71B52935C5}"/>
              </a:ext>
            </a:extLst>
          </p:cNvPr>
          <p:cNvGrpSpPr/>
          <p:nvPr/>
        </p:nvGrpSpPr>
        <p:grpSpPr>
          <a:xfrm>
            <a:off x="4504784" y="1272769"/>
            <a:ext cx="4333401" cy="1587017"/>
            <a:chOff x="4504784" y="1272769"/>
            <a:chExt cx="4333401" cy="1587017"/>
          </a:xfrm>
        </p:grpSpPr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F7C7A2BB-B67F-3051-0A6E-9633B7468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31" t="19062" r="7868" b="14222"/>
            <a:stretch/>
          </p:blipFill>
          <p:spPr>
            <a:xfrm>
              <a:off x="6316176" y="1534491"/>
              <a:ext cx="1080120" cy="872405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AA19C96B-72BA-8882-821C-4256F029E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31" t="19062" r="7868" b="14222"/>
            <a:stretch/>
          </p:blipFill>
          <p:spPr>
            <a:xfrm>
              <a:off x="7445919" y="1534491"/>
              <a:ext cx="1080120" cy="872405"/>
            </a:xfrm>
            <a:prstGeom prst="rect">
              <a:avLst/>
            </a:prstGeom>
          </p:spPr>
        </p:pic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A0213E32-CB46-87BE-3F72-324772DDA7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49775" y="2282243"/>
              <a:ext cx="2489515" cy="47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" name="Freccia a destra 29">
              <a:extLst>
                <a:ext uri="{FF2B5EF4-FFF2-40B4-BE49-F238E27FC236}">
                  <a16:creationId xmlns:a16="http://schemas.microsoft.com/office/drawing/2014/main" id="{3E1D4B58-BF14-52CD-1CC8-54DCB84790CF}"/>
                </a:ext>
              </a:extLst>
            </p:cNvPr>
            <p:cNvSpPr/>
            <p:nvPr/>
          </p:nvSpPr>
          <p:spPr bwMode="auto">
            <a:xfrm>
              <a:off x="4504784" y="1770308"/>
              <a:ext cx="1152128" cy="35057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B46F9A58-72D5-37E5-11A5-C23EDBC24C80}"/>
                </a:ext>
              </a:extLst>
            </p:cNvPr>
            <p:cNvSpPr txBox="1"/>
            <p:nvPr/>
          </p:nvSpPr>
          <p:spPr>
            <a:xfrm flipH="1">
              <a:off x="5855161" y="2398121"/>
              <a:ext cx="2983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Anticorpo-Analita</a:t>
              </a:r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E220F7C3-A240-AF2E-8AC7-F9EA11C264FC}"/>
                </a:ext>
              </a:extLst>
            </p:cNvPr>
            <p:cNvSpPr/>
            <p:nvPr/>
          </p:nvSpPr>
          <p:spPr bwMode="auto">
            <a:xfrm>
              <a:off x="6106567" y="1272769"/>
              <a:ext cx="360040" cy="3600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3" name="Text Box 3">
            <a:extLst>
              <a:ext uri="{FF2B5EF4-FFF2-40B4-BE49-F238E27FC236}">
                <a16:creationId xmlns:a16="http://schemas.microsoft.com/office/drawing/2014/main" id="{E31E8ECA-A77D-3F53-3157-9F9B901E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19" y="5873918"/>
            <a:ext cx="8642350" cy="72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1800" dirty="0">
                <a:latin typeface="+mn-lt"/>
              </a:rPr>
              <a:t>La misura della quantità di </a:t>
            </a:r>
            <a:r>
              <a:rPr lang="it-IT" altLang="it-IT" sz="1800" b="1" u="sng" dirty="0">
                <a:solidFill>
                  <a:srgbClr val="0000FF"/>
                </a:solidFill>
                <a:latin typeface="+mn-lt"/>
              </a:rPr>
              <a:t>analita (An)</a:t>
            </a:r>
            <a:r>
              <a:rPr lang="it-IT" altLang="it-IT" sz="1800" b="1" dirty="0">
                <a:latin typeface="+mn-lt"/>
              </a:rPr>
              <a:t>  </a:t>
            </a:r>
            <a:r>
              <a:rPr lang="it-IT" altLang="it-IT" sz="1800" dirty="0">
                <a:latin typeface="+mn-lt"/>
              </a:rPr>
              <a:t>è basata sulla competizione con il </a:t>
            </a:r>
            <a:r>
              <a:rPr lang="it-IT" altLang="it-IT" sz="1800" b="1" u="sng" dirty="0">
                <a:solidFill>
                  <a:srgbClr val="CC00FF"/>
                </a:solidFill>
                <a:latin typeface="+mn-lt"/>
              </a:rPr>
              <a:t>tracciante </a:t>
            </a:r>
            <a:r>
              <a:rPr lang="it-IT" altLang="it-IT" sz="1800" u="sng" dirty="0">
                <a:solidFill>
                  <a:srgbClr val="CC00FF"/>
                </a:solidFill>
                <a:latin typeface="+mn-lt"/>
              </a:rPr>
              <a:t>(</a:t>
            </a:r>
            <a:r>
              <a:rPr lang="it-IT" altLang="it-IT" sz="1800" b="1" u="sng" dirty="0">
                <a:solidFill>
                  <a:srgbClr val="CC00FF"/>
                </a:solidFill>
                <a:latin typeface="+mn-lt"/>
              </a:rPr>
              <a:t>An*</a:t>
            </a:r>
            <a:r>
              <a:rPr lang="it-IT" altLang="it-IT" sz="1800" u="sng" dirty="0">
                <a:solidFill>
                  <a:srgbClr val="CC00FF"/>
                </a:solidFill>
                <a:latin typeface="+mn-lt"/>
              </a:rPr>
              <a:t>)</a:t>
            </a:r>
            <a:r>
              <a:rPr lang="it-IT" altLang="it-IT" sz="1800" dirty="0">
                <a:solidFill>
                  <a:srgbClr val="CC00FF"/>
                </a:solidFill>
                <a:latin typeface="+mn-lt"/>
              </a:rPr>
              <a:t> </a:t>
            </a:r>
            <a:r>
              <a:rPr lang="it-IT" altLang="it-IT" sz="1800" dirty="0">
                <a:latin typeface="+mn-lt"/>
              </a:rPr>
              <a:t>per un </a:t>
            </a:r>
            <a:r>
              <a:rPr lang="it-IT" altLang="it-IT" sz="1800" b="1" dirty="0">
                <a:latin typeface="+mn-lt"/>
              </a:rPr>
              <a:t>numero limitato </a:t>
            </a:r>
            <a:r>
              <a:rPr lang="it-IT" altLang="it-IT" sz="1800" dirty="0">
                <a:latin typeface="+mn-lt"/>
              </a:rPr>
              <a:t>di </a:t>
            </a:r>
            <a:r>
              <a:rPr lang="it-IT" altLang="it-IT" sz="1800" b="1" u="sng" dirty="0">
                <a:latin typeface="+mn-lt"/>
              </a:rPr>
              <a:t>siti anticorpali (Ab)</a:t>
            </a:r>
            <a:r>
              <a:rPr lang="it-IT" altLang="it-IT" sz="1800" dirty="0">
                <a:latin typeface="+mn-lt"/>
              </a:rPr>
              <a:t>. </a:t>
            </a:r>
          </a:p>
        </p:txBody>
      </p: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80877858-0C05-074F-D52D-DB10A177A0F5}"/>
              </a:ext>
            </a:extLst>
          </p:cNvPr>
          <p:cNvGrpSpPr/>
          <p:nvPr/>
        </p:nvGrpSpPr>
        <p:grpSpPr>
          <a:xfrm>
            <a:off x="5080848" y="3356992"/>
            <a:ext cx="3906241" cy="2044631"/>
            <a:chOff x="5080848" y="3356992"/>
            <a:chExt cx="3906241" cy="2044631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73F6D4D8-8A81-97F9-1E50-464CA3E47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31" t="19062" r="7868" b="14222"/>
            <a:stretch/>
          </p:blipFill>
          <p:spPr>
            <a:xfrm>
              <a:off x="6414669" y="3717032"/>
              <a:ext cx="1080120" cy="872405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9F96667D-5676-5766-B29A-97E100DAA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31" t="19062" r="7868" b="14222"/>
            <a:stretch/>
          </p:blipFill>
          <p:spPr>
            <a:xfrm>
              <a:off x="7544412" y="3717032"/>
              <a:ext cx="1080120" cy="872405"/>
            </a:xfrm>
            <a:prstGeom prst="rect">
              <a:avLst/>
            </a:prstGeom>
          </p:spPr>
        </p:pic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66078D53-8D6D-279A-FB79-C2DB4AFAF6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96245" y="4363937"/>
              <a:ext cx="2489515" cy="47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" name="Freccia a destra 37">
              <a:extLst>
                <a:ext uri="{FF2B5EF4-FFF2-40B4-BE49-F238E27FC236}">
                  <a16:creationId xmlns:a16="http://schemas.microsoft.com/office/drawing/2014/main" id="{E37B75EB-A113-3141-4D5F-225C5B707162}"/>
                </a:ext>
              </a:extLst>
            </p:cNvPr>
            <p:cNvSpPr/>
            <p:nvPr/>
          </p:nvSpPr>
          <p:spPr bwMode="auto">
            <a:xfrm>
              <a:off x="5080848" y="4014682"/>
              <a:ext cx="1152128" cy="35057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DAE850FB-BB81-685F-4CA8-A5BCA49FBA64}"/>
                </a:ext>
              </a:extLst>
            </p:cNvPr>
            <p:cNvSpPr/>
            <p:nvPr/>
          </p:nvSpPr>
          <p:spPr bwMode="auto">
            <a:xfrm>
              <a:off x="6254683" y="3369550"/>
              <a:ext cx="360040" cy="3600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0FA29FD9-194F-F92B-76F4-1FF627949BBB}"/>
                </a:ext>
              </a:extLst>
            </p:cNvPr>
            <p:cNvSpPr/>
            <p:nvPr/>
          </p:nvSpPr>
          <p:spPr bwMode="auto">
            <a:xfrm>
              <a:off x="7245796" y="3366975"/>
              <a:ext cx="360040" cy="360040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15AA4FD5-3B7E-BA9D-90A2-F770C638D99F}"/>
                </a:ext>
              </a:extLst>
            </p:cNvPr>
            <p:cNvSpPr/>
            <p:nvPr/>
          </p:nvSpPr>
          <p:spPr bwMode="auto">
            <a:xfrm>
              <a:off x="8490168" y="3366975"/>
              <a:ext cx="360040" cy="360040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D6131C03-B4E6-8D9E-D818-246E37E2C00E}"/>
                </a:ext>
              </a:extLst>
            </p:cNvPr>
            <p:cNvSpPr/>
            <p:nvPr/>
          </p:nvSpPr>
          <p:spPr bwMode="auto">
            <a:xfrm>
              <a:off x="7672444" y="3356992"/>
              <a:ext cx="360040" cy="360040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FDF790AF-FA6A-130E-D8B6-514C1A1D32D1}"/>
                </a:ext>
              </a:extLst>
            </p:cNvPr>
            <p:cNvSpPr txBox="1"/>
            <p:nvPr/>
          </p:nvSpPr>
          <p:spPr>
            <a:xfrm flipH="1">
              <a:off x="6414668" y="4645214"/>
              <a:ext cx="2489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Anticorpo-Analita</a:t>
              </a: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FC7A515D-642B-D0F7-B10A-3104110706AD}"/>
                </a:ext>
              </a:extLst>
            </p:cNvPr>
            <p:cNvSpPr txBox="1"/>
            <p:nvPr/>
          </p:nvSpPr>
          <p:spPr>
            <a:xfrm flipH="1">
              <a:off x="6397033" y="5001513"/>
              <a:ext cx="2590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Anticorpo-tracciante </a:t>
              </a:r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43C23EE7-6C38-27AA-1ABD-9EFC77A2FA4E}"/>
              </a:ext>
            </a:extLst>
          </p:cNvPr>
          <p:cNvGrpSpPr/>
          <p:nvPr/>
        </p:nvGrpSpPr>
        <p:grpSpPr>
          <a:xfrm>
            <a:off x="252710" y="3314301"/>
            <a:ext cx="5123067" cy="1974713"/>
            <a:chOff x="252710" y="3314301"/>
            <a:chExt cx="5123067" cy="1974713"/>
          </a:xfrm>
        </p:grpSpPr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CBAC9535-4FD4-55EE-8648-DD60C1145F01}"/>
                </a:ext>
              </a:extLst>
            </p:cNvPr>
            <p:cNvGrpSpPr/>
            <p:nvPr/>
          </p:nvGrpSpPr>
          <p:grpSpPr>
            <a:xfrm>
              <a:off x="252710" y="3625671"/>
              <a:ext cx="5123067" cy="1663343"/>
              <a:chOff x="252710" y="3625671"/>
              <a:chExt cx="5123067" cy="1663343"/>
            </a:xfrm>
          </p:grpSpPr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7C239885-8519-9853-94A2-E2CAB05177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531" t="19062" r="7868" b="14222"/>
              <a:stretch/>
            </p:blipFill>
            <p:spPr>
              <a:xfrm>
                <a:off x="419111" y="3700890"/>
                <a:ext cx="1080120" cy="872405"/>
              </a:xfrm>
              <a:prstGeom prst="rect">
                <a:avLst/>
              </a:prstGeom>
            </p:spPr>
          </p:pic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7BDD5876-40C7-F9EF-DE9F-5F18931E99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531" t="19062" r="7868" b="14222"/>
              <a:stretch/>
            </p:blipFill>
            <p:spPr>
              <a:xfrm>
                <a:off x="1548854" y="3700890"/>
                <a:ext cx="1080120" cy="872405"/>
              </a:xfrm>
              <a:prstGeom prst="rect">
                <a:avLst/>
              </a:prstGeom>
            </p:spPr>
          </p:pic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2AC38004-ADEE-FE80-6692-D43D4E2E72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2710" y="4448642"/>
                <a:ext cx="2489515" cy="47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62D13F28-4BA1-D421-78A8-EC75C074D8BC}"/>
                  </a:ext>
                </a:extLst>
              </p:cNvPr>
              <p:cNvSpPr/>
              <p:nvPr/>
            </p:nvSpPr>
            <p:spPr bwMode="auto">
              <a:xfrm>
                <a:off x="3263340" y="4002785"/>
                <a:ext cx="360040" cy="360040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e 39">
                <a:extLst>
                  <a:ext uri="{FF2B5EF4-FFF2-40B4-BE49-F238E27FC236}">
                    <a16:creationId xmlns:a16="http://schemas.microsoft.com/office/drawing/2014/main" id="{2A50B393-F4A4-7CC7-8872-6D8C116AF610}"/>
                  </a:ext>
                </a:extLst>
              </p:cNvPr>
              <p:cNvSpPr/>
              <p:nvPr/>
            </p:nvSpPr>
            <p:spPr bwMode="auto">
              <a:xfrm>
                <a:off x="4599189" y="3625671"/>
                <a:ext cx="360040" cy="360040"/>
              </a:xfrm>
              <a:prstGeom prst="ellipse">
                <a:avLst/>
              </a:prstGeom>
              <a:solidFill>
                <a:srgbClr val="CC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e 41">
                <a:extLst>
                  <a:ext uri="{FF2B5EF4-FFF2-40B4-BE49-F238E27FC236}">
                    <a16:creationId xmlns:a16="http://schemas.microsoft.com/office/drawing/2014/main" id="{284D37BB-7102-0EB4-81DF-1E1F22A84200}"/>
                  </a:ext>
                </a:extLst>
              </p:cNvPr>
              <p:cNvSpPr/>
              <p:nvPr/>
            </p:nvSpPr>
            <p:spPr bwMode="auto">
              <a:xfrm>
                <a:off x="4057426" y="3739851"/>
                <a:ext cx="360040" cy="360040"/>
              </a:xfrm>
              <a:prstGeom prst="ellipse">
                <a:avLst/>
              </a:prstGeom>
              <a:solidFill>
                <a:srgbClr val="CC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Ovale 44">
                <a:extLst>
                  <a:ext uri="{FF2B5EF4-FFF2-40B4-BE49-F238E27FC236}">
                    <a16:creationId xmlns:a16="http://schemas.microsoft.com/office/drawing/2014/main" id="{4252AC96-7F42-7127-60A9-59C420A672D7}"/>
                  </a:ext>
                </a:extLst>
              </p:cNvPr>
              <p:cNvSpPr/>
              <p:nvPr/>
            </p:nvSpPr>
            <p:spPr bwMode="auto">
              <a:xfrm rot="263824">
                <a:off x="4333182" y="4186629"/>
                <a:ext cx="360040" cy="360040"/>
              </a:xfrm>
              <a:prstGeom prst="ellipse">
                <a:avLst/>
              </a:prstGeom>
              <a:solidFill>
                <a:srgbClr val="CC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1DE0F046-2AFE-DF23-8636-D5892ABDE36B}"/>
                  </a:ext>
                </a:extLst>
              </p:cNvPr>
              <p:cNvSpPr txBox="1"/>
              <p:nvPr/>
            </p:nvSpPr>
            <p:spPr>
              <a:xfrm flipH="1">
                <a:off x="728015" y="4581128"/>
                <a:ext cx="21537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Anticorpo</a:t>
                </a:r>
              </a:p>
            </p:txBody>
          </p:sp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E50D092F-FD04-64EE-0F49-0D2DC50ACAEC}"/>
                  </a:ext>
                </a:extLst>
              </p:cNvPr>
              <p:cNvSpPr txBox="1"/>
              <p:nvPr/>
            </p:nvSpPr>
            <p:spPr>
              <a:xfrm flipH="1">
                <a:off x="2644363" y="4581128"/>
                <a:ext cx="12759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Analita</a:t>
                </a:r>
              </a:p>
            </p:txBody>
          </p:sp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A47B196-C5A5-F06B-1828-CF184EA42F17}"/>
                  </a:ext>
                </a:extLst>
              </p:cNvPr>
              <p:cNvSpPr txBox="1"/>
              <p:nvPr/>
            </p:nvSpPr>
            <p:spPr>
              <a:xfrm>
                <a:off x="2682749" y="3869550"/>
                <a:ext cx="453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600" dirty="0"/>
                  <a:t>+</a:t>
                </a:r>
              </a:p>
            </p:txBody>
          </p:sp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446B9A3A-6C38-3C90-925B-32158400B56D}"/>
                  </a:ext>
                </a:extLst>
              </p:cNvPr>
              <p:cNvSpPr txBox="1"/>
              <p:nvPr/>
            </p:nvSpPr>
            <p:spPr>
              <a:xfrm flipH="1">
                <a:off x="3872088" y="4581128"/>
                <a:ext cx="15036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Tracciante</a:t>
                </a:r>
              </a:p>
              <a:p>
                <a:r>
                  <a:rPr lang="it-IT" sz="2000" dirty="0"/>
                  <a:t>(</a:t>
                </a:r>
                <a:r>
                  <a:rPr lang="it-IT" sz="2000" dirty="0">
                    <a:solidFill>
                      <a:srgbClr val="CC00FF"/>
                    </a:solidFill>
                  </a:rPr>
                  <a:t>analita*)</a:t>
                </a:r>
              </a:p>
            </p:txBody>
          </p:sp>
        </p:grpSp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7D5CEF16-E9D7-1523-9FD6-FC4A1F8A5DB1}"/>
                </a:ext>
              </a:extLst>
            </p:cNvPr>
            <p:cNvSpPr/>
            <p:nvPr/>
          </p:nvSpPr>
          <p:spPr bwMode="auto">
            <a:xfrm rot="263824">
              <a:off x="4237446" y="3314301"/>
              <a:ext cx="360040" cy="360040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9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4133" y="764704"/>
            <a:ext cx="8642350" cy="86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it-IT" altLang="it-IT" sz="1800" dirty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1800" dirty="0">
                <a:latin typeface="+mn-lt"/>
              </a:rPr>
              <a:t>L’equilibrio che si instaura è: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84691" y="2092765"/>
            <a:ext cx="355028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chemeClr val="accent2"/>
                </a:solidFill>
                <a:latin typeface="+mn-lt"/>
              </a:rPr>
              <a:t>An</a:t>
            </a:r>
            <a:r>
              <a:rPr lang="it-IT" altLang="it-IT" sz="2400" dirty="0">
                <a:latin typeface="+mn-lt"/>
              </a:rPr>
              <a:t> + </a:t>
            </a:r>
            <a:r>
              <a:rPr lang="it-IT" altLang="it-IT" sz="2400" b="1" dirty="0">
                <a:latin typeface="+mn-lt"/>
              </a:rPr>
              <a:t>Ab</a:t>
            </a:r>
            <a:r>
              <a:rPr lang="it-IT" altLang="it-IT" sz="2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it-IT" altLang="it-IT" sz="2400" dirty="0">
                <a:latin typeface="+mn-lt"/>
              </a:rPr>
              <a:t>              </a:t>
            </a:r>
            <a:r>
              <a:rPr lang="it-IT" altLang="it-IT" sz="2400" b="1" dirty="0">
                <a:solidFill>
                  <a:schemeClr val="accent2"/>
                </a:solidFill>
                <a:latin typeface="+mn-lt"/>
                <a:sym typeface="+mn-ea"/>
              </a:rPr>
              <a:t>An</a:t>
            </a:r>
            <a:r>
              <a:rPr lang="it-IT" altLang="it-IT" sz="2400" dirty="0">
                <a:latin typeface="+mn-lt"/>
              </a:rPr>
              <a:t>-</a:t>
            </a:r>
            <a:r>
              <a:rPr lang="it-IT" altLang="it-IT" sz="2400" b="1" dirty="0">
                <a:latin typeface="+mn-lt"/>
              </a:rPr>
              <a:t>Ab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79281" y="2461669"/>
            <a:ext cx="7152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+mn-lt"/>
              </a:rPr>
              <a:t>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CC00FF"/>
                </a:solidFill>
                <a:latin typeface="+mn-lt"/>
              </a:rPr>
              <a:t>An*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203510" y="3892673"/>
            <a:ext cx="13684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rgbClr val="CC00FF"/>
                </a:solidFill>
                <a:latin typeface="+mn-lt"/>
              </a:rPr>
              <a:t>An*-</a:t>
            </a:r>
            <a:r>
              <a:rPr lang="it-IT" altLang="it-IT" sz="2400" dirty="0">
                <a:latin typeface="+mn-lt"/>
              </a:rPr>
              <a:t>Ab</a:t>
            </a:r>
          </a:p>
        </p:txBody>
      </p:sp>
      <p:grpSp>
        <p:nvGrpSpPr>
          <p:cNvPr id="34823" name="Group 7"/>
          <p:cNvGrpSpPr/>
          <p:nvPr/>
        </p:nvGrpSpPr>
        <p:grpSpPr bwMode="auto">
          <a:xfrm>
            <a:off x="2140136" y="2236910"/>
            <a:ext cx="431800" cy="144463"/>
            <a:chOff x="2086" y="3067"/>
            <a:chExt cx="272" cy="91"/>
          </a:xfrm>
        </p:grpSpPr>
        <p:sp>
          <p:nvSpPr>
            <p:cNvPr id="34831" name="Line 8"/>
            <p:cNvSpPr>
              <a:spLocks noChangeShapeType="1"/>
            </p:cNvSpPr>
            <p:nvPr/>
          </p:nvSpPr>
          <p:spPr bwMode="auto">
            <a:xfrm>
              <a:off x="2086" y="306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400">
                <a:latin typeface="+mn-lt"/>
              </a:endParaRPr>
            </a:p>
          </p:txBody>
        </p:sp>
        <p:sp>
          <p:nvSpPr>
            <p:cNvPr id="34832" name="Line 9"/>
            <p:cNvSpPr>
              <a:spLocks noChangeShapeType="1"/>
            </p:cNvSpPr>
            <p:nvPr/>
          </p:nvSpPr>
          <p:spPr bwMode="auto">
            <a:xfrm flipH="1" flipV="1">
              <a:off x="2086" y="315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400">
                <a:latin typeface="+mn-lt"/>
              </a:endParaRPr>
            </a:p>
          </p:txBody>
        </p:sp>
      </p:grpSp>
      <p:grpSp>
        <p:nvGrpSpPr>
          <p:cNvPr id="34824" name="Group 10"/>
          <p:cNvGrpSpPr/>
          <p:nvPr/>
        </p:nvGrpSpPr>
        <p:grpSpPr bwMode="auto">
          <a:xfrm rot="-5400000">
            <a:off x="1448780" y="3460079"/>
            <a:ext cx="431800" cy="144462"/>
            <a:chOff x="2086" y="3067"/>
            <a:chExt cx="272" cy="91"/>
          </a:xfrm>
        </p:grpSpPr>
        <p:sp>
          <p:nvSpPr>
            <p:cNvPr id="34829" name="Line 11"/>
            <p:cNvSpPr>
              <a:spLocks noChangeShapeType="1"/>
            </p:cNvSpPr>
            <p:nvPr/>
          </p:nvSpPr>
          <p:spPr bwMode="auto">
            <a:xfrm>
              <a:off x="2086" y="306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400">
                <a:latin typeface="+mn-lt"/>
              </a:endParaRPr>
            </a:p>
          </p:txBody>
        </p:sp>
        <p:sp>
          <p:nvSpPr>
            <p:cNvPr id="34830" name="Line 12"/>
            <p:cNvSpPr>
              <a:spLocks noChangeShapeType="1"/>
            </p:cNvSpPr>
            <p:nvPr/>
          </p:nvSpPr>
          <p:spPr bwMode="auto">
            <a:xfrm flipH="1" flipV="1">
              <a:off x="2086" y="3158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400">
                <a:latin typeface="+mn-lt"/>
              </a:endParaRPr>
            </a:p>
          </p:txBody>
        </p:sp>
      </p:grp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2067111" y="1768598"/>
            <a:ext cx="649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+mn-lt"/>
              </a:rPr>
              <a:t>K</a:t>
            </a:r>
            <a:r>
              <a:rPr lang="it-IT" altLang="it-IT" sz="2400" baseline="-25000">
                <a:latin typeface="+mn-lt"/>
              </a:rPr>
              <a:t>An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1894148" y="3264222"/>
            <a:ext cx="780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latin typeface="+mn-lt"/>
              </a:rPr>
              <a:t>K</a:t>
            </a:r>
            <a:r>
              <a:rPr lang="it-IT" altLang="it-IT" sz="2400" baseline="-25000" dirty="0" err="1">
                <a:latin typeface="+mn-lt"/>
              </a:rPr>
              <a:t>An</a:t>
            </a:r>
            <a:r>
              <a:rPr lang="it-IT" altLang="it-IT" sz="2400" baseline="-25000" dirty="0">
                <a:latin typeface="+mn-lt"/>
              </a:rPr>
              <a:t>*</a:t>
            </a:r>
          </a:p>
        </p:txBody>
      </p:sp>
      <p:sp>
        <p:nvSpPr>
          <p:cNvPr id="34827" name="Text Box 15"/>
          <p:cNvSpPr txBox="1">
            <a:spLocks noChangeArrowheads="1"/>
          </p:cNvSpPr>
          <p:nvPr/>
        </p:nvSpPr>
        <p:spPr bwMode="auto">
          <a:xfrm>
            <a:off x="4771846" y="4123505"/>
            <a:ext cx="36004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+mn-lt"/>
              </a:rPr>
              <a:t>Le condizioni per l’esecuzione del metodo sono: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latin typeface="+mn-lt"/>
              </a:rPr>
              <a:t>1-  </a:t>
            </a:r>
            <a:r>
              <a:rPr lang="it-IT" altLang="it-IT" sz="2000" b="1" dirty="0">
                <a:solidFill>
                  <a:srgbClr val="CC00FF"/>
                </a:solidFill>
                <a:latin typeface="+mn-lt"/>
              </a:rPr>
              <a:t>[An*]</a:t>
            </a:r>
            <a:r>
              <a:rPr lang="it-IT" altLang="it-IT" sz="2000" b="1" baseline="-25000" dirty="0">
                <a:solidFill>
                  <a:srgbClr val="CC00FF"/>
                </a:solidFill>
                <a:latin typeface="+mn-lt"/>
              </a:rPr>
              <a:t>i</a:t>
            </a:r>
            <a:r>
              <a:rPr lang="it-IT" altLang="it-IT" sz="2000" b="1" dirty="0">
                <a:solidFill>
                  <a:srgbClr val="CC00FF"/>
                </a:solidFill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= costante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latin typeface="+mn-lt"/>
              </a:rPr>
              <a:t>2-  [Ab]</a:t>
            </a:r>
            <a:r>
              <a:rPr lang="it-IT" altLang="it-IT" sz="2000" b="1" baseline="-25000" dirty="0">
                <a:latin typeface="+mn-lt"/>
              </a:rPr>
              <a:t>i</a:t>
            </a:r>
            <a:r>
              <a:rPr lang="it-IT" altLang="it-IT" sz="2000" b="1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= costante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latin typeface="+mn-lt"/>
              </a:rPr>
              <a:t>3-  [Ab]</a:t>
            </a:r>
            <a:r>
              <a:rPr lang="it-IT" altLang="it-IT" sz="2000" b="1" baseline="-25000" dirty="0">
                <a:latin typeface="+mn-lt"/>
              </a:rPr>
              <a:t>i</a:t>
            </a:r>
            <a:r>
              <a:rPr lang="it-IT" altLang="it-IT" sz="2000" b="1" dirty="0">
                <a:latin typeface="+mn-lt"/>
              </a:rPr>
              <a:t> </a:t>
            </a:r>
            <a:r>
              <a:rPr lang="en-US" altLang="it-IT" sz="2000" dirty="0">
                <a:latin typeface="+mn-lt"/>
                <a:cs typeface="Arial" panose="020B0604020202020204" pitchFamily="34" charset="0"/>
              </a:rPr>
              <a:t>&lt; [An]</a:t>
            </a:r>
            <a:r>
              <a:rPr lang="en-US" altLang="it-IT" sz="2000" baseline="-25000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it-IT" sz="2000" dirty="0">
                <a:latin typeface="+mn-lt"/>
                <a:cs typeface="Arial" panose="020B0604020202020204" pitchFamily="34" charset="0"/>
              </a:rPr>
              <a:t> + [An*]</a:t>
            </a:r>
            <a:r>
              <a:rPr lang="en-US" altLang="it-IT" sz="2000" baseline="-25000" dirty="0" err="1">
                <a:latin typeface="+mn-lt"/>
                <a:cs typeface="Arial" panose="020B0604020202020204" pitchFamily="34" charset="0"/>
              </a:rPr>
              <a:t>i</a:t>
            </a:r>
            <a:endParaRPr lang="en-US" altLang="it-IT" sz="2000" baseline="-25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592931" y="136591"/>
            <a:ext cx="7958138" cy="9048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dirty="0">
                <a:latin typeface="+mn-lt"/>
              </a:rPr>
              <a:t>PRINCIPIO DI FUNZIONAMENTO DEI </a:t>
            </a:r>
          </a:p>
          <a:p>
            <a:pPr algn="ctr" eaLnBrk="1" hangingPunct="1">
              <a:buFontTx/>
              <a:buNone/>
            </a:pPr>
            <a:r>
              <a:rPr lang="it-IT" altLang="it-IT" sz="2400" b="1" dirty="0">
                <a:latin typeface="+mn-lt"/>
              </a:rPr>
              <a:t>METODI COMPETITIVI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118248-FE09-1190-8844-190F7287C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t="19062" r="7868" b="14222"/>
          <a:stretch/>
        </p:blipFill>
        <p:spPr>
          <a:xfrm>
            <a:off x="759366" y="5119154"/>
            <a:ext cx="1080120" cy="8724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A42EAC6-15A2-2310-F0DA-EA861F985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t="19062" r="7868" b="14222"/>
          <a:stretch/>
        </p:blipFill>
        <p:spPr>
          <a:xfrm>
            <a:off x="1889109" y="5119154"/>
            <a:ext cx="1080120" cy="872405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07B5CF9-A574-74AF-3311-DBCC30C41264}"/>
              </a:ext>
            </a:extLst>
          </p:cNvPr>
          <p:cNvCxnSpPr>
            <a:cxnSpLocks/>
          </p:cNvCxnSpPr>
          <p:nvPr/>
        </p:nvCxnSpPr>
        <p:spPr bwMode="auto">
          <a:xfrm>
            <a:off x="740942" y="5766059"/>
            <a:ext cx="2489515" cy="47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98172295-E808-916E-BF2F-77809371B3D8}"/>
              </a:ext>
            </a:extLst>
          </p:cNvPr>
          <p:cNvSpPr/>
          <p:nvPr/>
        </p:nvSpPr>
        <p:spPr bwMode="auto">
          <a:xfrm>
            <a:off x="1590493" y="4769097"/>
            <a:ext cx="360040" cy="360040"/>
          </a:xfrm>
          <a:prstGeom prst="ellipse">
            <a:avLst/>
          </a:prstGeom>
          <a:solidFill>
            <a:srgbClr val="CC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892B678-3454-012C-E691-4567AFCEB8FC}"/>
              </a:ext>
            </a:extLst>
          </p:cNvPr>
          <p:cNvSpPr/>
          <p:nvPr/>
        </p:nvSpPr>
        <p:spPr bwMode="auto">
          <a:xfrm>
            <a:off x="2834865" y="4769097"/>
            <a:ext cx="360040" cy="360040"/>
          </a:xfrm>
          <a:prstGeom prst="ellipse">
            <a:avLst/>
          </a:prstGeom>
          <a:solidFill>
            <a:srgbClr val="CC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AFB0533-26FF-C17A-19ED-2BFE82C1B92B}"/>
              </a:ext>
            </a:extLst>
          </p:cNvPr>
          <p:cNvSpPr/>
          <p:nvPr/>
        </p:nvSpPr>
        <p:spPr bwMode="auto">
          <a:xfrm>
            <a:off x="2017141" y="4759114"/>
            <a:ext cx="360040" cy="360040"/>
          </a:xfrm>
          <a:prstGeom prst="ellipse">
            <a:avLst/>
          </a:prstGeom>
          <a:solidFill>
            <a:srgbClr val="CC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CBAC97-650B-388E-C451-43EE541E8728}"/>
              </a:ext>
            </a:extLst>
          </p:cNvPr>
          <p:cNvSpPr txBox="1"/>
          <p:nvPr/>
        </p:nvSpPr>
        <p:spPr>
          <a:xfrm flipH="1">
            <a:off x="759366" y="6166933"/>
            <a:ext cx="259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Anticorpo-tracciante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6E0BFE4A-1492-F9F5-53A8-34B833933CE3}"/>
              </a:ext>
            </a:extLst>
          </p:cNvPr>
          <p:cNvGrpSpPr/>
          <p:nvPr/>
        </p:nvGrpSpPr>
        <p:grpSpPr>
          <a:xfrm>
            <a:off x="5187497" y="1505795"/>
            <a:ext cx="3204247" cy="1657709"/>
            <a:chOff x="6106567" y="1272769"/>
            <a:chExt cx="3204247" cy="1657709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235E80A-B7FA-1DE0-E3DC-06EF63897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31" t="19062" r="7868" b="14222"/>
            <a:stretch/>
          </p:blipFill>
          <p:spPr>
            <a:xfrm>
              <a:off x="6316176" y="1534491"/>
              <a:ext cx="1080120" cy="872405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1DEAEB8C-C61A-5D38-B06A-E8C620E0A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31" t="19062" r="7868" b="14222"/>
            <a:stretch/>
          </p:blipFill>
          <p:spPr>
            <a:xfrm>
              <a:off x="7445919" y="1534491"/>
              <a:ext cx="1080120" cy="872405"/>
            </a:xfrm>
            <a:prstGeom prst="rect">
              <a:avLst/>
            </a:prstGeom>
          </p:spPr>
        </p:pic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CEBEF7F4-B8CB-D9A2-FD56-F531399AF9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49775" y="2282243"/>
              <a:ext cx="2489515" cy="47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8E6EE0AB-86EA-5C01-87AA-C2305E3DDB12}"/>
                </a:ext>
              </a:extLst>
            </p:cNvPr>
            <p:cNvSpPr txBox="1"/>
            <p:nvPr/>
          </p:nvSpPr>
          <p:spPr>
            <a:xfrm flipH="1">
              <a:off x="6327790" y="2468813"/>
              <a:ext cx="2983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Anticorpo-Analita</a:t>
              </a:r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C8BB7351-1FF3-2ABE-C826-B77342F63903}"/>
                </a:ext>
              </a:extLst>
            </p:cNvPr>
            <p:cNvSpPr/>
            <p:nvPr/>
          </p:nvSpPr>
          <p:spPr bwMode="auto">
            <a:xfrm>
              <a:off x="6106567" y="1272769"/>
              <a:ext cx="360040" cy="3600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4"/>
          <p:cNvGrpSpPr/>
          <p:nvPr/>
        </p:nvGrpSpPr>
        <p:grpSpPr bwMode="auto">
          <a:xfrm>
            <a:off x="1282700" y="1922463"/>
            <a:ext cx="4751388" cy="4452937"/>
            <a:chOff x="808" y="1366"/>
            <a:chExt cx="2993" cy="2805"/>
          </a:xfrm>
        </p:grpSpPr>
        <p:sp>
          <p:nvSpPr>
            <p:cNvPr id="44073" name="Text Box 5"/>
            <p:cNvSpPr txBox="1">
              <a:spLocks noChangeArrowheads="1"/>
            </p:cNvSpPr>
            <p:nvPr/>
          </p:nvSpPr>
          <p:spPr bwMode="auto">
            <a:xfrm>
              <a:off x="1154" y="13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b="1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44074" name="Text Box 6"/>
            <p:cNvSpPr txBox="1">
              <a:spLocks noChangeArrowheads="1"/>
            </p:cNvSpPr>
            <p:nvPr/>
          </p:nvSpPr>
          <p:spPr bwMode="auto">
            <a:xfrm>
              <a:off x="2188" y="13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b="1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44075" name="Text Box 7"/>
            <p:cNvSpPr txBox="1">
              <a:spLocks noChangeArrowheads="1"/>
            </p:cNvSpPr>
            <p:nvPr/>
          </p:nvSpPr>
          <p:spPr bwMode="auto">
            <a:xfrm>
              <a:off x="3225" y="136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b="1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44076" name="Line 8"/>
            <p:cNvSpPr>
              <a:spLocks noChangeShapeType="1"/>
            </p:cNvSpPr>
            <p:nvPr/>
          </p:nvSpPr>
          <p:spPr bwMode="auto">
            <a:xfrm>
              <a:off x="1784" y="1495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  <p:sp>
          <p:nvSpPr>
            <p:cNvPr id="44077" name="Line 9"/>
            <p:cNvSpPr>
              <a:spLocks noChangeShapeType="1"/>
            </p:cNvSpPr>
            <p:nvPr/>
          </p:nvSpPr>
          <p:spPr bwMode="auto">
            <a:xfrm>
              <a:off x="2819" y="1495"/>
              <a:ext cx="0" cy="2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  <p:grpSp>
          <p:nvGrpSpPr>
            <p:cNvPr id="44078" name="Group 10"/>
            <p:cNvGrpSpPr/>
            <p:nvPr/>
          </p:nvGrpSpPr>
          <p:grpSpPr bwMode="auto">
            <a:xfrm>
              <a:off x="808" y="1802"/>
              <a:ext cx="919" cy="2191"/>
              <a:chOff x="808" y="1802"/>
              <a:chExt cx="919" cy="2191"/>
            </a:xfrm>
          </p:grpSpPr>
          <p:grpSp>
            <p:nvGrpSpPr>
              <p:cNvPr id="44279" name="Group 11"/>
              <p:cNvGrpSpPr>
                <a:grpSpLocks noChangeAspect="1"/>
              </p:cNvGrpSpPr>
              <p:nvPr/>
            </p:nvGrpSpPr>
            <p:grpSpPr bwMode="auto">
              <a:xfrm>
                <a:off x="886" y="2081"/>
                <a:ext cx="141" cy="176"/>
                <a:chOff x="624" y="1296"/>
                <a:chExt cx="192" cy="240"/>
              </a:xfrm>
            </p:grpSpPr>
            <p:sp>
              <p:nvSpPr>
                <p:cNvPr id="44345" name="Line 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46" name="Line 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47" name="Line 1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280" name="Group 15"/>
              <p:cNvGrpSpPr>
                <a:grpSpLocks noChangeAspect="1"/>
              </p:cNvGrpSpPr>
              <p:nvPr/>
            </p:nvGrpSpPr>
            <p:grpSpPr bwMode="auto">
              <a:xfrm>
                <a:off x="1093" y="2081"/>
                <a:ext cx="141" cy="176"/>
                <a:chOff x="624" y="1296"/>
                <a:chExt cx="192" cy="240"/>
              </a:xfrm>
            </p:grpSpPr>
            <p:sp>
              <p:nvSpPr>
                <p:cNvPr id="44342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43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44" name="Line 1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281" name="Group 19"/>
              <p:cNvGrpSpPr>
                <a:grpSpLocks noChangeAspect="1"/>
              </p:cNvGrpSpPr>
              <p:nvPr/>
            </p:nvGrpSpPr>
            <p:grpSpPr bwMode="auto">
              <a:xfrm>
                <a:off x="1300" y="2081"/>
                <a:ext cx="141" cy="176"/>
                <a:chOff x="624" y="1296"/>
                <a:chExt cx="192" cy="240"/>
              </a:xfrm>
            </p:grpSpPr>
            <p:sp>
              <p:nvSpPr>
                <p:cNvPr id="44339" name="Line 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40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41" name="Line 2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282" name="Group 23"/>
              <p:cNvGrpSpPr>
                <a:grpSpLocks noChangeAspect="1"/>
              </p:cNvGrpSpPr>
              <p:nvPr/>
            </p:nvGrpSpPr>
            <p:grpSpPr bwMode="auto">
              <a:xfrm>
                <a:off x="1507" y="2081"/>
                <a:ext cx="141" cy="176"/>
                <a:chOff x="624" y="1296"/>
                <a:chExt cx="192" cy="240"/>
              </a:xfrm>
            </p:grpSpPr>
            <p:sp>
              <p:nvSpPr>
                <p:cNvPr id="44336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37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38" name="Line 2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283" name="Rectangle 27"/>
              <p:cNvSpPr>
                <a:spLocks noChangeArrowheads="1"/>
              </p:cNvSpPr>
              <p:nvPr/>
            </p:nvSpPr>
            <p:spPr bwMode="auto">
              <a:xfrm>
                <a:off x="903" y="2256"/>
                <a:ext cx="703" cy="83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84" name="Oval 28"/>
              <p:cNvSpPr>
                <a:spLocks noChangeArrowheads="1"/>
              </p:cNvSpPr>
              <p:nvPr/>
            </p:nvSpPr>
            <p:spPr bwMode="auto">
              <a:xfrm>
                <a:off x="1482" y="1843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85" name="Oval 29"/>
              <p:cNvSpPr>
                <a:spLocks noChangeArrowheads="1"/>
              </p:cNvSpPr>
              <p:nvPr/>
            </p:nvSpPr>
            <p:spPr bwMode="auto">
              <a:xfrm>
                <a:off x="903" y="1843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86" name="Oval 30"/>
              <p:cNvSpPr>
                <a:spLocks noChangeArrowheads="1"/>
              </p:cNvSpPr>
              <p:nvPr/>
            </p:nvSpPr>
            <p:spPr bwMode="auto">
              <a:xfrm>
                <a:off x="1187" y="1802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87" name="Oval 31"/>
              <p:cNvSpPr>
                <a:spLocks noChangeArrowheads="1"/>
              </p:cNvSpPr>
              <p:nvPr/>
            </p:nvSpPr>
            <p:spPr bwMode="auto">
              <a:xfrm>
                <a:off x="1311" y="1926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44288" name="Group 32"/>
              <p:cNvGrpSpPr/>
              <p:nvPr/>
            </p:nvGrpSpPr>
            <p:grpSpPr bwMode="auto">
              <a:xfrm>
                <a:off x="891" y="2798"/>
                <a:ext cx="761" cy="327"/>
                <a:chOff x="249" y="2891"/>
                <a:chExt cx="835" cy="358"/>
              </a:xfrm>
            </p:grpSpPr>
            <p:grpSp>
              <p:nvGrpSpPr>
                <p:cNvPr id="44314" name="Group 33"/>
                <p:cNvGrpSpPr/>
                <p:nvPr/>
              </p:nvGrpSpPr>
              <p:grpSpPr bwMode="auto">
                <a:xfrm>
                  <a:off x="249" y="2966"/>
                  <a:ext cx="835" cy="283"/>
                  <a:chOff x="231" y="2285"/>
                  <a:chExt cx="835" cy="283"/>
                </a:xfrm>
              </p:grpSpPr>
              <p:grpSp>
                <p:nvGrpSpPr>
                  <p:cNvPr id="44319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33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33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33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320" name="Group 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8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330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331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332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321" name="Group 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327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328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329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322" name="Group 4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12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324" name="Line 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325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326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44323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477"/>
                    <a:ext cx="771" cy="9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315" name="Oval 51"/>
                <p:cNvSpPr>
                  <a:spLocks noChangeArrowheads="1"/>
                </p:cNvSpPr>
                <p:nvPr/>
              </p:nvSpPr>
              <p:spPr bwMode="auto">
                <a:xfrm>
                  <a:off x="961" y="2891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16" name="Oval 52"/>
                <p:cNvSpPr>
                  <a:spLocks noChangeArrowheads="1"/>
                </p:cNvSpPr>
                <p:nvPr/>
              </p:nvSpPr>
              <p:spPr bwMode="auto">
                <a:xfrm>
                  <a:off x="273" y="289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17" name="Oval 53"/>
                <p:cNvSpPr>
                  <a:spLocks noChangeArrowheads="1"/>
                </p:cNvSpPr>
                <p:nvPr/>
              </p:nvSpPr>
              <p:spPr bwMode="auto">
                <a:xfrm>
                  <a:off x="499" y="2891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18" name="Oval 54"/>
                <p:cNvSpPr>
                  <a:spLocks noChangeArrowheads="1"/>
                </p:cNvSpPr>
                <p:nvPr/>
              </p:nvSpPr>
              <p:spPr bwMode="auto">
                <a:xfrm>
                  <a:off x="732" y="2895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289" name="Group 55"/>
              <p:cNvGrpSpPr/>
              <p:nvPr/>
            </p:nvGrpSpPr>
            <p:grpSpPr bwMode="auto">
              <a:xfrm>
                <a:off x="808" y="3568"/>
                <a:ext cx="919" cy="425"/>
                <a:chOff x="808" y="3568"/>
                <a:chExt cx="919" cy="425"/>
              </a:xfrm>
            </p:grpSpPr>
            <p:grpSp>
              <p:nvGrpSpPr>
                <p:cNvPr id="44290" name="Group 56"/>
                <p:cNvGrpSpPr/>
                <p:nvPr/>
              </p:nvGrpSpPr>
              <p:grpSpPr bwMode="auto">
                <a:xfrm>
                  <a:off x="907" y="3662"/>
                  <a:ext cx="762" cy="331"/>
                  <a:chOff x="249" y="2886"/>
                  <a:chExt cx="835" cy="363"/>
                </a:xfrm>
              </p:grpSpPr>
              <p:grpSp>
                <p:nvGrpSpPr>
                  <p:cNvPr id="44292" name="Group 57"/>
                  <p:cNvGrpSpPr/>
                  <p:nvPr/>
                </p:nvGrpSpPr>
                <p:grpSpPr bwMode="auto">
                  <a:xfrm>
                    <a:off x="249" y="2966"/>
                    <a:ext cx="835" cy="283"/>
                    <a:chOff x="231" y="2285"/>
                    <a:chExt cx="835" cy="283"/>
                  </a:xfrm>
                </p:grpSpPr>
                <p:grpSp>
                  <p:nvGrpSpPr>
                    <p:cNvPr id="44297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1" y="2285"/>
                      <a:ext cx="154" cy="193"/>
                      <a:chOff x="624" y="1296"/>
                      <a:chExt cx="192" cy="240"/>
                    </a:xfrm>
                  </p:grpSpPr>
                  <p:sp>
                    <p:nvSpPr>
                      <p:cNvPr id="44311" name="Line 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3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  <p:sp>
                    <p:nvSpPr>
                      <p:cNvPr id="44312" name="Line 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  <p:sp>
                    <p:nvSpPr>
                      <p:cNvPr id="44313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624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298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58" y="2285"/>
                      <a:ext cx="154" cy="193"/>
                      <a:chOff x="624" y="1296"/>
                      <a:chExt cx="192" cy="240"/>
                    </a:xfrm>
                  </p:grpSpPr>
                  <p:sp>
                    <p:nvSpPr>
                      <p:cNvPr id="44308" name="Line 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3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  <p:sp>
                    <p:nvSpPr>
                      <p:cNvPr id="44309" name="Line 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  <p:sp>
                    <p:nvSpPr>
                      <p:cNvPr id="44310" name="Line 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624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299" name="Group 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85" y="2285"/>
                      <a:ext cx="154" cy="193"/>
                      <a:chOff x="624" y="1296"/>
                      <a:chExt cx="192" cy="240"/>
                    </a:xfrm>
                  </p:grpSpPr>
                  <p:sp>
                    <p:nvSpPr>
                      <p:cNvPr id="44305" name="Line 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3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  <p:sp>
                    <p:nvSpPr>
                      <p:cNvPr id="44306" name="Line 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  <p:sp>
                    <p:nvSpPr>
                      <p:cNvPr id="44307" name="Line 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624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300" name="Group 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12" y="2285"/>
                      <a:ext cx="154" cy="193"/>
                      <a:chOff x="624" y="1296"/>
                      <a:chExt cx="192" cy="240"/>
                    </a:xfrm>
                  </p:grpSpPr>
                  <p:sp>
                    <p:nvSpPr>
                      <p:cNvPr id="44302" name="Line 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3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  <p:sp>
                    <p:nvSpPr>
                      <p:cNvPr id="44303" name="Line 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20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  <p:sp>
                    <p:nvSpPr>
                      <p:cNvPr id="44304" name="Line 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624" y="1296"/>
                        <a:ext cx="96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it-IT">
                          <a:latin typeface="Arial Narrow" panose="020B0606020202030204" pitchFamily="34" charset="0"/>
                        </a:endParaRPr>
                      </a:p>
                    </p:txBody>
                  </p:sp>
                </p:grpSp>
                <p:sp>
                  <p:nvSpPr>
                    <p:cNvPr id="44301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" y="2477"/>
                      <a:ext cx="771" cy="9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algn="ctr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 sz="1800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44293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965" y="2891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94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75" y="2886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95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503" y="2890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96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740" y="2891"/>
                    <a:ext cx="96" cy="9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291" name="Line 79"/>
                <p:cNvSpPr>
                  <a:spLocks noChangeShapeType="1"/>
                </p:cNvSpPr>
                <p:nvPr/>
              </p:nvSpPr>
              <p:spPr bwMode="auto">
                <a:xfrm>
                  <a:off x="808" y="3568"/>
                  <a:ext cx="9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</p:grpSp>
        <p:grpSp>
          <p:nvGrpSpPr>
            <p:cNvPr id="44079" name="Group 80"/>
            <p:cNvGrpSpPr/>
            <p:nvPr/>
          </p:nvGrpSpPr>
          <p:grpSpPr bwMode="auto">
            <a:xfrm>
              <a:off x="1842" y="1771"/>
              <a:ext cx="919" cy="2222"/>
              <a:chOff x="1842" y="1771"/>
              <a:chExt cx="919" cy="2222"/>
            </a:xfrm>
          </p:grpSpPr>
          <p:grpSp>
            <p:nvGrpSpPr>
              <p:cNvPr id="44198" name="Group 81"/>
              <p:cNvGrpSpPr/>
              <p:nvPr/>
            </p:nvGrpSpPr>
            <p:grpSpPr bwMode="auto">
              <a:xfrm>
                <a:off x="1897" y="2081"/>
                <a:ext cx="762" cy="258"/>
                <a:chOff x="231" y="2285"/>
                <a:chExt cx="835" cy="283"/>
              </a:xfrm>
            </p:grpSpPr>
            <p:grpSp>
              <p:nvGrpSpPr>
                <p:cNvPr id="44262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231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76" name="Line 8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77" name="Line 8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78" name="Line 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263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458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73" name="Line 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74" name="Line 8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75" name="Line 8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264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685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70" name="Line 9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71" name="Line 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72" name="Line 9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265" name="Group 94"/>
                <p:cNvGrpSpPr>
                  <a:grpSpLocks noChangeAspect="1"/>
                </p:cNvGrpSpPr>
                <p:nvPr/>
              </p:nvGrpSpPr>
              <p:grpSpPr bwMode="auto">
                <a:xfrm>
                  <a:off x="912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67" name="Line 9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68" name="Line 9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69" name="Line 9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266" name="Rectangle 98"/>
                <p:cNvSpPr>
                  <a:spLocks noChangeArrowheads="1"/>
                </p:cNvSpPr>
                <p:nvPr/>
              </p:nvSpPr>
              <p:spPr bwMode="auto">
                <a:xfrm>
                  <a:off x="249" y="2477"/>
                  <a:ext cx="771" cy="91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199" name="Oval 99"/>
              <p:cNvSpPr>
                <a:spLocks noChangeArrowheads="1"/>
              </p:cNvSpPr>
              <p:nvPr/>
            </p:nvSpPr>
            <p:spPr bwMode="auto">
              <a:xfrm>
                <a:off x="2493" y="1843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00" name="Oval 100"/>
              <p:cNvSpPr>
                <a:spLocks noChangeArrowheads="1"/>
              </p:cNvSpPr>
              <p:nvPr/>
            </p:nvSpPr>
            <p:spPr bwMode="auto">
              <a:xfrm>
                <a:off x="1914" y="1843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01" name="Oval 101"/>
              <p:cNvSpPr>
                <a:spLocks noChangeArrowheads="1"/>
              </p:cNvSpPr>
              <p:nvPr/>
            </p:nvSpPr>
            <p:spPr bwMode="auto">
              <a:xfrm>
                <a:off x="2198" y="1802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02" name="Oval 102"/>
              <p:cNvSpPr>
                <a:spLocks noChangeArrowheads="1"/>
              </p:cNvSpPr>
              <p:nvPr/>
            </p:nvSpPr>
            <p:spPr bwMode="auto">
              <a:xfrm>
                <a:off x="2322" y="1926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03" name="Oval 103"/>
              <p:cNvSpPr>
                <a:spLocks noChangeArrowheads="1"/>
              </p:cNvSpPr>
              <p:nvPr/>
            </p:nvSpPr>
            <p:spPr bwMode="auto">
              <a:xfrm>
                <a:off x="2075" y="1771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04" name="Oval 104"/>
              <p:cNvSpPr>
                <a:spLocks noChangeArrowheads="1"/>
              </p:cNvSpPr>
              <p:nvPr/>
            </p:nvSpPr>
            <p:spPr bwMode="auto">
              <a:xfrm>
                <a:off x="2618" y="1926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05" name="Oval 105"/>
              <p:cNvSpPr>
                <a:spLocks noChangeArrowheads="1"/>
              </p:cNvSpPr>
              <p:nvPr/>
            </p:nvSpPr>
            <p:spPr bwMode="auto">
              <a:xfrm>
                <a:off x="2323" y="180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06" name="Oval 106"/>
              <p:cNvSpPr>
                <a:spLocks noChangeArrowheads="1"/>
              </p:cNvSpPr>
              <p:nvPr/>
            </p:nvSpPr>
            <p:spPr bwMode="auto">
              <a:xfrm>
                <a:off x="2039" y="1926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44207" name="Group 107"/>
              <p:cNvGrpSpPr/>
              <p:nvPr/>
            </p:nvGrpSpPr>
            <p:grpSpPr bwMode="auto">
              <a:xfrm>
                <a:off x="1842" y="3350"/>
                <a:ext cx="919" cy="643"/>
                <a:chOff x="1842" y="3350"/>
                <a:chExt cx="919" cy="643"/>
              </a:xfrm>
            </p:grpSpPr>
            <p:grpSp>
              <p:nvGrpSpPr>
                <p:cNvPr id="44235" name="Group 108"/>
                <p:cNvGrpSpPr/>
                <p:nvPr/>
              </p:nvGrpSpPr>
              <p:grpSpPr bwMode="auto">
                <a:xfrm>
                  <a:off x="1942" y="3735"/>
                  <a:ext cx="762" cy="258"/>
                  <a:chOff x="231" y="2285"/>
                  <a:chExt cx="835" cy="283"/>
                </a:xfrm>
              </p:grpSpPr>
              <p:grpSp>
                <p:nvGrpSpPr>
                  <p:cNvPr id="44245" name="Group 1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59" name="Line 1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60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61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246" name="Group 1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8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56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57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58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247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53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54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55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248" name="Group 1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12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50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51" name="Line 1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52" name="Line 1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44249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477"/>
                    <a:ext cx="771" cy="9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236" name="Oval 126"/>
                <p:cNvSpPr>
                  <a:spLocks noChangeArrowheads="1"/>
                </p:cNvSpPr>
                <p:nvPr/>
              </p:nvSpPr>
              <p:spPr bwMode="auto">
                <a:xfrm>
                  <a:off x="2637" y="34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37" name="Oval 127"/>
                <p:cNvSpPr>
                  <a:spLocks noChangeArrowheads="1"/>
                </p:cNvSpPr>
                <p:nvPr/>
              </p:nvSpPr>
              <p:spPr bwMode="auto">
                <a:xfrm>
                  <a:off x="1969" y="3668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38" name="Oval 128"/>
                <p:cNvSpPr>
                  <a:spLocks noChangeArrowheads="1"/>
                </p:cNvSpPr>
                <p:nvPr/>
              </p:nvSpPr>
              <p:spPr bwMode="auto">
                <a:xfrm>
                  <a:off x="2103" y="335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39" name="Oval 129"/>
                <p:cNvSpPr>
                  <a:spLocks noChangeArrowheads="1"/>
                </p:cNvSpPr>
                <p:nvPr/>
              </p:nvSpPr>
              <p:spPr bwMode="auto">
                <a:xfrm>
                  <a:off x="2385" y="3669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40" name="Line 130"/>
                <p:cNvSpPr>
                  <a:spLocks noChangeShapeType="1"/>
                </p:cNvSpPr>
                <p:nvPr/>
              </p:nvSpPr>
              <p:spPr bwMode="auto">
                <a:xfrm>
                  <a:off x="1842" y="3568"/>
                  <a:ext cx="9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41" name="Oval 131"/>
                <p:cNvSpPr>
                  <a:spLocks noChangeArrowheads="1"/>
                </p:cNvSpPr>
                <p:nvPr/>
              </p:nvSpPr>
              <p:spPr bwMode="auto">
                <a:xfrm>
                  <a:off x="2594" y="3665"/>
                  <a:ext cx="87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42" name="Oval 132"/>
                <p:cNvSpPr>
                  <a:spLocks noChangeArrowheads="1"/>
                </p:cNvSpPr>
                <p:nvPr/>
              </p:nvSpPr>
              <p:spPr bwMode="auto">
                <a:xfrm>
                  <a:off x="2180" y="366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43" name="Oval 133"/>
                <p:cNvSpPr>
                  <a:spLocks noChangeArrowheads="1"/>
                </p:cNvSpPr>
                <p:nvPr/>
              </p:nvSpPr>
              <p:spPr bwMode="auto">
                <a:xfrm>
                  <a:off x="2306" y="3392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44" name="Oval 134"/>
                <p:cNvSpPr>
                  <a:spLocks noChangeArrowheads="1"/>
                </p:cNvSpPr>
                <p:nvPr/>
              </p:nvSpPr>
              <p:spPr bwMode="auto">
                <a:xfrm>
                  <a:off x="1934" y="3392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208" name="Group 135"/>
              <p:cNvGrpSpPr/>
              <p:nvPr/>
            </p:nvGrpSpPr>
            <p:grpSpPr bwMode="auto">
              <a:xfrm>
                <a:off x="1922" y="2583"/>
                <a:ext cx="802" cy="542"/>
                <a:chOff x="1605" y="2472"/>
                <a:chExt cx="880" cy="595"/>
              </a:xfrm>
            </p:grpSpPr>
            <p:grpSp>
              <p:nvGrpSpPr>
                <p:cNvPr id="44209" name="Group 136"/>
                <p:cNvGrpSpPr/>
                <p:nvPr/>
              </p:nvGrpSpPr>
              <p:grpSpPr bwMode="auto">
                <a:xfrm>
                  <a:off x="1605" y="2784"/>
                  <a:ext cx="835" cy="283"/>
                  <a:chOff x="231" y="2285"/>
                  <a:chExt cx="835" cy="283"/>
                </a:xfrm>
              </p:grpSpPr>
              <p:grpSp>
                <p:nvGrpSpPr>
                  <p:cNvPr id="44218" name="Group 1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32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33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34" name="Line 1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219" name="Group 1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8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29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30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31" name="Line 1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220" name="Group 1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26" name="Line 1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27" name="Line 1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28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221" name="Group 1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12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223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24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225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44222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477"/>
                    <a:ext cx="771" cy="9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210" name="Oval 154"/>
                <p:cNvSpPr>
                  <a:spLocks noChangeArrowheads="1"/>
                </p:cNvSpPr>
                <p:nvPr/>
              </p:nvSpPr>
              <p:spPr bwMode="auto">
                <a:xfrm>
                  <a:off x="2389" y="2477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11" name="Oval 155"/>
                <p:cNvSpPr>
                  <a:spLocks noChangeArrowheads="1"/>
                </p:cNvSpPr>
                <p:nvPr/>
              </p:nvSpPr>
              <p:spPr bwMode="auto">
                <a:xfrm>
                  <a:off x="1639" y="271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12" name="Oval 156"/>
                <p:cNvSpPr>
                  <a:spLocks noChangeArrowheads="1"/>
                </p:cNvSpPr>
                <p:nvPr/>
              </p:nvSpPr>
              <p:spPr bwMode="auto">
                <a:xfrm>
                  <a:off x="1781" y="247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13" name="Oval 157"/>
                <p:cNvSpPr>
                  <a:spLocks noChangeArrowheads="1"/>
                </p:cNvSpPr>
                <p:nvPr/>
              </p:nvSpPr>
              <p:spPr bwMode="auto">
                <a:xfrm>
                  <a:off x="2096" y="2705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14" name="Oval 158"/>
                <p:cNvSpPr>
                  <a:spLocks noChangeArrowheads="1"/>
                </p:cNvSpPr>
                <p:nvPr/>
              </p:nvSpPr>
              <p:spPr bwMode="auto">
                <a:xfrm>
                  <a:off x="2014" y="252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15" name="Oval 159"/>
                <p:cNvSpPr>
                  <a:spLocks noChangeArrowheads="1"/>
                </p:cNvSpPr>
                <p:nvPr/>
              </p:nvSpPr>
              <p:spPr bwMode="auto">
                <a:xfrm>
                  <a:off x="1606" y="252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16" name="Oval 160"/>
                <p:cNvSpPr>
                  <a:spLocks noChangeArrowheads="1"/>
                </p:cNvSpPr>
                <p:nvPr/>
              </p:nvSpPr>
              <p:spPr bwMode="auto">
                <a:xfrm>
                  <a:off x="1867" y="2714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17" name="Oval 161"/>
                <p:cNvSpPr>
                  <a:spLocks noChangeArrowheads="1"/>
                </p:cNvSpPr>
                <p:nvPr/>
              </p:nvSpPr>
              <p:spPr bwMode="auto">
                <a:xfrm>
                  <a:off x="2315" y="2704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</p:grpSp>
        <p:grpSp>
          <p:nvGrpSpPr>
            <p:cNvPr id="44080" name="Group 162"/>
            <p:cNvGrpSpPr/>
            <p:nvPr/>
          </p:nvGrpSpPr>
          <p:grpSpPr bwMode="auto">
            <a:xfrm>
              <a:off x="2877" y="1673"/>
              <a:ext cx="924" cy="2320"/>
              <a:chOff x="2877" y="1673"/>
              <a:chExt cx="924" cy="2320"/>
            </a:xfrm>
          </p:grpSpPr>
          <p:sp>
            <p:nvSpPr>
              <p:cNvPr id="44081" name="Oval 163"/>
              <p:cNvSpPr>
                <a:spLocks noChangeArrowheads="1"/>
              </p:cNvSpPr>
              <p:nvPr/>
            </p:nvSpPr>
            <p:spPr bwMode="auto">
              <a:xfrm>
                <a:off x="3369" y="2798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82" name="Oval 164"/>
              <p:cNvSpPr>
                <a:spLocks noChangeArrowheads="1"/>
              </p:cNvSpPr>
              <p:nvPr/>
            </p:nvSpPr>
            <p:spPr bwMode="auto">
              <a:xfrm>
                <a:off x="3534" y="2638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83" name="Oval 165"/>
              <p:cNvSpPr>
                <a:spLocks noChangeArrowheads="1"/>
              </p:cNvSpPr>
              <p:nvPr/>
            </p:nvSpPr>
            <p:spPr bwMode="auto">
              <a:xfrm>
                <a:off x="3084" y="2504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44084" name="Group 166"/>
              <p:cNvGrpSpPr/>
              <p:nvPr/>
            </p:nvGrpSpPr>
            <p:grpSpPr bwMode="auto">
              <a:xfrm>
                <a:off x="2935" y="1673"/>
                <a:ext cx="808" cy="666"/>
                <a:chOff x="2725" y="1565"/>
                <a:chExt cx="886" cy="731"/>
              </a:xfrm>
            </p:grpSpPr>
            <p:grpSp>
              <p:nvGrpSpPr>
                <p:cNvPr id="44164" name="Group 167"/>
                <p:cNvGrpSpPr/>
                <p:nvPr/>
              </p:nvGrpSpPr>
              <p:grpSpPr bwMode="auto">
                <a:xfrm>
                  <a:off x="2725" y="2013"/>
                  <a:ext cx="835" cy="283"/>
                  <a:chOff x="231" y="2285"/>
                  <a:chExt cx="835" cy="283"/>
                </a:xfrm>
              </p:grpSpPr>
              <p:grpSp>
                <p:nvGrpSpPr>
                  <p:cNvPr id="44181" name="Group 1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95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96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97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182" name="Group 1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8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92" name="Line 1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93" name="Line 1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94" name="Line 1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183" name="Group 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89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90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91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184" name="Group 18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12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86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87" name="Line 1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88" name="Line 1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44185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477"/>
                    <a:ext cx="771" cy="9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165" name="Oval 185"/>
                <p:cNvSpPr>
                  <a:spLocks noChangeArrowheads="1"/>
                </p:cNvSpPr>
                <p:nvPr/>
              </p:nvSpPr>
              <p:spPr bwMode="auto">
                <a:xfrm>
                  <a:off x="3419" y="1837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66" name="Oval 186"/>
                <p:cNvSpPr>
                  <a:spLocks noChangeArrowheads="1"/>
                </p:cNvSpPr>
                <p:nvPr/>
              </p:nvSpPr>
              <p:spPr bwMode="auto">
                <a:xfrm>
                  <a:off x="2743" y="1837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67" name="Oval 187"/>
                <p:cNvSpPr>
                  <a:spLocks noChangeArrowheads="1"/>
                </p:cNvSpPr>
                <p:nvPr/>
              </p:nvSpPr>
              <p:spPr bwMode="auto">
                <a:xfrm>
                  <a:off x="3055" y="170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68" name="Oval 188"/>
                <p:cNvSpPr>
                  <a:spLocks noChangeArrowheads="1"/>
                </p:cNvSpPr>
                <p:nvPr/>
              </p:nvSpPr>
              <p:spPr bwMode="auto">
                <a:xfrm>
                  <a:off x="3191" y="184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69" name="Oval 189"/>
                <p:cNvSpPr>
                  <a:spLocks noChangeArrowheads="1"/>
                </p:cNvSpPr>
                <p:nvPr/>
              </p:nvSpPr>
              <p:spPr bwMode="auto">
                <a:xfrm>
                  <a:off x="2965" y="174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0" name="Oval 190"/>
                <p:cNvSpPr>
                  <a:spLocks noChangeArrowheads="1"/>
                </p:cNvSpPr>
                <p:nvPr/>
              </p:nvSpPr>
              <p:spPr bwMode="auto">
                <a:xfrm>
                  <a:off x="3515" y="1883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1" name="Oval 191"/>
                <p:cNvSpPr>
                  <a:spLocks noChangeArrowheads="1"/>
                </p:cNvSpPr>
                <p:nvPr/>
              </p:nvSpPr>
              <p:spPr bwMode="auto">
                <a:xfrm>
                  <a:off x="3192" y="171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2" name="Oval 192"/>
                <p:cNvSpPr>
                  <a:spLocks noChangeArrowheads="1"/>
                </p:cNvSpPr>
                <p:nvPr/>
              </p:nvSpPr>
              <p:spPr bwMode="auto">
                <a:xfrm>
                  <a:off x="2880" y="1843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3" name="Oval 193"/>
                <p:cNvSpPr>
                  <a:spLocks noChangeArrowheads="1"/>
                </p:cNvSpPr>
                <p:nvPr/>
              </p:nvSpPr>
              <p:spPr bwMode="auto">
                <a:xfrm>
                  <a:off x="3288" y="174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4" name="Oval 194"/>
                <p:cNvSpPr>
                  <a:spLocks noChangeArrowheads="1"/>
                </p:cNvSpPr>
                <p:nvPr/>
              </p:nvSpPr>
              <p:spPr bwMode="auto">
                <a:xfrm>
                  <a:off x="3515" y="174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5" name="Oval 195"/>
                <p:cNvSpPr>
                  <a:spLocks noChangeArrowheads="1"/>
                </p:cNvSpPr>
                <p:nvPr/>
              </p:nvSpPr>
              <p:spPr bwMode="auto">
                <a:xfrm>
                  <a:off x="3379" y="165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6" name="Oval 196"/>
                <p:cNvSpPr>
                  <a:spLocks noChangeArrowheads="1"/>
                </p:cNvSpPr>
                <p:nvPr/>
              </p:nvSpPr>
              <p:spPr bwMode="auto">
                <a:xfrm>
                  <a:off x="3152" y="1595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7" name="Oval 197"/>
                <p:cNvSpPr>
                  <a:spLocks noChangeArrowheads="1"/>
                </p:cNvSpPr>
                <p:nvPr/>
              </p:nvSpPr>
              <p:spPr bwMode="auto">
                <a:xfrm>
                  <a:off x="2880" y="165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8" name="Oval 198"/>
                <p:cNvSpPr>
                  <a:spLocks noChangeArrowheads="1"/>
                </p:cNvSpPr>
                <p:nvPr/>
              </p:nvSpPr>
              <p:spPr bwMode="auto">
                <a:xfrm>
                  <a:off x="3011" y="1565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9" name="Oval 199"/>
                <p:cNvSpPr>
                  <a:spLocks noChangeArrowheads="1"/>
                </p:cNvSpPr>
                <p:nvPr/>
              </p:nvSpPr>
              <p:spPr bwMode="auto">
                <a:xfrm>
                  <a:off x="2744" y="1701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80" name="Oval 200"/>
                <p:cNvSpPr>
                  <a:spLocks noChangeArrowheads="1"/>
                </p:cNvSpPr>
                <p:nvPr/>
              </p:nvSpPr>
              <p:spPr bwMode="auto">
                <a:xfrm>
                  <a:off x="3061" y="1837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085" name="Oval 201"/>
              <p:cNvSpPr>
                <a:spLocks noChangeArrowheads="1"/>
              </p:cNvSpPr>
              <p:nvPr/>
            </p:nvSpPr>
            <p:spPr bwMode="auto">
              <a:xfrm>
                <a:off x="3328" y="2628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44086" name="Group 202"/>
              <p:cNvGrpSpPr/>
              <p:nvPr/>
            </p:nvGrpSpPr>
            <p:grpSpPr bwMode="auto">
              <a:xfrm>
                <a:off x="2920" y="2867"/>
                <a:ext cx="762" cy="258"/>
                <a:chOff x="231" y="2285"/>
                <a:chExt cx="835" cy="283"/>
              </a:xfrm>
            </p:grpSpPr>
            <p:grpSp>
              <p:nvGrpSpPr>
                <p:cNvPr id="44147" name="Group 203"/>
                <p:cNvGrpSpPr>
                  <a:grpSpLocks noChangeAspect="1"/>
                </p:cNvGrpSpPr>
                <p:nvPr/>
              </p:nvGrpSpPr>
              <p:grpSpPr bwMode="auto">
                <a:xfrm>
                  <a:off x="231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61" name="Line 20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62" name="Line 20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63" name="Line 20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148" name="Group 207"/>
                <p:cNvGrpSpPr>
                  <a:grpSpLocks noChangeAspect="1"/>
                </p:cNvGrpSpPr>
                <p:nvPr/>
              </p:nvGrpSpPr>
              <p:grpSpPr bwMode="auto">
                <a:xfrm>
                  <a:off x="458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58" name="Line 20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59" name="Line 20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60" name="Line 21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149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685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55" name="Line 2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56" name="Line 2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57" name="Line 21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150" name="Group 215"/>
                <p:cNvGrpSpPr>
                  <a:grpSpLocks noChangeAspect="1"/>
                </p:cNvGrpSpPr>
                <p:nvPr/>
              </p:nvGrpSpPr>
              <p:grpSpPr bwMode="auto">
                <a:xfrm>
                  <a:off x="912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52" name="Line 21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53" name="Line 21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54" name="Line 21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151" name="Rectangle 219"/>
                <p:cNvSpPr>
                  <a:spLocks noChangeArrowheads="1"/>
                </p:cNvSpPr>
                <p:nvPr/>
              </p:nvSpPr>
              <p:spPr bwMode="auto">
                <a:xfrm>
                  <a:off x="249" y="2477"/>
                  <a:ext cx="771" cy="91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087" name="Oval 220"/>
              <p:cNvSpPr>
                <a:spLocks noChangeArrowheads="1"/>
              </p:cNvSpPr>
              <p:nvPr/>
            </p:nvSpPr>
            <p:spPr bwMode="auto">
              <a:xfrm>
                <a:off x="3635" y="258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88" name="Oval 221"/>
              <p:cNvSpPr>
                <a:spLocks noChangeArrowheads="1"/>
              </p:cNvSpPr>
              <p:nvPr/>
            </p:nvSpPr>
            <p:spPr bwMode="auto">
              <a:xfrm>
                <a:off x="3422" y="2647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89" name="Oval 222"/>
              <p:cNvSpPr>
                <a:spLocks noChangeArrowheads="1"/>
              </p:cNvSpPr>
              <p:nvPr/>
            </p:nvSpPr>
            <p:spPr bwMode="auto">
              <a:xfrm>
                <a:off x="3081" y="2583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90" name="Oval 223"/>
              <p:cNvSpPr>
                <a:spLocks noChangeArrowheads="1"/>
              </p:cNvSpPr>
              <p:nvPr/>
            </p:nvSpPr>
            <p:spPr bwMode="auto">
              <a:xfrm>
                <a:off x="3293" y="2628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91" name="Oval 224"/>
              <p:cNvSpPr>
                <a:spLocks noChangeArrowheads="1"/>
              </p:cNvSpPr>
              <p:nvPr/>
            </p:nvSpPr>
            <p:spPr bwMode="auto">
              <a:xfrm>
                <a:off x="2921" y="2628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92" name="Oval 225"/>
              <p:cNvSpPr>
                <a:spLocks noChangeArrowheads="1"/>
              </p:cNvSpPr>
              <p:nvPr/>
            </p:nvSpPr>
            <p:spPr bwMode="auto">
              <a:xfrm>
                <a:off x="3546" y="2568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93" name="Oval 226"/>
              <p:cNvSpPr>
                <a:spLocks noChangeArrowheads="1"/>
              </p:cNvSpPr>
              <p:nvPr/>
            </p:nvSpPr>
            <p:spPr bwMode="auto">
              <a:xfrm>
                <a:off x="2962" y="252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94" name="Oval 227"/>
              <p:cNvSpPr>
                <a:spLocks noChangeArrowheads="1"/>
              </p:cNvSpPr>
              <p:nvPr/>
            </p:nvSpPr>
            <p:spPr bwMode="auto">
              <a:xfrm>
                <a:off x="3210" y="2535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95" name="Oval 228"/>
              <p:cNvSpPr>
                <a:spLocks noChangeArrowheads="1"/>
              </p:cNvSpPr>
              <p:nvPr/>
            </p:nvSpPr>
            <p:spPr bwMode="auto">
              <a:xfrm>
                <a:off x="3380" y="2544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96" name="Oval 229"/>
              <p:cNvSpPr>
                <a:spLocks noChangeArrowheads="1"/>
              </p:cNvSpPr>
              <p:nvPr/>
            </p:nvSpPr>
            <p:spPr bwMode="auto">
              <a:xfrm>
                <a:off x="3169" y="2651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97" name="Oval 230"/>
              <p:cNvSpPr>
                <a:spLocks noChangeArrowheads="1"/>
              </p:cNvSpPr>
              <p:nvPr/>
            </p:nvSpPr>
            <p:spPr bwMode="auto">
              <a:xfrm>
                <a:off x="3574" y="2792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98" name="Oval 231"/>
              <p:cNvSpPr>
                <a:spLocks noChangeArrowheads="1"/>
              </p:cNvSpPr>
              <p:nvPr/>
            </p:nvSpPr>
            <p:spPr bwMode="auto">
              <a:xfrm>
                <a:off x="3163" y="2798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44099" name="Group 232"/>
              <p:cNvGrpSpPr/>
              <p:nvPr/>
            </p:nvGrpSpPr>
            <p:grpSpPr bwMode="auto">
              <a:xfrm>
                <a:off x="2877" y="3290"/>
                <a:ext cx="924" cy="703"/>
                <a:chOff x="2877" y="3290"/>
                <a:chExt cx="924" cy="703"/>
              </a:xfrm>
            </p:grpSpPr>
            <p:grpSp>
              <p:nvGrpSpPr>
                <p:cNvPr id="44112" name="Group 233"/>
                <p:cNvGrpSpPr/>
                <p:nvPr/>
              </p:nvGrpSpPr>
              <p:grpSpPr bwMode="auto">
                <a:xfrm>
                  <a:off x="2977" y="3735"/>
                  <a:ext cx="761" cy="258"/>
                  <a:chOff x="231" y="2285"/>
                  <a:chExt cx="835" cy="283"/>
                </a:xfrm>
              </p:grpSpPr>
              <p:grpSp>
                <p:nvGrpSpPr>
                  <p:cNvPr id="44130" name="Group 2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1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44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45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46" name="Line 2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131" name="Group 2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8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41" name="Line 2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42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43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132" name="Group 24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5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38" name="Line 2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39" name="Line 2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40" name="Line 2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grpSp>
                <p:nvGrpSpPr>
                  <p:cNvPr id="44133" name="Group 24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12" y="2285"/>
                    <a:ext cx="154" cy="193"/>
                    <a:chOff x="624" y="1296"/>
                    <a:chExt cx="192" cy="240"/>
                  </a:xfrm>
                </p:grpSpPr>
                <p:sp>
                  <p:nvSpPr>
                    <p:cNvPr id="44135" name="Line 24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3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36" name="Line 24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20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44137" name="Line 2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24" y="1296"/>
                      <a:ext cx="96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44134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477"/>
                    <a:ext cx="771" cy="91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800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113" name="Oval 251"/>
                <p:cNvSpPr>
                  <a:spLocks noChangeArrowheads="1"/>
                </p:cNvSpPr>
                <p:nvPr/>
              </p:nvSpPr>
              <p:spPr bwMode="auto">
                <a:xfrm>
                  <a:off x="3672" y="3433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14" name="Oval 252"/>
                <p:cNvSpPr>
                  <a:spLocks noChangeArrowheads="1"/>
                </p:cNvSpPr>
                <p:nvPr/>
              </p:nvSpPr>
              <p:spPr bwMode="auto">
                <a:xfrm>
                  <a:off x="3507" y="3331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15" name="Oval 253"/>
                <p:cNvSpPr>
                  <a:spLocks noChangeArrowheads="1"/>
                </p:cNvSpPr>
                <p:nvPr/>
              </p:nvSpPr>
              <p:spPr bwMode="auto">
                <a:xfrm>
                  <a:off x="3138" y="335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16" name="Oval 254"/>
                <p:cNvSpPr>
                  <a:spLocks noChangeArrowheads="1"/>
                </p:cNvSpPr>
                <p:nvPr/>
              </p:nvSpPr>
              <p:spPr bwMode="auto">
                <a:xfrm>
                  <a:off x="3412" y="3689"/>
                  <a:ext cx="87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17" name="Line 255"/>
                <p:cNvSpPr>
                  <a:spLocks noChangeShapeType="1"/>
                </p:cNvSpPr>
                <p:nvPr/>
              </p:nvSpPr>
              <p:spPr bwMode="auto">
                <a:xfrm>
                  <a:off x="2877" y="3568"/>
                  <a:ext cx="91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18" name="Oval 256"/>
                <p:cNvSpPr>
                  <a:spLocks noChangeArrowheads="1"/>
                </p:cNvSpPr>
                <p:nvPr/>
              </p:nvSpPr>
              <p:spPr bwMode="auto">
                <a:xfrm>
                  <a:off x="3632" y="3673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19" name="Oval 257"/>
                <p:cNvSpPr>
                  <a:spLocks noChangeArrowheads="1"/>
                </p:cNvSpPr>
                <p:nvPr/>
              </p:nvSpPr>
              <p:spPr bwMode="auto">
                <a:xfrm>
                  <a:off x="3210" y="3676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0" name="Oval 258"/>
                <p:cNvSpPr>
                  <a:spLocks noChangeArrowheads="1"/>
                </p:cNvSpPr>
                <p:nvPr/>
              </p:nvSpPr>
              <p:spPr bwMode="auto">
                <a:xfrm>
                  <a:off x="3341" y="3392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1" name="Oval 259"/>
                <p:cNvSpPr>
                  <a:spLocks noChangeArrowheads="1"/>
                </p:cNvSpPr>
                <p:nvPr/>
              </p:nvSpPr>
              <p:spPr bwMode="auto">
                <a:xfrm>
                  <a:off x="2969" y="3392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2" name="Oval 260"/>
                <p:cNvSpPr>
                  <a:spLocks noChangeArrowheads="1"/>
                </p:cNvSpPr>
                <p:nvPr/>
              </p:nvSpPr>
              <p:spPr bwMode="auto">
                <a:xfrm>
                  <a:off x="3259" y="329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3" name="Oval 261"/>
                <p:cNvSpPr>
                  <a:spLocks noChangeArrowheads="1"/>
                </p:cNvSpPr>
                <p:nvPr/>
              </p:nvSpPr>
              <p:spPr bwMode="auto">
                <a:xfrm>
                  <a:off x="3010" y="3298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4" name="Oval 262"/>
                <p:cNvSpPr>
                  <a:spLocks noChangeArrowheads="1"/>
                </p:cNvSpPr>
                <p:nvPr/>
              </p:nvSpPr>
              <p:spPr bwMode="auto">
                <a:xfrm>
                  <a:off x="3217" y="3414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5" name="Oval 263"/>
                <p:cNvSpPr>
                  <a:spLocks noChangeArrowheads="1"/>
                </p:cNvSpPr>
                <p:nvPr/>
              </p:nvSpPr>
              <p:spPr bwMode="auto">
                <a:xfrm>
                  <a:off x="3383" y="329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6" name="Oval 264"/>
                <p:cNvSpPr>
                  <a:spLocks noChangeArrowheads="1"/>
                </p:cNvSpPr>
                <p:nvPr/>
              </p:nvSpPr>
              <p:spPr bwMode="auto">
                <a:xfrm>
                  <a:off x="3614" y="3323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7" name="Oval 265"/>
                <p:cNvSpPr>
                  <a:spLocks noChangeArrowheads="1"/>
                </p:cNvSpPr>
                <p:nvPr/>
              </p:nvSpPr>
              <p:spPr bwMode="auto">
                <a:xfrm>
                  <a:off x="3507" y="3414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8" name="Oval 266"/>
                <p:cNvSpPr>
                  <a:spLocks noChangeArrowheads="1"/>
                </p:cNvSpPr>
                <p:nvPr/>
              </p:nvSpPr>
              <p:spPr bwMode="auto">
                <a:xfrm>
                  <a:off x="3714" y="3331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9" name="Oval 267"/>
                <p:cNvSpPr>
                  <a:spLocks noChangeArrowheads="1"/>
                </p:cNvSpPr>
                <p:nvPr/>
              </p:nvSpPr>
              <p:spPr bwMode="auto">
                <a:xfrm>
                  <a:off x="3003" y="3670"/>
                  <a:ext cx="87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100" name="Oval 268"/>
              <p:cNvSpPr>
                <a:spLocks noChangeArrowheads="1"/>
              </p:cNvSpPr>
              <p:nvPr/>
            </p:nvSpPr>
            <p:spPr bwMode="auto">
              <a:xfrm>
                <a:off x="3044" y="1678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01" name="Oval 269"/>
              <p:cNvSpPr>
                <a:spLocks noChangeArrowheads="1"/>
              </p:cNvSpPr>
              <p:nvPr/>
            </p:nvSpPr>
            <p:spPr bwMode="auto">
              <a:xfrm>
                <a:off x="3416" y="1719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02" name="Oval 270"/>
              <p:cNvSpPr>
                <a:spLocks noChangeArrowheads="1"/>
              </p:cNvSpPr>
              <p:nvPr/>
            </p:nvSpPr>
            <p:spPr bwMode="auto">
              <a:xfrm>
                <a:off x="3540" y="1678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03" name="Oval 271"/>
              <p:cNvSpPr>
                <a:spLocks noChangeArrowheads="1"/>
              </p:cNvSpPr>
              <p:nvPr/>
            </p:nvSpPr>
            <p:spPr bwMode="auto">
              <a:xfrm>
                <a:off x="3664" y="1719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04" name="Oval 272"/>
              <p:cNvSpPr>
                <a:spLocks noChangeArrowheads="1"/>
              </p:cNvSpPr>
              <p:nvPr/>
            </p:nvSpPr>
            <p:spPr bwMode="auto">
              <a:xfrm>
                <a:off x="2920" y="3290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05" name="Oval 273"/>
              <p:cNvSpPr>
                <a:spLocks noChangeArrowheads="1"/>
              </p:cNvSpPr>
              <p:nvPr/>
            </p:nvSpPr>
            <p:spPr bwMode="auto">
              <a:xfrm>
                <a:off x="3168" y="320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06" name="Oval 274"/>
              <p:cNvSpPr>
                <a:spLocks noChangeArrowheads="1"/>
              </p:cNvSpPr>
              <p:nvPr/>
            </p:nvSpPr>
            <p:spPr bwMode="auto">
              <a:xfrm>
                <a:off x="3540" y="324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07" name="Oval 275"/>
              <p:cNvSpPr>
                <a:spLocks noChangeArrowheads="1"/>
              </p:cNvSpPr>
              <p:nvPr/>
            </p:nvSpPr>
            <p:spPr bwMode="auto">
              <a:xfrm>
                <a:off x="3002" y="2422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08" name="Oval 276"/>
              <p:cNvSpPr>
                <a:spLocks noChangeArrowheads="1"/>
              </p:cNvSpPr>
              <p:nvPr/>
            </p:nvSpPr>
            <p:spPr bwMode="auto">
              <a:xfrm>
                <a:off x="3664" y="324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09" name="Oval 277"/>
              <p:cNvSpPr>
                <a:spLocks noChangeArrowheads="1"/>
              </p:cNvSpPr>
              <p:nvPr/>
            </p:nvSpPr>
            <p:spPr bwMode="auto">
              <a:xfrm>
                <a:off x="2954" y="2806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10" name="Oval 278"/>
              <p:cNvSpPr>
                <a:spLocks noChangeArrowheads="1"/>
              </p:cNvSpPr>
              <p:nvPr/>
            </p:nvSpPr>
            <p:spPr bwMode="auto">
              <a:xfrm>
                <a:off x="3457" y="246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11" name="Oval 279"/>
              <p:cNvSpPr>
                <a:spLocks noChangeArrowheads="1"/>
              </p:cNvSpPr>
              <p:nvPr/>
            </p:nvSpPr>
            <p:spPr bwMode="auto">
              <a:xfrm>
                <a:off x="3623" y="246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44036" name="Text Box 280"/>
          <p:cNvSpPr txBox="1">
            <a:spLocks noChangeArrowheads="1"/>
          </p:cNvSpPr>
          <p:nvPr/>
        </p:nvSpPr>
        <p:spPr bwMode="auto">
          <a:xfrm>
            <a:off x="155575" y="2679383"/>
            <a:ext cx="1150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Arial Narrow" panose="020B0606020202030204" pitchFamily="34" charset="0"/>
              </a:rPr>
              <a:t>aggiunta reattivi</a:t>
            </a:r>
          </a:p>
        </p:txBody>
      </p:sp>
      <p:sp>
        <p:nvSpPr>
          <p:cNvPr id="44037" name="Text Box 281"/>
          <p:cNvSpPr txBox="1">
            <a:spLocks noChangeArrowheads="1"/>
          </p:cNvSpPr>
          <p:nvPr/>
        </p:nvSpPr>
        <p:spPr bwMode="auto">
          <a:xfrm>
            <a:off x="143510" y="3892233"/>
            <a:ext cx="1150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Arial Narrow" panose="020B0606020202030204" pitchFamily="34" charset="0"/>
              </a:rPr>
              <a:t>reazione</a:t>
            </a:r>
          </a:p>
        </p:txBody>
      </p:sp>
      <p:sp>
        <p:nvSpPr>
          <p:cNvPr id="44038" name="Text Box 282"/>
          <p:cNvSpPr txBox="1">
            <a:spLocks noChangeArrowheads="1"/>
          </p:cNvSpPr>
          <p:nvPr/>
        </p:nvSpPr>
        <p:spPr bwMode="auto">
          <a:xfrm>
            <a:off x="155575" y="4683760"/>
            <a:ext cx="112712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>
                <a:latin typeface="Arial Narrow" panose="020B0606020202030204" pitchFamily="34" charset="0"/>
              </a:rPr>
              <a:t>separazione </a:t>
            </a:r>
            <a:r>
              <a:rPr lang="it-IT" altLang="it-IT" sz="1600" b="1" dirty="0">
                <a:latin typeface="Arial Narrow" panose="020B0606020202030204" pitchFamily="34" charset="0"/>
              </a:rPr>
              <a:t>libero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latin typeface="Arial Narrow" panose="020B0606020202030204" pitchFamily="34" charset="0"/>
              </a:rPr>
              <a:t>---------------</a:t>
            </a:r>
            <a:br>
              <a:rPr lang="it-IT" altLang="it-IT" sz="1600" dirty="0">
                <a:latin typeface="Arial Narrow" panose="020B0606020202030204" pitchFamily="34" charset="0"/>
              </a:rPr>
            </a:br>
            <a:r>
              <a:rPr lang="it-IT" altLang="it-IT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legato</a:t>
            </a:r>
          </a:p>
        </p:txBody>
      </p:sp>
      <p:sp>
        <p:nvSpPr>
          <p:cNvPr id="44039" name="Oval 283"/>
          <p:cNvSpPr>
            <a:spLocks noChangeArrowheads="1"/>
          </p:cNvSpPr>
          <p:nvPr/>
        </p:nvSpPr>
        <p:spPr bwMode="auto">
          <a:xfrm>
            <a:off x="6724650" y="2030413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760076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 Narrow" panose="020B0606020202030204" pitchFamily="34" charset="0"/>
            </a:endParaRPr>
          </a:p>
        </p:txBody>
      </p:sp>
      <p:sp>
        <p:nvSpPr>
          <p:cNvPr id="44040" name="Oval 284"/>
          <p:cNvSpPr>
            <a:spLocks noChangeArrowheads="1"/>
          </p:cNvSpPr>
          <p:nvPr/>
        </p:nvSpPr>
        <p:spPr bwMode="auto">
          <a:xfrm>
            <a:off x="6732588" y="2606675"/>
            <a:ext cx="152400" cy="152400"/>
          </a:xfrm>
          <a:prstGeom prst="ellipse">
            <a:avLst/>
          </a:pr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 Narrow" panose="020B0606020202030204" pitchFamily="34" charset="0"/>
            </a:endParaRPr>
          </a:p>
        </p:txBody>
      </p:sp>
      <p:sp>
        <p:nvSpPr>
          <p:cNvPr id="44041" name="Text Box 285"/>
          <p:cNvSpPr txBox="1">
            <a:spLocks noChangeArrowheads="1"/>
          </p:cNvSpPr>
          <p:nvPr/>
        </p:nvSpPr>
        <p:spPr bwMode="auto">
          <a:xfrm>
            <a:off x="6775450" y="2500313"/>
            <a:ext cx="2191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Calibratore/(analita)</a:t>
            </a:r>
          </a:p>
        </p:txBody>
      </p:sp>
      <p:sp>
        <p:nvSpPr>
          <p:cNvPr id="44042" name="Text Box 286"/>
          <p:cNvSpPr txBox="1">
            <a:spLocks noChangeArrowheads="1"/>
          </p:cNvSpPr>
          <p:nvPr/>
        </p:nvSpPr>
        <p:spPr bwMode="auto">
          <a:xfrm>
            <a:off x="6904038" y="1916113"/>
            <a:ext cx="1366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latin typeface="Arial Narrow" panose="020B0606020202030204" pitchFamily="34" charset="0"/>
              </a:rPr>
              <a:t>tracciante</a:t>
            </a:r>
          </a:p>
        </p:txBody>
      </p:sp>
      <p:grpSp>
        <p:nvGrpSpPr>
          <p:cNvPr id="44043" name="Group 287"/>
          <p:cNvGrpSpPr/>
          <p:nvPr/>
        </p:nvGrpSpPr>
        <p:grpSpPr bwMode="auto">
          <a:xfrm>
            <a:off x="6156325" y="3398838"/>
            <a:ext cx="2952750" cy="2952750"/>
            <a:chOff x="3878" y="2296"/>
            <a:chExt cx="1860" cy="1860"/>
          </a:xfrm>
        </p:grpSpPr>
        <p:sp>
          <p:nvSpPr>
            <p:cNvPr id="44045" name="Text Box 288"/>
            <p:cNvSpPr txBox="1">
              <a:spLocks noChangeArrowheads="1"/>
            </p:cNvSpPr>
            <p:nvPr/>
          </p:nvSpPr>
          <p:spPr bwMode="auto">
            <a:xfrm>
              <a:off x="4332" y="3925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latin typeface="Arial Narrow" panose="020B0606020202030204" pitchFamily="34" charset="0"/>
                </a:rPr>
                <a:t>Conc. analita</a:t>
              </a:r>
            </a:p>
          </p:txBody>
        </p:sp>
        <p:sp>
          <p:nvSpPr>
            <p:cNvPr id="44046" name="Text Box 289"/>
            <p:cNvSpPr txBox="1">
              <a:spLocks noChangeArrowheads="1"/>
            </p:cNvSpPr>
            <p:nvPr/>
          </p:nvSpPr>
          <p:spPr bwMode="auto">
            <a:xfrm>
              <a:off x="4105" y="2296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latin typeface="Arial Narrow" panose="020B0606020202030204" pitchFamily="34" charset="0"/>
                </a:rPr>
                <a:t>Tracciante legato</a:t>
              </a:r>
            </a:p>
          </p:txBody>
        </p:sp>
        <p:grpSp>
          <p:nvGrpSpPr>
            <p:cNvPr id="44047" name="Group 290"/>
            <p:cNvGrpSpPr/>
            <p:nvPr/>
          </p:nvGrpSpPr>
          <p:grpSpPr bwMode="auto">
            <a:xfrm>
              <a:off x="3878" y="2569"/>
              <a:ext cx="1860" cy="1410"/>
              <a:chOff x="3878" y="2569"/>
              <a:chExt cx="1860" cy="1410"/>
            </a:xfrm>
          </p:grpSpPr>
          <p:sp>
            <p:nvSpPr>
              <p:cNvPr id="44048" name="Text Box 291"/>
              <p:cNvSpPr txBox="1">
                <a:spLocks noChangeArrowheads="1"/>
              </p:cNvSpPr>
              <p:nvPr/>
            </p:nvSpPr>
            <p:spPr bwMode="auto">
              <a:xfrm>
                <a:off x="4196" y="3748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0</a:t>
                </a:r>
              </a:p>
            </p:txBody>
          </p:sp>
          <p:sp>
            <p:nvSpPr>
              <p:cNvPr id="44049" name="Line 292"/>
              <p:cNvSpPr>
                <a:spLocks noChangeAspect="1" noChangeShapeType="1"/>
              </p:cNvSpPr>
              <p:nvPr/>
            </p:nvSpPr>
            <p:spPr bwMode="auto">
              <a:xfrm>
                <a:off x="4179" y="2569"/>
                <a:ext cx="0" cy="11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50" name="Line 293"/>
              <p:cNvSpPr>
                <a:spLocks noChangeAspect="1" noChangeShapeType="1"/>
              </p:cNvSpPr>
              <p:nvPr/>
            </p:nvSpPr>
            <p:spPr bwMode="auto">
              <a:xfrm rot="5400000">
                <a:off x="4914" y="2968"/>
                <a:ext cx="0" cy="14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51" name="Line 294"/>
              <p:cNvSpPr>
                <a:spLocks noChangeShapeType="1"/>
              </p:cNvSpPr>
              <p:nvPr/>
            </p:nvSpPr>
            <p:spPr bwMode="auto">
              <a:xfrm>
                <a:off x="4286" y="370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52" name="Line 295"/>
              <p:cNvSpPr>
                <a:spLocks noChangeShapeType="1"/>
              </p:cNvSpPr>
              <p:nvPr/>
            </p:nvSpPr>
            <p:spPr bwMode="auto">
              <a:xfrm>
                <a:off x="4921" y="370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53" name="Line 296"/>
              <p:cNvSpPr>
                <a:spLocks noChangeShapeType="1"/>
              </p:cNvSpPr>
              <p:nvPr/>
            </p:nvSpPr>
            <p:spPr bwMode="auto">
              <a:xfrm>
                <a:off x="5556" y="370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54" name="Text Box 297"/>
              <p:cNvSpPr txBox="1">
                <a:spLocks noChangeArrowheads="1"/>
              </p:cNvSpPr>
              <p:nvPr/>
            </p:nvSpPr>
            <p:spPr bwMode="auto">
              <a:xfrm>
                <a:off x="4831" y="3748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4</a:t>
                </a:r>
              </a:p>
            </p:txBody>
          </p:sp>
          <p:sp>
            <p:nvSpPr>
              <p:cNvPr id="44055" name="Text Box 298"/>
              <p:cNvSpPr txBox="1">
                <a:spLocks noChangeArrowheads="1"/>
              </p:cNvSpPr>
              <p:nvPr/>
            </p:nvSpPr>
            <p:spPr bwMode="auto">
              <a:xfrm>
                <a:off x="5353" y="3748"/>
                <a:ext cx="3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16</a:t>
                </a:r>
              </a:p>
            </p:txBody>
          </p:sp>
          <p:sp>
            <p:nvSpPr>
              <p:cNvPr id="44056" name="Line 299"/>
              <p:cNvSpPr>
                <a:spLocks noChangeShapeType="1"/>
              </p:cNvSpPr>
              <p:nvPr/>
            </p:nvSpPr>
            <p:spPr bwMode="auto">
              <a:xfrm rot="-5400000">
                <a:off x="4132" y="3521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57" name="Line 300"/>
              <p:cNvSpPr>
                <a:spLocks noChangeShapeType="1"/>
              </p:cNvSpPr>
              <p:nvPr/>
            </p:nvSpPr>
            <p:spPr bwMode="auto">
              <a:xfrm rot="-5400000">
                <a:off x="4132" y="321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58" name="Line 301"/>
              <p:cNvSpPr>
                <a:spLocks noChangeShapeType="1"/>
              </p:cNvSpPr>
              <p:nvPr/>
            </p:nvSpPr>
            <p:spPr bwMode="auto">
              <a:xfrm rot="-5400000">
                <a:off x="4132" y="2614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59" name="Text Box 302"/>
              <p:cNvSpPr txBox="1">
                <a:spLocks noChangeArrowheads="1"/>
              </p:cNvSpPr>
              <p:nvPr/>
            </p:nvSpPr>
            <p:spPr bwMode="auto">
              <a:xfrm rot="-5400000">
                <a:off x="3903" y="3134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2</a:t>
                </a:r>
              </a:p>
            </p:txBody>
          </p:sp>
          <p:sp>
            <p:nvSpPr>
              <p:cNvPr id="44060" name="Text Box 303"/>
              <p:cNvSpPr txBox="1">
                <a:spLocks noChangeArrowheads="1"/>
              </p:cNvSpPr>
              <p:nvPr/>
            </p:nvSpPr>
            <p:spPr bwMode="auto">
              <a:xfrm rot="-5400000">
                <a:off x="3903" y="255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4</a:t>
                </a:r>
              </a:p>
            </p:txBody>
          </p:sp>
          <p:sp>
            <p:nvSpPr>
              <p:cNvPr id="44061" name="Text Box 304"/>
              <p:cNvSpPr txBox="1">
                <a:spLocks noChangeArrowheads="1"/>
              </p:cNvSpPr>
              <p:nvPr/>
            </p:nvSpPr>
            <p:spPr bwMode="auto">
              <a:xfrm rot="-5400000">
                <a:off x="3903" y="3459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1</a:t>
                </a:r>
              </a:p>
            </p:txBody>
          </p:sp>
          <p:sp>
            <p:nvSpPr>
              <p:cNvPr id="44062" name="Line 305"/>
              <p:cNvSpPr>
                <a:spLocks noChangeShapeType="1"/>
              </p:cNvSpPr>
              <p:nvPr/>
            </p:nvSpPr>
            <p:spPr bwMode="auto">
              <a:xfrm>
                <a:off x="4176" y="3567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63" name="Line 306"/>
              <p:cNvSpPr>
                <a:spLocks noChangeShapeType="1"/>
              </p:cNvSpPr>
              <p:nvPr/>
            </p:nvSpPr>
            <p:spPr bwMode="auto">
              <a:xfrm>
                <a:off x="4176" y="2655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64" name="Line 307"/>
              <p:cNvSpPr>
                <a:spLocks noChangeShapeType="1"/>
              </p:cNvSpPr>
              <p:nvPr/>
            </p:nvSpPr>
            <p:spPr bwMode="auto">
              <a:xfrm rot="-5400000">
                <a:off x="3757" y="3170"/>
                <a:ext cx="1056" cy="1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65" name="Line 308"/>
              <p:cNvSpPr>
                <a:spLocks noChangeShapeType="1"/>
              </p:cNvSpPr>
              <p:nvPr/>
            </p:nvSpPr>
            <p:spPr bwMode="auto">
              <a:xfrm rot="-5400000">
                <a:off x="4706" y="3483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66" name="Line 309"/>
              <p:cNvSpPr>
                <a:spLocks noChangeShapeType="1"/>
              </p:cNvSpPr>
              <p:nvPr/>
            </p:nvSpPr>
            <p:spPr bwMode="auto">
              <a:xfrm rot="-5400000">
                <a:off x="5478" y="362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067" name="Line 310"/>
              <p:cNvSpPr>
                <a:spLocks noChangeShapeType="1"/>
              </p:cNvSpPr>
              <p:nvPr/>
            </p:nvSpPr>
            <p:spPr bwMode="auto">
              <a:xfrm>
                <a:off x="4176" y="3261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44068" name="Group 311"/>
              <p:cNvGrpSpPr/>
              <p:nvPr/>
            </p:nvGrpSpPr>
            <p:grpSpPr bwMode="auto">
              <a:xfrm>
                <a:off x="4235" y="2607"/>
                <a:ext cx="1360" cy="1001"/>
                <a:chOff x="4235" y="2607"/>
                <a:chExt cx="1360" cy="1001"/>
              </a:xfrm>
            </p:grpSpPr>
            <p:sp>
              <p:nvSpPr>
                <p:cNvPr id="44069" name="Oval 312"/>
                <p:cNvSpPr>
                  <a:spLocks noChangeArrowheads="1"/>
                </p:cNvSpPr>
                <p:nvPr/>
              </p:nvSpPr>
              <p:spPr bwMode="auto">
                <a:xfrm>
                  <a:off x="4876" y="3223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70" name="Freeform 313"/>
                <p:cNvSpPr/>
                <p:nvPr/>
              </p:nvSpPr>
              <p:spPr bwMode="auto">
                <a:xfrm>
                  <a:off x="4286" y="2649"/>
                  <a:ext cx="1266" cy="912"/>
                </a:xfrm>
                <a:custGeom>
                  <a:avLst/>
                  <a:gdLst>
                    <a:gd name="T0" fmla="*/ 0 w 1266"/>
                    <a:gd name="T1" fmla="*/ 0 h 912"/>
                    <a:gd name="T2" fmla="*/ 624 w 1266"/>
                    <a:gd name="T3" fmla="*/ 618 h 912"/>
                    <a:gd name="T4" fmla="*/ 1266 w 1266"/>
                    <a:gd name="T5" fmla="*/ 912 h 9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66" h="912">
                      <a:moveTo>
                        <a:pt x="0" y="0"/>
                      </a:moveTo>
                      <a:cubicBezTo>
                        <a:pt x="104" y="102"/>
                        <a:pt x="413" y="466"/>
                        <a:pt x="624" y="618"/>
                      </a:cubicBezTo>
                      <a:cubicBezTo>
                        <a:pt x="835" y="770"/>
                        <a:pt x="1132" y="851"/>
                        <a:pt x="1266" y="91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71" name="Oval 314"/>
                <p:cNvSpPr>
                  <a:spLocks noChangeArrowheads="1"/>
                </p:cNvSpPr>
                <p:nvPr/>
              </p:nvSpPr>
              <p:spPr bwMode="auto">
                <a:xfrm>
                  <a:off x="4235" y="2607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72" name="Oval 315"/>
                <p:cNvSpPr>
                  <a:spLocks noChangeArrowheads="1"/>
                </p:cNvSpPr>
                <p:nvPr/>
              </p:nvSpPr>
              <p:spPr bwMode="auto">
                <a:xfrm>
                  <a:off x="5499" y="351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  <p:sp>
        <p:nvSpPr>
          <p:cNvPr id="44044" name="Text Box 316"/>
          <p:cNvSpPr txBox="1">
            <a:spLocks noChangeArrowheads="1"/>
          </p:cNvSpPr>
          <p:nvPr/>
        </p:nvSpPr>
        <p:spPr bwMode="auto">
          <a:xfrm>
            <a:off x="685800" y="115888"/>
            <a:ext cx="7958138" cy="46166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>
                <a:latin typeface="Arial Narrow" panose="020B0606020202030204" pitchFamily="34" charset="0"/>
              </a:rPr>
              <a:t>PRINCIPIO DI FUNZIONAMENTO DEI METODI COMPETITIVI</a:t>
            </a:r>
          </a:p>
        </p:txBody>
      </p:sp>
      <p:sp>
        <p:nvSpPr>
          <p:cNvPr id="2" name="Rettangolo 1"/>
          <p:cNvSpPr/>
          <p:nvPr/>
        </p:nvSpPr>
        <p:spPr bwMode="auto">
          <a:xfrm>
            <a:off x="2798445" y="2025015"/>
            <a:ext cx="1750060" cy="44526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17" name="Rettangolo 316"/>
          <p:cNvSpPr/>
          <p:nvPr/>
        </p:nvSpPr>
        <p:spPr bwMode="auto">
          <a:xfrm>
            <a:off x="4475163" y="1916589"/>
            <a:ext cx="1643063" cy="44529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19" name="Rettangolo 318"/>
          <p:cNvSpPr/>
          <p:nvPr/>
        </p:nvSpPr>
        <p:spPr bwMode="auto">
          <a:xfrm>
            <a:off x="7908932" y="3948157"/>
            <a:ext cx="989013" cy="16565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6661150" y="4044950"/>
            <a:ext cx="1246988" cy="1571891"/>
            <a:chOff x="6661150" y="4044950"/>
            <a:chExt cx="1246988" cy="1571891"/>
          </a:xfrm>
        </p:grpSpPr>
        <p:sp>
          <p:nvSpPr>
            <p:cNvPr id="3" name="Rettangolo 2"/>
            <p:cNvSpPr/>
            <p:nvPr/>
          </p:nvSpPr>
          <p:spPr bwMode="auto">
            <a:xfrm>
              <a:off x="6870174" y="4044950"/>
              <a:ext cx="1037964" cy="15718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4" name="Rettangolo 3"/>
            <p:cNvSpPr/>
            <p:nvPr/>
          </p:nvSpPr>
          <p:spPr bwMode="auto">
            <a:xfrm>
              <a:off x="6661150" y="4161728"/>
              <a:ext cx="114300" cy="13779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322" name="Text Box 3"/>
          <p:cNvSpPr txBox="1">
            <a:spLocks noChangeArrowheads="1"/>
          </p:cNvSpPr>
          <p:nvPr/>
        </p:nvSpPr>
        <p:spPr bwMode="auto">
          <a:xfrm>
            <a:off x="206375" y="698202"/>
            <a:ext cx="83534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 Narrow" panose="020B0606020202030204" pitchFamily="34" charset="0"/>
              </a:rPr>
              <a:t>Metodo </a:t>
            </a:r>
            <a:r>
              <a:rPr lang="it-IT" altLang="it-IT" sz="1800" dirty="0" err="1">
                <a:latin typeface="Arial Narrow" panose="020B0606020202030204" pitchFamily="34" charset="0"/>
              </a:rPr>
              <a:t>immunometrico</a:t>
            </a:r>
            <a:r>
              <a:rPr lang="it-IT" altLang="it-IT" sz="1800" dirty="0">
                <a:latin typeface="Arial Narrow" panose="020B0606020202030204" pitchFamily="34" charset="0"/>
              </a:rPr>
              <a:t> </a:t>
            </a:r>
            <a:r>
              <a:rPr lang="it-IT" alt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competitivo eterogeneo</a:t>
            </a:r>
            <a:r>
              <a:rPr lang="it-IT" altLang="it-IT" sz="1800" dirty="0">
                <a:latin typeface="Arial Narrow" panose="020B0606020202030204" pitchFamily="34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 Narrow" panose="020B0606020202030204" pitchFamily="34" charset="0"/>
              </a:rPr>
              <a:t>costruzione di una </a:t>
            </a:r>
            <a:r>
              <a:rPr lang="it-IT" altLang="it-IT" sz="1800" b="1" dirty="0">
                <a:latin typeface="Arial Narrow" panose="020B0606020202030204" pitchFamily="34" charset="0"/>
              </a:rPr>
              <a:t>CURVA DOSE RISPOSTA </a:t>
            </a:r>
            <a:r>
              <a:rPr lang="it-IT" altLang="it-IT" sz="1800" dirty="0">
                <a:latin typeface="Arial Narrow" panose="020B0606020202030204" pitchFamily="34" charset="0"/>
              </a:rPr>
              <a:t>misurando il legame di quantità decrescenti del tracciante all’anticorpo.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17" grpId="0" bldLvl="0" animBg="1"/>
      <p:bldP spid="3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 noChangeAspect="1"/>
          </p:cNvGrpSpPr>
          <p:nvPr/>
        </p:nvGrpSpPr>
        <p:grpSpPr bwMode="auto">
          <a:xfrm>
            <a:off x="4739769" y="3073638"/>
            <a:ext cx="3884612" cy="2645469"/>
            <a:chOff x="749" y="2692"/>
            <a:chExt cx="2040" cy="1390"/>
          </a:xfrm>
        </p:grpSpPr>
        <p:grpSp>
          <p:nvGrpSpPr>
            <p:cNvPr id="45062" name="Group 3"/>
            <p:cNvGrpSpPr>
              <a:grpSpLocks noChangeAspect="1"/>
            </p:cNvGrpSpPr>
            <p:nvPr/>
          </p:nvGrpSpPr>
          <p:grpSpPr bwMode="auto">
            <a:xfrm>
              <a:off x="997" y="2692"/>
              <a:ext cx="1588" cy="1225"/>
              <a:chOff x="476" y="2964"/>
              <a:chExt cx="1588" cy="1225"/>
            </a:xfrm>
          </p:grpSpPr>
          <p:sp>
            <p:nvSpPr>
              <p:cNvPr id="45066" name="Line 4"/>
              <p:cNvSpPr>
                <a:spLocks noChangeAspect="1" noChangeShapeType="1"/>
              </p:cNvSpPr>
              <p:nvPr/>
            </p:nvSpPr>
            <p:spPr bwMode="auto">
              <a:xfrm>
                <a:off x="476" y="2964"/>
                <a:ext cx="0" cy="1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067" name="Line 5"/>
              <p:cNvSpPr>
                <a:spLocks noChangeAspect="1" noChangeShapeType="1"/>
              </p:cNvSpPr>
              <p:nvPr/>
            </p:nvSpPr>
            <p:spPr bwMode="auto">
              <a:xfrm>
                <a:off x="476" y="4156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5063" name="Freeform 6"/>
            <p:cNvSpPr>
              <a:spLocks noChangeAspect="1"/>
            </p:cNvSpPr>
            <p:nvPr/>
          </p:nvSpPr>
          <p:spPr bwMode="auto">
            <a:xfrm>
              <a:off x="1049" y="2732"/>
              <a:ext cx="1423" cy="1129"/>
            </a:xfrm>
            <a:custGeom>
              <a:avLst/>
              <a:gdLst>
                <a:gd name="T0" fmla="*/ 0 w 1423"/>
                <a:gd name="T1" fmla="*/ 45 h 1129"/>
                <a:gd name="T2" fmla="*/ 470 w 1423"/>
                <a:gd name="T3" fmla="*/ 154 h 1129"/>
                <a:gd name="T4" fmla="*/ 969 w 1423"/>
                <a:gd name="T5" fmla="*/ 970 h 1129"/>
                <a:gd name="T6" fmla="*/ 1423 w 1423"/>
                <a:gd name="T7" fmla="*/ 1106 h 1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3" h="1129">
                  <a:moveTo>
                    <a:pt x="0" y="45"/>
                  </a:moveTo>
                  <a:cubicBezTo>
                    <a:pt x="78" y="62"/>
                    <a:pt x="309" y="0"/>
                    <a:pt x="470" y="154"/>
                  </a:cubicBezTo>
                  <a:cubicBezTo>
                    <a:pt x="631" y="308"/>
                    <a:pt x="810" y="811"/>
                    <a:pt x="969" y="970"/>
                  </a:cubicBezTo>
                  <a:cubicBezTo>
                    <a:pt x="1128" y="1129"/>
                    <a:pt x="1340" y="1083"/>
                    <a:pt x="1423" y="1106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064" name="Text Box 7"/>
            <p:cNvSpPr txBox="1">
              <a:spLocks noChangeAspect="1" noChangeArrowheads="1"/>
            </p:cNvSpPr>
            <p:nvPr/>
          </p:nvSpPr>
          <p:spPr bwMode="auto">
            <a:xfrm rot="-5400000">
              <a:off x="415" y="3153"/>
              <a:ext cx="86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B/B</a:t>
              </a:r>
              <a:r>
                <a:rPr lang="it-IT" altLang="it-IT" sz="1800" b="1" baseline="-250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5065" name="Text Box 8"/>
            <p:cNvSpPr txBox="1">
              <a:spLocks noChangeAspect="1" noChangeArrowheads="1"/>
            </p:cNvSpPr>
            <p:nvPr/>
          </p:nvSpPr>
          <p:spPr bwMode="auto">
            <a:xfrm>
              <a:off x="884" y="3889"/>
              <a:ext cx="190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B0F0"/>
                  </a:solidFill>
                </a:rPr>
                <a:t>log concentrazione </a:t>
              </a:r>
              <a:r>
                <a:rPr lang="it-IT" altLang="it-IT" sz="1800" b="1" dirty="0" err="1">
                  <a:solidFill>
                    <a:srgbClr val="00B0F0"/>
                  </a:solidFill>
                </a:rPr>
                <a:t>analita</a:t>
              </a:r>
              <a:endParaRPr lang="it-IT" altLang="it-IT" sz="1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180976" y="700212"/>
            <a:ext cx="8370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it-IT" altLang="it-IT" sz="1600" dirty="0"/>
              <a:t>La concentrazione dell’</a:t>
            </a:r>
            <a:r>
              <a:rPr lang="it-IT" altLang="it-IT" sz="1600" b="1" dirty="0" err="1"/>
              <a:t>analita</a:t>
            </a:r>
            <a:r>
              <a:rPr lang="it-IT" altLang="it-IT" sz="1600" dirty="0"/>
              <a:t> nel campione viene determinata per interpolazione della lettura del campione incognito su di una  </a:t>
            </a:r>
            <a:r>
              <a:rPr lang="it-IT" altLang="it-IT" sz="1600" b="1" dirty="0">
                <a:solidFill>
                  <a:srgbClr val="0000FF"/>
                </a:solidFill>
              </a:rPr>
              <a:t>curva-dose risposta</a:t>
            </a:r>
            <a:r>
              <a:rPr lang="it-IT" altLang="it-IT" sz="1600" dirty="0"/>
              <a:t> prodotta in parallelo utilizzando de</a:t>
            </a:r>
            <a:r>
              <a:rPr lang="it-IT" altLang="it-IT" sz="1600" b="1" dirty="0"/>
              <a:t>gli standard</a:t>
            </a:r>
            <a:r>
              <a:rPr lang="it-IT" altLang="it-IT" sz="1600" dirty="0"/>
              <a:t>.</a:t>
            </a:r>
          </a:p>
        </p:txBody>
      </p:sp>
      <p:sp>
        <p:nvSpPr>
          <p:cNvPr id="45060" name="Text Box 10"/>
          <p:cNvSpPr txBox="1">
            <a:spLocks noChangeArrowheads="1"/>
          </p:cNvSpPr>
          <p:nvPr/>
        </p:nvSpPr>
        <p:spPr bwMode="auto">
          <a:xfrm>
            <a:off x="593725" y="117793"/>
            <a:ext cx="79581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INTERPRETAZIONE DEI RISULTATI</a:t>
            </a:r>
            <a:endParaRPr lang="it-IT" altLang="it-IT" sz="2000" b="1"/>
          </a:p>
        </p:txBody>
      </p:sp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4616047" y="5944549"/>
            <a:ext cx="454850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solidFill>
                  <a:srgbClr val="0000FF"/>
                </a:solidFill>
              </a:rPr>
              <a:t>B</a:t>
            </a:r>
            <a:r>
              <a:rPr lang="it-IT" altLang="it-IT" sz="1600" b="1" baseline="-25000" dirty="0">
                <a:solidFill>
                  <a:srgbClr val="0000FF"/>
                </a:solidFill>
              </a:rPr>
              <a:t>0</a:t>
            </a:r>
            <a:r>
              <a:rPr lang="it-IT" altLang="it-IT" sz="1600" b="1" dirty="0">
                <a:solidFill>
                  <a:srgbClr val="0000FF"/>
                </a:solidFill>
              </a:rPr>
              <a:t> </a:t>
            </a:r>
            <a:r>
              <a:rPr lang="it-IT" altLang="it-IT" sz="1600" dirty="0"/>
              <a:t>è</a:t>
            </a:r>
            <a:r>
              <a:rPr lang="it-IT" altLang="it-IT" sz="1600" b="1" dirty="0">
                <a:solidFill>
                  <a:srgbClr val="0066FF"/>
                </a:solidFill>
              </a:rPr>
              <a:t> </a:t>
            </a:r>
            <a:r>
              <a:rPr lang="it-IT" altLang="it-IT" sz="1600" dirty="0"/>
              <a:t>il segnale ottenuto i</a:t>
            </a:r>
            <a:r>
              <a:rPr lang="it-IT" altLang="it-IT" sz="1600" b="1" dirty="0"/>
              <a:t>n assenza di </a:t>
            </a:r>
            <a:r>
              <a:rPr lang="it-IT" altLang="it-IT" sz="1600" b="1" dirty="0" err="1"/>
              <a:t>analita</a:t>
            </a:r>
            <a:endParaRPr lang="it-IT" altLang="it-IT" sz="1600" dirty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solidFill>
                  <a:srgbClr val="0000FF"/>
                </a:solidFill>
              </a:rPr>
              <a:t>B</a:t>
            </a:r>
            <a:r>
              <a:rPr lang="it-IT" altLang="it-IT" sz="1600" dirty="0"/>
              <a:t> è il segnale a </a:t>
            </a:r>
            <a:r>
              <a:rPr lang="it-IT" altLang="it-IT" sz="1600" b="1" dirty="0"/>
              <a:t>concentrazione x di </a:t>
            </a:r>
            <a:r>
              <a:rPr lang="it-IT" altLang="it-IT" sz="1600" b="1" dirty="0" err="1"/>
              <a:t>analita</a:t>
            </a:r>
            <a:endParaRPr lang="it-IT" altLang="it-IT" sz="1600" b="1" dirty="0"/>
          </a:p>
        </p:txBody>
      </p:sp>
      <p:grpSp>
        <p:nvGrpSpPr>
          <p:cNvPr id="12" name="Group 10"/>
          <p:cNvGrpSpPr/>
          <p:nvPr/>
        </p:nvGrpSpPr>
        <p:grpSpPr bwMode="auto">
          <a:xfrm>
            <a:off x="108944" y="3218936"/>
            <a:ext cx="3767137" cy="2776538"/>
            <a:chOff x="431" y="1906"/>
            <a:chExt cx="2373" cy="1749"/>
          </a:xfrm>
        </p:grpSpPr>
        <p:grpSp>
          <p:nvGrpSpPr>
            <p:cNvPr id="13" name="Group 11"/>
            <p:cNvGrpSpPr>
              <a:grpSpLocks noChangeAspect="1"/>
            </p:cNvGrpSpPr>
            <p:nvPr/>
          </p:nvGrpSpPr>
          <p:grpSpPr bwMode="auto">
            <a:xfrm>
              <a:off x="728" y="1906"/>
              <a:ext cx="1905" cy="1469"/>
              <a:chOff x="476" y="2931"/>
              <a:chExt cx="1588" cy="1225"/>
            </a:xfrm>
          </p:grpSpPr>
          <p:sp>
            <p:nvSpPr>
              <p:cNvPr id="17" name="Line 12"/>
              <p:cNvSpPr>
                <a:spLocks noChangeAspect="1" noChangeShapeType="1"/>
              </p:cNvSpPr>
              <p:nvPr/>
            </p:nvSpPr>
            <p:spPr bwMode="auto">
              <a:xfrm>
                <a:off x="476" y="2931"/>
                <a:ext cx="0" cy="1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Line 13"/>
              <p:cNvSpPr>
                <a:spLocks noChangeAspect="1" noChangeShapeType="1"/>
              </p:cNvSpPr>
              <p:nvPr/>
            </p:nvSpPr>
            <p:spPr bwMode="auto">
              <a:xfrm>
                <a:off x="476" y="4156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" name="Freeform 14"/>
            <p:cNvSpPr>
              <a:spLocks noChangeAspect="1"/>
            </p:cNvSpPr>
            <p:nvPr/>
          </p:nvSpPr>
          <p:spPr bwMode="auto">
            <a:xfrm>
              <a:off x="791" y="2048"/>
              <a:ext cx="1296" cy="1238"/>
            </a:xfrm>
            <a:custGeom>
              <a:avLst/>
              <a:gdLst>
                <a:gd name="T0" fmla="*/ 0 w 1296"/>
                <a:gd name="T1" fmla="*/ 0 h 1238"/>
                <a:gd name="T2" fmla="*/ 238 w 1296"/>
                <a:gd name="T3" fmla="*/ 671 h 1238"/>
                <a:gd name="T4" fmla="*/ 776 w 1296"/>
                <a:gd name="T5" fmla="*/ 1134 h 1238"/>
                <a:gd name="T6" fmla="*/ 1296 w 1296"/>
                <a:gd name="T7" fmla="*/ 1238 h 12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1238">
                  <a:moveTo>
                    <a:pt x="0" y="0"/>
                  </a:moveTo>
                  <a:cubicBezTo>
                    <a:pt x="40" y="112"/>
                    <a:pt x="109" y="482"/>
                    <a:pt x="238" y="671"/>
                  </a:cubicBezTo>
                  <a:cubicBezTo>
                    <a:pt x="367" y="860"/>
                    <a:pt x="600" y="1040"/>
                    <a:pt x="776" y="1134"/>
                  </a:cubicBezTo>
                  <a:cubicBezTo>
                    <a:pt x="952" y="1228"/>
                    <a:pt x="1188" y="1216"/>
                    <a:pt x="1296" y="123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 Box 15"/>
            <p:cNvSpPr txBox="1">
              <a:spLocks noChangeAspect="1" noChangeArrowheads="1"/>
            </p:cNvSpPr>
            <p:nvPr/>
          </p:nvSpPr>
          <p:spPr bwMode="auto">
            <a:xfrm rot="-5400000">
              <a:off x="30" y="2498"/>
              <a:ext cx="103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dirty="0">
                  <a:solidFill>
                    <a:srgbClr val="FF0000"/>
                  </a:solidFill>
                </a:rPr>
                <a:t>segnale</a:t>
              </a:r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519" y="3424"/>
              <a:ext cx="22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00B0F0"/>
                  </a:solidFill>
                </a:rPr>
                <a:t>concentrazione analita</a:t>
              </a:r>
            </a:p>
          </p:txBody>
        </p:sp>
      </p:grpSp>
      <p:sp>
        <p:nvSpPr>
          <p:cNvPr id="2" name="Freccia a destra rientrata 1"/>
          <p:cNvSpPr/>
          <p:nvPr/>
        </p:nvSpPr>
        <p:spPr bwMode="auto">
          <a:xfrm>
            <a:off x="3935339" y="3985941"/>
            <a:ext cx="636661" cy="366713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88917" y="1591599"/>
            <a:ext cx="475394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it-IT" altLang="it-IT" sz="1600" dirty="0"/>
              <a:t>La curva viene prodotta rappresentando </a:t>
            </a:r>
          </a:p>
          <a:p>
            <a:pPr algn="just" eaLnBrk="1" hangingPunct="1">
              <a:buFontTx/>
              <a:buNone/>
            </a:pPr>
            <a:r>
              <a:rPr lang="it-IT" altLang="it-IT" sz="1600" b="1" dirty="0">
                <a:solidFill>
                  <a:srgbClr val="0000FF"/>
                </a:solidFill>
              </a:rPr>
              <a:t>B/B</a:t>
            </a:r>
            <a:r>
              <a:rPr lang="it-IT" altLang="it-IT" sz="1600" b="1" baseline="-25000" dirty="0">
                <a:solidFill>
                  <a:srgbClr val="0000FF"/>
                </a:solidFill>
              </a:rPr>
              <a:t>0</a:t>
            </a:r>
            <a:r>
              <a:rPr lang="it-IT" altLang="it-IT" sz="1600" b="1" dirty="0">
                <a:solidFill>
                  <a:srgbClr val="0066FF"/>
                </a:solidFill>
              </a:rPr>
              <a:t> </a:t>
            </a:r>
            <a:r>
              <a:rPr lang="it-IT" altLang="it-IT" sz="1600" b="1" dirty="0">
                <a:solidFill>
                  <a:srgbClr val="0000FF"/>
                </a:solidFill>
              </a:rPr>
              <a:t>in funzione del</a:t>
            </a:r>
            <a:r>
              <a:rPr lang="it-IT" altLang="it-IT" sz="1600" dirty="0">
                <a:solidFill>
                  <a:srgbClr val="0000FF"/>
                </a:solidFill>
              </a:rPr>
              <a:t> </a:t>
            </a:r>
            <a:r>
              <a:rPr lang="it-IT" altLang="it-IT" sz="1600" b="1" dirty="0">
                <a:solidFill>
                  <a:srgbClr val="0000FF"/>
                </a:solidFill>
              </a:rPr>
              <a:t>logaritmo della concentrazione di analita</a:t>
            </a:r>
            <a:r>
              <a:rPr lang="it-IT" altLang="it-IT" sz="1600" dirty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0774" y="1701220"/>
            <a:ext cx="2823845" cy="899795"/>
            <a:chOff x="2038" y="7699"/>
            <a:chExt cx="7547" cy="1992"/>
          </a:xfrm>
        </p:grpSpPr>
        <p:grpSp>
          <p:nvGrpSpPr>
            <p:cNvPr id="5" name="Group 57"/>
            <p:cNvGrpSpPr/>
            <p:nvPr/>
          </p:nvGrpSpPr>
          <p:grpSpPr bwMode="auto">
            <a:xfrm>
              <a:off x="2286" y="9045"/>
              <a:ext cx="1905" cy="646"/>
              <a:chOff x="231" y="2285"/>
              <a:chExt cx="835" cy="283"/>
            </a:xfrm>
          </p:grpSpPr>
          <p:grpSp>
            <p:nvGrpSpPr>
              <p:cNvPr id="6" name="Group 58"/>
              <p:cNvGrpSpPr>
                <a:grpSpLocks noChangeAspect="1"/>
              </p:cNvGrpSpPr>
              <p:nvPr/>
            </p:nvGrpSpPr>
            <p:grpSpPr bwMode="auto">
              <a:xfrm>
                <a:off x="231" y="2285"/>
                <a:ext cx="154" cy="193"/>
                <a:chOff x="624" y="1296"/>
                <a:chExt cx="192" cy="240"/>
              </a:xfrm>
            </p:grpSpPr>
            <p:sp>
              <p:nvSpPr>
                <p:cNvPr id="7" name="Line 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" name="Line 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" name="Line 6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10" name="Group 62"/>
              <p:cNvGrpSpPr>
                <a:grpSpLocks noChangeAspect="1"/>
              </p:cNvGrpSpPr>
              <p:nvPr/>
            </p:nvGrpSpPr>
            <p:grpSpPr bwMode="auto">
              <a:xfrm>
                <a:off x="458" y="2285"/>
                <a:ext cx="154" cy="193"/>
                <a:chOff x="624" y="1296"/>
                <a:chExt cx="192" cy="240"/>
              </a:xfrm>
            </p:grpSpPr>
            <p:sp>
              <p:nvSpPr>
                <p:cNvPr id="11" name="Line 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" name="Line 6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21" name="Group 66"/>
              <p:cNvGrpSpPr>
                <a:grpSpLocks noChangeAspect="1"/>
              </p:cNvGrpSpPr>
              <p:nvPr/>
            </p:nvGrpSpPr>
            <p:grpSpPr bwMode="auto">
              <a:xfrm>
                <a:off x="685" y="2285"/>
                <a:ext cx="154" cy="193"/>
                <a:chOff x="624" y="1296"/>
                <a:chExt cx="192" cy="240"/>
              </a:xfrm>
            </p:grpSpPr>
            <p:sp>
              <p:nvSpPr>
                <p:cNvPr id="22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Line 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Line 6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25" name="Group 70"/>
              <p:cNvGrpSpPr>
                <a:grpSpLocks noChangeAspect="1"/>
              </p:cNvGrpSpPr>
              <p:nvPr/>
            </p:nvGrpSpPr>
            <p:grpSpPr bwMode="auto">
              <a:xfrm>
                <a:off x="912" y="2285"/>
                <a:ext cx="154" cy="193"/>
                <a:chOff x="624" y="1296"/>
                <a:chExt cx="192" cy="240"/>
              </a:xfrm>
            </p:grpSpPr>
            <p:sp>
              <p:nvSpPr>
                <p:cNvPr id="26" name="Line 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8" name="Line 7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29" name="Rectangle 74"/>
              <p:cNvSpPr>
                <a:spLocks noChangeArrowheads="1"/>
              </p:cNvSpPr>
              <p:nvPr/>
            </p:nvSpPr>
            <p:spPr bwMode="auto">
              <a:xfrm>
                <a:off x="249" y="2477"/>
                <a:ext cx="771" cy="9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0" name="Oval 75"/>
            <p:cNvSpPr>
              <a:spLocks noChangeArrowheads="1"/>
            </p:cNvSpPr>
            <p:nvPr/>
          </p:nvSpPr>
          <p:spPr bwMode="auto">
            <a:xfrm>
              <a:off x="3920" y="8874"/>
              <a:ext cx="219" cy="219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31" name="Oval 76"/>
            <p:cNvSpPr>
              <a:spLocks noChangeArrowheads="1"/>
            </p:cNvSpPr>
            <p:nvPr/>
          </p:nvSpPr>
          <p:spPr bwMode="auto">
            <a:xfrm>
              <a:off x="2345" y="8863"/>
              <a:ext cx="219" cy="219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32" name="Oval 77"/>
            <p:cNvSpPr>
              <a:spLocks noChangeArrowheads="1"/>
            </p:cNvSpPr>
            <p:nvPr/>
          </p:nvSpPr>
          <p:spPr bwMode="auto">
            <a:xfrm>
              <a:off x="2865" y="8872"/>
              <a:ext cx="219" cy="219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33" name="Oval 78"/>
            <p:cNvSpPr>
              <a:spLocks noChangeArrowheads="1"/>
            </p:cNvSpPr>
            <p:nvPr/>
          </p:nvSpPr>
          <p:spPr bwMode="auto">
            <a:xfrm>
              <a:off x="3406" y="8874"/>
              <a:ext cx="219" cy="219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34" name="Line 79"/>
            <p:cNvSpPr>
              <a:spLocks noChangeShapeType="1"/>
            </p:cNvSpPr>
            <p:nvPr/>
          </p:nvSpPr>
          <p:spPr bwMode="auto">
            <a:xfrm>
              <a:off x="2038" y="8628"/>
              <a:ext cx="22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  <p:grpSp>
          <p:nvGrpSpPr>
            <p:cNvPr id="35" name="Group 109"/>
            <p:cNvGrpSpPr>
              <a:grpSpLocks noChangeAspect="1"/>
            </p:cNvGrpSpPr>
            <p:nvPr/>
          </p:nvGrpSpPr>
          <p:grpSpPr bwMode="auto">
            <a:xfrm>
              <a:off x="4936" y="9020"/>
              <a:ext cx="351" cy="440"/>
              <a:chOff x="624" y="1296"/>
              <a:chExt cx="192" cy="240"/>
            </a:xfrm>
          </p:grpSpPr>
          <p:sp>
            <p:nvSpPr>
              <p:cNvPr id="36" name="Line 110"/>
              <p:cNvSpPr>
                <a:spLocks noChangeAspect="1" noChangeShapeType="1"/>
              </p:cNvSpPr>
              <p:nvPr/>
            </p:nvSpPr>
            <p:spPr bwMode="auto">
              <a:xfrm flipV="1">
                <a:off x="720" y="139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37" name="Line 111"/>
              <p:cNvSpPr>
                <a:spLocks noChangeAspect="1" noChangeShapeType="1"/>
              </p:cNvSpPr>
              <p:nvPr/>
            </p:nvSpPr>
            <p:spPr bwMode="auto">
              <a:xfrm flipV="1">
                <a:off x="72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38" name="Line 1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9" name="Group 113"/>
            <p:cNvGrpSpPr>
              <a:grpSpLocks noChangeAspect="1"/>
            </p:cNvGrpSpPr>
            <p:nvPr/>
          </p:nvGrpSpPr>
          <p:grpSpPr bwMode="auto">
            <a:xfrm>
              <a:off x="5454" y="9020"/>
              <a:ext cx="351" cy="440"/>
              <a:chOff x="624" y="1296"/>
              <a:chExt cx="192" cy="240"/>
            </a:xfrm>
          </p:grpSpPr>
          <p:sp>
            <p:nvSpPr>
              <p:cNvPr id="40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720" y="139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1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72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2" name="Line 1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3" name="Group 117"/>
            <p:cNvGrpSpPr>
              <a:grpSpLocks noChangeAspect="1"/>
            </p:cNvGrpSpPr>
            <p:nvPr/>
          </p:nvGrpSpPr>
          <p:grpSpPr bwMode="auto">
            <a:xfrm>
              <a:off x="5972" y="9020"/>
              <a:ext cx="351" cy="440"/>
              <a:chOff x="624" y="1296"/>
              <a:chExt cx="192" cy="240"/>
            </a:xfrm>
          </p:grpSpPr>
          <p:sp>
            <p:nvSpPr>
              <p:cNvPr id="44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720" y="139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72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6" name="Line 12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7" name="Group 121"/>
            <p:cNvGrpSpPr>
              <a:grpSpLocks noChangeAspect="1"/>
            </p:cNvGrpSpPr>
            <p:nvPr/>
          </p:nvGrpSpPr>
          <p:grpSpPr bwMode="auto">
            <a:xfrm>
              <a:off x="6490" y="9020"/>
              <a:ext cx="351" cy="440"/>
              <a:chOff x="624" y="1296"/>
              <a:chExt cx="192" cy="240"/>
            </a:xfrm>
          </p:grpSpPr>
          <p:sp>
            <p:nvSpPr>
              <p:cNvPr id="48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720" y="139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9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72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50" name="Line 1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1" name="Rectangle 125"/>
            <p:cNvSpPr>
              <a:spLocks noChangeArrowheads="1"/>
            </p:cNvSpPr>
            <p:nvPr/>
          </p:nvSpPr>
          <p:spPr bwMode="auto">
            <a:xfrm>
              <a:off x="4977" y="9458"/>
              <a:ext cx="1759" cy="20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52" name="Oval 126"/>
            <p:cNvSpPr>
              <a:spLocks noChangeArrowheads="1"/>
            </p:cNvSpPr>
            <p:nvPr/>
          </p:nvSpPr>
          <p:spPr bwMode="auto">
            <a:xfrm>
              <a:off x="6674" y="8265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53" name="Oval 127"/>
            <p:cNvSpPr>
              <a:spLocks noChangeArrowheads="1"/>
            </p:cNvSpPr>
            <p:nvPr/>
          </p:nvSpPr>
          <p:spPr bwMode="auto">
            <a:xfrm>
              <a:off x="5004" y="8852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54" name="Oval 128"/>
            <p:cNvSpPr>
              <a:spLocks noChangeArrowheads="1"/>
            </p:cNvSpPr>
            <p:nvPr/>
          </p:nvSpPr>
          <p:spPr bwMode="auto">
            <a:xfrm>
              <a:off x="5339" y="8057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55" name="Oval 129"/>
            <p:cNvSpPr>
              <a:spLocks noChangeArrowheads="1"/>
            </p:cNvSpPr>
            <p:nvPr/>
          </p:nvSpPr>
          <p:spPr bwMode="auto">
            <a:xfrm>
              <a:off x="6044" y="8855"/>
              <a:ext cx="220" cy="21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56" name="Line 130"/>
            <p:cNvSpPr>
              <a:spLocks noChangeShapeType="1"/>
            </p:cNvSpPr>
            <p:nvPr/>
          </p:nvSpPr>
          <p:spPr bwMode="auto">
            <a:xfrm>
              <a:off x="4686" y="8602"/>
              <a:ext cx="22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  <p:sp>
          <p:nvSpPr>
            <p:cNvPr id="57" name="Oval 131"/>
            <p:cNvSpPr>
              <a:spLocks noChangeArrowheads="1"/>
            </p:cNvSpPr>
            <p:nvPr/>
          </p:nvSpPr>
          <p:spPr bwMode="auto">
            <a:xfrm>
              <a:off x="6566" y="8845"/>
              <a:ext cx="218" cy="21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58" name="Oval 132"/>
            <p:cNvSpPr>
              <a:spLocks noChangeArrowheads="1"/>
            </p:cNvSpPr>
            <p:nvPr/>
          </p:nvSpPr>
          <p:spPr bwMode="auto">
            <a:xfrm>
              <a:off x="5531" y="8832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59" name="Oval 133"/>
            <p:cNvSpPr>
              <a:spLocks noChangeArrowheads="1"/>
            </p:cNvSpPr>
            <p:nvPr/>
          </p:nvSpPr>
          <p:spPr bwMode="auto">
            <a:xfrm>
              <a:off x="5846" y="8162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60" name="Oval 134"/>
            <p:cNvSpPr>
              <a:spLocks noChangeArrowheads="1"/>
            </p:cNvSpPr>
            <p:nvPr/>
          </p:nvSpPr>
          <p:spPr bwMode="auto">
            <a:xfrm>
              <a:off x="4916" y="8162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grpSp>
          <p:nvGrpSpPr>
            <p:cNvPr id="61" name="Group 234"/>
            <p:cNvGrpSpPr>
              <a:grpSpLocks noChangeAspect="1"/>
            </p:cNvGrpSpPr>
            <p:nvPr/>
          </p:nvGrpSpPr>
          <p:grpSpPr bwMode="auto">
            <a:xfrm>
              <a:off x="7524" y="9020"/>
              <a:ext cx="351" cy="440"/>
              <a:chOff x="624" y="1296"/>
              <a:chExt cx="192" cy="240"/>
            </a:xfrm>
          </p:grpSpPr>
          <p:sp>
            <p:nvSpPr>
              <p:cNvPr id="62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720" y="139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63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72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64" name="Line 23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65" name="Group 238"/>
            <p:cNvGrpSpPr>
              <a:grpSpLocks noChangeAspect="1"/>
            </p:cNvGrpSpPr>
            <p:nvPr/>
          </p:nvGrpSpPr>
          <p:grpSpPr bwMode="auto">
            <a:xfrm>
              <a:off x="8041" y="9020"/>
              <a:ext cx="351" cy="440"/>
              <a:chOff x="624" y="1296"/>
              <a:chExt cx="192" cy="240"/>
            </a:xfrm>
          </p:grpSpPr>
          <p:sp>
            <p:nvSpPr>
              <p:cNvPr id="66" name="Line 239"/>
              <p:cNvSpPr>
                <a:spLocks noChangeAspect="1" noChangeShapeType="1"/>
              </p:cNvSpPr>
              <p:nvPr/>
            </p:nvSpPr>
            <p:spPr bwMode="auto">
              <a:xfrm flipV="1">
                <a:off x="720" y="139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67" name="Line 240"/>
              <p:cNvSpPr>
                <a:spLocks noChangeAspect="1" noChangeShapeType="1"/>
              </p:cNvSpPr>
              <p:nvPr/>
            </p:nvSpPr>
            <p:spPr bwMode="auto">
              <a:xfrm flipV="1">
                <a:off x="72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68" name="Line 2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69" name="Group 242"/>
            <p:cNvGrpSpPr>
              <a:grpSpLocks noChangeAspect="1"/>
            </p:cNvGrpSpPr>
            <p:nvPr/>
          </p:nvGrpSpPr>
          <p:grpSpPr bwMode="auto">
            <a:xfrm>
              <a:off x="8559" y="9020"/>
              <a:ext cx="351" cy="440"/>
              <a:chOff x="624" y="1296"/>
              <a:chExt cx="192" cy="240"/>
            </a:xfrm>
          </p:grpSpPr>
          <p:sp>
            <p:nvSpPr>
              <p:cNvPr id="70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720" y="139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71" name="Line 244"/>
              <p:cNvSpPr>
                <a:spLocks noChangeAspect="1" noChangeShapeType="1"/>
              </p:cNvSpPr>
              <p:nvPr/>
            </p:nvSpPr>
            <p:spPr bwMode="auto">
              <a:xfrm flipV="1">
                <a:off x="72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72" name="Line 2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73" name="Group 246"/>
            <p:cNvGrpSpPr>
              <a:grpSpLocks noChangeAspect="1"/>
            </p:cNvGrpSpPr>
            <p:nvPr/>
          </p:nvGrpSpPr>
          <p:grpSpPr bwMode="auto">
            <a:xfrm>
              <a:off x="9076" y="9020"/>
              <a:ext cx="351" cy="440"/>
              <a:chOff x="624" y="1296"/>
              <a:chExt cx="192" cy="240"/>
            </a:xfrm>
          </p:grpSpPr>
          <p:sp>
            <p:nvSpPr>
              <p:cNvPr id="74" name="Line 247"/>
              <p:cNvSpPr>
                <a:spLocks noChangeAspect="1" noChangeShapeType="1"/>
              </p:cNvSpPr>
              <p:nvPr/>
            </p:nvSpPr>
            <p:spPr bwMode="auto">
              <a:xfrm flipV="1">
                <a:off x="720" y="1392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75" name="Line 248"/>
              <p:cNvSpPr>
                <a:spLocks noChangeAspect="1" noChangeShapeType="1"/>
              </p:cNvSpPr>
              <p:nvPr/>
            </p:nvSpPr>
            <p:spPr bwMode="auto">
              <a:xfrm flipV="1">
                <a:off x="720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76" name="Line 24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4" y="129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77" name="Rectangle 250"/>
            <p:cNvSpPr>
              <a:spLocks noChangeArrowheads="1"/>
            </p:cNvSpPr>
            <p:nvPr/>
          </p:nvSpPr>
          <p:spPr bwMode="auto">
            <a:xfrm>
              <a:off x="7565" y="9458"/>
              <a:ext cx="1757" cy="20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78" name="Oval 251"/>
            <p:cNvSpPr>
              <a:spLocks noChangeArrowheads="1"/>
            </p:cNvSpPr>
            <p:nvPr/>
          </p:nvSpPr>
          <p:spPr bwMode="auto">
            <a:xfrm>
              <a:off x="9262" y="8265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79" name="Oval 252"/>
            <p:cNvSpPr>
              <a:spLocks noChangeArrowheads="1"/>
            </p:cNvSpPr>
            <p:nvPr/>
          </p:nvSpPr>
          <p:spPr bwMode="auto">
            <a:xfrm>
              <a:off x="8849" y="8010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0" name="Oval 253"/>
            <p:cNvSpPr>
              <a:spLocks noChangeArrowheads="1"/>
            </p:cNvSpPr>
            <p:nvPr/>
          </p:nvSpPr>
          <p:spPr bwMode="auto">
            <a:xfrm>
              <a:off x="7927" y="8057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1" name="Oval 254"/>
            <p:cNvSpPr>
              <a:spLocks noChangeArrowheads="1"/>
            </p:cNvSpPr>
            <p:nvPr/>
          </p:nvSpPr>
          <p:spPr bwMode="auto">
            <a:xfrm>
              <a:off x="8612" y="8905"/>
              <a:ext cx="218" cy="21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2" name="Line 255"/>
            <p:cNvSpPr>
              <a:spLocks noChangeShapeType="1"/>
            </p:cNvSpPr>
            <p:nvPr/>
          </p:nvSpPr>
          <p:spPr bwMode="auto">
            <a:xfrm>
              <a:off x="7274" y="8602"/>
              <a:ext cx="22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  <p:sp>
          <p:nvSpPr>
            <p:cNvPr id="83" name="Oval 256"/>
            <p:cNvSpPr>
              <a:spLocks noChangeArrowheads="1"/>
            </p:cNvSpPr>
            <p:nvPr/>
          </p:nvSpPr>
          <p:spPr bwMode="auto">
            <a:xfrm>
              <a:off x="9162" y="8865"/>
              <a:ext cx="220" cy="21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4" name="Oval 257"/>
            <p:cNvSpPr>
              <a:spLocks noChangeArrowheads="1"/>
            </p:cNvSpPr>
            <p:nvPr/>
          </p:nvSpPr>
          <p:spPr bwMode="auto">
            <a:xfrm>
              <a:off x="8107" y="8872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5" name="Oval 258"/>
            <p:cNvSpPr>
              <a:spLocks noChangeArrowheads="1"/>
            </p:cNvSpPr>
            <p:nvPr/>
          </p:nvSpPr>
          <p:spPr bwMode="auto">
            <a:xfrm>
              <a:off x="8434" y="8162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6" name="Oval 259"/>
            <p:cNvSpPr>
              <a:spLocks noChangeArrowheads="1"/>
            </p:cNvSpPr>
            <p:nvPr/>
          </p:nvSpPr>
          <p:spPr bwMode="auto">
            <a:xfrm>
              <a:off x="7504" y="8162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7" name="Oval 260"/>
            <p:cNvSpPr>
              <a:spLocks noChangeArrowheads="1"/>
            </p:cNvSpPr>
            <p:nvPr/>
          </p:nvSpPr>
          <p:spPr bwMode="auto">
            <a:xfrm>
              <a:off x="8229" y="7907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8" name="Oval 261"/>
            <p:cNvSpPr>
              <a:spLocks noChangeArrowheads="1"/>
            </p:cNvSpPr>
            <p:nvPr/>
          </p:nvSpPr>
          <p:spPr bwMode="auto">
            <a:xfrm>
              <a:off x="7607" y="7927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9" name="Oval 262"/>
            <p:cNvSpPr>
              <a:spLocks noChangeArrowheads="1"/>
            </p:cNvSpPr>
            <p:nvPr/>
          </p:nvSpPr>
          <p:spPr bwMode="auto">
            <a:xfrm>
              <a:off x="8124" y="8217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90" name="Oval 263"/>
            <p:cNvSpPr>
              <a:spLocks noChangeArrowheads="1"/>
            </p:cNvSpPr>
            <p:nvPr/>
          </p:nvSpPr>
          <p:spPr bwMode="auto">
            <a:xfrm>
              <a:off x="8539" y="7907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91" name="Oval 264"/>
            <p:cNvSpPr>
              <a:spLocks noChangeArrowheads="1"/>
            </p:cNvSpPr>
            <p:nvPr/>
          </p:nvSpPr>
          <p:spPr bwMode="auto">
            <a:xfrm>
              <a:off x="9117" y="7990"/>
              <a:ext cx="220" cy="21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92" name="Oval 265"/>
            <p:cNvSpPr>
              <a:spLocks noChangeArrowheads="1"/>
            </p:cNvSpPr>
            <p:nvPr/>
          </p:nvSpPr>
          <p:spPr bwMode="auto">
            <a:xfrm>
              <a:off x="8849" y="8217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93" name="Oval 266"/>
            <p:cNvSpPr>
              <a:spLocks noChangeArrowheads="1"/>
            </p:cNvSpPr>
            <p:nvPr/>
          </p:nvSpPr>
          <p:spPr bwMode="auto">
            <a:xfrm>
              <a:off x="9367" y="8010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94" name="Oval 267"/>
            <p:cNvSpPr>
              <a:spLocks noChangeArrowheads="1"/>
            </p:cNvSpPr>
            <p:nvPr/>
          </p:nvSpPr>
          <p:spPr bwMode="auto">
            <a:xfrm>
              <a:off x="7589" y="8857"/>
              <a:ext cx="218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95" name="Oval 272"/>
            <p:cNvSpPr>
              <a:spLocks noChangeArrowheads="1"/>
            </p:cNvSpPr>
            <p:nvPr/>
          </p:nvSpPr>
          <p:spPr bwMode="auto">
            <a:xfrm>
              <a:off x="7382" y="7907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96" name="Oval 273"/>
            <p:cNvSpPr>
              <a:spLocks noChangeArrowheads="1"/>
            </p:cNvSpPr>
            <p:nvPr/>
          </p:nvSpPr>
          <p:spPr bwMode="auto">
            <a:xfrm>
              <a:off x="8002" y="7699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97" name="Oval 274"/>
            <p:cNvSpPr>
              <a:spLocks noChangeArrowheads="1"/>
            </p:cNvSpPr>
            <p:nvPr/>
          </p:nvSpPr>
          <p:spPr bwMode="auto">
            <a:xfrm>
              <a:off x="8932" y="7804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98" name="Oval 276"/>
            <p:cNvSpPr>
              <a:spLocks noChangeArrowheads="1"/>
            </p:cNvSpPr>
            <p:nvPr/>
          </p:nvSpPr>
          <p:spPr bwMode="auto">
            <a:xfrm>
              <a:off x="9242" y="7804"/>
              <a:ext cx="220" cy="220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</p:grpSp>
      <p:sp>
        <p:nvSpPr>
          <p:cNvPr id="99" name="Freccia a destra rientrata 1">
            <a:extLst>
              <a:ext uri="{FF2B5EF4-FFF2-40B4-BE49-F238E27FC236}">
                <a16:creationId xmlns:a16="http://schemas.microsoft.com/office/drawing/2014/main" id="{56F61C98-5851-B300-573E-1C984EB223CF}"/>
              </a:ext>
            </a:extLst>
          </p:cNvPr>
          <p:cNvSpPr/>
          <p:nvPr/>
        </p:nvSpPr>
        <p:spPr bwMode="auto">
          <a:xfrm>
            <a:off x="4384950" y="5377141"/>
            <a:ext cx="636661" cy="366713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1" grpId="1" animBg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3"/>
          <p:cNvGrpSpPr>
            <a:grpSpLocks noChangeAspect="1"/>
          </p:cNvGrpSpPr>
          <p:nvPr/>
        </p:nvGrpSpPr>
        <p:grpSpPr bwMode="auto">
          <a:xfrm>
            <a:off x="2059623" y="2421255"/>
            <a:ext cx="4652962" cy="2332038"/>
            <a:chOff x="476" y="2931"/>
            <a:chExt cx="1588" cy="1225"/>
          </a:xfrm>
        </p:grpSpPr>
        <p:sp>
          <p:nvSpPr>
            <p:cNvPr id="46096" name="Line 4"/>
            <p:cNvSpPr>
              <a:spLocks noChangeAspect="1" noChangeShapeType="1"/>
            </p:cNvSpPr>
            <p:nvPr/>
          </p:nvSpPr>
          <p:spPr bwMode="auto">
            <a:xfrm>
              <a:off x="476" y="2931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097" name="Line 5"/>
            <p:cNvSpPr>
              <a:spLocks noChangeAspect="1" noChangeShapeType="1"/>
            </p:cNvSpPr>
            <p:nvPr/>
          </p:nvSpPr>
          <p:spPr bwMode="auto">
            <a:xfrm>
              <a:off x="476" y="4156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6083" name="Freeform 6"/>
          <p:cNvSpPr>
            <a:spLocks noChangeAspect="1"/>
          </p:cNvSpPr>
          <p:nvPr/>
        </p:nvSpPr>
        <p:spPr bwMode="auto">
          <a:xfrm>
            <a:off x="2212023" y="2560955"/>
            <a:ext cx="4168775" cy="2147888"/>
          </a:xfrm>
          <a:custGeom>
            <a:avLst/>
            <a:gdLst>
              <a:gd name="T0" fmla="*/ 0 w 1423"/>
              <a:gd name="T1" fmla="*/ 162872311 h 1129"/>
              <a:gd name="T2" fmla="*/ 2147483646 w 1423"/>
              <a:gd name="T3" fmla="*/ 557385497 h 1129"/>
              <a:gd name="T4" fmla="*/ 2147483646 w 1423"/>
              <a:gd name="T5" fmla="*/ 2147483646 h 1129"/>
              <a:gd name="T6" fmla="*/ 2147483646 w 1423"/>
              <a:gd name="T7" fmla="*/ 2147483646 h 11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3" h="1129">
                <a:moveTo>
                  <a:pt x="0" y="45"/>
                </a:moveTo>
                <a:cubicBezTo>
                  <a:pt x="78" y="62"/>
                  <a:pt x="309" y="0"/>
                  <a:pt x="470" y="154"/>
                </a:cubicBezTo>
                <a:cubicBezTo>
                  <a:pt x="631" y="308"/>
                  <a:pt x="810" y="811"/>
                  <a:pt x="969" y="970"/>
                </a:cubicBezTo>
                <a:cubicBezTo>
                  <a:pt x="1128" y="1129"/>
                  <a:pt x="1340" y="1083"/>
                  <a:pt x="1423" y="110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084" name="Text Box 7"/>
          <p:cNvSpPr txBox="1">
            <a:spLocks noChangeAspect="1" noChangeArrowheads="1"/>
          </p:cNvSpPr>
          <p:nvPr/>
        </p:nvSpPr>
        <p:spPr bwMode="auto">
          <a:xfrm rot="-5400000">
            <a:off x="903605" y="3469323"/>
            <a:ext cx="16398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/>
              <a:t>B/B</a:t>
            </a:r>
            <a:r>
              <a:rPr lang="it-IT" altLang="it-IT" sz="1800" b="1" baseline="-25000"/>
              <a:t>0</a:t>
            </a:r>
          </a:p>
        </p:txBody>
      </p:sp>
      <p:sp>
        <p:nvSpPr>
          <p:cNvPr id="46085" name="Text Box 8"/>
          <p:cNvSpPr txBox="1">
            <a:spLocks noChangeAspect="1" noChangeArrowheads="1"/>
          </p:cNvSpPr>
          <p:nvPr/>
        </p:nvSpPr>
        <p:spPr bwMode="auto">
          <a:xfrm>
            <a:off x="5459717" y="4777953"/>
            <a:ext cx="4103949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/>
              <a:t>log concentrazione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/>
              <a:t> </a:t>
            </a:r>
            <a:r>
              <a:rPr lang="it-IT" altLang="it-IT" sz="1600" b="1" dirty="0" err="1"/>
              <a:t>analita</a:t>
            </a:r>
            <a:endParaRPr lang="it-IT" altLang="it-IT" sz="1600" b="1" dirty="0"/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532765" y="157163"/>
            <a:ext cx="79581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PARAMETRI QUANTITATIVI</a:t>
            </a:r>
            <a:endParaRPr lang="it-IT" altLang="it-IT" sz="2000" b="1"/>
          </a:p>
        </p:txBody>
      </p:sp>
      <p:sp>
        <p:nvSpPr>
          <p:cNvPr id="46087" name="Line 12"/>
          <p:cNvSpPr>
            <a:spLocks noChangeShapeType="1"/>
          </p:cNvSpPr>
          <p:nvPr/>
        </p:nvSpPr>
        <p:spPr bwMode="auto">
          <a:xfrm flipH="1">
            <a:off x="4069398" y="2637155"/>
            <a:ext cx="129540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5202873" y="1881505"/>
            <a:ext cx="235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00FF"/>
                </a:solidFill>
              </a:rPr>
              <a:t>Sensibilità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pendenza della curva</a:t>
            </a:r>
          </a:p>
        </p:txBody>
      </p:sp>
      <p:sp>
        <p:nvSpPr>
          <p:cNvPr id="46089" name="Line 14"/>
          <p:cNvSpPr>
            <a:spLocks noChangeShapeType="1"/>
          </p:cNvSpPr>
          <p:nvPr/>
        </p:nvSpPr>
        <p:spPr bwMode="auto">
          <a:xfrm>
            <a:off x="3493135" y="2780030"/>
            <a:ext cx="0" cy="252095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090" name="Line 15"/>
          <p:cNvSpPr>
            <a:spLocks noChangeShapeType="1"/>
          </p:cNvSpPr>
          <p:nvPr/>
        </p:nvSpPr>
        <p:spPr bwMode="auto">
          <a:xfrm>
            <a:off x="4932998" y="4292918"/>
            <a:ext cx="0" cy="1008062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091" name="Text Box 16"/>
          <p:cNvSpPr txBox="1">
            <a:spLocks noChangeArrowheads="1"/>
          </p:cNvSpPr>
          <p:nvPr/>
        </p:nvSpPr>
        <p:spPr bwMode="auto">
          <a:xfrm>
            <a:off x="2053273" y="5445443"/>
            <a:ext cx="403225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B050"/>
                </a:solidFill>
              </a:rPr>
              <a:t>Intervallo dinamico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Convenzionalmente compreso fra </a:t>
            </a:r>
            <a:r>
              <a:rPr lang="it-IT" altLang="it-IT" sz="1800" b="1" dirty="0"/>
              <a:t>B/B</a:t>
            </a:r>
            <a:r>
              <a:rPr lang="it-IT" altLang="it-IT" sz="1800" b="1" baseline="-25000" dirty="0"/>
              <a:t>0</a:t>
            </a:r>
            <a:r>
              <a:rPr lang="it-IT" altLang="it-IT" sz="1800" b="1" dirty="0"/>
              <a:t> </a:t>
            </a:r>
            <a:r>
              <a:rPr lang="it-IT" altLang="it-IT" sz="1800" b="1" dirty="0">
                <a:solidFill>
                  <a:srgbClr val="FF0000"/>
                </a:solidFill>
              </a:rPr>
              <a:t>90%</a:t>
            </a:r>
            <a:r>
              <a:rPr lang="it-IT" altLang="it-IT" sz="1800" b="1" dirty="0"/>
              <a:t>  e    B/B</a:t>
            </a:r>
            <a:r>
              <a:rPr lang="it-IT" altLang="it-IT" sz="1800" b="1" baseline="-25000" dirty="0"/>
              <a:t>0</a:t>
            </a:r>
            <a:r>
              <a:rPr lang="it-IT" altLang="it-IT" sz="1800" b="1" dirty="0"/>
              <a:t> </a:t>
            </a:r>
            <a:r>
              <a:rPr lang="it-IT" altLang="it-IT" sz="18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10%</a:t>
            </a:r>
          </a:p>
        </p:txBody>
      </p:sp>
      <p:sp>
        <p:nvSpPr>
          <p:cNvPr id="46092" name="Text Box 17"/>
          <p:cNvSpPr txBox="1">
            <a:spLocks noChangeArrowheads="1"/>
          </p:cNvSpPr>
          <p:nvPr/>
        </p:nvSpPr>
        <p:spPr bwMode="auto">
          <a:xfrm>
            <a:off x="756285" y="1128205"/>
            <a:ext cx="4032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00FF"/>
                </a:solidFill>
              </a:rPr>
              <a:t>Limite di rivelazione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Calcolato in funzione della deviazione standard di B</a:t>
            </a:r>
            <a:r>
              <a:rPr lang="it-IT" altLang="it-IT" sz="1800" baseline="-25000" dirty="0"/>
              <a:t>0</a:t>
            </a:r>
            <a:endParaRPr lang="it-IT" altLang="it-IT" sz="1800" dirty="0"/>
          </a:p>
        </p:txBody>
      </p:sp>
      <p:sp>
        <p:nvSpPr>
          <p:cNvPr id="46093" name="Line 18"/>
          <p:cNvSpPr>
            <a:spLocks noChangeShapeType="1"/>
          </p:cNvSpPr>
          <p:nvPr/>
        </p:nvSpPr>
        <p:spPr bwMode="auto">
          <a:xfrm>
            <a:off x="3059832" y="2165667"/>
            <a:ext cx="0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094" name="Text Box 19"/>
          <p:cNvSpPr txBox="1">
            <a:spLocks noChangeArrowheads="1"/>
          </p:cNvSpPr>
          <p:nvPr/>
        </p:nvSpPr>
        <p:spPr bwMode="auto">
          <a:xfrm>
            <a:off x="5268579" y="3544984"/>
            <a:ext cx="3470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 err="1">
                <a:solidFill>
                  <a:srgbClr val="0000FF"/>
                </a:solidFill>
              </a:rPr>
              <a:t>Midrange</a:t>
            </a:r>
            <a:endParaRPr lang="it-IT" altLang="it-IT" sz="1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Concentrazione corrispondente a </a:t>
            </a:r>
            <a:r>
              <a:rPr lang="it-IT" altLang="it-IT" sz="1200" b="1" dirty="0"/>
              <a:t>B/B</a:t>
            </a:r>
            <a:r>
              <a:rPr lang="it-IT" altLang="it-IT" sz="1200" b="1" baseline="-25000" dirty="0"/>
              <a:t>0</a:t>
            </a:r>
            <a:r>
              <a:rPr lang="it-IT" altLang="it-IT" sz="1200" b="1" dirty="0"/>
              <a:t> 50%</a:t>
            </a:r>
          </a:p>
        </p:txBody>
      </p:sp>
      <p:sp>
        <p:nvSpPr>
          <p:cNvPr id="46095" name="Line 20"/>
          <p:cNvSpPr>
            <a:spLocks noChangeShapeType="1"/>
          </p:cNvSpPr>
          <p:nvPr/>
        </p:nvSpPr>
        <p:spPr bwMode="auto">
          <a:xfrm flipH="1">
            <a:off x="4428173" y="3716655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Line 14"/>
          <p:cNvSpPr>
            <a:spLocks noChangeShapeType="1"/>
          </p:cNvSpPr>
          <p:nvPr/>
        </p:nvSpPr>
        <p:spPr bwMode="auto">
          <a:xfrm>
            <a:off x="2054225" y="2792095"/>
            <a:ext cx="1438910" cy="41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Line 14"/>
          <p:cNvSpPr>
            <a:spLocks noChangeShapeType="1"/>
          </p:cNvSpPr>
          <p:nvPr/>
        </p:nvSpPr>
        <p:spPr bwMode="auto">
          <a:xfrm>
            <a:off x="2037715" y="4354195"/>
            <a:ext cx="2953385" cy="254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Text Box 3"/>
          <p:cNvSpPr txBox="1"/>
          <p:nvPr/>
        </p:nvSpPr>
        <p:spPr>
          <a:xfrm>
            <a:off x="1413193" y="2675668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t-IT" altLang="it-IT" b="1" dirty="0">
                <a:solidFill>
                  <a:srgbClr val="FF0000"/>
                </a:solidFill>
                <a:sym typeface="+mn-ea"/>
              </a:rPr>
              <a:t>90%</a:t>
            </a:r>
            <a:endParaRPr lang="en-US" dirty="0"/>
          </a:p>
        </p:txBody>
      </p:sp>
      <p:sp>
        <p:nvSpPr>
          <p:cNvPr id="5" name="Text Box 4"/>
          <p:cNvSpPr txBox="1"/>
          <p:nvPr/>
        </p:nvSpPr>
        <p:spPr>
          <a:xfrm>
            <a:off x="1343344" y="4170045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10%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4" name="Text Box 6"/>
          <p:cNvSpPr txBox="1">
            <a:spLocks noChangeArrowheads="1"/>
          </p:cNvSpPr>
          <p:nvPr/>
        </p:nvSpPr>
        <p:spPr bwMode="auto">
          <a:xfrm>
            <a:off x="1112841" y="1722428"/>
            <a:ext cx="2547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latin typeface="Arial Narrow" panose="020B0606020202030204" pitchFamily="34" charset="0"/>
              </a:rPr>
              <a:t>Campione  </a:t>
            </a:r>
            <a:r>
              <a:rPr lang="it-IT" altLang="it-IT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44075" name="Text Box 7"/>
          <p:cNvSpPr txBox="1">
            <a:spLocks noChangeArrowheads="1"/>
          </p:cNvSpPr>
          <p:nvPr/>
        </p:nvSpPr>
        <p:spPr bwMode="auto">
          <a:xfrm>
            <a:off x="2867369" y="1763883"/>
            <a:ext cx="36260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latin typeface="Arial Narrow" panose="020B0606020202030204" pitchFamily="34" charset="0"/>
              </a:rPr>
              <a:t>Campione </a:t>
            </a:r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Y</a:t>
            </a:r>
          </a:p>
        </p:txBody>
      </p:sp>
      <p:sp>
        <p:nvSpPr>
          <p:cNvPr id="44077" name="Line 9"/>
          <p:cNvSpPr>
            <a:spLocks noChangeShapeType="1"/>
          </p:cNvSpPr>
          <p:nvPr/>
        </p:nvSpPr>
        <p:spPr bwMode="auto">
          <a:xfrm>
            <a:off x="3779912" y="2163993"/>
            <a:ext cx="0" cy="42481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grpSp>
        <p:nvGrpSpPr>
          <p:cNvPr id="44079" name="Group 80"/>
          <p:cNvGrpSpPr/>
          <p:nvPr/>
        </p:nvGrpSpPr>
        <p:grpSpPr bwMode="auto">
          <a:xfrm>
            <a:off x="1830474" y="2606675"/>
            <a:ext cx="1663965" cy="3527423"/>
            <a:chOff x="1842" y="1771"/>
            <a:chExt cx="919" cy="2222"/>
          </a:xfrm>
        </p:grpSpPr>
        <p:grpSp>
          <p:nvGrpSpPr>
            <p:cNvPr id="44198" name="Group 81"/>
            <p:cNvGrpSpPr/>
            <p:nvPr/>
          </p:nvGrpSpPr>
          <p:grpSpPr bwMode="auto">
            <a:xfrm>
              <a:off x="1897" y="2081"/>
              <a:ext cx="762" cy="258"/>
              <a:chOff x="231" y="2285"/>
              <a:chExt cx="835" cy="283"/>
            </a:xfrm>
          </p:grpSpPr>
          <p:grpSp>
            <p:nvGrpSpPr>
              <p:cNvPr id="44262" name="Group 82"/>
              <p:cNvGrpSpPr>
                <a:grpSpLocks noChangeAspect="1"/>
              </p:cNvGrpSpPr>
              <p:nvPr/>
            </p:nvGrpSpPr>
            <p:grpSpPr bwMode="auto">
              <a:xfrm>
                <a:off x="231" y="2285"/>
                <a:ext cx="154" cy="193"/>
                <a:chOff x="624" y="1296"/>
                <a:chExt cx="192" cy="240"/>
              </a:xfrm>
            </p:grpSpPr>
            <p:sp>
              <p:nvSpPr>
                <p:cNvPr id="44276" name="Line 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77" name="Line 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78" name="Line 8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263" name="Group 86"/>
              <p:cNvGrpSpPr>
                <a:grpSpLocks noChangeAspect="1"/>
              </p:cNvGrpSpPr>
              <p:nvPr/>
            </p:nvGrpSpPr>
            <p:grpSpPr bwMode="auto">
              <a:xfrm>
                <a:off x="458" y="2285"/>
                <a:ext cx="154" cy="193"/>
                <a:chOff x="624" y="1296"/>
                <a:chExt cx="192" cy="240"/>
              </a:xfrm>
            </p:grpSpPr>
            <p:sp>
              <p:nvSpPr>
                <p:cNvPr id="44273" name="Line 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74" name="Line 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75" name="Line 8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264" name="Group 90"/>
              <p:cNvGrpSpPr>
                <a:grpSpLocks noChangeAspect="1"/>
              </p:cNvGrpSpPr>
              <p:nvPr/>
            </p:nvGrpSpPr>
            <p:grpSpPr bwMode="auto">
              <a:xfrm>
                <a:off x="685" y="2285"/>
                <a:ext cx="154" cy="193"/>
                <a:chOff x="624" y="1296"/>
                <a:chExt cx="192" cy="240"/>
              </a:xfrm>
            </p:grpSpPr>
            <p:sp>
              <p:nvSpPr>
                <p:cNvPr id="44270" name="Line 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71" name="Line 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72" name="Line 9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265" name="Group 94"/>
              <p:cNvGrpSpPr>
                <a:grpSpLocks noChangeAspect="1"/>
              </p:cNvGrpSpPr>
              <p:nvPr/>
            </p:nvGrpSpPr>
            <p:grpSpPr bwMode="auto">
              <a:xfrm>
                <a:off x="912" y="2285"/>
                <a:ext cx="154" cy="193"/>
                <a:chOff x="624" y="1296"/>
                <a:chExt cx="192" cy="240"/>
              </a:xfrm>
            </p:grpSpPr>
            <p:sp>
              <p:nvSpPr>
                <p:cNvPr id="44267" name="Line 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68" name="Line 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69" name="Line 9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266" name="Rectangle 98"/>
              <p:cNvSpPr>
                <a:spLocks noChangeArrowheads="1"/>
              </p:cNvSpPr>
              <p:nvPr/>
            </p:nvSpPr>
            <p:spPr bwMode="auto">
              <a:xfrm>
                <a:off x="249" y="2477"/>
                <a:ext cx="771" cy="9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4199" name="Oval 99"/>
            <p:cNvSpPr>
              <a:spLocks noChangeArrowheads="1"/>
            </p:cNvSpPr>
            <p:nvPr/>
          </p:nvSpPr>
          <p:spPr bwMode="auto">
            <a:xfrm>
              <a:off x="2493" y="1843"/>
              <a:ext cx="87" cy="8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200" name="Oval 100"/>
            <p:cNvSpPr>
              <a:spLocks noChangeArrowheads="1"/>
            </p:cNvSpPr>
            <p:nvPr/>
          </p:nvSpPr>
          <p:spPr bwMode="auto">
            <a:xfrm>
              <a:off x="1914" y="1843"/>
              <a:ext cx="87" cy="8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201" name="Oval 101"/>
            <p:cNvSpPr>
              <a:spLocks noChangeArrowheads="1"/>
            </p:cNvSpPr>
            <p:nvPr/>
          </p:nvSpPr>
          <p:spPr bwMode="auto">
            <a:xfrm>
              <a:off x="2198" y="1802"/>
              <a:ext cx="88" cy="87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202" name="Oval 102"/>
            <p:cNvSpPr>
              <a:spLocks noChangeArrowheads="1"/>
            </p:cNvSpPr>
            <p:nvPr/>
          </p:nvSpPr>
          <p:spPr bwMode="auto">
            <a:xfrm>
              <a:off x="2322" y="1926"/>
              <a:ext cx="88" cy="87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203" name="Oval 103"/>
            <p:cNvSpPr>
              <a:spLocks noChangeArrowheads="1"/>
            </p:cNvSpPr>
            <p:nvPr/>
          </p:nvSpPr>
          <p:spPr bwMode="auto">
            <a:xfrm>
              <a:off x="2075" y="1771"/>
              <a:ext cx="88" cy="8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204" name="Oval 104"/>
            <p:cNvSpPr>
              <a:spLocks noChangeArrowheads="1"/>
            </p:cNvSpPr>
            <p:nvPr/>
          </p:nvSpPr>
          <p:spPr bwMode="auto">
            <a:xfrm>
              <a:off x="2618" y="1926"/>
              <a:ext cx="87" cy="8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205" name="Oval 105"/>
            <p:cNvSpPr>
              <a:spLocks noChangeArrowheads="1"/>
            </p:cNvSpPr>
            <p:nvPr/>
          </p:nvSpPr>
          <p:spPr bwMode="auto">
            <a:xfrm>
              <a:off x="2323" y="1807"/>
              <a:ext cx="88" cy="8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206" name="Oval 106"/>
            <p:cNvSpPr>
              <a:spLocks noChangeArrowheads="1"/>
            </p:cNvSpPr>
            <p:nvPr/>
          </p:nvSpPr>
          <p:spPr bwMode="auto">
            <a:xfrm>
              <a:off x="2039" y="1926"/>
              <a:ext cx="87" cy="8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grpSp>
          <p:nvGrpSpPr>
            <p:cNvPr id="44207" name="Group 107"/>
            <p:cNvGrpSpPr/>
            <p:nvPr/>
          </p:nvGrpSpPr>
          <p:grpSpPr bwMode="auto">
            <a:xfrm>
              <a:off x="1842" y="3568"/>
              <a:ext cx="919" cy="425"/>
              <a:chOff x="1842" y="3568"/>
              <a:chExt cx="919" cy="425"/>
            </a:xfrm>
          </p:grpSpPr>
          <p:grpSp>
            <p:nvGrpSpPr>
              <p:cNvPr id="44235" name="Group 108"/>
              <p:cNvGrpSpPr/>
              <p:nvPr/>
            </p:nvGrpSpPr>
            <p:grpSpPr bwMode="auto">
              <a:xfrm>
                <a:off x="1942" y="3735"/>
                <a:ext cx="762" cy="258"/>
                <a:chOff x="231" y="2285"/>
                <a:chExt cx="835" cy="283"/>
              </a:xfrm>
            </p:grpSpPr>
            <p:grpSp>
              <p:nvGrpSpPr>
                <p:cNvPr id="44245" name="Group 109"/>
                <p:cNvGrpSpPr>
                  <a:grpSpLocks noChangeAspect="1"/>
                </p:cNvGrpSpPr>
                <p:nvPr/>
              </p:nvGrpSpPr>
              <p:grpSpPr bwMode="auto">
                <a:xfrm>
                  <a:off x="231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59" name="Line 11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60" name="Line 11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61" name="Line 1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246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458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56" name="Line 11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57" name="Line 11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58" name="Line 116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247" name="Group 117"/>
                <p:cNvGrpSpPr>
                  <a:grpSpLocks noChangeAspect="1"/>
                </p:cNvGrpSpPr>
                <p:nvPr/>
              </p:nvGrpSpPr>
              <p:grpSpPr bwMode="auto">
                <a:xfrm>
                  <a:off x="685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53" name="Line 1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54" name="Line 1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55" name="Line 12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248" name="Group 121"/>
                <p:cNvGrpSpPr>
                  <a:grpSpLocks noChangeAspect="1"/>
                </p:cNvGrpSpPr>
                <p:nvPr/>
              </p:nvGrpSpPr>
              <p:grpSpPr bwMode="auto">
                <a:xfrm>
                  <a:off x="912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50" name="Line 12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51" name="Line 1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52" name="Line 1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249" name="Rectangle 125"/>
                <p:cNvSpPr>
                  <a:spLocks noChangeArrowheads="1"/>
                </p:cNvSpPr>
                <p:nvPr/>
              </p:nvSpPr>
              <p:spPr bwMode="auto">
                <a:xfrm>
                  <a:off x="249" y="2477"/>
                  <a:ext cx="771" cy="91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237" name="Oval 127"/>
              <p:cNvSpPr>
                <a:spLocks noChangeArrowheads="1"/>
              </p:cNvSpPr>
              <p:nvPr/>
            </p:nvSpPr>
            <p:spPr bwMode="auto">
              <a:xfrm>
                <a:off x="1969" y="3668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39" name="Oval 129"/>
              <p:cNvSpPr>
                <a:spLocks noChangeArrowheads="1"/>
              </p:cNvSpPr>
              <p:nvPr/>
            </p:nvSpPr>
            <p:spPr bwMode="auto">
              <a:xfrm>
                <a:off x="2385" y="3669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40" name="Line 130"/>
              <p:cNvSpPr>
                <a:spLocks noChangeShapeType="1"/>
              </p:cNvSpPr>
              <p:nvPr/>
            </p:nvSpPr>
            <p:spPr bwMode="auto">
              <a:xfrm>
                <a:off x="1842" y="3568"/>
                <a:ext cx="9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41" name="Oval 131"/>
              <p:cNvSpPr>
                <a:spLocks noChangeArrowheads="1"/>
              </p:cNvSpPr>
              <p:nvPr/>
            </p:nvSpPr>
            <p:spPr bwMode="auto">
              <a:xfrm>
                <a:off x="2594" y="3665"/>
                <a:ext cx="87" cy="87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42" name="Oval 132"/>
              <p:cNvSpPr>
                <a:spLocks noChangeArrowheads="1"/>
              </p:cNvSpPr>
              <p:nvPr/>
            </p:nvSpPr>
            <p:spPr bwMode="auto">
              <a:xfrm>
                <a:off x="2180" y="3660"/>
                <a:ext cx="87" cy="88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4208" name="Group 135"/>
            <p:cNvGrpSpPr/>
            <p:nvPr/>
          </p:nvGrpSpPr>
          <p:grpSpPr bwMode="auto">
            <a:xfrm>
              <a:off x="1922" y="2583"/>
              <a:ext cx="802" cy="542"/>
              <a:chOff x="1605" y="2472"/>
              <a:chExt cx="880" cy="595"/>
            </a:xfrm>
          </p:grpSpPr>
          <p:grpSp>
            <p:nvGrpSpPr>
              <p:cNvPr id="44209" name="Group 136"/>
              <p:cNvGrpSpPr/>
              <p:nvPr/>
            </p:nvGrpSpPr>
            <p:grpSpPr bwMode="auto">
              <a:xfrm>
                <a:off x="1605" y="2784"/>
                <a:ext cx="835" cy="283"/>
                <a:chOff x="231" y="2285"/>
                <a:chExt cx="835" cy="283"/>
              </a:xfrm>
            </p:grpSpPr>
            <p:grpSp>
              <p:nvGrpSpPr>
                <p:cNvPr id="44218" name="Group 137"/>
                <p:cNvGrpSpPr>
                  <a:grpSpLocks noChangeAspect="1"/>
                </p:cNvGrpSpPr>
                <p:nvPr/>
              </p:nvGrpSpPr>
              <p:grpSpPr bwMode="auto">
                <a:xfrm>
                  <a:off x="231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32" name="Line 13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33" name="Line 13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34" name="Line 14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219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458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29" name="Line 14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30" name="Line 1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31" name="Line 14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220" name="Group 145"/>
                <p:cNvGrpSpPr>
                  <a:grpSpLocks noChangeAspect="1"/>
                </p:cNvGrpSpPr>
                <p:nvPr/>
              </p:nvGrpSpPr>
              <p:grpSpPr bwMode="auto">
                <a:xfrm>
                  <a:off x="685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26" name="Line 14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27" name="Line 14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28" name="Line 14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221" name="Group 149"/>
                <p:cNvGrpSpPr>
                  <a:grpSpLocks noChangeAspect="1"/>
                </p:cNvGrpSpPr>
                <p:nvPr/>
              </p:nvGrpSpPr>
              <p:grpSpPr bwMode="auto">
                <a:xfrm>
                  <a:off x="912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223" name="Line 15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24" name="Line 15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225" name="Line 15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222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9" y="2477"/>
                  <a:ext cx="771" cy="91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210" name="Oval 154"/>
              <p:cNvSpPr>
                <a:spLocks noChangeArrowheads="1"/>
              </p:cNvSpPr>
              <p:nvPr/>
            </p:nvSpPr>
            <p:spPr bwMode="auto">
              <a:xfrm>
                <a:off x="2389" y="247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11" name="Oval 155"/>
              <p:cNvSpPr>
                <a:spLocks noChangeArrowheads="1"/>
              </p:cNvSpPr>
              <p:nvPr/>
            </p:nvSpPr>
            <p:spPr bwMode="auto">
              <a:xfrm>
                <a:off x="1639" y="27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12" name="Oval 156"/>
              <p:cNvSpPr>
                <a:spLocks noChangeArrowheads="1"/>
              </p:cNvSpPr>
              <p:nvPr/>
            </p:nvSpPr>
            <p:spPr bwMode="auto">
              <a:xfrm>
                <a:off x="1781" y="247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13" name="Oval 157"/>
              <p:cNvSpPr>
                <a:spLocks noChangeArrowheads="1"/>
              </p:cNvSpPr>
              <p:nvPr/>
            </p:nvSpPr>
            <p:spPr bwMode="auto">
              <a:xfrm>
                <a:off x="2096" y="2705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14" name="Oval 158"/>
              <p:cNvSpPr>
                <a:spLocks noChangeArrowheads="1"/>
              </p:cNvSpPr>
              <p:nvPr/>
            </p:nvSpPr>
            <p:spPr bwMode="auto">
              <a:xfrm>
                <a:off x="2014" y="2522"/>
                <a:ext cx="96" cy="9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15" name="Oval 159"/>
              <p:cNvSpPr>
                <a:spLocks noChangeArrowheads="1"/>
              </p:cNvSpPr>
              <p:nvPr/>
            </p:nvSpPr>
            <p:spPr bwMode="auto">
              <a:xfrm>
                <a:off x="1606" y="2522"/>
                <a:ext cx="96" cy="9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16" name="Oval 160"/>
              <p:cNvSpPr>
                <a:spLocks noChangeArrowheads="1"/>
              </p:cNvSpPr>
              <p:nvPr/>
            </p:nvSpPr>
            <p:spPr bwMode="auto">
              <a:xfrm>
                <a:off x="1867" y="2714"/>
                <a:ext cx="96" cy="9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217" name="Oval 161"/>
              <p:cNvSpPr>
                <a:spLocks noChangeArrowheads="1"/>
              </p:cNvSpPr>
              <p:nvPr/>
            </p:nvSpPr>
            <p:spPr bwMode="auto">
              <a:xfrm>
                <a:off x="2315" y="2704"/>
                <a:ext cx="96" cy="96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44080" name="Group 162"/>
          <p:cNvGrpSpPr/>
          <p:nvPr/>
        </p:nvGrpSpPr>
        <p:grpSpPr bwMode="auto">
          <a:xfrm>
            <a:off x="4078620" y="2498226"/>
            <a:ext cx="1663965" cy="3682998"/>
            <a:chOff x="2877" y="1673"/>
            <a:chExt cx="919" cy="2320"/>
          </a:xfrm>
        </p:grpSpPr>
        <p:sp>
          <p:nvSpPr>
            <p:cNvPr id="44081" name="Oval 163"/>
            <p:cNvSpPr>
              <a:spLocks noChangeArrowheads="1"/>
            </p:cNvSpPr>
            <p:nvPr/>
          </p:nvSpPr>
          <p:spPr bwMode="auto">
            <a:xfrm>
              <a:off x="3369" y="2798"/>
              <a:ext cx="87" cy="87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82" name="Oval 164"/>
            <p:cNvSpPr>
              <a:spLocks noChangeArrowheads="1"/>
            </p:cNvSpPr>
            <p:nvPr/>
          </p:nvSpPr>
          <p:spPr bwMode="auto">
            <a:xfrm>
              <a:off x="3534" y="2638"/>
              <a:ext cx="87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83" name="Oval 165"/>
            <p:cNvSpPr>
              <a:spLocks noChangeArrowheads="1"/>
            </p:cNvSpPr>
            <p:nvPr/>
          </p:nvSpPr>
          <p:spPr bwMode="auto">
            <a:xfrm>
              <a:off x="3084" y="2504"/>
              <a:ext cx="87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grpSp>
          <p:nvGrpSpPr>
            <p:cNvPr id="44084" name="Group 166"/>
            <p:cNvGrpSpPr/>
            <p:nvPr/>
          </p:nvGrpSpPr>
          <p:grpSpPr bwMode="auto">
            <a:xfrm>
              <a:off x="2935" y="1673"/>
              <a:ext cx="808" cy="666"/>
              <a:chOff x="2725" y="1565"/>
              <a:chExt cx="886" cy="731"/>
            </a:xfrm>
          </p:grpSpPr>
          <p:grpSp>
            <p:nvGrpSpPr>
              <p:cNvPr id="44164" name="Group 167"/>
              <p:cNvGrpSpPr/>
              <p:nvPr/>
            </p:nvGrpSpPr>
            <p:grpSpPr bwMode="auto">
              <a:xfrm>
                <a:off x="2725" y="2013"/>
                <a:ext cx="835" cy="283"/>
                <a:chOff x="231" y="2285"/>
                <a:chExt cx="835" cy="283"/>
              </a:xfrm>
            </p:grpSpPr>
            <p:grpSp>
              <p:nvGrpSpPr>
                <p:cNvPr id="44181" name="Group 168"/>
                <p:cNvGrpSpPr>
                  <a:grpSpLocks noChangeAspect="1"/>
                </p:cNvGrpSpPr>
                <p:nvPr/>
              </p:nvGrpSpPr>
              <p:grpSpPr bwMode="auto">
                <a:xfrm>
                  <a:off x="231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9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96" name="Line 1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9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182" name="Group 172"/>
                <p:cNvGrpSpPr>
                  <a:grpSpLocks noChangeAspect="1"/>
                </p:cNvGrpSpPr>
                <p:nvPr/>
              </p:nvGrpSpPr>
              <p:grpSpPr bwMode="auto">
                <a:xfrm>
                  <a:off x="458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92" name="Line 17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93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94" name="Line 17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183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685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8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90" name="Line 17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9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184" name="Group 180"/>
                <p:cNvGrpSpPr>
                  <a:grpSpLocks noChangeAspect="1"/>
                </p:cNvGrpSpPr>
                <p:nvPr/>
              </p:nvGrpSpPr>
              <p:grpSpPr bwMode="auto">
                <a:xfrm>
                  <a:off x="912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86" name="Line 18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87" name="Line 1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88" name="Line 18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185" name="Rectangle 184"/>
                <p:cNvSpPr>
                  <a:spLocks noChangeArrowheads="1"/>
                </p:cNvSpPr>
                <p:nvPr/>
              </p:nvSpPr>
              <p:spPr bwMode="auto">
                <a:xfrm>
                  <a:off x="249" y="2477"/>
                  <a:ext cx="771" cy="91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165" name="Oval 185"/>
              <p:cNvSpPr>
                <a:spLocks noChangeArrowheads="1"/>
              </p:cNvSpPr>
              <p:nvPr/>
            </p:nvSpPr>
            <p:spPr bwMode="auto">
              <a:xfrm>
                <a:off x="3419" y="183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66" name="Oval 186"/>
              <p:cNvSpPr>
                <a:spLocks noChangeArrowheads="1"/>
              </p:cNvSpPr>
              <p:nvPr/>
            </p:nvSpPr>
            <p:spPr bwMode="auto">
              <a:xfrm>
                <a:off x="2743" y="183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67" name="Oval 187"/>
              <p:cNvSpPr>
                <a:spLocks noChangeArrowheads="1"/>
              </p:cNvSpPr>
              <p:nvPr/>
            </p:nvSpPr>
            <p:spPr bwMode="auto">
              <a:xfrm>
                <a:off x="3055" y="170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68" name="Oval 188"/>
              <p:cNvSpPr>
                <a:spLocks noChangeArrowheads="1"/>
              </p:cNvSpPr>
              <p:nvPr/>
            </p:nvSpPr>
            <p:spPr bwMode="auto">
              <a:xfrm>
                <a:off x="3191" y="184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69" name="Oval 189"/>
              <p:cNvSpPr>
                <a:spLocks noChangeArrowheads="1"/>
              </p:cNvSpPr>
              <p:nvPr/>
            </p:nvSpPr>
            <p:spPr bwMode="auto">
              <a:xfrm>
                <a:off x="2965" y="174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70" name="Oval 190"/>
              <p:cNvSpPr>
                <a:spLocks noChangeArrowheads="1"/>
              </p:cNvSpPr>
              <p:nvPr/>
            </p:nvSpPr>
            <p:spPr bwMode="auto">
              <a:xfrm>
                <a:off x="3515" y="1883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71" name="Oval 191"/>
              <p:cNvSpPr>
                <a:spLocks noChangeArrowheads="1"/>
              </p:cNvSpPr>
              <p:nvPr/>
            </p:nvSpPr>
            <p:spPr bwMode="auto">
              <a:xfrm>
                <a:off x="3192" y="171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72" name="Oval 192"/>
              <p:cNvSpPr>
                <a:spLocks noChangeArrowheads="1"/>
              </p:cNvSpPr>
              <p:nvPr/>
            </p:nvSpPr>
            <p:spPr bwMode="auto">
              <a:xfrm>
                <a:off x="2880" y="1843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73" name="Oval 193"/>
              <p:cNvSpPr>
                <a:spLocks noChangeArrowheads="1"/>
              </p:cNvSpPr>
              <p:nvPr/>
            </p:nvSpPr>
            <p:spPr bwMode="auto">
              <a:xfrm>
                <a:off x="3288" y="174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74" name="Oval 194"/>
              <p:cNvSpPr>
                <a:spLocks noChangeArrowheads="1"/>
              </p:cNvSpPr>
              <p:nvPr/>
            </p:nvSpPr>
            <p:spPr bwMode="auto">
              <a:xfrm>
                <a:off x="3515" y="174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75" name="Oval 195"/>
              <p:cNvSpPr>
                <a:spLocks noChangeArrowheads="1"/>
              </p:cNvSpPr>
              <p:nvPr/>
            </p:nvSpPr>
            <p:spPr bwMode="auto">
              <a:xfrm>
                <a:off x="3379" y="165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76" name="Oval 196"/>
              <p:cNvSpPr>
                <a:spLocks noChangeArrowheads="1"/>
              </p:cNvSpPr>
              <p:nvPr/>
            </p:nvSpPr>
            <p:spPr bwMode="auto">
              <a:xfrm>
                <a:off x="3152" y="1595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77" name="Oval 197"/>
              <p:cNvSpPr>
                <a:spLocks noChangeArrowheads="1"/>
              </p:cNvSpPr>
              <p:nvPr/>
            </p:nvSpPr>
            <p:spPr bwMode="auto">
              <a:xfrm>
                <a:off x="2880" y="165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78" name="Oval 198"/>
              <p:cNvSpPr>
                <a:spLocks noChangeArrowheads="1"/>
              </p:cNvSpPr>
              <p:nvPr/>
            </p:nvSpPr>
            <p:spPr bwMode="auto">
              <a:xfrm>
                <a:off x="3011" y="1565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79" name="Oval 199"/>
              <p:cNvSpPr>
                <a:spLocks noChangeArrowheads="1"/>
              </p:cNvSpPr>
              <p:nvPr/>
            </p:nvSpPr>
            <p:spPr bwMode="auto">
              <a:xfrm>
                <a:off x="2744" y="1701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80" name="Oval 200"/>
              <p:cNvSpPr>
                <a:spLocks noChangeArrowheads="1"/>
              </p:cNvSpPr>
              <p:nvPr/>
            </p:nvSpPr>
            <p:spPr bwMode="auto">
              <a:xfrm>
                <a:off x="3061" y="1837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4085" name="Oval 201"/>
            <p:cNvSpPr>
              <a:spLocks noChangeArrowheads="1"/>
            </p:cNvSpPr>
            <p:nvPr/>
          </p:nvSpPr>
          <p:spPr bwMode="auto">
            <a:xfrm>
              <a:off x="3328" y="2628"/>
              <a:ext cx="87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grpSp>
          <p:nvGrpSpPr>
            <p:cNvPr id="44086" name="Group 202"/>
            <p:cNvGrpSpPr/>
            <p:nvPr/>
          </p:nvGrpSpPr>
          <p:grpSpPr bwMode="auto">
            <a:xfrm>
              <a:off x="2920" y="2867"/>
              <a:ext cx="762" cy="258"/>
              <a:chOff x="231" y="2285"/>
              <a:chExt cx="835" cy="283"/>
            </a:xfrm>
          </p:grpSpPr>
          <p:grpSp>
            <p:nvGrpSpPr>
              <p:cNvPr id="44147" name="Group 203"/>
              <p:cNvGrpSpPr>
                <a:grpSpLocks noChangeAspect="1"/>
              </p:cNvGrpSpPr>
              <p:nvPr/>
            </p:nvGrpSpPr>
            <p:grpSpPr bwMode="auto">
              <a:xfrm>
                <a:off x="231" y="2285"/>
                <a:ext cx="154" cy="193"/>
                <a:chOff x="624" y="1296"/>
                <a:chExt cx="192" cy="240"/>
              </a:xfrm>
            </p:grpSpPr>
            <p:sp>
              <p:nvSpPr>
                <p:cNvPr id="44161" name="Line 2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62" name="Line 20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63" name="Line 20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148" name="Group 207"/>
              <p:cNvGrpSpPr>
                <a:grpSpLocks noChangeAspect="1"/>
              </p:cNvGrpSpPr>
              <p:nvPr/>
            </p:nvGrpSpPr>
            <p:grpSpPr bwMode="auto">
              <a:xfrm>
                <a:off x="458" y="2285"/>
                <a:ext cx="154" cy="193"/>
                <a:chOff x="624" y="1296"/>
                <a:chExt cx="192" cy="240"/>
              </a:xfrm>
            </p:grpSpPr>
            <p:sp>
              <p:nvSpPr>
                <p:cNvPr id="44158" name="Line 2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59" name="Line 2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60" name="Line 21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149" name="Group 211"/>
              <p:cNvGrpSpPr>
                <a:grpSpLocks noChangeAspect="1"/>
              </p:cNvGrpSpPr>
              <p:nvPr/>
            </p:nvGrpSpPr>
            <p:grpSpPr bwMode="auto">
              <a:xfrm>
                <a:off x="685" y="2285"/>
                <a:ext cx="154" cy="193"/>
                <a:chOff x="624" y="1296"/>
                <a:chExt cx="192" cy="240"/>
              </a:xfrm>
            </p:grpSpPr>
            <p:sp>
              <p:nvSpPr>
                <p:cNvPr id="44155" name="Line 2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56" name="Line 2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57" name="Line 21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44150" name="Group 215"/>
              <p:cNvGrpSpPr>
                <a:grpSpLocks noChangeAspect="1"/>
              </p:cNvGrpSpPr>
              <p:nvPr/>
            </p:nvGrpSpPr>
            <p:grpSpPr bwMode="auto">
              <a:xfrm>
                <a:off x="912" y="2285"/>
                <a:ext cx="154" cy="193"/>
                <a:chOff x="624" y="1296"/>
                <a:chExt cx="192" cy="240"/>
              </a:xfrm>
            </p:grpSpPr>
            <p:sp>
              <p:nvSpPr>
                <p:cNvPr id="44152" name="Line 2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3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53" name="Line 2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20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54" name="Line 21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24" y="1296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151" name="Rectangle 219"/>
              <p:cNvSpPr>
                <a:spLocks noChangeArrowheads="1"/>
              </p:cNvSpPr>
              <p:nvPr/>
            </p:nvSpPr>
            <p:spPr bwMode="auto">
              <a:xfrm>
                <a:off x="249" y="2477"/>
                <a:ext cx="771" cy="9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4087" name="Oval 220"/>
            <p:cNvSpPr>
              <a:spLocks noChangeArrowheads="1"/>
            </p:cNvSpPr>
            <p:nvPr/>
          </p:nvSpPr>
          <p:spPr bwMode="auto">
            <a:xfrm>
              <a:off x="3635" y="2587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88" name="Oval 221"/>
            <p:cNvSpPr>
              <a:spLocks noChangeArrowheads="1"/>
            </p:cNvSpPr>
            <p:nvPr/>
          </p:nvSpPr>
          <p:spPr bwMode="auto">
            <a:xfrm>
              <a:off x="3422" y="2647"/>
              <a:ext cx="87" cy="87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89" name="Oval 222"/>
            <p:cNvSpPr>
              <a:spLocks noChangeArrowheads="1"/>
            </p:cNvSpPr>
            <p:nvPr/>
          </p:nvSpPr>
          <p:spPr bwMode="auto">
            <a:xfrm>
              <a:off x="3081" y="2583"/>
              <a:ext cx="87" cy="87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90" name="Oval 223"/>
            <p:cNvSpPr>
              <a:spLocks noChangeArrowheads="1"/>
            </p:cNvSpPr>
            <p:nvPr/>
          </p:nvSpPr>
          <p:spPr bwMode="auto">
            <a:xfrm>
              <a:off x="3293" y="2628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91" name="Oval 224"/>
            <p:cNvSpPr>
              <a:spLocks noChangeArrowheads="1"/>
            </p:cNvSpPr>
            <p:nvPr/>
          </p:nvSpPr>
          <p:spPr bwMode="auto">
            <a:xfrm>
              <a:off x="2921" y="2628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92" name="Oval 225"/>
            <p:cNvSpPr>
              <a:spLocks noChangeArrowheads="1"/>
            </p:cNvSpPr>
            <p:nvPr/>
          </p:nvSpPr>
          <p:spPr bwMode="auto">
            <a:xfrm>
              <a:off x="3546" y="2568"/>
              <a:ext cx="87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93" name="Oval 226"/>
            <p:cNvSpPr>
              <a:spLocks noChangeArrowheads="1"/>
            </p:cNvSpPr>
            <p:nvPr/>
          </p:nvSpPr>
          <p:spPr bwMode="auto">
            <a:xfrm>
              <a:off x="2962" y="2527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94" name="Oval 227"/>
            <p:cNvSpPr>
              <a:spLocks noChangeArrowheads="1"/>
            </p:cNvSpPr>
            <p:nvPr/>
          </p:nvSpPr>
          <p:spPr bwMode="auto">
            <a:xfrm>
              <a:off x="3210" y="2535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95" name="Oval 228"/>
            <p:cNvSpPr>
              <a:spLocks noChangeArrowheads="1"/>
            </p:cNvSpPr>
            <p:nvPr/>
          </p:nvSpPr>
          <p:spPr bwMode="auto">
            <a:xfrm>
              <a:off x="3380" y="2544"/>
              <a:ext cx="87" cy="87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96" name="Oval 229"/>
            <p:cNvSpPr>
              <a:spLocks noChangeArrowheads="1"/>
            </p:cNvSpPr>
            <p:nvPr/>
          </p:nvSpPr>
          <p:spPr bwMode="auto">
            <a:xfrm>
              <a:off x="3169" y="2651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97" name="Oval 230"/>
            <p:cNvSpPr>
              <a:spLocks noChangeArrowheads="1"/>
            </p:cNvSpPr>
            <p:nvPr/>
          </p:nvSpPr>
          <p:spPr bwMode="auto">
            <a:xfrm>
              <a:off x="3574" y="2792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098" name="Oval 231"/>
            <p:cNvSpPr>
              <a:spLocks noChangeArrowheads="1"/>
            </p:cNvSpPr>
            <p:nvPr/>
          </p:nvSpPr>
          <p:spPr bwMode="auto">
            <a:xfrm>
              <a:off x="3163" y="2798"/>
              <a:ext cx="87" cy="87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grpSp>
          <p:nvGrpSpPr>
            <p:cNvPr id="44099" name="Group 232"/>
            <p:cNvGrpSpPr/>
            <p:nvPr/>
          </p:nvGrpSpPr>
          <p:grpSpPr bwMode="auto">
            <a:xfrm>
              <a:off x="2877" y="3568"/>
              <a:ext cx="919" cy="425"/>
              <a:chOff x="2877" y="3568"/>
              <a:chExt cx="919" cy="425"/>
            </a:xfrm>
          </p:grpSpPr>
          <p:grpSp>
            <p:nvGrpSpPr>
              <p:cNvPr id="44112" name="Group 233"/>
              <p:cNvGrpSpPr/>
              <p:nvPr/>
            </p:nvGrpSpPr>
            <p:grpSpPr bwMode="auto">
              <a:xfrm>
                <a:off x="2977" y="3735"/>
                <a:ext cx="761" cy="258"/>
                <a:chOff x="231" y="2285"/>
                <a:chExt cx="835" cy="283"/>
              </a:xfrm>
            </p:grpSpPr>
            <p:grpSp>
              <p:nvGrpSpPr>
                <p:cNvPr id="44130" name="Group 234"/>
                <p:cNvGrpSpPr>
                  <a:grpSpLocks noChangeAspect="1"/>
                </p:cNvGrpSpPr>
                <p:nvPr/>
              </p:nvGrpSpPr>
              <p:grpSpPr bwMode="auto">
                <a:xfrm>
                  <a:off x="231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44" name="Line 23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45" name="Line 2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46" name="Line 23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131" name="Group 238"/>
                <p:cNvGrpSpPr>
                  <a:grpSpLocks noChangeAspect="1"/>
                </p:cNvGrpSpPr>
                <p:nvPr/>
              </p:nvGrpSpPr>
              <p:grpSpPr bwMode="auto">
                <a:xfrm>
                  <a:off x="458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41" name="Line 23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42" name="Line 2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43" name="Line 24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132" name="Group 242"/>
                <p:cNvGrpSpPr>
                  <a:grpSpLocks noChangeAspect="1"/>
                </p:cNvGrpSpPr>
                <p:nvPr/>
              </p:nvGrpSpPr>
              <p:grpSpPr bwMode="auto">
                <a:xfrm>
                  <a:off x="685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38" name="Line 24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39" name="Line 2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40" name="Line 24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44133" name="Group 246"/>
                <p:cNvGrpSpPr>
                  <a:grpSpLocks noChangeAspect="1"/>
                </p:cNvGrpSpPr>
                <p:nvPr/>
              </p:nvGrpSpPr>
              <p:grpSpPr bwMode="auto">
                <a:xfrm>
                  <a:off x="912" y="2285"/>
                  <a:ext cx="154" cy="193"/>
                  <a:chOff x="624" y="1296"/>
                  <a:chExt cx="192" cy="240"/>
                </a:xfrm>
              </p:grpSpPr>
              <p:sp>
                <p:nvSpPr>
                  <p:cNvPr id="44135" name="Line 24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3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36" name="Line 2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20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4137" name="Line 2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24" y="1296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44134" name="Rectangle 250"/>
                <p:cNvSpPr>
                  <a:spLocks noChangeArrowheads="1"/>
                </p:cNvSpPr>
                <p:nvPr/>
              </p:nvSpPr>
              <p:spPr bwMode="auto">
                <a:xfrm>
                  <a:off x="249" y="2477"/>
                  <a:ext cx="771" cy="91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4116" name="Oval 254"/>
              <p:cNvSpPr>
                <a:spLocks noChangeArrowheads="1"/>
              </p:cNvSpPr>
              <p:nvPr/>
            </p:nvSpPr>
            <p:spPr bwMode="auto">
              <a:xfrm>
                <a:off x="3412" y="3689"/>
                <a:ext cx="87" cy="8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17" name="Line 255"/>
              <p:cNvSpPr>
                <a:spLocks noChangeShapeType="1"/>
              </p:cNvSpPr>
              <p:nvPr/>
            </p:nvSpPr>
            <p:spPr bwMode="auto">
              <a:xfrm>
                <a:off x="2877" y="3568"/>
                <a:ext cx="9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18" name="Oval 256"/>
              <p:cNvSpPr>
                <a:spLocks noChangeArrowheads="1"/>
              </p:cNvSpPr>
              <p:nvPr/>
            </p:nvSpPr>
            <p:spPr bwMode="auto">
              <a:xfrm>
                <a:off x="3632" y="3673"/>
                <a:ext cx="88" cy="87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19" name="Oval 257"/>
              <p:cNvSpPr>
                <a:spLocks noChangeArrowheads="1"/>
              </p:cNvSpPr>
              <p:nvPr/>
            </p:nvSpPr>
            <p:spPr bwMode="auto">
              <a:xfrm>
                <a:off x="3210" y="3676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129" name="Oval 267"/>
              <p:cNvSpPr>
                <a:spLocks noChangeArrowheads="1"/>
              </p:cNvSpPr>
              <p:nvPr/>
            </p:nvSpPr>
            <p:spPr bwMode="auto">
              <a:xfrm>
                <a:off x="3003" y="3670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4100" name="Oval 268"/>
            <p:cNvSpPr>
              <a:spLocks noChangeArrowheads="1"/>
            </p:cNvSpPr>
            <p:nvPr/>
          </p:nvSpPr>
          <p:spPr bwMode="auto">
            <a:xfrm>
              <a:off x="3044" y="1678"/>
              <a:ext cx="88" cy="87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101" name="Oval 269"/>
            <p:cNvSpPr>
              <a:spLocks noChangeArrowheads="1"/>
            </p:cNvSpPr>
            <p:nvPr/>
          </p:nvSpPr>
          <p:spPr bwMode="auto">
            <a:xfrm>
              <a:off x="3416" y="1719"/>
              <a:ext cx="88" cy="87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102" name="Oval 270"/>
            <p:cNvSpPr>
              <a:spLocks noChangeArrowheads="1"/>
            </p:cNvSpPr>
            <p:nvPr/>
          </p:nvSpPr>
          <p:spPr bwMode="auto">
            <a:xfrm>
              <a:off x="3540" y="1678"/>
              <a:ext cx="88" cy="87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103" name="Oval 271"/>
            <p:cNvSpPr>
              <a:spLocks noChangeArrowheads="1"/>
            </p:cNvSpPr>
            <p:nvPr/>
          </p:nvSpPr>
          <p:spPr bwMode="auto">
            <a:xfrm>
              <a:off x="3664" y="1719"/>
              <a:ext cx="88" cy="87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107" name="Oval 275"/>
            <p:cNvSpPr>
              <a:spLocks noChangeArrowheads="1"/>
            </p:cNvSpPr>
            <p:nvPr/>
          </p:nvSpPr>
          <p:spPr bwMode="auto">
            <a:xfrm>
              <a:off x="3002" y="2422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109" name="Oval 277"/>
            <p:cNvSpPr>
              <a:spLocks noChangeArrowheads="1"/>
            </p:cNvSpPr>
            <p:nvPr/>
          </p:nvSpPr>
          <p:spPr bwMode="auto">
            <a:xfrm>
              <a:off x="2954" y="2806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110" name="Oval 278"/>
            <p:cNvSpPr>
              <a:spLocks noChangeArrowheads="1"/>
            </p:cNvSpPr>
            <p:nvPr/>
          </p:nvSpPr>
          <p:spPr bwMode="auto">
            <a:xfrm>
              <a:off x="3457" y="2463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44111" name="Oval 279"/>
            <p:cNvSpPr>
              <a:spLocks noChangeArrowheads="1"/>
            </p:cNvSpPr>
            <p:nvPr/>
          </p:nvSpPr>
          <p:spPr bwMode="auto">
            <a:xfrm>
              <a:off x="3623" y="2463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</p:grpSp>
      <p:sp>
        <p:nvSpPr>
          <p:cNvPr id="44036" name="Text Box 280"/>
          <p:cNvSpPr txBox="1">
            <a:spLocks noChangeArrowheads="1"/>
          </p:cNvSpPr>
          <p:nvPr/>
        </p:nvSpPr>
        <p:spPr bwMode="auto">
          <a:xfrm>
            <a:off x="155575" y="2679383"/>
            <a:ext cx="1150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>
                <a:latin typeface="Arial Narrow" panose="020B0606020202030204" pitchFamily="34" charset="0"/>
              </a:rPr>
              <a:t>aggiunta reattivi</a:t>
            </a:r>
          </a:p>
        </p:txBody>
      </p:sp>
      <p:sp>
        <p:nvSpPr>
          <p:cNvPr id="44037" name="Text Box 281"/>
          <p:cNvSpPr txBox="1">
            <a:spLocks noChangeArrowheads="1"/>
          </p:cNvSpPr>
          <p:nvPr/>
        </p:nvSpPr>
        <p:spPr bwMode="auto">
          <a:xfrm>
            <a:off x="143510" y="3892233"/>
            <a:ext cx="1150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latin typeface="Arial Narrow" panose="020B0606020202030204" pitchFamily="34" charset="0"/>
              </a:rPr>
              <a:t>reazione</a:t>
            </a:r>
          </a:p>
        </p:txBody>
      </p:sp>
      <p:sp>
        <p:nvSpPr>
          <p:cNvPr id="44038" name="Text Box 282"/>
          <p:cNvSpPr txBox="1">
            <a:spLocks noChangeArrowheads="1"/>
          </p:cNvSpPr>
          <p:nvPr/>
        </p:nvSpPr>
        <p:spPr bwMode="auto">
          <a:xfrm>
            <a:off x="155575" y="4683760"/>
            <a:ext cx="1444949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>
                <a:latin typeface="Arial Narrow" panose="020B0606020202030204" pitchFamily="34" charset="0"/>
              </a:rPr>
              <a:t>separazione </a:t>
            </a:r>
            <a:r>
              <a:rPr lang="it-IT" altLang="it-IT" sz="1600" b="1" dirty="0">
                <a:latin typeface="Arial Narrow" panose="020B0606020202030204" pitchFamily="34" charset="0"/>
              </a:rPr>
              <a:t>libero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latin typeface="Arial Narrow" panose="020B0606020202030204" pitchFamily="34" charset="0"/>
              </a:rPr>
              <a:t>---------------</a:t>
            </a:r>
            <a:br>
              <a:rPr lang="it-IT" altLang="it-IT" sz="1600" dirty="0">
                <a:latin typeface="Arial Narrow" panose="020B0606020202030204" pitchFamily="34" charset="0"/>
              </a:rPr>
            </a:br>
            <a:r>
              <a:rPr lang="it-IT" altLang="it-IT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legato</a:t>
            </a:r>
          </a:p>
        </p:txBody>
      </p:sp>
      <p:sp>
        <p:nvSpPr>
          <p:cNvPr id="44039" name="Oval 283"/>
          <p:cNvSpPr>
            <a:spLocks noChangeArrowheads="1"/>
          </p:cNvSpPr>
          <p:nvPr/>
        </p:nvSpPr>
        <p:spPr bwMode="auto">
          <a:xfrm>
            <a:off x="6938810" y="2306332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760076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 Narrow" panose="020B0606020202030204" pitchFamily="34" charset="0"/>
            </a:endParaRPr>
          </a:p>
        </p:txBody>
      </p:sp>
      <p:sp>
        <p:nvSpPr>
          <p:cNvPr id="44042" name="Text Box 286"/>
          <p:cNvSpPr txBox="1">
            <a:spLocks noChangeArrowheads="1"/>
          </p:cNvSpPr>
          <p:nvPr/>
        </p:nvSpPr>
        <p:spPr bwMode="auto">
          <a:xfrm>
            <a:off x="7118198" y="2192032"/>
            <a:ext cx="1366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tracciante</a:t>
            </a:r>
          </a:p>
        </p:txBody>
      </p:sp>
      <p:sp>
        <p:nvSpPr>
          <p:cNvPr id="44044" name="Text Box 316"/>
          <p:cNvSpPr txBox="1">
            <a:spLocks noChangeArrowheads="1"/>
          </p:cNvSpPr>
          <p:nvPr/>
        </p:nvSpPr>
        <p:spPr bwMode="auto">
          <a:xfrm>
            <a:off x="685800" y="115888"/>
            <a:ext cx="7958138" cy="46166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>
                <a:latin typeface="Arial Narrow" panose="020B0606020202030204" pitchFamily="34" charset="0"/>
              </a:rPr>
              <a:t>PRINCIPIO DI FUNZIONAMENTO DEI METODI COMPETITIVI</a:t>
            </a:r>
          </a:p>
        </p:txBody>
      </p:sp>
      <p:sp>
        <p:nvSpPr>
          <p:cNvPr id="322" name="Text Box 3"/>
          <p:cNvSpPr txBox="1">
            <a:spLocks noChangeArrowheads="1"/>
          </p:cNvSpPr>
          <p:nvPr/>
        </p:nvSpPr>
        <p:spPr bwMode="auto">
          <a:xfrm>
            <a:off x="322105" y="808719"/>
            <a:ext cx="8353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 Narrow" panose="020B0606020202030204" pitchFamily="34" charset="0"/>
              </a:rPr>
              <a:t>Metodo </a:t>
            </a:r>
            <a:r>
              <a:rPr lang="it-IT" altLang="it-IT" sz="1800" dirty="0" err="1">
                <a:latin typeface="Arial Narrow" panose="020B0606020202030204" pitchFamily="34" charset="0"/>
              </a:rPr>
              <a:t>immunometrico</a:t>
            </a:r>
            <a:r>
              <a:rPr lang="it-IT" altLang="it-IT" sz="1800" dirty="0">
                <a:latin typeface="Arial Narrow" panose="020B0606020202030204" pitchFamily="34" charset="0"/>
              </a:rPr>
              <a:t> </a:t>
            </a:r>
            <a:r>
              <a:rPr lang="it-IT" altLang="it-IT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competitivo eterogeneo</a:t>
            </a:r>
            <a:r>
              <a:rPr lang="it-IT" altLang="it-IT" sz="1800" dirty="0">
                <a:latin typeface="Arial Narrow" panose="020B0606020202030204" pitchFamily="34" charset="0"/>
              </a:rPr>
              <a:t>: il legame dell’</a:t>
            </a:r>
            <a:r>
              <a:rPr lang="it-IT" altLang="it-IT" sz="1800" dirty="0" err="1">
                <a:latin typeface="Arial Narrow" panose="020B0606020202030204" pitchFamily="34" charset="0"/>
              </a:rPr>
              <a:t>analita</a:t>
            </a:r>
            <a:r>
              <a:rPr lang="it-IT" altLang="it-IT" sz="1800" dirty="0">
                <a:latin typeface="Arial Narrow" panose="020B0606020202030204" pitchFamily="34" charset="0"/>
              </a:rPr>
              <a:t> all’anticorpo viene rivelato indirettamente attraverso la misura del legame del tracciante all’anticorpo.</a:t>
            </a:r>
          </a:p>
        </p:txBody>
      </p:sp>
      <p:grpSp>
        <p:nvGrpSpPr>
          <p:cNvPr id="2" name="Group 287">
            <a:extLst>
              <a:ext uri="{FF2B5EF4-FFF2-40B4-BE49-F238E27FC236}">
                <a16:creationId xmlns:a16="http://schemas.microsoft.com/office/drawing/2014/main" id="{37EECA96-9106-D1EA-0E10-AC7235F4AFD8}"/>
              </a:ext>
            </a:extLst>
          </p:cNvPr>
          <p:cNvGrpSpPr/>
          <p:nvPr/>
        </p:nvGrpSpPr>
        <p:grpSpPr bwMode="auto">
          <a:xfrm>
            <a:off x="6331031" y="3257843"/>
            <a:ext cx="2561030" cy="2654120"/>
            <a:chOff x="3878" y="2401"/>
            <a:chExt cx="1860" cy="1755"/>
          </a:xfrm>
        </p:grpSpPr>
        <p:sp>
          <p:nvSpPr>
            <p:cNvPr id="3" name="Text Box 288">
              <a:extLst>
                <a:ext uri="{FF2B5EF4-FFF2-40B4-BE49-F238E27FC236}">
                  <a16:creationId xmlns:a16="http://schemas.microsoft.com/office/drawing/2014/main" id="{17FABA9C-B454-42F6-5B92-7B45670EB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925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latin typeface="Arial Narrow" panose="020B0606020202030204" pitchFamily="34" charset="0"/>
                </a:rPr>
                <a:t>Conc. analita</a:t>
              </a:r>
            </a:p>
          </p:txBody>
        </p:sp>
        <p:sp>
          <p:nvSpPr>
            <p:cNvPr id="4" name="Text Box 289">
              <a:extLst>
                <a:ext uri="{FF2B5EF4-FFF2-40B4-BE49-F238E27FC236}">
                  <a16:creationId xmlns:a16="http://schemas.microsoft.com/office/drawing/2014/main" id="{EC1BA932-CF76-2B35-7656-19CDDB970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8" y="2401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dirty="0">
                  <a:latin typeface="Arial Narrow" panose="020B0606020202030204" pitchFamily="34" charset="0"/>
                </a:rPr>
                <a:t>Tracciante legato</a:t>
              </a:r>
            </a:p>
          </p:txBody>
        </p:sp>
        <p:grpSp>
          <p:nvGrpSpPr>
            <p:cNvPr id="5" name="Group 290">
              <a:extLst>
                <a:ext uri="{FF2B5EF4-FFF2-40B4-BE49-F238E27FC236}">
                  <a16:creationId xmlns:a16="http://schemas.microsoft.com/office/drawing/2014/main" id="{21125454-9651-9455-C29D-2ACA07525F62}"/>
                </a:ext>
              </a:extLst>
            </p:cNvPr>
            <p:cNvGrpSpPr/>
            <p:nvPr/>
          </p:nvGrpSpPr>
          <p:grpSpPr bwMode="auto">
            <a:xfrm>
              <a:off x="3878" y="2569"/>
              <a:ext cx="1860" cy="1410"/>
              <a:chOff x="3878" y="2569"/>
              <a:chExt cx="1860" cy="1410"/>
            </a:xfrm>
          </p:grpSpPr>
          <p:sp>
            <p:nvSpPr>
              <p:cNvPr id="6" name="Text Box 291">
                <a:extLst>
                  <a:ext uri="{FF2B5EF4-FFF2-40B4-BE49-F238E27FC236}">
                    <a16:creationId xmlns:a16="http://schemas.microsoft.com/office/drawing/2014/main" id="{091C2FA4-75AC-B168-8E53-C7F936710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3748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0</a:t>
                </a:r>
              </a:p>
            </p:txBody>
          </p:sp>
          <p:sp>
            <p:nvSpPr>
              <p:cNvPr id="7" name="Line 292">
                <a:extLst>
                  <a:ext uri="{FF2B5EF4-FFF2-40B4-BE49-F238E27FC236}">
                    <a16:creationId xmlns:a16="http://schemas.microsoft.com/office/drawing/2014/main" id="{06885543-76DB-10F7-A250-06F66A0A654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179" y="2569"/>
                <a:ext cx="0" cy="11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8" name="Line 293">
                <a:extLst>
                  <a:ext uri="{FF2B5EF4-FFF2-40B4-BE49-F238E27FC236}">
                    <a16:creationId xmlns:a16="http://schemas.microsoft.com/office/drawing/2014/main" id="{31B07A29-62DF-158B-368B-85A9FE8392F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4914" y="2968"/>
                <a:ext cx="0" cy="14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9" name="Line 294">
                <a:extLst>
                  <a:ext uri="{FF2B5EF4-FFF2-40B4-BE49-F238E27FC236}">
                    <a16:creationId xmlns:a16="http://schemas.microsoft.com/office/drawing/2014/main" id="{A14EBAAE-10E0-E15F-AC7B-E3936B5ED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" y="370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10" name="Line 295">
                <a:extLst>
                  <a:ext uri="{FF2B5EF4-FFF2-40B4-BE49-F238E27FC236}">
                    <a16:creationId xmlns:a16="http://schemas.microsoft.com/office/drawing/2014/main" id="{5BF348EF-798A-D20A-012E-DD1D6B1AE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1" y="370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11" name="Line 296">
                <a:extLst>
                  <a:ext uri="{FF2B5EF4-FFF2-40B4-BE49-F238E27FC236}">
                    <a16:creationId xmlns:a16="http://schemas.microsoft.com/office/drawing/2014/main" id="{4BBB7B89-C6C2-3C3E-78FC-8AA8EFE52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6" y="370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12" name="Text Box 297">
                <a:extLst>
                  <a:ext uri="{FF2B5EF4-FFF2-40B4-BE49-F238E27FC236}">
                    <a16:creationId xmlns:a16="http://schemas.microsoft.com/office/drawing/2014/main" id="{2358B80B-4673-5548-AA79-51000FD4A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1" y="3748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4</a:t>
                </a:r>
              </a:p>
            </p:txBody>
          </p:sp>
          <p:sp>
            <p:nvSpPr>
              <p:cNvPr id="13" name="Text Box 298">
                <a:extLst>
                  <a:ext uri="{FF2B5EF4-FFF2-40B4-BE49-F238E27FC236}">
                    <a16:creationId xmlns:a16="http://schemas.microsoft.com/office/drawing/2014/main" id="{6174DC41-270A-6057-829B-8027EF0A3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3" y="3748"/>
                <a:ext cx="3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16</a:t>
                </a:r>
              </a:p>
            </p:txBody>
          </p:sp>
          <p:sp>
            <p:nvSpPr>
              <p:cNvPr id="14" name="Line 299">
                <a:extLst>
                  <a:ext uri="{FF2B5EF4-FFF2-40B4-BE49-F238E27FC236}">
                    <a16:creationId xmlns:a16="http://schemas.microsoft.com/office/drawing/2014/main" id="{0B0BB3EC-81F1-F8F8-9ED4-C52F2F15C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132" y="3521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Line 300">
                <a:extLst>
                  <a:ext uri="{FF2B5EF4-FFF2-40B4-BE49-F238E27FC236}">
                    <a16:creationId xmlns:a16="http://schemas.microsoft.com/office/drawing/2014/main" id="{E7BBAC53-8665-6126-BF6A-D5E7C7A73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132" y="3218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16" name="Line 301">
                <a:extLst>
                  <a:ext uri="{FF2B5EF4-FFF2-40B4-BE49-F238E27FC236}">
                    <a16:creationId xmlns:a16="http://schemas.microsoft.com/office/drawing/2014/main" id="{AC374329-DF23-D208-403E-605B8CEB6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132" y="2614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17" name="Text Box 302">
                <a:extLst>
                  <a:ext uri="{FF2B5EF4-FFF2-40B4-BE49-F238E27FC236}">
                    <a16:creationId xmlns:a16="http://schemas.microsoft.com/office/drawing/2014/main" id="{85E74C16-F7DC-BDA4-E533-E173431618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903" y="3134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2</a:t>
                </a:r>
              </a:p>
            </p:txBody>
          </p:sp>
          <p:sp>
            <p:nvSpPr>
              <p:cNvPr id="18" name="Text Box 303">
                <a:extLst>
                  <a:ext uri="{FF2B5EF4-FFF2-40B4-BE49-F238E27FC236}">
                    <a16:creationId xmlns:a16="http://schemas.microsoft.com/office/drawing/2014/main" id="{6B52C9E5-B3AE-3E03-6912-550F5ECB98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903" y="255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4</a:t>
                </a:r>
              </a:p>
            </p:txBody>
          </p:sp>
          <p:sp>
            <p:nvSpPr>
              <p:cNvPr id="19" name="Text Box 304">
                <a:extLst>
                  <a:ext uri="{FF2B5EF4-FFF2-40B4-BE49-F238E27FC236}">
                    <a16:creationId xmlns:a16="http://schemas.microsoft.com/office/drawing/2014/main" id="{0A8F92C9-88D3-C728-DC12-FF9931A101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903" y="3459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b="1">
                    <a:latin typeface="Arial Narrow" panose="020B0606020202030204" pitchFamily="34" charset="0"/>
                  </a:rPr>
                  <a:t>1</a:t>
                </a:r>
              </a:p>
            </p:txBody>
          </p:sp>
          <p:sp>
            <p:nvSpPr>
              <p:cNvPr id="20" name="Line 305">
                <a:extLst>
                  <a:ext uri="{FF2B5EF4-FFF2-40B4-BE49-F238E27FC236}">
                    <a16:creationId xmlns:a16="http://schemas.microsoft.com/office/drawing/2014/main" id="{54F37F0A-A4A2-EA63-31C3-BD085AB44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567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Line 306">
                <a:extLst>
                  <a:ext uri="{FF2B5EF4-FFF2-40B4-BE49-F238E27FC236}">
                    <a16:creationId xmlns:a16="http://schemas.microsoft.com/office/drawing/2014/main" id="{81451ECC-EFE3-054F-D5B0-F02B54742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655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22" name="Line 307">
                <a:extLst>
                  <a:ext uri="{FF2B5EF4-FFF2-40B4-BE49-F238E27FC236}">
                    <a16:creationId xmlns:a16="http://schemas.microsoft.com/office/drawing/2014/main" id="{615B69F3-E659-481A-4AD5-B9CDE0F38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757" y="3170"/>
                <a:ext cx="1056" cy="1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Line 308">
                <a:extLst>
                  <a:ext uri="{FF2B5EF4-FFF2-40B4-BE49-F238E27FC236}">
                    <a16:creationId xmlns:a16="http://schemas.microsoft.com/office/drawing/2014/main" id="{267ED246-2F11-CDE5-9F69-6E6551068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706" y="3483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24" name="Line 309">
                <a:extLst>
                  <a:ext uri="{FF2B5EF4-FFF2-40B4-BE49-F238E27FC236}">
                    <a16:creationId xmlns:a16="http://schemas.microsoft.com/office/drawing/2014/main" id="{23D5E72C-8AF3-C684-41C3-951C85909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5478" y="362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25" name="Line 310">
                <a:extLst>
                  <a:ext uri="{FF2B5EF4-FFF2-40B4-BE49-F238E27FC236}">
                    <a16:creationId xmlns:a16="http://schemas.microsoft.com/office/drawing/2014/main" id="{BD9381B2-FCE2-59A4-2C53-834E7A8F4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261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26" name="Group 311">
                <a:extLst>
                  <a:ext uri="{FF2B5EF4-FFF2-40B4-BE49-F238E27FC236}">
                    <a16:creationId xmlns:a16="http://schemas.microsoft.com/office/drawing/2014/main" id="{5EA353C7-8FE8-ACCE-6699-84C3F5F2D480}"/>
                  </a:ext>
                </a:extLst>
              </p:cNvPr>
              <p:cNvGrpSpPr/>
              <p:nvPr/>
            </p:nvGrpSpPr>
            <p:grpSpPr bwMode="auto">
              <a:xfrm>
                <a:off x="4235" y="2607"/>
                <a:ext cx="1360" cy="1001"/>
                <a:chOff x="4235" y="2607"/>
                <a:chExt cx="1360" cy="1001"/>
              </a:xfrm>
            </p:grpSpPr>
            <p:sp>
              <p:nvSpPr>
                <p:cNvPr id="27" name="Oval 312">
                  <a:extLst>
                    <a:ext uri="{FF2B5EF4-FFF2-40B4-BE49-F238E27FC236}">
                      <a16:creationId xmlns:a16="http://schemas.microsoft.com/office/drawing/2014/main" id="{112ADF68-001A-C4B9-0E4E-207D9872D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6" y="3223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8" name="Freeform 313">
                  <a:extLst>
                    <a:ext uri="{FF2B5EF4-FFF2-40B4-BE49-F238E27FC236}">
                      <a16:creationId xmlns:a16="http://schemas.microsoft.com/office/drawing/2014/main" id="{E87A4DD4-AC79-46BC-86FF-F7811A9F9BE9}"/>
                    </a:ext>
                  </a:extLst>
                </p:cNvPr>
                <p:cNvSpPr/>
                <p:nvPr/>
              </p:nvSpPr>
              <p:spPr bwMode="auto">
                <a:xfrm>
                  <a:off x="4286" y="2649"/>
                  <a:ext cx="1266" cy="912"/>
                </a:xfrm>
                <a:custGeom>
                  <a:avLst/>
                  <a:gdLst>
                    <a:gd name="T0" fmla="*/ 0 w 1266"/>
                    <a:gd name="T1" fmla="*/ 0 h 912"/>
                    <a:gd name="T2" fmla="*/ 624 w 1266"/>
                    <a:gd name="T3" fmla="*/ 618 h 912"/>
                    <a:gd name="T4" fmla="*/ 1266 w 1266"/>
                    <a:gd name="T5" fmla="*/ 912 h 9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66" h="912">
                      <a:moveTo>
                        <a:pt x="0" y="0"/>
                      </a:moveTo>
                      <a:cubicBezTo>
                        <a:pt x="104" y="102"/>
                        <a:pt x="413" y="466"/>
                        <a:pt x="624" y="618"/>
                      </a:cubicBezTo>
                      <a:cubicBezTo>
                        <a:pt x="835" y="770"/>
                        <a:pt x="1132" y="851"/>
                        <a:pt x="1266" y="91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9" name="Oval 314">
                  <a:extLst>
                    <a:ext uri="{FF2B5EF4-FFF2-40B4-BE49-F238E27FC236}">
                      <a16:creationId xmlns:a16="http://schemas.microsoft.com/office/drawing/2014/main" id="{84A0DE03-C94E-20B8-2D49-36A62B9D52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" y="2607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0" name="Oval 315">
                  <a:extLst>
                    <a:ext uri="{FF2B5EF4-FFF2-40B4-BE49-F238E27FC236}">
                      <a16:creationId xmlns:a16="http://schemas.microsoft.com/office/drawing/2014/main" id="{B1E880CF-D806-BA3B-28D1-8B45E71922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9" y="351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B82B-A8AE-49E9-AC9F-CCB78B4BDDDD}" type="slidenum">
              <a:rPr lang="en-GB" altLang="it-IT"/>
              <a:t>18</a:t>
            </a:fld>
            <a:endParaRPr lang="en-GB" altLang="it-IT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420468" y="125095"/>
            <a:ext cx="208470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470" tIns="36735" rIns="73470" bIns="36735">
            <a:spAutoFit/>
          </a:bodyPr>
          <a:lstStyle>
            <a:lvl1pPr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085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7980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002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0880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0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2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324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896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8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ANALISI DEI DATI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69961" y="6013030"/>
            <a:ext cx="2619629" cy="35118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FF0066"/>
            </a:solidFill>
            <a:miter lim="800000"/>
          </a:ln>
          <a:effectLst/>
        </p:spPr>
        <p:txBody>
          <a:bodyPr wrap="none" lIns="73470" tIns="36735" rIns="73470" bIns="36735">
            <a:spAutoFit/>
          </a:bodyPr>
          <a:lstStyle>
            <a:lvl1pPr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085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7980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002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0880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0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2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324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896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800" b="1" dirty="0"/>
              <a:t>Y = (a - d)/[1 + (x/c)</a:t>
            </a:r>
            <a:r>
              <a:rPr lang="it-IT" altLang="it-IT" sz="1800" b="1" baseline="30000" dirty="0"/>
              <a:t>b</a:t>
            </a:r>
            <a:r>
              <a:rPr lang="it-IT" altLang="it-IT" sz="1800" b="1" dirty="0"/>
              <a:t>] + d</a:t>
            </a:r>
            <a:endParaRPr lang="it-IT" altLang="it-IT" sz="1800" b="1" dirty="0">
              <a:solidFill>
                <a:srgbClr val="CC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86303" y="5360078"/>
            <a:ext cx="3170060" cy="28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470" tIns="36735" rIns="73470" bIns="36735">
            <a:spAutoFit/>
          </a:bodyPr>
          <a:lstStyle>
            <a:lvl1pPr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085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7980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002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0880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0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2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324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896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it-IT" altLang="it-IT" sz="1350" u="sng" dirty="0"/>
              <a:t>Modello </a:t>
            </a:r>
            <a:r>
              <a:rPr lang="it-IT" altLang="it-IT" sz="1350" u="sng" dirty="0" err="1"/>
              <a:t>logit-it</a:t>
            </a:r>
            <a:r>
              <a:rPr lang="it-IT" altLang="it-IT" sz="1350" u="sng" dirty="0"/>
              <a:t> logistico a “4 parametri”</a:t>
            </a:r>
            <a:endParaRPr lang="it-IT" altLang="it-IT" sz="1350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211960" y="5353583"/>
            <a:ext cx="3765550" cy="131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470" tIns="36735" rIns="73470" bIns="36735">
            <a:spAutoFit/>
          </a:bodyPr>
          <a:lstStyle>
            <a:lvl1pPr marL="401955" indent="-40195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7980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0025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0880" defTabSz="97980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0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2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324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89680" defTabSz="97980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hangingPunct="0"/>
            <a:r>
              <a:rPr lang="it-IT" altLang="it-IT" sz="1350" b="1" dirty="0"/>
              <a:t>a = valore asintotico del massimo (dose massima)</a:t>
            </a:r>
          </a:p>
          <a:p>
            <a:pPr algn="just" eaLnBrk="0" hangingPunct="0"/>
            <a:r>
              <a:rPr lang="it-IT" altLang="it-IT" sz="1350" b="1" dirty="0"/>
              <a:t>b = pendenza del tratto rettilineo della </a:t>
            </a:r>
            <a:r>
              <a:rPr lang="it-IT" altLang="it-IT" sz="1350" b="1" dirty="0" err="1"/>
              <a:t>sigmoide</a:t>
            </a:r>
            <a:endParaRPr lang="it-IT" altLang="it-IT" sz="1350" b="1" dirty="0"/>
          </a:p>
          <a:p>
            <a:pPr algn="just" eaLnBrk="0" hangingPunct="0"/>
            <a:r>
              <a:rPr lang="it-IT" altLang="it-IT" sz="1350" b="1" dirty="0"/>
              <a:t>c = IC</a:t>
            </a:r>
            <a:r>
              <a:rPr lang="it-IT" altLang="it-IT" sz="1350" b="1" baseline="-25000" dirty="0"/>
              <a:t>50</a:t>
            </a:r>
            <a:r>
              <a:rPr lang="it-IT" altLang="it-IT" sz="1350" b="1" dirty="0"/>
              <a:t>, ovvero concentrazione dell’analita </a:t>
            </a:r>
          </a:p>
          <a:p>
            <a:pPr algn="just" eaLnBrk="0" hangingPunct="0"/>
            <a:r>
              <a:rPr lang="it-IT" altLang="it-IT" sz="1350" b="1" dirty="0"/>
              <a:t>	nel campione in grado di legare il 50% dell’anticorpo</a:t>
            </a:r>
          </a:p>
          <a:p>
            <a:pPr algn="just" eaLnBrk="0" hangingPunct="0"/>
            <a:r>
              <a:rPr lang="it-IT" altLang="it-IT" sz="1350" b="1" dirty="0"/>
              <a:t>d = valore asintotico del minimo (dose 0)</a:t>
            </a:r>
            <a:endParaRPr lang="it-IT" altLang="it-IT" sz="1350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75040" y="598640"/>
            <a:ext cx="828092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altLang="it-IT" sz="1350" b="1" dirty="0">
                <a:cs typeface="Arial" panose="020B0604020202020204" pitchFamily="34" charset="0"/>
              </a:rPr>
              <a:t>Curva di concentrazione/risposta (curva standard, </a:t>
            </a:r>
            <a:r>
              <a:rPr lang="it-IT" altLang="it-IT" sz="1350" b="1" dirty="0">
                <a:solidFill>
                  <a:schemeClr val="accent2"/>
                </a:solidFill>
                <a:cs typeface="Arial" panose="020B0604020202020204" pitchFamily="34" charset="0"/>
              </a:rPr>
              <a:t>di calibrazione, di taratura</a:t>
            </a:r>
            <a:r>
              <a:rPr lang="it-IT" altLang="it-IT" sz="1350" b="1" dirty="0">
                <a:cs typeface="Arial" panose="020B0604020202020204" pitchFamily="34" charset="0"/>
              </a:rPr>
              <a:t>)</a:t>
            </a:r>
            <a:r>
              <a:rPr lang="it-IT" altLang="it-IT" sz="1350" dirty="0">
                <a:cs typeface="Arial" panose="020B0604020202020204" pitchFamily="34" charset="0"/>
              </a:rPr>
              <a:t>: espressione grafica dell’andamento della risposta del saggio al variare della concentrazione dell’analita (standard) utilizzata come scala di calibrazione per interpolare le risposte relative ai campioni incogniti.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977341" y="2102753"/>
            <a:ext cx="4138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600" dirty="0"/>
              <a:t>quantificare un </a:t>
            </a:r>
            <a:r>
              <a:rPr lang="it-IT" altLang="en-US" sz="1600" b="1" dirty="0"/>
              <a:t>campione ignoto</a:t>
            </a:r>
          </a:p>
          <a:p>
            <a:endParaRPr lang="it-IT" altLang="en-US" sz="1600" b="1" dirty="0"/>
          </a:p>
          <a:p>
            <a:r>
              <a:rPr lang="it-IT" altLang="en-US" sz="1600" b="1" dirty="0"/>
              <a:t>- Dispongo della curva di taratura</a:t>
            </a:r>
          </a:p>
          <a:p>
            <a:endParaRPr lang="it-IT" altLang="en-US" sz="1600" b="1" dirty="0"/>
          </a:p>
          <a:p>
            <a:r>
              <a:rPr lang="it-IT" altLang="en-US" sz="1600" dirty="0"/>
              <a:t>-</a:t>
            </a:r>
            <a:r>
              <a:rPr lang="it-IT" altLang="en-US" sz="1600" b="1" dirty="0"/>
              <a:t> Misuro OD  </a:t>
            </a:r>
            <a:r>
              <a:rPr lang="it-IT" altLang="en-US" sz="1600" dirty="0"/>
              <a:t>e ricavo B/B</a:t>
            </a:r>
            <a:r>
              <a:rPr lang="it-IT" altLang="en-US" sz="1600" baseline="-25000" dirty="0"/>
              <a:t>0</a:t>
            </a:r>
            <a:r>
              <a:rPr lang="it-IT" altLang="en-US" sz="1600" dirty="0"/>
              <a:t> </a:t>
            </a:r>
          </a:p>
          <a:p>
            <a:endParaRPr lang="it-IT" altLang="en-US" sz="1600" dirty="0"/>
          </a:p>
          <a:p>
            <a:r>
              <a:rPr lang="it-IT" altLang="en-US" sz="1600" dirty="0"/>
              <a:t>- riporto il valore sulla curva</a:t>
            </a:r>
          </a:p>
          <a:p>
            <a:endParaRPr lang="it-IT" altLang="en-US" sz="1600" dirty="0"/>
          </a:p>
          <a:p>
            <a:r>
              <a:rPr lang="it-IT" altLang="en-US" sz="1600" dirty="0"/>
              <a:t>- mi calcolo il valore di concentrazione del mio campione</a:t>
            </a:r>
          </a:p>
        </p:txBody>
      </p:sp>
      <p:sp>
        <p:nvSpPr>
          <p:cNvPr id="4" name="Oval 3"/>
          <p:cNvSpPr/>
          <p:nvPr/>
        </p:nvSpPr>
        <p:spPr>
          <a:xfrm>
            <a:off x="4661422" y="2152717"/>
            <a:ext cx="216218" cy="227539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3F2AB94-8202-8008-8CA5-73A412F14712}"/>
              </a:ext>
            </a:extLst>
          </p:cNvPr>
          <p:cNvGrpSpPr/>
          <p:nvPr/>
        </p:nvGrpSpPr>
        <p:grpSpPr>
          <a:xfrm>
            <a:off x="467415" y="2048966"/>
            <a:ext cx="3977360" cy="2388146"/>
            <a:chOff x="27729" y="1480377"/>
            <a:chExt cx="5261056" cy="3454314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03C8FF03-69F2-9B1A-B599-4E8536AA5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132"/>
            <a:stretch/>
          </p:blipFill>
          <p:spPr>
            <a:xfrm>
              <a:off x="27729" y="1480377"/>
              <a:ext cx="5261056" cy="3454314"/>
            </a:xfrm>
            <a:prstGeom prst="rect">
              <a:avLst/>
            </a:prstGeom>
          </p:spPr>
        </p:pic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CFA52D67-44B5-4D50-50C6-5BC8ED94A672}"/>
                </a:ext>
              </a:extLst>
            </p:cNvPr>
            <p:cNvSpPr/>
            <p:nvPr/>
          </p:nvSpPr>
          <p:spPr bwMode="auto">
            <a:xfrm>
              <a:off x="2788024" y="1541929"/>
              <a:ext cx="2456382" cy="1882589"/>
            </a:xfrm>
            <a:custGeom>
              <a:avLst/>
              <a:gdLst>
                <a:gd name="connsiteX0" fmla="*/ 510988 w 2456382"/>
                <a:gd name="connsiteY0" fmla="*/ 62753 h 1882589"/>
                <a:gd name="connsiteX1" fmla="*/ 466164 w 2456382"/>
                <a:gd name="connsiteY1" fmla="*/ 53789 h 1882589"/>
                <a:gd name="connsiteX2" fmla="*/ 403411 w 2456382"/>
                <a:gd name="connsiteY2" fmla="*/ 35859 h 1882589"/>
                <a:gd name="connsiteX3" fmla="*/ 251011 w 2456382"/>
                <a:gd name="connsiteY3" fmla="*/ 53789 h 1882589"/>
                <a:gd name="connsiteX4" fmla="*/ 206188 w 2456382"/>
                <a:gd name="connsiteY4" fmla="*/ 80683 h 1882589"/>
                <a:gd name="connsiteX5" fmla="*/ 143435 w 2456382"/>
                <a:gd name="connsiteY5" fmla="*/ 152400 h 1882589"/>
                <a:gd name="connsiteX6" fmla="*/ 134470 w 2456382"/>
                <a:gd name="connsiteY6" fmla="*/ 179295 h 1882589"/>
                <a:gd name="connsiteX7" fmla="*/ 80682 w 2456382"/>
                <a:gd name="connsiteY7" fmla="*/ 268942 h 1882589"/>
                <a:gd name="connsiteX8" fmla="*/ 62752 w 2456382"/>
                <a:gd name="connsiteY8" fmla="*/ 591671 h 1882589"/>
                <a:gd name="connsiteX9" fmla="*/ 44823 w 2456382"/>
                <a:gd name="connsiteY9" fmla="*/ 654424 h 1882589"/>
                <a:gd name="connsiteX10" fmla="*/ 26894 w 2456382"/>
                <a:gd name="connsiteY10" fmla="*/ 690283 h 1882589"/>
                <a:gd name="connsiteX11" fmla="*/ 0 w 2456382"/>
                <a:gd name="connsiteY11" fmla="*/ 788895 h 1882589"/>
                <a:gd name="connsiteX12" fmla="*/ 8964 w 2456382"/>
                <a:gd name="connsiteY12" fmla="*/ 878542 h 1882589"/>
                <a:gd name="connsiteX13" fmla="*/ 53788 w 2456382"/>
                <a:gd name="connsiteY13" fmla="*/ 1004047 h 1882589"/>
                <a:gd name="connsiteX14" fmla="*/ 80682 w 2456382"/>
                <a:gd name="connsiteY14" fmla="*/ 1066800 h 1882589"/>
                <a:gd name="connsiteX15" fmla="*/ 89647 w 2456382"/>
                <a:gd name="connsiteY15" fmla="*/ 1111624 h 1882589"/>
                <a:gd name="connsiteX16" fmla="*/ 116541 w 2456382"/>
                <a:gd name="connsiteY16" fmla="*/ 1192306 h 1882589"/>
                <a:gd name="connsiteX17" fmla="*/ 134470 w 2456382"/>
                <a:gd name="connsiteY17" fmla="*/ 1246095 h 1882589"/>
                <a:gd name="connsiteX18" fmla="*/ 152400 w 2456382"/>
                <a:gd name="connsiteY18" fmla="*/ 1326777 h 1882589"/>
                <a:gd name="connsiteX19" fmla="*/ 170329 w 2456382"/>
                <a:gd name="connsiteY19" fmla="*/ 1362636 h 1882589"/>
                <a:gd name="connsiteX20" fmla="*/ 179294 w 2456382"/>
                <a:gd name="connsiteY20" fmla="*/ 1389530 h 1882589"/>
                <a:gd name="connsiteX21" fmla="*/ 197223 w 2456382"/>
                <a:gd name="connsiteY21" fmla="*/ 1416424 h 1882589"/>
                <a:gd name="connsiteX22" fmla="*/ 206188 w 2456382"/>
                <a:gd name="connsiteY22" fmla="*/ 1443318 h 1882589"/>
                <a:gd name="connsiteX23" fmla="*/ 242047 w 2456382"/>
                <a:gd name="connsiteY23" fmla="*/ 1506071 h 1882589"/>
                <a:gd name="connsiteX24" fmla="*/ 251011 w 2456382"/>
                <a:gd name="connsiteY24" fmla="*/ 1532965 h 1882589"/>
                <a:gd name="connsiteX25" fmla="*/ 268941 w 2456382"/>
                <a:gd name="connsiteY25" fmla="*/ 1550895 h 1882589"/>
                <a:gd name="connsiteX26" fmla="*/ 304800 w 2456382"/>
                <a:gd name="connsiteY26" fmla="*/ 1595718 h 1882589"/>
                <a:gd name="connsiteX27" fmla="*/ 331694 w 2456382"/>
                <a:gd name="connsiteY27" fmla="*/ 1613647 h 1882589"/>
                <a:gd name="connsiteX28" fmla="*/ 367552 w 2456382"/>
                <a:gd name="connsiteY28" fmla="*/ 1658471 h 1882589"/>
                <a:gd name="connsiteX29" fmla="*/ 403411 w 2456382"/>
                <a:gd name="connsiteY29" fmla="*/ 1694330 h 1882589"/>
                <a:gd name="connsiteX30" fmla="*/ 484094 w 2456382"/>
                <a:gd name="connsiteY30" fmla="*/ 1730189 h 1882589"/>
                <a:gd name="connsiteX31" fmla="*/ 510988 w 2456382"/>
                <a:gd name="connsiteY31" fmla="*/ 1757083 h 1882589"/>
                <a:gd name="connsiteX32" fmla="*/ 609600 w 2456382"/>
                <a:gd name="connsiteY32" fmla="*/ 1801906 h 1882589"/>
                <a:gd name="connsiteX33" fmla="*/ 627529 w 2456382"/>
                <a:gd name="connsiteY33" fmla="*/ 1819836 h 1882589"/>
                <a:gd name="connsiteX34" fmla="*/ 672352 w 2456382"/>
                <a:gd name="connsiteY34" fmla="*/ 1828800 h 1882589"/>
                <a:gd name="connsiteX35" fmla="*/ 708211 w 2456382"/>
                <a:gd name="connsiteY35" fmla="*/ 1837765 h 1882589"/>
                <a:gd name="connsiteX36" fmla="*/ 744070 w 2456382"/>
                <a:gd name="connsiteY36" fmla="*/ 1855695 h 1882589"/>
                <a:gd name="connsiteX37" fmla="*/ 806823 w 2456382"/>
                <a:gd name="connsiteY37" fmla="*/ 1864659 h 1882589"/>
                <a:gd name="connsiteX38" fmla="*/ 851647 w 2456382"/>
                <a:gd name="connsiteY38" fmla="*/ 1873624 h 1882589"/>
                <a:gd name="connsiteX39" fmla="*/ 914400 w 2456382"/>
                <a:gd name="connsiteY39" fmla="*/ 1882589 h 1882589"/>
                <a:gd name="connsiteX40" fmla="*/ 1470211 w 2456382"/>
                <a:gd name="connsiteY40" fmla="*/ 1864659 h 1882589"/>
                <a:gd name="connsiteX41" fmla="*/ 1730188 w 2456382"/>
                <a:gd name="connsiteY41" fmla="*/ 1846730 h 1882589"/>
                <a:gd name="connsiteX42" fmla="*/ 2321858 w 2456382"/>
                <a:gd name="connsiteY42" fmla="*/ 1837765 h 1882589"/>
                <a:gd name="connsiteX43" fmla="*/ 2348752 w 2456382"/>
                <a:gd name="connsiteY43" fmla="*/ 1819836 h 1882589"/>
                <a:gd name="connsiteX44" fmla="*/ 2366682 w 2456382"/>
                <a:gd name="connsiteY44" fmla="*/ 1783977 h 1882589"/>
                <a:gd name="connsiteX45" fmla="*/ 2375647 w 2456382"/>
                <a:gd name="connsiteY45" fmla="*/ 1757083 h 1882589"/>
                <a:gd name="connsiteX46" fmla="*/ 2393576 w 2456382"/>
                <a:gd name="connsiteY46" fmla="*/ 1730189 h 1882589"/>
                <a:gd name="connsiteX47" fmla="*/ 2402541 w 2456382"/>
                <a:gd name="connsiteY47" fmla="*/ 1703295 h 1882589"/>
                <a:gd name="connsiteX48" fmla="*/ 2411505 w 2456382"/>
                <a:gd name="connsiteY48" fmla="*/ 1658471 h 1882589"/>
                <a:gd name="connsiteX49" fmla="*/ 2456329 w 2456382"/>
                <a:gd name="connsiteY49" fmla="*/ 1613647 h 1882589"/>
                <a:gd name="connsiteX50" fmla="*/ 2447364 w 2456382"/>
                <a:gd name="connsiteY50" fmla="*/ 1452283 h 1882589"/>
                <a:gd name="connsiteX51" fmla="*/ 2393576 w 2456382"/>
                <a:gd name="connsiteY51" fmla="*/ 1398495 h 1882589"/>
                <a:gd name="connsiteX52" fmla="*/ 2268070 w 2456382"/>
                <a:gd name="connsiteY52" fmla="*/ 1317812 h 1882589"/>
                <a:gd name="connsiteX53" fmla="*/ 2196352 w 2456382"/>
                <a:gd name="connsiteY53" fmla="*/ 1264024 h 1882589"/>
                <a:gd name="connsiteX54" fmla="*/ 2106705 w 2456382"/>
                <a:gd name="connsiteY54" fmla="*/ 1075765 h 1882589"/>
                <a:gd name="connsiteX55" fmla="*/ 2079811 w 2456382"/>
                <a:gd name="connsiteY55" fmla="*/ 842683 h 1882589"/>
                <a:gd name="connsiteX56" fmla="*/ 2061882 w 2456382"/>
                <a:gd name="connsiteY56" fmla="*/ 735106 h 1882589"/>
                <a:gd name="connsiteX57" fmla="*/ 2052917 w 2456382"/>
                <a:gd name="connsiteY57" fmla="*/ 591671 h 1882589"/>
                <a:gd name="connsiteX58" fmla="*/ 2070847 w 2456382"/>
                <a:gd name="connsiteY58" fmla="*/ 403412 h 1882589"/>
                <a:gd name="connsiteX59" fmla="*/ 2133600 w 2456382"/>
                <a:gd name="connsiteY59" fmla="*/ 376518 h 1882589"/>
                <a:gd name="connsiteX60" fmla="*/ 2196352 w 2456382"/>
                <a:gd name="connsiteY60" fmla="*/ 358589 h 1882589"/>
                <a:gd name="connsiteX61" fmla="*/ 2268070 w 2456382"/>
                <a:gd name="connsiteY61" fmla="*/ 322730 h 1882589"/>
                <a:gd name="connsiteX62" fmla="*/ 2312894 w 2456382"/>
                <a:gd name="connsiteY62" fmla="*/ 242047 h 1882589"/>
                <a:gd name="connsiteX63" fmla="*/ 2286000 w 2456382"/>
                <a:gd name="connsiteY63" fmla="*/ 125506 h 1882589"/>
                <a:gd name="connsiteX64" fmla="*/ 2160494 w 2456382"/>
                <a:gd name="connsiteY64" fmla="*/ 62753 h 1882589"/>
                <a:gd name="connsiteX65" fmla="*/ 2088776 w 2456382"/>
                <a:gd name="connsiteY65" fmla="*/ 17930 h 1882589"/>
                <a:gd name="connsiteX66" fmla="*/ 2052917 w 2456382"/>
                <a:gd name="connsiteY66" fmla="*/ 8965 h 1882589"/>
                <a:gd name="connsiteX67" fmla="*/ 1828800 w 2456382"/>
                <a:gd name="connsiteY67" fmla="*/ 0 h 1882589"/>
                <a:gd name="connsiteX68" fmla="*/ 1577788 w 2456382"/>
                <a:gd name="connsiteY68" fmla="*/ 8965 h 1882589"/>
                <a:gd name="connsiteX69" fmla="*/ 1308847 w 2456382"/>
                <a:gd name="connsiteY69" fmla="*/ 26895 h 1882589"/>
                <a:gd name="connsiteX70" fmla="*/ 824752 w 2456382"/>
                <a:gd name="connsiteY70" fmla="*/ 35859 h 1882589"/>
                <a:gd name="connsiteX71" fmla="*/ 582705 w 2456382"/>
                <a:gd name="connsiteY71" fmla="*/ 62753 h 1882589"/>
                <a:gd name="connsiteX72" fmla="*/ 493058 w 2456382"/>
                <a:gd name="connsiteY72" fmla="*/ 80683 h 1882589"/>
                <a:gd name="connsiteX73" fmla="*/ 466164 w 2456382"/>
                <a:gd name="connsiteY73" fmla="*/ 89647 h 188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456382" h="1882589">
                  <a:moveTo>
                    <a:pt x="510988" y="62753"/>
                  </a:moveTo>
                  <a:cubicBezTo>
                    <a:pt x="496047" y="59765"/>
                    <a:pt x="480946" y="57485"/>
                    <a:pt x="466164" y="53789"/>
                  </a:cubicBezTo>
                  <a:cubicBezTo>
                    <a:pt x="445059" y="48513"/>
                    <a:pt x="425166" y="35859"/>
                    <a:pt x="403411" y="35859"/>
                  </a:cubicBezTo>
                  <a:cubicBezTo>
                    <a:pt x="352261" y="35859"/>
                    <a:pt x="301811" y="47812"/>
                    <a:pt x="251011" y="53789"/>
                  </a:cubicBezTo>
                  <a:cubicBezTo>
                    <a:pt x="236070" y="62754"/>
                    <a:pt x="218509" y="68362"/>
                    <a:pt x="206188" y="80683"/>
                  </a:cubicBezTo>
                  <a:cubicBezTo>
                    <a:pt x="101603" y="185268"/>
                    <a:pt x="219633" y="101602"/>
                    <a:pt x="143435" y="152400"/>
                  </a:cubicBezTo>
                  <a:cubicBezTo>
                    <a:pt x="140447" y="161365"/>
                    <a:pt x="138950" y="170975"/>
                    <a:pt x="134470" y="179295"/>
                  </a:cubicBezTo>
                  <a:cubicBezTo>
                    <a:pt x="117948" y="209978"/>
                    <a:pt x="80682" y="268942"/>
                    <a:pt x="80682" y="268942"/>
                  </a:cubicBezTo>
                  <a:cubicBezTo>
                    <a:pt x="74705" y="376518"/>
                    <a:pt x="70810" y="484231"/>
                    <a:pt x="62752" y="591671"/>
                  </a:cubicBezTo>
                  <a:cubicBezTo>
                    <a:pt x="62062" y="600866"/>
                    <a:pt x="49581" y="643323"/>
                    <a:pt x="44823" y="654424"/>
                  </a:cubicBezTo>
                  <a:cubicBezTo>
                    <a:pt x="39559" y="666707"/>
                    <a:pt x="31857" y="677875"/>
                    <a:pt x="26894" y="690283"/>
                  </a:cubicBezTo>
                  <a:cubicBezTo>
                    <a:pt x="8693" y="735784"/>
                    <a:pt x="9003" y="743874"/>
                    <a:pt x="0" y="788895"/>
                  </a:cubicBezTo>
                  <a:cubicBezTo>
                    <a:pt x="2988" y="818777"/>
                    <a:pt x="3074" y="849094"/>
                    <a:pt x="8964" y="878542"/>
                  </a:cubicBezTo>
                  <a:cubicBezTo>
                    <a:pt x="29796" y="982704"/>
                    <a:pt x="26147" y="939550"/>
                    <a:pt x="53788" y="1004047"/>
                  </a:cubicBezTo>
                  <a:cubicBezTo>
                    <a:pt x="93360" y="1096381"/>
                    <a:pt x="21217" y="947877"/>
                    <a:pt x="80682" y="1066800"/>
                  </a:cubicBezTo>
                  <a:cubicBezTo>
                    <a:pt x="83670" y="1081741"/>
                    <a:pt x="85638" y="1096924"/>
                    <a:pt x="89647" y="1111624"/>
                  </a:cubicBezTo>
                  <a:cubicBezTo>
                    <a:pt x="89654" y="1111651"/>
                    <a:pt x="112054" y="1178846"/>
                    <a:pt x="116541" y="1192306"/>
                  </a:cubicBezTo>
                  <a:cubicBezTo>
                    <a:pt x="122517" y="1210236"/>
                    <a:pt x="130763" y="1227563"/>
                    <a:pt x="134470" y="1246095"/>
                  </a:cubicBezTo>
                  <a:cubicBezTo>
                    <a:pt x="136905" y="1258267"/>
                    <a:pt x="146974" y="1312308"/>
                    <a:pt x="152400" y="1326777"/>
                  </a:cubicBezTo>
                  <a:cubicBezTo>
                    <a:pt x="157092" y="1339290"/>
                    <a:pt x="165065" y="1350353"/>
                    <a:pt x="170329" y="1362636"/>
                  </a:cubicBezTo>
                  <a:cubicBezTo>
                    <a:pt x="174051" y="1371322"/>
                    <a:pt x="175068" y="1381078"/>
                    <a:pt x="179294" y="1389530"/>
                  </a:cubicBezTo>
                  <a:cubicBezTo>
                    <a:pt x="184112" y="1399167"/>
                    <a:pt x="192405" y="1406787"/>
                    <a:pt x="197223" y="1416424"/>
                  </a:cubicBezTo>
                  <a:cubicBezTo>
                    <a:pt x="201449" y="1424876"/>
                    <a:pt x="202466" y="1434632"/>
                    <a:pt x="206188" y="1443318"/>
                  </a:cubicBezTo>
                  <a:cubicBezTo>
                    <a:pt x="219838" y="1475169"/>
                    <a:pt x="224038" y="1479059"/>
                    <a:pt x="242047" y="1506071"/>
                  </a:cubicBezTo>
                  <a:cubicBezTo>
                    <a:pt x="245035" y="1515036"/>
                    <a:pt x="246149" y="1524862"/>
                    <a:pt x="251011" y="1532965"/>
                  </a:cubicBezTo>
                  <a:cubicBezTo>
                    <a:pt x="255360" y="1540213"/>
                    <a:pt x="263440" y="1544478"/>
                    <a:pt x="268941" y="1550895"/>
                  </a:cubicBezTo>
                  <a:cubicBezTo>
                    <a:pt x="281393" y="1565422"/>
                    <a:pt x="291270" y="1582188"/>
                    <a:pt x="304800" y="1595718"/>
                  </a:cubicBezTo>
                  <a:cubicBezTo>
                    <a:pt x="312419" y="1603336"/>
                    <a:pt x="323281" y="1606916"/>
                    <a:pt x="331694" y="1613647"/>
                  </a:cubicBezTo>
                  <a:cubicBezTo>
                    <a:pt x="359434" y="1635840"/>
                    <a:pt x="342139" y="1628823"/>
                    <a:pt x="367552" y="1658471"/>
                  </a:cubicBezTo>
                  <a:cubicBezTo>
                    <a:pt x="378553" y="1671306"/>
                    <a:pt x="389346" y="1684953"/>
                    <a:pt x="403411" y="1694330"/>
                  </a:cubicBezTo>
                  <a:cubicBezTo>
                    <a:pt x="508842" y="1764616"/>
                    <a:pt x="393815" y="1665703"/>
                    <a:pt x="484094" y="1730189"/>
                  </a:cubicBezTo>
                  <a:cubicBezTo>
                    <a:pt x="494410" y="1737558"/>
                    <a:pt x="500292" y="1750276"/>
                    <a:pt x="510988" y="1757083"/>
                  </a:cubicBezTo>
                  <a:cubicBezTo>
                    <a:pt x="555087" y="1785146"/>
                    <a:pt x="570102" y="1788742"/>
                    <a:pt x="609600" y="1801906"/>
                  </a:cubicBezTo>
                  <a:cubicBezTo>
                    <a:pt x="615576" y="1807883"/>
                    <a:pt x="619760" y="1816507"/>
                    <a:pt x="627529" y="1819836"/>
                  </a:cubicBezTo>
                  <a:cubicBezTo>
                    <a:pt x="641534" y="1825838"/>
                    <a:pt x="657478" y="1825495"/>
                    <a:pt x="672352" y="1828800"/>
                  </a:cubicBezTo>
                  <a:cubicBezTo>
                    <a:pt x="684380" y="1831473"/>
                    <a:pt x="696675" y="1833439"/>
                    <a:pt x="708211" y="1837765"/>
                  </a:cubicBezTo>
                  <a:cubicBezTo>
                    <a:pt x="720724" y="1842458"/>
                    <a:pt x="731177" y="1852179"/>
                    <a:pt x="744070" y="1855695"/>
                  </a:cubicBezTo>
                  <a:cubicBezTo>
                    <a:pt x="764455" y="1861255"/>
                    <a:pt x="785980" y="1861185"/>
                    <a:pt x="806823" y="1864659"/>
                  </a:cubicBezTo>
                  <a:cubicBezTo>
                    <a:pt x="821853" y="1867164"/>
                    <a:pt x="836617" y="1871119"/>
                    <a:pt x="851647" y="1873624"/>
                  </a:cubicBezTo>
                  <a:cubicBezTo>
                    <a:pt x="872490" y="1877098"/>
                    <a:pt x="893482" y="1879601"/>
                    <a:pt x="914400" y="1882589"/>
                  </a:cubicBezTo>
                  <a:lnTo>
                    <a:pt x="1470211" y="1864659"/>
                  </a:lnTo>
                  <a:cubicBezTo>
                    <a:pt x="1655126" y="1857975"/>
                    <a:pt x="1606642" y="1862174"/>
                    <a:pt x="1730188" y="1846730"/>
                  </a:cubicBezTo>
                  <a:cubicBezTo>
                    <a:pt x="1964273" y="1852582"/>
                    <a:pt x="2101470" y="1868163"/>
                    <a:pt x="2321858" y="1837765"/>
                  </a:cubicBezTo>
                  <a:cubicBezTo>
                    <a:pt x="2332531" y="1836293"/>
                    <a:pt x="2339787" y="1825812"/>
                    <a:pt x="2348752" y="1819836"/>
                  </a:cubicBezTo>
                  <a:cubicBezTo>
                    <a:pt x="2354729" y="1807883"/>
                    <a:pt x="2361418" y="1796260"/>
                    <a:pt x="2366682" y="1783977"/>
                  </a:cubicBezTo>
                  <a:cubicBezTo>
                    <a:pt x="2370404" y="1775291"/>
                    <a:pt x="2371421" y="1765535"/>
                    <a:pt x="2375647" y="1757083"/>
                  </a:cubicBezTo>
                  <a:cubicBezTo>
                    <a:pt x="2380465" y="1747446"/>
                    <a:pt x="2388758" y="1739826"/>
                    <a:pt x="2393576" y="1730189"/>
                  </a:cubicBezTo>
                  <a:cubicBezTo>
                    <a:pt x="2397802" y="1721737"/>
                    <a:pt x="2400249" y="1712462"/>
                    <a:pt x="2402541" y="1703295"/>
                  </a:cubicBezTo>
                  <a:cubicBezTo>
                    <a:pt x="2406236" y="1688513"/>
                    <a:pt x="2403666" y="1671537"/>
                    <a:pt x="2411505" y="1658471"/>
                  </a:cubicBezTo>
                  <a:cubicBezTo>
                    <a:pt x="2422376" y="1640352"/>
                    <a:pt x="2456329" y="1613647"/>
                    <a:pt x="2456329" y="1613647"/>
                  </a:cubicBezTo>
                  <a:cubicBezTo>
                    <a:pt x="2453341" y="1559859"/>
                    <a:pt x="2462448" y="1503999"/>
                    <a:pt x="2447364" y="1452283"/>
                  </a:cubicBezTo>
                  <a:cubicBezTo>
                    <a:pt x="2440264" y="1427941"/>
                    <a:pt x="2413861" y="1413709"/>
                    <a:pt x="2393576" y="1398495"/>
                  </a:cubicBezTo>
                  <a:cubicBezTo>
                    <a:pt x="2353789" y="1368654"/>
                    <a:pt x="2307858" y="1347652"/>
                    <a:pt x="2268070" y="1317812"/>
                  </a:cubicBezTo>
                  <a:lnTo>
                    <a:pt x="2196352" y="1264024"/>
                  </a:lnTo>
                  <a:cubicBezTo>
                    <a:pt x="2149870" y="1184339"/>
                    <a:pt x="2125864" y="1160062"/>
                    <a:pt x="2106705" y="1075765"/>
                  </a:cubicBezTo>
                  <a:cubicBezTo>
                    <a:pt x="2081252" y="963772"/>
                    <a:pt x="2093377" y="955730"/>
                    <a:pt x="2079811" y="842683"/>
                  </a:cubicBezTo>
                  <a:cubicBezTo>
                    <a:pt x="2075480" y="806588"/>
                    <a:pt x="2067858" y="770965"/>
                    <a:pt x="2061882" y="735106"/>
                  </a:cubicBezTo>
                  <a:cubicBezTo>
                    <a:pt x="2058894" y="687294"/>
                    <a:pt x="2056456" y="639445"/>
                    <a:pt x="2052917" y="591671"/>
                  </a:cubicBezTo>
                  <a:cubicBezTo>
                    <a:pt x="2048407" y="530781"/>
                    <a:pt x="2027587" y="459649"/>
                    <a:pt x="2070847" y="403412"/>
                  </a:cubicBezTo>
                  <a:cubicBezTo>
                    <a:pt x="2084723" y="385374"/>
                    <a:pt x="2112470" y="384970"/>
                    <a:pt x="2133600" y="376518"/>
                  </a:cubicBezTo>
                  <a:cubicBezTo>
                    <a:pt x="2155039" y="367942"/>
                    <a:pt x="2173678" y="364257"/>
                    <a:pt x="2196352" y="358589"/>
                  </a:cubicBezTo>
                  <a:cubicBezTo>
                    <a:pt x="2220258" y="346636"/>
                    <a:pt x="2246454" y="338451"/>
                    <a:pt x="2268070" y="322730"/>
                  </a:cubicBezTo>
                  <a:cubicBezTo>
                    <a:pt x="2292123" y="305237"/>
                    <a:pt x="2302874" y="267097"/>
                    <a:pt x="2312894" y="242047"/>
                  </a:cubicBezTo>
                  <a:cubicBezTo>
                    <a:pt x="2303929" y="203200"/>
                    <a:pt x="2306789" y="159525"/>
                    <a:pt x="2286000" y="125506"/>
                  </a:cubicBezTo>
                  <a:cubicBezTo>
                    <a:pt x="2263556" y="88780"/>
                    <a:pt x="2197249" y="77455"/>
                    <a:pt x="2160494" y="62753"/>
                  </a:cubicBezTo>
                  <a:cubicBezTo>
                    <a:pt x="2056399" y="21115"/>
                    <a:pt x="2196675" y="71880"/>
                    <a:pt x="2088776" y="17930"/>
                  </a:cubicBezTo>
                  <a:cubicBezTo>
                    <a:pt x="2077756" y="12420"/>
                    <a:pt x="2065209" y="9813"/>
                    <a:pt x="2052917" y="8965"/>
                  </a:cubicBezTo>
                  <a:cubicBezTo>
                    <a:pt x="1978329" y="3821"/>
                    <a:pt x="1903506" y="2988"/>
                    <a:pt x="1828800" y="0"/>
                  </a:cubicBezTo>
                  <a:lnTo>
                    <a:pt x="1577788" y="8965"/>
                  </a:lnTo>
                  <a:cubicBezTo>
                    <a:pt x="1289710" y="23739"/>
                    <a:pt x="1740968" y="15056"/>
                    <a:pt x="1308847" y="26895"/>
                  </a:cubicBezTo>
                  <a:lnTo>
                    <a:pt x="824752" y="35859"/>
                  </a:lnTo>
                  <a:cubicBezTo>
                    <a:pt x="744070" y="44824"/>
                    <a:pt x="663153" y="51882"/>
                    <a:pt x="582705" y="62753"/>
                  </a:cubicBezTo>
                  <a:cubicBezTo>
                    <a:pt x="552505" y="66834"/>
                    <a:pt x="522752" y="73831"/>
                    <a:pt x="493058" y="80683"/>
                  </a:cubicBezTo>
                  <a:cubicBezTo>
                    <a:pt x="483850" y="82808"/>
                    <a:pt x="466164" y="89647"/>
                    <a:pt x="466164" y="89647"/>
                  </a:cubicBez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043608" y="2989660"/>
            <a:ext cx="144145" cy="14414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197244" y="3061733"/>
            <a:ext cx="132340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6" name="Oval 5"/>
          <p:cNvSpPr/>
          <p:nvPr/>
        </p:nvSpPr>
        <p:spPr>
          <a:xfrm>
            <a:off x="2467361" y="2989660"/>
            <a:ext cx="144145" cy="14414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535534" y="3133805"/>
            <a:ext cx="0" cy="10389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8A4B878F-51ED-B1FC-5A0C-79DEC1DD3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0" t="83049"/>
          <a:stretch/>
        </p:blipFill>
        <p:spPr bwMode="auto">
          <a:xfrm>
            <a:off x="1027574" y="4142990"/>
            <a:ext cx="3653723" cy="5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8"/>
          <p:cNvSpPr txBox="1">
            <a:spLocks noChangeArrowheads="1"/>
          </p:cNvSpPr>
          <p:nvPr/>
        </p:nvSpPr>
        <p:spPr bwMode="auto">
          <a:xfrm>
            <a:off x="611505" y="260033"/>
            <a:ext cx="79581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EFFETTO DEI PARAMETRI SPERIMENTALI</a:t>
            </a:r>
            <a:endParaRPr lang="it-IT" altLang="it-IT" sz="2000" b="1"/>
          </a:p>
        </p:txBody>
      </p:sp>
      <p:grpSp>
        <p:nvGrpSpPr>
          <p:cNvPr id="49155" name="Group 30"/>
          <p:cNvGrpSpPr/>
          <p:nvPr/>
        </p:nvGrpSpPr>
        <p:grpSpPr bwMode="auto">
          <a:xfrm>
            <a:off x="2844800" y="1125538"/>
            <a:ext cx="3598863" cy="1974850"/>
            <a:chOff x="1792" y="709"/>
            <a:chExt cx="2676" cy="1412"/>
          </a:xfrm>
        </p:grpSpPr>
        <p:grpSp>
          <p:nvGrpSpPr>
            <p:cNvPr id="49158" name="Group 2"/>
            <p:cNvGrpSpPr>
              <a:grpSpLocks noChangeAspect="1"/>
            </p:cNvGrpSpPr>
            <p:nvPr/>
          </p:nvGrpSpPr>
          <p:grpSpPr bwMode="auto">
            <a:xfrm>
              <a:off x="2059" y="709"/>
              <a:ext cx="2409" cy="1182"/>
              <a:chOff x="476" y="2931"/>
              <a:chExt cx="1588" cy="1225"/>
            </a:xfrm>
          </p:grpSpPr>
          <p:sp>
            <p:nvSpPr>
              <p:cNvPr id="49164" name="Line 3"/>
              <p:cNvSpPr>
                <a:spLocks noChangeAspect="1" noChangeShapeType="1"/>
              </p:cNvSpPr>
              <p:nvPr/>
            </p:nvSpPr>
            <p:spPr bwMode="auto">
              <a:xfrm>
                <a:off x="476" y="2931"/>
                <a:ext cx="0" cy="1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65" name="Line 4"/>
              <p:cNvSpPr>
                <a:spLocks noChangeAspect="1" noChangeShapeType="1"/>
              </p:cNvSpPr>
              <p:nvPr/>
            </p:nvSpPr>
            <p:spPr bwMode="auto">
              <a:xfrm>
                <a:off x="476" y="4156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9159" name="Freeform 5"/>
            <p:cNvSpPr>
              <a:spLocks noChangeAspect="1"/>
            </p:cNvSpPr>
            <p:nvPr/>
          </p:nvSpPr>
          <p:spPr bwMode="auto">
            <a:xfrm>
              <a:off x="2116" y="780"/>
              <a:ext cx="1552" cy="1088"/>
            </a:xfrm>
            <a:custGeom>
              <a:avLst/>
              <a:gdLst>
                <a:gd name="T0" fmla="*/ 0 w 1423"/>
                <a:gd name="T1" fmla="*/ 41 h 1129"/>
                <a:gd name="T2" fmla="*/ 560 w 1423"/>
                <a:gd name="T3" fmla="*/ 143 h 1129"/>
                <a:gd name="T4" fmla="*/ 1153 w 1423"/>
                <a:gd name="T5" fmla="*/ 901 h 1129"/>
                <a:gd name="T6" fmla="*/ 1693 w 1423"/>
                <a:gd name="T7" fmla="*/ 1027 h 1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3" h="1129">
                  <a:moveTo>
                    <a:pt x="0" y="45"/>
                  </a:moveTo>
                  <a:cubicBezTo>
                    <a:pt x="78" y="62"/>
                    <a:pt x="309" y="0"/>
                    <a:pt x="470" y="154"/>
                  </a:cubicBezTo>
                  <a:cubicBezTo>
                    <a:pt x="631" y="308"/>
                    <a:pt x="810" y="811"/>
                    <a:pt x="969" y="970"/>
                  </a:cubicBezTo>
                  <a:cubicBezTo>
                    <a:pt x="1128" y="1129"/>
                    <a:pt x="1340" y="1083"/>
                    <a:pt x="1423" y="11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160" name="Text Box 6"/>
            <p:cNvSpPr txBox="1">
              <a:spLocks noChangeAspect="1" noChangeArrowheads="1"/>
            </p:cNvSpPr>
            <p:nvPr/>
          </p:nvSpPr>
          <p:spPr bwMode="auto">
            <a:xfrm rot="-5400000">
              <a:off x="1491" y="1160"/>
              <a:ext cx="83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/>
                <a:t>B/B</a:t>
              </a:r>
              <a:r>
                <a:rPr lang="it-IT" altLang="it-IT" sz="1400" b="1" baseline="-25000"/>
                <a:t>0</a:t>
              </a:r>
            </a:p>
          </p:txBody>
        </p:sp>
        <p:sp>
          <p:nvSpPr>
            <p:cNvPr id="49161" name="Text Box 7"/>
            <p:cNvSpPr txBox="1">
              <a:spLocks noChangeAspect="1" noChangeArrowheads="1"/>
            </p:cNvSpPr>
            <p:nvPr/>
          </p:nvSpPr>
          <p:spPr bwMode="auto">
            <a:xfrm>
              <a:off x="2018" y="1933"/>
              <a:ext cx="205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log concentrazione analita</a:t>
              </a:r>
            </a:p>
          </p:txBody>
        </p:sp>
        <p:sp>
          <p:nvSpPr>
            <p:cNvPr id="49162" name="Freeform 27"/>
            <p:cNvSpPr>
              <a:spLocks noChangeAspect="1"/>
            </p:cNvSpPr>
            <p:nvPr/>
          </p:nvSpPr>
          <p:spPr bwMode="auto">
            <a:xfrm>
              <a:off x="2825" y="775"/>
              <a:ext cx="1552" cy="1088"/>
            </a:xfrm>
            <a:custGeom>
              <a:avLst/>
              <a:gdLst>
                <a:gd name="T0" fmla="*/ 0 w 1423"/>
                <a:gd name="T1" fmla="*/ 41 h 1129"/>
                <a:gd name="T2" fmla="*/ 560 w 1423"/>
                <a:gd name="T3" fmla="*/ 143 h 1129"/>
                <a:gd name="T4" fmla="*/ 1153 w 1423"/>
                <a:gd name="T5" fmla="*/ 901 h 1129"/>
                <a:gd name="T6" fmla="*/ 1693 w 1423"/>
                <a:gd name="T7" fmla="*/ 1027 h 1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3" h="1129">
                  <a:moveTo>
                    <a:pt x="0" y="45"/>
                  </a:moveTo>
                  <a:cubicBezTo>
                    <a:pt x="78" y="62"/>
                    <a:pt x="309" y="0"/>
                    <a:pt x="470" y="154"/>
                  </a:cubicBezTo>
                  <a:cubicBezTo>
                    <a:pt x="631" y="308"/>
                    <a:pt x="810" y="811"/>
                    <a:pt x="969" y="970"/>
                  </a:cubicBezTo>
                  <a:cubicBezTo>
                    <a:pt x="1128" y="1129"/>
                    <a:pt x="1340" y="1083"/>
                    <a:pt x="1423" y="11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163" name="AutoShape 28"/>
            <p:cNvSpPr>
              <a:spLocks noChangeArrowheads="1"/>
            </p:cNvSpPr>
            <p:nvPr/>
          </p:nvSpPr>
          <p:spPr bwMode="auto">
            <a:xfrm>
              <a:off x="3016" y="1253"/>
              <a:ext cx="408" cy="181"/>
            </a:xfrm>
            <a:prstGeom prst="leftArrow">
              <a:avLst>
                <a:gd name="adj1" fmla="val 50000"/>
                <a:gd name="adj2" fmla="val 56354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49156" name="Text Box 29"/>
          <p:cNvSpPr txBox="1">
            <a:spLocks noChangeArrowheads="1"/>
          </p:cNvSpPr>
          <p:nvPr/>
        </p:nvSpPr>
        <p:spPr bwMode="auto">
          <a:xfrm>
            <a:off x="250825" y="3409314"/>
            <a:ext cx="84963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1800" dirty="0"/>
              <a:t> Ridurre la concentrazione del tracciante</a:t>
            </a:r>
          </a:p>
          <a:p>
            <a:pPr algn="just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it-IT" altLang="it-IT" sz="1800" dirty="0"/>
          </a:p>
          <a:p>
            <a:pPr algn="just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1800" dirty="0"/>
              <a:t> Diminuire la quantità di anticorpo immobilizzato e </a:t>
            </a:r>
            <a:r>
              <a:rPr lang="it-IT" altLang="it-IT" sz="1800" dirty="0" err="1"/>
              <a:t>riottimizzare</a:t>
            </a:r>
            <a:r>
              <a:rPr lang="it-IT" altLang="it-IT" sz="1800" dirty="0"/>
              <a:t> il metodo (se la rivelabilità del tracciante è adeguatamente elevata, si sposta verso il basso il </a:t>
            </a:r>
            <a:r>
              <a:rPr lang="it-IT" altLang="it-IT" sz="1800" dirty="0" err="1"/>
              <a:t>range</a:t>
            </a:r>
            <a:r>
              <a:rPr lang="it-IT" altLang="it-IT" sz="1800" dirty="0"/>
              <a:t> dinamico)</a:t>
            </a:r>
          </a:p>
          <a:p>
            <a:pPr algn="just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it-IT" altLang="it-IT" sz="1800" dirty="0"/>
          </a:p>
          <a:p>
            <a:pPr algn="just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1800" dirty="0"/>
              <a:t> Aumentare la costante di affinità dell’anticorpo e </a:t>
            </a:r>
            <a:r>
              <a:rPr lang="it-IT" altLang="it-IT" sz="1800" dirty="0" err="1"/>
              <a:t>riottimizzare</a:t>
            </a:r>
            <a:r>
              <a:rPr lang="it-IT" altLang="it-IT" sz="1800" dirty="0"/>
              <a:t> il metodo </a:t>
            </a:r>
          </a:p>
          <a:p>
            <a:pPr algn="just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endParaRPr lang="it-IT" altLang="it-IT" sz="1800" dirty="0"/>
          </a:p>
          <a:p>
            <a:pPr algn="just" eaLnBrk="1" hangingPunct="1"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it-IT" altLang="it-IT" sz="1800" dirty="0"/>
              <a:t>La </a:t>
            </a:r>
            <a:r>
              <a:rPr lang="it-IT" altLang="it-IT" sz="1800" b="1" dirty="0">
                <a:solidFill>
                  <a:srgbClr val="0000FF"/>
                </a:solidFill>
              </a:rPr>
              <a:t>rivelabilità assoluta</a:t>
            </a:r>
            <a:r>
              <a:rPr lang="it-IT" altLang="it-IT" sz="1800" dirty="0"/>
              <a:t> del tracciante ha un effetto solo indiretto, permettendo di lavorare a concentrazioni minori.</a:t>
            </a:r>
          </a:p>
        </p:txBody>
      </p:sp>
      <p:sp>
        <p:nvSpPr>
          <p:cNvPr id="49157" name="Text Box 31"/>
          <p:cNvSpPr txBox="1">
            <a:spLocks noChangeArrowheads="1"/>
          </p:cNvSpPr>
          <p:nvPr/>
        </p:nvSpPr>
        <p:spPr bwMode="auto">
          <a:xfrm>
            <a:off x="250825" y="2420938"/>
            <a:ext cx="2357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FF"/>
                </a:solidFill>
              </a:rPr>
              <a:t>Riduzione del limite di rivelazione: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2FD02753-0522-EB62-8D28-EDED7DD7006F}"/>
              </a:ext>
            </a:extLst>
          </p:cNvPr>
          <p:cNvSpPr/>
          <p:nvPr/>
        </p:nvSpPr>
        <p:spPr bwMode="auto">
          <a:xfrm>
            <a:off x="107504" y="4581128"/>
            <a:ext cx="8928992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42570" y="1195705"/>
            <a:ext cx="85064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sym typeface="+mn-ea"/>
              </a:rPr>
              <a:t>1960</a:t>
            </a:r>
            <a:r>
              <a:rPr lang="it-IT" altLang="it-IT" dirty="0">
                <a:sym typeface="+mn-ea"/>
              </a:rPr>
              <a:t>. Singer e </a:t>
            </a:r>
            <a:r>
              <a:rPr lang="it-IT" altLang="it-IT" dirty="0" err="1">
                <a:sym typeface="+mn-ea"/>
              </a:rPr>
              <a:t>Schick</a:t>
            </a:r>
            <a:r>
              <a:rPr lang="it-IT" altLang="it-IT" dirty="0">
                <a:sym typeface="+mn-ea"/>
              </a:rPr>
              <a:t> descrivono la procedura per </a:t>
            </a:r>
            <a:r>
              <a:rPr lang="it-IT" altLang="it-IT" b="1" dirty="0">
                <a:sym typeface="+mn-ea"/>
              </a:rPr>
              <a:t>coniugare due proteine </a:t>
            </a:r>
            <a:r>
              <a:rPr lang="it-IT" altLang="it-IT" dirty="0">
                <a:sym typeface="+mn-ea"/>
              </a:rPr>
              <a:t>senza alterare le loro funzioni biologiche.</a:t>
            </a:r>
            <a:endParaRPr lang="it-IT" altLang="it-IT" dirty="0"/>
          </a:p>
          <a:p>
            <a:pPr algn="just" eaLnBrk="1" hangingPunct="1">
              <a:buFontTx/>
              <a:buNone/>
            </a:pPr>
            <a:endParaRPr lang="it-IT" altLang="it-IT" b="1" dirty="0">
              <a:solidFill>
                <a:srgbClr val="0000FF"/>
              </a:solidFill>
              <a:sym typeface="+mn-ea"/>
            </a:endParaRPr>
          </a:p>
          <a:p>
            <a:pPr algn="just" eaLnBrk="1" hangingPunct="1">
              <a:buFontTx/>
              <a:buNone/>
            </a:pPr>
            <a:endParaRPr lang="it-IT" altLang="it-IT" b="1" dirty="0">
              <a:solidFill>
                <a:srgbClr val="0000FF"/>
              </a:solidFill>
              <a:sym typeface="+mn-ea"/>
            </a:endParaRPr>
          </a:p>
          <a:p>
            <a:pPr algn="just" eaLnBrk="1" hangingPunct="1"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sym typeface="+mn-ea"/>
              </a:rPr>
              <a:t>1969</a:t>
            </a:r>
            <a:r>
              <a:rPr lang="it-IT" altLang="it-IT" dirty="0">
                <a:sym typeface="+mn-ea"/>
              </a:rPr>
              <a:t>. </a:t>
            </a:r>
            <a:r>
              <a:rPr lang="it-IT" altLang="it-IT" dirty="0" err="1">
                <a:sym typeface="+mn-ea"/>
              </a:rPr>
              <a:t>Avrameas</a:t>
            </a:r>
            <a:r>
              <a:rPr lang="it-IT" altLang="it-IT" dirty="0">
                <a:sym typeface="+mn-ea"/>
              </a:rPr>
              <a:t> descrive la procedura per coniugare un </a:t>
            </a:r>
            <a:r>
              <a:rPr lang="it-IT" altLang="it-IT" b="1" dirty="0">
                <a:sym typeface="+mn-ea"/>
              </a:rPr>
              <a:t>anticorpo con l’enzima </a:t>
            </a:r>
            <a:r>
              <a:rPr lang="it-IT" altLang="it-IT" b="1" dirty="0" err="1">
                <a:sym typeface="+mn-ea"/>
              </a:rPr>
              <a:t>perossidasi</a:t>
            </a:r>
            <a:r>
              <a:rPr lang="it-IT" altLang="it-IT" dirty="0">
                <a:sym typeface="+mn-ea"/>
              </a:rPr>
              <a:t> utilizzando il metodo della </a:t>
            </a:r>
            <a:r>
              <a:rPr lang="it-IT" altLang="it-IT" dirty="0" err="1">
                <a:sym typeface="+mn-ea"/>
              </a:rPr>
              <a:t>glutaraldeide</a:t>
            </a:r>
            <a:r>
              <a:rPr lang="it-IT" altLang="it-IT" dirty="0">
                <a:sym typeface="+mn-ea"/>
              </a:rPr>
              <a:t>.</a:t>
            </a:r>
          </a:p>
          <a:p>
            <a:pPr algn="just" eaLnBrk="1" hangingPunct="1">
              <a:buFontTx/>
              <a:buNone/>
            </a:pPr>
            <a:endParaRPr lang="it-IT" altLang="it-IT" dirty="0"/>
          </a:p>
          <a:p>
            <a:pPr algn="just" eaLnBrk="1" hangingPunct="1">
              <a:buFontTx/>
              <a:buNone/>
            </a:pPr>
            <a:endParaRPr lang="it-IT" altLang="it-IT" dirty="0"/>
          </a:p>
          <a:p>
            <a:pPr algn="just" eaLnBrk="1" hangingPunct="1"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sym typeface="+mn-ea"/>
              </a:rPr>
              <a:t>1969</a:t>
            </a:r>
            <a:r>
              <a:rPr lang="it-IT" altLang="it-IT" dirty="0">
                <a:sym typeface="+mn-ea"/>
              </a:rPr>
              <a:t>. Miles e Hales dimostrano che </a:t>
            </a:r>
            <a:r>
              <a:rPr lang="it-IT" altLang="it-IT" b="1" dirty="0">
                <a:sym typeface="+mn-ea"/>
              </a:rPr>
              <a:t>un enzima</a:t>
            </a:r>
            <a:r>
              <a:rPr lang="it-IT" altLang="it-IT" dirty="0">
                <a:sym typeface="+mn-ea"/>
              </a:rPr>
              <a:t> può essere utilizzato come marcatore, in alternativa ai radioisotopi, per lo sviluppo di metodi immunoenzimatici (</a:t>
            </a:r>
            <a:r>
              <a:rPr lang="it-IT" altLang="it-IT" b="1" dirty="0" err="1">
                <a:sym typeface="+mn-ea"/>
              </a:rPr>
              <a:t>Enzyme</a:t>
            </a:r>
            <a:r>
              <a:rPr lang="it-IT" altLang="it-IT" b="1" dirty="0">
                <a:sym typeface="+mn-ea"/>
              </a:rPr>
              <a:t> </a:t>
            </a:r>
            <a:r>
              <a:rPr lang="it-IT" altLang="it-IT" b="1" dirty="0" err="1">
                <a:sym typeface="+mn-ea"/>
              </a:rPr>
              <a:t>ImmunoAssay</a:t>
            </a:r>
            <a:r>
              <a:rPr lang="it-IT" altLang="it-IT" b="1" dirty="0">
                <a:sym typeface="+mn-ea"/>
              </a:rPr>
              <a:t>, EIA</a:t>
            </a:r>
            <a:r>
              <a:rPr lang="it-IT" altLang="it-IT" dirty="0">
                <a:sym typeface="+mn-ea"/>
              </a:rPr>
              <a:t>).</a:t>
            </a:r>
          </a:p>
          <a:p>
            <a:pPr algn="just" eaLnBrk="1" hangingPunct="1">
              <a:buFontTx/>
              <a:buNone/>
            </a:pPr>
            <a:endParaRPr lang="it-IT" altLang="it-IT" dirty="0"/>
          </a:p>
          <a:p>
            <a:pPr algn="just" eaLnBrk="1" hangingPunct="1">
              <a:buFontTx/>
              <a:buNone/>
            </a:pPr>
            <a:endParaRPr lang="it-IT" altLang="it-IT" dirty="0"/>
          </a:p>
          <a:p>
            <a:pPr algn="just" eaLnBrk="1" hangingPunct="1">
              <a:buFontTx/>
              <a:buNone/>
            </a:pPr>
            <a:r>
              <a:rPr lang="it-IT" altLang="it-IT" b="1" dirty="0">
                <a:solidFill>
                  <a:srgbClr val="0000FF"/>
                </a:solidFill>
                <a:sym typeface="+mn-ea"/>
              </a:rPr>
              <a:t>1971</a:t>
            </a:r>
            <a:r>
              <a:rPr lang="it-IT" altLang="it-IT" dirty="0">
                <a:sym typeface="+mn-ea"/>
              </a:rPr>
              <a:t>. </a:t>
            </a:r>
            <a:r>
              <a:rPr lang="it-IT" altLang="it-IT" dirty="0" err="1">
                <a:sym typeface="+mn-ea"/>
              </a:rPr>
              <a:t>Engvall</a:t>
            </a:r>
            <a:r>
              <a:rPr lang="it-IT" altLang="it-IT" dirty="0">
                <a:sym typeface="+mn-ea"/>
              </a:rPr>
              <a:t> e </a:t>
            </a:r>
            <a:r>
              <a:rPr lang="it-IT" altLang="it-IT" dirty="0" err="1">
                <a:sym typeface="+mn-ea"/>
              </a:rPr>
              <a:t>Perlmann</a:t>
            </a:r>
            <a:r>
              <a:rPr lang="it-IT" altLang="it-IT" dirty="0">
                <a:sym typeface="+mn-ea"/>
              </a:rPr>
              <a:t> descrivono l’</a:t>
            </a:r>
            <a:r>
              <a:rPr lang="it-IT" altLang="it-IT" b="1" dirty="0">
                <a:sym typeface="+mn-ea"/>
              </a:rPr>
              <a:t>ELISA</a:t>
            </a:r>
            <a:r>
              <a:rPr lang="it-IT" altLang="it-IT" dirty="0">
                <a:sym typeface="+mn-ea"/>
              </a:rPr>
              <a:t> (</a:t>
            </a:r>
            <a:r>
              <a:rPr lang="it-IT" altLang="it-IT" dirty="0" err="1">
                <a:sym typeface="+mn-ea"/>
              </a:rPr>
              <a:t>Enzyme-Linked</a:t>
            </a:r>
            <a:r>
              <a:rPr lang="it-IT" altLang="it-IT" dirty="0">
                <a:sym typeface="+mn-ea"/>
              </a:rPr>
              <a:t> </a:t>
            </a:r>
            <a:r>
              <a:rPr lang="it-IT" altLang="it-IT" dirty="0" err="1">
                <a:sym typeface="+mn-ea"/>
              </a:rPr>
              <a:t>Immunosorbent</a:t>
            </a:r>
            <a:r>
              <a:rPr lang="it-IT" altLang="it-IT" dirty="0">
                <a:sym typeface="+mn-ea"/>
              </a:rPr>
              <a:t> </a:t>
            </a:r>
            <a:r>
              <a:rPr lang="it-IT" altLang="it-IT" dirty="0" err="1">
                <a:sym typeface="+mn-ea"/>
              </a:rPr>
              <a:t>Assay</a:t>
            </a:r>
            <a:r>
              <a:rPr lang="it-IT" altLang="it-IT" dirty="0">
                <a:sym typeface="+mn-ea"/>
              </a:rPr>
              <a:t>) nel quale l’</a:t>
            </a:r>
            <a:r>
              <a:rPr lang="it-IT" altLang="it-IT" dirty="0" err="1">
                <a:sym typeface="+mn-ea"/>
              </a:rPr>
              <a:t>analita</a:t>
            </a:r>
            <a:r>
              <a:rPr lang="it-IT" altLang="it-IT" dirty="0">
                <a:sym typeface="+mn-ea"/>
              </a:rPr>
              <a:t> ed il tracciante (</a:t>
            </a:r>
            <a:r>
              <a:rPr lang="it-IT" altLang="it-IT" dirty="0" err="1">
                <a:sym typeface="+mn-ea"/>
              </a:rPr>
              <a:t>analita</a:t>
            </a:r>
            <a:r>
              <a:rPr lang="it-IT" altLang="it-IT" dirty="0">
                <a:sym typeface="+mn-ea"/>
              </a:rPr>
              <a:t> coniugato con un enzima) competono per gli anticorpi immobilizzati su una fase solida. </a:t>
            </a:r>
            <a:endParaRPr lang="en-US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353425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</a:rPr>
              <a:t>LA NASCITA DEI METODI IMMUNOMETRICI</a:t>
            </a:r>
            <a:endParaRPr lang="it-IT" altLang="it-IT" sz="2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0820" y="1196975"/>
            <a:ext cx="8430260" cy="134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it-IT" altLang="it-IT" sz="1600"/>
              <a:t>La </a:t>
            </a:r>
            <a:r>
              <a:rPr lang="it-IT" altLang="it-IT" sz="1600" b="1" u="sng">
                <a:solidFill>
                  <a:srgbClr val="0000FF"/>
                </a:solidFill>
              </a:rPr>
              <a:t>specificità</a:t>
            </a:r>
            <a:r>
              <a:rPr lang="it-IT" altLang="it-IT" sz="1600"/>
              <a:t> di un anticorpo è la sua capacità di discriminare tra antigeni con struttura simile.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it-IT" altLang="it-IT" sz="1600"/>
              <a:t>Tra i vari modi per misurare la specificità di un anticorpo, quello più usato è la misura del rapporto percentuale tra la concentrazione di  </a:t>
            </a:r>
            <a:r>
              <a:rPr lang="it-IT" altLang="it-IT" sz="1600" b="1" u="sng">
                <a:solidFill>
                  <a:srgbClr val="FF3300"/>
                </a:solidFill>
              </a:rPr>
              <a:t>analita</a:t>
            </a:r>
            <a:r>
              <a:rPr lang="it-IT" altLang="it-IT" sz="1600"/>
              <a:t> che spiazza il 50% di tracciante dall’anticorpo e la concentrazione di </a:t>
            </a:r>
            <a:r>
              <a:rPr lang="it-IT" altLang="it-IT" sz="1600" b="1" u="sng">
                <a:solidFill>
                  <a:srgbClr val="336600"/>
                </a:solidFill>
              </a:rPr>
              <a:t>interferente</a:t>
            </a:r>
            <a:r>
              <a:rPr lang="it-IT" altLang="it-IT" sz="1600"/>
              <a:t> che produce lo stesso effetto.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1925" y="404813"/>
            <a:ext cx="8820150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/>
              <a:t>SPECIFICITA’ DELL’INTERAZIONE ANTIGENE-ANTICORPO</a:t>
            </a:r>
          </a:p>
        </p:txBody>
      </p:sp>
      <p:sp>
        <p:nvSpPr>
          <p:cNvPr id="50180" name="Text Box 4"/>
          <p:cNvSpPr txBox="1">
            <a:spLocks noChangeAspect="1" noChangeArrowheads="1"/>
          </p:cNvSpPr>
          <p:nvPr/>
        </p:nvSpPr>
        <p:spPr bwMode="auto">
          <a:xfrm rot="-5400000">
            <a:off x="-666750" y="4165600"/>
            <a:ext cx="2767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[An-Ab]/[An]</a:t>
            </a:r>
          </a:p>
        </p:txBody>
      </p:sp>
      <p:sp>
        <p:nvSpPr>
          <p:cNvPr id="50181" name="Line 5"/>
          <p:cNvSpPr>
            <a:spLocks noChangeAspect="1" noChangeShapeType="1"/>
          </p:cNvSpPr>
          <p:nvPr/>
        </p:nvSpPr>
        <p:spPr bwMode="auto">
          <a:xfrm>
            <a:off x="1458913" y="3130550"/>
            <a:ext cx="0" cy="259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2" name="Line 6"/>
          <p:cNvSpPr>
            <a:spLocks noChangeAspect="1" noChangeShapeType="1"/>
          </p:cNvSpPr>
          <p:nvPr/>
        </p:nvSpPr>
        <p:spPr bwMode="auto">
          <a:xfrm>
            <a:off x="1458913" y="5724525"/>
            <a:ext cx="4841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3" name="Freeform 7"/>
          <p:cNvSpPr>
            <a:spLocks noChangeAspect="1"/>
          </p:cNvSpPr>
          <p:nvPr/>
        </p:nvSpPr>
        <p:spPr bwMode="auto">
          <a:xfrm>
            <a:off x="1458913" y="3606800"/>
            <a:ext cx="2713037" cy="2152650"/>
          </a:xfrm>
          <a:custGeom>
            <a:avLst/>
            <a:gdLst>
              <a:gd name="T0" fmla="*/ 0 w 1423"/>
              <a:gd name="T1" fmla="*/ 163595680 h 1129"/>
              <a:gd name="T2" fmla="*/ 1708439246 w 1423"/>
              <a:gd name="T3" fmla="*/ 559860602 h 1129"/>
              <a:gd name="T4" fmla="*/ 2147483646 w 1423"/>
              <a:gd name="T5" fmla="*/ 2147483646 h 1129"/>
              <a:gd name="T6" fmla="*/ 2147483646 w 1423"/>
              <a:gd name="T7" fmla="*/ 2147483646 h 11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3" h="1129">
                <a:moveTo>
                  <a:pt x="0" y="45"/>
                </a:moveTo>
                <a:cubicBezTo>
                  <a:pt x="78" y="62"/>
                  <a:pt x="309" y="0"/>
                  <a:pt x="470" y="154"/>
                </a:cubicBezTo>
                <a:cubicBezTo>
                  <a:pt x="631" y="308"/>
                  <a:pt x="810" y="811"/>
                  <a:pt x="969" y="970"/>
                </a:cubicBezTo>
                <a:cubicBezTo>
                  <a:pt x="1128" y="1129"/>
                  <a:pt x="1340" y="1083"/>
                  <a:pt x="1423" y="1106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4" name="Freeform 8"/>
          <p:cNvSpPr>
            <a:spLocks noChangeAspect="1"/>
          </p:cNvSpPr>
          <p:nvPr/>
        </p:nvSpPr>
        <p:spPr bwMode="auto">
          <a:xfrm>
            <a:off x="3414713" y="3606800"/>
            <a:ext cx="2713037" cy="2152650"/>
          </a:xfrm>
          <a:custGeom>
            <a:avLst/>
            <a:gdLst>
              <a:gd name="T0" fmla="*/ 0 w 1423"/>
              <a:gd name="T1" fmla="*/ 163595680 h 1129"/>
              <a:gd name="T2" fmla="*/ 1708439246 w 1423"/>
              <a:gd name="T3" fmla="*/ 559860602 h 1129"/>
              <a:gd name="T4" fmla="*/ 2147483646 w 1423"/>
              <a:gd name="T5" fmla="*/ 2147483646 h 1129"/>
              <a:gd name="T6" fmla="*/ 2147483646 w 1423"/>
              <a:gd name="T7" fmla="*/ 2147483646 h 11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3" h="1129">
                <a:moveTo>
                  <a:pt x="0" y="45"/>
                </a:moveTo>
                <a:cubicBezTo>
                  <a:pt x="78" y="62"/>
                  <a:pt x="309" y="0"/>
                  <a:pt x="470" y="154"/>
                </a:cubicBezTo>
                <a:cubicBezTo>
                  <a:pt x="631" y="308"/>
                  <a:pt x="810" y="811"/>
                  <a:pt x="969" y="970"/>
                </a:cubicBezTo>
                <a:cubicBezTo>
                  <a:pt x="1128" y="1129"/>
                  <a:pt x="1340" y="1083"/>
                  <a:pt x="1423" y="1106"/>
                </a:cubicBezTo>
              </a:path>
            </a:pathLst>
          </a:custGeom>
          <a:noFill/>
          <a:ln w="28575" cmpd="sng">
            <a:solidFill>
              <a:srgbClr val="33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5" name="Line 9"/>
          <p:cNvSpPr>
            <a:spLocks noChangeAspect="1" noChangeShapeType="1"/>
          </p:cNvSpPr>
          <p:nvPr/>
        </p:nvSpPr>
        <p:spPr bwMode="auto">
          <a:xfrm>
            <a:off x="1284288" y="3649663"/>
            <a:ext cx="174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6" name="Line 10"/>
          <p:cNvSpPr>
            <a:spLocks noChangeAspect="1" noChangeShapeType="1"/>
          </p:cNvSpPr>
          <p:nvPr/>
        </p:nvSpPr>
        <p:spPr bwMode="auto">
          <a:xfrm>
            <a:off x="1284288" y="4676775"/>
            <a:ext cx="174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7" name="Line 11"/>
          <p:cNvSpPr>
            <a:spLocks noChangeAspect="1" noChangeShapeType="1"/>
          </p:cNvSpPr>
          <p:nvPr/>
        </p:nvSpPr>
        <p:spPr bwMode="auto">
          <a:xfrm>
            <a:off x="1284288" y="5705475"/>
            <a:ext cx="174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8" name="Text Box 12"/>
          <p:cNvSpPr txBox="1">
            <a:spLocks noChangeAspect="1" noChangeArrowheads="1"/>
          </p:cNvSpPr>
          <p:nvPr/>
        </p:nvSpPr>
        <p:spPr bwMode="auto">
          <a:xfrm>
            <a:off x="914400" y="5456238"/>
            <a:ext cx="4333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/>
              <a:t>0</a:t>
            </a:r>
          </a:p>
        </p:txBody>
      </p:sp>
      <p:sp>
        <p:nvSpPr>
          <p:cNvPr id="50189" name="Text Box 13"/>
          <p:cNvSpPr txBox="1">
            <a:spLocks noChangeAspect="1" noChangeArrowheads="1"/>
          </p:cNvSpPr>
          <p:nvPr/>
        </p:nvSpPr>
        <p:spPr bwMode="auto">
          <a:xfrm>
            <a:off x="784225" y="4454525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/>
              <a:t>50</a:t>
            </a:r>
          </a:p>
        </p:txBody>
      </p:sp>
      <p:sp>
        <p:nvSpPr>
          <p:cNvPr id="50190" name="Text Box 14"/>
          <p:cNvSpPr txBox="1">
            <a:spLocks noChangeAspect="1" noChangeArrowheads="1"/>
          </p:cNvSpPr>
          <p:nvPr/>
        </p:nvSpPr>
        <p:spPr bwMode="auto">
          <a:xfrm>
            <a:off x="784225" y="3451225"/>
            <a:ext cx="6905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/>
              <a:t>100</a:t>
            </a:r>
          </a:p>
        </p:txBody>
      </p:sp>
      <p:sp>
        <p:nvSpPr>
          <p:cNvPr id="50191" name="Line 15"/>
          <p:cNvSpPr>
            <a:spLocks noChangeAspect="1" noChangeShapeType="1"/>
          </p:cNvSpPr>
          <p:nvPr/>
        </p:nvSpPr>
        <p:spPr bwMode="auto">
          <a:xfrm>
            <a:off x="1458913" y="4686300"/>
            <a:ext cx="33718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92" name="Line 16"/>
          <p:cNvSpPr>
            <a:spLocks noChangeAspect="1" noChangeShapeType="1"/>
          </p:cNvSpPr>
          <p:nvPr/>
        </p:nvSpPr>
        <p:spPr bwMode="auto">
          <a:xfrm>
            <a:off x="2843213" y="4686300"/>
            <a:ext cx="0" cy="1038225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93" name="Line 17"/>
          <p:cNvSpPr>
            <a:spLocks noChangeAspect="1" noChangeShapeType="1"/>
          </p:cNvSpPr>
          <p:nvPr/>
        </p:nvSpPr>
        <p:spPr bwMode="auto">
          <a:xfrm>
            <a:off x="4813300" y="4686300"/>
            <a:ext cx="0" cy="1038225"/>
          </a:xfrm>
          <a:prstGeom prst="line">
            <a:avLst/>
          </a:prstGeom>
          <a:noFill/>
          <a:ln w="38100">
            <a:solidFill>
              <a:srgbClr val="3366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94" name="Text Box 18"/>
          <p:cNvSpPr txBox="1">
            <a:spLocks noChangeAspect="1" noChangeArrowheads="1"/>
          </p:cNvSpPr>
          <p:nvPr/>
        </p:nvSpPr>
        <p:spPr bwMode="auto">
          <a:xfrm>
            <a:off x="1544638" y="5724525"/>
            <a:ext cx="38909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[An]</a:t>
            </a:r>
          </a:p>
        </p:txBody>
      </p:sp>
      <p:sp>
        <p:nvSpPr>
          <p:cNvPr id="50195" name="Text Box 19"/>
          <p:cNvSpPr txBox="1">
            <a:spLocks noChangeAspect="1" noChangeArrowheads="1"/>
          </p:cNvSpPr>
          <p:nvPr/>
        </p:nvSpPr>
        <p:spPr bwMode="auto">
          <a:xfrm>
            <a:off x="2495550" y="56372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CC3300"/>
                </a:solidFill>
              </a:rPr>
              <a:t>a</a:t>
            </a:r>
          </a:p>
        </p:txBody>
      </p:sp>
      <p:sp>
        <p:nvSpPr>
          <p:cNvPr id="50196" name="Text Box 20"/>
          <p:cNvSpPr txBox="1">
            <a:spLocks noChangeAspect="1" noChangeArrowheads="1"/>
          </p:cNvSpPr>
          <p:nvPr/>
        </p:nvSpPr>
        <p:spPr bwMode="auto">
          <a:xfrm>
            <a:off x="4484688" y="5637213"/>
            <a:ext cx="690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336600"/>
                </a:solidFill>
              </a:rPr>
              <a:t>b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3CD6B4F-7078-53AD-CAB6-380060C3BFDE}"/>
              </a:ext>
            </a:extLst>
          </p:cNvPr>
          <p:cNvCxnSpPr>
            <a:cxnSpLocks/>
          </p:cNvCxnSpPr>
          <p:nvPr/>
        </p:nvCxnSpPr>
        <p:spPr bwMode="auto">
          <a:xfrm flipV="1">
            <a:off x="817761" y="1563137"/>
            <a:ext cx="7138615" cy="4024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291" y="188640"/>
            <a:ext cx="7772400" cy="608012"/>
          </a:xfrm>
          <a:solidFill>
            <a:srgbClr val="CCECFF"/>
          </a:solidFill>
          <a:ln>
            <a:solidFill>
              <a:srgbClr val="0000FF"/>
            </a:solidFill>
            <a:miter lim="800000"/>
          </a:ln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it-IT" altLang="it-IT" sz="2400" b="1">
                <a:solidFill>
                  <a:schemeClr val="tx1"/>
                </a:solidFill>
                <a:latin typeface="Arial Narrow" panose="020B0606020202030204" pitchFamily="34" charset="0"/>
              </a:rPr>
              <a:t>METODI IMMUNOMETRICI NON COMPETITIVI</a:t>
            </a:r>
            <a:endParaRPr lang="it-IT" altLang="it-IT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1520" y="2066498"/>
            <a:ext cx="5904656" cy="161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1800" dirty="0">
                <a:latin typeface="+mn-lt"/>
              </a:rPr>
              <a:t>- Reazione dell’</a:t>
            </a:r>
            <a:r>
              <a:rPr lang="it-IT" altLang="it-IT" sz="1800" dirty="0">
                <a:solidFill>
                  <a:srgbClr val="0000FF"/>
                </a:solidFill>
                <a:latin typeface="+mn-lt"/>
              </a:rPr>
              <a:t>analita (Ag)</a:t>
            </a:r>
            <a:r>
              <a:rPr lang="it-IT" altLang="it-IT" sz="1800" dirty="0">
                <a:latin typeface="+mn-lt"/>
              </a:rPr>
              <a:t> presente nel campione con un </a:t>
            </a:r>
            <a:r>
              <a:rPr lang="it-IT" altLang="it-IT" sz="1800" b="1" u="sng" dirty="0">
                <a:solidFill>
                  <a:srgbClr val="FF0000"/>
                </a:solidFill>
                <a:latin typeface="+mn-lt"/>
              </a:rPr>
              <a:t>eccesso</a:t>
            </a:r>
            <a:r>
              <a:rPr lang="it-IT" altLang="it-IT" sz="1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altLang="it-IT" sz="1800" dirty="0">
                <a:latin typeface="+mn-lt"/>
              </a:rPr>
              <a:t>di </a:t>
            </a:r>
            <a:r>
              <a:rPr lang="it-IT" altLang="it-IT" sz="1800" b="1" dirty="0">
                <a:latin typeface="+mn-lt"/>
              </a:rPr>
              <a:t>anticorpo di cattura (Ab) </a:t>
            </a:r>
          </a:p>
          <a:p>
            <a:pPr eaLnBrk="1" hangingPunct="1">
              <a:spcBef>
                <a:spcPct val="0"/>
              </a:spcBef>
              <a:buFontTx/>
              <a:buChar char=" "/>
            </a:pPr>
            <a:endParaRPr lang="it-IT" altLang="it-IT" sz="18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1800" dirty="0">
                <a:latin typeface="+mn-lt"/>
              </a:rPr>
              <a:t>-  successivamente, con un eccesso di tracciante (</a:t>
            </a:r>
            <a:r>
              <a:rPr lang="it-IT" altLang="it-IT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anticorpo di rivelazione marcato, Ab*)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20291" y="4465393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Char char=" "/>
            </a:pPr>
            <a:r>
              <a:rPr lang="it-IT" altLang="it-IT" sz="1800" b="1" dirty="0">
                <a:solidFill>
                  <a:srgbClr val="FF0000"/>
                </a:solidFill>
                <a:latin typeface="+mn-lt"/>
              </a:rPr>
              <a:t>[Ab] </a:t>
            </a:r>
            <a:r>
              <a:rPr lang="it-IT" altLang="it-IT" sz="1800" b="1" dirty="0">
                <a:latin typeface="+mn-lt"/>
              </a:rPr>
              <a:t>&gt; </a:t>
            </a:r>
            <a:r>
              <a:rPr lang="it-IT" altLang="it-IT" sz="1800" b="1" dirty="0">
                <a:solidFill>
                  <a:srgbClr val="0000FF"/>
                </a:solidFill>
                <a:latin typeface="+mn-lt"/>
              </a:rPr>
              <a:t>[Ag]</a:t>
            </a:r>
            <a:r>
              <a:rPr lang="it-IT" altLang="it-IT" sz="18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it-IT" altLang="it-IT" sz="1800" dirty="0">
                <a:latin typeface="+mn-lt"/>
              </a:rPr>
              <a:t>		</a:t>
            </a:r>
            <a:r>
              <a:rPr lang="it-IT" altLang="it-IT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[Ab*] </a:t>
            </a:r>
            <a:r>
              <a:rPr lang="it-IT" altLang="it-IT" sz="1800" b="1" dirty="0">
                <a:latin typeface="+mn-lt"/>
              </a:rPr>
              <a:t>&gt; </a:t>
            </a:r>
            <a:r>
              <a:rPr lang="it-IT" altLang="it-IT" sz="1800" b="1" dirty="0">
                <a:solidFill>
                  <a:srgbClr val="0000FF"/>
                </a:solidFill>
                <a:latin typeface="+mn-lt"/>
              </a:rPr>
              <a:t>[Ag]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23131" y="5415745"/>
            <a:ext cx="856672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1800" dirty="0">
                <a:solidFill>
                  <a:schemeClr val="tx1"/>
                </a:solidFill>
                <a:latin typeface="+mn-lt"/>
              </a:rPr>
              <a:t>L’</a:t>
            </a:r>
            <a:r>
              <a:rPr lang="it-IT" altLang="it-IT" sz="1800" dirty="0" err="1">
                <a:solidFill>
                  <a:schemeClr val="tx1"/>
                </a:solidFill>
                <a:latin typeface="+mn-lt"/>
              </a:rPr>
              <a:t>analita</a:t>
            </a:r>
            <a:r>
              <a:rPr lang="it-IT" altLang="it-IT" sz="1800" dirty="0">
                <a:solidFill>
                  <a:schemeClr val="tx1"/>
                </a:solidFill>
                <a:latin typeface="+mn-lt"/>
              </a:rPr>
              <a:t> deve essere una </a:t>
            </a:r>
            <a:r>
              <a:rPr lang="it-IT" altLang="it-IT" sz="1800" b="1" u="sng" dirty="0">
                <a:solidFill>
                  <a:schemeClr val="tx1"/>
                </a:solidFill>
                <a:latin typeface="+mn-lt"/>
              </a:rPr>
              <a:t>molecola relativamente grande</a:t>
            </a:r>
            <a:r>
              <a:rPr lang="it-IT" altLang="it-IT" sz="1800" dirty="0">
                <a:solidFill>
                  <a:schemeClr val="tx1"/>
                </a:solidFill>
                <a:latin typeface="+mn-lt"/>
              </a:rPr>
              <a:t>, in grado di legare contemporaneamente due anticorpi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76672" y="1061255"/>
            <a:ext cx="77724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it-IT" altLang="it-IT" sz="1800" b="1" dirty="0">
                <a:latin typeface="+mn-lt"/>
              </a:rPr>
              <a:t>Non Competitivi di Tipo</a:t>
            </a:r>
            <a:r>
              <a:rPr lang="it-IT" altLang="it-IT" sz="1800" b="1" dirty="0">
                <a:solidFill>
                  <a:srgbClr val="FF0000"/>
                </a:solidFill>
                <a:latin typeface="+mn-lt"/>
              </a:rPr>
              <a:t> “Sandwich”: </a:t>
            </a:r>
          </a:p>
          <a:p>
            <a:pPr algn="ctr" eaLnBrk="1" hangingPunct="1">
              <a:spcBef>
                <a:spcPct val="40000"/>
              </a:spcBef>
              <a:buFontTx/>
              <a:buNone/>
            </a:pPr>
            <a:r>
              <a:rPr lang="it-IT" altLang="it-IT" sz="1800" b="1" dirty="0">
                <a:latin typeface="+mn-lt"/>
              </a:rPr>
              <a:t>rappresentano il tipo più diffuso di metodi </a:t>
            </a:r>
            <a:r>
              <a:rPr lang="it-IT" altLang="it-IT" sz="1800" b="1" u="sng" dirty="0">
                <a:latin typeface="+mn-lt"/>
              </a:rPr>
              <a:t>non competitivi eterogenei</a:t>
            </a:r>
            <a:endParaRPr lang="it-IT" altLang="it-IT" sz="1800" u="sng" dirty="0">
              <a:latin typeface="+mn-lt"/>
            </a:endParaRPr>
          </a:p>
        </p:txBody>
      </p:sp>
      <p:sp>
        <p:nvSpPr>
          <p:cNvPr id="4" name="Freeform 28">
            <a:extLst>
              <a:ext uri="{FF2B5EF4-FFF2-40B4-BE49-F238E27FC236}">
                <a16:creationId xmlns:a16="http://schemas.microsoft.com/office/drawing/2014/main" id="{0E547E0C-0852-7FCD-3DC5-C255C3D42063}"/>
              </a:ext>
            </a:extLst>
          </p:cNvPr>
          <p:cNvSpPr/>
          <p:nvPr/>
        </p:nvSpPr>
        <p:spPr bwMode="auto">
          <a:xfrm flipV="1">
            <a:off x="6731358" y="1881678"/>
            <a:ext cx="403225" cy="455613"/>
          </a:xfrm>
          <a:custGeom>
            <a:avLst/>
            <a:gdLst>
              <a:gd name="T0" fmla="*/ 938 w 2528"/>
              <a:gd name="T1" fmla="*/ 1376 h 2856"/>
              <a:gd name="T2" fmla="*/ 938 w 2528"/>
              <a:gd name="T3" fmla="*/ 2576 h 2856"/>
              <a:gd name="T4" fmla="*/ 1254 w 2528"/>
              <a:gd name="T5" fmla="*/ 2854 h 2856"/>
              <a:gd name="T6" fmla="*/ 1619 w 2528"/>
              <a:gd name="T7" fmla="*/ 2566 h 2856"/>
              <a:gd name="T8" fmla="*/ 1619 w 2528"/>
              <a:gd name="T9" fmla="*/ 1366 h 2856"/>
              <a:gd name="T10" fmla="*/ 2406 w 2528"/>
              <a:gd name="T11" fmla="*/ 551 h 2856"/>
              <a:gd name="T12" fmla="*/ 2349 w 2528"/>
              <a:gd name="T13" fmla="*/ 137 h 2856"/>
              <a:gd name="T14" fmla="*/ 1955 w 2528"/>
              <a:gd name="T15" fmla="*/ 109 h 2856"/>
              <a:gd name="T16" fmla="*/ 1273 w 2528"/>
              <a:gd name="T17" fmla="*/ 781 h 2856"/>
              <a:gd name="T18" fmla="*/ 601 w 2528"/>
              <a:gd name="T19" fmla="*/ 109 h 2856"/>
              <a:gd name="T20" fmla="*/ 189 w 2528"/>
              <a:gd name="T21" fmla="*/ 128 h 2856"/>
              <a:gd name="T22" fmla="*/ 131 w 2528"/>
              <a:gd name="T23" fmla="*/ 560 h 2856"/>
              <a:gd name="T24" fmla="*/ 938 w 2528"/>
              <a:gd name="T25" fmla="*/ 1376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06990026-3EC4-6503-477E-1948D00B7169}"/>
              </a:ext>
            </a:extLst>
          </p:cNvPr>
          <p:cNvGrpSpPr/>
          <p:nvPr/>
        </p:nvGrpSpPr>
        <p:grpSpPr bwMode="auto">
          <a:xfrm>
            <a:off x="6690311" y="2729981"/>
            <a:ext cx="1119188" cy="460375"/>
            <a:chOff x="2925" y="2596"/>
            <a:chExt cx="705" cy="290"/>
          </a:xfrm>
        </p:grpSpPr>
        <p:sp>
          <p:nvSpPr>
            <p:cNvPr id="7" name="Line 34">
              <a:extLst>
                <a:ext uri="{FF2B5EF4-FFF2-40B4-BE49-F238E27FC236}">
                  <a16:creationId xmlns:a16="http://schemas.microsoft.com/office/drawing/2014/main" id="{44098666-01E1-D1FA-5554-9129B1CE2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5" y="2883"/>
              <a:ext cx="705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17A62670-79B9-3BDD-9720-9A7EB3297F04}"/>
                </a:ext>
              </a:extLst>
            </p:cNvPr>
            <p:cNvSpPr/>
            <p:nvPr/>
          </p:nvSpPr>
          <p:spPr bwMode="auto">
            <a:xfrm>
              <a:off x="298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Ovale 13">
            <a:extLst>
              <a:ext uri="{FF2B5EF4-FFF2-40B4-BE49-F238E27FC236}">
                <a16:creationId xmlns:a16="http://schemas.microsoft.com/office/drawing/2014/main" id="{97D8098A-0774-E9F5-0CF8-1DCDAD93C6BF}"/>
              </a:ext>
            </a:extLst>
          </p:cNvPr>
          <p:cNvSpPr/>
          <p:nvPr/>
        </p:nvSpPr>
        <p:spPr bwMode="auto">
          <a:xfrm>
            <a:off x="6859158" y="2462120"/>
            <a:ext cx="240156" cy="282478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id="{956DD870-3295-FE63-E212-779BFE1EBE9D}"/>
              </a:ext>
            </a:extLst>
          </p:cNvPr>
          <p:cNvSpPr/>
          <p:nvPr/>
        </p:nvSpPr>
        <p:spPr bwMode="auto">
          <a:xfrm>
            <a:off x="7091948" y="2745044"/>
            <a:ext cx="403225" cy="455613"/>
          </a:xfrm>
          <a:custGeom>
            <a:avLst/>
            <a:gdLst>
              <a:gd name="T0" fmla="*/ 9 w 2528"/>
              <a:gd name="T1" fmla="*/ 14 h 2856"/>
              <a:gd name="T2" fmla="*/ 9 w 2528"/>
              <a:gd name="T3" fmla="*/ 26 h 2856"/>
              <a:gd name="T4" fmla="*/ 13 w 2528"/>
              <a:gd name="T5" fmla="*/ 29 h 2856"/>
              <a:gd name="T6" fmla="*/ 16 w 2528"/>
              <a:gd name="T7" fmla="*/ 26 h 2856"/>
              <a:gd name="T8" fmla="*/ 16 w 2528"/>
              <a:gd name="T9" fmla="*/ 14 h 2856"/>
              <a:gd name="T10" fmla="*/ 24 w 2528"/>
              <a:gd name="T11" fmla="*/ 6 h 2856"/>
              <a:gd name="T12" fmla="*/ 24 w 2528"/>
              <a:gd name="T13" fmla="*/ 1 h 2856"/>
              <a:gd name="T14" fmla="*/ 20 w 2528"/>
              <a:gd name="T15" fmla="*/ 1 h 2856"/>
              <a:gd name="T16" fmla="*/ 13 w 2528"/>
              <a:gd name="T17" fmla="*/ 8 h 2856"/>
              <a:gd name="T18" fmla="*/ 6 w 2528"/>
              <a:gd name="T19" fmla="*/ 1 h 2856"/>
              <a:gd name="T20" fmla="*/ 2 w 2528"/>
              <a:gd name="T21" fmla="*/ 1 h 2856"/>
              <a:gd name="T22" fmla="*/ 1 w 2528"/>
              <a:gd name="T23" fmla="*/ 6 h 2856"/>
              <a:gd name="T24" fmla="*/ 9 w 2528"/>
              <a:gd name="T25" fmla="*/ 14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0621BFA4-F0B0-17F4-40EC-C844A29F93C9}"/>
              </a:ext>
            </a:extLst>
          </p:cNvPr>
          <p:cNvSpPr/>
          <p:nvPr/>
        </p:nvSpPr>
        <p:spPr bwMode="auto">
          <a:xfrm>
            <a:off x="7424509" y="2745044"/>
            <a:ext cx="403225" cy="455613"/>
          </a:xfrm>
          <a:custGeom>
            <a:avLst/>
            <a:gdLst>
              <a:gd name="T0" fmla="*/ 9 w 2528"/>
              <a:gd name="T1" fmla="*/ 14 h 2856"/>
              <a:gd name="T2" fmla="*/ 9 w 2528"/>
              <a:gd name="T3" fmla="*/ 26 h 2856"/>
              <a:gd name="T4" fmla="*/ 13 w 2528"/>
              <a:gd name="T5" fmla="*/ 29 h 2856"/>
              <a:gd name="T6" fmla="*/ 16 w 2528"/>
              <a:gd name="T7" fmla="*/ 26 h 2856"/>
              <a:gd name="T8" fmla="*/ 16 w 2528"/>
              <a:gd name="T9" fmla="*/ 14 h 2856"/>
              <a:gd name="T10" fmla="*/ 24 w 2528"/>
              <a:gd name="T11" fmla="*/ 6 h 2856"/>
              <a:gd name="T12" fmla="*/ 24 w 2528"/>
              <a:gd name="T13" fmla="*/ 1 h 2856"/>
              <a:gd name="T14" fmla="*/ 20 w 2528"/>
              <a:gd name="T15" fmla="*/ 1 h 2856"/>
              <a:gd name="T16" fmla="*/ 13 w 2528"/>
              <a:gd name="T17" fmla="*/ 8 h 2856"/>
              <a:gd name="T18" fmla="*/ 6 w 2528"/>
              <a:gd name="T19" fmla="*/ 1 h 2856"/>
              <a:gd name="T20" fmla="*/ 2 w 2528"/>
              <a:gd name="T21" fmla="*/ 1 h 2856"/>
              <a:gd name="T22" fmla="*/ 1 w 2528"/>
              <a:gd name="T23" fmla="*/ 6 h 2856"/>
              <a:gd name="T24" fmla="*/ 9 w 2528"/>
              <a:gd name="T25" fmla="*/ 14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Sole 16">
            <a:extLst>
              <a:ext uri="{FF2B5EF4-FFF2-40B4-BE49-F238E27FC236}">
                <a16:creationId xmlns:a16="http://schemas.microsoft.com/office/drawing/2014/main" id="{5E4B5F27-A34A-36EF-CA84-3032DA897008}"/>
              </a:ext>
            </a:extLst>
          </p:cNvPr>
          <p:cNvSpPr/>
          <p:nvPr/>
        </p:nvSpPr>
        <p:spPr bwMode="auto">
          <a:xfrm>
            <a:off x="6488698" y="1700120"/>
            <a:ext cx="403225" cy="387019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Diagonali larghe verso l'alto"/>
          <p:cNvSpPr>
            <a:spLocks noChangeArrowheads="1"/>
          </p:cNvSpPr>
          <p:nvPr/>
        </p:nvSpPr>
        <p:spPr bwMode="auto">
          <a:xfrm>
            <a:off x="4656138" y="4581525"/>
            <a:ext cx="3168650" cy="7207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4643438" y="4581525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campione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6059488" y="1955800"/>
            <a:ext cx="144462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5508625" y="5324475"/>
            <a:ext cx="1290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Fase solida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060950" y="3571875"/>
            <a:ext cx="351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Anticorpo di cattura immobilizzato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5132388" y="39084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338888" y="1868488"/>
            <a:ext cx="1052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Antigene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338888" y="2444750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Tracciante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4570413" y="2060575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Enzima</a:t>
            </a: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5564188" y="2276475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6338888" y="3038475"/>
            <a:ext cx="2239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Substrato enzimatico</a:t>
            </a:r>
          </a:p>
        </p:txBody>
      </p:sp>
      <p:sp>
        <p:nvSpPr>
          <p:cNvPr id="351251" name="AutoShape 19"/>
          <p:cNvSpPr>
            <a:spLocks noChangeArrowheads="1"/>
          </p:cNvSpPr>
          <p:nvPr/>
        </p:nvSpPr>
        <p:spPr bwMode="auto">
          <a:xfrm>
            <a:off x="6024563" y="311785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4532" name="Freeform 20"/>
          <p:cNvSpPr/>
          <p:nvPr/>
        </p:nvSpPr>
        <p:spPr bwMode="auto">
          <a:xfrm>
            <a:off x="47275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3" name="Freeform 21"/>
          <p:cNvSpPr/>
          <p:nvPr/>
        </p:nvSpPr>
        <p:spPr bwMode="auto">
          <a:xfrm>
            <a:off x="524510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4" name="Freeform 22"/>
          <p:cNvSpPr/>
          <p:nvPr/>
        </p:nvSpPr>
        <p:spPr bwMode="auto">
          <a:xfrm>
            <a:off x="576262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5" name="Freeform 23"/>
          <p:cNvSpPr/>
          <p:nvPr/>
        </p:nvSpPr>
        <p:spPr bwMode="auto">
          <a:xfrm>
            <a:off x="6280150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6" name="Freeform 24"/>
          <p:cNvSpPr/>
          <p:nvPr/>
        </p:nvSpPr>
        <p:spPr bwMode="auto">
          <a:xfrm>
            <a:off x="6797675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7" name="Freeform 25"/>
          <p:cNvSpPr/>
          <p:nvPr/>
        </p:nvSpPr>
        <p:spPr bwMode="auto">
          <a:xfrm>
            <a:off x="7316788" y="4121150"/>
            <a:ext cx="403225" cy="455613"/>
          </a:xfrm>
          <a:custGeom>
            <a:avLst/>
            <a:gdLst>
              <a:gd name="T0" fmla="*/ 23863966 w 2528"/>
              <a:gd name="T1" fmla="*/ 35018230 h 2856"/>
              <a:gd name="T2" fmla="*/ 23863966 w 2528"/>
              <a:gd name="T3" fmla="*/ 65557382 h 2856"/>
              <a:gd name="T4" fmla="*/ 31903424 w 2528"/>
              <a:gd name="T5" fmla="*/ 72632306 h 2856"/>
              <a:gd name="T6" fmla="*/ 41189561 w 2528"/>
              <a:gd name="T7" fmla="*/ 65302935 h 2856"/>
              <a:gd name="T8" fmla="*/ 41189561 w 2528"/>
              <a:gd name="T9" fmla="*/ 34763782 h 2856"/>
              <a:gd name="T10" fmla="*/ 61212043 w 2528"/>
              <a:gd name="T11" fmla="*/ 14022543 h 2856"/>
              <a:gd name="T12" fmla="*/ 59761837 w 2528"/>
              <a:gd name="T13" fmla="*/ 3486492 h 2856"/>
              <a:gd name="T14" fmla="*/ 49737836 w 2528"/>
              <a:gd name="T15" fmla="*/ 2774039 h 2856"/>
              <a:gd name="T16" fmla="*/ 32386879 w 2528"/>
              <a:gd name="T17" fmla="*/ 19875958 h 2856"/>
              <a:gd name="T18" fmla="*/ 15290330 w 2528"/>
              <a:gd name="T19" fmla="*/ 2774039 h 2856"/>
              <a:gd name="T20" fmla="*/ 4808394 w 2528"/>
              <a:gd name="T21" fmla="*/ 3257569 h 2856"/>
              <a:gd name="T22" fmla="*/ 3332827 w 2528"/>
              <a:gd name="T23" fmla="*/ 14251626 h 2856"/>
              <a:gd name="T24" fmla="*/ 23863966 w 2528"/>
              <a:gd name="T25" fmla="*/ 35018230 h 28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4538" name="Group 26"/>
          <p:cNvGrpSpPr/>
          <p:nvPr/>
        </p:nvGrpSpPr>
        <p:grpSpPr bwMode="auto">
          <a:xfrm>
            <a:off x="5868988" y="2347913"/>
            <a:ext cx="550862" cy="517525"/>
            <a:chOff x="3697" y="1479"/>
            <a:chExt cx="347" cy="326"/>
          </a:xfrm>
        </p:grpSpPr>
        <p:sp>
          <p:nvSpPr>
            <p:cNvPr id="64543" name="Oval 27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1260" name="Freeform 28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64539" name="Text Box 29"/>
          <p:cNvSpPr txBox="1">
            <a:spLocks noChangeArrowheads="1"/>
          </p:cNvSpPr>
          <p:nvPr/>
        </p:nvSpPr>
        <p:spPr bwMode="auto">
          <a:xfrm>
            <a:off x="4414838" y="2849563"/>
            <a:ext cx="1381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Anticorpo di</a:t>
            </a:r>
            <a:br>
              <a:rPr lang="it-IT" altLang="it-IT" sz="1600" b="1"/>
            </a:br>
            <a:r>
              <a:rPr lang="it-IT" altLang="it-IT" sz="1600" b="1"/>
              <a:t>rivelazione</a:t>
            </a:r>
          </a:p>
        </p:txBody>
      </p:sp>
      <p:sp>
        <p:nvSpPr>
          <p:cNvPr id="64540" name="Line 30"/>
          <p:cNvSpPr>
            <a:spLocks noChangeShapeType="1"/>
          </p:cNvSpPr>
          <p:nvPr/>
        </p:nvSpPr>
        <p:spPr bwMode="auto">
          <a:xfrm flipV="1">
            <a:off x="5665788" y="2822575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1" name="Text Box 31"/>
          <p:cNvSpPr txBox="1">
            <a:spLocks noChangeArrowheads="1"/>
          </p:cNvSpPr>
          <p:nvPr/>
        </p:nvSpPr>
        <p:spPr bwMode="auto">
          <a:xfrm>
            <a:off x="438944" y="234938"/>
            <a:ext cx="82629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/>
              <a:t>METODI NON COMPETITIVI ETEROGENEI</a:t>
            </a:r>
          </a:p>
        </p:txBody>
      </p:sp>
      <p:sp>
        <p:nvSpPr>
          <p:cNvPr id="64542" name="Text Box 32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Incubazione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4656138" y="2997200"/>
            <a:ext cx="3168650" cy="1584325"/>
          </a:xfrm>
          <a:prstGeom prst="rect">
            <a:avLst/>
          </a:prstGeom>
          <a:gradFill rotWithShape="1">
            <a:gsLst>
              <a:gs pos="0">
                <a:srgbClr val="DDEE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5545" name="Oval 10"/>
          <p:cNvSpPr>
            <a:spLocks noChangeArrowheads="1"/>
          </p:cNvSpPr>
          <p:nvPr/>
        </p:nvSpPr>
        <p:spPr bwMode="auto">
          <a:xfrm>
            <a:off x="5003800" y="3500438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5546" name="Oval 11"/>
          <p:cNvSpPr>
            <a:spLocks noChangeArrowheads="1"/>
          </p:cNvSpPr>
          <p:nvPr/>
        </p:nvSpPr>
        <p:spPr bwMode="auto">
          <a:xfrm>
            <a:off x="7308850" y="31416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65547" name="Group 12"/>
          <p:cNvGrpSpPr/>
          <p:nvPr/>
        </p:nvGrpSpPr>
        <p:grpSpPr bwMode="auto">
          <a:xfrm>
            <a:off x="4643438" y="4121150"/>
            <a:ext cx="3181350" cy="1181100"/>
            <a:chOff x="2925" y="2596"/>
            <a:chExt cx="2004" cy="744"/>
          </a:xfrm>
        </p:grpSpPr>
        <p:sp>
          <p:nvSpPr>
            <p:cNvPr id="65550" name="Rectangle 13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5551" name="Line 14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2" name="Freeform 15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3" name="Freeform 16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4" name="Freeform 17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5" name="Freeform 18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6" name="Freeform 19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57" name="Freeform 20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548" name="Text Box 21"/>
          <p:cNvSpPr txBox="1">
            <a:spLocks noChangeArrowheads="1"/>
          </p:cNvSpPr>
          <p:nvPr/>
        </p:nvSpPr>
        <p:spPr bwMode="auto">
          <a:xfrm>
            <a:off x="533400" y="6096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65549" name="Text Box 22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/>
          <p:nvPr/>
        </p:nvGrpSpPr>
        <p:grpSpPr bwMode="auto">
          <a:xfrm>
            <a:off x="4656138" y="2997200"/>
            <a:ext cx="3168650" cy="1584325"/>
            <a:chOff x="2933" y="1888"/>
            <a:chExt cx="1996" cy="998"/>
          </a:xfrm>
        </p:grpSpPr>
        <p:sp>
          <p:nvSpPr>
            <p:cNvPr id="66587" name="Rectangle 3"/>
            <p:cNvSpPr>
              <a:spLocks noChangeArrowheads="1"/>
            </p:cNvSpPr>
            <p:nvPr/>
          </p:nvSpPr>
          <p:spPr bwMode="auto">
            <a:xfrm>
              <a:off x="2933" y="1888"/>
              <a:ext cx="1996" cy="998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588" name="Oval 4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589" name="Oval 5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tracciante</a:t>
            </a:r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66567" name="Rectangle 10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66568" name="Rectangle 11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66569" name="Group 13"/>
          <p:cNvGrpSpPr/>
          <p:nvPr/>
        </p:nvGrpSpPr>
        <p:grpSpPr bwMode="auto">
          <a:xfrm>
            <a:off x="4656138" y="2997200"/>
            <a:ext cx="3168650" cy="1584325"/>
            <a:chOff x="2933" y="1888"/>
            <a:chExt cx="1996" cy="998"/>
          </a:xfrm>
        </p:grpSpPr>
        <p:sp>
          <p:nvSpPr>
            <p:cNvPr id="66584" name="Rectangle 14"/>
            <p:cNvSpPr>
              <a:spLocks noChangeArrowheads="1"/>
            </p:cNvSpPr>
            <p:nvPr/>
          </p:nvSpPr>
          <p:spPr bwMode="auto">
            <a:xfrm>
              <a:off x="2933" y="1888"/>
              <a:ext cx="1996" cy="998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585" name="Oval 15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586" name="Oval 16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66570" name="Rectangle 17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gradFill rotWithShape="1">
            <a:gsLst>
              <a:gs pos="0">
                <a:srgbClr val="DDEE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6571" name="Oval 18"/>
          <p:cNvSpPr>
            <a:spLocks noChangeArrowheads="1"/>
          </p:cNvSpPr>
          <p:nvPr/>
        </p:nvSpPr>
        <p:spPr bwMode="auto">
          <a:xfrm>
            <a:off x="5507038" y="39798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66572" name="Oval 19"/>
          <p:cNvSpPr>
            <a:spLocks noChangeArrowheads="1"/>
          </p:cNvSpPr>
          <p:nvPr/>
        </p:nvSpPr>
        <p:spPr bwMode="auto">
          <a:xfrm>
            <a:off x="7058025" y="3983038"/>
            <a:ext cx="144463" cy="144462"/>
          </a:xfrm>
          <a:prstGeom prst="ellipse">
            <a:avLst/>
          </a:prstGeom>
          <a:gradFill rotWithShape="0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66573" name="Group 34"/>
          <p:cNvGrpSpPr/>
          <p:nvPr/>
        </p:nvGrpSpPr>
        <p:grpSpPr bwMode="auto">
          <a:xfrm>
            <a:off x="4643438" y="4121150"/>
            <a:ext cx="3181350" cy="1181100"/>
            <a:chOff x="2925" y="2596"/>
            <a:chExt cx="2004" cy="744"/>
          </a:xfrm>
        </p:grpSpPr>
        <p:sp>
          <p:nvSpPr>
            <p:cNvPr id="66576" name="Rectangle 35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6577" name="Line 36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8" name="Freeform 37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9" name="Freeform 38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0" name="Freeform 39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1" name="Freeform 40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2" name="Freeform 41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3" name="Freeform 42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574" name="Text Box 43"/>
          <p:cNvSpPr txBox="1">
            <a:spLocks noChangeArrowheads="1"/>
          </p:cNvSpPr>
          <p:nvPr/>
        </p:nvSpPr>
        <p:spPr bwMode="auto">
          <a:xfrm>
            <a:off x="457200" y="6096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66575" name="Text Box 44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grpSp>
          <p:nvGrpSpPr>
            <p:cNvPr id="67622" name="Group 3"/>
            <p:cNvGrpSpPr/>
            <p:nvPr/>
          </p:nvGrpSpPr>
          <p:grpSpPr bwMode="auto">
            <a:xfrm>
              <a:off x="2933" y="1888"/>
              <a:ext cx="1996" cy="998"/>
              <a:chOff x="2933" y="1888"/>
              <a:chExt cx="1996" cy="998"/>
            </a:xfrm>
          </p:grpSpPr>
          <p:sp>
            <p:nvSpPr>
              <p:cNvPr id="67640" name="Rectangle 4"/>
              <p:cNvSpPr>
                <a:spLocks noChangeArrowheads="1"/>
              </p:cNvSpPr>
              <p:nvPr/>
            </p:nvSpPr>
            <p:spPr bwMode="auto">
              <a:xfrm>
                <a:off x="2933" y="1888"/>
                <a:ext cx="1996" cy="998"/>
              </a:xfrm>
              <a:prstGeom prst="rect">
                <a:avLst/>
              </a:prstGeom>
              <a:gradFill rotWithShape="1">
                <a:gsLst>
                  <a:gs pos="0">
                    <a:srgbClr val="DDEEFF"/>
                  </a:gs>
                  <a:gs pos="100000">
                    <a:srgbClr val="99CC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67641" name="Oval 5"/>
              <p:cNvSpPr>
                <a:spLocks noChangeArrowheads="1"/>
              </p:cNvSpPr>
              <p:nvPr/>
            </p:nvSpPr>
            <p:spPr bwMode="auto">
              <a:xfrm>
                <a:off x="3152" y="2205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67642" name="Oval 6"/>
              <p:cNvSpPr>
                <a:spLocks noChangeArrowheads="1"/>
              </p:cNvSpPr>
              <p:nvPr/>
            </p:nvSpPr>
            <p:spPr bwMode="auto">
              <a:xfrm>
                <a:off x="4604" y="197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BAA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sp>
          <p:nvSpPr>
            <p:cNvPr id="67623" name="Rectangle 7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624" name="Oval 8"/>
            <p:cNvSpPr>
              <a:spLocks noChangeArrowheads="1"/>
            </p:cNvSpPr>
            <p:nvPr/>
          </p:nvSpPr>
          <p:spPr bwMode="auto">
            <a:xfrm>
              <a:off x="3152" y="220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625" name="Oval 9"/>
            <p:cNvSpPr>
              <a:spLocks noChangeArrowheads="1"/>
            </p:cNvSpPr>
            <p:nvPr/>
          </p:nvSpPr>
          <p:spPr bwMode="auto">
            <a:xfrm>
              <a:off x="4604" y="1979"/>
              <a:ext cx="91" cy="91"/>
            </a:xfrm>
            <a:prstGeom prst="ellipse">
              <a:avLst/>
            </a:prstGeom>
            <a:gradFill rotWithShape="0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7626" name="Group 10"/>
            <p:cNvGrpSpPr/>
            <p:nvPr/>
          </p:nvGrpSpPr>
          <p:grpSpPr bwMode="auto">
            <a:xfrm>
              <a:off x="3037" y="1310"/>
              <a:ext cx="347" cy="326"/>
              <a:chOff x="3697" y="1479"/>
              <a:chExt cx="347" cy="326"/>
            </a:xfrm>
          </p:grpSpPr>
          <p:sp>
            <p:nvSpPr>
              <p:cNvPr id="67638" name="Oval 11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16" name="Freeform 12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67627" name="Oval 13"/>
            <p:cNvSpPr>
              <a:spLocks noChangeArrowheads="1"/>
            </p:cNvSpPr>
            <p:nvPr/>
          </p:nvSpPr>
          <p:spPr bwMode="auto">
            <a:xfrm rot="7800951">
              <a:off x="3300" y="1841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4318" name="Freeform 14"/>
            <p:cNvSpPr/>
            <p:nvPr/>
          </p:nvSpPr>
          <p:spPr bwMode="auto">
            <a:xfrm rot="18876446" flipV="1">
              <a:off x="3418" y="1762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67629" name="Group 15"/>
            <p:cNvGrpSpPr/>
            <p:nvPr/>
          </p:nvGrpSpPr>
          <p:grpSpPr bwMode="auto">
            <a:xfrm rot="2347270">
              <a:off x="3539" y="1329"/>
              <a:ext cx="347" cy="326"/>
              <a:chOff x="3697" y="1479"/>
              <a:chExt cx="347" cy="326"/>
            </a:xfrm>
          </p:grpSpPr>
          <p:sp>
            <p:nvSpPr>
              <p:cNvPr id="67636" name="Oval 16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21" name="Freeform 17"/>
              <p:cNvSpPr/>
              <p:nvPr/>
            </p:nvSpPr>
            <p:spPr bwMode="auto">
              <a:xfrm flipV="1">
                <a:off x="3788" y="1517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7630" name="Group 18"/>
            <p:cNvGrpSpPr/>
            <p:nvPr/>
          </p:nvGrpSpPr>
          <p:grpSpPr bwMode="auto">
            <a:xfrm rot="5082657">
              <a:off x="4105" y="1749"/>
              <a:ext cx="347" cy="326"/>
              <a:chOff x="3697" y="1479"/>
              <a:chExt cx="347" cy="326"/>
            </a:xfrm>
          </p:grpSpPr>
          <p:sp>
            <p:nvSpPr>
              <p:cNvPr id="67634" name="Oval 19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24" name="Freeform 20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7631" name="Group 21"/>
            <p:cNvGrpSpPr/>
            <p:nvPr/>
          </p:nvGrpSpPr>
          <p:grpSpPr bwMode="auto">
            <a:xfrm rot="4120864">
              <a:off x="4462" y="1322"/>
              <a:ext cx="347" cy="326"/>
              <a:chOff x="3697" y="1479"/>
              <a:chExt cx="347" cy="326"/>
            </a:xfrm>
          </p:grpSpPr>
          <p:sp>
            <p:nvSpPr>
              <p:cNvPr id="67632" name="Oval 22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27" name="Freeform 23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</p:grpSp>
      <p:sp>
        <p:nvSpPr>
          <p:cNvPr id="67587" name="Rectangle 24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67588" name="Rectangle 25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67589" name="Rectangle 26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67590" name="Rectangle 27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Lavaggio</a:t>
            </a:r>
          </a:p>
        </p:txBody>
      </p:sp>
      <p:sp>
        <p:nvSpPr>
          <p:cNvPr id="67591" name="Rectangle 28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67592" name="Rectangle 29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67593" name="Group 30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sp>
          <p:nvSpPr>
            <p:cNvPr id="67605" name="Rectangle 31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606" name="Oval 32"/>
            <p:cNvSpPr>
              <a:spLocks noChangeArrowheads="1"/>
            </p:cNvSpPr>
            <p:nvPr/>
          </p:nvSpPr>
          <p:spPr bwMode="auto">
            <a:xfrm>
              <a:off x="4454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607" name="Oval 33"/>
            <p:cNvSpPr>
              <a:spLocks noChangeArrowheads="1"/>
            </p:cNvSpPr>
            <p:nvPr/>
          </p:nvSpPr>
          <p:spPr bwMode="auto">
            <a:xfrm rot="10524505">
              <a:off x="3486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7608" name="Group 34"/>
            <p:cNvGrpSpPr/>
            <p:nvPr/>
          </p:nvGrpSpPr>
          <p:grpSpPr bwMode="auto">
            <a:xfrm>
              <a:off x="3222" y="2178"/>
              <a:ext cx="347" cy="326"/>
              <a:chOff x="3697" y="1479"/>
              <a:chExt cx="347" cy="326"/>
            </a:xfrm>
          </p:grpSpPr>
          <p:sp>
            <p:nvSpPr>
              <p:cNvPr id="67620" name="Oval 35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40" name="Freeform 36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67609" name="Oval 37"/>
            <p:cNvSpPr>
              <a:spLocks noChangeArrowheads="1"/>
            </p:cNvSpPr>
            <p:nvPr/>
          </p:nvSpPr>
          <p:spPr bwMode="auto">
            <a:xfrm rot="7800951">
              <a:off x="3300" y="1841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4342" name="Freeform 38"/>
            <p:cNvSpPr/>
            <p:nvPr/>
          </p:nvSpPr>
          <p:spPr bwMode="auto">
            <a:xfrm rot="18876446" flipV="1">
              <a:off x="3418" y="1762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67611" name="Group 39"/>
            <p:cNvGrpSpPr/>
            <p:nvPr/>
          </p:nvGrpSpPr>
          <p:grpSpPr bwMode="auto">
            <a:xfrm rot="2347270">
              <a:off x="3539" y="1329"/>
              <a:ext cx="347" cy="326"/>
              <a:chOff x="3697" y="1479"/>
              <a:chExt cx="347" cy="326"/>
            </a:xfrm>
          </p:grpSpPr>
          <p:sp>
            <p:nvSpPr>
              <p:cNvPr id="67618" name="Oval 40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45" name="Freeform 41"/>
              <p:cNvSpPr/>
              <p:nvPr/>
            </p:nvSpPr>
            <p:spPr bwMode="auto">
              <a:xfrm flipV="1">
                <a:off x="3788" y="1517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7612" name="Group 42"/>
            <p:cNvGrpSpPr/>
            <p:nvPr/>
          </p:nvGrpSpPr>
          <p:grpSpPr bwMode="auto">
            <a:xfrm rot="4120864">
              <a:off x="4462" y="1322"/>
              <a:ext cx="347" cy="326"/>
              <a:chOff x="3697" y="1479"/>
              <a:chExt cx="347" cy="326"/>
            </a:xfrm>
          </p:grpSpPr>
          <p:sp>
            <p:nvSpPr>
              <p:cNvPr id="67616" name="Oval 43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48" name="Freeform 44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7613" name="Group 45"/>
            <p:cNvGrpSpPr/>
            <p:nvPr/>
          </p:nvGrpSpPr>
          <p:grpSpPr bwMode="auto">
            <a:xfrm>
              <a:off x="4193" y="2184"/>
              <a:ext cx="347" cy="326"/>
              <a:chOff x="3697" y="1479"/>
              <a:chExt cx="347" cy="326"/>
            </a:xfrm>
          </p:grpSpPr>
          <p:sp>
            <p:nvSpPr>
              <p:cNvPr id="67614" name="Oval 46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4351" name="Freeform 47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</p:grpSp>
      <p:grpSp>
        <p:nvGrpSpPr>
          <p:cNvPr id="67594" name="Group 48"/>
          <p:cNvGrpSpPr/>
          <p:nvPr/>
        </p:nvGrpSpPr>
        <p:grpSpPr bwMode="auto">
          <a:xfrm>
            <a:off x="4643438" y="4121150"/>
            <a:ext cx="3181350" cy="1181100"/>
            <a:chOff x="2925" y="2596"/>
            <a:chExt cx="2004" cy="744"/>
          </a:xfrm>
        </p:grpSpPr>
        <p:sp>
          <p:nvSpPr>
            <p:cNvPr id="67597" name="Rectangle 49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7598" name="Line 50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599" name="Freeform 51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00" name="Freeform 52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01" name="Freeform 53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02" name="Freeform 54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03" name="Freeform 55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604" name="Freeform 56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7595" name="Text Box 57"/>
          <p:cNvSpPr txBox="1">
            <a:spLocks noChangeArrowheads="1"/>
          </p:cNvSpPr>
          <p:nvPr/>
        </p:nvSpPr>
        <p:spPr bwMode="auto">
          <a:xfrm>
            <a:off x="457200" y="6858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67596" name="Text Box 58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sp>
          <p:nvSpPr>
            <p:cNvPr id="68638" name="Rectangle 3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DDEE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8639" name="Oval 4"/>
            <p:cNvSpPr>
              <a:spLocks noChangeArrowheads="1"/>
            </p:cNvSpPr>
            <p:nvPr/>
          </p:nvSpPr>
          <p:spPr bwMode="auto">
            <a:xfrm>
              <a:off x="4454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8640" name="Oval 5"/>
            <p:cNvSpPr>
              <a:spLocks noChangeArrowheads="1"/>
            </p:cNvSpPr>
            <p:nvPr/>
          </p:nvSpPr>
          <p:spPr bwMode="auto">
            <a:xfrm rot="10524505">
              <a:off x="3486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8641" name="Group 6"/>
            <p:cNvGrpSpPr/>
            <p:nvPr/>
          </p:nvGrpSpPr>
          <p:grpSpPr bwMode="auto">
            <a:xfrm>
              <a:off x="3222" y="2178"/>
              <a:ext cx="347" cy="326"/>
              <a:chOff x="3697" y="1479"/>
              <a:chExt cx="347" cy="326"/>
            </a:xfrm>
          </p:grpSpPr>
          <p:sp>
            <p:nvSpPr>
              <p:cNvPr id="68653" name="Oval 7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36" name="Freeform 8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68642" name="Oval 9"/>
            <p:cNvSpPr>
              <a:spLocks noChangeArrowheads="1"/>
            </p:cNvSpPr>
            <p:nvPr/>
          </p:nvSpPr>
          <p:spPr bwMode="auto">
            <a:xfrm rot="7800951">
              <a:off x="3300" y="1841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5338" name="Freeform 10"/>
            <p:cNvSpPr/>
            <p:nvPr/>
          </p:nvSpPr>
          <p:spPr bwMode="auto">
            <a:xfrm rot="18876446" flipV="1">
              <a:off x="3418" y="1762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68644" name="Group 11"/>
            <p:cNvGrpSpPr/>
            <p:nvPr/>
          </p:nvGrpSpPr>
          <p:grpSpPr bwMode="auto">
            <a:xfrm rot="2347270">
              <a:off x="3539" y="1329"/>
              <a:ext cx="347" cy="326"/>
              <a:chOff x="3697" y="1479"/>
              <a:chExt cx="347" cy="326"/>
            </a:xfrm>
          </p:grpSpPr>
          <p:sp>
            <p:nvSpPr>
              <p:cNvPr id="68651" name="Oval 12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41" name="Freeform 13"/>
              <p:cNvSpPr/>
              <p:nvPr/>
            </p:nvSpPr>
            <p:spPr bwMode="auto">
              <a:xfrm flipV="1">
                <a:off x="3788" y="1517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8645" name="Group 14"/>
            <p:cNvGrpSpPr/>
            <p:nvPr/>
          </p:nvGrpSpPr>
          <p:grpSpPr bwMode="auto">
            <a:xfrm rot="4120864">
              <a:off x="4462" y="1322"/>
              <a:ext cx="347" cy="326"/>
              <a:chOff x="3697" y="1479"/>
              <a:chExt cx="347" cy="326"/>
            </a:xfrm>
          </p:grpSpPr>
          <p:sp>
            <p:nvSpPr>
              <p:cNvPr id="68649" name="Oval 15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44" name="Freeform 16"/>
              <p:cNvSpPr/>
              <p:nvPr/>
            </p:nvSpPr>
            <p:spPr bwMode="auto">
              <a:xfrm flipV="1">
                <a:off x="3788" y="1520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8646" name="Group 17"/>
            <p:cNvGrpSpPr/>
            <p:nvPr/>
          </p:nvGrpSpPr>
          <p:grpSpPr bwMode="auto">
            <a:xfrm>
              <a:off x="4193" y="2184"/>
              <a:ext cx="347" cy="326"/>
              <a:chOff x="3697" y="1479"/>
              <a:chExt cx="347" cy="326"/>
            </a:xfrm>
          </p:grpSpPr>
          <p:sp>
            <p:nvSpPr>
              <p:cNvPr id="68647" name="Oval 18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47" name="Freeform 19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</p:grpSp>
      <p:sp>
        <p:nvSpPr>
          <p:cNvPr id="68611" name="Rectangle 20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68612" name="Rectangle 21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68613" name="Rectangle 22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68614" name="Rectangle 23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68615" name="Rectangle 24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Aggiunta del substrato</a:t>
            </a:r>
          </a:p>
        </p:txBody>
      </p:sp>
      <p:sp>
        <p:nvSpPr>
          <p:cNvPr id="68616" name="Rectangle 25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sp>
        <p:nvSpPr>
          <p:cNvPr id="68617" name="Rectangle 26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68618" name="Group 27"/>
          <p:cNvGrpSpPr/>
          <p:nvPr/>
        </p:nvGrpSpPr>
        <p:grpSpPr bwMode="auto">
          <a:xfrm>
            <a:off x="4643438" y="3457575"/>
            <a:ext cx="3181350" cy="1844675"/>
            <a:chOff x="2925" y="2178"/>
            <a:chExt cx="2004" cy="1162"/>
          </a:xfrm>
        </p:grpSpPr>
        <p:sp>
          <p:nvSpPr>
            <p:cNvPr id="68621" name="Oval 28"/>
            <p:cNvSpPr>
              <a:spLocks noChangeArrowheads="1"/>
            </p:cNvSpPr>
            <p:nvPr/>
          </p:nvSpPr>
          <p:spPr bwMode="auto">
            <a:xfrm>
              <a:off x="4454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8622" name="Oval 29"/>
            <p:cNvSpPr>
              <a:spLocks noChangeArrowheads="1"/>
            </p:cNvSpPr>
            <p:nvPr/>
          </p:nvSpPr>
          <p:spPr bwMode="auto">
            <a:xfrm rot="10524505">
              <a:off x="3486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8623" name="Group 30"/>
            <p:cNvGrpSpPr/>
            <p:nvPr/>
          </p:nvGrpSpPr>
          <p:grpSpPr bwMode="auto">
            <a:xfrm>
              <a:off x="3222" y="2178"/>
              <a:ext cx="347" cy="326"/>
              <a:chOff x="3697" y="1479"/>
              <a:chExt cx="347" cy="326"/>
            </a:xfrm>
          </p:grpSpPr>
          <p:sp>
            <p:nvSpPr>
              <p:cNvPr id="68636" name="Oval 31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60" name="Freeform 32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8624" name="Group 33"/>
            <p:cNvGrpSpPr/>
            <p:nvPr/>
          </p:nvGrpSpPr>
          <p:grpSpPr bwMode="auto">
            <a:xfrm>
              <a:off x="4193" y="2184"/>
              <a:ext cx="347" cy="326"/>
              <a:chOff x="3697" y="1479"/>
              <a:chExt cx="347" cy="326"/>
            </a:xfrm>
          </p:grpSpPr>
          <p:sp>
            <p:nvSpPr>
              <p:cNvPr id="68634" name="Oval 34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5363" name="Freeform 35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8625" name="Group 36"/>
            <p:cNvGrpSpPr/>
            <p:nvPr/>
          </p:nvGrpSpPr>
          <p:grpSpPr bwMode="auto">
            <a:xfrm>
              <a:off x="2925" y="2596"/>
              <a:ext cx="2004" cy="744"/>
              <a:chOff x="2925" y="2596"/>
              <a:chExt cx="2004" cy="744"/>
            </a:xfrm>
          </p:grpSpPr>
          <p:sp>
            <p:nvSpPr>
              <p:cNvPr id="68626" name="Rectangle 37" descr="Diagonali larghe verso l'alto"/>
              <p:cNvSpPr>
                <a:spLocks noChangeArrowheads="1"/>
              </p:cNvSpPr>
              <p:nvPr/>
            </p:nvSpPr>
            <p:spPr bwMode="auto">
              <a:xfrm>
                <a:off x="2933" y="2886"/>
                <a:ext cx="1996" cy="45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68627" name="Line 38"/>
              <p:cNvSpPr>
                <a:spLocks noChangeShapeType="1"/>
              </p:cNvSpPr>
              <p:nvPr/>
            </p:nvSpPr>
            <p:spPr bwMode="auto">
              <a:xfrm>
                <a:off x="2925" y="2886"/>
                <a:ext cx="19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28" name="Freeform 39"/>
              <p:cNvSpPr/>
              <p:nvPr/>
            </p:nvSpPr>
            <p:spPr bwMode="auto">
              <a:xfrm>
                <a:off x="2978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29" name="Freeform 40"/>
              <p:cNvSpPr/>
              <p:nvPr/>
            </p:nvSpPr>
            <p:spPr bwMode="auto">
              <a:xfrm>
                <a:off x="3304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30" name="Freeform 41"/>
              <p:cNvSpPr/>
              <p:nvPr/>
            </p:nvSpPr>
            <p:spPr bwMode="auto">
              <a:xfrm>
                <a:off x="3630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31" name="Freeform 42"/>
              <p:cNvSpPr/>
              <p:nvPr/>
            </p:nvSpPr>
            <p:spPr bwMode="auto">
              <a:xfrm>
                <a:off x="3956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32" name="Freeform 43"/>
              <p:cNvSpPr/>
              <p:nvPr/>
            </p:nvSpPr>
            <p:spPr bwMode="auto">
              <a:xfrm>
                <a:off x="4282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633" name="Freeform 44"/>
              <p:cNvSpPr/>
              <p:nvPr/>
            </p:nvSpPr>
            <p:spPr bwMode="auto">
              <a:xfrm>
                <a:off x="4609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8619" name="Text Box 45"/>
          <p:cNvSpPr txBox="1">
            <a:spLocks noChangeArrowheads="1"/>
          </p:cNvSpPr>
          <p:nvPr/>
        </p:nvSpPr>
        <p:spPr bwMode="auto">
          <a:xfrm>
            <a:off x="533400" y="6858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68620" name="Text Box 46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substrato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2"/>
                </a:solidFill>
              </a:rPr>
              <a:t>Misura del segnale</a:t>
            </a:r>
          </a:p>
        </p:txBody>
      </p:sp>
      <p:grpSp>
        <p:nvGrpSpPr>
          <p:cNvPr id="69640" name="Group 8"/>
          <p:cNvGrpSpPr/>
          <p:nvPr/>
        </p:nvGrpSpPr>
        <p:grpSpPr bwMode="auto">
          <a:xfrm>
            <a:off x="4656138" y="1916113"/>
            <a:ext cx="3168650" cy="2665412"/>
            <a:chOff x="2933" y="1207"/>
            <a:chExt cx="1996" cy="1679"/>
          </a:xfrm>
        </p:grpSpPr>
        <p:sp>
          <p:nvSpPr>
            <p:cNvPr id="69661" name="Rectangle 9"/>
            <p:cNvSpPr>
              <a:spLocks noChangeArrowheads="1"/>
            </p:cNvSpPr>
            <p:nvPr/>
          </p:nvSpPr>
          <p:spPr bwMode="auto">
            <a:xfrm>
              <a:off x="2933" y="1207"/>
              <a:ext cx="1996" cy="1679"/>
            </a:xfrm>
            <a:prstGeom prst="rect">
              <a:avLst/>
            </a:prstGeom>
            <a:gradFill rotWithShape="1">
              <a:gsLst>
                <a:gs pos="0">
                  <a:srgbClr val="EEFFCB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6362" name="AutoShape 10"/>
            <p:cNvSpPr>
              <a:spLocks noChangeArrowheads="1"/>
            </p:cNvSpPr>
            <p:nvPr/>
          </p:nvSpPr>
          <p:spPr bwMode="auto">
            <a:xfrm>
              <a:off x="3130" y="1428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3" name="AutoShape 11"/>
            <p:cNvSpPr>
              <a:spLocks noChangeArrowheads="1"/>
            </p:cNvSpPr>
            <p:nvPr/>
          </p:nvSpPr>
          <p:spPr bwMode="auto">
            <a:xfrm>
              <a:off x="3804" y="2245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4" name="AutoShape 12"/>
            <p:cNvSpPr>
              <a:spLocks noChangeArrowheads="1"/>
            </p:cNvSpPr>
            <p:nvPr/>
          </p:nvSpPr>
          <p:spPr bwMode="auto">
            <a:xfrm>
              <a:off x="4126" y="1504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5" name="AutoShape 13"/>
            <p:cNvSpPr>
              <a:spLocks noChangeArrowheads="1"/>
            </p:cNvSpPr>
            <p:nvPr/>
          </p:nvSpPr>
          <p:spPr bwMode="auto">
            <a:xfrm>
              <a:off x="4674" y="1491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6" name="AutoShape 14"/>
            <p:cNvSpPr>
              <a:spLocks noChangeArrowheads="1"/>
            </p:cNvSpPr>
            <p:nvPr/>
          </p:nvSpPr>
          <p:spPr bwMode="auto">
            <a:xfrm>
              <a:off x="3663" y="1720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7" name="AutoShape 15"/>
            <p:cNvSpPr>
              <a:spLocks noChangeArrowheads="1"/>
            </p:cNvSpPr>
            <p:nvPr/>
          </p:nvSpPr>
          <p:spPr bwMode="auto">
            <a:xfrm>
              <a:off x="3010" y="2015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8" name="AutoShape 16"/>
            <p:cNvSpPr>
              <a:spLocks noChangeArrowheads="1"/>
            </p:cNvSpPr>
            <p:nvPr/>
          </p:nvSpPr>
          <p:spPr bwMode="auto">
            <a:xfrm>
              <a:off x="3509" y="1376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356369" name="AutoShape 17"/>
            <p:cNvSpPr>
              <a:spLocks noChangeArrowheads="1"/>
            </p:cNvSpPr>
            <p:nvPr/>
          </p:nvSpPr>
          <p:spPr bwMode="auto">
            <a:xfrm>
              <a:off x="3989" y="2015"/>
              <a:ext cx="136" cy="118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69641" name="Group 18"/>
          <p:cNvGrpSpPr/>
          <p:nvPr/>
        </p:nvGrpSpPr>
        <p:grpSpPr bwMode="auto">
          <a:xfrm>
            <a:off x="4643438" y="3457575"/>
            <a:ext cx="3181350" cy="1844675"/>
            <a:chOff x="2925" y="2178"/>
            <a:chExt cx="2004" cy="1162"/>
          </a:xfrm>
        </p:grpSpPr>
        <p:sp>
          <p:nvSpPr>
            <p:cNvPr id="69644" name="Oval 19"/>
            <p:cNvSpPr>
              <a:spLocks noChangeArrowheads="1"/>
            </p:cNvSpPr>
            <p:nvPr/>
          </p:nvSpPr>
          <p:spPr bwMode="auto">
            <a:xfrm>
              <a:off x="4454" y="2507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69645" name="Oval 20"/>
            <p:cNvSpPr>
              <a:spLocks noChangeArrowheads="1"/>
            </p:cNvSpPr>
            <p:nvPr/>
          </p:nvSpPr>
          <p:spPr bwMode="auto">
            <a:xfrm rot="10524505">
              <a:off x="3486" y="250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9646" name="Group 21"/>
            <p:cNvGrpSpPr/>
            <p:nvPr/>
          </p:nvGrpSpPr>
          <p:grpSpPr bwMode="auto">
            <a:xfrm>
              <a:off x="3222" y="2178"/>
              <a:ext cx="347" cy="326"/>
              <a:chOff x="3697" y="1479"/>
              <a:chExt cx="347" cy="326"/>
            </a:xfrm>
          </p:grpSpPr>
          <p:sp>
            <p:nvSpPr>
              <p:cNvPr id="69659" name="Oval 22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6375" name="Freeform 23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9647" name="Group 24"/>
            <p:cNvGrpSpPr/>
            <p:nvPr/>
          </p:nvGrpSpPr>
          <p:grpSpPr bwMode="auto">
            <a:xfrm>
              <a:off x="4193" y="2184"/>
              <a:ext cx="347" cy="326"/>
              <a:chOff x="3697" y="1479"/>
              <a:chExt cx="347" cy="326"/>
            </a:xfrm>
          </p:grpSpPr>
          <p:sp>
            <p:nvSpPr>
              <p:cNvPr id="69657" name="Oval 25"/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56378" name="Freeform 26"/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69648" name="Group 27"/>
            <p:cNvGrpSpPr/>
            <p:nvPr/>
          </p:nvGrpSpPr>
          <p:grpSpPr bwMode="auto">
            <a:xfrm>
              <a:off x="2925" y="2596"/>
              <a:ext cx="2004" cy="744"/>
              <a:chOff x="2925" y="2596"/>
              <a:chExt cx="2004" cy="744"/>
            </a:xfrm>
          </p:grpSpPr>
          <p:sp>
            <p:nvSpPr>
              <p:cNvPr id="69649" name="Rectangle 28" descr="Diagonali larghe verso l'alto"/>
              <p:cNvSpPr>
                <a:spLocks noChangeArrowheads="1"/>
              </p:cNvSpPr>
              <p:nvPr/>
            </p:nvSpPr>
            <p:spPr bwMode="auto">
              <a:xfrm>
                <a:off x="2933" y="2886"/>
                <a:ext cx="1996" cy="45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69650" name="Line 29"/>
              <p:cNvSpPr>
                <a:spLocks noChangeShapeType="1"/>
              </p:cNvSpPr>
              <p:nvPr/>
            </p:nvSpPr>
            <p:spPr bwMode="auto">
              <a:xfrm>
                <a:off x="2925" y="2886"/>
                <a:ext cx="19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1" name="Freeform 30"/>
              <p:cNvSpPr/>
              <p:nvPr/>
            </p:nvSpPr>
            <p:spPr bwMode="auto">
              <a:xfrm>
                <a:off x="2978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2" name="Freeform 31"/>
              <p:cNvSpPr/>
              <p:nvPr/>
            </p:nvSpPr>
            <p:spPr bwMode="auto">
              <a:xfrm>
                <a:off x="3304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3" name="Freeform 32"/>
              <p:cNvSpPr/>
              <p:nvPr/>
            </p:nvSpPr>
            <p:spPr bwMode="auto">
              <a:xfrm>
                <a:off x="3630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4" name="Freeform 33"/>
              <p:cNvSpPr/>
              <p:nvPr/>
            </p:nvSpPr>
            <p:spPr bwMode="auto">
              <a:xfrm>
                <a:off x="3956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5" name="Freeform 34"/>
              <p:cNvSpPr/>
              <p:nvPr/>
            </p:nvSpPr>
            <p:spPr bwMode="auto">
              <a:xfrm>
                <a:off x="4282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656" name="Freeform 35"/>
              <p:cNvSpPr/>
              <p:nvPr/>
            </p:nvSpPr>
            <p:spPr bwMode="auto">
              <a:xfrm>
                <a:off x="4609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9642" name="Text Box 36"/>
          <p:cNvSpPr txBox="1">
            <a:spLocks noChangeArrowheads="1"/>
          </p:cNvSpPr>
          <p:nvPr/>
        </p:nvSpPr>
        <p:spPr bwMode="auto">
          <a:xfrm>
            <a:off x="457200" y="5334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69643" name="Text Box 37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14425" y="191611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campione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114425" y="2492375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Incubazione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114425" y="3068638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tracciante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114425" y="3644900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Lavaggio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114425" y="4221163"/>
            <a:ext cx="2952750" cy="504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Aggiunta del substrato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114425" y="4797425"/>
            <a:ext cx="29527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/>
              <a:t>Misura del segnale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56138" y="1916113"/>
            <a:ext cx="3168650" cy="2665412"/>
          </a:xfrm>
          <a:prstGeom prst="rect">
            <a:avLst/>
          </a:prstGeom>
          <a:gradFill rotWithShape="1">
            <a:gsLst>
              <a:gs pos="0">
                <a:srgbClr val="EEFFCB"/>
              </a:gs>
              <a:gs pos="100000">
                <a:srgbClr val="CCFF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70665" name="Group 9"/>
          <p:cNvGrpSpPr/>
          <p:nvPr/>
        </p:nvGrpSpPr>
        <p:grpSpPr bwMode="auto">
          <a:xfrm>
            <a:off x="5029200" y="2774950"/>
            <a:ext cx="2290763" cy="877888"/>
            <a:chOff x="3168" y="1748"/>
            <a:chExt cx="1443" cy="553"/>
          </a:xfrm>
        </p:grpSpPr>
        <p:sp>
          <p:nvSpPr>
            <p:cNvPr id="70693" name="AutoShape 10"/>
            <p:cNvSpPr>
              <a:spLocks noChangeArrowheads="1"/>
            </p:cNvSpPr>
            <p:nvPr/>
          </p:nvSpPr>
          <p:spPr bwMode="auto">
            <a:xfrm rot="-5930508">
              <a:off x="3201" y="1793"/>
              <a:ext cx="362" cy="27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0694" name="AutoShape 11"/>
            <p:cNvSpPr>
              <a:spLocks noChangeArrowheads="1"/>
            </p:cNvSpPr>
            <p:nvPr/>
          </p:nvSpPr>
          <p:spPr bwMode="auto">
            <a:xfrm rot="-5930508">
              <a:off x="4174" y="1813"/>
              <a:ext cx="362" cy="27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0695" name="Freeform 12"/>
            <p:cNvSpPr/>
            <p:nvPr/>
          </p:nvSpPr>
          <p:spPr bwMode="auto">
            <a:xfrm>
              <a:off x="3168" y="2130"/>
              <a:ext cx="294" cy="158"/>
            </a:xfrm>
            <a:custGeom>
              <a:avLst/>
              <a:gdLst>
                <a:gd name="T0" fmla="*/ 0 w 409"/>
                <a:gd name="T1" fmla="*/ 0 h 151"/>
                <a:gd name="T2" fmla="*/ 211 w 409"/>
                <a:gd name="T3" fmla="*/ 0 h 1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151">
                  <a:moveTo>
                    <a:pt x="0" y="0"/>
                  </a:moveTo>
                  <a:cubicBezTo>
                    <a:pt x="184" y="151"/>
                    <a:pt x="265" y="110"/>
                    <a:pt x="40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7389" name="AutoShape 13"/>
            <p:cNvSpPr>
              <a:spLocks noChangeArrowheads="1"/>
            </p:cNvSpPr>
            <p:nvPr/>
          </p:nvSpPr>
          <p:spPr bwMode="auto">
            <a:xfrm>
              <a:off x="3519" y="2012"/>
              <a:ext cx="142" cy="12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1372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0697" name="Freeform 14"/>
            <p:cNvSpPr/>
            <p:nvPr/>
          </p:nvSpPr>
          <p:spPr bwMode="auto">
            <a:xfrm>
              <a:off x="4132" y="2143"/>
              <a:ext cx="294" cy="158"/>
            </a:xfrm>
            <a:custGeom>
              <a:avLst/>
              <a:gdLst>
                <a:gd name="T0" fmla="*/ 0 w 409"/>
                <a:gd name="T1" fmla="*/ 0 h 151"/>
                <a:gd name="T2" fmla="*/ 211 w 409"/>
                <a:gd name="T3" fmla="*/ 0 h 1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" h="151">
                  <a:moveTo>
                    <a:pt x="0" y="0"/>
                  </a:moveTo>
                  <a:cubicBezTo>
                    <a:pt x="184" y="151"/>
                    <a:pt x="265" y="110"/>
                    <a:pt x="409" y="0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7391" name="AutoShape 15"/>
            <p:cNvSpPr>
              <a:spLocks noChangeArrowheads="1"/>
            </p:cNvSpPr>
            <p:nvPr/>
          </p:nvSpPr>
          <p:spPr bwMode="auto">
            <a:xfrm>
              <a:off x="4469" y="2010"/>
              <a:ext cx="142" cy="12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1372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sp>
        <p:nvSpPr>
          <p:cNvPr id="357392" name="AutoShape 16"/>
          <p:cNvSpPr>
            <a:spLocks noChangeArrowheads="1"/>
          </p:cNvSpPr>
          <p:nvPr/>
        </p:nvSpPr>
        <p:spPr bwMode="auto">
          <a:xfrm>
            <a:off x="4968875" y="226695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3" name="AutoShape 17"/>
          <p:cNvSpPr>
            <a:spLocks noChangeArrowheads="1"/>
          </p:cNvSpPr>
          <p:nvPr/>
        </p:nvSpPr>
        <p:spPr bwMode="auto">
          <a:xfrm>
            <a:off x="6038850" y="3563938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4" name="AutoShape 18"/>
          <p:cNvSpPr>
            <a:spLocks noChangeArrowheads="1"/>
          </p:cNvSpPr>
          <p:nvPr/>
        </p:nvSpPr>
        <p:spPr bwMode="auto">
          <a:xfrm>
            <a:off x="6550025" y="23876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5" name="AutoShape 19"/>
          <p:cNvSpPr>
            <a:spLocks noChangeArrowheads="1"/>
          </p:cNvSpPr>
          <p:nvPr/>
        </p:nvSpPr>
        <p:spPr bwMode="auto">
          <a:xfrm>
            <a:off x="7419975" y="236696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6" name="AutoShape 20"/>
          <p:cNvSpPr>
            <a:spLocks noChangeArrowheads="1"/>
          </p:cNvSpPr>
          <p:nvPr/>
        </p:nvSpPr>
        <p:spPr bwMode="auto">
          <a:xfrm>
            <a:off x="5815013" y="27305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7" name="AutoShape 21"/>
          <p:cNvSpPr>
            <a:spLocks noChangeArrowheads="1"/>
          </p:cNvSpPr>
          <p:nvPr/>
        </p:nvSpPr>
        <p:spPr bwMode="auto">
          <a:xfrm>
            <a:off x="4778375" y="319881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8" name="AutoShape 22"/>
          <p:cNvSpPr>
            <a:spLocks noChangeArrowheads="1"/>
          </p:cNvSpPr>
          <p:nvPr/>
        </p:nvSpPr>
        <p:spPr bwMode="auto">
          <a:xfrm>
            <a:off x="5570538" y="2184400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7399" name="AutoShape 23"/>
          <p:cNvSpPr>
            <a:spLocks noChangeArrowheads="1"/>
          </p:cNvSpPr>
          <p:nvPr/>
        </p:nvSpPr>
        <p:spPr bwMode="auto">
          <a:xfrm>
            <a:off x="6332538" y="3198813"/>
            <a:ext cx="215900" cy="187325"/>
          </a:xfrm>
          <a:prstGeom prst="hexagon">
            <a:avLst>
              <a:gd name="adj" fmla="val 28814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0674" name="Oval 24"/>
          <p:cNvSpPr>
            <a:spLocks noChangeArrowheads="1"/>
          </p:cNvSpPr>
          <p:nvPr/>
        </p:nvSpPr>
        <p:spPr bwMode="auto">
          <a:xfrm>
            <a:off x="7070725" y="39798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0675" name="Oval 25"/>
          <p:cNvSpPr>
            <a:spLocks noChangeArrowheads="1"/>
          </p:cNvSpPr>
          <p:nvPr/>
        </p:nvSpPr>
        <p:spPr bwMode="auto">
          <a:xfrm rot="10524505">
            <a:off x="5534025" y="39782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70676" name="Group 26"/>
          <p:cNvGrpSpPr/>
          <p:nvPr/>
        </p:nvGrpSpPr>
        <p:grpSpPr bwMode="auto">
          <a:xfrm>
            <a:off x="5114925" y="3478604"/>
            <a:ext cx="550863" cy="517525"/>
            <a:chOff x="3697" y="1479"/>
            <a:chExt cx="347" cy="326"/>
          </a:xfrm>
        </p:grpSpPr>
        <p:sp>
          <p:nvSpPr>
            <p:cNvPr id="70691" name="Oval 27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7404" name="Freeform 28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70677" name="Group 29"/>
          <p:cNvGrpSpPr/>
          <p:nvPr/>
        </p:nvGrpSpPr>
        <p:grpSpPr bwMode="auto">
          <a:xfrm>
            <a:off x="6656388" y="3467100"/>
            <a:ext cx="550862" cy="517525"/>
            <a:chOff x="3697" y="1479"/>
            <a:chExt cx="347" cy="326"/>
          </a:xfrm>
        </p:grpSpPr>
        <p:sp>
          <p:nvSpPr>
            <p:cNvPr id="70689" name="Oval 30"/>
            <p:cNvSpPr>
              <a:spLocks noChangeArrowheads="1"/>
            </p:cNvSpPr>
            <p:nvPr/>
          </p:nvSpPr>
          <p:spPr bwMode="auto">
            <a:xfrm rot="10524505">
              <a:off x="3697" y="1479"/>
              <a:ext cx="182" cy="182"/>
            </a:xfrm>
            <a:prstGeom prst="ellipse">
              <a:avLst/>
            </a:prstGeom>
            <a:gradFill rotWithShape="0">
              <a:gsLst>
                <a:gs pos="0">
                  <a:srgbClr val="FFFFA9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57407" name="Freeform 31"/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70678" name="Group 32"/>
          <p:cNvGrpSpPr/>
          <p:nvPr/>
        </p:nvGrpSpPr>
        <p:grpSpPr bwMode="auto">
          <a:xfrm>
            <a:off x="4643438" y="4142179"/>
            <a:ext cx="3181350" cy="1181100"/>
            <a:chOff x="2925" y="2596"/>
            <a:chExt cx="2004" cy="744"/>
          </a:xfrm>
        </p:grpSpPr>
        <p:sp>
          <p:nvSpPr>
            <p:cNvPr id="70681" name="Rectangle 33" descr="Diagonali larghe verso l'alto"/>
            <p:cNvSpPr>
              <a:spLocks noChangeArrowheads="1"/>
            </p:cNvSpPr>
            <p:nvPr/>
          </p:nvSpPr>
          <p:spPr bwMode="auto">
            <a:xfrm>
              <a:off x="2933" y="2886"/>
              <a:ext cx="1996" cy="45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70682" name="Line 34"/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3" name="Freeform 35"/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4" name="Freeform 36"/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5" name="Freeform 37"/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6" name="Freeform 38"/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7" name="Freeform 39"/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88" name="Freeform 40"/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0679" name="Text Box 41"/>
          <p:cNvSpPr txBox="1">
            <a:spLocks noChangeArrowheads="1"/>
          </p:cNvSpPr>
          <p:nvPr/>
        </p:nvSpPr>
        <p:spPr bwMode="auto">
          <a:xfrm>
            <a:off x="533400" y="685800"/>
            <a:ext cx="82629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/>
              <a:t>METODI NON COMPETITIVI ETEROGENEI</a:t>
            </a:r>
          </a:p>
        </p:txBody>
      </p:sp>
      <p:sp>
        <p:nvSpPr>
          <p:cNvPr id="70680" name="Text Box 42"/>
          <p:cNvSpPr txBox="1">
            <a:spLocks noChangeArrowheads="1"/>
          </p:cNvSpPr>
          <p:nvPr/>
        </p:nvSpPr>
        <p:spPr bwMode="auto">
          <a:xfrm>
            <a:off x="2603500" y="1219200"/>
            <a:ext cx="471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METODO SU FASE SOLIDA “SANDWICH”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93725" y="404813"/>
            <a:ext cx="79581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>
                <a:latin typeface="Arial Narrow" panose="020B0606020202030204" pitchFamily="34" charset="0"/>
              </a:rPr>
              <a:t>INTERPRETAZIONE DEI RISULTATI</a:t>
            </a:r>
            <a:endParaRPr lang="it-IT" altLang="it-IT" sz="2000" b="1">
              <a:latin typeface="Arial Narrow" panose="020B0606020202030204" pitchFamily="34" charset="0"/>
            </a:endParaRPr>
          </a:p>
        </p:txBody>
      </p:sp>
      <p:grpSp>
        <p:nvGrpSpPr>
          <p:cNvPr id="408579" name="Group 3"/>
          <p:cNvGrpSpPr/>
          <p:nvPr/>
        </p:nvGrpSpPr>
        <p:grpSpPr bwMode="auto">
          <a:xfrm>
            <a:off x="234156" y="1044179"/>
            <a:ext cx="8677275" cy="4221162"/>
            <a:chOff x="147" y="663"/>
            <a:chExt cx="5466" cy="2659"/>
          </a:xfrm>
        </p:grpSpPr>
        <p:sp>
          <p:nvSpPr>
            <p:cNvPr id="83986" name="Text Box 4"/>
            <p:cNvSpPr txBox="1">
              <a:spLocks noChangeArrowheads="1"/>
            </p:cNvSpPr>
            <p:nvPr/>
          </p:nvSpPr>
          <p:spPr bwMode="auto">
            <a:xfrm>
              <a:off x="147" y="663"/>
              <a:ext cx="546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 Narrow" panose="020B0606020202030204" pitchFamily="34" charset="0"/>
                </a:rPr>
                <a:t>La concentrazione dell’analita nel campione viene determinata per interpolazione su una </a:t>
              </a:r>
              <a:r>
                <a:rPr lang="it-IT" altLang="it-IT" sz="1800" b="1">
                  <a:solidFill>
                    <a:srgbClr val="0000FF"/>
                  </a:solidFill>
                  <a:latin typeface="Arial Narrow" panose="020B0606020202030204" pitchFamily="34" charset="0"/>
                </a:rPr>
                <a:t>curva-dose risposta</a:t>
              </a:r>
              <a:r>
                <a:rPr lang="it-IT" altLang="it-IT" sz="1800">
                  <a:latin typeface="Arial Narrow" panose="020B0606020202030204" pitchFamily="34" charset="0"/>
                </a:rPr>
                <a:t> prodotta in parallelo utilizzando degli standard.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 Narrow" panose="020B0606020202030204" pitchFamily="34" charset="0"/>
                </a:rPr>
                <a:t>La curva ideale è lineare.</a:t>
              </a:r>
            </a:p>
          </p:txBody>
        </p:sp>
        <p:grpSp>
          <p:nvGrpSpPr>
            <p:cNvPr id="83987" name="Group 5"/>
            <p:cNvGrpSpPr/>
            <p:nvPr/>
          </p:nvGrpSpPr>
          <p:grpSpPr bwMode="auto">
            <a:xfrm>
              <a:off x="249" y="1616"/>
              <a:ext cx="2447" cy="1706"/>
              <a:chOff x="249" y="1570"/>
              <a:chExt cx="2447" cy="1706"/>
            </a:xfrm>
          </p:grpSpPr>
          <p:grpSp>
            <p:nvGrpSpPr>
              <p:cNvPr id="83988" name="Group 6"/>
              <p:cNvGrpSpPr>
                <a:grpSpLocks noChangeAspect="1"/>
              </p:cNvGrpSpPr>
              <p:nvPr/>
            </p:nvGrpSpPr>
            <p:grpSpPr bwMode="auto">
              <a:xfrm>
                <a:off x="546" y="1570"/>
                <a:ext cx="1905" cy="1469"/>
                <a:chOff x="476" y="2931"/>
                <a:chExt cx="1588" cy="1225"/>
              </a:xfrm>
            </p:grpSpPr>
            <p:sp>
              <p:nvSpPr>
                <p:cNvPr id="83992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76" y="2931"/>
                  <a:ext cx="0" cy="1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3993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476" y="4156"/>
                  <a:ext cx="15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83989" name="Text Box 9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-152" y="2163"/>
                <a:ext cx="103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>
                    <a:latin typeface="Arial Narrow" panose="020B0606020202030204" pitchFamily="34" charset="0"/>
                  </a:rPr>
                  <a:t>Segnale</a:t>
                </a:r>
                <a:endParaRPr lang="it-IT" altLang="it-IT" sz="1800" baseline="-25000">
                  <a:latin typeface="Arial Narrow" panose="020B0606020202030204" pitchFamily="34" charset="0"/>
                </a:endParaRPr>
              </a:p>
            </p:txBody>
          </p:sp>
          <p:sp>
            <p:nvSpPr>
              <p:cNvPr id="83990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11" y="3045"/>
                <a:ext cx="22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>
                    <a:latin typeface="Arial Narrow" panose="020B0606020202030204" pitchFamily="34" charset="0"/>
                  </a:rPr>
                  <a:t>Concentrazione analita</a:t>
                </a:r>
              </a:p>
            </p:txBody>
          </p:sp>
          <p:sp>
            <p:nvSpPr>
              <p:cNvPr id="83991" name="Line 11"/>
              <p:cNvSpPr>
                <a:spLocks noChangeShapeType="1"/>
              </p:cNvSpPr>
              <p:nvPr/>
            </p:nvSpPr>
            <p:spPr bwMode="auto">
              <a:xfrm flipV="1">
                <a:off x="567" y="1842"/>
                <a:ext cx="1315" cy="117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408588" name="Group 12"/>
          <p:cNvGrpSpPr/>
          <p:nvPr/>
        </p:nvGrpSpPr>
        <p:grpSpPr bwMode="auto">
          <a:xfrm>
            <a:off x="394494" y="2181622"/>
            <a:ext cx="8424862" cy="4333874"/>
            <a:chOff x="249" y="1380"/>
            <a:chExt cx="5307" cy="2730"/>
          </a:xfrm>
        </p:grpSpPr>
        <p:grpSp>
          <p:nvGrpSpPr>
            <p:cNvPr id="83973" name="Group 13"/>
            <p:cNvGrpSpPr/>
            <p:nvPr/>
          </p:nvGrpSpPr>
          <p:grpSpPr bwMode="auto">
            <a:xfrm>
              <a:off x="249" y="1617"/>
              <a:ext cx="5307" cy="2493"/>
              <a:chOff x="249" y="1617"/>
              <a:chExt cx="5307" cy="2493"/>
            </a:xfrm>
          </p:grpSpPr>
          <p:sp>
            <p:nvSpPr>
              <p:cNvPr id="83978" name="Text Box 14"/>
              <p:cNvSpPr txBox="1">
                <a:spLocks noChangeArrowheads="1"/>
              </p:cNvSpPr>
              <p:nvPr/>
            </p:nvSpPr>
            <p:spPr bwMode="auto">
              <a:xfrm>
                <a:off x="249" y="3533"/>
                <a:ext cx="5307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dirty="0">
                    <a:latin typeface="Arial Narrow" panose="020B0606020202030204" pitchFamily="34" charset="0"/>
                  </a:rPr>
                  <a:t>In realtà la curva dose-risposta può presentare una </a:t>
                </a:r>
                <a:r>
                  <a:rPr lang="it-IT" altLang="it-IT" sz="1800" b="1" dirty="0">
                    <a:solidFill>
                      <a:srgbClr val="008000"/>
                    </a:solidFill>
                    <a:latin typeface="Arial Narrow" panose="020B0606020202030204" pitchFamily="34" charset="0"/>
                  </a:rPr>
                  <a:t>curvatura a dosi basse di </a:t>
                </a:r>
                <a:r>
                  <a:rPr lang="it-IT" altLang="it-IT" sz="1800" b="1" dirty="0" err="1">
                    <a:solidFill>
                      <a:srgbClr val="008000"/>
                    </a:solidFill>
                    <a:latin typeface="Arial Narrow" panose="020B0606020202030204" pitchFamily="34" charset="0"/>
                  </a:rPr>
                  <a:t>analita</a:t>
                </a:r>
                <a:r>
                  <a:rPr lang="it-IT" altLang="it-IT" sz="1800" dirty="0">
                    <a:latin typeface="Arial Narrow" panose="020B0606020202030204" pitchFamily="34" charset="0"/>
                  </a:rPr>
                  <a:t> a causa di un </a:t>
                </a:r>
                <a:r>
                  <a:rPr lang="it-IT" altLang="it-IT" sz="1800" b="1" dirty="0">
                    <a:latin typeface="Arial Narrow" panose="020B0606020202030204" pitchFamily="34" charset="0"/>
                  </a:rPr>
                  <a:t>legame aspecifico </a:t>
                </a:r>
                <a:r>
                  <a:rPr lang="it-IT" altLang="it-IT" sz="1800" dirty="0">
                    <a:latin typeface="Arial Narrow" panose="020B0606020202030204" pitchFamily="34" charset="0"/>
                  </a:rPr>
                  <a:t>ed una </a:t>
                </a:r>
                <a:r>
                  <a:rPr lang="it-IT" altLang="it-IT" sz="1800" b="1" dirty="0">
                    <a:solidFill>
                      <a:srgbClr val="FF3399"/>
                    </a:solidFill>
                    <a:latin typeface="Arial Narrow" panose="020B0606020202030204" pitchFamily="34" charset="0"/>
                  </a:rPr>
                  <a:t>curvatura a dosi alte</a:t>
                </a:r>
                <a:r>
                  <a:rPr lang="it-IT" altLang="it-IT" sz="1800" dirty="0">
                    <a:latin typeface="Arial Narrow" panose="020B0606020202030204" pitchFamily="34" charset="0"/>
                  </a:rPr>
                  <a:t> a causa della saturazione dell’anticorpo di cattura o di rivelazione.</a:t>
                </a:r>
              </a:p>
            </p:txBody>
          </p:sp>
          <p:grpSp>
            <p:nvGrpSpPr>
              <p:cNvPr id="83979" name="Group 15"/>
              <p:cNvGrpSpPr/>
              <p:nvPr/>
            </p:nvGrpSpPr>
            <p:grpSpPr bwMode="auto">
              <a:xfrm>
                <a:off x="2928" y="1617"/>
                <a:ext cx="2447" cy="1706"/>
                <a:chOff x="2928" y="2387"/>
                <a:chExt cx="2447" cy="1706"/>
              </a:xfrm>
            </p:grpSpPr>
            <p:grpSp>
              <p:nvGrpSpPr>
                <p:cNvPr id="83980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3225" y="2387"/>
                  <a:ext cx="1905" cy="1469"/>
                  <a:chOff x="476" y="2931"/>
                  <a:chExt cx="1588" cy="1225"/>
                </a:xfrm>
              </p:grpSpPr>
              <p:sp>
                <p:nvSpPr>
                  <p:cNvPr id="83984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6" y="2931"/>
                    <a:ext cx="0" cy="1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3985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76" y="4156"/>
                    <a:ext cx="15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83981" name="Text Box 19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527" y="2980"/>
                  <a:ext cx="1033" cy="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800">
                      <a:latin typeface="Arial Narrow" panose="020B0606020202030204" pitchFamily="34" charset="0"/>
                    </a:rPr>
                    <a:t>Segnale</a:t>
                  </a:r>
                  <a:endParaRPr lang="it-IT" altLang="it-IT" sz="1800" baseline="-2500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3982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90" y="3862"/>
                  <a:ext cx="228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1800">
                      <a:latin typeface="Arial Narrow" panose="020B0606020202030204" pitchFamily="34" charset="0"/>
                    </a:rPr>
                    <a:t>Concentrazione analita</a:t>
                  </a:r>
                </a:p>
              </p:txBody>
            </p:sp>
            <p:sp>
              <p:nvSpPr>
                <p:cNvPr id="83983" name="Freeform 21"/>
                <p:cNvSpPr/>
                <p:nvPr/>
              </p:nvSpPr>
              <p:spPr bwMode="auto">
                <a:xfrm>
                  <a:off x="3312" y="2628"/>
                  <a:ext cx="1292" cy="1149"/>
                </a:xfrm>
                <a:custGeom>
                  <a:avLst/>
                  <a:gdLst>
                    <a:gd name="T0" fmla="*/ 0 w 1292"/>
                    <a:gd name="T1" fmla="*/ 1149 h 1149"/>
                    <a:gd name="T2" fmla="*/ 897 w 1292"/>
                    <a:gd name="T3" fmla="*/ 186 h 1149"/>
                    <a:gd name="T4" fmla="*/ 1292 w 1292"/>
                    <a:gd name="T5" fmla="*/ 32 h 114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92" h="1149">
                      <a:moveTo>
                        <a:pt x="0" y="1149"/>
                      </a:moveTo>
                      <a:cubicBezTo>
                        <a:pt x="316" y="1096"/>
                        <a:pt x="682" y="372"/>
                        <a:pt x="897" y="186"/>
                      </a:cubicBezTo>
                      <a:cubicBezTo>
                        <a:pt x="1112" y="0"/>
                        <a:pt x="1210" y="64"/>
                        <a:pt x="1292" y="3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</p:grpSp>
        <p:sp>
          <p:nvSpPr>
            <p:cNvPr id="83974" name="AutoShape 22"/>
            <p:cNvSpPr>
              <a:spLocks noChangeArrowheads="1"/>
            </p:cNvSpPr>
            <p:nvPr/>
          </p:nvSpPr>
          <p:spPr bwMode="auto">
            <a:xfrm>
              <a:off x="3493" y="2906"/>
              <a:ext cx="273" cy="136"/>
            </a:xfrm>
            <a:prstGeom prst="leftArrow">
              <a:avLst>
                <a:gd name="adj1" fmla="val 50000"/>
                <a:gd name="adj2" fmla="val 50184"/>
              </a:avLst>
            </a:prstGeom>
            <a:solidFill>
              <a:srgbClr val="33CC33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3975" name="Text Box 23"/>
            <p:cNvSpPr txBox="1">
              <a:spLocks noChangeArrowheads="1"/>
            </p:cNvSpPr>
            <p:nvPr/>
          </p:nvSpPr>
          <p:spPr bwMode="auto">
            <a:xfrm>
              <a:off x="3728" y="2823"/>
              <a:ext cx="9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b="1">
                  <a:solidFill>
                    <a:srgbClr val="008000"/>
                  </a:solidFill>
                  <a:latin typeface="Arial Narrow" panose="020B0606020202030204" pitchFamily="34" charset="0"/>
                </a:rPr>
                <a:t>aspecifico</a:t>
              </a:r>
            </a:p>
          </p:txBody>
        </p:sp>
        <p:sp>
          <p:nvSpPr>
            <p:cNvPr id="83976" name="AutoShape 24"/>
            <p:cNvSpPr>
              <a:spLocks noChangeArrowheads="1"/>
            </p:cNvSpPr>
            <p:nvPr/>
          </p:nvSpPr>
          <p:spPr bwMode="auto">
            <a:xfrm rot="12807458">
              <a:off x="4041" y="1676"/>
              <a:ext cx="273" cy="136"/>
            </a:xfrm>
            <a:prstGeom prst="leftArrow">
              <a:avLst>
                <a:gd name="adj1" fmla="val 50000"/>
                <a:gd name="adj2" fmla="val 50184"/>
              </a:avLst>
            </a:prstGeom>
            <a:solidFill>
              <a:srgbClr val="FF3399"/>
            </a:solidFill>
            <a:ln w="9525" algn="ctr">
              <a:solidFill>
                <a:srgbClr val="FF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 Narrow" panose="020B0606020202030204" pitchFamily="34" charset="0"/>
              </a:endParaRPr>
            </a:p>
          </p:txBody>
        </p:sp>
        <p:sp>
          <p:nvSpPr>
            <p:cNvPr id="83977" name="Text Box 25"/>
            <p:cNvSpPr txBox="1">
              <a:spLocks noChangeArrowheads="1"/>
            </p:cNvSpPr>
            <p:nvPr/>
          </p:nvSpPr>
          <p:spPr bwMode="auto">
            <a:xfrm>
              <a:off x="3655" y="1380"/>
              <a:ext cx="1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3399"/>
                  </a:solidFill>
                  <a:latin typeface="Arial Narrow" panose="020B0606020202030204" pitchFamily="34" charset="0"/>
                </a:rPr>
                <a:t>saturazione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1600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it-IT" sz="2200" b="1" dirty="0">
                <a:solidFill>
                  <a:srgbClr val="0000FF"/>
                </a:solidFill>
              </a:rPr>
              <a:t>Elevata specificità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</a:rPr>
              <a:t>Basso limite di rivelazione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</a:rPr>
              <a:t>Alta produttività analitica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</a:rPr>
              <a:t>Possibilità di automazione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31242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b="1" dirty="0">
                <a:latin typeface="+mn-lt"/>
              </a:rPr>
              <a:t>Elevata specificità di riconoscimento tra Ag e Ab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076056" y="3792538"/>
            <a:ext cx="533400" cy="533400"/>
          </a:xfrm>
          <a:prstGeom prst="line">
            <a:avLst/>
          </a:prstGeom>
          <a:noFill/>
          <a:ln w="101600">
            <a:solidFill>
              <a:srgbClr val="0000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3352800" y="3751263"/>
            <a:ext cx="533400" cy="533400"/>
          </a:xfrm>
          <a:prstGeom prst="line">
            <a:avLst/>
          </a:prstGeom>
          <a:noFill/>
          <a:ln w="101600">
            <a:solidFill>
              <a:srgbClr val="0000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4360863"/>
            <a:ext cx="426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b="1" dirty="0">
                <a:latin typeface="+mn-lt"/>
              </a:rPr>
              <a:t>Campioni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fluidi</a:t>
            </a:r>
            <a:endParaRPr lang="it-IT" altLang="it-IT" sz="2000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(siero, urina, latte)</a:t>
            </a:r>
          </a:p>
          <a:p>
            <a:pPr algn="ctr" eaLnBrk="1" hangingPunct="1">
              <a:spcBef>
                <a:spcPct val="5000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ANALISI DIRETTA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495800" y="4360863"/>
            <a:ext cx="4267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b="1" dirty="0">
                <a:latin typeface="+mn-lt"/>
              </a:rPr>
              <a:t>Campioni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solidi</a:t>
            </a:r>
          </a:p>
          <a:p>
            <a:pPr algn="ctr"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(carne, matrici vegetali, tessuti)</a:t>
            </a:r>
          </a:p>
          <a:p>
            <a:pPr algn="ctr" eaLnBrk="1" hangingPunct="1">
              <a:spcBef>
                <a:spcPct val="5000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OMOGENEIZZAZIONE</a:t>
            </a:r>
          </a:p>
          <a:p>
            <a:pPr algn="ctr"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ESTRAZIONE</a:t>
            </a:r>
          </a:p>
          <a:p>
            <a:pPr algn="ctr" eaLnBrk="1" hangingPunct="1">
              <a:spcBef>
                <a:spcPct val="5000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ANALISI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70609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  <a:latin typeface="+mn-lt"/>
              </a:rPr>
              <a:t>VANTAGGI DEI METODI IMMUNOMETRICI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 noChangeAspect="1"/>
          </p:cNvGrpSpPr>
          <p:nvPr/>
        </p:nvGrpSpPr>
        <p:grpSpPr bwMode="auto">
          <a:xfrm>
            <a:off x="2274888" y="2349500"/>
            <a:ext cx="4745037" cy="2379663"/>
            <a:chOff x="476" y="2931"/>
            <a:chExt cx="1588" cy="1225"/>
          </a:xfrm>
        </p:grpSpPr>
        <p:sp>
          <p:nvSpPr>
            <p:cNvPr id="85007" name="Line 3"/>
            <p:cNvSpPr>
              <a:spLocks noChangeAspect="1" noChangeShapeType="1"/>
            </p:cNvSpPr>
            <p:nvPr/>
          </p:nvSpPr>
          <p:spPr bwMode="auto">
            <a:xfrm>
              <a:off x="476" y="2931"/>
              <a:ext cx="0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  <p:sp>
          <p:nvSpPr>
            <p:cNvPr id="85008" name="Line 4"/>
            <p:cNvSpPr>
              <a:spLocks noChangeAspect="1" noChangeShapeType="1"/>
            </p:cNvSpPr>
            <p:nvPr/>
          </p:nvSpPr>
          <p:spPr bwMode="auto">
            <a:xfrm>
              <a:off x="476" y="4156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 Narrow" panose="020B0606020202030204" pitchFamily="34" charset="0"/>
              </a:endParaRPr>
            </a:p>
          </p:txBody>
        </p:sp>
      </p:grpSp>
      <p:sp>
        <p:nvSpPr>
          <p:cNvPr id="84995" name="Text Box 6"/>
          <p:cNvSpPr txBox="1">
            <a:spLocks noChangeAspect="1" noChangeArrowheads="1"/>
          </p:cNvSpPr>
          <p:nvPr/>
        </p:nvSpPr>
        <p:spPr bwMode="auto">
          <a:xfrm rot="-5400000">
            <a:off x="1134000" y="2605881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Segnale</a:t>
            </a:r>
            <a:endParaRPr lang="it-IT" altLang="it-IT" sz="18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84996" name="Text Box 7"/>
          <p:cNvSpPr txBox="1">
            <a:spLocks noChangeAspect="1" noChangeArrowheads="1"/>
          </p:cNvSpPr>
          <p:nvPr/>
        </p:nvSpPr>
        <p:spPr bwMode="auto">
          <a:xfrm>
            <a:off x="5758387" y="4832761"/>
            <a:ext cx="237648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concentrazione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Arial Narrow" panose="020B0606020202030204" pitchFamily="34" charset="0"/>
              </a:rPr>
              <a:t> analita</a:t>
            </a:r>
          </a:p>
        </p:txBody>
      </p:sp>
      <p:sp>
        <p:nvSpPr>
          <p:cNvPr id="84997" name="Text Box 8"/>
          <p:cNvSpPr txBox="1">
            <a:spLocks noChangeArrowheads="1"/>
          </p:cNvSpPr>
          <p:nvPr/>
        </p:nvSpPr>
        <p:spPr bwMode="auto">
          <a:xfrm>
            <a:off x="593725" y="404813"/>
            <a:ext cx="79581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400" b="1">
                <a:latin typeface="Arial Narrow" panose="020B0606020202030204" pitchFamily="34" charset="0"/>
              </a:rPr>
              <a:t>PARAMETRI QUANTITATIVI</a:t>
            </a:r>
            <a:endParaRPr lang="it-IT" altLang="it-IT" sz="2000" b="1">
              <a:latin typeface="Arial Narrow" panose="020B0606020202030204" pitchFamily="34" charset="0"/>
            </a:endParaRPr>
          </a:p>
        </p:txBody>
      </p:sp>
      <p:sp>
        <p:nvSpPr>
          <p:cNvPr id="84998" name="Line 9"/>
          <p:cNvSpPr>
            <a:spLocks noChangeShapeType="1"/>
          </p:cNvSpPr>
          <p:nvPr/>
        </p:nvSpPr>
        <p:spPr bwMode="auto">
          <a:xfrm flipH="1" flipV="1">
            <a:off x="4140200" y="3429000"/>
            <a:ext cx="12239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84999" name="Text Box 10"/>
          <p:cNvSpPr txBox="1">
            <a:spLocks noChangeArrowheads="1"/>
          </p:cNvSpPr>
          <p:nvPr/>
        </p:nvSpPr>
        <p:spPr bwMode="auto">
          <a:xfrm>
            <a:off x="5691726" y="3500438"/>
            <a:ext cx="1989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FF"/>
                </a:solidFill>
                <a:latin typeface="Arial Narrow" panose="020B0606020202030204" pitchFamily="34" charset="0"/>
              </a:rPr>
              <a:t>Sensibilità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 Narrow" panose="020B0606020202030204" pitchFamily="34" charset="0"/>
              </a:rPr>
              <a:t>pendenza della curva</a:t>
            </a:r>
          </a:p>
        </p:txBody>
      </p:sp>
      <p:sp>
        <p:nvSpPr>
          <p:cNvPr id="85000" name="Line 11"/>
          <p:cNvSpPr>
            <a:spLocks noChangeShapeType="1"/>
          </p:cNvSpPr>
          <p:nvPr/>
        </p:nvSpPr>
        <p:spPr bwMode="auto">
          <a:xfrm>
            <a:off x="2728697" y="4508500"/>
            <a:ext cx="1008062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85001" name="Line 12"/>
          <p:cNvSpPr>
            <a:spLocks noChangeShapeType="1"/>
          </p:cNvSpPr>
          <p:nvPr/>
        </p:nvSpPr>
        <p:spPr bwMode="auto">
          <a:xfrm flipH="1">
            <a:off x="4211638" y="2565400"/>
            <a:ext cx="1081087" cy="2663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85002" name="Text Box 13"/>
          <p:cNvSpPr txBox="1">
            <a:spLocks noChangeArrowheads="1"/>
          </p:cNvSpPr>
          <p:nvPr/>
        </p:nvSpPr>
        <p:spPr bwMode="auto">
          <a:xfrm>
            <a:off x="2268538" y="5373688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FF"/>
                </a:solidFill>
                <a:latin typeface="Arial Narrow" panose="020B0606020202030204" pitchFamily="34" charset="0"/>
              </a:rPr>
              <a:t>Intervallo dinamico</a:t>
            </a:r>
          </a:p>
        </p:txBody>
      </p:sp>
      <p:sp>
        <p:nvSpPr>
          <p:cNvPr id="85003" name="Text Box 14"/>
          <p:cNvSpPr txBox="1">
            <a:spLocks noChangeArrowheads="1"/>
          </p:cNvSpPr>
          <p:nvPr/>
        </p:nvSpPr>
        <p:spPr bwMode="auto">
          <a:xfrm>
            <a:off x="1547813" y="1180687"/>
            <a:ext cx="4032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00FF"/>
                </a:solidFill>
                <a:latin typeface="Arial Narrow" panose="020B0606020202030204" pitchFamily="34" charset="0"/>
              </a:rPr>
              <a:t>Limite di rivelazione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 Narrow" panose="020B0606020202030204" pitchFamily="34" charset="0"/>
              </a:rPr>
              <a:t>Calcolato in funzione della deviazione standard del bianco</a:t>
            </a:r>
          </a:p>
        </p:txBody>
      </p:sp>
      <p:sp>
        <p:nvSpPr>
          <p:cNvPr id="85004" name="Line 15"/>
          <p:cNvSpPr>
            <a:spLocks noChangeShapeType="1"/>
          </p:cNvSpPr>
          <p:nvPr/>
        </p:nvSpPr>
        <p:spPr bwMode="auto">
          <a:xfrm flipH="1">
            <a:off x="2484437" y="2060575"/>
            <a:ext cx="330201" cy="22336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85005" name="Line 18"/>
          <p:cNvSpPr>
            <a:spLocks noChangeShapeType="1"/>
          </p:cNvSpPr>
          <p:nvPr/>
        </p:nvSpPr>
        <p:spPr bwMode="auto">
          <a:xfrm>
            <a:off x="2339975" y="4581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 Narrow" panose="020B0606020202030204" pitchFamily="34" charset="0"/>
            </a:endParaRPr>
          </a:p>
        </p:txBody>
      </p:sp>
      <p:sp>
        <p:nvSpPr>
          <p:cNvPr id="85006" name="Freeform 19"/>
          <p:cNvSpPr/>
          <p:nvPr/>
        </p:nvSpPr>
        <p:spPr bwMode="auto">
          <a:xfrm>
            <a:off x="2411413" y="2254250"/>
            <a:ext cx="4032250" cy="2349500"/>
          </a:xfrm>
          <a:custGeom>
            <a:avLst/>
            <a:gdLst>
              <a:gd name="T0" fmla="*/ 0 w 1769"/>
              <a:gd name="T1" fmla="*/ 2147483646 h 1480"/>
              <a:gd name="T2" fmla="*/ 1252149249 w 1769"/>
              <a:gd name="T3" fmla="*/ 2147483646 h 1480"/>
              <a:gd name="T4" fmla="*/ 2147483646 w 1769"/>
              <a:gd name="T5" fmla="*/ 582156888 h 1480"/>
              <a:gd name="T6" fmla="*/ 2147483646 w 1769"/>
              <a:gd name="T7" fmla="*/ 10080625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9" h="1480">
                <a:moveTo>
                  <a:pt x="0" y="1456"/>
                </a:moveTo>
                <a:cubicBezTo>
                  <a:pt x="40" y="1426"/>
                  <a:pt x="44" y="1480"/>
                  <a:pt x="241" y="1276"/>
                </a:cubicBezTo>
                <a:cubicBezTo>
                  <a:pt x="438" y="1072"/>
                  <a:pt x="925" y="443"/>
                  <a:pt x="1180" y="231"/>
                </a:cubicBezTo>
                <a:cubicBezTo>
                  <a:pt x="1435" y="19"/>
                  <a:pt x="1610" y="0"/>
                  <a:pt x="1769" y="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882988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6"/>
          <a:stretch/>
        </p:blipFill>
        <p:spPr bwMode="auto">
          <a:xfrm>
            <a:off x="4565943" y="1225327"/>
            <a:ext cx="4464496" cy="33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s 3"/>
          <p:cNvSpPr/>
          <p:nvPr/>
        </p:nvSpPr>
        <p:spPr>
          <a:xfrm>
            <a:off x="5220072" y="1116385"/>
            <a:ext cx="3456384" cy="549374"/>
          </a:xfrm>
          <a:prstGeom prst="rect">
            <a:avLst/>
          </a:prstGeom>
          <a:solidFill>
            <a:srgbClr val="BBE0E3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1A333-38EC-8A08-05F0-092755ACE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4"/>
          <a:stretch/>
        </p:blipFill>
        <p:spPr bwMode="auto">
          <a:xfrm>
            <a:off x="113561" y="1196752"/>
            <a:ext cx="4335334" cy="33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s 1"/>
          <p:cNvSpPr/>
          <p:nvPr/>
        </p:nvSpPr>
        <p:spPr>
          <a:xfrm>
            <a:off x="684598" y="1124744"/>
            <a:ext cx="3312368" cy="504160"/>
          </a:xfrm>
          <a:prstGeom prst="rect">
            <a:avLst/>
          </a:prstGeom>
          <a:solidFill>
            <a:srgbClr val="BBE0E3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B918E749-2D31-B282-8BC1-25A579BEA7EA}"/>
              </a:ext>
            </a:extLst>
          </p:cNvPr>
          <p:cNvGrpSpPr/>
          <p:nvPr/>
        </p:nvGrpSpPr>
        <p:grpSpPr>
          <a:xfrm>
            <a:off x="6228184" y="4747932"/>
            <a:ext cx="2016224" cy="1769481"/>
            <a:chOff x="4643438" y="1916113"/>
            <a:chExt cx="3181350" cy="2911478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961A0496-3621-9520-A5F1-2CDD0C6C6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138" y="1916113"/>
              <a:ext cx="3168650" cy="2665412"/>
            </a:xfrm>
            <a:prstGeom prst="rect">
              <a:avLst/>
            </a:prstGeom>
            <a:gradFill rotWithShape="1">
              <a:gsLst>
                <a:gs pos="0">
                  <a:srgbClr val="EEFFCB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2200EAED-E565-BBD8-A584-F0D4DF244CDB}"/>
                </a:ext>
              </a:extLst>
            </p:cNvPr>
            <p:cNvGrpSpPr/>
            <p:nvPr/>
          </p:nvGrpSpPr>
          <p:grpSpPr bwMode="auto">
            <a:xfrm>
              <a:off x="5029200" y="2774950"/>
              <a:ext cx="2290763" cy="877888"/>
              <a:chOff x="3168" y="1748"/>
              <a:chExt cx="1443" cy="553"/>
            </a:xfrm>
          </p:grpSpPr>
          <p:sp>
            <p:nvSpPr>
              <p:cNvPr id="7" name="AutoShape 10">
                <a:extLst>
                  <a:ext uri="{FF2B5EF4-FFF2-40B4-BE49-F238E27FC236}">
                    <a16:creationId xmlns:a16="http://schemas.microsoft.com/office/drawing/2014/main" id="{42B906AF-DCF9-6FBE-FD84-3D944A28C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930508">
                <a:off x="3201" y="1793"/>
                <a:ext cx="362" cy="27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8" name="AutoShape 11">
                <a:extLst>
                  <a:ext uri="{FF2B5EF4-FFF2-40B4-BE49-F238E27FC236}">
                    <a16:creationId xmlns:a16="http://schemas.microsoft.com/office/drawing/2014/main" id="{FAC6E67F-5577-E1C0-C3CD-2C3600DF6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930508">
                <a:off x="4174" y="1813"/>
                <a:ext cx="362" cy="27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9AA84879-038B-8BE0-C2F6-B77039F3495E}"/>
                  </a:ext>
                </a:extLst>
              </p:cNvPr>
              <p:cNvSpPr/>
              <p:nvPr/>
            </p:nvSpPr>
            <p:spPr bwMode="auto">
              <a:xfrm>
                <a:off x="3168" y="2130"/>
                <a:ext cx="294" cy="158"/>
              </a:xfrm>
              <a:custGeom>
                <a:avLst/>
                <a:gdLst>
                  <a:gd name="T0" fmla="*/ 0 w 409"/>
                  <a:gd name="T1" fmla="*/ 0 h 151"/>
                  <a:gd name="T2" fmla="*/ 211 w 409"/>
                  <a:gd name="T3" fmla="*/ 0 h 15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9" h="151">
                    <a:moveTo>
                      <a:pt x="0" y="0"/>
                    </a:moveTo>
                    <a:cubicBezTo>
                      <a:pt x="184" y="151"/>
                      <a:pt x="265" y="110"/>
                      <a:pt x="409" y="0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AutoShape 13">
                <a:extLst>
                  <a:ext uri="{FF2B5EF4-FFF2-40B4-BE49-F238E27FC236}">
                    <a16:creationId xmlns:a16="http://schemas.microsoft.com/office/drawing/2014/main" id="{718FB2F5-8DC2-38B9-0C65-B2D317DD6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9" y="2012"/>
                <a:ext cx="142" cy="12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13725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2EA9991D-639C-6244-DCB5-5BBB1BA9870D}"/>
                  </a:ext>
                </a:extLst>
              </p:cNvPr>
              <p:cNvSpPr/>
              <p:nvPr/>
            </p:nvSpPr>
            <p:spPr bwMode="auto">
              <a:xfrm>
                <a:off x="4132" y="2143"/>
                <a:ext cx="294" cy="158"/>
              </a:xfrm>
              <a:custGeom>
                <a:avLst/>
                <a:gdLst>
                  <a:gd name="T0" fmla="*/ 0 w 409"/>
                  <a:gd name="T1" fmla="*/ 0 h 151"/>
                  <a:gd name="T2" fmla="*/ 211 w 409"/>
                  <a:gd name="T3" fmla="*/ 0 h 15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9" h="151">
                    <a:moveTo>
                      <a:pt x="0" y="0"/>
                    </a:moveTo>
                    <a:cubicBezTo>
                      <a:pt x="184" y="151"/>
                      <a:pt x="265" y="110"/>
                      <a:pt x="409" y="0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AutoShape 15">
                <a:extLst>
                  <a:ext uri="{FF2B5EF4-FFF2-40B4-BE49-F238E27FC236}">
                    <a16:creationId xmlns:a16="http://schemas.microsoft.com/office/drawing/2014/main" id="{E4FE4A38-081E-04A9-23F5-4B27816C8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" y="2010"/>
                <a:ext cx="142" cy="12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13725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DEB80971-C83E-DF17-05EF-18394DFB9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875" y="2266950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id="{AC8B4AC4-FFBE-0815-4EBD-8FD671192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3563938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5" name="AutoShape 18">
              <a:extLst>
                <a:ext uri="{FF2B5EF4-FFF2-40B4-BE49-F238E27FC236}">
                  <a16:creationId xmlns:a16="http://schemas.microsoft.com/office/drawing/2014/main" id="{4630B05E-C940-DFFB-2205-82F482C0C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025" y="2387600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" name="AutoShape 19">
              <a:extLst>
                <a:ext uri="{FF2B5EF4-FFF2-40B4-BE49-F238E27FC236}">
                  <a16:creationId xmlns:a16="http://schemas.microsoft.com/office/drawing/2014/main" id="{AF2D92ED-1689-AAF1-744D-897524B36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2366963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7" name="AutoShape 20">
              <a:extLst>
                <a:ext uri="{FF2B5EF4-FFF2-40B4-BE49-F238E27FC236}">
                  <a16:creationId xmlns:a16="http://schemas.microsoft.com/office/drawing/2014/main" id="{EA6C4767-DD56-987A-C077-3AFABA641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5013" y="2730500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D7B91B4A-1298-90E1-97F8-9153A6F97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75" y="3198813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9" name="AutoShape 22">
              <a:extLst>
                <a:ext uri="{FF2B5EF4-FFF2-40B4-BE49-F238E27FC236}">
                  <a16:creationId xmlns:a16="http://schemas.microsoft.com/office/drawing/2014/main" id="{8CDBE23F-283C-8305-DB63-55A0EB992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2184400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0" name="AutoShape 23">
              <a:extLst>
                <a:ext uri="{FF2B5EF4-FFF2-40B4-BE49-F238E27FC236}">
                  <a16:creationId xmlns:a16="http://schemas.microsoft.com/office/drawing/2014/main" id="{5F64F4F0-0E1F-DB96-4FDF-A6FC24C5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538" y="3198813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52FF950B-DBEB-C3E0-4DAD-F3171E862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5" y="39798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56AE6151-3419-24C5-135F-B9093626EC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5534025" y="3978275"/>
              <a:ext cx="144463" cy="144463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EC798A89-D419-3D77-79AA-568085F55874}"/>
                </a:ext>
              </a:extLst>
            </p:cNvPr>
            <p:cNvGrpSpPr/>
            <p:nvPr/>
          </p:nvGrpSpPr>
          <p:grpSpPr bwMode="auto">
            <a:xfrm>
              <a:off x="5114925" y="3457575"/>
              <a:ext cx="550863" cy="517525"/>
              <a:chOff x="3697" y="1479"/>
              <a:chExt cx="347" cy="326"/>
            </a:xfrm>
          </p:grpSpPr>
          <p:sp>
            <p:nvSpPr>
              <p:cNvPr id="24" name="Oval 27">
                <a:extLst>
                  <a:ext uri="{FF2B5EF4-FFF2-40B4-BE49-F238E27FC236}">
                    <a16:creationId xmlns:a16="http://schemas.microsoft.com/office/drawing/2014/main" id="{366807FB-B34D-3BA7-79CC-A31E1E130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AB15B262-2059-B291-B670-EEA28F0F7898}"/>
                  </a:ext>
                </a:extLst>
              </p:cNvPr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3B767B15-1484-5F77-FE53-3E2D4FC548DF}"/>
                </a:ext>
              </a:extLst>
            </p:cNvPr>
            <p:cNvGrpSpPr/>
            <p:nvPr/>
          </p:nvGrpSpPr>
          <p:grpSpPr bwMode="auto">
            <a:xfrm>
              <a:off x="6656388" y="3467100"/>
              <a:ext cx="550862" cy="517525"/>
              <a:chOff x="3697" y="1479"/>
              <a:chExt cx="347" cy="326"/>
            </a:xfrm>
          </p:grpSpPr>
          <p:sp>
            <p:nvSpPr>
              <p:cNvPr id="27" name="Oval 30">
                <a:extLst>
                  <a:ext uri="{FF2B5EF4-FFF2-40B4-BE49-F238E27FC236}">
                    <a16:creationId xmlns:a16="http://schemas.microsoft.com/office/drawing/2014/main" id="{382C29A9-4503-2B8E-E992-842795F3E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F9F1913C-EAD4-240B-2138-399634C8701A}"/>
                  </a:ext>
                </a:extLst>
              </p:cNvPr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id="{7C5E630F-B0C9-16E4-EDB5-61635A136E38}"/>
                </a:ext>
              </a:extLst>
            </p:cNvPr>
            <p:cNvGrpSpPr/>
            <p:nvPr/>
          </p:nvGrpSpPr>
          <p:grpSpPr bwMode="auto">
            <a:xfrm>
              <a:off x="4643438" y="4121153"/>
              <a:ext cx="3181350" cy="706438"/>
              <a:chOff x="2925" y="2596"/>
              <a:chExt cx="2004" cy="445"/>
            </a:xfrm>
          </p:grpSpPr>
          <p:sp>
            <p:nvSpPr>
              <p:cNvPr id="30" name="Rectangle 33" descr="Diagonali larghe verso l'alto">
                <a:extLst>
                  <a:ext uri="{FF2B5EF4-FFF2-40B4-BE49-F238E27FC236}">
                    <a16:creationId xmlns:a16="http://schemas.microsoft.com/office/drawing/2014/main" id="{91F8EDBE-E2C7-2037-C372-CD12D0A03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" y="2886"/>
                <a:ext cx="1996" cy="155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1" name="Line 34">
                <a:extLst>
                  <a:ext uri="{FF2B5EF4-FFF2-40B4-BE49-F238E27FC236}">
                    <a16:creationId xmlns:a16="http://schemas.microsoft.com/office/drawing/2014/main" id="{F8CE0DCC-7048-0CD3-3A4D-73CC332B0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886"/>
                <a:ext cx="19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0AFE551C-F9BF-7854-28A3-716C1BBD097A}"/>
                  </a:ext>
                </a:extLst>
              </p:cNvPr>
              <p:cNvSpPr/>
              <p:nvPr/>
            </p:nvSpPr>
            <p:spPr bwMode="auto">
              <a:xfrm>
                <a:off x="2978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B1A3FC26-41FA-3688-C68C-CD0D30AE3EF5}"/>
                  </a:ext>
                </a:extLst>
              </p:cNvPr>
              <p:cNvSpPr/>
              <p:nvPr/>
            </p:nvSpPr>
            <p:spPr bwMode="auto">
              <a:xfrm>
                <a:off x="3304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D7514938-B75B-9FE1-2D6E-650CB99D9761}"/>
                  </a:ext>
                </a:extLst>
              </p:cNvPr>
              <p:cNvSpPr/>
              <p:nvPr/>
            </p:nvSpPr>
            <p:spPr bwMode="auto">
              <a:xfrm>
                <a:off x="3630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686D206E-871A-6C22-D683-1B66AC13BE53}"/>
                  </a:ext>
                </a:extLst>
              </p:cNvPr>
              <p:cNvSpPr/>
              <p:nvPr/>
            </p:nvSpPr>
            <p:spPr bwMode="auto">
              <a:xfrm>
                <a:off x="3956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EC349B9F-C7CD-AE0C-C786-C53EBD226C12}"/>
                  </a:ext>
                </a:extLst>
              </p:cNvPr>
              <p:cNvSpPr/>
              <p:nvPr/>
            </p:nvSpPr>
            <p:spPr bwMode="auto">
              <a:xfrm>
                <a:off x="4282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1A0B663B-A1AB-3DEA-BF58-D41A2F851F4B}"/>
                  </a:ext>
                </a:extLst>
              </p:cNvPr>
              <p:cNvSpPr/>
              <p:nvPr/>
            </p:nvSpPr>
            <p:spPr bwMode="auto">
              <a:xfrm>
                <a:off x="4609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2E455565-0340-F1BA-1E2D-219E72C94ED1}"/>
              </a:ext>
            </a:extLst>
          </p:cNvPr>
          <p:cNvGrpSpPr/>
          <p:nvPr/>
        </p:nvGrpSpPr>
        <p:grpSpPr>
          <a:xfrm>
            <a:off x="940932" y="5148332"/>
            <a:ext cx="2631077" cy="1232445"/>
            <a:chOff x="6254683" y="3356992"/>
            <a:chExt cx="2631077" cy="1232445"/>
          </a:xfrm>
        </p:grpSpPr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50503BE4-901E-0C1A-A93D-B131FA892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1" t="19062" r="7868" b="14222"/>
            <a:stretch/>
          </p:blipFill>
          <p:spPr>
            <a:xfrm>
              <a:off x="6414669" y="3717032"/>
              <a:ext cx="1080120" cy="872405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9DB2E6A7-FB2F-68C8-197B-1262B6B50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1" t="19062" r="7868" b="14222"/>
            <a:stretch/>
          </p:blipFill>
          <p:spPr>
            <a:xfrm>
              <a:off x="7544412" y="3717032"/>
              <a:ext cx="1080120" cy="872405"/>
            </a:xfrm>
            <a:prstGeom prst="rect">
              <a:avLst/>
            </a:prstGeom>
          </p:spPr>
        </p:pic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8A54690B-1DC4-C16E-A914-28F793D871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96245" y="4363937"/>
              <a:ext cx="2489515" cy="47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8AD62C4A-AE02-4041-556B-F507147041DA}"/>
                </a:ext>
              </a:extLst>
            </p:cNvPr>
            <p:cNvSpPr/>
            <p:nvPr/>
          </p:nvSpPr>
          <p:spPr bwMode="auto">
            <a:xfrm>
              <a:off x="6254683" y="3369550"/>
              <a:ext cx="360040" cy="3600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0D28E2EE-5A7B-8588-43F5-0212840E4092}"/>
                </a:ext>
              </a:extLst>
            </p:cNvPr>
            <p:cNvSpPr/>
            <p:nvPr/>
          </p:nvSpPr>
          <p:spPr bwMode="auto">
            <a:xfrm>
              <a:off x="7245796" y="3366975"/>
              <a:ext cx="360040" cy="360040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213BE146-FE77-0F1E-0FBA-736BD01158DA}"/>
                </a:ext>
              </a:extLst>
            </p:cNvPr>
            <p:cNvSpPr/>
            <p:nvPr/>
          </p:nvSpPr>
          <p:spPr bwMode="auto">
            <a:xfrm>
              <a:off x="8490168" y="3366975"/>
              <a:ext cx="360040" cy="360040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FC936FBD-CBF4-B5DB-1C7E-2D483359374D}"/>
                </a:ext>
              </a:extLst>
            </p:cNvPr>
            <p:cNvSpPr/>
            <p:nvPr/>
          </p:nvSpPr>
          <p:spPr bwMode="auto">
            <a:xfrm>
              <a:off x="7672444" y="3356992"/>
              <a:ext cx="360040" cy="360040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0" name="Rectangle 33" descr="Diagonali larghe verso l'alto">
            <a:extLst>
              <a:ext uri="{FF2B5EF4-FFF2-40B4-BE49-F238E27FC236}">
                <a16:creationId xmlns:a16="http://schemas.microsoft.com/office/drawing/2014/main" id="{8483B824-30B8-4F83-78E2-21F1C48F2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301" y="6182268"/>
            <a:ext cx="2575607" cy="13188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7"/>
          <p:cNvSpPr txBox="1">
            <a:spLocks noChangeArrowheads="1"/>
          </p:cNvSpPr>
          <p:nvPr/>
        </p:nvSpPr>
        <p:spPr bwMode="auto">
          <a:xfrm>
            <a:off x="592137" y="133351"/>
            <a:ext cx="79581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2000" b="1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267917" y="3991707"/>
            <a:ext cx="8583488" cy="260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5580" indent="-19558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815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altLang="it-IT" sz="1600" b="1" dirty="0"/>
              <a:t>Due anticorpi monoclonali </a:t>
            </a:r>
            <a:r>
              <a:rPr lang="it-IT" altLang="it-IT" sz="1600" dirty="0"/>
              <a:t>diretti contro diversi epitopi dell’antigene vengono marcati con </a:t>
            </a:r>
            <a:r>
              <a:rPr lang="it-IT" altLang="it-IT" sz="1600" b="1" dirty="0"/>
              <a:t>due enzimi </a:t>
            </a:r>
            <a:r>
              <a:rPr lang="it-IT" altLang="it-IT" sz="1600" dirty="0"/>
              <a:t>scelti in modo che il prodotto della reazione catalizzata dal primo sia il substrato per il secondo (es. glucosio ossidasi e perossidasi).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altLang="it-IT" sz="1600" dirty="0"/>
              <a:t>Solo quando </a:t>
            </a:r>
            <a:r>
              <a:rPr lang="it-IT" altLang="it-IT" sz="1600" b="1" dirty="0"/>
              <a:t>i due anticorpi sono legati</a:t>
            </a:r>
            <a:r>
              <a:rPr lang="it-IT" altLang="it-IT" sz="1600" dirty="0"/>
              <a:t> all’antigene gli enzimi sono sufficientemente vicini per ottenere quantità misurabili del prodotto finale. 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it-IT" altLang="it-IT" sz="1600" dirty="0"/>
              <a:t>In alternativa si possono marcare i due anticorpi con due subunità dello stesso enzima, con un donatore ed un accettore di una coppia FRET (</a:t>
            </a:r>
            <a:r>
              <a:rPr lang="it-IT" altLang="it-IT" sz="1600" dirty="0" err="1"/>
              <a:t>fluorescence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resonance</a:t>
            </a:r>
            <a:r>
              <a:rPr lang="it-IT" altLang="it-IT" sz="1600" dirty="0"/>
              <a:t> energy </a:t>
            </a:r>
            <a:r>
              <a:rPr lang="it-IT" altLang="it-IT" sz="1600" dirty="0" err="1"/>
              <a:t>trasfer</a:t>
            </a:r>
            <a:r>
              <a:rPr lang="it-IT" altLang="it-IT" sz="1600" dirty="0"/>
              <a:t>), ecc...</a:t>
            </a:r>
          </a:p>
        </p:txBody>
      </p:sp>
      <p:grpSp>
        <p:nvGrpSpPr>
          <p:cNvPr id="87044" name="Group 3"/>
          <p:cNvGrpSpPr/>
          <p:nvPr/>
        </p:nvGrpSpPr>
        <p:grpSpPr bwMode="auto">
          <a:xfrm>
            <a:off x="4366965" y="563563"/>
            <a:ext cx="4613276" cy="3209926"/>
            <a:chOff x="1708" y="670"/>
            <a:chExt cx="2906" cy="2022"/>
          </a:xfrm>
        </p:grpSpPr>
        <p:sp>
          <p:nvSpPr>
            <p:cNvPr id="87046" name="AutoShape 4"/>
            <p:cNvSpPr>
              <a:spLocks noChangeArrowheads="1"/>
            </p:cNvSpPr>
            <p:nvPr/>
          </p:nvSpPr>
          <p:spPr bwMode="auto">
            <a:xfrm>
              <a:off x="3706" y="670"/>
              <a:ext cx="908" cy="861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87062" name="Oval 10"/>
            <p:cNvSpPr>
              <a:spLocks noChangeArrowheads="1"/>
            </p:cNvSpPr>
            <p:nvPr/>
          </p:nvSpPr>
          <p:spPr bwMode="auto">
            <a:xfrm rot="19206424">
              <a:off x="2533" y="2239"/>
              <a:ext cx="453" cy="45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 dirty="0"/>
            </a:p>
          </p:txBody>
        </p:sp>
        <p:sp>
          <p:nvSpPr>
            <p:cNvPr id="87054" name="Text Box 21"/>
            <p:cNvSpPr txBox="1">
              <a:spLocks noChangeArrowheads="1"/>
            </p:cNvSpPr>
            <p:nvPr/>
          </p:nvSpPr>
          <p:spPr bwMode="auto">
            <a:xfrm>
              <a:off x="1708" y="883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dirty="0"/>
                <a:t>substrato</a:t>
              </a:r>
            </a:p>
          </p:txBody>
        </p:sp>
        <p:sp>
          <p:nvSpPr>
            <p:cNvPr id="87055" name="Text Box 22"/>
            <p:cNvSpPr txBox="1">
              <a:spLocks noChangeArrowheads="1"/>
            </p:cNvSpPr>
            <p:nvPr/>
          </p:nvSpPr>
          <p:spPr bwMode="auto">
            <a:xfrm>
              <a:off x="2675" y="758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/>
                <a:t>prodotto intermedio</a:t>
              </a:r>
            </a:p>
          </p:txBody>
        </p:sp>
        <p:sp>
          <p:nvSpPr>
            <p:cNvPr id="87056" name="Text Box 23"/>
            <p:cNvSpPr txBox="1">
              <a:spLocks noChangeArrowheads="1"/>
            </p:cNvSpPr>
            <p:nvPr/>
          </p:nvSpPr>
          <p:spPr bwMode="auto">
            <a:xfrm>
              <a:off x="3752" y="883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dirty="0"/>
                <a:t>prodotto finale</a:t>
              </a:r>
            </a:p>
          </p:txBody>
        </p:sp>
        <p:sp>
          <p:nvSpPr>
            <p:cNvPr id="87057" name="AutoShape 24"/>
            <p:cNvSpPr>
              <a:spLocks noChangeArrowheads="1"/>
            </p:cNvSpPr>
            <p:nvPr/>
          </p:nvSpPr>
          <p:spPr bwMode="auto">
            <a:xfrm>
              <a:off x="2382" y="1207"/>
              <a:ext cx="589" cy="181"/>
            </a:xfrm>
            <a:prstGeom prst="curvedUpArrow">
              <a:avLst>
                <a:gd name="adj1" fmla="val 65083"/>
                <a:gd name="adj2" fmla="val 130166"/>
                <a:gd name="adj3" fmla="val 33333"/>
              </a:avLst>
            </a:prstGeom>
            <a:solidFill>
              <a:srgbClr val="FF9900"/>
            </a:solidFill>
            <a:ln w="9525">
              <a:solidFill>
                <a:srgbClr val="99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87058" name="AutoShape 25"/>
            <p:cNvSpPr>
              <a:spLocks noChangeArrowheads="1"/>
            </p:cNvSpPr>
            <p:nvPr/>
          </p:nvSpPr>
          <p:spPr bwMode="auto">
            <a:xfrm>
              <a:off x="3198" y="1162"/>
              <a:ext cx="589" cy="181"/>
            </a:xfrm>
            <a:prstGeom prst="curvedUpArrow">
              <a:avLst>
                <a:gd name="adj1" fmla="val 65083"/>
                <a:gd name="adj2" fmla="val 13016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87045" name="Text Box 26"/>
          <p:cNvSpPr txBox="1">
            <a:spLocks noChangeArrowheads="1"/>
          </p:cNvSpPr>
          <p:nvPr/>
        </p:nvSpPr>
        <p:spPr bwMode="auto">
          <a:xfrm>
            <a:off x="609600" y="188640"/>
            <a:ext cx="826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b="1" dirty="0"/>
              <a:t>METODI NON COMPETITIVI OMOGENEI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7495" y="3549527"/>
            <a:ext cx="1729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dirty="0"/>
              <a:t>analita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68E4F8A9-A255-8470-6360-A2B1A813F3A3}"/>
              </a:ext>
            </a:extLst>
          </p:cNvPr>
          <p:cNvGrpSpPr/>
          <p:nvPr/>
        </p:nvGrpSpPr>
        <p:grpSpPr>
          <a:xfrm rot="1815586">
            <a:off x="6079878" y="2185472"/>
            <a:ext cx="754396" cy="902763"/>
            <a:chOff x="4019677" y="2113999"/>
            <a:chExt cx="754396" cy="902763"/>
          </a:xfrm>
        </p:grpSpPr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4342273" y="2727837"/>
              <a:ext cx="215900" cy="288925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 flipV="1">
              <a:off x="4558173" y="2727837"/>
              <a:ext cx="215900" cy="288925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4558173" y="2367475"/>
              <a:ext cx="0" cy="36036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H="1" flipV="1">
              <a:off x="4263934" y="2312097"/>
              <a:ext cx="316463" cy="128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4019677" y="2113999"/>
              <a:ext cx="287337" cy="2889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8D96C892-D462-65DD-E580-FE2F605A549F}"/>
              </a:ext>
            </a:extLst>
          </p:cNvPr>
          <p:cNvGrpSpPr/>
          <p:nvPr/>
        </p:nvGrpSpPr>
        <p:grpSpPr>
          <a:xfrm rot="19561689">
            <a:off x="5087624" y="2240018"/>
            <a:ext cx="896541" cy="967986"/>
            <a:chOff x="999583" y="1748821"/>
            <a:chExt cx="896541" cy="967986"/>
          </a:xfrm>
        </p:grpSpPr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6CCF04FE-16E5-50DA-C498-843B9B53E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787" y="1748821"/>
              <a:ext cx="287337" cy="28892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99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C2BFD618-0846-F165-2B34-2C6211D7E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31" t="19062" r="7868" b="14222"/>
            <a:stretch/>
          </p:blipFill>
          <p:spPr>
            <a:xfrm rot="10800000">
              <a:off x="999583" y="2041349"/>
              <a:ext cx="836281" cy="675458"/>
            </a:xfrm>
            <a:prstGeom prst="rect">
              <a:avLst/>
            </a:prstGeom>
          </p:spPr>
        </p:pic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45A568BC-25E6-F661-2EA4-3826C9ABE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1220" y="1991245"/>
              <a:ext cx="177028" cy="126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9B79DC67-0A80-DAE1-24E2-87D7555A20B7}"/>
              </a:ext>
            </a:extLst>
          </p:cNvPr>
          <p:cNvGrpSpPr/>
          <p:nvPr/>
        </p:nvGrpSpPr>
        <p:grpSpPr>
          <a:xfrm rot="20755570">
            <a:off x="357320" y="1275964"/>
            <a:ext cx="643943" cy="695901"/>
            <a:chOff x="999583" y="1748821"/>
            <a:chExt cx="896541" cy="967986"/>
          </a:xfrm>
        </p:grpSpPr>
        <p:sp>
          <p:nvSpPr>
            <p:cNvPr id="29" name="Oval 19">
              <a:extLst>
                <a:ext uri="{FF2B5EF4-FFF2-40B4-BE49-F238E27FC236}">
                  <a16:creationId xmlns:a16="http://schemas.microsoft.com/office/drawing/2014/main" id="{7010DF68-D37E-15EC-4C2F-8E222A0B8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787" y="1748821"/>
              <a:ext cx="287337" cy="28892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99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7B3E23D3-8A91-0DDE-5DBA-B6425BF82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31" t="19062" r="7868" b="14222"/>
            <a:stretch/>
          </p:blipFill>
          <p:spPr>
            <a:xfrm rot="10800000">
              <a:off x="999583" y="2041349"/>
              <a:ext cx="836281" cy="675458"/>
            </a:xfrm>
            <a:prstGeom prst="rect">
              <a:avLst/>
            </a:prstGeom>
          </p:spPr>
        </p:pic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98EE01FF-027D-AF43-97F3-4782C3889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1220" y="1991245"/>
              <a:ext cx="177028" cy="126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B3726FB4-70BA-10F2-FA15-CBFD81201F06}"/>
              </a:ext>
            </a:extLst>
          </p:cNvPr>
          <p:cNvGrpSpPr/>
          <p:nvPr/>
        </p:nvGrpSpPr>
        <p:grpSpPr>
          <a:xfrm>
            <a:off x="1655116" y="1239044"/>
            <a:ext cx="542490" cy="641350"/>
            <a:chOff x="1655194" y="2209114"/>
            <a:chExt cx="684212" cy="1009650"/>
          </a:xfrm>
        </p:grpSpPr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4ECC1561-FAB0-7120-5129-50143D054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5194" y="2929839"/>
              <a:ext cx="215900" cy="288925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15">
              <a:extLst>
                <a:ext uri="{FF2B5EF4-FFF2-40B4-BE49-F238E27FC236}">
                  <a16:creationId xmlns:a16="http://schemas.microsoft.com/office/drawing/2014/main" id="{00E7DD52-C9DF-6508-C61F-5AC0FB8071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1094" y="2929839"/>
              <a:ext cx="215900" cy="288925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16">
              <a:extLst>
                <a:ext uri="{FF2B5EF4-FFF2-40B4-BE49-F238E27FC236}">
                  <a16:creationId xmlns:a16="http://schemas.microsoft.com/office/drawing/2014/main" id="{4B0B0591-7197-BFF5-58C2-5625F0C30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1094" y="2569477"/>
              <a:ext cx="0" cy="36036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AF49122F-48FE-8787-67ED-4B1FD29687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3319" y="2426602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Oval 20">
              <a:extLst>
                <a:ext uri="{FF2B5EF4-FFF2-40B4-BE49-F238E27FC236}">
                  <a16:creationId xmlns:a16="http://schemas.microsoft.com/office/drawing/2014/main" id="{23069E9B-044A-8C9F-673E-FE5A3BACA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069" y="2209114"/>
              <a:ext cx="287337" cy="2889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45" name="Oval 10">
            <a:extLst>
              <a:ext uri="{FF2B5EF4-FFF2-40B4-BE49-F238E27FC236}">
                <a16:creationId xmlns:a16="http://schemas.microsoft.com/office/drawing/2014/main" id="{C95396CC-3D62-FB99-2387-4CC228A36561}"/>
              </a:ext>
            </a:extLst>
          </p:cNvPr>
          <p:cNvSpPr>
            <a:spLocks noChangeArrowheads="1"/>
          </p:cNvSpPr>
          <p:nvPr/>
        </p:nvSpPr>
        <p:spPr bwMode="auto">
          <a:xfrm rot="19206424">
            <a:off x="2690367" y="2062780"/>
            <a:ext cx="719137" cy="7191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5423EC07-F005-2B52-3920-70306997B557}"/>
              </a:ext>
            </a:extLst>
          </p:cNvPr>
          <p:cNvGrpSpPr/>
          <p:nvPr/>
        </p:nvGrpSpPr>
        <p:grpSpPr>
          <a:xfrm rot="20755570">
            <a:off x="212786" y="2302659"/>
            <a:ext cx="643943" cy="695901"/>
            <a:chOff x="999583" y="1748821"/>
            <a:chExt cx="896541" cy="967986"/>
          </a:xfrm>
        </p:grpSpPr>
        <p:sp>
          <p:nvSpPr>
            <p:cNvPr id="47" name="Oval 19">
              <a:extLst>
                <a:ext uri="{FF2B5EF4-FFF2-40B4-BE49-F238E27FC236}">
                  <a16:creationId xmlns:a16="http://schemas.microsoft.com/office/drawing/2014/main" id="{89E23C07-5997-47DC-4926-FD5206B9B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787" y="1748821"/>
              <a:ext cx="287337" cy="28892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9933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56248806-560C-B15C-5973-176F9B075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31" t="19062" r="7868" b="14222"/>
            <a:stretch/>
          </p:blipFill>
          <p:spPr>
            <a:xfrm rot="10800000">
              <a:off x="999583" y="2041349"/>
              <a:ext cx="836281" cy="675458"/>
            </a:xfrm>
            <a:prstGeom prst="rect">
              <a:avLst/>
            </a:prstGeom>
          </p:spPr>
        </p:pic>
        <p:sp>
          <p:nvSpPr>
            <p:cNvPr id="49" name="Line 17">
              <a:extLst>
                <a:ext uri="{FF2B5EF4-FFF2-40B4-BE49-F238E27FC236}">
                  <a16:creationId xmlns:a16="http://schemas.microsoft.com/office/drawing/2014/main" id="{9F410DCC-C607-E8BF-62F2-BE320F086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1220" y="1991245"/>
              <a:ext cx="177028" cy="126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0A8E9779-5DB4-97BE-FC94-2D5E25F2F02A}"/>
              </a:ext>
            </a:extLst>
          </p:cNvPr>
          <p:cNvGrpSpPr/>
          <p:nvPr/>
        </p:nvGrpSpPr>
        <p:grpSpPr>
          <a:xfrm>
            <a:off x="1369396" y="2272227"/>
            <a:ext cx="542490" cy="641350"/>
            <a:chOff x="1655194" y="2209114"/>
            <a:chExt cx="684212" cy="1009650"/>
          </a:xfrm>
        </p:grpSpPr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2F9C5867-E084-1A6F-C07F-8D7EEE542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5194" y="2929839"/>
              <a:ext cx="215900" cy="288925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0CBAF51B-AE41-0AC3-CB52-F59C6ED6F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1094" y="2929839"/>
              <a:ext cx="215900" cy="288925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BF514104-6793-E51C-8912-C597589320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1094" y="2569477"/>
              <a:ext cx="0" cy="360363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Line 18">
              <a:extLst>
                <a:ext uri="{FF2B5EF4-FFF2-40B4-BE49-F238E27FC236}">
                  <a16:creationId xmlns:a16="http://schemas.microsoft.com/office/drawing/2014/main" id="{5652667B-2A7F-03F3-3E79-884242091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3319" y="2426602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Oval 20">
              <a:extLst>
                <a:ext uri="{FF2B5EF4-FFF2-40B4-BE49-F238E27FC236}">
                  <a16:creationId xmlns:a16="http://schemas.microsoft.com/office/drawing/2014/main" id="{1BF19A2A-D85F-DFAB-5326-DA3175964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069" y="2209114"/>
              <a:ext cx="287337" cy="2889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56" name="Freccia destra con strisce 55">
            <a:extLst>
              <a:ext uri="{FF2B5EF4-FFF2-40B4-BE49-F238E27FC236}">
                <a16:creationId xmlns:a16="http://schemas.microsoft.com/office/drawing/2014/main" id="{2BA907F6-52D2-AFA9-3E21-57B2F3AEC0CC}"/>
              </a:ext>
            </a:extLst>
          </p:cNvPr>
          <p:cNvSpPr/>
          <p:nvPr/>
        </p:nvSpPr>
        <p:spPr bwMode="auto">
          <a:xfrm>
            <a:off x="3994472" y="2188933"/>
            <a:ext cx="821867" cy="50789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894747E-5297-EDCB-60A2-202955D0CABE}"/>
              </a:ext>
            </a:extLst>
          </p:cNvPr>
          <p:cNvSpPr txBox="1"/>
          <p:nvPr/>
        </p:nvSpPr>
        <p:spPr>
          <a:xfrm>
            <a:off x="240212" y="3227371"/>
            <a:ext cx="84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b="1" dirty="0"/>
              <a:t>Ab1 </a:t>
            </a:r>
            <a:endParaRPr lang="it-IT" dirty="0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7BED0E8E-722B-DDCD-B31D-FFF2791E3D09}"/>
              </a:ext>
            </a:extLst>
          </p:cNvPr>
          <p:cNvSpPr txBox="1"/>
          <p:nvPr/>
        </p:nvSpPr>
        <p:spPr>
          <a:xfrm>
            <a:off x="1306458" y="3247870"/>
            <a:ext cx="84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b="1" dirty="0"/>
              <a:t>Ab2 </a:t>
            </a:r>
            <a:endParaRPr lang="it-IT" dirty="0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B3D92A9-2E68-3253-D616-912C50963512}"/>
              </a:ext>
            </a:extLst>
          </p:cNvPr>
          <p:cNvSpPr txBox="1"/>
          <p:nvPr/>
        </p:nvSpPr>
        <p:spPr>
          <a:xfrm>
            <a:off x="2489492" y="3191214"/>
            <a:ext cx="969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b="1" dirty="0"/>
              <a:t>Analita</a:t>
            </a: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1F5349-588B-B6B9-7C61-08D9169DB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1" y="1772816"/>
            <a:ext cx="8820472" cy="43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66D5B5-0B58-9133-6442-9E0F879FDB04}"/>
              </a:ext>
            </a:extLst>
          </p:cNvPr>
          <p:cNvSpPr txBox="1"/>
          <p:nvPr/>
        </p:nvSpPr>
        <p:spPr>
          <a:xfrm>
            <a:off x="755576" y="908720"/>
            <a:ext cx="8315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Homogeneous competitive assays (FPIA, EMIT, LOCI, KIMS and CEDIA)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3578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7"/>
          <p:cNvSpPr txBox="1">
            <a:spLocks noChangeArrowheads="1"/>
          </p:cNvSpPr>
          <p:nvPr/>
        </p:nvSpPr>
        <p:spPr bwMode="auto">
          <a:xfrm>
            <a:off x="457200" y="76200"/>
            <a:ext cx="7958138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2000" b="1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43000" y="8255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000" b="1"/>
              <a:t>METODI OMOGENEI ED ETEROGENEI</a:t>
            </a:r>
          </a:p>
        </p:txBody>
      </p:sp>
      <p:grpSp>
        <p:nvGrpSpPr>
          <p:cNvPr id="90116" name="Group 3"/>
          <p:cNvGrpSpPr/>
          <p:nvPr/>
        </p:nvGrpSpPr>
        <p:grpSpPr bwMode="auto">
          <a:xfrm>
            <a:off x="1524000" y="1811338"/>
            <a:ext cx="6248400" cy="4265612"/>
            <a:chOff x="960" y="1141"/>
            <a:chExt cx="3936" cy="2687"/>
          </a:xfrm>
        </p:grpSpPr>
        <p:sp>
          <p:nvSpPr>
            <p:cNvPr id="90118" name="Rectangle 4"/>
            <p:cNvSpPr>
              <a:spLocks noChangeArrowheads="1"/>
            </p:cNvSpPr>
            <p:nvPr/>
          </p:nvSpPr>
          <p:spPr bwMode="auto">
            <a:xfrm>
              <a:off x="2920" y="1141"/>
              <a:ext cx="1976" cy="2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it-IT" altLang="it-IT" sz="1800" b="1"/>
                <a:t>Metodi eterogenei</a:t>
              </a:r>
            </a:p>
          </p:txBody>
        </p:sp>
        <p:sp>
          <p:nvSpPr>
            <p:cNvPr id="90119" name="Rectangle 5"/>
            <p:cNvSpPr>
              <a:spLocks noChangeArrowheads="1"/>
            </p:cNvSpPr>
            <p:nvPr/>
          </p:nvSpPr>
          <p:spPr bwMode="auto">
            <a:xfrm>
              <a:off x="3024" y="3195"/>
              <a:ext cx="1872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800" b="1">
                  <a:solidFill>
                    <a:srgbClr val="00B050"/>
                  </a:solidFill>
                </a:rPr>
                <a:t>Poco sensibile all’interferenza della matrice del campione</a:t>
              </a:r>
            </a:p>
          </p:txBody>
        </p:sp>
        <p:sp>
          <p:nvSpPr>
            <p:cNvPr id="90120" name="Rectangle 6"/>
            <p:cNvSpPr>
              <a:spLocks noChangeArrowheads="1"/>
            </p:cNvSpPr>
            <p:nvPr/>
          </p:nvSpPr>
          <p:spPr bwMode="auto">
            <a:xfrm>
              <a:off x="1016" y="3192"/>
              <a:ext cx="186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</a:rPr>
                <a:t>Molto sensibile all’interferenza della matrice del campione</a:t>
              </a:r>
            </a:p>
          </p:txBody>
        </p:sp>
        <p:sp>
          <p:nvSpPr>
            <p:cNvPr id="90121" name="Rectangle 7"/>
            <p:cNvSpPr>
              <a:spLocks noChangeArrowheads="1"/>
            </p:cNvSpPr>
            <p:nvPr/>
          </p:nvSpPr>
          <p:spPr bwMode="auto">
            <a:xfrm>
              <a:off x="3024" y="2754"/>
              <a:ext cx="187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800"/>
                <a:t>Ampio ambito dinamico del metodo</a:t>
              </a:r>
            </a:p>
          </p:txBody>
        </p:sp>
        <p:sp>
          <p:nvSpPr>
            <p:cNvPr id="90122" name="Rectangle 8"/>
            <p:cNvSpPr>
              <a:spLocks noChangeArrowheads="1"/>
            </p:cNvSpPr>
            <p:nvPr/>
          </p:nvSpPr>
          <p:spPr bwMode="auto">
            <a:xfrm>
              <a:off x="1016" y="2751"/>
              <a:ext cx="186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800"/>
                <a:t>Ambito dinamico del metodo inferiore</a:t>
              </a:r>
            </a:p>
          </p:txBody>
        </p:sp>
        <p:sp>
          <p:nvSpPr>
            <p:cNvPr id="90123" name="Rectangle 9"/>
            <p:cNvSpPr>
              <a:spLocks noChangeArrowheads="1"/>
            </p:cNvSpPr>
            <p:nvPr/>
          </p:nvSpPr>
          <p:spPr bwMode="auto">
            <a:xfrm>
              <a:off x="3024" y="2409"/>
              <a:ext cx="187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800"/>
                <a:t>Bassi limiti di rivelazione</a:t>
              </a:r>
            </a:p>
          </p:txBody>
        </p:sp>
        <p:sp>
          <p:nvSpPr>
            <p:cNvPr id="90124" name="Rectangle 10"/>
            <p:cNvSpPr>
              <a:spLocks noChangeArrowheads="1"/>
            </p:cNvSpPr>
            <p:nvPr/>
          </p:nvSpPr>
          <p:spPr bwMode="auto">
            <a:xfrm>
              <a:off x="1016" y="2310"/>
              <a:ext cx="186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800"/>
                <a:t>Limiti di rivelazione più elevati</a:t>
              </a:r>
            </a:p>
          </p:txBody>
        </p:sp>
        <p:sp>
          <p:nvSpPr>
            <p:cNvPr id="90125" name="Rectangle 11"/>
            <p:cNvSpPr>
              <a:spLocks noChangeArrowheads="1"/>
            </p:cNvSpPr>
            <p:nvPr/>
          </p:nvSpPr>
          <p:spPr bwMode="auto">
            <a:xfrm>
              <a:off x="3024" y="1968"/>
              <a:ext cx="187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</a:rPr>
                <a:t>Difficili da automatizzare</a:t>
              </a:r>
            </a:p>
          </p:txBody>
        </p:sp>
        <p:sp>
          <p:nvSpPr>
            <p:cNvPr id="90126" name="Rectangle 12"/>
            <p:cNvSpPr>
              <a:spLocks noChangeArrowheads="1"/>
            </p:cNvSpPr>
            <p:nvPr/>
          </p:nvSpPr>
          <p:spPr bwMode="auto">
            <a:xfrm>
              <a:off x="1016" y="1869"/>
              <a:ext cx="186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800" b="1">
                  <a:solidFill>
                    <a:srgbClr val="00B050"/>
                  </a:solidFill>
                </a:rPr>
                <a:t>Possono essere automatizzati facilmente</a:t>
              </a:r>
            </a:p>
          </p:txBody>
        </p:sp>
        <p:sp>
          <p:nvSpPr>
            <p:cNvPr id="90127" name="Rectangle 13"/>
            <p:cNvSpPr>
              <a:spLocks noChangeArrowheads="1"/>
            </p:cNvSpPr>
            <p:nvPr/>
          </p:nvSpPr>
          <p:spPr bwMode="auto">
            <a:xfrm>
              <a:off x="3024" y="1431"/>
              <a:ext cx="187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800"/>
                <a:t>Esecuzione del metodo più complicata</a:t>
              </a:r>
            </a:p>
          </p:txBody>
        </p:sp>
        <p:sp>
          <p:nvSpPr>
            <p:cNvPr id="90128" name="Rectangle 14"/>
            <p:cNvSpPr>
              <a:spLocks noChangeArrowheads="1"/>
            </p:cNvSpPr>
            <p:nvPr/>
          </p:nvSpPr>
          <p:spPr bwMode="auto">
            <a:xfrm>
              <a:off x="1008" y="1498"/>
              <a:ext cx="1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600"/>
                <a:t>Esecuzione semplice e rapida</a:t>
              </a:r>
            </a:p>
          </p:txBody>
        </p:sp>
        <p:sp>
          <p:nvSpPr>
            <p:cNvPr id="90129" name="Rectangle 15"/>
            <p:cNvSpPr>
              <a:spLocks noChangeArrowheads="1"/>
            </p:cNvSpPr>
            <p:nvPr/>
          </p:nvSpPr>
          <p:spPr bwMode="auto">
            <a:xfrm>
              <a:off x="960" y="1141"/>
              <a:ext cx="1960" cy="28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it-IT" altLang="it-IT" sz="1800" b="1"/>
                <a:t>Metodi omogenei</a:t>
              </a:r>
            </a:p>
          </p:txBody>
        </p:sp>
        <p:sp>
          <p:nvSpPr>
            <p:cNvPr id="90130" name="Line 16"/>
            <p:cNvSpPr>
              <a:spLocks noChangeShapeType="1"/>
            </p:cNvSpPr>
            <p:nvPr/>
          </p:nvSpPr>
          <p:spPr bwMode="auto">
            <a:xfrm>
              <a:off x="960" y="1141"/>
              <a:ext cx="39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131" name="Line 17"/>
            <p:cNvSpPr>
              <a:spLocks noChangeShapeType="1"/>
            </p:cNvSpPr>
            <p:nvPr/>
          </p:nvSpPr>
          <p:spPr bwMode="auto">
            <a:xfrm>
              <a:off x="960" y="1431"/>
              <a:ext cx="39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132" name="Line 18"/>
            <p:cNvSpPr>
              <a:spLocks noChangeShapeType="1"/>
            </p:cNvSpPr>
            <p:nvPr/>
          </p:nvSpPr>
          <p:spPr bwMode="auto">
            <a:xfrm>
              <a:off x="960" y="1869"/>
              <a:ext cx="39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133" name="Line 19"/>
            <p:cNvSpPr>
              <a:spLocks noChangeShapeType="1"/>
            </p:cNvSpPr>
            <p:nvPr/>
          </p:nvSpPr>
          <p:spPr bwMode="auto">
            <a:xfrm>
              <a:off x="960" y="2310"/>
              <a:ext cx="39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134" name="Line 20"/>
            <p:cNvSpPr>
              <a:spLocks noChangeShapeType="1"/>
            </p:cNvSpPr>
            <p:nvPr/>
          </p:nvSpPr>
          <p:spPr bwMode="auto">
            <a:xfrm>
              <a:off x="960" y="2751"/>
              <a:ext cx="39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135" name="Line 21"/>
            <p:cNvSpPr>
              <a:spLocks noChangeShapeType="1"/>
            </p:cNvSpPr>
            <p:nvPr/>
          </p:nvSpPr>
          <p:spPr bwMode="auto">
            <a:xfrm>
              <a:off x="960" y="3192"/>
              <a:ext cx="39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136" name="Line 22"/>
            <p:cNvSpPr>
              <a:spLocks noChangeShapeType="1"/>
            </p:cNvSpPr>
            <p:nvPr/>
          </p:nvSpPr>
          <p:spPr bwMode="auto">
            <a:xfrm>
              <a:off x="960" y="3825"/>
              <a:ext cx="393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137" name="Line 23"/>
            <p:cNvSpPr>
              <a:spLocks noChangeShapeType="1"/>
            </p:cNvSpPr>
            <p:nvPr/>
          </p:nvSpPr>
          <p:spPr bwMode="auto">
            <a:xfrm>
              <a:off x="2920" y="1141"/>
              <a:ext cx="0" cy="26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138" name="Line 24"/>
            <p:cNvSpPr>
              <a:spLocks noChangeShapeType="1"/>
            </p:cNvSpPr>
            <p:nvPr/>
          </p:nvSpPr>
          <p:spPr bwMode="auto">
            <a:xfrm>
              <a:off x="4896" y="1141"/>
              <a:ext cx="0" cy="26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139" name="Line 25"/>
            <p:cNvSpPr>
              <a:spLocks noChangeShapeType="1"/>
            </p:cNvSpPr>
            <p:nvPr/>
          </p:nvSpPr>
          <p:spPr bwMode="auto">
            <a:xfrm>
              <a:off x="960" y="1141"/>
              <a:ext cx="0" cy="26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0117" name="Text Box 26"/>
          <p:cNvSpPr txBox="1">
            <a:spLocks noChangeArrowheads="1"/>
          </p:cNvSpPr>
          <p:nvPr/>
        </p:nvSpPr>
        <p:spPr bwMode="auto">
          <a:xfrm>
            <a:off x="3200400" y="762000"/>
            <a:ext cx="27432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/>
              <a:t>CARATTERISTICHE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539750" y="526098"/>
            <a:ext cx="7958138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6020202030204" pitchFamily="34" charset="0"/>
              </a:rPr>
              <a:t>INTERFERENZE NEI METODI IMMUNOMETRICI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03357" y="1505610"/>
            <a:ext cx="8136904" cy="384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 Narrow" panose="020B0606020202030204" pitchFamily="34" charset="0"/>
              </a:rPr>
              <a:t>I metodi </a:t>
            </a:r>
            <a:r>
              <a:rPr lang="it-IT" altLang="it-IT" sz="2000" dirty="0" err="1">
                <a:latin typeface="Arial Narrow" panose="020B0606020202030204" pitchFamily="34" charset="0"/>
              </a:rPr>
              <a:t>immunometrici</a:t>
            </a:r>
            <a:r>
              <a:rPr lang="it-IT" altLang="it-IT" sz="2000" dirty="0">
                <a:latin typeface="Arial Narrow" panose="020B0606020202030204" pitchFamily="34" charset="0"/>
              </a:rPr>
              <a:t> sono soggetti ad </a:t>
            </a:r>
            <a:r>
              <a:rPr lang="it-IT" altLang="it-IT" sz="2000" b="1" dirty="0">
                <a:latin typeface="Arial Narrow" panose="020B0606020202030204" pitchFamily="34" charset="0"/>
              </a:rPr>
              <a:t>interferenze</a:t>
            </a:r>
            <a:r>
              <a:rPr lang="it-IT" altLang="it-IT" sz="2000" dirty="0">
                <a:latin typeface="Arial Narrow" panose="020B0606020202030204" pitchFamily="34" charset="0"/>
              </a:rPr>
              <a:t>, soprattutto per quanto riguarda la reazione </a:t>
            </a:r>
            <a:r>
              <a:rPr lang="it-IT" altLang="it-IT" sz="1800" dirty="0">
                <a:latin typeface="Arial Narrow" panose="020B0606020202030204" pitchFamily="34" charset="0"/>
              </a:rPr>
              <a:t>immunologica</a:t>
            </a:r>
            <a:r>
              <a:rPr lang="it-IT" altLang="it-IT" sz="2000" dirty="0">
                <a:latin typeface="Arial Narrow" panose="020B0606020202030204" pitchFamily="34" charset="0"/>
              </a:rPr>
              <a:t> e la rivelazione del segnale. Le cause più comuni sono: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altLang="it-IT" sz="2000" dirty="0">
                <a:latin typeface="Arial Narrow" panose="020B0606020202030204" pitchFamily="34" charset="0"/>
              </a:rPr>
              <a:t> </a:t>
            </a:r>
            <a:r>
              <a:rPr lang="it-IT" altLang="it-IT" sz="1800" b="1" dirty="0">
                <a:solidFill>
                  <a:srgbClr val="0000FF"/>
                </a:solidFill>
                <a:latin typeface="Arial Narrow" panose="020B0606020202030204" pitchFamily="34" charset="0"/>
              </a:rPr>
              <a:t>la presenza nel campione di molecole che danno reazione crociata</a:t>
            </a:r>
            <a:r>
              <a:rPr lang="it-IT" altLang="it-IT" sz="1800" b="1" dirty="0">
                <a:latin typeface="Arial Narrow" panose="020B0606020202030204" pitchFamily="34" charset="0"/>
              </a:rPr>
              <a:t> </a:t>
            </a:r>
            <a:r>
              <a:rPr lang="it-IT" altLang="it-IT" sz="1800" dirty="0">
                <a:latin typeface="Arial Narrow" panose="020B0606020202030204" pitchFamily="34" charset="0"/>
              </a:rPr>
              <a:t>con l’anticorpo o che interferiscono con la formazione del complesso antigene-anticorpo o che competono con l’anticorpo per il legame con l’antigene (es proteine del siero), </a:t>
            </a:r>
            <a:r>
              <a:rPr lang="it-IT" altLang="it-IT" sz="1800" dirty="0" err="1">
                <a:latin typeface="Arial Narrow" panose="020B0606020202030204" pitchFamily="34" charset="0"/>
              </a:rPr>
              <a:t>ecc</a:t>
            </a:r>
            <a:r>
              <a:rPr lang="it-IT" altLang="it-IT" sz="1800" dirty="0">
                <a:latin typeface="Arial Narrow" panose="020B0606020202030204" pitchFamily="34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it-IT" altLang="it-IT" sz="1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altLang="it-IT" sz="1800" dirty="0">
                <a:latin typeface="Arial Narrow" panose="020B0606020202030204" pitchFamily="34" charset="0"/>
              </a:rPr>
              <a:t> la presenza nel campione di </a:t>
            </a:r>
            <a:r>
              <a:rPr lang="it-IT" altLang="it-IT" sz="1800" b="1" dirty="0">
                <a:solidFill>
                  <a:srgbClr val="0000FF"/>
                </a:solidFill>
                <a:latin typeface="Arial Narrow" panose="020B0606020202030204" pitchFamily="34" charset="0"/>
              </a:rPr>
              <a:t>enzima endogeno </a:t>
            </a:r>
            <a:r>
              <a:rPr lang="it-IT" altLang="it-IT" sz="1800" dirty="0">
                <a:latin typeface="Arial Narrow" panose="020B0606020202030204" pitchFamily="34" charset="0"/>
              </a:rPr>
              <a:t>(nel caso di EIA), </a:t>
            </a:r>
            <a:r>
              <a:rPr lang="it-IT" altLang="it-IT" sz="1800" b="1" dirty="0">
                <a:solidFill>
                  <a:srgbClr val="00B0F0"/>
                </a:solidFill>
                <a:latin typeface="Arial Narrow" panose="020B0606020202030204" pitchFamily="34" charset="0"/>
              </a:rPr>
              <a:t>di molecole colorate o fluorescenti </a:t>
            </a:r>
            <a:r>
              <a:rPr lang="it-IT" altLang="it-IT" sz="1800" dirty="0">
                <a:latin typeface="Arial Narrow" panose="020B0606020202030204" pitchFamily="34" charset="0"/>
              </a:rPr>
              <a:t>(nel caso di rivelazione spettrofotometrica o fluorescente), ecc. Questo fenomeno può essere notevolmente ridotto adottando un metodo eterogeneo, grazie ai lavaggi effettuati prima della misura.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6"/>
          <a:stretch/>
        </p:blipFill>
        <p:spPr bwMode="auto">
          <a:xfrm>
            <a:off x="4565943" y="1225327"/>
            <a:ext cx="4464496" cy="33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s 3"/>
          <p:cNvSpPr/>
          <p:nvPr/>
        </p:nvSpPr>
        <p:spPr>
          <a:xfrm>
            <a:off x="5220072" y="1116385"/>
            <a:ext cx="3456384" cy="549374"/>
          </a:xfrm>
          <a:prstGeom prst="rect">
            <a:avLst/>
          </a:prstGeom>
          <a:solidFill>
            <a:srgbClr val="BBE0E3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1A333-38EC-8A08-05F0-092755ACE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4"/>
          <a:stretch/>
        </p:blipFill>
        <p:spPr bwMode="auto">
          <a:xfrm>
            <a:off x="113561" y="1196752"/>
            <a:ext cx="4335334" cy="33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s 1"/>
          <p:cNvSpPr/>
          <p:nvPr/>
        </p:nvSpPr>
        <p:spPr>
          <a:xfrm>
            <a:off x="684598" y="1124744"/>
            <a:ext cx="3312368" cy="504160"/>
          </a:xfrm>
          <a:prstGeom prst="rect">
            <a:avLst/>
          </a:prstGeom>
          <a:solidFill>
            <a:srgbClr val="BBE0E3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B918E749-2D31-B282-8BC1-25A579BEA7EA}"/>
              </a:ext>
            </a:extLst>
          </p:cNvPr>
          <p:cNvGrpSpPr/>
          <p:nvPr/>
        </p:nvGrpSpPr>
        <p:grpSpPr>
          <a:xfrm>
            <a:off x="6228184" y="4747932"/>
            <a:ext cx="2016224" cy="1769481"/>
            <a:chOff x="4643438" y="1916113"/>
            <a:chExt cx="3181350" cy="2911478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961A0496-3621-9520-A5F1-2CDD0C6C6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138" y="1916113"/>
              <a:ext cx="3168650" cy="2665412"/>
            </a:xfrm>
            <a:prstGeom prst="rect">
              <a:avLst/>
            </a:prstGeom>
            <a:gradFill rotWithShape="1">
              <a:gsLst>
                <a:gs pos="0">
                  <a:srgbClr val="EEFFCB"/>
                </a:gs>
                <a:gs pos="100000">
                  <a:srgbClr val="CC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2200EAED-E565-BBD8-A584-F0D4DF244CDB}"/>
                </a:ext>
              </a:extLst>
            </p:cNvPr>
            <p:cNvGrpSpPr/>
            <p:nvPr/>
          </p:nvGrpSpPr>
          <p:grpSpPr bwMode="auto">
            <a:xfrm>
              <a:off x="5029200" y="2774950"/>
              <a:ext cx="2290763" cy="877888"/>
              <a:chOff x="3168" y="1748"/>
              <a:chExt cx="1443" cy="553"/>
            </a:xfrm>
          </p:grpSpPr>
          <p:sp>
            <p:nvSpPr>
              <p:cNvPr id="7" name="AutoShape 10">
                <a:extLst>
                  <a:ext uri="{FF2B5EF4-FFF2-40B4-BE49-F238E27FC236}">
                    <a16:creationId xmlns:a16="http://schemas.microsoft.com/office/drawing/2014/main" id="{42B906AF-DCF9-6FBE-FD84-3D944A28C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930508">
                <a:off x="3201" y="1793"/>
                <a:ext cx="362" cy="27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8" name="AutoShape 11">
                <a:extLst>
                  <a:ext uri="{FF2B5EF4-FFF2-40B4-BE49-F238E27FC236}">
                    <a16:creationId xmlns:a16="http://schemas.microsoft.com/office/drawing/2014/main" id="{FAC6E67F-5577-E1C0-C3CD-2C3600DF6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930508">
                <a:off x="4174" y="1813"/>
                <a:ext cx="362" cy="272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9AA84879-038B-8BE0-C2F6-B77039F3495E}"/>
                  </a:ext>
                </a:extLst>
              </p:cNvPr>
              <p:cNvSpPr/>
              <p:nvPr/>
            </p:nvSpPr>
            <p:spPr bwMode="auto">
              <a:xfrm>
                <a:off x="3168" y="2130"/>
                <a:ext cx="294" cy="158"/>
              </a:xfrm>
              <a:custGeom>
                <a:avLst/>
                <a:gdLst>
                  <a:gd name="T0" fmla="*/ 0 w 409"/>
                  <a:gd name="T1" fmla="*/ 0 h 151"/>
                  <a:gd name="T2" fmla="*/ 211 w 409"/>
                  <a:gd name="T3" fmla="*/ 0 h 15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9" h="151">
                    <a:moveTo>
                      <a:pt x="0" y="0"/>
                    </a:moveTo>
                    <a:cubicBezTo>
                      <a:pt x="184" y="151"/>
                      <a:pt x="265" y="110"/>
                      <a:pt x="409" y="0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AutoShape 13">
                <a:extLst>
                  <a:ext uri="{FF2B5EF4-FFF2-40B4-BE49-F238E27FC236}">
                    <a16:creationId xmlns:a16="http://schemas.microsoft.com/office/drawing/2014/main" id="{718FB2F5-8DC2-38B9-0C65-B2D317DD6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9" y="2012"/>
                <a:ext cx="142" cy="12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13725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2EA9991D-639C-6244-DCB5-5BBB1BA9870D}"/>
                  </a:ext>
                </a:extLst>
              </p:cNvPr>
              <p:cNvSpPr/>
              <p:nvPr/>
            </p:nvSpPr>
            <p:spPr bwMode="auto">
              <a:xfrm>
                <a:off x="4132" y="2143"/>
                <a:ext cx="294" cy="158"/>
              </a:xfrm>
              <a:custGeom>
                <a:avLst/>
                <a:gdLst>
                  <a:gd name="T0" fmla="*/ 0 w 409"/>
                  <a:gd name="T1" fmla="*/ 0 h 151"/>
                  <a:gd name="T2" fmla="*/ 211 w 409"/>
                  <a:gd name="T3" fmla="*/ 0 h 15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9" h="151">
                    <a:moveTo>
                      <a:pt x="0" y="0"/>
                    </a:moveTo>
                    <a:cubicBezTo>
                      <a:pt x="184" y="151"/>
                      <a:pt x="265" y="110"/>
                      <a:pt x="409" y="0"/>
                    </a:cubicBez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AutoShape 15">
                <a:extLst>
                  <a:ext uri="{FF2B5EF4-FFF2-40B4-BE49-F238E27FC236}">
                    <a16:creationId xmlns:a16="http://schemas.microsoft.com/office/drawing/2014/main" id="{E4FE4A38-081E-04A9-23F5-4B27816C8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" y="2010"/>
                <a:ext cx="142" cy="12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13725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DEB80971-C83E-DF17-05EF-18394DFB9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875" y="2266950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id="{AC8B4AC4-FFBE-0815-4EBD-8FD671192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8850" y="3563938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5" name="AutoShape 18">
              <a:extLst>
                <a:ext uri="{FF2B5EF4-FFF2-40B4-BE49-F238E27FC236}">
                  <a16:creationId xmlns:a16="http://schemas.microsoft.com/office/drawing/2014/main" id="{4630B05E-C940-DFFB-2205-82F482C0C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025" y="2387600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" name="AutoShape 19">
              <a:extLst>
                <a:ext uri="{FF2B5EF4-FFF2-40B4-BE49-F238E27FC236}">
                  <a16:creationId xmlns:a16="http://schemas.microsoft.com/office/drawing/2014/main" id="{AF2D92ED-1689-AAF1-744D-897524B36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2366963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7" name="AutoShape 20">
              <a:extLst>
                <a:ext uri="{FF2B5EF4-FFF2-40B4-BE49-F238E27FC236}">
                  <a16:creationId xmlns:a16="http://schemas.microsoft.com/office/drawing/2014/main" id="{EA6C4767-DD56-987A-C077-3AFABA641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5013" y="2730500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8" name="AutoShape 21">
              <a:extLst>
                <a:ext uri="{FF2B5EF4-FFF2-40B4-BE49-F238E27FC236}">
                  <a16:creationId xmlns:a16="http://schemas.microsoft.com/office/drawing/2014/main" id="{D7B91B4A-1298-90E1-97F8-9153A6F97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75" y="3198813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9" name="AutoShape 22">
              <a:extLst>
                <a:ext uri="{FF2B5EF4-FFF2-40B4-BE49-F238E27FC236}">
                  <a16:creationId xmlns:a16="http://schemas.microsoft.com/office/drawing/2014/main" id="{8CDBE23F-283C-8305-DB63-55A0EB992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2184400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0" name="AutoShape 23">
              <a:extLst>
                <a:ext uri="{FF2B5EF4-FFF2-40B4-BE49-F238E27FC236}">
                  <a16:creationId xmlns:a16="http://schemas.microsoft.com/office/drawing/2014/main" id="{5F64F4F0-0E1F-DB96-4FDF-A6FC24C5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538" y="3198813"/>
              <a:ext cx="215900" cy="187325"/>
            </a:xfrm>
            <a:prstGeom prst="hexagon">
              <a:avLst>
                <a:gd name="adj" fmla="val 28814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52FF950B-DBEB-C3E0-4DAD-F3171E862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5" y="3979863"/>
              <a:ext cx="144463" cy="144462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56AE6151-3419-24C5-135F-B9093626EC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5534025" y="3978275"/>
              <a:ext cx="144463" cy="144463"/>
            </a:xfrm>
            <a:prstGeom prst="ellipse">
              <a:avLst/>
            </a:prstGeom>
            <a:gradFill rotWithShape="1">
              <a:gsLst>
                <a:gs pos="0">
                  <a:srgbClr val="FFBAA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EC798A89-D419-3D77-79AA-568085F55874}"/>
                </a:ext>
              </a:extLst>
            </p:cNvPr>
            <p:cNvGrpSpPr/>
            <p:nvPr/>
          </p:nvGrpSpPr>
          <p:grpSpPr bwMode="auto">
            <a:xfrm>
              <a:off x="5114925" y="3457575"/>
              <a:ext cx="550863" cy="517525"/>
              <a:chOff x="3697" y="1479"/>
              <a:chExt cx="347" cy="326"/>
            </a:xfrm>
          </p:grpSpPr>
          <p:sp>
            <p:nvSpPr>
              <p:cNvPr id="24" name="Oval 27">
                <a:extLst>
                  <a:ext uri="{FF2B5EF4-FFF2-40B4-BE49-F238E27FC236}">
                    <a16:creationId xmlns:a16="http://schemas.microsoft.com/office/drawing/2014/main" id="{366807FB-B34D-3BA7-79CC-A31E1E130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AB15B262-2059-B291-B670-EEA28F0F7898}"/>
                  </a:ext>
                </a:extLst>
              </p:cNvPr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3B767B15-1484-5F77-FE53-3E2D4FC548DF}"/>
                </a:ext>
              </a:extLst>
            </p:cNvPr>
            <p:cNvGrpSpPr/>
            <p:nvPr/>
          </p:nvGrpSpPr>
          <p:grpSpPr bwMode="auto">
            <a:xfrm>
              <a:off x="6656388" y="3467100"/>
              <a:ext cx="550862" cy="517525"/>
              <a:chOff x="3697" y="1479"/>
              <a:chExt cx="347" cy="326"/>
            </a:xfrm>
          </p:grpSpPr>
          <p:sp>
            <p:nvSpPr>
              <p:cNvPr id="27" name="Oval 30">
                <a:extLst>
                  <a:ext uri="{FF2B5EF4-FFF2-40B4-BE49-F238E27FC236}">
                    <a16:creationId xmlns:a16="http://schemas.microsoft.com/office/drawing/2014/main" id="{382C29A9-4503-2B8E-E992-842795F3E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524505">
                <a:off x="3697" y="1479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rgbClr val="FFFFA9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F9F1913C-EAD4-240B-2138-399634C8701A}"/>
                  </a:ext>
                </a:extLst>
              </p:cNvPr>
              <p:cNvSpPr/>
              <p:nvPr/>
            </p:nvSpPr>
            <p:spPr bwMode="auto">
              <a:xfrm flipV="1">
                <a:off x="3790" y="1518"/>
                <a:ext cx="254" cy="287"/>
              </a:xfrm>
              <a:custGeom>
                <a:avLst/>
                <a:gdLst>
                  <a:gd name="T0" fmla="*/ 938 w 2528"/>
                  <a:gd name="T1" fmla="*/ 1376 h 2856"/>
                  <a:gd name="T2" fmla="*/ 938 w 2528"/>
                  <a:gd name="T3" fmla="*/ 2576 h 2856"/>
                  <a:gd name="T4" fmla="*/ 1254 w 2528"/>
                  <a:gd name="T5" fmla="*/ 2854 h 2856"/>
                  <a:gd name="T6" fmla="*/ 1619 w 2528"/>
                  <a:gd name="T7" fmla="*/ 2566 h 2856"/>
                  <a:gd name="T8" fmla="*/ 1619 w 2528"/>
                  <a:gd name="T9" fmla="*/ 1366 h 2856"/>
                  <a:gd name="T10" fmla="*/ 2406 w 2528"/>
                  <a:gd name="T11" fmla="*/ 551 h 2856"/>
                  <a:gd name="T12" fmla="*/ 2349 w 2528"/>
                  <a:gd name="T13" fmla="*/ 137 h 2856"/>
                  <a:gd name="T14" fmla="*/ 1955 w 2528"/>
                  <a:gd name="T15" fmla="*/ 109 h 2856"/>
                  <a:gd name="T16" fmla="*/ 1273 w 2528"/>
                  <a:gd name="T17" fmla="*/ 781 h 2856"/>
                  <a:gd name="T18" fmla="*/ 601 w 2528"/>
                  <a:gd name="T19" fmla="*/ 109 h 2856"/>
                  <a:gd name="T20" fmla="*/ 189 w 2528"/>
                  <a:gd name="T21" fmla="*/ 128 h 2856"/>
                  <a:gd name="T22" fmla="*/ 131 w 2528"/>
                  <a:gd name="T23" fmla="*/ 560 h 2856"/>
                  <a:gd name="T24" fmla="*/ 938 w 2528"/>
                  <a:gd name="T25" fmla="*/ 1376 h 2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>
                      <a:gamma/>
                      <a:tint val="20000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grpSp>
          <p:nvGrpSpPr>
            <p:cNvPr id="29" name="Group 32">
              <a:extLst>
                <a:ext uri="{FF2B5EF4-FFF2-40B4-BE49-F238E27FC236}">
                  <a16:creationId xmlns:a16="http://schemas.microsoft.com/office/drawing/2014/main" id="{7C5E630F-B0C9-16E4-EDB5-61635A136E38}"/>
                </a:ext>
              </a:extLst>
            </p:cNvPr>
            <p:cNvGrpSpPr/>
            <p:nvPr/>
          </p:nvGrpSpPr>
          <p:grpSpPr bwMode="auto">
            <a:xfrm>
              <a:off x="4643438" y="4121153"/>
              <a:ext cx="3181350" cy="706438"/>
              <a:chOff x="2925" y="2596"/>
              <a:chExt cx="2004" cy="445"/>
            </a:xfrm>
          </p:grpSpPr>
          <p:sp>
            <p:nvSpPr>
              <p:cNvPr id="30" name="Rectangle 33" descr="Diagonali larghe verso l'alto">
                <a:extLst>
                  <a:ext uri="{FF2B5EF4-FFF2-40B4-BE49-F238E27FC236}">
                    <a16:creationId xmlns:a16="http://schemas.microsoft.com/office/drawing/2014/main" id="{91F8EDBE-E2C7-2037-C372-CD12D0A03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" y="2886"/>
                <a:ext cx="1996" cy="155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31" name="Line 34">
                <a:extLst>
                  <a:ext uri="{FF2B5EF4-FFF2-40B4-BE49-F238E27FC236}">
                    <a16:creationId xmlns:a16="http://schemas.microsoft.com/office/drawing/2014/main" id="{F8CE0DCC-7048-0CD3-3A4D-73CC332B0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886"/>
                <a:ext cx="19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0AFE551C-F9BF-7854-28A3-716C1BBD097A}"/>
                  </a:ext>
                </a:extLst>
              </p:cNvPr>
              <p:cNvSpPr/>
              <p:nvPr/>
            </p:nvSpPr>
            <p:spPr bwMode="auto">
              <a:xfrm>
                <a:off x="2978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B1A3FC26-41FA-3688-C68C-CD0D30AE3EF5}"/>
                  </a:ext>
                </a:extLst>
              </p:cNvPr>
              <p:cNvSpPr/>
              <p:nvPr/>
            </p:nvSpPr>
            <p:spPr bwMode="auto">
              <a:xfrm>
                <a:off x="3304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D7514938-B75B-9FE1-2D6E-650CB99D9761}"/>
                  </a:ext>
                </a:extLst>
              </p:cNvPr>
              <p:cNvSpPr/>
              <p:nvPr/>
            </p:nvSpPr>
            <p:spPr bwMode="auto">
              <a:xfrm>
                <a:off x="3630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686D206E-871A-6C22-D683-1B66AC13BE53}"/>
                  </a:ext>
                </a:extLst>
              </p:cNvPr>
              <p:cNvSpPr/>
              <p:nvPr/>
            </p:nvSpPr>
            <p:spPr bwMode="auto">
              <a:xfrm>
                <a:off x="3956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EC349B9F-C7CD-AE0C-C786-C53EBD226C12}"/>
                  </a:ext>
                </a:extLst>
              </p:cNvPr>
              <p:cNvSpPr/>
              <p:nvPr/>
            </p:nvSpPr>
            <p:spPr bwMode="auto">
              <a:xfrm>
                <a:off x="4282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1A0B663B-A1AB-3DEA-BF58-D41A2F851F4B}"/>
                  </a:ext>
                </a:extLst>
              </p:cNvPr>
              <p:cNvSpPr/>
              <p:nvPr/>
            </p:nvSpPr>
            <p:spPr bwMode="auto">
              <a:xfrm>
                <a:off x="4609" y="2596"/>
                <a:ext cx="254" cy="287"/>
              </a:xfrm>
              <a:custGeom>
                <a:avLst/>
                <a:gdLst>
                  <a:gd name="T0" fmla="*/ 9 w 2528"/>
                  <a:gd name="T1" fmla="*/ 14 h 2856"/>
                  <a:gd name="T2" fmla="*/ 9 w 2528"/>
                  <a:gd name="T3" fmla="*/ 26 h 2856"/>
                  <a:gd name="T4" fmla="*/ 13 w 2528"/>
                  <a:gd name="T5" fmla="*/ 29 h 2856"/>
                  <a:gd name="T6" fmla="*/ 16 w 2528"/>
                  <a:gd name="T7" fmla="*/ 26 h 2856"/>
                  <a:gd name="T8" fmla="*/ 16 w 2528"/>
                  <a:gd name="T9" fmla="*/ 14 h 2856"/>
                  <a:gd name="T10" fmla="*/ 24 w 2528"/>
                  <a:gd name="T11" fmla="*/ 6 h 2856"/>
                  <a:gd name="T12" fmla="*/ 24 w 2528"/>
                  <a:gd name="T13" fmla="*/ 1 h 2856"/>
                  <a:gd name="T14" fmla="*/ 20 w 2528"/>
                  <a:gd name="T15" fmla="*/ 1 h 2856"/>
                  <a:gd name="T16" fmla="*/ 13 w 2528"/>
                  <a:gd name="T17" fmla="*/ 8 h 2856"/>
                  <a:gd name="T18" fmla="*/ 6 w 2528"/>
                  <a:gd name="T19" fmla="*/ 1 h 2856"/>
                  <a:gd name="T20" fmla="*/ 2 w 2528"/>
                  <a:gd name="T21" fmla="*/ 1 h 2856"/>
                  <a:gd name="T22" fmla="*/ 1 w 2528"/>
                  <a:gd name="T23" fmla="*/ 6 h 2856"/>
                  <a:gd name="T24" fmla="*/ 9 w 2528"/>
                  <a:gd name="T25" fmla="*/ 14 h 2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28" h="2856">
                    <a:moveTo>
                      <a:pt x="938" y="1376"/>
                    </a:moveTo>
                    <a:lnTo>
                      <a:pt x="938" y="2576"/>
                    </a:lnTo>
                    <a:cubicBezTo>
                      <a:pt x="991" y="2822"/>
                      <a:pt x="1141" y="2856"/>
                      <a:pt x="1254" y="2854"/>
                    </a:cubicBezTo>
                    <a:cubicBezTo>
                      <a:pt x="1372" y="2854"/>
                      <a:pt x="1560" y="2803"/>
                      <a:pt x="1619" y="2566"/>
                    </a:cubicBezTo>
                    <a:lnTo>
                      <a:pt x="1619" y="1366"/>
                    </a:lnTo>
                    <a:lnTo>
                      <a:pt x="2406" y="551"/>
                    </a:lnTo>
                    <a:cubicBezTo>
                      <a:pt x="2528" y="346"/>
                      <a:pt x="2424" y="211"/>
                      <a:pt x="2349" y="137"/>
                    </a:cubicBezTo>
                    <a:cubicBezTo>
                      <a:pt x="2274" y="63"/>
                      <a:pt x="2105" y="34"/>
                      <a:pt x="1955" y="109"/>
                    </a:cubicBezTo>
                    <a:lnTo>
                      <a:pt x="1273" y="781"/>
                    </a:lnTo>
                    <a:lnTo>
                      <a:pt x="601" y="109"/>
                    </a:lnTo>
                    <a:cubicBezTo>
                      <a:pt x="420" y="0"/>
                      <a:pt x="267" y="53"/>
                      <a:pt x="189" y="128"/>
                    </a:cubicBezTo>
                    <a:cubicBezTo>
                      <a:pt x="111" y="203"/>
                      <a:pt x="0" y="349"/>
                      <a:pt x="131" y="560"/>
                    </a:cubicBezTo>
                    <a:lnTo>
                      <a:pt x="938" y="13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2E455565-0340-F1BA-1E2D-219E72C94ED1}"/>
              </a:ext>
            </a:extLst>
          </p:cNvPr>
          <p:cNvGrpSpPr/>
          <p:nvPr/>
        </p:nvGrpSpPr>
        <p:grpSpPr>
          <a:xfrm>
            <a:off x="940932" y="5148332"/>
            <a:ext cx="2631077" cy="1232445"/>
            <a:chOff x="6254683" y="3356992"/>
            <a:chExt cx="2631077" cy="1232445"/>
          </a:xfrm>
        </p:grpSpPr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50503BE4-901E-0C1A-A93D-B131FA892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1" t="19062" r="7868" b="14222"/>
            <a:stretch/>
          </p:blipFill>
          <p:spPr>
            <a:xfrm>
              <a:off x="6414669" y="3717032"/>
              <a:ext cx="1080120" cy="872405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9DB2E6A7-FB2F-68C8-197B-1262B6B50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1" t="19062" r="7868" b="14222"/>
            <a:stretch/>
          </p:blipFill>
          <p:spPr>
            <a:xfrm>
              <a:off x="7544412" y="3717032"/>
              <a:ext cx="1080120" cy="872405"/>
            </a:xfrm>
            <a:prstGeom prst="rect">
              <a:avLst/>
            </a:prstGeom>
          </p:spPr>
        </p:pic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8A54690B-1DC4-C16E-A914-28F793D871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96245" y="4363937"/>
              <a:ext cx="2489515" cy="47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8AD62C4A-AE02-4041-556B-F507147041DA}"/>
                </a:ext>
              </a:extLst>
            </p:cNvPr>
            <p:cNvSpPr/>
            <p:nvPr/>
          </p:nvSpPr>
          <p:spPr bwMode="auto">
            <a:xfrm>
              <a:off x="6254683" y="3369550"/>
              <a:ext cx="360040" cy="36004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0D28E2EE-5A7B-8588-43F5-0212840E4092}"/>
                </a:ext>
              </a:extLst>
            </p:cNvPr>
            <p:cNvSpPr/>
            <p:nvPr/>
          </p:nvSpPr>
          <p:spPr bwMode="auto">
            <a:xfrm>
              <a:off x="7245796" y="3366975"/>
              <a:ext cx="360040" cy="360040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Ovale 45">
              <a:extLst>
                <a:ext uri="{FF2B5EF4-FFF2-40B4-BE49-F238E27FC236}">
                  <a16:creationId xmlns:a16="http://schemas.microsoft.com/office/drawing/2014/main" id="{213BE146-FE77-0F1E-0FBA-736BD01158DA}"/>
                </a:ext>
              </a:extLst>
            </p:cNvPr>
            <p:cNvSpPr/>
            <p:nvPr/>
          </p:nvSpPr>
          <p:spPr bwMode="auto">
            <a:xfrm>
              <a:off x="8490168" y="3366975"/>
              <a:ext cx="360040" cy="360040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Ovale 46">
              <a:extLst>
                <a:ext uri="{FF2B5EF4-FFF2-40B4-BE49-F238E27FC236}">
                  <a16:creationId xmlns:a16="http://schemas.microsoft.com/office/drawing/2014/main" id="{FC936FBD-CBF4-B5DB-1C7E-2D483359374D}"/>
                </a:ext>
              </a:extLst>
            </p:cNvPr>
            <p:cNvSpPr/>
            <p:nvPr/>
          </p:nvSpPr>
          <p:spPr bwMode="auto">
            <a:xfrm>
              <a:off x="7672444" y="3356992"/>
              <a:ext cx="360040" cy="360040"/>
            </a:xfrm>
            <a:prstGeom prst="ellipse">
              <a:avLst/>
            </a:prstGeom>
            <a:solidFill>
              <a:srgbClr val="CC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0" name="Rectangle 33" descr="Diagonali larghe verso l'alto">
            <a:extLst>
              <a:ext uri="{FF2B5EF4-FFF2-40B4-BE49-F238E27FC236}">
                <a16:creationId xmlns:a16="http://schemas.microsoft.com/office/drawing/2014/main" id="{8483B824-30B8-4F83-78E2-21F1C48F2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301" y="6182268"/>
            <a:ext cx="2575607" cy="13188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3496428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895600" y="304800"/>
            <a:ext cx="3402013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Narrow" panose="020B0606020202030204" pitchFamily="34" charset="0"/>
              </a:rPr>
              <a:t>TRACCIANTI</a:t>
            </a:r>
          </a:p>
        </p:txBody>
      </p:sp>
      <p:grpSp>
        <p:nvGrpSpPr>
          <p:cNvPr id="22531" name="Group 13"/>
          <p:cNvGrpSpPr/>
          <p:nvPr/>
        </p:nvGrpSpPr>
        <p:grpSpPr bwMode="auto">
          <a:xfrm>
            <a:off x="3552826" y="1590675"/>
            <a:ext cx="2195513" cy="400050"/>
            <a:chOff x="2202" y="2432"/>
            <a:chExt cx="1383" cy="252"/>
          </a:xfrm>
        </p:grpSpPr>
        <p:sp>
          <p:nvSpPr>
            <p:cNvPr id="22535" name="Text Box 14"/>
            <p:cNvSpPr txBox="1">
              <a:spLocks noChangeArrowheads="1"/>
            </p:cNvSpPr>
            <p:nvPr/>
          </p:nvSpPr>
          <p:spPr bwMode="auto">
            <a:xfrm>
              <a:off x="2202" y="2432"/>
              <a:ext cx="138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 Narrow" panose="020B0606020202030204" pitchFamily="34" charset="0"/>
                </a:rPr>
                <a:t>An + Ab            An-Ab</a:t>
              </a:r>
            </a:p>
          </p:txBody>
        </p:sp>
        <p:grpSp>
          <p:nvGrpSpPr>
            <p:cNvPr id="22536" name="Group 15"/>
            <p:cNvGrpSpPr/>
            <p:nvPr/>
          </p:nvGrpSpPr>
          <p:grpSpPr bwMode="auto">
            <a:xfrm>
              <a:off x="2798" y="2523"/>
              <a:ext cx="319" cy="91"/>
              <a:chOff x="2879" y="1253"/>
              <a:chExt cx="319" cy="91"/>
            </a:xfrm>
          </p:grpSpPr>
          <p:sp>
            <p:nvSpPr>
              <p:cNvPr id="22537" name="Line 16"/>
              <p:cNvSpPr>
                <a:spLocks noChangeShapeType="1"/>
              </p:cNvSpPr>
              <p:nvPr/>
            </p:nvSpPr>
            <p:spPr bwMode="auto">
              <a:xfrm>
                <a:off x="2879" y="1253"/>
                <a:ext cx="31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22538" name="Line 17"/>
              <p:cNvSpPr>
                <a:spLocks noChangeShapeType="1"/>
              </p:cNvSpPr>
              <p:nvPr/>
            </p:nvSpPr>
            <p:spPr bwMode="auto">
              <a:xfrm flipH="1" flipV="1">
                <a:off x="2879" y="1344"/>
                <a:ext cx="31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22532" name="Text Box 18"/>
          <p:cNvSpPr txBox="1">
            <a:spLocks noChangeArrowheads="1"/>
          </p:cNvSpPr>
          <p:nvPr/>
        </p:nvSpPr>
        <p:spPr bwMode="auto">
          <a:xfrm>
            <a:off x="395288" y="2382838"/>
            <a:ext cx="8280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 Narrow" panose="020B0606020202030204" pitchFamily="34" charset="0"/>
              </a:rPr>
              <a:t>La formazione del complesso An-Ab non è in genere facilmente misurabile. Viene solitamente misurata sfruttando un </a:t>
            </a:r>
            <a:r>
              <a:rPr lang="it-IT" altLang="it-IT" sz="1800" b="1" u="sng" dirty="0">
                <a:latin typeface="Arial Narrow" panose="020B0606020202030204" pitchFamily="34" charset="0"/>
              </a:rPr>
              <a:t>approccio indiretto</a:t>
            </a:r>
            <a:r>
              <a:rPr lang="it-IT" altLang="it-IT" sz="1800" b="1" dirty="0">
                <a:latin typeface="Arial Narrow" panose="020B0606020202030204" pitchFamily="34" charset="0"/>
              </a:rPr>
              <a:t> </a:t>
            </a:r>
            <a:r>
              <a:rPr lang="it-IT" altLang="it-IT" sz="1800" dirty="0">
                <a:latin typeface="Arial Narrow" panose="020B0606020202030204" pitchFamily="34" charset="0"/>
              </a:rPr>
              <a:t>(non viene infatti rivelato direttamente l’</a:t>
            </a:r>
            <a:r>
              <a:rPr lang="it-IT" altLang="it-IT" sz="1800" dirty="0" err="1">
                <a:latin typeface="Arial Narrow" panose="020B0606020202030204" pitchFamily="34" charset="0"/>
              </a:rPr>
              <a:t>analita</a:t>
            </a:r>
            <a:r>
              <a:rPr lang="it-IT" altLang="it-IT" sz="1800" dirty="0">
                <a:latin typeface="Arial Narrow" panose="020B0606020202030204" pitchFamily="34" charset="0"/>
              </a:rPr>
              <a:t>) introducendo un </a:t>
            </a:r>
            <a:r>
              <a:rPr lang="it-IT" altLang="it-IT" sz="2400" b="1" u="sng" dirty="0">
                <a:solidFill>
                  <a:srgbClr val="0000FF"/>
                </a:solidFill>
                <a:latin typeface="Arial Narrow" panose="020B0606020202030204" pitchFamily="34" charset="0"/>
              </a:rPr>
              <a:t>tracciante</a:t>
            </a:r>
            <a:r>
              <a:rPr lang="it-IT" altLang="it-IT" sz="1800" dirty="0">
                <a:latin typeface="Arial Narrow" panose="020B0606020202030204" pitchFamily="34" charset="0"/>
              </a:rPr>
              <a:t> che partecipando alla reazione immunologica la evidenzia con alta rivelabilità.</a:t>
            </a:r>
          </a:p>
        </p:txBody>
      </p:sp>
      <p:sp>
        <p:nvSpPr>
          <p:cNvPr id="22533" name="AutoShape 19"/>
          <p:cNvSpPr>
            <a:spLocks noChangeArrowheads="1"/>
          </p:cNvSpPr>
          <p:nvPr/>
        </p:nvSpPr>
        <p:spPr bwMode="auto">
          <a:xfrm>
            <a:off x="611188" y="4318000"/>
            <a:ext cx="1008062" cy="647700"/>
          </a:xfrm>
          <a:prstGeom prst="rightArrow">
            <a:avLst>
              <a:gd name="adj1" fmla="val 50000"/>
              <a:gd name="adj2" fmla="val 60295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 Narrow" panose="020B0606020202030204" pitchFamily="34" charset="0"/>
            </a:endParaRPr>
          </a:p>
        </p:txBody>
      </p:sp>
      <p:sp>
        <p:nvSpPr>
          <p:cNvPr id="22534" name="Text Box 20"/>
          <p:cNvSpPr txBox="1">
            <a:spLocks noChangeArrowheads="1"/>
          </p:cNvSpPr>
          <p:nvPr/>
        </p:nvSpPr>
        <p:spPr bwMode="auto">
          <a:xfrm>
            <a:off x="1907704" y="4318000"/>
            <a:ext cx="64817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 Narrow" panose="020B0606020202030204" pitchFamily="34" charset="0"/>
              </a:rPr>
              <a:t>Il </a:t>
            </a:r>
            <a:r>
              <a:rPr lang="it-IT" altLang="it-IT" sz="2400" b="1" u="sng" dirty="0">
                <a:solidFill>
                  <a:srgbClr val="0000FF"/>
                </a:solidFill>
                <a:latin typeface="Arial Narrow" panose="020B0606020202030204" pitchFamily="34" charset="0"/>
              </a:rPr>
              <a:t>tracciante</a:t>
            </a:r>
            <a:r>
              <a:rPr lang="it-IT" altLang="it-IT" sz="1800" dirty="0">
                <a:latin typeface="Arial Narrow" panose="020B0606020202030204" pitchFamily="34" charset="0"/>
              </a:rPr>
              <a:t> viene ottenuto legando un “</a:t>
            </a:r>
            <a:r>
              <a:rPr lang="it-IT" altLang="it-IT" sz="1800" dirty="0" err="1">
                <a:latin typeface="Arial Narrow" panose="020B0606020202030204" pitchFamily="34" charset="0"/>
              </a:rPr>
              <a:t>label</a:t>
            </a:r>
            <a:r>
              <a:rPr lang="it-IT" altLang="it-IT" sz="1800" dirty="0">
                <a:latin typeface="Arial Narrow" panose="020B0606020202030204" pitchFamily="34" charset="0"/>
              </a:rPr>
              <a:t>” opportuno (specie facilmente rivelabile con una opportuna tecnica analitica) all’antigene, ad un derivato dell’antigene o ad un anticorpo.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3568" y="1484784"/>
            <a:ext cx="7560840" cy="224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it-IT" altLang="it-IT" sz="2000" dirty="0">
                <a:latin typeface="Arial Narrow" panose="020B0606020202030204" pitchFamily="34" charset="0"/>
              </a:rPr>
              <a:t>Il tracciante deve essere una molecola caratterizzata da un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elevato rapporto segnale/massa</a:t>
            </a:r>
            <a:r>
              <a:rPr lang="it-IT" altLang="it-IT" sz="2400" b="1" dirty="0">
                <a:latin typeface="Arial Narrow" panose="020B0606020202030204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 Narrow" panose="020B0606020202030204" pitchFamily="34" charset="0"/>
              </a:rPr>
              <a:t>Questo permette di ottenere </a:t>
            </a:r>
            <a:r>
              <a:rPr lang="it-IT" altLang="it-IT" sz="2000" b="1" dirty="0">
                <a:latin typeface="Arial Narrow" panose="020B0606020202030204" pitchFamily="34" charset="0"/>
              </a:rPr>
              <a:t>un segnale altamente rivelabile anche in presenza di piccole quantità di tracciante</a:t>
            </a:r>
            <a:r>
              <a:rPr lang="it-IT" altLang="it-IT" sz="2000" dirty="0">
                <a:latin typeface="Arial Narrow" panose="020B0606020202030204" pitchFamily="34" charset="0"/>
              </a:rPr>
              <a:t>, abbassando il limite di rivelazione del metodo.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916238" y="476250"/>
            <a:ext cx="3402012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Narrow" panose="020B0606020202030204" pitchFamily="34" charset="0"/>
              </a:rPr>
              <a:t>LABEL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52538"/>
            <a:ext cx="7772400" cy="1600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</a:rPr>
              <a:t>Elevata specificità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>
                <a:solidFill>
                  <a:srgbClr val="0000FF"/>
                </a:solidFill>
              </a:rPr>
              <a:t>Basso limite di rivelazione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</a:rPr>
              <a:t>Alta produttività analitica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</a:rPr>
              <a:t>Possibilità di automazione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112862" y="2964498"/>
            <a:ext cx="859436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Impiego di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traccianti</a:t>
            </a:r>
            <a:r>
              <a:rPr lang="it-IT" altLang="it-IT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it-IT" altLang="it-IT" sz="2000" dirty="0">
                <a:latin typeface="+mn-lt"/>
              </a:rPr>
              <a:t>cioè reattivi con elevato rapporto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</a:rPr>
              <a:t>segnale/massa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98119" y="3776253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b="1" dirty="0">
                <a:latin typeface="+mn-lt"/>
              </a:rPr>
              <a:t>Traccianti</a:t>
            </a:r>
            <a:r>
              <a:rPr lang="it-IT" altLang="it-IT" sz="2000" dirty="0">
                <a:latin typeface="+mn-lt"/>
              </a:rPr>
              <a:t>: Ag o Ab coniugati chimicamente con un marcatore (“</a:t>
            </a:r>
            <a:r>
              <a:rPr lang="it-IT" altLang="it-IT" sz="2000" dirty="0" err="1">
                <a:latin typeface="+mn-lt"/>
              </a:rPr>
              <a:t>label</a:t>
            </a:r>
            <a:r>
              <a:rPr lang="it-IT" altLang="it-IT" sz="2000" dirty="0">
                <a:latin typeface="+mn-lt"/>
              </a:rPr>
              <a:t>”)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504" y="479522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  <a:sym typeface="Symbol" panose="05050102010706020507" pitchFamily="18" charset="2"/>
              </a:rPr>
              <a:t> </a:t>
            </a:r>
            <a:r>
              <a:rPr lang="it-IT" altLang="it-IT" sz="2000" dirty="0">
                <a:latin typeface="+mn-lt"/>
              </a:rPr>
              <a:t>Piccoli volumi di campione</a:t>
            </a:r>
          </a:p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  <a:sym typeface="Symbol" panose="05050102010706020507" pitchFamily="18" charset="2"/>
              </a:rPr>
              <a:t> </a:t>
            </a:r>
            <a:r>
              <a:rPr lang="it-IT" altLang="it-IT" sz="2000" dirty="0">
                <a:latin typeface="+mn-lt"/>
              </a:rPr>
              <a:t>Piccoli volumi di reagenti (riduzione dei costi)</a:t>
            </a:r>
          </a:p>
          <a:p>
            <a:pPr eaLnBrk="1" hangingPunct="1">
              <a:spcBef>
                <a:spcPct val="0"/>
              </a:spcBef>
              <a:buFontTx/>
              <a:buChar char=" "/>
            </a:pPr>
            <a:endParaRPr lang="it-IT" altLang="it-IT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  <a:sym typeface="Symbol" panose="05050102010706020507" pitchFamily="18" charset="2"/>
              </a:rPr>
              <a:t> </a:t>
            </a:r>
            <a:r>
              <a:rPr lang="it-IT" altLang="it-IT" sz="2000" dirty="0">
                <a:latin typeface="+mn-lt"/>
                <a:sym typeface="+mn-ea"/>
              </a:rPr>
              <a:t>Diagnosi precoce</a:t>
            </a:r>
            <a:endParaRPr lang="it-IT" altLang="it-IT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  <a:sym typeface="Symbol" panose="05050102010706020507" pitchFamily="18" charset="2"/>
              </a:rPr>
              <a:t> </a:t>
            </a:r>
            <a:r>
              <a:rPr lang="it-IT" altLang="it-IT" sz="2000" dirty="0">
                <a:latin typeface="+mn-lt"/>
                <a:sym typeface="+mn-ea"/>
              </a:rPr>
              <a:t>Determinazione di sostanze in tracce</a:t>
            </a:r>
            <a:endParaRPr lang="it-IT" altLang="it-IT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Char char=" "/>
            </a:pPr>
            <a:endParaRPr lang="it-IT" altLang="it-IT" sz="2000" dirty="0">
              <a:latin typeface="+mn-lt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rot="18914506" flipH="1">
            <a:off x="4418807" y="4425381"/>
            <a:ext cx="306388" cy="306387"/>
          </a:xfrm>
          <a:prstGeom prst="line">
            <a:avLst/>
          </a:prstGeom>
          <a:noFill/>
          <a:ln w="101600">
            <a:solidFill>
              <a:srgbClr val="0000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57200" y="205771"/>
            <a:ext cx="8229600" cy="702949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  <a:latin typeface="+mn-lt"/>
              </a:rPr>
              <a:t>VANTAGGI DEI METODI IMMUNOMETRICI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837094"/>
            <a:ext cx="8424936" cy="520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it-IT" altLang="it-IT" sz="2000" b="1" dirty="0"/>
              <a:t>- Isotopi radioattivi </a:t>
            </a:r>
          </a:p>
          <a:p>
            <a:pPr algn="just" eaLnBrk="1" hangingPunct="1"/>
            <a:r>
              <a:rPr lang="it-IT" altLang="it-IT" dirty="0"/>
              <a:t>(</a:t>
            </a:r>
            <a:r>
              <a:rPr lang="it-IT" altLang="it-IT" baseline="30000" dirty="0"/>
              <a:t>125</a:t>
            </a:r>
            <a:r>
              <a:rPr lang="it-IT" altLang="it-IT" dirty="0"/>
              <a:t>I, </a:t>
            </a:r>
            <a:r>
              <a:rPr lang="it-IT" altLang="it-IT" baseline="30000" dirty="0"/>
              <a:t>3</a:t>
            </a:r>
            <a:r>
              <a:rPr lang="it-IT" altLang="it-IT" dirty="0"/>
              <a:t>H)</a:t>
            </a:r>
          </a:p>
          <a:p>
            <a:pPr algn="just" eaLnBrk="1" hangingPunct="1"/>
            <a:endParaRPr lang="it-IT" altLang="it-IT" dirty="0"/>
          </a:p>
          <a:p>
            <a:pPr algn="just" eaLnBrk="1" hangingPunct="1"/>
            <a:r>
              <a:rPr lang="it-IT" altLang="it-IT" sz="2000" b="1" dirty="0"/>
              <a:t>- </a:t>
            </a:r>
            <a:r>
              <a:rPr lang="it-IT" altLang="it-IT" sz="2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ang="5400000" scaled="0"/>
                </a:gradFill>
                <a:effectLst/>
              </a:rPr>
              <a:t>Molecole fluorescenti</a:t>
            </a:r>
          </a:p>
          <a:p>
            <a:pPr algn="just" eaLnBrk="1" hangingPunct="1"/>
            <a:r>
              <a:rPr lang="it-IT" altLang="it-IT" dirty="0"/>
              <a:t> - fluorescenza convenzionale (fluoresceina, rodamina)</a:t>
            </a:r>
          </a:p>
          <a:p>
            <a:pPr algn="just" eaLnBrk="1" hangingPunct="1"/>
            <a:r>
              <a:rPr lang="it-IT" altLang="it-IT" dirty="0"/>
              <a:t> - fluorescenza a risoluzione temporale (chelati di ioni lantanidi: Eu</a:t>
            </a:r>
            <a:r>
              <a:rPr lang="it-IT" altLang="it-IT" baseline="30000" dirty="0"/>
              <a:t>3+</a:t>
            </a:r>
            <a:r>
              <a:rPr lang="it-IT" altLang="it-IT" dirty="0"/>
              <a:t>, Tb</a:t>
            </a:r>
            <a:r>
              <a:rPr lang="it-IT" altLang="it-IT" baseline="30000" dirty="0"/>
              <a:t>3+</a:t>
            </a:r>
            <a:r>
              <a:rPr lang="it-IT" altLang="it-IT" dirty="0"/>
              <a:t>)</a:t>
            </a:r>
          </a:p>
          <a:p>
            <a:pPr algn="just" eaLnBrk="1" hangingPunct="1"/>
            <a:r>
              <a:rPr lang="it-IT" altLang="it-IT" dirty="0"/>
              <a:t> - fluorescenza polarizzata (fluoresceina)</a:t>
            </a:r>
          </a:p>
          <a:p>
            <a:pPr algn="just" eaLnBrk="1" hangingPunct="1"/>
            <a:endParaRPr lang="it-IT" altLang="it-IT" sz="2000" dirty="0"/>
          </a:p>
          <a:p>
            <a:pPr marL="285750" indent="-285750" algn="just" eaLnBrk="1" hangingPunct="1">
              <a:buFontTx/>
              <a:buChar char="-"/>
            </a:pPr>
            <a:r>
              <a:rPr lang="it-IT" alt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Molecole </a:t>
            </a:r>
            <a:r>
              <a:rPr lang="it-IT" altLang="it-IT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chemiluminescenti</a:t>
            </a:r>
            <a:r>
              <a:rPr lang="it-IT" alt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just" eaLnBrk="1" hangingPunct="1"/>
            <a:r>
              <a:rPr lang="it-IT" altLang="it-IT" dirty="0"/>
              <a:t>(</a:t>
            </a:r>
            <a:r>
              <a:rPr lang="it-IT" altLang="it-IT" dirty="0" err="1"/>
              <a:t>luminolo</a:t>
            </a:r>
            <a:r>
              <a:rPr lang="it-IT" altLang="it-IT" dirty="0"/>
              <a:t>, esteri di </a:t>
            </a:r>
            <a:r>
              <a:rPr lang="it-IT" altLang="it-IT" dirty="0" err="1"/>
              <a:t>acridinio</a:t>
            </a:r>
            <a:r>
              <a:rPr lang="it-IT" altLang="it-IT" dirty="0"/>
              <a:t>)</a:t>
            </a:r>
          </a:p>
          <a:p>
            <a:pPr algn="just" eaLnBrk="1" hangingPunct="1"/>
            <a:endParaRPr lang="it-IT" altLang="it-IT" dirty="0"/>
          </a:p>
          <a:p>
            <a:pPr algn="just" eaLnBrk="1" hangingPunct="1"/>
            <a:endParaRPr lang="it-IT" altLang="it-IT" dirty="0"/>
          </a:p>
          <a:p>
            <a:pPr algn="just" eaLnBrk="1" hangingPunct="1"/>
            <a:r>
              <a:rPr lang="it-IT" alt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</a:t>
            </a:r>
            <a:r>
              <a:rPr lang="it-IT" altLang="it-IT" sz="2800" b="1" dirty="0">
                <a:solidFill>
                  <a:srgbClr val="0000FF"/>
                </a:solidFill>
              </a:rPr>
              <a:t> </a:t>
            </a:r>
            <a:r>
              <a:rPr lang="it-IT" altLang="it-IT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Enzimi</a:t>
            </a:r>
            <a:r>
              <a:rPr lang="it-IT" altLang="it-IT" sz="2800" dirty="0">
                <a:solidFill>
                  <a:srgbClr val="0000FF"/>
                </a:solidFill>
              </a:rPr>
              <a:t> </a:t>
            </a:r>
          </a:p>
          <a:p>
            <a:pPr algn="just" eaLnBrk="1" hangingPunct="1"/>
            <a:r>
              <a:rPr lang="it-IT" altLang="it-IT" dirty="0"/>
              <a:t>(</a:t>
            </a:r>
            <a:r>
              <a:rPr lang="it-IT" altLang="it-IT" dirty="0" err="1"/>
              <a:t>perossidasi</a:t>
            </a:r>
            <a:r>
              <a:rPr lang="it-IT" altLang="it-IT" dirty="0"/>
              <a:t>, fosfatasi alcalina, </a:t>
            </a:r>
            <a:r>
              <a:rPr lang="it-IT" altLang="it-IT" dirty="0">
                <a:latin typeface="Symbol" panose="05050102010706020507" pitchFamily="18" charset="2"/>
              </a:rPr>
              <a:t>b</a:t>
            </a:r>
            <a:r>
              <a:rPr lang="it-IT" altLang="it-IT" dirty="0"/>
              <a:t>-</a:t>
            </a:r>
            <a:r>
              <a:rPr lang="it-IT" altLang="it-IT" dirty="0" err="1"/>
              <a:t>galattosidasi</a:t>
            </a:r>
            <a:r>
              <a:rPr lang="it-IT" altLang="it-IT" dirty="0"/>
              <a:t>) determinabili con substrati</a:t>
            </a:r>
          </a:p>
          <a:p>
            <a:pPr algn="just" eaLnBrk="1" hangingPunct="1"/>
            <a:r>
              <a:rPr lang="it-IT" altLang="it-IT" dirty="0"/>
              <a:t>  - </a:t>
            </a:r>
            <a:r>
              <a:rPr lang="it-IT" altLang="it-IT" dirty="0" err="1"/>
              <a:t>cromogenici</a:t>
            </a:r>
            <a:endParaRPr lang="it-IT" altLang="it-IT" dirty="0"/>
          </a:p>
          <a:p>
            <a:pPr algn="just" eaLnBrk="1" hangingPunct="1"/>
            <a:r>
              <a:rPr lang="it-IT" altLang="it-IT" dirty="0"/>
              <a:t>  - fluorescenti</a:t>
            </a:r>
          </a:p>
          <a:p>
            <a:pPr algn="just" eaLnBrk="1" hangingPunct="1"/>
            <a:r>
              <a:rPr lang="it-IT" altLang="it-IT" dirty="0"/>
              <a:t>  - </a:t>
            </a:r>
            <a:r>
              <a:rPr lang="it-IT" altLang="it-IT" dirty="0" err="1"/>
              <a:t>chemiluminescenti</a:t>
            </a:r>
            <a:endParaRPr lang="it-IT" altLang="it-IT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71800" y="116632"/>
            <a:ext cx="3402012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/>
              <a:t>LABEL</a:t>
            </a:r>
          </a:p>
        </p:txBody>
      </p:sp>
      <p:pic>
        <p:nvPicPr>
          <p:cNvPr id="51202" name="Picture 2" descr="http://amal.net/wp-content/uploads/2014/01/hazard-poison-radioac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50580" y="764704"/>
            <a:ext cx="720080" cy="5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Text Box 27"/>
          <p:cNvSpPr txBox="1">
            <a:spLocks noChangeArrowheads="1"/>
          </p:cNvSpPr>
          <p:nvPr/>
        </p:nvSpPr>
        <p:spPr bwMode="auto">
          <a:xfrm>
            <a:off x="1764030" y="116840"/>
            <a:ext cx="5778500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400" b="1">
                <a:latin typeface="Arial Narrow" panose="020B0606020202030204" pitchFamily="34" charset="0"/>
              </a:rPr>
              <a:t>METODI IMMUNOENZIMATICI (EIA)</a:t>
            </a:r>
          </a:p>
        </p:txBody>
      </p:sp>
      <p:sp>
        <p:nvSpPr>
          <p:cNvPr id="52" name="Saetta 51"/>
          <p:cNvSpPr/>
          <p:nvPr/>
        </p:nvSpPr>
        <p:spPr bwMode="auto">
          <a:xfrm rot="15821749">
            <a:off x="2302253" y="3447074"/>
            <a:ext cx="400232" cy="475613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364362" y="1011849"/>
            <a:ext cx="4289170" cy="30505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>
                <a:cs typeface="Arial" panose="020B0604020202020204" pitchFamily="34" charset="0"/>
                <a:sym typeface="+mn-ea"/>
              </a:rPr>
              <a:t>L’attività catalitica dell’enzima permette di amplificare il segnale analitico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it-IT" altLang="it-IT" sz="1600" b="1" dirty="0">
              <a:cs typeface="Arial" panose="020B0604020202020204" pitchFamily="34" charset="0"/>
              <a:sym typeface="+mn-ea"/>
            </a:endParaRPr>
          </a:p>
          <a:p>
            <a:pPr marL="285750" indent="-2857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it-IT" altLang="it-IT" sz="1600" u="sng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un solo enzima genera moltissime molecole di prodotto</a:t>
            </a:r>
            <a:r>
              <a:rPr lang="it-IT" altLang="it-IT" sz="1600" dirty="0">
                <a:cs typeface="Arial" panose="020B0604020202020204" pitchFamily="34" charset="0"/>
                <a:sym typeface="+mn-ea"/>
              </a:rPr>
              <a:t>.</a:t>
            </a:r>
          </a:p>
          <a:p>
            <a:pPr marL="285750" indent="-285750" algn="just" eaLnBrk="1" hangingPunct="1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it-IT" altLang="it-IT" sz="1600" dirty="0">
                <a:cs typeface="Arial" panose="020B0604020202020204" pitchFamily="34" charset="0"/>
                <a:sym typeface="+mn-ea"/>
              </a:rPr>
              <a:t> </a:t>
            </a:r>
            <a:endParaRPr lang="it-IT" altLang="it-IT" sz="16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>
                <a:cs typeface="Arial" panose="020B0604020202020204" pitchFamily="34" charset="0"/>
                <a:sym typeface="+mn-ea"/>
              </a:rPr>
              <a:t>Il </a:t>
            </a:r>
            <a:r>
              <a:rPr lang="it-IT" altLang="it-IT" sz="1600" b="1" dirty="0">
                <a:cs typeface="Arial" panose="020B0604020202020204" pitchFamily="34" charset="0"/>
                <a:sym typeface="+mn-ea"/>
              </a:rPr>
              <a:t>limite di rivelazione </a:t>
            </a:r>
            <a:r>
              <a:rPr lang="it-IT" altLang="it-IT" sz="1600" dirty="0">
                <a:cs typeface="Arial" panose="020B0604020202020204" pitchFamily="34" charset="0"/>
                <a:sym typeface="+mn-ea"/>
              </a:rPr>
              <a:t>del metodo è quindi significativamente inferiore rispetto ai metodi basati sull’uso di substrati enzimatici o molecole fluorescenti o </a:t>
            </a:r>
            <a:r>
              <a:rPr lang="it-IT" altLang="it-IT" sz="1600" dirty="0" err="1">
                <a:cs typeface="Arial" panose="020B0604020202020204" pitchFamily="34" charset="0"/>
                <a:sym typeface="+mn-ea"/>
              </a:rPr>
              <a:t>chemiluminescenti</a:t>
            </a:r>
            <a:r>
              <a:rPr lang="it-IT" altLang="it-IT" sz="1600" dirty="0">
                <a:cs typeface="Arial" panose="020B0604020202020204" pitchFamily="34" charset="0"/>
                <a:sym typeface="+mn-ea"/>
              </a:rPr>
              <a:t> come marcatori.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5BC5AE3-86D4-34CA-FC3A-008077234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" y="874906"/>
            <a:ext cx="3168650" cy="193124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9A008BF4-6AA4-1743-597D-606B8B4A5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292" y="2204492"/>
            <a:ext cx="144463" cy="144462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696975F8-0784-9AC7-3E9D-7CED6037BF03}"/>
              </a:ext>
            </a:extLst>
          </p:cNvPr>
          <p:cNvSpPr>
            <a:spLocks noChangeArrowheads="1"/>
          </p:cNvSpPr>
          <p:nvPr/>
        </p:nvSpPr>
        <p:spPr bwMode="auto">
          <a:xfrm rot="10524505">
            <a:off x="1057592" y="2202904"/>
            <a:ext cx="144463" cy="144463"/>
          </a:xfrm>
          <a:prstGeom prst="ellipse">
            <a:avLst/>
          </a:prstGeom>
          <a:gradFill rotWithShape="1">
            <a:gsLst>
              <a:gs pos="0">
                <a:srgbClr val="FFBAA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pSp>
        <p:nvGrpSpPr>
          <p:cNvPr id="25" name="Group 26">
            <a:extLst>
              <a:ext uri="{FF2B5EF4-FFF2-40B4-BE49-F238E27FC236}">
                <a16:creationId xmlns:a16="http://schemas.microsoft.com/office/drawing/2014/main" id="{00E2F26D-244A-3A4D-12DC-369913D13104}"/>
              </a:ext>
            </a:extLst>
          </p:cNvPr>
          <p:cNvGrpSpPr/>
          <p:nvPr/>
        </p:nvGrpSpPr>
        <p:grpSpPr bwMode="auto">
          <a:xfrm>
            <a:off x="690251" y="1495338"/>
            <a:ext cx="476250" cy="723900"/>
            <a:chOff x="3744" y="1349"/>
            <a:chExt cx="300" cy="456"/>
          </a:xfrm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5CB92808-4001-E2CF-9346-A32521A6F2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3744" y="1349"/>
              <a:ext cx="182" cy="182"/>
            </a:xfrm>
            <a:prstGeom prst="ellipse">
              <a:avLst/>
            </a:prstGeom>
            <a:solidFill>
              <a:srgbClr val="66FF33"/>
            </a:soli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3CC92AA-A414-2B7E-A88C-E9337D8FD641}"/>
                </a:ext>
              </a:extLst>
            </p:cNvPr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28" name="Group 29">
            <a:extLst>
              <a:ext uri="{FF2B5EF4-FFF2-40B4-BE49-F238E27FC236}">
                <a16:creationId xmlns:a16="http://schemas.microsoft.com/office/drawing/2014/main" id="{636E0FC0-1F63-CE4A-0AFC-4E3DEE95999D}"/>
              </a:ext>
            </a:extLst>
          </p:cNvPr>
          <p:cNvGrpSpPr/>
          <p:nvPr/>
        </p:nvGrpSpPr>
        <p:grpSpPr bwMode="auto">
          <a:xfrm>
            <a:off x="2238698" y="1499643"/>
            <a:ext cx="492125" cy="709613"/>
            <a:chOff x="3734" y="1358"/>
            <a:chExt cx="310" cy="447"/>
          </a:xfrm>
        </p:grpSpPr>
        <p:sp>
          <p:nvSpPr>
            <p:cNvPr id="29" name="Oval 30">
              <a:extLst>
                <a:ext uri="{FF2B5EF4-FFF2-40B4-BE49-F238E27FC236}">
                  <a16:creationId xmlns:a16="http://schemas.microsoft.com/office/drawing/2014/main" id="{F952FDDF-6C32-CEF7-BB67-A8DF6A896C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24505">
              <a:off x="3734" y="1358"/>
              <a:ext cx="182" cy="182"/>
            </a:xfrm>
            <a:prstGeom prst="ellipse">
              <a:avLst/>
            </a:prstGeom>
            <a:solidFill>
              <a:srgbClr val="66FF33"/>
            </a:solidFill>
            <a:ln w="31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326BB5B-3F5D-3581-ED9D-FE6DF3B83DD4}"/>
                </a:ext>
              </a:extLst>
            </p:cNvPr>
            <p:cNvSpPr/>
            <p:nvPr/>
          </p:nvSpPr>
          <p:spPr bwMode="auto">
            <a:xfrm flipV="1">
              <a:off x="3790" y="1518"/>
              <a:ext cx="254" cy="28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D5453C66-2DDC-2CEB-9443-98AEBD4CA893}"/>
              </a:ext>
            </a:extLst>
          </p:cNvPr>
          <p:cNvGrpSpPr/>
          <p:nvPr/>
        </p:nvGrpSpPr>
        <p:grpSpPr bwMode="auto">
          <a:xfrm>
            <a:off x="167005" y="2345782"/>
            <a:ext cx="3181350" cy="681038"/>
            <a:chOff x="2925" y="2596"/>
            <a:chExt cx="2004" cy="429"/>
          </a:xfrm>
        </p:grpSpPr>
        <p:sp>
          <p:nvSpPr>
            <p:cNvPr id="32" name="Rectangle 33" descr="Diagonali larghe verso l'alto">
              <a:extLst>
                <a:ext uri="{FF2B5EF4-FFF2-40B4-BE49-F238E27FC236}">
                  <a16:creationId xmlns:a16="http://schemas.microsoft.com/office/drawing/2014/main" id="{8C1AF3CB-3BB5-397F-56BF-3B441664E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2886"/>
              <a:ext cx="1996" cy="139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AF08522E-533D-AC71-4C19-202B27640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886"/>
              <a:ext cx="1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FDEB291-69E8-AFED-88F3-0C3FCCDF695E}"/>
                </a:ext>
              </a:extLst>
            </p:cNvPr>
            <p:cNvSpPr/>
            <p:nvPr/>
          </p:nvSpPr>
          <p:spPr bwMode="auto">
            <a:xfrm>
              <a:off x="2978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4DEFC2ED-43D8-9E6C-0E82-9423C15476A9}"/>
                </a:ext>
              </a:extLst>
            </p:cNvPr>
            <p:cNvSpPr/>
            <p:nvPr/>
          </p:nvSpPr>
          <p:spPr bwMode="auto">
            <a:xfrm>
              <a:off x="3304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15E881F-4BED-7438-0ED2-2E1BADC0151B}"/>
                </a:ext>
              </a:extLst>
            </p:cNvPr>
            <p:cNvSpPr/>
            <p:nvPr/>
          </p:nvSpPr>
          <p:spPr bwMode="auto">
            <a:xfrm>
              <a:off x="3630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0D5D0316-FCB0-F278-7618-8D6CDD828963}"/>
                </a:ext>
              </a:extLst>
            </p:cNvPr>
            <p:cNvSpPr/>
            <p:nvPr/>
          </p:nvSpPr>
          <p:spPr bwMode="auto">
            <a:xfrm>
              <a:off x="3956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9B1A2BBF-1089-2D3D-F09E-122EDFF654D9}"/>
                </a:ext>
              </a:extLst>
            </p:cNvPr>
            <p:cNvSpPr/>
            <p:nvPr/>
          </p:nvSpPr>
          <p:spPr bwMode="auto">
            <a:xfrm>
              <a:off x="4282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40D2D3C-069D-0CD4-72A7-16A57A382B23}"/>
                </a:ext>
              </a:extLst>
            </p:cNvPr>
            <p:cNvSpPr/>
            <p:nvPr/>
          </p:nvSpPr>
          <p:spPr bwMode="auto">
            <a:xfrm>
              <a:off x="4609" y="2596"/>
              <a:ext cx="254" cy="287"/>
            </a:xfrm>
            <a:custGeom>
              <a:avLst/>
              <a:gdLst>
                <a:gd name="T0" fmla="*/ 9 w 2528"/>
                <a:gd name="T1" fmla="*/ 14 h 2856"/>
                <a:gd name="T2" fmla="*/ 9 w 2528"/>
                <a:gd name="T3" fmla="*/ 26 h 2856"/>
                <a:gd name="T4" fmla="*/ 13 w 2528"/>
                <a:gd name="T5" fmla="*/ 29 h 2856"/>
                <a:gd name="T6" fmla="*/ 16 w 2528"/>
                <a:gd name="T7" fmla="*/ 26 h 2856"/>
                <a:gd name="T8" fmla="*/ 16 w 2528"/>
                <a:gd name="T9" fmla="*/ 14 h 2856"/>
                <a:gd name="T10" fmla="*/ 24 w 2528"/>
                <a:gd name="T11" fmla="*/ 6 h 2856"/>
                <a:gd name="T12" fmla="*/ 24 w 2528"/>
                <a:gd name="T13" fmla="*/ 1 h 2856"/>
                <a:gd name="T14" fmla="*/ 20 w 2528"/>
                <a:gd name="T15" fmla="*/ 1 h 2856"/>
                <a:gd name="T16" fmla="*/ 13 w 2528"/>
                <a:gd name="T17" fmla="*/ 8 h 2856"/>
                <a:gd name="T18" fmla="*/ 6 w 2528"/>
                <a:gd name="T19" fmla="*/ 1 h 2856"/>
                <a:gd name="T20" fmla="*/ 2 w 2528"/>
                <a:gd name="T21" fmla="*/ 1 h 2856"/>
                <a:gd name="T22" fmla="*/ 1 w 2528"/>
                <a:gd name="T23" fmla="*/ 6 h 2856"/>
                <a:gd name="T24" fmla="*/ 9 w 2528"/>
                <a:gd name="T25" fmla="*/ 14 h 2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6" name="Saetta 55">
            <a:extLst>
              <a:ext uri="{FF2B5EF4-FFF2-40B4-BE49-F238E27FC236}">
                <a16:creationId xmlns:a16="http://schemas.microsoft.com/office/drawing/2014/main" id="{975503A4-FCC2-CD9D-0C5E-53BD1A53BFBD}"/>
              </a:ext>
            </a:extLst>
          </p:cNvPr>
          <p:cNvSpPr/>
          <p:nvPr/>
        </p:nvSpPr>
        <p:spPr bwMode="auto">
          <a:xfrm rot="15821749">
            <a:off x="913455" y="1050556"/>
            <a:ext cx="400232" cy="475613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57" name="Saetta 56">
            <a:extLst>
              <a:ext uri="{FF2B5EF4-FFF2-40B4-BE49-F238E27FC236}">
                <a16:creationId xmlns:a16="http://schemas.microsoft.com/office/drawing/2014/main" id="{EE968E86-CEC7-BCEB-53AB-E77C24E5BFF1}"/>
              </a:ext>
            </a:extLst>
          </p:cNvPr>
          <p:cNvSpPr/>
          <p:nvPr/>
        </p:nvSpPr>
        <p:spPr bwMode="auto">
          <a:xfrm rot="15821749">
            <a:off x="2485082" y="1049345"/>
            <a:ext cx="400232" cy="475613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60" name="Freeform 28">
            <a:extLst>
              <a:ext uri="{FF2B5EF4-FFF2-40B4-BE49-F238E27FC236}">
                <a16:creationId xmlns:a16="http://schemas.microsoft.com/office/drawing/2014/main" id="{A2F37057-ED65-421E-A6FE-C1FEF47AC274}"/>
              </a:ext>
            </a:extLst>
          </p:cNvPr>
          <p:cNvSpPr/>
          <p:nvPr/>
        </p:nvSpPr>
        <p:spPr bwMode="auto">
          <a:xfrm flipV="1">
            <a:off x="1539466" y="3994178"/>
            <a:ext cx="403225" cy="455613"/>
          </a:xfrm>
          <a:custGeom>
            <a:avLst/>
            <a:gdLst>
              <a:gd name="T0" fmla="*/ 938 w 2528"/>
              <a:gd name="T1" fmla="*/ 1376 h 2856"/>
              <a:gd name="T2" fmla="*/ 938 w 2528"/>
              <a:gd name="T3" fmla="*/ 2576 h 2856"/>
              <a:gd name="T4" fmla="*/ 1254 w 2528"/>
              <a:gd name="T5" fmla="*/ 2854 h 2856"/>
              <a:gd name="T6" fmla="*/ 1619 w 2528"/>
              <a:gd name="T7" fmla="*/ 2566 h 2856"/>
              <a:gd name="T8" fmla="*/ 1619 w 2528"/>
              <a:gd name="T9" fmla="*/ 1366 h 2856"/>
              <a:gd name="T10" fmla="*/ 2406 w 2528"/>
              <a:gd name="T11" fmla="*/ 551 h 2856"/>
              <a:gd name="T12" fmla="*/ 2349 w 2528"/>
              <a:gd name="T13" fmla="*/ 137 h 2856"/>
              <a:gd name="T14" fmla="*/ 1955 w 2528"/>
              <a:gd name="T15" fmla="*/ 109 h 2856"/>
              <a:gd name="T16" fmla="*/ 1273 w 2528"/>
              <a:gd name="T17" fmla="*/ 781 h 2856"/>
              <a:gd name="T18" fmla="*/ 601 w 2528"/>
              <a:gd name="T19" fmla="*/ 109 h 2856"/>
              <a:gd name="T20" fmla="*/ 189 w 2528"/>
              <a:gd name="T21" fmla="*/ 128 h 2856"/>
              <a:gd name="T22" fmla="*/ 131 w 2528"/>
              <a:gd name="T23" fmla="*/ 560 h 2856"/>
              <a:gd name="T24" fmla="*/ 938 w 2528"/>
              <a:gd name="T25" fmla="*/ 1376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5600" name="Freeform 28">
            <a:extLst>
              <a:ext uri="{FF2B5EF4-FFF2-40B4-BE49-F238E27FC236}">
                <a16:creationId xmlns:a16="http://schemas.microsoft.com/office/drawing/2014/main" id="{2E8E4BE4-247C-25A7-F9C4-A0DC5D834E91}"/>
              </a:ext>
            </a:extLst>
          </p:cNvPr>
          <p:cNvSpPr/>
          <p:nvPr/>
        </p:nvSpPr>
        <p:spPr bwMode="auto">
          <a:xfrm flipV="1">
            <a:off x="1269567" y="5792970"/>
            <a:ext cx="403225" cy="455613"/>
          </a:xfrm>
          <a:custGeom>
            <a:avLst/>
            <a:gdLst>
              <a:gd name="T0" fmla="*/ 938 w 2528"/>
              <a:gd name="T1" fmla="*/ 1376 h 2856"/>
              <a:gd name="T2" fmla="*/ 938 w 2528"/>
              <a:gd name="T3" fmla="*/ 2576 h 2856"/>
              <a:gd name="T4" fmla="*/ 1254 w 2528"/>
              <a:gd name="T5" fmla="*/ 2854 h 2856"/>
              <a:gd name="T6" fmla="*/ 1619 w 2528"/>
              <a:gd name="T7" fmla="*/ 2566 h 2856"/>
              <a:gd name="T8" fmla="*/ 1619 w 2528"/>
              <a:gd name="T9" fmla="*/ 1366 h 2856"/>
              <a:gd name="T10" fmla="*/ 2406 w 2528"/>
              <a:gd name="T11" fmla="*/ 551 h 2856"/>
              <a:gd name="T12" fmla="*/ 2349 w 2528"/>
              <a:gd name="T13" fmla="*/ 137 h 2856"/>
              <a:gd name="T14" fmla="*/ 1955 w 2528"/>
              <a:gd name="T15" fmla="*/ 109 h 2856"/>
              <a:gd name="T16" fmla="*/ 1273 w 2528"/>
              <a:gd name="T17" fmla="*/ 781 h 2856"/>
              <a:gd name="T18" fmla="*/ 601 w 2528"/>
              <a:gd name="T19" fmla="*/ 109 h 2856"/>
              <a:gd name="T20" fmla="*/ 189 w 2528"/>
              <a:gd name="T21" fmla="*/ 128 h 2856"/>
              <a:gd name="T22" fmla="*/ 131 w 2528"/>
              <a:gd name="T23" fmla="*/ 560 h 2856"/>
              <a:gd name="T24" fmla="*/ 938 w 2528"/>
              <a:gd name="T25" fmla="*/ 1376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28" h="2856">
                <a:moveTo>
                  <a:pt x="938" y="1376"/>
                </a:moveTo>
                <a:lnTo>
                  <a:pt x="938" y="2576"/>
                </a:lnTo>
                <a:cubicBezTo>
                  <a:pt x="991" y="2822"/>
                  <a:pt x="1141" y="2856"/>
                  <a:pt x="1254" y="2854"/>
                </a:cubicBezTo>
                <a:cubicBezTo>
                  <a:pt x="1372" y="2854"/>
                  <a:pt x="1560" y="2803"/>
                  <a:pt x="1619" y="2566"/>
                </a:cubicBezTo>
                <a:lnTo>
                  <a:pt x="1619" y="1366"/>
                </a:lnTo>
                <a:lnTo>
                  <a:pt x="2406" y="551"/>
                </a:lnTo>
                <a:cubicBezTo>
                  <a:pt x="2528" y="346"/>
                  <a:pt x="2424" y="211"/>
                  <a:pt x="2349" y="137"/>
                </a:cubicBezTo>
                <a:cubicBezTo>
                  <a:pt x="2274" y="63"/>
                  <a:pt x="2105" y="34"/>
                  <a:pt x="1955" y="109"/>
                </a:cubicBezTo>
                <a:lnTo>
                  <a:pt x="1273" y="781"/>
                </a:lnTo>
                <a:lnTo>
                  <a:pt x="601" y="109"/>
                </a:lnTo>
                <a:cubicBezTo>
                  <a:pt x="420" y="0"/>
                  <a:pt x="267" y="53"/>
                  <a:pt x="189" y="128"/>
                </a:cubicBezTo>
                <a:cubicBezTo>
                  <a:pt x="111" y="203"/>
                  <a:pt x="0" y="349"/>
                  <a:pt x="131" y="560"/>
                </a:cubicBezTo>
                <a:lnTo>
                  <a:pt x="938" y="1376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  <p:grpSp>
        <p:nvGrpSpPr>
          <p:cNvPr id="25632" name="Gruppo 25631">
            <a:extLst>
              <a:ext uri="{FF2B5EF4-FFF2-40B4-BE49-F238E27FC236}">
                <a16:creationId xmlns:a16="http://schemas.microsoft.com/office/drawing/2014/main" id="{53F8DC79-3B50-B797-A475-0191E63B79A0}"/>
              </a:ext>
            </a:extLst>
          </p:cNvPr>
          <p:cNvGrpSpPr/>
          <p:nvPr/>
        </p:nvGrpSpPr>
        <p:grpSpPr>
          <a:xfrm>
            <a:off x="2206943" y="4962877"/>
            <a:ext cx="1679511" cy="1447856"/>
            <a:chOff x="2206943" y="4962877"/>
            <a:chExt cx="1679511" cy="1447856"/>
          </a:xfrm>
        </p:grpSpPr>
        <p:grpSp>
          <p:nvGrpSpPr>
            <p:cNvPr id="6" name="Group 5"/>
            <p:cNvGrpSpPr/>
            <p:nvPr/>
          </p:nvGrpSpPr>
          <p:grpSpPr>
            <a:xfrm>
              <a:off x="2206943" y="5226257"/>
              <a:ext cx="1574015" cy="852373"/>
              <a:chOff x="7848" y="4851"/>
              <a:chExt cx="4966" cy="2377"/>
            </a:xfrm>
          </p:grpSpPr>
          <p:grpSp>
            <p:nvGrpSpPr>
              <p:cNvPr id="25614" name="Group 14"/>
              <p:cNvGrpSpPr/>
              <p:nvPr/>
            </p:nvGrpSpPr>
            <p:grpSpPr bwMode="auto">
              <a:xfrm>
                <a:off x="9128" y="5060"/>
                <a:ext cx="1475" cy="2040"/>
                <a:chOff x="3560" y="2024"/>
                <a:chExt cx="590" cy="816"/>
              </a:xfrm>
            </p:grpSpPr>
            <p:sp>
              <p:nvSpPr>
                <p:cNvPr id="25616" name="Line 15"/>
                <p:cNvSpPr>
                  <a:spLocks noChangeShapeType="1"/>
                </p:cNvSpPr>
                <p:nvPr/>
              </p:nvSpPr>
              <p:spPr bwMode="auto">
                <a:xfrm>
                  <a:off x="3560" y="2024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17" name="Line 16"/>
                <p:cNvSpPr>
                  <a:spLocks noChangeShapeType="1"/>
                </p:cNvSpPr>
                <p:nvPr/>
              </p:nvSpPr>
              <p:spPr bwMode="auto">
                <a:xfrm>
                  <a:off x="3560" y="2160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18" name="Line 17"/>
                <p:cNvSpPr>
                  <a:spLocks noChangeShapeType="1"/>
                </p:cNvSpPr>
                <p:nvPr/>
              </p:nvSpPr>
              <p:spPr bwMode="auto">
                <a:xfrm>
                  <a:off x="3560" y="2296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19" name="Line 18"/>
                <p:cNvSpPr>
                  <a:spLocks noChangeShapeType="1"/>
                </p:cNvSpPr>
                <p:nvPr/>
              </p:nvSpPr>
              <p:spPr bwMode="auto">
                <a:xfrm>
                  <a:off x="3560" y="2432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20" name="Line 19"/>
                <p:cNvSpPr>
                  <a:spLocks noChangeShapeType="1"/>
                </p:cNvSpPr>
                <p:nvPr/>
              </p:nvSpPr>
              <p:spPr bwMode="auto">
                <a:xfrm>
                  <a:off x="3560" y="2568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21" name="Line 20"/>
                <p:cNvSpPr>
                  <a:spLocks noChangeShapeType="1"/>
                </p:cNvSpPr>
                <p:nvPr/>
              </p:nvSpPr>
              <p:spPr bwMode="auto">
                <a:xfrm>
                  <a:off x="3560" y="2704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2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877" y="2024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2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877" y="2160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2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877" y="2296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2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877" y="2432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2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877" y="2568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2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877" y="2704"/>
                  <a:ext cx="273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35" name="Stella a 5 punte 34"/>
              <p:cNvSpPr/>
              <p:nvPr/>
            </p:nvSpPr>
            <p:spPr bwMode="auto">
              <a:xfrm>
                <a:off x="10930" y="4851"/>
                <a:ext cx="392" cy="340"/>
              </a:xfrm>
              <a:prstGeom prst="star5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36" name="Stella a 5 punte 35"/>
              <p:cNvSpPr/>
              <p:nvPr/>
            </p:nvSpPr>
            <p:spPr bwMode="auto">
              <a:xfrm>
                <a:off x="11425" y="5047"/>
                <a:ext cx="392" cy="340"/>
              </a:xfrm>
              <a:prstGeom prst="star5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37" name="Stella a 5 punte 36"/>
              <p:cNvSpPr/>
              <p:nvPr/>
            </p:nvSpPr>
            <p:spPr bwMode="auto">
              <a:xfrm>
                <a:off x="11034" y="5443"/>
                <a:ext cx="392" cy="340"/>
              </a:xfrm>
              <a:prstGeom prst="star5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38" name="Stella a 5 punte 37"/>
              <p:cNvSpPr/>
              <p:nvPr/>
            </p:nvSpPr>
            <p:spPr bwMode="auto">
              <a:xfrm>
                <a:off x="11544" y="5721"/>
                <a:ext cx="392" cy="340"/>
              </a:xfrm>
              <a:prstGeom prst="star5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39" name="Stella a 5 punte 38"/>
              <p:cNvSpPr/>
              <p:nvPr/>
            </p:nvSpPr>
            <p:spPr bwMode="auto">
              <a:xfrm>
                <a:off x="10917" y="5847"/>
                <a:ext cx="392" cy="340"/>
              </a:xfrm>
              <a:prstGeom prst="star5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Stella a 5 punte 39"/>
              <p:cNvSpPr/>
              <p:nvPr/>
            </p:nvSpPr>
            <p:spPr bwMode="auto">
              <a:xfrm>
                <a:off x="10929" y="6285"/>
                <a:ext cx="392" cy="340"/>
              </a:xfrm>
              <a:prstGeom prst="star5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41" name="Stella a 5 punte 40"/>
              <p:cNvSpPr/>
              <p:nvPr/>
            </p:nvSpPr>
            <p:spPr bwMode="auto">
              <a:xfrm>
                <a:off x="11004" y="6792"/>
                <a:ext cx="392" cy="340"/>
              </a:xfrm>
              <a:prstGeom prst="star5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42" name="Stella a 5 punte 41"/>
              <p:cNvSpPr/>
              <p:nvPr/>
            </p:nvSpPr>
            <p:spPr bwMode="auto">
              <a:xfrm>
                <a:off x="7861" y="4900"/>
                <a:ext cx="392" cy="340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43" name="Stella a 5 punte 42"/>
              <p:cNvSpPr/>
              <p:nvPr/>
            </p:nvSpPr>
            <p:spPr bwMode="auto">
              <a:xfrm>
                <a:off x="8356" y="5095"/>
                <a:ext cx="392" cy="340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Stella a 5 punte 43"/>
              <p:cNvSpPr/>
              <p:nvPr/>
            </p:nvSpPr>
            <p:spPr bwMode="auto">
              <a:xfrm>
                <a:off x="7965" y="5491"/>
                <a:ext cx="392" cy="340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Stella a 5 punte 44"/>
              <p:cNvSpPr/>
              <p:nvPr/>
            </p:nvSpPr>
            <p:spPr bwMode="auto">
              <a:xfrm>
                <a:off x="8476" y="5770"/>
                <a:ext cx="392" cy="340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46" name="Stella a 5 punte 45"/>
              <p:cNvSpPr/>
              <p:nvPr/>
            </p:nvSpPr>
            <p:spPr bwMode="auto">
              <a:xfrm>
                <a:off x="7848" y="5896"/>
                <a:ext cx="392" cy="340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47" name="Stella a 5 punte 46"/>
              <p:cNvSpPr/>
              <p:nvPr/>
            </p:nvSpPr>
            <p:spPr bwMode="auto">
              <a:xfrm>
                <a:off x="7860" y="6333"/>
                <a:ext cx="392" cy="340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48" name="Stella a 5 punte 47"/>
              <p:cNvSpPr/>
              <p:nvPr/>
            </p:nvSpPr>
            <p:spPr bwMode="auto">
              <a:xfrm>
                <a:off x="7935" y="6840"/>
                <a:ext cx="392" cy="340"/>
              </a:xfrm>
              <a:prstGeom prst="star5">
                <a:avLst/>
              </a:prstGeom>
              <a:solidFill>
                <a:schemeClr val="accent3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  <p:sp>
            <p:nvSpPr>
              <p:cNvPr id="3" name="Saetta 2"/>
              <p:cNvSpPr/>
              <p:nvPr/>
            </p:nvSpPr>
            <p:spPr bwMode="auto">
              <a:xfrm rot="15821749">
                <a:off x="11913" y="6327"/>
                <a:ext cx="873" cy="929"/>
              </a:xfrm>
              <a:prstGeom prst="lightningBol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5609" name="Saetta 25608">
              <a:extLst>
                <a:ext uri="{FF2B5EF4-FFF2-40B4-BE49-F238E27FC236}">
                  <a16:creationId xmlns:a16="http://schemas.microsoft.com/office/drawing/2014/main" id="{5830DE40-4732-2B0D-CBEA-9C55F16CE986}"/>
                </a:ext>
              </a:extLst>
            </p:cNvPr>
            <p:cNvSpPr/>
            <p:nvPr/>
          </p:nvSpPr>
          <p:spPr bwMode="auto">
            <a:xfrm rot="15821749">
              <a:off x="3546434" y="5244970"/>
              <a:ext cx="313051" cy="294454"/>
            </a:xfrm>
            <a:prstGeom prst="lightningBol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5611" name="Saetta 25610">
              <a:extLst>
                <a:ext uri="{FF2B5EF4-FFF2-40B4-BE49-F238E27FC236}">
                  <a16:creationId xmlns:a16="http://schemas.microsoft.com/office/drawing/2014/main" id="{20F78AAE-8E37-3889-82C4-4DC2F09E481D}"/>
                </a:ext>
              </a:extLst>
            </p:cNvPr>
            <p:cNvSpPr/>
            <p:nvPr/>
          </p:nvSpPr>
          <p:spPr bwMode="auto">
            <a:xfrm rot="15821749">
              <a:off x="3582701" y="5460401"/>
              <a:ext cx="313051" cy="294454"/>
            </a:xfrm>
            <a:prstGeom prst="lightningBol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5612" name="Saetta 25611">
              <a:extLst>
                <a:ext uri="{FF2B5EF4-FFF2-40B4-BE49-F238E27FC236}">
                  <a16:creationId xmlns:a16="http://schemas.microsoft.com/office/drawing/2014/main" id="{919CFF2D-0B0D-AD82-3C57-E4A2C1CC6444}"/>
                </a:ext>
              </a:extLst>
            </p:cNvPr>
            <p:cNvSpPr/>
            <p:nvPr/>
          </p:nvSpPr>
          <p:spPr bwMode="auto">
            <a:xfrm rot="21187486">
              <a:off x="3275004" y="6116279"/>
              <a:ext cx="313051" cy="294454"/>
            </a:xfrm>
            <a:prstGeom prst="lightningBol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25628" name="Saetta 25627">
              <a:extLst>
                <a:ext uri="{FF2B5EF4-FFF2-40B4-BE49-F238E27FC236}">
                  <a16:creationId xmlns:a16="http://schemas.microsoft.com/office/drawing/2014/main" id="{A55A3EA5-28E5-E401-7975-D14B6AB418C7}"/>
                </a:ext>
              </a:extLst>
            </p:cNvPr>
            <p:cNvSpPr/>
            <p:nvPr/>
          </p:nvSpPr>
          <p:spPr bwMode="auto">
            <a:xfrm rot="15821749">
              <a:off x="3371825" y="4972176"/>
              <a:ext cx="313051" cy="294454"/>
            </a:xfrm>
            <a:prstGeom prst="lightningBol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25629" name="CasellaDiTesto 25628">
            <a:extLst>
              <a:ext uri="{FF2B5EF4-FFF2-40B4-BE49-F238E27FC236}">
                <a16:creationId xmlns:a16="http://schemas.microsoft.com/office/drawing/2014/main" id="{AFFFB24F-06C2-6DB1-1E80-1A59E550B4F3}"/>
              </a:ext>
            </a:extLst>
          </p:cNvPr>
          <p:cNvSpPr txBox="1"/>
          <p:nvPr/>
        </p:nvSpPr>
        <p:spPr>
          <a:xfrm>
            <a:off x="108081" y="3316436"/>
            <a:ext cx="156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Molecola fluorescente</a:t>
            </a:r>
          </a:p>
        </p:txBody>
      </p:sp>
      <p:sp>
        <p:nvSpPr>
          <p:cNvPr id="25630" name="CasellaDiTesto 25629">
            <a:extLst>
              <a:ext uri="{FF2B5EF4-FFF2-40B4-BE49-F238E27FC236}">
                <a16:creationId xmlns:a16="http://schemas.microsoft.com/office/drawing/2014/main" id="{470C5A54-D342-6FBC-8F89-4A6788B47C21}"/>
              </a:ext>
            </a:extLst>
          </p:cNvPr>
          <p:cNvSpPr txBox="1"/>
          <p:nvPr/>
        </p:nvSpPr>
        <p:spPr>
          <a:xfrm>
            <a:off x="299794" y="5297635"/>
            <a:ext cx="143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Enzima</a:t>
            </a:r>
          </a:p>
        </p:txBody>
      </p:sp>
      <p:sp>
        <p:nvSpPr>
          <p:cNvPr id="25631" name="Ottagono 25630">
            <a:extLst>
              <a:ext uri="{FF2B5EF4-FFF2-40B4-BE49-F238E27FC236}">
                <a16:creationId xmlns:a16="http://schemas.microsoft.com/office/drawing/2014/main" id="{AFA1A4F1-BE74-5D78-7527-A70DF1AD7301}"/>
              </a:ext>
            </a:extLst>
          </p:cNvPr>
          <p:cNvSpPr/>
          <p:nvPr/>
        </p:nvSpPr>
        <p:spPr bwMode="auto">
          <a:xfrm>
            <a:off x="1450669" y="5570358"/>
            <a:ext cx="290809" cy="247583"/>
          </a:xfrm>
          <a:prstGeom prst="octagon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33" name="Sole 25632">
            <a:extLst>
              <a:ext uri="{FF2B5EF4-FFF2-40B4-BE49-F238E27FC236}">
                <a16:creationId xmlns:a16="http://schemas.microsoft.com/office/drawing/2014/main" id="{9DDB4851-004C-998F-962C-7A2601CF4436}"/>
              </a:ext>
            </a:extLst>
          </p:cNvPr>
          <p:cNvSpPr/>
          <p:nvPr/>
        </p:nvSpPr>
        <p:spPr bwMode="auto">
          <a:xfrm>
            <a:off x="1741078" y="3613319"/>
            <a:ext cx="446113" cy="455613"/>
          </a:xfrm>
          <a:prstGeom prst="sun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7544" y="1340768"/>
            <a:ext cx="8208912" cy="45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5580" indent="-195580" defTabSz="539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39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39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39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39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39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39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39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39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600" b="1" u="sng" dirty="0">
                <a:solidFill>
                  <a:schemeClr val="accent2"/>
                </a:solidFill>
                <a:cs typeface="Arial" panose="020B0604020202020204" pitchFamily="34" charset="0"/>
              </a:rPr>
              <a:t>Vantaggi relativi all’uso di enzimi</a:t>
            </a:r>
            <a:r>
              <a:rPr lang="it-IT" altLang="it-IT" sz="1600" b="1" dirty="0">
                <a:solidFill>
                  <a:schemeClr val="accent2"/>
                </a:solidFill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</a:pPr>
            <a:r>
              <a:rPr lang="it-IT" altLang="it-IT" sz="1600" dirty="0">
                <a:cs typeface="Arial" panose="020B0604020202020204" pitchFamily="34" charset="0"/>
              </a:rPr>
              <a:t>sono facilmente reperibili in forma pura, relativamente </a:t>
            </a:r>
            <a:r>
              <a:rPr lang="it-IT" altLang="it-IT" sz="1600" b="1" dirty="0">
                <a:cs typeface="Arial" panose="020B0604020202020204" pitchFamily="34" charset="0"/>
              </a:rPr>
              <a:t>economici</a:t>
            </a:r>
            <a:r>
              <a:rPr lang="it-IT" altLang="it-IT" sz="1600" dirty="0">
                <a:cs typeface="Arial" panose="020B0604020202020204" pitchFamily="34" charset="0"/>
              </a:rPr>
              <a:t> e </a:t>
            </a:r>
            <a:r>
              <a:rPr lang="it-IT" altLang="it-IT" sz="1600" b="1" dirty="0">
                <a:cs typeface="Arial" panose="020B0604020202020204" pitchFamily="34" charset="0"/>
              </a:rPr>
              <a:t>stabili</a:t>
            </a:r>
            <a:r>
              <a:rPr lang="it-IT" altLang="it-IT" sz="1600" dirty="0">
                <a:cs typeface="Arial" panose="020B0604020202020204" pitchFamily="34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</a:pPr>
            <a:r>
              <a:rPr lang="it-IT" altLang="it-IT" sz="1600" dirty="0">
                <a:cs typeface="Arial" panose="020B0604020202020204" pitchFamily="34" charset="0"/>
              </a:rPr>
              <a:t>sono disponibili numerose metodiche semplici ed automatizzabili per la misura dell’attività enzimatica;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</a:pPr>
            <a:r>
              <a:rPr lang="it-IT" altLang="it-IT" sz="1600" dirty="0">
                <a:cs typeface="Arial" panose="020B0604020202020204" pitchFamily="34" charset="0"/>
              </a:rPr>
              <a:t>una molecola di enzima può produrre moltissime molecole di prodotto;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</a:pPr>
            <a:r>
              <a:rPr lang="it-IT" altLang="it-IT" sz="1600" dirty="0">
                <a:cs typeface="Arial" panose="020B0604020202020204" pitchFamily="34" charset="0"/>
              </a:rPr>
              <a:t>è possibile ottenere la modulazione dell’attività enzimatica in seguito al legame con l’anticorpo, permettendo lo sviluppo di EIA omogenei.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it-IT" altLang="it-IT" sz="1600" dirty="0"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600" b="1" u="sng" dirty="0">
                <a:solidFill>
                  <a:schemeClr val="accent2"/>
                </a:solidFill>
                <a:cs typeface="Arial" panose="020B0604020202020204" pitchFamily="34" charset="0"/>
              </a:rPr>
              <a:t>Svantaggi relativi all’uso di enzimi</a:t>
            </a:r>
            <a:r>
              <a:rPr lang="it-IT" altLang="it-IT" sz="1600" b="1" dirty="0">
                <a:solidFill>
                  <a:schemeClr val="accent2"/>
                </a:solidFill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</a:pPr>
            <a:r>
              <a:rPr lang="it-IT" altLang="it-IT" sz="1600" dirty="0">
                <a:cs typeface="Arial" panose="020B0604020202020204" pitchFamily="34" charset="0"/>
              </a:rPr>
              <a:t>l’attività enzimatica può variare in funzione della </a:t>
            </a:r>
            <a:r>
              <a:rPr lang="it-IT" altLang="it-IT" sz="1600" b="1" dirty="0">
                <a:cs typeface="Arial" panose="020B0604020202020204" pitchFamily="34" charset="0"/>
              </a:rPr>
              <a:t>temperatura</a:t>
            </a:r>
            <a:r>
              <a:rPr lang="it-IT" altLang="it-IT" sz="1600" dirty="0">
                <a:cs typeface="Arial" panose="020B0604020202020204" pitchFamily="34" charset="0"/>
              </a:rPr>
              <a:t> o della presenza di </a:t>
            </a:r>
            <a:r>
              <a:rPr lang="it-IT" altLang="it-IT" sz="1600" b="1" dirty="0">
                <a:cs typeface="Arial" panose="020B0604020202020204" pitchFamily="34" charset="0"/>
              </a:rPr>
              <a:t>interferenti;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</a:pPr>
            <a:r>
              <a:rPr lang="it-IT" altLang="it-IT" sz="1600" dirty="0">
                <a:cs typeface="Arial" panose="020B0604020202020204" pitchFamily="34" charset="0"/>
              </a:rPr>
              <a:t>la coniugazione chimica dell’enzima può ridurne l’attività specifica;</a:t>
            </a:r>
          </a:p>
          <a:p>
            <a:pPr algn="just" eaLnBrk="1" hangingPunct="1">
              <a:spcBef>
                <a:spcPct val="0"/>
              </a:spcBef>
              <a:spcAft>
                <a:spcPct val="50000"/>
              </a:spcAft>
            </a:pPr>
            <a:r>
              <a:rPr lang="it-IT" altLang="it-IT" sz="1600" dirty="0">
                <a:cs typeface="Arial" panose="020B0604020202020204" pitchFamily="34" charset="0"/>
              </a:rPr>
              <a:t>si può avere </a:t>
            </a:r>
            <a:r>
              <a:rPr lang="it-IT" altLang="it-IT" sz="1600" b="1" dirty="0">
                <a:cs typeface="Arial" panose="020B0604020202020204" pitchFamily="34" charset="0"/>
              </a:rPr>
              <a:t>rumore di fondo </a:t>
            </a:r>
            <a:r>
              <a:rPr lang="it-IT" altLang="it-IT" sz="1600" dirty="0">
                <a:cs typeface="Arial" panose="020B0604020202020204" pitchFamily="34" charset="0"/>
              </a:rPr>
              <a:t>dovuto alla presenza di </a:t>
            </a:r>
            <a:r>
              <a:rPr lang="it-IT" altLang="it-IT" sz="1600" b="1" u="sng" dirty="0">
                <a:cs typeface="Arial" panose="020B0604020202020204" pitchFamily="34" charset="0"/>
              </a:rPr>
              <a:t>enzima nel campione</a:t>
            </a:r>
            <a:r>
              <a:rPr lang="it-IT" altLang="it-IT" sz="16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76375" y="404813"/>
            <a:ext cx="6191250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400" b="1">
                <a:latin typeface="Arial Narrow" panose="020B0606020202030204" pitchFamily="34" charset="0"/>
              </a:rPr>
              <a:t>METODI IMMUNOENZIMATICI (EIA)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836712"/>
            <a:ext cx="8460432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These enzymes are typically used because they each meet most, if not all, of the criteria necessary to produce a sensitive, inexpensive, and easily performed assay.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it-IT" sz="1400" dirty="0" err="1">
                <a:cs typeface="Arial" panose="020B0604020202020204" pitchFamily="34" charset="0"/>
              </a:rPr>
              <a:t>These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criteria</a:t>
            </a:r>
            <a:r>
              <a:rPr lang="it-IT" sz="1400" dirty="0">
                <a:cs typeface="Arial" panose="020B0604020202020204" pitchFamily="34" charset="0"/>
              </a:rPr>
              <a:t> include:</a:t>
            </a:r>
          </a:p>
          <a:p>
            <a:endParaRPr lang="it-IT" sz="1400" dirty="0"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◗ stability at typical assay temperatures: </a:t>
            </a:r>
            <a:r>
              <a:rPr lang="it-IT" sz="1400" dirty="0">
                <a:cs typeface="Arial" panose="020B0604020202020204" pitchFamily="34" charset="0"/>
              </a:rPr>
              <a:t>4°C, 25°C, and 37°C,</a:t>
            </a:r>
          </a:p>
          <a:p>
            <a:endParaRPr lang="it-IT" sz="1400" dirty="0"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◗ greater than </a:t>
            </a:r>
            <a:r>
              <a:rPr lang="en-US" sz="1400" b="1" dirty="0">
                <a:cs typeface="Arial" panose="020B0604020202020204" pitchFamily="34" charset="0"/>
              </a:rPr>
              <a:t>six months shelf life </a:t>
            </a:r>
            <a:r>
              <a:rPr lang="it-IT" sz="1400" dirty="0" err="1">
                <a:cs typeface="Arial" panose="020B0604020202020204" pitchFamily="34" charset="0"/>
              </a:rPr>
              <a:t>when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stored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at</a:t>
            </a:r>
            <a:r>
              <a:rPr lang="it-IT" sz="1400" dirty="0">
                <a:cs typeface="Arial" panose="020B0604020202020204" pitchFamily="34" charset="0"/>
              </a:rPr>
              <a:t> 4°C,</a:t>
            </a:r>
          </a:p>
          <a:p>
            <a:endParaRPr lang="it-IT" sz="1400" dirty="0">
              <a:cs typeface="Arial" panose="020B0604020202020204" pitchFamily="34" charset="0"/>
            </a:endParaRPr>
          </a:p>
          <a:p>
            <a:r>
              <a:rPr lang="it-IT" sz="1400" dirty="0">
                <a:cs typeface="Arial" panose="020B0604020202020204" pitchFamily="34" charset="0"/>
              </a:rPr>
              <a:t>◗ </a:t>
            </a:r>
            <a:r>
              <a:rPr lang="it-IT" sz="1400" dirty="0" err="1">
                <a:cs typeface="Arial" panose="020B0604020202020204" pitchFamily="34" charset="0"/>
              </a:rPr>
              <a:t>commercially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available</a:t>
            </a:r>
            <a:r>
              <a:rPr lang="it-IT" sz="1400" dirty="0">
                <a:cs typeface="Arial" panose="020B0604020202020204" pitchFamily="34" charset="0"/>
              </a:rPr>
              <a:t>,</a:t>
            </a:r>
          </a:p>
          <a:p>
            <a:endParaRPr lang="it-IT" sz="1400" dirty="0">
              <a:cs typeface="Arial" panose="020B0604020202020204" pitchFamily="34" charset="0"/>
            </a:endParaRPr>
          </a:p>
          <a:p>
            <a:r>
              <a:rPr lang="en-US" sz="1400" dirty="0">
                <a:cs typeface="Arial" panose="020B0604020202020204" pitchFamily="34" charset="0"/>
              </a:rPr>
              <a:t>◗ capable of being conjugated to an </a:t>
            </a:r>
            <a:r>
              <a:rPr lang="it-IT" sz="1400" dirty="0" err="1">
                <a:cs typeface="Arial" panose="020B0604020202020204" pitchFamily="34" charset="0"/>
              </a:rPr>
              <a:t>antigen</a:t>
            </a:r>
            <a:r>
              <a:rPr lang="it-IT" sz="1400" dirty="0">
                <a:cs typeface="Arial" panose="020B0604020202020204" pitchFamily="34" charset="0"/>
              </a:rPr>
              <a:t> or </a:t>
            </a:r>
            <a:r>
              <a:rPr lang="it-IT" sz="1400" dirty="0" err="1">
                <a:cs typeface="Arial" panose="020B0604020202020204" pitchFamily="34" charset="0"/>
              </a:rPr>
              <a:t>antibody</a:t>
            </a:r>
            <a:r>
              <a:rPr lang="it-IT" sz="1400" dirty="0">
                <a:cs typeface="Arial" panose="020B0604020202020204" pitchFamily="34" charset="0"/>
              </a:rPr>
              <a:t>,</a:t>
            </a:r>
          </a:p>
          <a:p>
            <a:endParaRPr lang="it-IT" sz="1400" dirty="0">
              <a:cs typeface="Arial" panose="020B0604020202020204" pitchFamily="34" charset="0"/>
            </a:endParaRPr>
          </a:p>
          <a:p>
            <a:r>
              <a:rPr lang="it-IT" sz="1400" dirty="0">
                <a:cs typeface="Arial" panose="020B0604020202020204" pitchFamily="34" charset="0"/>
              </a:rPr>
              <a:t>◗ </a:t>
            </a:r>
            <a:r>
              <a:rPr lang="it-IT" sz="1400" dirty="0" err="1">
                <a:cs typeface="Arial" panose="020B0604020202020204" pitchFamily="34" charset="0"/>
              </a:rPr>
              <a:t>inexpensive</a:t>
            </a:r>
            <a:r>
              <a:rPr lang="it-IT" sz="1400" dirty="0">
                <a:cs typeface="Arial" panose="020B0604020202020204" pitchFamily="34" charset="0"/>
              </a:rPr>
              <a:t>,</a:t>
            </a:r>
          </a:p>
          <a:p>
            <a:endParaRPr lang="it-IT" sz="1400" dirty="0">
              <a:cs typeface="Arial" panose="020B0604020202020204" pitchFamily="34" charset="0"/>
            </a:endParaRPr>
          </a:p>
          <a:p>
            <a:r>
              <a:rPr lang="it-IT" sz="1400" dirty="0">
                <a:cs typeface="Arial" panose="020B0604020202020204" pitchFamily="34" charset="0"/>
              </a:rPr>
              <a:t>◗ </a:t>
            </a:r>
            <a:r>
              <a:rPr lang="it-IT" sz="1400" dirty="0" err="1">
                <a:cs typeface="Arial" panose="020B0604020202020204" pitchFamily="34" charset="0"/>
              </a:rPr>
              <a:t>easily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measurable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activity</a:t>
            </a:r>
            <a:r>
              <a:rPr lang="it-IT" sz="1400" dirty="0">
                <a:cs typeface="Arial" panose="020B0604020202020204" pitchFamily="34" charset="0"/>
              </a:rPr>
              <a:t>,</a:t>
            </a:r>
          </a:p>
          <a:p>
            <a:endParaRPr lang="it-IT" sz="1400" dirty="0">
              <a:cs typeface="Arial" panose="020B0604020202020204" pitchFamily="34" charset="0"/>
            </a:endParaRPr>
          </a:p>
          <a:p>
            <a:r>
              <a:rPr lang="it-IT" sz="1400" dirty="0">
                <a:cs typeface="Arial" panose="020B0604020202020204" pitchFamily="34" charset="0"/>
              </a:rPr>
              <a:t>◗ high </a:t>
            </a:r>
            <a:r>
              <a:rPr lang="it-IT" sz="1400" dirty="0" err="1">
                <a:cs typeface="Arial" panose="020B0604020202020204" pitchFamily="34" charset="0"/>
              </a:rPr>
              <a:t>substrate</a:t>
            </a:r>
            <a:r>
              <a:rPr lang="it-IT" sz="1400" dirty="0">
                <a:cs typeface="Arial" panose="020B0604020202020204" pitchFamily="34" charset="0"/>
              </a:rPr>
              <a:t> turnover </a:t>
            </a:r>
            <a:r>
              <a:rPr lang="it-IT" sz="1400" dirty="0" err="1">
                <a:cs typeface="Arial" panose="020B0604020202020204" pitchFamily="34" charset="0"/>
              </a:rPr>
              <a:t>number</a:t>
            </a:r>
            <a:r>
              <a:rPr lang="it-IT" sz="1400" dirty="0">
                <a:cs typeface="Arial" panose="020B0604020202020204" pitchFamily="34" charset="0"/>
              </a:rPr>
              <a:t>,</a:t>
            </a:r>
          </a:p>
          <a:p>
            <a:endParaRPr lang="it-IT" sz="1400" dirty="0">
              <a:cs typeface="Arial" panose="020B0604020202020204" pitchFamily="34" charset="0"/>
            </a:endParaRPr>
          </a:p>
          <a:p>
            <a:r>
              <a:rPr lang="it-IT" sz="1400" dirty="0">
                <a:cs typeface="Arial" panose="020B0604020202020204" pitchFamily="34" charset="0"/>
              </a:rPr>
              <a:t>◗ </a:t>
            </a:r>
            <a:r>
              <a:rPr lang="it-IT" sz="1400" dirty="0" err="1">
                <a:cs typeface="Arial" panose="020B0604020202020204" pitchFamily="34" charset="0"/>
              </a:rPr>
              <a:t>unaffected</a:t>
            </a:r>
            <a:r>
              <a:rPr lang="it-IT" sz="1400" dirty="0">
                <a:cs typeface="Arial" panose="020B0604020202020204" pitchFamily="34" charset="0"/>
              </a:rPr>
              <a:t> by </a:t>
            </a:r>
            <a:r>
              <a:rPr lang="it-IT" sz="1400" dirty="0" err="1">
                <a:cs typeface="Arial" panose="020B0604020202020204" pitchFamily="34" charset="0"/>
              </a:rPr>
              <a:t>biological</a:t>
            </a:r>
            <a:r>
              <a:rPr lang="it-IT" sz="1400" dirty="0">
                <a:cs typeface="Arial" panose="020B0604020202020204" pitchFamily="34" charset="0"/>
              </a:rPr>
              <a:t> </a:t>
            </a:r>
            <a:r>
              <a:rPr lang="it-IT" sz="1400" dirty="0" err="1">
                <a:cs typeface="Arial" panose="020B0604020202020204" pitchFamily="34" charset="0"/>
              </a:rPr>
              <a:t>components</a:t>
            </a:r>
            <a:r>
              <a:rPr lang="it-IT" sz="1400" dirty="0">
                <a:cs typeface="Arial" panose="020B0604020202020204" pitchFamily="34" charset="0"/>
              </a:rPr>
              <a:t> of the </a:t>
            </a:r>
            <a:r>
              <a:rPr lang="it-IT" sz="1400" dirty="0" err="1">
                <a:cs typeface="Arial" panose="020B0604020202020204" pitchFamily="34" charset="0"/>
              </a:rPr>
              <a:t>assay</a:t>
            </a:r>
            <a:r>
              <a:rPr lang="it-IT" sz="1400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92275" y="692969"/>
            <a:ext cx="5778500" cy="4667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it-IT" altLang="it-IT" sz="2400" b="1"/>
              <a:t>TRACCIANTI ENZIMATICI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933678" y="5227414"/>
            <a:ext cx="20510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Chemiluminescenza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61903" y="5227414"/>
            <a:ext cx="27574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1600"/>
              <a:t>2-naphthyl-</a:t>
            </a:r>
            <a:r>
              <a:rPr lang="it-IT" altLang="it-IT" sz="1600">
                <a:sym typeface="Symbol" panose="05050102010706020507" pitchFamily="18" charset="2"/>
              </a:rPr>
              <a:t></a:t>
            </a:r>
            <a:r>
              <a:rPr lang="it-IT" altLang="it-IT" sz="1600"/>
              <a:t>-D-galactopyranoside</a:t>
            </a:r>
            <a:r>
              <a:rPr lang="it-IT" altLang="it-IT" sz="2400"/>
              <a:t>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129903" y="5227414"/>
            <a:ext cx="2032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it-IT" altLang="it-IT" sz="160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933678" y="4744814"/>
            <a:ext cx="20510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Fluorimetria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161903" y="4744814"/>
            <a:ext cx="27574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4-metilumbelliferone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129903" y="4744814"/>
            <a:ext cx="2032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it-IT" altLang="it-IT" sz="160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933678" y="4293964"/>
            <a:ext cx="2051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Spettrofotometria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161903" y="4293964"/>
            <a:ext cx="27574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2-nitrofenolo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129903" y="4293964"/>
            <a:ext cx="2032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 b="1" dirty="0">
                <a:sym typeface="Symbol" panose="05050102010706020507" pitchFamily="18" charset="2"/>
              </a:rPr>
              <a:t></a:t>
            </a:r>
            <a:r>
              <a:rPr lang="it-IT" altLang="it-IT" sz="1600" b="1" dirty="0">
                <a:sym typeface="Verdana" panose="020B0604030504040204" pitchFamily="34" charset="0"/>
              </a:rPr>
              <a:t>-</a:t>
            </a:r>
            <a:r>
              <a:rPr lang="it-IT" altLang="it-IT" sz="1600" b="1" dirty="0" err="1">
                <a:sym typeface="Verdana" panose="020B0604030504040204" pitchFamily="34" charset="0"/>
              </a:rPr>
              <a:t>galattosidasi</a:t>
            </a:r>
            <a:endParaRPr lang="it-IT" altLang="it-IT" sz="1600" b="1" dirty="0">
              <a:sym typeface="Verdana" panose="020B0604030504040204" pitchFamily="34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5933678" y="3841527"/>
            <a:ext cx="20510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Chemiluminescenza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161903" y="3841527"/>
            <a:ext cx="27574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AMPPD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129903" y="3841527"/>
            <a:ext cx="20320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it-IT" altLang="it-IT" sz="1600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5933678" y="3390677"/>
            <a:ext cx="2051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Fluorimetria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161903" y="3390677"/>
            <a:ext cx="27574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4-metilumbelliferone-fosfato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129903" y="3390677"/>
            <a:ext cx="2032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it-IT" altLang="it-IT" sz="1600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5933678" y="2938239"/>
            <a:ext cx="20510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Spettrofotometria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3161903" y="2938239"/>
            <a:ext cx="27574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4-nitrofenilfosfato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1129903" y="2938239"/>
            <a:ext cx="20320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 b="1" dirty="0"/>
              <a:t>Fosfatasi alcalina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5933678" y="2487389"/>
            <a:ext cx="2051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Chemiluminescenza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3161903" y="2487389"/>
            <a:ext cx="27574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H</a:t>
            </a:r>
            <a:r>
              <a:rPr lang="it-IT" altLang="it-IT" sz="1600" baseline="-25000"/>
              <a:t>2</a:t>
            </a:r>
            <a:r>
              <a:rPr lang="it-IT" altLang="it-IT" sz="1600"/>
              <a:t>O</a:t>
            </a:r>
            <a:r>
              <a:rPr lang="it-IT" altLang="it-IT" sz="1600" baseline="-25000"/>
              <a:t>2</a:t>
            </a:r>
            <a:r>
              <a:rPr lang="it-IT" altLang="it-IT" sz="1600"/>
              <a:t>/luminolo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1129903" y="2487389"/>
            <a:ext cx="2032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it-IT" altLang="it-IT" sz="1600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5933678" y="2034952"/>
            <a:ext cx="20510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Spettrofotometria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3161903" y="2034952"/>
            <a:ext cx="27574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600"/>
              <a:t>H</a:t>
            </a:r>
            <a:r>
              <a:rPr lang="it-IT" altLang="it-IT" sz="1600" baseline="-25000"/>
              <a:t>2</a:t>
            </a:r>
            <a:r>
              <a:rPr lang="it-IT" altLang="it-IT" sz="1600"/>
              <a:t>O</a:t>
            </a:r>
            <a:r>
              <a:rPr lang="it-IT" altLang="it-IT" sz="1600" baseline="-25000"/>
              <a:t>2</a:t>
            </a:r>
            <a:r>
              <a:rPr lang="it-IT" altLang="it-IT" sz="1600"/>
              <a:t>/cromogeno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1129903" y="2034952"/>
            <a:ext cx="20320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800" b="1" dirty="0" err="1"/>
              <a:t>Perossidasi</a:t>
            </a:r>
            <a:endParaRPr lang="it-IT" altLang="it-IT" sz="1800" b="1" dirty="0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5919391" y="1455514"/>
            <a:ext cx="2087562" cy="5794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1600" b="1"/>
              <a:t>METODOLOGIA ANALITICA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3161903" y="1455514"/>
            <a:ext cx="2828925" cy="5794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1600" b="1"/>
              <a:t>SISTEMA DI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1600" b="1"/>
              <a:t>RIVELAZIONE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1129903" y="1455514"/>
            <a:ext cx="2032000" cy="5794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1600" b="1"/>
              <a:t>ENZIMA</a:t>
            </a: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129903" y="1455514"/>
            <a:ext cx="68405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1129903" y="2034952"/>
            <a:ext cx="6840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1129903" y="2487389"/>
            <a:ext cx="6840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129903" y="2938239"/>
            <a:ext cx="6840538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129903" y="3390677"/>
            <a:ext cx="6840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1129903" y="3841527"/>
            <a:ext cx="6840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1129903" y="4293964"/>
            <a:ext cx="6840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129903" y="4744814"/>
            <a:ext cx="6840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1129903" y="5805264"/>
            <a:ext cx="68405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3161903" y="1455514"/>
            <a:ext cx="0" cy="434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5962253" y="1455514"/>
            <a:ext cx="0" cy="434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1129903" y="5227414"/>
            <a:ext cx="6840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7968853" y="1455514"/>
            <a:ext cx="0" cy="434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>
            <a:off x="1129903" y="1455514"/>
            <a:ext cx="0" cy="434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 bwMode="auto">
          <a:xfrm>
            <a:off x="1129903" y="2034952"/>
            <a:ext cx="6838950" cy="903287"/>
          </a:xfrm>
          <a:prstGeom prst="rect">
            <a:avLst/>
          </a:prstGeom>
          <a:solidFill>
            <a:srgbClr val="BBE0E3">
              <a:alpha val="2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ttangolo 45"/>
          <p:cNvSpPr/>
          <p:nvPr/>
        </p:nvSpPr>
        <p:spPr bwMode="auto">
          <a:xfrm>
            <a:off x="1115616" y="2937444"/>
            <a:ext cx="6815138" cy="1356519"/>
          </a:xfrm>
          <a:prstGeom prst="rect">
            <a:avLst/>
          </a:prstGeom>
          <a:solidFill>
            <a:schemeClr val="accent1">
              <a:lumMod val="50000"/>
              <a:alpha val="2392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ttangolo 46"/>
          <p:cNvSpPr/>
          <p:nvPr/>
        </p:nvSpPr>
        <p:spPr bwMode="auto">
          <a:xfrm>
            <a:off x="1129902" y="4307854"/>
            <a:ext cx="6800852" cy="1497409"/>
          </a:xfrm>
          <a:prstGeom prst="rect">
            <a:avLst/>
          </a:prstGeom>
          <a:solidFill>
            <a:schemeClr val="accent6">
              <a:lumMod val="40000"/>
              <a:lumOff val="60000"/>
              <a:alpha val="23922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18243"/>
            <a:ext cx="61926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rial" panose="020B0604020202020204" pitchFamily="34" charset="0"/>
              </a:rPr>
              <a:t>HORSERADISH Peroxidase  HRP</a:t>
            </a:r>
          </a:p>
          <a:p>
            <a:r>
              <a:rPr lang="en-US" sz="1600" i="1" dirty="0"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cs typeface="Arial" panose="020B0604020202020204" pitchFamily="34" charset="0"/>
              </a:rPr>
              <a:t>- Is a small protein (MW ~44,000)</a:t>
            </a:r>
          </a:p>
          <a:p>
            <a:endParaRPr lang="en-US" sz="1600" dirty="0">
              <a:cs typeface="Arial" panose="020B0604020202020204" pitchFamily="34" charset="0"/>
            </a:endParaRPr>
          </a:p>
          <a:p>
            <a:r>
              <a:rPr lang="it-IT" sz="1600" dirty="0"/>
              <a:t>- </a:t>
            </a:r>
            <a:r>
              <a:rPr lang="it-IT" sz="1600" dirty="0" err="1"/>
              <a:t>Catalyze</a:t>
            </a:r>
            <a:r>
              <a:rPr lang="it-IT" sz="1600" dirty="0"/>
              <a:t> the </a:t>
            </a:r>
            <a:r>
              <a:rPr lang="it-IT" sz="1600" dirty="0" err="1"/>
              <a:t>oxidation</a:t>
            </a:r>
            <a:r>
              <a:rPr lang="it-IT" sz="1600" dirty="0"/>
              <a:t> of a </a:t>
            </a:r>
            <a:r>
              <a:rPr lang="it-IT" sz="1600" dirty="0" err="1"/>
              <a:t>substrate</a:t>
            </a:r>
            <a:r>
              <a:rPr lang="it-IT" sz="1600" dirty="0"/>
              <a:t> in the </a:t>
            </a:r>
            <a:r>
              <a:rPr lang="it-IT" sz="1600" dirty="0" err="1"/>
              <a:t>presence</a:t>
            </a:r>
            <a:r>
              <a:rPr lang="it-IT" sz="1600" dirty="0"/>
              <a:t> of </a:t>
            </a:r>
            <a:r>
              <a:rPr lang="it-IT" sz="1600" b="1" dirty="0"/>
              <a:t>H</a:t>
            </a:r>
            <a:r>
              <a:rPr lang="it-IT" sz="1600" b="1" baseline="-25000" dirty="0"/>
              <a:t>2</a:t>
            </a:r>
            <a:r>
              <a:rPr lang="it-IT" sz="1600" b="1" dirty="0"/>
              <a:t>O</a:t>
            </a:r>
            <a:r>
              <a:rPr lang="it-IT" sz="1600" b="1" baseline="-25000" dirty="0"/>
              <a:t>2</a:t>
            </a:r>
            <a:r>
              <a:rPr lang="it-IT" sz="1600" dirty="0"/>
              <a:t> </a:t>
            </a:r>
          </a:p>
          <a:p>
            <a:r>
              <a:rPr lang="it-IT" sz="1600" b="0" i="0" dirty="0">
                <a:effectLst/>
                <a:latin typeface="+mn-lt"/>
              </a:rPr>
              <a:t>2RH + H</a:t>
            </a:r>
            <a:r>
              <a:rPr lang="it-IT" sz="1600" b="0" i="0" baseline="-25000" dirty="0">
                <a:effectLst/>
                <a:latin typeface="+mn-lt"/>
              </a:rPr>
              <a:t>2</a:t>
            </a:r>
            <a:r>
              <a:rPr lang="it-IT" sz="1600" b="0" i="0" dirty="0">
                <a:effectLst/>
                <a:latin typeface="+mn-lt"/>
              </a:rPr>
              <a:t>O</a:t>
            </a:r>
            <a:r>
              <a:rPr lang="it-IT" sz="1600" b="0" i="0" baseline="-25000" dirty="0">
                <a:effectLst/>
                <a:latin typeface="+mn-lt"/>
              </a:rPr>
              <a:t>2</a:t>
            </a:r>
            <a:r>
              <a:rPr lang="it-IT" sz="1600" b="0" i="0" dirty="0">
                <a:effectLst/>
                <a:latin typeface="+mn-lt"/>
              </a:rPr>
              <a:t> → 2R˙ + 2H</a:t>
            </a:r>
            <a:r>
              <a:rPr lang="it-IT" sz="1600" b="0" i="0" baseline="-25000" dirty="0">
                <a:effectLst/>
                <a:latin typeface="+mn-lt"/>
              </a:rPr>
              <a:t>2</a:t>
            </a:r>
            <a:r>
              <a:rPr lang="it-IT" sz="1600" b="0" i="0" dirty="0">
                <a:effectLst/>
                <a:latin typeface="+mn-lt"/>
              </a:rPr>
              <a:t>O</a:t>
            </a:r>
            <a:endParaRPr lang="it-IT" sz="1600" dirty="0">
              <a:latin typeface="+mn-lt"/>
            </a:endParaRPr>
          </a:p>
          <a:p>
            <a:endParaRPr lang="it-IT" sz="1600" dirty="0"/>
          </a:p>
          <a:p>
            <a:r>
              <a:rPr lang="it-IT" sz="1600" dirty="0"/>
              <a:t>- 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 has a </a:t>
            </a:r>
            <a:r>
              <a:rPr lang="en-US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high turnover rate 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that allows generation of strong signals in a relatively short time span.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4D995DA-06E4-C74A-E6CD-A08317A13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46" y="585173"/>
            <a:ext cx="1440160" cy="194421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B74FCDB-1045-04EA-3C6A-C418FECC9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653136"/>
            <a:ext cx="2482200" cy="2081765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73CEA27E-385A-E25F-9C69-43F75369A448}"/>
              </a:ext>
            </a:extLst>
          </p:cNvPr>
          <p:cNvGrpSpPr/>
          <p:nvPr/>
        </p:nvGrpSpPr>
        <p:grpSpPr>
          <a:xfrm>
            <a:off x="5940152" y="4538734"/>
            <a:ext cx="1973629" cy="2105583"/>
            <a:chOff x="2173530" y="4515956"/>
            <a:chExt cx="1973629" cy="2105583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085DE59-88EE-2D81-F8A4-79285A96F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711872">
              <a:off x="3481313" y="5086453"/>
              <a:ext cx="566678" cy="765015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A6969089-2695-8A6B-A02D-A689D25FF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442467">
              <a:off x="3249848" y="4515956"/>
              <a:ext cx="566678" cy="765015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BE7F7EEB-2617-7DEC-B40D-3EBD109BC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532634">
              <a:off x="2412234" y="4638207"/>
              <a:ext cx="566678" cy="765015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2599B766-859D-6905-D1D1-47317A641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226658">
              <a:off x="2272699" y="5081218"/>
              <a:ext cx="566678" cy="765015"/>
            </a:xfrm>
            <a:prstGeom prst="rect">
              <a:avLst/>
            </a:prstGeom>
          </p:spPr>
        </p:pic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0C15513F-F16C-EDB8-299D-78DB2B54100C}"/>
                </a:ext>
              </a:extLst>
            </p:cNvPr>
            <p:cNvSpPr/>
            <p:nvPr/>
          </p:nvSpPr>
          <p:spPr bwMode="auto">
            <a:xfrm>
              <a:off x="3329609" y="5495915"/>
              <a:ext cx="139148" cy="50120"/>
            </a:xfrm>
            <a:custGeom>
              <a:avLst/>
              <a:gdLst>
                <a:gd name="connsiteX0" fmla="*/ 0 w 139148"/>
                <a:gd name="connsiteY0" fmla="*/ 50120 h 50120"/>
                <a:gd name="connsiteX1" fmla="*/ 39756 w 139148"/>
                <a:gd name="connsiteY1" fmla="*/ 424 h 50120"/>
                <a:gd name="connsiteX2" fmla="*/ 79513 w 139148"/>
                <a:gd name="connsiteY2" fmla="*/ 30242 h 50120"/>
                <a:gd name="connsiteX3" fmla="*/ 109330 w 139148"/>
                <a:gd name="connsiteY3" fmla="*/ 40181 h 50120"/>
                <a:gd name="connsiteX4" fmla="*/ 139148 w 139148"/>
                <a:gd name="connsiteY4" fmla="*/ 20302 h 5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48" h="50120">
                  <a:moveTo>
                    <a:pt x="0" y="50120"/>
                  </a:moveTo>
                  <a:cubicBezTo>
                    <a:pt x="13252" y="33555"/>
                    <a:pt x="19176" y="5569"/>
                    <a:pt x="39756" y="424"/>
                  </a:cubicBezTo>
                  <a:cubicBezTo>
                    <a:pt x="55827" y="-3594"/>
                    <a:pt x="65130" y="22023"/>
                    <a:pt x="79513" y="30242"/>
                  </a:cubicBezTo>
                  <a:cubicBezTo>
                    <a:pt x="88609" y="35440"/>
                    <a:pt x="99391" y="36868"/>
                    <a:pt x="109330" y="40181"/>
                  </a:cubicBezTo>
                  <a:lnTo>
                    <a:pt x="139148" y="20302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11586F9E-2D45-49F6-2C10-057C05615B1B}"/>
                </a:ext>
              </a:extLst>
            </p:cNvPr>
            <p:cNvSpPr/>
            <p:nvPr/>
          </p:nvSpPr>
          <p:spPr bwMode="auto">
            <a:xfrm rot="19749714">
              <a:off x="3224014" y="5237112"/>
              <a:ext cx="139148" cy="50120"/>
            </a:xfrm>
            <a:custGeom>
              <a:avLst/>
              <a:gdLst>
                <a:gd name="connsiteX0" fmla="*/ 0 w 139148"/>
                <a:gd name="connsiteY0" fmla="*/ 50120 h 50120"/>
                <a:gd name="connsiteX1" fmla="*/ 39756 w 139148"/>
                <a:gd name="connsiteY1" fmla="*/ 424 h 50120"/>
                <a:gd name="connsiteX2" fmla="*/ 79513 w 139148"/>
                <a:gd name="connsiteY2" fmla="*/ 30242 h 50120"/>
                <a:gd name="connsiteX3" fmla="*/ 109330 w 139148"/>
                <a:gd name="connsiteY3" fmla="*/ 40181 h 50120"/>
                <a:gd name="connsiteX4" fmla="*/ 139148 w 139148"/>
                <a:gd name="connsiteY4" fmla="*/ 20302 h 5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48" h="50120">
                  <a:moveTo>
                    <a:pt x="0" y="50120"/>
                  </a:moveTo>
                  <a:cubicBezTo>
                    <a:pt x="13252" y="33555"/>
                    <a:pt x="19176" y="5569"/>
                    <a:pt x="39756" y="424"/>
                  </a:cubicBezTo>
                  <a:cubicBezTo>
                    <a:pt x="55827" y="-3594"/>
                    <a:pt x="65130" y="22023"/>
                    <a:pt x="79513" y="30242"/>
                  </a:cubicBezTo>
                  <a:cubicBezTo>
                    <a:pt x="88609" y="35440"/>
                    <a:pt x="99391" y="36868"/>
                    <a:pt x="109330" y="40181"/>
                  </a:cubicBezTo>
                  <a:lnTo>
                    <a:pt x="139148" y="20302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" name="Freeform 28">
              <a:extLst>
                <a:ext uri="{FF2B5EF4-FFF2-40B4-BE49-F238E27FC236}">
                  <a16:creationId xmlns:a16="http://schemas.microsoft.com/office/drawing/2014/main" id="{096C95A1-7113-7CEE-04C6-DB3ECC9DC209}"/>
                </a:ext>
              </a:extLst>
            </p:cNvPr>
            <p:cNvSpPr/>
            <p:nvPr/>
          </p:nvSpPr>
          <p:spPr bwMode="auto">
            <a:xfrm flipV="1">
              <a:off x="2638581" y="5287232"/>
              <a:ext cx="1054132" cy="133430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89908760-9231-F869-C0CB-81037F785389}"/>
                </a:ext>
              </a:extLst>
            </p:cNvPr>
            <p:cNvSpPr/>
            <p:nvPr/>
          </p:nvSpPr>
          <p:spPr bwMode="auto">
            <a:xfrm rot="3670384">
              <a:off x="2966020" y="5276209"/>
              <a:ext cx="139148" cy="50120"/>
            </a:xfrm>
            <a:custGeom>
              <a:avLst/>
              <a:gdLst>
                <a:gd name="connsiteX0" fmla="*/ 0 w 139148"/>
                <a:gd name="connsiteY0" fmla="*/ 50120 h 50120"/>
                <a:gd name="connsiteX1" fmla="*/ 39756 w 139148"/>
                <a:gd name="connsiteY1" fmla="*/ 424 h 50120"/>
                <a:gd name="connsiteX2" fmla="*/ 79513 w 139148"/>
                <a:gd name="connsiteY2" fmla="*/ 30242 h 50120"/>
                <a:gd name="connsiteX3" fmla="*/ 109330 w 139148"/>
                <a:gd name="connsiteY3" fmla="*/ 40181 h 50120"/>
                <a:gd name="connsiteX4" fmla="*/ 139148 w 139148"/>
                <a:gd name="connsiteY4" fmla="*/ 20302 h 5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48" h="50120">
                  <a:moveTo>
                    <a:pt x="0" y="50120"/>
                  </a:moveTo>
                  <a:cubicBezTo>
                    <a:pt x="13252" y="33555"/>
                    <a:pt x="19176" y="5569"/>
                    <a:pt x="39756" y="424"/>
                  </a:cubicBezTo>
                  <a:cubicBezTo>
                    <a:pt x="55827" y="-3594"/>
                    <a:pt x="65130" y="22023"/>
                    <a:pt x="79513" y="30242"/>
                  </a:cubicBezTo>
                  <a:cubicBezTo>
                    <a:pt x="88609" y="35440"/>
                    <a:pt x="99391" y="36868"/>
                    <a:pt x="109330" y="40181"/>
                  </a:cubicBezTo>
                  <a:lnTo>
                    <a:pt x="139148" y="20302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83A145E-1012-FB16-6EBD-E9DC3A4E2150}"/>
                </a:ext>
              </a:extLst>
            </p:cNvPr>
            <p:cNvSpPr/>
            <p:nvPr/>
          </p:nvSpPr>
          <p:spPr bwMode="auto">
            <a:xfrm rot="1415143">
              <a:off x="2916469" y="5489471"/>
              <a:ext cx="139148" cy="50120"/>
            </a:xfrm>
            <a:custGeom>
              <a:avLst/>
              <a:gdLst>
                <a:gd name="connsiteX0" fmla="*/ 0 w 139148"/>
                <a:gd name="connsiteY0" fmla="*/ 50120 h 50120"/>
                <a:gd name="connsiteX1" fmla="*/ 39756 w 139148"/>
                <a:gd name="connsiteY1" fmla="*/ 424 h 50120"/>
                <a:gd name="connsiteX2" fmla="*/ 79513 w 139148"/>
                <a:gd name="connsiteY2" fmla="*/ 30242 h 50120"/>
                <a:gd name="connsiteX3" fmla="*/ 109330 w 139148"/>
                <a:gd name="connsiteY3" fmla="*/ 40181 h 50120"/>
                <a:gd name="connsiteX4" fmla="*/ 139148 w 139148"/>
                <a:gd name="connsiteY4" fmla="*/ 20302 h 5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48" h="50120">
                  <a:moveTo>
                    <a:pt x="0" y="50120"/>
                  </a:moveTo>
                  <a:cubicBezTo>
                    <a:pt x="13252" y="33555"/>
                    <a:pt x="19176" y="5569"/>
                    <a:pt x="39756" y="424"/>
                  </a:cubicBezTo>
                  <a:cubicBezTo>
                    <a:pt x="55827" y="-3594"/>
                    <a:pt x="65130" y="22023"/>
                    <a:pt x="79513" y="30242"/>
                  </a:cubicBezTo>
                  <a:cubicBezTo>
                    <a:pt x="88609" y="35440"/>
                    <a:pt x="99391" y="36868"/>
                    <a:pt x="109330" y="40181"/>
                  </a:cubicBezTo>
                  <a:lnTo>
                    <a:pt x="139148" y="20302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85EDF5C-7EEF-CBC4-14F7-0ED7AAE51474}"/>
              </a:ext>
            </a:extLst>
          </p:cNvPr>
          <p:cNvSpPr txBox="1"/>
          <p:nvPr/>
        </p:nvSpPr>
        <p:spPr>
          <a:xfrm>
            <a:off x="165517" y="3271043"/>
            <a:ext cx="66064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Due to its small size</a:t>
            </a:r>
            <a:r>
              <a:rPr lang="en-US" sz="1600" b="1" dirty="0">
                <a:cs typeface="Arial" panose="020B0604020202020204" pitchFamily="34" charset="0"/>
              </a:rPr>
              <a:t>, it rarely causes steric hindrance </a:t>
            </a:r>
            <a:r>
              <a:rPr lang="it-IT" sz="1600" dirty="0" err="1">
                <a:cs typeface="Arial" panose="020B0604020202020204" pitchFamily="34" charset="0"/>
              </a:rPr>
              <a:t>problems</a:t>
            </a:r>
            <a:r>
              <a:rPr lang="it-IT" sz="1600" dirty="0">
                <a:cs typeface="Arial" panose="020B0604020202020204" pitchFamily="34" charset="0"/>
              </a:rPr>
              <a:t> with </a:t>
            </a:r>
            <a:r>
              <a:rPr lang="it-IT" sz="1600" dirty="0" err="1">
                <a:cs typeface="Arial" panose="020B0604020202020204" pitchFamily="34" charset="0"/>
              </a:rPr>
              <a:t>antibody</a:t>
            </a:r>
            <a:r>
              <a:rPr lang="it-IT" sz="1600" dirty="0">
                <a:cs typeface="Arial" panose="020B0604020202020204" pitchFamily="34" charset="0"/>
              </a:rPr>
              <a:t>/</a:t>
            </a:r>
            <a:r>
              <a:rPr lang="it-IT" sz="1600" dirty="0" err="1">
                <a:cs typeface="Arial" panose="020B0604020202020204" pitchFamily="34" charset="0"/>
              </a:rPr>
              <a:t>antigen</a:t>
            </a:r>
            <a:r>
              <a:rPr lang="it-IT" sz="1600" dirty="0">
                <a:cs typeface="Arial" panose="020B0604020202020204" pitchFamily="34" charset="0"/>
              </a:rPr>
              <a:t> </a:t>
            </a:r>
            <a:r>
              <a:rPr lang="it-IT" sz="1600" dirty="0" err="1">
                <a:cs typeface="Arial" panose="020B0604020202020204" pitchFamily="34" charset="0"/>
              </a:rPr>
              <a:t>complexes</a:t>
            </a:r>
            <a:r>
              <a:rPr lang="it-IT" sz="1600" dirty="0">
                <a:cs typeface="Arial" panose="020B0604020202020204" pitchFamily="34" charset="0"/>
              </a:rPr>
              <a:t> </a:t>
            </a:r>
            <a:r>
              <a:rPr lang="it-IT" sz="1600" dirty="0" err="1">
                <a:cs typeface="Arial" panose="020B0604020202020204" pitchFamily="34" charset="0"/>
              </a:rPr>
              <a:t>bound</a:t>
            </a:r>
            <a:r>
              <a:rPr lang="it-IT" sz="1600" dirty="0">
                <a:cs typeface="Arial" panose="020B0604020202020204" pitchFamily="34" charset="0"/>
              </a:rPr>
              <a:t> on a </a:t>
            </a:r>
            <a:r>
              <a:rPr lang="it-IT" sz="1600" dirty="0" err="1">
                <a:cs typeface="Arial" panose="020B0604020202020204" pitchFamily="34" charset="0"/>
              </a:rPr>
              <a:t>surface</a:t>
            </a:r>
            <a:endParaRPr lang="it-IT" sz="1600" dirty="0">
              <a:cs typeface="Arial" panose="020B0604020202020204" pitchFamily="34" charset="0"/>
            </a:endParaRPr>
          </a:p>
          <a:p>
            <a:endParaRPr lang="it-IT" sz="1600" dirty="0">
              <a:cs typeface="Arial" panose="020B0604020202020204" pitchFamily="34" charset="0"/>
            </a:endParaRPr>
          </a:p>
          <a:p>
            <a:r>
              <a:rPr lang="en-US" sz="1600" dirty="0">
                <a:cs typeface="Arial" panose="020B0604020202020204" pitchFamily="34" charset="0"/>
              </a:rPr>
              <a:t>can usually be conjugated to an antibody</a:t>
            </a:r>
            <a:r>
              <a:rPr lang="it-IT" sz="1600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in a </a:t>
            </a:r>
            <a:r>
              <a:rPr lang="en-US" sz="2800" b="1" dirty="0">
                <a:cs typeface="Arial" panose="020B0604020202020204" pitchFamily="34" charset="0"/>
              </a:rPr>
              <a:t>4:1 ratio</a:t>
            </a:r>
            <a:endParaRPr lang="it-IT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1663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Arial" panose="020B0604020202020204" pitchFamily="34" charset="0"/>
              </a:rPr>
              <a:t>HORSERADISH Peroxidase</a:t>
            </a:r>
          </a:p>
          <a:p>
            <a:r>
              <a:rPr lang="en-US" sz="1600" i="1" dirty="0">
                <a:cs typeface="Arial" panose="020B0604020202020204" pitchFamily="34" charset="0"/>
              </a:rPr>
              <a:t> </a:t>
            </a:r>
          </a:p>
          <a:p>
            <a:endParaRPr lang="it-IT" sz="1600" dirty="0">
              <a:cs typeface="Arial" panose="020B0604020202020204" pitchFamily="34" charset="0"/>
            </a:endParaRPr>
          </a:p>
          <a:p>
            <a:r>
              <a:rPr lang="it-IT" sz="1600" dirty="0" err="1">
                <a:cs typeface="Arial" panose="020B0604020202020204" pitchFamily="34" charset="0"/>
              </a:rPr>
              <a:t>Several</a:t>
            </a:r>
            <a:r>
              <a:rPr lang="it-IT" sz="1600" dirty="0">
                <a:cs typeface="Arial" panose="020B0604020202020204" pitchFamily="34" charset="0"/>
              </a:rPr>
              <a:t> </a:t>
            </a:r>
            <a:r>
              <a:rPr lang="it-IT" sz="1600" b="1" dirty="0" err="1">
                <a:cs typeface="Arial" panose="020B0604020202020204" pitchFamily="34" charset="0"/>
              </a:rPr>
              <a:t>substrates</a:t>
            </a:r>
            <a:r>
              <a:rPr lang="it-IT" sz="1600" dirty="0">
                <a:cs typeface="Arial" panose="020B0604020202020204" pitchFamily="34" charset="0"/>
              </a:rPr>
              <a:t>, </a:t>
            </a:r>
            <a:r>
              <a:rPr lang="it-IT" sz="1600" dirty="0" err="1">
                <a:cs typeface="Arial" panose="020B0604020202020204" pitchFamily="34" charset="0"/>
              </a:rPr>
              <a:t>yielding</a:t>
            </a:r>
            <a:r>
              <a:rPr lang="it-IT" sz="1600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either </a:t>
            </a:r>
            <a:r>
              <a:rPr lang="en-US" sz="1600" b="1" dirty="0">
                <a:cs typeface="Arial" panose="020B0604020202020204" pitchFamily="34" charset="0"/>
              </a:rPr>
              <a:t>soluble</a:t>
            </a:r>
            <a:r>
              <a:rPr lang="en-US" sz="1600" dirty="0">
                <a:cs typeface="Arial" panose="020B0604020202020204" pitchFamily="34" charset="0"/>
              </a:rPr>
              <a:t> or </a:t>
            </a:r>
            <a:r>
              <a:rPr lang="en-US" sz="1600" b="1" dirty="0">
                <a:cs typeface="Arial" panose="020B0604020202020204" pitchFamily="34" charset="0"/>
              </a:rPr>
              <a:t>insoluble</a:t>
            </a:r>
            <a:r>
              <a:rPr lang="en-US" sz="1600" dirty="0">
                <a:cs typeface="Arial" panose="020B0604020202020204" pitchFamily="34" charset="0"/>
              </a:rPr>
              <a:t> reaction products, are commercially available for peroxidase.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1AEEB53-F526-EE02-A840-18AF0C0D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39454"/>
            <a:ext cx="5639762" cy="175577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56F983-893A-C086-2938-409B8C67AE92}"/>
              </a:ext>
            </a:extLst>
          </p:cNvPr>
          <p:cNvSpPr txBox="1"/>
          <p:nvPr/>
        </p:nvSpPr>
        <p:spPr>
          <a:xfrm>
            <a:off x="379186" y="3933056"/>
            <a:ext cx="79208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cs typeface="Arial" panose="020B0604020202020204" pitchFamily="34" charset="0"/>
              </a:rPr>
              <a:t>The three most common substrates that produce an </a:t>
            </a:r>
            <a:r>
              <a:rPr lang="en-US" sz="1800" b="1" dirty="0">
                <a:cs typeface="Arial" panose="020B0604020202020204" pitchFamily="34" charset="0"/>
              </a:rPr>
              <a:t>insoluble product </a:t>
            </a:r>
            <a:r>
              <a:rPr lang="en-US" sz="1800" dirty="0">
                <a:cs typeface="Arial" panose="020B0604020202020204" pitchFamily="34" charset="0"/>
              </a:rPr>
              <a:t>are </a:t>
            </a:r>
          </a:p>
          <a:p>
            <a:endParaRPr lang="en-US" sz="1800" dirty="0">
              <a:cs typeface="Arial" panose="020B0604020202020204" pitchFamily="34" charset="0"/>
            </a:endParaRPr>
          </a:p>
          <a:p>
            <a:r>
              <a:rPr lang="en-US" sz="1800" b="1" dirty="0">
                <a:cs typeface="Arial" panose="020B0604020202020204" pitchFamily="34" charset="0"/>
              </a:rPr>
              <a:t>TMB</a:t>
            </a:r>
            <a:r>
              <a:rPr lang="en-US" sz="1800" dirty="0">
                <a:cs typeface="Arial" panose="020B0604020202020204" pitchFamily="34" charset="0"/>
              </a:rPr>
              <a:t> (3,3',5,5' tetramethylbenzidine),</a:t>
            </a:r>
          </a:p>
          <a:p>
            <a:endParaRPr lang="en-US" sz="1800" dirty="0">
              <a:cs typeface="Arial" panose="020B0604020202020204" pitchFamily="34" charset="0"/>
            </a:endParaRPr>
          </a:p>
          <a:p>
            <a:r>
              <a:rPr lang="de-DE" sz="1800" b="1" dirty="0">
                <a:cs typeface="Arial" panose="020B0604020202020204" pitchFamily="34" charset="0"/>
              </a:rPr>
              <a:t>DAB</a:t>
            </a:r>
            <a:r>
              <a:rPr lang="de-DE" sz="1800" dirty="0">
                <a:cs typeface="Arial" panose="020B0604020202020204" pitchFamily="34" charset="0"/>
              </a:rPr>
              <a:t> (3,3',4,4' </a:t>
            </a:r>
            <a:r>
              <a:rPr lang="de-DE" sz="1800" dirty="0" err="1">
                <a:cs typeface="Arial" panose="020B0604020202020204" pitchFamily="34" charset="0"/>
              </a:rPr>
              <a:t>diaminobenzidine</a:t>
            </a:r>
            <a:r>
              <a:rPr lang="de-DE" sz="1800" dirty="0">
                <a:cs typeface="Arial" panose="020B0604020202020204" pitchFamily="34" charset="0"/>
              </a:rPr>
              <a:t>), </a:t>
            </a:r>
          </a:p>
          <a:p>
            <a:endParaRPr lang="de-DE" sz="1800" dirty="0">
              <a:cs typeface="Arial" panose="020B0604020202020204" pitchFamily="34" charset="0"/>
            </a:endParaRPr>
          </a:p>
          <a:p>
            <a:r>
              <a:rPr lang="it-IT" sz="1800" b="1" dirty="0">
                <a:cs typeface="Arial" panose="020B0604020202020204" pitchFamily="34" charset="0"/>
              </a:rPr>
              <a:t>4CN</a:t>
            </a:r>
            <a:r>
              <a:rPr lang="it-IT" sz="1800" dirty="0">
                <a:cs typeface="Arial" panose="020B0604020202020204" pitchFamily="34" charset="0"/>
              </a:rPr>
              <a:t> (4-chloro-1-naphthol).</a:t>
            </a:r>
            <a:endParaRPr 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25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352" y="3224443"/>
            <a:ext cx="2376264" cy="1677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52" y="3082299"/>
            <a:ext cx="2264752" cy="2090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560" y="3285812"/>
            <a:ext cx="2413973" cy="160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5554610"/>
            <a:ext cx="1304768" cy="12587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F14F3CC-3542-66FD-38B5-80D647A7B2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7" r="67818" b="8117"/>
          <a:stretch/>
        </p:blipFill>
        <p:spPr>
          <a:xfrm>
            <a:off x="139593" y="714488"/>
            <a:ext cx="2560547" cy="205728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5AA8453-029B-44F3-0ABD-396C590EF6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531" t="36929" r="35504"/>
          <a:stretch/>
        </p:blipFill>
        <p:spPr>
          <a:xfrm>
            <a:off x="3694305" y="1025260"/>
            <a:ext cx="2302012" cy="19563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27A058-34CF-F6A3-A0CF-4AFD283885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622" t="-135" r="3582" b="8252"/>
          <a:stretch/>
        </p:blipFill>
        <p:spPr>
          <a:xfrm>
            <a:off x="6084168" y="849587"/>
            <a:ext cx="2736304" cy="2020732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48382C5D-AE7C-E42C-8005-07D942132641}"/>
              </a:ext>
            </a:extLst>
          </p:cNvPr>
          <p:cNvSpPr/>
          <p:nvPr/>
        </p:nvSpPr>
        <p:spPr bwMode="auto">
          <a:xfrm>
            <a:off x="2943723" y="1765213"/>
            <a:ext cx="57606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99A386-170E-62C2-3BCC-C96A699A233B}"/>
              </a:ext>
            </a:extLst>
          </p:cNvPr>
          <p:cNvSpPr txBox="1"/>
          <p:nvPr/>
        </p:nvSpPr>
        <p:spPr>
          <a:xfrm>
            <a:off x="2839037" y="106475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HRP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A2766A-F99E-8C0D-8D90-73A7E9AE0AAA}"/>
              </a:ext>
            </a:extLst>
          </p:cNvPr>
          <p:cNvSpPr txBox="1"/>
          <p:nvPr/>
        </p:nvSpPr>
        <p:spPr>
          <a:xfrm>
            <a:off x="2335804" y="-1132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cs typeface="Arial" panose="020B0604020202020204" pitchFamily="34" charset="0"/>
            </a:endParaRPr>
          </a:p>
          <a:p>
            <a:r>
              <a:rPr lang="en-US" sz="1800" b="1" dirty="0">
                <a:cs typeface="Arial" panose="020B0604020202020204" pitchFamily="34" charset="0"/>
              </a:rPr>
              <a:t>TMB</a:t>
            </a:r>
            <a:r>
              <a:rPr lang="en-US" sz="1800" dirty="0">
                <a:cs typeface="Arial" panose="020B0604020202020204" pitchFamily="34" charset="0"/>
              </a:rPr>
              <a:t> (3,3',5,5' tetramethylbenzidine),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045BB8AC-1011-D1DC-9977-674DC9316032}"/>
              </a:ext>
            </a:extLst>
          </p:cNvPr>
          <p:cNvSpPr/>
          <p:nvPr/>
        </p:nvSpPr>
        <p:spPr bwMode="auto">
          <a:xfrm>
            <a:off x="2722944" y="4127517"/>
            <a:ext cx="57606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B45A3047-E23D-6D2D-3FBD-7BD6E9FE803D}"/>
              </a:ext>
            </a:extLst>
          </p:cNvPr>
          <p:cNvSpPr/>
          <p:nvPr/>
        </p:nvSpPr>
        <p:spPr bwMode="auto">
          <a:xfrm>
            <a:off x="5884967" y="4127517"/>
            <a:ext cx="57606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A77F621-8821-6EEE-8D2F-A7D129929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5085184"/>
            <a:ext cx="1546561" cy="160982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332656"/>
            <a:ext cx="747540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428" y="476672"/>
            <a:ext cx="622869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Alkaline phosphatase    -   AP</a:t>
            </a:r>
            <a:r>
              <a:rPr lang="en-US" sz="1800" b="1" i="1" dirty="0"/>
              <a:t>  </a:t>
            </a:r>
          </a:p>
          <a:p>
            <a:pPr algn="just"/>
            <a:endParaRPr lang="en-US" sz="1800" b="1" i="1" dirty="0"/>
          </a:p>
          <a:p>
            <a:pPr algn="just"/>
            <a:endParaRPr lang="en-US" sz="1600" dirty="0"/>
          </a:p>
          <a:p>
            <a:pPr algn="just"/>
            <a:r>
              <a:rPr lang="en-US" sz="1600" b="0" i="0" dirty="0">
                <a:effectLst/>
                <a:latin typeface="+mn-lt"/>
              </a:rPr>
              <a:t>is a </a:t>
            </a:r>
            <a:r>
              <a:rPr lang="en-US" sz="1600" b="0" i="0" u="none" strike="noStrike" dirty="0">
                <a:effectLst/>
                <a:latin typeface="+mn-lt"/>
              </a:rPr>
              <a:t>phosphatase</a:t>
            </a:r>
            <a:r>
              <a:rPr lang="en-US" sz="1600" b="0" i="0" dirty="0">
                <a:effectLst/>
                <a:latin typeface="+mn-lt"/>
              </a:rPr>
              <a:t> with the physiological role of </a:t>
            </a:r>
            <a:r>
              <a:rPr lang="en-US" sz="1600" b="1" i="0" u="none" strike="noStrike" dirty="0">
                <a:effectLst/>
                <a:latin typeface="+mn-lt"/>
              </a:rPr>
              <a:t>dephosphorylating</a:t>
            </a:r>
            <a:r>
              <a:rPr lang="en-US" sz="1600" b="1" i="0" dirty="0">
                <a:effectLst/>
                <a:latin typeface="+mn-lt"/>
              </a:rPr>
              <a:t> compounds</a:t>
            </a:r>
            <a:r>
              <a:rPr lang="en-US" sz="1600" b="0" i="0" dirty="0">
                <a:effectLst/>
                <a:latin typeface="+mn-lt"/>
              </a:rPr>
              <a:t>. </a:t>
            </a:r>
            <a:endParaRPr lang="en-US" sz="1600" dirty="0">
              <a:latin typeface="+mn-lt"/>
            </a:endParaRP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is approximately </a:t>
            </a:r>
            <a:r>
              <a:rPr lang="en-US" sz="1600" b="1" dirty="0"/>
              <a:t>double the size of peroxidase (MW ~86,000).</a:t>
            </a:r>
          </a:p>
          <a:p>
            <a:pPr algn="just"/>
            <a:endParaRPr lang="en-US" sz="1600" b="1" dirty="0"/>
          </a:p>
          <a:p>
            <a:pPr algn="just"/>
            <a:endParaRPr lang="en-US" sz="1600" b="1" dirty="0"/>
          </a:p>
          <a:p>
            <a:pPr algn="just"/>
            <a:endParaRPr lang="en-US" sz="1600" b="1" dirty="0"/>
          </a:p>
          <a:p>
            <a:pPr algn="just"/>
            <a:r>
              <a:rPr lang="en-US" sz="1600" dirty="0"/>
              <a:t>This means that one will typically see </a:t>
            </a:r>
            <a:r>
              <a:rPr lang="en-US" sz="1600" b="1" dirty="0"/>
              <a:t>a lower enzyme to antibody conjugation ratio</a:t>
            </a:r>
            <a:r>
              <a:rPr lang="en-US" sz="1600" dirty="0"/>
              <a:t>. 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It also means that the larger molecular size of alkaline phosphatase </a:t>
            </a:r>
            <a:r>
              <a:rPr lang="en-US" sz="1600" b="1" dirty="0"/>
              <a:t>can cause steric hindrance issues</a:t>
            </a:r>
            <a:r>
              <a:rPr lang="en-US" sz="1600" dirty="0"/>
              <a:t> due to close packed </a:t>
            </a:r>
            <a:r>
              <a:rPr lang="it-IT" sz="1600" dirty="0" err="1"/>
              <a:t>antigen-antibody</a:t>
            </a:r>
            <a:r>
              <a:rPr lang="it-IT" sz="1600" dirty="0"/>
              <a:t> </a:t>
            </a:r>
            <a:r>
              <a:rPr lang="it-IT" sz="1600" dirty="0" err="1"/>
              <a:t>complexes</a:t>
            </a:r>
            <a:r>
              <a:rPr lang="it-IT" sz="1600" dirty="0"/>
              <a:t>.</a:t>
            </a:r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7DE642-7E64-8DE4-EFDF-B49E86B4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366" y="3861048"/>
            <a:ext cx="2095500" cy="1571625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A63CE480-4E16-916E-A9F7-13A129DAB71B}"/>
              </a:ext>
            </a:extLst>
          </p:cNvPr>
          <p:cNvGrpSpPr/>
          <p:nvPr/>
        </p:nvGrpSpPr>
        <p:grpSpPr>
          <a:xfrm>
            <a:off x="6948264" y="5150022"/>
            <a:ext cx="1054132" cy="1532019"/>
            <a:chOff x="2638581" y="5089520"/>
            <a:chExt cx="1054132" cy="1532019"/>
          </a:xfrm>
        </p:grpSpPr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699C6888-BBF1-297D-54EC-6309028B4E4F}"/>
                </a:ext>
              </a:extLst>
            </p:cNvPr>
            <p:cNvSpPr/>
            <p:nvPr/>
          </p:nvSpPr>
          <p:spPr bwMode="auto">
            <a:xfrm flipV="1">
              <a:off x="2638581" y="5287232"/>
              <a:ext cx="1054132" cy="1334307"/>
            </a:xfrm>
            <a:custGeom>
              <a:avLst/>
              <a:gdLst>
                <a:gd name="T0" fmla="*/ 938 w 2528"/>
                <a:gd name="T1" fmla="*/ 1376 h 2856"/>
                <a:gd name="T2" fmla="*/ 938 w 2528"/>
                <a:gd name="T3" fmla="*/ 2576 h 2856"/>
                <a:gd name="T4" fmla="*/ 1254 w 2528"/>
                <a:gd name="T5" fmla="*/ 2854 h 2856"/>
                <a:gd name="T6" fmla="*/ 1619 w 2528"/>
                <a:gd name="T7" fmla="*/ 2566 h 2856"/>
                <a:gd name="T8" fmla="*/ 1619 w 2528"/>
                <a:gd name="T9" fmla="*/ 1366 h 2856"/>
                <a:gd name="T10" fmla="*/ 2406 w 2528"/>
                <a:gd name="T11" fmla="*/ 551 h 2856"/>
                <a:gd name="T12" fmla="*/ 2349 w 2528"/>
                <a:gd name="T13" fmla="*/ 137 h 2856"/>
                <a:gd name="T14" fmla="*/ 1955 w 2528"/>
                <a:gd name="T15" fmla="*/ 109 h 2856"/>
                <a:gd name="T16" fmla="*/ 1273 w 2528"/>
                <a:gd name="T17" fmla="*/ 781 h 2856"/>
                <a:gd name="T18" fmla="*/ 601 w 2528"/>
                <a:gd name="T19" fmla="*/ 109 h 2856"/>
                <a:gd name="T20" fmla="*/ 189 w 2528"/>
                <a:gd name="T21" fmla="*/ 128 h 2856"/>
                <a:gd name="T22" fmla="*/ 131 w 2528"/>
                <a:gd name="T23" fmla="*/ 560 h 2856"/>
                <a:gd name="T24" fmla="*/ 938 w 2528"/>
                <a:gd name="T25" fmla="*/ 137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8" h="2856">
                  <a:moveTo>
                    <a:pt x="938" y="1376"/>
                  </a:moveTo>
                  <a:lnTo>
                    <a:pt x="938" y="2576"/>
                  </a:lnTo>
                  <a:cubicBezTo>
                    <a:pt x="991" y="2822"/>
                    <a:pt x="1141" y="2856"/>
                    <a:pt x="1254" y="2854"/>
                  </a:cubicBezTo>
                  <a:cubicBezTo>
                    <a:pt x="1372" y="2854"/>
                    <a:pt x="1560" y="2803"/>
                    <a:pt x="1619" y="2566"/>
                  </a:cubicBezTo>
                  <a:lnTo>
                    <a:pt x="1619" y="1366"/>
                  </a:lnTo>
                  <a:lnTo>
                    <a:pt x="2406" y="551"/>
                  </a:lnTo>
                  <a:cubicBezTo>
                    <a:pt x="2528" y="346"/>
                    <a:pt x="2424" y="211"/>
                    <a:pt x="2349" y="137"/>
                  </a:cubicBezTo>
                  <a:cubicBezTo>
                    <a:pt x="2274" y="63"/>
                    <a:pt x="2105" y="34"/>
                    <a:pt x="1955" y="109"/>
                  </a:cubicBezTo>
                  <a:lnTo>
                    <a:pt x="1273" y="781"/>
                  </a:lnTo>
                  <a:lnTo>
                    <a:pt x="601" y="109"/>
                  </a:lnTo>
                  <a:cubicBezTo>
                    <a:pt x="420" y="0"/>
                    <a:pt x="267" y="53"/>
                    <a:pt x="189" y="128"/>
                  </a:cubicBezTo>
                  <a:cubicBezTo>
                    <a:pt x="111" y="203"/>
                    <a:pt x="0" y="349"/>
                    <a:pt x="131" y="560"/>
                  </a:cubicBezTo>
                  <a:lnTo>
                    <a:pt x="938" y="1376"/>
                  </a:ln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2000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A6244F1F-3DA4-7B74-6C26-88C8D12A9DA7}"/>
                </a:ext>
              </a:extLst>
            </p:cNvPr>
            <p:cNvSpPr/>
            <p:nvPr/>
          </p:nvSpPr>
          <p:spPr bwMode="auto">
            <a:xfrm rot="3670384">
              <a:off x="3040203" y="5175776"/>
              <a:ext cx="218231" cy="45719"/>
            </a:xfrm>
            <a:custGeom>
              <a:avLst/>
              <a:gdLst>
                <a:gd name="connsiteX0" fmla="*/ 0 w 139148"/>
                <a:gd name="connsiteY0" fmla="*/ 50120 h 50120"/>
                <a:gd name="connsiteX1" fmla="*/ 39756 w 139148"/>
                <a:gd name="connsiteY1" fmla="*/ 424 h 50120"/>
                <a:gd name="connsiteX2" fmla="*/ 79513 w 139148"/>
                <a:gd name="connsiteY2" fmla="*/ 30242 h 50120"/>
                <a:gd name="connsiteX3" fmla="*/ 109330 w 139148"/>
                <a:gd name="connsiteY3" fmla="*/ 40181 h 50120"/>
                <a:gd name="connsiteX4" fmla="*/ 139148 w 139148"/>
                <a:gd name="connsiteY4" fmla="*/ 20302 h 5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48" h="50120">
                  <a:moveTo>
                    <a:pt x="0" y="50120"/>
                  </a:moveTo>
                  <a:cubicBezTo>
                    <a:pt x="13252" y="33555"/>
                    <a:pt x="19176" y="5569"/>
                    <a:pt x="39756" y="424"/>
                  </a:cubicBezTo>
                  <a:cubicBezTo>
                    <a:pt x="55827" y="-3594"/>
                    <a:pt x="65130" y="22023"/>
                    <a:pt x="79513" y="30242"/>
                  </a:cubicBezTo>
                  <a:cubicBezTo>
                    <a:pt x="88609" y="35440"/>
                    <a:pt x="99391" y="36868"/>
                    <a:pt x="109330" y="40181"/>
                  </a:cubicBezTo>
                  <a:lnTo>
                    <a:pt x="139148" y="20302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1263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</a:rPr>
              <a:t>Elevata specificità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</a:rPr>
              <a:t>Basso limite di rivelazione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>
                <a:solidFill>
                  <a:srgbClr val="0000FF"/>
                </a:solidFill>
              </a:rPr>
              <a:t>Alta produttività analitica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</a:rPr>
              <a:t>Possibilità di automazione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3097213"/>
            <a:ext cx="868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Impiego di piastre </a:t>
            </a:r>
            <a:r>
              <a:rPr lang="it-IT" altLang="it-IT" sz="2000" dirty="0" err="1">
                <a:latin typeface="+mn-lt"/>
              </a:rPr>
              <a:t>microtiter</a:t>
            </a:r>
            <a:r>
              <a:rPr lang="it-IT" altLang="it-IT" sz="2000" dirty="0">
                <a:latin typeface="+mn-lt"/>
              </a:rPr>
              <a:t> a </a:t>
            </a:r>
            <a:r>
              <a:rPr lang="it-IT" altLang="it-IT" sz="2000" b="1" dirty="0">
                <a:latin typeface="+mn-lt"/>
              </a:rPr>
              <a:t>96</a:t>
            </a:r>
            <a:r>
              <a:rPr lang="it-IT" altLang="it-IT" sz="2000" dirty="0">
                <a:latin typeface="+mn-lt"/>
              </a:rPr>
              <a:t> o </a:t>
            </a:r>
            <a:r>
              <a:rPr lang="it-IT" altLang="it-IT" sz="2000" b="1" dirty="0">
                <a:latin typeface="+mn-lt"/>
              </a:rPr>
              <a:t>384</a:t>
            </a:r>
            <a:r>
              <a:rPr lang="it-IT" altLang="it-IT" sz="2000" dirty="0">
                <a:latin typeface="+mn-lt"/>
              </a:rPr>
              <a:t> pozzetti</a:t>
            </a:r>
          </a:p>
          <a:p>
            <a:pPr algn="ctr" eaLnBrk="1" hangingPunct="1">
              <a:spcBef>
                <a:spcPct val="0"/>
              </a:spcBef>
              <a:buFontTx/>
              <a:buChar char=" "/>
            </a:pPr>
            <a:endParaRPr lang="it-IT" altLang="it-IT" sz="2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Char char=" "/>
            </a:pPr>
            <a:endParaRPr lang="it-IT" altLang="it-IT" sz="2000" dirty="0">
              <a:latin typeface="+mn-lt"/>
            </a:endParaRPr>
          </a:p>
          <a:p>
            <a:pPr algn="ctr" eaLnBrk="1" hangingPunct="1">
              <a:spcBef>
                <a:spcPct val="7000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Analisi di numerosi campioni (</a:t>
            </a:r>
            <a:r>
              <a:rPr lang="it-IT" altLang="it-IT" sz="2000" dirty="0" err="1">
                <a:latin typeface="+mn-lt"/>
              </a:rPr>
              <a:t>ca</a:t>
            </a:r>
            <a:r>
              <a:rPr lang="it-IT" altLang="it-IT" sz="2000" dirty="0">
                <a:latin typeface="+mn-lt"/>
              </a:rPr>
              <a:t>. 40 o 200 in duplicato) nella stessa seduta analitica</a:t>
            </a:r>
          </a:p>
        </p:txBody>
      </p:sp>
      <p:sp>
        <p:nvSpPr>
          <p:cNvPr id="7172" name="Line 4"/>
          <p:cNvSpPr>
            <a:spLocks noChangeAspect="1" noChangeShapeType="1"/>
          </p:cNvSpPr>
          <p:nvPr/>
        </p:nvSpPr>
        <p:spPr bwMode="auto">
          <a:xfrm rot="18914506" flipH="1">
            <a:off x="4642028" y="3643045"/>
            <a:ext cx="338138" cy="338138"/>
          </a:xfrm>
          <a:prstGeom prst="line">
            <a:avLst/>
          </a:prstGeom>
          <a:noFill/>
          <a:ln w="88900">
            <a:solidFill>
              <a:srgbClr val="0000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3528" y="5051426"/>
            <a:ext cx="868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Rapidità di esecuzione (poche ore)</a:t>
            </a:r>
          </a:p>
          <a:p>
            <a:pPr algn="ctr" eaLnBrk="1" hangingPunct="1">
              <a:spcBef>
                <a:spcPct val="0"/>
              </a:spcBef>
              <a:buFontTx/>
              <a:buChar char=" "/>
            </a:pPr>
            <a:endParaRPr lang="it-IT" altLang="it-IT" sz="2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Char char=" "/>
            </a:pPr>
            <a:endParaRPr lang="it-IT" altLang="it-IT" sz="2000" dirty="0">
              <a:latin typeface="+mn-lt"/>
            </a:endParaRPr>
          </a:p>
          <a:p>
            <a:pPr algn="ctr" eaLnBrk="1" hangingPunct="1">
              <a:spcBef>
                <a:spcPct val="7000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Analisi di numerosi campioni per giorno</a:t>
            </a:r>
          </a:p>
        </p:txBody>
      </p:sp>
      <p:sp>
        <p:nvSpPr>
          <p:cNvPr id="7174" name="Line 6"/>
          <p:cNvSpPr>
            <a:spLocks noChangeAspect="1" noChangeShapeType="1"/>
          </p:cNvSpPr>
          <p:nvPr/>
        </p:nvSpPr>
        <p:spPr bwMode="auto">
          <a:xfrm rot="18914506" flipH="1">
            <a:off x="4671745" y="5707019"/>
            <a:ext cx="338138" cy="338138"/>
          </a:xfrm>
          <a:prstGeom prst="line">
            <a:avLst/>
          </a:prstGeom>
          <a:noFill/>
          <a:ln w="88900">
            <a:solidFill>
              <a:srgbClr val="0000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  <a:latin typeface="+mn-lt"/>
              </a:rPr>
              <a:t>VANTAGGI DEI METODI IMMUNOMETRICI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243512"/>
            <a:ext cx="79568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Alkaline phosphatase    -   AP</a:t>
            </a:r>
            <a:r>
              <a:rPr lang="en-US" sz="1800" b="1" i="1" dirty="0"/>
              <a:t>  </a:t>
            </a:r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The </a:t>
            </a:r>
            <a:r>
              <a:rPr lang="it-IT" sz="1600" dirty="0" err="1"/>
              <a:t>most</a:t>
            </a:r>
            <a:r>
              <a:rPr lang="it-IT" sz="1600" dirty="0"/>
              <a:t> common </a:t>
            </a:r>
            <a:r>
              <a:rPr lang="en-US" sz="1600" dirty="0"/>
              <a:t>substrate that produces an insoluble reaction </a:t>
            </a:r>
            <a:r>
              <a:rPr lang="it-IT" sz="1600" dirty="0" err="1"/>
              <a:t>product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BCIP/NBT</a:t>
            </a:r>
            <a:r>
              <a:rPr lang="it-IT" sz="1600" dirty="0"/>
              <a:t> (5-bromo- 4-chloro-3-indolyl-phosphate/</a:t>
            </a:r>
            <a:r>
              <a:rPr lang="it-IT" sz="1600" dirty="0" err="1"/>
              <a:t>nitroblue</a:t>
            </a:r>
            <a:r>
              <a:rPr lang="it-IT" sz="1600" dirty="0"/>
              <a:t> </a:t>
            </a:r>
            <a:r>
              <a:rPr lang="en-US" sz="1600" dirty="0"/>
              <a:t>tetrazolium).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It is recognized as the  most effective substrate for </a:t>
            </a:r>
            <a:r>
              <a:rPr lang="en-US" sz="1600" dirty="0" err="1"/>
              <a:t>immunoblots</a:t>
            </a:r>
            <a:r>
              <a:rPr lang="en-US" sz="1600" dirty="0"/>
              <a:t> due to its stability and resistance to fading when exposed to light. 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The most widely used substrate that produces a soluble reaction product is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p-</a:t>
            </a:r>
            <a:r>
              <a:rPr lang="en-US" sz="1600" b="1" dirty="0"/>
              <a:t>NPP</a:t>
            </a:r>
            <a:r>
              <a:rPr lang="en-US" sz="1600" dirty="0"/>
              <a:t> (p-</a:t>
            </a:r>
            <a:r>
              <a:rPr lang="en-US" sz="1600" dirty="0" err="1"/>
              <a:t>nitrophenylphosphate</a:t>
            </a:r>
            <a:r>
              <a:rPr lang="en-US" sz="1600" dirty="0"/>
              <a:t>). 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produces</a:t>
            </a:r>
            <a:r>
              <a:rPr lang="it-IT" sz="1600" dirty="0"/>
              <a:t> </a:t>
            </a:r>
            <a:r>
              <a:rPr lang="it-IT" sz="1600" b="1" dirty="0"/>
              <a:t>an intense </a:t>
            </a:r>
            <a:r>
              <a:rPr lang="en-US" sz="1600" b="1" dirty="0"/>
              <a:t>yellow color measurable at 405 to 410 nm</a:t>
            </a:r>
            <a:r>
              <a:rPr lang="en-US" sz="1600" dirty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NO need to stop the reaction</a:t>
            </a:r>
            <a:endParaRPr lang="it-IT" sz="1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E26146-6699-369D-FB35-30ECE5B7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933056"/>
            <a:ext cx="2880320" cy="11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078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01D0602-F0F9-A845-2D15-D1DD03BA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3862720" cy="29388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39AF69-331B-34E4-34BC-6DC1B610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212976"/>
            <a:ext cx="4373813" cy="31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4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287AE2-C383-6A85-818C-DE1CD584C46E}"/>
              </a:ext>
            </a:extLst>
          </p:cNvPr>
          <p:cNvSpPr txBox="1"/>
          <p:nvPr/>
        </p:nvSpPr>
        <p:spPr>
          <a:xfrm>
            <a:off x="413790" y="5052045"/>
            <a:ext cx="54543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7000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- </a:t>
            </a:r>
            <a:r>
              <a:rPr lang="it-IT" altLang="it-IT" sz="2000" b="1" dirty="0">
                <a:latin typeface="+mn-lt"/>
              </a:rPr>
              <a:t>precisione</a:t>
            </a:r>
            <a:r>
              <a:rPr lang="it-IT" altLang="it-IT" sz="2000" dirty="0">
                <a:latin typeface="+mn-lt"/>
              </a:rPr>
              <a:t> e </a:t>
            </a:r>
            <a:r>
              <a:rPr lang="it-IT" altLang="it-IT" sz="2000" b="1" dirty="0">
                <a:latin typeface="+mn-lt"/>
              </a:rPr>
              <a:t>accuratezza</a:t>
            </a:r>
            <a:r>
              <a:rPr lang="it-IT" altLang="it-IT" sz="2000" dirty="0">
                <a:latin typeface="+mn-lt"/>
              </a:rPr>
              <a:t> (ERRORI)</a:t>
            </a:r>
          </a:p>
          <a:p>
            <a:pPr eaLnBrk="1" hangingPunct="1">
              <a:spcBef>
                <a:spcPct val="70000"/>
              </a:spcBef>
              <a:buFontTx/>
              <a:buChar char=" "/>
            </a:pPr>
            <a:endParaRPr lang="it-IT" altLang="it-IT" sz="2000" dirty="0">
              <a:latin typeface="+mn-lt"/>
            </a:endParaRPr>
          </a:p>
          <a:p>
            <a:pPr eaLnBrk="1" hangingPunct="1">
              <a:spcBef>
                <a:spcPct val="7000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-  </a:t>
            </a:r>
            <a:r>
              <a:rPr lang="it-IT" altLang="it-IT" sz="2000" b="1" dirty="0">
                <a:latin typeface="+mn-lt"/>
              </a:rPr>
              <a:t>rapidità</a:t>
            </a:r>
            <a:r>
              <a:rPr lang="it-IT" altLang="it-IT" sz="2000" dirty="0">
                <a:latin typeface="+mn-lt"/>
              </a:rPr>
              <a:t>  (</a:t>
            </a:r>
            <a:r>
              <a:rPr lang="it-IT" altLang="it-IT" sz="2000" dirty="0">
                <a:latin typeface="+mn-lt"/>
                <a:sym typeface="+mn-ea"/>
              </a:rPr>
              <a:t>tempi di esecuzione)</a:t>
            </a:r>
            <a:r>
              <a:rPr lang="it-IT" altLang="it-IT" sz="2000" dirty="0">
                <a:latin typeface="+mn-lt"/>
              </a:rPr>
              <a:t>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952" y="1232988"/>
            <a:ext cx="7772400" cy="12652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Elevata specificità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Basso limite di rivelazione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produttività analitica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Possibilità di automazione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28718" y="3332924"/>
            <a:ext cx="4240678" cy="13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 "/>
            </a:pPr>
            <a:r>
              <a:rPr lang="it-IT" altLang="it-IT" sz="2000" dirty="0">
                <a:latin typeface="+mn-lt"/>
              </a:rPr>
              <a:t>Disponibilità di dispensatori, lavatori, lettori ed elaboratori del segnale automatici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rot="18914506">
            <a:off x="4671063" y="3636917"/>
            <a:ext cx="445285" cy="464728"/>
          </a:xfrm>
          <a:prstGeom prst="line">
            <a:avLst/>
          </a:prstGeom>
          <a:noFill/>
          <a:ln w="101600">
            <a:solidFill>
              <a:srgbClr val="0000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8198" name="Line 6"/>
          <p:cNvSpPr>
            <a:spLocks noChangeAspect="1" noChangeShapeType="1"/>
          </p:cNvSpPr>
          <p:nvPr/>
        </p:nvSpPr>
        <p:spPr bwMode="auto">
          <a:xfrm rot="8114506" flipH="1">
            <a:off x="5229391" y="5114268"/>
            <a:ext cx="261937" cy="261938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8199" name="Line 7"/>
          <p:cNvSpPr>
            <a:spLocks noChangeAspect="1" noChangeShapeType="1"/>
          </p:cNvSpPr>
          <p:nvPr/>
        </p:nvSpPr>
        <p:spPr bwMode="auto">
          <a:xfrm rot="8114506" flipH="1">
            <a:off x="4805751" y="6154287"/>
            <a:ext cx="261938" cy="261937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457200" y="131128"/>
            <a:ext cx="8229600" cy="86836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  <a:latin typeface="+mn-lt"/>
              </a:rPr>
              <a:t>VANTAGGI DEI METODI IMMUNOMETRICI</a:t>
            </a:r>
          </a:p>
        </p:txBody>
      </p:sp>
      <p:pic>
        <p:nvPicPr>
          <p:cNvPr id="52226" name="Picture 2" descr="http://www.diasorin.com/sites/default/files/styles/cover_image/public/liaison_xl.jpg?itok=w6XDNp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76" y="2980937"/>
            <a:ext cx="3468688" cy="13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3229" y="692696"/>
            <a:ext cx="81175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cs typeface="Arial" panose="020B0604020202020204" pitchFamily="34" charset="0"/>
              </a:rPr>
              <a:t>Assicurazione di Qualità  (QA)</a:t>
            </a:r>
          </a:p>
          <a:p>
            <a:endParaRPr lang="it-IT" i="1" dirty="0">
              <a:cs typeface="Arial" panose="020B0604020202020204" pitchFamily="34" charset="0"/>
            </a:endParaRPr>
          </a:p>
          <a:p>
            <a:r>
              <a:rPr lang="it-IT" i="1" dirty="0">
                <a:cs typeface="Arial" panose="020B0604020202020204" pitchFamily="34" charset="0"/>
              </a:rPr>
              <a:t>Il termine </a:t>
            </a:r>
            <a:r>
              <a:rPr lang="it-IT" b="1" i="1" dirty="0">
                <a:cs typeface="Arial" panose="020B0604020202020204" pitchFamily="34" charset="0"/>
              </a:rPr>
              <a:t>Assicurazione di Qualità </a:t>
            </a:r>
            <a:r>
              <a:rPr lang="it-IT" i="1" dirty="0">
                <a:cs typeface="Arial" panose="020B0604020202020204" pitchFamily="34" charset="0"/>
              </a:rPr>
              <a:t>(Quality Assurance, QA), viene usato per descrivere una ampia serie di </a:t>
            </a:r>
            <a:r>
              <a:rPr lang="it-IT" b="1" i="1" dirty="0">
                <a:cs typeface="Arial" panose="020B0604020202020204" pitchFamily="34" charset="0"/>
              </a:rPr>
              <a:t>attività</a:t>
            </a:r>
            <a:r>
              <a:rPr lang="it-IT" i="1" dirty="0">
                <a:cs typeface="Arial" panose="020B0604020202020204" pitchFamily="34" charset="0"/>
              </a:rPr>
              <a:t> il cui scopo è quello di </a:t>
            </a:r>
          </a:p>
          <a:p>
            <a:endParaRPr lang="it-IT" i="1" dirty="0">
              <a:cs typeface="Arial" panose="020B0604020202020204" pitchFamily="34" charset="0"/>
            </a:endParaRPr>
          </a:p>
          <a:p>
            <a:r>
              <a:rPr lang="it-IT" i="1" dirty="0">
                <a:cs typeface="Arial" panose="020B0604020202020204" pitchFamily="34" charset="0"/>
              </a:rPr>
              <a:t>- prevenire </a:t>
            </a:r>
            <a:r>
              <a:rPr lang="it-IT" b="1" i="1" dirty="0">
                <a:cs typeface="Arial" panose="020B0604020202020204" pitchFamily="34" charset="0"/>
              </a:rPr>
              <a:t>problemi di affidabilità </a:t>
            </a:r>
            <a:r>
              <a:rPr lang="it-IT" i="1" dirty="0">
                <a:cs typeface="Arial" panose="020B0604020202020204" pitchFamily="34" charset="0"/>
              </a:rPr>
              <a:t>e </a:t>
            </a:r>
            <a:r>
              <a:rPr lang="it-IT" b="1" i="1" dirty="0">
                <a:cs typeface="Arial" panose="020B0604020202020204" pitchFamily="34" charset="0"/>
              </a:rPr>
              <a:t>qualità</a:t>
            </a:r>
          </a:p>
          <a:p>
            <a:endParaRPr lang="it-IT" b="1" i="1" dirty="0">
              <a:cs typeface="Arial" panose="020B0604020202020204" pitchFamily="34" charset="0"/>
            </a:endParaRPr>
          </a:p>
          <a:p>
            <a:r>
              <a:rPr lang="it-IT" i="1" dirty="0">
                <a:cs typeface="Arial" panose="020B0604020202020204" pitchFamily="34" charset="0"/>
              </a:rPr>
              <a:t>- intervenendo in modo sistematico sulla </a:t>
            </a:r>
            <a:r>
              <a:rPr lang="it-IT" b="1" i="1" dirty="0">
                <a:solidFill>
                  <a:srgbClr val="FF0000"/>
                </a:solidFill>
                <a:cs typeface="Arial" panose="020B0604020202020204" pitchFamily="34" charset="0"/>
              </a:rPr>
              <a:t>Precisione</a:t>
            </a:r>
            <a:r>
              <a:rPr lang="it-IT" i="1" dirty="0">
                <a:cs typeface="Arial" panose="020B0604020202020204" pitchFamily="34" charset="0"/>
              </a:rPr>
              <a:t> e sulla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Accuratezza</a:t>
            </a:r>
            <a:r>
              <a:rPr lang="it-IT" b="1" i="1" dirty="0">
                <a:cs typeface="Arial" panose="020B0604020202020204" pitchFamily="34" charset="0"/>
              </a:rPr>
              <a:t> </a:t>
            </a:r>
            <a:r>
              <a:rPr lang="it-IT" i="1" dirty="0">
                <a:cs typeface="Arial" panose="020B0604020202020204" pitchFamily="34" charset="0"/>
              </a:rPr>
              <a:t>(Precision/</a:t>
            </a:r>
            <a:r>
              <a:rPr lang="it-IT" i="1" dirty="0" err="1">
                <a:cs typeface="Arial" panose="020B0604020202020204" pitchFamily="34" charset="0"/>
              </a:rPr>
              <a:t>Trueness</a:t>
            </a:r>
            <a:r>
              <a:rPr lang="it-IT" i="1" dirty="0">
                <a:cs typeface="Arial" panose="020B0604020202020204" pitchFamily="34" charset="0"/>
              </a:rPr>
              <a:t> &amp; </a:t>
            </a:r>
            <a:r>
              <a:rPr lang="it-IT" i="1" dirty="0" err="1">
                <a:cs typeface="Arial" panose="020B0604020202020204" pitchFamily="34" charset="0"/>
              </a:rPr>
              <a:t>Accuracy</a:t>
            </a:r>
            <a:r>
              <a:rPr lang="it-IT" i="1" dirty="0">
                <a:cs typeface="Arial" panose="020B0604020202020204" pitchFamily="34" charset="0"/>
              </a:rPr>
              <a:t>)</a:t>
            </a:r>
          </a:p>
          <a:p>
            <a:endParaRPr lang="it-IT" i="1" dirty="0">
              <a:cs typeface="Arial" panose="020B0604020202020204" pitchFamily="34" charset="0"/>
            </a:endParaRPr>
          </a:p>
          <a:p>
            <a:endParaRPr lang="it-IT" i="1" dirty="0">
              <a:cs typeface="Arial" panose="020B0604020202020204" pitchFamily="34" charset="0"/>
            </a:endParaRPr>
          </a:p>
          <a:p>
            <a:endParaRPr lang="it-IT" i="1" dirty="0">
              <a:cs typeface="Arial" panose="020B0604020202020204" pitchFamily="34" charset="0"/>
            </a:endParaRPr>
          </a:p>
          <a:p>
            <a:r>
              <a:rPr lang="it-IT" i="1" dirty="0">
                <a:cs typeface="Arial" panose="020B0604020202020204" pitchFamily="34" charset="0"/>
              </a:rPr>
              <a:t>Il </a:t>
            </a:r>
            <a:r>
              <a:rPr lang="it-IT" b="1" i="1" dirty="0">
                <a:cs typeface="Arial" panose="020B0604020202020204" pitchFamily="34" charset="0"/>
              </a:rPr>
              <a:t>Controllo di Qualità (CQ - QC) </a:t>
            </a:r>
          </a:p>
          <a:p>
            <a:endParaRPr lang="it-IT" b="1" i="1" dirty="0">
              <a:cs typeface="Arial" panose="020B0604020202020204" pitchFamily="34" charset="0"/>
            </a:endParaRPr>
          </a:p>
          <a:p>
            <a:r>
              <a:rPr lang="it-IT" i="1" dirty="0">
                <a:cs typeface="Arial" panose="020B0604020202020204" pitchFamily="34" charset="0"/>
              </a:rPr>
              <a:t>descrive </a:t>
            </a:r>
            <a:r>
              <a:rPr lang="it-IT" b="1" i="1" dirty="0">
                <a:cs typeface="Arial" panose="020B0604020202020204" pitchFamily="34" charset="0"/>
              </a:rPr>
              <a:t>i test e i metodi </a:t>
            </a:r>
            <a:r>
              <a:rPr lang="it-IT" i="1" dirty="0">
                <a:cs typeface="Arial" panose="020B0604020202020204" pitchFamily="34" charset="0"/>
              </a:rPr>
              <a:t>che si devono applicare ad ogni saggio</a:t>
            </a:r>
          </a:p>
          <a:p>
            <a:r>
              <a:rPr lang="it-IT" i="1" dirty="0">
                <a:cs typeface="Arial" panose="020B0604020202020204" pitchFamily="34" charset="0"/>
              </a:rPr>
              <a:t>per verificarne la validità dei risultati</a:t>
            </a:r>
            <a:endParaRPr lang="it-IT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3" y="166548"/>
            <a:ext cx="4908893" cy="368167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48307" y="4040233"/>
            <a:ext cx="8117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Arial Narrow" panose="020B0606020202030204" pitchFamily="34" charset="0"/>
              </a:rPr>
              <a:t>L'imprecisione è dovuta </a:t>
            </a:r>
            <a:r>
              <a:rPr lang="it-IT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a errori casuali impliciti nel saggio </a:t>
            </a:r>
            <a:r>
              <a:rPr lang="it-IT" i="1" dirty="0">
                <a:latin typeface="Arial Narrow" panose="020B0606020202030204" pitchFamily="34" charset="0"/>
              </a:rPr>
              <a:t>che producono diverse misurazioni a parità di campione che, se rappresentate su un grafico di dispersione, mostrano una famiglia di punti che si pongono intorno ad uno valore medio.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8307" y="3671933"/>
            <a:ext cx="146240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(Im)precisione</a:t>
            </a:r>
            <a:endParaRPr lang="it-IT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8307" y="5108991"/>
            <a:ext cx="8588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L'accuratezza</a:t>
            </a:r>
          </a:p>
          <a:p>
            <a:r>
              <a:rPr lang="it-IT" i="1" dirty="0">
                <a:latin typeface="Arial Narrow" panose="020B0606020202030204" pitchFamily="34" charset="0"/>
              </a:rPr>
              <a:t>L'accuratezza (o se preferite la mancanza di </a:t>
            </a:r>
            <a:r>
              <a:rPr lang="it-IT" i="1" dirty="0" err="1">
                <a:latin typeface="Arial Narrow" panose="020B0606020202030204" pitchFamily="34" charset="0"/>
              </a:rPr>
              <a:t>bias</a:t>
            </a:r>
            <a:r>
              <a:rPr lang="it-IT" i="1" dirty="0">
                <a:latin typeface="Arial Narrow" panose="020B0606020202030204" pitchFamily="34" charset="0"/>
              </a:rPr>
              <a:t> inteso come disturbo di fondo alla misura) è</a:t>
            </a:r>
          </a:p>
          <a:p>
            <a:r>
              <a:rPr lang="it-IT" i="1" dirty="0">
                <a:latin typeface="Arial Narrow" panose="020B0606020202030204" pitchFamily="34" charset="0"/>
              </a:rPr>
              <a:t>sostanzialmente </a:t>
            </a:r>
            <a:r>
              <a:rPr lang="it-IT" b="1" i="1" dirty="0">
                <a:solidFill>
                  <a:srgbClr val="0000FF"/>
                </a:solidFill>
                <a:latin typeface="Arial Narrow" panose="020B0606020202030204" pitchFamily="34" charset="0"/>
              </a:rPr>
              <a:t>la "</a:t>
            </a:r>
            <a:r>
              <a:rPr lang="it-IT" b="1" i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prossimalità</a:t>
            </a:r>
            <a:r>
              <a:rPr lang="it-IT" b="1" i="1" dirty="0">
                <a:solidFill>
                  <a:srgbClr val="0000FF"/>
                </a:solidFill>
                <a:latin typeface="Arial Narrow" panose="020B0606020202030204" pitchFamily="34" charset="0"/>
              </a:rPr>
              <a:t>" della media di una serie di valori ad un valore di riferimento</a:t>
            </a:r>
          </a:p>
          <a:p>
            <a:r>
              <a:rPr lang="it-IT" i="1" dirty="0">
                <a:latin typeface="Arial Narrow" panose="020B0606020202030204" pitchFamily="34" charset="0"/>
              </a:rPr>
              <a:t>(target </a:t>
            </a:r>
            <a:r>
              <a:rPr lang="it-IT" i="1" dirty="0" err="1">
                <a:latin typeface="Arial Narrow" panose="020B0606020202030204" pitchFamily="34" charset="0"/>
              </a:rPr>
              <a:t>value</a:t>
            </a:r>
            <a:r>
              <a:rPr lang="it-IT" i="1" dirty="0">
                <a:latin typeface="Arial Narrow" panose="020B0606020202030204" pitchFamily="34" charset="0"/>
              </a:rPr>
              <a:t>); essa dipenderà evidentemente dalla assenza di errori sistematici.</a:t>
            </a:r>
            <a:endParaRPr lang="it-IT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8386" y="2564904"/>
            <a:ext cx="8113059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Arial" panose="020B0604020202020204" pitchFamily="34" charset="0"/>
              </a:rPr>
              <a:t>L'esperienza, ovviamente rappresenta un merito, ma tecnici che non abbiano mai lavorato in un determinato laboratorio prima, siano stati da poco assunti o che coltivino hobbies che implicano l'uso di precisa manipolazione, hanno in questi indicatori una forte predisposizione al miglioramento, cioè esattamente ciò che serve alla Qualità. </a:t>
            </a:r>
          </a:p>
          <a:p>
            <a:endParaRPr lang="it-IT" i="1" dirty="0">
              <a:latin typeface="Arial" panose="020B0604020202020204" pitchFamily="34" charset="0"/>
            </a:endParaRPr>
          </a:p>
          <a:p>
            <a:endParaRPr lang="it-IT" i="1" dirty="0">
              <a:latin typeface="Arial" panose="020B0604020202020204" pitchFamily="34" charset="0"/>
            </a:endParaRPr>
          </a:p>
          <a:p>
            <a:r>
              <a:rPr lang="it-IT" i="1" dirty="0">
                <a:latin typeface="Arial" panose="020B0604020202020204" pitchFamily="34" charset="0"/>
              </a:rPr>
              <a:t>Naturalmente se il tempo lo permettesse, già durante la selezione bisognerebbe </a:t>
            </a:r>
            <a:r>
              <a:rPr lang="it-IT" b="1" i="1" dirty="0">
                <a:latin typeface="Arial" panose="020B0604020202020204" pitchFamily="34" charset="0"/>
              </a:rPr>
              <a:t>poter provare l'attitudine al saggio immunologico.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467544" y="692696"/>
            <a:ext cx="81175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latin typeface="Arial" panose="020B0604020202020204" pitchFamily="34" charset="0"/>
              </a:rPr>
              <a:t>Selezione dello Staff e formazione</a:t>
            </a:r>
          </a:p>
          <a:p>
            <a:r>
              <a:rPr lang="it-IT" i="1" dirty="0">
                <a:latin typeface="Arial" panose="020B0604020202020204" pitchFamily="34" charset="0"/>
              </a:rPr>
              <a:t>Lo staff (gruppo di lavoro interno al laboratorio), è la componente </a:t>
            </a:r>
            <a:r>
              <a:rPr lang="it-IT" sz="2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fortuita </a:t>
            </a:r>
            <a:r>
              <a:rPr lang="it-IT" i="1" dirty="0">
                <a:latin typeface="Arial" panose="020B0604020202020204" pitchFamily="34" charset="0"/>
              </a:rPr>
              <a:t>esterna al test, occorre quindi identificare e </a:t>
            </a:r>
            <a:r>
              <a:rPr lang="it-IT" b="1" i="1" dirty="0">
                <a:latin typeface="Arial" panose="020B0604020202020204" pitchFamily="34" charset="0"/>
              </a:rPr>
              <a:t>selezionare persone in grado di agire precisamente.</a:t>
            </a:r>
            <a:endParaRPr lang="it-IT" b="1" dirty="0"/>
          </a:p>
        </p:txBody>
      </p:sp>
      <p:sp>
        <p:nvSpPr>
          <p:cNvPr id="2" name="Rectangles 1"/>
          <p:cNvSpPr/>
          <p:nvPr/>
        </p:nvSpPr>
        <p:spPr>
          <a:xfrm>
            <a:off x="251460" y="4293235"/>
            <a:ext cx="8352790" cy="122428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it-IT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2868</Words>
  <Application>Microsoft Office PowerPoint</Application>
  <PresentationFormat>Presentazione su schermo (4:3)</PresentationFormat>
  <Paragraphs>528</Paragraphs>
  <Slides>51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7" baseType="lpstr">
      <vt:lpstr>Arial</vt:lpstr>
      <vt:lpstr>Arial Narrow</vt:lpstr>
      <vt:lpstr>Symbol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METODI IMMUNOMETRICI NON COMPETITIVI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sblattero</dc:creator>
  <cp:lastModifiedBy>SBLATTERO DANIELE</cp:lastModifiedBy>
  <cp:revision>88</cp:revision>
  <dcterms:created xsi:type="dcterms:W3CDTF">2019-04-18T06:59:00Z</dcterms:created>
  <dcterms:modified xsi:type="dcterms:W3CDTF">2024-05-09T09:35:23Z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E686BC33EB56442B83AEC69BC9FF0628</vt:lpwstr>
  </property>
</Properties>
</file>