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Per</a:t>
            </a:r>
            <a:r>
              <a:rPr lang="it-IT" dirty="0" err="1" smtClean="0"/>
              <a:t>íodo</a:t>
            </a:r>
            <a:r>
              <a:rPr lang="it-IT" dirty="0" smtClean="0"/>
              <a:t> </a:t>
            </a:r>
            <a:r>
              <a:rPr lang="it-IT" dirty="0" err="1" smtClean="0"/>
              <a:t>hipotético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86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Con indicativo</a:t>
            </a:r>
            <a:br>
              <a:rPr lang="it-IT" sz="2400" dirty="0" smtClean="0"/>
            </a:br>
            <a:r>
              <a:rPr lang="it-IT" sz="2400" dirty="0" err="1" smtClean="0"/>
              <a:t>condicional</a:t>
            </a:r>
            <a:r>
              <a:rPr lang="it-IT" sz="2400" dirty="0" smtClean="0"/>
              <a:t> </a:t>
            </a:r>
            <a:r>
              <a:rPr lang="it-IT" sz="2400" dirty="0" err="1" smtClean="0"/>
              <a:t>real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MX" dirty="0"/>
              <a:t>Cuando la acción expresada por el verbo dependiente (prótasis) es </a:t>
            </a:r>
            <a:r>
              <a:rPr lang="es-MX" u="sng" dirty="0"/>
              <a:t>experimentada</a:t>
            </a:r>
            <a:r>
              <a:rPr lang="es-MX" dirty="0"/>
              <a:t> en el pasado y probable o posible en el presente y futuro, el verbo dependiente va en </a:t>
            </a:r>
            <a:r>
              <a:rPr lang="es-MX" u="sng" dirty="0"/>
              <a:t>indicativo</a:t>
            </a:r>
            <a:r>
              <a:rPr lang="es-MX" dirty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i="1" dirty="0"/>
              <a:t>Si vino, fue porque quiso.</a:t>
            </a:r>
            <a:endParaRPr lang="it-IT" dirty="0"/>
          </a:p>
          <a:p>
            <a:r>
              <a:rPr lang="es-MX" i="1" dirty="0"/>
              <a:t>Si Ramón está en casa, nos invitará a cenar.</a:t>
            </a:r>
            <a:endParaRPr lang="it-IT" dirty="0"/>
          </a:p>
          <a:p>
            <a:r>
              <a:rPr lang="es-MX" i="1" dirty="0"/>
              <a:t>Si me llamas mañana, te digo lo que hay sobre ese asunto.</a:t>
            </a:r>
            <a:endParaRPr lang="it-IT" dirty="0"/>
          </a:p>
          <a:p>
            <a:r>
              <a:rPr lang="es-MX" i="1" dirty="0"/>
              <a:t>Si te duele la cabeza, acuéstate!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685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/>
              <a:t>c</a:t>
            </a:r>
            <a:r>
              <a:rPr lang="it-IT" sz="2400" dirty="0" smtClean="0"/>
              <a:t>on </a:t>
            </a:r>
            <a:r>
              <a:rPr lang="it-IT" sz="2400" dirty="0" err="1" smtClean="0"/>
              <a:t>subjuntivo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MX" dirty="0"/>
              <a:t>Cuando la acción expresada por el verbo dependiente </a:t>
            </a:r>
            <a:r>
              <a:rPr lang="es-MX" u="sng" dirty="0"/>
              <a:t>no es experimentada</a:t>
            </a:r>
            <a:r>
              <a:rPr lang="es-MX" dirty="0"/>
              <a:t> en el pasado e improbable o imposible o hipotética de realización en el presente y futuro, el verbo dependiente va en subjuntivo</a:t>
            </a:r>
            <a:r>
              <a:rPr lang="es-MX" dirty="0" smtClean="0"/>
              <a:t>.</a:t>
            </a:r>
          </a:p>
          <a:p>
            <a:r>
              <a:rPr lang="es-MX" dirty="0"/>
              <a:t>Acción que no tuvo lugar en el pasado</a:t>
            </a:r>
            <a:r>
              <a:rPr lang="es-MX" dirty="0" smtClean="0"/>
              <a:t>.</a:t>
            </a:r>
            <a:endParaRPr lang="it-IT" dirty="0"/>
          </a:p>
          <a:p>
            <a:r>
              <a:rPr lang="es-MX" dirty="0"/>
              <a:t>Otro modo de reformular ambos criterios es:</a:t>
            </a:r>
            <a:endParaRPr lang="it-IT" dirty="0"/>
          </a:p>
          <a:p>
            <a:r>
              <a:rPr lang="es-MX" u="sng" dirty="0"/>
              <a:t>Se usa el subjuntivo cuando la acción expresada por el verbo dependiente está para el hablante en contradicción con los hechos</a:t>
            </a:r>
            <a:r>
              <a:rPr lang="it-IT" dirty="0"/>
              <a:t>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108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u="sng" dirty="0"/>
              <a:t>Condicional irreal</a:t>
            </a:r>
            <a:r>
              <a:rPr lang="es-MX" dirty="0" smtClean="0"/>
              <a:t>:</a:t>
            </a:r>
          </a:p>
          <a:p>
            <a:r>
              <a:rPr lang="es-MX" dirty="0" smtClean="0"/>
              <a:t>PRESENTE</a:t>
            </a:r>
            <a:r>
              <a:rPr lang="es-MX" dirty="0"/>
              <a:t>: </a:t>
            </a:r>
            <a:r>
              <a:rPr lang="es-MX" i="1" dirty="0"/>
              <a:t>si tuviera/tuviese dinero, iría de excursión</a:t>
            </a:r>
            <a:endParaRPr lang="it-IT" dirty="0"/>
          </a:p>
          <a:p>
            <a:r>
              <a:rPr lang="es-MX" dirty="0"/>
              <a:t>PASADO: </a:t>
            </a:r>
            <a:r>
              <a:rPr lang="es-MX" i="1" dirty="0"/>
              <a:t>si hubiese/hubiera tenido dinero, habría/hubiera ido de excursión</a:t>
            </a:r>
            <a:endParaRPr lang="it-IT" dirty="0"/>
          </a:p>
          <a:p>
            <a:r>
              <a:rPr lang="es-MX" i="1" dirty="0"/>
              <a:t>Si hubiera/ hubiese tenido dinero, no estaría aquí ahora</a:t>
            </a:r>
            <a:endParaRPr lang="it-IT" dirty="0"/>
          </a:p>
          <a:p>
            <a:r>
              <a:rPr lang="es-MX" i="1" dirty="0"/>
              <a:t>De bañarte no hubieras tenido calor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862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2032000"/>
            <a:ext cx="7313613" cy="3759200"/>
          </a:xfrm>
        </p:spPr>
        <p:txBody>
          <a:bodyPr/>
          <a:lstStyle/>
          <a:p>
            <a:r>
              <a:rPr lang="es-MX" i="1" dirty="0"/>
              <a:t>Si trabajas, ganarás dinero.</a:t>
            </a:r>
            <a:endParaRPr lang="it-IT" dirty="0"/>
          </a:p>
          <a:p>
            <a:r>
              <a:rPr lang="es-MX" i="1" dirty="0"/>
              <a:t>Si trabajaras, ganarías dinero.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dirty="0"/>
              <a:t>El pluscuamperfecto se utiliza en cambio, cuando se expresa que una acción no tuvo lugar en el pasado.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423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203158"/>
            <a:ext cx="7313613" cy="4588042"/>
          </a:xfrm>
        </p:spPr>
        <p:txBody>
          <a:bodyPr>
            <a:normAutofit fontScale="92500" lnSpcReduction="10000"/>
          </a:bodyPr>
          <a:lstStyle/>
          <a:p>
            <a:r>
              <a:rPr lang="es-MX" i="1" u="sng" dirty="0"/>
              <a:t>Si</a:t>
            </a:r>
            <a:r>
              <a:rPr lang="es-MX" u="sng" dirty="0"/>
              <a:t> puede ir seguido de cualquier tiempo de </a:t>
            </a:r>
            <a:r>
              <a:rPr lang="es-MX" b="1" u="sng" dirty="0"/>
              <a:t>indicativo</a:t>
            </a:r>
            <a:r>
              <a:rPr lang="es-MX" u="sng" dirty="0"/>
              <a:t> a excepción de los dos futuros y de los dos condicionales (si expresa una condición real, probable).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i="1" u="sng" dirty="0"/>
              <a:t>Si</a:t>
            </a:r>
            <a:r>
              <a:rPr lang="es-MX" u="sng" dirty="0"/>
              <a:t> no puede ir seguido de presente y pretértio perfecto de </a:t>
            </a:r>
            <a:r>
              <a:rPr lang="es-MX" b="1" u="sng" dirty="0"/>
              <a:t>subjuntivo</a:t>
            </a:r>
            <a:r>
              <a:rPr lang="es-MX" u="sng" dirty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es-MX" i="1" dirty="0"/>
              <a:t>Si</a:t>
            </a:r>
            <a:r>
              <a:rPr lang="es-MX" dirty="0"/>
              <a:t> aparece con </a:t>
            </a:r>
            <a:r>
              <a:rPr lang="es-MX" b="1" dirty="0"/>
              <a:t>subjuntivo</a:t>
            </a:r>
            <a:r>
              <a:rPr lang="es-MX" dirty="0"/>
              <a:t> sólo en oraciones subordinadas cuando hay un condicional simple o compuesto (forma en </a:t>
            </a:r>
            <a:r>
              <a:rPr lang="es-MX" i="1" dirty="0"/>
              <a:t>ría</a:t>
            </a:r>
            <a:r>
              <a:rPr lang="es-MX" dirty="0"/>
              <a:t>) o cualquier otro tiempo empleado con este valor en la oración principal.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8132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9</TotalTime>
  <Words>306</Words>
  <Application>Microsoft Macintosh PowerPoint</Application>
  <PresentationFormat>Presentazione su schermo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Calamaio</vt:lpstr>
      <vt:lpstr>Período hipotético</vt:lpstr>
      <vt:lpstr>Con indicativo condicional real</vt:lpstr>
      <vt:lpstr>con subjuntivo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Período hipotético</dc:title>
  <dc:creator>Betina</dc:creator>
  <cp:lastModifiedBy>Betina</cp:lastModifiedBy>
  <cp:revision>2</cp:revision>
  <dcterms:created xsi:type="dcterms:W3CDTF">2017-05-15T09:53:33Z</dcterms:created>
  <dcterms:modified xsi:type="dcterms:W3CDTF">2017-05-15T10:02:53Z</dcterms:modified>
</cp:coreProperties>
</file>