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9" r:id="rId15"/>
    <p:sldId id="271" r:id="rId16"/>
    <p:sldId id="270" r:id="rId17"/>
    <p:sldId id="272" r:id="rId18"/>
    <p:sldId id="276" r:id="rId19"/>
    <p:sldId id="277" r:id="rId20"/>
    <p:sldId id="278" r:id="rId21"/>
    <p:sldId id="274" r:id="rId22"/>
    <p:sldId id="280" r:id="rId23"/>
    <p:sldId id="275" r:id="rId24"/>
    <p:sldId id="281" r:id="rId25"/>
    <p:sldId id="283" r:id="rId26"/>
    <p:sldId id="284" r:id="rId27"/>
    <p:sldId id="285" r:id="rId28"/>
    <p:sldId id="287" r:id="rId29"/>
    <p:sldId id="286" r:id="rId30"/>
    <p:sldId id="289" r:id="rId31"/>
    <p:sldId id="290" r:id="rId32"/>
    <p:sldId id="297" r:id="rId33"/>
    <p:sldId id="298" r:id="rId34"/>
    <p:sldId id="288" r:id="rId35"/>
    <p:sldId id="273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72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Bac5\in%20vitro%20translation%20Rabbit\sinossi%20%2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miticalin5\Inhiibtion%20of%20in%20viro%20transcription\inhibition%20of%20T7%20activit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miticalin5\Inhiibtion%20of%20in%20viro%20transcription\inhibition%20of%20T7%20activit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miticalin5\in%20vitro%20translation\trad%20only%20synop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Tur1%20(DB%20and%20Seq)\Rabbit%20TRTR\synopis%20rabb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Tur1%20(DB%20and%20Seq)\fragments\bacterial%20TRTR\synopsis%20Tur1DB%20fragmen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librerie%20Bac7\in%20vitro%20TRTR\synopsis%20Bac7%20A-sc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librerie%20Bac7\MI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librerie%20Bac7\total%20synop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librerie%20Bac7\total%20synop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librerie%20Bac7\MI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mar\Documents\Lab\Monaco\risultati\miticalin5\in%20vitro%20TR-TR%20E.%20coli\miticalin5%20synop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'[sinossi %.xlsx]grafici belli'!$B$27:$I$27</c:f>
                <c:numCache>
                  <c:formatCode>General</c:formatCode>
                  <c:ptCount val="8"/>
                  <c:pt idx="0">
                    <c:v>3.2846983690283348E-2</c:v>
                  </c:pt>
                  <c:pt idx="1">
                    <c:v>0</c:v>
                  </c:pt>
                  <c:pt idx="2">
                    <c:v>36.993730855199139</c:v>
                  </c:pt>
                  <c:pt idx="3">
                    <c:v>28.395168523623621</c:v>
                  </c:pt>
                  <c:pt idx="4">
                    <c:v>25.215091429526421</c:v>
                  </c:pt>
                  <c:pt idx="5">
                    <c:v>19.965396148277158</c:v>
                  </c:pt>
                  <c:pt idx="6">
                    <c:v>10.197328427119855</c:v>
                  </c:pt>
                  <c:pt idx="7">
                    <c:v>7.7492111871304097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multiLvlStrRef>
              <c:f>'[sinossi %.xlsx]grafici belli'!$B$24:$I$25</c:f>
              <c:multiLvlStrCache>
                <c:ptCount val="8"/>
                <c:lvl>
                  <c:pt idx="2">
                    <c:v>1 µM</c:v>
                  </c:pt>
                  <c:pt idx="3">
                    <c:v>10 µM</c:v>
                  </c:pt>
                  <c:pt idx="4">
                    <c:v>1 µM</c:v>
                  </c:pt>
                  <c:pt idx="5">
                    <c:v>10 µM</c:v>
                  </c:pt>
                  <c:pt idx="6">
                    <c:v>1 µM</c:v>
                  </c:pt>
                  <c:pt idx="7">
                    <c:v>10 µM</c:v>
                  </c:pt>
                </c:lvl>
                <c:lvl>
                  <c:pt idx="0">
                    <c:v>Ctrl -</c:v>
                  </c:pt>
                  <c:pt idx="1">
                    <c:v>Ctrl +</c:v>
                  </c:pt>
                  <c:pt idx="2">
                    <c:v>Bac5(1-15)</c:v>
                  </c:pt>
                  <c:pt idx="4">
                    <c:v>Bac5(1-25)</c:v>
                  </c:pt>
                  <c:pt idx="6">
                    <c:v>Bac5(1-31)</c:v>
                  </c:pt>
                </c:lvl>
              </c:multiLvlStrCache>
            </c:multiLvlStrRef>
          </c:cat>
          <c:val>
            <c:numRef>
              <c:f>'[sinossi %.xlsx]grafici belli'!$B$26:$I$26</c:f>
              <c:numCache>
                <c:formatCode>General</c:formatCode>
                <c:ptCount val="8"/>
                <c:pt idx="0">
                  <c:v>0.15706525627342829</c:v>
                </c:pt>
                <c:pt idx="1">
                  <c:v>100</c:v>
                </c:pt>
                <c:pt idx="2">
                  <c:v>99.897689580332823</c:v>
                </c:pt>
                <c:pt idx="3">
                  <c:v>89.038555827191217</c:v>
                </c:pt>
                <c:pt idx="4">
                  <c:v>86.295182023138352</c:v>
                </c:pt>
                <c:pt idx="5">
                  <c:v>50.555626963366358</c:v>
                </c:pt>
                <c:pt idx="6">
                  <c:v>91.977081532039449</c:v>
                </c:pt>
                <c:pt idx="7">
                  <c:v>45.762921020709747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16864"/>
        <c:axId val="160968704"/>
      </c:barChart>
      <c:catAx>
        <c:axId val="17811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0968704"/>
        <c:crosses val="autoZero"/>
        <c:auto val="1"/>
        <c:lblAlgn val="ctr"/>
        <c:lblOffset val="100"/>
        <c:noMultiLvlLbl val="0"/>
      </c:catAx>
      <c:valAx>
        <c:axId val="160968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% of CTRL+ (RLU)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11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Sheet1!$C$29</c:f>
              <c:strCache>
                <c:ptCount val="1"/>
                <c:pt idx="0">
                  <c:v>ng/µL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Sheet1!$D$30:$H$30</c:f>
                <c:numCache>
                  <c:formatCode>General</c:formatCode>
                  <c:ptCount val="5"/>
                  <c:pt idx="0">
                    <c:v>11.547005383792515</c:v>
                  </c:pt>
                  <c:pt idx="1">
                    <c:v>269.07248094147423</c:v>
                  </c:pt>
                  <c:pt idx="2">
                    <c:v>305.12292604784716</c:v>
                  </c:pt>
                  <c:pt idx="3">
                    <c:v>23.094010767585029</c:v>
                  </c:pt>
                  <c:pt idx="4">
                    <c:v>11.547005383792515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Sheet1!$D$28:$H$28</c:f>
              <c:strCache>
                <c:ptCount val="5"/>
                <c:pt idx="0">
                  <c:v>CTRL -</c:v>
                </c:pt>
                <c:pt idx="1">
                  <c:v>CTRL + </c:v>
                </c:pt>
                <c:pt idx="2">
                  <c:v>1 µM</c:v>
                </c:pt>
                <c:pt idx="3">
                  <c:v>10 µM</c:v>
                </c:pt>
                <c:pt idx="4">
                  <c:v>100 µM</c:v>
                </c:pt>
              </c:strCache>
            </c:strRef>
          </c:cat>
          <c:val>
            <c:numRef>
              <c:f>Sheet1!$D$29:$H$29</c:f>
              <c:numCache>
                <c:formatCode>General</c:formatCode>
                <c:ptCount val="5"/>
                <c:pt idx="0">
                  <c:v>6.666666666666667</c:v>
                </c:pt>
                <c:pt idx="1">
                  <c:v>2060</c:v>
                </c:pt>
                <c:pt idx="2">
                  <c:v>2110</c:v>
                </c:pt>
                <c:pt idx="3">
                  <c:v>13.333333333333334</c:v>
                </c:pt>
                <c:pt idx="4">
                  <c:v>6.666666666666667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491264"/>
        <c:axId val="188492800"/>
      </c:barChart>
      <c:catAx>
        <c:axId val="188491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88492800"/>
        <c:crosses val="autoZero"/>
        <c:auto val="1"/>
        <c:lblAlgn val="ctr"/>
        <c:lblOffset val="100"/>
        <c:noMultiLvlLbl val="0"/>
      </c:catAx>
      <c:valAx>
        <c:axId val="188492800"/>
        <c:scaling>
          <c:orientation val="minMax"/>
          <c:max val="2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ng/µL</a:t>
                </a:r>
              </a:p>
            </c:rich>
          </c:tx>
          <c:layout>
            <c:manualLayout>
              <c:xMode val="edge"/>
              <c:yMode val="edge"/>
              <c:x val="0"/>
              <c:y val="0.40583107439438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849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Sheet1!$K$29</c:f>
              <c:strCache>
                <c:ptCount val="1"/>
                <c:pt idx="0">
                  <c:v>ng/µL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Sheet1!$L$30:$O$30</c:f>
                <c:numCache>
                  <c:formatCode>General</c:formatCode>
                  <c:ptCount val="4"/>
                  <c:pt idx="0">
                    <c:v>20.223748416156685</c:v>
                  </c:pt>
                  <c:pt idx="1">
                    <c:v>32.511536414017719</c:v>
                  </c:pt>
                  <c:pt idx="2">
                    <c:v>22.605309110914629</c:v>
                  </c:pt>
                  <c:pt idx="3">
                    <c:v>9.6436507609929549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Sheet1!$L$28:$O$28</c:f>
              <c:strCache>
                <c:ptCount val="4"/>
                <c:pt idx="0">
                  <c:v>CTRL  </c:v>
                </c:pt>
                <c:pt idx="1">
                  <c:v>1 µM</c:v>
                </c:pt>
                <c:pt idx="2">
                  <c:v>10 µM</c:v>
                </c:pt>
                <c:pt idx="3">
                  <c:v>100 µM</c:v>
                </c:pt>
              </c:strCache>
            </c:strRef>
          </c:cat>
          <c:val>
            <c:numRef>
              <c:f>Sheet1!$L$29:$O$29</c:f>
              <c:numCache>
                <c:formatCode>General</c:formatCode>
                <c:ptCount val="4"/>
                <c:pt idx="0">
                  <c:v>276</c:v>
                </c:pt>
                <c:pt idx="1">
                  <c:v>273</c:v>
                </c:pt>
                <c:pt idx="2">
                  <c:v>238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34784"/>
        <c:axId val="188536320"/>
      </c:barChart>
      <c:catAx>
        <c:axId val="18853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88536320"/>
        <c:crosses val="autoZero"/>
        <c:auto val="1"/>
        <c:lblAlgn val="ctr"/>
        <c:lblOffset val="100"/>
        <c:noMultiLvlLbl val="0"/>
      </c:catAx>
      <c:valAx>
        <c:axId val="188536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ng/µL</a:t>
                </a:r>
              </a:p>
            </c:rich>
          </c:tx>
          <c:layout>
            <c:manualLayout>
              <c:xMode val="edge"/>
              <c:yMode val="edge"/>
              <c:x val="0"/>
              <c:y val="0.360794598255863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853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Sheet1!$B$26:$F$26</c:f>
                <c:numCache>
                  <c:formatCode>General</c:formatCode>
                  <c:ptCount val="5"/>
                  <c:pt idx="0">
                    <c:v>2.9160838086378836E-2</c:v>
                  </c:pt>
                  <c:pt idx="1">
                    <c:v>0</c:v>
                  </c:pt>
                  <c:pt idx="2">
                    <c:v>39.501752356883834</c:v>
                  </c:pt>
                  <c:pt idx="3">
                    <c:v>37.005306516010748</c:v>
                  </c:pt>
                  <c:pt idx="4">
                    <c:v>8.1887820128402637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Sheet1!$B$24:$F$24</c:f>
              <c:strCache>
                <c:ptCount val="5"/>
                <c:pt idx="0">
                  <c:v>CTRL -</c:v>
                </c:pt>
                <c:pt idx="1">
                  <c:v>CTRL + </c:v>
                </c:pt>
                <c:pt idx="2">
                  <c:v>1 µM</c:v>
                </c:pt>
                <c:pt idx="3">
                  <c:v>10 µM</c:v>
                </c:pt>
                <c:pt idx="4">
                  <c:v>100 µM</c:v>
                </c:pt>
              </c:strCache>
            </c:strRef>
          </c:cat>
          <c:val>
            <c:numRef>
              <c:f>Sheet1!$B$25:$F$25</c:f>
              <c:numCache>
                <c:formatCode>General</c:formatCode>
                <c:ptCount val="5"/>
                <c:pt idx="0">
                  <c:v>0.30419740317259347</c:v>
                </c:pt>
                <c:pt idx="1">
                  <c:v>100</c:v>
                </c:pt>
                <c:pt idx="2">
                  <c:v>120.23584066528043</c:v>
                </c:pt>
                <c:pt idx="3">
                  <c:v>61.882752853474528</c:v>
                </c:pt>
                <c:pt idx="4">
                  <c:v>29.795497329077381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62816"/>
        <c:axId val="188568704"/>
      </c:barChart>
      <c:catAx>
        <c:axId val="18856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88568704"/>
        <c:crosses val="autoZero"/>
        <c:auto val="1"/>
        <c:lblAlgn val="ctr"/>
        <c:lblOffset val="100"/>
        <c:noMultiLvlLbl val="0"/>
      </c:catAx>
      <c:valAx>
        <c:axId val="188568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% of CTRL + (RLU)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856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Sheet1!$B$30:$I$30</c:f>
                <c:numCache>
                  <c:formatCode>General</c:formatCode>
                  <c:ptCount val="8"/>
                  <c:pt idx="0">
                    <c:v>1.779388800739341E-2</c:v>
                  </c:pt>
                  <c:pt idx="1">
                    <c:v>0</c:v>
                  </c:pt>
                  <c:pt idx="2">
                    <c:v>10.763728409666394</c:v>
                  </c:pt>
                  <c:pt idx="3">
                    <c:v>4.323024708744148</c:v>
                  </c:pt>
                  <c:pt idx="4">
                    <c:v>1.7346111801966333</c:v>
                  </c:pt>
                  <c:pt idx="5">
                    <c:v>10.605185940549818</c:v>
                  </c:pt>
                  <c:pt idx="6">
                    <c:v>10.074769294804002</c:v>
                  </c:pt>
                  <c:pt idx="7">
                    <c:v>0.39804438624559885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multiLvlStrRef>
              <c:f>Sheet1!$B$27:$I$28</c:f>
              <c:multiLvlStrCache>
                <c:ptCount val="8"/>
                <c:lvl>
                  <c:pt idx="2">
                    <c:v>1 µM</c:v>
                  </c:pt>
                  <c:pt idx="3">
                    <c:v>10 µM</c:v>
                  </c:pt>
                  <c:pt idx="4">
                    <c:v>100 µM</c:v>
                  </c:pt>
                  <c:pt idx="5">
                    <c:v>1 µM</c:v>
                  </c:pt>
                  <c:pt idx="6">
                    <c:v>10 µM</c:v>
                  </c:pt>
                  <c:pt idx="7">
                    <c:v>100 µM</c:v>
                  </c:pt>
                </c:lvl>
                <c:lvl>
                  <c:pt idx="0">
                    <c:v>CTRL -</c:v>
                  </c:pt>
                  <c:pt idx="1">
                    <c:v>CTRL +</c:v>
                  </c:pt>
                  <c:pt idx="2">
                    <c:v>Tur1Seq </c:v>
                  </c:pt>
                  <c:pt idx="5">
                    <c:v>Tur1DB </c:v>
                  </c:pt>
                </c:lvl>
              </c:multiLvlStrCache>
            </c:multiLvlStrRef>
          </c:cat>
          <c:val>
            <c:numRef>
              <c:f>Sheet1!$B$29:$I$29</c:f>
              <c:numCache>
                <c:formatCode>General</c:formatCode>
                <c:ptCount val="8"/>
                <c:pt idx="0">
                  <c:v>0.14392152185421159</c:v>
                </c:pt>
                <c:pt idx="1">
                  <c:v>100</c:v>
                </c:pt>
                <c:pt idx="2">
                  <c:v>89.479652292450808</c:v>
                </c:pt>
                <c:pt idx="3">
                  <c:v>56.533035674685088</c:v>
                </c:pt>
                <c:pt idx="4">
                  <c:v>1.5495260822176631</c:v>
                </c:pt>
                <c:pt idx="5">
                  <c:v>87.387200924355568</c:v>
                </c:pt>
                <c:pt idx="6">
                  <c:v>51.718468965084575</c:v>
                </c:pt>
                <c:pt idx="7">
                  <c:v>0.50881724600988998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576128"/>
        <c:axId val="146577664"/>
      </c:barChart>
      <c:catAx>
        <c:axId val="14657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6577664"/>
        <c:crosses val="autoZero"/>
        <c:auto val="1"/>
        <c:lblAlgn val="ctr"/>
        <c:lblOffset val="100"/>
        <c:noMultiLvlLbl val="0"/>
      </c:catAx>
      <c:valAx>
        <c:axId val="146577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CTRL + (RLU)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57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Sheet2!$I$24:$Q$24</c:f>
                <c:numCache>
                  <c:formatCode>General</c:formatCode>
                  <c:ptCount val="9"/>
                  <c:pt idx="0">
                    <c:v>1.6578327530962553</c:v>
                  </c:pt>
                  <c:pt idx="1">
                    <c:v>16.096683250554126</c:v>
                  </c:pt>
                  <c:pt idx="2">
                    <c:v>1.6285788025659504</c:v>
                  </c:pt>
                  <c:pt idx="3">
                    <c:v>1.4128314874389338</c:v>
                  </c:pt>
                  <c:pt idx="4">
                    <c:v>0.59720169470423978</c:v>
                  </c:pt>
                  <c:pt idx="5">
                    <c:v>13.60444788525122</c:v>
                  </c:pt>
                  <c:pt idx="6">
                    <c:v>0.95760740275923772</c:v>
                  </c:pt>
                  <c:pt idx="7">
                    <c:v>2.5250549871268855</c:v>
                  </c:pt>
                  <c:pt idx="8">
                    <c:v>1.3984240429936501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multiLvlStrRef>
              <c:f>Sheet2!$I$21:$Q$22</c:f>
              <c:multiLvlStrCache>
                <c:ptCount val="9"/>
                <c:lvl>
                  <c:pt idx="0">
                    <c:v>1</c:v>
                  </c:pt>
                  <c:pt idx="1">
                    <c:v>10</c:v>
                  </c:pt>
                  <c:pt idx="2">
                    <c:v>100</c:v>
                  </c:pt>
                  <c:pt idx="3">
                    <c:v>1</c:v>
                  </c:pt>
                  <c:pt idx="4">
                    <c:v>10</c:v>
                  </c:pt>
                  <c:pt idx="5">
                    <c:v>100</c:v>
                  </c:pt>
                  <c:pt idx="6">
                    <c:v>1</c:v>
                  </c:pt>
                  <c:pt idx="7">
                    <c:v>10</c:v>
                  </c:pt>
                  <c:pt idx="8">
                    <c:v>100</c:v>
                  </c:pt>
                </c:lvl>
                <c:lvl>
                  <c:pt idx="0">
                    <c:v>TDB1-16 (µM)</c:v>
                  </c:pt>
                  <c:pt idx="3">
                    <c:v>TDB8-24 (µM)</c:v>
                  </c:pt>
                  <c:pt idx="6">
                    <c:v>TDB16-32 (µM)</c:v>
                  </c:pt>
                </c:lvl>
              </c:multiLvlStrCache>
            </c:multiLvlStrRef>
          </c:cat>
          <c:val>
            <c:numRef>
              <c:f>Sheet2!$I$23:$Q$23</c:f>
              <c:numCache>
                <c:formatCode>General</c:formatCode>
                <c:ptCount val="9"/>
                <c:pt idx="0">
                  <c:v>116.51953657362415</c:v>
                </c:pt>
                <c:pt idx="1">
                  <c:v>40.389171764452499</c:v>
                </c:pt>
                <c:pt idx="2">
                  <c:v>2.3544318428699818</c:v>
                </c:pt>
                <c:pt idx="3">
                  <c:v>102.13081177877427</c:v>
                </c:pt>
                <c:pt idx="4">
                  <c:v>107.77304552565542</c:v>
                </c:pt>
                <c:pt idx="5">
                  <c:v>104.1805985613728</c:v>
                </c:pt>
                <c:pt idx="6">
                  <c:v>93.550274811339648</c:v>
                </c:pt>
                <c:pt idx="7">
                  <c:v>98.184062444186168</c:v>
                </c:pt>
                <c:pt idx="8">
                  <c:v>102.82715250618169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161024"/>
        <c:axId val="188162816"/>
      </c:barChart>
      <c:catAx>
        <c:axId val="1881610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88162816"/>
        <c:crosses val="autoZero"/>
        <c:auto val="1"/>
        <c:lblAlgn val="ctr"/>
        <c:lblOffset val="100"/>
        <c:noMultiLvlLbl val="0"/>
      </c:catAx>
      <c:valAx>
        <c:axId val="188162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luminescence (%)</a:t>
                </a:r>
              </a:p>
            </c:rich>
          </c:tx>
          <c:layout>
            <c:manualLayout>
              <c:xMode val="edge"/>
              <c:yMode val="edge"/>
              <c:x val="0"/>
              <c:y val="6.15732192958638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8816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2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Bac7(1-16) Ala-scan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1917514021457661E-2"/>
          <c:y val="6.3098458846490346E-2"/>
          <c:w val="0.87046623887355046"/>
          <c:h val="0.6531751800255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 graph'!$B$6</c:f>
              <c:strCache>
                <c:ptCount val="1"/>
                <c:pt idx="0">
                  <c:v>100 µM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'total graph'!$C$13:$T$13</c:f>
                <c:numCache>
                  <c:formatCode>General</c:formatCode>
                  <c:ptCount val="18"/>
                  <c:pt idx="0">
                    <c:v>1.2735276112538729</c:v>
                  </c:pt>
                  <c:pt idx="1">
                    <c:v>0.52120155925754241</c:v>
                  </c:pt>
                  <c:pt idx="2">
                    <c:v>3.1627263974668853</c:v>
                  </c:pt>
                  <c:pt idx="3">
                    <c:v>3.7173346941201402</c:v>
                  </c:pt>
                  <c:pt idx="4">
                    <c:v>1.5948325105062053</c:v>
                  </c:pt>
                  <c:pt idx="5">
                    <c:v>0.82383646501378327</c:v>
                  </c:pt>
                  <c:pt idx="6">
                    <c:v>1.2812427501822909</c:v>
                  </c:pt>
                  <c:pt idx="7">
                    <c:v>1.0574166842882275</c:v>
                  </c:pt>
                  <c:pt idx="8">
                    <c:v>1.9753183495937937E-2</c:v>
                  </c:pt>
                  <c:pt idx="9">
                    <c:v>0.6483966173123783</c:v>
                  </c:pt>
                  <c:pt idx="10">
                    <c:v>6.9018456545001898</c:v>
                  </c:pt>
                  <c:pt idx="11">
                    <c:v>22.753695224081518</c:v>
                  </c:pt>
                  <c:pt idx="12">
                    <c:v>3.0877004139831561</c:v>
                  </c:pt>
                  <c:pt idx="13">
                    <c:v>2.998494728677533</c:v>
                  </c:pt>
                  <c:pt idx="14">
                    <c:v>2.4530447998099323</c:v>
                  </c:pt>
                  <c:pt idx="15">
                    <c:v>2.5666502546539752E-2</c:v>
                  </c:pt>
                  <c:pt idx="16">
                    <c:v>0.92807590728912881</c:v>
                  </c:pt>
                  <c:pt idx="17">
                    <c:v>24.680578908902184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'total graph'!$C$5:$T$5</c:f>
              <c:strCache>
                <c:ptCount val="18"/>
                <c:pt idx="0">
                  <c:v>WT</c:v>
                </c:pt>
                <c:pt idx="1">
                  <c:v>R</c:v>
                </c:pt>
                <c:pt idx="2">
                  <c:v>R</c:v>
                </c:pt>
                <c:pt idx="3">
                  <c:v>I</c:v>
                </c:pt>
                <c:pt idx="4">
                  <c:v>R</c:v>
                </c:pt>
                <c:pt idx="5">
                  <c:v>P</c:v>
                </c:pt>
                <c:pt idx="6">
                  <c:v>R</c:v>
                </c:pt>
                <c:pt idx="7">
                  <c:v>P</c:v>
                </c:pt>
                <c:pt idx="8">
                  <c:v>P</c:v>
                </c:pt>
                <c:pt idx="9">
                  <c:v>R</c:v>
                </c:pt>
                <c:pt idx="10">
                  <c:v>L</c:v>
                </c:pt>
                <c:pt idx="11">
                  <c:v>P</c:v>
                </c:pt>
                <c:pt idx="12">
                  <c:v>R</c:v>
                </c:pt>
                <c:pt idx="13">
                  <c:v>P</c:v>
                </c:pt>
                <c:pt idx="14">
                  <c:v>R</c:v>
                </c:pt>
                <c:pt idx="15">
                  <c:v>P</c:v>
                </c:pt>
                <c:pt idx="16">
                  <c:v>R</c:v>
                </c:pt>
                <c:pt idx="17">
                  <c:v>scrmbld</c:v>
                </c:pt>
              </c:strCache>
            </c:strRef>
          </c:cat>
          <c:val>
            <c:numRef>
              <c:f>'total graph'!$C$6:$T$6</c:f>
              <c:numCache>
                <c:formatCode>General</c:formatCode>
                <c:ptCount val="18"/>
                <c:pt idx="0">
                  <c:v>1.8511334143820306</c:v>
                </c:pt>
                <c:pt idx="1">
                  <c:v>2.1334678829139477</c:v>
                </c:pt>
                <c:pt idx="2">
                  <c:v>8.7402594042107875</c:v>
                </c:pt>
                <c:pt idx="3">
                  <c:v>7.5071414207254294</c:v>
                </c:pt>
                <c:pt idx="4">
                  <c:v>3.2518844671440106</c:v>
                </c:pt>
                <c:pt idx="5">
                  <c:v>1.1108424770000001</c:v>
                </c:pt>
                <c:pt idx="6">
                  <c:v>10.303868742999999</c:v>
                </c:pt>
                <c:pt idx="7">
                  <c:v>1.519012577</c:v>
                </c:pt>
                <c:pt idx="8">
                  <c:v>1.224817064</c:v>
                </c:pt>
                <c:pt idx="9">
                  <c:v>21.087668825000002</c:v>
                </c:pt>
                <c:pt idx="10">
                  <c:v>29.752625004999999</c:v>
                </c:pt>
                <c:pt idx="11">
                  <c:v>46.973562899999997</c:v>
                </c:pt>
                <c:pt idx="12">
                  <c:v>4.3230744159999999</c:v>
                </c:pt>
                <c:pt idx="13">
                  <c:v>3.0181014529999999</c:v>
                </c:pt>
                <c:pt idx="14">
                  <c:v>2.8311321574999999</c:v>
                </c:pt>
                <c:pt idx="15">
                  <c:v>1.370015789</c:v>
                </c:pt>
                <c:pt idx="16">
                  <c:v>1.8657615454999998</c:v>
                </c:pt>
                <c:pt idx="17">
                  <c:v>60.24469524104228</c:v>
                </c:pt>
              </c:numCache>
            </c:numRef>
          </c:val>
        </c:ser>
        <c:ser>
          <c:idx val="1"/>
          <c:order val="1"/>
          <c:tx>
            <c:strRef>
              <c:f>'total graph'!$B$7</c:f>
              <c:strCache>
                <c:ptCount val="1"/>
                <c:pt idx="0">
                  <c:v>10 µM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'total graph'!$C$14:$T$14</c:f>
                <c:numCache>
                  <c:formatCode>General</c:formatCode>
                  <c:ptCount val="18"/>
                  <c:pt idx="0">
                    <c:v>8.799650532062552</c:v>
                  </c:pt>
                  <c:pt idx="1">
                    <c:v>7.9434461828284393</c:v>
                  </c:pt>
                  <c:pt idx="2">
                    <c:v>9.0086322627168229</c:v>
                  </c:pt>
                  <c:pt idx="3">
                    <c:v>18.080994437013612</c:v>
                  </c:pt>
                  <c:pt idx="4">
                    <c:v>7.4326570941277952</c:v>
                  </c:pt>
                  <c:pt idx="5">
                    <c:v>22.52926998277114</c:v>
                  </c:pt>
                  <c:pt idx="6">
                    <c:v>6.7129932582950422</c:v>
                  </c:pt>
                  <c:pt idx="7">
                    <c:v>1.6637233743196815</c:v>
                  </c:pt>
                  <c:pt idx="8">
                    <c:v>3.6818470693086858</c:v>
                  </c:pt>
                  <c:pt idx="9">
                    <c:v>2.2238775059705453</c:v>
                  </c:pt>
                  <c:pt idx="10">
                    <c:v>2.5556879075145558</c:v>
                  </c:pt>
                  <c:pt idx="11">
                    <c:v>14.444363293845205</c:v>
                  </c:pt>
                  <c:pt idx="12">
                    <c:v>15.210099289321594</c:v>
                  </c:pt>
                  <c:pt idx="13">
                    <c:v>13.219756363125445</c:v>
                  </c:pt>
                  <c:pt idx="14">
                    <c:v>6.9233547821237273</c:v>
                  </c:pt>
                  <c:pt idx="15">
                    <c:v>10.098765286930691</c:v>
                  </c:pt>
                  <c:pt idx="16">
                    <c:v>23.821443816073614</c:v>
                  </c:pt>
                  <c:pt idx="17">
                    <c:v>7.0333276973429433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'total graph'!$C$5:$T$5</c:f>
              <c:strCache>
                <c:ptCount val="18"/>
                <c:pt idx="0">
                  <c:v>WT</c:v>
                </c:pt>
                <c:pt idx="1">
                  <c:v>R</c:v>
                </c:pt>
                <c:pt idx="2">
                  <c:v>R</c:v>
                </c:pt>
                <c:pt idx="3">
                  <c:v>I</c:v>
                </c:pt>
                <c:pt idx="4">
                  <c:v>R</c:v>
                </c:pt>
                <c:pt idx="5">
                  <c:v>P</c:v>
                </c:pt>
                <c:pt idx="6">
                  <c:v>R</c:v>
                </c:pt>
                <c:pt idx="7">
                  <c:v>P</c:v>
                </c:pt>
                <c:pt idx="8">
                  <c:v>P</c:v>
                </c:pt>
                <c:pt idx="9">
                  <c:v>R</c:v>
                </c:pt>
                <c:pt idx="10">
                  <c:v>L</c:v>
                </c:pt>
                <c:pt idx="11">
                  <c:v>P</c:v>
                </c:pt>
                <c:pt idx="12">
                  <c:v>R</c:v>
                </c:pt>
                <c:pt idx="13">
                  <c:v>P</c:v>
                </c:pt>
                <c:pt idx="14">
                  <c:v>R</c:v>
                </c:pt>
                <c:pt idx="15">
                  <c:v>P</c:v>
                </c:pt>
                <c:pt idx="16">
                  <c:v>R</c:v>
                </c:pt>
                <c:pt idx="17">
                  <c:v>scrmbld</c:v>
                </c:pt>
              </c:strCache>
            </c:strRef>
          </c:cat>
          <c:val>
            <c:numRef>
              <c:f>'total graph'!$C$7:$T$7</c:f>
              <c:numCache>
                <c:formatCode>General</c:formatCode>
                <c:ptCount val="18"/>
                <c:pt idx="0">
                  <c:v>17.151872470383026</c:v>
                </c:pt>
                <c:pt idx="1">
                  <c:v>29.226297031586284</c:v>
                </c:pt>
                <c:pt idx="2">
                  <c:v>57.026092393686064</c:v>
                </c:pt>
                <c:pt idx="3">
                  <c:v>29.407795338506983</c:v>
                </c:pt>
                <c:pt idx="4">
                  <c:v>42.541626599845763</c:v>
                </c:pt>
                <c:pt idx="5">
                  <c:v>26.917315370000001</c:v>
                </c:pt>
                <c:pt idx="6">
                  <c:v>76.222260065</c:v>
                </c:pt>
                <c:pt idx="7">
                  <c:v>10.632129339999999</c:v>
                </c:pt>
                <c:pt idx="8">
                  <c:v>18.119913570000001</c:v>
                </c:pt>
                <c:pt idx="9">
                  <c:v>99.198884934999995</c:v>
                </c:pt>
                <c:pt idx="10">
                  <c:v>104.46473395000001</c:v>
                </c:pt>
                <c:pt idx="11">
                  <c:v>105.192261465</c:v>
                </c:pt>
                <c:pt idx="12">
                  <c:v>48.122667280000002</c:v>
                </c:pt>
                <c:pt idx="13">
                  <c:v>33.810535709999996</c:v>
                </c:pt>
                <c:pt idx="14">
                  <c:v>56.724786464999994</c:v>
                </c:pt>
                <c:pt idx="15">
                  <c:v>15.528753564000001</c:v>
                </c:pt>
                <c:pt idx="16">
                  <c:v>31.349380710000002</c:v>
                </c:pt>
                <c:pt idx="17">
                  <c:v>97.921734232459244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14272"/>
        <c:axId val="188228352"/>
      </c:barChart>
      <c:catAx>
        <c:axId val="1882142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88228352"/>
        <c:crosses val="autoZero"/>
        <c:auto val="1"/>
        <c:lblAlgn val="ctr"/>
        <c:lblOffset val="100"/>
        <c:noMultiLvlLbl val="0"/>
      </c:catAx>
      <c:valAx>
        <c:axId val="188228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Relative luminescence (%)</a:t>
                </a:r>
              </a:p>
            </c:rich>
          </c:tx>
          <c:layout>
            <c:manualLayout>
              <c:xMode val="edge"/>
              <c:yMode val="edge"/>
              <c:x val="8.5600589548320578E-4"/>
              <c:y val="8.65959110713886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8821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74432832437406E-2"/>
          <c:y val="0.13574977383086559"/>
          <c:w val="0.91493246836858799"/>
          <c:h val="0.650847603849669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graphs!$L$4:$L$21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0.57735026918962573</c:v>
                  </c:pt>
                  <c:pt idx="7">
                    <c:v>0</c:v>
                  </c:pt>
                  <c:pt idx="8">
                    <c:v>0.57735026918962573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0.57735026918962573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graphs!$I$4:$I$21</c:f>
              <c:strCache>
                <c:ptCount val="18"/>
                <c:pt idx="0">
                  <c:v>WT</c:v>
                </c:pt>
                <c:pt idx="1">
                  <c:v>R</c:v>
                </c:pt>
                <c:pt idx="2">
                  <c:v>R</c:v>
                </c:pt>
                <c:pt idx="3">
                  <c:v>I</c:v>
                </c:pt>
                <c:pt idx="4">
                  <c:v>R</c:v>
                </c:pt>
                <c:pt idx="5">
                  <c:v>P</c:v>
                </c:pt>
                <c:pt idx="6">
                  <c:v>R</c:v>
                </c:pt>
                <c:pt idx="7">
                  <c:v>P</c:v>
                </c:pt>
                <c:pt idx="8">
                  <c:v>P</c:v>
                </c:pt>
                <c:pt idx="9">
                  <c:v>R</c:v>
                </c:pt>
                <c:pt idx="10">
                  <c:v>L</c:v>
                </c:pt>
                <c:pt idx="11">
                  <c:v>P</c:v>
                </c:pt>
                <c:pt idx="12">
                  <c:v>R</c:v>
                </c:pt>
                <c:pt idx="13">
                  <c:v>P</c:v>
                </c:pt>
                <c:pt idx="14">
                  <c:v>R</c:v>
                </c:pt>
                <c:pt idx="15">
                  <c:v>P</c:v>
                </c:pt>
                <c:pt idx="16">
                  <c:v>R</c:v>
                </c:pt>
                <c:pt idx="17">
                  <c:v>scrmbld</c:v>
                </c:pt>
              </c:strCache>
            </c:strRef>
          </c:cat>
          <c:val>
            <c:numRef>
              <c:f>graphs!$K$4:$K$21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4.5</c:v>
                </c:pt>
                <c:pt idx="7">
                  <c:v>3</c:v>
                </c:pt>
                <c:pt idx="8">
                  <c:v>3.5</c:v>
                </c:pt>
                <c:pt idx="9">
                  <c:v>6</c:v>
                </c:pt>
                <c:pt idx="10">
                  <c:v>7</c:v>
                </c:pt>
                <c:pt idx="11">
                  <c:v>6</c:v>
                </c:pt>
                <c:pt idx="12">
                  <c:v>5.5</c:v>
                </c:pt>
                <c:pt idx="13">
                  <c:v>4</c:v>
                </c:pt>
                <c:pt idx="14">
                  <c:v>5</c:v>
                </c:pt>
                <c:pt idx="15">
                  <c:v>3</c:v>
                </c:pt>
                <c:pt idx="16">
                  <c:v>4</c:v>
                </c:pt>
                <c:pt idx="1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49216"/>
        <c:axId val="188250752"/>
      </c:barChart>
      <c:catAx>
        <c:axId val="1882492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8250752"/>
        <c:crosses val="autoZero"/>
        <c:auto val="1"/>
        <c:lblAlgn val="ctr"/>
        <c:lblOffset val="100"/>
        <c:noMultiLvlLbl val="0"/>
      </c:catAx>
      <c:valAx>
        <c:axId val="188250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MIC (µM)</a:t>
                </a:r>
              </a:p>
            </c:rich>
          </c:tx>
          <c:layout>
            <c:manualLayout>
              <c:xMode val="edge"/>
              <c:yMode val="edge"/>
              <c:x val="0"/>
              <c:y val="0.307544122127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824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Bac7(1-16) Arg-scan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graph'!$B$39</c:f>
              <c:strCache>
                <c:ptCount val="1"/>
                <c:pt idx="0">
                  <c:v>100 µM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'total graph'!$C$46:$T$46</c:f>
                <c:numCache>
                  <c:formatCode>General</c:formatCode>
                  <c:ptCount val="18"/>
                  <c:pt idx="0">
                    <c:v>1.2735276112538729</c:v>
                  </c:pt>
                  <c:pt idx="3">
                    <c:v>13.90047103</c:v>
                  </c:pt>
                  <c:pt idx="5">
                    <c:v>1.988376454</c:v>
                  </c:pt>
                  <c:pt idx="7">
                    <c:v>2.0577530300000002</c:v>
                  </c:pt>
                  <c:pt idx="8">
                    <c:v>3.404275696</c:v>
                  </c:pt>
                  <c:pt idx="10">
                    <c:v>9.8165353639999999</c:v>
                  </c:pt>
                  <c:pt idx="11">
                    <c:v>20.03058506</c:v>
                  </c:pt>
                  <c:pt idx="13">
                    <c:v>0.77392945149219428</c:v>
                  </c:pt>
                  <c:pt idx="15">
                    <c:v>1.8863932988841223</c:v>
                  </c:pt>
                  <c:pt idx="17">
                    <c:v>24.680578908902184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'total graph'!$C$38:$T$38</c:f>
              <c:strCache>
                <c:ptCount val="18"/>
                <c:pt idx="0">
                  <c:v>WT</c:v>
                </c:pt>
                <c:pt idx="1">
                  <c:v>R</c:v>
                </c:pt>
                <c:pt idx="2">
                  <c:v>R</c:v>
                </c:pt>
                <c:pt idx="3">
                  <c:v>I</c:v>
                </c:pt>
                <c:pt idx="4">
                  <c:v>R</c:v>
                </c:pt>
                <c:pt idx="5">
                  <c:v>P</c:v>
                </c:pt>
                <c:pt idx="6">
                  <c:v>R</c:v>
                </c:pt>
                <c:pt idx="7">
                  <c:v>P</c:v>
                </c:pt>
                <c:pt idx="8">
                  <c:v>P</c:v>
                </c:pt>
                <c:pt idx="9">
                  <c:v>R</c:v>
                </c:pt>
                <c:pt idx="10">
                  <c:v>L</c:v>
                </c:pt>
                <c:pt idx="11">
                  <c:v>P</c:v>
                </c:pt>
                <c:pt idx="12">
                  <c:v>R</c:v>
                </c:pt>
                <c:pt idx="13">
                  <c:v>P</c:v>
                </c:pt>
                <c:pt idx="14">
                  <c:v>R</c:v>
                </c:pt>
                <c:pt idx="15">
                  <c:v>P</c:v>
                </c:pt>
                <c:pt idx="16">
                  <c:v>R</c:v>
                </c:pt>
                <c:pt idx="17">
                  <c:v>scrmbld</c:v>
                </c:pt>
              </c:strCache>
            </c:strRef>
          </c:cat>
          <c:val>
            <c:numRef>
              <c:f>'total graph'!$C$39:$T$39</c:f>
              <c:numCache>
                <c:formatCode>General</c:formatCode>
                <c:ptCount val="18"/>
                <c:pt idx="0">
                  <c:v>1.8511334143820306</c:v>
                </c:pt>
                <c:pt idx="3">
                  <c:v>11.76743089</c:v>
                </c:pt>
                <c:pt idx="5">
                  <c:v>5.8901019100000003</c:v>
                </c:pt>
                <c:pt idx="7">
                  <c:v>10.304545620000001</c:v>
                </c:pt>
                <c:pt idx="8">
                  <c:v>5.1790662980000004</c:v>
                </c:pt>
                <c:pt idx="10">
                  <c:v>11.509401280000001</c:v>
                </c:pt>
                <c:pt idx="11">
                  <c:v>22.910696340000001</c:v>
                </c:pt>
                <c:pt idx="13">
                  <c:v>2.8897056880829806</c:v>
                </c:pt>
                <c:pt idx="15">
                  <c:v>1.9957514649457258</c:v>
                </c:pt>
                <c:pt idx="17">
                  <c:v>60.24469524104228</c:v>
                </c:pt>
              </c:numCache>
            </c:numRef>
          </c:val>
        </c:ser>
        <c:ser>
          <c:idx val="1"/>
          <c:order val="1"/>
          <c:tx>
            <c:strRef>
              <c:f>'total graph'!$B$40</c:f>
              <c:strCache>
                <c:ptCount val="1"/>
                <c:pt idx="0">
                  <c:v>10 µM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'total graph'!$C$47:$T$47</c:f>
                <c:numCache>
                  <c:formatCode>General</c:formatCode>
                  <c:ptCount val="18"/>
                  <c:pt idx="0">
                    <c:v>8.799650532062552</c:v>
                  </c:pt>
                  <c:pt idx="3">
                    <c:v>13.859372329999999</c:v>
                  </c:pt>
                  <c:pt idx="5">
                    <c:v>13.291733819999999</c:v>
                  </c:pt>
                  <c:pt idx="7">
                    <c:v>23.85175924</c:v>
                  </c:pt>
                  <c:pt idx="8">
                    <c:v>17.80808128</c:v>
                  </c:pt>
                  <c:pt idx="10">
                    <c:v>13.60075462</c:v>
                  </c:pt>
                  <c:pt idx="11">
                    <c:v>29.941782960000001</c:v>
                  </c:pt>
                  <c:pt idx="13">
                    <c:v>19.15785427371766</c:v>
                  </c:pt>
                  <c:pt idx="15">
                    <c:v>29.668657560080522</c:v>
                  </c:pt>
                  <c:pt idx="17">
                    <c:v>7.0333276973429433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'total graph'!$C$38:$T$38</c:f>
              <c:strCache>
                <c:ptCount val="18"/>
                <c:pt idx="0">
                  <c:v>WT</c:v>
                </c:pt>
                <c:pt idx="1">
                  <c:v>R</c:v>
                </c:pt>
                <c:pt idx="2">
                  <c:v>R</c:v>
                </c:pt>
                <c:pt idx="3">
                  <c:v>I</c:v>
                </c:pt>
                <c:pt idx="4">
                  <c:v>R</c:v>
                </c:pt>
                <c:pt idx="5">
                  <c:v>P</c:v>
                </c:pt>
                <c:pt idx="6">
                  <c:v>R</c:v>
                </c:pt>
                <c:pt idx="7">
                  <c:v>P</c:v>
                </c:pt>
                <c:pt idx="8">
                  <c:v>P</c:v>
                </c:pt>
                <c:pt idx="9">
                  <c:v>R</c:v>
                </c:pt>
                <c:pt idx="10">
                  <c:v>L</c:v>
                </c:pt>
                <c:pt idx="11">
                  <c:v>P</c:v>
                </c:pt>
                <c:pt idx="12">
                  <c:v>R</c:v>
                </c:pt>
                <c:pt idx="13">
                  <c:v>P</c:v>
                </c:pt>
                <c:pt idx="14">
                  <c:v>R</c:v>
                </c:pt>
                <c:pt idx="15">
                  <c:v>P</c:v>
                </c:pt>
                <c:pt idx="16">
                  <c:v>R</c:v>
                </c:pt>
                <c:pt idx="17">
                  <c:v>scrmbld</c:v>
                </c:pt>
              </c:strCache>
            </c:strRef>
          </c:cat>
          <c:val>
            <c:numRef>
              <c:f>'total graph'!$C$40:$T$40</c:f>
              <c:numCache>
                <c:formatCode>General</c:formatCode>
                <c:ptCount val="18"/>
                <c:pt idx="0">
                  <c:v>17.151872470383026</c:v>
                </c:pt>
                <c:pt idx="3">
                  <c:v>31.928626950000002</c:v>
                </c:pt>
                <c:pt idx="5">
                  <c:v>16.489516049999999</c:v>
                </c:pt>
                <c:pt idx="7">
                  <c:v>27.959860169999999</c:v>
                </c:pt>
                <c:pt idx="8">
                  <c:v>95.419460389999998</c:v>
                </c:pt>
                <c:pt idx="10">
                  <c:v>97.942661360000002</c:v>
                </c:pt>
                <c:pt idx="11">
                  <c:v>85.077268360000005</c:v>
                </c:pt>
                <c:pt idx="13">
                  <c:v>36.091038195175386</c:v>
                </c:pt>
                <c:pt idx="15">
                  <c:v>33.780657389766645</c:v>
                </c:pt>
                <c:pt idx="17">
                  <c:v>97.921734232459244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46912"/>
        <c:axId val="188648448"/>
      </c:barChart>
      <c:catAx>
        <c:axId val="1886469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8648448"/>
        <c:crosses val="autoZero"/>
        <c:auto val="1"/>
        <c:lblAlgn val="ctr"/>
        <c:lblOffset val="100"/>
        <c:noMultiLvlLbl val="0"/>
      </c:catAx>
      <c:valAx>
        <c:axId val="188648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luminescence (%)</a:t>
                </a:r>
                <a:endParaRPr lang="it-IT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864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89329792543448E-2"/>
          <c:y val="7.1094632798615678E-2"/>
          <c:w val="0.90830816295979322"/>
          <c:h val="0.766097303695658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'C:\Users\marmar\Documents\Lab\Monaco\risultati\librerie Bac7\[MIC.xlsx]graphs'!$L$41:$L$58</c:f>
                <c:numCache>
                  <c:formatCode>General</c:formatCode>
                  <c:ptCount val="18"/>
                  <c:pt idx="0">
                    <c:v>0</c:v>
                  </c:pt>
                  <c:pt idx="3">
                    <c:v>0</c:v>
                  </c:pt>
                  <c:pt idx="5">
                    <c:v>0</c:v>
                  </c:pt>
                  <c:pt idx="7">
                    <c:v>0</c:v>
                  </c:pt>
                  <c:pt idx="8">
                    <c:v>0.57735026918962573</c:v>
                  </c:pt>
                  <c:pt idx="10">
                    <c:v>0</c:v>
                  </c:pt>
                  <c:pt idx="11">
                    <c:v>0</c:v>
                  </c:pt>
                  <c:pt idx="13">
                    <c:v>0.57735026918962573</c:v>
                  </c:pt>
                  <c:pt idx="15">
                    <c:v>0</c:v>
                  </c:pt>
                  <c:pt idx="17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'C:\Users\marmar\Documents\Lab\Monaco\risultati\librerie Bac7\[MIC.xlsx]graphs'!$J$41:$J$58</c:f>
              <c:strCache>
                <c:ptCount val="18"/>
                <c:pt idx="0">
                  <c:v>WT</c:v>
                </c:pt>
                <c:pt idx="3">
                  <c:v>R3</c:v>
                </c:pt>
                <c:pt idx="5">
                  <c:v>R5</c:v>
                </c:pt>
                <c:pt idx="7">
                  <c:v>R7</c:v>
                </c:pt>
                <c:pt idx="8">
                  <c:v>R8</c:v>
                </c:pt>
                <c:pt idx="10">
                  <c:v>R10</c:v>
                </c:pt>
                <c:pt idx="11">
                  <c:v>R11</c:v>
                </c:pt>
                <c:pt idx="13">
                  <c:v>R13</c:v>
                </c:pt>
                <c:pt idx="15">
                  <c:v>R15</c:v>
                </c:pt>
                <c:pt idx="17">
                  <c:v>Scrmbld</c:v>
                </c:pt>
              </c:strCache>
            </c:strRef>
          </c:cat>
          <c:val>
            <c:numRef>
              <c:f>'C:\Users\marmar\Documents\Lab\Monaco\risultati\librerie Bac7\[MIC.xlsx]graphs'!$K$41:$K$58</c:f>
              <c:numCache>
                <c:formatCode>General</c:formatCode>
                <c:ptCount val="18"/>
                <c:pt idx="0">
                  <c:v>2</c:v>
                </c:pt>
                <c:pt idx="3">
                  <c:v>3</c:v>
                </c:pt>
                <c:pt idx="5">
                  <c:v>2</c:v>
                </c:pt>
                <c:pt idx="7">
                  <c:v>2</c:v>
                </c:pt>
                <c:pt idx="8">
                  <c:v>3.5</c:v>
                </c:pt>
                <c:pt idx="10">
                  <c:v>6</c:v>
                </c:pt>
                <c:pt idx="11">
                  <c:v>4</c:v>
                </c:pt>
                <c:pt idx="13">
                  <c:v>2.5</c:v>
                </c:pt>
                <c:pt idx="15">
                  <c:v>3</c:v>
                </c:pt>
                <c:pt idx="1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48448"/>
        <c:axId val="188671104"/>
      </c:barChart>
      <c:catAx>
        <c:axId val="1466484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8671104"/>
        <c:crosses val="autoZero"/>
        <c:auto val="1"/>
        <c:lblAlgn val="ctr"/>
        <c:lblOffset val="100"/>
        <c:noMultiLvlLbl val="0"/>
      </c:catAx>
      <c:valAx>
        <c:axId val="18867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664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 i="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74432832437406E-2"/>
          <c:y val="0.13574977383086559"/>
          <c:w val="0.91493246836858799"/>
          <c:h val="0.650847603849669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graphs!$L$4:$L$21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0.57735026918962573</c:v>
                  </c:pt>
                  <c:pt idx="7">
                    <c:v>0</c:v>
                  </c:pt>
                  <c:pt idx="8">
                    <c:v>0.57735026918962573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0.57735026918962573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graphs!$I$4:$I$21</c:f>
              <c:strCache>
                <c:ptCount val="18"/>
                <c:pt idx="0">
                  <c:v>WT</c:v>
                </c:pt>
                <c:pt idx="1">
                  <c:v>R</c:v>
                </c:pt>
                <c:pt idx="2">
                  <c:v>R</c:v>
                </c:pt>
                <c:pt idx="3">
                  <c:v>I</c:v>
                </c:pt>
                <c:pt idx="4">
                  <c:v>R</c:v>
                </c:pt>
                <c:pt idx="5">
                  <c:v>P</c:v>
                </c:pt>
                <c:pt idx="6">
                  <c:v>R</c:v>
                </c:pt>
                <c:pt idx="7">
                  <c:v>P</c:v>
                </c:pt>
                <c:pt idx="8">
                  <c:v>P</c:v>
                </c:pt>
                <c:pt idx="9">
                  <c:v>R</c:v>
                </c:pt>
                <c:pt idx="10">
                  <c:v>L</c:v>
                </c:pt>
                <c:pt idx="11">
                  <c:v>P</c:v>
                </c:pt>
                <c:pt idx="12">
                  <c:v>R</c:v>
                </c:pt>
                <c:pt idx="13">
                  <c:v>P</c:v>
                </c:pt>
                <c:pt idx="14">
                  <c:v>R</c:v>
                </c:pt>
                <c:pt idx="15">
                  <c:v>P</c:v>
                </c:pt>
                <c:pt idx="16">
                  <c:v>R</c:v>
                </c:pt>
                <c:pt idx="17">
                  <c:v>scrmbld</c:v>
                </c:pt>
              </c:strCache>
            </c:strRef>
          </c:cat>
          <c:val>
            <c:numRef>
              <c:f>graphs!$K$4:$K$21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4.5</c:v>
                </c:pt>
                <c:pt idx="7">
                  <c:v>3</c:v>
                </c:pt>
                <c:pt idx="8">
                  <c:v>3.5</c:v>
                </c:pt>
                <c:pt idx="9">
                  <c:v>6</c:v>
                </c:pt>
                <c:pt idx="10">
                  <c:v>7</c:v>
                </c:pt>
                <c:pt idx="11">
                  <c:v>6</c:v>
                </c:pt>
                <c:pt idx="12">
                  <c:v>5.5</c:v>
                </c:pt>
                <c:pt idx="13">
                  <c:v>4</c:v>
                </c:pt>
                <c:pt idx="14">
                  <c:v>5</c:v>
                </c:pt>
                <c:pt idx="15">
                  <c:v>3</c:v>
                </c:pt>
                <c:pt idx="16">
                  <c:v>4</c:v>
                </c:pt>
                <c:pt idx="1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405248"/>
        <c:axId val="188406784"/>
      </c:barChart>
      <c:catAx>
        <c:axId val="1884052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8406784"/>
        <c:crosses val="autoZero"/>
        <c:auto val="1"/>
        <c:lblAlgn val="ctr"/>
        <c:lblOffset val="100"/>
        <c:noMultiLvlLbl val="0"/>
      </c:catAx>
      <c:valAx>
        <c:axId val="188406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MIC (µM)</a:t>
                </a:r>
              </a:p>
            </c:rich>
          </c:tx>
          <c:layout>
            <c:manualLayout>
              <c:xMode val="edge"/>
              <c:yMode val="edge"/>
              <c:x val="0"/>
              <c:y val="0.307544122127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840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Sheet1!$C$21:$G$21</c:f>
                <c:numCache>
                  <c:formatCode>General</c:formatCode>
                  <c:ptCount val="5"/>
                  <c:pt idx="0">
                    <c:v>6.764293363998708E-2</c:v>
                  </c:pt>
                  <c:pt idx="1">
                    <c:v>0</c:v>
                  </c:pt>
                  <c:pt idx="2">
                    <c:v>3.5978015073264253</c:v>
                  </c:pt>
                  <c:pt idx="3">
                    <c:v>22.66120466961253</c:v>
                  </c:pt>
                  <c:pt idx="4">
                    <c:v>2.8634264301001719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Sheet1!$C$19:$G$19</c:f>
              <c:strCache>
                <c:ptCount val="5"/>
                <c:pt idx="0">
                  <c:v>ctrl -</c:v>
                </c:pt>
                <c:pt idx="1">
                  <c:v>Ctrl +</c:v>
                </c:pt>
                <c:pt idx="2">
                  <c:v>1 µM</c:v>
                </c:pt>
                <c:pt idx="3">
                  <c:v>10 µM</c:v>
                </c:pt>
                <c:pt idx="4">
                  <c:v>100 µM</c:v>
                </c:pt>
              </c:strCache>
            </c:strRef>
          </c:cat>
          <c:val>
            <c:numRef>
              <c:f>Sheet1!$C$20:$G$20</c:f>
              <c:numCache>
                <c:formatCode>General</c:formatCode>
                <c:ptCount val="5"/>
                <c:pt idx="0">
                  <c:v>0.23015066566666667</c:v>
                </c:pt>
                <c:pt idx="1">
                  <c:v>100</c:v>
                </c:pt>
                <c:pt idx="2">
                  <c:v>91.965104106666672</c:v>
                </c:pt>
                <c:pt idx="3">
                  <c:v>43.852963746666667</c:v>
                </c:pt>
                <c:pt idx="4">
                  <c:v>7.2346336500000001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444032"/>
        <c:axId val="188454016"/>
      </c:barChart>
      <c:catAx>
        <c:axId val="188444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88454016"/>
        <c:crosses val="autoZero"/>
        <c:auto val="1"/>
        <c:lblAlgn val="ctr"/>
        <c:lblOffset val="100"/>
        <c:noMultiLvlLbl val="0"/>
      </c:catAx>
      <c:valAx>
        <c:axId val="188454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44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39039-1137-4318-996F-173CFB69920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9F1C9-FD51-4901-AC24-FB978C3FE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B211-C6D3-46D2-A352-4CF505A5447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4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RIBOPRAMP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7526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Optimization of </a:t>
            </a:r>
            <a:r>
              <a:rPr lang="en-US" sz="3000" b="1" dirty="0" err="1">
                <a:solidFill>
                  <a:schemeClr val="tx1"/>
                </a:solidFill>
              </a:rPr>
              <a:t>Proline</a:t>
            </a:r>
            <a:r>
              <a:rPr lang="en-US" sz="3000" b="1" dirty="0">
                <a:solidFill>
                  <a:schemeClr val="tx1"/>
                </a:solidFill>
              </a:rPr>
              <a:t>-rich antimicrobial peptides as new antibiotic targeting the bacterial ribosome.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940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1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b="1" dirty="0" smtClean="0"/>
              <a:t>In vitro transcription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010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3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it-IT" sz="3400" b="1" i="1" dirty="0" smtClean="0"/>
              <a:t>In vitro </a:t>
            </a:r>
            <a:r>
              <a:rPr lang="it-IT" sz="3400" b="1" dirty="0" smtClean="0"/>
              <a:t>transcription/translation on rabbit lysates</a:t>
            </a:r>
            <a:endParaRPr lang="en-GB" sz="34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75174954"/>
              </p:ext>
            </p:extLst>
          </p:nvPr>
        </p:nvGraphicFramePr>
        <p:xfrm>
          <a:off x="266700" y="9906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38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it-IT" sz="3400" b="1" dirty="0" smtClean="0"/>
              <a:t>Toe-print</a:t>
            </a:r>
            <a:endParaRPr lang="en-GB" sz="34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620713"/>
            <a:ext cx="9272588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4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mar\Documents\Lab\Monaco\risultati\Bac5\Paper\Figures\Competition eryromycin sho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944"/>
            <a:ext cx="8763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Toe-print: competition with erytromycin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584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>Disomes formation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79229" cy="478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Triangle 6"/>
          <p:cNvSpPr/>
          <p:nvPr/>
        </p:nvSpPr>
        <p:spPr>
          <a:xfrm flipH="1">
            <a:off x="1341119" y="6248400"/>
            <a:ext cx="4297681" cy="381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15000" y="6172200"/>
            <a:ext cx="3176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Sucrose (10%-60% w/v)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93004" y="4724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All 10 µM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620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it-IT" b="1" dirty="0" smtClean="0"/>
              <a:t>Future perspectives…</a:t>
            </a:r>
            <a:endParaRPr lang="en-GB" b="1" dirty="0"/>
          </a:p>
        </p:txBody>
      </p:sp>
      <p:pic>
        <p:nvPicPr>
          <p:cNvPr id="10242" name="Picture 2" descr="C:\Users\marmar\Documents\Lab\Monaco\risultati\Bac5\disomes formation\micrographs\Mario 16032017 Bac5 1-25\close up 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2395"/>
            <a:ext cx="3886200" cy="29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9372630">
            <a:off x="5236648" y="3527179"/>
            <a:ext cx="533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76800" y="5410200"/>
            <a:ext cx="3941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Structure by </a:t>
            </a:r>
          </a:p>
          <a:p>
            <a:pPr algn="ctr"/>
            <a:r>
              <a:rPr lang="it-IT" sz="2800" b="1" dirty="0" smtClean="0"/>
              <a:t>cryo-electron microscopy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883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Tur1DB &amp; Tur1Seq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3531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" y="990600"/>
            <a:ext cx="895728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1129"/>
            <a:ext cx="9144000" cy="202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it-IT" sz="3400" b="1" i="1" dirty="0" smtClean="0"/>
              <a:t>In vitro </a:t>
            </a:r>
            <a:r>
              <a:rPr lang="it-IT" sz="3400" b="1" dirty="0" smtClean="0"/>
              <a:t>transcription/translation on </a:t>
            </a:r>
            <a:r>
              <a:rPr lang="it-IT" sz="3400" b="1" i="1" dirty="0" smtClean="0"/>
              <a:t>E. coli </a:t>
            </a:r>
            <a:r>
              <a:rPr lang="it-IT" sz="3400" b="1" dirty="0" smtClean="0"/>
              <a:t>lysates</a:t>
            </a:r>
            <a:endParaRPr lang="en-GB" sz="3400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0772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it-IT" sz="3400" b="1" i="1" dirty="0" smtClean="0"/>
              <a:t>In vitro </a:t>
            </a:r>
            <a:r>
              <a:rPr lang="it-IT" sz="3400" b="1" dirty="0" smtClean="0"/>
              <a:t>transcription/translation on rabbit lysates</a:t>
            </a:r>
            <a:endParaRPr lang="en-GB" sz="34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897967"/>
              </p:ext>
            </p:extLst>
          </p:nvPr>
        </p:nvGraphicFramePr>
        <p:xfrm>
          <a:off x="228600" y="838200"/>
          <a:ext cx="8534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9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it-IT" sz="3400" b="1" i="1" dirty="0" smtClean="0">
                <a:latin typeface="+mn-lt"/>
                <a:ea typeface="+mn-ea"/>
                <a:cs typeface="+mn-cs"/>
              </a:rPr>
              <a:t>in vitro </a:t>
            </a:r>
            <a:r>
              <a:rPr lang="it-IT" sz="3400" b="1" dirty="0" err="1" smtClean="0">
                <a:latin typeface="+mn-lt"/>
                <a:ea typeface="+mn-ea"/>
                <a:cs typeface="+mn-cs"/>
              </a:rPr>
              <a:t>transcription</a:t>
            </a:r>
            <a:r>
              <a:rPr lang="it-IT" sz="3400" b="1" dirty="0" smtClean="0">
                <a:latin typeface="+mn-lt"/>
                <a:ea typeface="+mn-ea"/>
                <a:cs typeface="+mn-cs"/>
              </a:rPr>
              <a:t>/</a:t>
            </a:r>
            <a:r>
              <a:rPr lang="it-IT" sz="3400" b="1" dirty="0" err="1" smtClean="0">
                <a:latin typeface="+mn-lt"/>
                <a:ea typeface="+mn-ea"/>
                <a:cs typeface="+mn-cs"/>
              </a:rPr>
              <a:t>translation</a:t>
            </a:r>
            <a:r>
              <a:rPr lang="it-IT" sz="3400" b="1" dirty="0" smtClean="0">
                <a:latin typeface="+mn-lt"/>
                <a:ea typeface="+mn-ea"/>
                <a:cs typeface="+mn-cs"/>
              </a:rPr>
              <a:t> </a:t>
            </a:r>
            <a:endParaRPr lang="it-IT" sz="34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2886622"/>
            <a:ext cx="1920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Bacterial extract</a:t>
            </a:r>
            <a:endParaRPr lang="it-IT" sz="2000" b="1" dirty="0"/>
          </a:p>
        </p:txBody>
      </p:sp>
      <p:sp>
        <p:nvSpPr>
          <p:cNvPr id="9" name="Freccia a destra 8"/>
          <p:cNvSpPr/>
          <p:nvPr/>
        </p:nvSpPr>
        <p:spPr>
          <a:xfrm>
            <a:off x="2143108" y="2929542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circolare a destra 10"/>
          <p:cNvSpPr/>
          <p:nvPr/>
        </p:nvSpPr>
        <p:spPr>
          <a:xfrm rot="688019">
            <a:off x="2214546" y="1715096"/>
            <a:ext cx="517206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00232" y="1143592"/>
            <a:ext cx="1001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Peptide</a:t>
            </a:r>
            <a:endParaRPr lang="it-IT" sz="2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659474" y="4851523"/>
            <a:ext cx="248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Luciferase</a:t>
            </a:r>
            <a:r>
              <a:rPr lang="it-IT" sz="2000" b="1" dirty="0" smtClean="0"/>
              <a:t> production</a:t>
            </a:r>
            <a:endParaRPr lang="it-IT" sz="2000" b="1" dirty="0"/>
          </a:p>
        </p:txBody>
      </p:sp>
      <p:sp>
        <p:nvSpPr>
          <p:cNvPr id="16" name="Freccia a destra 15"/>
          <p:cNvSpPr/>
          <p:nvPr/>
        </p:nvSpPr>
        <p:spPr>
          <a:xfrm rot="10800000">
            <a:off x="5557830" y="5867400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322117" y="5006087"/>
            <a:ext cx="1617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Luminometry</a:t>
            </a:r>
            <a:endParaRPr lang="it-IT" sz="2000" b="1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6765">
            <a:off x="2104078" y="1451505"/>
            <a:ext cx="1019239" cy="10169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upload.wikimedia.org/wikipedia/commons/thumb/5/50/PDB_1vpr_EBI.jpg/220px-PDB_1vpr_E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578" y="5251633"/>
            <a:ext cx="2095500" cy="1571626"/>
          </a:xfrm>
          <a:prstGeom prst="rect">
            <a:avLst/>
          </a:prstGeom>
          <a:noFill/>
        </p:spPr>
      </p:pic>
      <p:pic>
        <p:nvPicPr>
          <p:cNvPr id="1033" name="Picture 9" descr="https://encrypted-tbn0.gstatic.com/images?q=tbn:ANd9GcRCHJ7RRDlzS2lNQ_F3m9h5fkiaCav6zLiJYzjs1Ae8I9ZoTYmG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4306" y="5428064"/>
            <a:ext cx="2000264" cy="1345105"/>
          </a:xfrm>
          <a:prstGeom prst="rect">
            <a:avLst/>
          </a:prstGeom>
          <a:noFill/>
        </p:spPr>
      </p:pic>
      <p:sp>
        <p:nvSpPr>
          <p:cNvPr id="20" name="Freccia circolare a sinistra 19"/>
          <p:cNvSpPr/>
          <p:nvPr/>
        </p:nvSpPr>
        <p:spPr>
          <a:xfrm rot="10205851">
            <a:off x="2148481" y="3243160"/>
            <a:ext cx="57150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030054" y="3762892"/>
            <a:ext cx="2428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DNA </a:t>
            </a:r>
          </a:p>
          <a:p>
            <a:pPr algn="ctr"/>
            <a:r>
              <a:rPr lang="it-IT" sz="2000" b="1" dirty="0" err="1" smtClean="0"/>
              <a:t>template</a:t>
            </a:r>
            <a:endParaRPr lang="it-IT" sz="2000" b="1" dirty="0"/>
          </a:p>
        </p:txBody>
      </p:sp>
      <p:pic>
        <p:nvPicPr>
          <p:cNvPr id="2050" name="Picture 2" descr="Risultati immagini per mR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65" y="1453432"/>
            <a:ext cx="54006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ccia a destra 14"/>
          <p:cNvSpPr/>
          <p:nvPr/>
        </p:nvSpPr>
        <p:spPr>
          <a:xfrm rot="3880363">
            <a:off x="6201664" y="3996082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6781800" y="13716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T7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552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Toe-print</a:t>
            </a:r>
            <a:endParaRPr lang="en-GB" sz="40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296399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0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Disomes formation</a:t>
            </a:r>
            <a:endParaRPr lang="en-GB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1"/>
            <a:ext cx="9143999" cy="5333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34200" y="2435217"/>
            <a:ext cx="939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/>
              <a:t>10 µM</a:t>
            </a:r>
            <a:endParaRPr lang="en-GB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18519" y="2860461"/>
            <a:ext cx="939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/>
              <a:t>10 µM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8623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cs typeface="Courier New" pitchFamily="49" charset="0"/>
              </a:rPr>
              <a:t>Tur1DB</a:t>
            </a:r>
            <a:r>
              <a:rPr lang="it-IT" sz="3600" b="1" dirty="0" smtClean="0"/>
              <a:t> fragments</a:t>
            </a:r>
            <a:endParaRPr lang="en-GB" sz="36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95141088"/>
              </p:ext>
            </p:extLst>
          </p:nvPr>
        </p:nvGraphicFramePr>
        <p:xfrm>
          <a:off x="304800" y="24384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0178" y="1030348"/>
            <a:ext cx="61398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Tur1 </a:t>
            </a:r>
            <a:r>
              <a:rPr lang="en-GB" sz="2000" b="1" dirty="0" smtClean="0"/>
              <a:t>DB		RRIRFRPPYLPRPGRRPRFPPPFPIPRIPRIP</a:t>
            </a:r>
          </a:p>
          <a:p>
            <a:r>
              <a:rPr lang="it-IT" sz="2000" b="1" dirty="0" smtClean="0"/>
              <a:t>Tur1DB116	</a:t>
            </a:r>
            <a:r>
              <a:rPr lang="en-GB" sz="2000" b="1" dirty="0" smtClean="0"/>
              <a:t>RRIRFRPPYLPRPGRR</a:t>
            </a:r>
            <a:endParaRPr lang="it-IT" sz="2000" b="1" dirty="0" smtClean="0"/>
          </a:p>
          <a:p>
            <a:r>
              <a:rPr lang="it-IT" sz="2000" b="1" dirty="0" smtClean="0"/>
              <a:t>Tur1DB824	</a:t>
            </a:r>
            <a:r>
              <a:rPr lang="en-GB" sz="2000" b="1" dirty="0"/>
              <a:t>YLPRPGRRPRFPPPFP</a:t>
            </a:r>
            <a:endParaRPr lang="it-IT" sz="2000" b="1" dirty="0" smtClean="0"/>
          </a:p>
          <a:p>
            <a:r>
              <a:rPr lang="it-IT" sz="2000" b="1" dirty="0" smtClean="0"/>
              <a:t>Tur1DB1632	</a:t>
            </a:r>
            <a:r>
              <a:rPr lang="en-GB" sz="2000" b="1" dirty="0"/>
              <a:t>PRFPPPFPIPRIPRIP</a:t>
            </a:r>
            <a:endParaRPr lang="it-IT" sz="2000" b="1" dirty="0"/>
          </a:p>
          <a:p>
            <a:endParaRPr lang="it-IT" sz="2000" b="1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62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rmAutofit/>
          </a:bodyPr>
          <a:lstStyle/>
          <a:p>
            <a:r>
              <a:rPr lang="it-IT" b="1" dirty="0" smtClean="0"/>
              <a:t>Preliminary data and perspectives…</a:t>
            </a:r>
            <a:endParaRPr lang="en-GB" b="1" dirty="0"/>
          </a:p>
        </p:txBody>
      </p:sp>
      <p:pic>
        <p:nvPicPr>
          <p:cNvPr id="16386" name="Picture 2" descr="Risultati immagini per crystall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74864"/>
            <a:ext cx="3437180" cy="55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7"/>
          <a:stretch/>
        </p:blipFill>
        <p:spPr bwMode="auto">
          <a:xfrm>
            <a:off x="0" y="1549388"/>
            <a:ext cx="5715000" cy="426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5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it-IT" sz="5400" b="1" dirty="0" smtClean="0"/>
              <a:t>Bac7(1-16</a:t>
            </a:r>
            <a:r>
              <a:rPr lang="it-IT" b="1" dirty="0" smtClean="0"/>
              <a:t>) libraries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13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24" y="865679"/>
            <a:ext cx="5449475" cy="487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6138" y="271313"/>
            <a:ext cx="3233849" cy="391557"/>
          </a:xfrm>
          <a:prstGeom prst="rect">
            <a:avLst/>
          </a:prstGeom>
          <a:noFill/>
        </p:spPr>
        <p:txBody>
          <a:bodyPr wrap="none" lIns="67730" tIns="33865" rIns="67730" bIns="33865" rtlCol="0">
            <a:spAutoFit/>
          </a:bodyPr>
          <a:lstStyle/>
          <a:p>
            <a:pPr algn="ctr"/>
            <a:r>
              <a:rPr lang="it-IT" sz="2100" b="1" dirty="0"/>
              <a:t>Bac7(1-16) Ala and Arg scan</a:t>
            </a:r>
          </a:p>
        </p:txBody>
      </p:sp>
    </p:spTree>
    <p:extLst>
      <p:ext uri="{BB962C8B-B14F-4D97-AF65-F5344CB8AC3E}">
        <p14:creationId xmlns:p14="http://schemas.microsoft.com/office/powerpoint/2010/main" val="28811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924454"/>
              </p:ext>
            </p:extLst>
          </p:nvPr>
        </p:nvGraphicFramePr>
        <p:xfrm>
          <a:off x="0" y="67730"/>
          <a:ext cx="9372599" cy="35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412452"/>
              </p:ext>
            </p:extLst>
          </p:nvPr>
        </p:nvGraphicFramePr>
        <p:xfrm>
          <a:off x="242977" y="3195080"/>
          <a:ext cx="8901023" cy="369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76592" y="3527916"/>
            <a:ext cx="614008" cy="2720484"/>
            <a:chOff x="515942" y="4072429"/>
            <a:chExt cx="918664" cy="3142410"/>
          </a:xfrm>
        </p:grpSpPr>
        <p:grpSp>
          <p:nvGrpSpPr>
            <p:cNvPr id="2" name="Group 1"/>
            <p:cNvGrpSpPr/>
            <p:nvPr/>
          </p:nvGrpSpPr>
          <p:grpSpPr>
            <a:xfrm>
              <a:off x="515942" y="4072429"/>
              <a:ext cx="918664" cy="2815814"/>
              <a:chOff x="-1607156" y="4426127"/>
              <a:chExt cx="937725" cy="281581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-1443385" y="6850880"/>
                <a:ext cx="441156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2</a:t>
                </a:r>
                <a:endParaRPr lang="it-IT" sz="16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1443385" y="6504843"/>
                <a:ext cx="441156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/>
                  <a:t>4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443385" y="6159385"/>
                <a:ext cx="441156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8</a:t>
                </a:r>
                <a:endParaRPr lang="it-IT" sz="16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1500537" y="5809804"/>
                <a:ext cx="600283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16</a:t>
                </a:r>
                <a:endParaRPr lang="it-IT" sz="1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1493542" y="5460446"/>
                <a:ext cx="600283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32</a:t>
                </a:r>
                <a:endParaRPr lang="it-IT" sz="1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496630" y="5111927"/>
                <a:ext cx="600282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64</a:t>
                </a:r>
                <a:endParaRPr lang="it-IT" sz="1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607156" y="4766183"/>
                <a:ext cx="937725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&gt;64</a:t>
                </a:r>
                <a:endParaRPr lang="it-IT" sz="1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1462712" y="4426127"/>
                <a:ext cx="495015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   </a:t>
                </a:r>
                <a:endParaRPr lang="it-IT" sz="1600" b="1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1986" y="6823778"/>
              <a:ext cx="432189" cy="3910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0</a:t>
              </a:r>
              <a:endParaRPr lang="it-IT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820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500511"/>
              </p:ext>
            </p:extLst>
          </p:nvPr>
        </p:nvGraphicFramePr>
        <p:xfrm>
          <a:off x="-10011" y="175022"/>
          <a:ext cx="8748234" cy="348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856706"/>
              </p:ext>
            </p:extLst>
          </p:nvPr>
        </p:nvGraphicFramePr>
        <p:xfrm>
          <a:off x="395766" y="3429001"/>
          <a:ext cx="8403398" cy="303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38126" y="3429000"/>
            <a:ext cx="628674" cy="2720484"/>
            <a:chOff x="465889" y="4072430"/>
            <a:chExt cx="940610" cy="3142410"/>
          </a:xfrm>
        </p:grpSpPr>
        <p:grpSp>
          <p:nvGrpSpPr>
            <p:cNvPr id="7" name="Group 6"/>
            <p:cNvGrpSpPr/>
            <p:nvPr/>
          </p:nvGrpSpPr>
          <p:grpSpPr>
            <a:xfrm>
              <a:off x="465889" y="4072430"/>
              <a:ext cx="940610" cy="2815813"/>
              <a:chOff x="-1658247" y="4426128"/>
              <a:chExt cx="960125" cy="281581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-1443384" y="6850880"/>
                <a:ext cx="441157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2</a:t>
                </a:r>
                <a:endParaRPr lang="it-IT" sz="1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1443384" y="6504844"/>
                <a:ext cx="441157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/>
                  <a:t>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443384" y="6159386"/>
                <a:ext cx="441157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8</a:t>
                </a:r>
                <a:endParaRPr lang="it-IT" sz="1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500535" y="5809805"/>
                <a:ext cx="600284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16</a:t>
                </a:r>
                <a:endParaRPr lang="it-IT" sz="1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1493542" y="5460448"/>
                <a:ext cx="600284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32</a:t>
                </a:r>
                <a:endParaRPr lang="it-IT" sz="16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1496630" y="5111928"/>
                <a:ext cx="600284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64</a:t>
                </a:r>
                <a:endParaRPr lang="it-IT" sz="1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-1658247" y="4766184"/>
                <a:ext cx="960125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&gt;64</a:t>
                </a:r>
                <a:endParaRPr lang="it-IT" sz="16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1462714" y="4426128"/>
                <a:ext cx="495016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   </a:t>
                </a:r>
                <a:endParaRPr lang="it-IT" sz="16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81985" y="6823779"/>
              <a:ext cx="432190" cy="3910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0</a:t>
              </a:r>
              <a:endParaRPr lang="it-IT" sz="1600" b="1" dirty="0"/>
            </a:p>
          </p:txBody>
        </p:sp>
      </p:grpSp>
      <p:sp>
        <p:nvSpPr>
          <p:cNvPr id="18" name="Rectangle 17"/>
          <p:cNvSpPr/>
          <p:nvPr/>
        </p:nvSpPr>
        <p:spPr>
          <a:xfrm rot="16200000">
            <a:off x="-362563" y="4589348"/>
            <a:ext cx="1050495" cy="345390"/>
          </a:xfrm>
          <a:prstGeom prst="rect">
            <a:avLst/>
          </a:prstGeom>
        </p:spPr>
        <p:txBody>
          <a:bodyPr wrap="none" lIns="67730" tIns="33865" rIns="67730" bIns="33865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MIC (µM)</a:t>
            </a:r>
          </a:p>
        </p:txBody>
      </p:sp>
    </p:spTree>
    <p:extLst>
      <p:ext uri="{BB962C8B-B14F-4D97-AF65-F5344CB8AC3E}">
        <p14:creationId xmlns:p14="http://schemas.microsoft.com/office/powerpoint/2010/main" val="19091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924"/>
            <a:ext cx="8597629" cy="677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316"/>
            <a:ext cx="822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92220"/>
              </p:ext>
            </p:extLst>
          </p:nvPr>
        </p:nvGraphicFramePr>
        <p:xfrm>
          <a:off x="242977" y="3499880"/>
          <a:ext cx="8901023" cy="369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6592" y="3832716"/>
            <a:ext cx="614008" cy="2720484"/>
            <a:chOff x="515942" y="4072429"/>
            <a:chExt cx="918664" cy="3142410"/>
          </a:xfrm>
        </p:grpSpPr>
        <p:grpSp>
          <p:nvGrpSpPr>
            <p:cNvPr id="8" name="Group 7"/>
            <p:cNvGrpSpPr/>
            <p:nvPr/>
          </p:nvGrpSpPr>
          <p:grpSpPr>
            <a:xfrm>
              <a:off x="515942" y="4072429"/>
              <a:ext cx="918664" cy="2815814"/>
              <a:chOff x="-1607156" y="4426127"/>
              <a:chExt cx="937725" cy="281581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-1443385" y="6850880"/>
                <a:ext cx="441156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2</a:t>
                </a:r>
                <a:endParaRPr lang="it-IT" sz="1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443385" y="6504843"/>
                <a:ext cx="441156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/>
                  <a:t>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443385" y="6159385"/>
                <a:ext cx="441156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8</a:t>
                </a:r>
                <a:endParaRPr lang="it-IT" sz="1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1500537" y="5809804"/>
                <a:ext cx="600283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16</a:t>
                </a:r>
                <a:endParaRPr lang="it-IT" sz="16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1493542" y="5460446"/>
                <a:ext cx="600283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32</a:t>
                </a:r>
                <a:endParaRPr lang="it-IT" sz="1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-1496630" y="5111927"/>
                <a:ext cx="600282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64</a:t>
                </a:r>
                <a:endParaRPr lang="it-IT" sz="16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1607156" y="4766183"/>
                <a:ext cx="937725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&gt;64</a:t>
                </a:r>
                <a:endParaRPr lang="it-IT" sz="16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-1462712" y="4426127"/>
                <a:ext cx="495015" cy="39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   </a:t>
                </a:r>
                <a:endParaRPr lang="it-IT" sz="16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81986" y="6823778"/>
              <a:ext cx="432189" cy="3910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0</a:t>
              </a:r>
              <a:endParaRPr lang="it-IT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697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it-IT" sz="3400" b="1" dirty="0" smtClean="0">
                <a:latin typeface="+mn-lt"/>
                <a:ea typeface="+mn-ea"/>
                <a:cs typeface="+mn-cs"/>
              </a:rPr>
              <a:t>Toe-print</a:t>
            </a:r>
            <a:endParaRPr lang="it-IT" sz="34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2743200"/>
            <a:ext cx="1704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/>
              <a:t>E. </a:t>
            </a:r>
            <a:r>
              <a:rPr lang="it-IT" sz="2000" b="1" i="1" dirty="0"/>
              <a:t>c</a:t>
            </a:r>
            <a:r>
              <a:rPr lang="it-IT" sz="2000" b="1" i="1" dirty="0" smtClean="0"/>
              <a:t>oli</a:t>
            </a:r>
            <a:r>
              <a:rPr lang="it-IT" sz="2000" b="1" dirty="0" smtClean="0"/>
              <a:t> purified</a:t>
            </a:r>
          </a:p>
          <a:p>
            <a:r>
              <a:rPr lang="it-IT" sz="2000" b="1" dirty="0" smtClean="0"/>
              <a:t>Translational</a:t>
            </a:r>
          </a:p>
          <a:p>
            <a:r>
              <a:rPr lang="it-IT" sz="2000" b="1" dirty="0" smtClean="0"/>
              <a:t> machinery</a:t>
            </a:r>
            <a:endParaRPr lang="it-IT" sz="2000" b="1" dirty="0"/>
          </a:p>
        </p:txBody>
      </p:sp>
      <p:sp>
        <p:nvSpPr>
          <p:cNvPr id="9" name="Freccia a destra 8"/>
          <p:cNvSpPr/>
          <p:nvPr/>
        </p:nvSpPr>
        <p:spPr>
          <a:xfrm>
            <a:off x="2143108" y="2929542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circolare a destra 10"/>
          <p:cNvSpPr/>
          <p:nvPr/>
        </p:nvSpPr>
        <p:spPr>
          <a:xfrm rot="688019">
            <a:off x="2214546" y="1715096"/>
            <a:ext cx="517206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00232" y="1143592"/>
            <a:ext cx="1001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Peptide</a:t>
            </a:r>
            <a:endParaRPr lang="it-IT" sz="2000" b="1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6765">
            <a:off x="2104078" y="1451505"/>
            <a:ext cx="1019239" cy="10169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Freccia circolare a sinistra 19"/>
          <p:cNvSpPr/>
          <p:nvPr/>
        </p:nvSpPr>
        <p:spPr>
          <a:xfrm rot="10205851">
            <a:off x="2148481" y="3243160"/>
            <a:ext cx="57150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030054" y="3762892"/>
            <a:ext cx="2428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DNA </a:t>
            </a:r>
          </a:p>
          <a:p>
            <a:pPr algn="ctr"/>
            <a:r>
              <a:rPr lang="it-IT" sz="2000" b="1" dirty="0" err="1" smtClean="0"/>
              <a:t>template</a:t>
            </a:r>
            <a:endParaRPr lang="it-IT" sz="2000" b="1" dirty="0"/>
          </a:p>
        </p:txBody>
      </p:sp>
      <p:pic>
        <p:nvPicPr>
          <p:cNvPr id="2050" name="Picture 2" descr="Risultati immagini per m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65" y="1453432"/>
            <a:ext cx="54006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13716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T7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96642" y="5673213"/>
            <a:ext cx="4465854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9656" y="5318629"/>
            <a:ext cx="9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atg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46057" y="5334000"/>
            <a:ext cx="9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PPP</a:t>
            </a:r>
            <a:endParaRPr lang="en-GB" b="1" dirty="0"/>
          </a:p>
        </p:txBody>
      </p:sp>
      <p:sp>
        <p:nvSpPr>
          <p:cNvPr id="24" name="CasellaDiTesto 20"/>
          <p:cNvSpPr txBox="1"/>
          <p:nvPr/>
        </p:nvSpPr>
        <p:spPr>
          <a:xfrm>
            <a:off x="1304908" y="5388114"/>
            <a:ext cx="2428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DNA </a:t>
            </a:r>
          </a:p>
          <a:p>
            <a:pPr algn="ctr"/>
            <a:r>
              <a:rPr lang="it-IT" sz="2000" b="1" dirty="0" smtClean="0"/>
              <a:t>templates</a:t>
            </a:r>
            <a:endParaRPr lang="it-IT" sz="20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810000" y="6446881"/>
            <a:ext cx="4465854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83014" y="6092297"/>
            <a:ext cx="9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atg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6107668"/>
            <a:ext cx="135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Missing AA</a:t>
            </a:r>
            <a:endParaRPr lang="en-GB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14228" y="5670756"/>
            <a:ext cx="333972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66828" y="5670756"/>
            <a:ext cx="333972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43400" y="6447504"/>
            <a:ext cx="333972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66828" y="6445044"/>
            <a:ext cx="333972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perspectives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Next round of synthetic peptides</a:t>
            </a:r>
          </a:p>
          <a:p>
            <a:r>
              <a:rPr lang="it-IT" dirty="0" smtClean="0"/>
              <a:t>Screening for activity (ribosomes and bacteria)</a:t>
            </a:r>
          </a:p>
          <a:p>
            <a:r>
              <a:rPr lang="it-IT" dirty="0" smtClean="0"/>
              <a:t>Cytotoxicity</a:t>
            </a:r>
          </a:p>
          <a:p>
            <a:r>
              <a:rPr lang="it-IT" dirty="0" smtClean="0"/>
              <a:t>Flowcytometry on the best candidate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9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Grazie!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060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37228"/>
          <a:stretch/>
        </p:blipFill>
        <p:spPr bwMode="auto">
          <a:xfrm>
            <a:off x="75443" y="1981200"/>
            <a:ext cx="901391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7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smtClean="0"/>
              <a:t>Flow-cytometry</a:t>
            </a:r>
            <a:endParaRPr lang="en-GB" dirty="0"/>
          </a:p>
        </p:txBody>
      </p:sp>
      <p:pic>
        <p:nvPicPr>
          <p:cNvPr id="4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7" y="914400"/>
            <a:ext cx="6303645" cy="5998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2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A new PR-AMPs: MyticalinA5 (Myt5)</a:t>
            </a:r>
            <a:endParaRPr lang="it-IT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468960"/>
            <a:ext cx="781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YSWPRMPRIPRLPRYPRYPRYPRYPRWPRHPTIYA-NH2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667000" cy="211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733800"/>
            <a:ext cx="3276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Mytilus galloprovincialis</a:t>
            </a:r>
            <a:endParaRPr lang="it-IT" sz="2400" b="1" i="1" dirty="0"/>
          </a:p>
          <a:p>
            <a:endParaRPr lang="it-IT" sz="2400" b="1" i="1" dirty="0"/>
          </a:p>
        </p:txBody>
      </p:sp>
      <p:sp>
        <p:nvSpPr>
          <p:cNvPr id="7" name="Curved Left Arrow 6"/>
          <p:cNvSpPr/>
          <p:nvPr/>
        </p:nvSpPr>
        <p:spPr>
          <a:xfrm rot="19535200">
            <a:off x="4083535" y="2406553"/>
            <a:ext cx="685800" cy="31437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2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9130"/>
              </p:ext>
            </p:extLst>
          </p:nvPr>
        </p:nvGraphicFramePr>
        <p:xfrm>
          <a:off x="876300" y="1600200"/>
          <a:ext cx="739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33400"/>
            <a:ext cx="8463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 vitro TR/TR in presence of Myticalin 5 (E. coli system)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707917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77"/>
          <a:stretch/>
        </p:blipFill>
        <p:spPr bwMode="auto">
          <a:xfrm>
            <a:off x="609600" y="218150"/>
            <a:ext cx="7848600" cy="621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01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i="1" dirty="0" smtClean="0"/>
              <a:t>In vitro </a:t>
            </a:r>
            <a:r>
              <a:rPr lang="it-IT" sz="3600" b="1" dirty="0" smtClean="0"/>
              <a:t>transcription in presence of Myt5</a:t>
            </a:r>
            <a:endParaRPr lang="it-IT" sz="36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776940"/>
              </p:ext>
            </p:extLst>
          </p:nvPr>
        </p:nvGraphicFramePr>
        <p:xfrm>
          <a:off x="381000" y="13716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88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smtClean="0"/>
              <a:t>Toe-print </a:t>
            </a:r>
            <a:endParaRPr lang="en-GB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152400" y="1799329"/>
            <a:ext cx="4191000" cy="3915671"/>
            <a:chOff x="1676400" y="1113529"/>
            <a:chExt cx="5486400" cy="475863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325" y="1113529"/>
              <a:ext cx="5324475" cy="475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6400" y="3124200"/>
              <a:ext cx="144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3810000"/>
              <a:ext cx="144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4267200" y="3628129"/>
            <a:ext cx="1219200" cy="480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Separation of proteins in a polyacrylamide slab g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4"/>
          <a:stretch/>
        </p:blipFill>
        <p:spPr bwMode="auto">
          <a:xfrm>
            <a:off x="6019800" y="2518578"/>
            <a:ext cx="2663825" cy="29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mRNA degradation CTRL</a:t>
            </a:r>
            <a:endParaRPr lang="it-IT" sz="36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6669"/>
              </p:ext>
            </p:extLst>
          </p:nvPr>
        </p:nvGraphicFramePr>
        <p:xfrm>
          <a:off x="457200" y="13716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6669" y="3276600"/>
            <a:ext cx="197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Pellet!!</a:t>
            </a:r>
          </a:p>
          <a:p>
            <a:pPr algn="ctr"/>
            <a:r>
              <a:rPr lang="it-IT" sz="2000" b="1" dirty="0" smtClean="0"/>
              <a:t>RNA/Myt5</a:t>
            </a:r>
          </a:p>
          <a:p>
            <a:pPr algn="ctr"/>
            <a:r>
              <a:rPr lang="it-IT" sz="2000" b="1" dirty="0" smtClean="0"/>
              <a:t>Precipitation?</a:t>
            </a:r>
            <a:endParaRPr lang="it-IT" sz="2000" b="1" dirty="0"/>
          </a:p>
        </p:txBody>
      </p:sp>
      <p:sp>
        <p:nvSpPr>
          <p:cNvPr id="6" name="Down Arrow 5"/>
          <p:cNvSpPr/>
          <p:nvPr/>
        </p:nvSpPr>
        <p:spPr>
          <a:xfrm rot="1708367">
            <a:off x="7772347" y="4368551"/>
            <a:ext cx="286076" cy="71169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336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i="1" dirty="0" smtClean="0"/>
              <a:t>In vivo </a:t>
            </a:r>
            <a:r>
              <a:rPr lang="it-IT" sz="4000" b="1" dirty="0" smtClean="0"/>
              <a:t>translation on </a:t>
            </a:r>
            <a:r>
              <a:rPr lang="it-IT" sz="4000" b="1" i="1" dirty="0" smtClean="0"/>
              <a:t>E. coli </a:t>
            </a:r>
            <a:r>
              <a:rPr lang="it-IT" sz="4000" b="1" dirty="0" smtClean="0"/>
              <a:t>system</a:t>
            </a:r>
            <a:endParaRPr lang="it-IT" sz="4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436418"/>
              </p:ext>
            </p:extLst>
          </p:nvPr>
        </p:nvGraphicFramePr>
        <p:xfrm>
          <a:off x="457200" y="1219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39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it-IT" b="1" dirty="0" smtClean="0"/>
              <a:t>Disomes formation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9338"/>
            <a:ext cx="9144000" cy="15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7"/>
          <p:cNvSpPr txBox="1"/>
          <p:nvPr/>
        </p:nvSpPr>
        <p:spPr>
          <a:xfrm>
            <a:off x="214282" y="3221584"/>
            <a:ext cx="1920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Bacterial extract</a:t>
            </a:r>
            <a:endParaRPr lang="it-IT" sz="2000" b="1" dirty="0"/>
          </a:p>
        </p:txBody>
      </p:sp>
      <p:sp>
        <p:nvSpPr>
          <p:cNvPr id="18" name="Freccia a destra 8"/>
          <p:cNvSpPr/>
          <p:nvPr/>
        </p:nvSpPr>
        <p:spPr>
          <a:xfrm>
            <a:off x="2143108" y="3264504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circolare a destra 10"/>
          <p:cNvSpPr/>
          <p:nvPr/>
        </p:nvSpPr>
        <p:spPr>
          <a:xfrm rot="688019">
            <a:off x="2214546" y="2050058"/>
            <a:ext cx="517206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CasellaDiTesto 12"/>
          <p:cNvSpPr txBox="1"/>
          <p:nvPr/>
        </p:nvSpPr>
        <p:spPr>
          <a:xfrm>
            <a:off x="2000232" y="1478554"/>
            <a:ext cx="1001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Peptide</a:t>
            </a:r>
            <a:endParaRPr lang="it-IT" sz="2000" b="1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6765">
            <a:off x="2104078" y="1786467"/>
            <a:ext cx="1019239" cy="10169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Freccia circolare a sinistra 19"/>
          <p:cNvSpPr/>
          <p:nvPr/>
        </p:nvSpPr>
        <p:spPr>
          <a:xfrm rot="10205851">
            <a:off x="2148481" y="3578122"/>
            <a:ext cx="57150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CasellaDiTesto 20"/>
          <p:cNvSpPr txBox="1"/>
          <p:nvPr/>
        </p:nvSpPr>
        <p:spPr>
          <a:xfrm>
            <a:off x="1030054" y="4097854"/>
            <a:ext cx="2428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DNA </a:t>
            </a:r>
          </a:p>
          <a:p>
            <a:pPr algn="ctr"/>
            <a:r>
              <a:rPr lang="it-IT" sz="2000" b="1" dirty="0" err="1" smtClean="0"/>
              <a:t>template</a:t>
            </a:r>
            <a:endParaRPr lang="it-IT" sz="2000" b="1" dirty="0"/>
          </a:p>
        </p:txBody>
      </p:sp>
      <p:pic>
        <p:nvPicPr>
          <p:cNvPr id="24" name="Picture 2" descr="Risultati immagini per m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65" y="1788394"/>
            <a:ext cx="54006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781800" y="170656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T7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103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Disomes formation</a:t>
            </a:r>
            <a:endParaRPr lang="en-GB" sz="4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20069" y="1600201"/>
            <a:ext cx="7961931" cy="4876799"/>
            <a:chOff x="334197" y="1066800"/>
            <a:chExt cx="7961931" cy="487679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97" y="1219200"/>
              <a:ext cx="7961931" cy="472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71600" y="1066800"/>
              <a:ext cx="2209800" cy="956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ight Triangle 6"/>
          <p:cNvSpPr/>
          <p:nvPr/>
        </p:nvSpPr>
        <p:spPr>
          <a:xfrm flipH="1">
            <a:off x="2103119" y="5943600"/>
            <a:ext cx="4297681" cy="381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Bac5 fragments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408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9812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latin typeface="Courier New" pitchFamily="49" charset="0"/>
                <a:cs typeface="Courier New" pitchFamily="49" charset="0"/>
              </a:rPr>
              <a:t>Bac5(1-15)	   	 RFRPPIRRPPIRPPF</a:t>
            </a:r>
            <a:endParaRPr lang="it-IT" sz="2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2100" b="1" dirty="0" smtClean="0">
                <a:latin typeface="Courier New" pitchFamily="49" charset="0"/>
                <a:cs typeface="Courier New" pitchFamily="49" charset="0"/>
              </a:rPr>
              <a:t>Bac5(1-25</a:t>
            </a:r>
            <a:r>
              <a:rPr lang="it-IT" sz="2100" b="1" dirty="0">
                <a:latin typeface="Courier New" pitchFamily="49" charset="0"/>
                <a:cs typeface="Courier New" pitchFamily="49" charset="0"/>
              </a:rPr>
              <a:t>)	   </a:t>
            </a:r>
            <a:r>
              <a:rPr lang="it-IT" sz="2100" b="1" dirty="0" smtClean="0">
                <a:latin typeface="Courier New" pitchFamily="49" charset="0"/>
                <a:cs typeface="Courier New" pitchFamily="49" charset="0"/>
              </a:rPr>
              <a:t>	 RFRPPIRRPPIRPPFYPPFRPPIRP</a:t>
            </a:r>
          </a:p>
          <a:p>
            <a:r>
              <a:rPr lang="it-IT" sz="2100" b="1" dirty="0">
                <a:latin typeface="Courier New" pitchFamily="49" charset="0"/>
                <a:cs typeface="Courier New" pitchFamily="49" charset="0"/>
              </a:rPr>
              <a:t>Bac5(1-31)	    	 RFRPPIRRPPIRPPFYPPFRPPIRPPIFPPI 	  </a:t>
            </a:r>
            <a:endParaRPr lang="it-IT" sz="2100" b="1" dirty="0" smtClean="0">
              <a:latin typeface="Courier New" pitchFamily="49" charset="0"/>
              <a:cs typeface="Courier New" pitchFamily="49" charset="0"/>
            </a:endParaRPr>
          </a:p>
          <a:p>
            <a:endParaRPr lang="it-IT" sz="2100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" y="4196757"/>
            <a:ext cx="9105741" cy="17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33400"/>
            <a:ext cx="428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Antimicrobial activity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9441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it-IT" sz="3400" b="1" i="1" dirty="0" smtClean="0"/>
              <a:t>In vitro </a:t>
            </a:r>
            <a:r>
              <a:rPr lang="it-IT" sz="3400" b="1" dirty="0" smtClean="0"/>
              <a:t>transcription/translation on </a:t>
            </a:r>
            <a:r>
              <a:rPr lang="it-IT" sz="3400" b="1" i="1" dirty="0" smtClean="0"/>
              <a:t>E. coli </a:t>
            </a:r>
            <a:r>
              <a:rPr lang="it-IT" sz="3400" b="1" dirty="0" smtClean="0"/>
              <a:t>lysates</a:t>
            </a:r>
            <a:endParaRPr lang="en-GB" sz="34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" y="1108587"/>
            <a:ext cx="70866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7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300</Words>
  <Application>Microsoft Office PowerPoint</Application>
  <PresentationFormat>On-screen Show (4:3)</PresentationFormat>
  <Paragraphs>121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RIBOPRAMP</vt:lpstr>
      <vt:lpstr>in vitro transcription/translation </vt:lpstr>
      <vt:lpstr>Toe-print</vt:lpstr>
      <vt:lpstr>Toe-print </vt:lpstr>
      <vt:lpstr>Disomes formation</vt:lpstr>
      <vt:lpstr>Disomes formation</vt:lpstr>
      <vt:lpstr>Bac5 fragments</vt:lpstr>
      <vt:lpstr>PowerPoint Presentation</vt:lpstr>
      <vt:lpstr>In vitro transcription/translation on E. coli lysates</vt:lpstr>
      <vt:lpstr>In vitro transcription</vt:lpstr>
      <vt:lpstr>In vitro transcription/translation on rabbit lysates</vt:lpstr>
      <vt:lpstr>Toe-print</vt:lpstr>
      <vt:lpstr>Toe-print: competition with erytromycin</vt:lpstr>
      <vt:lpstr>Disomes formation</vt:lpstr>
      <vt:lpstr>Future perspectives…</vt:lpstr>
      <vt:lpstr>Tur1DB &amp; Tur1Seq</vt:lpstr>
      <vt:lpstr>PowerPoint Presentation</vt:lpstr>
      <vt:lpstr>In vitro transcription/translation on E. coli lysates</vt:lpstr>
      <vt:lpstr>In vitro transcription/translation on rabbit lysates</vt:lpstr>
      <vt:lpstr>Toe-print</vt:lpstr>
      <vt:lpstr>Disomes formation</vt:lpstr>
      <vt:lpstr>Tur1DB fragments</vt:lpstr>
      <vt:lpstr>Preliminary data and perspectives…</vt:lpstr>
      <vt:lpstr>Bac7(1-16)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perspectives</vt:lpstr>
      <vt:lpstr>Grazie! </vt:lpstr>
      <vt:lpstr>PowerPoint Presentation</vt:lpstr>
      <vt:lpstr>PowerPoint Presentation</vt:lpstr>
      <vt:lpstr>PowerPoint Presentation</vt:lpstr>
      <vt:lpstr>Flow-cytometry</vt:lpstr>
      <vt:lpstr>A new PR-AMPs: MyticalinA5 (Myt5)</vt:lpstr>
      <vt:lpstr>PowerPoint Presentation</vt:lpstr>
      <vt:lpstr>PowerPoint Presentation</vt:lpstr>
      <vt:lpstr>In vitro transcription in presence of Myt5</vt:lpstr>
      <vt:lpstr>mRNA degradation CTRL</vt:lpstr>
      <vt:lpstr>In vivo translation on E. coli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RIBOPRAMP</dc:title>
  <dc:creator>marmar chitri</dc:creator>
  <cp:lastModifiedBy>marmar chitri</cp:lastModifiedBy>
  <cp:revision>38</cp:revision>
  <dcterms:created xsi:type="dcterms:W3CDTF">2006-08-16T00:00:00Z</dcterms:created>
  <dcterms:modified xsi:type="dcterms:W3CDTF">2017-04-20T08:52:02Z</dcterms:modified>
</cp:coreProperties>
</file>