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98" r:id="rId3"/>
    <p:sldId id="399" r:id="rId4"/>
    <p:sldId id="400" r:id="rId5"/>
    <p:sldId id="402" r:id="rId6"/>
    <p:sldId id="403" r:id="rId7"/>
    <p:sldId id="404" r:id="rId8"/>
    <p:sldId id="401" r:id="rId9"/>
    <p:sldId id="405" r:id="rId10"/>
    <p:sldId id="407" r:id="rId11"/>
    <p:sldId id="406" r:id="rId12"/>
    <p:sldId id="451" r:id="rId13"/>
    <p:sldId id="452" r:id="rId14"/>
    <p:sldId id="453" r:id="rId15"/>
    <p:sldId id="264" r:id="rId16"/>
    <p:sldId id="455" r:id="rId17"/>
    <p:sldId id="262" r:id="rId18"/>
    <p:sldId id="425" r:id="rId19"/>
    <p:sldId id="424" r:id="rId20"/>
    <p:sldId id="426" r:id="rId21"/>
    <p:sldId id="420" r:id="rId22"/>
    <p:sldId id="421" r:id="rId23"/>
    <p:sldId id="422" r:id="rId24"/>
    <p:sldId id="359" r:id="rId25"/>
    <p:sldId id="427" r:id="rId26"/>
    <p:sldId id="428" r:id="rId27"/>
    <p:sldId id="430" r:id="rId28"/>
    <p:sldId id="433" r:id="rId29"/>
    <p:sldId id="434" r:id="rId30"/>
    <p:sldId id="267" r:id="rId31"/>
    <p:sldId id="268" r:id="rId32"/>
    <p:sldId id="269" r:id="rId33"/>
    <p:sldId id="270" r:id="rId34"/>
    <p:sldId id="456" r:id="rId35"/>
    <p:sldId id="446" r:id="rId36"/>
    <p:sldId id="444" r:id="rId37"/>
    <p:sldId id="445" r:id="rId38"/>
    <p:sldId id="378" r:id="rId39"/>
    <p:sldId id="448" r:id="rId40"/>
    <p:sldId id="447" r:id="rId41"/>
    <p:sldId id="379" r:id="rId42"/>
    <p:sldId id="457" r:id="rId43"/>
    <p:sldId id="296" r:id="rId44"/>
    <p:sldId id="297" r:id="rId4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73" d="100"/>
          <a:sy n="73" d="100"/>
        </p:scale>
        <p:origin x="350"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7T17:24:47.537"/>
    </inkml:context>
    <inkml:brush xml:id="br0">
      <inkml:brushProperty name="width" value="0.1" units="cm"/>
      <inkml:brushProperty name="height" value="0.2" units="cm"/>
      <inkml:brushProperty name="color" value="#A9D8FF"/>
      <inkml:brushProperty name="tip" value="rectangle"/>
      <inkml:brushProperty name="rasterOp" value="maskPen"/>
      <inkml:brushProperty name="ignorePressure" value="1"/>
    </inkml:brush>
  </inkml:definitions>
  <inkml:trace contextRef="#ctx0" brushRef="#br0">1 0,'1'2,"1"1,-1-1,1 0,0 0,0 0,0-1,0 1,0 0,0-1,0 1,1-1,-1 0,0 0,1 0,-1 0,1 0,-1 0,1-1,0 1,-1-1,1 0,0 1,-1-1,1-1,0 1,-1 0,4 0,196 16,14 34,-87-38,-40-1,16 2,1-5,86-5,-28-3,-53-11,390 12,-390 10,27-11,-78 21,128-20,-74 7,26 1,-70-4,-60-5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3-04-27T17:24:55.269"/>
    </inkml:context>
    <inkml:brush xml:id="br0">
      <inkml:brushProperty name="width" value="0.1" units="cm"/>
      <inkml:brushProperty name="height" value="0.2" units="cm"/>
      <inkml:brushProperty name="color" value="#A9D8FF"/>
      <inkml:brushProperty name="tip" value="rectangle"/>
      <inkml:brushProperty name="rasterOp" value="maskPen"/>
      <inkml:brushProperty name="ignorePressure" value="1"/>
    </inkml:brush>
  </inkml:definitions>
  <inkml:trace contextRef="#ctx0" brushRef="#br0">0 0,'498'0,"-384"13,21-13,-60 21,150-21,-140 11,1775-12,-1849 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5CF084-4D83-416A-894C-D6A88BD9C909}"/>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7314364-0460-466E-B7B5-6ECF2A49E4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3DCD6A0-C84D-4413-AC18-5C89B1FEDC34}"/>
              </a:ext>
            </a:extLst>
          </p:cNvPr>
          <p:cNvSpPr>
            <a:spLocks noGrp="1"/>
          </p:cNvSpPr>
          <p:nvPr>
            <p:ph type="dt" sz="half" idx="10"/>
          </p:nvPr>
        </p:nvSpPr>
        <p:spPr/>
        <p:txBody>
          <a:bodyPr/>
          <a:lstStyle/>
          <a:p>
            <a:fld id="{AF4FF8D0-BD76-46CD-B60B-42B4E0F35DD8}" type="datetimeFigureOut">
              <a:rPr lang="it-IT" smtClean="0"/>
              <a:t>15/05/2024</a:t>
            </a:fld>
            <a:endParaRPr lang="it-IT"/>
          </a:p>
        </p:txBody>
      </p:sp>
      <p:sp>
        <p:nvSpPr>
          <p:cNvPr id="5" name="Segnaposto piè di pagina 4">
            <a:extLst>
              <a:ext uri="{FF2B5EF4-FFF2-40B4-BE49-F238E27FC236}">
                <a16:creationId xmlns:a16="http://schemas.microsoft.com/office/drawing/2014/main" id="{F7229889-887B-4B26-A423-F1B0A7E47EA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84DFC7C8-F0E7-4501-8C19-71CC6DA08D19}"/>
              </a:ext>
            </a:extLst>
          </p:cNvPr>
          <p:cNvSpPr>
            <a:spLocks noGrp="1"/>
          </p:cNvSpPr>
          <p:nvPr>
            <p:ph type="sldNum" sz="quarter" idx="12"/>
          </p:nvPr>
        </p:nvSpPr>
        <p:spPr/>
        <p:txBody>
          <a:bodyPr/>
          <a:lstStyle/>
          <a:p>
            <a:fld id="{FFE698EC-409F-4637-848D-6CE4567413B3}" type="slidenum">
              <a:rPr lang="it-IT" smtClean="0"/>
              <a:t>‹N›</a:t>
            </a:fld>
            <a:endParaRPr lang="it-IT"/>
          </a:p>
        </p:txBody>
      </p:sp>
    </p:spTree>
    <p:extLst>
      <p:ext uri="{BB962C8B-B14F-4D97-AF65-F5344CB8AC3E}">
        <p14:creationId xmlns:p14="http://schemas.microsoft.com/office/powerpoint/2010/main" val="1472821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ACD8348-4BE5-4AE1-86E3-5E2CAB55E297}"/>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A50EF6D1-4E16-459E-9F4C-72778F0B3295}"/>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CB71DC2-6D13-4B9C-BD98-75F7E7C9750A}"/>
              </a:ext>
            </a:extLst>
          </p:cNvPr>
          <p:cNvSpPr>
            <a:spLocks noGrp="1"/>
          </p:cNvSpPr>
          <p:nvPr>
            <p:ph type="dt" sz="half" idx="10"/>
          </p:nvPr>
        </p:nvSpPr>
        <p:spPr/>
        <p:txBody>
          <a:bodyPr/>
          <a:lstStyle/>
          <a:p>
            <a:fld id="{AF4FF8D0-BD76-46CD-B60B-42B4E0F35DD8}" type="datetimeFigureOut">
              <a:rPr lang="it-IT" smtClean="0"/>
              <a:t>15/05/2024</a:t>
            </a:fld>
            <a:endParaRPr lang="it-IT"/>
          </a:p>
        </p:txBody>
      </p:sp>
      <p:sp>
        <p:nvSpPr>
          <p:cNvPr id="5" name="Segnaposto piè di pagina 4">
            <a:extLst>
              <a:ext uri="{FF2B5EF4-FFF2-40B4-BE49-F238E27FC236}">
                <a16:creationId xmlns:a16="http://schemas.microsoft.com/office/drawing/2014/main" id="{FAEEF361-E040-46E2-AA42-50E718F69D3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FA078D23-AE20-4836-96DE-E5C4CE8AC51D}"/>
              </a:ext>
            </a:extLst>
          </p:cNvPr>
          <p:cNvSpPr>
            <a:spLocks noGrp="1"/>
          </p:cNvSpPr>
          <p:nvPr>
            <p:ph type="sldNum" sz="quarter" idx="12"/>
          </p:nvPr>
        </p:nvSpPr>
        <p:spPr/>
        <p:txBody>
          <a:bodyPr/>
          <a:lstStyle/>
          <a:p>
            <a:fld id="{FFE698EC-409F-4637-848D-6CE4567413B3}" type="slidenum">
              <a:rPr lang="it-IT" smtClean="0"/>
              <a:t>‹N›</a:t>
            </a:fld>
            <a:endParaRPr lang="it-IT"/>
          </a:p>
        </p:txBody>
      </p:sp>
    </p:spTree>
    <p:extLst>
      <p:ext uri="{BB962C8B-B14F-4D97-AF65-F5344CB8AC3E}">
        <p14:creationId xmlns:p14="http://schemas.microsoft.com/office/powerpoint/2010/main" val="2244240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685DF285-450D-4BC4-ADFA-10D26CB08DDE}"/>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4B392CD-06BE-4678-BCE7-F66F1DE53761}"/>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924E7BF2-1E64-43B5-97C8-5A58BCDA1A22}"/>
              </a:ext>
            </a:extLst>
          </p:cNvPr>
          <p:cNvSpPr>
            <a:spLocks noGrp="1"/>
          </p:cNvSpPr>
          <p:nvPr>
            <p:ph type="dt" sz="half" idx="10"/>
          </p:nvPr>
        </p:nvSpPr>
        <p:spPr/>
        <p:txBody>
          <a:bodyPr/>
          <a:lstStyle/>
          <a:p>
            <a:fld id="{AF4FF8D0-BD76-46CD-B60B-42B4E0F35DD8}" type="datetimeFigureOut">
              <a:rPr lang="it-IT" smtClean="0"/>
              <a:t>15/05/2024</a:t>
            </a:fld>
            <a:endParaRPr lang="it-IT"/>
          </a:p>
        </p:txBody>
      </p:sp>
      <p:sp>
        <p:nvSpPr>
          <p:cNvPr id="5" name="Segnaposto piè di pagina 4">
            <a:extLst>
              <a:ext uri="{FF2B5EF4-FFF2-40B4-BE49-F238E27FC236}">
                <a16:creationId xmlns:a16="http://schemas.microsoft.com/office/drawing/2014/main" id="{35FC8A65-F91B-414F-850D-1B785806372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194F8440-4BBE-4EC9-842E-1F5745D2DEF6}"/>
              </a:ext>
            </a:extLst>
          </p:cNvPr>
          <p:cNvSpPr>
            <a:spLocks noGrp="1"/>
          </p:cNvSpPr>
          <p:nvPr>
            <p:ph type="sldNum" sz="quarter" idx="12"/>
          </p:nvPr>
        </p:nvSpPr>
        <p:spPr/>
        <p:txBody>
          <a:bodyPr/>
          <a:lstStyle/>
          <a:p>
            <a:fld id="{FFE698EC-409F-4637-848D-6CE4567413B3}" type="slidenum">
              <a:rPr lang="it-IT" smtClean="0"/>
              <a:t>‹N›</a:t>
            </a:fld>
            <a:endParaRPr lang="it-IT"/>
          </a:p>
        </p:txBody>
      </p:sp>
    </p:spTree>
    <p:extLst>
      <p:ext uri="{BB962C8B-B14F-4D97-AF65-F5344CB8AC3E}">
        <p14:creationId xmlns:p14="http://schemas.microsoft.com/office/powerpoint/2010/main" val="1455721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B621A8B-A8B1-4F7A-B098-F035B256180C}"/>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3514884-AD1E-47AC-837D-51A21A21081C}"/>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10203B0A-C93F-4FE9-989E-7730B18A28F2}"/>
              </a:ext>
            </a:extLst>
          </p:cNvPr>
          <p:cNvSpPr>
            <a:spLocks noGrp="1"/>
          </p:cNvSpPr>
          <p:nvPr>
            <p:ph type="dt" sz="half" idx="10"/>
          </p:nvPr>
        </p:nvSpPr>
        <p:spPr/>
        <p:txBody>
          <a:bodyPr/>
          <a:lstStyle/>
          <a:p>
            <a:fld id="{AF4FF8D0-BD76-46CD-B60B-42B4E0F35DD8}" type="datetimeFigureOut">
              <a:rPr lang="it-IT" smtClean="0"/>
              <a:t>15/05/2024</a:t>
            </a:fld>
            <a:endParaRPr lang="it-IT"/>
          </a:p>
        </p:txBody>
      </p:sp>
      <p:sp>
        <p:nvSpPr>
          <p:cNvPr id="5" name="Segnaposto piè di pagina 4">
            <a:extLst>
              <a:ext uri="{FF2B5EF4-FFF2-40B4-BE49-F238E27FC236}">
                <a16:creationId xmlns:a16="http://schemas.microsoft.com/office/drawing/2014/main" id="{46E17C05-A514-41E1-AD25-C149AA766DA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B9A02B04-615C-4AC5-8F4B-8AA4BEC8A3D4}"/>
              </a:ext>
            </a:extLst>
          </p:cNvPr>
          <p:cNvSpPr>
            <a:spLocks noGrp="1"/>
          </p:cNvSpPr>
          <p:nvPr>
            <p:ph type="sldNum" sz="quarter" idx="12"/>
          </p:nvPr>
        </p:nvSpPr>
        <p:spPr/>
        <p:txBody>
          <a:bodyPr/>
          <a:lstStyle/>
          <a:p>
            <a:fld id="{FFE698EC-409F-4637-848D-6CE4567413B3}" type="slidenum">
              <a:rPr lang="it-IT" smtClean="0"/>
              <a:t>‹N›</a:t>
            </a:fld>
            <a:endParaRPr lang="it-IT"/>
          </a:p>
        </p:txBody>
      </p:sp>
    </p:spTree>
    <p:extLst>
      <p:ext uri="{BB962C8B-B14F-4D97-AF65-F5344CB8AC3E}">
        <p14:creationId xmlns:p14="http://schemas.microsoft.com/office/powerpoint/2010/main" val="12936534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EA67F64-6114-4F1A-8674-53D7D9CCD830}"/>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8719FE19-1305-4032-AB9E-BB05EFF13E7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1F7AB400-D079-47B3-A10E-47A5BE2E80F1}"/>
              </a:ext>
            </a:extLst>
          </p:cNvPr>
          <p:cNvSpPr>
            <a:spLocks noGrp="1"/>
          </p:cNvSpPr>
          <p:nvPr>
            <p:ph type="dt" sz="half" idx="10"/>
          </p:nvPr>
        </p:nvSpPr>
        <p:spPr/>
        <p:txBody>
          <a:bodyPr/>
          <a:lstStyle/>
          <a:p>
            <a:fld id="{AF4FF8D0-BD76-46CD-B60B-42B4E0F35DD8}" type="datetimeFigureOut">
              <a:rPr lang="it-IT" smtClean="0"/>
              <a:t>15/05/2024</a:t>
            </a:fld>
            <a:endParaRPr lang="it-IT"/>
          </a:p>
        </p:txBody>
      </p:sp>
      <p:sp>
        <p:nvSpPr>
          <p:cNvPr id="5" name="Segnaposto piè di pagina 4">
            <a:extLst>
              <a:ext uri="{FF2B5EF4-FFF2-40B4-BE49-F238E27FC236}">
                <a16:creationId xmlns:a16="http://schemas.microsoft.com/office/drawing/2014/main" id="{C3DC9296-5926-4458-8F0D-2F1B782CAF3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E012799F-16DA-4875-90FE-5B5F7CE5768A}"/>
              </a:ext>
            </a:extLst>
          </p:cNvPr>
          <p:cNvSpPr>
            <a:spLocks noGrp="1"/>
          </p:cNvSpPr>
          <p:nvPr>
            <p:ph type="sldNum" sz="quarter" idx="12"/>
          </p:nvPr>
        </p:nvSpPr>
        <p:spPr/>
        <p:txBody>
          <a:bodyPr/>
          <a:lstStyle/>
          <a:p>
            <a:fld id="{FFE698EC-409F-4637-848D-6CE4567413B3}" type="slidenum">
              <a:rPr lang="it-IT" smtClean="0"/>
              <a:t>‹N›</a:t>
            </a:fld>
            <a:endParaRPr lang="it-IT"/>
          </a:p>
        </p:txBody>
      </p:sp>
    </p:spTree>
    <p:extLst>
      <p:ext uri="{BB962C8B-B14F-4D97-AF65-F5344CB8AC3E}">
        <p14:creationId xmlns:p14="http://schemas.microsoft.com/office/powerpoint/2010/main" val="1685037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E728047-DF30-4134-AE9E-10F2D2958B05}"/>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C90A197-9DD2-40F9-8948-72F973367E34}"/>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96DF9FC4-FCE6-4C41-9256-6D3704AFE88B}"/>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B18F30E6-E9CB-424E-AF9C-C39DBB836391}"/>
              </a:ext>
            </a:extLst>
          </p:cNvPr>
          <p:cNvSpPr>
            <a:spLocks noGrp="1"/>
          </p:cNvSpPr>
          <p:nvPr>
            <p:ph type="dt" sz="half" idx="10"/>
          </p:nvPr>
        </p:nvSpPr>
        <p:spPr/>
        <p:txBody>
          <a:bodyPr/>
          <a:lstStyle/>
          <a:p>
            <a:fld id="{AF4FF8D0-BD76-46CD-B60B-42B4E0F35DD8}" type="datetimeFigureOut">
              <a:rPr lang="it-IT" smtClean="0"/>
              <a:t>15/05/2024</a:t>
            </a:fld>
            <a:endParaRPr lang="it-IT"/>
          </a:p>
        </p:txBody>
      </p:sp>
      <p:sp>
        <p:nvSpPr>
          <p:cNvPr id="6" name="Segnaposto piè di pagina 5">
            <a:extLst>
              <a:ext uri="{FF2B5EF4-FFF2-40B4-BE49-F238E27FC236}">
                <a16:creationId xmlns:a16="http://schemas.microsoft.com/office/drawing/2014/main" id="{3926814A-9FE0-4D82-BB4F-2A67BF2EACB7}"/>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631A21A-D83F-413D-9D58-FBA7262BCFC2}"/>
              </a:ext>
            </a:extLst>
          </p:cNvPr>
          <p:cNvSpPr>
            <a:spLocks noGrp="1"/>
          </p:cNvSpPr>
          <p:nvPr>
            <p:ph type="sldNum" sz="quarter" idx="12"/>
          </p:nvPr>
        </p:nvSpPr>
        <p:spPr/>
        <p:txBody>
          <a:bodyPr/>
          <a:lstStyle/>
          <a:p>
            <a:fld id="{FFE698EC-409F-4637-848D-6CE4567413B3}" type="slidenum">
              <a:rPr lang="it-IT" smtClean="0"/>
              <a:t>‹N›</a:t>
            </a:fld>
            <a:endParaRPr lang="it-IT"/>
          </a:p>
        </p:txBody>
      </p:sp>
    </p:spTree>
    <p:extLst>
      <p:ext uri="{BB962C8B-B14F-4D97-AF65-F5344CB8AC3E}">
        <p14:creationId xmlns:p14="http://schemas.microsoft.com/office/powerpoint/2010/main" val="2738363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039A8E1-E47B-498A-B16F-D171517CD23F}"/>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D44E9296-5DA1-4EB3-AE46-E0B75B80AD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FFCE9605-0838-4E3D-AB74-623D6ADE549F}"/>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8B33B55-5D06-412E-B9DE-D8B24B83A4F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FBBC8714-6007-4EA3-BE5F-EFF7C10FD10C}"/>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B582C3D-1B4D-4B15-A51B-B2CCB3B904F5}"/>
              </a:ext>
            </a:extLst>
          </p:cNvPr>
          <p:cNvSpPr>
            <a:spLocks noGrp="1"/>
          </p:cNvSpPr>
          <p:nvPr>
            <p:ph type="dt" sz="half" idx="10"/>
          </p:nvPr>
        </p:nvSpPr>
        <p:spPr/>
        <p:txBody>
          <a:bodyPr/>
          <a:lstStyle/>
          <a:p>
            <a:fld id="{AF4FF8D0-BD76-46CD-B60B-42B4E0F35DD8}" type="datetimeFigureOut">
              <a:rPr lang="it-IT" smtClean="0"/>
              <a:t>15/05/2024</a:t>
            </a:fld>
            <a:endParaRPr lang="it-IT"/>
          </a:p>
        </p:txBody>
      </p:sp>
      <p:sp>
        <p:nvSpPr>
          <p:cNvPr id="8" name="Segnaposto piè di pagina 7">
            <a:extLst>
              <a:ext uri="{FF2B5EF4-FFF2-40B4-BE49-F238E27FC236}">
                <a16:creationId xmlns:a16="http://schemas.microsoft.com/office/drawing/2014/main" id="{DB6961C2-FAF5-48D0-BE30-9F862ACE49E2}"/>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5B79925-67F0-41E2-B86B-A880B14FEED7}"/>
              </a:ext>
            </a:extLst>
          </p:cNvPr>
          <p:cNvSpPr>
            <a:spLocks noGrp="1"/>
          </p:cNvSpPr>
          <p:nvPr>
            <p:ph type="sldNum" sz="quarter" idx="12"/>
          </p:nvPr>
        </p:nvSpPr>
        <p:spPr/>
        <p:txBody>
          <a:bodyPr/>
          <a:lstStyle/>
          <a:p>
            <a:fld id="{FFE698EC-409F-4637-848D-6CE4567413B3}" type="slidenum">
              <a:rPr lang="it-IT" smtClean="0"/>
              <a:t>‹N›</a:t>
            </a:fld>
            <a:endParaRPr lang="it-IT"/>
          </a:p>
        </p:txBody>
      </p:sp>
    </p:spTree>
    <p:extLst>
      <p:ext uri="{BB962C8B-B14F-4D97-AF65-F5344CB8AC3E}">
        <p14:creationId xmlns:p14="http://schemas.microsoft.com/office/powerpoint/2010/main" val="18960082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92E6BE6-12D6-440A-9A89-9556ABE3EB6E}"/>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BF6D0432-456B-418E-99D5-499DABA80BF3}"/>
              </a:ext>
            </a:extLst>
          </p:cNvPr>
          <p:cNvSpPr>
            <a:spLocks noGrp="1"/>
          </p:cNvSpPr>
          <p:nvPr>
            <p:ph type="dt" sz="half" idx="10"/>
          </p:nvPr>
        </p:nvSpPr>
        <p:spPr/>
        <p:txBody>
          <a:bodyPr/>
          <a:lstStyle/>
          <a:p>
            <a:fld id="{AF4FF8D0-BD76-46CD-B60B-42B4E0F35DD8}" type="datetimeFigureOut">
              <a:rPr lang="it-IT" smtClean="0"/>
              <a:t>15/05/2024</a:t>
            </a:fld>
            <a:endParaRPr lang="it-IT"/>
          </a:p>
        </p:txBody>
      </p:sp>
      <p:sp>
        <p:nvSpPr>
          <p:cNvPr id="4" name="Segnaposto piè di pagina 3">
            <a:extLst>
              <a:ext uri="{FF2B5EF4-FFF2-40B4-BE49-F238E27FC236}">
                <a16:creationId xmlns:a16="http://schemas.microsoft.com/office/drawing/2014/main" id="{85E579A3-B675-46EC-8324-4FF5A722A798}"/>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D30067A-DCD1-4AAD-8465-B5191ED6F1AE}"/>
              </a:ext>
            </a:extLst>
          </p:cNvPr>
          <p:cNvSpPr>
            <a:spLocks noGrp="1"/>
          </p:cNvSpPr>
          <p:nvPr>
            <p:ph type="sldNum" sz="quarter" idx="12"/>
          </p:nvPr>
        </p:nvSpPr>
        <p:spPr/>
        <p:txBody>
          <a:bodyPr/>
          <a:lstStyle/>
          <a:p>
            <a:fld id="{FFE698EC-409F-4637-848D-6CE4567413B3}" type="slidenum">
              <a:rPr lang="it-IT" smtClean="0"/>
              <a:t>‹N›</a:t>
            </a:fld>
            <a:endParaRPr lang="it-IT"/>
          </a:p>
        </p:txBody>
      </p:sp>
    </p:spTree>
    <p:extLst>
      <p:ext uri="{BB962C8B-B14F-4D97-AF65-F5344CB8AC3E}">
        <p14:creationId xmlns:p14="http://schemas.microsoft.com/office/powerpoint/2010/main" val="1916697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CEBB57B-DC12-43E3-A6D9-E6EF43BA05F8}"/>
              </a:ext>
            </a:extLst>
          </p:cNvPr>
          <p:cNvSpPr>
            <a:spLocks noGrp="1"/>
          </p:cNvSpPr>
          <p:nvPr>
            <p:ph type="dt" sz="half" idx="10"/>
          </p:nvPr>
        </p:nvSpPr>
        <p:spPr/>
        <p:txBody>
          <a:bodyPr/>
          <a:lstStyle/>
          <a:p>
            <a:fld id="{AF4FF8D0-BD76-46CD-B60B-42B4E0F35DD8}" type="datetimeFigureOut">
              <a:rPr lang="it-IT" smtClean="0"/>
              <a:t>15/05/2024</a:t>
            </a:fld>
            <a:endParaRPr lang="it-IT"/>
          </a:p>
        </p:txBody>
      </p:sp>
      <p:sp>
        <p:nvSpPr>
          <p:cNvPr id="3" name="Segnaposto piè di pagina 2">
            <a:extLst>
              <a:ext uri="{FF2B5EF4-FFF2-40B4-BE49-F238E27FC236}">
                <a16:creationId xmlns:a16="http://schemas.microsoft.com/office/drawing/2014/main" id="{354746FC-C61F-494F-8BC4-C256BC8E93B9}"/>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B962A153-220B-41D9-B8C8-1A01EF08036F}"/>
              </a:ext>
            </a:extLst>
          </p:cNvPr>
          <p:cNvSpPr>
            <a:spLocks noGrp="1"/>
          </p:cNvSpPr>
          <p:nvPr>
            <p:ph type="sldNum" sz="quarter" idx="12"/>
          </p:nvPr>
        </p:nvSpPr>
        <p:spPr/>
        <p:txBody>
          <a:bodyPr/>
          <a:lstStyle/>
          <a:p>
            <a:fld id="{FFE698EC-409F-4637-848D-6CE4567413B3}" type="slidenum">
              <a:rPr lang="it-IT" smtClean="0"/>
              <a:t>‹N›</a:t>
            </a:fld>
            <a:endParaRPr lang="it-IT"/>
          </a:p>
        </p:txBody>
      </p:sp>
    </p:spTree>
    <p:extLst>
      <p:ext uri="{BB962C8B-B14F-4D97-AF65-F5344CB8AC3E}">
        <p14:creationId xmlns:p14="http://schemas.microsoft.com/office/powerpoint/2010/main" val="21256565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3F1E0D4-8A4C-4528-93F8-BD4E5B538AA3}"/>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932527DE-9876-41CA-BBF3-57FA2F5BE1B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EF69E18B-61ED-4264-A894-8E9A04AA1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88F6E36B-6F9B-41A4-B9DA-B6C66ECE9A5A}"/>
              </a:ext>
            </a:extLst>
          </p:cNvPr>
          <p:cNvSpPr>
            <a:spLocks noGrp="1"/>
          </p:cNvSpPr>
          <p:nvPr>
            <p:ph type="dt" sz="half" idx="10"/>
          </p:nvPr>
        </p:nvSpPr>
        <p:spPr/>
        <p:txBody>
          <a:bodyPr/>
          <a:lstStyle/>
          <a:p>
            <a:fld id="{AF4FF8D0-BD76-46CD-B60B-42B4E0F35DD8}" type="datetimeFigureOut">
              <a:rPr lang="it-IT" smtClean="0"/>
              <a:t>15/05/2024</a:t>
            </a:fld>
            <a:endParaRPr lang="it-IT"/>
          </a:p>
        </p:txBody>
      </p:sp>
      <p:sp>
        <p:nvSpPr>
          <p:cNvPr id="6" name="Segnaposto piè di pagina 5">
            <a:extLst>
              <a:ext uri="{FF2B5EF4-FFF2-40B4-BE49-F238E27FC236}">
                <a16:creationId xmlns:a16="http://schemas.microsoft.com/office/drawing/2014/main" id="{E828767B-0F31-42F2-805D-A74473F1368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6EF3D9DA-D2C4-4269-8D59-8403053E16B3}"/>
              </a:ext>
            </a:extLst>
          </p:cNvPr>
          <p:cNvSpPr>
            <a:spLocks noGrp="1"/>
          </p:cNvSpPr>
          <p:nvPr>
            <p:ph type="sldNum" sz="quarter" idx="12"/>
          </p:nvPr>
        </p:nvSpPr>
        <p:spPr/>
        <p:txBody>
          <a:bodyPr/>
          <a:lstStyle/>
          <a:p>
            <a:fld id="{FFE698EC-409F-4637-848D-6CE4567413B3}" type="slidenum">
              <a:rPr lang="it-IT" smtClean="0"/>
              <a:t>‹N›</a:t>
            </a:fld>
            <a:endParaRPr lang="it-IT"/>
          </a:p>
        </p:txBody>
      </p:sp>
    </p:spTree>
    <p:extLst>
      <p:ext uri="{BB962C8B-B14F-4D97-AF65-F5344CB8AC3E}">
        <p14:creationId xmlns:p14="http://schemas.microsoft.com/office/powerpoint/2010/main" val="2487398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DD8373-3DB2-4A2B-AB51-DD5E29B00C3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2EC0C842-90A8-4F5C-865C-6725E32CD1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035F6946-0639-426D-9E10-77B2325E98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DA2FC473-DA26-494C-8946-7A6FB0902BE4}"/>
              </a:ext>
            </a:extLst>
          </p:cNvPr>
          <p:cNvSpPr>
            <a:spLocks noGrp="1"/>
          </p:cNvSpPr>
          <p:nvPr>
            <p:ph type="dt" sz="half" idx="10"/>
          </p:nvPr>
        </p:nvSpPr>
        <p:spPr/>
        <p:txBody>
          <a:bodyPr/>
          <a:lstStyle/>
          <a:p>
            <a:fld id="{AF4FF8D0-BD76-46CD-B60B-42B4E0F35DD8}" type="datetimeFigureOut">
              <a:rPr lang="it-IT" smtClean="0"/>
              <a:t>15/05/2024</a:t>
            </a:fld>
            <a:endParaRPr lang="it-IT"/>
          </a:p>
        </p:txBody>
      </p:sp>
      <p:sp>
        <p:nvSpPr>
          <p:cNvPr id="6" name="Segnaposto piè di pagina 5">
            <a:extLst>
              <a:ext uri="{FF2B5EF4-FFF2-40B4-BE49-F238E27FC236}">
                <a16:creationId xmlns:a16="http://schemas.microsoft.com/office/drawing/2014/main" id="{01979525-0DFC-44C5-80D7-09C9ED1A74B6}"/>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D7B6AB5D-58FB-450C-AA35-5342D43FD7EF}"/>
              </a:ext>
            </a:extLst>
          </p:cNvPr>
          <p:cNvSpPr>
            <a:spLocks noGrp="1"/>
          </p:cNvSpPr>
          <p:nvPr>
            <p:ph type="sldNum" sz="quarter" idx="12"/>
          </p:nvPr>
        </p:nvSpPr>
        <p:spPr/>
        <p:txBody>
          <a:bodyPr/>
          <a:lstStyle/>
          <a:p>
            <a:fld id="{FFE698EC-409F-4637-848D-6CE4567413B3}" type="slidenum">
              <a:rPr lang="it-IT" smtClean="0"/>
              <a:t>‹N›</a:t>
            </a:fld>
            <a:endParaRPr lang="it-IT"/>
          </a:p>
        </p:txBody>
      </p:sp>
    </p:spTree>
    <p:extLst>
      <p:ext uri="{BB962C8B-B14F-4D97-AF65-F5344CB8AC3E}">
        <p14:creationId xmlns:p14="http://schemas.microsoft.com/office/powerpoint/2010/main" val="584865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B13F5F47-2E50-41C1-B677-E1DC0AFAEF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02857348-4EB2-4276-95ED-7F9751AF2AF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8E64220-7457-471C-8D4D-A2790948B7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4FF8D0-BD76-46CD-B60B-42B4E0F35DD8}" type="datetimeFigureOut">
              <a:rPr lang="it-IT" smtClean="0"/>
              <a:t>15/05/2024</a:t>
            </a:fld>
            <a:endParaRPr lang="it-IT"/>
          </a:p>
        </p:txBody>
      </p:sp>
      <p:sp>
        <p:nvSpPr>
          <p:cNvPr id="5" name="Segnaposto piè di pagina 4">
            <a:extLst>
              <a:ext uri="{FF2B5EF4-FFF2-40B4-BE49-F238E27FC236}">
                <a16:creationId xmlns:a16="http://schemas.microsoft.com/office/drawing/2014/main" id="{85224487-0A05-4609-89E8-CCC9D8E501C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05EC3725-7AD9-4289-AF80-0EA74CC38C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E698EC-409F-4637-848D-6CE4567413B3}" type="slidenum">
              <a:rPr lang="it-IT" smtClean="0"/>
              <a:t>‹N›</a:t>
            </a:fld>
            <a:endParaRPr lang="it-IT"/>
          </a:p>
        </p:txBody>
      </p:sp>
    </p:spTree>
    <p:extLst>
      <p:ext uri="{BB962C8B-B14F-4D97-AF65-F5344CB8AC3E}">
        <p14:creationId xmlns:p14="http://schemas.microsoft.com/office/powerpoint/2010/main" val="3814927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mckinsey.com/~/media/mckinsey/industries/financial%20services/our%20insights/the%20new%20dynamics%20of%20financial%20globalization/financial%20globalization_full%20report_august_29_2017%20(1).pdf" TargetMode="External"/><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imf.org/en/Blogs/Articles/2023/02/08/charting-globalizations-turn-to-slowbalization-after-global-financial-crisis" TargetMode="External"/><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hyperlink" Target="https://www.bancaditalia.it/pubblicazioni/bilancia-pagamenti/2023-bilancia-pagamenti/statistiche_BDP_20230419.pdf" TargetMode="Externa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hyperlink" Target="https://mercati.ilsole24ore.com/tassi-e-valute/valute/contro-euro/cambio/EURUS.FX"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www.bancaditalia.it/pubblicazioni/bollettino-eco-bce/2023/bol-eco-2-2023/bolleco-BCE-2-2023.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www.elibrary-areaer.imf.org/Documents/Overview%20of%20Developments/OverviewofDevelopments_2021.pdf"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elibrary-areaer.imf.org/Documents/Overview%20of%20Developments/OverviewofDevelopments_2021.pdf" TargetMode="External"/><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 Id="rId5" Type="http://schemas.openxmlformats.org/officeDocument/2006/relationships/image" Target="../media/image5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0.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www.bancaditalia.it/media/views/2017/target2/index.html" TargetMode="External"/><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s://www.weforum.org/agenda/2019/01/how-globalization-4-0-fits-into-the-history-of-globalization/" TargetMode="External"/><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5.png"/><Relationship Id="rId2" Type="http://schemas.openxmlformats.org/officeDocument/2006/relationships/hyperlink" Target="https://www.bis.org/publ/arpdf/ar2017_6_it.pdf" TargetMode="External"/><Relationship Id="rId1" Type="http://schemas.openxmlformats.org/officeDocument/2006/relationships/slideLayout" Target="../slideLayouts/slideLayout6.xml"/><Relationship Id="rId6" Type="http://schemas.openxmlformats.org/officeDocument/2006/relationships/customXml" Target="../ink/ink2.xml"/><Relationship Id="rId5" Type="http://schemas.openxmlformats.org/officeDocument/2006/relationships/image" Target="../media/image4.png"/><Relationship Id="rId4" Type="http://schemas.openxmlformats.org/officeDocument/2006/relationships/customXml" Target="../ink/ink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F21D78-B511-45D5-934F-BD141232AFDD}"/>
              </a:ext>
            </a:extLst>
          </p:cNvPr>
          <p:cNvSpPr>
            <a:spLocks noGrp="1"/>
          </p:cNvSpPr>
          <p:nvPr>
            <p:ph type="ctrTitle"/>
          </p:nvPr>
        </p:nvSpPr>
        <p:spPr/>
        <p:txBody>
          <a:bodyPr>
            <a:normAutofit fontScale="90000"/>
          </a:bodyPr>
          <a:lstStyle/>
          <a:p>
            <a:r>
              <a:rPr lang="it-IT" dirty="0"/>
              <a:t>L’integrazione finanziaria internazionale e la politica valutaria</a:t>
            </a:r>
          </a:p>
        </p:txBody>
      </p:sp>
      <p:sp>
        <p:nvSpPr>
          <p:cNvPr id="3" name="Sottotitolo 2">
            <a:extLst>
              <a:ext uri="{FF2B5EF4-FFF2-40B4-BE49-F238E27FC236}">
                <a16:creationId xmlns:a16="http://schemas.microsoft.com/office/drawing/2014/main" id="{6E40DA13-7863-44C7-A47E-F6EA922B885A}"/>
              </a:ext>
            </a:extLst>
          </p:cNvPr>
          <p:cNvSpPr>
            <a:spLocks noGrp="1"/>
          </p:cNvSpPr>
          <p:nvPr>
            <p:ph type="subTitle" idx="1"/>
          </p:nvPr>
        </p:nvSpPr>
        <p:spPr/>
        <p:txBody>
          <a:bodyPr>
            <a:normAutofit lnSpcReduction="10000"/>
          </a:bodyPr>
          <a:lstStyle/>
          <a:p>
            <a:r>
              <a:rPr lang="it-IT" dirty="0"/>
              <a:t>Qualche riflessione storica</a:t>
            </a:r>
          </a:p>
          <a:p>
            <a:endParaRPr lang="it-IT" dirty="0"/>
          </a:p>
          <a:p>
            <a:r>
              <a:rPr lang="it-IT" dirty="0"/>
              <a:t>Riferimenti: Capitolo 6 – Testo di Politica economica e materiale in </a:t>
            </a:r>
            <a:r>
              <a:rPr lang="it-IT" dirty="0" err="1"/>
              <a:t>moodle</a:t>
            </a:r>
            <a:endParaRPr lang="it-IT" dirty="0"/>
          </a:p>
        </p:txBody>
      </p:sp>
      <p:sp>
        <p:nvSpPr>
          <p:cNvPr id="4" name="Segnaposto numero diapositiva 3">
            <a:extLst>
              <a:ext uri="{FF2B5EF4-FFF2-40B4-BE49-F238E27FC236}">
                <a16:creationId xmlns:a16="http://schemas.microsoft.com/office/drawing/2014/main" id="{DE8E4DB7-DEA3-4792-8C7F-1F2F3906A8C9}"/>
              </a:ext>
            </a:extLst>
          </p:cNvPr>
          <p:cNvSpPr>
            <a:spLocks noGrp="1"/>
          </p:cNvSpPr>
          <p:nvPr>
            <p:ph type="sldNum" sz="quarter" idx="12"/>
          </p:nvPr>
        </p:nvSpPr>
        <p:spPr/>
        <p:txBody>
          <a:bodyPr/>
          <a:lstStyle/>
          <a:p>
            <a:fld id="{5BE346A1-DB03-4F8F-90BA-1CC82BDA6D99}" type="slidenum">
              <a:rPr lang="it-IT" smtClean="0"/>
              <a:t>1</a:t>
            </a:fld>
            <a:endParaRPr lang="it-IT"/>
          </a:p>
        </p:txBody>
      </p:sp>
    </p:spTree>
    <p:extLst>
      <p:ext uri="{BB962C8B-B14F-4D97-AF65-F5344CB8AC3E}">
        <p14:creationId xmlns:p14="http://schemas.microsoft.com/office/powerpoint/2010/main" val="10905233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035C88-B40A-4F1E-9BBA-A28459EFBB91}"/>
              </a:ext>
            </a:extLst>
          </p:cNvPr>
          <p:cNvSpPr>
            <a:spLocks noGrp="1"/>
          </p:cNvSpPr>
          <p:nvPr>
            <p:ph type="title"/>
          </p:nvPr>
        </p:nvSpPr>
        <p:spPr/>
        <p:txBody>
          <a:bodyPr/>
          <a:lstStyle/>
          <a:p>
            <a:r>
              <a:rPr lang="it-IT" dirty="0"/>
              <a:t>…Anche se l’incremento del flusso di capitali si è arrestato dopo la crisi finanziaria</a:t>
            </a:r>
          </a:p>
        </p:txBody>
      </p:sp>
      <p:pic>
        <p:nvPicPr>
          <p:cNvPr id="7" name="Immagine 6">
            <a:extLst>
              <a:ext uri="{FF2B5EF4-FFF2-40B4-BE49-F238E27FC236}">
                <a16:creationId xmlns:a16="http://schemas.microsoft.com/office/drawing/2014/main" id="{634877C3-35A8-49B5-AB7C-BC3E54FD02B7}"/>
              </a:ext>
            </a:extLst>
          </p:cNvPr>
          <p:cNvPicPr>
            <a:picLocks noChangeAspect="1"/>
          </p:cNvPicPr>
          <p:nvPr/>
        </p:nvPicPr>
        <p:blipFill>
          <a:blip r:embed="rId2"/>
          <a:stretch>
            <a:fillRect/>
          </a:stretch>
        </p:blipFill>
        <p:spPr>
          <a:xfrm>
            <a:off x="1280949" y="1873018"/>
            <a:ext cx="8111358" cy="4262904"/>
          </a:xfrm>
          <a:prstGeom prst="rect">
            <a:avLst/>
          </a:prstGeom>
        </p:spPr>
      </p:pic>
      <p:sp>
        <p:nvSpPr>
          <p:cNvPr id="8" name="Rettangolo 7">
            <a:extLst>
              <a:ext uri="{FF2B5EF4-FFF2-40B4-BE49-F238E27FC236}">
                <a16:creationId xmlns:a16="http://schemas.microsoft.com/office/drawing/2014/main" id="{273D4539-653A-47B0-AE50-F89C4C8334B5}"/>
              </a:ext>
            </a:extLst>
          </p:cNvPr>
          <p:cNvSpPr/>
          <p:nvPr/>
        </p:nvSpPr>
        <p:spPr>
          <a:xfrm>
            <a:off x="459849" y="6169709"/>
            <a:ext cx="11117249" cy="523220"/>
          </a:xfrm>
          <a:prstGeom prst="rect">
            <a:avLst/>
          </a:prstGeom>
        </p:spPr>
        <p:txBody>
          <a:bodyPr wrap="square">
            <a:spAutoFit/>
          </a:bodyPr>
          <a:lstStyle/>
          <a:p>
            <a:r>
              <a:rPr lang="it-IT" sz="1400" dirty="0">
                <a:hlinkClick r:id="rId3"/>
              </a:rPr>
              <a:t>https://www.mckinsey.com/~/media/mckinsey/industries/financial%20services/our%20insights/the%20new%20dynamics%20of%20financial%20globalization/financial%20globalization_full%20report_august_29_2017%20(1).pdf</a:t>
            </a:r>
            <a:r>
              <a:rPr lang="it-IT" sz="1400" dirty="0"/>
              <a:t> </a:t>
            </a:r>
          </a:p>
        </p:txBody>
      </p:sp>
      <p:sp>
        <p:nvSpPr>
          <p:cNvPr id="9" name="Segnaposto numero diapositiva 8">
            <a:extLst>
              <a:ext uri="{FF2B5EF4-FFF2-40B4-BE49-F238E27FC236}">
                <a16:creationId xmlns:a16="http://schemas.microsoft.com/office/drawing/2014/main" id="{32FD3FF7-843F-42B7-AFE4-25D5C48F4F1B}"/>
              </a:ext>
            </a:extLst>
          </p:cNvPr>
          <p:cNvSpPr>
            <a:spLocks noGrp="1"/>
          </p:cNvSpPr>
          <p:nvPr>
            <p:ph type="sldNum" sz="quarter" idx="12"/>
          </p:nvPr>
        </p:nvSpPr>
        <p:spPr/>
        <p:txBody>
          <a:bodyPr/>
          <a:lstStyle/>
          <a:p>
            <a:fld id="{5BE346A1-DB03-4F8F-90BA-1CC82BDA6D99}" type="slidenum">
              <a:rPr lang="it-IT" smtClean="0"/>
              <a:t>10</a:t>
            </a:fld>
            <a:endParaRPr lang="it-IT"/>
          </a:p>
        </p:txBody>
      </p:sp>
    </p:spTree>
    <p:extLst>
      <p:ext uri="{BB962C8B-B14F-4D97-AF65-F5344CB8AC3E}">
        <p14:creationId xmlns:p14="http://schemas.microsoft.com/office/powerpoint/2010/main" val="6971575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1248145-016D-43AE-9D51-D712447DF177}"/>
              </a:ext>
            </a:extLst>
          </p:cNvPr>
          <p:cNvSpPr>
            <a:spLocks noGrp="1"/>
          </p:cNvSpPr>
          <p:nvPr>
            <p:ph type="title"/>
          </p:nvPr>
        </p:nvSpPr>
        <p:spPr/>
        <p:txBody>
          <a:bodyPr>
            <a:normAutofit fontScale="90000"/>
          </a:bodyPr>
          <a:lstStyle/>
          <a:p>
            <a:r>
              <a:rPr lang="it-IT" dirty="0"/>
              <a:t>Inoltre, forse, la globalizzazione del commercio ha raggiunto un nuovo momento di rallentamento</a:t>
            </a:r>
          </a:p>
        </p:txBody>
      </p:sp>
      <p:pic>
        <p:nvPicPr>
          <p:cNvPr id="1026" name="Picture 2" descr="Dall’industrializzazione alla slowbalization">
            <a:extLst>
              <a:ext uri="{FF2B5EF4-FFF2-40B4-BE49-F238E27FC236}">
                <a16:creationId xmlns:a16="http://schemas.microsoft.com/office/drawing/2014/main" id="{3F748578-8ADF-4BB2-A694-7DB84746F29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21183"/>
            <a:ext cx="8634271" cy="4131167"/>
          </a:xfrm>
          <a:prstGeom prst="rect">
            <a:avLst/>
          </a:prstGeom>
          <a:noFill/>
          <a:extLst>
            <a:ext uri="{909E8E84-426E-40DD-AFC4-6F175D3DCCD1}">
              <a14:hiddenFill xmlns:a14="http://schemas.microsoft.com/office/drawing/2010/main">
                <a:solidFill>
                  <a:srgbClr val="FFFFFF"/>
                </a:solidFill>
              </a14:hiddenFill>
            </a:ext>
          </a:extLst>
        </p:spPr>
      </p:pic>
      <p:sp>
        <p:nvSpPr>
          <p:cNvPr id="3" name="Freccia in giù 2">
            <a:extLst>
              <a:ext uri="{FF2B5EF4-FFF2-40B4-BE49-F238E27FC236}">
                <a16:creationId xmlns:a16="http://schemas.microsoft.com/office/drawing/2014/main" id="{661D3863-2824-439C-B732-59E6BA9CFAFC}"/>
              </a:ext>
            </a:extLst>
          </p:cNvPr>
          <p:cNvSpPr/>
          <p:nvPr/>
        </p:nvSpPr>
        <p:spPr>
          <a:xfrm>
            <a:off x="5328744" y="3160987"/>
            <a:ext cx="457200" cy="457200"/>
          </a:xfrm>
          <a:prstGeom prst="downArrow">
            <a:avLst/>
          </a:prstGeom>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5" name="Connettore 2 4">
            <a:extLst>
              <a:ext uri="{FF2B5EF4-FFF2-40B4-BE49-F238E27FC236}">
                <a16:creationId xmlns:a16="http://schemas.microsoft.com/office/drawing/2014/main" id="{60A0EB5E-A3AC-4E54-BAB9-C2C49776D64E}"/>
              </a:ext>
            </a:extLst>
          </p:cNvPr>
          <p:cNvCxnSpPr>
            <a:cxnSpLocks/>
          </p:cNvCxnSpPr>
          <p:nvPr/>
        </p:nvCxnSpPr>
        <p:spPr>
          <a:xfrm flipH="1">
            <a:off x="7195930" y="2406073"/>
            <a:ext cx="733594" cy="37990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 name="Rettangolo 7">
            <a:extLst>
              <a:ext uri="{FF2B5EF4-FFF2-40B4-BE49-F238E27FC236}">
                <a16:creationId xmlns:a16="http://schemas.microsoft.com/office/drawing/2014/main" id="{05DB9FE7-DB9A-4C5D-A887-2EE420EA2364}"/>
              </a:ext>
            </a:extLst>
          </p:cNvPr>
          <p:cNvSpPr/>
          <p:nvPr/>
        </p:nvSpPr>
        <p:spPr>
          <a:xfrm>
            <a:off x="7958702" y="1569918"/>
            <a:ext cx="4005641" cy="1477328"/>
          </a:xfrm>
          <a:prstGeom prst="rect">
            <a:avLst/>
          </a:prstGeom>
          <a:ln>
            <a:solidFill>
              <a:srgbClr val="FF0000"/>
            </a:solidFill>
          </a:ln>
        </p:spPr>
        <p:txBody>
          <a:bodyPr wrap="square">
            <a:spAutoFit/>
          </a:bodyPr>
          <a:lstStyle/>
          <a:p>
            <a:r>
              <a:rPr lang="it-IT" dirty="0">
                <a:solidFill>
                  <a:srgbClr val="555555"/>
                </a:solidFill>
                <a:latin typeface="Roboto"/>
              </a:rPr>
              <a:t>da circa 15 anni la globalizzazione sembra aver rallentato la sua corsa (</a:t>
            </a:r>
            <a:r>
              <a:rPr lang="it-IT" i="1" dirty="0" err="1">
                <a:solidFill>
                  <a:srgbClr val="555555"/>
                </a:solidFill>
                <a:highlight>
                  <a:srgbClr val="FFFF00"/>
                </a:highlight>
                <a:latin typeface="Roboto"/>
              </a:rPr>
              <a:t>slowbalization</a:t>
            </a:r>
            <a:r>
              <a:rPr lang="it-IT" dirty="0">
                <a:solidFill>
                  <a:srgbClr val="555555"/>
                </a:solidFill>
                <a:latin typeface="Roboto"/>
              </a:rPr>
              <a:t>). Tanto che in molti parlano di deglobalizzazione e di regionalizzazione</a:t>
            </a:r>
            <a:endParaRPr lang="it-IT" dirty="0"/>
          </a:p>
        </p:txBody>
      </p:sp>
      <p:sp>
        <p:nvSpPr>
          <p:cNvPr id="10" name="Callout: freccia in giù 9">
            <a:extLst>
              <a:ext uri="{FF2B5EF4-FFF2-40B4-BE49-F238E27FC236}">
                <a16:creationId xmlns:a16="http://schemas.microsoft.com/office/drawing/2014/main" id="{815A97B7-1CCB-4C5E-80C0-C31FE9994D83}"/>
              </a:ext>
            </a:extLst>
          </p:cNvPr>
          <p:cNvSpPr/>
          <p:nvPr/>
        </p:nvSpPr>
        <p:spPr>
          <a:xfrm>
            <a:off x="1611369" y="3160987"/>
            <a:ext cx="1194238" cy="748862"/>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Gold Standard</a:t>
            </a:r>
          </a:p>
        </p:txBody>
      </p:sp>
      <p:sp>
        <p:nvSpPr>
          <p:cNvPr id="11" name="CasellaDiTesto 10">
            <a:extLst>
              <a:ext uri="{FF2B5EF4-FFF2-40B4-BE49-F238E27FC236}">
                <a16:creationId xmlns:a16="http://schemas.microsoft.com/office/drawing/2014/main" id="{9D750DA9-60D5-490D-96D1-5D89632B2D2F}"/>
              </a:ext>
            </a:extLst>
          </p:cNvPr>
          <p:cNvSpPr txBox="1"/>
          <p:nvPr/>
        </p:nvSpPr>
        <p:spPr>
          <a:xfrm>
            <a:off x="3033877" y="2416644"/>
            <a:ext cx="3610303" cy="369332"/>
          </a:xfrm>
          <a:prstGeom prst="rect">
            <a:avLst/>
          </a:prstGeom>
          <a:noFill/>
        </p:spPr>
        <p:txBody>
          <a:bodyPr wrap="square" rtlCol="0">
            <a:spAutoFit/>
          </a:bodyPr>
          <a:lstStyle/>
          <a:p>
            <a:r>
              <a:rPr lang="it-IT" b="1" dirty="0">
                <a:solidFill>
                  <a:srgbClr val="0070C0"/>
                </a:solidFill>
              </a:rPr>
              <a:t>E i Sistemi Monetari Internazionali</a:t>
            </a:r>
          </a:p>
        </p:txBody>
      </p:sp>
      <p:sp>
        <p:nvSpPr>
          <p:cNvPr id="12" name="Callout: freccia in giù 11">
            <a:extLst>
              <a:ext uri="{FF2B5EF4-FFF2-40B4-BE49-F238E27FC236}">
                <a16:creationId xmlns:a16="http://schemas.microsoft.com/office/drawing/2014/main" id="{6E24F007-42CE-47ED-AE08-35AD253B189D}"/>
              </a:ext>
            </a:extLst>
          </p:cNvPr>
          <p:cNvSpPr/>
          <p:nvPr/>
        </p:nvSpPr>
        <p:spPr>
          <a:xfrm>
            <a:off x="3576474" y="3085448"/>
            <a:ext cx="1438603" cy="1158059"/>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Gold Exchange Standard </a:t>
            </a:r>
          </a:p>
          <a:p>
            <a:pPr algn="ctr"/>
            <a:r>
              <a:rPr lang="it-IT" sz="1200" dirty="0"/>
              <a:t>(</a:t>
            </a:r>
            <a:r>
              <a:rPr lang="it-IT" sz="1200" dirty="0" err="1"/>
              <a:t>Bretton</a:t>
            </a:r>
            <a:r>
              <a:rPr lang="it-IT" sz="1200" dirty="0"/>
              <a:t> Woods) 1944-1971</a:t>
            </a:r>
          </a:p>
        </p:txBody>
      </p:sp>
      <p:sp>
        <p:nvSpPr>
          <p:cNvPr id="13" name="Callout: freccia in su 12">
            <a:extLst>
              <a:ext uri="{FF2B5EF4-FFF2-40B4-BE49-F238E27FC236}">
                <a16:creationId xmlns:a16="http://schemas.microsoft.com/office/drawing/2014/main" id="{FB11222B-7E94-452C-B353-FFA1064A79E6}"/>
              </a:ext>
            </a:extLst>
          </p:cNvPr>
          <p:cNvSpPr/>
          <p:nvPr/>
        </p:nvSpPr>
        <p:spPr>
          <a:xfrm>
            <a:off x="4876194" y="4832023"/>
            <a:ext cx="1194237" cy="1158059"/>
          </a:xfrm>
          <a:prstGeom prst="upArrowCallout">
            <a:avLst>
              <a:gd name="adj1" fmla="val 4084"/>
              <a:gd name="adj2" fmla="val 8520"/>
              <a:gd name="adj3" fmla="val 24319"/>
              <a:gd name="adj4" fmla="val 6497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1972 Serpente Monetario Europeo; 1979 SME</a:t>
            </a:r>
          </a:p>
        </p:txBody>
      </p:sp>
      <p:sp>
        <p:nvSpPr>
          <p:cNvPr id="14" name="Callout: freccia in su 13">
            <a:extLst>
              <a:ext uri="{FF2B5EF4-FFF2-40B4-BE49-F238E27FC236}">
                <a16:creationId xmlns:a16="http://schemas.microsoft.com/office/drawing/2014/main" id="{9D656B2F-AA76-4141-BF72-7505CBCC60FA}"/>
              </a:ext>
            </a:extLst>
          </p:cNvPr>
          <p:cNvSpPr/>
          <p:nvPr/>
        </p:nvSpPr>
        <p:spPr>
          <a:xfrm>
            <a:off x="5711834" y="5475473"/>
            <a:ext cx="1194237" cy="1158059"/>
          </a:xfrm>
          <a:prstGeom prst="upArrowCallout">
            <a:avLst>
              <a:gd name="adj1" fmla="val 13636"/>
              <a:gd name="adj2" fmla="val 14986"/>
              <a:gd name="adj3" fmla="val 25000"/>
              <a:gd name="adj4" fmla="val 64977"/>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solidFill>
                  <a:schemeClr val="tx1"/>
                </a:solidFill>
              </a:rPr>
              <a:t>1999 Unione Monetaria Europea ed Euro (11 Paesi) </a:t>
            </a:r>
          </a:p>
        </p:txBody>
      </p:sp>
      <p:sp>
        <p:nvSpPr>
          <p:cNvPr id="9" name="Rettangolo 8">
            <a:extLst>
              <a:ext uri="{FF2B5EF4-FFF2-40B4-BE49-F238E27FC236}">
                <a16:creationId xmlns:a16="http://schemas.microsoft.com/office/drawing/2014/main" id="{CA9FA008-7D61-4B72-8183-839A07190AA3}"/>
              </a:ext>
            </a:extLst>
          </p:cNvPr>
          <p:cNvSpPr/>
          <p:nvPr/>
        </p:nvSpPr>
        <p:spPr>
          <a:xfrm>
            <a:off x="0" y="6040545"/>
            <a:ext cx="5045497" cy="738664"/>
          </a:xfrm>
          <a:prstGeom prst="rect">
            <a:avLst/>
          </a:prstGeom>
        </p:spPr>
        <p:txBody>
          <a:bodyPr wrap="square">
            <a:spAutoFit/>
          </a:bodyPr>
          <a:lstStyle/>
          <a:p>
            <a:r>
              <a:rPr lang="it-IT" sz="1400" dirty="0">
                <a:hlinkClick r:id="rId3"/>
              </a:rPr>
              <a:t>FONTE: https://www.imf.org/en/Blogs/Articles/2023/02/08/charting-globalizations-turn-to-slowbalization-after-global-financial-crisis</a:t>
            </a:r>
            <a:r>
              <a:rPr lang="it-IT" sz="1400" dirty="0"/>
              <a:t> </a:t>
            </a:r>
          </a:p>
        </p:txBody>
      </p:sp>
      <p:sp>
        <p:nvSpPr>
          <p:cNvPr id="15" name="CasellaDiTesto 14">
            <a:extLst>
              <a:ext uri="{FF2B5EF4-FFF2-40B4-BE49-F238E27FC236}">
                <a16:creationId xmlns:a16="http://schemas.microsoft.com/office/drawing/2014/main" id="{30DF22CD-790A-457B-811F-3A3FDAB9355B}"/>
              </a:ext>
            </a:extLst>
          </p:cNvPr>
          <p:cNvSpPr txBox="1"/>
          <p:nvPr/>
        </p:nvSpPr>
        <p:spPr>
          <a:xfrm>
            <a:off x="7562727" y="3212669"/>
            <a:ext cx="4253075" cy="3139321"/>
          </a:xfrm>
          <a:prstGeom prst="rect">
            <a:avLst/>
          </a:prstGeom>
          <a:noFill/>
          <a:ln>
            <a:solidFill>
              <a:srgbClr val="0070C0"/>
            </a:solidFill>
          </a:ln>
        </p:spPr>
        <p:txBody>
          <a:bodyPr wrap="square" rtlCol="0">
            <a:spAutoFit/>
          </a:bodyPr>
          <a:lstStyle/>
          <a:p>
            <a:r>
              <a:rPr lang="it-IT" dirty="0"/>
              <a:t>Le varie fasi della globalizzazione sono state poi accompagnate da </a:t>
            </a:r>
            <a:r>
              <a:rPr lang="it-IT" b="1" dirty="0"/>
              <a:t>sistemi monetari </a:t>
            </a:r>
            <a:r>
              <a:rPr lang="it-IT" dirty="0"/>
              <a:t>che si adattavano alle esigenze valutarie dei periodi di apertura:</a:t>
            </a:r>
          </a:p>
          <a:p>
            <a:pPr marL="285750" indent="-285750">
              <a:buFont typeface="Arial" panose="020B0604020202020204" pitchFamily="34" charset="0"/>
              <a:buChar char="•"/>
            </a:pPr>
            <a:r>
              <a:rPr lang="it-IT" dirty="0">
                <a:solidFill>
                  <a:srgbClr val="FF0000"/>
                </a:solidFill>
              </a:rPr>
              <a:t>Gold standard </a:t>
            </a:r>
            <a:r>
              <a:rPr lang="it-IT" dirty="0"/>
              <a:t>valute ancorate all’oro e Sterlina principale valuta per le transazioni internazionali</a:t>
            </a:r>
          </a:p>
          <a:p>
            <a:pPr marL="285750" indent="-285750">
              <a:buFont typeface="Arial" panose="020B0604020202020204" pitchFamily="34" charset="0"/>
              <a:buChar char="•"/>
            </a:pPr>
            <a:r>
              <a:rPr lang="it-IT" dirty="0">
                <a:solidFill>
                  <a:srgbClr val="FF0000"/>
                </a:solidFill>
              </a:rPr>
              <a:t>Sistema di </a:t>
            </a:r>
            <a:r>
              <a:rPr lang="it-IT" dirty="0" err="1">
                <a:solidFill>
                  <a:srgbClr val="FF0000"/>
                </a:solidFill>
              </a:rPr>
              <a:t>Bretton</a:t>
            </a:r>
            <a:r>
              <a:rPr lang="it-IT" dirty="0">
                <a:solidFill>
                  <a:srgbClr val="FF0000"/>
                </a:solidFill>
              </a:rPr>
              <a:t> Woods </a:t>
            </a:r>
            <a:r>
              <a:rPr lang="it-IT" dirty="0"/>
              <a:t>o Gold Exchange standard e dollaro USA</a:t>
            </a:r>
          </a:p>
          <a:p>
            <a:pPr marL="285750" indent="-285750">
              <a:buFont typeface="Arial" panose="020B0604020202020204" pitchFamily="34" charset="0"/>
              <a:buChar char="•"/>
            </a:pPr>
            <a:r>
              <a:rPr lang="it-IT" dirty="0">
                <a:solidFill>
                  <a:srgbClr val="FF0000"/>
                </a:solidFill>
              </a:rPr>
              <a:t>Crollo del sistema unico </a:t>
            </a:r>
            <a:r>
              <a:rPr lang="it-IT" dirty="0"/>
              <a:t>e cambi maggiormente flessibili e molteplici</a:t>
            </a:r>
          </a:p>
        </p:txBody>
      </p:sp>
      <p:sp>
        <p:nvSpPr>
          <p:cNvPr id="18" name="Segnaposto numero diapositiva 17">
            <a:extLst>
              <a:ext uri="{FF2B5EF4-FFF2-40B4-BE49-F238E27FC236}">
                <a16:creationId xmlns:a16="http://schemas.microsoft.com/office/drawing/2014/main" id="{90B395D4-6947-4EB8-A617-1F29DF01E164}"/>
              </a:ext>
            </a:extLst>
          </p:cNvPr>
          <p:cNvSpPr>
            <a:spLocks noGrp="1"/>
          </p:cNvSpPr>
          <p:nvPr>
            <p:ph type="sldNum" sz="quarter" idx="12"/>
          </p:nvPr>
        </p:nvSpPr>
        <p:spPr/>
        <p:txBody>
          <a:bodyPr/>
          <a:lstStyle/>
          <a:p>
            <a:fld id="{5BE346A1-DB03-4F8F-90BA-1CC82BDA6D99}" type="slidenum">
              <a:rPr lang="it-IT" smtClean="0"/>
              <a:t>11</a:t>
            </a:fld>
            <a:endParaRPr lang="it-IT"/>
          </a:p>
        </p:txBody>
      </p:sp>
    </p:spTree>
    <p:extLst>
      <p:ext uri="{BB962C8B-B14F-4D97-AF65-F5344CB8AC3E}">
        <p14:creationId xmlns:p14="http://schemas.microsoft.com/office/powerpoint/2010/main" val="4216239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additive="base">
                                        <p:cTn id="14" dur="500" fill="hold"/>
                                        <p:tgtEl>
                                          <p:spTgt spid="10"/>
                                        </p:tgtEl>
                                        <p:attrNameLst>
                                          <p:attrName>ppt_x</p:attrName>
                                        </p:attrNameLst>
                                      </p:cBhvr>
                                      <p:tavLst>
                                        <p:tav tm="0">
                                          <p:val>
                                            <p:strVal val="#ppt_x"/>
                                          </p:val>
                                        </p:tav>
                                        <p:tav tm="100000">
                                          <p:val>
                                            <p:strVal val="#ppt_x"/>
                                          </p:val>
                                        </p:tav>
                                      </p:tavLst>
                                    </p:anim>
                                    <p:anim calcmode="lin" valueType="num">
                                      <p:cBhvr additive="base">
                                        <p:cTn id="15" dur="500" fill="hold"/>
                                        <p:tgtEl>
                                          <p:spTgt spid="10"/>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additive="base">
                                        <p:cTn id="18" dur="500" fill="hold"/>
                                        <p:tgtEl>
                                          <p:spTgt spid="12"/>
                                        </p:tgtEl>
                                        <p:attrNameLst>
                                          <p:attrName>ppt_x</p:attrName>
                                        </p:attrNameLst>
                                      </p:cBhvr>
                                      <p:tavLst>
                                        <p:tav tm="0">
                                          <p:val>
                                            <p:strVal val="#ppt_x"/>
                                          </p:val>
                                        </p:tav>
                                        <p:tav tm="100000">
                                          <p:val>
                                            <p:strVal val="#ppt_x"/>
                                          </p:val>
                                        </p:tav>
                                      </p:tavLst>
                                    </p:anim>
                                    <p:anim calcmode="lin" valueType="num">
                                      <p:cBhvr additive="base">
                                        <p:cTn id="19"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1000"/>
                                        <p:tgtEl>
                                          <p:spTgt spid="14"/>
                                        </p:tgtEl>
                                      </p:cBhvr>
                                    </p:animEffect>
                                    <p:anim calcmode="lin" valueType="num">
                                      <p:cBhvr>
                                        <p:cTn id="30" dur="1000" fill="hold"/>
                                        <p:tgtEl>
                                          <p:spTgt spid="14"/>
                                        </p:tgtEl>
                                        <p:attrNameLst>
                                          <p:attrName>ppt_x</p:attrName>
                                        </p:attrNameLst>
                                      </p:cBhvr>
                                      <p:tavLst>
                                        <p:tav tm="0">
                                          <p:val>
                                            <p:strVal val="#ppt_x"/>
                                          </p:val>
                                        </p:tav>
                                        <p:tav tm="100000">
                                          <p:val>
                                            <p:strVal val="#ppt_x"/>
                                          </p:val>
                                        </p:tav>
                                      </p:tavLst>
                                    </p:anim>
                                    <p:anim calcmode="lin" valueType="num">
                                      <p:cBhvr>
                                        <p:cTn id="3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wipe(down)">
                                      <p:cBhvr>
                                        <p:cTn id="36" dur="500"/>
                                        <p:tgtEl>
                                          <p:spTgt spid="3"/>
                                        </p:tgtEl>
                                      </p:cBhvr>
                                    </p:animEffect>
                                  </p:childTnLst>
                                </p:cTn>
                              </p:par>
                              <p:par>
                                <p:cTn id="37" presetID="2" presetClass="entr" presetSubtype="4"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500" fill="hold"/>
                                        <p:tgtEl>
                                          <p:spTgt spid="15"/>
                                        </p:tgtEl>
                                        <p:attrNameLst>
                                          <p:attrName>ppt_x</p:attrName>
                                        </p:attrNameLst>
                                      </p:cBhvr>
                                      <p:tavLst>
                                        <p:tav tm="0">
                                          <p:val>
                                            <p:strVal val="#ppt_x"/>
                                          </p:val>
                                        </p:tav>
                                        <p:tav tm="100000">
                                          <p:val>
                                            <p:strVal val="#ppt_x"/>
                                          </p:val>
                                        </p:tav>
                                      </p:tavLst>
                                    </p:anim>
                                    <p:anim calcmode="lin" valueType="num">
                                      <p:cBhvr additive="base">
                                        <p:cTn id="40"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1" grpId="0"/>
      <p:bldP spid="12" grpId="0" animBg="1"/>
      <p:bldP spid="13" grpId="0" animBg="1"/>
      <p:bldP spid="14" grpId="0" animBg="1"/>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7ACB8D6-1F6C-4664-BCBA-775473C8627E}"/>
              </a:ext>
            </a:extLst>
          </p:cNvPr>
          <p:cNvSpPr>
            <a:spLocks noGrp="1"/>
          </p:cNvSpPr>
          <p:nvPr>
            <p:ph type="title"/>
          </p:nvPr>
        </p:nvSpPr>
        <p:spPr/>
        <p:txBody>
          <a:bodyPr/>
          <a:lstStyle/>
          <a:p>
            <a:r>
              <a:rPr lang="it-IT" dirty="0"/>
              <a:t>Cosa cambia con la </a:t>
            </a:r>
            <a:r>
              <a:rPr lang="it-IT" dirty="0" err="1"/>
              <a:t>slowbalization</a:t>
            </a:r>
            <a:r>
              <a:rPr lang="it-IT" dirty="0"/>
              <a:t>?</a:t>
            </a:r>
          </a:p>
        </p:txBody>
      </p:sp>
      <p:sp>
        <p:nvSpPr>
          <p:cNvPr id="3" name="Segnaposto numero diapositiva 2">
            <a:extLst>
              <a:ext uri="{FF2B5EF4-FFF2-40B4-BE49-F238E27FC236}">
                <a16:creationId xmlns:a16="http://schemas.microsoft.com/office/drawing/2014/main" id="{4C5C851F-51B8-4F87-A4B6-35999537DE18}"/>
              </a:ext>
            </a:extLst>
          </p:cNvPr>
          <p:cNvSpPr>
            <a:spLocks noGrp="1"/>
          </p:cNvSpPr>
          <p:nvPr>
            <p:ph type="sldNum" sz="quarter" idx="12"/>
          </p:nvPr>
        </p:nvSpPr>
        <p:spPr/>
        <p:txBody>
          <a:bodyPr/>
          <a:lstStyle/>
          <a:p>
            <a:fld id="{5BE346A1-DB03-4F8F-90BA-1CC82BDA6D99}" type="slidenum">
              <a:rPr lang="it-IT" smtClean="0"/>
              <a:t>12</a:t>
            </a:fld>
            <a:endParaRPr lang="it-IT"/>
          </a:p>
        </p:txBody>
      </p:sp>
      <p:pic>
        <p:nvPicPr>
          <p:cNvPr id="4" name="Immagine 3">
            <a:extLst>
              <a:ext uri="{FF2B5EF4-FFF2-40B4-BE49-F238E27FC236}">
                <a16:creationId xmlns:a16="http://schemas.microsoft.com/office/drawing/2014/main" id="{7C861E90-7C80-420B-8EC5-E477CE5CC010}"/>
              </a:ext>
            </a:extLst>
          </p:cNvPr>
          <p:cNvPicPr>
            <a:picLocks noChangeAspect="1"/>
          </p:cNvPicPr>
          <p:nvPr/>
        </p:nvPicPr>
        <p:blipFill>
          <a:blip r:embed="rId2"/>
          <a:stretch>
            <a:fillRect/>
          </a:stretch>
        </p:blipFill>
        <p:spPr>
          <a:xfrm>
            <a:off x="0" y="1467393"/>
            <a:ext cx="11748780" cy="5312669"/>
          </a:xfrm>
          <a:prstGeom prst="rect">
            <a:avLst/>
          </a:prstGeom>
        </p:spPr>
      </p:pic>
    </p:spTree>
    <p:extLst>
      <p:ext uri="{BB962C8B-B14F-4D97-AF65-F5344CB8AC3E}">
        <p14:creationId xmlns:p14="http://schemas.microsoft.com/office/powerpoint/2010/main" val="36441198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4846A699-BA7F-43D5-8747-73A9ACE1E8D5}"/>
              </a:ext>
            </a:extLst>
          </p:cNvPr>
          <p:cNvSpPr>
            <a:spLocks noGrp="1"/>
          </p:cNvSpPr>
          <p:nvPr>
            <p:ph type="title"/>
          </p:nvPr>
        </p:nvSpPr>
        <p:spPr/>
        <p:txBody>
          <a:bodyPr/>
          <a:lstStyle/>
          <a:p>
            <a:r>
              <a:rPr lang="it-IT" dirty="0" err="1"/>
              <a:t>Slowbalization</a:t>
            </a:r>
            <a:r>
              <a:rPr lang="it-IT" dirty="0"/>
              <a:t>: interconnessione e vulnerabilità</a:t>
            </a:r>
          </a:p>
        </p:txBody>
      </p:sp>
      <p:sp>
        <p:nvSpPr>
          <p:cNvPr id="5" name="Segnaposto contenuto 4">
            <a:extLst>
              <a:ext uri="{FF2B5EF4-FFF2-40B4-BE49-F238E27FC236}">
                <a16:creationId xmlns:a16="http://schemas.microsoft.com/office/drawing/2014/main" id="{B474F030-3D1F-4324-952F-E826AFA00E78}"/>
              </a:ext>
            </a:extLst>
          </p:cNvPr>
          <p:cNvSpPr>
            <a:spLocks noGrp="1"/>
          </p:cNvSpPr>
          <p:nvPr>
            <p:ph idx="1"/>
          </p:nvPr>
        </p:nvSpPr>
        <p:spPr/>
        <p:txBody>
          <a:bodyPr>
            <a:normAutofit fontScale="92500" lnSpcReduction="10000"/>
          </a:bodyPr>
          <a:lstStyle/>
          <a:p>
            <a:r>
              <a:rPr lang="it-IT" dirty="0"/>
              <a:t>le principali economie sono oggi meno disponibili a dipendere da partner commerciali con cui non hanno relazioni consolidate e affinità politiche, economiche e culturali</a:t>
            </a:r>
          </a:p>
          <a:p>
            <a:r>
              <a:rPr lang="it-IT" dirty="0"/>
              <a:t>Alcune nazioni stanno incentivando il trasferimento all’interno dei propri confini (</a:t>
            </a:r>
            <a:r>
              <a:rPr lang="it-IT" dirty="0" err="1"/>
              <a:t>reshoring</a:t>
            </a:r>
            <a:r>
              <a:rPr lang="it-IT" dirty="0"/>
              <a:t>) o in paesi “amici” (friend-</a:t>
            </a:r>
            <a:r>
              <a:rPr lang="it-IT" dirty="0" err="1"/>
              <a:t>shoring</a:t>
            </a:r>
            <a:r>
              <a:rPr lang="it-IT" dirty="0"/>
              <a:t>) di produzioni in passato delocalizzate. Questa scelta avviene talora a danno di alleati dal punto di vista geopolitico.</a:t>
            </a:r>
          </a:p>
          <a:p>
            <a:r>
              <a:rPr lang="it-IT" dirty="0"/>
              <a:t>Le imprese tendono a localizzare le loro produzioni entro i confini nazionali o diversificando i mercati di sbocco e le fonti di approvvigionamento per creare reti di produzione regionali (</a:t>
            </a:r>
            <a:r>
              <a:rPr lang="it-IT" dirty="0" err="1"/>
              <a:t>regional</a:t>
            </a:r>
            <a:r>
              <a:rPr lang="it-IT" dirty="0"/>
              <a:t> </a:t>
            </a:r>
            <a:r>
              <a:rPr lang="it-IT" dirty="0" err="1"/>
              <a:t>reshoring</a:t>
            </a:r>
            <a:r>
              <a:rPr lang="it-IT" dirty="0"/>
              <a:t>)</a:t>
            </a:r>
          </a:p>
          <a:p>
            <a:r>
              <a:rPr lang="it-IT" dirty="0"/>
              <a:t>Questo spiega una minore espansione del commercio e la sua distribuzione mondiale</a:t>
            </a:r>
          </a:p>
        </p:txBody>
      </p:sp>
      <p:sp>
        <p:nvSpPr>
          <p:cNvPr id="3" name="Segnaposto numero diapositiva 2">
            <a:extLst>
              <a:ext uri="{FF2B5EF4-FFF2-40B4-BE49-F238E27FC236}">
                <a16:creationId xmlns:a16="http://schemas.microsoft.com/office/drawing/2014/main" id="{363487DE-5CA3-41F9-8EB8-CE962403FC45}"/>
              </a:ext>
            </a:extLst>
          </p:cNvPr>
          <p:cNvSpPr>
            <a:spLocks noGrp="1"/>
          </p:cNvSpPr>
          <p:nvPr>
            <p:ph type="sldNum" sz="quarter" idx="12"/>
          </p:nvPr>
        </p:nvSpPr>
        <p:spPr/>
        <p:txBody>
          <a:bodyPr/>
          <a:lstStyle/>
          <a:p>
            <a:fld id="{5BE346A1-DB03-4F8F-90BA-1CC82BDA6D99}" type="slidenum">
              <a:rPr lang="it-IT" smtClean="0"/>
              <a:t>13</a:t>
            </a:fld>
            <a:endParaRPr lang="it-IT"/>
          </a:p>
        </p:txBody>
      </p:sp>
    </p:spTree>
    <p:extLst>
      <p:ext uri="{BB962C8B-B14F-4D97-AF65-F5344CB8AC3E}">
        <p14:creationId xmlns:p14="http://schemas.microsoft.com/office/powerpoint/2010/main" val="225325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CF87164-A1D3-4D52-8BF8-6D8C1796AF48}"/>
              </a:ext>
            </a:extLst>
          </p:cNvPr>
          <p:cNvSpPr>
            <a:spLocks noGrp="1"/>
          </p:cNvSpPr>
          <p:nvPr>
            <p:ph type="title"/>
          </p:nvPr>
        </p:nvSpPr>
        <p:spPr/>
        <p:txBody>
          <a:bodyPr/>
          <a:lstStyle/>
          <a:p>
            <a:r>
              <a:rPr lang="it-IT" dirty="0"/>
              <a:t>Il ruolo del sistema monetario internazionale e della politica valutaria</a:t>
            </a:r>
          </a:p>
        </p:txBody>
      </p:sp>
      <p:sp>
        <p:nvSpPr>
          <p:cNvPr id="5" name="Segnaposto testo 4">
            <a:extLst>
              <a:ext uri="{FF2B5EF4-FFF2-40B4-BE49-F238E27FC236}">
                <a16:creationId xmlns:a16="http://schemas.microsoft.com/office/drawing/2014/main" id="{53DC7D43-13BF-4FE7-894B-63A1A1D77368}"/>
              </a:ext>
            </a:extLst>
          </p:cNvPr>
          <p:cNvSpPr>
            <a:spLocks noGrp="1"/>
          </p:cNvSpPr>
          <p:nvPr>
            <p:ph type="body" idx="1"/>
          </p:nvPr>
        </p:nvSpPr>
        <p:spPr/>
        <p:txBody>
          <a:bodyPr/>
          <a:lstStyle/>
          <a:p>
            <a:r>
              <a:rPr lang="it-IT" dirty="0"/>
              <a:t>Da </a:t>
            </a:r>
            <a:r>
              <a:rPr lang="it-IT" dirty="0" err="1"/>
              <a:t>Bretton</a:t>
            </a:r>
            <a:r>
              <a:rPr lang="it-IT" dirty="0"/>
              <a:t> </a:t>
            </a:r>
            <a:r>
              <a:rPr lang="it-IT"/>
              <a:t>Woods all’UEM</a:t>
            </a:r>
          </a:p>
        </p:txBody>
      </p:sp>
    </p:spTree>
    <p:extLst>
      <p:ext uri="{BB962C8B-B14F-4D97-AF65-F5344CB8AC3E}">
        <p14:creationId xmlns:p14="http://schemas.microsoft.com/office/powerpoint/2010/main" val="2768065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653013E-5C3B-45E1-8FE1-A6E2D5B8CAFA}"/>
              </a:ext>
            </a:extLst>
          </p:cNvPr>
          <p:cNvSpPr>
            <a:spLocks noGrp="1"/>
          </p:cNvSpPr>
          <p:nvPr>
            <p:ph type="title"/>
          </p:nvPr>
        </p:nvSpPr>
        <p:spPr/>
        <p:txBody>
          <a:bodyPr/>
          <a:lstStyle/>
          <a:p>
            <a:r>
              <a:rPr lang="it-IT" dirty="0"/>
              <a:t>Il sistema monetario internazionale</a:t>
            </a:r>
          </a:p>
        </p:txBody>
      </p:sp>
      <p:sp>
        <p:nvSpPr>
          <p:cNvPr id="3" name="Segnaposto contenuto 2">
            <a:extLst>
              <a:ext uri="{FF2B5EF4-FFF2-40B4-BE49-F238E27FC236}">
                <a16:creationId xmlns:a16="http://schemas.microsoft.com/office/drawing/2014/main" id="{0D0718C3-7AB9-4319-9DBD-ABB4E3750949}"/>
              </a:ext>
            </a:extLst>
          </p:cNvPr>
          <p:cNvSpPr>
            <a:spLocks noGrp="1"/>
          </p:cNvSpPr>
          <p:nvPr>
            <p:ph idx="1"/>
          </p:nvPr>
        </p:nvSpPr>
        <p:spPr/>
        <p:txBody>
          <a:bodyPr>
            <a:normAutofit/>
          </a:bodyPr>
          <a:lstStyle/>
          <a:p>
            <a:r>
              <a:rPr lang="it-IT" b="1" dirty="0"/>
              <a:t>Un sistema monetario internazionale è caratterizzato da regole e accordi in cinque aree</a:t>
            </a:r>
            <a:r>
              <a:rPr lang="it-IT" dirty="0"/>
              <a:t>:</a:t>
            </a:r>
          </a:p>
          <a:p>
            <a:pPr marL="342900" lvl="0" indent="-342900">
              <a:buAutoNum type="arabicParenR"/>
            </a:pPr>
            <a:r>
              <a:rPr lang="it-IT" dirty="0">
                <a:solidFill>
                  <a:srgbClr val="0070C0"/>
                </a:solidFill>
              </a:rPr>
              <a:t>Convertibilità delle valute </a:t>
            </a:r>
            <a:r>
              <a:rPr lang="it-IT" dirty="0"/>
              <a:t>(per «lubrificare» gli scambi internazionali)</a:t>
            </a:r>
          </a:p>
          <a:p>
            <a:pPr marL="342900" lvl="0" indent="-342900">
              <a:buAutoNum type="arabicParenR"/>
            </a:pPr>
            <a:r>
              <a:rPr lang="it-IT" dirty="0"/>
              <a:t>Proprietà del </a:t>
            </a:r>
            <a:r>
              <a:rPr lang="it-IT" dirty="0">
                <a:solidFill>
                  <a:srgbClr val="0070C0"/>
                </a:solidFill>
              </a:rPr>
              <a:t>regime di cambio</a:t>
            </a:r>
            <a:r>
              <a:rPr lang="it-IT" dirty="0"/>
              <a:t>.  </a:t>
            </a:r>
          </a:p>
          <a:p>
            <a:pPr marL="342900" lvl="0" indent="-342900">
              <a:buAutoNum type="arabicParenR"/>
            </a:pPr>
            <a:r>
              <a:rPr lang="it-IT" dirty="0">
                <a:solidFill>
                  <a:srgbClr val="0070C0"/>
                </a:solidFill>
              </a:rPr>
              <a:t>Criteri</a:t>
            </a:r>
            <a:r>
              <a:rPr lang="it-IT" dirty="0"/>
              <a:t> per l’aggiustamento delle </a:t>
            </a:r>
            <a:r>
              <a:rPr lang="it-IT" dirty="0">
                <a:solidFill>
                  <a:srgbClr val="0070C0"/>
                </a:solidFill>
              </a:rPr>
              <a:t>bilance dei pagamenti</a:t>
            </a:r>
            <a:r>
              <a:rPr lang="it-IT" dirty="0"/>
              <a:t>. </a:t>
            </a:r>
          </a:p>
          <a:p>
            <a:pPr marL="342900" lvl="0" indent="-342900">
              <a:buAutoNum type="arabicParenR"/>
            </a:pPr>
            <a:r>
              <a:rPr lang="it-IT" dirty="0"/>
              <a:t>Provvista di </a:t>
            </a:r>
            <a:r>
              <a:rPr lang="it-IT" dirty="0">
                <a:solidFill>
                  <a:srgbClr val="0070C0"/>
                </a:solidFill>
              </a:rPr>
              <a:t>riserve internazionali</a:t>
            </a:r>
          </a:p>
          <a:p>
            <a:pPr marL="342900" lvl="0" indent="-342900">
              <a:buAutoNum type="arabicParenR"/>
            </a:pPr>
            <a:r>
              <a:rPr lang="it-IT" dirty="0">
                <a:solidFill>
                  <a:srgbClr val="0070C0"/>
                </a:solidFill>
              </a:rPr>
              <a:t>Gestione e controllo del sistema</a:t>
            </a:r>
            <a:r>
              <a:rPr lang="it-IT" dirty="0"/>
              <a:t>.</a:t>
            </a:r>
          </a:p>
          <a:p>
            <a:pPr marL="0" indent="0">
              <a:buNone/>
            </a:pPr>
            <a:endParaRPr lang="it-IT" dirty="0"/>
          </a:p>
        </p:txBody>
      </p:sp>
      <p:sp>
        <p:nvSpPr>
          <p:cNvPr id="4" name="Segnaposto numero diapositiva 3">
            <a:extLst>
              <a:ext uri="{FF2B5EF4-FFF2-40B4-BE49-F238E27FC236}">
                <a16:creationId xmlns:a16="http://schemas.microsoft.com/office/drawing/2014/main" id="{DFFBD1E1-D367-435D-BE06-F40160B4CA3F}"/>
              </a:ext>
            </a:extLst>
          </p:cNvPr>
          <p:cNvSpPr>
            <a:spLocks noGrp="1"/>
          </p:cNvSpPr>
          <p:nvPr>
            <p:ph type="sldNum" sz="quarter" idx="12"/>
          </p:nvPr>
        </p:nvSpPr>
        <p:spPr/>
        <p:txBody>
          <a:bodyPr/>
          <a:lstStyle/>
          <a:p>
            <a:fld id="{5BE346A1-DB03-4F8F-90BA-1CC82BDA6D99}" type="slidenum">
              <a:rPr lang="it-IT" smtClean="0"/>
              <a:t>15</a:t>
            </a:fld>
            <a:endParaRPr lang="it-IT"/>
          </a:p>
        </p:txBody>
      </p:sp>
    </p:spTree>
    <p:extLst>
      <p:ext uri="{BB962C8B-B14F-4D97-AF65-F5344CB8AC3E}">
        <p14:creationId xmlns:p14="http://schemas.microsoft.com/office/powerpoint/2010/main" val="641786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E68638-C43C-4892-A8FA-B5A53FAC900C}"/>
              </a:ext>
            </a:extLst>
          </p:cNvPr>
          <p:cNvSpPr>
            <a:spLocks noGrp="1"/>
          </p:cNvSpPr>
          <p:nvPr>
            <p:ph type="title"/>
          </p:nvPr>
        </p:nvSpPr>
        <p:spPr/>
        <p:txBody>
          <a:bodyPr/>
          <a:lstStyle/>
          <a:p>
            <a:r>
              <a:rPr lang="it-IT" dirty="0"/>
              <a:t>E presentano alcune caratteristiche comuni</a:t>
            </a:r>
          </a:p>
        </p:txBody>
      </p:sp>
      <p:sp>
        <p:nvSpPr>
          <p:cNvPr id="3" name="Segnaposto contenuto 2">
            <a:extLst>
              <a:ext uri="{FF2B5EF4-FFF2-40B4-BE49-F238E27FC236}">
                <a16:creationId xmlns:a16="http://schemas.microsoft.com/office/drawing/2014/main" id="{20FD783B-6BBB-4812-9742-5901ACF33BBB}"/>
              </a:ext>
            </a:extLst>
          </p:cNvPr>
          <p:cNvSpPr>
            <a:spLocks noGrp="1"/>
          </p:cNvSpPr>
          <p:nvPr>
            <p:ph idx="1"/>
          </p:nvPr>
        </p:nvSpPr>
        <p:spPr/>
        <p:txBody>
          <a:bodyPr/>
          <a:lstStyle/>
          <a:p>
            <a:pPr marL="457200" indent="-457200">
              <a:buAutoNum type="arabicParenR"/>
            </a:pPr>
            <a:r>
              <a:rPr lang="it-IT" dirty="0"/>
              <a:t>Si basano su regole che implicano, in linea di principio, un </a:t>
            </a:r>
            <a:r>
              <a:rPr lang="it-IT" dirty="0">
                <a:solidFill>
                  <a:srgbClr val="FF0000"/>
                </a:solidFill>
              </a:rPr>
              <a:t>rapporto paritario</a:t>
            </a:r>
            <a:r>
              <a:rPr lang="it-IT" dirty="0"/>
              <a:t> tra i paesi partecipanti</a:t>
            </a:r>
          </a:p>
          <a:p>
            <a:pPr marL="457200" indent="-457200">
              <a:buAutoNum type="arabicParenR"/>
            </a:pPr>
            <a:r>
              <a:rPr lang="it-IT" dirty="0"/>
              <a:t>Promettono, per questo, </a:t>
            </a:r>
            <a:r>
              <a:rPr lang="it-IT" dirty="0">
                <a:solidFill>
                  <a:srgbClr val="FF0000"/>
                </a:solidFill>
              </a:rPr>
              <a:t>vantaggi</a:t>
            </a:r>
            <a:r>
              <a:rPr lang="it-IT" dirty="0"/>
              <a:t> a tutti i partecipanti</a:t>
            </a:r>
          </a:p>
          <a:p>
            <a:pPr marL="457200" indent="-457200">
              <a:buAutoNum type="arabicParenR"/>
            </a:pPr>
            <a:r>
              <a:rPr lang="it-IT" dirty="0"/>
              <a:t>Il diverso peso economico e politico  dei paesi partecipanti introduce tuttavia delle </a:t>
            </a:r>
            <a:r>
              <a:rPr lang="it-IT" dirty="0">
                <a:solidFill>
                  <a:srgbClr val="FF0000"/>
                </a:solidFill>
              </a:rPr>
              <a:t>asimmetrie</a:t>
            </a:r>
            <a:r>
              <a:rPr lang="it-IT" dirty="0"/>
              <a:t> nel funzionamento del sistema  </a:t>
            </a:r>
          </a:p>
          <a:p>
            <a:pPr marL="457200" indent="-457200">
              <a:buAutoNum type="arabicParenR"/>
            </a:pPr>
            <a:r>
              <a:rPr lang="it-IT" dirty="0"/>
              <a:t>Le asimmetrie tendono a creare </a:t>
            </a:r>
            <a:r>
              <a:rPr lang="it-IT" dirty="0">
                <a:solidFill>
                  <a:srgbClr val="FF0000"/>
                </a:solidFill>
              </a:rPr>
              <a:t>tensioni</a:t>
            </a:r>
            <a:r>
              <a:rPr lang="it-IT" dirty="0"/>
              <a:t> nel funzionamento del sistema e conflitti tra i partecipanti</a:t>
            </a:r>
          </a:p>
          <a:p>
            <a:pPr marL="457200" indent="-457200">
              <a:buAutoNum type="arabicParenR"/>
            </a:pPr>
            <a:r>
              <a:rPr lang="it-IT" dirty="0"/>
              <a:t>I conflitti tra i partecipanti generano immancabilmente </a:t>
            </a:r>
            <a:r>
              <a:rPr lang="it-IT" dirty="0">
                <a:solidFill>
                  <a:srgbClr val="FF0000"/>
                </a:solidFill>
              </a:rPr>
              <a:t>crisi</a:t>
            </a:r>
            <a:r>
              <a:rPr lang="it-IT" dirty="0"/>
              <a:t> internazionali</a:t>
            </a:r>
          </a:p>
          <a:p>
            <a:endParaRPr lang="it-IT" dirty="0"/>
          </a:p>
        </p:txBody>
      </p:sp>
    </p:spTree>
    <p:extLst>
      <p:ext uri="{BB962C8B-B14F-4D97-AF65-F5344CB8AC3E}">
        <p14:creationId xmlns:p14="http://schemas.microsoft.com/office/powerpoint/2010/main" val="19695879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9D048F-2B5D-4693-AA4F-3832A6F6F54A}"/>
              </a:ext>
            </a:extLst>
          </p:cNvPr>
          <p:cNvSpPr>
            <a:spLocks noGrp="1"/>
          </p:cNvSpPr>
          <p:nvPr>
            <p:ph type="title"/>
          </p:nvPr>
        </p:nvSpPr>
        <p:spPr/>
        <p:txBody>
          <a:bodyPr/>
          <a:lstStyle/>
          <a:p>
            <a:r>
              <a:rPr lang="it-IT" dirty="0"/>
              <a:t>Un esempio: regime di </a:t>
            </a:r>
            <a:r>
              <a:rPr lang="it-IT" dirty="0" err="1"/>
              <a:t>Bretton</a:t>
            </a:r>
            <a:r>
              <a:rPr lang="it-IT" dirty="0"/>
              <a:t> Woods 1947-1973</a:t>
            </a:r>
          </a:p>
        </p:txBody>
      </p:sp>
      <p:sp>
        <p:nvSpPr>
          <p:cNvPr id="3" name="Segnaposto contenuto 2">
            <a:extLst>
              <a:ext uri="{FF2B5EF4-FFF2-40B4-BE49-F238E27FC236}">
                <a16:creationId xmlns:a16="http://schemas.microsoft.com/office/drawing/2014/main" id="{C884EBA9-1577-49E2-83CB-A48B12F58C77}"/>
              </a:ext>
            </a:extLst>
          </p:cNvPr>
          <p:cNvSpPr>
            <a:spLocks noGrp="1"/>
          </p:cNvSpPr>
          <p:nvPr>
            <p:ph idx="1"/>
          </p:nvPr>
        </p:nvSpPr>
        <p:spPr/>
        <p:txBody>
          <a:bodyPr>
            <a:normAutofit fontScale="85000" lnSpcReduction="20000"/>
          </a:bodyPr>
          <a:lstStyle/>
          <a:p>
            <a:r>
              <a:rPr lang="it-IT" dirty="0"/>
              <a:t>730 delegati delle 44 nazioni diedero vita al sistema di </a:t>
            </a:r>
            <a:r>
              <a:rPr lang="it-IT" dirty="0" err="1"/>
              <a:t>Bretton</a:t>
            </a:r>
            <a:r>
              <a:rPr lang="it-IT" dirty="0"/>
              <a:t> Woods, fondando il FMI e  la Banca Mondiale e dando avvio al GATT (poi diventato WTO nel 1994)</a:t>
            </a:r>
            <a:endParaRPr lang="it-IT" b="1" dirty="0"/>
          </a:p>
          <a:p>
            <a:r>
              <a:rPr lang="it-IT" b="1" dirty="0"/>
              <a:t>Temi e obiettivi della Conferenza di </a:t>
            </a:r>
            <a:r>
              <a:rPr lang="it-IT" b="1" dirty="0" err="1"/>
              <a:t>Bretton</a:t>
            </a:r>
            <a:r>
              <a:rPr lang="it-IT" b="1" dirty="0"/>
              <a:t> Woods</a:t>
            </a:r>
          </a:p>
          <a:p>
            <a:pPr marL="342900" indent="-342900">
              <a:buAutoNum type="arabicParenR"/>
            </a:pPr>
            <a:r>
              <a:rPr lang="it-IT" dirty="0"/>
              <a:t>Fare i conti con l’eredità del </a:t>
            </a:r>
            <a:r>
              <a:rPr lang="it-IT" i="1" dirty="0" err="1">
                <a:solidFill>
                  <a:srgbClr val="FF0000"/>
                </a:solidFill>
              </a:rPr>
              <a:t>gold</a:t>
            </a:r>
            <a:r>
              <a:rPr lang="it-IT" i="1" dirty="0">
                <a:solidFill>
                  <a:srgbClr val="FF0000"/>
                </a:solidFill>
              </a:rPr>
              <a:t> standard</a:t>
            </a:r>
          </a:p>
          <a:p>
            <a:pPr marL="342900" indent="-342900">
              <a:buAutoNum type="arabicParenR"/>
            </a:pPr>
            <a:r>
              <a:rPr lang="it-IT" dirty="0"/>
              <a:t>Fare i conti con il caos nelle relazioni economiche internazionali e con le </a:t>
            </a:r>
            <a:r>
              <a:rPr lang="it-IT" dirty="0">
                <a:solidFill>
                  <a:srgbClr val="FF0000"/>
                </a:solidFill>
              </a:rPr>
              <a:t>crisi monetarie catastrofiche </a:t>
            </a:r>
            <a:r>
              <a:rPr lang="it-IT" dirty="0"/>
              <a:t>tra le due guerre mondiali</a:t>
            </a:r>
          </a:p>
          <a:p>
            <a:pPr marL="342900" indent="-342900">
              <a:buAutoNum type="arabicParenR"/>
            </a:pPr>
            <a:r>
              <a:rPr lang="it-IT" dirty="0">
                <a:solidFill>
                  <a:srgbClr val="FF0000"/>
                </a:solidFill>
              </a:rPr>
              <a:t>Disegnare un sistema monetario internazionale </a:t>
            </a:r>
            <a:r>
              <a:rPr lang="it-IT" dirty="0"/>
              <a:t>capace di favorire gli scambi commerciali tra i paesi, permettendo al contempo la difesa degli obiettivi interni della crescita economica e della piena occupazione.</a:t>
            </a:r>
          </a:p>
          <a:p>
            <a:pPr marL="0" indent="0">
              <a:buNone/>
            </a:pPr>
            <a:endParaRPr lang="it-IT" dirty="0"/>
          </a:p>
          <a:p>
            <a:pPr marL="0" indent="0">
              <a:buNone/>
            </a:pPr>
            <a:r>
              <a:rPr lang="it-IT" dirty="0"/>
              <a:t>A </a:t>
            </a:r>
            <a:r>
              <a:rPr lang="it-IT" dirty="0" err="1"/>
              <a:t>Bretton</a:t>
            </a:r>
            <a:r>
              <a:rPr lang="it-IT" dirty="0"/>
              <a:t> Woods si accetta il principio della </a:t>
            </a:r>
            <a:r>
              <a:rPr lang="it-IT" dirty="0">
                <a:solidFill>
                  <a:srgbClr val="FF0000"/>
                </a:solidFill>
              </a:rPr>
              <a:t>convertibilità</a:t>
            </a:r>
            <a:r>
              <a:rPr lang="it-IT" dirty="0"/>
              <a:t> delle valute per </a:t>
            </a:r>
            <a:r>
              <a:rPr lang="it-IT" u="sng" dirty="0"/>
              <a:t>i saldi di conto corrente della bilancia dei pagamenti</a:t>
            </a:r>
            <a:r>
              <a:rPr lang="it-IT" dirty="0"/>
              <a:t> </a:t>
            </a:r>
            <a:r>
              <a:rPr lang="it-IT" dirty="0">
                <a:solidFill>
                  <a:srgbClr val="FF0000"/>
                </a:solidFill>
              </a:rPr>
              <a:t>ma non per i saldi del </a:t>
            </a:r>
            <a:r>
              <a:rPr lang="it-IT" b="1" dirty="0">
                <a:solidFill>
                  <a:srgbClr val="FF0000"/>
                </a:solidFill>
              </a:rPr>
              <a:t>conto finanziario</a:t>
            </a:r>
          </a:p>
          <a:p>
            <a:pPr marL="342900" indent="-342900">
              <a:buAutoNum type="arabicParenR"/>
            </a:pPr>
            <a:endParaRPr lang="it-IT" dirty="0"/>
          </a:p>
          <a:p>
            <a:endParaRPr lang="it-IT" dirty="0"/>
          </a:p>
        </p:txBody>
      </p:sp>
      <p:sp>
        <p:nvSpPr>
          <p:cNvPr id="4" name="Segnaposto numero diapositiva 3">
            <a:extLst>
              <a:ext uri="{FF2B5EF4-FFF2-40B4-BE49-F238E27FC236}">
                <a16:creationId xmlns:a16="http://schemas.microsoft.com/office/drawing/2014/main" id="{967ABB98-DD32-4270-AF1F-C283046D9CE2}"/>
              </a:ext>
            </a:extLst>
          </p:cNvPr>
          <p:cNvSpPr>
            <a:spLocks noGrp="1"/>
          </p:cNvSpPr>
          <p:nvPr>
            <p:ph type="sldNum" sz="quarter" idx="12"/>
          </p:nvPr>
        </p:nvSpPr>
        <p:spPr/>
        <p:txBody>
          <a:bodyPr/>
          <a:lstStyle/>
          <a:p>
            <a:fld id="{5BE346A1-DB03-4F8F-90BA-1CC82BDA6D99}" type="slidenum">
              <a:rPr lang="it-IT" smtClean="0"/>
              <a:t>17</a:t>
            </a:fld>
            <a:endParaRPr lang="it-IT"/>
          </a:p>
        </p:txBody>
      </p:sp>
      <p:sp>
        <p:nvSpPr>
          <p:cNvPr id="5" name="Freccia in giù 4">
            <a:extLst>
              <a:ext uri="{FF2B5EF4-FFF2-40B4-BE49-F238E27FC236}">
                <a16:creationId xmlns:a16="http://schemas.microsoft.com/office/drawing/2014/main" id="{47CA16A3-1580-4DAB-9177-E9610CFE09F4}"/>
              </a:ext>
            </a:extLst>
          </p:cNvPr>
          <p:cNvSpPr/>
          <p:nvPr/>
        </p:nvSpPr>
        <p:spPr>
          <a:xfrm>
            <a:off x="5312229" y="4715691"/>
            <a:ext cx="496388" cy="2830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3505171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170B2E-2044-4A6C-ADBC-C87B1265DE51}"/>
              </a:ext>
            </a:extLst>
          </p:cNvPr>
          <p:cNvSpPr>
            <a:spLocks noGrp="1"/>
          </p:cNvSpPr>
          <p:nvPr>
            <p:ph type="title"/>
          </p:nvPr>
        </p:nvSpPr>
        <p:spPr/>
        <p:txBody>
          <a:bodyPr>
            <a:normAutofit fontScale="90000"/>
          </a:bodyPr>
          <a:lstStyle/>
          <a:p>
            <a:r>
              <a:rPr lang="it-IT" dirty="0"/>
              <a:t>… e la crisi di </a:t>
            </a:r>
            <a:r>
              <a:rPr lang="it-IT" dirty="0" err="1"/>
              <a:t>Bretton</a:t>
            </a:r>
            <a:r>
              <a:rPr lang="it-IT" dirty="0"/>
              <a:t> Woods cambia il panorama dei regimi di cambio e della globalizzazione… </a:t>
            </a:r>
          </a:p>
        </p:txBody>
      </p:sp>
      <p:sp>
        <p:nvSpPr>
          <p:cNvPr id="3" name="Segnaposto contenuto 2">
            <a:extLst>
              <a:ext uri="{FF2B5EF4-FFF2-40B4-BE49-F238E27FC236}">
                <a16:creationId xmlns:a16="http://schemas.microsoft.com/office/drawing/2014/main" id="{AE11364A-663B-4C2B-976C-8CAAD4D1425E}"/>
              </a:ext>
            </a:extLst>
          </p:cNvPr>
          <p:cNvSpPr>
            <a:spLocks noGrp="1"/>
          </p:cNvSpPr>
          <p:nvPr>
            <p:ph idx="1"/>
          </p:nvPr>
        </p:nvSpPr>
        <p:spPr/>
        <p:txBody>
          <a:bodyPr>
            <a:normAutofit fontScale="92500" lnSpcReduction="20000"/>
          </a:bodyPr>
          <a:lstStyle/>
          <a:p>
            <a:pPr>
              <a:buFont typeface="Wingdings" panose="05000000000000000000" pitchFamily="2" charset="2"/>
              <a:buChar char="Ø"/>
            </a:pPr>
            <a:r>
              <a:rPr lang="it-IT" b="1" dirty="0">
                <a:solidFill>
                  <a:srgbClr val="FF0000"/>
                </a:solidFill>
              </a:rPr>
              <a:t>15 agosto 1971 </a:t>
            </a:r>
            <a:r>
              <a:rPr lang="it-IT" dirty="0"/>
              <a:t>Richard Nixon annuncia l’impossibilità di garantire la convertibilità del dollaro in oro… si chiude l’era dei cambi fissi e si inaugura l’era dei cambi flessibili e delle </a:t>
            </a:r>
            <a:r>
              <a:rPr lang="it-IT" b="1" dirty="0"/>
              <a:t>aree valutarie</a:t>
            </a:r>
            <a:r>
              <a:rPr lang="it-IT" dirty="0"/>
              <a:t>.</a:t>
            </a:r>
          </a:p>
          <a:p>
            <a:r>
              <a:rPr lang="it-IT" b="1" dirty="0">
                <a:solidFill>
                  <a:srgbClr val="FF0000"/>
                </a:solidFill>
              </a:rPr>
              <a:t>10 Aprile 1972</a:t>
            </a:r>
            <a:r>
              <a:rPr lang="it-IT" dirty="0"/>
              <a:t>: </a:t>
            </a:r>
            <a:r>
              <a:rPr lang="it-IT" b="1" dirty="0"/>
              <a:t>Serpente Monetario Europeo</a:t>
            </a:r>
            <a:r>
              <a:rPr lang="it-IT" dirty="0"/>
              <a:t>. Accordo tra i Paesi dell’allora CEE (Germania Ovest, Francia, Italia, Benelux) e successivamente UK, EIRE, Danimarca e Norvegia per mantenere entro </a:t>
            </a:r>
            <a:r>
              <a:rPr lang="it-IT" dirty="0">
                <a:solidFill>
                  <a:srgbClr val="0070C0"/>
                </a:solidFill>
              </a:rPr>
              <a:t>bande di oscillazione </a:t>
            </a:r>
            <a:r>
              <a:rPr lang="it-IT" dirty="0"/>
              <a:t>(+/-2,5%) i </a:t>
            </a:r>
            <a:r>
              <a:rPr lang="it-IT" dirty="0" err="1"/>
              <a:t>TdC</a:t>
            </a:r>
            <a:r>
              <a:rPr lang="it-IT" dirty="0"/>
              <a:t> tra i paesi aderenti e al +/- 4,5% i </a:t>
            </a:r>
            <a:r>
              <a:rPr lang="it-IT" dirty="0" err="1"/>
              <a:t>TdC</a:t>
            </a:r>
            <a:r>
              <a:rPr lang="it-IT" dirty="0"/>
              <a:t> con il dollaro.</a:t>
            </a:r>
          </a:p>
          <a:p>
            <a:r>
              <a:rPr lang="it-IT" b="1" dirty="0">
                <a:solidFill>
                  <a:srgbClr val="FF0000"/>
                </a:solidFill>
              </a:rPr>
              <a:t>1979</a:t>
            </a:r>
            <a:r>
              <a:rPr lang="it-IT" dirty="0"/>
              <a:t>: </a:t>
            </a:r>
            <a:r>
              <a:rPr lang="it-IT" b="1" dirty="0"/>
              <a:t>SM</a:t>
            </a:r>
            <a:r>
              <a:rPr lang="it-IT" dirty="0"/>
              <a:t>E (Sistema Monetario Europeo), un sistema di </a:t>
            </a:r>
            <a:r>
              <a:rPr lang="it-IT" dirty="0">
                <a:solidFill>
                  <a:srgbClr val="0070C0"/>
                </a:solidFill>
              </a:rPr>
              <a:t>cambi fissi </a:t>
            </a:r>
            <a:r>
              <a:rPr lang="it-IT" dirty="0"/>
              <a:t>tra i paesi CEE con </a:t>
            </a:r>
            <a:r>
              <a:rPr lang="it-IT" dirty="0">
                <a:solidFill>
                  <a:srgbClr val="0070C0"/>
                </a:solidFill>
              </a:rPr>
              <a:t>bande di oscillazione differenziate</a:t>
            </a:r>
            <a:r>
              <a:rPr lang="it-IT" dirty="0"/>
              <a:t> di +/- 2,5% o +/- 6%, e la nascita dell’ECU (</a:t>
            </a:r>
            <a:r>
              <a:rPr lang="it-IT" dirty="0">
                <a:solidFill>
                  <a:srgbClr val="0070C0"/>
                </a:solidFill>
              </a:rPr>
              <a:t>moneta virtuale</a:t>
            </a:r>
            <a:r>
              <a:rPr lang="it-IT" dirty="0"/>
              <a:t>). Entra in crisi con </a:t>
            </a:r>
            <a:r>
              <a:rPr lang="it-IT" b="1" dirty="0"/>
              <a:t>l’attacco speculativo </a:t>
            </a:r>
            <a:r>
              <a:rPr lang="it-IT" dirty="0"/>
              <a:t>alla lira e alla sterlina del 16 settembre 1992.</a:t>
            </a:r>
          </a:p>
          <a:p>
            <a:r>
              <a:rPr lang="it-IT" b="1" dirty="0">
                <a:solidFill>
                  <a:srgbClr val="FF0000"/>
                </a:solidFill>
              </a:rPr>
              <a:t>1992</a:t>
            </a:r>
            <a:r>
              <a:rPr lang="it-IT" dirty="0"/>
              <a:t>: </a:t>
            </a:r>
            <a:r>
              <a:rPr lang="it-IT" b="1" dirty="0"/>
              <a:t>Trattato di Maastricht</a:t>
            </a:r>
            <a:r>
              <a:rPr lang="it-IT" dirty="0"/>
              <a:t>. Nasce l’EURO … che inizia a circolare nel 2002.</a:t>
            </a:r>
          </a:p>
        </p:txBody>
      </p:sp>
      <p:sp>
        <p:nvSpPr>
          <p:cNvPr id="4" name="Segnaposto numero diapositiva 3">
            <a:extLst>
              <a:ext uri="{FF2B5EF4-FFF2-40B4-BE49-F238E27FC236}">
                <a16:creationId xmlns:a16="http://schemas.microsoft.com/office/drawing/2014/main" id="{6C2E4D0B-47B9-40A3-AB36-95FEBCC59BA4}"/>
              </a:ext>
            </a:extLst>
          </p:cNvPr>
          <p:cNvSpPr>
            <a:spLocks noGrp="1"/>
          </p:cNvSpPr>
          <p:nvPr>
            <p:ph type="sldNum" sz="quarter" idx="12"/>
          </p:nvPr>
        </p:nvSpPr>
        <p:spPr/>
        <p:txBody>
          <a:bodyPr/>
          <a:lstStyle/>
          <a:p>
            <a:fld id="{5BE346A1-DB03-4F8F-90BA-1CC82BDA6D99}" type="slidenum">
              <a:rPr lang="it-IT" smtClean="0"/>
              <a:t>18</a:t>
            </a:fld>
            <a:endParaRPr lang="it-IT"/>
          </a:p>
        </p:txBody>
      </p:sp>
    </p:spTree>
    <p:extLst>
      <p:ext uri="{BB962C8B-B14F-4D97-AF65-F5344CB8AC3E}">
        <p14:creationId xmlns:p14="http://schemas.microsoft.com/office/powerpoint/2010/main" val="10090488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2EFA2EB5-EB0A-446F-895F-18FB23212638}"/>
              </a:ext>
            </a:extLst>
          </p:cNvPr>
          <p:cNvSpPr>
            <a:spLocks noGrp="1"/>
          </p:cNvSpPr>
          <p:nvPr>
            <p:ph type="title"/>
          </p:nvPr>
        </p:nvSpPr>
        <p:spPr/>
        <p:txBody>
          <a:bodyPr/>
          <a:lstStyle/>
          <a:p>
            <a:r>
              <a:rPr lang="it-IT" dirty="0"/>
              <a:t>Qualche concetto di base (un riassunto)</a:t>
            </a:r>
          </a:p>
        </p:txBody>
      </p:sp>
      <p:sp>
        <p:nvSpPr>
          <p:cNvPr id="6" name="Segnaposto contenuto 5">
            <a:extLst>
              <a:ext uri="{FF2B5EF4-FFF2-40B4-BE49-F238E27FC236}">
                <a16:creationId xmlns:a16="http://schemas.microsoft.com/office/drawing/2014/main" id="{2F141274-E345-4C04-9544-7366A200D479}"/>
              </a:ext>
            </a:extLst>
          </p:cNvPr>
          <p:cNvSpPr>
            <a:spLocks noGrp="1"/>
          </p:cNvSpPr>
          <p:nvPr>
            <p:ph idx="1"/>
          </p:nvPr>
        </p:nvSpPr>
        <p:spPr>
          <a:xfrm>
            <a:off x="838200" y="1825625"/>
            <a:ext cx="10515600" cy="4579116"/>
          </a:xfrm>
        </p:spPr>
        <p:txBody>
          <a:bodyPr>
            <a:normAutofit fontScale="77500" lnSpcReduction="20000"/>
          </a:bodyPr>
          <a:lstStyle/>
          <a:p>
            <a:r>
              <a:rPr lang="it-IT" dirty="0"/>
              <a:t>Abbiamo visto che la finanziarizzazione degli scambi internazionali caratterizza l’epoca attuale, ma la mobilità dei capitali in presenza di cambi flessibili può essere fonte di crisi ricorrenti</a:t>
            </a:r>
          </a:p>
          <a:p>
            <a:r>
              <a:rPr lang="it-IT" dirty="0"/>
              <a:t>Per far questo riprendiamo alcuni concetti: la questione della </a:t>
            </a:r>
            <a:r>
              <a:rPr lang="it-IT" u="sng" dirty="0"/>
              <a:t>bilancia dei pagamenti </a:t>
            </a:r>
            <a:r>
              <a:rPr lang="it-IT" dirty="0"/>
              <a:t>e del </a:t>
            </a:r>
            <a:r>
              <a:rPr lang="it-IT" u="sng" dirty="0"/>
              <a:t>tasso di cambio</a:t>
            </a:r>
            <a:r>
              <a:rPr lang="it-IT" dirty="0"/>
              <a:t>.</a:t>
            </a:r>
          </a:p>
          <a:p>
            <a:r>
              <a:rPr lang="it-IT" dirty="0"/>
              <a:t>Gli scambi sono registrati all’interno di uno schema contabile che è la Bilancia dei Pagamenti. La Bilancia dei Pagamenti è costituita da tre sezioni:</a:t>
            </a:r>
          </a:p>
          <a:p>
            <a:r>
              <a:rPr lang="it-IT" dirty="0"/>
              <a:t>1. </a:t>
            </a:r>
            <a:r>
              <a:rPr lang="it-IT" dirty="0">
                <a:solidFill>
                  <a:srgbClr val="FF0000"/>
                </a:solidFill>
              </a:rPr>
              <a:t>Conto Corrente</a:t>
            </a:r>
            <a:r>
              <a:rPr lang="it-IT" dirty="0"/>
              <a:t>;</a:t>
            </a:r>
          </a:p>
          <a:p>
            <a:r>
              <a:rPr lang="it-IT" dirty="0"/>
              <a:t>2. </a:t>
            </a:r>
            <a:r>
              <a:rPr lang="it-IT" dirty="0">
                <a:solidFill>
                  <a:srgbClr val="FF0000"/>
                </a:solidFill>
              </a:rPr>
              <a:t>Conto Capitale</a:t>
            </a:r>
            <a:r>
              <a:rPr lang="it-IT" dirty="0"/>
              <a:t>;</a:t>
            </a:r>
          </a:p>
          <a:p>
            <a:r>
              <a:rPr lang="it-IT" dirty="0"/>
              <a:t>3. </a:t>
            </a:r>
            <a:r>
              <a:rPr lang="it-IT" dirty="0">
                <a:solidFill>
                  <a:srgbClr val="FF0000"/>
                </a:solidFill>
              </a:rPr>
              <a:t>Conto Finanziario</a:t>
            </a:r>
            <a:r>
              <a:rPr lang="it-IT" dirty="0"/>
              <a:t>.</a:t>
            </a:r>
          </a:p>
          <a:p>
            <a:r>
              <a:rPr lang="it-IT" dirty="0"/>
              <a:t>All’interno della sezione di Conto Corrente (</a:t>
            </a:r>
            <a:r>
              <a:rPr lang="it-IT" b="1" dirty="0"/>
              <a:t>PC</a:t>
            </a:r>
            <a:r>
              <a:rPr lang="it-IT" dirty="0"/>
              <a:t>) troviamo la </a:t>
            </a:r>
            <a:r>
              <a:rPr lang="it-IT" b="1" dirty="0"/>
              <a:t>Bilancia Commerciale</a:t>
            </a:r>
            <a:r>
              <a:rPr lang="it-IT" dirty="0"/>
              <a:t>.</a:t>
            </a:r>
          </a:p>
          <a:p>
            <a:r>
              <a:rPr lang="it-IT" dirty="0"/>
              <a:t>La differenza tra il saldo del Conto Finanziario (</a:t>
            </a:r>
            <a:r>
              <a:rPr lang="it-IT" b="1" dirty="0"/>
              <a:t>SMKF</a:t>
            </a:r>
            <a:r>
              <a:rPr lang="it-IT" dirty="0"/>
              <a:t>) e quello del Conto Corrente e del Conto Capitale sarà uguale a zero, a meno di Errori e Omissioni (spesso molto ampi) e delle riserve ufficiali.</a:t>
            </a:r>
          </a:p>
        </p:txBody>
      </p:sp>
      <p:sp>
        <p:nvSpPr>
          <p:cNvPr id="4" name="Segnaposto numero diapositiva 3">
            <a:extLst>
              <a:ext uri="{FF2B5EF4-FFF2-40B4-BE49-F238E27FC236}">
                <a16:creationId xmlns:a16="http://schemas.microsoft.com/office/drawing/2014/main" id="{9754E37B-8DB7-42DC-82A2-7EF059DB992B}"/>
              </a:ext>
            </a:extLst>
          </p:cNvPr>
          <p:cNvSpPr>
            <a:spLocks noGrp="1"/>
          </p:cNvSpPr>
          <p:nvPr>
            <p:ph type="sldNum" sz="quarter" idx="12"/>
          </p:nvPr>
        </p:nvSpPr>
        <p:spPr/>
        <p:txBody>
          <a:bodyPr/>
          <a:lstStyle/>
          <a:p>
            <a:fld id="{5BE346A1-DB03-4F8F-90BA-1CC82BDA6D99}" type="slidenum">
              <a:rPr lang="it-IT" smtClean="0"/>
              <a:t>19</a:t>
            </a:fld>
            <a:endParaRPr lang="it-IT"/>
          </a:p>
        </p:txBody>
      </p:sp>
      <p:sp>
        <p:nvSpPr>
          <p:cNvPr id="7" name="Parentesi graffa chiusa 6">
            <a:extLst>
              <a:ext uri="{FF2B5EF4-FFF2-40B4-BE49-F238E27FC236}">
                <a16:creationId xmlns:a16="http://schemas.microsoft.com/office/drawing/2014/main" id="{ECD17CCE-CAAE-4058-BF6C-3FA78CB842D1}"/>
              </a:ext>
            </a:extLst>
          </p:cNvPr>
          <p:cNvSpPr/>
          <p:nvPr/>
        </p:nvSpPr>
        <p:spPr>
          <a:xfrm>
            <a:off x="3618599" y="3941380"/>
            <a:ext cx="173421" cy="847396"/>
          </a:xfrm>
          <a:prstGeom prst="righ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8" name="Rettangolo 7">
            <a:extLst>
              <a:ext uri="{FF2B5EF4-FFF2-40B4-BE49-F238E27FC236}">
                <a16:creationId xmlns:a16="http://schemas.microsoft.com/office/drawing/2014/main" id="{8C99D0C6-E3B4-4A57-AEFF-96CD983913AC}"/>
              </a:ext>
            </a:extLst>
          </p:cNvPr>
          <p:cNvSpPr/>
          <p:nvPr/>
        </p:nvSpPr>
        <p:spPr>
          <a:xfrm>
            <a:off x="4136643" y="4115183"/>
            <a:ext cx="1641796" cy="369332"/>
          </a:xfrm>
          <a:prstGeom prst="rect">
            <a:avLst/>
          </a:prstGeom>
          <a:ln>
            <a:solidFill>
              <a:srgbClr val="FF0000"/>
            </a:solidFill>
          </a:ln>
        </p:spPr>
        <p:txBody>
          <a:bodyPr wrap="none">
            <a:spAutoFit/>
          </a:bodyPr>
          <a:lstStyle/>
          <a:p>
            <a:r>
              <a:rPr lang="it-IT" dirty="0">
                <a:latin typeface="CIDFont+F3"/>
              </a:rPr>
              <a:t>BP = PC + SMKF</a:t>
            </a:r>
            <a:endParaRPr lang="it-IT" dirty="0"/>
          </a:p>
        </p:txBody>
      </p:sp>
    </p:spTree>
    <p:extLst>
      <p:ext uri="{BB962C8B-B14F-4D97-AF65-F5344CB8AC3E}">
        <p14:creationId xmlns:p14="http://schemas.microsoft.com/office/powerpoint/2010/main" val="351244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C02BB29-C5B7-42B9-A834-9052A4D9F0B8}"/>
              </a:ext>
            </a:extLst>
          </p:cNvPr>
          <p:cNvSpPr>
            <a:spLocks noGrp="1"/>
          </p:cNvSpPr>
          <p:nvPr>
            <p:ph type="title"/>
          </p:nvPr>
        </p:nvSpPr>
        <p:spPr/>
        <p:txBody>
          <a:bodyPr/>
          <a:lstStyle/>
          <a:p>
            <a:r>
              <a:rPr lang="it-IT" dirty="0"/>
              <a:t>L’integrazione finanziaria internazionale…</a:t>
            </a:r>
          </a:p>
        </p:txBody>
      </p:sp>
      <p:sp>
        <p:nvSpPr>
          <p:cNvPr id="3" name="Segnaposto contenuto 2">
            <a:extLst>
              <a:ext uri="{FF2B5EF4-FFF2-40B4-BE49-F238E27FC236}">
                <a16:creationId xmlns:a16="http://schemas.microsoft.com/office/drawing/2014/main" id="{EBC7460E-EEC4-4683-8F70-1120D7174F84}"/>
              </a:ext>
            </a:extLst>
          </p:cNvPr>
          <p:cNvSpPr>
            <a:spLocks noGrp="1"/>
          </p:cNvSpPr>
          <p:nvPr>
            <p:ph idx="1"/>
          </p:nvPr>
        </p:nvSpPr>
        <p:spPr/>
        <p:txBody>
          <a:bodyPr>
            <a:normAutofit fontScale="92500" lnSpcReduction="10000"/>
          </a:bodyPr>
          <a:lstStyle/>
          <a:p>
            <a:r>
              <a:rPr lang="it-IT" dirty="0"/>
              <a:t>Dal seminario della dott.ssa Pedron abbiamo compreso che il </a:t>
            </a:r>
            <a:r>
              <a:rPr lang="it-IT" b="1" dirty="0"/>
              <a:t>coordinamento</a:t>
            </a:r>
            <a:r>
              <a:rPr lang="it-IT" dirty="0"/>
              <a:t> nella gestione delle politiche per il lavoro e la formazione è fondamentale per la buona riuscita degli interventi</a:t>
            </a:r>
          </a:p>
          <a:p>
            <a:r>
              <a:rPr lang="it-IT" u="sng" dirty="0"/>
              <a:t>A livello internazionale</a:t>
            </a:r>
            <a:r>
              <a:rPr lang="it-IT" dirty="0"/>
              <a:t> il coordinamento è ancora più importante, quando il </a:t>
            </a:r>
            <a:r>
              <a:rPr lang="it-IT" b="1" dirty="0"/>
              <a:t>grado di apertura dei sistemi economici è elevato </a:t>
            </a:r>
            <a:r>
              <a:rPr lang="it-IT" dirty="0"/>
              <a:t>e questo avviene in modo maggiore per le economie più piccole: il livello di tassazione ottimale dipende infatti dal grado di mobilità internazionale della base imponibile</a:t>
            </a:r>
          </a:p>
          <a:p>
            <a:r>
              <a:rPr lang="it-IT" dirty="0"/>
              <a:t>Il </a:t>
            </a:r>
            <a:r>
              <a:rPr lang="it-IT" b="1" dirty="0"/>
              <a:t>canale esterno della politica monetaria </a:t>
            </a:r>
            <a:r>
              <a:rPr lang="it-IT" dirty="0"/>
              <a:t>(quello del cambio) varia a seconda dell’apertura commerciale</a:t>
            </a:r>
          </a:p>
          <a:p>
            <a:r>
              <a:rPr lang="it-IT" dirty="0"/>
              <a:t>Infine, la </a:t>
            </a:r>
            <a:r>
              <a:rPr lang="it-IT" b="1" dirty="0"/>
              <a:t>mobilità internazionale dei capitali </a:t>
            </a:r>
            <a:r>
              <a:rPr lang="it-IT" dirty="0"/>
              <a:t>permette una migliore allocazione del risparmio, quindi una maggiore crescita</a:t>
            </a:r>
          </a:p>
        </p:txBody>
      </p:sp>
      <p:sp>
        <p:nvSpPr>
          <p:cNvPr id="4" name="Segnaposto numero diapositiva 3">
            <a:extLst>
              <a:ext uri="{FF2B5EF4-FFF2-40B4-BE49-F238E27FC236}">
                <a16:creationId xmlns:a16="http://schemas.microsoft.com/office/drawing/2014/main" id="{0E2D40D0-9B75-4F2F-9B87-0146143EC90A}"/>
              </a:ext>
            </a:extLst>
          </p:cNvPr>
          <p:cNvSpPr>
            <a:spLocks noGrp="1"/>
          </p:cNvSpPr>
          <p:nvPr>
            <p:ph type="sldNum" sz="quarter" idx="12"/>
          </p:nvPr>
        </p:nvSpPr>
        <p:spPr/>
        <p:txBody>
          <a:bodyPr/>
          <a:lstStyle/>
          <a:p>
            <a:fld id="{5BE346A1-DB03-4F8F-90BA-1CC82BDA6D99}" type="slidenum">
              <a:rPr lang="it-IT" smtClean="0"/>
              <a:t>2</a:t>
            </a:fld>
            <a:endParaRPr lang="it-IT"/>
          </a:p>
        </p:txBody>
      </p:sp>
    </p:spTree>
    <p:extLst>
      <p:ext uri="{BB962C8B-B14F-4D97-AF65-F5344CB8AC3E}">
        <p14:creationId xmlns:p14="http://schemas.microsoft.com/office/powerpoint/2010/main" val="473264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111317F-C7BE-4ACB-9799-4B9E626992CD}"/>
              </a:ext>
            </a:extLst>
          </p:cNvPr>
          <p:cNvSpPr>
            <a:spLocks noGrp="1"/>
          </p:cNvSpPr>
          <p:nvPr>
            <p:ph type="title"/>
          </p:nvPr>
        </p:nvSpPr>
        <p:spPr/>
        <p:txBody>
          <a:bodyPr/>
          <a:lstStyle/>
          <a:p>
            <a:r>
              <a:rPr lang="it-IT" dirty="0"/>
              <a:t>La bilancia dei Pagamenti – Italia 2023 (</a:t>
            </a:r>
            <a:r>
              <a:rPr lang="it-IT" dirty="0" err="1">
                <a:hlinkClick r:id="rId2"/>
              </a:rPr>
              <a:t>BdI</a:t>
            </a:r>
            <a:r>
              <a:rPr lang="it-IT" dirty="0"/>
              <a:t>)</a:t>
            </a:r>
          </a:p>
        </p:txBody>
      </p:sp>
      <p:sp>
        <p:nvSpPr>
          <p:cNvPr id="4" name="Segnaposto numero diapositiva 3">
            <a:extLst>
              <a:ext uri="{FF2B5EF4-FFF2-40B4-BE49-F238E27FC236}">
                <a16:creationId xmlns:a16="http://schemas.microsoft.com/office/drawing/2014/main" id="{74464334-EF93-434E-AFB7-38FAD571D1E8}"/>
              </a:ext>
            </a:extLst>
          </p:cNvPr>
          <p:cNvSpPr>
            <a:spLocks noGrp="1"/>
          </p:cNvSpPr>
          <p:nvPr>
            <p:ph type="sldNum" sz="quarter" idx="12"/>
          </p:nvPr>
        </p:nvSpPr>
        <p:spPr/>
        <p:txBody>
          <a:bodyPr/>
          <a:lstStyle/>
          <a:p>
            <a:fld id="{5BE346A1-DB03-4F8F-90BA-1CC82BDA6D99}" type="slidenum">
              <a:rPr lang="it-IT" smtClean="0"/>
              <a:t>20</a:t>
            </a:fld>
            <a:endParaRPr lang="it-IT" dirty="0"/>
          </a:p>
        </p:txBody>
      </p:sp>
      <p:pic>
        <p:nvPicPr>
          <p:cNvPr id="5" name="Immagine 4">
            <a:extLst>
              <a:ext uri="{FF2B5EF4-FFF2-40B4-BE49-F238E27FC236}">
                <a16:creationId xmlns:a16="http://schemas.microsoft.com/office/drawing/2014/main" id="{2214CB02-8449-4035-84F5-BA1F4BC1800B}"/>
              </a:ext>
            </a:extLst>
          </p:cNvPr>
          <p:cNvPicPr>
            <a:picLocks noChangeAspect="1"/>
          </p:cNvPicPr>
          <p:nvPr/>
        </p:nvPicPr>
        <p:blipFill>
          <a:blip r:embed="rId3"/>
          <a:stretch>
            <a:fillRect/>
          </a:stretch>
        </p:blipFill>
        <p:spPr>
          <a:xfrm>
            <a:off x="725215" y="1560386"/>
            <a:ext cx="7496866" cy="5161089"/>
          </a:xfrm>
          <a:prstGeom prst="rect">
            <a:avLst/>
          </a:prstGeom>
        </p:spPr>
      </p:pic>
      <p:sp>
        <p:nvSpPr>
          <p:cNvPr id="6" name="Rettangolo con angoli arrotondati 5">
            <a:extLst>
              <a:ext uri="{FF2B5EF4-FFF2-40B4-BE49-F238E27FC236}">
                <a16:creationId xmlns:a16="http://schemas.microsoft.com/office/drawing/2014/main" id="{67788C93-0B50-4194-894F-5D6F4388ECD3}"/>
              </a:ext>
            </a:extLst>
          </p:cNvPr>
          <p:cNvSpPr/>
          <p:nvPr/>
        </p:nvSpPr>
        <p:spPr>
          <a:xfrm>
            <a:off x="8493674" y="3326524"/>
            <a:ext cx="1726324" cy="5596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Bilancia Commerciale</a:t>
            </a:r>
          </a:p>
        </p:txBody>
      </p:sp>
      <p:sp>
        <p:nvSpPr>
          <p:cNvPr id="7" name="Freccia a sinistra 6">
            <a:extLst>
              <a:ext uri="{FF2B5EF4-FFF2-40B4-BE49-F238E27FC236}">
                <a16:creationId xmlns:a16="http://schemas.microsoft.com/office/drawing/2014/main" id="{DCB688EB-3A8B-4B8E-AF49-842F32C186F7}"/>
              </a:ext>
            </a:extLst>
          </p:cNvPr>
          <p:cNvSpPr/>
          <p:nvPr/>
        </p:nvSpPr>
        <p:spPr>
          <a:xfrm>
            <a:off x="8078039" y="3361996"/>
            <a:ext cx="354724" cy="13400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CasellaDiTesto 7">
            <a:extLst>
              <a:ext uri="{FF2B5EF4-FFF2-40B4-BE49-F238E27FC236}">
                <a16:creationId xmlns:a16="http://schemas.microsoft.com/office/drawing/2014/main" id="{A779B63F-FC10-416C-A126-F7F6B0CB508F}"/>
              </a:ext>
            </a:extLst>
          </p:cNvPr>
          <p:cNvSpPr txBox="1"/>
          <p:nvPr/>
        </p:nvSpPr>
        <p:spPr>
          <a:xfrm>
            <a:off x="8493675" y="2904797"/>
            <a:ext cx="449316" cy="369332"/>
          </a:xfrm>
          <a:prstGeom prst="rect">
            <a:avLst/>
          </a:prstGeom>
          <a:noFill/>
        </p:spPr>
        <p:txBody>
          <a:bodyPr wrap="square" rtlCol="0">
            <a:spAutoFit/>
          </a:bodyPr>
          <a:lstStyle/>
          <a:p>
            <a:r>
              <a:rPr lang="it-IT" b="1" dirty="0"/>
              <a:t>PC</a:t>
            </a:r>
          </a:p>
        </p:txBody>
      </p:sp>
      <p:cxnSp>
        <p:nvCxnSpPr>
          <p:cNvPr id="10" name="Connettore 2 9">
            <a:extLst>
              <a:ext uri="{FF2B5EF4-FFF2-40B4-BE49-F238E27FC236}">
                <a16:creationId xmlns:a16="http://schemas.microsoft.com/office/drawing/2014/main" id="{DFD87140-764E-495F-95DD-0D349DA7EF28}"/>
              </a:ext>
            </a:extLst>
          </p:cNvPr>
          <p:cNvCxnSpPr/>
          <p:nvPr/>
        </p:nvCxnSpPr>
        <p:spPr>
          <a:xfrm flipH="1">
            <a:off x="8127124" y="3090041"/>
            <a:ext cx="305639"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CasellaDiTesto 10">
            <a:extLst>
              <a:ext uri="{FF2B5EF4-FFF2-40B4-BE49-F238E27FC236}">
                <a16:creationId xmlns:a16="http://schemas.microsoft.com/office/drawing/2014/main" id="{F01DD194-D1BC-49AE-A083-F1B04B83324C}"/>
              </a:ext>
            </a:extLst>
          </p:cNvPr>
          <p:cNvSpPr txBox="1"/>
          <p:nvPr/>
        </p:nvSpPr>
        <p:spPr>
          <a:xfrm>
            <a:off x="278051" y="2995973"/>
            <a:ext cx="630621" cy="276999"/>
          </a:xfrm>
          <a:prstGeom prst="rect">
            <a:avLst/>
          </a:prstGeom>
          <a:noFill/>
        </p:spPr>
        <p:txBody>
          <a:bodyPr wrap="square" rtlCol="0">
            <a:spAutoFit/>
          </a:bodyPr>
          <a:lstStyle/>
          <a:p>
            <a:r>
              <a:rPr lang="it-IT" sz="1200" b="1" dirty="0"/>
              <a:t>Saldo</a:t>
            </a:r>
          </a:p>
        </p:txBody>
      </p:sp>
      <p:sp>
        <p:nvSpPr>
          <p:cNvPr id="12" name="Parentesi graffa chiusa 11">
            <a:extLst>
              <a:ext uri="{FF2B5EF4-FFF2-40B4-BE49-F238E27FC236}">
                <a16:creationId xmlns:a16="http://schemas.microsoft.com/office/drawing/2014/main" id="{D4879139-BA6E-4015-A2D4-88C109876760}"/>
              </a:ext>
            </a:extLst>
          </p:cNvPr>
          <p:cNvSpPr/>
          <p:nvPr/>
        </p:nvSpPr>
        <p:spPr>
          <a:xfrm>
            <a:off x="8127124" y="5265683"/>
            <a:ext cx="94957" cy="910458"/>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13" name="CasellaDiTesto 12">
            <a:extLst>
              <a:ext uri="{FF2B5EF4-FFF2-40B4-BE49-F238E27FC236}">
                <a16:creationId xmlns:a16="http://schemas.microsoft.com/office/drawing/2014/main" id="{E324E741-CAA2-4F75-B259-0FAE27AA839D}"/>
              </a:ext>
            </a:extLst>
          </p:cNvPr>
          <p:cNvSpPr txBox="1"/>
          <p:nvPr/>
        </p:nvSpPr>
        <p:spPr>
          <a:xfrm>
            <a:off x="9098199" y="5845206"/>
            <a:ext cx="756745" cy="369332"/>
          </a:xfrm>
          <a:prstGeom prst="rect">
            <a:avLst/>
          </a:prstGeom>
          <a:noFill/>
        </p:spPr>
        <p:txBody>
          <a:bodyPr wrap="square" rtlCol="0">
            <a:spAutoFit/>
          </a:bodyPr>
          <a:lstStyle/>
          <a:p>
            <a:r>
              <a:rPr lang="it-IT" b="1" dirty="0"/>
              <a:t>SMKF</a:t>
            </a:r>
          </a:p>
        </p:txBody>
      </p:sp>
      <p:sp>
        <p:nvSpPr>
          <p:cNvPr id="14" name="CasellaDiTesto 13">
            <a:extLst>
              <a:ext uri="{FF2B5EF4-FFF2-40B4-BE49-F238E27FC236}">
                <a16:creationId xmlns:a16="http://schemas.microsoft.com/office/drawing/2014/main" id="{0DBB2E78-E095-451F-A145-F94BD6C3F80D}"/>
              </a:ext>
            </a:extLst>
          </p:cNvPr>
          <p:cNvSpPr txBox="1"/>
          <p:nvPr/>
        </p:nvSpPr>
        <p:spPr>
          <a:xfrm>
            <a:off x="8300546" y="4422419"/>
            <a:ext cx="1143000" cy="646331"/>
          </a:xfrm>
          <a:prstGeom prst="rect">
            <a:avLst/>
          </a:prstGeom>
          <a:noFill/>
          <a:ln>
            <a:solidFill>
              <a:srgbClr val="FF0000"/>
            </a:solidFill>
          </a:ln>
        </p:spPr>
        <p:txBody>
          <a:bodyPr wrap="square" rtlCol="0">
            <a:spAutoFit/>
          </a:bodyPr>
          <a:lstStyle/>
          <a:p>
            <a:r>
              <a:rPr lang="it-IT" dirty="0"/>
              <a:t>Afflusso di capitali</a:t>
            </a:r>
          </a:p>
        </p:txBody>
      </p:sp>
      <p:sp>
        <p:nvSpPr>
          <p:cNvPr id="15" name="CasellaDiTesto 14">
            <a:extLst>
              <a:ext uri="{FF2B5EF4-FFF2-40B4-BE49-F238E27FC236}">
                <a16:creationId xmlns:a16="http://schemas.microsoft.com/office/drawing/2014/main" id="{16F69AFA-5130-443D-9D87-C1D158E20C60}"/>
              </a:ext>
            </a:extLst>
          </p:cNvPr>
          <p:cNvSpPr txBox="1"/>
          <p:nvPr/>
        </p:nvSpPr>
        <p:spPr>
          <a:xfrm>
            <a:off x="8442438" y="5483779"/>
            <a:ext cx="914398" cy="369332"/>
          </a:xfrm>
          <a:prstGeom prst="rect">
            <a:avLst/>
          </a:prstGeom>
          <a:noFill/>
          <a:ln>
            <a:solidFill>
              <a:srgbClr val="FF0000"/>
            </a:solidFill>
          </a:ln>
        </p:spPr>
        <p:txBody>
          <a:bodyPr wrap="square" rtlCol="0">
            <a:spAutoFit/>
          </a:bodyPr>
          <a:lstStyle/>
          <a:p>
            <a:r>
              <a:rPr lang="it-IT" dirty="0"/>
              <a:t>-8073</a:t>
            </a:r>
          </a:p>
        </p:txBody>
      </p:sp>
      <p:cxnSp>
        <p:nvCxnSpPr>
          <p:cNvPr id="17" name="Connettore 2 16">
            <a:extLst>
              <a:ext uri="{FF2B5EF4-FFF2-40B4-BE49-F238E27FC236}">
                <a16:creationId xmlns:a16="http://schemas.microsoft.com/office/drawing/2014/main" id="{C8DA51BB-164F-49D7-B8F6-1099FFF52548}"/>
              </a:ext>
            </a:extLst>
          </p:cNvPr>
          <p:cNvCxnSpPr>
            <a:cxnSpLocks/>
          </p:cNvCxnSpPr>
          <p:nvPr/>
        </p:nvCxnSpPr>
        <p:spPr>
          <a:xfrm>
            <a:off x="8803726" y="5104222"/>
            <a:ext cx="0" cy="45328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CasellaDiTesto 20">
            <a:extLst>
              <a:ext uri="{FF2B5EF4-FFF2-40B4-BE49-F238E27FC236}">
                <a16:creationId xmlns:a16="http://schemas.microsoft.com/office/drawing/2014/main" id="{C9CEB872-B1B5-4069-81D7-FF2FCCC73DB1}"/>
              </a:ext>
            </a:extLst>
          </p:cNvPr>
          <p:cNvSpPr txBox="1"/>
          <p:nvPr/>
        </p:nvSpPr>
        <p:spPr>
          <a:xfrm>
            <a:off x="319977" y="4902657"/>
            <a:ext cx="630621" cy="276999"/>
          </a:xfrm>
          <a:prstGeom prst="rect">
            <a:avLst/>
          </a:prstGeom>
          <a:noFill/>
        </p:spPr>
        <p:txBody>
          <a:bodyPr wrap="square" rtlCol="0">
            <a:spAutoFit/>
          </a:bodyPr>
          <a:lstStyle/>
          <a:p>
            <a:r>
              <a:rPr lang="it-IT" sz="1200" b="1" dirty="0"/>
              <a:t>Saldo</a:t>
            </a:r>
          </a:p>
        </p:txBody>
      </p:sp>
      <p:sp>
        <p:nvSpPr>
          <p:cNvPr id="22" name="CasellaDiTesto 21">
            <a:extLst>
              <a:ext uri="{FF2B5EF4-FFF2-40B4-BE49-F238E27FC236}">
                <a16:creationId xmlns:a16="http://schemas.microsoft.com/office/drawing/2014/main" id="{376F194D-58F4-4889-A577-A49C60886257}"/>
              </a:ext>
            </a:extLst>
          </p:cNvPr>
          <p:cNvSpPr txBox="1"/>
          <p:nvPr/>
        </p:nvSpPr>
        <p:spPr>
          <a:xfrm>
            <a:off x="331439" y="4221585"/>
            <a:ext cx="630621" cy="276999"/>
          </a:xfrm>
          <a:prstGeom prst="rect">
            <a:avLst/>
          </a:prstGeom>
          <a:noFill/>
        </p:spPr>
        <p:txBody>
          <a:bodyPr wrap="square" rtlCol="0">
            <a:spAutoFit/>
          </a:bodyPr>
          <a:lstStyle/>
          <a:p>
            <a:r>
              <a:rPr lang="it-IT" sz="1200" b="1" dirty="0"/>
              <a:t>Saldo</a:t>
            </a:r>
          </a:p>
        </p:txBody>
      </p:sp>
      <p:sp>
        <p:nvSpPr>
          <p:cNvPr id="24" name="CasellaDiTesto 23">
            <a:extLst>
              <a:ext uri="{FF2B5EF4-FFF2-40B4-BE49-F238E27FC236}">
                <a16:creationId xmlns:a16="http://schemas.microsoft.com/office/drawing/2014/main" id="{E1FFBB00-2A0E-4FE9-B1EB-AD5F31848B0C}"/>
              </a:ext>
            </a:extLst>
          </p:cNvPr>
          <p:cNvSpPr txBox="1"/>
          <p:nvPr/>
        </p:nvSpPr>
        <p:spPr>
          <a:xfrm>
            <a:off x="8316309" y="6321872"/>
            <a:ext cx="3267405" cy="369332"/>
          </a:xfrm>
          <a:prstGeom prst="rect">
            <a:avLst/>
          </a:prstGeom>
          <a:noFill/>
        </p:spPr>
        <p:txBody>
          <a:bodyPr wrap="square" rtlCol="0">
            <a:spAutoFit/>
          </a:bodyPr>
          <a:lstStyle/>
          <a:p>
            <a:r>
              <a:rPr lang="it-IT" dirty="0"/>
              <a:t>-</a:t>
            </a:r>
            <a:r>
              <a:rPr lang="it-IT" b="1" dirty="0"/>
              <a:t>884</a:t>
            </a:r>
            <a:r>
              <a:rPr lang="it-IT" dirty="0"/>
              <a:t> +</a:t>
            </a:r>
            <a:r>
              <a:rPr lang="it-IT" b="1" dirty="0"/>
              <a:t>484</a:t>
            </a:r>
            <a:r>
              <a:rPr lang="it-IT" dirty="0"/>
              <a:t> -8073=</a:t>
            </a:r>
            <a:r>
              <a:rPr lang="it-IT" b="1" dirty="0"/>
              <a:t>875</a:t>
            </a:r>
            <a:r>
              <a:rPr lang="it-IT" dirty="0"/>
              <a:t>-(-6798)</a:t>
            </a:r>
          </a:p>
        </p:txBody>
      </p:sp>
      <p:sp>
        <p:nvSpPr>
          <p:cNvPr id="25" name="Parentesi graffa chiusa 24">
            <a:extLst>
              <a:ext uri="{FF2B5EF4-FFF2-40B4-BE49-F238E27FC236}">
                <a16:creationId xmlns:a16="http://schemas.microsoft.com/office/drawing/2014/main" id="{E2FCE488-7B09-47A5-9273-27FF05139EB7}"/>
              </a:ext>
            </a:extLst>
          </p:cNvPr>
          <p:cNvSpPr/>
          <p:nvPr/>
        </p:nvSpPr>
        <p:spPr>
          <a:xfrm rot="16200000">
            <a:off x="9319393" y="5859007"/>
            <a:ext cx="248307" cy="925728"/>
          </a:xfrm>
          <a:prstGeom prst="rightBrace">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27" name="Callout: linea 26">
            <a:extLst>
              <a:ext uri="{FF2B5EF4-FFF2-40B4-BE49-F238E27FC236}">
                <a16:creationId xmlns:a16="http://schemas.microsoft.com/office/drawing/2014/main" id="{C45BE56E-AD7C-47EE-AB26-3FBFE9BC4831}"/>
              </a:ext>
            </a:extLst>
          </p:cNvPr>
          <p:cNvSpPr/>
          <p:nvPr/>
        </p:nvSpPr>
        <p:spPr>
          <a:xfrm>
            <a:off x="10624644" y="5068750"/>
            <a:ext cx="1353205" cy="784361"/>
          </a:xfrm>
          <a:prstGeom prst="borderCallout1">
            <a:avLst>
              <a:gd name="adj1" fmla="val 18750"/>
              <a:gd name="adj2" fmla="val -8333"/>
              <a:gd name="adj3" fmla="val 175914"/>
              <a:gd name="adj4" fmla="val -49725"/>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it-IT" sz="1600" dirty="0"/>
              <a:t>Saldo in pareggio a 7673</a:t>
            </a:r>
          </a:p>
        </p:txBody>
      </p:sp>
      <p:sp>
        <p:nvSpPr>
          <p:cNvPr id="3" name="Freccia a destra 2">
            <a:extLst>
              <a:ext uri="{FF2B5EF4-FFF2-40B4-BE49-F238E27FC236}">
                <a16:creationId xmlns:a16="http://schemas.microsoft.com/office/drawing/2014/main" id="{BF34BEE9-974A-44D5-AB13-411B265BDCF3}"/>
              </a:ext>
            </a:extLst>
          </p:cNvPr>
          <p:cNvSpPr/>
          <p:nvPr/>
        </p:nvSpPr>
        <p:spPr>
          <a:xfrm>
            <a:off x="6927669" y="6446025"/>
            <a:ext cx="535577" cy="275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361653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663E77E-A580-40EE-A9DD-892364C63968}"/>
              </a:ext>
            </a:extLst>
          </p:cNvPr>
          <p:cNvSpPr>
            <a:spLocks noGrp="1"/>
          </p:cNvSpPr>
          <p:nvPr>
            <p:ph type="title"/>
          </p:nvPr>
        </p:nvSpPr>
        <p:spPr/>
        <p:txBody>
          <a:bodyPr/>
          <a:lstStyle/>
          <a:p>
            <a:r>
              <a:rPr lang="it-IT" dirty="0"/>
              <a:t>Una precisazione e un riassunto: ruolo del cambio</a:t>
            </a:r>
          </a:p>
        </p:txBody>
      </p:sp>
      <p:sp>
        <p:nvSpPr>
          <p:cNvPr id="3" name="Segnaposto contenuto 2">
            <a:extLst>
              <a:ext uri="{FF2B5EF4-FFF2-40B4-BE49-F238E27FC236}">
                <a16:creationId xmlns:a16="http://schemas.microsoft.com/office/drawing/2014/main" id="{C46B2766-CA20-4579-BD3E-5469C35E2AB5}"/>
              </a:ext>
            </a:extLst>
          </p:cNvPr>
          <p:cNvSpPr>
            <a:spLocks noGrp="1"/>
          </p:cNvSpPr>
          <p:nvPr>
            <p:ph idx="1"/>
          </p:nvPr>
        </p:nvSpPr>
        <p:spPr/>
        <p:txBody>
          <a:bodyPr>
            <a:normAutofit fontScale="77500" lnSpcReduction="20000"/>
          </a:bodyPr>
          <a:lstStyle/>
          <a:p>
            <a:r>
              <a:rPr lang="it-IT" dirty="0"/>
              <a:t>Abbiamo già visto come i cambi fissi non permettano di attuare una politica monetaria indipendente e la libera circolazione dei capitali (ricordate il trilemma di </a:t>
            </a:r>
            <a:r>
              <a:rPr lang="it-IT" dirty="0" err="1"/>
              <a:t>Mundell</a:t>
            </a:r>
            <a:r>
              <a:rPr lang="it-IT" dirty="0"/>
              <a:t>-Fleming), non abbiamo però ricordato il ruolo del tasso di cambio:</a:t>
            </a:r>
          </a:p>
          <a:p>
            <a:r>
              <a:rPr lang="it-IT" dirty="0"/>
              <a:t>Che indica la quantità di valuta estera necessaria per acquistare una unità di valuta nazionale (</a:t>
            </a:r>
            <a:r>
              <a:rPr lang="it-IT" b="1" dirty="0"/>
              <a:t>certo per incerto</a:t>
            </a:r>
            <a:r>
              <a:rPr lang="it-IT" dirty="0"/>
              <a:t>). Ad esempio:</a:t>
            </a:r>
          </a:p>
          <a:p>
            <a:pPr marL="0" indent="0" algn="ctr">
              <a:buNone/>
            </a:pPr>
            <a:r>
              <a:rPr lang="it-IT" dirty="0">
                <a:solidFill>
                  <a:srgbClr val="FF0000"/>
                </a:solidFill>
              </a:rPr>
              <a:t>𝑒</a:t>
            </a:r>
            <a:r>
              <a:rPr lang="it-IT" baseline="-25000" dirty="0">
                <a:solidFill>
                  <a:srgbClr val="FF0000"/>
                </a:solidFill>
              </a:rPr>
              <a:t>€⁄$</a:t>
            </a:r>
            <a:r>
              <a:rPr lang="it-IT" dirty="0">
                <a:solidFill>
                  <a:srgbClr val="FF0000"/>
                </a:solidFill>
              </a:rPr>
              <a:t> =1.08169 </a:t>
            </a:r>
            <a:r>
              <a:rPr lang="it-IT" dirty="0"/>
              <a:t>(</a:t>
            </a:r>
            <a:r>
              <a:rPr lang="it-IT" dirty="0">
                <a:hlinkClick r:id="rId2"/>
              </a:rPr>
              <a:t>data</a:t>
            </a:r>
            <a:r>
              <a:rPr lang="it-IT" dirty="0"/>
              <a:t> 15/05/2024)</a:t>
            </a:r>
          </a:p>
          <a:p>
            <a:r>
              <a:rPr lang="it-IT" dirty="0"/>
              <a:t>Vuol dire che occorrono 1,082 dollari per acquistare un euro.</a:t>
            </a:r>
          </a:p>
          <a:p>
            <a:r>
              <a:rPr lang="it-IT" dirty="0"/>
              <a:t>Un aumento del tasso di cambio indica un </a:t>
            </a:r>
            <a:r>
              <a:rPr lang="it-IT" dirty="0">
                <a:solidFill>
                  <a:srgbClr val="FF0000"/>
                </a:solidFill>
              </a:rPr>
              <a:t>apprezzamento</a:t>
            </a:r>
            <a:r>
              <a:rPr lang="it-IT" dirty="0"/>
              <a:t> della moneta nazionale.</a:t>
            </a:r>
          </a:p>
          <a:p>
            <a:r>
              <a:rPr lang="it-IT" dirty="0"/>
              <a:t>Ad esempio se il tasso di cambio passa a 1,15 occorrono più dollari per acquistare un euro, l’euro «vale» di più in termini di dollaro.</a:t>
            </a:r>
          </a:p>
          <a:p>
            <a:r>
              <a:rPr lang="it-IT" dirty="0"/>
              <a:t>Una riduzione del tasso di cambio indica un </a:t>
            </a:r>
            <a:r>
              <a:rPr lang="it-IT" dirty="0">
                <a:solidFill>
                  <a:srgbClr val="FF0000"/>
                </a:solidFill>
              </a:rPr>
              <a:t>deprezzamento</a:t>
            </a:r>
            <a:r>
              <a:rPr lang="it-IT" dirty="0"/>
              <a:t> della moneta nazionale.</a:t>
            </a:r>
          </a:p>
          <a:p>
            <a:r>
              <a:rPr lang="it-IT" dirty="0"/>
              <a:t>Si parla, invece, di </a:t>
            </a:r>
            <a:r>
              <a:rPr lang="it-IT" dirty="0">
                <a:solidFill>
                  <a:srgbClr val="FF0000"/>
                </a:solidFill>
              </a:rPr>
              <a:t>rivalutazione o svalutazione </a:t>
            </a:r>
            <a:r>
              <a:rPr lang="it-IT" dirty="0"/>
              <a:t>quando l’aumento del tasso di cambio o la sua riduzione sono determinati da </a:t>
            </a:r>
            <a:r>
              <a:rPr lang="it-IT" dirty="0">
                <a:solidFill>
                  <a:srgbClr val="FF0000"/>
                </a:solidFill>
              </a:rPr>
              <a:t>decisioni dei policy </a:t>
            </a:r>
            <a:r>
              <a:rPr lang="it-IT" dirty="0" err="1">
                <a:solidFill>
                  <a:srgbClr val="FF0000"/>
                </a:solidFill>
              </a:rPr>
              <a:t>makers</a:t>
            </a:r>
            <a:r>
              <a:rPr lang="it-IT" dirty="0"/>
              <a:t> e questo avviene con i cambi fissi.</a:t>
            </a:r>
          </a:p>
        </p:txBody>
      </p:sp>
      <p:sp>
        <p:nvSpPr>
          <p:cNvPr id="4" name="Segnaposto numero diapositiva 3">
            <a:extLst>
              <a:ext uri="{FF2B5EF4-FFF2-40B4-BE49-F238E27FC236}">
                <a16:creationId xmlns:a16="http://schemas.microsoft.com/office/drawing/2014/main" id="{35D85CBB-55C5-4D7A-8212-131EB5989DD0}"/>
              </a:ext>
            </a:extLst>
          </p:cNvPr>
          <p:cNvSpPr>
            <a:spLocks noGrp="1"/>
          </p:cNvSpPr>
          <p:nvPr>
            <p:ph type="sldNum" sz="quarter" idx="12"/>
          </p:nvPr>
        </p:nvSpPr>
        <p:spPr/>
        <p:txBody>
          <a:bodyPr/>
          <a:lstStyle/>
          <a:p>
            <a:fld id="{5BE346A1-DB03-4F8F-90BA-1CC82BDA6D99}" type="slidenum">
              <a:rPr lang="it-IT" smtClean="0"/>
              <a:t>21</a:t>
            </a:fld>
            <a:endParaRPr lang="it-IT"/>
          </a:p>
        </p:txBody>
      </p:sp>
    </p:spTree>
    <p:extLst>
      <p:ext uri="{BB962C8B-B14F-4D97-AF65-F5344CB8AC3E}">
        <p14:creationId xmlns:p14="http://schemas.microsoft.com/office/powerpoint/2010/main" val="1510802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33635C6-1619-43AB-BC01-AFEAED97FD0C}"/>
              </a:ext>
            </a:extLst>
          </p:cNvPr>
          <p:cNvSpPr>
            <a:spLocks noGrp="1"/>
          </p:cNvSpPr>
          <p:nvPr>
            <p:ph type="title"/>
          </p:nvPr>
        </p:nvSpPr>
        <p:spPr/>
        <p:txBody>
          <a:bodyPr/>
          <a:lstStyle/>
          <a:p>
            <a:r>
              <a:rPr lang="it-IT" dirty="0"/>
              <a:t>I tassi di cambio nell’UEM</a:t>
            </a:r>
          </a:p>
        </p:txBody>
      </p:sp>
      <mc:AlternateContent xmlns:mc="http://schemas.openxmlformats.org/markup-compatibility/2006">
        <mc:Choice xmlns:a14="http://schemas.microsoft.com/office/drawing/2010/main" Requires="a14">
          <p:sp>
            <p:nvSpPr>
              <p:cNvPr id="3" name="Segnaposto contenuto 2">
                <a:extLst>
                  <a:ext uri="{FF2B5EF4-FFF2-40B4-BE49-F238E27FC236}">
                    <a16:creationId xmlns:a16="http://schemas.microsoft.com/office/drawing/2014/main" id="{9AB857D2-B8FE-4869-BC14-81936081DB00}"/>
                  </a:ext>
                </a:extLst>
              </p:cNvPr>
              <p:cNvSpPr>
                <a:spLocks noGrp="1"/>
              </p:cNvSpPr>
              <p:nvPr>
                <p:ph idx="1"/>
              </p:nvPr>
            </p:nvSpPr>
            <p:spPr/>
            <p:txBody>
              <a:bodyPr>
                <a:normAutofit fontScale="92500" lnSpcReduction="20000"/>
              </a:bodyPr>
              <a:lstStyle/>
              <a:p>
                <a:r>
                  <a:rPr lang="it-IT" dirty="0"/>
                  <a:t>Le diverse </a:t>
                </a:r>
                <a:r>
                  <a:rPr lang="it-IT" u="sng" dirty="0"/>
                  <a:t>tipologie del Tasso di Cambio</a:t>
                </a:r>
              </a:p>
              <a:p>
                <a:r>
                  <a:rPr lang="it-IT" dirty="0">
                    <a:solidFill>
                      <a:srgbClr val="FF0000"/>
                    </a:solidFill>
                  </a:rPr>
                  <a:t>Tasso di cambio nominale effettivo</a:t>
                </a:r>
                <a:r>
                  <a:rPr lang="it-IT" dirty="0"/>
                  <a:t>: </a:t>
                </a:r>
                <a14:m>
                  <m:oMath xmlns:m="http://schemas.openxmlformats.org/officeDocument/2006/math">
                    <m:sSup>
                      <m:sSupPr>
                        <m:ctrlPr>
                          <a:rPr lang="it-IT" i="1" smtClean="0">
                            <a:latin typeface="Cambria Math" panose="02040503050406030204" pitchFamily="18" charset="0"/>
                          </a:rPr>
                        </m:ctrlPr>
                      </m:sSupPr>
                      <m:e>
                        <m:r>
                          <a:rPr lang="it-IT" b="0" i="1" smtClean="0">
                            <a:latin typeface="Cambria Math" panose="02040503050406030204" pitchFamily="18" charset="0"/>
                          </a:rPr>
                          <m:t>𝑒</m:t>
                        </m:r>
                      </m:e>
                      <m:sup>
                        <m:r>
                          <a:rPr lang="it-IT" b="0" i="1" smtClean="0">
                            <a:latin typeface="Cambria Math" panose="02040503050406030204" pitchFamily="18" charset="0"/>
                          </a:rPr>
                          <m:t>𝑒𝑓𝑓</m:t>
                        </m:r>
                      </m:sup>
                    </m:sSup>
                    <m:r>
                      <a:rPr lang="it-IT" b="0" i="1" smtClean="0">
                        <a:latin typeface="Cambria Math" panose="02040503050406030204" pitchFamily="18" charset="0"/>
                      </a:rPr>
                      <m:t>=</m:t>
                    </m:r>
                    <m:nary>
                      <m:naryPr>
                        <m:chr m:val="∑"/>
                        <m:ctrlPr>
                          <a:rPr lang="it-IT" b="0" i="1" smtClean="0">
                            <a:latin typeface="Cambria Math" panose="02040503050406030204" pitchFamily="18" charset="0"/>
                          </a:rPr>
                        </m:ctrlPr>
                      </m:naryPr>
                      <m:sub>
                        <m:r>
                          <m:rPr>
                            <m:brk m:alnAt="23"/>
                          </m:rPr>
                          <a:rPr lang="it-IT" b="0" i="1" smtClean="0">
                            <a:latin typeface="Cambria Math" panose="02040503050406030204" pitchFamily="18" charset="0"/>
                          </a:rPr>
                          <m:t>𝑖</m:t>
                        </m:r>
                        <m:r>
                          <a:rPr lang="it-IT" b="0" i="1" smtClean="0">
                            <a:latin typeface="Cambria Math" panose="02040503050406030204" pitchFamily="18" charset="0"/>
                          </a:rPr>
                          <m:t>=</m:t>
                        </m:r>
                        <m:r>
                          <a:rPr lang="it-IT" b="0" i="1" smtClean="0">
                            <a:latin typeface="Cambria Math" panose="02040503050406030204" pitchFamily="18" charset="0"/>
                          </a:rPr>
                          <m:t>𝐷</m:t>
                        </m:r>
                      </m:sub>
                      <m:sup>
                        <m:r>
                          <a:rPr lang="it-IT" b="0" i="1" smtClean="0">
                            <a:latin typeface="Cambria Math" panose="02040503050406030204" pitchFamily="18" charset="0"/>
                          </a:rPr>
                          <m:t>𝑁</m:t>
                        </m:r>
                      </m:sup>
                      <m:e>
                        <m:sSub>
                          <m:sSubPr>
                            <m:ctrlPr>
                              <a:rPr lang="it-IT" b="0" i="1" smtClean="0">
                                <a:latin typeface="Cambria Math" panose="02040503050406030204" pitchFamily="18" charset="0"/>
                              </a:rPr>
                            </m:ctrlPr>
                          </m:sSubPr>
                          <m:e>
                            <m:r>
                              <a:rPr lang="it-IT" b="0" i="1" smtClean="0">
                                <a:latin typeface="Cambria Math" panose="02040503050406030204" pitchFamily="18" charset="0"/>
                              </a:rPr>
                              <m:t>𝑒</m:t>
                            </m:r>
                          </m:e>
                          <m:sub>
                            <m:r>
                              <a:rPr lang="it-IT" b="0" i="1" smtClean="0">
                                <a:latin typeface="Cambria Math" panose="02040503050406030204" pitchFamily="18" charset="0"/>
                              </a:rPr>
                              <m:t>𝑖</m:t>
                            </m:r>
                          </m:sub>
                        </m:sSub>
                        <m:r>
                          <a:rPr lang="it-IT" b="0" i="1" smtClean="0">
                            <a:latin typeface="Cambria Math" panose="02040503050406030204" pitchFamily="18" charset="0"/>
                            <a:ea typeface="Cambria Math" panose="02040503050406030204" pitchFamily="18" charset="0"/>
                          </a:rPr>
                          <m:t>×</m:t>
                        </m:r>
                        <m:sSub>
                          <m:sSubPr>
                            <m:ctrlPr>
                              <a:rPr lang="it-IT" b="0" i="1" smtClean="0">
                                <a:latin typeface="Cambria Math" panose="02040503050406030204" pitchFamily="18" charset="0"/>
                                <a:ea typeface="Cambria Math" panose="02040503050406030204" pitchFamily="18" charset="0"/>
                              </a:rPr>
                            </m:ctrlPr>
                          </m:sSubPr>
                          <m:e>
                            <m:r>
                              <a:rPr lang="it-IT" b="0" i="1" smtClean="0">
                                <a:latin typeface="Cambria Math" panose="02040503050406030204" pitchFamily="18" charset="0"/>
                                <a:ea typeface="Cambria Math" panose="02040503050406030204" pitchFamily="18" charset="0"/>
                              </a:rPr>
                              <m:t>𝜔</m:t>
                            </m:r>
                          </m:e>
                          <m:sub>
                            <m:r>
                              <a:rPr lang="it-IT" b="0" i="1" smtClean="0">
                                <a:latin typeface="Cambria Math" panose="02040503050406030204" pitchFamily="18" charset="0"/>
                                <a:ea typeface="Cambria Math" panose="02040503050406030204" pitchFamily="18" charset="0"/>
                              </a:rPr>
                              <m:t>𝑖</m:t>
                            </m:r>
                          </m:sub>
                        </m:sSub>
                        <m:r>
                          <a:rPr lang="it-IT" b="0" i="1" smtClean="0">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𝑒</m:t>
                            </m:r>
                          </m:e>
                          <m:sub>
                            <m:r>
                              <a:rPr lang="it-IT" b="0" i="1" smtClean="0">
                                <a:latin typeface="Cambria Math" panose="02040503050406030204" pitchFamily="18" charset="0"/>
                              </a:rPr>
                              <m:t>𝐷</m:t>
                            </m:r>
                          </m:sub>
                        </m:sSub>
                        <m:r>
                          <a:rPr lang="it-IT" i="1">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𝜔</m:t>
                            </m:r>
                          </m:e>
                          <m:sub>
                            <m:r>
                              <a:rPr lang="it-IT" b="0" i="1" smtClean="0">
                                <a:latin typeface="Cambria Math" panose="02040503050406030204" pitchFamily="18" charset="0"/>
                                <a:ea typeface="Cambria Math" panose="02040503050406030204" pitchFamily="18" charset="0"/>
                              </a:rPr>
                              <m:t>𝐷</m:t>
                            </m:r>
                          </m:sub>
                        </m:sSub>
                      </m:e>
                    </m:nary>
                    <m:r>
                      <a:rPr lang="it-IT" b="0" i="1" smtClean="0">
                        <a:latin typeface="Cambria Math" panose="02040503050406030204" pitchFamily="18" charset="0"/>
                      </a:rPr>
                      <m:t>+</m:t>
                    </m:r>
                    <m:sSub>
                      <m:sSubPr>
                        <m:ctrlPr>
                          <a:rPr lang="it-IT" i="1">
                            <a:latin typeface="Cambria Math" panose="02040503050406030204" pitchFamily="18" charset="0"/>
                          </a:rPr>
                        </m:ctrlPr>
                      </m:sSubPr>
                      <m:e>
                        <m:r>
                          <a:rPr lang="it-IT" i="1">
                            <a:latin typeface="Cambria Math" panose="02040503050406030204" pitchFamily="18" charset="0"/>
                          </a:rPr>
                          <m:t>𝑒</m:t>
                        </m:r>
                      </m:e>
                      <m:sub>
                        <m:r>
                          <a:rPr lang="it-IT" b="0" i="1" smtClean="0">
                            <a:latin typeface="Cambria Math" panose="02040503050406030204" pitchFamily="18" charset="0"/>
                          </a:rPr>
                          <m:t>𝐹</m:t>
                        </m:r>
                        <m:r>
                          <a:rPr lang="it-IT" b="0" i="1" smtClean="0">
                            <a:latin typeface="Cambria Math" panose="02040503050406030204" pitchFamily="18" charset="0"/>
                          </a:rPr>
                          <m:t>1</m:t>
                        </m:r>
                      </m:sub>
                    </m:sSub>
                    <m:r>
                      <a:rPr lang="it-IT" i="1">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𝜔</m:t>
                        </m:r>
                      </m:e>
                      <m:sub>
                        <m:r>
                          <a:rPr lang="it-IT" b="0" i="1" smtClean="0">
                            <a:latin typeface="Cambria Math" panose="02040503050406030204" pitchFamily="18" charset="0"/>
                            <a:ea typeface="Cambria Math" panose="02040503050406030204" pitchFamily="18" charset="0"/>
                          </a:rPr>
                          <m:t>𝐹</m:t>
                        </m:r>
                        <m:r>
                          <a:rPr lang="it-IT" b="0" i="1" smtClean="0">
                            <a:latin typeface="Cambria Math" panose="02040503050406030204" pitchFamily="18" charset="0"/>
                            <a:ea typeface="Cambria Math" panose="02040503050406030204" pitchFamily="18" charset="0"/>
                          </a:rPr>
                          <m:t>1</m:t>
                        </m:r>
                      </m:sub>
                    </m:sSub>
                  </m:oMath>
                </a14:m>
                <a:r>
                  <a:rPr lang="it-IT" dirty="0"/>
                  <a:t>+…+ </a:t>
                </a:r>
                <a14:m>
                  <m:oMath xmlns:m="http://schemas.openxmlformats.org/officeDocument/2006/math">
                    <m:sSub>
                      <m:sSubPr>
                        <m:ctrlPr>
                          <a:rPr lang="it-IT" i="1">
                            <a:latin typeface="Cambria Math" panose="02040503050406030204" pitchFamily="18" charset="0"/>
                          </a:rPr>
                        </m:ctrlPr>
                      </m:sSubPr>
                      <m:e>
                        <m:r>
                          <a:rPr lang="it-IT" i="1">
                            <a:latin typeface="Cambria Math" panose="02040503050406030204" pitchFamily="18" charset="0"/>
                          </a:rPr>
                          <m:t>𝑒</m:t>
                        </m:r>
                      </m:e>
                      <m:sub>
                        <m:r>
                          <a:rPr lang="it-IT" b="0" i="1" smtClean="0">
                            <a:latin typeface="Cambria Math" panose="02040503050406030204" pitchFamily="18" charset="0"/>
                          </a:rPr>
                          <m:t>𝐹𝑁</m:t>
                        </m:r>
                      </m:sub>
                    </m:sSub>
                    <m:r>
                      <a:rPr lang="it-IT" i="1">
                        <a:latin typeface="Cambria Math" panose="02040503050406030204" pitchFamily="18" charset="0"/>
                        <a:ea typeface="Cambria Math" panose="02040503050406030204" pitchFamily="18" charset="0"/>
                      </a:rPr>
                      <m:t>×</m:t>
                    </m:r>
                    <m:sSub>
                      <m:sSubPr>
                        <m:ctrlPr>
                          <a:rPr lang="it-IT" i="1">
                            <a:latin typeface="Cambria Math" panose="02040503050406030204" pitchFamily="18" charset="0"/>
                            <a:ea typeface="Cambria Math" panose="02040503050406030204" pitchFamily="18" charset="0"/>
                          </a:rPr>
                        </m:ctrlPr>
                      </m:sSubPr>
                      <m:e>
                        <m:r>
                          <a:rPr lang="it-IT" i="1">
                            <a:latin typeface="Cambria Math" panose="02040503050406030204" pitchFamily="18" charset="0"/>
                            <a:ea typeface="Cambria Math" panose="02040503050406030204" pitchFamily="18" charset="0"/>
                          </a:rPr>
                          <m:t>𝜔</m:t>
                        </m:r>
                      </m:e>
                      <m:sub>
                        <m:r>
                          <a:rPr lang="it-IT" b="0" i="1" smtClean="0">
                            <a:latin typeface="Cambria Math" panose="02040503050406030204" pitchFamily="18" charset="0"/>
                            <a:ea typeface="Cambria Math" panose="02040503050406030204" pitchFamily="18" charset="0"/>
                          </a:rPr>
                          <m:t>𝐹𝑁</m:t>
                        </m:r>
                      </m:sub>
                    </m:sSub>
                  </m:oMath>
                </a14:m>
                <a:endParaRPr lang="it-IT" dirty="0"/>
              </a:p>
              <a:p>
                <a:r>
                  <a:rPr lang="it-IT" dirty="0"/>
                  <a:t>dove 𝑒</a:t>
                </a:r>
                <a:r>
                  <a:rPr lang="it-IT" baseline="-25000" dirty="0"/>
                  <a:t>i</a:t>
                </a:r>
                <a:r>
                  <a:rPr lang="it-IT" dirty="0"/>
                  <a:t> è il tasso di cambio nominale bilaterale con il paese i, mentre 𝜔</a:t>
                </a:r>
                <a:r>
                  <a:rPr lang="it-IT" baseline="-25000" dirty="0"/>
                  <a:t>i</a:t>
                </a:r>
                <a:r>
                  <a:rPr lang="it-IT" dirty="0"/>
                  <a:t> sono i pesi attributi ai singoli paesi (41 maggiori partner) che «misurano» la rilevanza commerciale degli stessi (</a:t>
                </a:r>
                <a:r>
                  <a:rPr lang="it-IT" dirty="0">
                    <a:hlinkClick r:id="rId2"/>
                  </a:rPr>
                  <a:t>bollettino BCE</a:t>
                </a:r>
                <a:r>
                  <a:rPr lang="it-IT" dirty="0"/>
                  <a:t>, pp. 38-39).</a:t>
                </a:r>
              </a:p>
              <a:p>
                <a:r>
                  <a:rPr lang="it-IT" dirty="0">
                    <a:solidFill>
                      <a:srgbClr val="FF0000"/>
                    </a:solidFill>
                  </a:rPr>
                  <a:t>Tasso di cambio bilaterale reale</a:t>
                </a:r>
                <a:r>
                  <a:rPr lang="it-IT" dirty="0"/>
                  <a:t>: </a:t>
                </a:r>
                <a14:m>
                  <m:oMath xmlns:m="http://schemas.openxmlformats.org/officeDocument/2006/math">
                    <m:sSubSup>
                      <m:sSubSupPr>
                        <m:ctrlPr>
                          <a:rPr lang="it-IT" i="1" smtClean="0">
                            <a:latin typeface="Cambria Math" panose="02040503050406030204" pitchFamily="18" charset="0"/>
                          </a:rPr>
                        </m:ctrlPr>
                      </m:sSubSupPr>
                      <m:e>
                        <m:r>
                          <a:rPr lang="it-IT" b="0" i="1" smtClean="0">
                            <a:latin typeface="Cambria Math" panose="02040503050406030204" pitchFamily="18" charset="0"/>
                          </a:rPr>
                          <m:t>𝑒</m:t>
                        </m:r>
                      </m:e>
                      <m:sub>
                        <m:r>
                          <a:rPr lang="it-IT" b="0" i="1" smtClean="0">
                            <a:latin typeface="Cambria Math" panose="02040503050406030204" pitchFamily="18" charset="0"/>
                          </a:rPr>
                          <m:t>𝐷</m:t>
                        </m:r>
                        <m:r>
                          <a:rPr lang="it-IT" b="0" i="1" smtClean="0">
                            <a:latin typeface="Cambria Math" panose="02040503050406030204" pitchFamily="18" charset="0"/>
                          </a:rPr>
                          <m:t>/</m:t>
                        </m:r>
                        <m:r>
                          <a:rPr lang="it-IT" b="0" i="1" smtClean="0">
                            <a:latin typeface="Cambria Math" panose="02040503050406030204" pitchFamily="18" charset="0"/>
                          </a:rPr>
                          <m:t>𝐹</m:t>
                        </m:r>
                      </m:sub>
                      <m:sup>
                        <m:r>
                          <a:rPr lang="it-IT" b="0" i="1" smtClean="0">
                            <a:latin typeface="Cambria Math" panose="02040503050406030204" pitchFamily="18" charset="0"/>
                          </a:rPr>
                          <m:t>𝑟𝑒𝑎𝑙𝑒</m:t>
                        </m:r>
                      </m:sup>
                    </m:sSubSup>
                    <m:r>
                      <a:rPr lang="it-IT" b="0" i="1" smtClean="0">
                        <a:latin typeface="Cambria Math" panose="02040503050406030204" pitchFamily="18" charset="0"/>
                      </a:rPr>
                      <m:t>=</m:t>
                    </m:r>
                    <m:f>
                      <m:fPr>
                        <m:ctrlPr>
                          <a:rPr lang="it-IT" b="0" i="1" smtClean="0">
                            <a:latin typeface="Cambria Math" panose="02040503050406030204" pitchFamily="18" charset="0"/>
                          </a:rPr>
                        </m:ctrlPr>
                      </m:fPr>
                      <m:num>
                        <m:r>
                          <a:rPr lang="it-IT" b="0" i="1" smtClean="0">
                            <a:latin typeface="Cambria Math" panose="02040503050406030204" pitchFamily="18" charset="0"/>
                          </a:rPr>
                          <m:t>𝑒</m:t>
                        </m:r>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𝑃</m:t>
                            </m:r>
                          </m:e>
                          <m:sup>
                            <m:r>
                              <a:rPr lang="it-IT" b="0" i="1" smtClean="0">
                                <a:latin typeface="Cambria Math" panose="02040503050406030204" pitchFamily="18" charset="0"/>
                                <a:ea typeface="Cambria Math" panose="02040503050406030204" pitchFamily="18" charset="0"/>
                              </a:rPr>
                              <m:t>𝐷</m:t>
                            </m:r>
                          </m:sup>
                        </m:sSup>
                      </m:num>
                      <m:den>
                        <m:sSup>
                          <m:sSupPr>
                            <m:ctrlPr>
                              <a:rPr lang="it-IT" b="0" i="1" smtClean="0">
                                <a:latin typeface="Cambria Math" panose="02040503050406030204" pitchFamily="18" charset="0"/>
                              </a:rPr>
                            </m:ctrlPr>
                          </m:sSupPr>
                          <m:e>
                            <m:r>
                              <a:rPr lang="it-IT" b="0" i="1" smtClean="0">
                                <a:latin typeface="Cambria Math" panose="02040503050406030204" pitchFamily="18" charset="0"/>
                              </a:rPr>
                              <m:t>𝑃</m:t>
                            </m:r>
                          </m:e>
                          <m:sup>
                            <m:r>
                              <a:rPr lang="it-IT" b="0" i="1" smtClean="0">
                                <a:latin typeface="Cambria Math" panose="02040503050406030204" pitchFamily="18" charset="0"/>
                              </a:rPr>
                              <m:t>𝐹</m:t>
                            </m:r>
                          </m:sup>
                        </m:sSup>
                      </m:den>
                    </m:f>
                  </m:oMath>
                </a14:m>
                <a:endParaRPr lang="it-IT" dirty="0"/>
              </a:p>
              <a:p>
                <a:r>
                  <a:rPr lang="it-IT" dirty="0"/>
                  <a:t>dove 𝑒 è il tasso di cambio nominale bilaterale, 𝑃</a:t>
                </a:r>
                <a:r>
                  <a:rPr lang="it-IT" baseline="30000" dirty="0"/>
                  <a:t>D</a:t>
                </a:r>
                <a:r>
                  <a:rPr lang="it-IT" dirty="0"/>
                  <a:t> e 𝑃</a:t>
                </a:r>
                <a:r>
                  <a:rPr lang="it-IT" baseline="30000" dirty="0"/>
                  <a:t>F</a:t>
                </a:r>
                <a:r>
                  <a:rPr lang="it-IT" dirty="0"/>
                  <a:t> sono gli indici dei prezzi, rispettivamente, del proprio paese ed estero.</a:t>
                </a:r>
              </a:p>
              <a:p>
                <a:r>
                  <a:rPr lang="it-IT" dirty="0">
                    <a:solidFill>
                      <a:srgbClr val="FF0000"/>
                    </a:solidFill>
                  </a:rPr>
                  <a:t>Tasso di cambio reale effettivo</a:t>
                </a:r>
                <a:r>
                  <a:rPr lang="it-IT" dirty="0"/>
                  <a:t>: </a:t>
                </a:r>
                <a14:m>
                  <m:oMath xmlns:m="http://schemas.openxmlformats.org/officeDocument/2006/math">
                    <m:sSubSup>
                      <m:sSubSupPr>
                        <m:ctrlPr>
                          <a:rPr lang="it-IT" i="1" smtClean="0">
                            <a:latin typeface="Cambria Math" panose="02040503050406030204" pitchFamily="18" charset="0"/>
                          </a:rPr>
                        </m:ctrlPr>
                      </m:sSubSupPr>
                      <m:e>
                        <m:r>
                          <a:rPr lang="it-IT" b="0" i="1" smtClean="0">
                            <a:latin typeface="Cambria Math" panose="02040503050406030204" pitchFamily="18" charset="0"/>
                          </a:rPr>
                          <m:t>𝑒</m:t>
                        </m:r>
                      </m:e>
                      <m:sub>
                        <m:r>
                          <a:rPr lang="it-IT" b="0" i="1" smtClean="0">
                            <a:latin typeface="Cambria Math" panose="02040503050406030204" pitchFamily="18" charset="0"/>
                          </a:rPr>
                          <m:t>𝐷</m:t>
                        </m:r>
                        <m:r>
                          <a:rPr lang="it-IT" b="0" i="1" smtClean="0">
                            <a:latin typeface="Cambria Math" panose="02040503050406030204" pitchFamily="18" charset="0"/>
                          </a:rPr>
                          <m:t>/</m:t>
                        </m:r>
                        <m:r>
                          <a:rPr lang="it-IT" b="0" i="1" smtClean="0">
                            <a:latin typeface="Cambria Math" panose="02040503050406030204" pitchFamily="18" charset="0"/>
                          </a:rPr>
                          <m:t>𝐹</m:t>
                        </m:r>
                      </m:sub>
                      <m:sup>
                        <m:r>
                          <a:rPr lang="it-IT" b="0" i="1" smtClean="0">
                            <a:latin typeface="Cambria Math" panose="02040503050406030204" pitchFamily="18" charset="0"/>
                          </a:rPr>
                          <m:t>𝑟𝑒𝑎𝑙𝑒</m:t>
                        </m:r>
                        <m:r>
                          <a:rPr lang="it-IT" b="0" i="1" smtClean="0">
                            <a:latin typeface="Cambria Math" panose="02040503050406030204" pitchFamily="18" charset="0"/>
                          </a:rPr>
                          <m:t> </m:t>
                        </m:r>
                        <m:r>
                          <a:rPr lang="it-IT" b="0" i="1" smtClean="0">
                            <a:latin typeface="Cambria Math" panose="02040503050406030204" pitchFamily="18" charset="0"/>
                          </a:rPr>
                          <m:t>𝑒𝑓𝑓</m:t>
                        </m:r>
                        <m:r>
                          <a:rPr lang="it-IT" b="0" i="1" smtClean="0">
                            <a:latin typeface="Cambria Math" panose="02040503050406030204" pitchFamily="18" charset="0"/>
                          </a:rPr>
                          <m:t>.</m:t>
                        </m:r>
                      </m:sup>
                    </m:sSubSup>
                    <m:r>
                      <a:rPr lang="it-IT" b="0" i="1" smtClean="0">
                        <a:latin typeface="Cambria Math" panose="02040503050406030204" pitchFamily="18" charset="0"/>
                      </a:rPr>
                      <m:t>=</m:t>
                    </m:r>
                    <m:f>
                      <m:fPr>
                        <m:ctrlPr>
                          <a:rPr lang="it-IT" b="0" i="1" smtClean="0">
                            <a:latin typeface="Cambria Math" panose="02040503050406030204" pitchFamily="18" charset="0"/>
                          </a:rPr>
                        </m:ctrlPr>
                      </m:fPr>
                      <m:num>
                        <m:sSup>
                          <m:sSupPr>
                            <m:ctrlPr>
                              <a:rPr lang="it-IT" b="0" i="1" smtClean="0">
                                <a:latin typeface="Cambria Math" panose="02040503050406030204" pitchFamily="18" charset="0"/>
                              </a:rPr>
                            </m:ctrlPr>
                          </m:sSupPr>
                          <m:e>
                            <m:r>
                              <a:rPr lang="it-IT" b="0" i="1" smtClean="0">
                                <a:latin typeface="Cambria Math" panose="02040503050406030204" pitchFamily="18" charset="0"/>
                              </a:rPr>
                              <m:t>𝑒</m:t>
                            </m:r>
                          </m:e>
                          <m:sup>
                            <m:r>
                              <a:rPr lang="it-IT" b="0" i="1" smtClean="0">
                                <a:latin typeface="Cambria Math" panose="02040503050406030204" pitchFamily="18" charset="0"/>
                              </a:rPr>
                              <m:t>𝑒𝑓𝑓</m:t>
                            </m:r>
                          </m:sup>
                        </m:sSup>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𝑃</m:t>
                            </m:r>
                          </m:e>
                          <m:sup>
                            <m:r>
                              <a:rPr lang="it-IT" b="0" i="1" smtClean="0">
                                <a:latin typeface="Cambria Math" panose="02040503050406030204" pitchFamily="18" charset="0"/>
                                <a:ea typeface="Cambria Math" panose="02040503050406030204" pitchFamily="18" charset="0"/>
                              </a:rPr>
                              <m:t>𝐷</m:t>
                            </m:r>
                          </m:sup>
                        </m:sSup>
                      </m:num>
                      <m:den>
                        <m:sSup>
                          <m:sSupPr>
                            <m:ctrlPr>
                              <a:rPr lang="it-IT" b="0" i="1" smtClean="0">
                                <a:latin typeface="Cambria Math" panose="02040503050406030204" pitchFamily="18" charset="0"/>
                              </a:rPr>
                            </m:ctrlPr>
                          </m:sSupPr>
                          <m:e>
                            <m:r>
                              <a:rPr lang="it-IT" b="0" i="1" smtClean="0">
                                <a:latin typeface="Cambria Math" panose="02040503050406030204" pitchFamily="18" charset="0"/>
                              </a:rPr>
                              <m:t>𝑃</m:t>
                            </m:r>
                          </m:e>
                          <m:sup>
                            <m:r>
                              <a:rPr lang="it-IT" b="0" i="1" smtClean="0">
                                <a:latin typeface="Cambria Math" panose="02040503050406030204" pitchFamily="18" charset="0"/>
                              </a:rPr>
                              <m:t>𝐹</m:t>
                            </m:r>
                          </m:sup>
                        </m:sSup>
                      </m:den>
                    </m:f>
                  </m:oMath>
                </a14:m>
                <a:endParaRPr lang="it-IT" dirty="0"/>
              </a:p>
              <a:p>
                <a:r>
                  <a:rPr lang="it-IT" dirty="0"/>
                  <a:t>è il reciproco dell’indicatore di competitività.</a:t>
                </a:r>
              </a:p>
            </p:txBody>
          </p:sp>
        </mc:Choice>
        <mc:Fallback>
          <p:sp>
            <p:nvSpPr>
              <p:cNvPr id="3" name="Segnaposto contenuto 2">
                <a:extLst>
                  <a:ext uri="{FF2B5EF4-FFF2-40B4-BE49-F238E27FC236}">
                    <a16:creationId xmlns:a16="http://schemas.microsoft.com/office/drawing/2014/main" id="{9AB857D2-B8FE-4869-BC14-81936081DB00}"/>
                  </a:ext>
                </a:extLst>
              </p:cNvPr>
              <p:cNvSpPr>
                <a:spLocks noGrp="1" noRot="1" noChangeAspect="1" noMove="1" noResize="1" noEditPoints="1" noAdjustHandles="1" noChangeArrowheads="1" noChangeShapeType="1" noTextEdit="1"/>
              </p:cNvSpPr>
              <p:nvPr>
                <p:ph idx="1"/>
              </p:nvPr>
            </p:nvSpPr>
            <p:spPr>
              <a:blipFill>
                <a:blip r:embed="rId3"/>
                <a:stretch>
                  <a:fillRect l="-928" t="-3501" r="-1565" b="-1821"/>
                </a:stretch>
              </a:blipFill>
            </p:spPr>
            <p:txBody>
              <a:bodyPr/>
              <a:lstStyle/>
              <a:p>
                <a:r>
                  <a:rPr lang="it-IT">
                    <a:noFill/>
                  </a:rPr>
                  <a:t> </a:t>
                </a:r>
              </a:p>
            </p:txBody>
          </p:sp>
        </mc:Fallback>
      </mc:AlternateContent>
      <p:sp>
        <p:nvSpPr>
          <p:cNvPr id="4" name="Segnaposto numero diapositiva 3">
            <a:extLst>
              <a:ext uri="{FF2B5EF4-FFF2-40B4-BE49-F238E27FC236}">
                <a16:creationId xmlns:a16="http://schemas.microsoft.com/office/drawing/2014/main" id="{25DAA7BE-7EC9-4FD4-9C3B-BB86F6618FBD}"/>
              </a:ext>
            </a:extLst>
          </p:cNvPr>
          <p:cNvSpPr>
            <a:spLocks noGrp="1"/>
          </p:cNvSpPr>
          <p:nvPr>
            <p:ph type="sldNum" sz="quarter" idx="12"/>
          </p:nvPr>
        </p:nvSpPr>
        <p:spPr/>
        <p:txBody>
          <a:bodyPr/>
          <a:lstStyle/>
          <a:p>
            <a:fld id="{5BE346A1-DB03-4F8F-90BA-1CC82BDA6D99}" type="slidenum">
              <a:rPr lang="it-IT" smtClean="0"/>
              <a:t>22</a:t>
            </a:fld>
            <a:endParaRPr lang="it-IT"/>
          </a:p>
        </p:txBody>
      </p:sp>
    </p:spTree>
    <p:extLst>
      <p:ext uri="{BB962C8B-B14F-4D97-AF65-F5344CB8AC3E}">
        <p14:creationId xmlns:p14="http://schemas.microsoft.com/office/powerpoint/2010/main" val="1259226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BBF656-46C4-4EBB-930F-D0D5B901711A}"/>
              </a:ext>
            </a:extLst>
          </p:cNvPr>
          <p:cNvSpPr>
            <a:spLocks noGrp="1"/>
          </p:cNvSpPr>
          <p:nvPr>
            <p:ph type="title"/>
          </p:nvPr>
        </p:nvSpPr>
        <p:spPr/>
        <p:txBody>
          <a:bodyPr/>
          <a:lstStyle/>
          <a:p>
            <a:r>
              <a:rPr lang="it-IT" dirty="0"/>
              <a:t>Sistemi di cambio: tassonomia</a:t>
            </a:r>
          </a:p>
        </p:txBody>
      </p:sp>
      <p:sp>
        <p:nvSpPr>
          <p:cNvPr id="3" name="Segnaposto contenuto 2">
            <a:extLst>
              <a:ext uri="{FF2B5EF4-FFF2-40B4-BE49-F238E27FC236}">
                <a16:creationId xmlns:a16="http://schemas.microsoft.com/office/drawing/2014/main" id="{F346651D-3F18-4C68-9126-30F2C46EAC00}"/>
              </a:ext>
            </a:extLst>
          </p:cNvPr>
          <p:cNvSpPr>
            <a:spLocks noGrp="1"/>
          </p:cNvSpPr>
          <p:nvPr>
            <p:ph idx="1"/>
          </p:nvPr>
        </p:nvSpPr>
        <p:spPr>
          <a:xfrm>
            <a:off x="777766" y="1494549"/>
            <a:ext cx="10576034" cy="4795893"/>
          </a:xfrm>
        </p:spPr>
        <p:txBody>
          <a:bodyPr>
            <a:normAutofit fontScale="77500" lnSpcReduction="20000"/>
          </a:bodyPr>
          <a:lstStyle/>
          <a:p>
            <a:r>
              <a:rPr lang="it-IT" dirty="0"/>
              <a:t>Si definisce </a:t>
            </a:r>
            <a:r>
              <a:rPr lang="it-IT" b="1" dirty="0"/>
              <a:t>Sistema di Cambio </a:t>
            </a:r>
            <a:r>
              <a:rPr lang="it-IT" dirty="0"/>
              <a:t>un insieme di </a:t>
            </a:r>
            <a:r>
              <a:rPr lang="it-IT" b="1" dirty="0"/>
              <a:t>accordi formali tra due o più Paesi </a:t>
            </a:r>
            <a:r>
              <a:rPr lang="it-IT" dirty="0"/>
              <a:t>attraverso i quali vengono fissati </a:t>
            </a:r>
            <a:r>
              <a:rPr lang="it-IT" b="1" dirty="0"/>
              <a:t>i termini dello scambio (O RAGIONI DI SCAMBIO) </a:t>
            </a:r>
            <a:r>
              <a:rPr lang="it-IT" dirty="0"/>
              <a:t>tra le rispettive monete.</a:t>
            </a:r>
          </a:p>
          <a:p>
            <a:r>
              <a:rPr lang="it-IT" dirty="0">
                <a:solidFill>
                  <a:srgbClr val="FF0000"/>
                </a:solidFill>
              </a:rPr>
              <a:t>Moneta convertibile</a:t>
            </a:r>
            <a:r>
              <a:rPr lang="it-IT" dirty="0"/>
              <a:t>: </a:t>
            </a:r>
            <a:r>
              <a:rPr lang="it-IT" dirty="0">
                <a:solidFill>
                  <a:srgbClr val="0070C0"/>
                </a:solidFill>
              </a:rPr>
              <a:t>è una moneta che può essere liberamente scambiata con altre monete </a:t>
            </a:r>
            <a:r>
              <a:rPr lang="it-IT" dirty="0"/>
              <a:t>(ad esempio Yuan cinese fino a poco tempo fa non lo era) e </a:t>
            </a:r>
            <a:r>
              <a:rPr lang="it-IT" dirty="0">
                <a:solidFill>
                  <a:srgbClr val="0070C0"/>
                </a:solidFill>
              </a:rPr>
              <a:t>il suo prezzo è determinato dall’equilibrio di mercato</a:t>
            </a:r>
            <a:r>
              <a:rPr lang="it-IT" dirty="0"/>
              <a:t>. La </a:t>
            </a:r>
            <a:r>
              <a:rPr lang="it-IT" u="sng" dirty="0"/>
              <a:t>convertibilità è decisa dai governi</a:t>
            </a:r>
            <a:r>
              <a:rPr lang="it-IT" dirty="0"/>
              <a:t>, i quali possono definire il grado di flessibilità del tasso di cambio con l’obbligo di dichiararli al FMI. Il tasso di cambio può essere quindi:</a:t>
            </a:r>
          </a:p>
          <a:p>
            <a:endParaRPr lang="it-IT" dirty="0"/>
          </a:p>
          <a:p>
            <a:pPr lvl="3"/>
            <a:r>
              <a:rPr lang="it-IT" sz="2800" dirty="0">
                <a:solidFill>
                  <a:srgbClr val="FF0000"/>
                </a:solidFill>
              </a:rPr>
              <a:t>puntuale</a:t>
            </a:r>
            <a:r>
              <a:rPr lang="it-IT" sz="2800" dirty="0"/>
              <a:t>: se ancorato ad un valore prestabilito;</a:t>
            </a:r>
          </a:p>
          <a:p>
            <a:r>
              <a:rPr lang="it-IT" dirty="0">
                <a:solidFill>
                  <a:srgbClr val="FF0000"/>
                </a:solidFill>
              </a:rPr>
              <a:t>Fisso</a:t>
            </a:r>
            <a:r>
              <a:rPr lang="it-IT" dirty="0"/>
              <a:t> </a:t>
            </a:r>
          </a:p>
          <a:p>
            <a:pPr lvl="3"/>
            <a:r>
              <a:rPr lang="it-IT" sz="2800" dirty="0">
                <a:solidFill>
                  <a:srgbClr val="FF0000"/>
                </a:solidFill>
              </a:rPr>
              <a:t>a banda</a:t>
            </a:r>
            <a:r>
              <a:rPr lang="it-IT" sz="2800" dirty="0"/>
              <a:t>: se interno a range prestabiliti (+/- valore percentuale);</a:t>
            </a:r>
          </a:p>
          <a:p>
            <a:pPr lvl="3"/>
            <a:endParaRPr lang="it-IT" sz="2800" dirty="0"/>
          </a:p>
          <a:p>
            <a:r>
              <a:rPr lang="it-IT" dirty="0">
                <a:solidFill>
                  <a:srgbClr val="FF0000"/>
                </a:solidFill>
              </a:rPr>
              <a:t>Flessibile</a:t>
            </a:r>
            <a:r>
              <a:rPr lang="it-IT" dirty="0"/>
              <a:t>: il tasso di cambio è libero di modificarsi in base alle dinamiche di mercato;</a:t>
            </a:r>
          </a:p>
          <a:p>
            <a:pPr marL="0" indent="0">
              <a:buNone/>
            </a:pPr>
            <a:r>
              <a:rPr lang="it-IT" u="sng" dirty="0"/>
              <a:t>Il tasso di cambio inizia ad assumere un rilievo dal punto di vista economico dopo il 1870, con l’apertura sempre più marcata del commercio internazionale (vedi slide 6).</a:t>
            </a:r>
          </a:p>
        </p:txBody>
      </p:sp>
      <p:sp>
        <p:nvSpPr>
          <p:cNvPr id="4" name="Segnaposto numero diapositiva 3">
            <a:extLst>
              <a:ext uri="{FF2B5EF4-FFF2-40B4-BE49-F238E27FC236}">
                <a16:creationId xmlns:a16="http://schemas.microsoft.com/office/drawing/2014/main" id="{9CA16175-5249-4D8F-82A3-EC2B2A84EF6E}"/>
              </a:ext>
            </a:extLst>
          </p:cNvPr>
          <p:cNvSpPr>
            <a:spLocks noGrp="1"/>
          </p:cNvSpPr>
          <p:nvPr>
            <p:ph type="sldNum" sz="quarter" idx="12"/>
          </p:nvPr>
        </p:nvSpPr>
        <p:spPr/>
        <p:txBody>
          <a:bodyPr/>
          <a:lstStyle/>
          <a:p>
            <a:fld id="{5BE346A1-DB03-4F8F-90BA-1CC82BDA6D99}" type="slidenum">
              <a:rPr lang="it-IT" smtClean="0"/>
              <a:t>23</a:t>
            </a:fld>
            <a:endParaRPr lang="it-IT"/>
          </a:p>
        </p:txBody>
      </p:sp>
      <p:sp>
        <p:nvSpPr>
          <p:cNvPr id="5" name="Parentesi graffa aperta 4">
            <a:extLst>
              <a:ext uri="{FF2B5EF4-FFF2-40B4-BE49-F238E27FC236}">
                <a16:creationId xmlns:a16="http://schemas.microsoft.com/office/drawing/2014/main" id="{DEA4B03F-2666-4C10-8221-FC59565ED468}"/>
              </a:ext>
            </a:extLst>
          </p:cNvPr>
          <p:cNvSpPr/>
          <p:nvPr/>
        </p:nvSpPr>
        <p:spPr>
          <a:xfrm>
            <a:off x="1919451" y="3781738"/>
            <a:ext cx="173421" cy="1128028"/>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18279124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sellaDiTesto 4">
            <a:extLst>
              <a:ext uri="{FF2B5EF4-FFF2-40B4-BE49-F238E27FC236}">
                <a16:creationId xmlns:a16="http://schemas.microsoft.com/office/drawing/2014/main" id="{E0EF6018-7922-A44B-BC86-8B6D0866FA50}"/>
              </a:ext>
            </a:extLst>
          </p:cNvPr>
          <p:cNvSpPr txBox="1"/>
          <p:nvPr/>
        </p:nvSpPr>
        <p:spPr>
          <a:xfrm>
            <a:off x="486383" y="104107"/>
            <a:ext cx="7490298" cy="369332"/>
          </a:xfrm>
          <a:prstGeom prst="rect">
            <a:avLst/>
          </a:prstGeom>
          <a:noFill/>
        </p:spPr>
        <p:txBody>
          <a:bodyPr wrap="square" rtlCol="0">
            <a:spAutoFit/>
          </a:bodyPr>
          <a:lstStyle/>
          <a:p>
            <a:r>
              <a:rPr lang="it-IT" b="1" dirty="0"/>
              <a:t>Regimi di cambio secondo il FMI</a:t>
            </a:r>
          </a:p>
        </p:txBody>
      </p:sp>
      <p:sp>
        <p:nvSpPr>
          <p:cNvPr id="6" name="CasellaDiTesto 5">
            <a:extLst>
              <a:ext uri="{FF2B5EF4-FFF2-40B4-BE49-F238E27FC236}">
                <a16:creationId xmlns:a16="http://schemas.microsoft.com/office/drawing/2014/main" id="{6ED0D804-8D3A-9C43-AF38-5226394351FE}"/>
              </a:ext>
            </a:extLst>
          </p:cNvPr>
          <p:cNvSpPr txBox="1"/>
          <p:nvPr/>
        </p:nvSpPr>
        <p:spPr>
          <a:xfrm>
            <a:off x="506626" y="388249"/>
            <a:ext cx="11685373" cy="369332"/>
          </a:xfrm>
          <a:prstGeom prst="rect">
            <a:avLst/>
          </a:prstGeom>
          <a:noFill/>
        </p:spPr>
        <p:txBody>
          <a:bodyPr wrap="square" rtlCol="0">
            <a:spAutoFit/>
          </a:bodyPr>
          <a:lstStyle/>
          <a:p>
            <a:r>
              <a:rPr lang="it-IT" dirty="0"/>
              <a:t>Il </a:t>
            </a:r>
            <a:r>
              <a:rPr lang="it-IT" i="1" dirty="0"/>
              <a:t>Fondo monetario </a:t>
            </a:r>
            <a:r>
              <a:rPr lang="it-IT" dirty="0"/>
              <a:t>classifica </a:t>
            </a:r>
            <a:r>
              <a:rPr lang="it-IT" dirty="0">
                <a:solidFill>
                  <a:srgbClr val="0070C0"/>
                </a:solidFill>
              </a:rPr>
              <a:t>9 regimi di tasso di cambio</a:t>
            </a:r>
            <a:r>
              <a:rPr lang="it-IT" dirty="0"/>
              <a:t>, ordinati in ordine di crescente flessibilità (</a:t>
            </a:r>
            <a:r>
              <a:rPr lang="it-IT" i="1" dirty="0">
                <a:hlinkClick r:id="rId2"/>
              </a:rPr>
              <a:t>IMF</a:t>
            </a:r>
            <a:r>
              <a:rPr lang="it-IT" i="1" dirty="0"/>
              <a:t>, 2021</a:t>
            </a:r>
            <a:r>
              <a:rPr lang="it-IT" dirty="0"/>
              <a:t>)</a:t>
            </a:r>
          </a:p>
        </p:txBody>
      </p:sp>
      <p:sp>
        <p:nvSpPr>
          <p:cNvPr id="7" name="CasellaDiTesto 6">
            <a:extLst>
              <a:ext uri="{FF2B5EF4-FFF2-40B4-BE49-F238E27FC236}">
                <a16:creationId xmlns:a16="http://schemas.microsoft.com/office/drawing/2014/main" id="{EFC33F02-C750-C945-B654-BD837D1963AB}"/>
              </a:ext>
            </a:extLst>
          </p:cNvPr>
          <p:cNvSpPr txBox="1"/>
          <p:nvPr/>
        </p:nvSpPr>
        <p:spPr>
          <a:xfrm>
            <a:off x="486380" y="776576"/>
            <a:ext cx="11186809" cy="2031325"/>
          </a:xfrm>
          <a:prstGeom prst="rect">
            <a:avLst/>
          </a:prstGeom>
          <a:noFill/>
        </p:spPr>
        <p:txBody>
          <a:bodyPr wrap="square" rtlCol="0">
            <a:spAutoFit/>
          </a:bodyPr>
          <a:lstStyle/>
          <a:p>
            <a:r>
              <a:rPr lang="it-IT" dirty="0"/>
              <a:t>       </a:t>
            </a:r>
            <a:r>
              <a:rPr lang="it-IT" b="1" i="1" dirty="0"/>
              <a:t>Regimi di cambio rigido </a:t>
            </a:r>
            <a:r>
              <a:rPr lang="it-IT" dirty="0"/>
              <a:t>(hard </a:t>
            </a:r>
            <a:r>
              <a:rPr lang="it-IT" dirty="0" err="1"/>
              <a:t>peg</a:t>
            </a:r>
            <a:r>
              <a:rPr lang="it-IT" dirty="0"/>
              <a:t>)</a:t>
            </a:r>
          </a:p>
          <a:p>
            <a:r>
              <a:rPr lang="it-IT" dirty="0"/>
              <a:t>1.    </a:t>
            </a:r>
            <a:r>
              <a:rPr lang="it-IT" dirty="0">
                <a:solidFill>
                  <a:srgbClr val="FF0000"/>
                </a:solidFill>
              </a:rPr>
              <a:t>Unione valutaria</a:t>
            </a:r>
            <a:r>
              <a:rPr lang="it-IT" dirty="0"/>
              <a:t>: alcuni paesi appartenenti ad una </a:t>
            </a:r>
            <a:r>
              <a:rPr lang="it-IT" i="1" dirty="0"/>
              <a:t>unione monetaria </a:t>
            </a:r>
            <a:r>
              <a:rPr lang="it-IT" dirty="0"/>
              <a:t>condividono </a:t>
            </a:r>
          </a:p>
          <a:p>
            <a:r>
              <a:rPr lang="it-IT" dirty="0"/>
              <a:t>       la stessa moneta (l’euro oggi) (41 paesi) </a:t>
            </a:r>
          </a:p>
          <a:p>
            <a:r>
              <a:rPr lang="it-IT" dirty="0"/>
              <a:t>2.   «</a:t>
            </a:r>
            <a:r>
              <a:rPr lang="it-IT" dirty="0">
                <a:solidFill>
                  <a:srgbClr val="FF0000"/>
                </a:solidFill>
              </a:rPr>
              <a:t>Dollarizzazione</a:t>
            </a:r>
            <a:r>
              <a:rPr lang="it-IT" dirty="0"/>
              <a:t>»: il paese non dispone di una propria moneta legale e rinuncia all’indipendenza valutaria: nel paese circola la moneta di un altro paese (la dollarizzazione in alcuni paesi dell’America Latina, San   </a:t>
            </a:r>
          </a:p>
          <a:p>
            <a:r>
              <a:rPr lang="it-IT" dirty="0"/>
              <a:t>       Marino quando in Italia circolava la lira (1+2 </a:t>
            </a:r>
            <a:r>
              <a:rPr lang="it-IT" dirty="0">
                <a:sym typeface="Wingdings" panose="05000000000000000000" pitchFamily="2" charset="2"/>
              </a:rPr>
              <a:t> </a:t>
            </a:r>
            <a:r>
              <a:rPr lang="it-IT" dirty="0"/>
              <a:t>41 paesi)/ oggi anche casi di Eurizzazione (Kossovo)</a:t>
            </a:r>
          </a:p>
          <a:p>
            <a:pPr marL="342900" indent="-342900">
              <a:buAutoNum type="arabicPeriod" startAt="3"/>
            </a:pPr>
            <a:r>
              <a:rPr lang="it-IT" dirty="0">
                <a:solidFill>
                  <a:srgbClr val="FF0000"/>
                </a:solidFill>
              </a:rPr>
              <a:t>Accordi valutari </a:t>
            </a:r>
            <a:r>
              <a:rPr lang="it-IT" dirty="0"/>
              <a:t>(</a:t>
            </a:r>
            <a:r>
              <a:rPr lang="it-IT" dirty="0" err="1"/>
              <a:t>currency</a:t>
            </a:r>
            <a:r>
              <a:rPr lang="it-IT" dirty="0"/>
              <a:t> </a:t>
            </a:r>
            <a:r>
              <a:rPr lang="it-IT" dirty="0" err="1"/>
              <a:t>boards</a:t>
            </a:r>
            <a:r>
              <a:rPr lang="it-IT" dirty="0"/>
              <a:t>): il paese agganciando  strettamente la propria valuta a quella di un altro paese</a:t>
            </a:r>
          </a:p>
        </p:txBody>
      </p:sp>
      <p:sp>
        <p:nvSpPr>
          <p:cNvPr id="8" name="CasellaDiTesto 7">
            <a:extLst>
              <a:ext uri="{FF2B5EF4-FFF2-40B4-BE49-F238E27FC236}">
                <a16:creationId xmlns:a16="http://schemas.microsoft.com/office/drawing/2014/main" id="{EC975710-B77D-7C41-AAF9-AFEF1E020E26}"/>
              </a:ext>
            </a:extLst>
          </p:cNvPr>
          <p:cNvSpPr txBox="1"/>
          <p:nvPr/>
        </p:nvSpPr>
        <p:spPr>
          <a:xfrm>
            <a:off x="486381" y="5036590"/>
            <a:ext cx="11186809" cy="1477328"/>
          </a:xfrm>
          <a:prstGeom prst="rect">
            <a:avLst/>
          </a:prstGeom>
          <a:noFill/>
        </p:spPr>
        <p:txBody>
          <a:bodyPr wrap="square" rtlCol="0">
            <a:spAutoFit/>
          </a:bodyPr>
          <a:lstStyle/>
          <a:p>
            <a:r>
              <a:rPr lang="it-IT" b="1" dirty="0"/>
              <a:t>       </a:t>
            </a:r>
            <a:r>
              <a:rPr lang="it-IT" b="1" i="1" dirty="0"/>
              <a:t>Regimi di cambi flessibili</a:t>
            </a:r>
          </a:p>
          <a:p>
            <a:pPr marL="342900" indent="-342900">
              <a:buAutoNum type="arabicPeriod" startAt="8"/>
            </a:pPr>
            <a:r>
              <a:rPr lang="it-IT" dirty="0">
                <a:solidFill>
                  <a:srgbClr val="FF0000"/>
                </a:solidFill>
              </a:rPr>
              <a:t>Flessibilità controllata </a:t>
            </a:r>
            <a:r>
              <a:rPr lang="it-IT" dirty="0"/>
              <a:t>(</a:t>
            </a:r>
            <a:r>
              <a:rPr lang="it-IT" dirty="0" err="1"/>
              <a:t>dirty</a:t>
            </a:r>
            <a:r>
              <a:rPr lang="it-IT" dirty="0"/>
              <a:t> </a:t>
            </a:r>
            <a:r>
              <a:rPr lang="it-IT" dirty="0" err="1"/>
              <a:t>floating</a:t>
            </a:r>
            <a:r>
              <a:rPr lang="it-IT" dirty="0"/>
              <a:t>). Il cambio è flessibile ma le autorità sono impegnate a controllarne l’evoluzione intervenendo (46 paesi, tra i quali Russia, Iran, Singapore).</a:t>
            </a:r>
          </a:p>
          <a:p>
            <a:pPr marL="342900" indent="-342900">
              <a:buAutoNum type="arabicPeriod" startAt="8"/>
            </a:pPr>
            <a:r>
              <a:rPr lang="it-IT" dirty="0">
                <a:solidFill>
                  <a:srgbClr val="FF0000"/>
                </a:solidFill>
              </a:rPr>
              <a:t>Perfetta flessibilità </a:t>
            </a:r>
            <a:r>
              <a:rPr lang="it-IT" dirty="0"/>
              <a:t>(independent </a:t>
            </a:r>
            <a:r>
              <a:rPr lang="it-IT" dirty="0" err="1"/>
              <a:t>floating</a:t>
            </a:r>
            <a:r>
              <a:rPr lang="it-IT" dirty="0"/>
              <a:t>): il tasso di cambio è fissato dal mercato (36 paesi, tra i quali Stati Uniti, Regno Unito, Australia, Brasile, Sud Africa)</a:t>
            </a:r>
          </a:p>
        </p:txBody>
      </p:sp>
      <p:sp>
        <p:nvSpPr>
          <p:cNvPr id="9" name="CasellaDiTesto 8">
            <a:extLst>
              <a:ext uri="{FF2B5EF4-FFF2-40B4-BE49-F238E27FC236}">
                <a16:creationId xmlns:a16="http://schemas.microsoft.com/office/drawing/2014/main" id="{50C2B52F-E3EB-D042-9F70-AAFC9BD65068}"/>
              </a:ext>
            </a:extLst>
          </p:cNvPr>
          <p:cNvSpPr txBox="1"/>
          <p:nvPr/>
        </p:nvSpPr>
        <p:spPr>
          <a:xfrm>
            <a:off x="506626" y="2906583"/>
            <a:ext cx="11186809" cy="2031325"/>
          </a:xfrm>
          <a:prstGeom prst="rect">
            <a:avLst/>
          </a:prstGeom>
          <a:noFill/>
        </p:spPr>
        <p:txBody>
          <a:bodyPr wrap="square" rtlCol="0">
            <a:spAutoFit/>
          </a:bodyPr>
          <a:lstStyle/>
          <a:p>
            <a:r>
              <a:rPr lang="it-IT" dirty="0"/>
              <a:t>     </a:t>
            </a:r>
            <a:r>
              <a:rPr lang="it-IT" b="1" i="1" dirty="0"/>
              <a:t>Regimi di cambio fisso ma aggiustabile</a:t>
            </a:r>
          </a:p>
          <a:p>
            <a:r>
              <a:rPr lang="it-IT" dirty="0"/>
              <a:t>4.   </a:t>
            </a:r>
            <a:r>
              <a:rPr lang="it-IT" dirty="0">
                <a:solidFill>
                  <a:srgbClr val="FF0000"/>
                </a:solidFill>
              </a:rPr>
              <a:t>Cambi fissi </a:t>
            </a:r>
            <a:r>
              <a:rPr lang="it-IT" dirty="0"/>
              <a:t>senza impegno irrevocabile a mantenerlo (</a:t>
            </a:r>
            <a:r>
              <a:rPr lang="it-IT" dirty="0" err="1"/>
              <a:t>conventional</a:t>
            </a:r>
            <a:r>
              <a:rPr lang="it-IT" dirty="0"/>
              <a:t> </a:t>
            </a:r>
            <a:r>
              <a:rPr lang="it-IT" dirty="0" err="1"/>
              <a:t>fixed</a:t>
            </a:r>
            <a:r>
              <a:rPr lang="it-IT" dirty="0"/>
              <a:t> </a:t>
            </a:r>
            <a:r>
              <a:rPr lang="it-IT" dirty="0" err="1"/>
              <a:t>peg</a:t>
            </a:r>
            <a:r>
              <a:rPr lang="it-IT" dirty="0"/>
              <a:t>)(42 paesi)</a:t>
            </a:r>
          </a:p>
          <a:p>
            <a:pPr marL="342900" indent="-342900">
              <a:buAutoNum type="arabicPeriod" startAt="5"/>
            </a:pPr>
            <a:r>
              <a:rPr lang="it-IT" dirty="0">
                <a:solidFill>
                  <a:srgbClr val="FF0000"/>
                </a:solidFill>
              </a:rPr>
              <a:t>Cambi fissi con bande di oscillazione </a:t>
            </a:r>
            <a:r>
              <a:rPr lang="it-IT" dirty="0"/>
              <a:t>fisse attorno ad una parità centrale (5 paesi nel 2003; SME-Sistema monetario  europeo dal 1979 al 1999)</a:t>
            </a:r>
          </a:p>
          <a:p>
            <a:pPr marL="342900" indent="-342900">
              <a:buAutoNum type="arabicPeriod" startAt="6"/>
            </a:pPr>
            <a:r>
              <a:rPr lang="it-IT" dirty="0">
                <a:solidFill>
                  <a:srgbClr val="FF0000"/>
                </a:solidFill>
              </a:rPr>
              <a:t>Cambi fissi  aggiustabili </a:t>
            </a:r>
            <a:r>
              <a:rPr lang="it-IT" dirty="0"/>
              <a:t>con regolarità in funzione dell’andamento di particolari indicatori macroeconomici </a:t>
            </a:r>
          </a:p>
          <a:p>
            <a:r>
              <a:rPr lang="it-IT" dirty="0"/>
              <a:t>       (</a:t>
            </a:r>
            <a:r>
              <a:rPr lang="it-IT" dirty="0" err="1"/>
              <a:t>crawling</a:t>
            </a:r>
            <a:r>
              <a:rPr lang="it-IT" dirty="0"/>
              <a:t> </a:t>
            </a:r>
            <a:r>
              <a:rPr lang="it-IT" dirty="0" err="1"/>
              <a:t>pegs</a:t>
            </a:r>
            <a:r>
              <a:rPr lang="it-IT" dirty="0"/>
              <a:t>)(4paesi)</a:t>
            </a:r>
          </a:p>
          <a:p>
            <a:r>
              <a:rPr lang="it-IT" dirty="0"/>
              <a:t>7.    </a:t>
            </a:r>
            <a:r>
              <a:rPr lang="it-IT" dirty="0">
                <a:solidFill>
                  <a:srgbClr val="FF0000"/>
                </a:solidFill>
              </a:rPr>
              <a:t>Cambi aggiustabili con bande </a:t>
            </a:r>
            <a:r>
              <a:rPr lang="it-IT" dirty="0"/>
              <a:t>di oscillazione mobili (4 paesi)</a:t>
            </a:r>
          </a:p>
        </p:txBody>
      </p:sp>
    </p:spTree>
    <p:extLst>
      <p:ext uri="{BB962C8B-B14F-4D97-AF65-F5344CB8AC3E}">
        <p14:creationId xmlns:p14="http://schemas.microsoft.com/office/powerpoint/2010/main" val="2342805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62CC08-514A-4F82-BC3D-1EDE1A0157CF}"/>
              </a:ext>
            </a:extLst>
          </p:cNvPr>
          <p:cNvSpPr>
            <a:spLocks noGrp="1"/>
          </p:cNvSpPr>
          <p:nvPr>
            <p:ph type="title"/>
          </p:nvPr>
        </p:nvSpPr>
        <p:spPr/>
        <p:txBody>
          <a:bodyPr/>
          <a:lstStyle/>
          <a:p>
            <a:r>
              <a:rPr lang="it-IT" dirty="0"/>
              <a:t>La convertibilità e i regimi valutari</a:t>
            </a:r>
          </a:p>
        </p:txBody>
      </p:sp>
      <p:sp>
        <p:nvSpPr>
          <p:cNvPr id="4" name="Segnaposto numero diapositiva 3">
            <a:extLst>
              <a:ext uri="{FF2B5EF4-FFF2-40B4-BE49-F238E27FC236}">
                <a16:creationId xmlns:a16="http://schemas.microsoft.com/office/drawing/2014/main" id="{92216D72-9EF9-4A66-92A2-40712F137476}"/>
              </a:ext>
            </a:extLst>
          </p:cNvPr>
          <p:cNvSpPr>
            <a:spLocks noGrp="1"/>
          </p:cNvSpPr>
          <p:nvPr>
            <p:ph type="sldNum" sz="quarter" idx="12"/>
          </p:nvPr>
        </p:nvSpPr>
        <p:spPr/>
        <p:txBody>
          <a:bodyPr/>
          <a:lstStyle/>
          <a:p>
            <a:fld id="{5BE346A1-DB03-4F8F-90BA-1CC82BDA6D99}" type="slidenum">
              <a:rPr lang="it-IT" smtClean="0"/>
              <a:t>25</a:t>
            </a:fld>
            <a:endParaRPr lang="it-IT"/>
          </a:p>
        </p:txBody>
      </p:sp>
      <p:cxnSp>
        <p:nvCxnSpPr>
          <p:cNvPr id="6" name="Connettore diritto 5">
            <a:extLst>
              <a:ext uri="{FF2B5EF4-FFF2-40B4-BE49-F238E27FC236}">
                <a16:creationId xmlns:a16="http://schemas.microsoft.com/office/drawing/2014/main" id="{38999062-5D93-46AD-8556-CADD55944618}"/>
              </a:ext>
            </a:extLst>
          </p:cNvPr>
          <p:cNvCxnSpPr/>
          <p:nvPr/>
        </p:nvCxnSpPr>
        <p:spPr>
          <a:xfrm>
            <a:off x="1141689" y="3496003"/>
            <a:ext cx="9372600" cy="0"/>
          </a:xfrm>
          <a:prstGeom prst="line">
            <a:avLst/>
          </a:prstGeom>
          <a:ln w="28575">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CasellaDiTesto 6">
            <a:extLst>
              <a:ext uri="{FF2B5EF4-FFF2-40B4-BE49-F238E27FC236}">
                <a16:creationId xmlns:a16="http://schemas.microsoft.com/office/drawing/2014/main" id="{D0C21F07-7C5E-4E23-908A-CCC99C682856}"/>
              </a:ext>
            </a:extLst>
          </p:cNvPr>
          <p:cNvSpPr txBox="1"/>
          <p:nvPr/>
        </p:nvSpPr>
        <p:spPr>
          <a:xfrm>
            <a:off x="4801259" y="1426697"/>
            <a:ext cx="205346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it-IT" dirty="0"/>
              <a:t>Regimi intermedi/</a:t>
            </a:r>
            <a:r>
              <a:rPr lang="it-IT" i="1" dirty="0"/>
              <a:t>soft </a:t>
            </a:r>
            <a:r>
              <a:rPr lang="it-IT" i="1" dirty="0" err="1"/>
              <a:t>peg</a:t>
            </a:r>
            <a:endParaRPr lang="it-IT" i="1" dirty="0"/>
          </a:p>
        </p:txBody>
      </p:sp>
      <p:sp>
        <p:nvSpPr>
          <p:cNvPr id="8" name="CasellaDiTesto 7">
            <a:extLst>
              <a:ext uri="{FF2B5EF4-FFF2-40B4-BE49-F238E27FC236}">
                <a16:creationId xmlns:a16="http://schemas.microsoft.com/office/drawing/2014/main" id="{55464D7B-0E60-4DD6-8982-7D8202D26BB0}"/>
              </a:ext>
            </a:extLst>
          </p:cNvPr>
          <p:cNvSpPr txBox="1"/>
          <p:nvPr/>
        </p:nvSpPr>
        <p:spPr>
          <a:xfrm>
            <a:off x="1485249" y="1429640"/>
            <a:ext cx="2351029"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it-IT" i="1" dirty="0"/>
              <a:t>Hard </a:t>
            </a:r>
            <a:r>
              <a:rPr lang="it-IT" i="1" dirty="0" err="1"/>
              <a:t>peg</a:t>
            </a:r>
            <a:r>
              <a:rPr lang="it-IT" i="1" dirty="0"/>
              <a:t>/</a:t>
            </a:r>
            <a:r>
              <a:rPr lang="it-IT" dirty="0"/>
              <a:t>Cambi fissi</a:t>
            </a:r>
          </a:p>
        </p:txBody>
      </p:sp>
      <p:sp>
        <p:nvSpPr>
          <p:cNvPr id="9" name="CasellaDiTesto 8">
            <a:extLst>
              <a:ext uri="{FF2B5EF4-FFF2-40B4-BE49-F238E27FC236}">
                <a16:creationId xmlns:a16="http://schemas.microsoft.com/office/drawing/2014/main" id="{A9283360-4055-40AD-8BCB-851FA649A57B}"/>
              </a:ext>
            </a:extLst>
          </p:cNvPr>
          <p:cNvSpPr txBox="1"/>
          <p:nvPr/>
        </p:nvSpPr>
        <p:spPr>
          <a:xfrm>
            <a:off x="7928740" y="1425466"/>
            <a:ext cx="205346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it-IT" dirty="0"/>
              <a:t>Cambi flessibili</a:t>
            </a:r>
          </a:p>
        </p:txBody>
      </p:sp>
      <p:cxnSp>
        <p:nvCxnSpPr>
          <p:cNvPr id="11" name="Connettore diritto 10">
            <a:extLst>
              <a:ext uri="{FF2B5EF4-FFF2-40B4-BE49-F238E27FC236}">
                <a16:creationId xmlns:a16="http://schemas.microsoft.com/office/drawing/2014/main" id="{F292A77B-155B-4859-AFAA-B6E8FD997BBF}"/>
              </a:ext>
            </a:extLst>
          </p:cNvPr>
          <p:cNvCxnSpPr>
            <a:cxnSpLocks/>
          </p:cNvCxnSpPr>
          <p:nvPr/>
        </p:nvCxnSpPr>
        <p:spPr>
          <a:xfrm flipH="1">
            <a:off x="1143000" y="2141639"/>
            <a:ext cx="7884" cy="1858861"/>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4" name="Connettore diritto 13">
            <a:extLst>
              <a:ext uri="{FF2B5EF4-FFF2-40B4-BE49-F238E27FC236}">
                <a16:creationId xmlns:a16="http://schemas.microsoft.com/office/drawing/2014/main" id="{318BD96A-BB56-4522-90A8-74A807DB4573}"/>
              </a:ext>
            </a:extLst>
          </p:cNvPr>
          <p:cNvCxnSpPr/>
          <p:nvPr/>
        </p:nvCxnSpPr>
        <p:spPr>
          <a:xfrm>
            <a:off x="1150884" y="2141639"/>
            <a:ext cx="31531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5" name="Connettore diritto 14">
            <a:extLst>
              <a:ext uri="{FF2B5EF4-FFF2-40B4-BE49-F238E27FC236}">
                <a16:creationId xmlns:a16="http://schemas.microsoft.com/office/drawing/2014/main" id="{405FA650-2F88-4276-B962-913D418F9A5F}"/>
              </a:ext>
            </a:extLst>
          </p:cNvPr>
          <p:cNvCxnSpPr/>
          <p:nvPr/>
        </p:nvCxnSpPr>
        <p:spPr>
          <a:xfrm>
            <a:off x="1141689" y="2960132"/>
            <a:ext cx="315310"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16" name="Connettore diritto 15">
            <a:extLst>
              <a:ext uri="{FF2B5EF4-FFF2-40B4-BE49-F238E27FC236}">
                <a16:creationId xmlns:a16="http://schemas.microsoft.com/office/drawing/2014/main" id="{F18CF16F-1450-4371-BCF3-4CBB4EE3D647}"/>
              </a:ext>
            </a:extLst>
          </p:cNvPr>
          <p:cNvCxnSpPr/>
          <p:nvPr/>
        </p:nvCxnSpPr>
        <p:spPr>
          <a:xfrm>
            <a:off x="1141689" y="4000500"/>
            <a:ext cx="315310"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04EAC467-D731-4A75-9E8B-FFD337D162C4}"/>
              </a:ext>
            </a:extLst>
          </p:cNvPr>
          <p:cNvSpPr txBox="1"/>
          <p:nvPr/>
        </p:nvSpPr>
        <p:spPr>
          <a:xfrm>
            <a:off x="1642241" y="1982514"/>
            <a:ext cx="1282254" cy="492443"/>
          </a:xfrm>
          <a:prstGeom prst="rect">
            <a:avLst/>
          </a:prstGeom>
          <a:noFill/>
        </p:spPr>
        <p:txBody>
          <a:bodyPr wrap="square" rtlCol="0">
            <a:spAutoFit/>
          </a:bodyPr>
          <a:lstStyle/>
          <a:p>
            <a:r>
              <a:rPr lang="it-IT" sz="1400" b="1" dirty="0" err="1"/>
              <a:t>Euroizzazione</a:t>
            </a:r>
            <a:r>
              <a:rPr lang="it-IT" sz="1400" dirty="0"/>
              <a:t> </a:t>
            </a:r>
            <a:r>
              <a:rPr lang="it-IT" sz="1200" dirty="0"/>
              <a:t>(es. Kossovo)</a:t>
            </a:r>
          </a:p>
        </p:txBody>
      </p:sp>
      <p:sp>
        <p:nvSpPr>
          <p:cNvPr id="18" name="CasellaDiTesto 17">
            <a:extLst>
              <a:ext uri="{FF2B5EF4-FFF2-40B4-BE49-F238E27FC236}">
                <a16:creationId xmlns:a16="http://schemas.microsoft.com/office/drawing/2014/main" id="{3BEFEFD3-34D4-44D9-91A8-9FDE214DC83C}"/>
              </a:ext>
            </a:extLst>
          </p:cNvPr>
          <p:cNvSpPr txBox="1"/>
          <p:nvPr/>
        </p:nvSpPr>
        <p:spPr>
          <a:xfrm>
            <a:off x="1642241" y="2641028"/>
            <a:ext cx="1329552" cy="492443"/>
          </a:xfrm>
          <a:prstGeom prst="rect">
            <a:avLst/>
          </a:prstGeom>
          <a:noFill/>
        </p:spPr>
        <p:txBody>
          <a:bodyPr wrap="square" rtlCol="0">
            <a:spAutoFit/>
          </a:bodyPr>
          <a:lstStyle/>
          <a:p>
            <a:r>
              <a:rPr lang="it-IT" sz="1400" b="1" dirty="0"/>
              <a:t>Dollarizzazione</a:t>
            </a:r>
            <a:r>
              <a:rPr lang="it-IT" sz="1400" dirty="0"/>
              <a:t> </a:t>
            </a:r>
            <a:r>
              <a:rPr lang="it-IT" sz="1200" dirty="0"/>
              <a:t>(es. Equador)</a:t>
            </a:r>
          </a:p>
        </p:txBody>
      </p:sp>
      <p:sp>
        <p:nvSpPr>
          <p:cNvPr id="19" name="CasellaDiTesto 18">
            <a:extLst>
              <a:ext uri="{FF2B5EF4-FFF2-40B4-BE49-F238E27FC236}">
                <a16:creationId xmlns:a16="http://schemas.microsoft.com/office/drawing/2014/main" id="{F16133B6-5C1A-45A8-AA79-1B02C2159176}"/>
              </a:ext>
            </a:extLst>
          </p:cNvPr>
          <p:cNvSpPr txBox="1"/>
          <p:nvPr/>
        </p:nvSpPr>
        <p:spPr>
          <a:xfrm>
            <a:off x="3195143" y="2641028"/>
            <a:ext cx="1329552" cy="492443"/>
          </a:xfrm>
          <a:prstGeom prst="rect">
            <a:avLst/>
          </a:prstGeom>
          <a:noFill/>
        </p:spPr>
        <p:txBody>
          <a:bodyPr wrap="square" rtlCol="0">
            <a:spAutoFit/>
          </a:bodyPr>
          <a:lstStyle/>
          <a:p>
            <a:r>
              <a:rPr lang="it-IT" sz="1400" b="1" dirty="0" err="1"/>
              <a:t>Currency</a:t>
            </a:r>
            <a:r>
              <a:rPr lang="it-IT" sz="1400" b="1" dirty="0"/>
              <a:t> Board</a:t>
            </a:r>
            <a:r>
              <a:rPr lang="it-IT" sz="1400" dirty="0"/>
              <a:t> </a:t>
            </a:r>
            <a:r>
              <a:rPr lang="it-IT" sz="1200" dirty="0"/>
              <a:t>(es. Bulgaria)</a:t>
            </a:r>
          </a:p>
        </p:txBody>
      </p:sp>
      <p:sp>
        <p:nvSpPr>
          <p:cNvPr id="20" name="CasellaDiTesto 19">
            <a:extLst>
              <a:ext uri="{FF2B5EF4-FFF2-40B4-BE49-F238E27FC236}">
                <a16:creationId xmlns:a16="http://schemas.microsoft.com/office/drawing/2014/main" id="{3AB7A9D5-470E-47C6-9BF3-A41926838716}"/>
              </a:ext>
            </a:extLst>
          </p:cNvPr>
          <p:cNvSpPr txBox="1"/>
          <p:nvPr/>
        </p:nvSpPr>
        <p:spPr>
          <a:xfrm>
            <a:off x="1642241" y="3669341"/>
            <a:ext cx="1577840" cy="492443"/>
          </a:xfrm>
          <a:prstGeom prst="rect">
            <a:avLst/>
          </a:prstGeom>
          <a:noFill/>
        </p:spPr>
        <p:txBody>
          <a:bodyPr wrap="square" rtlCol="0">
            <a:spAutoFit/>
          </a:bodyPr>
          <a:lstStyle/>
          <a:p>
            <a:r>
              <a:rPr lang="it-IT" sz="1400" b="1" dirty="0"/>
              <a:t>Unione Monetaria</a:t>
            </a:r>
            <a:r>
              <a:rPr lang="it-IT" sz="1400" dirty="0"/>
              <a:t> </a:t>
            </a:r>
            <a:r>
              <a:rPr lang="it-IT" sz="1200" dirty="0"/>
              <a:t>(es. Eurozona)</a:t>
            </a:r>
          </a:p>
        </p:txBody>
      </p:sp>
      <p:cxnSp>
        <p:nvCxnSpPr>
          <p:cNvPr id="22" name="Connettore diritto 21">
            <a:extLst>
              <a:ext uri="{FF2B5EF4-FFF2-40B4-BE49-F238E27FC236}">
                <a16:creationId xmlns:a16="http://schemas.microsoft.com/office/drawing/2014/main" id="{E78C8880-A83E-4441-8732-909AA05D8E5B}"/>
              </a:ext>
            </a:extLst>
          </p:cNvPr>
          <p:cNvCxnSpPr/>
          <p:nvPr/>
        </p:nvCxnSpPr>
        <p:spPr>
          <a:xfrm>
            <a:off x="4619297" y="1560786"/>
            <a:ext cx="0" cy="260099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3" name="Connettore diritto 22">
            <a:extLst>
              <a:ext uri="{FF2B5EF4-FFF2-40B4-BE49-F238E27FC236}">
                <a16:creationId xmlns:a16="http://schemas.microsoft.com/office/drawing/2014/main" id="{046D3AC3-A241-4786-997A-57E76999C0BF}"/>
              </a:ext>
            </a:extLst>
          </p:cNvPr>
          <p:cNvCxnSpPr/>
          <p:nvPr/>
        </p:nvCxnSpPr>
        <p:spPr>
          <a:xfrm>
            <a:off x="7719849" y="1560786"/>
            <a:ext cx="0" cy="2600997"/>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DA3E9AE5-7FD5-4D90-90CE-D6A6EE278AF9}"/>
              </a:ext>
            </a:extLst>
          </p:cNvPr>
          <p:cNvSpPr txBox="1"/>
          <p:nvPr/>
        </p:nvSpPr>
        <p:spPr>
          <a:xfrm>
            <a:off x="4792720" y="2745285"/>
            <a:ext cx="1329552" cy="492443"/>
          </a:xfrm>
          <a:prstGeom prst="rect">
            <a:avLst/>
          </a:prstGeom>
          <a:noFill/>
        </p:spPr>
        <p:txBody>
          <a:bodyPr wrap="square" rtlCol="0">
            <a:spAutoFit/>
          </a:bodyPr>
          <a:lstStyle/>
          <a:p>
            <a:r>
              <a:rPr lang="it-IT" sz="1400" b="1" dirty="0"/>
              <a:t>Cambi fissi </a:t>
            </a:r>
          </a:p>
          <a:p>
            <a:r>
              <a:rPr lang="it-IT" sz="1200" dirty="0"/>
              <a:t>(es. Danimarca)</a:t>
            </a:r>
          </a:p>
        </p:txBody>
      </p:sp>
      <p:sp>
        <p:nvSpPr>
          <p:cNvPr id="25" name="CasellaDiTesto 24">
            <a:extLst>
              <a:ext uri="{FF2B5EF4-FFF2-40B4-BE49-F238E27FC236}">
                <a16:creationId xmlns:a16="http://schemas.microsoft.com/office/drawing/2014/main" id="{347ED65F-1505-4F48-941E-AF3FDD8F8AA1}"/>
              </a:ext>
            </a:extLst>
          </p:cNvPr>
          <p:cNvSpPr txBox="1"/>
          <p:nvPr/>
        </p:nvSpPr>
        <p:spPr>
          <a:xfrm>
            <a:off x="5789888" y="3750532"/>
            <a:ext cx="2031125" cy="523220"/>
          </a:xfrm>
          <a:prstGeom prst="rect">
            <a:avLst/>
          </a:prstGeom>
          <a:noFill/>
        </p:spPr>
        <p:txBody>
          <a:bodyPr wrap="square" rtlCol="0">
            <a:spAutoFit/>
          </a:bodyPr>
          <a:lstStyle/>
          <a:p>
            <a:r>
              <a:rPr lang="it-IT" sz="1400" b="1" dirty="0"/>
              <a:t>Tasso di cambio a parità mobile </a:t>
            </a:r>
            <a:r>
              <a:rPr lang="it-IT" sz="1200" dirty="0"/>
              <a:t>(es. </a:t>
            </a:r>
            <a:r>
              <a:rPr lang="it-IT" sz="1200" dirty="0" err="1"/>
              <a:t>Botwsana</a:t>
            </a:r>
            <a:r>
              <a:rPr lang="it-IT" sz="1200" dirty="0"/>
              <a:t>)</a:t>
            </a:r>
          </a:p>
        </p:txBody>
      </p:sp>
      <p:sp>
        <p:nvSpPr>
          <p:cNvPr id="26" name="CasellaDiTesto 25">
            <a:extLst>
              <a:ext uri="{FF2B5EF4-FFF2-40B4-BE49-F238E27FC236}">
                <a16:creationId xmlns:a16="http://schemas.microsoft.com/office/drawing/2014/main" id="{1CDD5126-9EAB-430C-A41E-E73AB8829297}"/>
              </a:ext>
            </a:extLst>
          </p:cNvPr>
          <p:cNvSpPr txBox="1"/>
          <p:nvPr/>
        </p:nvSpPr>
        <p:spPr>
          <a:xfrm>
            <a:off x="7755982" y="2329869"/>
            <a:ext cx="1466819" cy="923330"/>
          </a:xfrm>
          <a:prstGeom prst="rect">
            <a:avLst/>
          </a:prstGeom>
          <a:noFill/>
        </p:spPr>
        <p:txBody>
          <a:bodyPr wrap="square" rtlCol="0">
            <a:spAutoFit/>
          </a:bodyPr>
          <a:lstStyle/>
          <a:p>
            <a:r>
              <a:rPr lang="it-IT" sz="1400" b="1" dirty="0"/>
              <a:t>Flessibilità controllata/ </a:t>
            </a:r>
            <a:r>
              <a:rPr lang="it-IT" sz="1400" i="1" dirty="0" err="1"/>
              <a:t>Managed</a:t>
            </a:r>
            <a:r>
              <a:rPr lang="it-IT" sz="1400" i="1" dirty="0"/>
              <a:t> float</a:t>
            </a:r>
            <a:r>
              <a:rPr lang="it-IT" sz="1400" dirty="0"/>
              <a:t> </a:t>
            </a:r>
            <a:r>
              <a:rPr lang="it-IT" sz="1200" dirty="0"/>
              <a:t>(es. Cambogia)</a:t>
            </a:r>
          </a:p>
        </p:txBody>
      </p:sp>
      <p:sp>
        <p:nvSpPr>
          <p:cNvPr id="27" name="CasellaDiTesto 26">
            <a:extLst>
              <a:ext uri="{FF2B5EF4-FFF2-40B4-BE49-F238E27FC236}">
                <a16:creationId xmlns:a16="http://schemas.microsoft.com/office/drawing/2014/main" id="{6557D8E1-DB67-4D4A-AC28-ADE2209C4FBF}"/>
              </a:ext>
            </a:extLst>
          </p:cNvPr>
          <p:cNvSpPr txBox="1"/>
          <p:nvPr/>
        </p:nvSpPr>
        <p:spPr>
          <a:xfrm>
            <a:off x="9528940" y="2713910"/>
            <a:ext cx="1747342" cy="492443"/>
          </a:xfrm>
          <a:prstGeom prst="rect">
            <a:avLst/>
          </a:prstGeom>
          <a:noFill/>
        </p:spPr>
        <p:txBody>
          <a:bodyPr wrap="square" rtlCol="0">
            <a:spAutoFit/>
          </a:bodyPr>
          <a:lstStyle/>
          <a:p>
            <a:r>
              <a:rPr lang="it-IT" sz="1400" b="1" dirty="0"/>
              <a:t>Flessibilità pura </a:t>
            </a:r>
          </a:p>
          <a:p>
            <a:r>
              <a:rPr lang="it-IT" sz="1200" dirty="0"/>
              <a:t>(es. UK)</a:t>
            </a:r>
          </a:p>
        </p:txBody>
      </p:sp>
      <p:sp>
        <p:nvSpPr>
          <p:cNvPr id="28" name="CasellaDiTesto 27">
            <a:extLst>
              <a:ext uri="{FF2B5EF4-FFF2-40B4-BE49-F238E27FC236}">
                <a16:creationId xmlns:a16="http://schemas.microsoft.com/office/drawing/2014/main" id="{B5DB4D4F-3C7D-41DD-AE3B-1A6BD37BEDF8}"/>
              </a:ext>
            </a:extLst>
          </p:cNvPr>
          <p:cNvSpPr txBox="1"/>
          <p:nvPr/>
        </p:nvSpPr>
        <p:spPr>
          <a:xfrm>
            <a:off x="8362293" y="3714671"/>
            <a:ext cx="1329552" cy="492443"/>
          </a:xfrm>
          <a:prstGeom prst="rect">
            <a:avLst/>
          </a:prstGeom>
          <a:noFill/>
        </p:spPr>
        <p:txBody>
          <a:bodyPr wrap="square" rtlCol="0">
            <a:spAutoFit/>
          </a:bodyPr>
          <a:lstStyle/>
          <a:p>
            <a:r>
              <a:rPr lang="it-IT" sz="1400" b="1" dirty="0"/>
              <a:t>Cambi flessibili </a:t>
            </a:r>
            <a:r>
              <a:rPr lang="it-IT" sz="1200" dirty="0"/>
              <a:t>(es. Brasile)</a:t>
            </a:r>
          </a:p>
        </p:txBody>
      </p:sp>
      <p:sp>
        <p:nvSpPr>
          <p:cNvPr id="29" name="CasellaDiTesto 28">
            <a:extLst>
              <a:ext uri="{FF2B5EF4-FFF2-40B4-BE49-F238E27FC236}">
                <a16:creationId xmlns:a16="http://schemas.microsoft.com/office/drawing/2014/main" id="{967A45F3-A2F5-4176-8680-84CB707D8AE8}"/>
              </a:ext>
            </a:extLst>
          </p:cNvPr>
          <p:cNvSpPr txBox="1"/>
          <p:nvPr/>
        </p:nvSpPr>
        <p:spPr>
          <a:xfrm>
            <a:off x="10239041" y="3524044"/>
            <a:ext cx="1391301" cy="523220"/>
          </a:xfrm>
          <a:prstGeom prst="rect">
            <a:avLst/>
          </a:prstGeom>
          <a:noFill/>
        </p:spPr>
        <p:txBody>
          <a:bodyPr wrap="square" rtlCol="0">
            <a:spAutoFit/>
          </a:bodyPr>
          <a:lstStyle/>
          <a:p>
            <a:r>
              <a:rPr lang="it-IT" sz="1400" i="1" dirty="0">
                <a:solidFill>
                  <a:srgbClr val="0070C0"/>
                </a:solidFill>
              </a:rPr>
              <a:t>Flessibilità crescente</a:t>
            </a:r>
          </a:p>
        </p:txBody>
      </p:sp>
      <p:cxnSp>
        <p:nvCxnSpPr>
          <p:cNvPr id="31" name="Connettore diritto 30">
            <a:extLst>
              <a:ext uri="{FF2B5EF4-FFF2-40B4-BE49-F238E27FC236}">
                <a16:creationId xmlns:a16="http://schemas.microsoft.com/office/drawing/2014/main" id="{E848D3F8-68AC-46BE-B180-60E78BE80AA3}"/>
              </a:ext>
            </a:extLst>
          </p:cNvPr>
          <p:cNvCxnSpPr>
            <a:cxnSpLocks/>
          </p:cNvCxnSpPr>
          <p:nvPr/>
        </p:nvCxnSpPr>
        <p:spPr>
          <a:xfrm>
            <a:off x="3788975" y="3246298"/>
            <a:ext cx="0" cy="2511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3" name="Connettore diritto 32">
            <a:extLst>
              <a:ext uri="{FF2B5EF4-FFF2-40B4-BE49-F238E27FC236}">
                <a16:creationId xmlns:a16="http://schemas.microsoft.com/office/drawing/2014/main" id="{1872E190-F020-441A-AF46-34502A937C88}"/>
              </a:ext>
            </a:extLst>
          </p:cNvPr>
          <p:cNvCxnSpPr>
            <a:cxnSpLocks/>
          </p:cNvCxnSpPr>
          <p:nvPr/>
        </p:nvCxnSpPr>
        <p:spPr>
          <a:xfrm>
            <a:off x="5273562" y="3237728"/>
            <a:ext cx="0" cy="2511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4" name="Connettore diritto 33">
            <a:extLst>
              <a:ext uri="{FF2B5EF4-FFF2-40B4-BE49-F238E27FC236}">
                <a16:creationId xmlns:a16="http://schemas.microsoft.com/office/drawing/2014/main" id="{2282CA61-CDD6-4E94-B51A-B9603D92E46F}"/>
              </a:ext>
            </a:extLst>
          </p:cNvPr>
          <p:cNvCxnSpPr>
            <a:cxnSpLocks/>
          </p:cNvCxnSpPr>
          <p:nvPr/>
        </p:nvCxnSpPr>
        <p:spPr>
          <a:xfrm>
            <a:off x="6735813" y="3486741"/>
            <a:ext cx="0" cy="2511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5" name="Connettore diritto 34">
            <a:extLst>
              <a:ext uri="{FF2B5EF4-FFF2-40B4-BE49-F238E27FC236}">
                <a16:creationId xmlns:a16="http://schemas.microsoft.com/office/drawing/2014/main" id="{4F7E0739-F2AA-4558-A96A-14FB039F3CFE}"/>
              </a:ext>
            </a:extLst>
          </p:cNvPr>
          <p:cNvCxnSpPr>
            <a:cxnSpLocks/>
          </p:cNvCxnSpPr>
          <p:nvPr/>
        </p:nvCxnSpPr>
        <p:spPr>
          <a:xfrm>
            <a:off x="8263100" y="3237728"/>
            <a:ext cx="0" cy="2511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6" name="Connettore diritto 35">
            <a:extLst>
              <a:ext uri="{FF2B5EF4-FFF2-40B4-BE49-F238E27FC236}">
                <a16:creationId xmlns:a16="http://schemas.microsoft.com/office/drawing/2014/main" id="{D6253D82-D177-4E12-833A-1252ACAD3898}"/>
              </a:ext>
            </a:extLst>
          </p:cNvPr>
          <p:cNvCxnSpPr>
            <a:cxnSpLocks/>
          </p:cNvCxnSpPr>
          <p:nvPr/>
        </p:nvCxnSpPr>
        <p:spPr>
          <a:xfrm>
            <a:off x="8955470" y="3476277"/>
            <a:ext cx="0" cy="251146"/>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37" name="Connettore diritto 36">
            <a:extLst>
              <a:ext uri="{FF2B5EF4-FFF2-40B4-BE49-F238E27FC236}">
                <a16:creationId xmlns:a16="http://schemas.microsoft.com/office/drawing/2014/main" id="{5870D78F-5E74-4541-A286-C13915686230}"/>
              </a:ext>
            </a:extLst>
          </p:cNvPr>
          <p:cNvCxnSpPr>
            <a:cxnSpLocks/>
          </p:cNvCxnSpPr>
          <p:nvPr/>
        </p:nvCxnSpPr>
        <p:spPr>
          <a:xfrm>
            <a:off x="9936213" y="3225131"/>
            <a:ext cx="0" cy="251146"/>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8" name="CasellaDiTesto 37">
            <a:extLst>
              <a:ext uri="{FF2B5EF4-FFF2-40B4-BE49-F238E27FC236}">
                <a16:creationId xmlns:a16="http://schemas.microsoft.com/office/drawing/2014/main" id="{BB3A0EB7-030F-4A44-A78B-3C8D5D8642D2}"/>
              </a:ext>
            </a:extLst>
          </p:cNvPr>
          <p:cNvSpPr txBox="1"/>
          <p:nvPr/>
        </p:nvSpPr>
        <p:spPr>
          <a:xfrm>
            <a:off x="513037" y="4923446"/>
            <a:ext cx="10172697" cy="1477328"/>
          </a:xfrm>
          <a:prstGeom prst="rect">
            <a:avLst/>
          </a:prstGeom>
          <a:noFill/>
        </p:spPr>
        <p:txBody>
          <a:bodyPr wrap="square" rtlCol="0">
            <a:spAutoFit/>
          </a:bodyPr>
          <a:lstStyle/>
          <a:p>
            <a:r>
              <a:rPr lang="it-IT" dirty="0"/>
              <a:t>Come già osservato, </a:t>
            </a:r>
            <a:r>
              <a:rPr lang="it-IT" u="sng" dirty="0"/>
              <a:t>le fluttuazioni dei tassi di cambio sono un’importante fonte di incertezza economica</a:t>
            </a:r>
            <a:r>
              <a:rPr lang="it-IT" dirty="0"/>
              <a:t>: hanno un effetto sui </a:t>
            </a:r>
            <a:r>
              <a:rPr lang="it-IT" b="1" dirty="0"/>
              <a:t>prezzi relativi </a:t>
            </a:r>
            <a:r>
              <a:rPr lang="it-IT" dirty="0"/>
              <a:t>tra paesi, sulla </a:t>
            </a:r>
            <a:r>
              <a:rPr lang="it-IT" b="1" dirty="0"/>
              <a:t>competitività</a:t>
            </a:r>
            <a:r>
              <a:rPr lang="it-IT" dirty="0"/>
              <a:t> e sui </a:t>
            </a:r>
            <a:r>
              <a:rPr lang="it-IT" b="1" dirty="0"/>
              <a:t>profitti delle imprese</a:t>
            </a:r>
            <a:r>
              <a:rPr lang="it-IT" dirty="0"/>
              <a:t>.</a:t>
            </a:r>
          </a:p>
          <a:p>
            <a:r>
              <a:rPr lang="it-IT" dirty="0"/>
              <a:t> I </a:t>
            </a:r>
            <a:r>
              <a:rPr lang="it-IT" dirty="0" err="1"/>
              <a:t>TdC</a:t>
            </a:r>
            <a:r>
              <a:rPr lang="it-IT" dirty="0"/>
              <a:t> hanno un effetto anche sui valori relativi 1. delle </a:t>
            </a:r>
            <a:r>
              <a:rPr lang="it-IT" b="1" dirty="0"/>
              <a:t>attività</a:t>
            </a:r>
            <a:r>
              <a:rPr lang="it-IT" dirty="0"/>
              <a:t> e 2.dei </a:t>
            </a:r>
            <a:r>
              <a:rPr lang="it-IT" b="1" dirty="0"/>
              <a:t>debiti</a:t>
            </a:r>
            <a:r>
              <a:rPr lang="it-IT" dirty="0"/>
              <a:t>: ad es. nei PVS i </a:t>
            </a:r>
            <a:r>
              <a:rPr lang="it-IT" dirty="0">
                <a:solidFill>
                  <a:srgbClr val="0070C0"/>
                </a:solidFill>
              </a:rPr>
              <a:t>debiti</a:t>
            </a:r>
            <a:r>
              <a:rPr lang="it-IT" dirty="0"/>
              <a:t> nei confronti del FMI sono espressi in valuta estera e </a:t>
            </a:r>
            <a:r>
              <a:rPr lang="it-IT" dirty="0">
                <a:solidFill>
                  <a:srgbClr val="0070C0"/>
                </a:solidFill>
              </a:rPr>
              <a:t>una svalutazione della moneta locale li rende più costosi</a:t>
            </a:r>
            <a:r>
              <a:rPr lang="it-IT" dirty="0"/>
              <a:t>, incentivando i governi a limitare le fluttuazioni del cambio.</a:t>
            </a:r>
          </a:p>
        </p:txBody>
      </p:sp>
      <p:sp>
        <p:nvSpPr>
          <p:cNvPr id="39" name="CasellaDiTesto 38">
            <a:extLst>
              <a:ext uri="{FF2B5EF4-FFF2-40B4-BE49-F238E27FC236}">
                <a16:creationId xmlns:a16="http://schemas.microsoft.com/office/drawing/2014/main" id="{29420A40-4489-4EC2-96D6-05648DA11872}"/>
              </a:ext>
            </a:extLst>
          </p:cNvPr>
          <p:cNvSpPr txBox="1"/>
          <p:nvPr/>
        </p:nvSpPr>
        <p:spPr>
          <a:xfrm>
            <a:off x="116282" y="3411084"/>
            <a:ext cx="1097016" cy="954107"/>
          </a:xfrm>
          <a:prstGeom prst="rect">
            <a:avLst/>
          </a:prstGeom>
          <a:noFill/>
        </p:spPr>
        <p:txBody>
          <a:bodyPr wrap="square" rtlCol="0">
            <a:spAutoFit/>
          </a:bodyPr>
          <a:lstStyle/>
          <a:p>
            <a:r>
              <a:rPr lang="it-IT" sz="1400" i="1" dirty="0">
                <a:solidFill>
                  <a:srgbClr val="FF0000"/>
                </a:solidFill>
              </a:rPr>
              <a:t>Abbandono </a:t>
            </a:r>
          </a:p>
          <a:p>
            <a:r>
              <a:rPr lang="it-IT" sz="1400" i="1" dirty="0">
                <a:solidFill>
                  <a:srgbClr val="FF0000"/>
                </a:solidFill>
              </a:rPr>
              <a:t>della moneta nazionale</a:t>
            </a:r>
          </a:p>
        </p:txBody>
      </p:sp>
      <p:sp>
        <p:nvSpPr>
          <p:cNvPr id="40" name="Callout: linea 39">
            <a:extLst>
              <a:ext uri="{FF2B5EF4-FFF2-40B4-BE49-F238E27FC236}">
                <a16:creationId xmlns:a16="http://schemas.microsoft.com/office/drawing/2014/main" id="{E6013C86-2211-4F45-8EAC-7667A1C70162}"/>
              </a:ext>
            </a:extLst>
          </p:cNvPr>
          <p:cNvSpPr/>
          <p:nvPr/>
        </p:nvSpPr>
        <p:spPr>
          <a:xfrm>
            <a:off x="3220081" y="4027181"/>
            <a:ext cx="2446285" cy="808061"/>
          </a:xfrm>
          <a:prstGeom prst="borderCallout1">
            <a:avLst>
              <a:gd name="adj1" fmla="val 18750"/>
              <a:gd name="adj2" fmla="val -8333"/>
              <a:gd name="adj3" fmla="val -112643"/>
              <a:gd name="adj4" fmla="val 24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Condizionata dal possesso di riserve o attività in valuta estera (</a:t>
            </a:r>
            <a:r>
              <a:rPr lang="it-IT" sz="1400" b="1" dirty="0"/>
              <a:t>sistema istituzionale rigido</a:t>
            </a:r>
            <a:r>
              <a:rPr lang="it-IT" sz="1400" dirty="0"/>
              <a:t>)</a:t>
            </a:r>
          </a:p>
        </p:txBody>
      </p:sp>
      <p:sp>
        <p:nvSpPr>
          <p:cNvPr id="42" name="Rettangolo 41">
            <a:extLst>
              <a:ext uri="{FF2B5EF4-FFF2-40B4-BE49-F238E27FC236}">
                <a16:creationId xmlns:a16="http://schemas.microsoft.com/office/drawing/2014/main" id="{F5A15C68-5747-4721-A5F8-D6E48BE210F8}"/>
              </a:ext>
            </a:extLst>
          </p:cNvPr>
          <p:cNvSpPr/>
          <p:nvPr/>
        </p:nvSpPr>
        <p:spPr>
          <a:xfrm>
            <a:off x="203789" y="1968135"/>
            <a:ext cx="4282800" cy="1181021"/>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43" name="Callout: linea 42">
            <a:extLst>
              <a:ext uri="{FF2B5EF4-FFF2-40B4-BE49-F238E27FC236}">
                <a16:creationId xmlns:a16="http://schemas.microsoft.com/office/drawing/2014/main" id="{A26113C5-C8F0-423F-A3F7-6A1EF086E757}"/>
              </a:ext>
            </a:extLst>
          </p:cNvPr>
          <p:cNvSpPr/>
          <p:nvPr/>
        </p:nvSpPr>
        <p:spPr>
          <a:xfrm>
            <a:off x="6657586" y="4297629"/>
            <a:ext cx="2031125" cy="624893"/>
          </a:xfrm>
          <a:prstGeom prst="borderCallout1">
            <a:avLst>
              <a:gd name="adj1" fmla="val 18750"/>
              <a:gd name="adj2" fmla="val -8333"/>
              <a:gd name="adj3" fmla="val -17202"/>
              <a:gd name="adj4" fmla="val -14772"/>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it-IT" sz="1400" dirty="0"/>
              <a:t>Es. in funzione di </a:t>
            </a:r>
            <a:r>
              <a:rPr lang="el-GR" sz="1400" dirty="0">
                <a:latin typeface="Cambria Math" panose="02040503050406030204" pitchFamily="18" charset="0"/>
                <a:ea typeface="Cambria Math" panose="02040503050406030204" pitchFamily="18" charset="0"/>
              </a:rPr>
              <a:t>π</a:t>
            </a:r>
            <a:r>
              <a:rPr lang="it-IT" sz="1400" baseline="30000" dirty="0">
                <a:latin typeface="Cambria Math" panose="02040503050406030204" pitchFamily="18" charset="0"/>
                <a:ea typeface="Cambria Math" panose="02040503050406030204" pitchFamily="18" charset="0"/>
              </a:rPr>
              <a:t>e  </a:t>
            </a:r>
            <a:r>
              <a:rPr lang="it-IT" sz="1400" dirty="0" err="1">
                <a:latin typeface="Cambria Math" panose="02040503050406030204" pitchFamily="18" charset="0"/>
                <a:ea typeface="Cambria Math" panose="02040503050406030204" pitchFamily="18" charset="0"/>
              </a:rPr>
              <a:t>e</a:t>
            </a:r>
            <a:r>
              <a:rPr lang="it-IT" sz="1400" dirty="0">
                <a:latin typeface="Cambria Math" panose="02040503050406030204" pitchFamily="18" charset="0"/>
                <a:ea typeface="Cambria Math" panose="02040503050406030204" pitchFamily="18" charset="0"/>
              </a:rPr>
              <a:t> </a:t>
            </a:r>
            <a:r>
              <a:rPr lang="it-IT" sz="1400" dirty="0" err="1">
                <a:latin typeface="Cambria Math" panose="02040503050406030204" pitchFamily="18" charset="0"/>
                <a:ea typeface="Cambria Math" panose="02040503050406030204" pitchFamily="18" charset="0"/>
              </a:rPr>
              <a:t>dellaPM</a:t>
            </a:r>
            <a:r>
              <a:rPr lang="it-IT" sz="1400" dirty="0">
                <a:latin typeface="Cambria Math" panose="02040503050406030204" pitchFamily="18" charset="0"/>
                <a:ea typeface="Cambria Math" panose="02040503050406030204" pitchFamily="18" charset="0"/>
              </a:rPr>
              <a:t> (ma senza sistema istituzionale</a:t>
            </a:r>
            <a:endParaRPr lang="it-IT" sz="1400" dirty="0"/>
          </a:p>
        </p:txBody>
      </p:sp>
    </p:spTree>
    <p:extLst>
      <p:ext uri="{BB962C8B-B14F-4D97-AF65-F5344CB8AC3E}">
        <p14:creationId xmlns:p14="http://schemas.microsoft.com/office/powerpoint/2010/main" val="127847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ppt_x"/>
                                          </p:val>
                                        </p:tav>
                                        <p:tav tm="100000">
                                          <p:val>
                                            <p:strVal val="#ppt_x"/>
                                          </p:val>
                                        </p:tav>
                                      </p:tavLst>
                                    </p:anim>
                                    <p:anim calcmode="lin" valueType="num">
                                      <p:cBhvr additive="base">
                                        <p:cTn id="8"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E56FB4E9-5652-4CF1-8D3A-3454494A787C}"/>
              </a:ext>
            </a:extLst>
          </p:cNvPr>
          <p:cNvSpPr>
            <a:spLocks noGrp="1"/>
          </p:cNvSpPr>
          <p:nvPr>
            <p:ph type="title"/>
          </p:nvPr>
        </p:nvSpPr>
        <p:spPr/>
        <p:txBody>
          <a:bodyPr/>
          <a:lstStyle/>
          <a:p>
            <a:r>
              <a:rPr lang="it-IT" dirty="0"/>
              <a:t>Il cambiamento della struttura dei tassi di cambio tra i 190 Paesi del FMI</a:t>
            </a:r>
          </a:p>
        </p:txBody>
      </p:sp>
      <p:sp>
        <p:nvSpPr>
          <p:cNvPr id="4" name="Segnaposto numero diapositiva 3">
            <a:extLst>
              <a:ext uri="{FF2B5EF4-FFF2-40B4-BE49-F238E27FC236}">
                <a16:creationId xmlns:a16="http://schemas.microsoft.com/office/drawing/2014/main" id="{6949CC46-1315-4FC9-9690-3F4A592CEF81}"/>
              </a:ext>
            </a:extLst>
          </p:cNvPr>
          <p:cNvSpPr>
            <a:spLocks noGrp="1"/>
          </p:cNvSpPr>
          <p:nvPr>
            <p:ph type="sldNum" sz="quarter" idx="12"/>
          </p:nvPr>
        </p:nvSpPr>
        <p:spPr/>
        <p:txBody>
          <a:bodyPr/>
          <a:lstStyle/>
          <a:p>
            <a:fld id="{5BE346A1-DB03-4F8F-90BA-1CC82BDA6D99}" type="slidenum">
              <a:rPr lang="it-IT" smtClean="0"/>
              <a:t>26</a:t>
            </a:fld>
            <a:endParaRPr lang="it-IT"/>
          </a:p>
        </p:txBody>
      </p:sp>
      <p:pic>
        <p:nvPicPr>
          <p:cNvPr id="7" name="Immagine 6">
            <a:extLst>
              <a:ext uri="{FF2B5EF4-FFF2-40B4-BE49-F238E27FC236}">
                <a16:creationId xmlns:a16="http://schemas.microsoft.com/office/drawing/2014/main" id="{75A3B3E8-5CC8-40AF-8C8C-77E9C0F96004}"/>
              </a:ext>
            </a:extLst>
          </p:cNvPr>
          <p:cNvPicPr>
            <a:picLocks noChangeAspect="1"/>
          </p:cNvPicPr>
          <p:nvPr/>
        </p:nvPicPr>
        <p:blipFill>
          <a:blip r:embed="rId2"/>
          <a:stretch>
            <a:fillRect/>
          </a:stretch>
        </p:blipFill>
        <p:spPr>
          <a:xfrm>
            <a:off x="838200" y="1807673"/>
            <a:ext cx="7108552" cy="4913802"/>
          </a:xfrm>
          <a:prstGeom prst="rect">
            <a:avLst/>
          </a:prstGeom>
        </p:spPr>
      </p:pic>
      <p:sp>
        <p:nvSpPr>
          <p:cNvPr id="8" name="CasellaDiTesto 7">
            <a:extLst>
              <a:ext uri="{FF2B5EF4-FFF2-40B4-BE49-F238E27FC236}">
                <a16:creationId xmlns:a16="http://schemas.microsoft.com/office/drawing/2014/main" id="{DCA0DDEB-68B6-477F-B35D-3A3D47ACF1F9}"/>
              </a:ext>
            </a:extLst>
          </p:cNvPr>
          <p:cNvSpPr txBox="1"/>
          <p:nvPr/>
        </p:nvSpPr>
        <p:spPr>
          <a:xfrm>
            <a:off x="8123183" y="6077247"/>
            <a:ext cx="2810203" cy="461665"/>
          </a:xfrm>
          <a:prstGeom prst="rect">
            <a:avLst/>
          </a:prstGeom>
          <a:noFill/>
        </p:spPr>
        <p:txBody>
          <a:bodyPr wrap="square" rtlCol="0">
            <a:spAutoFit/>
          </a:bodyPr>
          <a:lstStyle/>
          <a:p>
            <a:r>
              <a:rPr lang="it-IT" sz="1200" i="1" dirty="0"/>
              <a:t>Fonte: </a:t>
            </a:r>
            <a:r>
              <a:rPr lang="it-IT" sz="1200" i="1" dirty="0" err="1"/>
              <a:t>Bénassy-Quéré</a:t>
            </a:r>
            <a:r>
              <a:rPr lang="it-IT" sz="1200" i="1" dirty="0"/>
              <a:t> et al (2017), p.382 e </a:t>
            </a:r>
            <a:r>
              <a:rPr lang="it-IT" sz="1200" i="1" dirty="0">
                <a:hlinkClick r:id="rId3"/>
              </a:rPr>
              <a:t>IMF</a:t>
            </a:r>
            <a:r>
              <a:rPr lang="it-IT" sz="1200" i="1" dirty="0"/>
              <a:t> (2021), p. 21 (nostre elaborazioni)</a:t>
            </a:r>
          </a:p>
        </p:txBody>
      </p:sp>
      <p:sp>
        <p:nvSpPr>
          <p:cNvPr id="9" name="CasellaDiTesto 8">
            <a:extLst>
              <a:ext uri="{FF2B5EF4-FFF2-40B4-BE49-F238E27FC236}">
                <a16:creationId xmlns:a16="http://schemas.microsoft.com/office/drawing/2014/main" id="{159B08C7-557D-4121-B476-BAA2CD46F555}"/>
              </a:ext>
            </a:extLst>
          </p:cNvPr>
          <p:cNvSpPr txBox="1"/>
          <p:nvPr/>
        </p:nvSpPr>
        <p:spPr>
          <a:xfrm>
            <a:off x="8426669" y="2345121"/>
            <a:ext cx="2722562" cy="3416320"/>
          </a:xfrm>
          <a:prstGeom prst="rect">
            <a:avLst/>
          </a:prstGeom>
          <a:noFill/>
        </p:spPr>
        <p:txBody>
          <a:bodyPr wrap="square" rtlCol="0">
            <a:spAutoFit/>
          </a:bodyPr>
          <a:lstStyle/>
          <a:p>
            <a:r>
              <a:rPr lang="it-IT" dirty="0"/>
              <a:t>Se negli anni ‘90 del ‘900 è stato progressivamente abbandonato il regime di cambi fissi per avere una maggiore libertà nel determinare la politica monetaria a favore di regimi a fluttuazione controllata, dopo la crisi del 2008, i paesi con cambi fissi sono nuovamente aumentati</a:t>
            </a:r>
          </a:p>
        </p:txBody>
      </p:sp>
    </p:spTree>
    <p:extLst>
      <p:ext uri="{BB962C8B-B14F-4D97-AF65-F5344CB8AC3E}">
        <p14:creationId xmlns:p14="http://schemas.microsoft.com/office/powerpoint/2010/main" val="2575044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a:extLst>
              <a:ext uri="{FF2B5EF4-FFF2-40B4-BE49-F238E27FC236}">
                <a16:creationId xmlns:a16="http://schemas.microsoft.com/office/drawing/2014/main" id="{E06B64E4-F5E0-448E-90C4-F5DCF3E2EEA6}"/>
              </a:ext>
            </a:extLst>
          </p:cNvPr>
          <p:cNvPicPr>
            <a:picLocks noChangeAspect="1"/>
          </p:cNvPicPr>
          <p:nvPr/>
        </p:nvPicPr>
        <p:blipFill>
          <a:blip r:embed="rId2"/>
          <a:stretch>
            <a:fillRect/>
          </a:stretch>
        </p:blipFill>
        <p:spPr>
          <a:xfrm>
            <a:off x="141160" y="1955006"/>
            <a:ext cx="2536349" cy="1393671"/>
          </a:xfrm>
          <a:prstGeom prst="rect">
            <a:avLst/>
          </a:prstGeom>
        </p:spPr>
      </p:pic>
      <p:sp>
        <p:nvSpPr>
          <p:cNvPr id="2" name="Titolo 1">
            <a:extLst>
              <a:ext uri="{FF2B5EF4-FFF2-40B4-BE49-F238E27FC236}">
                <a16:creationId xmlns:a16="http://schemas.microsoft.com/office/drawing/2014/main" id="{52B63A7C-66A0-4E32-8DE9-CC9E95631EC7}"/>
              </a:ext>
            </a:extLst>
          </p:cNvPr>
          <p:cNvSpPr>
            <a:spLocks noGrp="1"/>
          </p:cNvSpPr>
          <p:nvPr>
            <p:ph type="title"/>
          </p:nvPr>
        </p:nvSpPr>
        <p:spPr>
          <a:xfrm>
            <a:off x="727842" y="-2091"/>
            <a:ext cx="10515600" cy="873075"/>
          </a:xfrm>
        </p:spPr>
        <p:txBody>
          <a:bodyPr>
            <a:normAutofit fontScale="90000"/>
          </a:bodyPr>
          <a:lstStyle/>
          <a:p>
            <a:r>
              <a:rPr lang="it-IT" sz="3600" dirty="0"/>
              <a:t>Quali effetti hanno le variazioni del tasso di cambio su BP?</a:t>
            </a:r>
          </a:p>
        </p:txBody>
      </p:sp>
      <p:sp>
        <p:nvSpPr>
          <p:cNvPr id="4" name="Segnaposto contenuto 3">
            <a:extLst>
              <a:ext uri="{FF2B5EF4-FFF2-40B4-BE49-F238E27FC236}">
                <a16:creationId xmlns:a16="http://schemas.microsoft.com/office/drawing/2014/main" id="{374E9F87-548F-466B-BFBD-A7EEA7223961}"/>
              </a:ext>
            </a:extLst>
          </p:cNvPr>
          <p:cNvSpPr>
            <a:spLocks noGrp="1"/>
          </p:cNvSpPr>
          <p:nvPr>
            <p:ph idx="1"/>
          </p:nvPr>
        </p:nvSpPr>
        <p:spPr>
          <a:xfrm>
            <a:off x="656896" y="981240"/>
            <a:ext cx="10942583" cy="4351338"/>
          </a:xfrm>
        </p:spPr>
        <p:txBody>
          <a:bodyPr>
            <a:normAutofit/>
          </a:bodyPr>
          <a:lstStyle/>
          <a:p>
            <a:r>
              <a:rPr lang="it-IT" sz="2200" b="1" dirty="0">
                <a:solidFill>
                  <a:srgbClr val="C00000"/>
                </a:solidFill>
              </a:rPr>
              <a:t>Sulle Partite Correnti</a:t>
            </a:r>
            <a:r>
              <a:rPr lang="it-IT" sz="2200" dirty="0"/>
              <a:t>: una </a:t>
            </a:r>
            <a:r>
              <a:rPr lang="it-IT" sz="2200" u="sng" dirty="0"/>
              <a:t>svalutazione</a:t>
            </a:r>
            <a:r>
              <a:rPr lang="it-IT" sz="2200" dirty="0"/>
              <a:t> (rivalutazione) o un deprezzamento (apprezzamento) della valuta nazionale rende </a:t>
            </a:r>
            <a:r>
              <a:rPr lang="it-IT" sz="2200" u="sng" dirty="0"/>
              <a:t>più</a:t>
            </a:r>
            <a:r>
              <a:rPr lang="it-IT" sz="2200" dirty="0"/>
              <a:t> (meno) </a:t>
            </a:r>
            <a:r>
              <a:rPr lang="it-IT" sz="2200" u="sng" dirty="0"/>
              <a:t>convenienti le esportazioni </a:t>
            </a:r>
            <a:r>
              <a:rPr lang="it-IT" sz="2200" dirty="0"/>
              <a:t>e meno (più) le importazioni.</a:t>
            </a:r>
          </a:p>
          <a:p>
            <a:endParaRPr lang="it-IT" sz="2200" dirty="0"/>
          </a:p>
          <a:p>
            <a:endParaRPr lang="it-IT" sz="2200" dirty="0"/>
          </a:p>
          <a:p>
            <a:endParaRPr lang="it-IT" sz="2200" dirty="0"/>
          </a:p>
          <a:p>
            <a:r>
              <a:rPr lang="it-IT" sz="2200" b="1" dirty="0">
                <a:solidFill>
                  <a:srgbClr val="C00000"/>
                </a:solidFill>
              </a:rPr>
              <a:t>Sui movimenti dei capitali finanziari</a:t>
            </a:r>
            <a:r>
              <a:rPr lang="it-IT" sz="2200" dirty="0"/>
              <a:t>: </a:t>
            </a:r>
            <a:r>
              <a:rPr lang="it-IT" sz="2200" u="sng" dirty="0"/>
              <a:t>una aspettativa di svalutazione </a:t>
            </a:r>
            <a:r>
              <a:rPr lang="it-IT" sz="2200" dirty="0"/>
              <a:t>(rivalutazione) o deprezzamento (apprezzamento) della valuta nazionale determina un </a:t>
            </a:r>
            <a:r>
              <a:rPr lang="it-IT" sz="2200" u="sng" dirty="0"/>
              <a:t>deflusso</a:t>
            </a:r>
            <a:r>
              <a:rPr lang="it-IT" sz="2200" dirty="0"/>
              <a:t> (afflusso) </a:t>
            </a:r>
            <a:r>
              <a:rPr lang="it-IT" sz="2200" u="sng" dirty="0"/>
              <a:t>di capitali finanziari</a:t>
            </a:r>
            <a:r>
              <a:rPr lang="it-IT" sz="2200" dirty="0"/>
              <a:t>.</a:t>
            </a:r>
          </a:p>
        </p:txBody>
      </p:sp>
      <p:sp>
        <p:nvSpPr>
          <p:cNvPr id="3" name="Segnaposto numero diapositiva 2">
            <a:extLst>
              <a:ext uri="{FF2B5EF4-FFF2-40B4-BE49-F238E27FC236}">
                <a16:creationId xmlns:a16="http://schemas.microsoft.com/office/drawing/2014/main" id="{0F4E18DE-218B-4042-AB38-BEDE621801A2}"/>
              </a:ext>
            </a:extLst>
          </p:cNvPr>
          <p:cNvSpPr>
            <a:spLocks noGrp="1"/>
          </p:cNvSpPr>
          <p:nvPr>
            <p:ph type="sldNum" sz="quarter" idx="12"/>
          </p:nvPr>
        </p:nvSpPr>
        <p:spPr/>
        <p:txBody>
          <a:bodyPr/>
          <a:lstStyle/>
          <a:p>
            <a:fld id="{5BE346A1-DB03-4F8F-90BA-1CC82BDA6D99}" type="slidenum">
              <a:rPr lang="it-IT" smtClean="0"/>
              <a:t>27</a:t>
            </a:fld>
            <a:endParaRPr lang="it-IT"/>
          </a:p>
        </p:txBody>
      </p:sp>
      <p:sp>
        <p:nvSpPr>
          <p:cNvPr id="7" name="Callout: freccia in su 6">
            <a:extLst>
              <a:ext uri="{FF2B5EF4-FFF2-40B4-BE49-F238E27FC236}">
                <a16:creationId xmlns:a16="http://schemas.microsoft.com/office/drawing/2014/main" id="{A3E1A8E4-F60A-4E76-B992-86059E245E6B}"/>
              </a:ext>
            </a:extLst>
          </p:cNvPr>
          <p:cNvSpPr/>
          <p:nvPr/>
        </p:nvSpPr>
        <p:spPr>
          <a:xfrm>
            <a:off x="487051" y="2884220"/>
            <a:ext cx="922283" cy="386255"/>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€ 179,99</a:t>
            </a:r>
          </a:p>
        </p:txBody>
      </p:sp>
      <p:sp>
        <p:nvSpPr>
          <p:cNvPr id="5" name="Rettangolo 4">
            <a:extLst>
              <a:ext uri="{FF2B5EF4-FFF2-40B4-BE49-F238E27FC236}">
                <a16:creationId xmlns:a16="http://schemas.microsoft.com/office/drawing/2014/main" id="{AC96556B-C122-41D9-ABE7-CD9B1BC8A3AD}"/>
              </a:ext>
            </a:extLst>
          </p:cNvPr>
          <p:cNvSpPr/>
          <p:nvPr/>
        </p:nvSpPr>
        <p:spPr>
          <a:xfrm>
            <a:off x="2744514" y="2113233"/>
            <a:ext cx="8854966" cy="1077218"/>
          </a:xfrm>
          <a:prstGeom prst="rect">
            <a:avLst/>
          </a:prstGeom>
          <a:ln>
            <a:solidFill>
              <a:srgbClr val="FF0000"/>
            </a:solidFill>
          </a:ln>
        </p:spPr>
        <p:txBody>
          <a:bodyPr wrap="square">
            <a:spAutoFit/>
          </a:bodyPr>
          <a:lstStyle/>
          <a:p>
            <a:r>
              <a:rPr lang="it-IT" sz="1600" dirty="0">
                <a:solidFill>
                  <a:srgbClr val="0070C1"/>
                </a:solidFill>
                <a:latin typeface="CIDFont+F9"/>
              </a:rPr>
              <a:t>Al tasso di cambio €/$ di 1,118, il prezzo in $ è 201,23. Se la nostra valuta si deprezza (ci vogliono</a:t>
            </a:r>
          </a:p>
          <a:p>
            <a:r>
              <a:rPr lang="it-IT" sz="1600" dirty="0">
                <a:solidFill>
                  <a:srgbClr val="0070C1"/>
                </a:solidFill>
                <a:latin typeface="CIDFont+F9"/>
              </a:rPr>
              <a:t>meno $ per 1 €), ad esempio scende a 1,095, la quantità di dollari necessaria per acquistarlo sarà di</a:t>
            </a:r>
          </a:p>
          <a:p>
            <a:r>
              <a:rPr lang="it-IT" sz="1600" dirty="0">
                <a:solidFill>
                  <a:srgbClr val="0070C1"/>
                </a:solidFill>
                <a:latin typeface="CIDFont+F9"/>
              </a:rPr>
              <a:t>$197,09. Per un cittadino americano è più conveniente comprare lo Space Shuttle LEGO©.</a:t>
            </a:r>
          </a:p>
          <a:p>
            <a:r>
              <a:rPr lang="it-IT" sz="1600" dirty="0">
                <a:solidFill>
                  <a:srgbClr val="0070C1"/>
                </a:solidFill>
                <a:latin typeface="CIDFont+F9"/>
              </a:rPr>
              <a:t>Aumenteranno le esportazioni di Space Shuttle LEGO©.</a:t>
            </a:r>
            <a:endParaRPr lang="it-IT" sz="1600" dirty="0"/>
          </a:p>
        </p:txBody>
      </p:sp>
      <p:sp>
        <p:nvSpPr>
          <p:cNvPr id="8" name="Rettangolo 7">
            <a:extLst>
              <a:ext uri="{FF2B5EF4-FFF2-40B4-BE49-F238E27FC236}">
                <a16:creationId xmlns:a16="http://schemas.microsoft.com/office/drawing/2014/main" id="{3B5E604E-7D42-412D-8E04-B50BCD042E32}"/>
              </a:ext>
            </a:extLst>
          </p:cNvPr>
          <p:cNvSpPr/>
          <p:nvPr/>
        </p:nvSpPr>
        <p:spPr>
          <a:xfrm>
            <a:off x="306114" y="4199689"/>
            <a:ext cx="11359055" cy="2062103"/>
          </a:xfrm>
          <a:prstGeom prst="rect">
            <a:avLst/>
          </a:prstGeom>
          <a:ln>
            <a:solidFill>
              <a:srgbClr val="FF0000"/>
            </a:solidFill>
          </a:ln>
        </p:spPr>
        <p:txBody>
          <a:bodyPr wrap="square">
            <a:spAutoFit/>
          </a:bodyPr>
          <a:lstStyle/>
          <a:p>
            <a:r>
              <a:rPr lang="it-IT" sz="1600" dirty="0">
                <a:solidFill>
                  <a:srgbClr val="0070C1"/>
                </a:solidFill>
                <a:latin typeface="CIDFont+F9"/>
              </a:rPr>
              <a:t>Immagina che un investitore italiano abbia 10.000€ e deve decidere se acquistare un titolo obbligazionario italiano (denominato in €) </a:t>
            </a:r>
          </a:p>
          <a:p>
            <a:r>
              <a:rPr lang="it-IT" sz="1600" dirty="0">
                <a:solidFill>
                  <a:srgbClr val="0070C1"/>
                </a:solidFill>
                <a:latin typeface="CIDFont+F9"/>
              </a:rPr>
              <a:t>oppure un titolo obbligazionario USA (denominato in $). La sua scelta sarà determinata sia dai </a:t>
            </a:r>
            <a:r>
              <a:rPr lang="it-IT" sz="1600" dirty="0">
                <a:solidFill>
                  <a:srgbClr val="C00000"/>
                </a:solidFill>
                <a:latin typeface="CIDFont+F9"/>
              </a:rPr>
              <a:t>tassi di interesse</a:t>
            </a:r>
            <a:r>
              <a:rPr lang="it-IT" sz="1600" dirty="0">
                <a:solidFill>
                  <a:srgbClr val="0070C1"/>
                </a:solidFill>
                <a:latin typeface="CIDFont+F9"/>
              </a:rPr>
              <a:t>, ma anche dalla </a:t>
            </a:r>
            <a:r>
              <a:rPr lang="it-IT" sz="1600" dirty="0">
                <a:solidFill>
                  <a:srgbClr val="C00000"/>
                </a:solidFill>
                <a:latin typeface="CIDFont+F9"/>
              </a:rPr>
              <a:t>dinamica del tasso di cambio</a:t>
            </a:r>
            <a:r>
              <a:rPr lang="it-IT" sz="1600" dirty="0">
                <a:solidFill>
                  <a:srgbClr val="0070C1"/>
                </a:solidFill>
                <a:latin typeface="CIDFont+F9"/>
              </a:rPr>
              <a:t>. Se entrambi rendono il 5% ed il tasso di cambio è 1.118 lui può acquistare il titolo italiano e alla scadenza avrà 10.500€. Oppure acquistare un titolo USA scambiando € per $, ricevendo quindi un titolo da 11.180 $. Alla scadenza riceverà 11.739$ che convertirà in €… Se il tasso di cambio non si è modificato otterrà 10.500€ … l’alternativa è «indifferente». Se l’euro nel frattempo si deprezza, ad esempio scende a 1.095, la quantità di euro che riceverà sarà di 10.720€…</a:t>
            </a:r>
          </a:p>
          <a:p>
            <a:r>
              <a:rPr lang="it-IT" sz="1600" dirty="0">
                <a:solidFill>
                  <a:srgbClr val="0070C1"/>
                </a:solidFill>
                <a:latin typeface="CIDFont+F9"/>
              </a:rPr>
              <a:t>il rendimento effettivo del titolo USA sarà del 7,2%. Il rendimento del titolo nella valuta che si apprezza è maggiore…</a:t>
            </a:r>
          </a:p>
          <a:p>
            <a:r>
              <a:rPr lang="it-IT" sz="1600" dirty="0">
                <a:solidFill>
                  <a:srgbClr val="0070C1"/>
                </a:solidFill>
                <a:latin typeface="CIDFont+F9"/>
              </a:rPr>
              <a:t>Se l’euro dovesse apprezzarsi (ad esempio 1.125), il rendimento effettivo sarebbe del 4,35% (fare i calcoli per verificare).</a:t>
            </a:r>
            <a:endParaRPr lang="it-IT" sz="1600" dirty="0"/>
          </a:p>
        </p:txBody>
      </p:sp>
      <p:sp>
        <p:nvSpPr>
          <p:cNvPr id="9" name="Rettangolo 8">
            <a:extLst>
              <a:ext uri="{FF2B5EF4-FFF2-40B4-BE49-F238E27FC236}">
                <a16:creationId xmlns:a16="http://schemas.microsoft.com/office/drawing/2014/main" id="{5B4BDBF0-99E9-4D6B-990C-127FD84EDFFC}"/>
              </a:ext>
            </a:extLst>
          </p:cNvPr>
          <p:cNvSpPr/>
          <p:nvPr/>
        </p:nvSpPr>
        <p:spPr>
          <a:xfrm>
            <a:off x="2301766" y="6243960"/>
            <a:ext cx="8623737" cy="646331"/>
          </a:xfrm>
          <a:prstGeom prst="rect">
            <a:avLst/>
          </a:prstGeom>
          <a:ln>
            <a:solidFill>
              <a:srgbClr val="FF0000"/>
            </a:solidFill>
          </a:ln>
        </p:spPr>
        <p:txBody>
          <a:bodyPr wrap="square">
            <a:spAutoFit/>
          </a:bodyPr>
          <a:lstStyle/>
          <a:p>
            <a:r>
              <a:rPr lang="it-IT" dirty="0">
                <a:latin typeface="CIDFont+F2"/>
              </a:rPr>
              <a:t>A parità di tasso di rendimento nominale </a:t>
            </a:r>
            <a:r>
              <a:rPr lang="it-IT" u="sng" dirty="0">
                <a:latin typeface="CIDFont+F2"/>
              </a:rPr>
              <a:t>un deprezzamento della valuta domestica rende</a:t>
            </a:r>
          </a:p>
          <a:p>
            <a:r>
              <a:rPr lang="it-IT" u="sng" dirty="0">
                <a:latin typeface="CIDFont+F2"/>
              </a:rPr>
              <a:t>più conveniente il titolo estero</a:t>
            </a:r>
            <a:r>
              <a:rPr lang="it-IT" dirty="0">
                <a:latin typeface="CIDFont+F2"/>
              </a:rPr>
              <a:t>, determinando un deflusso di capitali.</a:t>
            </a:r>
            <a:endParaRPr lang="it-IT" dirty="0"/>
          </a:p>
        </p:txBody>
      </p:sp>
      <mc:AlternateContent xmlns:mc="http://schemas.openxmlformats.org/markup-compatibility/2006" xmlns:a14="http://schemas.microsoft.com/office/drawing/2010/main">
        <mc:Choice Requires="a14">
          <p:sp>
            <p:nvSpPr>
              <p:cNvPr id="10" name="CasellaDiTesto 9">
                <a:extLst>
                  <a:ext uri="{FF2B5EF4-FFF2-40B4-BE49-F238E27FC236}">
                    <a16:creationId xmlns:a16="http://schemas.microsoft.com/office/drawing/2014/main" id="{659503C1-A927-4DDC-98BF-9A6560582548}"/>
                  </a:ext>
                </a:extLst>
              </p:cNvPr>
              <p:cNvSpPr txBox="1"/>
              <p:nvPr/>
            </p:nvSpPr>
            <p:spPr>
              <a:xfrm>
                <a:off x="110359" y="6356350"/>
                <a:ext cx="1883979" cy="376963"/>
              </a:xfrm>
              <a:prstGeom prst="rect">
                <a:avLst/>
              </a:prstGeom>
              <a:noFill/>
              <a:ln>
                <a:solidFill>
                  <a:srgbClr val="FF0000"/>
                </a:solidFill>
              </a:ln>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it-IT" i="1" smtClean="0">
                              <a:latin typeface="Cambria Math" panose="02040503050406030204" pitchFamily="18" charset="0"/>
                            </a:rPr>
                          </m:ctrlPr>
                        </m:sSupPr>
                        <m:e>
                          <m:r>
                            <a:rPr lang="it-IT" b="0" i="1" smtClean="0">
                              <a:latin typeface="Cambria Math" panose="02040503050406030204" pitchFamily="18" charset="0"/>
                            </a:rPr>
                            <m:t>𝑟</m:t>
                          </m:r>
                        </m:e>
                        <m:sup>
                          <m:r>
                            <a:rPr lang="it-IT" b="0" i="1" smtClean="0">
                              <a:latin typeface="Cambria Math" panose="02040503050406030204" pitchFamily="18" charset="0"/>
                            </a:rPr>
                            <m:t>𝐷</m:t>
                          </m:r>
                        </m:sup>
                      </m:sSup>
                      <m:r>
                        <a:rPr lang="it-IT" i="1" smtClean="0">
                          <a:latin typeface="Cambria Math" panose="02040503050406030204" pitchFamily="18" charset="0"/>
                          <a:ea typeface="Cambria Math" panose="02040503050406030204" pitchFamily="18" charset="0"/>
                        </a:rPr>
                        <m:t>=</m:t>
                      </m:r>
                      <m:sSup>
                        <m:sSupPr>
                          <m:ctrlPr>
                            <a:rPr lang="it-IT" i="1" smtClean="0">
                              <a:latin typeface="Cambria Math" panose="02040503050406030204" pitchFamily="18" charset="0"/>
                              <a:ea typeface="Cambria Math" panose="02040503050406030204" pitchFamily="18" charset="0"/>
                            </a:rPr>
                          </m:ctrlPr>
                        </m:sSupPr>
                        <m:e>
                          <m:r>
                            <a:rPr lang="it-IT" b="0" i="1" smtClean="0">
                              <a:latin typeface="Cambria Math" panose="02040503050406030204" pitchFamily="18" charset="0"/>
                              <a:ea typeface="Cambria Math" panose="02040503050406030204" pitchFamily="18" charset="0"/>
                            </a:rPr>
                            <m:t>𝑟</m:t>
                          </m:r>
                        </m:e>
                        <m:sup>
                          <m:r>
                            <a:rPr lang="it-IT" b="0" i="1" smtClean="0">
                              <a:latin typeface="Cambria Math" panose="02040503050406030204" pitchFamily="18" charset="0"/>
                              <a:ea typeface="Cambria Math" panose="02040503050406030204" pitchFamily="18" charset="0"/>
                            </a:rPr>
                            <m:t>𝐹</m:t>
                          </m:r>
                        </m:sup>
                      </m:sSup>
                      <m:r>
                        <a:rPr lang="it-IT" b="0" i="1" smtClean="0">
                          <a:latin typeface="Cambria Math" panose="02040503050406030204" pitchFamily="18" charset="0"/>
                          <a:ea typeface="Cambria Math" panose="02040503050406030204" pitchFamily="18" charset="0"/>
                        </a:rPr>
                        <m:t>−</m:t>
                      </m:r>
                      <m:sSup>
                        <m:sSupPr>
                          <m:ctrlPr>
                            <a:rPr lang="it-IT" b="0" i="1" smtClean="0">
                              <a:latin typeface="Cambria Math" panose="02040503050406030204" pitchFamily="18" charset="0"/>
                              <a:ea typeface="Cambria Math" panose="02040503050406030204" pitchFamily="18" charset="0"/>
                            </a:rPr>
                          </m:ctrlPr>
                        </m:sSupPr>
                        <m:e>
                          <m:acc>
                            <m:accPr>
                              <m:chr m:val="̇"/>
                              <m:ctrlPr>
                                <a:rPr lang="it-IT" i="1">
                                  <a:latin typeface="Cambria Math" panose="02040503050406030204" pitchFamily="18" charset="0"/>
                                  <a:ea typeface="Cambria Math" panose="02040503050406030204" pitchFamily="18" charset="0"/>
                                </a:rPr>
                              </m:ctrlPr>
                            </m:accPr>
                            <m:e>
                              <m:r>
                                <a:rPr lang="it-IT" i="1">
                                  <a:latin typeface="Cambria Math" panose="02040503050406030204" pitchFamily="18" charset="0"/>
                                  <a:ea typeface="Cambria Math" panose="02040503050406030204" pitchFamily="18" charset="0"/>
                                </a:rPr>
                                <m:t>𝑒</m:t>
                              </m:r>
                            </m:e>
                          </m:acc>
                        </m:e>
                        <m:sup>
                          <m:r>
                            <a:rPr lang="it-IT" b="0" i="1" smtClean="0">
                              <a:latin typeface="Cambria Math" panose="02040503050406030204" pitchFamily="18" charset="0"/>
                              <a:ea typeface="Cambria Math" panose="02040503050406030204" pitchFamily="18" charset="0"/>
                            </a:rPr>
                            <m:t>𝑒𝑥𝑝</m:t>
                          </m:r>
                        </m:sup>
                      </m:sSup>
                    </m:oMath>
                  </m:oMathPara>
                </a14:m>
                <a:endParaRPr lang="it-IT" dirty="0"/>
              </a:p>
            </p:txBody>
          </p:sp>
        </mc:Choice>
        <mc:Fallback xmlns="">
          <p:sp>
            <p:nvSpPr>
              <p:cNvPr id="10" name="CasellaDiTesto 9">
                <a:extLst>
                  <a:ext uri="{FF2B5EF4-FFF2-40B4-BE49-F238E27FC236}">
                    <a16:creationId xmlns:a16="http://schemas.microsoft.com/office/drawing/2014/main" id="{659503C1-A927-4DDC-98BF-9A6560582548}"/>
                  </a:ext>
                </a:extLst>
              </p:cNvPr>
              <p:cNvSpPr txBox="1">
                <a:spLocks noRot="1" noChangeAspect="1" noMove="1" noResize="1" noEditPoints="1" noAdjustHandles="1" noChangeArrowheads="1" noChangeShapeType="1" noTextEdit="1"/>
              </p:cNvSpPr>
              <p:nvPr/>
            </p:nvSpPr>
            <p:spPr>
              <a:xfrm>
                <a:off x="110359" y="6356350"/>
                <a:ext cx="1883979" cy="376963"/>
              </a:xfrm>
              <a:prstGeom prst="rect">
                <a:avLst/>
              </a:prstGeom>
              <a:blipFill>
                <a:blip r:embed="rId5"/>
                <a:stretch>
                  <a:fillRect/>
                </a:stretch>
              </a:blipFill>
              <a:ln>
                <a:solidFill>
                  <a:srgbClr val="FF0000"/>
                </a:solidFill>
              </a:ln>
            </p:spPr>
            <p:txBody>
              <a:bodyPr/>
              <a:lstStyle/>
              <a:p>
                <a:r>
                  <a:rPr lang="it-IT">
                    <a:noFill/>
                  </a:rPr>
                  <a:t> </a:t>
                </a:r>
              </a:p>
            </p:txBody>
          </p:sp>
        </mc:Fallback>
      </mc:AlternateContent>
    </p:spTree>
    <p:extLst>
      <p:ext uri="{BB962C8B-B14F-4D97-AF65-F5344CB8AC3E}">
        <p14:creationId xmlns:p14="http://schemas.microsoft.com/office/powerpoint/2010/main" val="2528674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7BE81B-BBF3-47DB-9CAB-62F7F75B6074}"/>
              </a:ext>
            </a:extLst>
          </p:cNvPr>
          <p:cNvSpPr>
            <a:spLocks noGrp="1"/>
          </p:cNvSpPr>
          <p:nvPr>
            <p:ph type="title"/>
          </p:nvPr>
        </p:nvSpPr>
        <p:spPr/>
        <p:txBody>
          <a:bodyPr/>
          <a:lstStyle/>
          <a:p>
            <a:r>
              <a:rPr lang="it-IT" dirty="0"/>
              <a:t>Vediamo cosa accade ai saldi della BP con i tassi di cambio fissi</a:t>
            </a:r>
          </a:p>
        </p:txBody>
      </p:sp>
      <p:sp>
        <p:nvSpPr>
          <p:cNvPr id="4" name="Segnaposto numero diapositiva 3">
            <a:extLst>
              <a:ext uri="{FF2B5EF4-FFF2-40B4-BE49-F238E27FC236}">
                <a16:creationId xmlns:a16="http://schemas.microsoft.com/office/drawing/2014/main" id="{C67C7190-C6B9-4E46-A810-488E28DE7BB3}"/>
              </a:ext>
            </a:extLst>
          </p:cNvPr>
          <p:cNvSpPr>
            <a:spLocks noGrp="1"/>
          </p:cNvSpPr>
          <p:nvPr>
            <p:ph type="sldNum" sz="quarter" idx="12"/>
          </p:nvPr>
        </p:nvSpPr>
        <p:spPr/>
        <p:txBody>
          <a:bodyPr/>
          <a:lstStyle/>
          <a:p>
            <a:fld id="{5BE346A1-DB03-4F8F-90BA-1CC82BDA6D99}" type="slidenum">
              <a:rPr lang="it-IT" smtClean="0"/>
              <a:t>28</a:t>
            </a:fld>
            <a:endParaRPr lang="it-IT"/>
          </a:p>
        </p:txBody>
      </p:sp>
      <p:sp>
        <p:nvSpPr>
          <p:cNvPr id="6" name="Rettangolo 5">
            <a:extLst>
              <a:ext uri="{FF2B5EF4-FFF2-40B4-BE49-F238E27FC236}">
                <a16:creationId xmlns:a16="http://schemas.microsoft.com/office/drawing/2014/main" id="{23331D1D-4849-4107-ADB2-FEAB8F345D64}"/>
              </a:ext>
            </a:extLst>
          </p:cNvPr>
          <p:cNvSpPr/>
          <p:nvPr/>
        </p:nvSpPr>
        <p:spPr>
          <a:xfrm>
            <a:off x="2989963" y="4384288"/>
            <a:ext cx="5355021" cy="461665"/>
          </a:xfrm>
          <a:prstGeom prst="rect">
            <a:avLst/>
          </a:prstGeom>
          <a:ln>
            <a:solidFill>
              <a:srgbClr val="0070C0"/>
            </a:solidFill>
          </a:ln>
        </p:spPr>
        <p:txBody>
          <a:bodyPr wrap="square">
            <a:spAutoFit/>
          </a:bodyPr>
          <a:lstStyle/>
          <a:p>
            <a:r>
              <a:rPr lang="it-IT" sz="2400" dirty="0">
                <a:solidFill>
                  <a:srgbClr val="000000"/>
                </a:solidFill>
                <a:latin typeface="CIDFont+F2"/>
              </a:rPr>
              <a:t>Si riduce l’offerta di moneta nel sistema</a:t>
            </a:r>
          </a:p>
        </p:txBody>
      </p:sp>
      <p:sp>
        <p:nvSpPr>
          <p:cNvPr id="7" name="Rettangolo 6">
            <a:extLst>
              <a:ext uri="{FF2B5EF4-FFF2-40B4-BE49-F238E27FC236}">
                <a16:creationId xmlns:a16="http://schemas.microsoft.com/office/drawing/2014/main" id="{E2D1F500-8C2D-4F67-803B-6E3C3E3BAE17}"/>
              </a:ext>
            </a:extLst>
          </p:cNvPr>
          <p:cNvSpPr/>
          <p:nvPr/>
        </p:nvSpPr>
        <p:spPr>
          <a:xfrm>
            <a:off x="3402563" y="3573086"/>
            <a:ext cx="4513736" cy="461665"/>
          </a:xfrm>
          <a:prstGeom prst="rect">
            <a:avLst/>
          </a:prstGeom>
          <a:ln>
            <a:solidFill>
              <a:srgbClr val="0070C0"/>
            </a:solidFill>
          </a:ln>
        </p:spPr>
        <p:txBody>
          <a:bodyPr wrap="none">
            <a:spAutoFit/>
          </a:bodyPr>
          <a:lstStyle/>
          <a:p>
            <a:r>
              <a:rPr lang="it-IT" sz="2400" dirty="0">
                <a:solidFill>
                  <a:srgbClr val="000000"/>
                </a:solidFill>
                <a:latin typeface="CIDFont+F2"/>
              </a:rPr>
              <a:t>Viene «distrutta» valuta nazionale </a:t>
            </a:r>
            <a:endParaRPr lang="it-IT" sz="2400" dirty="0"/>
          </a:p>
        </p:txBody>
      </p:sp>
      <p:sp>
        <p:nvSpPr>
          <p:cNvPr id="8" name="Rettangolo 7">
            <a:extLst>
              <a:ext uri="{FF2B5EF4-FFF2-40B4-BE49-F238E27FC236}">
                <a16:creationId xmlns:a16="http://schemas.microsoft.com/office/drawing/2014/main" id="{A1E7B450-C273-4A2E-8395-D565F6E74454}"/>
              </a:ext>
            </a:extLst>
          </p:cNvPr>
          <p:cNvSpPr/>
          <p:nvPr/>
        </p:nvSpPr>
        <p:spPr>
          <a:xfrm>
            <a:off x="609169" y="3068501"/>
            <a:ext cx="1791632" cy="1477328"/>
          </a:xfrm>
          <a:prstGeom prst="rect">
            <a:avLst/>
          </a:prstGeom>
          <a:ln>
            <a:solidFill>
              <a:srgbClr val="0070C0"/>
            </a:solidFill>
          </a:ln>
        </p:spPr>
        <p:txBody>
          <a:bodyPr wrap="square">
            <a:spAutoFit/>
          </a:bodyPr>
          <a:lstStyle/>
          <a:p>
            <a:r>
              <a:rPr lang="it-IT" dirty="0">
                <a:solidFill>
                  <a:srgbClr val="6AAD92"/>
                </a:solidFill>
                <a:latin typeface="CIDFont+F2"/>
              </a:rPr>
              <a:t>Valore degli</a:t>
            </a:r>
          </a:p>
          <a:p>
            <a:r>
              <a:rPr lang="it-IT" dirty="0">
                <a:solidFill>
                  <a:srgbClr val="6AAD92"/>
                </a:solidFill>
                <a:latin typeface="CIDFont+F2"/>
              </a:rPr>
              <a:t>acquisti di beni,</a:t>
            </a:r>
          </a:p>
          <a:p>
            <a:r>
              <a:rPr lang="it-IT" dirty="0">
                <a:solidFill>
                  <a:srgbClr val="6AAD92"/>
                </a:solidFill>
                <a:latin typeface="CIDFont+F2"/>
              </a:rPr>
              <a:t>servizi e titoli</a:t>
            </a:r>
          </a:p>
          <a:p>
            <a:r>
              <a:rPr lang="it-IT" dirty="0">
                <a:solidFill>
                  <a:srgbClr val="6AAD92"/>
                </a:solidFill>
                <a:latin typeface="CIDFont+F2"/>
              </a:rPr>
              <a:t>statunitensi fatti</a:t>
            </a:r>
          </a:p>
          <a:p>
            <a:r>
              <a:rPr lang="it-IT" dirty="0">
                <a:solidFill>
                  <a:srgbClr val="6AAD92"/>
                </a:solidFill>
                <a:latin typeface="CIDFont+F2"/>
              </a:rPr>
              <a:t>dagli italiani</a:t>
            </a:r>
          </a:p>
        </p:txBody>
      </p:sp>
      <p:sp>
        <p:nvSpPr>
          <p:cNvPr id="9" name="Rettangolo 8">
            <a:extLst>
              <a:ext uri="{FF2B5EF4-FFF2-40B4-BE49-F238E27FC236}">
                <a16:creationId xmlns:a16="http://schemas.microsoft.com/office/drawing/2014/main" id="{1334E087-69C0-4947-8E3F-87CEEE48E544}"/>
              </a:ext>
            </a:extLst>
          </p:cNvPr>
          <p:cNvSpPr/>
          <p:nvPr/>
        </p:nvSpPr>
        <p:spPr>
          <a:xfrm>
            <a:off x="9133873" y="2983206"/>
            <a:ext cx="1791631" cy="1477328"/>
          </a:xfrm>
          <a:prstGeom prst="rect">
            <a:avLst/>
          </a:prstGeom>
          <a:ln>
            <a:solidFill>
              <a:srgbClr val="0070C0"/>
            </a:solidFill>
          </a:ln>
        </p:spPr>
        <p:txBody>
          <a:bodyPr wrap="square">
            <a:spAutoFit/>
          </a:bodyPr>
          <a:lstStyle/>
          <a:p>
            <a:r>
              <a:rPr lang="it-IT" dirty="0">
                <a:solidFill>
                  <a:srgbClr val="6AAD92"/>
                </a:solidFill>
                <a:latin typeface="CIDFont+F2"/>
              </a:rPr>
              <a:t>Valore degli</a:t>
            </a:r>
            <a:r>
              <a:rPr lang="it-IT" dirty="0">
                <a:solidFill>
                  <a:srgbClr val="000000"/>
                </a:solidFill>
                <a:latin typeface="CIDFont+F2"/>
              </a:rPr>
              <a:t> </a:t>
            </a:r>
            <a:endParaRPr lang="it-IT" dirty="0">
              <a:solidFill>
                <a:srgbClr val="6AAD92"/>
              </a:solidFill>
              <a:latin typeface="CIDFont+F2"/>
            </a:endParaRPr>
          </a:p>
          <a:p>
            <a:r>
              <a:rPr lang="it-IT" dirty="0">
                <a:solidFill>
                  <a:srgbClr val="6AAD92"/>
                </a:solidFill>
                <a:latin typeface="CIDFont+F2"/>
              </a:rPr>
              <a:t>acquisti di beni,</a:t>
            </a:r>
          </a:p>
          <a:p>
            <a:r>
              <a:rPr lang="it-IT" dirty="0">
                <a:solidFill>
                  <a:srgbClr val="6AAD92"/>
                </a:solidFill>
                <a:latin typeface="CIDFont+F2"/>
              </a:rPr>
              <a:t>servizi e titoli</a:t>
            </a:r>
          </a:p>
          <a:p>
            <a:r>
              <a:rPr lang="it-IT" dirty="0">
                <a:solidFill>
                  <a:srgbClr val="6AAD92"/>
                </a:solidFill>
                <a:latin typeface="CIDFont+F2"/>
              </a:rPr>
              <a:t>italiani fatti dagli</a:t>
            </a:r>
          </a:p>
          <a:p>
            <a:r>
              <a:rPr lang="it-IT" dirty="0">
                <a:solidFill>
                  <a:srgbClr val="6AAD92"/>
                </a:solidFill>
                <a:latin typeface="CIDFont+F2"/>
              </a:rPr>
              <a:t>statunitensi</a:t>
            </a:r>
          </a:p>
        </p:txBody>
      </p:sp>
      <p:sp>
        <p:nvSpPr>
          <p:cNvPr id="11" name="Rettangolo 10">
            <a:extLst>
              <a:ext uri="{FF2B5EF4-FFF2-40B4-BE49-F238E27FC236}">
                <a16:creationId xmlns:a16="http://schemas.microsoft.com/office/drawing/2014/main" id="{2D1F9CA3-7E9C-4E13-AA28-D83F3BEC9185}"/>
              </a:ext>
            </a:extLst>
          </p:cNvPr>
          <p:cNvSpPr/>
          <p:nvPr/>
        </p:nvSpPr>
        <p:spPr>
          <a:xfrm>
            <a:off x="282646" y="5295337"/>
            <a:ext cx="3654590" cy="461665"/>
          </a:xfrm>
          <a:prstGeom prst="rect">
            <a:avLst/>
          </a:prstGeom>
          <a:ln>
            <a:solidFill>
              <a:srgbClr val="0070C0"/>
            </a:solidFill>
          </a:ln>
        </p:spPr>
        <p:txBody>
          <a:bodyPr wrap="none">
            <a:spAutoFit/>
          </a:bodyPr>
          <a:lstStyle/>
          <a:p>
            <a:r>
              <a:rPr lang="it-IT" sz="2400" dirty="0">
                <a:solidFill>
                  <a:srgbClr val="000000"/>
                </a:solidFill>
                <a:latin typeface="CIDFont+F2"/>
              </a:rPr>
              <a:t>Operazioni di sterilizzazione</a:t>
            </a:r>
          </a:p>
        </p:txBody>
      </p:sp>
      <p:sp>
        <p:nvSpPr>
          <p:cNvPr id="12" name="Rettangolo 11">
            <a:extLst>
              <a:ext uri="{FF2B5EF4-FFF2-40B4-BE49-F238E27FC236}">
                <a16:creationId xmlns:a16="http://schemas.microsoft.com/office/drawing/2014/main" id="{2AEDFB6D-6EB4-4924-95B2-BE46E7897504}"/>
              </a:ext>
            </a:extLst>
          </p:cNvPr>
          <p:cNvSpPr/>
          <p:nvPr/>
        </p:nvSpPr>
        <p:spPr>
          <a:xfrm>
            <a:off x="5659431" y="5154833"/>
            <a:ext cx="4575866" cy="1107996"/>
          </a:xfrm>
          <a:prstGeom prst="rect">
            <a:avLst/>
          </a:prstGeom>
          <a:ln>
            <a:solidFill>
              <a:srgbClr val="0070C0"/>
            </a:solidFill>
          </a:ln>
        </p:spPr>
        <p:txBody>
          <a:bodyPr wrap="square">
            <a:spAutoFit/>
          </a:bodyPr>
          <a:lstStyle/>
          <a:p>
            <a:r>
              <a:rPr lang="it-IT" sz="2200" dirty="0">
                <a:solidFill>
                  <a:srgbClr val="000000"/>
                </a:solidFill>
                <a:latin typeface="CIDFont+F2"/>
              </a:rPr>
              <a:t>Contrazione del reddito (- import)</a:t>
            </a:r>
          </a:p>
          <a:p>
            <a:r>
              <a:rPr lang="it-IT" sz="2200" dirty="0">
                <a:solidFill>
                  <a:srgbClr val="000000"/>
                </a:solidFill>
                <a:latin typeface="CIDFont+F2"/>
              </a:rPr>
              <a:t>Aumento dei tassi di interesse (+ titoli)</a:t>
            </a:r>
          </a:p>
          <a:p>
            <a:r>
              <a:rPr lang="it-IT" sz="2200" dirty="0">
                <a:solidFill>
                  <a:srgbClr val="000000"/>
                </a:solidFill>
                <a:latin typeface="CIDFont+F2"/>
              </a:rPr>
              <a:t>Riduzione dei prezzi (+ competitività)</a:t>
            </a:r>
          </a:p>
        </p:txBody>
      </p:sp>
      <p:sp>
        <p:nvSpPr>
          <p:cNvPr id="13" name="Rettangolo 12">
            <a:extLst>
              <a:ext uri="{FF2B5EF4-FFF2-40B4-BE49-F238E27FC236}">
                <a16:creationId xmlns:a16="http://schemas.microsoft.com/office/drawing/2014/main" id="{479C8AE0-D15F-48FF-BC16-BAAE25E45A21}"/>
              </a:ext>
            </a:extLst>
          </p:cNvPr>
          <p:cNvSpPr/>
          <p:nvPr/>
        </p:nvSpPr>
        <p:spPr>
          <a:xfrm>
            <a:off x="4269292" y="2837669"/>
            <a:ext cx="2730876" cy="461665"/>
          </a:xfrm>
          <a:prstGeom prst="rect">
            <a:avLst/>
          </a:prstGeom>
          <a:ln>
            <a:solidFill>
              <a:srgbClr val="0070C0"/>
            </a:solidFill>
          </a:ln>
        </p:spPr>
        <p:txBody>
          <a:bodyPr wrap="none">
            <a:spAutoFit/>
          </a:bodyPr>
          <a:lstStyle/>
          <a:p>
            <a:r>
              <a:rPr lang="it-IT" sz="2400" dirty="0">
                <a:solidFill>
                  <a:srgbClr val="000000"/>
                </a:solidFill>
                <a:latin typeface="CIDFont+F2"/>
              </a:rPr>
              <a:t>La BCE cambia $ in €</a:t>
            </a:r>
          </a:p>
        </p:txBody>
      </p:sp>
      <p:sp>
        <p:nvSpPr>
          <p:cNvPr id="14" name="Rettangolo 13">
            <a:extLst>
              <a:ext uri="{FF2B5EF4-FFF2-40B4-BE49-F238E27FC236}">
                <a16:creationId xmlns:a16="http://schemas.microsoft.com/office/drawing/2014/main" id="{2EE2E042-7834-410C-8241-AEE4095F7EE2}"/>
              </a:ext>
            </a:extLst>
          </p:cNvPr>
          <p:cNvSpPr/>
          <p:nvPr/>
        </p:nvSpPr>
        <p:spPr>
          <a:xfrm>
            <a:off x="10578662" y="5340077"/>
            <a:ext cx="1196866" cy="646331"/>
          </a:xfrm>
          <a:prstGeom prst="rect">
            <a:avLst/>
          </a:prstGeom>
          <a:ln>
            <a:solidFill>
              <a:srgbClr val="0070C0"/>
            </a:solidFill>
          </a:ln>
        </p:spPr>
        <p:txBody>
          <a:bodyPr wrap="square">
            <a:spAutoFit/>
          </a:bodyPr>
          <a:lstStyle/>
          <a:p>
            <a:r>
              <a:rPr lang="it-IT" dirty="0">
                <a:solidFill>
                  <a:srgbClr val="000000"/>
                </a:solidFill>
                <a:latin typeface="CIDFont+F2"/>
              </a:rPr>
              <a:t>- Import</a:t>
            </a:r>
          </a:p>
          <a:p>
            <a:r>
              <a:rPr lang="it-IT" dirty="0">
                <a:solidFill>
                  <a:srgbClr val="000000"/>
                </a:solidFill>
                <a:latin typeface="CIDFont+F2"/>
              </a:rPr>
              <a:t>+ Export</a:t>
            </a:r>
            <a:endParaRPr lang="it-IT" dirty="0"/>
          </a:p>
        </p:txBody>
      </p:sp>
      <p:sp>
        <p:nvSpPr>
          <p:cNvPr id="15" name="Freccia a destra 14">
            <a:extLst>
              <a:ext uri="{FF2B5EF4-FFF2-40B4-BE49-F238E27FC236}">
                <a16:creationId xmlns:a16="http://schemas.microsoft.com/office/drawing/2014/main" id="{65C965C0-8FDF-4B5F-8C30-02A01B957594}"/>
              </a:ext>
            </a:extLst>
          </p:cNvPr>
          <p:cNvSpPr/>
          <p:nvPr/>
        </p:nvSpPr>
        <p:spPr>
          <a:xfrm>
            <a:off x="6954830" y="2202069"/>
            <a:ext cx="461141" cy="1103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a:extLst>
              <a:ext uri="{FF2B5EF4-FFF2-40B4-BE49-F238E27FC236}">
                <a16:creationId xmlns:a16="http://schemas.microsoft.com/office/drawing/2014/main" id="{3A64337D-40FE-4057-A3CC-E1102B40BF8E}"/>
              </a:ext>
            </a:extLst>
          </p:cNvPr>
          <p:cNvSpPr/>
          <p:nvPr/>
        </p:nvSpPr>
        <p:spPr>
          <a:xfrm>
            <a:off x="3759874" y="2190562"/>
            <a:ext cx="461141" cy="1103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in giù 16">
            <a:extLst>
              <a:ext uri="{FF2B5EF4-FFF2-40B4-BE49-F238E27FC236}">
                <a16:creationId xmlns:a16="http://schemas.microsoft.com/office/drawing/2014/main" id="{6D05D5B8-3BD1-49F7-9002-3ED89F30B1B4}"/>
              </a:ext>
            </a:extLst>
          </p:cNvPr>
          <p:cNvSpPr/>
          <p:nvPr/>
        </p:nvSpPr>
        <p:spPr>
          <a:xfrm>
            <a:off x="5324803" y="2487010"/>
            <a:ext cx="469025" cy="287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DA9E13AA-D65C-4BD1-B233-21CF457A6DB2}"/>
              </a:ext>
            </a:extLst>
          </p:cNvPr>
          <p:cNvSpPr/>
          <p:nvPr/>
        </p:nvSpPr>
        <p:spPr>
          <a:xfrm>
            <a:off x="1414370" y="2015900"/>
            <a:ext cx="7820866" cy="461665"/>
          </a:xfrm>
          <a:prstGeom prst="rect">
            <a:avLst/>
          </a:prstGeom>
          <a:ln>
            <a:solidFill>
              <a:srgbClr val="0070C0"/>
            </a:solidFill>
          </a:ln>
        </p:spPr>
        <p:txBody>
          <a:bodyPr wrap="square">
            <a:spAutoFit/>
          </a:bodyPr>
          <a:lstStyle/>
          <a:p>
            <a:r>
              <a:rPr lang="it-IT" sz="2400" dirty="0">
                <a:solidFill>
                  <a:srgbClr val="404040"/>
                </a:solidFill>
                <a:latin typeface="CIDFont+F2"/>
              </a:rPr>
              <a:t>Deficit della </a:t>
            </a:r>
            <a:r>
              <a:rPr lang="it-IT" sz="2400" dirty="0" err="1">
                <a:solidFill>
                  <a:srgbClr val="404040"/>
                </a:solidFill>
                <a:latin typeface="CIDFont+F2"/>
              </a:rPr>
              <a:t>BdP</a:t>
            </a:r>
            <a:r>
              <a:rPr lang="it-IT" sz="2400" dirty="0">
                <a:solidFill>
                  <a:srgbClr val="404040"/>
                </a:solidFill>
                <a:latin typeface="CIDFont+F2"/>
              </a:rPr>
              <a:t>              Import  </a:t>
            </a:r>
            <a:r>
              <a:rPr lang="it-IT" sz="2400" b="1" dirty="0">
                <a:solidFill>
                  <a:srgbClr val="404040"/>
                </a:solidFill>
                <a:latin typeface="CIDFont+F2"/>
              </a:rPr>
              <a:t>&gt;</a:t>
            </a:r>
            <a:r>
              <a:rPr lang="it-IT" sz="2400" dirty="0">
                <a:solidFill>
                  <a:srgbClr val="404040"/>
                </a:solidFill>
                <a:latin typeface="CIDFont+F2"/>
              </a:rPr>
              <a:t>  Export                      Q</a:t>
            </a:r>
            <a:r>
              <a:rPr lang="it-IT" sz="2400" baseline="-25000" dirty="0">
                <a:solidFill>
                  <a:srgbClr val="404040"/>
                </a:solidFill>
                <a:latin typeface="CIDFont+F2"/>
              </a:rPr>
              <a:t>$</a:t>
            </a:r>
            <a:r>
              <a:rPr lang="it-IT" sz="2400" dirty="0">
                <a:solidFill>
                  <a:srgbClr val="404040"/>
                </a:solidFill>
                <a:latin typeface="CIDFont+F2"/>
              </a:rPr>
              <a:t>   Q</a:t>
            </a:r>
            <a:r>
              <a:rPr lang="it-IT" sz="2400" baseline="-25000" dirty="0">
                <a:solidFill>
                  <a:srgbClr val="404040"/>
                </a:solidFill>
                <a:latin typeface="CIDFont+F2"/>
              </a:rPr>
              <a:t>€</a:t>
            </a:r>
          </a:p>
        </p:txBody>
      </p:sp>
      <p:sp>
        <p:nvSpPr>
          <p:cNvPr id="19" name="Rettangolo 18">
            <a:extLst>
              <a:ext uri="{FF2B5EF4-FFF2-40B4-BE49-F238E27FC236}">
                <a16:creationId xmlns:a16="http://schemas.microsoft.com/office/drawing/2014/main" id="{A0367B9C-2DAA-4283-8A51-F28951B6E41A}"/>
              </a:ext>
            </a:extLst>
          </p:cNvPr>
          <p:cNvSpPr/>
          <p:nvPr/>
        </p:nvSpPr>
        <p:spPr>
          <a:xfrm>
            <a:off x="2259457" y="1480849"/>
            <a:ext cx="5985549" cy="523220"/>
          </a:xfrm>
          <a:prstGeom prst="rect">
            <a:avLst/>
          </a:prstGeom>
        </p:spPr>
        <p:txBody>
          <a:bodyPr wrap="none">
            <a:spAutoFit/>
          </a:bodyPr>
          <a:lstStyle/>
          <a:p>
            <a:pPr algn="ctr"/>
            <a:r>
              <a:rPr lang="it-IT" sz="2800" b="1" u="sng" dirty="0">
                <a:solidFill>
                  <a:srgbClr val="A63010"/>
                </a:solidFill>
                <a:latin typeface="CIDFont+F3"/>
              </a:rPr>
              <a:t>Sistema di cambi fissi </a:t>
            </a:r>
            <a:r>
              <a:rPr lang="it-IT" sz="2800" dirty="0">
                <a:solidFill>
                  <a:srgbClr val="A63010"/>
                </a:solidFill>
                <a:latin typeface="CIDFont+F3"/>
              </a:rPr>
              <a:t>(Es. Italia VS USA)</a:t>
            </a:r>
          </a:p>
        </p:txBody>
      </p:sp>
      <p:cxnSp>
        <p:nvCxnSpPr>
          <p:cNvPr id="21" name="Connettore 2 20">
            <a:extLst>
              <a:ext uri="{FF2B5EF4-FFF2-40B4-BE49-F238E27FC236}">
                <a16:creationId xmlns:a16="http://schemas.microsoft.com/office/drawing/2014/main" id="{99F4EEE8-3EF6-4919-8FD7-F3E361F0A49A}"/>
              </a:ext>
            </a:extLst>
          </p:cNvPr>
          <p:cNvCxnSpPr/>
          <p:nvPr/>
        </p:nvCxnSpPr>
        <p:spPr>
          <a:xfrm flipV="1">
            <a:off x="8478991" y="2080129"/>
            <a:ext cx="0" cy="31740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40E1830E-7C72-45C1-88BB-0DA46E1D2404}"/>
              </a:ext>
            </a:extLst>
          </p:cNvPr>
          <p:cNvCxnSpPr>
            <a:cxnSpLocks/>
          </p:cNvCxnSpPr>
          <p:nvPr/>
        </p:nvCxnSpPr>
        <p:spPr>
          <a:xfrm>
            <a:off x="8973207" y="2079284"/>
            <a:ext cx="0" cy="31740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3" name="Freccia a destra 22">
            <a:extLst>
              <a:ext uri="{FF2B5EF4-FFF2-40B4-BE49-F238E27FC236}">
                <a16:creationId xmlns:a16="http://schemas.microsoft.com/office/drawing/2014/main" id="{86C3D4EF-C3AE-4C04-BB8F-B9AEAA1F1263}"/>
              </a:ext>
            </a:extLst>
          </p:cNvPr>
          <p:cNvSpPr/>
          <p:nvPr/>
        </p:nvSpPr>
        <p:spPr>
          <a:xfrm>
            <a:off x="10269031" y="5636448"/>
            <a:ext cx="268013" cy="902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4" name="Freccia in giù 23">
            <a:extLst>
              <a:ext uri="{FF2B5EF4-FFF2-40B4-BE49-F238E27FC236}">
                <a16:creationId xmlns:a16="http://schemas.microsoft.com/office/drawing/2014/main" id="{4DCD3962-8838-46FE-AE91-EEAE61390D1D}"/>
              </a:ext>
            </a:extLst>
          </p:cNvPr>
          <p:cNvSpPr/>
          <p:nvPr/>
        </p:nvSpPr>
        <p:spPr>
          <a:xfrm>
            <a:off x="5344394" y="3292350"/>
            <a:ext cx="469025" cy="287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in giù 24">
            <a:extLst>
              <a:ext uri="{FF2B5EF4-FFF2-40B4-BE49-F238E27FC236}">
                <a16:creationId xmlns:a16="http://schemas.microsoft.com/office/drawing/2014/main" id="{F457EECF-070C-434C-BAEA-6CEE6A4177B6}"/>
              </a:ext>
            </a:extLst>
          </p:cNvPr>
          <p:cNvSpPr/>
          <p:nvPr/>
        </p:nvSpPr>
        <p:spPr>
          <a:xfrm>
            <a:off x="5344394" y="4069582"/>
            <a:ext cx="469025" cy="287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in giù 25">
            <a:extLst>
              <a:ext uri="{FF2B5EF4-FFF2-40B4-BE49-F238E27FC236}">
                <a16:creationId xmlns:a16="http://schemas.microsoft.com/office/drawing/2014/main" id="{EA3E3160-3FB3-4076-A203-71F17932CDE7}"/>
              </a:ext>
            </a:extLst>
          </p:cNvPr>
          <p:cNvSpPr/>
          <p:nvPr/>
        </p:nvSpPr>
        <p:spPr>
          <a:xfrm>
            <a:off x="2878206" y="4845554"/>
            <a:ext cx="469025" cy="46166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7" name="Freccia in giù 26">
            <a:extLst>
              <a:ext uri="{FF2B5EF4-FFF2-40B4-BE49-F238E27FC236}">
                <a16:creationId xmlns:a16="http://schemas.microsoft.com/office/drawing/2014/main" id="{9AC37DB4-9FFA-4965-8C76-D510341D86AD}"/>
              </a:ext>
            </a:extLst>
          </p:cNvPr>
          <p:cNvSpPr/>
          <p:nvPr/>
        </p:nvSpPr>
        <p:spPr>
          <a:xfrm>
            <a:off x="7970469" y="4848570"/>
            <a:ext cx="469025" cy="287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9" name="Connettore 2 28">
            <a:extLst>
              <a:ext uri="{FF2B5EF4-FFF2-40B4-BE49-F238E27FC236}">
                <a16:creationId xmlns:a16="http://schemas.microsoft.com/office/drawing/2014/main" id="{2E11E578-6479-4D71-A015-9175A52DA8AA}"/>
              </a:ext>
            </a:extLst>
          </p:cNvPr>
          <p:cNvCxnSpPr>
            <a:cxnSpLocks/>
            <a:stCxn id="9" idx="1"/>
          </p:cNvCxnSpPr>
          <p:nvPr/>
        </p:nvCxnSpPr>
        <p:spPr>
          <a:xfrm flipH="1" flipV="1">
            <a:off x="6398175" y="2349084"/>
            <a:ext cx="2735698" cy="137278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a:extLst>
              <a:ext uri="{FF2B5EF4-FFF2-40B4-BE49-F238E27FC236}">
                <a16:creationId xmlns:a16="http://schemas.microsoft.com/office/drawing/2014/main" id="{F143604C-829D-4AF9-8E66-B937AE5A1222}"/>
              </a:ext>
            </a:extLst>
          </p:cNvPr>
          <p:cNvCxnSpPr>
            <a:cxnSpLocks/>
            <a:stCxn id="8" idx="3"/>
          </p:cNvCxnSpPr>
          <p:nvPr/>
        </p:nvCxnSpPr>
        <p:spPr>
          <a:xfrm flipV="1">
            <a:off x="2400801" y="2368111"/>
            <a:ext cx="2205743" cy="14390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393252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37BE81B-BBF3-47DB-9CAB-62F7F75B6074}"/>
              </a:ext>
            </a:extLst>
          </p:cNvPr>
          <p:cNvSpPr>
            <a:spLocks noGrp="1"/>
          </p:cNvSpPr>
          <p:nvPr>
            <p:ph type="title"/>
          </p:nvPr>
        </p:nvSpPr>
        <p:spPr/>
        <p:txBody>
          <a:bodyPr/>
          <a:lstStyle/>
          <a:p>
            <a:r>
              <a:rPr lang="it-IT" dirty="0"/>
              <a:t>… mentre con i cambi flessibili</a:t>
            </a:r>
          </a:p>
        </p:txBody>
      </p:sp>
      <p:sp>
        <p:nvSpPr>
          <p:cNvPr id="4" name="Segnaposto numero diapositiva 3">
            <a:extLst>
              <a:ext uri="{FF2B5EF4-FFF2-40B4-BE49-F238E27FC236}">
                <a16:creationId xmlns:a16="http://schemas.microsoft.com/office/drawing/2014/main" id="{C67C7190-C6B9-4E46-A810-488E28DE7BB3}"/>
              </a:ext>
            </a:extLst>
          </p:cNvPr>
          <p:cNvSpPr>
            <a:spLocks noGrp="1"/>
          </p:cNvSpPr>
          <p:nvPr>
            <p:ph type="sldNum" sz="quarter" idx="12"/>
          </p:nvPr>
        </p:nvSpPr>
        <p:spPr/>
        <p:txBody>
          <a:bodyPr/>
          <a:lstStyle/>
          <a:p>
            <a:fld id="{5BE346A1-DB03-4F8F-90BA-1CC82BDA6D99}" type="slidenum">
              <a:rPr lang="it-IT" smtClean="0"/>
              <a:t>29</a:t>
            </a:fld>
            <a:endParaRPr lang="it-IT"/>
          </a:p>
        </p:txBody>
      </p:sp>
      <p:sp>
        <p:nvSpPr>
          <p:cNvPr id="6" name="Rettangolo 5">
            <a:extLst>
              <a:ext uri="{FF2B5EF4-FFF2-40B4-BE49-F238E27FC236}">
                <a16:creationId xmlns:a16="http://schemas.microsoft.com/office/drawing/2014/main" id="{23331D1D-4849-4107-ADB2-FEAB8F345D64}"/>
              </a:ext>
            </a:extLst>
          </p:cNvPr>
          <p:cNvSpPr/>
          <p:nvPr/>
        </p:nvSpPr>
        <p:spPr>
          <a:xfrm>
            <a:off x="3998907" y="5012861"/>
            <a:ext cx="3279867" cy="461665"/>
          </a:xfrm>
          <a:prstGeom prst="rect">
            <a:avLst/>
          </a:prstGeom>
          <a:ln>
            <a:solidFill>
              <a:srgbClr val="0070C0"/>
            </a:solidFill>
          </a:ln>
        </p:spPr>
        <p:txBody>
          <a:bodyPr wrap="square">
            <a:spAutoFit/>
          </a:bodyPr>
          <a:lstStyle/>
          <a:p>
            <a:r>
              <a:rPr lang="it-IT" sz="2400" dirty="0">
                <a:solidFill>
                  <a:srgbClr val="000000"/>
                </a:solidFill>
                <a:latin typeface="CIDFont+F2"/>
              </a:rPr>
              <a:t>Export		Import</a:t>
            </a:r>
          </a:p>
        </p:txBody>
      </p:sp>
      <mc:AlternateContent xmlns:mc="http://schemas.openxmlformats.org/markup-compatibility/2006" xmlns:a14="http://schemas.microsoft.com/office/drawing/2010/main">
        <mc:Choice Requires="a14">
          <p:sp>
            <p:nvSpPr>
              <p:cNvPr id="7" name="Rettangolo 6">
                <a:extLst>
                  <a:ext uri="{FF2B5EF4-FFF2-40B4-BE49-F238E27FC236}">
                    <a16:creationId xmlns:a16="http://schemas.microsoft.com/office/drawing/2014/main" id="{E2D1F500-8C2D-4F67-803B-6E3C3E3BAE17}"/>
                  </a:ext>
                </a:extLst>
              </p:cNvPr>
              <p:cNvSpPr/>
              <p:nvPr/>
            </p:nvSpPr>
            <p:spPr>
              <a:xfrm>
                <a:off x="4302643" y="3740483"/>
                <a:ext cx="2830005" cy="708207"/>
              </a:xfrm>
              <a:prstGeom prst="rect">
                <a:avLst/>
              </a:prstGeom>
              <a:ln>
                <a:solidFill>
                  <a:srgbClr val="0070C0"/>
                </a:solidFill>
              </a:ln>
            </p:spPr>
            <p:txBody>
              <a:bodyPr wrap="none">
                <a:spAutoFit/>
              </a:bodyPr>
              <a:lstStyle/>
              <a:p>
                <a14:m>
                  <m:oMath xmlns:m="http://schemas.openxmlformats.org/officeDocument/2006/math">
                    <m:sSub>
                      <m:sSubPr>
                        <m:ctrlPr>
                          <a:rPr lang="it-IT" sz="2400" i="1" smtClean="0">
                            <a:latin typeface="Cambria Math" panose="02040503050406030204" pitchFamily="18" charset="0"/>
                            <a:ea typeface="Cambria Math" panose="02040503050406030204" pitchFamily="18" charset="0"/>
                          </a:rPr>
                        </m:ctrlPr>
                      </m:sSubPr>
                      <m:e>
                        <m:r>
                          <a:rPr lang="it-IT" sz="2400" i="1">
                            <a:latin typeface="Cambria Math" panose="02040503050406030204" pitchFamily="18" charset="0"/>
                            <a:ea typeface="Cambria Math" panose="02040503050406030204" pitchFamily="18" charset="0"/>
                          </a:rPr>
                          <m:t>𝜀</m:t>
                        </m:r>
                      </m:e>
                      <m:sub>
                        <m:r>
                          <a:rPr lang="it-IT" sz="2400" b="0" i="1" smtClean="0">
                            <a:latin typeface="Cambria Math" panose="02040503050406030204" pitchFamily="18" charset="0"/>
                            <a:ea typeface="Cambria Math" panose="02040503050406030204" pitchFamily="18" charset="0"/>
                          </a:rPr>
                          <m:t>𝐸𝑈𝑅𝑂</m:t>
                        </m:r>
                      </m:sub>
                    </m:sSub>
                    <m:r>
                      <a:rPr lang="it-IT" sz="2400" b="0" i="1" smtClean="0">
                        <a:latin typeface="Cambria Math" panose="02040503050406030204" pitchFamily="18" charset="0"/>
                        <a:ea typeface="Cambria Math" panose="02040503050406030204" pitchFamily="18" charset="0"/>
                      </a:rPr>
                      <m:t>=</m:t>
                    </m:r>
                    <m:f>
                      <m:fPr>
                        <m:ctrlPr>
                          <a:rPr lang="it-IT" sz="2400" b="0" i="1" smtClean="0">
                            <a:latin typeface="Cambria Math" panose="02040503050406030204" pitchFamily="18" charset="0"/>
                            <a:ea typeface="Cambria Math" panose="02040503050406030204" pitchFamily="18" charset="0"/>
                          </a:rPr>
                        </m:ctrlPr>
                      </m:fPr>
                      <m:num>
                        <m:sSub>
                          <m:sSubPr>
                            <m:ctrlPr>
                              <a:rPr lang="it-IT" sz="2400" b="0" i="1" smtClean="0">
                                <a:latin typeface="Cambria Math" panose="02040503050406030204" pitchFamily="18" charset="0"/>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𝑃</m:t>
                            </m:r>
                          </m:e>
                          <m:sub>
                            <m:r>
                              <a:rPr lang="it-IT" sz="2400" b="0" i="1" smtClean="0">
                                <a:latin typeface="Cambria Math" panose="02040503050406030204" pitchFamily="18" charset="0"/>
                                <a:ea typeface="Cambria Math" panose="02040503050406030204" pitchFamily="18" charset="0"/>
                              </a:rPr>
                              <m:t>𝑈𝑆𝐴</m:t>
                            </m:r>
                          </m:sub>
                        </m:sSub>
                      </m:num>
                      <m:den>
                        <m:sSub>
                          <m:sSubPr>
                            <m:ctrlPr>
                              <a:rPr lang="it-IT" sz="2400" b="0" i="1" smtClean="0">
                                <a:latin typeface="Cambria Math" panose="02040503050406030204" pitchFamily="18" charset="0"/>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𝑒</m:t>
                            </m:r>
                          </m:e>
                          <m:sub>
                            <m:r>
                              <a:rPr lang="it-IT" sz="2400" b="0" i="1" smtClean="0">
                                <a:latin typeface="Cambria Math" panose="02040503050406030204" pitchFamily="18" charset="0"/>
                                <a:ea typeface="Cambria Math" panose="02040503050406030204" pitchFamily="18" charset="0"/>
                              </a:rPr>
                              <m:t>€/$</m:t>
                            </m:r>
                          </m:sub>
                        </m:sSub>
                        <m:r>
                          <a:rPr lang="it-IT" sz="2400" b="0" i="1" smtClean="0">
                            <a:latin typeface="Cambria Math" panose="02040503050406030204" pitchFamily="18" charset="0"/>
                            <a:ea typeface="Cambria Math" panose="02040503050406030204" pitchFamily="18" charset="0"/>
                          </a:rPr>
                          <m:t>∙</m:t>
                        </m:r>
                        <m:sSub>
                          <m:sSubPr>
                            <m:ctrlPr>
                              <a:rPr lang="it-IT" sz="2400" b="0" i="1" smtClean="0">
                                <a:latin typeface="Cambria Math" panose="02040503050406030204" pitchFamily="18" charset="0"/>
                                <a:ea typeface="Cambria Math" panose="02040503050406030204" pitchFamily="18" charset="0"/>
                              </a:rPr>
                            </m:ctrlPr>
                          </m:sSubPr>
                          <m:e>
                            <m:r>
                              <a:rPr lang="it-IT" sz="2400" b="0" i="1" smtClean="0">
                                <a:latin typeface="Cambria Math" panose="02040503050406030204" pitchFamily="18" charset="0"/>
                                <a:ea typeface="Cambria Math" panose="02040503050406030204" pitchFamily="18" charset="0"/>
                              </a:rPr>
                              <m:t>𝑃</m:t>
                            </m:r>
                          </m:e>
                          <m:sub>
                            <m:r>
                              <a:rPr lang="it-IT" sz="2400" b="0" i="1" smtClean="0">
                                <a:latin typeface="Cambria Math" panose="02040503050406030204" pitchFamily="18" charset="0"/>
                                <a:ea typeface="Cambria Math" panose="02040503050406030204" pitchFamily="18" charset="0"/>
                              </a:rPr>
                              <m:t>𝐸𝑈𝑅𝑂</m:t>
                            </m:r>
                          </m:sub>
                        </m:sSub>
                      </m:den>
                    </m:f>
                  </m:oMath>
                </a14:m>
                <a:r>
                  <a:rPr lang="it-IT" sz="2400" dirty="0"/>
                  <a:t>    </a:t>
                </a:r>
              </a:p>
            </p:txBody>
          </p:sp>
        </mc:Choice>
        <mc:Fallback xmlns="">
          <p:sp>
            <p:nvSpPr>
              <p:cNvPr id="7" name="Rettangolo 6">
                <a:extLst>
                  <a:ext uri="{FF2B5EF4-FFF2-40B4-BE49-F238E27FC236}">
                    <a16:creationId xmlns:a16="http://schemas.microsoft.com/office/drawing/2014/main" id="{E2D1F500-8C2D-4F67-803B-6E3C3E3BAE17}"/>
                  </a:ext>
                </a:extLst>
              </p:cNvPr>
              <p:cNvSpPr>
                <a:spLocks noRot="1" noChangeAspect="1" noMove="1" noResize="1" noEditPoints="1" noAdjustHandles="1" noChangeArrowheads="1" noChangeShapeType="1" noTextEdit="1"/>
              </p:cNvSpPr>
              <p:nvPr/>
            </p:nvSpPr>
            <p:spPr>
              <a:xfrm>
                <a:off x="4302643" y="3740483"/>
                <a:ext cx="2830005" cy="708207"/>
              </a:xfrm>
              <a:prstGeom prst="rect">
                <a:avLst/>
              </a:prstGeom>
              <a:blipFill>
                <a:blip r:embed="rId3"/>
                <a:stretch>
                  <a:fillRect/>
                </a:stretch>
              </a:blipFill>
              <a:ln>
                <a:solidFill>
                  <a:srgbClr val="0070C0"/>
                </a:solidFill>
              </a:ln>
            </p:spPr>
            <p:txBody>
              <a:bodyPr/>
              <a:lstStyle/>
              <a:p>
                <a:r>
                  <a:rPr lang="it-IT">
                    <a:noFill/>
                  </a:rPr>
                  <a:t> </a:t>
                </a:r>
              </a:p>
            </p:txBody>
          </p:sp>
        </mc:Fallback>
      </mc:AlternateContent>
      <p:sp>
        <p:nvSpPr>
          <p:cNvPr id="8" name="Rettangolo 7">
            <a:extLst>
              <a:ext uri="{FF2B5EF4-FFF2-40B4-BE49-F238E27FC236}">
                <a16:creationId xmlns:a16="http://schemas.microsoft.com/office/drawing/2014/main" id="{A1E7B450-C273-4A2E-8395-D565F6E74454}"/>
              </a:ext>
            </a:extLst>
          </p:cNvPr>
          <p:cNvSpPr/>
          <p:nvPr/>
        </p:nvSpPr>
        <p:spPr>
          <a:xfrm>
            <a:off x="609169" y="3068501"/>
            <a:ext cx="1791632" cy="1477328"/>
          </a:xfrm>
          <a:prstGeom prst="rect">
            <a:avLst/>
          </a:prstGeom>
          <a:ln>
            <a:solidFill>
              <a:srgbClr val="0070C0"/>
            </a:solidFill>
          </a:ln>
        </p:spPr>
        <p:txBody>
          <a:bodyPr wrap="square">
            <a:spAutoFit/>
          </a:bodyPr>
          <a:lstStyle/>
          <a:p>
            <a:r>
              <a:rPr lang="it-IT" dirty="0">
                <a:solidFill>
                  <a:srgbClr val="6AAD92"/>
                </a:solidFill>
                <a:latin typeface="CIDFont+F2"/>
              </a:rPr>
              <a:t>Valore degli</a:t>
            </a:r>
          </a:p>
          <a:p>
            <a:r>
              <a:rPr lang="it-IT" dirty="0">
                <a:solidFill>
                  <a:srgbClr val="6AAD92"/>
                </a:solidFill>
                <a:latin typeface="CIDFont+F2"/>
              </a:rPr>
              <a:t>acquisti di beni,</a:t>
            </a:r>
          </a:p>
          <a:p>
            <a:r>
              <a:rPr lang="it-IT" dirty="0">
                <a:solidFill>
                  <a:srgbClr val="6AAD92"/>
                </a:solidFill>
                <a:latin typeface="CIDFont+F2"/>
              </a:rPr>
              <a:t>servizi e titoli</a:t>
            </a:r>
          </a:p>
          <a:p>
            <a:r>
              <a:rPr lang="it-IT" dirty="0">
                <a:solidFill>
                  <a:srgbClr val="6AAD92"/>
                </a:solidFill>
                <a:latin typeface="CIDFont+F2"/>
              </a:rPr>
              <a:t>statunitensi fatti</a:t>
            </a:r>
          </a:p>
          <a:p>
            <a:r>
              <a:rPr lang="it-IT" dirty="0">
                <a:solidFill>
                  <a:srgbClr val="6AAD92"/>
                </a:solidFill>
                <a:latin typeface="CIDFont+F2"/>
              </a:rPr>
              <a:t>dagli italiani</a:t>
            </a:r>
          </a:p>
        </p:txBody>
      </p:sp>
      <p:sp>
        <p:nvSpPr>
          <p:cNvPr id="9" name="Rettangolo 8">
            <a:extLst>
              <a:ext uri="{FF2B5EF4-FFF2-40B4-BE49-F238E27FC236}">
                <a16:creationId xmlns:a16="http://schemas.microsoft.com/office/drawing/2014/main" id="{1334E087-69C0-4947-8E3F-87CEEE48E544}"/>
              </a:ext>
            </a:extLst>
          </p:cNvPr>
          <p:cNvSpPr/>
          <p:nvPr/>
        </p:nvSpPr>
        <p:spPr>
          <a:xfrm>
            <a:off x="9133873" y="2983206"/>
            <a:ext cx="1791631" cy="1477328"/>
          </a:xfrm>
          <a:prstGeom prst="rect">
            <a:avLst/>
          </a:prstGeom>
          <a:ln>
            <a:solidFill>
              <a:srgbClr val="0070C0"/>
            </a:solidFill>
          </a:ln>
        </p:spPr>
        <p:txBody>
          <a:bodyPr wrap="square">
            <a:spAutoFit/>
          </a:bodyPr>
          <a:lstStyle/>
          <a:p>
            <a:r>
              <a:rPr lang="it-IT" dirty="0">
                <a:solidFill>
                  <a:srgbClr val="6AAD92"/>
                </a:solidFill>
                <a:latin typeface="CIDFont+F2"/>
              </a:rPr>
              <a:t>Valore degli</a:t>
            </a:r>
            <a:r>
              <a:rPr lang="it-IT" dirty="0">
                <a:solidFill>
                  <a:srgbClr val="000000"/>
                </a:solidFill>
                <a:latin typeface="CIDFont+F2"/>
              </a:rPr>
              <a:t> </a:t>
            </a:r>
            <a:endParaRPr lang="it-IT" dirty="0">
              <a:solidFill>
                <a:srgbClr val="6AAD92"/>
              </a:solidFill>
              <a:latin typeface="CIDFont+F2"/>
            </a:endParaRPr>
          </a:p>
          <a:p>
            <a:r>
              <a:rPr lang="it-IT" dirty="0">
                <a:solidFill>
                  <a:srgbClr val="6AAD92"/>
                </a:solidFill>
                <a:latin typeface="CIDFont+F2"/>
              </a:rPr>
              <a:t>acquisti di beni,</a:t>
            </a:r>
          </a:p>
          <a:p>
            <a:r>
              <a:rPr lang="it-IT" dirty="0">
                <a:solidFill>
                  <a:srgbClr val="6AAD92"/>
                </a:solidFill>
                <a:latin typeface="CIDFont+F2"/>
              </a:rPr>
              <a:t>servizi e titoli</a:t>
            </a:r>
          </a:p>
          <a:p>
            <a:r>
              <a:rPr lang="it-IT" dirty="0">
                <a:solidFill>
                  <a:srgbClr val="6AAD92"/>
                </a:solidFill>
                <a:latin typeface="CIDFont+F2"/>
              </a:rPr>
              <a:t>italiani fatti dagli</a:t>
            </a:r>
          </a:p>
          <a:p>
            <a:r>
              <a:rPr lang="it-IT" dirty="0">
                <a:solidFill>
                  <a:srgbClr val="6AAD92"/>
                </a:solidFill>
                <a:latin typeface="CIDFont+F2"/>
              </a:rPr>
              <a:t>statunitensi</a:t>
            </a:r>
          </a:p>
        </p:txBody>
      </p:sp>
      <p:sp>
        <p:nvSpPr>
          <p:cNvPr id="11" name="Rettangolo 10">
            <a:extLst>
              <a:ext uri="{FF2B5EF4-FFF2-40B4-BE49-F238E27FC236}">
                <a16:creationId xmlns:a16="http://schemas.microsoft.com/office/drawing/2014/main" id="{2D1F9CA3-7E9C-4E13-AA28-D83F3BEC9185}"/>
              </a:ext>
            </a:extLst>
          </p:cNvPr>
          <p:cNvSpPr/>
          <p:nvPr/>
        </p:nvSpPr>
        <p:spPr>
          <a:xfrm>
            <a:off x="4294819" y="5966887"/>
            <a:ext cx="2845651" cy="461665"/>
          </a:xfrm>
          <a:prstGeom prst="rect">
            <a:avLst/>
          </a:prstGeom>
          <a:ln>
            <a:solidFill>
              <a:srgbClr val="0070C0"/>
            </a:solidFill>
          </a:ln>
        </p:spPr>
        <p:txBody>
          <a:bodyPr wrap="none">
            <a:spAutoFit/>
          </a:bodyPr>
          <a:lstStyle/>
          <a:p>
            <a:r>
              <a:rPr lang="it-IT" sz="2400" dirty="0">
                <a:solidFill>
                  <a:srgbClr val="000000"/>
                </a:solidFill>
                <a:latin typeface="CIDFont+F2"/>
              </a:rPr>
              <a:t>Riequilibrio della </a:t>
            </a:r>
            <a:r>
              <a:rPr lang="it-IT" sz="2400" dirty="0" err="1">
                <a:solidFill>
                  <a:srgbClr val="000000"/>
                </a:solidFill>
                <a:latin typeface="CIDFont+F2"/>
              </a:rPr>
              <a:t>Bdp</a:t>
            </a:r>
            <a:endParaRPr lang="it-IT" sz="2400" dirty="0">
              <a:solidFill>
                <a:srgbClr val="000000"/>
              </a:solidFill>
              <a:latin typeface="CIDFont+F2"/>
            </a:endParaRPr>
          </a:p>
        </p:txBody>
      </p:sp>
      <p:sp>
        <p:nvSpPr>
          <p:cNvPr id="13" name="Rettangolo 12">
            <a:extLst>
              <a:ext uri="{FF2B5EF4-FFF2-40B4-BE49-F238E27FC236}">
                <a16:creationId xmlns:a16="http://schemas.microsoft.com/office/drawing/2014/main" id="{479C8AE0-D15F-48FF-BC16-BAAE25E45A21}"/>
              </a:ext>
            </a:extLst>
          </p:cNvPr>
          <p:cNvSpPr/>
          <p:nvPr/>
        </p:nvSpPr>
        <p:spPr>
          <a:xfrm>
            <a:off x="4670597" y="2795854"/>
            <a:ext cx="1971374" cy="461665"/>
          </a:xfrm>
          <a:prstGeom prst="rect">
            <a:avLst/>
          </a:prstGeom>
          <a:ln>
            <a:solidFill>
              <a:srgbClr val="0070C0"/>
            </a:solidFill>
          </a:ln>
        </p:spPr>
        <p:txBody>
          <a:bodyPr wrap="none">
            <a:spAutoFit/>
          </a:bodyPr>
          <a:lstStyle/>
          <a:p>
            <a:r>
              <a:rPr lang="it-IT" sz="2400" dirty="0">
                <a:solidFill>
                  <a:srgbClr val="000000"/>
                </a:solidFill>
                <a:latin typeface="CIDFont+F2"/>
              </a:rPr>
              <a:t>L’€ si deprezza</a:t>
            </a:r>
          </a:p>
        </p:txBody>
      </p:sp>
      <p:sp>
        <p:nvSpPr>
          <p:cNvPr id="15" name="Freccia a destra 14">
            <a:extLst>
              <a:ext uri="{FF2B5EF4-FFF2-40B4-BE49-F238E27FC236}">
                <a16:creationId xmlns:a16="http://schemas.microsoft.com/office/drawing/2014/main" id="{65C965C0-8FDF-4B5F-8C30-02A01B957594}"/>
              </a:ext>
            </a:extLst>
          </p:cNvPr>
          <p:cNvSpPr/>
          <p:nvPr/>
        </p:nvSpPr>
        <p:spPr>
          <a:xfrm>
            <a:off x="6954830" y="2202069"/>
            <a:ext cx="461141" cy="1103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Freccia a destra 15">
            <a:extLst>
              <a:ext uri="{FF2B5EF4-FFF2-40B4-BE49-F238E27FC236}">
                <a16:creationId xmlns:a16="http://schemas.microsoft.com/office/drawing/2014/main" id="{3A64337D-40FE-4057-A3CC-E1102B40BF8E}"/>
              </a:ext>
            </a:extLst>
          </p:cNvPr>
          <p:cNvSpPr/>
          <p:nvPr/>
        </p:nvSpPr>
        <p:spPr>
          <a:xfrm>
            <a:off x="3759874" y="2190562"/>
            <a:ext cx="461141" cy="11035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Freccia in giù 16">
            <a:extLst>
              <a:ext uri="{FF2B5EF4-FFF2-40B4-BE49-F238E27FC236}">
                <a16:creationId xmlns:a16="http://schemas.microsoft.com/office/drawing/2014/main" id="{6D05D5B8-3BD1-49F7-9002-3ED89F30B1B4}"/>
              </a:ext>
            </a:extLst>
          </p:cNvPr>
          <p:cNvSpPr/>
          <p:nvPr/>
        </p:nvSpPr>
        <p:spPr>
          <a:xfrm>
            <a:off x="5324803" y="2487010"/>
            <a:ext cx="469025" cy="287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8" name="Rettangolo 17">
            <a:extLst>
              <a:ext uri="{FF2B5EF4-FFF2-40B4-BE49-F238E27FC236}">
                <a16:creationId xmlns:a16="http://schemas.microsoft.com/office/drawing/2014/main" id="{DA9E13AA-D65C-4BD1-B233-21CF457A6DB2}"/>
              </a:ext>
            </a:extLst>
          </p:cNvPr>
          <p:cNvSpPr/>
          <p:nvPr/>
        </p:nvSpPr>
        <p:spPr>
          <a:xfrm>
            <a:off x="1414370" y="2015900"/>
            <a:ext cx="7820866" cy="461665"/>
          </a:xfrm>
          <a:prstGeom prst="rect">
            <a:avLst/>
          </a:prstGeom>
          <a:ln>
            <a:solidFill>
              <a:srgbClr val="0070C0"/>
            </a:solidFill>
          </a:ln>
        </p:spPr>
        <p:txBody>
          <a:bodyPr wrap="square">
            <a:spAutoFit/>
          </a:bodyPr>
          <a:lstStyle/>
          <a:p>
            <a:r>
              <a:rPr lang="it-IT" sz="2400" dirty="0">
                <a:solidFill>
                  <a:srgbClr val="404040"/>
                </a:solidFill>
                <a:latin typeface="CIDFont+F2"/>
              </a:rPr>
              <a:t>Deficit della </a:t>
            </a:r>
            <a:r>
              <a:rPr lang="it-IT" sz="2400" dirty="0" err="1">
                <a:solidFill>
                  <a:srgbClr val="404040"/>
                </a:solidFill>
                <a:latin typeface="CIDFont+F2"/>
              </a:rPr>
              <a:t>BdP</a:t>
            </a:r>
            <a:r>
              <a:rPr lang="it-IT" sz="2400" dirty="0">
                <a:solidFill>
                  <a:srgbClr val="404040"/>
                </a:solidFill>
                <a:latin typeface="CIDFont+F2"/>
              </a:rPr>
              <a:t>              Import  </a:t>
            </a:r>
            <a:r>
              <a:rPr lang="it-IT" sz="2400" b="1" dirty="0">
                <a:solidFill>
                  <a:srgbClr val="404040"/>
                </a:solidFill>
                <a:latin typeface="CIDFont+F2"/>
              </a:rPr>
              <a:t>&gt;</a:t>
            </a:r>
            <a:r>
              <a:rPr lang="it-IT" sz="2400" dirty="0">
                <a:solidFill>
                  <a:srgbClr val="404040"/>
                </a:solidFill>
                <a:latin typeface="CIDFont+F2"/>
              </a:rPr>
              <a:t>  Export                      Q</a:t>
            </a:r>
            <a:r>
              <a:rPr lang="it-IT" sz="2400" baseline="-25000" dirty="0">
                <a:solidFill>
                  <a:srgbClr val="404040"/>
                </a:solidFill>
                <a:latin typeface="CIDFont+F2"/>
              </a:rPr>
              <a:t>$</a:t>
            </a:r>
            <a:r>
              <a:rPr lang="it-IT" sz="2400" dirty="0">
                <a:solidFill>
                  <a:srgbClr val="404040"/>
                </a:solidFill>
                <a:latin typeface="CIDFont+F2"/>
              </a:rPr>
              <a:t>   Q</a:t>
            </a:r>
            <a:r>
              <a:rPr lang="it-IT" sz="2400" baseline="-25000" dirty="0">
                <a:solidFill>
                  <a:srgbClr val="404040"/>
                </a:solidFill>
                <a:latin typeface="CIDFont+F2"/>
              </a:rPr>
              <a:t>€</a:t>
            </a:r>
          </a:p>
        </p:txBody>
      </p:sp>
      <p:sp>
        <p:nvSpPr>
          <p:cNvPr id="19" name="Rettangolo 18">
            <a:extLst>
              <a:ext uri="{FF2B5EF4-FFF2-40B4-BE49-F238E27FC236}">
                <a16:creationId xmlns:a16="http://schemas.microsoft.com/office/drawing/2014/main" id="{A0367B9C-2DAA-4283-8A51-F28951B6E41A}"/>
              </a:ext>
            </a:extLst>
          </p:cNvPr>
          <p:cNvSpPr/>
          <p:nvPr/>
        </p:nvSpPr>
        <p:spPr>
          <a:xfrm>
            <a:off x="1940462" y="1480849"/>
            <a:ext cx="6623544" cy="523220"/>
          </a:xfrm>
          <a:prstGeom prst="rect">
            <a:avLst/>
          </a:prstGeom>
        </p:spPr>
        <p:txBody>
          <a:bodyPr wrap="none">
            <a:spAutoFit/>
          </a:bodyPr>
          <a:lstStyle/>
          <a:p>
            <a:pPr algn="ctr"/>
            <a:r>
              <a:rPr lang="it-IT" sz="2800" b="1" u="sng" dirty="0">
                <a:solidFill>
                  <a:srgbClr val="A63010"/>
                </a:solidFill>
                <a:latin typeface="CIDFont+F3"/>
              </a:rPr>
              <a:t>Sistema di cambi flessibili </a:t>
            </a:r>
            <a:r>
              <a:rPr lang="it-IT" sz="2800" dirty="0">
                <a:solidFill>
                  <a:srgbClr val="A63010"/>
                </a:solidFill>
                <a:latin typeface="CIDFont+F3"/>
              </a:rPr>
              <a:t>(Es. Italia VS USA)</a:t>
            </a:r>
          </a:p>
        </p:txBody>
      </p:sp>
      <p:cxnSp>
        <p:nvCxnSpPr>
          <p:cNvPr id="21" name="Connettore 2 20">
            <a:extLst>
              <a:ext uri="{FF2B5EF4-FFF2-40B4-BE49-F238E27FC236}">
                <a16:creationId xmlns:a16="http://schemas.microsoft.com/office/drawing/2014/main" id="{99F4EEE8-3EF6-4919-8FD7-F3E361F0A49A}"/>
              </a:ext>
            </a:extLst>
          </p:cNvPr>
          <p:cNvCxnSpPr/>
          <p:nvPr/>
        </p:nvCxnSpPr>
        <p:spPr>
          <a:xfrm flipV="1">
            <a:off x="8478991" y="2080129"/>
            <a:ext cx="0" cy="31740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22" name="Connettore 2 21">
            <a:extLst>
              <a:ext uri="{FF2B5EF4-FFF2-40B4-BE49-F238E27FC236}">
                <a16:creationId xmlns:a16="http://schemas.microsoft.com/office/drawing/2014/main" id="{40E1830E-7C72-45C1-88BB-0DA46E1D2404}"/>
              </a:ext>
            </a:extLst>
          </p:cNvPr>
          <p:cNvCxnSpPr>
            <a:cxnSpLocks/>
          </p:cNvCxnSpPr>
          <p:nvPr/>
        </p:nvCxnSpPr>
        <p:spPr>
          <a:xfrm>
            <a:off x="8973207" y="2079284"/>
            <a:ext cx="0" cy="317404"/>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4" name="Freccia in giù 23">
            <a:extLst>
              <a:ext uri="{FF2B5EF4-FFF2-40B4-BE49-F238E27FC236}">
                <a16:creationId xmlns:a16="http://schemas.microsoft.com/office/drawing/2014/main" id="{4DCD3962-8838-46FE-AE91-EEAE61390D1D}"/>
              </a:ext>
            </a:extLst>
          </p:cNvPr>
          <p:cNvSpPr/>
          <p:nvPr/>
        </p:nvSpPr>
        <p:spPr>
          <a:xfrm>
            <a:off x="5344394" y="3292350"/>
            <a:ext cx="469025" cy="287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5" name="Freccia in giù 24">
            <a:extLst>
              <a:ext uri="{FF2B5EF4-FFF2-40B4-BE49-F238E27FC236}">
                <a16:creationId xmlns:a16="http://schemas.microsoft.com/office/drawing/2014/main" id="{F457EECF-070C-434C-BAEA-6CEE6A4177B6}"/>
              </a:ext>
            </a:extLst>
          </p:cNvPr>
          <p:cNvSpPr/>
          <p:nvPr/>
        </p:nvSpPr>
        <p:spPr>
          <a:xfrm>
            <a:off x="5404329" y="4660001"/>
            <a:ext cx="469025" cy="28772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6" name="Freccia in giù 25">
            <a:extLst>
              <a:ext uri="{FF2B5EF4-FFF2-40B4-BE49-F238E27FC236}">
                <a16:creationId xmlns:a16="http://schemas.microsoft.com/office/drawing/2014/main" id="{EA3E3160-3FB3-4076-A203-71F17932CDE7}"/>
              </a:ext>
            </a:extLst>
          </p:cNvPr>
          <p:cNvSpPr/>
          <p:nvPr/>
        </p:nvSpPr>
        <p:spPr>
          <a:xfrm>
            <a:off x="5421771" y="5511893"/>
            <a:ext cx="469025" cy="34499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29" name="Connettore 2 28">
            <a:extLst>
              <a:ext uri="{FF2B5EF4-FFF2-40B4-BE49-F238E27FC236}">
                <a16:creationId xmlns:a16="http://schemas.microsoft.com/office/drawing/2014/main" id="{2E11E578-6479-4D71-A015-9175A52DA8AA}"/>
              </a:ext>
            </a:extLst>
          </p:cNvPr>
          <p:cNvCxnSpPr>
            <a:cxnSpLocks/>
            <a:stCxn id="9" idx="1"/>
          </p:cNvCxnSpPr>
          <p:nvPr/>
        </p:nvCxnSpPr>
        <p:spPr>
          <a:xfrm flipH="1" flipV="1">
            <a:off x="6398175" y="2349084"/>
            <a:ext cx="2735698" cy="1372786"/>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cxnSp>
        <p:nvCxnSpPr>
          <p:cNvPr id="32" name="Connettore 2 31">
            <a:extLst>
              <a:ext uri="{FF2B5EF4-FFF2-40B4-BE49-F238E27FC236}">
                <a16:creationId xmlns:a16="http://schemas.microsoft.com/office/drawing/2014/main" id="{F143604C-829D-4AF9-8E66-B937AE5A1222}"/>
              </a:ext>
            </a:extLst>
          </p:cNvPr>
          <p:cNvCxnSpPr>
            <a:cxnSpLocks/>
            <a:stCxn id="8" idx="3"/>
          </p:cNvCxnSpPr>
          <p:nvPr/>
        </p:nvCxnSpPr>
        <p:spPr>
          <a:xfrm flipV="1">
            <a:off x="2400801" y="2368111"/>
            <a:ext cx="2205743" cy="143905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5" name="Connettore 2 4">
            <a:extLst>
              <a:ext uri="{FF2B5EF4-FFF2-40B4-BE49-F238E27FC236}">
                <a16:creationId xmlns:a16="http://schemas.microsoft.com/office/drawing/2014/main" id="{DF2D289F-6938-4AE7-8E78-CF360D52AAD0}"/>
              </a:ext>
            </a:extLst>
          </p:cNvPr>
          <p:cNvCxnSpPr/>
          <p:nvPr/>
        </p:nvCxnSpPr>
        <p:spPr>
          <a:xfrm flipV="1">
            <a:off x="6869824" y="3789060"/>
            <a:ext cx="0" cy="4213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28" name="Connettore 2 27">
            <a:extLst>
              <a:ext uri="{FF2B5EF4-FFF2-40B4-BE49-F238E27FC236}">
                <a16:creationId xmlns:a16="http://schemas.microsoft.com/office/drawing/2014/main" id="{FEF7FEFA-D8E1-4BA5-88DE-4747EEB22A80}"/>
              </a:ext>
            </a:extLst>
          </p:cNvPr>
          <p:cNvCxnSpPr/>
          <p:nvPr/>
        </p:nvCxnSpPr>
        <p:spPr>
          <a:xfrm flipV="1">
            <a:off x="5074254" y="5033020"/>
            <a:ext cx="0" cy="4213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cxnSp>
        <p:nvCxnSpPr>
          <p:cNvPr id="30" name="Connettore 2 29">
            <a:extLst>
              <a:ext uri="{FF2B5EF4-FFF2-40B4-BE49-F238E27FC236}">
                <a16:creationId xmlns:a16="http://schemas.microsoft.com/office/drawing/2014/main" id="{46922EBE-1C2E-495F-BEC9-9445D59D8305}"/>
              </a:ext>
            </a:extLst>
          </p:cNvPr>
          <p:cNvCxnSpPr>
            <a:cxnSpLocks/>
          </p:cNvCxnSpPr>
          <p:nvPr/>
        </p:nvCxnSpPr>
        <p:spPr>
          <a:xfrm>
            <a:off x="7004216" y="5033020"/>
            <a:ext cx="0" cy="421346"/>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Callout: linea 9">
            <a:extLst>
              <a:ext uri="{FF2B5EF4-FFF2-40B4-BE49-F238E27FC236}">
                <a16:creationId xmlns:a16="http://schemas.microsoft.com/office/drawing/2014/main" id="{71603738-E60C-43F1-A021-38D539E6B9FE}"/>
              </a:ext>
            </a:extLst>
          </p:cNvPr>
          <p:cNvSpPr/>
          <p:nvPr/>
        </p:nvSpPr>
        <p:spPr>
          <a:xfrm>
            <a:off x="8550092" y="5112045"/>
            <a:ext cx="1477828" cy="1060231"/>
          </a:xfrm>
          <a:prstGeom prst="borderCallout1">
            <a:avLst>
              <a:gd name="adj1" fmla="val 18750"/>
              <a:gd name="adj2" fmla="val -8333"/>
              <a:gd name="adj3" fmla="val -88987"/>
              <a:gd name="adj4" fmla="val -10000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Indicatore di competitività, quando </a:t>
            </a:r>
            <a:r>
              <a:rPr lang="it-IT" dirty="0" err="1"/>
              <a:t>e</a:t>
            </a:r>
            <a:r>
              <a:rPr lang="it-IT" baseline="30000" dirty="0" err="1"/>
              <a:t>eff</a:t>
            </a:r>
            <a:endParaRPr lang="it-IT" baseline="30000" dirty="0"/>
          </a:p>
        </p:txBody>
      </p:sp>
    </p:spTree>
    <p:extLst>
      <p:ext uri="{BB962C8B-B14F-4D97-AF65-F5344CB8AC3E}">
        <p14:creationId xmlns:p14="http://schemas.microsoft.com/office/powerpoint/2010/main" val="3908774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686F97C-18B3-410E-A2A2-09A787A98DA6}"/>
              </a:ext>
            </a:extLst>
          </p:cNvPr>
          <p:cNvSpPr>
            <a:spLocks noGrp="1"/>
          </p:cNvSpPr>
          <p:nvPr>
            <p:ph type="title"/>
          </p:nvPr>
        </p:nvSpPr>
        <p:spPr/>
        <p:txBody>
          <a:bodyPr/>
          <a:lstStyle/>
          <a:p>
            <a:r>
              <a:rPr lang="it-IT" dirty="0"/>
              <a:t>L’integrazione finanziaria internazionale… non sempre è un bene</a:t>
            </a:r>
          </a:p>
        </p:txBody>
      </p:sp>
      <p:sp>
        <p:nvSpPr>
          <p:cNvPr id="3" name="Segnaposto contenuto 2">
            <a:extLst>
              <a:ext uri="{FF2B5EF4-FFF2-40B4-BE49-F238E27FC236}">
                <a16:creationId xmlns:a16="http://schemas.microsoft.com/office/drawing/2014/main" id="{9D04A7DB-998C-4773-B681-7C9DDC2A562D}"/>
              </a:ext>
            </a:extLst>
          </p:cNvPr>
          <p:cNvSpPr>
            <a:spLocks noGrp="1"/>
          </p:cNvSpPr>
          <p:nvPr>
            <p:ph idx="1"/>
          </p:nvPr>
        </p:nvSpPr>
        <p:spPr/>
        <p:txBody>
          <a:bodyPr>
            <a:normAutofit fontScale="92500" lnSpcReduction="10000"/>
          </a:bodyPr>
          <a:lstStyle/>
          <a:p>
            <a:r>
              <a:rPr lang="it-IT" dirty="0"/>
              <a:t>I molti episodi di </a:t>
            </a:r>
            <a:r>
              <a:rPr lang="it-IT" b="1" dirty="0"/>
              <a:t>bolle e crisi finanziarie </a:t>
            </a:r>
            <a:r>
              <a:rPr lang="it-IT" dirty="0"/>
              <a:t>mettono in luce come l’eccessiva integrazione può arrivare ad annullarne i benefici</a:t>
            </a:r>
          </a:p>
          <a:p>
            <a:r>
              <a:rPr lang="it-IT" dirty="0"/>
              <a:t>Ed anche il </a:t>
            </a:r>
            <a:r>
              <a:rPr lang="it-IT" b="1" dirty="0"/>
              <a:t>tasso di cambio può rivelarsi molto volatile </a:t>
            </a:r>
            <a:r>
              <a:rPr lang="it-IT" dirty="0"/>
              <a:t>a causa dell’integrazione finanziaria internazionale, generando incertezza su prezzi e rendimenti che generano a loro volta instabilità economica: </a:t>
            </a:r>
            <a:r>
              <a:rPr lang="it-IT" u="sng" dirty="0"/>
              <a:t>limitare però la volatilità dei cambi comporta perdita dell’indipendenza monetaria</a:t>
            </a:r>
          </a:p>
          <a:p>
            <a:r>
              <a:rPr lang="it-IT" dirty="0"/>
              <a:t>Ma oggi </a:t>
            </a:r>
            <a:r>
              <a:rPr lang="it-IT" b="1" dirty="0"/>
              <a:t>il mondo è fortemente globalizzato</a:t>
            </a:r>
            <a:r>
              <a:rPr lang="it-IT" dirty="0"/>
              <a:t>, per cui anche le </a:t>
            </a:r>
            <a:r>
              <a:rPr lang="it-IT" dirty="0">
                <a:highlight>
                  <a:srgbClr val="FFFF00"/>
                </a:highlight>
              </a:rPr>
              <a:t>politiche valutarie</a:t>
            </a:r>
            <a:r>
              <a:rPr lang="it-IT" dirty="0"/>
              <a:t> </a:t>
            </a:r>
            <a:r>
              <a:rPr lang="it-IT" u="sng" dirty="0"/>
              <a:t>che si occupano di stabilizzare il valore esterno della moneta nazionale</a:t>
            </a:r>
            <a:r>
              <a:rPr lang="it-IT" dirty="0"/>
              <a:t> sono fondamentali nel breve periodo, </a:t>
            </a:r>
            <a:r>
              <a:rPr lang="it-IT" u="sng" dirty="0"/>
              <a:t>perché intervengono </a:t>
            </a:r>
            <a:r>
              <a:rPr lang="it-IT" dirty="0">
                <a:solidFill>
                  <a:srgbClr val="FF0000"/>
                </a:solidFill>
              </a:rPr>
              <a:t>sul regime di cambio</a:t>
            </a:r>
            <a:r>
              <a:rPr lang="it-IT" dirty="0"/>
              <a:t>, </a:t>
            </a:r>
            <a:r>
              <a:rPr lang="it-IT" dirty="0">
                <a:solidFill>
                  <a:srgbClr val="FF0000"/>
                </a:solidFill>
              </a:rPr>
              <a:t>sulle crisi valutarie </a:t>
            </a:r>
            <a:r>
              <a:rPr lang="it-IT" dirty="0"/>
              <a:t>e </a:t>
            </a:r>
            <a:r>
              <a:rPr lang="it-IT" dirty="0">
                <a:solidFill>
                  <a:srgbClr val="FF0000"/>
                </a:solidFill>
              </a:rPr>
              <a:t>sulle svalutazioni competitive</a:t>
            </a:r>
            <a:r>
              <a:rPr lang="it-IT" dirty="0"/>
              <a:t>. </a:t>
            </a:r>
          </a:p>
          <a:p>
            <a:r>
              <a:rPr lang="it-IT" dirty="0"/>
              <a:t>Per comprendere meglio la situazione attuale occorre però ripercorrere la storia della globalizzazione e del sistema monetario internazionale …</a:t>
            </a:r>
          </a:p>
        </p:txBody>
      </p:sp>
      <p:sp>
        <p:nvSpPr>
          <p:cNvPr id="4" name="Segnaposto numero diapositiva 3">
            <a:extLst>
              <a:ext uri="{FF2B5EF4-FFF2-40B4-BE49-F238E27FC236}">
                <a16:creationId xmlns:a16="http://schemas.microsoft.com/office/drawing/2014/main" id="{7129F979-1D76-4780-9A8F-B7013DB0AEE3}"/>
              </a:ext>
            </a:extLst>
          </p:cNvPr>
          <p:cNvSpPr>
            <a:spLocks noGrp="1"/>
          </p:cNvSpPr>
          <p:nvPr>
            <p:ph type="sldNum" sz="quarter" idx="12"/>
          </p:nvPr>
        </p:nvSpPr>
        <p:spPr/>
        <p:txBody>
          <a:bodyPr/>
          <a:lstStyle/>
          <a:p>
            <a:fld id="{5BE346A1-DB03-4F8F-90BA-1CC82BDA6D99}" type="slidenum">
              <a:rPr lang="it-IT" smtClean="0"/>
              <a:t>3</a:t>
            </a:fld>
            <a:endParaRPr lang="it-IT"/>
          </a:p>
        </p:txBody>
      </p:sp>
    </p:spTree>
    <p:extLst>
      <p:ext uri="{BB962C8B-B14F-4D97-AF65-F5344CB8AC3E}">
        <p14:creationId xmlns:p14="http://schemas.microsoft.com/office/powerpoint/2010/main" val="30116723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9754066-4251-4D60-A5B4-2811EFF1F5CA}"/>
              </a:ext>
            </a:extLst>
          </p:cNvPr>
          <p:cNvPicPr>
            <a:picLocks noChangeAspect="1"/>
          </p:cNvPicPr>
          <p:nvPr/>
        </p:nvPicPr>
        <p:blipFill>
          <a:blip r:embed="rId2" cstate="print"/>
          <a:stretch>
            <a:fillRect/>
          </a:stretch>
        </p:blipFill>
        <p:spPr>
          <a:xfrm>
            <a:off x="1667202" y="995542"/>
            <a:ext cx="7770665" cy="5822711"/>
          </a:xfrm>
          <a:prstGeom prst="rect">
            <a:avLst/>
          </a:prstGeom>
        </p:spPr>
      </p:pic>
      <p:sp>
        <p:nvSpPr>
          <p:cNvPr id="3" name="Titolo 2">
            <a:extLst>
              <a:ext uri="{FF2B5EF4-FFF2-40B4-BE49-F238E27FC236}">
                <a16:creationId xmlns:a16="http://schemas.microsoft.com/office/drawing/2014/main" id="{8DEF7FC3-3D64-44C4-946D-A6A2C2969E10}"/>
              </a:ext>
            </a:extLst>
          </p:cNvPr>
          <p:cNvSpPr>
            <a:spLocks noGrp="1"/>
          </p:cNvSpPr>
          <p:nvPr>
            <p:ph type="title"/>
          </p:nvPr>
        </p:nvSpPr>
        <p:spPr>
          <a:xfrm>
            <a:off x="838200" y="365126"/>
            <a:ext cx="10515600" cy="706930"/>
          </a:xfrm>
        </p:spPr>
        <p:txBody>
          <a:bodyPr>
            <a:normAutofit fontScale="90000"/>
          </a:bodyPr>
          <a:lstStyle/>
          <a:p>
            <a:r>
              <a:rPr lang="it-IT" dirty="0"/>
              <a:t>Ma dopo </a:t>
            </a:r>
            <a:r>
              <a:rPr lang="it-IT" dirty="0" err="1"/>
              <a:t>Bretton</a:t>
            </a:r>
            <a:r>
              <a:rPr lang="it-IT" dirty="0"/>
              <a:t> Woods cos’è accaduto alla mobilità dei capitali? Meglio i cambi flessibili?</a:t>
            </a:r>
          </a:p>
        </p:txBody>
      </p:sp>
      <p:sp>
        <p:nvSpPr>
          <p:cNvPr id="2" name="Segnaposto numero diapositiva 1">
            <a:extLst>
              <a:ext uri="{FF2B5EF4-FFF2-40B4-BE49-F238E27FC236}">
                <a16:creationId xmlns:a16="http://schemas.microsoft.com/office/drawing/2014/main" id="{0C5C7C51-CDED-4840-9542-B396E6C8E3B9}"/>
              </a:ext>
            </a:extLst>
          </p:cNvPr>
          <p:cNvSpPr>
            <a:spLocks noGrp="1"/>
          </p:cNvSpPr>
          <p:nvPr>
            <p:ph type="sldNum" sz="quarter" idx="12"/>
          </p:nvPr>
        </p:nvSpPr>
        <p:spPr/>
        <p:txBody>
          <a:bodyPr/>
          <a:lstStyle/>
          <a:p>
            <a:fld id="{5BE346A1-DB03-4F8F-90BA-1CC82BDA6D99}" type="slidenum">
              <a:rPr lang="it-IT" smtClean="0"/>
              <a:t>30</a:t>
            </a:fld>
            <a:endParaRPr lang="it-IT"/>
          </a:p>
        </p:txBody>
      </p:sp>
      <p:cxnSp>
        <p:nvCxnSpPr>
          <p:cNvPr id="6" name="Connettore diritto 5">
            <a:extLst>
              <a:ext uri="{FF2B5EF4-FFF2-40B4-BE49-F238E27FC236}">
                <a16:creationId xmlns:a16="http://schemas.microsoft.com/office/drawing/2014/main" id="{E7354712-C79D-429A-88A9-4AED666A58BC}"/>
              </a:ext>
            </a:extLst>
          </p:cNvPr>
          <p:cNvCxnSpPr/>
          <p:nvPr/>
        </p:nvCxnSpPr>
        <p:spPr>
          <a:xfrm>
            <a:off x="6865883" y="1899745"/>
            <a:ext cx="43355" cy="4387417"/>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cxnSp>
        <p:nvCxnSpPr>
          <p:cNvPr id="9" name="Connettore 2 8">
            <a:extLst>
              <a:ext uri="{FF2B5EF4-FFF2-40B4-BE49-F238E27FC236}">
                <a16:creationId xmlns:a16="http://schemas.microsoft.com/office/drawing/2014/main" id="{49B06D6B-4DD2-41C7-ABAF-E8B30931C35B}"/>
              </a:ext>
            </a:extLst>
          </p:cNvPr>
          <p:cNvCxnSpPr/>
          <p:nvPr/>
        </p:nvCxnSpPr>
        <p:spPr>
          <a:xfrm flipV="1">
            <a:off x="7070834" y="2506717"/>
            <a:ext cx="729156" cy="1631731"/>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CasellaDiTesto 4">
            <a:extLst>
              <a:ext uri="{FF2B5EF4-FFF2-40B4-BE49-F238E27FC236}">
                <a16:creationId xmlns:a16="http://schemas.microsoft.com/office/drawing/2014/main" id="{149C6F25-13FC-47B8-ABA2-1550222948D7}"/>
              </a:ext>
            </a:extLst>
          </p:cNvPr>
          <p:cNvSpPr txBox="1"/>
          <p:nvPr/>
        </p:nvSpPr>
        <p:spPr>
          <a:xfrm>
            <a:off x="1210491" y="6187440"/>
            <a:ext cx="4406538" cy="369332"/>
          </a:xfrm>
          <a:prstGeom prst="rect">
            <a:avLst/>
          </a:prstGeom>
          <a:noFill/>
        </p:spPr>
        <p:txBody>
          <a:bodyPr wrap="square" rtlCol="0">
            <a:spAutoFit/>
          </a:bodyPr>
          <a:lstStyle/>
          <a:p>
            <a:r>
              <a:rPr lang="it-IT" dirty="0"/>
              <a:t>Fonte: </a:t>
            </a:r>
            <a:r>
              <a:rPr lang="it-IT" dirty="0" err="1"/>
              <a:t>Zenezini</a:t>
            </a:r>
            <a:r>
              <a:rPr lang="it-IT" dirty="0"/>
              <a:t> M. (2023), </a:t>
            </a:r>
            <a:r>
              <a:rPr lang="it-IT" dirty="0" err="1"/>
              <a:t>mimeo</a:t>
            </a:r>
            <a:r>
              <a:rPr lang="it-IT" dirty="0"/>
              <a:t> in </a:t>
            </a:r>
            <a:r>
              <a:rPr lang="it-IT" dirty="0" err="1"/>
              <a:t>Moodle</a:t>
            </a:r>
            <a:endParaRPr lang="it-IT" dirty="0"/>
          </a:p>
        </p:txBody>
      </p:sp>
    </p:spTree>
    <p:extLst>
      <p:ext uri="{BB962C8B-B14F-4D97-AF65-F5344CB8AC3E}">
        <p14:creationId xmlns:p14="http://schemas.microsoft.com/office/powerpoint/2010/main" val="39615874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8B0EFD3D-F587-48DA-A71B-73F9EB5F2BB1}"/>
              </a:ext>
            </a:extLst>
          </p:cNvPr>
          <p:cNvSpPr>
            <a:spLocks noGrp="1"/>
          </p:cNvSpPr>
          <p:nvPr>
            <p:ph type="title"/>
          </p:nvPr>
        </p:nvSpPr>
        <p:spPr>
          <a:xfrm>
            <a:off x="976148" y="-22914"/>
            <a:ext cx="10515600" cy="1325563"/>
          </a:xfrm>
        </p:spPr>
        <p:txBody>
          <a:bodyPr>
            <a:normAutofit/>
          </a:bodyPr>
          <a:lstStyle/>
          <a:p>
            <a:r>
              <a:rPr lang="it-IT" sz="2800" b="1" dirty="0"/>
              <a:t>…così come quella della crisi dei sistemi finanziari internazionali</a:t>
            </a:r>
          </a:p>
        </p:txBody>
      </p:sp>
      <p:pic>
        <p:nvPicPr>
          <p:cNvPr id="5" name="Immagine 4">
            <a:extLst>
              <a:ext uri="{FF2B5EF4-FFF2-40B4-BE49-F238E27FC236}">
                <a16:creationId xmlns:a16="http://schemas.microsoft.com/office/drawing/2014/main" id="{FAB3FF18-A5BA-4D1B-93F8-7698D5EB583B}"/>
              </a:ext>
            </a:extLst>
          </p:cNvPr>
          <p:cNvPicPr>
            <a:picLocks noChangeAspect="1"/>
          </p:cNvPicPr>
          <p:nvPr/>
        </p:nvPicPr>
        <p:blipFill>
          <a:blip r:embed="rId2" cstate="print"/>
          <a:stretch>
            <a:fillRect/>
          </a:stretch>
        </p:blipFill>
        <p:spPr>
          <a:xfrm>
            <a:off x="470699" y="944779"/>
            <a:ext cx="7748537" cy="4699544"/>
          </a:xfrm>
          <a:prstGeom prst="rect">
            <a:avLst/>
          </a:prstGeom>
        </p:spPr>
      </p:pic>
      <p:sp>
        <p:nvSpPr>
          <p:cNvPr id="6" name="Rettangolo 5">
            <a:extLst>
              <a:ext uri="{FF2B5EF4-FFF2-40B4-BE49-F238E27FC236}">
                <a16:creationId xmlns:a16="http://schemas.microsoft.com/office/drawing/2014/main" id="{D8923EAB-57E7-419E-A3C7-7CF15D381A37}"/>
              </a:ext>
            </a:extLst>
          </p:cNvPr>
          <p:cNvSpPr/>
          <p:nvPr/>
        </p:nvSpPr>
        <p:spPr>
          <a:xfrm>
            <a:off x="1435976" y="1299908"/>
            <a:ext cx="6096000" cy="923330"/>
          </a:xfrm>
          <a:prstGeom prst="rect">
            <a:avLst/>
          </a:prstGeom>
        </p:spPr>
        <p:txBody>
          <a:bodyPr>
            <a:spAutoFit/>
          </a:bodyPr>
          <a:lstStyle/>
          <a:p>
            <a:r>
              <a:rPr lang="it-IT" dirty="0"/>
              <a:t>L’accresciuta mobilità dei capitali e l’aumentata dimensione degli stock di attività ha aumentato la probabilità di crisi finanziarie</a:t>
            </a:r>
          </a:p>
        </p:txBody>
      </p:sp>
      <p:sp>
        <p:nvSpPr>
          <p:cNvPr id="7" name="CasellaDiTesto 6">
            <a:extLst>
              <a:ext uri="{FF2B5EF4-FFF2-40B4-BE49-F238E27FC236}">
                <a16:creationId xmlns:a16="http://schemas.microsoft.com/office/drawing/2014/main" id="{E67D13A2-2662-4E66-8904-AFBA2F4A76C9}"/>
              </a:ext>
            </a:extLst>
          </p:cNvPr>
          <p:cNvSpPr txBox="1"/>
          <p:nvPr/>
        </p:nvSpPr>
        <p:spPr>
          <a:xfrm>
            <a:off x="506627" y="5482497"/>
            <a:ext cx="10258355" cy="646331"/>
          </a:xfrm>
          <a:prstGeom prst="rect">
            <a:avLst/>
          </a:prstGeom>
          <a:noFill/>
        </p:spPr>
        <p:txBody>
          <a:bodyPr wrap="square" rtlCol="0">
            <a:spAutoFit/>
          </a:bodyPr>
          <a:lstStyle/>
          <a:p>
            <a:r>
              <a:rPr lang="it-IT" dirty="0"/>
              <a:t>Dopo la fine del regime di </a:t>
            </a:r>
            <a:r>
              <a:rPr lang="it-IT" dirty="0" err="1"/>
              <a:t>Bretton</a:t>
            </a:r>
            <a:r>
              <a:rPr lang="it-IT" dirty="0"/>
              <a:t> Woods iniziano processi globali di liberalizzazione del movimento  internazionale dei capitali (</a:t>
            </a:r>
            <a:r>
              <a:rPr lang="it-IT" dirty="0" err="1"/>
              <a:t>Zenezini</a:t>
            </a:r>
            <a:r>
              <a:rPr lang="it-IT" dirty="0"/>
              <a:t>, 2023) causati anche dalle relazioni finanziarie tra UE e blocco sovietico</a:t>
            </a:r>
          </a:p>
        </p:txBody>
      </p:sp>
      <p:sp>
        <p:nvSpPr>
          <p:cNvPr id="8" name="CasellaDiTesto 7">
            <a:extLst>
              <a:ext uri="{FF2B5EF4-FFF2-40B4-BE49-F238E27FC236}">
                <a16:creationId xmlns:a16="http://schemas.microsoft.com/office/drawing/2014/main" id="{436BD526-DBD3-447E-B220-0E7DD60E7617}"/>
              </a:ext>
            </a:extLst>
          </p:cNvPr>
          <p:cNvSpPr txBox="1"/>
          <p:nvPr/>
        </p:nvSpPr>
        <p:spPr>
          <a:xfrm>
            <a:off x="470699" y="6128828"/>
            <a:ext cx="8794534" cy="369332"/>
          </a:xfrm>
          <a:prstGeom prst="rect">
            <a:avLst/>
          </a:prstGeom>
          <a:noFill/>
        </p:spPr>
        <p:txBody>
          <a:bodyPr wrap="square" rtlCol="0">
            <a:spAutoFit/>
          </a:bodyPr>
          <a:lstStyle/>
          <a:p>
            <a:r>
              <a:rPr lang="it-IT" dirty="0"/>
              <a:t>Le crisi bancarie sono state rare prima della </a:t>
            </a:r>
            <a:r>
              <a:rPr lang="it-IT" dirty="0" err="1"/>
              <a:t>ri</a:t>
            </a:r>
            <a:r>
              <a:rPr lang="it-IT" dirty="0"/>
              <a:t>-globalizzazione dei mercati dei capitali</a:t>
            </a:r>
          </a:p>
        </p:txBody>
      </p:sp>
      <p:sp>
        <p:nvSpPr>
          <p:cNvPr id="9" name="Ovale 8">
            <a:extLst>
              <a:ext uri="{FF2B5EF4-FFF2-40B4-BE49-F238E27FC236}">
                <a16:creationId xmlns:a16="http://schemas.microsoft.com/office/drawing/2014/main" id="{14B2EA98-08E7-4534-84DC-12E906822F9E}"/>
              </a:ext>
            </a:extLst>
          </p:cNvPr>
          <p:cNvSpPr/>
          <p:nvPr/>
        </p:nvSpPr>
        <p:spPr>
          <a:xfrm>
            <a:off x="6570133" y="2912533"/>
            <a:ext cx="1143000" cy="276013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sellaDiTesto 9">
            <a:extLst>
              <a:ext uri="{FF2B5EF4-FFF2-40B4-BE49-F238E27FC236}">
                <a16:creationId xmlns:a16="http://schemas.microsoft.com/office/drawing/2014/main" id="{AD51F021-1E52-497E-B4BF-42C1857E5C33}"/>
              </a:ext>
            </a:extLst>
          </p:cNvPr>
          <p:cNvSpPr txBox="1"/>
          <p:nvPr/>
        </p:nvSpPr>
        <p:spPr>
          <a:xfrm>
            <a:off x="9029545" y="1922178"/>
            <a:ext cx="2056464" cy="2031325"/>
          </a:xfrm>
          <a:prstGeom prst="rect">
            <a:avLst/>
          </a:prstGeom>
          <a:noFill/>
        </p:spPr>
        <p:txBody>
          <a:bodyPr wrap="square" rtlCol="0">
            <a:spAutoFit/>
          </a:bodyPr>
          <a:lstStyle/>
          <a:p>
            <a:r>
              <a:rPr lang="it-IT" dirty="0"/>
              <a:t>Crisi USA del mercato dei prestiti </a:t>
            </a:r>
            <a:r>
              <a:rPr lang="it-IT" i="1" dirty="0" err="1"/>
              <a:t>subprime</a:t>
            </a:r>
            <a:r>
              <a:rPr lang="it-IT" dirty="0"/>
              <a:t>, come caso particolare di liberalizzazione del movimento dei capitali</a:t>
            </a:r>
          </a:p>
        </p:txBody>
      </p:sp>
      <p:cxnSp>
        <p:nvCxnSpPr>
          <p:cNvPr id="12" name="Connettore diritto 11">
            <a:extLst>
              <a:ext uri="{FF2B5EF4-FFF2-40B4-BE49-F238E27FC236}">
                <a16:creationId xmlns:a16="http://schemas.microsoft.com/office/drawing/2014/main" id="{36D96516-594D-4763-8282-49420B5B0918}"/>
              </a:ext>
            </a:extLst>
          </p:cNvPr>
          <p:cNvCxnSpPr>
            <a:cxnSpLocks/>
          </p:cNvCxnSpPr>
          <p:nvPr/>
        </p:nvCxnSpPr>
        <p:spPr>
          <a:xfrm flipV="1">
            <a:off x="3417906" y="2035809"/>
            <a:ext cx="0" cy="3506899"/>
          </a:xfrm>
          <a:prstGeom prst="line">
            <a:avLst/>
          </a:prstGeom>
          <a:ln w="28575">
            <a:prstDash val="dash"/>
          </a:ln>
        </p:spPr>
        <p:style>
          <a:lnRef idx="1">
            <a:schemeClr val="accent1"/>
          </a:lnRef>
          <a:fillRef idx="0">
            <a:schemeClr val="accent1"/>
          </a:fillRef>
          <a:effectRef idx="0">
            <a:schemeClr val="accent1"/>
          </a:effectRef>
          <a:fontRef idx="minor">
            <a:schemeClr val="tx1"/>
          </a:fontRef>
        </p:style>
      </p:cxnSp>
      <p:sp>
        <p:nvSpPr>
          <p:cNvPr id="2" name="Segnaposto numero diapositiva 1">
            <a:extLst>
              <a:ext uri="{FF2B5EF4-FFF2-40B4-BE49-F238E27FC236}">
                <a16:creationId xmlns:a16="http://schemas.microsoft.com/office/drawing/2014/main" id="{43A9BCF3-3D5A-4C04-A9F4-B5ACFC3F3E3F}"/>
              </a:ext>
            </a:extLst>
          </p:cNvPr>
          <p:cNvSpPr>
            <a:spLocks noGrp="1"/>
          </p:cNvSpPr>
          <p:nvPr>
            <p:ph type="sldNum" sz="quarter" idx="12"/>
          </p:nvPr>
        </p:nvSpPr>
        <p:spPr/>
        <p:txBody>
          <a:bodyPr/>
          <a:lstStyle/>
          <a:p>
            <a:fld id="{5BE346A1-DB03-4F8F-90BA-1CC82BDA6D99}" type="slidenum">
              <a:rPr lang="it-IT" smtClean="0"/>
              <a:t>31</a:t>
            </a:fld>
            <a:endParaRPr lang="it-IT"/>
          </a:p>
        </p:txBody>
      </p:sp>
    </p:spTree>
    <p:extLst>
      <p:ext uri="{BB962C8B-B14F-4D97-AF65-F5344CB8AC3E}">
        <p14:creationId xmlns:p14="http://schemas.microsoft.com/office/powerpoint/2010/main" val="342584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animBg="1"/>
      <p:bldP spid="10"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2922ACB-0A64-4B62-A3EF-4E4206CCB7ED}"/>
              </a:ext>
            </a:extLst>
          </p:cNvPr>
          <p:cNvSpPr>
            <a:spLocks noGrp="1"/>
          </p:cNvSpPr>
          <p:nvPr>
            <p:ph type="title"/>
          </p:nvPr>
        </p:nvSpPr>
        <p:spPr/>
        <p:txBody>
          <a:bodyPr/>
          <a:lstStyle/>
          <a:p>
            <a:r>
              <a:rPr lang="it-IT" dirty="0"/>
              <a:t>…e delle banche</a:t>
            </a:r>
          </a:p>
        </p:txBody>
      </p:sp>
      <p:pic>
        <p:nvPicPr>
          <p:cNvPr id="4" name="Immagine 3">
            <a:extLst>
              <a:ext uri="{FF2B5EF4-FFF2-40B4-BE49-F238E27FC236}">
                <a16:creationId xmlns:a16="http://schemas.microsoft.com/office/drawing/2014/main" id="{E1B9CD94-616A-4616-B027-404ACB1C5D50}"/>
              </a:ext>
            </a:extLst>
          </p:cNvPr>
          <p:cNvPicPr>
            <a:picLocks noChangeAspect="1"/>
          </p:cNvPicPr>
          <p:nvPr/>
        </p:nvPicPr>
        <p:blipFill>
          <a:blip r:embed="rId2"/>
          <a:stretch>
            <a:fillRect/>
          </a:stretch>
        </p:blipFill>
        <p:spPr>
          <a:xfrm>
            <a:off x="928501" y="1600199"/>
            <a:ext cx="8719765" cy="4660899"/>
          </a:xfrm>
          <a:prstGeom prst="rect">
            <a:avLst/>
          </a:prstGeom>
        </p:spPr>
      </p:pic>
      <p:sp>
        <p:nvSpPr>
          <p:cNvPr id="5" name="Rettangolo 4">
            <a:extLst>
              <a:ext uri="{FF2B5EF4-FFF2-40B4-BE49-F238E27FC236}">
                <a16:creationId xmlns:a16="http://schemas.microsoft.com/office/drawing/2014/main" id="{2F6F1DB6-EC56-4577-9B9A-CD3B7D171147}"/>
              </a:ext>
            </a:extLst>
          </p:cNvPr>
          <p:cNvSpPr/>
          <p:nvPr/>
        </p:nvSpPr>
        <p:spPr>
          <a:xfrm>
            <a:off x="4337937" y="3284318"/>
            <a:ext cx="3722330" cy="646331"/>
          </a:xfrm>
          <a:prstGeom prst="rect">
            <a:avLst/>
          </a:prstGeom>
        </p:spPr>
        <p:txBody>
          <a:bodyPr wrap="square">
            <a:spAutoFit/>
          </a:bodyPr>
          <a:lstStyle/>
          <a:p>
            <a:r>
              <a:rPr lang="it-IT" b="1" dirty="0" err="1">
                <a:solidFill>
                  <a:srgbClr val="C00000"/>
                </a:solidFill>
              </a:rPr>
              <a:t>Bretton</a:t>
            </a:r>
            <a:r>
              <a:rPr lang="it-IT" b="1" dirty="0">
                <a:solidFill>
                  <a:srgbClr val="C00000"/>
                </a:solidFill>
              </a:rPr>
              <a:t> Woods: mobilità dei capitali regolata e controllata</a:t>
            </a:r>
          </a:p>
        </p:txBody>
      </p:sp>
      <p:sp>
        <p:nvSpPr>
          <p:cNvPr id="6" name="Parentesi graffa chiusa 5">
            <a:extLst>
              <a:ext uri="{FF2B5EF4-FFF2-40B4-BE49-F238E27FC236}">
                <a16:creationId xmlns:a16="http://schemas.microsoft.com/office/drawing/2014/main" id="{BB0F485B-A921-4744-B60D-81408044AB7C}"/>
              </a:ext>
            </a:extLst>
          </p:cNvPr>
          <p:cNvSpPr/>
          <p:nvPr/>
        </p:nvSpPr>
        <p:spPr>
          <a:xfrm rot="16200000">
            <a:off x="5634566" y="4359273"/>
            <a:ext cx="461433" cy="14732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3" name="Segnaposto numero diapositiva 2">
            <a:extLst>
              <a:ext uri="{FF2B5EF4-FFF2-40B4-BE49-F238E27FC236}">
                <a16:creationId xmlns:a16="http://schemas.microsoft.com/office/drawing/2014/main" id="{FCAB8B0B-C745-46CA-9BA7-145D270F5747}"/>
              </a:ext>
            </a:extLst>
          </p:cNvPr>
          <p:cNvSpPr>
            <a:spLocks noGrp="1"/>
          </p:cNvSpPr>
          <p:nvPr>
            <p:ph type="sldNum" sz="quarter" idx="12"/>
          </p:nvPr>
        </p:nvSpPr>
        <p:spPr/>
        <p:txBody>
          <a:bodyPr/>
          <a:lstStyle/>
          <a:p>
            <a:fld id="{5BE346A1-DB03-4F8F-90BA-1CC82BDA6D99}" type="slidenum">
              <a:rPr lang="it-IT" smtClean="0"/>
              <a:t>32</a:t>
            </a:fld>
            <a:endParaRPr lang="it-IT"/>
          </a:p>
        </p:txBody>
      </p:sp>
      <p:sp>
        <p:nvSpPr>
          <p:cNvPr id="7" name="Rettangolo 6">
            <a:extLst>
              <a:ext uri="{FF2B5EF4-FFF2-40B4-BE49-F238E27FC236}">
                <a16:creationId xmlns:a16="http://schemas.microsoft.com/office/drawing/2014/main" id="{C1F331AE-F0E9-4E51-B592-F9D965CE1F4A}"/>
              </a:ext>
            </a:extLst>
          </p:cNvPr>
          <p:cNvSpPr/>
          <p:nvPr/>
        </p:nvSpPr>
        <p:spPr>
          <a:xfrm>
            <a:off x="936112" y="1600199"/>
            <a:ext cx="4929170" cy="369332"/>
          </a:xfrm>
          <a:prstGeom prst="rect">
            <a:avLst/>
          </a:prstGeom>
        </p:spPr>
        <p:txBody>
          <a:bodyPr wrap="none">
            <a:spAutoFit/>
          </a:bodyPr>
          <a:lstStyle/>
          <a:p>
            <a:r>
              <a:rPr lang="it-IT" b="1" dirty="0"/>
              <a:t>Percentuale di paesi con crisi bancarie, 1900-2008</a:t>
            </a:r>
          </a:p>
        </p:txBody>
      </p:sp>
    </p:spTree>
    <p:extLst>
      <p:ext uri="{BB962C8B-B14F-4D97-AF65-F5344CB8AC3E}">
        <p14:creationId xmlns:p14="http://schemas.microsoft.com/office/powerpoint/2010/main" val="1793172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676278-40CC-419F-A5DF-C58F8EF4C049}"/>
              </a:ext>
            </a:extLst>
          </p:cNvPr>
          <p:cNvSpPr>
            <a:spLocks noGrp="1"/>
          </p:cNvSpPr>
          <p:nvPr>
            <p:ph type="title"/>
          </p:nvPr>
        </p:nvSpPr>
        <p:spPr/>
        <p:txBody>
          <a:bodyPr/>
          <a:lstStyle/>
          <a:p>
            <a:r>
              <a:rPr lang="it-IT" dirty="0"/>
              <a:t>Inoltre, se guardiamo all’effetto su disoccupazione</a:t>
            </a:r>
          </a:p>
        </p:txBody>
      </p:sp>
      <p:pic>
        <p:nvPicPr>
          <p:cNvPr id="4" name="Immagine 3">
            <a:extLst>
              <a:ext uri="{FF2B5EF4-FFF2-40B4-BE49-F238E27FC236}">
                <a16:creationId xmlns:a16="http://schemas.microsoft.com/office/drawing/2014/main" id="{DB562CC7-C591-4E18-AC91-0C7410B3E4E7}"/>
              </a:ext>
            </a:extLst>
          </p:cNvPr>
          <p:cNvPicPr>
            <a:picLocks noChangeAspect="1"/>
          </p:cNvPicPr>
          <p:nvPr/>
        </p:nvPicPr>
        <p:blipFill>
          <a:blip r:embed="rId2" cstate="print"/>
          <a:stretch>
            <a:fillRect/>
          </a:stretch>
        </p:blipFill>
        <p:spPr>
          <a:xfrm>
            <a:off x="838200" y="1547841"/>
            <a:ext cx="9426033" cy="4875965"/>
          </a:xfrm>
          <a:prstGeom prst="rect">
            <a:avLst/>
          </a:prstGeom>
          <a:ln>
            <a:solidFill>
              <a:srgbClr val="C00000"/>
            </a:solidFill>
          </a:ln>
        </p:spPr>
      </p:pic>
      <p:sp>
        <p:nvSpPr>
          <p:cNvPr id="5" name="CasellaDiTesto 4">
            <a:extLst>
              <a:ext uri="{FF2B5EF4-FFF2-40B4-BE49-F238E27FC236}">
                <a16:creationId xmlns:a16="http://schemas.microsoft.com/office/drawing/2014/main" id="{F215DE55-91C6-4CA7-8A95-36B05210741D}"/>
              </a:ext>
            </a:extLst>
          </p:cNvPr>
          <p:cNvSpPr txBox="1"/>
          <p:nvPr/>
        </p:nvSpPr>
        <p:spPr>
          <a:xfrm>
            <a:off x="838200" y="1617134"/>
            <a:ext cx="5671752" cy="400110"/>
          </a:xfrm>
          <a:prstGeom prst="rect">
            <a:avLst/>
          </a:prstGeom>
          <a:noFill/>
        </p:spPr>
        <p:txBody>
          <a:bodyPr wrap="square" rtlCol="0">
            <a:spAutoFit/>
          </a:bodyPr>
          <a:lstStyle/>
          <a:p>
            <a:r>
              <a:rPr lang="it-IT" sz="2000" b="1" dirty="0"/>
              <a:t>Tasso di disoccupazione nel Regno Unito, 1871-2002</a:t>
            </a:r>
          </a:p>
        </p:txBody>
      </p:sp>
      <p:sp>
        <p:nvSpPr>
          <p:cNvPr id="6" name="CasellaDiTesto 5">
            <a:extLst>
              <a:ext uri="{FF2B5EF4-FFF2-40B4-BE49-F238E27FC236}">
                <a16:creationId xmlns:a16="http://schemas.microsoft.com/office/drawing/2014/main" id="{97933223-D8E5-42FC-AFEC-EDD27187C2C4}"/>
              </a:ext>
            </a:extLst>
          </p:cNvPr>
          <p:cNvSpPr txBox="1"/>
          <p:nvPr/>
        </p:nvSpPr>
        <p:spPr>
          <a:xfrm>
            <a:off x="609634" y="6446403"/>
            <a:ext cx="10132781" cy="369332"/>
          </a:xfrm>
          <a:prstGeom prst="rect">
            <a:avLst/>
          </a:prstGeom>
          <a:noFill/>
        </p:spPr>
        <p:txBody>
          <a:bodyPr wrap="square" rtlCol="0">
            <a:spAutoFit/>
          </a:bodyPr>
          <a:lstStyle/>
          <a:p>
            <a:r>
              <a:rPr lang="it-IT" dirty="0"/>
              <a:t>Tutto sommato, il periodo di </a:t>
            </a:r>
            <a:r>
              <a:rPr lang="it-IT" dirty="0" err="1"/>
              <a:t>Bretton</a:t>
            </a:r>
            <a:r>
              <a:rPr lang="it-IT" dirty="0"/>
              <a:t> Woods è stato un buon periodo per l’economia mondiale</a:t>
            </a:r>
          </a:p>
        </p:txBody>
      </p:sp>
      <p:sp>
        <p:nvSpPr>
          <p:cNvPr id="3" name="Segnaposto numero diapositiva 2">
            <a:extLst>
              <a:ext uri="{FF2B5EF4-FFF2-40B4-BE49-F238E27FC236}">
                <a16:creationId xmlns:a16="http://schemas.microsoft.com/office/drawing/2014/main" id="{4CCEDFA4-853E-4FBD-8D15-819C11305892}"/>
              </a:ext>
            </a:extLst>
          </p:cNvPr>
          <p:cNvSpPr>
            <a:spLocks noGrp="1"/>
          </p:cNvSpPr>
          <p:nvPr>
            <p:ph type="sldNum" sz="quarter" idx="12"/>
          </p:nvPr>
        </p:nvSpPr>
        <p:spPr/>
        <p:txBody>
          <a:bodyPr/>
          <a:lstStyle/>
          <a:p>
            <a:fld id="{5BE346A1-DB03-4F8F-90BA-1CC82BDA6D99}" type="slidenum">
              <a:rPr lang="it-IT" smtClean="0"/>
              <a:t>33</a:t>
            </a:fld>
            <a:endParaRPr lang="it-IT"/>
          </a:p>
        </p:txBody>
      </p:sp>
      <p:sp>
        <p:nvSpPr>
          <p:cNvPr id="7" name="Parentesi graffa aperta 6">
            <a:extLst>
              <a:ext uri="{FF2B5EF4-FFF2-40B4-BE49-F238E27FC236}">
                <a16:creationId xmlns:a16="http://schemas.microsoft.com/office/drawing/2014/main" id="{DE3C6DAF-20B0-4C42-BBCE-D88FAED9AF74}"/>
              </a:ext>
            </a:extLst>
          </p:cNvPr>
          <p:cNvSpPr/>
          <p:nvPr/>
        </p:nvSpPr>
        <p:spPr>
          <a:xfrm rot="5400000">
            <a:off x="7161487" y="4406463"/>
            <a:ext cx="212834" cy="1325563"/>
          </a:xfrm>
          <a:prstGeom prst="leftBrace">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Tree>
    <p:extLst>
      <p:ext uri="{BB962C8B-B14F-4D97-AF65-F5344CB8AC3E}">
        <p14:creationId xmlns:p14="http://schemas.microsoft.com/office/powerpoint/2010/main" val="2296903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2677ED1-182D-46A4-AE9B-693CE21F9EFE}"/>
              </a:ext>
            </a:extLst>
          </p:cNvPr>
          <p:cNvSpPr>
            <a:spLocks noGrp="1"/>
          </p:cNvSpPr>
          <p:nvPr>
            <p:ph type="title"/>
          </p:nvPr>
        </p:nvSpPr>
        <p:spPr/>
        <p:txBody>
          <a:bodyPr/>
          <a:lstStyle/>
          <a:p>
            <a:r>
              <a:rPr lang="it-IT" dirty="0"/>
              <a:t>… e poi? La scelta dell’UEM: i saldi delle bilance dei pagamenti interne</a:t>
            </a:r>
          </a:p>
        </p:txBody>
      </p:sp>
      <p:sp>
        <p:nvSpPr>
          <p:cNvPr id="3" name="Segnaposto contenuto 2">
            <a:extLst>
              <a:ext uri="{FF2B5EF4-FFF2-40B4-BE49-F238E27FC236}">
                <a16:creationId xmlns:a16="http://schemas.microsoft.com/office/drawing/2014/main" id="{2BD80E02-C40B-43AA-8738-7C026386A988}"/>
              </a:ext>
            </a:extLst>
          </p:cNvPr>
          <p:cNvSpPr>
            <a:spLocks noGrp="1"/>
          </p:cNvSpPr>
          <p:nvPr>
            <p:ph idx="1"/>
          </p:nvPr>
        </p:nvSpPr>
        <p:spPr/>
        <p:txBody>
          <a:bodyPr>
            <a:normAutofit fontScale="85000" lnSpcReduction="20000"/>
          </a:bodyPr>
          <a:lstStyle/>
          <a:p>
            <a:r>
              <a:rPr lang="it-IT" dirty="0"/>
              <a:t>All’interno dell’area dell’euro emergono squilibri strutturali nelle bilance dei pagamenti tra gli stati dell’Europa settentrionale, a cominciare dalla Germania, strutturalmente in surplus e i paesi dell’Europa Mediterranea, strutturalmente in deficit.</a:t>
            </a:r>
          </a:p>
          <a:p>
            <a:r>
              <a:rPr lang="it-IT" dirty="0"/>
              <a:t>A partire dallo scoppio della crisi nel 2007-2008, </a:t>
            </a:r>
            <a:r>
              <a:rPr lang="it-IT" u="sng" dirty="0"/>
              <a:t>la Banca Centrale Europea si è sostituita ai mercati finanziari internazionali nel finanziamento degli squilibri di bilancia dei pagamenti all’interno dell’eurozona, operando attraverso una sorta di </a:t>
            </a:r>
            <a:r>
              <a:rPr lang="it-IT" i="1" u="sng" dirty="0"/>
              <a:t>Clearing Union</a:t>
            </a:r>
            <a:r>
              <a:rPr lang="it-IT" u="sng" dirty="0"/>
              <a:t> europea, il </a:t>
            </a:r>
            <a:r>
              <a:rPr lang="it-IT" u="sng" dirty="0">
                <a:solidFill>
                  <a:srgbClr val="FF0000"/>
                </a:solidFill>
              </a:rPr>
              <a:t>sistema Target2</a:t>
            </a:r>
            <a:r>
              <a:rPr lang="it-IT" dirty="0"/>
              <a:t>.</a:t>
            </a:r>
          </a:p>
          <a:p>
            <a:r>
              <a:rPr lang="it-IT" b="1" dirty="0"/>
              <a:t>Tuttavia, l’assenza dei meccanismi compensativi </a:t>
            </a:r>
            <a:r>
              <a:rPr lang="it-IT" dirty="0"/>
              <a:t>(a cominciare dall’impossibilità di modificare la parità tra le valute nazionali e l’euro), </a:t>
            </a:r>
            <a:r>
              <a:rPr lang="it-IT" b="1" dirty="0"/>
              <a:t>l’assenza di barriere capaci di frenare gli investimenti speculativi a brevissimo e breve termine</a:t>
            </a:r>
            <a:r>
              <a:rPr lang="it-IT" dirty="0"/>
              <a:t> e, soprattutto, </a:t>
            </a:r>
            <a:r>
              <a:rPr lang="it-IT" b="1" dirty="0"/>
              <a:t>l’assenza di parità di trattamento tra paesi debitori e creditori</a:t>
            </a:r>
            <a:r>
              <a:rPr lang="it-IT" dirty="0"/>
              <a:t> hanno consentito di finanziare gli squilibri, ma non di riassorbirli, aggravando la conflittualità all’interno dell’euro-area e la fiducia nei confronti delle istituzioni europee, tanto da mettere in crisi l’Euro. </a:t>
            </a:r>
          </a:p>
          <a:p>
            <a:endParaRPr lang="it-IT" dirty="0"/>
          </a:p>
        </p:txBody>
      </p:sp>
    </p:spTree>
    <p:extLst>
      <p:ext uri="{BB962C8B-B14F-4D97-AF65-F5344CB8AC3E}">
        <p14:creationId xmlns:p14="http://schemas.microsoft.com/office/powerpoint/2010/main" val="13168561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8B41354-E582-4830-A096-DFA4DA2EE9AC}"/>
              </a:ext>
            </a:extLst>
          </p:cNvPr>
          <p:cNvSpPr>
            <a:spLocks noGrp="1"/>
          </p:cNvSpPr>
          <p:nvPr>
            <p:ph type="title"/>
          </p:nvPr>
        </p:nvSpPr>
        <p:spPr/>
        <p:txBody>
          <a:bodyPr/>
          <a:lstStyle/>
          <a:p>
            <a:r>
              <a:rPr lang="it-IT" dirty="0"/>
              <a:t>Il sistema TARGET2</a:t>
            </a:r>
          </a:p>
        </p:txBody>
      </p:sp>
      <p:sp>
        <p:nvSpPr>
          <p:cNvPr id="3" name="Segnaposto contenuto 2">
            <a:extLst>
              <a:ext uri="{FF2B5EF4-FFF2-40B4-BE49-F238E27FC236}">
                <a16:creationId xmlns:a16="http://schemas.microsoft.com/office/drawing/2014/main" id="{C3C8208C-7521-436C-9F6F-AFBEA8A48520}"/>
              </a:ext>
            </a:extLst>
          </p:cNvPr>
          <p:cNvSpPr>
            <a:spLocks noGrp="1"/>
          </p:cNvSpPr>
          <p:nvPr>
            <p:ph idx="1"/>
          </p:nvPr>
        </p:nvSpPr>
        <p:spPr>
          <a:xfrm>
            <a:off x="565688" y="1390973"/>
            <a:ext cx="10404529" cy="5391580"/>
          </a:xfrm>
        </p:spPr>
        <p:txBody>
          <a:bodyPr>
            <a:normAutofit lnSpcReduction="10000"/>
          </a:bodyPr>
          <a:lstStyle/>
          <a:p>
            <a:r>
              <a:rPr lang="it-IT" dirty="0"/>
              <a:t>Target2 è un mattone indispensabile dell’integrazione finanziaria nell’UE. Permette alla moneta di fluire liberamente attraverso i confini e sostiene l’attuazione della politica monetaria unica della BCE.</a:t>
            </a:r>
          </a:p>
          <a:p>
            <a:r>
              <a:rPr lang="it-IT" dirty="0"/>
              <a:t>Target2 è un sistema di pagamento di proprietà dell’Eurosistema, che ne cura anche la gestione. È la principale piattaforma europea per il regolamento di pagamenti di importo rilevante; viene utilizzato sia dalle banche centrali sia dalle banche commerciali dell’UE per trattare pagamenti in euro in tempo reale. Come funziona?</a:t>
            </a:r>
          </a:p>
          <a:p>
            <a:r>
              <a:rPr lang="it-IT" dirty="0"/>
              <a:t>Una banca che </a:t>
            </a:r>
            <a:r>
              <a:rPr lang="it-IT" b="1" dirty="0"/>
              <a:t>trasferisce (riceve) fondi </a:t>
            </a:r>
            <a:r>
              <a:rPr lang="it-IT" dirty="0"/>
              <a:t>a (da) una controparte locata in un’altra nazione registra </a:t>
            </a:r>
            <a:r>
              <a:rPr lang="it-IT" b="1" dirty="0"/>
              <a:t>una riduzione (un aumento) nel conto di riserva </a:t>
            </a:r>
            <a:r>
              <a:rPr lang="it-IT" dirty="0"/>
              <a:t>presso la sua banca centrale nazionale (BCN), la cui contabilità a sua volta registra una </a:t>
            </a:r>
            <a:r>
              <a:rPr lang="it-IT" b="1" dirty="0"/>
              <a:t>passività (attività) di T2 </a:t>
            </a:r>
            <a:r>
              <a:rPr lang="it-IT" dirty="0"/>
              <a:t>verso la BCE.</a:t>
            </a:r>
          </a:p>
          <a:p>
            <a:endParaRPr lang="it-IT" dirty="0"/>
          </a:p>
          <a:p>
            <a:endParaRPr lang="it-IT" dirty="0"/>
          </a:p>
        </p:txBody>
      </p:sp>
      <p:sp>
        <p:nvSpPr>
          <p:cNvPr id="4" name="Segnaposto numero diapositiva 3">
            <a:extLst>
              <a:ext uri="{FF2B5EF4-FFF2-40B4-BE49-F238E27FC236}">
                <a16:creationId xmlns:a16="http://schemas.microsoft.com/office/drawing/2014/main" id="{6CBA3F82-8E84-4D6A-B725-287CAD4DA3A6}"/>
              </a:ext>
            </a:extLst>
          </p:cNvPr>
          <p:cNvSpPr>
            <a:spLocks noGrp="1"/>
          </p:cNvSpPr>
          <p:nvPr>
            <p:ph type="sldNum" sz="quarter" idx="12"/>
          </p:nvPr>
        </p:nvSpPr>
        <p:spPr/>
        <p:txBody>
          <a:bodyPr/>
          <a:lstStyle/>
          <a:p>
            <a:fld id="{5BE346A1-DB03-4F8F-90BA-1CC82BDA6D99}" type="slidenum">
              <a:rPr lang="it-IT" smtClean="0"/>
              <a:t>35</a:t>
            </a:fld>
            <a:endParaRPr lang="it-IT"/>
          </a:p>
        </p:txBody>
      </p:sp>
    </p:spTree>
    <p:extLst>
      <p:ext uri="{BB962C8B-B14F-4D97-AF65-F5344CB8AC3E}">
        <p14:creationId xmlns:p14="http://schemas.microsoft.com/office/powerpoint/2010/main" val="11491323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numero diapositiva 3">
            <a:extLst>
              <a:ext uri="{FF2B5EF4-FFF2-40B4-BE49-F238E27FC236}">
                <a16:creationId xmlns:a16="http://schemas.microsoft.com/office/drawing/2014/main" id="{34D9526C-7228-4376-9FF6-179672F03B17}"/>
              </a:ext>
            </a:extLst>
          </p:cNvPr>
          <p:cNvSpPr>
            <a:spLocks noGrp="1"/>
          </p:cNvSpPr>
          <p:nvPr>
            <p:ph type="sldNum" sz="quarter" idx="12"/>
          </p:nvPr>
        </p:nvSpPr>
        <p:spPr/>
        <p:txBody>
          <a:bodyPr/>
          <a:lstStyle/>
          <a:p>
            <a:fld id="{5BE346A1-DB03-4F8F-90BA-1CC82BDA6D99}" type="slidenum">
              <a:rPr lang="it-IT" smtClean="0"/>
              <a:t>36</a:t>
            </a:fld>
            <a:endParaRPr lang="it-IT"/>
          </a:p>
        </p:txBody>
      </p:sp>
      <p:pic>
        <p:nvPicPr>
          <p:cNvPr id="6" name="Immagine 5">
            <a:extLst>
              <a:ext uri="{FF2B5EF4-FFF2-40B4-BE49-F238E27FC236}">
                <a16:creationId xmlns:a16="http://schemas.microsoft.com/office/drawing/2014/main" id="{76BE2035-C2FB-4BDE-8C0D-29B42139E5A3}"/>
              </a:ext>
            </a:extLst>
          </p:cNvPr>
          <p:cNvPicPr>
            <a:picLocks noChangeAspect="1"/>
          </p:cNvPicPr>
          <p:nvPr/>
        </p:nvPicPr>
        <p:blipFill>
          <a:blip r:embed="rId2"/>
          <a:stretch>
            <a:fillRect/>
          </a:stretch>
        </p:blipFill>
        <p:spPr>
          <a:xfrm>
            <a:off x="619753" y="1254717"/>
            <a:ext cx="4715539" cy="4902773"/>
          </a:xfrm>
          <a:prstGeom prst="rect">
            <a:avLst/>
          </a:prstGeom>
        </p:spPr>
      </p:pic>
      <p:sp>
        <p:nvSpPr>
          <p:cNvPr id="7" name="CasellaDiTesto 6">
            <a:extLst>
              <a:ext uri="{FF2B5EF4-FFF2-40B4-BE49-F238E27FC236}">
                <a16:creationId xmlns:a16="http://schemas.microsoft.com/office/drawing/2014/main" id="{F78A27F9-7CC7-49AE-B5DA-5DCDA92923BE}"/>
              </a:ext>
            </a:extLst>
          </p:cNvPr>
          <p:cNvSpPr txBox="1"/>
          <p:nvPr/>
        </p:nvSpPr>
        <p:spPr>
          <a:xfrm>
            <a:off x="504987" y="506256"/>
            <a:ext cx="9477213" cy="646331"/>
          </a:xfrm>
          <a:prstGeom prst="rect">
            <a:avLst/>
          </a:prstGeom>
          <a:noFill/>
        </p:spPr>
        <p:txBody>
          <a:bodyPr wrap="square" rtlCol="0">
            <a:spAutoFit/>
          </a:bodyPr>
          <a:lstStyle/>
          <a:p>
            <a:r>
              <a:rPr lang="it-IT" sz="3600" dirty="0"/>
              <a:t>Il Commercio intraeuropeo nell’area dell’Euro</a:t>
            </a:r>
          </a:p>
        </p:txBody>
      </p:sp>
      <p:sp>
        <p:nvSpPr>
          <p:cNvPr id="8" name="CasellaDiTesto 7">
            <a:extLst>
              <a:ext uri="{FF2B5EF4-FFF2-40B4-BE49-F238E27FC236}">
                <a16:creationId xmlns:a16="http://schemas.microsoft.com/office/drawing/2014/main" id="{BA8A48E6-B814-4277-ABF1-7F2B755C7AC9}"/>
              </a:ext>
            </a:extLst>
          </p:cNvPr>
          <p:cNvSpPr txBox="1"/>
          <p:nvPr/>
        </p:nvSpPr>
        <p:spPr>
          <a:xfrm>
            <a:off x="5490275" y="1340787"/>
            <a:ext cx="5432156" cy="5078313"/>
          </a:xfrm>
          <a:prstGeom prst="rect">
            <a:avLst/>
          </a:prstGeom>
          <a:noFill/>
        </p:spPr>
        <p:txBody>
          <a:bodyPr wrap="square" rtlCol="0">
            <a:spAutoFit/>
          </a:bodyPr>
          <a:lstStyle/>
          <a:p>
            <a:r>
              <a:rPr lang="it-IT" dirty="0"/>
              <a:t>Per acquistare una macchina dall’impresa B localizzata nel paese B, l’impresa A chiede alla sua banca (A) di effettuare un trasferimento dal suo conto corrente (C/A) al conto corrente dell’impresa B presso la banca B. </a:t>
            </a:r>
          </a:p>
          <a:p>
            <a:r>
              <a:rPr lang="it-IT" dirty="0"/>
              <a:t>La Banca A riduce il C/A dell’impresa A di 100€ e contemporaneamente le riserve della banca A (R/A) presso la banca centrale nazionale (NCB) del paese A si riduce di 100€. </a:t>
            </a:r>
          </a:p>
          <a:p>
            <a:r>
              <a:rPr lang="it-IT" dirty="0"/>
              <a:t>Le passività TARGET2 (o T2) della NCB A aumentano di 100€ e le attività T2 della ECB (o BCE) aumentano di 100€.</a:t>
            </a:r>
          </a:p>
          <a:p>
            <a:r>
              <a:rPr lang="it-IT" dirty="0"/>
              <a:t>Viceversa la banca B che riceve i 100€ registra un aumento delle sue riserve (R/A) presso la sua banca centrale, i cui conti registrano un aumento di 100€ di attività di T2 dalla BCE (che registrerà un aumento delle passività T2 pari a 100€); alla fine la banca B registrerà un aumento dell’attivo del C/A dell’impresa B pari a 100€. </a:t>
            </a:r>
          </a:p>
        </p:txBody>
      </p:sp>
      <p:sp>
        <p:nvSpPr>
          <p:cNvPr id="9" name="CasellaDiTesto 8">
            <a:extLst>
              <a:ext uri="{FF2B5EF4-FFF2-40B4-BE49-F238E27FC236}">
                <a16:creationId xmlns:a16="http://schemas.microsoft.com/office/drawing/2014/main" id="{C0870A7C-F1AC-401A-8AD7-579134B42AFC}"/>
              </a:ext>
            </a:extLst>
          </p:cNvPr>
          <p:cNvSpPr txBox="1"/>
          <p:nvPr/>
        </p:nvSpPr>
        <p:spPr>
          <a:xfrm>
            <a:off x="310611" y="6157490"/>
            <a:ext cx="4777353" cy="523220"/>
          </a:xfrm>
          <a:prstGeom prst="rect">
            <a:avLst/>
          </a:prstGeom>
          <a:noFill/>
        </p:spPr>
        <p:txBody>
          <a:bodyPr wrap="square" rtlCol="0">
            <a:spAutoFit/>
          </a:bodyPr>
          <a:lstStyle/>
          <a:p>
            <a:r>
              <a:rPr lang="it-IT" sz="1400" i="1" dirty="0"/>
              <a:t>Fonte: </a:t>
            </a:r>
            <a:r>
              <a:rPr lang="it-IT" sz="1400" i="1" dirty="0" err="1"/>
              <a:t>Cecioni</a:t>
            </a:r>
            <a:r>
              <a:rPr lang="it-IT" sz="1400" i="1" dirty="0"/>
              <a:t> M. e Ferrero G. (2012), </a:t>
            </a:r>
            <a:r>
              <a:rPr lang="it-IT" sz="1400" i="1" dirty="0" err="1"/>
              <a:t>Determinants</a:t>
            </a:r>
            <a:r>
              <a:rPr lang="it-IT" sz="1400" i="1" dirty="0"/>
              <a:t> of TARGET2 </a:t>
            </a:r>
            <a:r>
              <a:rPr lang="it-IT" sz="1400" i="1" dirty="0" err="1"/>
              <a:t>Imbalancies</a:t>
            </a:r>
            <a:r>
              <a:rPr lang="it-IT" sz="1400" i="1" dirty="0"/>
              <a:t>, </a:t>
            </a:r>
            <a:r>
              <a:rPr lang="it-IT" sz="1400" i="1" dirty="0" err="1"/>
              <a:t>BdI</a:t>
            </a:r>
            <a:r>
              <a:rPr lang="it-IT" sz="1400" i="1" dirty="0"/>
              <a:t>-QEF 136, p.6</a:t>
            </a:r>
          </a:p>
        </p:txBody>
      </p:sp>
    </p:spTree>
    <p:extLst>
      <p:ext uri="{BB962C8B-B14F-4D97-AF65-F5344CB8AC3E}">
        <p14:creationId xmlns:p14="http://schemas.microsoft.com/office/powerpoint/2010/main" val="247911705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D94664-AEF2-40EF-B7A2-1903E36F3E7F}"/>
              </a:ext>
            </a:extLst>
          </p:cNvPr>
          <p:cNvSpPr>
            <a:spLocks noGrp="1"/>
          </p:cNvSpPr>
          <p:nvPr>
            <p:ph type="title"/>
          </p:nvPr>
        </p:nvSpPr>
        <p:spPr/>
        <p:txBody>
          <a:bodyPr/>
          <a:lstStyle/>
          <a:p>
            <a:pPr fontAlgn="base"/>
            <a:r>
              <a:rPr lang="it-IT" b="1" dirty="0"/>
              <a:t>Perché un saldo Target2 positivo è un’attività e un saldo negativo una passività?</a:t>
            </a:r>
          </a:p>
        </p:txBody>
      </p:sp>
      <p:sp>
        <p:nvSpPr>
          <p:cNvPr id="3" name="Segnaposto contenuto 2">
            <a:extLst>
              <a:ext uri="{FF2B5EF4-FFF2-40B4-BE49-F238E27FC236}">
                <a16:creationId xmlns:a16="http://schemas.microsoft.com/office/drawing/2014/main" id="{C7D656CF-931B-4521-A461-B855D7B33CB7}"/>
              </a:ext>
            </a:extLst>
          </p:cNvPr>
          <p:cNvSpPr>
            <a:spLocks noGrp="1"/>
          </p:cNvSpPr>
          <p:nvPr>
            <p:ph idx="1"/>
          </p:nvPr>
        </p:nvSpPr>
        <p:spPr/>
        <p:txBody>
          <a:bodyPr>
            <a:normAutofit fontScale="92500" lnSpcReduction="10000"/>
          </a:bodyPr>
          <a:lstStyle/>
          <a:p>
            <a:r>
              <a:rPr lang="it-IT" dirty="0"/>
              <a:t>L’area dell’euro ha una moneta unica, ma essendo formata da più paesi </a:t>
            </a:r>
            <a:r>
              <a:rPr lang="it-IT" u="sng" dirty="0"/>
              <a:t>non vi è una sola banca centrale con un bilancio per l’euro</a:t>
            </a:r>
            <a:r>
              <a:rPr lang="it-IT" dirty="0"/>
              <a:t>. Ciascuna banca centrale in ogni paese ha il proprio bilancio. Questa situazione fa sì che Target2 abbia componenti separate per le banche centrali.</a:t>
            </a:r>
          </a:p>
          <a:p>
            <a:r>
              <a:rPr lang="it-IT" dirty="0"/>
              <a:t>Quando una banca centrale effettua la prima emissione di moneta la registra nel proprio bilancio. L’importo è rilevato nel lato del passivo del bilancio (come deposito), mentre le attività corrispondenti alla moneta creata sono iscritte nel lato dell’attivo (ad esempio come prestito).</a:t>
            </a:r>
          </a:p>
          <a:p>
            <a:r>
              <a:rPr lang="it-IT" dirty="0"/>
              <a:t>Sono solo i saldi attivi e passivi in Target2 delle banche centrali nazionali a rappresentare la situazione di deficit o surplus derivante dall’iscrizione a bilancio di una quantità di euro inferiore o superiore a quella dell’equilibrio iniziale</a:t>
            </a:r>
          </a:p>
        </p:txBody>
      </p:sp>
      <p:sp>
        <p:nvSpPr>
          <p:cNvPr id="4" name="Segnaposto numero diapositiva 3">
            <a:extLst>
              <a:ext uri="{FF2B5EF4-FFF2-40B4-BE49-F238E27FC236}">
                <a16:creationId xmlns:a16="http://schemas.microsoft.com/office/drawing/2014/main" id="{61116E9A-AD46-4DEE-8545-879AD3236E16}"/>
              </a:ext>
            </a:extLst>
          </p:cNvPr>
          <p:cNvSpPr>
            <a:spLocks noGrp="1"/>
          </p:cNvSpPr>
          <p:nvPr>
            <p:ph type="sldNum" sz="quarter" idx="12"/>
          </p:nvPr>
        </p:nvSpPr>
        <p:spPr/>
        <p:txBody>
          <a:bodyPr/>
          <a:lstStyle/>
          <a:p>
            <a:fld id="{5BE346A1-DB03-4F8F-90BA-1CC82BDA6D99}" type="slidenum">
              <a:rPr lang="it-IT" smtClean="0"/>
              <a:t>37</a:t>
            </a:fld>
            <a:endParaRPr lang="it-IT"/>
          </a:p>
        </p:txBody>
      </p:sp>
    </p:spTree>
    <p:extLst>
      <p:ext uri="{BB962C8B-B14F-4D97-AF65-F5344CB8AC3E}">
        <p14:creationId xmlns:p14="http://schemas.microsoft.com/office/powerpoint/2010/main" val="36292647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sellaDiTesto 2">
            <a:extLst>
              <a:ext uri="{FF2B5EF4-FFF2-40B4-BE49-F238E27FC236}">
                <a16:creationId xmlns:a16="http://schemas.microsoft.com/office/drawing/2014/main" id="{E4ABA758-5EBF-3244-A253-F0C3F2BBB0D9}"/>
              </a:ext>
            </a:extLst>
          </p:cNvPr>
          <p:cNvSpPr txBox="1"/>
          <p:nvPr/>
        </p:nvSpPr>
        <p:spPr>
          <a:xfrm>
            <a:off x="198781" y="159026"/>
            <a:ext cx="11582402" cy="923330"/>
          </a:xfrm>
          <a:prstGeom prst="rect">
            <a:avLst/>
          </a:prstGeom>
          <a:noFill/>
        </p:spPr>
        <p:txBody>
          <a:bodyPr wrap="square" rtlCol="0">
            <a:spAutoFit/>
          </a:bodyPr>
          <a:lstStyle/>
          <a:p>
            <a:r>
              <a:rPr lang="it-IT" dirty="0"/>
              <a:t>Dal 2001 la Germania ha mantenuto continui e crescenti surplus di conto corrente</a:t>
            </a:r>
          </a:p>
          <a:p>
            <a:r>
              <a:rPr lang="it-IT" dirty="0"/>
              <a:t>Le procedure europee per gli squilibri eccessivi prevedono meccanismi di allerta sui deficit di conto corrente (quando &gt; 4% del </a:t>
            </a:r>
            <a:r>
              <a:rPr lang="it-IT" dirty="0" err="1"/>
              <a:t>pil</a:t>
            </a:r>
            <a:r>
              <a:rPr lang="it-IT" dirty="0"/>
              <a:t>) e sui surplus (quando &gt; 6% del </a:t>
            </a:r>
            <a:r>
              <a:rPr lang="it-IT" dirty="0" err="1"/>
              <a:t>pil</a:t>
            </a:r>
            <a:r>
              <a:rPr lang="it-IT" dirty="0"/>
              <a:t>)</a:t>
            </a:r>
          </a:p>
        </p:txBody>
      </p:sp>
      <p:pic>
        <p:nvPicPr>
          <p:cNvPr id="5" name="Immagine 4">
            <a:extLst>
              <a:ext uri="{FF2B5EF4-FFF2-40B4-BE49-F238E27FC236}">
                <a16:creationId xmlns:a16="http://schemas.microsoft.com/office/drawing/2014/main" id="{C84B7D8D-16E5-49C4-9E0D-FA44F08CCFBC}"/>
              </a:ext>
            </a:extLst>
          </p:cNvPr>
          <p:cNvPicPr>
            <a:picLocks noChangeAspect="1"/>
          </p:cNvPicPr>
          <p:nvPr/>
        </p:nvPicPr>
        <p:blipFill>
          <a:blip r:embed="rId2"/>
          <a:stretch>
            <a:fillRect/>
          </a:stretch>
        </p:blipFill>
        <p:spPr>
          <a:xfrm>
            <a:off x="198781" y="1191758"/>
            <a:ext cx="7391399" cy="5507216"/>
          </a:xfrm>
          <a:prstGeom prst="rect">
            <a:avLst/>
          </a:prstGeom>
        </p:spPr>
      </p:pic>
      <p:sp>
        <p:nvSpPr>
          <p:cNvPr id="2" name="Segnaposto numero diapositiva 1">
            <a:extLst>
              <a:ext uri="{FF2B5EF4-FFF2-40B4-BE49-F238E27FC236}">
                <a16:creationId xmlns:a16="http://schemas.microsoft.com/office/drawing/2014/main" id="{CABF70A7-75F0-468F-9B9B-B9B4E3CBD5BA}"/>
              </a:ext>
            </a:extLst>
          </p:cNvPr>
          <p:cNvSpPr>
            <a:spLocks noGrp="1"/>
          </p:cNvSpPr>
          <p:nvPr>
            <p:ph type="sldNum" sz="quarter" idx="12"/>
          </p:nvPr>
        </p:nvSpPr>
        <p:spPr/>
        <p:txBody>
          <a:bodyPr/>
          <a:lstStyle/>
          <a:p>
            <a:fld id="{5BE346A1-DB03-4F8F-90BA-1CC82BDA6D99}" type="slidenum">
              <a:rPr lang="it-IT" smtClean="0"/>
              <a:t>38</a:t>
            </a:fld>
            <a:endParaRPr lang="it-IT"/>
          </a:p>
        </p:txBody>
      </p:sp>
      <p:sp>
        <p:nvSpPr>
          <p:cNvPr id="4" name="CasellaDiTesto 3">
            <a:extLst>
              <a:ext uri="{FF2B5EF4-FFF2-40B4-BE49-F238E27FC236}">
                <a16:creationId xmlns:a16="http://schemas.microsoft.com/office/drawing/2014/main" id="{D365D18A-C700-4AB7-9326-4A8BE8FCB5D1}"/>
              </a:ext>
            </a:extLst>
          </p:cNvPr>
          <p:cNvSpPr txBox="1"/>
          <p:nvPr/>
        </p:nvSpPr>
        <p:spPr>
          <a:xfrm>
            <a:off x="8477573" y="2092271"/>
            <a:ext cx="2979549" cy="2031325"/>
          </a:xfrm>
          <a:prstGeom prst="rect">
            <a:avLst/>
          </a:prstGeom>
          <a:noFill/>
        </p:spPr>
        <p:txBody>
          <a:bodyPr wrap="square" rtlCol="0">
            <a:spAutoFit/>
          </a:bodyPr>
          <a:lstStyle/>
          <a:p>
            <a:r>
              <a:rPr lang="it-IT" dirty="0"/>
              <a:t>… tuttavia gli attacchi speculativi e gli aumenti degli spread sui tassi d’interesse dei titoli del debito sovrano sono avvenuti solo nei confronti dei paesi con saldo netto Target2 negativo!</a:t>
            </a:r>
          </a:p>
        </p:txBody>
      </p:sp>
      <p:cxnSp>
        <p:nvCxnSpPr>
          <p:cNvPr id="7" name="Connettore 2 6">
            <a:extLst>
              <a:ext uri="{FF2B5EF4-FFF2-40B4-BE49-F238E27FC236}">
                <a16:creationId xmlns:a16="http://schemas.microsoft.com/office/drawing/2014/main" id="{DA61400F-2726-434E-950B-11C2006D799C}"/>
              </a:ext>
            </a:extLst>
          </p:cNvPr>
          <p:cNvCxnSpPr/>
          <p:nvPr/>
        </p:nvCxnSpPr>
        <p:spPr>
          <a:xfrm flipH="1">
            <a:off x="7624354" y="4223657"/>
            <a:ext cx="1650275" cy="12758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198513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73A6CCC-0B27-4D85-9A91-4E1A45EE450D}"/>
              </a:ext>
            </a:extLst>
          </p:cNvPr>
          <p:cNvSpPr>
            <a:spLocks noGrp="1"/>
          </p:cNvSpPr>
          <p:nvPr>
            <p:ph type="sldNum" sz="quarter" idx="12"/>
          </p:nvPr>
        </p:nvSpPr>
        <p:spPr/>
        <p:txBody>
          <a:bodyPr/>
          <a:lstStyle/>
          <a:p>
            <a:fld id="{5BE346A1-DB03-4F8F-90BA-1CC82BDA6D99}" type="slidenum">
              <a:rPr lang="it-IT" smtClean="0"/>
              <a:t>39</a:t>
            </a:fld>
            <a:endParaRPr lang="it-IT"/>
          </a:p>
        </p:txBody>
      </p:sp>
      <p:pic>
        <p:nvPicPr>
          <p:cNvPr id="3" name="Immagine 2">
            <a:extLst>
              <a:ext uri="{FF2B5EF4-FFF2-40B4-BE49-F238E27FC236}">
                <a16:creationId xmlns:a16="http://schemas.microsoft.com/office/drawing/2014/main" id="{8F22C43A-EED8-4FDC-B709-3D7A4955BCB7}"/>
              </a:ext>
            </a:extLst>
          </p:cNvPr>
          <p:cNvPicPr>
            <a:picLocks noChangeAspect="1"/>
          </p:cNvPicPr>
          <p:nvPr/>
        </p:nvPicPr>
        <p:blipFill>
          <a:blip r:embed="rId2"/>
          <a:stretch>
            <a:fillRect/>
          </a:stretch>
        </p:blipFill>
        <p:spPr>
          <a:xfrm>
            <a:off x="419019" y="283570"/>
            <a:ext cx="5743575" cy="6143625"/>
          </a:xfrm>
          <a:prstGeom prst="rect">
            <a:avLst/>
          </a:prstGeom>
        </p:spPr>
      </p:pic>
      <p:sp>
        <p:nvSpPr>
          <p:cNvPr id="4" name="Rettangolo 3">
            <a:extLst>
              <a:ext uri="{FF2B5EF4-FFF2-40B4-BE49-F238E27FC236}">
                <a16:creationId xmlns:a16="http://schemas.microsoft.com/office/drawing/2014/main" id="{41AD5720-CF00-4519-A274-3C867E278DB5}"/>
              </a:ext>
            </a:extLst>
          </p:cNvPr>
          <p:cNvSpPr/>
          <p:nvPr/>
        </p:nvSpPr>
        <p:spPr>
          <a:xfrm>
            <a:off x="161440" y="6468968"/>
            <a:ext cx="7754319" cy="307777"/>
          </a:xfrm>
          <a:prstGeom prst="rect">
            <a:avLst/>
          </a:prstGeom>
        </p:spPr>
        <p:txBody>
          <a:bodyPr wrap="square">
            <a:spAutoFit/>
          </a:bodyPr>
          <a:lstStyle/>
          <a:p>
            <a:r>
              <a:rPr lang="it-IT" sz="1400" dirty="0"/>
              <a:t>https://www.ilsole24ore.com/art/il-debito-target2-e-destinato-scendere-2023-motivi-AEl412kC</a:t>
            </a:r>
          </a:p>
        </p:txBody>
      </p:sp>
      <p:sp>
        <p:nvSpPr>
          <p:cNvPr id="5" name="CasellaDiTesto 4">
            <a:extLst>
              <a:ext uri="{FF2B5EF4-FFF2-40B4-BE49-F238E27FC236}">
                <a16:creationId xmlns:a16="http://schemas.microsoft.com/office/drawing/2014/main" id="{2FCC684D-585C-4AD8-AE6C-3726A6175CDF}"/>
              </a:ext>
            </a:extLst>
          </p:cNvPr>
          <p:cNvSpPr txBox="1"/>
          <p:nvPr/>
        </p:nvSpPr>
        <p:spPr>
          <a:xfrm>
            <a:off x="6834752" y="484322"/>
            <a:ext cx="4588790" cy="5632311"/>
          </a:xfrm>
          <a:prstGeom prst="rect">
            <a:avLst/>
          </a:prstGeom>
          <a:noFill/>
        </p:spPr>
        <p:txBody>
          <a:bodyPr wrap="square" rtlCol="0">
            <a:spAutoFit/>
          </a:bodyPr>
          <a:lstStyle/>
          <a:p>
            <a:r>
              <a:rPr lang="it-IT" dirty="0"/>
              <a:t>… e con gli interventi per le necessità della pandemia da Covid-19 la situazione divergente dei saldi non è cambiata, anzi si è ulteriormente inasprita. </a:t>
            </a:r>
          </a:p>
          <a:p>
            <a:r>
              <a:rPr lang="it-IT" dirty="0"/>
              <a:t>Occorre ricordare che i saldi negativi pagano il tasso d’interesse pari al </a:t>
            </a:r>
            <a:r>
              <a:rPr lang="it-IT" dirty="0" err="1"/>
              <a:t>Rifi</a:t>
            </a:r>
            <a:r>
              <a:rPr lang="it-IT" dirty="0"/>
              <a:t>, che attualmente è al 4,5%.</a:t>
            </a:r>
          </a:p>
          <a:p>
            <a:r>
              <a:rPr lang="it-IT" dirty="0"/>
              <a:t>A novembre </a:t>
            </a:r>
            <a:r>
              <a:rPr lang="it-IT" b="1" dirty="0"/>
              <a:t>2022</a:t>
            </a:r>
            <a:r>
              <a:rPr lang="it-IT" dirty="0"/>
              <a:t> la Banca d'Italia contabilizzava </a:t>
            </a:r>
            <a:r>
              <a:rPr lang="it-IT" dirty="0">
                <a:solidFill>
                  <a:srgbClr val="FF0000"/>
                </a:solidFill>
              </a:rPr>
              <a:t>659 miliardi di euro a debito nei confronti delle altre BCN</a:t>
            </a:r>
            <a:r>
              <a:rPr lang="it-IT" dirty="0"/>
              <a:t>. </a:t>
            </a:r>
          </a:p>
          <a:p>
            <a:r>
              <a:rPr lang="it-IT" dirty="0"/>
              <a:t>A fine novembre </a:t>
            </a:r>
            <a:r>
              <a:rPr lang="it-IT" b="1" dirty="0"/>
              <a:t>2021</a:t>
            </a:r>
            <a:r>
              <a:rPr lang="it-IT" dirty="0"/>
              <a:t> questo saldo si assestava a </a:t>
            </a:r>
            <a:r>
              <a:rPr lang="it-IT" dirty="0">
                <a:solidFill>
                  <a:srgbClr val="FF0000"/>
                </a:solidFill>
              </a:rPr>
              <a:t>544 miliardi</a:t>
            </a:r>
            <a:r>
              <a:rPr lang="it-IT" dirty="0"/>
              <a:t>; in sostanza in 12 mesi circa 115 miliardi hanno lasciato il Paese: Germania, Lussemburgo e Olanda  sono i principali paesi creditori: la politica monetaria espansiva della BCE ha fatto crescere i saldi T2, non derivanti dal commercio, ma dall’aumento delle riserve bancarie in eccesso investite in titoli del debito pubblico e obbligazionario privato (espansione finanziaria) </a:t>
            </a:r>
          </a:p>
        </p:txBody>
      </p:sp>
    </p:spTree>
    <p:extLst>
      <p:ext uri="{BB962C8B-B14F-4D97-AF65-F5344CB8AC3E}">
        <p14:creationId xmlns:p14="http://schemas.microsoft.com/office/powerpoint/2010/main" val="2536002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C162739-4E09-4786-99A7-468D472AFFED}"/>
              </a:ext>
            </a:extLst>
          </p:cNvPr>
          <p:cNvSpPr>
            <a:spLocks noGrp="1"/>
          </p:cNvSpPr>
          <p:nvPr>
            <p:ph type="title"/>
          </p:nvPr>
        </p:nvSpPr>
        <p:spPr/>
        <p:txBody>
          <a:bodyPr/>
          <a:lstStyle/>
          <a:p>
            <a:r>
              <a:rPr lang="it-IT" dirty="0"/>
              <a:t>Interconnessioni delle aperture commerciali e finanziarie</a:t>
            </a:r>
          </a:p>
        </p:txBody>
      </p:sp>
      <p:sp>
        <p:nvSpPr>
          <p:cNvPr id="3" name="Segnaposto contenuto 2">
            <a:extLst>
              <a:ext uri="{FF2B5EF4-FFF2-40B4-BE49-F238E27FC236}">
                <a16:creationId xmlns:a16="http://schemas.microsoft.com/office/drawing/2014/main" id="{9EA051B2-15E2-4CB8-A3CC-B07BBB0FB9B1}"/>
              </a:ext>
            </a:extLst>
          </p:cNvPr>
          <p:cNvSpPr>
            <a:spLocks noGrp="1"/>
          </p:cNvSpPr>
          <p:nvPr>
            <p:ph idx="1"/>
          </p:nvPr>
        </p:nvSpPr>
        <p:spPr>
          <a:xfrm>
            <a:off x="838200" y="1825625"/>
            <a:ext cx="10515600" cy="3581867"/>
          </a:xfrm>
        </p:spPr>
        <p:txBody>
          <a:bodyPr>
            <a:normAutofit fontScale="92500" lnSpcReduction="20000"/>
          </a:bodyPr>
          <a:lstStyle/>
          <a:p>
            <a:r>
              <a:rPr lang="it-IT" i="1" dirty="0"/>
              <a:t>«</a:t>
            </a:r>
            <a:r>
              <a:rPr lang="it-IT" i="1" u="sng" dirty="0"/>
              <a:t>L’apertura commerciale e quella finanziaria a livello internazionale non possono essere disgiunte</a:t>
            </a:r>
            <a:r>
              <a:rPr lang="it-IT" i="1" dirty="0"/>
              <a:t>. Il commercio è facilitato dai collegamenti finanziari, come i pagamenti e i prestiti internazionali, e a sua volta ne crea, come l’accumulazione di attività e passività a livello internazionale. Di conseguenza, non sorprende che i paesi più aperti in termini commerciali tendano ad avere anche una maggiore apertura finanziaria» (BIS, Relazione 2017: p.2) </a:t>
            </a:r>
          </a:p>
          <a:p>
            <a:r>
              <a:rPr lang="it-IT" dirty="0"/>
              <a:t>Il </a:t>
            </a:r>
            <a:r>
              <a:rPr lang="it-IT" dirty="0">
                <a:solidFill>
                  <a:srgbClr val="FF0000"/>
                </a:solidFill>
              </a:rPr>
              <a:t>grado di integrazione mondiale </a:t>
            </a:r>
            <a:r>
              <a:rPr lang="it-IT" dirty="0"/>
              <a:t>e quello dello </a:t>
            </a:r>
            <a:r>
              <a:rPr lang="it-IT" dirty="0">
                <a:solidFill>
                  <a:srgbClr val="FF0000"/>
                </a:solidFill>
              </a:rPr>
              <a:t>sviluppo</a:t>
            </a:r>
            <a:r>
              <a:rPr lang="it-IT" dirty="0"/>
              <a:t> determinano la relazione tra apertura reale e finanziaria e si può pensare a </a:t>
            </a:r>
            <a:r>
              <a:rPr lang="it-IT" b="1" dirty="0"/>
              <a:t>tre strati di globalizzazione</a:t>
            </a:r>
          </a:p>
          <a:p>
            <a:r>
              <a:rPr lang="it-IT" dirty="0"/>
              <a:t>Inoltre, i diversi stadi della globalizzazione determinano tali relazioni</a:t>
            </a:r>
          </a:p>
        </p:txBody>
      </p:sp>
      <p:sp>
        <p:nvSpPr>
          <p:cNvPr id="4" name="Segnaposto numero diapositiva 3">
            <a:extLst>
              <a:ext uri="{FF2B5EF4-FFF2-40B4-BE49-F238E27FC236}">
                <a16:creationId xmlns:a16="http://schemas.microsoft.com/office/drawing/2014/main" id="{2A513AFD-5721-45EF-87B2-5E5FE2A9C17D}"/>
              </a:ext>
            </a:extLst>
          </p:cNvPr>
          <p:cNvSpPr>
            <a:spLocks noGrp="1"/>
          </p:cNvSpPr>
          <p:nvPr>
            <p:ph type="sldNum" sz="quarter" idx="12"/>
          </p:nvPr>
        </p:nvSpPr>
        <p:spPr/>
        <p:txBody>
          <a:bodyPr/>
          <a:lstStyle/>
          <a:p>
            <a:fld id="{5BE346A1-DB03-4F8F-90BA-1CC82BDA6D99}" type="slidenum">
              <a:rPr lang="it-IT" smtClean="0"/>
              <a:t>4</a:t>
            </a:fld>
            <a:endParaRPr lang="it-IT"/>
          </a:p>
        </p:txBody>
      </p:sp>
      <p:sp>
        <p:nvSpPr>
          <p:cNvPr id="5" name="Rettangolo 4">
            <a:extLst>
              <a:ext uri="{FF2B5EF4-FFF2-40B4-BE49-F238E27FC236}">
                <a16:creationId xmlns:a16="http://schemas.microsoft.com/office/drawing/2014/main" id="{2D1E275F-91BD-4FFF-AB5F-2687E0062FA7}"/>
              </a:ext>
            </a:extLst>
          </p:cNvPr>
          <p:cNvSpPr/>
          <p:nvPr/>
        </p:nvSpPr>
        <p:spPr>
          <a:xfrm>
            <a:off x="838200" y="5341453"/>
            <a:ext cx="10185271" cy="1477328"/>
          </a:xfrm>
          <a:prstGeom prst="rect">
            <a:avLst/>
          </a:prstGeom>
        </p:spPr>
        <p:txBody>
          <a:bodyPr wrap="square">
            <a:spAutoFit/>
          </a:bodyPr>
          <a:lstStyle/>
          <a:p>
            <a:r>
              <a:rPr lang="it-IT" b="1" i="1" dirty="0">
                <a:solidFill>
                  <a:srgbClr val="3E3F3E"/>
                </a:solidFill>
                <a:latin typeface="Crimson Text"/>
              </a:rPr>
              <a:t>BRI </a:t>
            </a:r>
            <a:r>
              <a:rPr lang="it-IT" i="1" dirty="0">
                <a:solidFill>
                  <a:srgbClr val="3E3F3E"/>
                </a:solidFill>
                <a:latin typeface="Crimson Text"/>
              </a:rPr>
              <a:t>(Banca dei Regolamenti Internazionali)  La più antica istituzione finanziaria internazionale (ingl. BIS, Bank for International </a:t>
            </a:r>
            <a:r>
              <a:rPr lang="it-IT" i="1" dirty="0" err="1">
                <a:solidFill>
                  <a:srgbClr val="3E3F3E"/>
                </a:solidFill>
                <a:latin typeface="Crimson Text"/>
              </a:rPr>
              <a:t>Settlements</a:t>
            </a:r>
            <a:r>
              <a:rPr lang="it-IT" i="1" dirty="0">
                <a:solidFill>
                  <a:srgbClr val="3E3F3E"/>
                </a:solidFill>
                <a:latin typeface="Crimson Text"/>
              </a:rPr>
              <a:t>); creata nel 1930 con un accordo fra gli istituti d’emissione di Belgio, Francia, Germania, Gran Bretagna, Italia e banche giapponesi e statunitensi, ha sede a Basilea. </a:t>
            </a:r>
            <a:r>
              <a:rPr lang="it-IT" dirty="0">
                <a:solidFill>
                  <a:srgbClr val="3E3F3E"/>
                </a:solidFill>
                <a:latin typeface="Crimson Text"/>
              </a:rPr>
              <a:t>Oggi è una </a:t>
            </a:r>
            <a:r>
              <a:rPr lang="it-IT" dirty="0"/>
              <a:t>società per azioni partecipata dalle banche centrali di 55 Paesi e dalla Banca Centrale Europea, la BRI svolge un ruolo internazionale di coordinamento delle politiche monetarie delle banche centrali.</a:t>
            </a:r>
          </a:p>
        </p:txBody>
      </p:sp>
    </p:spTree>
    <p:extLst>
      <p:ext uri="{BB962C8B-B14F-4D97-AF65-F5344CB8AC3E}">
        <p14:creationId xmlns:p14="http://schemas.microsoft.com/office/powerpoint/2010/main" val="168419877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81805BF4-354A-419E-A074-D1DD8D1DDC68}"/>
              </a:ext>
            </a:extLst>
          </p:cNvPr>
          <p:cNvSpPr>
            <a:spLocks noGrp="1"/>
          </p:cNvSpPr>
          <p:nvPr>
            <p:ph type="sldNum" sz="quarter" idx="12"/>
          </p:nvPr>
        </p:nvSpPr>
        <p:spPr/>
        <p:txBody>
          <a:bodyPr/>
          <a:lstStyle/>
          <a:p>
            <a:fld id="{5BE346A1-DB03-4F8F-90BA-1CC82BDA6D99}" type="slidenum">
              <a:rPr lang="it-IT" smtClean="0"/>
              <a:t>40</a:t>
            </a:fld>
            <a:endParaRPr lang="it-IT"/>
          </a:p>
        </p:txBody>
      </p:sp>
      <p:pic>
        <p:nvPicPr>
          <p:cNvPr id="1026" name="Picture 2" descr="Principali fattori connessi con l’andamento del saldo TARGET2">
            <a:extLst>
              <a:ext uri="{FF2B5EF4-FFF2-40B4-BE49-F238E27FC236}">
                <a16:creationId xmlns:a16="http://schemas.microsoft.com/office/drawing/2014/main" id="{6CF484C2-1DF3-4F6A-B18B-46EEA71E4A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87" y="676059"/>
            <a:ext cx="7143750" cy="5591175"/>
          </a:xfrm>
          <a:prstGeom prst="rect">
            <a:avLst/>
          </a:prstGeom>
          <a:noFill/>
          <a:extLst>
            <a:ext uri="{909E8E84-426E-40DD-AFC4-6F175D3DCCD1}">
              <a14:hiddenFill xmlns:a14="http://schemas.microsoft.com/office/drawing/2010/main">
                <a:solidFill>
                  <a:srgbClr val="FFFFFF"/>
                </a:solidFill>
              </a14:hiddenFill>
            </a:ext>
          </a:extLst>
        </p:spPr>
      </p:pic>
      <p:sp>
        <p:nvSpPr>
          <p:cNvPr id="3" name="CasellaDiTesto 2">
            <a:extLst>
              <a:ext uri="{FF2B5EF4-FFF2-40B4-BE49-F238E27FC236}">
                <a16:creationId xmlns:a16="http://schemas.microsoft.com/office/drawing/2014/main" id="{BFF4B13F-FC15-4C65-9469-3F5C30CEB96F}"/>
              </a:ext>
            </a:extLst>
          </p:cNvPr>
          <p:cNvSpPr txBox="1"/>
          <p:nvPr/>
        </p:nvSpPr>
        <p:spPr>
          <a:xfrm>
            <a:off x="8969644" y="1487837"/>
            <a:ext cx="2468105" cy="923330"/>
          </a:xfrm>
          <a:prstGeom prst="rect">
            <a:avLst/>
          </a:prstGeom>
          <a:noFill/>
        </p:spPr>
        <p:txBody>
          <a:bodyPr wrap="square" rtlCol="0">
            <a:spAutoFit/>
          </a:bodyPr>
          <a:lstStyle/>
          <a:p>
            <a:r>
              <a:rPr lang="it-IT" b="1" dirty="0"/>
              <a:t>Saldo T2, Bilancio della Banca d’Italia e Bilancia dei Pagamenti</a:t>
            </a:r>
          </a:p>
        </p:txBody>
      </p:sp>
      <p:sp>
        <p:nvSpPr>
          <p:cNvPr id="4" name="Rettangolo 3">
            <a:extLst>
              <a:ext uri="{FF2B5EF4-FFF2-40B4-BE49-F238E27FC236}">
                <a16:creationId xmlns:a16="http://schemas.microsoft.com/office/drawing/2014/main" id="{288C0531-A3AF-4C7D-B821-B8C12CBF6DAB}"/>
              </a:ext>
            </a:extLst>
          </p:cNvPr>
          <p:cNvSpPr/>
          <p:nvPr/>
        </p:nvSpPr>
        <p:spPr>
          <a:xfrm>
            <a:off x="1037094" y="6352143"/>
            <a:ext cx="8029414" cy="369332"/>
          </a:xfrm>
          <a:prstGeom prst="rect">
            <a:avLst/>
          </a:prstGeom>
        </p:spPr>
        <p:txBody>
          <a:bodyPr wrap="square">
            <a:spAutoFit/>
          </a:bodyPr>
          <a:lstStyle/>
          <a:p>
            <a:r>
              <a:rPr lang="it-IT" dirty="0">
                <a:hlinkClick r:id="rId3"/>
              </a:rPr>
              <a:t>https://www.bancaditalia.it/media/views/2017/target2/index.html</a:t>
            </a:r>
            <a:r>
              <a:rPr lang="it-IT" dirty="0"/>
              <a:t> </a:t>
            </a:r>
          </a:p>
        </p:txBody>
      </p:sp>
    </p:spTree>
    <p:extLst>
      <p:ext uri="{BB962C8B-B14F-4D97-AF65-F5344CB8AC3E}">
        <p14:creationId xmlns:p14="http://schemas.microsoft.com/office/powerpoint/2010/main" val="7427090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7DE984AD-1802-F045-AB90-0349A2102635}"/>
              </a:ext>
            </a:extLst>
          </p:cNvPr>
          <p:cNvPicPr>
            <a:picLocks noChangeAspect="1"/>
          </p:cNvPicPr>
          <p:nvPr/>
        </p:nvPicPr>
        <p:blipFill>
          <a:blip r:embed="rId2"/>
          <a:stretch>
            <a:fillRect/>
          </a:stretch>
        </p:blipFill>
        <p:spPr>
          <a:xfrm>
            <a:off x="489687" y="120913"/>
            <a:ext cx="7662601" cy="3840700"/>
          </a:xfrm>
          <a:prstGeom prst="rect">
            <a:avLst/>
          </a:prstGeom>
        </p:spPr>
      </p:pic>
      <p:sp>
        <p:nvSpPr>
          <p:cNvPr id="3" name="CasellaDiTesto 2">
            <a:extLst>
              <a:ext uri="{FF2B5EF4-FFF2-40B4-BE49-F238E27FC236}">
                <a16:creationId xmlns:a16="http://schemas.microsoft.com/office/drawing/2014/main" id="{C4BE8238-C664-6C4D-A07F-7FD3B73475B3}"/>
              </a:ext>
            </a:extLst>
          </p:cNvPr>
          <p:cNvSpPr txBox="1"/>
          <p:nvPr/>
        </p:nvSpPr>
        <p:spPr>
          <a:xfrm>
            <a:off x="489687" y="4281543"/>
            <a:ext cx="11397513" cy="369332"/>
          </a:xfrm>
          <a:prstGeom prst="rect">
            <a:avLst/>
          </a:prstGeom>
          <a:noFill/>
        </p:spPr>
        <p:txBody>
          <a:bodyPr wrap="square" rtlCol="0">
            <a:spAutoFit/>
          </a:bodyPr>
          <a:lstStyle/>
          <a:p>
            <a:r>
              <a:rPr lang="it-IT" b="1" dirty="0"/>
              <a:t>La crisi ha ampliato i divari all’interno di </a:t>
            </a:r>
            <a:r>
              <a:rPr lang="it-IT" b="1" dirty="0" err="1"/>
              <a:t>eurolandia</a:t>
            </a:r>
            <a:r>
              <a:rPr lang="it-IT" b="1" dirty="0"/>
              <a:t>: non ci sono che tre vie per affrontare le conseguenze della crisi</a:t>
            </a:r>
          </a:p>
        </p:txBody>
      </p:sp>
      <p:sp>
        <p:nvSpPr>
          <p:cNvPr id="4" name="CasellaDiTesto 3">
            <a:extLst>
              <a:ext uri="{FF2B5EF4-FFF2-40B4-BE49-F238E27FC236}">
                <a16:creationId xmlns:a16="http://schemas.microsoft.com/office/drawing/2014/main" id="{C83E30AF-8FF9-5C43-831C-3EACD2F4B45A}"/>
              </a:ext>
            </a:extLst>
          </p:cNvPr>
          <p:cNvSpPr txBox="1"/>
          <p:nvPr/>
        </p:nvSpPr>
        <p:spPr>
          <a:xfrm>
            <a:off x="6000759" y="484094"/>
            <a:ext cx="2368691" cy="369332"/>
          </a:xfrm>
          <a:prstGeom prst="rect">
            <a:avLst/>
          </a:prstGeom>
          <a:solidFill>
            <a:schemeClr val="bg1"/>
          </a:solidFill>
        </p:spPr>
        <p:txBody>
          <a:bodyPr wrap="square" rtlCol="0">
            <a:spAutoFit/>
          </a:bodyPr>
          <a:lstStyle/>
          <a:p>
            <a:r>
              <a:rPr lang="it-IT" b="1" dirty="0"/>
              <a:t>Tassi di disoccupazione</a:t>
            </a:r>
          </a:p>
        </p:txBody>
      </p:sp>
      <p:sp>
        <p:nvSpPr>
          <p:cNvPr id="5" name="CasellaDiTesto 4">
            <a:extLst>
              <a:ext uri="{FF2B5EF4-FFF2-40B4-BE49-F238E27FC236}">
                <a16:creationId xmlns:a16="http://schemas.microsoft.com/office/drawing/2014/main" id="{524CA68F-92DA-5344-AF9B-CD1E5512438E}"/>
              </a:ext>
            </a:extLst>
          </p:cNvPr>
          <p:cNvSpPr txBox="1"/>
          <p:nvPr/>
        </p:nvSpPr>
        <p:spPr>
          <a:xfrm>
            <a:off x="7704268" y="1437042"/>
            <a:ext cx="3012141" cy="369332"/>
          </a:xfrm>
          <a:prstGeom prst="rect">
            <a:avLst/>
          </a:prstGeom>
          <a:solidFill>
            <a:schemeClr val="bg2"/>
          </a:solidFill>
        </p:spPr>
        <p:txBody>
          <a:bodyPr wrap="square" rtlCol="0">
            <a:spAutoFit/>
          </a:bodyPr>
          <a:lstStyle/>
          <a:p>
            <a:r>
              <a:rPr lang="it-IT" b="1" dirty="0" err="1"/>
              <a:t>Eurolandia</a:t>
            </a:r>
            <a:r>
              <a:rPr lang="it-IT" b="1" dirty="0"/>
              <a:t> senza Germania</a:t>
            </a:r>
          </a:p>
        </p:txBody>
      </p:sp>
      <p:sp>
        <p:nvSpPr>
          <p:cNvPr id="6" name="CasellaDiTesto 5">
            <a:extLst>
              <a:ext uri="{FF2B5EF4-FFF2-40B4-BE49-F238E27FC236}">
                <a16:creationId xmlns:a16="http://schemas.microsoft.com/office/drawing/2014/main" id="{9EF8CEC5-6A9E-A84E-BA1F-BDC5C8201FFF}"/>
              </a:ext>
            </a:extLst>
          </p:cNvPr>
          <p:cNvSpPr txBox="1"/>
          <p:nvPr/>
        </p:nvSpPr>
        <p:spPr>
          <a:xfrm>
            <a:off x="7704268" y="2389991"/>
            <a:ext cx="1289126" cy="369332"/>
          </a:xfrm>
          <a:prstGeom prst="rect">
            <a:avLst/>
          </a:prstGeom>
          <a:solidFill>
            <a:schemeClr val="bg2"/>
          </a:solidFill>
        </p:spPr>
        <p:txBody>
          <a:bodyPr wrap="square" rtlCol="0">
            <a:spAutoFit/>
          </a:bodyPr>
          <a:lstStyle/>
          <a:p>
            <a:r>
              <a:rPr lang="it-IT" b="1" dirty="0"/>
              <a:t>Germania</a:t>
            </a:r>
          </a:p>
        </p:txBody>
      </p:sp>
      <p:sp>
        <p:nvSpPr>
          <p:cNvPr id="8" name="CasellaDiTesto 7">
            <a:extLst>
              <a:ext uri="{FF2B5EF4-FFF2-40B4-BE49-F238E27FC236}">
                <a16:creationId xmlns:a16="http://schemas.microsoft.com/office/drawing/2014/main" id="{2CB4D468-D91C-D246-8346-13DDD8820C4E}"/>
              </a:ext>
            </a:extLst>
          </p:cNvPr>
          <p:cNvSpPr txBox="1"/>
          <p:nvPr/>
        </p:nvSpPr>
        <p:spPr>
          <a:xfrm>
            <a:off x="489687" y="4883668"/>
            <a:ext cx="10548981" cy="1200329"/>
          </a:xfrm>
          <a:prstGeom prst="rect">
            <a:avLst/>
          </a:prstGeom>
          <a:noFill/>
        </p:spPr>
        <p:txBody>
          <a:bodyPr wrap="square" rtlCol="0">
            <a:spAutoFit/>
          </a:bodyPr>
          <a:lstStyle/>
          <a:p>
            <a:pPr marL="342900" indent="-342900">
              <a:buAutoNum type="arabicParenR"/>
            </a:pPr>
            <a:r>
              <a:rPr lang="it-IT" b="1" dirty="0"/>
              <a:t>Mutualizzazione</a:t>
            </a:r>
            <a:r>
              <a:rPr lang="it-IT" dirty="0"/>
              <a:t> dei debiti pubblici dei diversi paesi (es. Eurobond) </a:t>
            </a:r>
          </a:p>
          <a:p>
            <a:pPr marL="342900" indent="-342900">
              <a:buAutoNum type="arabicParenR"/>
            </a:pPr>
            <a:r>
              <a:rPr lang="it-IT" b="1" dirty="0"/>
              <a:t>Trasferimenti</a:t>
            </a:r>
            <a:r>
              <a:rPr lang="it-IT" dirty="0"/>
              <a:t> dai paesi creditori ai paesi debitori (come avviene nelle singole economie o tra gli stati negli USA)</a:t>
            </a:r>
          </a:p>
          <a:p>
            <a:pPr marL="342900" indent="-342900">
              <a:buAutoNum type="arabicParenR"/>
            </a:pPr>
            <a:r>
              <a:rPr lang="it-IT" b="1" dirty="0"/>
              <a:t>Riallocazione reale </a:t>
            </a:r>
            <a:r>
              <a:rPr lang="it-IT" dirty="0"/>
              <a:t>di risorse tra i paesi in deficit e in surplus</a:t>
            </a:r>
          </a:p>
        </p:txBody>
      </p:sp>
      <p:sp>
        <p:nvSpPr>
          <p:cNvPr id="7" name="Segnaposto numero diapositiva 6">
            <a:extLst>
              <a:ext uri="{FF2B5EF4-FFF2-40B4-BE49-F238E27FC236}">
                <a16:creationId xmlns:a16="http://schemas.microsoft.com/office/drawing/2014/main" id="{31F30AF2-A64A-40D5-96C1-422B62197A40}"/>
              </a:ext>
            </a:extLst>
          </p:cNvPr>
          <p:cNvSpPr>
            <a:spLocks noGrp="1"/>
          </p:cNvSpPr>
          <p:nvPr>
            <p:ph type="sldNum" sz="quarter" idx="12"/>
          </p:nvPr>
        </p:nvSpPr>
        <p:spPr/>
        <p:txBody>
          <a:bodyPr/>
          <a:lstStyle/>
          <a:p>
            <a:fld id="{5BE346A1-DB03-4F8F-90BA-1CC82BDA6D99}" type="slidenum">
              <a:rPr lang="it-IT" smtClean="0"/>
              <a:t>41</a:t>
            </a:fld>
            <a:endParaRPr lang="it-IT"/>
          </a:p>
        </p:txBody>
      </p:sp>
    </p:spTree>
    <p:extLst>
      <p:ext uri="{BB962C8B-B14F-4D97-AF65-F5344CB8AC3E}">
        <p14:creationId xmlns:p14="http://schemas.microsoft.com/office/powerpoint/2010/main" val="32464572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214B05-1AEF-446D-A6B8-8C1A4770B5B7}"/>
              </a:ext>
            </a:extLst>
          </p:cNvPr>
          <p:cNvSpPr>
            <a:spLocks noGrp="1"/>
          </p:cNvSpPr>
          <p:nvPr>
            <p:ph type="title"/>
          </p:nvPr>
        </p:nvSpPr>
        <p:spPr/>
        <p:txBody>
          <a:bodyPr/>
          <a:lstStyle/>
          <a:p>
            <a:r>
              <a:rPr lang="it-IT" dirty="0"/>
              <a:t>Cambi flessibili o cambi fissi con l’esterno?</a:t>
            </a:r>
          </a:p>
        </p:txBody>
      </p:sp>
      <p:sp>
        <p:nvSpPr>
          <p:cNvPr id="3" name="Segnaposto contenuto 2">
            <a:extLst>
              <a:ext uri="{FF2B5EF4-FFF2-40B4-BE49-F238E27FC236}">
                <a16:creationId xmlns:a16="http://schemas.microsoft.com/office/drawing/2014/main" id="{026A6283-9FD3-4C20-9262-E6A5B4CEFBA6}"/>
              </a:ext>
            </a:extLst>
          </p:cNvPr>
          <p:cNvSpPr>
            <a:spLocks noGrp="1"/>
          </p:cNvSpPr>
          <p:nvPr>
            <p:ph idx="1"/>
          </p:nvPr>
        </p:nvSpPr>
        <p:spPr/>
        <p:txBody>
          <a:bodyPr>
            <a:normAutofit fontScale="77500" lnSpcReduction="20000"/>
          </a:bodyPr>
          <a:lstStyle/>
          <a:p>
            <a:r>
              <a:rPr lang="it-IT" dirty="0"/>
              <a:t>Quello tra tasso di cambio e politica monetaria è da sempre un rapporto pieno di visioni contrastanti. </a:t>
            </a:r>
          </a:p>
          <a:p>
            <a:r>
              <a:rPr lang="it-IT" dirty="0"/>
              <a:t>La visione tradizionale nella letteratura scientifica, quantomeno per i paesi avanzati, è che la pura </a:t>
            </a:r>
            <a:r>
              <a:rPr lang="it-IT" dirty="0">
                <a:solidFill>
                  <a:srgbClr val="FF0000"/>
                </a:solidFill>
              </a:rPr>
              <a:t>flessibilità dei cambi sia un beneficio</a:t>
            </a:r>
            <a:r>
              <a:rPr lang="it-IT" dirty="0"/>
              <a:t>. </a:t>
            </a:r>
          </a:p>
          <a:p>
            <a:r>
              <a:rPr lang="it-IT" dirty="0"/>
              <a:t>L’argomento classico, che risale a Milton Friedman, è riassumibile così: </a:t>
            </a:r>
          </a:p>
          <a:p>
            <a:r>
              <a:rPr lang="it-IT" dirty="0"/>
              <a:t>una </a:t>
            </a:r>
            <a:r>
              <a:rPr lang="it-IT" u="sng" dirty="0">
                <a:solidFill>
                  <a:srgbClr val="FF0000"/>
                </a:solidFill>
              </a:rPr>
              <a:t>recessione</a:t>
            </a:r>
            <a:r>
              <a:rPr lang="it-IT" u="sng" dirty="0"/>
              <a:t> nel paese A </a:t>
            </a:r>
            <a:r>
              <a:rPr lang="it-IT" dirty="0"/>
              <a:t>esercita una spinta alla </a:t>
            </a:r>
            <a:r>
              <a:rPr lang="it-IT" u="sng" dirty="0"/>
              <a:t>caduta dei prezzi domestici </a:t>
            </a:r>
            <a:r>
              <a:rPr lang="it-IT" dirty="0"/>
              <a:t>relativamente ai prezzi del paese B (cioè un </a:t>
            </a:r>
            <a:r>
              <a:rPr lang="it-IT" dirty="0">
                <a:solidFill>
                  <a:srgbClr val="FF0000"/>
                </a:solidFill>
              </a:rPr>
              <a:t>deprezzamento reale</a:t>
            </a:r>
            <a:r>
              <a:rPr lang="it-IT" dirty="0"/>
              <a:t>), </a:t>
            </a:r>
            <a:r>
              <a:rPr lang="it-IT" u="sng" dirty="0"/>
              <a:t>favorendo le esportazioni di A verso B</a:t>
            </a:r>
            <a:r>
              <a:rPr lang="it-IT" dirty="0"/>
              <a:t>, e quindi il riequilibrio macroeconomico tra le due aree. Se però i prezzi relativi sono lenti ad aggiustarsi, il deprezzamento del tasso di cambio nominale della valuta di A rispetto a B può permettere che l’aggiustamento reale sia il più rapido possibile. In questa ottica, </a:t>
            </a:r>
            <a:r>
              <a:rPr lang="it-IT" b="1" dirty="0"/>
              <a:t>la flessibilità del cambio nominale supplisce alla rigidità dei prezzi</a:t>
            </a:r>
            <a:r>
              <a:rPr lang="it-IT" dirty="0"/>
              <a:t>.</a:t>
            </a:r>
          </a:p>
          <a:p>
            <a:r>
              <a:rPr lang="it-IT" dirty="0"/>
              <a:t>In linea con Friedman, le principali banche centrali del mondo avanzato rimangono molto riluttanti a riconoscere un loro ruolo esplicito nella gestione dei tassi di cambio. </a:t>
            </a:r>
          </a:p>
        </p:txBody>
      </p:sp>
      <p:sp>
        <p:nvSpPr>
          <p:cNvPr id="4" name="Segnaposto numero diapositiva 3">
            <a:extLst>
              <a:ext uri="{FF2B5EF4-FFF2-40B4-BE49-F238E27FC236}">
                <a16:creationId xmlns:a16="http://schemas.microsoft.com/office/drawing/2014/main" id="{FC59D4BD-6BC8-4FAB-BDAC-C40CE61F40C1}"/>
              </a:ext>
            </a:extLst>
          </p:cNvPr>
          <p:cNvSpPr>
            <a:spLocks noGrp="1"/>
          </p:cNvSpPr>
          <p:nvPr>
            <p:ph type="sldNum" sz="quarter" idx="12"/>
          </p:nvPr>
        </p:nvSpPr>
        <p:spPr/>
        <p:txBody>
          <a:bodyPr/>
          <a:lstStyle/>
          <a:p>
            <a:fld id="{5BE346A1-DB03-4F8F-90BA-1CC82BDA6D99}" type="slidenum">
              <a:rPr lang="it-IT" smtClean="0"/>
              <a:t>42</a:t>
            </a:fld>
            <a:endParaRPr lang="it-IT"/>
          </a:p>
        </p:txBody>
      </p:sp>
    </p:spTree>
    <p:extLst>
      <p:ext uri="{BB962C8B-B14F-4D97-AF65-F5344CB8AC3E}">
        <p14:creationId xmlns:p14="http://schemas.microsoft.com/office/powerpoint/2010/main" val="48548141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1E3E053-23F5-4109-A929-F91A2572C56A}"/>
              </a:ext>
            </a:extLst>
          </p:cNvPr>
          <p:cNvSpPr>
            <a:spLocks noGrp="1"/>
          </p:cNvSpPr>
          <p:nvPr>
            <p:ph type="title"/>
          </p:nvPr>
        </p:nvSpPr>
        <p:spPr/>
        <p:txBody>
          <a:bodyPr/>
          <a:lstStyle/>
          <a:p>
            <a:r>
              <a:rPr lang="it-IT" dirty="0"/>
              <a:t>Zero </a:t>
            </a:r>
            <a:r>
              <a:rPr lang="it-IT" dirty="0" err="1"/>
              <a:t>bound</a:t>
            </a:r>
            <a:r>
              <a:rPr lang="it-IT" dirty="0"/>
              <a:t> e politica del tasso di cambio</a:t>
            </a:r>
          </a:p>
        </p:txBody>
      </p:sp>
      <p:sp>
        <p:nvSpPr>
          <p:cNvPr id="3" name="Segnaposto contenuto 2">
            <a:extLst>
              <a:ext uri="{FF2B5EF4-FFF2-40B4-BE49-F238E27FC236}">
                <a16:creationId xmlns:a16="http://schemas.microsoft.com/office/drawing/2014/main" id="{75B102C2-01FC-4F3E-AB60-BFFDD4A6696B}"/>
              </a:ext>
            </a:extLst>
          </p:cNvPr>
          <p:cNvSpPr>
            <a:spLocks noGrp="1"/>
          </p:cNvSpPr>
          <p:nvPr>
            <p:ph idx="1"/>
          </p:nvPr>
        </p:nvSpPr>
        <p:spPr/>
        <p:txBody>
          <a:bodyPr>
            <a:normAutofit fontScale="77500" lnSpcReduction="20000"/>
          </a:bodyPr>
          <a:lstStyle/>
          <a:p>
            <a:pPr fontAlgn="base"/>
            <a:r>
              <a:rPr lang="it-IT" dirty="0">
                <a:solidFill>
                  <a:srgbClr val="FF0000"/>
                </a:solidFill>
              </a:rPr>
              <a:t>Il tasso di cambio non è un obiettivo di policy della Banca centrale europea</a:t>
            </a:r>
            <a:r>
              <a:rPr lang="it-IT" dirty="0"/>
              <a:t>. In altre parole, la BCE non cerca di influenzare il cambio attraverso le proprie operazioni di politica monetaria. Le grandi economie riunite nel G20 si sono impegnate ad astenersi dalle svalutazioni competitive e a non assumere come obiettivo i tassi di cambio a fini concorrenziali, evitando al tempo stesso qualsiasi forma di protezionismo.</a:t>
            </a:r>
          </a:p>
          <a:p>
            <a:r>
              <a:rPr lang="it-IT" dirty="0">
                <a:solidFill>
                  <a:srgbClr val="FF0000"/>
                </a:solidFill>
              </a:rPr>
              <a:t>Il tasso di cambio può avere un ruolo solo indiretto, cioè nella misura in cui le sue fluttuazioni incidano sulla dinamica dell’inflazione.</a:t>
            </a:r>
          </a:p>
          <a:p>
            <a:r>
              <a:rPr lang="it-IT" dirty="0"/>
              <a:t>Con Usa e Eurozona bloccate al limite zero dei tassi di interesse fino all’estate del 2022, esisteva un forte incentivo da parte di ciascun attore a esportare la propria trappola della liquidità a spese dell’altro paese:</a:t>
            </a:r>
          </a:p>
          <a:p>
            <a:r>
              <a:rPr lang="it-IT" dirty="0"/>
              <a:t>un deprezzamento della valuta domestica (che aiuta le esportazioni e favorisce la ripresa) induce apprezzamento della valuta estera e maggiore spinta deflattiva all’estero. </a:t>
            </a:r>
          </a:p>
          <a:p>
            <a:r>
              <a:rPr lang="it-IT" dirty="0"/>
              <a:t>Ma dato il dominio del dollaro negli scambi internazionali gli Usa sono posizionati molto meglio in questa guerra valutaria immanente.</a:t>
            </a:r>
          </a:p>
          <a:p>
            <a:r>
              <a:rPr lang="it-IT" dirty="0"/>
              <a:t>Vediamo il tasso di cambio $-€ in questi ultimi anni…</a:t>
            </a:r>
          </a:p>
        </p:txBody>
      </p:sp>
      <p:sp>
        <p:nvSpPr>
          <p:cNvPr id="4" name="Segnaposto numero diapositiva 3">
            <a:extLst>
              <a:ext uri="{FF2B5EF4-FFF2-40B4-BE49-F238E27FC236}">
                <a16:creationId xmlns:a16="http://schemas.microsoft.com/office/drawing/2014/main" id="{94ADD353-D903-4BE2-9DBD-E8757718D7B0}"/>
              </a:ext>
            </a:extLst>
          </p:cNvPr>
          <p:cNvSpPr>
            <a:spLocks noGrp="1"/>
          </p:cNvSpPr>
          <p:nvPr>
            <p:ph type="sldNum" sz="quarter" idx="12"/>
          </p:nvPr>
        </p:nvSpPr>
        <p:spPr/>
        <p:txBody>
          <a:bodyPr/>
          <a:lstStyle/>
          <a:p>
            <a:fld id="{5BE346A1-DB03-4F8F-90BA-1CC82BDA6D99}" type="slidenum">
              <a:rPr lang="it-IT" smtClean="0"/>
              <a:t>43</a:t>
            </a:fld>
            <a:endParaRPr lang="it-IT"/>
          </a:p>
        </p:txBody>
      </p:sp>
    </p:spTree>
    <p:extLst>
      <p:ext uri="{BB962C8B-B14F-4D97-AF65-F5344CB8AC3E}">
        <p14:creationId xmlns:p14="http://schemas.microsoft.com/office/powerpoint/2010/main" val="12023771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8C97B594-DAEB-4C0A-A309-9E9C2264E414}"/>
              </a:ext>
            </a:extLst>
          </p:cNvPr>
          <p:cNvSpPr/>
          <p:nvPr/>
        </p:nvSpPr>
        <p:spPr>
          <a:xfrm>
            <a:off x="994410" y="146734"/>
            <a:ext cx="6096000" cy="646331"/>
          </a:xfrm>
          <a:prstGeom prst="rect">
            <a:avLst/>
          </a:prstGeom>
        </p:spPr>
        <p:txBody>
          <a:bodyPr>
            <a:spAutoFit/>
          </a:bodyPr>
          <a:lstStyle/>
          <a:p>
            <a:r>
              <a:rPr lang="it-IT" b="0" i="0" dirty="0">
                <a:solidFill>
                  <a:srgbClr val="333333"/>
                </a:solidFill>
                <a:effectLst/>
                <a:latin typeface="inherit"/>
              </a:rPr>
              <a:t>Figura 1 - Tasso di cambio dollaro/euro (numero di dollari necessari per acquistare 1 euro)</a:t>
            </a:r>
          </a:p>
        </p:txBody>
      </p:sp>
      <p:sp>
        <p:nvSpPr>
          <p:cNvPr id="2" name="Segnaposto numero diapositiva 1">
            <a:extLst>
              <a:ext uri="{FF2B5EF4-FFF2-40B4-BE49-F238E27FC236}">
                <a16:creationId xmlns:a16="http://schemas.microsoft.com/office/drawing/2014/main" id="{3E8F300F-ED87-441B-AF33-AED324B0CACF}"/>
              </a:ext>
            </a:extLst>
          </p:cNvPr>
          <p:cNvSpPr>
            <a:spLocks noGrp="1"/>
          </p:cNvSpPr>
          <p:nvPr>
            <p:ph type="sldNum" sz="quarter" idx="12"/>
          </p:nvPr>
        </p:nvSpPr>
        <p:spPr/>
        <p:txBody>
          <a:bodyPr/>
          <a:lstStyle/>
          <a:p>
            <a:fld id="{5BE346A1-DB03-4F8F-90BA-1CC82BDA6D99}" type="slidenum">
              <a:rPr lang="it-IT" smtClean="0"/>
              <a:t>44</a:t>
            </a:fld>
            <a:endParaRPr lang="it-IT"/>
          </a:p>
        </p:txBody>
      </p:sp>
      <p:pic>
        <p:nvPicPr>
          <p:cNvPr id="6" name="Immagine 5">
            <a:extLst>
              <a:ext uri="{FF2B5EF4-FFF2-40B4-BE49-F238E27FC236}">
                <a16:creationId xmlns:a16="http://schemas.microsoft.com/office/drawing/2014/main" id="{7CFD55F5-643F-42B5-BCDB-BE39737808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47664"/>
            <a:ext cx="12192000" cy="4162671"/>
          </a:xfrm>
          <a:prstGeom prst="rect">
            <a:avLst/>
          </a:prstGeom>
        </p:spPr>
      </p:pic>
    </p:spTree>
    <p:extLst>
      <p:ext uri="{BB962C8B-B14F-4D97-AF65-F5344CB8AC3E}">
        <p14:creationId xmlns:p14="http://schemas.microsoft.com/office/powerpoint/2010/main" val="6843253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A197A20-9AF7-40B8-89D9-7CD0F0490750}"/>
              </a:ext>
            </a:extLst>
          </p:cNvPr>
          <p:cNvSpPr>
            <a:spLocks noGrp="1"/>
          </p:cNvSpPr>
          <p:nvPr>
            <p:ph type="title"/>
          </p:nvPr>
        </p:nvSpPr>
        <p:spPr/>
        <p:txBody>
          <a:bodyPr/>
          <a:lstStyle/>
          <a:p>
            <a:r>
              <a:rPr lang="it-IT" dirty="0"/>
              <a:t>Le fasi e gli strati della globalizzazione</a:t>
            </a:r>
          </a:p>
        </p:txBody>
      </p:sp>
      <p:pic>
        <p:nvPicPr>
          <p:cNvPr id="4" name="Immagine 3">
            <a:extLst>
              <a:ext uri="{FF2B5EF4-FFF2-40B4-BE49-F238E27FC236}">
                <a16:creationId xmlns:a16="http://schemas.microsoft.com/office/drawing/2014/main" id="{5F25DF1E-A51E-44C7-ADC1-5CB5D742857E}"/>
              </a:ext>
            </a:extLst>
          </p:cNvPr>
          <p:cNvPicPr>
            <a:picLocks noChangeAspect="1"/>
          </p:cNvPicPr>
          <p:nvPr/>
        </p:nvPicPr>
        <p:blipFill>
          <a:blip r:embed="rId2"/>
          <a:stretch>
            <a:fillRect/>
          </a:stretch>
        </p:blipFill>
        <p:spPr>
          <a:xfrm>
            <a:off x="823195" y="1876097"/>
            <a:ext cx="8936795" cy="3787665"/>
          </a:xfrm>
          <a:prstGeom prst="rect">
            <a:avLst/>
          </a:prstGeom>
        </p:spPr>
      </p:pic>
      <p:sp>
        <p:nvSpPr>
          <p:cNvPr id="9" name="CasellaDiTesto 8">
            <a:extLst>
              <a:ext uri="{FF2B5EF4-FFF2-40B4-BE49-F238E27FC236}">
                <a16:creationId xmlns:a16="http://schemas.microsoft.com/office/drawing/2014/main" id="{C4870C22-188B-49B5-A700-7460E3DD7BFB}"/>
              </a:ext>
            </a:extLst>
          </p:cNvPr>
          <p:cNvSpPr txBox="1"/>
          <p:nvPr/>
        </p:nvSpPr>
        <p:spPr>
          <a:xfrm>
            <a:off x="498107" y="5569545"/>
            <a:ext cx="5892362" cy="923330"/>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r>
              <a:rPr lang="it-IT" dirty="0"/>
              <a:t>I° strato della globalizzazione: </a:t>
            </a:r>
            <a:r>
              <a:rPr lang="it-IT" dirty="0">
                <a:solidFill>
                  <a:srgbClr val="0070C0"/>
                </a:solidFill>
              </a:rPr>
              <a:t>commercio di materie prime e prodotti finiti </a:t>
            </a:r>
            <a:r>
              <a:rPr lang="it-IT" dirty="0"/>
              <a:t>e dai corrispondenti </a:t>
            </a:r>
            <a:r>
              <a:rPr lang="it-IT" dirty="0">
                <a:solidFill>
                  <a:srgbClr val="0070C0"/>
                </a:solidFill>
              </a:rPr>
              <a:t>collegamenti finanziari internazionali semplici</a:t>
            </a:r>
            <a:r>
              <a:rPr lang="it-IT" dirty="0"/>
              <a:t>, come i pagamenti transfrontalieri</a:t>
            </a:r>
          </a:p>
        </p:txBody>
      </p:sp>
      <p:sp>
        <p:nvSpPr>
          <p:cNvPr id="10" name="Rettangolo 9">
            <a:extLst>
              <a:ext uri="{FF2B5EF4-FFF2-40B4-BE49-F238E27FC236}">
                <a16:creationId xmlns:a16="http://schemas.microsoft.com/office/drawing/2014/main" id="{9B0690C9-9AD8-45F9-B05F-634D95B35BE6}"/>
              </a:ext>
            </a:extLst>
          </p:cNvPr>
          <p:cNvSpPr/>
          <p:nvPr/>
        </p:nvSpPr>
        <p:spPr>
          <a:xfrm>
            <a:off x="6538748" y="5569545"/>
            <a:ext cx="5108027" cy="1200329"/>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it-IT" dirty="0">
                <a:latin typeface="SegoeUI"/>
              </a:rPr>
              <a:t>II° strato: </a:t>
            </a:r>
            <a:r>
              <a:rPr lang="it-IT" dirty="0">
                <a:solidFill>
                  <a:srgbClr val="0070C0"/>
                </a:solidFill>
                <a:latin typeface="SegoeUI"/>
              </a:rPr>
              <a:t>commercio di beni e servizi intermedi </a:t>
            </a:r>
            <a:r>
              <a:rPr lang="it-IT" dirty="0">
                <a:latin typeface="SegoeUI"/>
              </a:rPr>
              <a:t>derivanti dalla frammentazione della produzione in base all’efficienza dei paesi e dei  corrispondenti </a:t>
            </a:r>
            <a:r>
              <a:rPr lang="it-IT" dirty="0">
                <a:solidFill>
                  <a:srgbClr val="0070C0"/>
                </a:solidFill>
                <a:latin typeface="SegoeUI"/>
              </a:rPr>
              <a:t>sistemi di finanziamento</a:t>
            </a:r>
            <a:endParaRPr lang="it-IT" dirty="0">
              <a:solidFill>
                <a:srgbClr val="0070C0"/>
              </a:solidFill>
            </a:endParaRPr>
          </a:p>
        </p:txBody>
      </p:sp>
      <p:cxnSp>
        <p:nvCxnSpPr>
          <p:cNvPr id="11" name="Connettore 2 10">
            <a:extLst>
              <a:ext uri="{FF2B5EF4-FFF2-40B4-BE49-F238E27FC236}">
                <a16:creationId xmlns:a16="http://schemas.microsoft.com/office/drawing/2014/main" id="{5C6A6CFD-C996-4D3F-8548-8A7766C970D8}"/>
              </a:ext>
            </a:extLst>
          </p:cNvPr>
          <p:cNvCxnSpPr>
            <a:cxnSpLocks/>
          </p:cNvCxnSpPr>
          <p:nvPr/>
        </p:nvCxnSpPr>
        <p:spPr>
          <a:xfrm>
            <a:off x="8086396" y="1448563"/>
            <a:ext cx="0" cy="4215199"/>
          </a:xfrm>
          <a:prstGeom prst="straightConnector1">
            <a:avLst/>
          </a:prstGeom>
          <a:ln w="38100">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ttore diritto 12">
            <a:extLst>
              <a:ext uri="{FF2B5EF4-FFF2-40B4-BE49-F238E27FC236}">
                <a16:creationId xmlns:a16="http://schemas.microsoft.com/office/drawing/2014/main" id="{8F787217-8612-4FD5-B1D2-ABC1D30FFA87}"/>
              </a:ext>
            </a:extLst>
          </p:cNvPr>
          <p:cNvCxnSpPr>
            <a:cxnSpLocks/>
            <a:endCxn id="10" idx="1"/>
          </p:cNvCxnSpPr>
          <p:nvPr/>
        </p:nvCxnSpPr>
        <p:spPr>
          <a:xfrm>
            <a:off x="6538748" y="1912305"/>
            <a:ext cx="0" cy="4257405"/>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CasellaDiTesto 17">
            <a:extLst>
              <a:ext uri="{FF2B5EF4-FFF2-40B4-BE49-F238E27FC236}">
                <a16:creationId xmlns:a16="http://schemas.microsoft.com/office/drawing/2014/main" id="{EF319DF5-B357-4904-9664-922DB13E2B07}"/>
              </a:ext>
            </a:extLst>
          </p:cNvPr>
          <p:cNvSpPr txBox="1"/>
          <p:nvPr/>
        </p:nvSpPr>
        <p:spPr>
          <a:xfrm>
            <a:off x="9896086" y="646387"/>
            <a:ext cx="2160229" cy="4524315"/>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r>
              <a:rPr lang="it-IT" dirty="0"/>
              <a:t>III° strato: utilizzo sempre più frequente delle </a:t>
            </a:r>
            <a:r>
              <a:rPr lang="it-IT" dirty="0">
                <a:solidFill>
                  <a:srgbClr val="0070C0"/>
                </a:solidFill>
              </a:rPr>
              <a:t>transazioni finanziarie per gestire attivamente le posizioni di bilancio </a:t>
            </a:r>
            <a:r>
              <a:rPr lang="it-IT" dirty="0"/>
              <a:t>(oltre a I° e II°) e l’allocazione e la diversificazione dei </a:t>
            </a:r>
            <a:r>
              <a:rPr lang="it-IT" dirty="0">
                <a:solidFill>
                  <a:srgbClr val="0070C0"/>
                </a:solidFill>
              </a:rPr>
              <a:t>risparmi</a:t>
            </a:r>
            <a:r>
              <a:rPr lang="it-IT" dirty="0"/>
              <a:t>, non necessariamente</a:t>
            </a:r>
          </a:p>
          <a:p>
            <a:r>
              <a:rPr lang="it-IT" dirty="0"/>
              <a:t>legati al commercio. </a:t>
            </a:r>
            <a:r>
              <a:rPr lang="it-IT" dirty="0">
                <a:solidFill>
                  <a:srgbClr val="FF0000"/>
                </a:solidFill>
              </a:rPr>
              <a:t>Separazione tra l’apertura</a:t>
            </a:r>
          </a:p>
          <a:p>
            <a:r>
              <a:rPr lang="it-IT" dirty="0">
                <a:solidFill>
                  <a:srgbClr val="FF0000"/>
                </a:solidFill>
              </a:rPr>
              <a:t>reale e finanziaria</a:t>
            </a:r>
            <a:r>
              <a:rPr lang="it-IT" dirty="0"/>
              <a:t>.</a:t>
            </a:r>
          </a:p>
        </p:txBody>
      </p:sp>
      <p:cxnSp>
        <p:nvCxnSpPr>
          <p:cNvPr id="8" name="Connettore 2 7">
            <a:extLst>
              <a:ext uri="{FF2B5EF4-FFF2-40B4-BE49-F238E27FC236}">
                <a16:creationId xmlns:a16="http://schemas.microsoft.com/office/drawing/2014/main" id="{7F09D899-0EAA-46B8-AF7C-69A675274F60}"/>
              </a:ext>
            </a:extLst>
          </p:cNvPr>
          <p:cNvCxnSpPr>
            <a:cxnSpLocks/>
          </p:cNvCxnSpPr>
          <p:nvPr/>
        </p:nvCxnSpPr>
        <p:spPr>
          <a:xfrm rot="5400000">
            <a:off x="6357445" y="5958325"/>
            <a:ext cx="0" cy="41778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9" name="Freccia a destra 18">
            <a:extLst>
              <a:ext uri="{FF2B5EF4-FFF2-40B4-BE49-F238E27FC236}">
                <a16:creationId xmlns:a16="http://schemas.microsoft.com/office/drawing/2014/main" id="{9ACD52AD-A335-4C4D-AB0B-02EE927F2CC6}"/>
              </a:ext>
            </a:extLst>
          </p:cNvPr>
          <p:cNvSpPr/>
          <p:nvPr/>
        </p:nvSpPr>
        <p:spPr>
          <a:xfrm>
            <a:off x="9670571" y="2089531"/>
            <a:ext cx="262025" cy="25619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21" name="Rettangolo 20">
            <a:extLst>
              <a:ext uri="{FF2B5EF4-FFF2-40B4-BE49-F238E27FC236}">
                <a16:creationId xmlns:a16="http://schemas.microsoft.com/office/drawing/2014/main" id="{2B578DCF-93D2-476E-8BE0-2FC40A563C35}"/>
              </a:ext>
            </a:extLst>
          </p:cNvPr>
          <p:cNvSpPr/>
          <p:nvPr/>
        </p:nvSpPr>
        <p:spPr>
          <a:xfrm>
            <a:off x="8356389" y="3490622"/>
            <a:ext cx="978442" cy="4352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400" dirty="0"/>
              <a:t>20</a:t>
            </a:r>
            <a:r>
              <a:rPr lang="it-IT" sz="1400" dirty="0">
                <a:latin typeface="Cambria Math" panose="02040503050406030204" pitchFamily="18" charset="0"/>
                <a:ea typeface="Cambria Math" panose="02040503050406030204" pitchFamily="18" charset="0"/>
              </a:rPr>
              <a:t>⇒</a:t>
            </a:r>
          </a:p>
          <a:p>
            <a:pPr algn="ctr"/>
            <a:r>
              <a:rPr lang="it-IT" sz="1400" dirty="0">
                <a:latin typeface="Cambria Math" panose="02040503050406030204" pitchFamily="18" charset="0"/>
                <a:ea typeface="Cambria Math" panose="02040503050406030204" pitchFamily="18" charset="0"/>
              </a:rPr>
              <a:t>≈ 30%</a:t>
            </a:r>
            <a:endParaRPr lang="it-IT" sz="1400" dirty="0"/>
          </a:p>
        </p:txBody>
      </p:sp>
      <p:sp>
        <p:nvSpPr>
          <p:cNvPr id="22" name="Segnaposto numero diapositiva 21">
            <a:extLst>
              <a:ext uri="{FF2B5EF4-FFF2-40B4-BE49-F238E27FC236}">
                <a16:creationId xmlns:a16="http://schemas.microsoft.com/office/drawing/2014/main" id="{D2E674CB-24DE-4CF3-9BC0-FA84FDD6A81E}"/>
              </a:ext>
            </a:extLst>
          </p:cNvPr>
          <p:cNvSpPr>
            <a:spLocks noGrp="1"/>
          </p:cNvSpPr>
          <p:nvPr>
            <p:ph type="sldNum" sz="quarter" idx="12"/>
          </p:nvPr>
        </p:nvSpPr>
        <p:spPr/>
        <p:txBody>
          <a:bodyPr/>
          <a:lstStyle/>
          <a:p>
            <a:fld id="{5BE346A1-DB03-4F8F-90BA-1CC82BDA6D99}" type="slidenum">
              <a:rPr lang="it-IT" smtClean="0"/>
              <a:t>5</a:t>
            </a:fld>
            <a:endParaRPr lang="it-IT"/>
          </a:p>
        </p:txBody>
      </p:sp>
      <p:sp>
        <p:nvSpPr>
          <p:cNvPr id="23" name="CasellaDiTesto 22">
            <a:extLst>
              <a:ext uri="{FF2B5EF4-FFF2-40B4-BE49-F238E27FC236}">
                <a16:creationId xmlns:a16="http://schemas.microsoft.com/office/drawing/2014/main" id="{E1490ED4-E005-4F22-812C-9C2671EC32CD}"/>
              </a:ext>
            </a:extLst>
          </p:cNvPr>
          <p:cNvSpPr txBox="1"/>
          <p:nvPr/>
        </p:nvSpPr>
        <p:spPr>
          <a:xfrm>
            <a:off x="498108" y="1448563"/>
            <a:ext cx="2286868" cy="369332"/>
          </a:xfrm>
          <a:prstGeom prst="rect">
            <a:avLst/>
          </a:prstGeom>
          <a:noFill/>
        </p:spPr>
        <p:txBody>
          <a:bodyPr wrap="square" rtlCol="0">
            <a:spAutoFit/>
          </a:bodyPr>
          <a:lstStyle/>
          <a:p>
            <a:r>
              <a:rPr lang="it-IT" dirty="0"/>
              <a:t>Tratto da </a:t>
            </a:r>
            <a:r>
              <a:rPr lang="it-IT" dirty="0">
                <a:hlinkClick r:id="rId3"/>
              </a:rPr>
              <a:t>WEF</a:t>
            </a:r>
            <a:r>
              <a:rPr lang="it-IT" dirty="0"/>
              <a:t>, 2019</a:t>
            </a:r>
          </a:p>
        </p:txBody>
      </p:sp>
    </p:spTree>
    <p:extLst>
      <p:ext uri="{BB962C8B-B14F-4D97-AF65-F5344CB8AC3E}">
        <p14:creationId xmlns:p14="http://schemas.microsoft.com/office/powerpoint/2010/main" val="2788169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1000"/>
                                        <p:tgtEl>
                                          <p:spTgt spid="19"/>
                                        </p:tgtEl>
                                      </p:cBhvr>
                                    </p:animEffect>
                                    <p:anim calcmode="lin" valueType="num">
                                      <p:cBhvr>
                                        <p:cTn id="37" dur="1000" fill="hold"/>
                                        <p:tgtEl>
                                          <p:spTgt spid="19"/>
                                        </p:tgtEl>
                                        <p:attrNameLst>
                                          <p:attrName>ppt_x</p:attrName>
                                        </p:attrNameLst>
                                      </p:cBhvr>
                                      <p:tavLst>
                                        <p:tav tm="0">
                                          <p:val>
                                            <p:strVal val="#ppt_x"/>
                                          </p:val>
                                        </p:tav>
                                        <p:tav tm="100000">
                                          <p:val>
                                            <p:strVal val="#ppt_x"/>
                                          </p:val>
                                        </p:tav>
                                      </p:tavLst>
                                    </p:anim>
                                    <p:anim calcmode="lin" valueType="num">
                                      <p:cBhvr>
                                        <p:cTn id="38" dur="1000" fill="hold"/>
                                        <p:tgtEl>
                                          <p:spTgt spid="1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8"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EE55A91-746D-413E-958D-375E58A9F476}"/>
              </a:ext>
            </a:extLst>
          </p:cNvPr>
          <p:cNvSpPr>
            <a:spLocks noGrp="1"/>
          </p:cNvSpPr>
          <p:nvPr>
            <p:ph type="title"/>
          </p:nvPr>
        </p:nvSpPr>
        <p:spPr>
          <a:xfrm>
            <a:off x="838200" y="365125"/>
            <a:ext cx="4318221" cy="1325563"/>
          </a:xfrm>
        </p:spPr>
        <p:txBody>
          <a:bodyPr>
            <a:normAutofit fontScale="90000"/>
          </a:bodyPr>
          <a:lstStyle/>
          <a:p>
            <a:r>
              <a:rPr lang="it-IT" dirty="0"/>
              <a:t>Gli stadi e gli strati della globalizzazione</a:t>
            </a:r>
          </a:p>
        </p:txBody>
      </p:sp>
      <p:pic>
        <p:nvPicPr>
          <p:cNvPr id="3" name="Immagine 2">
            <a:extLst>
              <a:ext uri="{FF2B5EF4-FFF2-40B4-BE49-F238E27FC236}">
                <a16:creationId xmlns:a16="http://schemas.microsoft.com/office/drawing/2014/main" id="{BD011321-B8D2-448D-B342-CE22EA9BD876}"/>
              </a:ext>
            </a:extLst>
          </p:cNvPr>
          <p:cNvPicPr>
            <a:picLocks noChangeAspect="1"/>
          </p:cNvPicPr>
          <p:nvPr/>
        </p:nvPicPr>
        <p:blipFill>
          <a:blip r:embed="rId2"/>
          <a:stretch>
            <a:fillRect/>
          </a:stretch>
        </p:blipFill>
        <p:spPr>
          <a:xfrm>
            <a:off x="5156421" y="-20158"/>
            <a:ext cx="6423263" cy="6790939"/>
          </a:xfrm>
          <a:prstGeom prst="rect">
            <a:avLst/>
          </a:prstGeom>
        </p:spPr>
      </p:pic>
      <p:sp>
        <p:nvSpPr>
          <p:cNvPr id="4" name="Rettangolo 3">
            <a:extLst>
              <a:ext uri="{FF2B5EF4-FFF2-40B4-BE49-F238E27FC236}">
                <a16:creationId xmlns:a16="http://schemas.microsoft.com/office/drawing/2014/main" id="{D6F33C5D-CD69-49FE-ABCB-EFA35D17DC67}"/>
              </a:ext>
            </a:extLst>
          </p:cNvPr>
          <p:cNvSpPr/>
          <p:nvPr/>
        </p:nvSpPr>
        <p:spPr>
          <a:xfrm>
            <a:off x="182617" y="2166132"/>
            <a:ext cx="5311666" cy="3539430"/>
          </a:xfrm>
          <a:prstGeom prst="rect">
            <a:avLst/>
          </a:prstGeom>
        </p:spPr>
        <p:txBody>
          <a:bodyPr wrap="square">
            <a:spAutoFit/>
          </a:bodyPr>
          <a:lstStyle/>
          <a:p>
            <a:r>
              <a:rPr lang="it-IT" sz="1600" b="1" u="sng" dirty="0">
                <a:solidFill>
                  <a:srgbClr val="0070C0"/>
                </a:solidFill>
                <a:latin typeface="SegoeUI"/>
              </a:rPr>
              <a:t>I° strato di globalizzazione</a:t>
            </a:r>
          </a:p>
          <a:p>
            <a:r>
              <a:rPr lang="it-IT" sz="1600" dirty="0">
                <a:latin typeface="SegoeUI"/>
              </a:rPr>
              <a:t>Il commercio si realizza tramite </a:t>
            </a:r>
            <a:r>
              <a:rPr lang="it-IT" sz="1600" b="1" dirty="0">
                <a:latin typeface="SegoeUI"/>
              </a:rPr>
              <a:t>pagamenti internazionali</a:t>
            </a:r>
            <a:r>
              <a:rPr lang="it-IT" sz="1600" dirty="0">
                <a:latin typeface="SegoeUI"/>
              </a:rPr>
              <a:t>, che includono quasi sempre </a:t>
            </a:r>
            <a:r>
              <a:rPr lang="it-IT" sz="1600" b="1" dirty="0">
                <a:latin typeface="SegoeUI"/>
              </a:rPr>
              <a:t>contrattazioni valutarie</a:t>
            </a:r>
            <a:r>
              <a:rPr lang="it-IT" sz="1600" dirty="0">
                <a:latin typeface="SegoeUI"/>
              </a:rPr>
              <a:t>. </a:t>
            </a:r>
          </a:p>
          <a:p>
            <a:r>
              <a:rPr lang="it-IT" sz="1600" dirty="0">
                <a:latin typeface="SegoeUI"/>
              </a:rPr>
              <a:t>I pagamenti commerciali sono generalmente denominati in una </a:t>
            </a:r>
            <a:r>
              <a:rPr lang="it-IT" sz="1600" b="1" dirty="0">
                <a:latin typeface="SegoeUI"/>
              </a:rPr>
              <a:t>valuta internazionale</a:t>
            </a:r>
            <a:r>
              <a:rPr lang="it-IT" sz="1600" dirty="0">
                <a:latin typeface="SegoeUI"/>
              </a:rPr>
              <a:t>: abbiamo già visto che </a:t>
            </a:r>
            <a:r>
              <a:rPr lang="it-IT" dirty="0"/>
              <a:t>circa metà di tutti gli scambi internazionali è fatturato in dollari USA e quasi un quarto in euro. </a:t>
            </a:r>
          </a:p>
          <a:p>
            <a:r>
              <a:rPr lang="it-IT" dirty="0"/>
              <a:t>le transazioni internazionali necessitano di tempo per essere finalizzate, esse richiedono un finanziamento supplementare. Il </a:t>
            </a:r>
            <a:r>
              <a:rPr lang="it-IT" b="1" dirty="0"/>
              <a:t>finanziamento commerciale delle banche</a:t>
            </a:r>
            <a:r>
              <a:rPr lang="it-IT" dirty="0"/>
              <a:t> facilita circa un terzo del commercio internazionale.</a:t>
            </a:r>
            <a:endParaRPr lang="it-IT" sz="1600" dirty="0"/>
          </a:p>
        </p:txBody>
      </p:sp>
      <p:sp>
        <p:nvSpPr>
          <p:cNvPr id="11" name="Segnaposto numero diapositiva 10">
            <a:extLst>
              <a:ext uri="{FF2B5EF4-FFF2-40B4-BE49-F238E27FC236}">
                <a16:creationId xmlns:a16="http://schemas.microsoft.com/office/drawing/2014/main" id="{E5443771-0A53-4783-94A1-F1C3B1B6BF17}"/>
              </a:ext>
            </a:extLst>
          </p:cNvPr>
          <p:cNvSpPr>
            <a:spLocks noGrp="1"/>
          </p:cNvSpPr>
          <p:nvPr>
            <p:ph type="sldNum" sz="quarter" idx="12"/>
          </p:nvPr>
        </p:nvSpPr>
        <p:spPr/>
        <p:txBody>
          <a:bodyPr/>
          <a:lstStyle/>
          <a:p>
            <a:fld id="{5BE346A1-DB03-4F8F-90BA-1CC82BDA6D99}" type="slidenum">
              <a:rPr lang="it-IT" smtClean="0"/>
              <a:t>6</a:t>
            </a:fld>
            <a:endParaRPr lang="it-IT"/>
          </a:p>
        </p:txBody>
      </p:sp>
    </p:spTree>
    <p:extLst>
      <p:ext uri="{BB962C8B-B14F-4D97-AF65-F5344CB8AC3E}">
        <p14:creationId xmlns:p14="http://schemas.microsoft.com/office/powerpoint/2010/main" val="4203586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E2142A-13EF-4394-95B3-81DED50FD786}"/>
              </a:ext>
            </a:extLst>
          </p:cNvPr>
          <p:cNvSpPr>
            <a:spLocks noGrp="1"/>
          </p:cNvSpPr>
          <p:nvPr>
            <p:ph type="title"/>
          </p:nvPr>
        </p:nvSpPr>
        <p:spPr/>
        <p:txBody>
          <a:bodyPr/>
          <a:lstStyle/>
          <a:p>
            <a:r>
              <a:rPr lang="it-IT" dirty="0"/>
              <a:t>Il secondo e terzo strato della globalizzazione</a:t>
            </a:r>
          </a:p>
        </p:txBody>
      </p:sp>
      <p:sp>
        <p:nvSpPr>
          <p:cNvPr id="3" name="Rettangolo 2">
            <a:extLst>
              <a:ext uri="{FF2B5EF4-FFF2-40B4-BE49-F238E27FC236}">
                <a16:creationId xmlns:a16="http://schemas.microsoft.com/office/drawing/2014/main" id="{B0D5BFD6-6964-4B5E-942A-532BBD026938}"/>
              </a:ext>
            </a:extLst>
          </p:cNvPr>
          <p:cNvSpPr/>
          <p:nvPr/>
        </p:nvSpPr>
        <p:spPr>
          <a:xfrm>
            <a:off x="281152" y="1963174"/>
            <a:ext cx="6096000" cy="4031873"/>
          </a:xfrm>
          <a:prstGeom prst="rect">
            <a:avLst/>
          </a:prstGeom>
        </p:spPr>
        <p:txBody>
          <a:bodyPr>
            <a:spAutoFit/>
          </a:bodyPr>
          <a:lstStyle/>
          <a:p>
            <a:r>
              <a:rPr lang="it-IT" sz="1600" dirty="0">
                <a:latin typeface="SegoeUI"/>
              </a:rPr>
              <a:t>Nel </a:t>
            </a:r>
            <a:r>
              <a:rPr lang="it-IT" sz="1600" b="1" u="sng" dirty="0">
                <a:solidFill>
                  <a:srgbClr val="0070C0"/>
                </a:solidFill>
                <a:latin typeface="SegoeUI"/>
              </a:rPr>
              <a:t>secondo strato di globalizzazione</a:t>
            </a:r>
            <a:r>
              <a:rPr lang="it-IT" sz="1600" dirty="0">
                <a:latin typeface="SegoeUI"/>
              </a:rPr>
              <a:t>, i collegamenti finanziari internazionali supportano una specializzazione di grado più elevato del commercio e della produzione, in particolare per quanto riguarda il </a:t>
            </a:r>
            <a:r>
              <a:rPr lang="it-IT" sz="1600" dirty="0">
                <a:solidFill>
                  <a:srgbClr val="FF0000"/>
                </a:solidFill>
                <a:latin typeface="SegoeUI"/>
              </a:rPr>
              <a:t>commercio di beni intermedi</a:t>
            </a:r>
            <a:r>
              <a:rPr lang="it-IT" sz="1600" dirty="0">
                <a:latin typeface="SegoeUI"/>
              </a:rPr>
              <a:t>. </a:t>
            </a:r>
          </a:p>
          <a:p>
            <a:r>
              <a:rPr lang="it-IT" sz="1600" dirty="0">
                <a:latin typeface="SegoeUI"/>
              </a:rPr>
              <a:t>La produzione può avvenire tramite la detenzione di attività operative estere costituite da </a:t>
            </a:r>
            <a:r>
              <a:rPr lang="it-IT" sz="1600" b="1" dirty="0">
                <a:latin typeface="SegoeUI"/>
              </a:rPr>
              <a:t>investimenti diretti esteri </a:t>
            </a:r>
            <a:r>
              <a:rPr lang="it-IT" sz="1600" dirty="0">
                <a:latin typeface="SegoeUI"/>
              </a:rPr>
              <a:t>(IDE), </a:t>
            </a:r>
            <a:r>
              <a:rPr lang="it-IT" sz="1600" b="1" dirty="0">
                <a:latin typeface="SegoeUI"/>
              </a:rPr>
              <a:t>l’esternalizzazione verso società estere </a:t>
            </a:r>
            <a:r>
              <a:rPr lang="it-IT" sz="1600" dirty="0">
                <a:latin typeface="SegoeUI"/>
              </a:rPr>
              <a:t>o una produzione segmentata in una </a:t>
            </a:r>
            <a:r>
              <a:rPr lang="it-IT" sz="1600" b="1" dirty="0">
                <a:latin typeface="SegoeUI"/>
              </a:rPr>
              <a:t>catena di valore mondiale </a:t>
            </a:r>
            <a:r>
              <a:rPr lang="it-IT" sz="1600" dirty="0">
                <a:latin typeface="SegoeUI"/>
              </a:rPr>
              <a:t>(CVM). </a:t>
            </a:r>
            <a:r>
              <a:rPr lang="it-IT" dirty="0"/>
              <a:t>Gli investimenti collegati alle CVM possono richiedere </a:t>
            </a:r>
            <a:r>
              <a:rPr lang="it-IT" dirty="0">
                <a:solidFill>
                  <a:srgbClr val="0070C0"/>
                </a:solidFill>
              </a:rPr>
              <a:t>finanziamenti transfrontalieri, spesso in valuta estera</a:t>
            </a:r>
            <a:r>
              <a:rPr lang="it-IT" dirty="0"/>
              <a:t>. E catene di produzione più lunghe potrebbero implicare </a:t>
            </a:r>
            <a:r>
              <a:rPr lang="it-IT" dirty="0">
                <a:solidFill>
                  <a:srgbClr val="0070C0"/>
                </a:solidFill>
              </a:rPr>
              <a:t>più capitale circolante e maggiori esposizioni in valuta estera</a:t>
            </a:r>
            <a:r>
              <a:rPr lang="it-IT" dirty="0"/>
              <a:t>. </a:t>
            </a:r>
            <a:r>
              <a:rPr lang="it-IT" u="sng" dirty="0"/>
              <a:t>La finanza può promuovere il commercio riducendo questi rischi</a:t>
            </a:r>
            <a:r>
              <a:rPr lang="it-IT" dirty="0"/>
              <a:t>, per esempio attraverso i </a:t>
            </a:r>
            <a:r>
              <a:rPr lang="it-IT" dirty="0">
                <a:solidFill>
                  <a:srgbClr val="0070C0"/>
                </a:solidFill>
              </a:rPr>
              <a:t>derivati</a:t>
            </a:r>
            <a:r>
              <a:rPr lang="it-IT" dirty="0"/>
              <a:t> o </a:t>
            </a:r>
            <a:r>
              <a:rPr lang="it-IT" dirty="0">
                <a:solidFill>
                  <a:srgbClr val="0070C0"/>
                </a:solidFill>
              </a:rPr>
              <a:t>l’erogazione di prestiti in valuta estera</a:t>
            </a:r>
            <a:r>
              <a:rPr lang="it-IT" dirty="0"/>
              <a:t> per compensare i flussi di reddito corrispondenti.</a:t>
            </a:r>
            <a:endParaRPr lang="it-IT" sz="1600" dirty="0"/>
          </a:p>
        </p:txBody>
      </p:sp>
      <p:sp>
        <p:nvSpPr>
          <p:cNvPr id="4" name="Rettangolo 3">
            <a:extLst>
              <a:ext uri="{FF2B5EF4-FFF2-40B4-BE49-F238E27FC236}">
                <a16:creationId xmlns:a16="http://schemas.microsoft.com/office/drawing/2014/main" id="{E00CCE27-829E-4249-87E0-9412C5C8562A}"/>
              </a:ext>
            </a:extLst>
          </p:cNvPr>
          <p:cNvSpPr/>
          <p:nvPr/>
        </p:nvSpPr>
        <p:spPr>
          <a:xfrm>
            <a:off x="6246819" y="1963174"/>
            <a:ext cx="5705804" cy="4524315"/>
          </a:xfrm>
          <a:prstGeom prst="rect">
            <a:avLst/>
          </a:prstGeom>
        </p:spPr>
        <p:txBody>
          <a:bodyPr wrap="square">
            <a:spAutoFit/>
          </a:bodyPr>
          <a:lstStyle/>
          <a:p>
            <a:r>
              <a:rPr lang="it-IT" dirty="0">
                <a:latin typeface="SegoeUI"/>
              </a:rPr>
              <a:t>Il </a:t>
            </a:r>
            <a:r>
              <a:rPr lang="it-IT" b="1" u="sng" dirty="0">
                <a:solidFill>
                  <a:srgbClr val="0070C0"/>
                </a:solidFill>
                <a:latin typeface="SegoeUI"/>
              </a:rPr>
              <a:t>terzo strato di globalizzazione </a:t>
            </a:r>
            <a:r>
              <a:rPr lang="it-IT" dirty="0">
                <a:latin typeface="SegoeUI"/>
              </a:rPr>
              <a:t>è caratterizzato da </a:t>
            </a:r>
            <a:r>
              <a:rPr lang="it-IT" b="1" dirty="0">
                <a:latin typeface="SegoeUI"/>
              </a:rPr>
              <a:t>legami finanziari intricati </a:t>
            </a:r>
            <a:r>
              <a:rPr lang="it-IT" dirty="0">
                <a:latin typeface="SegoeUI"/>
              </a:rPr>
              <a:t>condotti unicamente a </a:t>
            </a:r>
            <a:r>
              <a:rPr lang="it-IT" dirty="0">
                <a:solidFill>
                  <a:srgbClr val="0070C0"/>
                </a:solidFill>
                <a:latin typeface="SegoeUI"/>
              </a:rPr>
              <a:t>scopi finanziari</a:t>
            </a:r>
            <a:r>
              <a:rPr lang="it-IT" dirty="0">
                <a:latin typeface="SegoeUI"/>
              </a:rPr>
              <a:t>. Questo strato si basa sugli altri due, in quanto gli scambi hanno generato le </a:t>
            </a:r>
            <a:r>
              <a:rPr lang="it-IT" dirty="0">
                <a:solidFill>
                  <a:srgbClr val="FF0000"/>
                </a:solidFill>
                <a:latin typeface="SegoeUI"/>
              </a:rPr>
              <a:t>consistenze di attività e passività che devono essere gestite finanziariamente</a:t>
            </a:r>
            <a:r>
              <a:rPr lang="it-IT" dirty="0">
                <a:latin typeface="SegoeUI"/>
              </a:rPr>
              <a:t>. Più in generale, </a:t>
            </a:r>
            <a:r>
              <a:rPr lang="it-IT" dirty="0">
                <a:solidFill>
                  <a:srgbClr val="0070C0"/>
                </a:solidFill>
                <a:latin typeface="SegoeUI"/>
              </a:rPr>
              <a:t>la domanda e l’offerta di prodotti e servizi finanziari più sofisticati aumenta con la ricchezza delle aziende e delle famiglie</a:t>
            </a:r>
            <a:r>
              <a:rPr lang="it-IT" dirty="0">
                <a:latin typeface="SegoeUI"/>
              </a:rPr>
              <a:t> </a:t>
            </a:r>
            <a:r>
              <a:rPr lang="it-IT" dirty="0"/>
              <a:t>(grafico VI.1, diagramma centrale)</a:t>
            </a:r>
            <a:r>
              <a:rPr lang="it-IT" dirty="0">
                <a:latin typeface="SegoeUI"/>
              </a:rPr>
              <a:t>. </a:t>
            </a:r>
          </a:p>
          <a:p>
            <a:r>
              <a:rPr lang="it-IT" dirty="0">
                <a:latin typeface="Segoe UI" panose="020B0502040204020203" pitchFamily="34" charset="0"/>
                <a:cs typeface="Segoe UI" panose="020B0502040204020203" pitchFamily="34" charset="0"/>
              </a:rPr>
              <a:t>le posizioni estere attive e passive lorde aumentano molto di più delle posizioni nette, il che rivela la natura più indipendente dei legami finanziari: </a:t>
            </a:r>
            <a:r>
              <a:rPr lang="it-IT" u="sng" dirty="0">
                <a:latin typeface="Segoe UI" panose="020B0502040204020203" pitchFamily="34" charset="0"/>
                <a:cs typeface="Segoe UI" panose="020B0502040204020203" pitchFamily="34" charset="0"/>
              </a:rPr>
              <a:t>l’apertura finanziaria ha sostanzialmente sopravanzato quella reale a partire dalla fine degli anni ottanta</a:t>
            </a:r>
            <a:r>
              <a:rPr lang="it-IT" dirty="0">
                <a:latin typeface="Segoe UI" panose="020B0502040204020203" pitchFamily="34" charset="0"/>
                <a:cs typeface="Segoe UI" panose="020B0502040204020203" pitchFamily="34" charset="0"/>
              </a:rPr>
              <a:t>, in particolare nelle economie avanzate (grafico VI.1, diagramma di destra).</a:t>
            </a:r>
          </a:p>
        </p:txBody>
      </p:sp>
      <p:sp>
        <p:nvSpPr>
          <p:cNvPr id="5" name="Segnaposto numero diapositiva 4">
            <a:extLst>
              <a:ext uri="{FF2B5EF4-FFF2-40B4-BE49-F238E27FC236}">
                <a16:creationId xmlns:a16="http://schemas.microsoft.com/office/drawing/2014/main" id="{240C9EFC-CE8F-4949-B0B6-F9D25EA4B8E5}"/>
              </a:ext>
            </a:extLst>
          </p:cNvPr>
          <p:cNvSpPr>
            <a:spLocks noGrp="1"/>
          </p:cNvSpPr>
          <p:nvPr>
            <p:ph type="sldNum" sz="quarter" idx="12"/>
          </p:nvPr>
        </p:nvSpPr>
        <p:spPr/>
        <p:txBody>
          <a:bodyPr/>
          <a:lstStyle/>
          <a:p>
            <a:fld id="{5BE346A1-DB03-4F8F-90BA-1CC82BDA6D99}" type="slidenum">
              <a:rPr lang="it-IT" smtClean="0"/>
              <a:t>7</a:t>
            </a:fld>
            <a:endParaRPr lang="it-IT"/>
          </a:p>
        </p:txBody>
      </p:sp>
    </p:spTree>
    <p:extLst>
      <p:ext uri="{BB962C8B-B14F-4D97-AF65-F5344CB8AC3E}">
        <p14:creationId xmlns:p14="http://schemas.microsoft.com/office/powerpoint/2010/main" val="2872412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A42A6F32-E5E4-49FE-9328-F98BE07B2741}"/>
              </a:ext>
            </a:extLst>
          </p:cNvPr>
          <p:cNvSpPr>
            <a:spLocks noGrp="1"/>
          </p:cNvSpPr>
          <p:nvPr>
            <p:ph type="title"/>
          </p:nvPr>
        </p:nvSpPr>
        <p:spPr>
          <a:xfrm>
            <a:off x="838200" y="365126"/>
            <a:ext cx="10515600" cy="596572"/>
          </a:xfrm>
        </p:spPr>
        <p:txBody>
          <a:bodyPr>
            <a:normAutofit/>
          </a:bodyPr>
          <a:lstStyle/>
          <a:p>
            <a:r>
              <a:rPr lang="it-IT" sz="3600" dirty="0"/>
              <a:t>Le evoluzioni dell’apertura commerciale e finanziaria</a:t>
            </a:r>
          </a:p>
        </p:txBody>
      </p:sp>
      <p:sp>
        <p:nvSpPr>
          <p:cNvPr id="4" name="Rettangolo 3">
            <a:extLst>
              <a:ext uri="{FF2B5EF4-FFF2-40B4-BE49-F238E27FC236}">
                <a16:creationId xmlns:a16="http://schemas.microsoft.com/office/drawing/2014/main" id="{9507470C-38F2-4AD5-BCDA-2FC91FB246A1}"/>
              </a:ext>
            </a:extLst>
          </p:cNvPr>
          <p:cNvSpPr/>
          <p:nvPr/>
        </p:nvSpPr>
        <p:spPr>
          <a:xfrm>
            <a:off x="3040631" y="6381672"/>
            <a:ext cx="5400517" cy="369332"/>
          </a:xfrm>
          <a:prstGeom prst="rect">
            <a:avLst/>
          </a:prstGeom>
        </p:spPr>
        <p:txBody>
          <a:bodyPr wrap="none">
            <a:spAutoFit/>
          </a:bodyPr>
          <a:lstStyle/>
          <a:p>
            <a:r>
              <a:rPr lang="it-IT" dirty="0">
                <a:hlinkClick r:id="rId2"/>
              </a:rPr>
              <a:t>https://www.bis.org/publ/arpdf/ar2017_6_it.pdf</a:t>
            </a:r>
            <a:r>
              <a:rPr lang="it-IT" dirty="0"/>
              <a:t> pag. 3</a:t>
            </a:r>
          </a:p>
        </p:txBody>
      </p:sp>
      <p:pic>
        <p:nvPicPr>
          <p:cNvPr id="6" name="Immagine 5">
            <a:extLst>
              <a:ext uri="{FF2B5EF4-FFF2-40B4-BE49-F238E27FC236}">
                <a16:creationId xmlns:a16="http://schemas.microsoft.com/office/drawing/2014/main" id="{E5A63E44-C8CD-4D2A-852C-BCAF8A26E743}"/>
              </a:ext>
            </a:extLst>
          </p:cNvPr>
          <p:cNvPicPr>
            <a:picLocks noChangeAspect="1"/>
          </p:cNvPicPr>
          <p:nvPr/>
        </p:nvPicPr>
        <p:blipFill>
          <a:blip r:embed="rId3"/>
          <a:stretch>
            <a:fillRect/>
          </a:stretch>
        </p:blipFill>
        <p:spPr>
          <a:xfrm>
            <a:off x="2091558" y="1052023"/>
            <a:ext cx="6969673" cy="5154073"/>
          </a:xfrm>
          <a:prstGeom prst="rect">
            <a:avLst/>
          </a:prstGeom>
        </p:spPr>
      </p:pic>
      <p:sp>
        <p:nvSpPr>
          <p:cNvPr id="7" name="CasellaDiTesto 6">
            <a:extLst>
              <a:ext uri="{FF2B5EF4-FFF2-40B4-BE49-F238E27FC236}">
                <a16:creationId xmlns:a16="http://schemas.microsoft.com/office/drawing/2014/main" id="{F84BB8DF-632A-479A-88CD-5EAB1F675C65}"/>
              </a:ext>
            </a:extLst>
          </p:cNvPr>
          <p:cNvSpPr txBox="1"/>
          <p:nvPr/>
        </p:nvSpPr>
        <p:spPr>
          <a:xfrm>
            <a:off x="559676" y="4806512"/>
            <a:ext cx="1269124" cy="830997"/>
          </a:xfrm>
          <a:prstGeom prst="rect">
            <a:avLst/>
          </a:prstGeom>
          <a:noFill/>
        </p:spPr>
        <p:txBody>
          <a:bodyPr wrap="square" rtlCol="0">
            <a:spAutoFit/>
          </a:bodyPr>
          <a:lstStyle/>
          <a:p>
            <a:r>
              <a:rPr lang="it-IT" sz="1600" i="1" dirty="0">
                <a:solidFill>
                  <a:schemeClr val="accent2">
                    <a:lumMod val="75000"/>
                  </a:schemeClr>
                </a:solidFill>
              </a:rPr>
              <a:t>Economie Avanzate (</a:t>
            </a:r>
            <a:r>
              <a:rPr lang="it-IT" sz="1600" b="1" i="1" dirty="0">
                <a:solidFill>
                  <a:schemeClr val="accent2">
                    <a:lumMod val="75000"/>
                  </a:schemeClr>
                </a:solidFill>
              </a:rPr>
              <a:t>EA</a:t>
            </a:r>
            <a:r>
              <a:rPr lang="it-IT" sz="1600" i="1" dirty="0">
                <a:solidFill>
                  <a:schemeClr val="accent2">
                    <a:lumMod val="75000"/>
                  </a:schemeClr>
                </a:solidFill>
              </a:rPr>
              <a:t>)</a:t>
            </a:r>
          </a:p>
        </p:txBody>
      </p:sp>
      <p:sp>
        <p:nvSpPr>
          <p:cNvPr id="8" name="CasellaDiTesto 7">
            <a:extLst>
              <a:ext uri="{FF2B5EF4-FFF2-40B4-BE49-F238E27FC236}">
                <a16:creationId xmlns:a16="http://schemas.microsoft.com/office/drawing/2014/main" id="{B73D1AFD-B094-4AA9-A4AC-C9690DD61135}"/>
              </a:ext>
            </a:extLst>
          </p:cNvPr>
          <p:cNvSpPr txBox="1"/>
          <p:nvPr/>
        </p:nvSpPr>
        <p:spPr>
          <a:xfrm>
            <a:off x="9528941" y="4806512"/>
            <a:ext cx="1269124" cy="830997"/>
          </a:xfrm>
          <a:prstGeom prst="rect">
            <a:avLst/>
          </a:prstGeom>
          <a:noFill/>
        </p:spPr>
        <p:txBody>
          <a:bodyPr wrap="square" rtlCol="0">
            <a:spAutoFit/>
          </a:bodyPr>
          <a:lstStyle/>
          <a:p>
            <a:r>
              <a:rPr lang="it-IT" sz="1600" i="1" dirty="0">
                <a:solidFill>
                  <a:srgbClr val="0070C0"/>
                </a:solidFill>
              </a:rPr>
              <a:t>Economie Emergenti (</a:t>
            </a:r>
            <a:r>
              <a:rPr lang="it-IT" sz="1600" b="1" i="1" dirty="0">
                <a:solidFill>
                  <a:srgbClr val="0070C0"/>
                </a:solidFill>
              </a:rPr>
              <a:t>EME</a:t>
            </a:r>
            <a:r>
              <a:rPr lang="it-IT" sz="1600" i="1" dirty="0">
                <a:solidFill>
                  <a:srgbClr val="0070C0"/>
                </a:solidFill>
              </a:rPr>
              <a:t>)</a:t>
            </a:r>
          </a:p>
        </p:txBody>
      </p:sp>
      <p:sp>
        <p:nvSpPr>
          <p:cNvPr id="9" name="Rettangolo 8">
            <a:extLst>
              <a:ext uri="{FF2B5EF4-FFF2-40B4-BE49-F238E27FC236}">
                <a16:creationId xmlns:a16="http://schemas.microsoft.com/office/drawing/2014/main" id="{DFD7DE16-7973-4302-8EC8-26DA498796EC}"/>
              </a:ext>
            </a:extLst>
          </p:cNvPr>
          <p:cNvSpPr/>
          <p:nvPr/>
        </p:nvSpPr>
        <p:spPr>
          <a:xfrm>
            <a:off x="2091558" y="5289331"/>
            <a:ext cx="198383" cy="20495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Rettangolo 9">
            <a:extLst>
              <a:ext uri="{FF2B5EF4-FFF2-40B4-BE49-F238E27FC236}">
                <a16:creationId xmlns:a16="http://schemas.microsoft.com/office/drawing/2014/main" id="{0FFC3869-027C-475C-A2BB-98059DE8A635}"/>
              </a:ext>
            </a:extLst>
          </p:cNvPr>
          <p:cNvSpPr/>
          <p:nvPr/>
        </p:nvSpPr>
        <p:spPr>
          <a:xfrm>
            <a:off x="6571593" y="5289331"/>
            <a:ext cx="270642" cy="204952"/>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mc:AlternateContent xmlns:mc="http://schemas.openxmlformats.org/markup-compatibility/2006" xmlns:p14="http://schemas.microsoft.com/office/powerpoint/2010/main">
        <mc:Choice Requires="p14">
          <p:contentPart p14:bwMode="auto" r:id="rId4">
            <p14:nvContentPartPr>
              <p14:cNvPr id="11" name="Input penna 10">
                <a:extLst>
                  <a:ext uri="{FF2B5EF4-FFF2-40B4-BE49-F238E27FC236}">
                    <a16:creationId xmlns:a16="http://schemas.microsoft.com/office/drawing/2014/main" id="{F9E1017A-929E-4FF1-9114-6DC1A892C7A0}"/>
                  </a:ext>
                </a:extLst>
              </p14:cNvPr>
              <p14:cNvContentPartPr/>
              <p14:nvPr/>
            </p14:nvContentPartPr>
            <p14:xfrm>
              <a:off x="2124124" y="4832081"/>
              <a:ext cx="977400" cy="67680"/>
            </p14:xfrm>
          </p:contentPart>
        </mc:Choice>
        <mc:Fallback xmlns="">
          <p:pic>
            <p:nvPicPr>
              <p:cNvPr id="11" name="Input penna 10">
                <a:extLst>
                  <a:ext uri="{FF2B5EF4-FFF2-40B4-BE49-F238E27FC236}">
                    <a16:creationId xmlns:a16="http://schemas.microsoft.com/office/drawing/2014/main" id="{F9E1017A-929E-4FF1-9114-6DC1A892C7A0}"/>
                  </a:ext>
                </a:extLst>
              </p:cNvPr>
              <p:cNvPicPr/>
              <p:nvPr/>
            </p:nvPicPr>
            <p:blipFill>
              <a:blip r:embed="rId5"/>
              <a:stretch>
                <a:fillRect/>
              </a:stretch>
            </p:blipFill>
            <p:spPr>
              <a:xfrm>
                <a:off x="2106484" y="4796081"/>
                <a:ext cx="101304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2" name="Input penna 11">
                <a:extLst>
                  <a:ext uri="{FF2B5EF4-FFF2-40B4-BE49-F238E27FC236}">
                    <a16:creationId xmlns:a16="http://schemas.microsoft.com/office/drawing/2014/main" id="{9C285270-194F-46A3-A16A-F636742C869B}"/>
                  </a:ext>
                </a:extLst>
              </p14:cNvPr>
              <p14:cNvContentPartPr/>
              <p14:nvPr/>
            </p14:nvContentPartPr>
            <p14:xfrm>
              <a:off x="5005564" y="4855481"/>
              <a:ext cx="1081440" cy="16200"/>
            </p14:xfrm>
          </p:contentPart>
        </mc:Choice>
        <mc:Fallback xmlns="">
          <p:pic>
            <p:nvPicPr>
              <p:cNvPr id="12" name="Input penna 11">
                <a:extLst>
                  <a:ext uri="{FF2B5EF4-FFF2-40B4-BE49-F238E27FC236}">
                    <a16:creationId xmlns:a16="http://schemas.microsoft.com/office/drawing/2014/main" id="{9C285270-194F-46A3-A16A-F636742C869B}"/>
                  </a:ext>
                </a:extLst>
              </p:cNvPr>
              <p:cNvPicPr/>
              <p:nvPr/>
            </p:nvPicPr>
            <p:blipFill>
              <a:blip r:embed="rId7"/>
              <a:stretch>
                <a:fillRect/>
              </a:stretch>
            </p:blipFill>
            <p:spPr>
              <a:xfrm>
                <a:off x="4987564" y="4819481"/>
                <a:ext cx="1117080" cy="87840"/>
              </a:xfrm>
              <a:prstGeom prst="rect">
                <a:avLst/>
              </a:prstGeom>
            </p:spPr>
          </p:pic>
        </mc:Fallback>
      </mc:AlternateContent>
      <p:sp>
        <p:nvSpPr>
          <p:cNvPr id="13" name="Segnaposto numero diapositiva 12">
            <a:extLst>
              <a:ext uri="{FF2B5EF4-FFF2-40B4-BE49-F238E27FC236}">
                <a16:creationId xmlns:a16="http://schemas.microsoft.com/office/drawing/2014/main" id="{9D8EA9D4-491B-4759-85F0-0D35E17D3A50}"/>
              </a:ext>
            </a:extLst>
          </p:cNvPr>
          <p:cNvSpPr>
            <a:spLocks noGrp="1"/>
          </p:cNvSpPr>
          <p:nvPr>
            <p:ph type="sldNum" sz="quarter" idx="12"/>
          </p:nvPr>
        </p:nvSpPr>
        <p:spPr/>
        <p:txBody>
          <a:bodyPr/>
          <a:lstStyle/>
          <a:p>
            <a:fld id="{5BE346A1-DB03-4F8F-90BA-1CC82BDA6D99}" type="slidenum">
              <a:rPr lang="it-IT" smtClean="0"/>
              <a:t>8</a:t>
            </a:fld>
            <a:endParaRPr lang="it-IT"/>
          </a:p>
        </p:txBody>
      </p:sp>
    </p:spTree>
    <p:extLst>
      <p:ext uri="{BB962C8B-B14F-4D97-AF65-F5344CB8AC3E}">
        <p14:creationId xmlns:p14="http://schemas.microsoft.com/office/powerpoint/2010/main" val="30360462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101C753-F4AC-43CB-BB40-08063331A345}"/>
              </a:ext>
            </a:extLst>
          </p:cNvPr>
          <p:cNvSpPr>
            <a:spLocks noGrp="1"/>
          </p:cNvSpPr>
          <p:nvPr>
            <p:ph type="title"/>
          </p:nvPr>
        </p:nvSpPr>
        <p:spPr/>
        <p:txBody>
          <a:bodyPr/>
          <a:lstStyle/>
          <a:p>
            <a:r>
              <a:rPr lang="it-IT" dirty="0"/>
              <a:t>Ma quanto vale l’apertura finanziaria oggi?</a:t>
            </a:r>
          </a:p>
        </p:txBody>
      </p:sp>
      <p:sp>
        <p:nvSpPr>
          <p:cNvPr id="4" name="Segnaposto contenuto 3">
            <a:extLst>
              <a:ext uri="{FF2B5EF4-FFF2-40B4-BE49-F238E27FC236}">
                <a16:creationId xmlns:a16="http://schemas.microsoft.com/office/drawing/2014/main" id="{038921A4-8115-4F6B-96B5-24E786057B12}"/>
              </a:ext>
            </a:extLst>
          </p:cNvPr>
          <p:cNvSpPr>
            <a:spLocks noGrp="1"/>
          </p:cNvSpPr>
          <p:nvPr>
            <p:ph idx="1"/>
          </p:nvPr>
        </p:nvSpPr>
        <p:spPr/>
        <p:txBody>
          <a:bodyPr>
            <a:normAutofit fontScale="92500" lnSpcReduction="10000"/>
          </a:bodyPr>
          <a:lstStyle/>
          <a:p>
            <a:r>
              <a:rPr lang="it-IT" dirty="0"/>
              <a:t>Le stime disponibili, sebbene alquanto imperfette, suggeriscono che l’apertura finanziaria è triplicata rispetto al suo massimo del periodo precedente alla guerra. </a:t>
            </a:r>
          </a:p>
          <a:p>
            <a:r>
              <a:rPr lang="it-IT" dirty="0"/>
              <a:t>Le attività e le passività finanziarie esterne sono salite da circa il 36% del PIL nel 1960 a circa il 400% ($293 000 miliardi) nel 2015. L’aumento ha riguardato prevalentemente le economie avanzate dopo il 1990 e la caduta del muro di Berlino.</a:t>
            </a:r>
          </a:p>
          <a:p>
            <a:r>
              <a:rPr lang="it-IT" dirty="0"/>
              <a:t>Da allora, le attività e le passività finanziarie transfrontaliere delle economie avanzate sono balzate da circa il 135% a oltre il 570% del PIL. </a:t>
            </a:r>
          </a:p>
          <a:p>
            <a:r>
              <a:rPr lang="it-IT" dirty="0"/>
              <a:t>Al contrario, l’incremento registrato per le EME nello stesso periodo è stato più modesto, da circa il 100% al 180% del PIL.</a:t>
            </a:r>
          </a:p>
        </p:txBody>
      </p:sp>
      <p:sp>
        <p:nvSpPr>
          <p:cNvPr id="5" name="Segnaposto numero diapositiva 4">
            <a:extLst>
              <a:ext uri="{FF2B5EF4-FFF2-40B4-BE49-F238E27FC236}">
                <a16:creationId xmlns:a16="http://schemas.microsoft.com/office/drawing/2014/main" id="{C750C8FE-4037-406D-BD16-2E796F8854E2}"/>
              </a:ext>
            </a:extLst>
          </p:cNvPr>
          <p:cNvSpPr>
            <a:spLocks noGrp="1"/>
          </p:cNvSpPr>
          <p:nvPr>
            <p:ph type="sldNum" sz="quarter" idx="12"/>
          </p:nvPr>
        </p:nvSpPr>
        <p:spPr/>
        <p:txBody>
          <a:bodyPr/>
          <a:lstStyle/>
          <a:p>
            <a:fld id="{5BE346A1-DB03-4F8F-90BA-1CC82BDA6D99}" type="slidenum">
              <a:rPr lang="it-IT" smtClean="0"/>
              <a:t>9</a:t>
            </a:fld>
            <a:endParaRPr lang="it-IT"/>
          </a:p>
        </p:txBody>
      </p:sp>
    </p:spTree>
    <p:extLst>
      <p:ext uri="{BB962C8B-B14F-4D97-AF65-F5344CB8AC3E}">
        <p14:creationId xmlns:p14="http://schemas.microsoft.com/office/powerpoint/2010/main" val="2366138580"/>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93</TotalTime>
  <Words>5384</Words>
  <Application>Microsoft Office PowerPoint</Application>
  <PresentationFormat>Widescreen</PresentationFormat>
  <Paragraphs>346</Paragraphs>
  <Slides>44</Slides>
  <Notes>0</Notes>
  <HiddenSlides>0</HiddenSlides>
  <MMClips>0</MMClips>
  <ScaleCrop>false</ScaleCrop>
  <HeadingPairs>
    <vt:vector size="6" baseType="variant">
      <vt:variant>
        <vt:lpstr>Caratteri utilizzati</vt:lpstr>
      </vt:variant>
      <vt:variant>
        <vt:i4>13</vt:i4>
      </vt:variant>
      <vt:variant>
        <vt:lpstr>Tema</vt:lpstr>
      </vt:variant>
      <vt:variant>
        <vt:i4>1</vt:i4>
      </vt:variant>
      <vt:variant>
        <vt:lpstr>Titoli diapositive</vt:lpstr>
      </vt:variant>
      <vt:variant>
        <vt:i4>44</vt:i4>
      </vt:variant>
    </vt:vector>
  </HeadingPairs>
  <TitlesOfParts>
    <vt:vector size="58" baseType="lpstr">
      <vt:lpstr>Arial</vt:lpstr>
      <vt:lpstr>Calibri</vt:lpstr>
      <vt:lpstr>Calibri Light</vt:lpstr>
      <vt:lpstr>Cambria Math</vt:lpstr>
      <vt:lpstr>CIDFont+F2</vt:lpstr>
      <vt:lpstr>CIDFont+F3</vt:lpstr>
      <vt:lpstr>CIDFont+F9</vt:lpstr>
      <vt:lpstr>Crimson Text</vt:lpstr>
      <vt:lpstr>inherit</vt:lpstr>
      <vt:lpstr>Roboto</vt:lpstr>
      <vt:lpstr>Segoe UI</vt:lpstr>
      <vt:lpstr>SegoeUI</vt:lpstr>
      <vt:lpstr>Wingdings</vt:lpstr>
      <vt:lpstr>Tema di Office</vt:lpstr>
      <vt:lpstr>L’integrazione finanziaria internazionale e la politica valutaria</vt:lpstr>
      <vt:lpstr>L’integrazione finanziaria internazionale…</vt:lpstr>
      <vt:lpstr>L’integrazione finanziaria internazionale… non sempre è un bene</vt:lpstr>
      <vt:lpstr>Interconnessioni delle aperture commerciali e finanziarie</vt:lpstr>
      <vt:lpstr>Le fasi e gli strati della globalizzazione</vt:lpstr>
      <vt:lpstr>Gli stadi e gli strati della globalizzazione</vt:lpstr>
      <vt:lpstr>Il secondo e terzo strato della globalizzazione</vt:lpstr>
      <vt:lpstr>Le evoluzioni dell’apertura commerciale e finanziaria</vt:lpstr>
      <vt:lpstr>Ma quanto vale l’apertura finanziaria oggi?</vt:lpstr>
      <vt:lpstr>…Anche se l’incremento del flusso di capitali si è arrestato dopo la crisi finanziaria</vt:lpstr>
      <vt:lpstr>Inoltre, forse, la globalizzazione del commercio ha raggiunto un nuovo momento di rallentamento</vt:lpstr>
      <vt:lpstr>Cosa cambia con la slowbalization?</vt:lpstr>
      <vt:lpstr>Slowbalization: interconnessione e vulnerabilità</vt:lpstr>
      <vt:lpstr>Il ruolo del sistema monetario internazionale e della politica valutaria</vt:lpstr>
      <vt:lpstr>Il sistema monetario internazionale</vt:lpstr>
      <vt:lpstr>E presentano alcune caratteristiche comuni</vt:lpstr>
      <vt:lpstr>Un esempio: regime di Bretton Woods 1947-1973</vt:lpstr>
      <vt:lpstr>… e la crisi di Bretton Woods cambia il panorama dei regimi di cambio e della globalizzazione… </vt:lpstr>
      <vt:lpstr>Qualche concetto di base (un riassunto)</vt:lpstr>
      <vt:lpstr>La bilancia dei Pagamenti – Italia 2023 (BdI)</vt:lpstr>
      <vt:lpstr>Una precisazione e un riassunto: ruolo del cambio</vt:lpstr>
      <vt:lpstr>I tassi di cambio nell’UEM</vt:lpstr>
      <vt:lpstr>Sistemi di cambio: tassonomia</vt:lpstr>
      <vt:lpstr>Presentazione standard di PowerPoint</vt:lpstr>
      <vt:lpstr>La convertibilità e i regimi valutari</vt:lpstr>
      <vt:lpstr>Il cambiamento della struttura dei tassi di cambio tra i 190 Paesi del FMI</vt:lpstr>
      <vt:lpstr>Quali effetti hanno le variazioni del tasso di cambio su BP?</vt:lpstr>
      <vt:lpstr>Vediamo cosa accade ai saldi della BP con i tassi di cambio fissi</vt:lpstr>
      <vt:lpstr>… mentre con i cambi flessibili</vt:lpstr>
      <vt:lpstr>Ma dopo Bretton Woods cos’è accaduto alla mobilità dei capitali? Meglio i cambi flessibili?</vt:lpstr>
      <vt:lpstr>…così come quella della crisi dei sistemi finanziari internazionali</vt:lpstr>
      <vt:lpstr>…e delle banche</vt:lpstr>
      <vt:lpstr>Inoltre, se guardiamo all’effetto su disoccupazione</vt:lpstr>
      <vt:lpstr>… e poi? La scelta dell’UEM: i saldi delle bilance dei pagamenti interne</vt:lpstr>
      <vt:lpstr>Il sistema TARGET2</vt:lpstr>
      <vt:lpstr>Presentazione standard di PowerPoint</vt:lpstr>
      <vt:lpstr>Perché un saldo Target2 positivo è un’attività e un saldo negativo una passività?</vt:lpstr>
      <vt:lpstr>Presentazione standard di PowerPoint</vt:lpstr>
      <vt:lpstr>Presentazione standard di PowerPoint</vt:lpstr>
      <vt:lpstr>Presentazione standard di PowerPoint</vt:lpstr>
      <vt:lpstr>Presentazione standard di PowerPoint</vt:lpstr>
      <vt:lpstr>Cambi flessibili o cambi fissi con l’esterno?</vt:lpstr>
      <vt:lpstr>Zero bound e politica del tasso di cambio</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L’integrazione finanziaria internazionale e la politica valutaria</dc:title>
  <dc:creator>CHIES LAURA</dc:creator>
  <cp:lastModifiedBy>CHIES LAURA</cp:lastModifiedBy>
  <cp:revision>10</cp:revision>
  <dcterms:created xsi:type="dcterms:W3CDTF">2024-05-15T08:53:15Z</dcterms:created>
  <dcterms:modified xsi:type="dcterms:W3CDTF">2024-05-15T10:26:17Z</dcterms:modified>
</cp:coreProperties>
</file>