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1"/>
  </p:notesMasterIdLst>
  <p:handoutMasterIdLst>
    <p:handoutMasterId r:id="rId72"/>
  </p:handoutMasterIdLst>
  <p:sldIdLst>
    <p:sldId id="277" r:id="rId3"/>
    <p:sldId id="432" r:id="rId4"/>
    <p:sldId id="438" r:id="rId5"/>
    <p:sldId id="434" r:id="rId6"/>
    <p:sldId id="435" r:id="rId7"/>
    <p:sldId id="436" r:id="rId8"/>
    <p:sldId id="464" r:id="rId9"/>
    <p:sldId id="437" r:id="rId10"/>
    <p:sldId id="439" r:id="rId11"/>
    <p:sldId id="440" r:id="rId12"/>
    <p:sldId id="441" r:id="rId13"/>
    <p:sldId id="442" r:id="rId14"/>
    <p:sldId id="445" r:id="rId15"/>
    <p:sldId id="478" r:id="rId16"/>
    <p:sldId id="446" r:id="rId17"/>
    <p:sldId id="447" r:id="rId18"/>
    <p:sldId id="467" r:id="rId19"/>
    <p:sldId id="448" r:id="rId20"/>
    <p:sldId id="469" r:id="rId21"/>
    <p:sldId id="449" r:id="rId22"/>
    <p:sldId id="503" r:id="rId23"/>
    <p:sldId id="504" r:id="rId24"/>
    <p:sldId id="450" r:id="rId25"/>
    <p:sldId id="451" r:id="rId26"/>
    <p:sldId id="479" r:id="rId27"/>
    <p:sldId id="452" r:id="rId28"/>
    <p:sldId id="454" r:id="rId29"/>
    <p:sldId id="455" r:id="rId30"/>
    <p:sldId id="456" r:id="rId31"/>
    <p:sldId id="475" r:id="rId32"/>
    <p:sldId id="457" r:id="rId33"/>
    <p:sldId id="458" r:id="rId34"/>
    <p:sldId id="470" r:id="rId35"/>
    <p:sldId id="459" r:id="rId36"/>
    <p:sldId id="460" r:id="rId37"/>
    <p:sldId id="444" r:id="rId38"/>
    <p:sldId id="471" r:id="rId39"/>
    <p:sldId id="453" r:id="rId40"/>
    <p:sldId id="480" r:id="rId41"/>
    <p:sldId id="500" r:id="rId42"/>
    <p:sldId id="481" r:id="rId43"/>
    <p:sldId id="482" r:id="rId44"/>
    <p:sldId id="483" r:id="rId45"/>
    <p:sldId id="484" r:id="rId46"/>
    <p:sldId id="502" r:id="rId47"/>
    <p:sldId id="501" r:id="rId48"/>
    <p:sldId id="466" r:id="rId49"/>
    <p:sldId id="473" r:id="rId50"/>
    <p:sldId id="461" r:id="rId51"/>
    <p:sldId id="462" r:id="rId52"/>
    <p:sldId id="463" r:id="rId53"/>
    <p:sldId id="485" r:id="rId54"/>
    <p:sldId id="474" r:id="rId55"/>
    <p:sldId id="477" r:id="rId56"/>
    <p:sldId id="486" r:id="rId57"/>
    <p:sldId id="487" r:id="rId58"/>
    <p:sldId id="488" r:id="rId59"/>
    <p:sldId id="489" r:id="rId60"/>
    <p:sldId id="490" r:id="rId61"/>
    <p:sldId id="491" r:id="rId62"/>
    <p:sldId id="492" r:id="rId63"/>
    <p:sldId id="493" r:id="rId64"/>
    <p:sldId id="494" r:id="rId65"/>
    <p:sldId id="496" r:id="rId66"/>
    <p:sldId id="495" r:id="rId67"/>
    <p:sldId id="497" r:id="rId68"/>
    <p:sldId id="498" r:id="rId69"/>
    <p:sldId id="49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5/17/2024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5/17/2024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5/17/2024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5/17/2024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bi.ac.uk/jdispatcher/msa/clustalo"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tcoffee.crg.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bi.ac.uk/jdispatcher/msa/maff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ebi.ac.uk/jdispatcher/msa/muscl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ialign.gobics.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ibiserv.cebitec.uni-bielefeld.de/d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robcons.stanford.edu/"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toolkit.tuebingen.mpg.de/#/tools/msaprob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bi.ac.uk/jdispatcher/msa/clustalo"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coffee.crg.eu/apps/tcoffee/do:mcoffee"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tcoffee.crg.eu/apps/tcoffee/do:expresso" TargetMode="External"/><Relationship Id="rId2" Type="http://schemas.openxmlformats.org/officeDocument/2006/relationships/hyperlink" Target="https://tcoffee.crg.eu/apps/tcoffee/do:psicoffee"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tcoffee.crg.ca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coffee.crg.eu/apps/tcoffee/do:core"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eqfire.org/" TargetMode="External"/><Relationship Id="rId2" Type="http://schemas.openxmlformats.org/officeDocument/2006/relationships/hyperlink" Target="http://molevol.cmima.csic.es/castresana/Gblocks_server.html"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guidance.tau.ac.il/ver2/"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1.png"/><Relationship Id="rId5" Type="http://schemas.openxmlformats.org/officeDocument/2006/relationships/oleObject" Target="../embeddings/oleObject2.bin"/><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datamonkey.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713908"/>
            <a:ext cx="9601200" cy="931025"/>
          </a:xfrm>
        </p:spPr>
        <p:txBody>
          <a:bodyPr/>
          <a:lstStyle/>
          <a:p>
            <a:r>
              <a:rPr lang="it-IT" sz="4800" dirty="0" smtClean="0"/>
              <a:t>LEZIONE 11</a:t>
            </a:r>
            <a:br>
              <a:rPr lang="it-IT" sz="4800" dirty="0" smtClean="0"/>
            </a:br>
            <a:r>
              <a:rPr lang="it-IT" sz="4800" dirty="0" smtClean="0"/>
              <a:t>Allineamento multiplo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MSA scoring – un esempio</a:t>
            </a:r>
            <a:endParaRPr lang="it-IT" dirty="0"/>
          </a:p>
        </p:txBody>
      </p:sp>
      <p:sp>
        <p:nvSpPr>
          <p:cNvPr id="3" name="Content Placeholder 2"/>
          <p:cNvSpPr>
            <a:spLocks noGrp="1"/>
          </p:cNvSpPr>
          <p:nvPr>
            <p:ph idx="1"/>
          </p:nvPr>
        </p:nvSpPr>
        <p:spPr>
          <a:xfrm>
            <a:off x="1007918" y="1542723"/>
            <a:ext cx="6431280" cy="3387021"/>
          </a:xfrm>
        </p:spPr>
        <p:txBody>
          <a:bodyPr>
            <a:normAutofit lnSpcReduction="10000"/>
          </a:bodyPr>
          <a:lstStyle/>
          <a:p>
            <a:pPr algn="just"/>
            <a:r>
              <a:rPr lang="it-IT" dirty="0" smtClean="0"/>
              <a:t>Dato un MSA di 3 sequenze, </a:t>
            </a:r>
            <a:r>
              <a:rPr lang="it-IT" b="1" u="sng" dirty="0" smtClean="0"/>
              <a:t>il punteggio dell’allineamento è calcolato come la somma dei punteggi di similarità di ogni coppia di sequenze in ogni posizione, secondo una matrice di sostituzione</a:t>
            </a:r>
            <a:r>
              <a:rPr lang="it-IT" b="1" dirty="0" smtClean="0"/>
              <a:t> </a:t>
            </a:r>
            <a:r>
              <a:rPr lang="it-IT" dirty="0" smtClean="0"/>
              <a:t>(in questo caso BLOSUM62)</a:t>
            </a:r>
          </a:p>
          <a:p>
            <a:pPr algn="just"/>
            <a:r>
              <a:rPr lang="it-IT" dirty="0" smtClean="0"/>
              <a:t>Nel caso in esame lo score totale è 5. Allineamenti «migliori», cioè maggiormente coerenti con le regole evolutive prestabilite (determinate dalla matrice di sostituzione più le penalità per inserzione ed estensione dei gap) otterranno score </a:t>
            </a:r>
            <a:r>
              <a:rPr lang="it-IT" dirty="0" smtClean="0"/>
              <a:t>tendenzialmente </a:t>
            </a:r>
            <a:r>
              <a:rPr lang="it-IT" dirty="0" smtClean="0"/>
              <a:t>più elevati</a:t>
            </a:r>
            <a:endParaRPr lang="it-IT" dirty="0"/>
          </a:p>
        </p:txBody>
      </p:sp>
      <p:pic>
        <p:nvPicPr>
          <p:cNvPr id="4" name="Picture 3"/>
          <p:cNvPicPr>
            <a:picLocks noChangeAspect="1"/>
          </p:cNvPicPr>
          <p:nvPr/>
        </p:nvPicPr>
        <p:blipFill>
          <a:blip r:embed="rId2"/>
          <a:stretch>
            <a:fillRect/>
          </a:stretch>
        </p:blipFill>
        <p:spPr>
          <a:xfrm>
            <a:off x="7918188" y="2172114"/>
            <a:ext cx="3768097" cy="1973857"/>
          </a:xfrm>
          <a:prstGeom prst="rect">
            <a:avLst/>
          </a:prstGeom>
        </p:spPr>
      </p:pic>
      <p:sp>
        <p:nvSpPr>
          <p:cNvPr id="5" name="TextBox 4"/>
          <p:cNvSpPr txBox="1"/>
          <p:nvPr/>
        </p:nvSpPr>
        <p:spPr>
          <a:xfrm>
            <a:off x="1007918" y="5295817"/>
            <a:ext cx="10678367" cy="646331"/>
          </a:xfrm>
          <a:prstGeom prst="rect">
            <a:avLst/>
          </a:prstGeom>
          <a:noFill/>
          <a:ln>
            <a:solidFill>
              <a:schemeClr val="accent1"/>
            </a:solidFill>
          </a:ln>
        </p:spPr>
        <p:txBody>
          <a:bodyPr wrap="square" rtlCol="0">
            <a:spAutoFit/>
          </a:bodyPr>
          <a:lstStyle/>
          <a:p>
            <a:r>
              <a:rPr lang="it-IT" b="1" u="sng" dirty="0" smtClean="0"/>
              <a:t>Come è facilmente intuibile, lo scopo di un MSA è quello di ottenere il massimo punteggio delle «sum of </a:t>
            </a:r>
            <a:r>
              <a:rPr lang="it-IT" b="1" u="sng" dirty="0" err="1" smtClean="0"/>
              <a:t>pairs</a:t>
            </a:r>
            <a:r>
              <a:rPr lang="it-IT" b="1" u="sng" dirty="0" smtClean="0"/>
              <a:t>» (SP)</a:t>
            </a:r>
            <a:endParaRPr lang="it-IT" b="1" u="sng" dirty="0"/>
          </a:p>
        </p:txBody>
      </p:sp>
    </p:spTree>
    <p:extLst>
      <p:ext uri="{BB962C8B-B14F-4D97-AF65-F5344CB8AC3E}">
        <p14:creationId xmlns:p14="http://schemas.microsoft.com/office/powerpoint/2010/main" val="23149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674370" y="1261456"/>
            <a:ext cx="6775911" cy="5242214"/>
          </a:xfrm>
        </p:spPr>
        <p:txBody>
          <a:bodyPr>
            <a:normAutofit fontScale="92500" lnSpcReduction="20000"/>
          </a:bodyPr>
          <a:lstStyle/>
          <a:p>
            <a:pPr algn="just"/>
            <a:r>
              <a:rPr lang="it-IT" dirty="0" smtClean="0"/>
              <a:t>Possono essere utilizzati sia </a:t>
            </a:r>
            <a:r>
              <a:rPr lang="it-IT" b="1" u="sng" dirty="0" smtClean="0"/>
              <a:t>algoritmi esaustivi</a:t>
            </a:r>
            <a:r>
              <a:rPr lang="it-IT" dirty="0" smtClean="0"/>
              <a:t> che </a:t>
            </a:r>
            <a:r>
              <a:rPr lang="it-IT" b="1" u="sng" dirty="0" smtClean="0"/>
              <a:t>approcci euristici </a:t>
            </a:r>
            <a:r>
              <a:rPr lang="it-IT" dirty="0" smtClean="0"/>
              <a:t>in un allineamento multiplo</a:t>
            </a:r>
            <a:endParaRPr lang="it-IT" dirty="0"/>
          </a:p>
          <a:p>
            <a:pPr algn="just"/>
            <a:r>
              <a:rPr lang="it-IT" dirty="0" smtClean="0"/>
              <a:t>I metodi di allineamento esaustivo comprondono l’</a:t>
            </a:r>
            <a:r>
              <a:rPr lang="it-IT" b="1" u="sng" dirty="0" smtClean="0"/>
              <a:t>esame di tutte le possibili posizioni allineate allo stesso tempo</a:t>
            </a:r>
            <a:r>
              <a:rPr lang="it-IT" dirty="0" smtClean="0"/>
              <a:t>. Allo stesso modo della programmazione dinamica negli allineamenti a coppie, che prevede l’utilizzo di una matrice bidimensionale per la ricerca dell’allineamento ottimale, in un allineamento multiplo è necessario tenere in considerazione ulteriori dimensioni per analizzare tutti i modi possibili in cui l’allineamento ottimale potrebbe avvenire. E’ quindi </a:t>
            </a:r>
            <a:r>
              <a:rPr lang="it-IT" b="1" u="sng" dirty="0" smtClean="0"/>
              <a:t>fondamentale stabilire una matrice multidimensionale</a:t>
            </a:r>
          </a:p>
          <a:p>
            <a:pPr algn="just"/>
            <a:r>
              <a:rPr lang="it-IT" dirty="0" smtClean="0"/>
              <a:t>Possiamo pensare ad un allineamento tra 3 sequenze come ad un cubo di Manhattan dell’esempio a fianco, in cui </a:t>
            </a:r>
            <a:r>
              <a:rPr lang="it-IT" b="1" u="sng" dirty="0" smtClean="0"/>
              <a:t>ogni sequenza da allineare è rappresentata da un asse</a:t>
            </a:r>
            <a:r>
              <a:rPr lang="it-IT" dirty="0" smtClean="0"/>
              <a:t>: l’allineamento partirà dal vertice in alto a sinistra (source) e verrà completato al vertice opposto (sink)</a:t>
            </a:r>
          </a:p>
          <a:p>
            <a:pPr algn="just"/>
            <a:r>
              <a:rPr lang="it-IT" dirty="0" smtClean="0"/>
              <a:t>Più nel dettaglio, </a:t>
            </a:r>
            <a:r>
              <a:rPr lang="it-IT" b="1" u="sng" dirty="0" smtClean="0"/>
              <a:t>per allineare N sequenze è necessario generare una matrice con N dimensioni</a:t>
            </a:r>
            <a:endParaRPr lang="it-IT" b="1" u="sng" dirty="0"/>
          </a:p>
        </p:txBody>
      </p:sp>
      <p:pic>
        <p:nvPicPr>
          <p:cNvPr id="232" name="Picture 231"/>
          <p:cNvPicPr>
            <a:picLocks noChangeAspect="1"/>
          </p:cNvPicPr>
          <p:nvPr/>
        </p:nvPicPr>
        <p:blipFill>
          <a:blip r:embed="rId2"/>
          <a:stretch>
            <a:fillRect/>
          </a:stretch>
        </p:blipFill>
        <p:spPr>
          <a:xfrm>
            <a:off x="7721654" y="1495001"/>
            <a:ext cx="4084674" cy="4200508"/>
          </a:xfrm>
          <a:prstGeom prst="rect">
            <a:avLst/>
          </a:prstGeom>
        </p:spPr>
      </p:pic>
      <p:sp>
        <p:nvSpPr>
          <p:cNvPr id="233" name="TextBox 232"/>
          <p:cNvSpPr txBox="1"/>
          <p:nvPr/>
        </p:nvSpPr>
        <p:spPr>
          <a:xfrm>
            <a:off x="7585364" y="1125669"/>
            <a:ext cx="1392381" cy="369332"/>
          </a:xfrm>
          <a:prstGeom prst="rect">
            <a:avLst/>
          </a:prstGeom>
          <a:noFill/>
        </p:spPr>
        <p:txBody>
          <a:bodyPr wrap="square" rtlCol="0">
            <a:spAutoFit/>
          </a:bodyPr>
          <a:lstStyle/>
          <a:p>
            <a:r>
              <a:rPr lang="it-IT" b="1" dirty="0" smtClean="0"/>
              <a:t>source</a:t>
            </a:r>
            <a:endParaRPr lang="it-IT" b="1" dirty="0"/>
          </a:p>
        </p:txBody>
      </p:sp>
      <p:sp>
        <p:nvSpPr>
          <p:cNvPr id="234" name="TextBox 233"/>
          <p:cNvSpPr txBox="1"/>
          <p:nvPr/>
        </p:nvSpPr>
        <p:spPr>
          <a:xfrm>
            <a:off x="11110137" y="5720156"/>
            <a:ext cx="1392381" cy="369332"/>
          </a:xfrm>
          <a:prstGeom prst="rect">
            <a:avLst/>
          </a:prstGeom>
          <a:noFill/>
        </p:spPr>
        <p:txBody>
          <a:bodyPr wrap="square" rtlCol="0">
            <a:spAutoFit/>
          </a:bodyPr>
          <a:lstStyle/>
          <a:p>
            <a:r>
              <a:rPr lang="it-IT" b="1" dirty="0" smtClean="0"/>
              <a:t>sink</a:t>
            </a:r>
            <a:endParaRPr lang="it-IT" b="1" dirty="0"/>
          </a:p>
        </p:txBody>
      </p:sp>
    </p:spTree>
    <p:extLst>
      <p:ext uri="{BB962C8B-B14F-4D97-AF65-F5344CB8AC3E}">
        <p14:creationId xmlns:p14="http://schemas.microsoft.com/office/powerpoint/2010/main" val="3029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endParaRPr lang="it-IT" dirty="0"/>
          </a:p>
          <a:p>
            <a:pPr algn="just"/>
            <a:r>
              <a:rPr lang="it-IT" dirty="0" smtClean="0"/>
              <a:t>Da ciò ne deriva che </a:t>
            </a:r>
            <a:r>
              <a:rPr lang="it-IT" b="1" u="sng" dirty="0" smtClean="0"/>
              <a:t>il tempo di computazione e lo spazio di memoria richiesti aumentano esponenzialmente all’aumentare del numero di sequenze da allineare</a:t>
            </a:r>
            <a:endParaRPr lang="it-IT" dirty="0" smtClean="0"/>
          </a:p>
          <a:p>
            <a:pPr algn="just"/>
            <a:r>
              <a:rPr lang="it-IT" dirty="0" smtClean="0"/>
              <a:t>Date N sequenze di lunghezza L, la complessità di calcolo O può essere calcalata come </a:t>
            </a:r>
            <a:r>
              <a:rPr lang="it-IT" b="1" u="sng" dirty="0" smtClean="0"/>
              <a:t>O = L</a:t>
            </a:r>
            <a:r>
              <a:rPr lang="it-IT" b="1" u="sng" baseline="30000" dirty="0" smtClean="0"/>
              <a:t>N</a:t>
            </a:r>
          </a:p>
          <a:p>
            <a:pPr algn="just"/>
            <a:r>
              <a:rPr lang="it-IT" dirty="0" smtClean="0"/>
              <a:t>Di conseguenza, questi metodi diventano </a:t>
            </a:r>
            <a:r>
              <a:rPr lang="it-IT" b="1" u="sng" dirty="0" smtClean="0"/>
              <a:t>computazionalmente proibitivi per dataset di dimensioni rilevanti</a:t>
            </a:r>
          </a:p>
          <a:p>
            <a:pPr algn="just"/>
            <a:r>
              <a:rPr lang="it-IT" dirty="0" smtClean="0"/>
              <a:t>Per questo motivo un allineamento multiplo basato sulla programmazione dinamica può essere utilizzato esclusivamente per piccoli dataset di non più di una decina di sequenze e gli algoritmi esaustivi possono trovare solamente un’applicazione molto limitata in bioinformatica</a:t>
            </a:r>
            <a:endParaRPr lang="it-IT" dirty="0"/>
          </a:p>
        </p:txBody>
      </p:sp>
    </p:spTree>
    <p:extLst>
      <p:ext uri="{BB962C8B-B14F-4D97-AF65-F5344CB8AC3E}">
        <p14:creationId xmlns:p14="http://schemas.microsoft.com/office/powerpoint/2010/main" val="34368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10000"/>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rapidi</a:t>
            </a:r>
          </a:p>
          <a:p>
            <a:pPr algn="just"/>
            <a:r>
              <a:rPr lang="it-IT" dirty="0" smtClean="0"/>
              <a:t>Il concetto in questo caso è che l’allineamento ottimale dovrebbe poter essere ritrovato lungo la diagonale principale della matrice di programmazione dinamica: non è quindi necessario calcolare i valori per l’intera tabella</a:t>
            </a:r>
          </a:p>
          <a:p>
            <a:pPr algn="just"/>
            <a:endParaRPr lang="it-IT" dirty="0" smtClean="0"/>
          </a:p>
          <a:p>
            <a:r>
              <a:rPr lang="it-IT" dirty="0" smtClean="0"/>
              <a:t>Questi cadono in quattro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p>
          <a:p>
            <a:pPr marL="502920" indent="-457200">
              <a:buAutoNum type="arabicParenR"/>
            </a:pPr>
            <a:r>
              <a:rPr lang="it-IT" b="1" dirty="0" smtClean="0"/>
              <a:t>Allineamenti basati su HMM</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3151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1989 – La svolta (</a:t>
            </a:r>
            <a:r>
              <a:rPr lang="it-IT" dirty="0" err="1" smtClean="0"/>
              <a:t>Lipman</a:t>
            </a:r>
            <a:r>
              <a:rPr lang="it-IT" dirty="0" smtClean="0"/>
              <a:t> et al., 1989, PNAS)</a:t>
            </a:r>
          </a:p>
          <a:p>
            <a:pPr algn="just"/>
            <a:r>
              <a:rPr lang="it-IT" b="1" dirty="0" smtClean="0"/>
              <a:t>«</a:t>
            </a:r>
            <a:r>
              <a:rPr lang="en-US" b="1" i="1" dirty="0"/>
              <a:t>This tool is able to align in reasonable time as many as </a:t>
            </a:r>
            <a:r>
              <a:rPr lang="en-US" b="1" i="1" dirty="0" smtClean="0"/>
              <a:t>eight sequences </a:t>
            </a:r>
            <a:r>
              <a:rPr lang="en-US" b="1" i="1" dirty="0"/>
              <a:t>the length of an average protein</a:t>
            </a:r>
            <a:r>
              <a:rPr lang="en-US" b="1" i="1" dirty="0" smtClean="0"/>
              <a:t>.”</a:t>
            </a:r>
            <a:endParaRPr lang="it-IT" b="1" i="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2608939"/>
            <a:ext cx="6274729" cy="3290119"/>
          </a:xfrm>
          <a:prstGeom prst="rect">
            <a:avLst/>
          </a:prstGeom>
        </p:spPr>
      </p:pic>
      <p:sp>
        <p:nvSpPr>
          <p:cNvPr id="6" name="CasellaDiTesto 5"/>
          <p:cNvSpPr txBox="1"/>
          <p:nvPr/>
        </p:nvSpPr>
        <p:spPr>
          <a:xfrm>
            <a:off x="7935310" y="3111062"/>
            <a:ext cx="3689131" cy="2031325"/>
          </a:xfrm>
          <a:prstGeom prst="rect">
            <a:avLst/>
          </a:prstGeom>
          <a:noFill/>
        </p:spPr>
        <p:txBody>
          <a:bodyPr wrap="square" rtlCol="0">
            <a:spAutoFit/>
          </a:bodyPr>
          <a:lstStyle/>
          <a:p>
            <a:pPr algn="just"/>
            <a:r>
              <a:rPr lang="it-IT" dirty="0" smtClean="0"/>
              <a:t>Anche se ad oggi questa frase può farci sorridere, all’epoca l’utilizzo esclusivo di metodi esaustivi combinato alla scarsa potenza di calcolo delle risorse hardware disponibili erano fattori fortemente limitanti</a:t>
            </a:r>
            <a:endParaRPr lang="en-US" dirty="0"/>
          </a:p>
        </p:txBody>
      </p:sp>
    </p:spTree>
    <p:extLst>
      <p:ext uri="{BB962C8B-B14F-4D97-AF65-F5344CB8AC3E}">
        <p14:creationId xmlns:p14="http://schemas.microsoft.com/office/powerpoint/2010/main" val="23190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e </a:t>
            </a:r>
            <a:r>
              <a:rPr lang="it-IT" dirty="0" smtClean="0"/>
              <a:t>registrano i</a:t>
            </a:r>
            <a:r>
              <a:rPr lang="en-US" dirty="0" smtClean="0"/>
              <a:t> </a:t>
            </a:r>
            <a:r>
              <a:rPr lang="it-IT" dirty="0" smtClean="0"/>
              <a:t>relativi score di similarità</a:t>
            </a:r>
          </a:p>
          <a:p>
            <a:pPr algn="just"/>
            <a:r>
              <a:rPr lang="it-IT" dirty="0" smtClean="0"/>
              <a:t>Gli score possono essere delle percentuali di identità a punteggi di similarità calcolati a partire da una matrice di sostituzione</a:t>
            </a:r>
          </a:p>
          <a:p>
            <a:pPr algn="just"/>
            <a:r>
              <a:rPr lang="it-IT" b="1" u="sng" dirty="0" smtClean="0"/>
              <a:t>Entrambi i punteggi dovrebbero idealmente dipendere dalla distanza evolutiva tra le sequenze</a:t>
            </a:r>
            <a:r>
              <a:rPr lang="it-IT" b="1" dirty="0" smtClean="0"/>
              <a:t> </a:t>
            </a:r>
            <a:r>
              <a:rPr lang="it-IT" dirty="0" smtClean="0"/>
              <a:t>(cioè più due sequenze si assomigliano, minore è la loro distanza evolutiva). 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9404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pPr algn="just"/>
            <a:r>
              <a:rPr lang="it-IT" dirty="0" smtClean="0"/>
              <a:t>A questo punto viene </a:t>
            </a:r>
            <a:r>
              <a:rPr lang="it-IT" dirty="0" smtClean="0"/>
              <a:t>generato un </a:t>
            </a:r>
            <a:r>
              <a:rPr lang="it-IT" b="1" dirty="0" err="1" smtClean="0"/>
              <a:t>clustering</a:t>
            </a:r>
            <a:r>
              <a:rPr lang="it-IT" b="1" dirty="0" smtClean="0"/>
              <a:t> NJ o UPGMA </a:t>
            </a:r>
            <a:r>
              <a:rPr lang="it-IT" dirty="0" smtClean="0"/>
              <a:t>a partire della matrice di distanze generata dagli allineamenti a coppie (approfondiremo nella prossima lezione l’argomento, visto che si tratta di metodi alla base anche di analisi filogenetiche)</a:t>
            </a:r>
          </a:p>
          <a:p>
            <a:pPr algn="just"/>
            <a:r>
              <a:rPr lang="it-IT" dirty="0" smtClean="0"/>
              <a:t>Bisogna rimarcare il fatto che </a:t>
            </a:r>
            <a:r>
              <a:rPr lang="it-IT" b="1" u="sng" dirty="0" smtClean="0"/>
              <a:t>l’albero filogenetico ottenuto in questo modo è solamente un albero approssimativo</a:t>
            </a:r>
            <a:r>
              <a:rPr lang="it-IT" dirty="0" smtClean="0"/>
              <a:t> che non ha il rigore di una formale analisi filogenetica</a:t>
            </a:r>
            <a:endParaRPr lang="it-IT" dirty="0"/>
          </a:p>
          <a:p>
            <a:pPr algn="just"/>
            <a:r>
              <a:rPr lang="it-IT" b="1" u="sng" dirty="0"/>
              <a:t>è importante partire da una lista di sequenze </a:t>
            </a:r>
            <a:r>
              <a:rPr lang="it-IT" b="1" u="sng" dirty="0" smtClean="0"/>
              <a:t>omologhe</a:t>
            </a:r>
            <a:r>
              <a:rPr lang="it-IT" dirty="0" smtClean="0"/>
              <a:t>. Ad esempio</a:t>
            </a:r>
            <a:endParaRPr lang="it-IT" dirty="0" smtClean="0"/>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a:t>
            </a:r>
            <a:r>
              <a:rPr lang="it-IT" b="1" dirty="0" smtClean="0"/>
              <a:t>balena</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6543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7345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079863" y="1542723"/>
            <a:ext cx="4785360" cy="4343400"/>
          </a:xfrm>
        </p:spPr>
        <p:txBody>
          <a:bodyPr/>
          <a:lstStyle/>
          <a:p>
            <a:pPr algn="just"/>
            <a:r>
              <a:rPr lang="it-IT" dirty="0" smtClean="0"/>
              <a:t>Nonostante l’albero sia soltanto approssimato, può essere utilzzato per </a:t>
            </a:r>
            <a:r>
              <a:rPr lang="it-IT" b="1" u="sng" dirty="0" smtClean="0"/>
              <a:t>guidare l’allineamento multiplo</a:t>
            </a:r>
          </a:p>
          <a:p>
            <a:pPr algn="just"/>
            <a:r>
              <a:rPr lang="it-IT" dirty="0" smtClean="0"/>
              <a:t>In particolare </a:t>
            </a:r>
            <a:r>
              <a:rPr lang="it-IT" b="1" u="sng" dirty="0" smtClean="0"/>
              <a:t>determina l’ordine con cui allineare tra loro le sequenze nel MSA</a:t>
            </a:r>
          </a:p>
          <a:p>
            <a:pPr algn="just"/>
            <a:r>
              <a:rPr lang="it-IT" dirty="0" smtClean="0"/>
              <a:t>E’ pertanto spesso definito </a:t>
            </a:r>
            <a:r>
              <a:rPr lang="it-IT" b="1" u="sng" dirty="0" smtClean="0"/>
              <a:t>«albero guida»</a:t>
            </a:r>
            <a:r>
              <a:rPr lang="it-IT" b="1" dirty="0" smtClean="0"/>
              <a:t> </a:t>
            </a:r>
            <a:r>
              <a:rPr lang="it-IT" dirty="0" smtClean="0"/>
              <a:t>e questo risulta essere un metodo gerarchico</a:t>
            </a:r>
          </a:p>
          <a:p>
            <a:pPr algn="just"/>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95071" y="5029567"/>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6673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normAutofit fontScale="90000"/>
          </a:bodyPr>
          <a:lstStyle/>
          <a:p>
            <a:r>
              <a:rPr lang="it-IT" dirty="0" smtClean="0"/>
              <a:t>Allineamento progressivo di nuove sequenze</a:t>
            </a:r>
            <a:endParaRPr lang="it-IT" dirty="0"/>
          </a:p>
        </p:txBody>
      </p:sp>
      <p:sp>
        <p:nvSpPr>
          <p:cNvPr id="3" name="Content Placeholder 2"/>
          <p:cNvSpPr>
            <a:spLocks noGrp="1"/>
          </p:cNvSpPr>
          <p:nvPr>
            <p:ph idx="1"/>
          </p:nvPr>
        </p:nvSpPr>
        <p:spPr>
          <a:xfrm>
            <a:off x="898072" y="1573722"/>
            <a:ext cx="4659630" cy="4645152"/>
          </a:xfrm>
        </p:spPr>
        <p:txBody>
          <a:bodyPr>
            <a:normAutofit lnSpcReduction="10000"/>
          </a:bodyPr>
          <a:lstStyle/>
          <a:p>
            <a:pPr algn="just"/>
            <a:r>
              <a:rPr lang="it-IT" dirty="0" smtClean="0"/>
              <a:t>In un allineamento multiplo tra 4 sequenze (S1, S2, S3 ed S4), la coppia S2-S4 secondo  un albero </a:t>
            </a:r>
            <a:r>
              <a:rPr lang="it-IT" dirty="0" smtClean="0"/>
              <a:t>guida è </a:t>
            </a:r>
            <a:r>
              <a:rPr lang="it-IT" dirty="0" smtClean="0"/>
              <a:t>quella che dimostra la minore distanza nella matrice: le due vengono allineate, con l’inserzione di alcuni gap per ottimizzare l’allineamento</a:t>
            </a:r>
          </a:p>
          <a:p>
            <a:pPr algn="just"/>
            <a:r>
              <a:rPr lang="it-IT" dirty="0" smtClean="0"/>
              <a:t>Si passa quindi alla seconda miglior coppia, S1-S3, che viene allineata nello stesso modo</a:t>
            </a:r>
          </a:p>
          <a:p>
            <a:pPr algn="just"/>
            <a:r>
              <a:rPr lang="it-IT" dirty="0" smtClean="0"/>
              <a:t>I due allineamenti vengono a loro volta allineati tra loro, ma i gap inseriti nei primi due confronti vengono preservati</a:t>
            </a:r>
            <a:endParaRPr lang="it-IT" dirty="0"/>
          </a:p>
        </p:txBody>
      </p:sp>
      <p:pic>
        <p:nvPicPr>
          <p:cNvPr id="4" name="Picture 3"/>
          <p:cNvPicPr>
            <a:picLocks noChangeAspect="1"/>
          </p:cNvPicPr>
          <p:nvPr/>
        </p:nvPicPr>
        <p:blipFill rotWithShape="1">
          <a:blip r:embed="rId2"/>
          <a:srcRect t="11278"/>
          <a:stretch/>
        </p:blipFill>
        <p:spPr>
          <a:xfrm>
            <a:off x="6249946" y="1746332"/>
            <a:ext cx="5329158" cy="3778049"/>
          </a:xfrm>
          <a:prstGeom prst="rect">
            <a:avLst/>
          </a:prstGeom>
        </p:spPr>
      </p:pic>
    </p:spTree>
    <p:extLst>
      <p:ext uri="{BB962C8B-B14F-4D97-AF65-F5344CB8AC3E}">
        <p14:creationId xmlns:p14="http://schemas.microsoft.com/office/powerpoint/2010/main" val="1568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fontScale="92500" lnSpcReduction="20000"/>
          </a:bodyPr>
          <a:lstStyle/>
          <a:p>
            <a:endParaRPr lang="it-IT" dirty="0"/>
          </a:p>
          <a:p>
            <a:pPr algn="just"/>
            <a:r>
              <a:rPr lang="it-IT" dirty="0"/>
              <a:t>Programmi come BLAST e FASTA sono ampiamente utilizzati per cercare in banche dati sequenze similari ad una sequenza </a:t>
            </a:r>
            <a:r>
              <a:rPr lang="it-IT" dirty="0" smtClean="0"/>
              <a:t>sonda (</a:t>
            </a:r>
            <a:r>
              <a:rPr lang="it-IT" dirty="0" err="1" smtClean="0"/>
              <a:t>query</a:t>
            </a:r>
            <a:r>
              <a:rPr lang="it-IT" dirty="0" smtClean="0"/>
              <a:t>), </a:t>
            </a:r>
            <a:r>
              <a:rPr lang="it-IT" dirty="0"/>
              <a:t>ma in molti casi è necessario disporre di metodi in grado di </a:t>
            </a:r>
            <a:r>
              <a:rPr lang="it-IT" b="1" u="sng" dirty="0"/>
              <a:t>allineare un insieme di sequenze già </a:t>
            </a:r>
            <a:r>
              <a:rPr lang="it-IT" b="1" u="sng" dirty="0" smtClean="0"/>
              <a:t>disponibili</a:t>
            </a:r>
            <a:r>
              <a:rPr lang="it-IT" dirty="0" smtClean="0"/>
              <a:t>, a volte ritrovate proprio grazie a strumenti come BLAST</a:t>
            </a:r>
            <a:endParaRPr lang="it-IT" dirty="0"/>
          </a:p>
          <a:p>
            <a:pPr algn="just"/>
            <a:r>
              <a:rPr lang="it-IT" dirty="0" smtClean="0"/>
              <a:t>Medotiche 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a:t>
            </a:r>
            <a:r>
              <a:rPr lang="it-IT" dirty="0" smtClean="0"/>
              <a:t>considerate </a:t>
            </a:r>
            <a:r>
              <a:rPr lang="it-IT" dirty="0"/>
              <a:t>solo le regioni o i domini comuni a proteine che non siano tra loro globalmente simili, ma come vedremo la strategia da utilizzare dipende dallo scopo </a:t>
            </a:r>
            <a:r>
              <a:rPr lang="it-IT" dirty="0" smtClean="0"/>
              <a:t>dell’analisi</a:t>
            </a:r>
            <a:endParaRPr lang="it-IT" dirty="0"/>
          </a:p>
          <a:p>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gli allineamenti» nelle fasi successive al primo allineamento a coppie </a:t>
            </a:r>
            <a:r>
              <a:rPr lang="it-IT" b="1" u="sng" dirty="0" smtClean="0"/>
              <a:t>le coppie (o i gruppi) di sequenze già allineate vengono convertite in una </a:t>
            </a:r>
            <a:r>
              <a:rPr lang="it-IT" b="1" u="sng" dirty="0" smtClean="0"/>
              <a:t>singola sequenza </a:t>
            </a:r>
            <a:r>
              <a:rPr lang="it-IT" b="1" u="sng" dirty="0" smtClean="0"/>
              <a:t>consensus</a:t>
            </a:r>
            <a:r>
              <a:rPr lang="it-IT" dirty="0" smtClean="0"/>
              <a:t>, che viene trattata come </a:t>
            </a:r>
            <a:r>
              <a:rPr lang="it-IT" dirty="0" smtClean="0"/>
              <a:t>tale negli </a:t>
            </a:r>
            <a:r>
              <a:rPr lang="it-IT" dirty="0" smtClean="0"/>
              <a:t>step successivi</a:t>
            </a:r>
          </a:p>
          <a:p>
            <a:pPr algn="just"/>
            <a:r>
              <a:rPr lang="it-IT" dirty="0" smtClean="0"/>
              <a:t>L’ordine di aggiunta delle sequenze dipende sempre dalla matrice di distanze, secondo dunque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a:t>
            </a:r>
            <a:r>
              <a:rPr lang="it-IT" dirty="0" smtClean="0"/>
              <a:t>anche la sequenza con la maggior </a:t>
            </a:r>
            <a:r>
              <a:rPr lang="it-IT" dirty="0" smtClean="0"/>
              <a:t>distanza evolutiva rispetto a tutte le altre è stata</a:t>
            </a:r>
            <a:r>
              <a:rPr lang="it-IT" dirty="0" smtClean="0"/>
              <a:t> aggiunta </a:t>
            </a:r>
            <a:r>
              <a:rPr lang="it-IT" dirty="0" smtClean="0"/>
              <a:t>all’allineamento</a:t>
            </a:r>
            <a:endParaRPr lang="en-US" dirty="0"/>
          </a:p>
          <a:p>
            <a:endParaRPr lang="en-US" dirty="0"/>
          </a:p>
        </p:txBody>
      </p:sp>
    </p:spTree>
    <p:extLst>
      <p:ext uri="{BB962C8B-B14F-4D97-AF65-F5344CB8AC3E}">
        <p14:creationId xmlns:p14="http://schemas.microsoft.com/office/powerpoint/2010/main" val="23285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626" y="1092932"/>
            <a:ext cx="8640748" cy="5474922"/>
          </a:xfrm>
        </p:spPr>
      </p:pic>
    </p:spTree>
    <p:extLst>
      <p:ext uri="{BB962C8B-B14F-4D97-AF65-F5344CB8AC3E}">
        <p14:creationId xmlns:p14="http://schemas.microsoft.com/office/powerpoint/2010/main" val="185886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49928"/>
            <a:ext cx="9509760" cy="486918"/>
          </a:xfrm>
        </p:spPr>
        <p:txBody>
          <a:bodyPr>
            <a:normAutofit fontScale="90000"/>
          </a:bodyPr>
          <a:lstStyle/>
          <a:p>
            <a:r>
              <a:rPr lang="it-IT" dirty="0" smtClean="0"/>
              <a:t>Visione d’insieme del processo guidato da una matrice di distanze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668" y="1360914"/>
            <a:ext cx="9484212" cy="5145394"/>
          </a:xfrm>
        </p:spPr>
      </p:pic>
    </p:spTree>
    <p:extLst>
      <p:ext uri="{BB962C8B-B14F-4D97-AF65-F5344CB8AC3E}">
        <p14:creationId xmlns:p14="http://schemas.microsoft.com/office/powerpoint/2010/main" val="279085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err="1" smtClean="0"/>
              <a:t>ClustalW</a:t>
            </a:r>
            <a:r>
              <a:rPr lang="it-IT" dirty="0" smtClean="0"/>
              <a:t> e </a:t>
            </a:r>
            <a:r>
              <a:rPr lang="it-IT" dirty="0" err="1" smtClean="0"/>
              <a:t>Clustal</a:t>
            </a:r>
            <a:r>
              <a:rPr lang="it-IT" dirty="0" err="1">
                <a:latin typeface="Symbol" panose="05050102010706020507" pitchFamily="18" charset="2"/>
              </a:rPr>
              <a:t>W</a:t>
            </a:r>
            <a:endParaRPr lang="it-IT" dirty="0">
              <a:latin typeface="Symbol" panose="05050102010706020507" pitchFamily="18" charset="2"/>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70" y="1314028"/>
            <a:ext cx="5449060" cy="1495634"/>
          </a:xfrm>
        </p:spPr>
      </p:pic>
      <p:sp>
        <p:nvSpPr>
          <p:cNvPr id="5" name="TextBox 4"/>
          <p:cNvSpPr txBox="1"/>
          <p:nvPr/>
        </p:nvSpPr>
        <p:spPr>
          <a:xfrm>
            <a:off x="1188720" y="3554730"/>
            <a:ext cx="10126980" cy="258532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Probabilmente il metodo di allineamento multiplo progressivo più noto  e comunemente utilizzato è </a:t>
            </a:r>
            <a:r>
              <a:rPr lang="it-IT" b="1" u="sng" dirty="0" smtClean="0"/>
              <a:t>ClustalW</a:t>
            </a:r>
            <a:r>
              <a:rPr lang="it-IT" dirty="0" smtClean="0"/>
              <a:t> (W = Weighted)</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sua versione </a:t>
            </a:r>
            <a:r>
              <a:rPr lang="it-IT" dirty="0" smtClean="0"/>
              <a:t>online è stata ora ritirata e sostituita recentemente con il più efficiente </a:t>
            </a:r>
            <a:r>
              <a:rPr lang="it-IT" b="1" u="sng" dirty="0" err="1" smtClean="0"/>
              <a:t>Clustal</a:t>
            </a:r>
            <a:r>
              <a:rPr lang="it-IT" b="1" u="sng" dirty="0" smtClean="0"/>
              <a:t> </a:t>
            </a:r>
            <a:r>
              <a:rPr lang="it-IT" b="1" u="sng" dirty="0"/>
              <a:t>Omega </a:t>
            </a:r>
            <a:r>
              <a:rPr lang="it-IT" b="1" u="sng" dirty="0"/>
              <a:t>(</a:t>
            </a:r>
            <a:r>
              <a:rPr lang="it-IT" b="1" u="sng" dirty="0">
                <a:hlinkClick r:id="rId3"/>
              </a:rPr>
              <a:t>https://</a:t>
            </a:r>
            <a:r>
              <a:rPr lang="it-IT" b="1" u="sng" dirty="0" smtClean="0">
                <a:hlinkClick r:id="rId3"/>
              </a:rPr>
              <a:t>www.ebi.ac.uk/jdispatcher/msa/clustalo</a:t>
            </a:r>
            <a:r>
              <a:rPr lang="it-IT" b="1" u="sng" dirty="0" smtClean="0"/>
              <a:t> ), </a:t>
            </a:r>
            <a:r>
              <a:rPr lang="it-IT" b="1" u="sng" dirty="0" smtClean="0"/>
              <a:t>che come vedremo usa un approccio differente (non progressivo!)</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Clustal, nelle sue varie versioni, è comunque disponibile anche come un programma </a:t>
            </a:r>
            <a:r>
              <a:rPr lang="it-IT" dirty="0" err="1" smtClean="0"/>
              <a:t>standalone</a:t>
            </a:r>
            <a:r>
              <a:rPr lang="it-IT" dirty="0" smtClean="0"/>
              <a:t> scaricabile e utilizzabile sul proprio computer</a:t>
            </a:r>
          </a:p>
        </p:txBody>
      </p:sp>
    </p:spTree>
    <p:extLst>
      <p:ext uri="{BB962C8B-B14F-4D97-AF65-F5344CB8AC3E}">
        <p14:creationId xmlns:p14="http://schemas.microsoft.com/office/powerpoint/2010/main" val="4232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smtClean="0"/>
              <a:t>Utilizzo di ClustalW</a:t>
            </a:r>
            <a:endParaRPr lang="it-IT" dirty="0"/>
          </a:p>
        </p:txBody>
      </p:sp>
      <p:sp>
        <p:nvSpPr>
          <p:cNvPr id="3" name="Content Placeholder 2"/>
          <p:cNvSpPr>
            <a:spLocks noGrp="1"/>
          </p:cNvSpPr>
          <p:nvPr>
            <p:ph idx="1"/>
          </p:nvPr>
        </p:nvSpPr>
        <p:spPr>
          <a:xfrm>
            <a:off x="1341120" y="1227582"/>
            <a:ext cx="9509760" cy="4343400"/>
          </a:xfrm>
        </p:spPr>
        <p:txBody>
          <a:bodyPr/>
          <a:lstStyle/>
          <a:p>
            <a:r>
              <a:rPr lang="it-IT" dirty="0" smtClean="0"/>
              <a:t>Come già fatto notare molte volte in questo corso, inizialmente molti programmi di uso bioinformatico richiedevano input in un formato </a:t>
            </a:r>
            <a:r>
              <a:rPr lang="it-IT" dirty="0" smtClean="0"/>
              <a:t>particolare (nel caso di </a:t>
            </a:r>
            <a:r>
              <a:rPr lang="it-IT" dirty="0" err="1" smtClean="0"/>
              <a:t>ClustalW</a:t>
            </a:r>
            <a:r>
              <a:rPr lang="it-IT" dirty="0" smtClean="0"/>
              <a:t> si utilizzava il formato CLUSTAL)</a:t>
            </a:r>
            <a:endParaRPr lang="it-IT" dirty="0" smtClean="0"/>
          </a:p>
          <a:p>
            <a:r>
              <a:rPr lang="it-IT" dirty="0" smtClean="0"/>
              <a:t>Tuttavia nel corso degli anni, per facilitare le operazioni anche a utenti inesperti, è stata estesa la </a:t>
            </a:r>
            <a:r>
              <a:rPr lang="it-IT" b="1" u="sng" dirty="0" smtClean="0"/>
              <a:t>compatibilità a molti dei formati più comuni</a:t>
            </a:r>
            <a:r>
              <a:rPr lang="it-IT" dirty="0" smtClean="0"/>
              <a:t>, incluso il formato FASTA</a:t>
            </a:r>
            <a:endParaRPr lang="it-IT" dirty="0"/>
          </a:p>
        </p:txBody>
      </p:sp>
      <p:sp>
        <p:nvSpPr>
          <p:cNvPr id="5" name="TextBox 4"/>
          <p:cNvSpPr txBox="1"/>
          <p:nvPr/>
        </p:nvSpPr>
        <p:spPr>
          <a:xfrm>
            <a:off x="547720" y="3664957"/>
            <a:ext cx="5269230" cy="2585323"/>
          </a:xfrm>
          <a:prstGeom prst="rect">
            <a:avLst/>
          </a:prstGeom>
          <a:noFill/>
        </p:spPr>
        <p:txBody>
          <a:bodyPr wrap="square" rtlCol="0">
            <a:spAutoFit/>
          </a:bodyPr>
          <a:lstStyle/>
          <a:p>
            <a:pPr algn="just"/>
            <a:r>
              <a:rPr lang="it-IT" dirty="0" smtClean="0"/>
              <a:t>Il termine </a:t>
            </a:r>
            <a:r>
              <a:rPr lang="it-IT" b="1" dirty="0" smtClean="0"/>
              <a:t>weighted</a:t>
            </a:r>
            <a:r>
              <a:rPr lang="it-IT" dirty="0" smtClean="0"/>
              <a:t> sta a significare che non tutte le coppie di allineamenti vengono pesate allo stesso modo. In linea di principio, l’allineamento tra due sequenze evolutivamente vicine (secondo la matrice di distanze, ad esempio la coppia uomo-topo) è evolutivamente più informativo rispetto all’allineamento tra sequenze distanti (ad esempio uomo-pollo)</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994" y="3144771"/>
            <a:ext cx="6061166" cy="3168489"/>
          </a:xfrm>
          <a:prstGeom prst="rect">
            <a:avLst/>
          </a:prstGeom>
        </p:spPr>
      </p:pic>
    </p:spTree>
    <p:extLst>
      <p:ext uri="{BB962C8B-B14F-4D97-AF65-F5344CB8AC3E}">
        <p14:creationId xmlns:p14="http://schemas.microsoft.com/office/powerpoint/2010/main" val="42132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err="1" smtClean="0"/>
              <a:t>ClustalW</a:t>
            </a:r>
            <a:endParaRPr lang="it-IT" dirty="0"/>
          </a:p>
        </p:txBody>
      </p:sp>
      <p:sp>
        <p:nvSpPr>
          <p:cNvPr id="5" name="TextBox 4"/>
          <p:cNvSpPr txBox="1"/>
          <p:nvPr/>
        </p:nvSpPr>
        <p:spPr>
          <a:xfrm>
            <a:off x="631803" y="4769264"/>
            <a:ext cx="5269230" cy="1477328"/>
          </a:xfrm>
          <a:prstGeom prst="rect">
            <a:avLst/>
          </a:prstGeom>
          <a:noFill/>
        </p:spPr>
        <p:txBody>
          <a:bodyPr wrap="square" rtlCol="0">
            <a:spAutoFit/>
          </a:bodyPr>
          <a:lstStyle/>
          <a:p>
            <a:pPr algn="just"/>
            <a:r>
              <a:rPr lang="it-IT" dirty="0" smtClean="0"/>
              <a:t>Thompson et al., 1994</a:t>
            </a:r>
          </a:p>
          <a:p>
            <a:pPr algn="just"/>
            <a:endParaRPr lang="it-IT" dirty="0"/>
          </a:p>
          <a:p>
            <a:pPr algn="just"/>
            <a:r>
              <a:rPr lang="it-IT" dirty="0" smtClean="0"/>
              <a:t>Articolo di riferimento per </a:t>
            </a:r>
            <a:r>
              <a:rPr lang="it-IT" dirty="0" err="1" smtClean="0"/>
              <a:t>ClustalW</a:t>
            </a:r>
            <a:endParaRPr lang="it-IT" dirty="0" smtClean="0"/>
          </a:p>
          <a:p>
            <a:pPr algn="just"/>
            <a:endParaRPr lang="it-IT" b="1" u="sng" dirty="0"/>
          </a:p>
          <a:p>
            <a:pPr algn="just"/>
            <a:r>
              <a:rPr lang="it-IT" b="1" u="sng" dirty="0" smtClean="0"/>
              <a:t>Citato oltre 64mila volte!</a:t>
            </a:r>
            <a:endParaRPr lang="it-IT" b="1" u="sng"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96" y="1404142"/>
            <a:ext cx="6699917" cy="2821017"/>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834" y="252864"/>
            <a:ext cx="4441325" cy="6337123"/>
          </a:xfrm>
          <a:prstGeom prst="rect">
            <a:avLst/>
          </a:prstGeom>
        </p:spPr>
      </p:pic>
    </p:spTree>
    <p:extLst>
      <p:ext uri="{BB962C8B-B14F-4D97-AF65-F5344CB8AC3E}">
        <p14:creationId xmlns:p14="http://schemas.microsoft.com/office/powerpoint/2010/main" val="23061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Interfaccia web e parametri</a:t>
            </a:r>
            <a:endParaRPr lang="it-IT" dirty="0"/>
          </a:p>
        </p:txBody>
      </p:sp>
      <p:sp>
        <p:nvSpPr>
          <p:cNvPr id="3" name="Content Placeholder 2"/>
          <p:cNvSpPr>
            <a:spLocks noGrp="1"/>
          </p:cNvSpPr>
          <p:nvPr>
            <p:ph idx="1"/>
          </p:nvPr>
        </p:nvSpPr>
        <p:spPr>
          <a:xfrm>
            <a:off x="1341120" y="1524762"/>
            <a:ext cx="9509760" cy="4343400"/>
          </a:xfrm>
        </p:spPr>
        <p:txBody>
          <a:bodyPr>
            <a:normAutofit fontScale="92500" lnSpcReduction="10000"/>
          </a:bodyPr>
          <a:lstStyle/>
          <a:p>
            <a:endParaRPr lang="it-IT" dirty="0"/>
          </a:p>
          <a:p>
            <a:pPr algn="just"/>
            <a:r>
              <a:rPr lang="it-IT" dirty="0"/>
              <a:t>L'interfaccia </a:t>
            </a:r>
            <a:r>
              <a:rPr lang="it-IT" dirty="0" smtClean="0"/>
              <a:t>web </a:t>
            </a:r>
            <a:r>
              <a:rPr lang="it-IT" dirty="0"/>
              <a:t>di CLUSTALW non rappresenta, ovviamente, uno standard immodificabile; altri server o programmi commerciali possono mostrare un'interfaccia </a:t>
            </a:r>
            <a:r>
              <a:rPr lang="it-IT" dirty="0" smtClean="0"/>
              <a:t>diversa</a:t>
            </a:r>
            <a:endParaRPr lang="it-IT" dirty="0"/>
          </a:p>
          <a:p>
            <a:pPr algn="just"/>
            <a:r>
              <a:rPr lang="it-IT" dirty="0"/>
              <a:t>Tuttavia, come per le differenti applicazioni ed interfacce di BLAST, le fondamenta di CLUSTAL restano basate su fasi computazionali comuni a tutti programmi di allineamento, </a:t>
            </a:r>
            <a:r>
              <a:rPr lang="it-IT" b="1" u="sng" dirty="0"/>
              <a:t>dall'adozione di set di matrici tipo BLOSUM o PAM</a:t>
            </a:r>
            <a:r>
              <a:rPr lang="it-IT" dirty="0"/>
              <a:t>, alla </a:t>
            </a:r>
            <a:r>
              <a:rPr lang="it-IT" b="1" u="sng" dirty="0"/>
              <a:t>possibilità di variare i pesi da dare alle gap penalties</a:t>
            </a:r>
            <a:r>
              <a:rPr lang="it-IT" dirty="0"/>
              <a:t>, dalla </a:t>
            </a:r>
            <a:r>
              <a:rPr lang="it-IT" b="1" u="sng" dirty="0"/>
              <a:t>possibilità di variare parametri nella fase di allineamento </a:t>
            </a:r>
            <a:r>
              <a:rPr lang="it-IT" b="1" u="sng" dirty="0" smtClean="0"/>
              <a:t>a </a:t>
            </a:r>
            <a:r>
              <a:rPr lang="it-IT" b="1" u="sng" dirty="0"/>
              <a:t>quella di selezionare </a:t>
            </a:r>
            <a:r>
              <a:rPr lang="it-IT" b="1" u="sng" dirty="0" smtClean="0"/>
              <a:t>diverse opzioni </a:t>
            </a:r>
            <a:r>
              <a:rPr lang="it-IT" b="1" u="sng" dirty="0"/>
              <a:t>di output</a:t>
            </a:r>
            <a:r>
              <a:rPr lang="it-IT" dirty="0"/>
              <a:t>, per ottimizzarne interpretazione e </a:t>
            </a:r>
            <a:r>
              <a:rPr lang="it-IT" dirty="0" smtClean="0"/>
              <a:t>presentazione</a:t>
            </a:r>
          </a:p>
          <a:p>
            <a:pPr algn="just"/>
            <a:r>
              <a:rPr lang="it-IT" dirty="0" smtClean="0"/>
              <a:t>Anche se tutte queste opzioni spesso vengono lasciate al setting di default o non sono nemmeno visibili nelle interfacce web, tenete sempre presente che esse possono influenzare in modo sensibile l’output di un allineamento multiplo</a:t>
            </a:r>
            <a:endParaRPr lang="it-IT" dirty="0"/>
          </a:p>
        </p:txBody>
      </p:sp>
    </p:spTree>
    <p:extLst>
      <p:ext uri="{BB962C8B-B14F-4D97-AF65-F5344CB8AC3E}">
        <p14:creationId xmlns:p14="http://schemas.microsoft.com/office/powerpoint/2010/main" val="42569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a:t>
            </a:r>
            <a:r>
              <a:rPr lang="it-IT" dirty="0" smtClean="0"/>
              <a:t>dei metodi progressivi e </a:t>
            </a:r>
            <a:r>
              <a:rPr lang="it-IT" dirty="0" smtClean="0"/>
              <a:t>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comparazione 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limita 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questi errori anche «ad occhio»</a:t>
            </a:r>
            <a:endParaRPr lang="it-IT" dirty="0"/>
          </a:p>
        </p:txBody>
      </p:sp>
    </p:spTree>
    <p:extLst>
      <p:ext uri="{BB962C8B-B14F-4D97-AF65-F5344CB8AC3E}">
        <p14:creationId xmlns:p14="http://schemas.microsoft.com/office/powerpoint/2010/main" val="27454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Verso lo sviluppo di nuovi metodi</a:t>
            </a:r>
            <a:endParaRPr lang="it-IT" dirty="0"/>
          </a:p>
        </p:txBody>
      </p:sp>
      <p:sp>
        <p:nvSpPr>
          <p:cNvPr id="3" name="Content Placeholder 2"/>
          <p:cNvSpPr>
            <a:spLocks noGrp="1"/>
          </p:cNvSpPr>
          <p:nvPr>
            <p:ph idx="1"/>
          </p:nvPr>
        </p:nvSpPr>
        <p:spPr>
          <a:xfrm>
            <a:off x="1341120" y="1440968"/>
            <a:ext cx="9509760" cy="4828032"/>
          </a:xfrm>
        </p:spPr>
        <p:txBody>
          <a:bodyPr>
            <a:normAutofit/>
          </a:bodyPr>
          <a:lstStyle/>
          <a:p>
            <a:pPr algn="just"/>
            <a:r>
              <a:rPr lang="it-IT" dirty="0" smtClean="0"/>
              <a:t>Per alleviare alcuni dei probelmi evidenziati in precedenza sono stati sviluppati dei metodi appartenenti ad una nuova generazione di algoritmi progressivi</a:t>
            </a:r>
          </a:p>
          <a:p>
            <a:pPr algn="just"/>
            <a:r>
              <a:rPr lang="it-IT" dirty="0" smtClean="0"/>
              <a:t>Un primo esempio è </a:t>
            </a:r>
            <a:r>
              <a:rPr lang="en-US" b="1" u="sng" dirty="0" smtClean="0"/>
              <a:t>T-Coffee</a:t>
            </a:r>
            <a:r>
              <a:rPr lang="en-US" dirty="0" smtClean="0"/>
              <a:t> </a:t>
            </a:r>
            <a:r>
              <a:rPr lang="en-US" dirty="0"/>
              <a:t>(Tree-based Consistency Objective </a:t>
            </a:r>
            <a:r>
              <a:rPr lang="it-IT" dirty="0" smtClean="0"/>
              <a:t>Function for </a:t>
            </a:r>
            <a:r>
              <a:rPr lang="it-IT" dirty="0" err="1" smtClean="0"/>
              <a:t>alignment</a:t>
            </a:r>
            <a:r>
              <a:rPr lang="it-IT" dirty="0" smtClean="0"/>
              <a:t> Evaluation), che esegue  allineamenti progressivi come in Clustal, ma a differenza di quest’ultimo </a:t>
            </a:r>
            <a:r>
              <a:rPr lang="it-IT" b="1" u="sng" dirty="0" smtClean="0"/>
              <a:t>esegue sia allineamenti globali (con </a:t>
            </a:r>
            <a:r>
              <a:rPr lang="it-IT" b="1" u="sng" dirty="0" err="1" smtClean="0"/>
              <a:t>ClustalW</a:t>
            </a:r>
            <a:r>
              <a:rPr lang="it-IT" b="1" u="sng" dirty="0" smtClean="0"/>
              <a:t>) che locali (grazie ad un altro programma chiamato LALIGN) per tutte le possibili coppie di sequenze dell’allineamento multiplo</a:t>
            </a:r>
          </a:p>
          <a:p>
            <a:pPr algn="just"/>
            <a:r>
              <a:rPr lang="it-IT" dirty="0" smtClean="0"/>
              <a:t>Risulta essere </a:t>
            </a:r>
            <a:r>
              <a:rPr lang="it-IT" b="1" u="sng" dirty="0" smtClean="0"/>
              <a:t>più accurato di ClustalW per l’allineamento di sequenze divergenti</a:t>
            </a:r>
            <a:r>
              <a:rPr lang="it-IT" dirty="0" smtClean="0"/>
              <a:t> (con identità di sequenza &lt; 30%), ma per la maggior complessità computazionale è più lento</a:t>
            </a:r>
          </a:p>
        </p:txBody>
      </p:sp>
    </p:spTree>
    <p:extLst>
      <p:ext uri="{BB962C8B-B14F-4D97-AF65-F5344CB8AC3E}">
        <p14:creationId xmlns:p14="http://schemas.microsoft.com/office/powerpoint/2010/main" val="7839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70" y="211640"/>
            <a:ext cx="6936228" cy="5105532"/>
          </a:xfr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4070" y="308861"/>
            <a:ext cx="3995507" cy="5825490"/>
          </a:xfrm>
          <a:prstGeom prst="rect">
            <a:avLst/>
          </a:prstGeom>
        </p:spPr>
      </p:pic>
      <p:sp>
        <p:nvSpPr>
          <p:cNvPr id="2" name="CasellaDiTesto 1"/>
          <p:cNvSpPr txBox="1"/>
          <p:nvPr/>
        </p:nvSpPr>
        <p:spPr>
          <a:xfrm>
            <a:off x="641838" y="5618285"/>
            <a:ext cx="6734908" cy="369332"/>
          </a:xfrm>
          <a:prstGeom prst="rect">
            <a:avLst/>
          </a:prstGeom>
          <a:noFill/>
        </p:spPr>
        <p:txBody>
          <a:bodyPr wrap="square" rtlCol="0">
            <a:spAutoFit/>
          </a:bodyPr>
          <a:lstStyle/>
          <a:p>
            <a:r>
              <a:rPr lang="it-IT" dirty="0">
                <a:hlinkClick r:id="rId4"/>
              </a:rPr>
              <a:t>https://</a:t>
            </a:r>
            <a:r>
              <a:rPr lang="it-IT" dirty="0" smtClean="0">
                <a:hlinkClick r:id="rId4"/>
              </a:rPr>
              <a:t>tcoffee.crg.eu</a:t>
            </a:r>
            <a:r>
              <a:rPr lang="it-IT" dirty="0" smtClean="0"/>
              <a:t> </a:t>
            </a:r>
            <a:endParaRPr lang="en-US" dirty="0"/>
          </a:p>
        </p:txBody>
      </p:sp>
    </p:spTree>
    <p:extLst>
      <p:ext uri="{BB962C8B-B14F-4D97-AF65-F5344CB8AC3E}">
        <p14:creationId xmlns:p14="http://schemas.microsoft.com/office/powerpoint/2010/main" val="20601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19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4088"/>
          </a:xfrm>
        </p:spPr>
        <p:txBody>
          <a:bodyPr>
            <a:normAutofit fontScale="90000"/>
          </a:bodyPr>
          <a:lstStyle/>
          <a:p>
            <a:r>
              <a:rPr lang="it-IT" sz="2800" dirty="0" smtClean="0"/>
              <a:t>MAFFT - </a:t>
            </a:r>
            <a:r>
              <a:rPr lang="it-IT" sz="2800" b="1" dirty="0"/>
              <a:t>M</a:t>
            </a:r>
            <a:r>
              <a:rPr lang="it-IT" sz="2800" dirty="0"/>
              <a:t>ultiple </a:t>
            </a:r>
            <a:r>
              <a:rPr lang="it-IT" sz="2800" b="1" dirty="0" smtClean="0"/>
              <a:t>A</a:t>
            </a:r>
            <a:r>
              <a:rPr lang="it-IT" sz="2800" dirty="0" smtClean="0"/>
              <a:t>lignment using</a:t>
            </a:r>
            <a:r>
              <a:rPr lang="it-IT" sz="2800" dirty="0"/>
              <a:t> </a:t>
            </a:r>
            <a:r>
              <a:rPr lang="it-IT" sz="2800" b="1" dirty="0"/>
              <a:t>F</a:t>
            </a:r>
            <a:r>
              <a:rPr lang="it-IT" sz="2800" dirty="0"/>
              <a:t>ast </a:t>
            </a:r>
            <a:r>
              <a:rPr lang="it-IT" sz="2800" b="1" dirty="0"/>
              <a:t>F</a:t>
            </a:r>
            <a:r>
              <a:rPr lang="it-IT" sz="2800" dirty="0"/>
              <a:t>ourier </a:t>
            </a:r>
            <a:r>
              <a:rPr lang="it-IT" sz="2800" b="1" dirty="0"/>
              <a:t>T</a:t>
            </a:r>
            <a:r>
              <a:rPr lang="it-IT" sz="2800" dirty="0"/>
              <a:t>ransform</a:t>
            </a:r>
          </a:p>
        </p:txBody>
      </p:sp>
      <p:sp>
        <p:nvSpPr>
          <p:cNvPr id="3" name="Content Placeholder 2"/>
          <p:cNvSpPr>
            <a:spLocks noGrp="1"/>
          </p:cNvSpPr>
          <p:nvPr>
            <p:ph idx="1"/>
          </p:nvPr>
        </p:nvSpPr>
        <p:spPr>
          <a:xfrm>
            <a:off x="600891" y="1673352"/>
            <a:ext cx="4725489" cy="4343400"/>
          </a:xfrm>
        </p:spPr>
        <p:txBody>
          <a:bodyPr>
            <a:normAutofit/>
          </a:bodyPr>
          <a:lstStyle/>
          <a:p>
            <a:pPr algn="just"/>
            <a:r>
              <a:rPr lang="it-IT" dirty="0">
                <a:hlinkClick r:id="rId2"/>
              </a:rPr>
              <a:t>https://</a:t>
            </a:r>
            <a:r>
              <a:rPr lang="it-IT" dirty="0" smtClean="0">
                <a:hlinkClick r:id="rId2"/>
              </a:rPr>
              <a:t>www.ebi.ac.uk/jdispatcher/msa/mafft</a:t>
            </a:r>
            <a:endParaRPr lang="it-IT" dirty="0" smtClean="0"/>
          </a:p>
          <a:p>
            <a:pPr algn="just"/>
            <a:r>
              <a:rPr lang="it-IT" b="1" u="sng" dirty="0" smtClean="0"/>
              <a:t>MAFFT</a:t>
            </a:r>
            <a:r>
              <a:rPr lang="it-IT" dirty="0" smtClean="0"/>
              <a:t> </a:t>
            </a:r>
            <a:r>
              <a:rPr lang="it-IT" dirty="0" smtClean="0"/>
              <a:t>è un altro popolare metodo di allineamento multiplo iterativo</a:t>
            </a:r>
          </a:p>
          <a:p>
            <a:pPr algn="just"/>
            <a:r>
              <a:rPr lang="it-IT" dirty="0" smtClean="0"/>
              <a:t>Basato su complessi modelli matematici e molto rapido</a:t>
            </a:r>
          </a:p>
          <a:p>
            <a:pPr algn="just"/>
            <a:r>
              <a:rPr lang="it-IT" dirty="0" smtClean="0"/>
              <a:t>Utilizza la trasformata di </a:t>
            </a:r>
            <a:r>
              <a:rPr lang="it-IT" dirty="0" smtClean="0"/>
              <a:t>Fourier</a:t>
            </a:r>
            <a:endParaRPr lang="it-IT"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1828284"/>
            <a:ext cx="6456869" cy="4033536"/>
          </a:xfrm>
          <a:prstGeom prst="rect">
            <a:avLst/>
          </a:prstGeom>
        </p:spPr>
      </p:pic>
    </p:spTree>
    <p:extLst>
      <p:ext uri="{BB962C8B-B14F-4D97-AF65-F5344CB8AC3E}">
        <p14:creationId xmlns:p14="http://schemas.microsoft.com/office/powerpoint/2010/main" val="325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367396"/>
            <a:ext cx="9509760" cy="4828032"/>
          </a:xfrm>
        </p:spPr>
        <p:txBody>
          <a:bodyPr>
            <a:normAutofit/>
          </a:bodyPr>
          <a:lstStyle/>
          <a:p>
            <a:pPr algn="just"/>
            <a:r>
              <a:rPr lang="it-IT" dirty="0" smtClean="0"/>
              <a:t>L’approccio iterativo è basato sull’idea che </a:t>
            </a:r>
            <a:r>
              <a:rPr lang="it-IT" b="1" u="sng" dirty="0" smtClean="0"/>
              <a:t>una soluzione ottimale possa essere trovata modificando ripetutamente delle soluzioni subottimali già esistenti</a:t>
            </a:r>
          </a:p>
          <a:p>
            <a:pPr algn="just"/>
            <a:r>
              <a:rPr lang="it-IT" dirty="0" smtClean="0"/>
              <a:t>La procedura inizia 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 stesso</a:t>
            </a:r>
          </a:p>
          <a:p>
            <a:pPr algn="just"/>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3850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MUSCLE</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a:hlinkClick r:id="rId2"/>
              </a:rPr>
              <a:t>https://</a:t>
            </a:r>
            <a:r>
              <a:rPr lang="it-IT" dirty="0" smtClean="0">
                <a:hlinkClick r:id="rId2"/>
              </a:rPr>
              <a:t>www.ebi.ac.uk/jdispatcher/msa/muscle</a:t>
            </a:r>
            <a:endParaRPr lang="it-IT" dirty="0" smtClean="0"/>
          </a:p>
          <a:p>
            <a:r>
              <a:rPr lang="it-IT" b="1" u="sng" dirty="0" smtClean="0"/>
              <a:t>MUSCLE</a:t>
            </a:r>
            <a:r>
              <a:rPr lang="it-IT" dirty="0" smtClean="0"/>
              <a:t> </a:t>
            </a:r>
            <a:r>
              <a:rPr lang="it-IT" dirty="0" smtClean="0"/>
              <a:t>(</a:t>
            </a:r>
            <a:r>
              <a:rPr lang="en-US" dirty="0" smtClean="0"/>
              <a:t>multiple </a:t>
            </a:r>
            <a:r>
              <a:rPr lang="en-US" dirty="0"/>
              <a:t>sequence alignment by log-expectation) </a:t>
            </a:r>
            <a:r>
              <a:rPr lang="it-IT" dirty="0" smtClean="0"/>
              <a:t>è un metodo piuttosto popolare per l’allineamento multiplo di sequenze che calcola accuratamente le misure di distanza tra sequenze per inferire il loro grado di relazione. Queste misure sono aggiornate costantemente tra i vari stage di iterazione</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68" y="3417728"/>
            <a:ext cx="5231952" cy="2827624"/>
          </a:xfrm>
          <a:prstGeom prst="rect">
            <a:avLst/>
          </a:prstGeom>
        </p:spPr>
      </p:pic>
    </p:spTree>
    <p:extLst>
      <p:ext uri="{BB962C8B-B14F-4D97-AF65-F5344CB8AC3E}">
        <p14:creationId xmlns:p14="http://schemas.microsoft.com/office/powerpoint/2010/main" val="1319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
        <p:nvSpPr>
          <p:cNvPr id="2" name="CasellaDiTesto 1"/>
          <p:cNvSpPr txBox="1"/>
          <p:nvPr/>
        </p:nvSpPr>
        <p:spPr>
          <a:xfrm>
            <a:off x="722810" y="3161211"/>
            <a:ext cx="2962411" cy="923330"/>
          </a:xfrm>
          <a:prstGeom prst="rect">
            <a:avLst/>
          </a:prstGeom>
          <a:noFill/>
        </p:spPr>
        <p:txBody>
          <a:bodyPr wrap="square" rtlCol="0">
            <a:spAutoFit/>
          </a:bodyPr>
          <a:lstStyle/>
          <a:p>
            <a:r>
              <a:rPr lang="it-IT" dirty="0" smtClean="0"/>
              <a:t>Articolo di riferimento del 2004, </a:t>
            </a:r>
            <a:r>
              <a:rPr lang="it-IT" u="sng" dirty="0" smtClean="0"/>
              <a:t>citato oltre 34mila volte</a:t>
            </a:r>
            <a:endParaRPr lang="en-US" u="sng" dirty="0"/>
          </a:p>
        </p:txBody>
      </p:sp>
    </p:spTree>
    <p:extLst>
      <p:ext uri="{BB962C8B-B14F-4D97-AF65-F5344CB8AC3E}">
        <p14:creationId xmlns:p14="http://schemas.microsoft.com/office/powerpoint/2010/main" val="26955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sp>
        <p:nvSpPr>
          <p:cNvPr id="3" name="Content Placeholder 2"/>
          <p:cNvSpPr>
            <a:spLocks noGrp="1"/>
          </p:cNvSpPr>
          <p:nvPr>
            <p:ph idx="1"/>
          </p:nvPr>
        </p:nvSpPr>
        <p:spPr/>
        <p:txBody>
          <a:bodyPr>
            <a:normAutofit/>
          </a:bodyPr>
          <a:lstStyle/>
          <a:p>
            <a:pPr algn="just"/>
            <a:r>
              <a:rPr lang="it-IT" dirty="0" smtClean="0"/>
              <a:t>Gli allineamenti iterativi e progressivi si basano largamente su strategie di allineamento globale e quindi potrebbero anche non permettere il </a:t>
            </a:r>
            <a:r>
              <a:rPr lang="it-IT" b="1" u="sng" dirty="0" smtClean="0"/>
              <a:t>riconoscimento di domini conservati e piccoli motivi tra sequenze piuttosto divergenti</a:t>
            </a:r>
            <a:r>
              <a:rPr lang="it-IT" dirty="0" smtClean="0"/>
              <a:t> e magari di lunghezza diversa</a:t>
            </a:r>
          </a:p>
          <a:p>
            <a:pPr algn="just"/>
            <a:r>
              <a:rPr lang="it-IT" dirty="0" smtClean="0"/>
              <a:t>Per queste sequenze divergenti che comunque presentano un certa similarità (anche se solo a livello locale), sono stati sviluppati degli </a:t>
            </a:r>
            <a:r>
              <a:rPr lang="it-IT" b="1" u="sng" dirty="0" smtClean="0"/>
              <a:t>approcci che privilegiano l’allineamento locale</a:t>
            </a:r>
            <a:r>
              <a:rPr lang="it-IT" dirty="0" smtClean="0"/>
              <a:t>. Questi metodi identificano un blocco di allineamento privo di gap che sia condiviso da tutte le sequenze in esame e per questo motivo si parla di </a:t>
            </a:r>
            <a:r>
              <a:rPr lang="it-IT" b="1" u="sng" dirty="0" smtClean="0"/>
              <a:t>metodi «block-based»</a:t>
            </a:r>
            <a:endParaRPr lang="it-IT" b="1" u="sng" dirty="0"/>
          </a:p>
          <a:p>
            <a:pPr algn="just"/>
            <a:r>
              <a:rPr lang="it-IT" dirty="0"/>
              <a:t>Come esempio di questo tipo di strategie ricorderemo </a:t>
            </a:r>
            <a:r>
              <a:rPr lang="it-IT" b="1" u="sng" dirty="0"/>
              <a:t>DIALIGN2 </a:t>
            </a:r>
            <a:r>
              <a:rPr lang="it-IT" dirty="0"/>
              <a:t>(</a:t>
            </a:r>
            <a:r>
              <a:rPr lang="it-IT" dirty="0">
                <a:hlinkClick r:id="rId2"/>
              </a:rPr>
              <a:t>http://</a:t>
            </a:r>
            <a:r>
              <a:rPr lang="it-IT" dirty="0" smtClean="0">
                <a:hlinkClick r:id="rId2"/>
              </a:rPr>
              <a:t>dialign.gobics.de</a:t>
            </a:r>
            <a:r>
              <a:rPr lang="it-IT" dirty="0" smtClean="0"/>
              <a:t>) e </a:t>
            </a:r>
            <a:r>
              <a:rPr lang="it-IT" b="1" u="sng" dirty="0" smtClean="0"/>
              <a:t>DCA</a:t>
            </a:r>
            <a:endParaRPr lang="it-IT" b="1" u="sng" dirty="0"/>
          </a:p>
        </p:txBody>
      </p:sp>
    </p:spTree>
    <p:extLst>
      <p:ext uri="{BB962C8B-B14F-4D97-AF65-F5344CB8AC3E}">
        <p14:creationId xmlns:p14="http://schemas.microsoft.com/office/powerpoint/2010/main" val="26522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497" y="362966"/>
            <a:ext cx="9509760" cy="903126"/>
          </a:xfrm>
        </p:spPr>
        <p:txBody>
          <a:bodyPr/>
          <a:lstStyle/>
          <a:p>
            <a:r>
              <a:rPr lang="it-IT" dirty="0" smtClean="0"/>
              <a:t>Allineamenti basati su blocchi</a:t>
            </a:r>
            <a:endParaRPr lang="it-I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0855" y="1929085"/>
            <a:ext cx="4605260" cy="1655777"/>
          </a:xfrm>
        </p:spPr>
      </p:pic>
      <p:sp>
        <p:nvSpPr>
          <p:cNvPr id="5" name="TextBox 4"/>
          <p:cNvSpPr txBox="1"/>
          <p:nvPr/>
        </p:nvSpPr>
        <p:spPr>
          <a:xfrm>
            <a:off x="6840855" y="3970511"/>
            <a:ext cx="4506018" cy="2031325"/>
          </a:xfrm>
          <a:prstGeom prst="rect">
            <a:avLst/>
          </a:prstGeom>
          <a:noFill/>
          <a:ln>
            <a:solidFill>
              <a:schemeClr val="accent1"/>
            </a:solidFill>
          </a:ln>
        </p:spPr>
        <p:txBody>
          <a:bodyPr wrap="square" rtlCol="0">
            <a:spAutoFit/>
          </a:bodyPr>
          <a:lstStyle/>
          <a:p>
            <a:pPr algn="just"/>
            <a:r>
              <a:rPr lang="it-IT" dirty="0" smtClean="0"/>
              <a:t>DIALIGN presenta numerose implementazioni, tra cui </a:t>
            </a:r>
            <a:r>
              <a:rPr lang="it-IT" u="sng" dirty="0" smtClean="0"/>
              <a:t>CHAOS-DIALIGN</a:t>
            </a:r>
            <a:r>
              <a:rPr lang="it-IT" dirty="0"/>
              <a:t> </a:t>
            </a:r>
            <a:r>
              <a:rPr lang="it-IT" dirty="0" smtClean="0"/>
              <a:t>(ottimizzato per l’allineamento tra regioni genomiche) e </a:t>
            </a:r>
            <a:r>
              <a:rPr lang="it-IT" u="sng" dirty="0" smtClean="0"/>
              <a:t>PFAM-DIALIGN</a:t>
            </a:r>
            <a:r>
              <a:rPr lang="it-IT" dirty="0" smtClean="0"/>
              <a:t>, che integra il riconoscimento di domini PFAM conservati nell’allineamento</a:t>
            </a:r>
            <a:endParaRPr lang="it-IT" dirty="0"/>
          </a:p>
        </p:txBody>
      </p:sp>
      <p:sp>
        <p:nvSpPr>
          <p:cNvPr id="6" name="TextBox 5"/>
          <p:cNvSpPr txBox="1"/>
          <p:nvPr/>
        </p:nvSpPr>
        <p:spPr>
          <a:xfrm>
            <a:off x="1032064" y="1846853"/>
            <a:ext cx="5226627"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DIALIGN2 </a:t>
            </a:r>
            <a:r>
              <a:rPr lang="it-IT" b="1" u="sng" dirty="0" smtClean="0"/>
              <a:t>non applica penalità per la presenza di gap</a:t>
            </a:r>
            <a:r>
              <a:rPr lang="it-IT" dirty="0" smtClean="0"/>
              <a:t> e quindi tollera la presenza di larghe </a:t>
            </a:r>
            <a:r>
              <a:rPr lang="it-IT" dirty="0" err="1" smtClean="0"/>
              <a:t>indels</a:t>
            </a:r>
            <a:endParaRPr lang="it-IT" dirty="0" smtClean="0"/>
          </a:p>
          <a:p>
            <a:pPr marL="285750" indent="-285750" algn="just">
              <a:buFont typeface="Arial" panose="020B0604020202020204" pitchFamily="34" charset="0"/>
              <a:buChar char="•"/>
            </a:pPr>
            <a:r>
              <a:rPr lang="it-IT" b="1" u="sng" dirty="0" smtClean="0"/>
              <a:t>Vengono rilevati degli high scoring segments, detti «blocks»</a:t>
            </a:r>
            <a:r>
              <a:rPr lang="it-IT" dirty="0" smtClean="0"/>
              <a:t> che poi vengono compilati in maniera progressiva finchè non viene ottenuto l’allineamento completo</a:t>
            </a:r>
          </a:p>
          <a:p>
            <a:pPr marL="285750" indent="-285750" algn="just">
              <a:buFont typeface="Arial" panose="020B0604020202020204" pitchFamily="34" charset="0"/>
              <a:buChar char="•"/>
            </a:pPr>
            <a:r>
              <a:rPr lang="it-IT" dirty="0" smtClean="0"/>
              <a:t>Questo metodo è particolarmente indicato per sequenze che presentano similarità solamente in piccole regioni conservate, ad esempio tra proteine che presentano un medesimo dominio conservato, associati ad altri domini maggiormente divergenti</a:t>
            </a:r>
            <a:endParaRPr lang="it-IT" dirty="0"/>
          </a:p>
        </p:txBody>
      </p:sp>
    </p:spTree>
    <p:extLst>
      <p:ext uri="{BB962C8B-B14F-4D97-AF65-F5344CB8AC3E}">
        <p14:creationId xmlns:p14="http://schemas.microsoft.com/office/powerpoint/2010/main" val="3122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4068"/>
          </a:xfrm>
        </p:spPr>
        <p:txBody>
          <a:bodyPr>
            <a:normAutofit fontScale="90000"/>
          </a:bodyPr>
          <a:lstStyle/>
          <a:p>
            <a:r>
              <a:rPr lang="it-IT" dirty="0" smtClean="0"/>
              <a:t>DCA – Divide and Conquer alignement</a:t>
            </a:r>
            <a:endParaRPr lang="it-IT" dirty="0"/>
          </a:p>
        </p:txBody>
      </p:sp>
      <p:sp>
        <p:nvSpPr>
          <p:cNvPr id="3" name="Content Placeholder 2"/>
          <p:cNvSpPr>
            <a:spLocks noGrp="1"/>
          </p:cNvSpPr>
          <p:nvPr>
            <p:ph idx="1"/>
          </p:nvPr>
        </p:nvSpPr>
        <p:spPr>
          <a:xfrm>
            <a:off x="1062446" y="1568849"/>
            <a:ext cx="4419600" cy="4343400"/>
          </a:xfrm>
        </p:spPr>
        <p:txBody>
          <a:bodyPr/>
          <a:lstStyle/>
          <a:p>
            <a:pPr algn="just"/>
            <a:r>
              <a:rPr lang="it-IT" dirty="0" smtClean="0"/>
              <a:t>DCA è un altro algoritmo di allineamento a blocchi, basato su un </a:t>
            </a:r>
            <a:r>
              <a:rPr lang="it-IT" b="1" u="sng" dirty="0" smtClean="0"/>
              <a:t>metodo semiesausivo</a:t>
            </a:r>
            <a:r>
              <a:rPr lang="it-IT" dirty="0" smtClean="0"/>
              <a:t>, in quanto soltanto alcuni step dell’allinemento vengono effettuati in modo euristico</a:t>
            </a:r>
          </a:p>
          <a:p>
            <a:pPr algn="just"/>
            <a:r>
              <a:rPr lang="it-IT" dirty="0">
                <a:hlinkClick r:id="rId2"/>
              </a:rPr>
              <a:t>https://</a:t>
            </a:r>
            <a:r>
              <a:rPr lang="it-IT" dirty="0" smtClean="0">
                <a:hlinkClick r:id="rId2"/>
              </a:rPr>
              <a:t>bibiserv.cebitec.uni-bielefeld.de/dca</a:t>
            </a:r>
            <a:endParaRPr lang="it-IT"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9893"/>
            <a:ext cx="5563558" cy="4830318"/>
          </a:xfrm>
          <a:prstGeom prst="rect">
            <a:avLst/>
          </a:prstGeom>
        </p:spPr>
      </p:pic>
    </p:spTree>
    <p:extLst>
      <p:ext uri="{BB962C8B-B14F-4D97-AF65-F5344CB8AC3E}">
        <p14:creationId xmlns:p14="http://schemas.microsoft.com/office/powerpoint/2010/main" val="10240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 Hidden Markov Models</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pPr algn="just"/>
            <a:r>
              <a:rPr lang="it-IT" b="1" u="sng" dirty="0" err="1" smtClean="0"/>
              <a:t>Probcons</a:t>
            </a:r>
            <a:r>
              <a:rPr lang="it-IT" b="1" dirty="0" smtClean="0"/>
              <a:t> (</a:t>
            </a:r>
            <a:r>
              <a:rPr lang="en-US" b="1" dirty="0"/>
              <a:t>Probabilistic Consistency-based Multiple Alignment of Amino Acid </a:t>
            </a:r>
            <a:r>
              <a:rPr lang="en-US" b="1" dirty="0" smtClean="0"/>
              <a:t>Sequences)</a:t>
            </a:r>
            <a:endParaRPr lang="it-IT" b="1" u="sng" dirty="0" smtClean="0"/>
          </a:p>
          <a:p>
            <a:pPr algn="just"/>
            <a:r>
              <a:rPr lang="it-IT" dirty="0" smtClean="0"/>
              <a:t>Metodo estremamente accurato, </a:t>
            </a:r>
            <a:r>
              <a:rPr lang="it-IT" b="1" u="sng" dirty="0" smtClean="0"/>
              <a:t>probabilistico</a:t>
            </a:r>
            <a:r>
              <a:rPr lang="it-IT" dirty="0" smtClean="0"/>
              <a:t>, consistency-based</a:t>
            </a:r>
          </a:p>
          <a:p>
            <a:pPr algn="just"/>
            <a:r>
              <a:rPr lang="it-IT" dirty="0" smtClean="0"/>
              <a:t>Risulta anche essere notevolmente più lento rispetto ai metodi «classici»</a:t>
            </a:r>
          </a:p>
          <a:p>
            <a:pPr algn="just"/>
            <a:r>
              <a:rPr lang="it-IT" dirty="0" smtClean="0"/>
              <a:t>Indicato nel caso le analisi a valle richiedano grande accuratezza, ma sconsigliabile per analisi di routine, specialmente su grandi dataset</a:t>
            </a:r>
            <a:endParaRPr lang="it-IT" dirty="0"/>
          </a:p>
        </p:txBody>
      </p:sp>
      <p:pic>
        <p:nvPicPr>
          <p:cNvPr id="4" name="Content Placeholder 5" descr="ProbCons Step 1.jpg"/>
          <p:cNvPicPr>
            <a:picLocks noChangeAspect="1"/>
          </p:cNvPicPr>
          <p:nvPr/>
        </p:nvPicPr>
        <p:blipFill>
          <a:blip r:embed="rId2">
            <a:extLst>
              <a:ext uri="{28A0092B-C50C-407E-A947-70E740481C1C}">
                <a14:useLocalDpi xmlns:a14="http://schemas.microsoft.com/office/drawing/2010/main" val="0"/>
              </a:ext>
            </a:extLst>
          </a:blip>
          <a:srcRect l="-4089" r="-4089"/>
          <a:stretch>
            <a:fillRect/>
          </a:stretch>
        </p:blipFill>
        <p:spPr>
          <a:xfrm>
            <a:off x="5919403" y="1199887"/>
            <a:ext cx="5954752" cy="4427982"/>
          </a:xfrm>
          <a:prstGeom prst="rect">
            <a:avLst/>
          </a:prstGeom>
        </p:spPr>
      </p:pic>
      <p:sp>
        <p:nvSpPr>
          <p:cNvPr id="5" name="CasellaDiTesto 4"/>
          <p:cNvSpPr txBox="1"/>
          <p:nvPr/>
        </p:nvSpPr>
        <p:spPr>
          <a:xfrm>
            <a:off x="747966" y="6011076"/>
            <a:ext cx="3530134" cy="369332"/>
          </a:xfrm>
          <a:prstGeom prst="rect">
            <a:avLst/>
          </a:prstGeom>
          <a:noFill/>
        </p:spPr>
        <p:txBody>
          <a:bodyPr wrap="none" rtlCol="0">
            <a:spAutoFit/>
          </a:bodyPr>
          <a:lstStyle/>
          <a:p>
            <a:r>
              <a:rPr lang="en-US" dirty="0">
                <a:hlinkClick r:id="rId3"/>
              </a:rPr>
              <a:t>http://</a:t>
            </a:r>
            <a:r>
              <a:rPr lang="en-US" dirty="0" smtClean="0">
                <a:hlinkClick r:id="rId3"/>
              </a:rPr>
              <a:t>probcons.stanford.edu</a:t>
            </a:r>
            <a:r>
              <a:rPr lang="en-US" dirty="0" smtClean="0"/>
              <a:t> </a:t>
            </a:r>
            <a:endParaRPr lang="en-US" dirty="0"/>
          </a:p>
        </p:txBody>
      </p:sp>
      <p:sp>
        <p:nvSpPr>
          <p:cNvPr id="6" name="CasellaDiTesto 5"/>
          <p:cNvSpPr txBox="1"/>
          <p:nvPr/>
        </p:nvSpPr>
        <p:spPr>
          <a:xfrm>
            <a:off x="4736791" y="5741933"/>
            <a:ext cx="7255512" cy="646331"/>
          </a:xfrm>
          <a:prstGeom prst="rect">
            <a:avLst/>
          </a:prstGeom>
          <a:noFill/>
          <a:ln>
            <a:solidFill>
              <a:srgbClr val="00B050"/>
            </a:solidFill>
          </a:ln>
        </p:spPr>
        <p:txBody>
          <a:bodyPr wrap="none" rtlCol="0">
            <a:spAutoFit/>
          </a:bodyPr>
          <a:lstStyle/>
          <a:p>
            <a:r>
              <a:rPr lang="it-IT" dirty="0" smtClean="0"/>
              <a:t>Recentemente rimpiazzato da un nuovo e migliore algoritmo:</a:t>
            </a:r>
          </a:p>
          <a:p>
            <a:r>
              <a:rPr lang="it-IT" b="1" dirty="0" err="1" smtClean="0"/>
              <a:t>MSAprobs</a:t>
            </a:r>
            <a:r>
              <a:rPr lang="it-IT" dirty="0"/>
              <a:t> - </a:t>
            </a:r>
            <a:r>
              <a:rPr lang="it-IT" dirty="0">
                <a:hlinkClick r:id="rId4"/>
              </a:rPr>
              <a:t>https://toolkit.tuebingen.mpg.de/#/</a:t>
            </a:r>
            <a:r>
              <a:rPr lang="it-IT" dirty="0" smtClean="0">
                <a:hlinkClick r:id="rId4"/>
              </a:rPr>
              <a:t>tools/msaprobs</a:t>
            </a:r>
            <a:r>
              <a:rPr lang="it-IT" dirty="0" smtClean="0"/>
              <a:t> </a:t>
            </a:r>
            <a:endParaRPr lang="en-US" dirty="0"/>
          </a:p>
        </p:txBody>
      </p:sp>
    </p:spTree>
    <p:extLst>
      <p:ext uri="{BB962C8B-B14F-4D97-AF65-F5344CB8AC3E}">
        <p14:creationId xmlns:p14="http://schemas.microsoft.com/office/powerpoint/2010/main" val="4242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0761" y="3187522"/>
            <a:ext cx="5799365" cy="3523067"/>
          </a:xfrm>
        </p:spPr>
      </p:pic>
      <p:sp>
        <p:nvSpPr>
          <p:cNvPr id="2" name="TextBox 1"/>
          <p:cNvSpPr txBox="1"/>
          <p:nvPr/>
        </p:nvSpPr>
        <p:spPr>
          <a:xfrm>
            <a:off x="513807" y="400050"/>
            <a:ext cx="8281850" cy="203132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L’ultima implementazione di Clustal, Clustal Omega, utilizza un approccio basato sugli HMM che migliora notevolmente l’accuratezza dei risultati</a:t>
            </a:r>
          </a:p>
          <a:p>
            <a:pPr marL="285750" indent="-285750" algn="just">
              <a:buFont typeface="Arial" panose="020B0604020202020204" pitchFamily="34" charset="0"/>
              <a:buChar char="•"/>
            </a:pPr>
            <a:r>
              <a:rPr lang="it-IT" dirty="0" smtClean="0"/>
              <a:t>La versione web di Clustal Omega al momento supporta l’allineamento multiplo di dataset contenenti fino a 4000 </a:t>
            </a:r>
            <a:r>
              <a:rPr lang="it-IT" dirty="0" smtClean="0"/>
              <a:t>sequenze</a:t>
            </a:r>
          </a:p>
          <a:p>
            <a:pPr marL="285750" indent="-285750" algn="just">
              <a:buFont typeface="Arial" panose="020B0604020202020204" pitchFamily="34" charset="0"/>
              <a:buChar char="•"/>
            </a:pPr>
            <a:endParaRPr lang="it-IT" dirty="0" smtClean="0"/>
          </a:p>
          <a:p>
            <a:pPr marL="285750" indent="-285750">
              <a:buFont typeface="Arial" panose="020B0604020202020204" pitchFamily="34" charset="0"/>
              <a:buChar char="•"/>
            </a:pPr>
            <a:r>
              <a:rPr lang="it-IT" b="1" u="sng" dirty="0">
                <a:hlinkClick r:id="rId3"/>
              </a:rPr>
              <a:t>https://www.ebi.ac.uk/jdispatcher/msa/clustalo</a:t>
            </a:r>
            <a:endParaRPr lang="it-IT" dirty="0" smtClean="0"/>
          </a:p>
        </p:txBody>
      </p:sp>
      <p:pic>
        <p:nvPicPr>
          <p:cNvPr id="1026" name="Picture 2" descr="Clustal 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20" y="3429000"/>
            <a:ext cx="28575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9939" y="0"/>
            <a:ext cx="2872061" cy="6858000"/>
          </a:xfrm>
          <a:prstGeom prst="rect">
            <a:avLst/>
          </a:prstGeom>
        </p:spPr>
      </p:pic>
    </p:spTree>
    <p:extLst>
      <p:ext uri="{BB962C8B-B14F-4D97-AF65-F5344CB8AC3E}">
        <p14:creationId xmlns:p14="http://schemas.microsoft.com/office/powerpoint/2010/main" val="18932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normAutofit fontScale="90000"/>
          </a:bodyPr>
          <a:lstStyle/>
          <a:p>
            <a:r>
              <a:rPr lang="it-IT" sz="2800" dirty="0" smtClean="0"/>
              <a:t>Ulteriori approcci all’allineamento multiplo di sequenze</a:t>
            </a:r>
            <a:endParaRPr lang="it-IT" sz="2800" dirty="0"/>
          </a:p>
        </p:txBody>
      </p:sp>
      <p:sp>
        <p:nvSpPr>
          <p:cNvPr id="3" name="Content Placeholder 2"/>
          <p:cNvSpPr>
            <a:spLocks noGrp="1"/>
          </p:cNvSpPr>
          <p:nvPr>
            <p:ph idx="1"/>
          </p:nvPr>
        </p:nvSpPr>
        <p:spPr>
          <a:xfrm>
            <a:off x="872359" y="1673352"/>
            <a:ext cx="10566433" cy="4343400"/>
          </a:xfrm>
        </p:spPr>
        <p:txBody>
          <a:bodyPr>
            <a:normAutofit/>
          </a:bodyPr>
          <a:lstStyle/>
          <a:p>
            <a:pPr algn="just"/>
            <a:r>
              <a:rPr lang="it-IT" dirty="0" smtClean="0"/>
              <a:t>Sebbene le 4 categorie di algoritmi citate fino a questo momento siano di gran lunga le più utilizzate, esistono altre possibilità di approccio:</a:t>
            </a:r>
          </a:p>
          <a:p>
            <a:pPr algn="just"/>
            <a:r>
              <a:rPr lang="it-IT" b="1" dirty="0" smtClean="0"/>
              <a:t>Metodi </a:t>
            </a:r>
            <a:r>
              <a:rPr lang="it-IT" b="1" dirty="0" err="1" smtClean="0"/>
              <a:t>consensus-based</a:t>
            </a:r>
            <a:r>
              <a:rPr lang="it-IT" dirty="0" smtClean="0"/>
              <a:t>: combinano tra loro i risultati di differenti algoritmi di allineamento multiplo, talvolta basati su approcci differenti</a:t>
            </a:r>
          </a:p>
          <a:p>
            <a:pPr algn="just"/>
            <a:r>
              <a:rPr lang="it-IT" b="1" dirty="0" smtClean="0"/>
              <a:t>Metodi </a:t>
            </a:r>
            <a:r>
              <a:rPr lang="it-IT" b="1" dirty="0" err="1" smtClean="0"/>
              <a:t>template-based</a:t>
            </a:r>
            <a:r>
              <a:rPr lang="it-IT" dirty="0" smtClean="0"/>
              <a:t>: sfruttano informazioni strutturali per migliorare la qualità dell’allineamento tra sequenze molto divergenti</a:t>
            </a:r>
          </a:p>
          <a:p>
            <a:pPr algn="just"/>
            <a:r>
              <a:rPr lang="it-IT" b="1" dirty="0" smtClean="0"/>
              <a:t>Metodi </a:t>
            </a:r>
            <a:r>
              <a:rPr lang="it-IT" b="1" dirty="0" err="1" smtClean="0"/>
              <a:t>phylogeny-aware</a:t>
            </a:r>
            <a:r>
              <a:rPr lang="it-IT" dirty="0" smtClean="0"/>
              <a:t>: implementano la qualità dell’allineamento tenendo in considerazione la plausibilità di eventi di </a:t>
            </a:r>
            <a:r>
              <a:rPr lang="it-IT" dirty="0" err="1" smtClean="0"/>
              <a:t>indel</a:t>
            </a:r>
            <a:r>
              <a:rPr lang="it-IT" dirty="0" smtClean="0"/>
              <a:t> e riducendo la possibilità di introdurre errori sistematici</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Tree>
    <p:extLst>
      <p:ext uri="{BB962C8B-B14F-4D97-AF65-F5344CB8AC3E}">
        <p14:creationId xmlns:p14="http://schemas.microsoft.com/office/powerpoint/2010/main" val="35441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Disegno di primers</a:t>
            </a:r>
          </a:p>
          <a:p>
            <a:pPr algn="just"/>
            <a:r>
              <a:rPr lang="it-IT" dirty="0" smtClean="0"/>
              <a:t>Quali sono le regioni a conservazione maggiore dove potrei disegnare dei primers validi per tutte le specie/sequenze? -&gt; </a:t>
            </a:r>
            <a:r>
              <a:rPr lang="it-IT" dirty="0" err="1" smtClean="0"/>
              <a:t>primers</a:t>
            </a:r>
            <a:r>
              <a:rPr lang="it-IT" dirty="0" smtClean="0"/>
              <a:t> degenerati che contengono nucleotidi indicati come Y, M, R, ecc. (codice IUPAC)</a:t>
            </a:r>
            <a:endParaRPr lang="it-IT" dirty="0"/>
          </a:p>
        </p:txBody>
      </p:sp>
      <p:pic>
        <p:nvPicPr>
          <p:cNvPr id="4" name="Picture 3"/>
          <p:cNvPicPr>
            <a:picLocks noChangeAspect="1"/>
          </p:cNvPicPr>
          <p:nvPr/>
        </p:nvPicPr>
        <p:blipFill rotWithShape="1">
          <a:blip r:embed="rId2"/>
          <a:srcRect b="14520"/>
          <a:stretch/>
        </p:blipFill>
        <p:spPr>
          <a:xfrm>
            <a:off x="1004789" y="2799590"/>
            <a:ext cx="7108984" cy="370079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21" y="2830424"/>
            <a:ext cx="3153317" cy="3669962"/>
          </a:xfrm>
          <a:prstGeom prst="rect">
            <a:avLst/>
          </a:prstGeom>
        </p:spPr>
      </p:pic>
    </p:spTree>
    <p:extLst>
      <p:ext uri="{BB962C8B-B14F-4D97-AF65-F5344CB8AC3E}">
        <p14:creationId xmlns:p14="http://schemas.microsoft.com/office/powerpoint/2010/main" val="2855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sul consenso</a:t>
            </a:r>
            <a:endParaRPr lang="it-IT" dirty="0"/>
          </a:p>
        </p:txBody>
      </p:sp>
      <p:sp>
        <p:nvSpPr>
          <p:cNvPr id="3" name="Content Placeholder 2"/>
          <p:cNvSpPr>
            <a:spLocks noGrp="1"/>
          </p:cNvSpPr>
          <p:nvPr>
            <p:ph idx="1"/>
          </p:nvPr>
        </p:nvSpPr>
        <p:spPr>
          <a:xfrm>
            <a:off x="872359" y="1673352"/>
            <a:ext cx="4922651" cy="4343400"/>
          </a:xfrm>
        </p:spPr>
        <p:txBody>
          <a:bodyPr>
            <a:normAutofit fontScale="92500" lnSpcReduction="10000"/>
          </a:bodyPr>
          <a:lstStyle/>
          <a:p>
            <a:pPr algn="just"/>
            <a:r>
              <a:rPr lang="it-IT" dirty="0" smtClean="0"/>
              <a:t>Nel corso degli anni sono state sviluppate svariate dozzine di algoritmi per MSA</a:t>
            </a:r>
          </a:p>
          <a:p>
            <a:pPr algn="just"/>
            <a:r>
              <a:rPr lang="it-IT" dirty="0" smtClean="0"/>
              <a:t>Alcuni metodi sono lenti ed accurati</a:t>
            </a:r>
          </a:p>
          <a:p>
            <a:pPr algn="just"/>
            <a:r>
              <a:rPr lang="it-IT" dirty="0" smtClean="0"/>
              <a:t>Altri sono veloci e poco accurati</a:t>
            </a:r>
          </a:p>
          <a:p>
            <a:pPr algn="just"/>
            <a:r>
              <a:rPr lang="it-IT" dirty="0" smtClean="0"/>
              <a:t>Altri ancora non sono né veloci né accurati</a:t>
            </a:r>
          </a:p>
          <a:p>
            <a:pPr algn="just"/>
            <a:r>
              <a:rPr lang="it-IT" u="sng" dirty="0" smtClean="0"/>
              <a:t>Perché non combinare gli output di vari algoritmi</a:t>
            </a:r>
            <a:r>
              <a:rPr lang="it-IT" dirty="0" smtClean="0"/>
              <a:t>? Ognuno di essi avrà una performance diversa a seconda del set di sequenze prese in considerazione, ma il loro consenso è una indicazione di correttezza</a:t>
            </a:r>
          </a:p>
        </p:txBody>
      </p:sp>
      <p:sp>
        <p:nvSpPr>
          <p:cNvPr id="5" name="Rectangle 44"/>
          <p:cNvSpPr>
            <a:spLocks noChangeArrowheads="1"/>
          </p:cNvSpPr>
          <p:nvPr/>
        </p:nvSpPr>
        <p:spPr bwMode="auto">
          <a:xfrm>
            <a:off x="6012179" y="1308538"/>
            <a:ext cx="1709738" cy="942975"/>
          </a:xfrm>
          <a:prstGeom prst="rect">
            <a:avLst/>
          </a:prstGeom>
          <a:solidFill>
            <a:srgbClr val="FF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 name="Rectangle 100"/>
          <p:cNvSpPr>
            <a:spLocks noChangeArrowheads="1"/>
          </p:cNvSpPr>
          <p:nvPr/>
        </p:nvSpPr>
        <p:spPr bwMode="auto">
          <a:xfrm>
            <a:off x="6010592" y="1305363"/>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5"/>
          <p:cNvSpPr>
            <a:spLocks noChangeShapeType="1"/>
          </p:cNvSpPr>
          <p:nvPr/>
        </p:nvSpPr>
        <p:spPr bwMode="auto">
          <a:xfrm>
            <a:off x="7721917" y="3180201"/>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a:spLocks noChangeArrowheads="1"/>
          </p:cNvSpPr>
          <p:nvPr/>
        </p:nvSpPr>
        <p:spPr bwMode="auto">
          <a:xfrm>
            <a:off x="6012179" y="2597588"/>
            <a:ext cx="1709738" cy="942975"/>
          </a:xfrm>
          <a:prstGeom prst="rect">
            <a:avLst/>
          </a:prstGeom>
          <a:solidFill>
            <a:srgbClr val="CC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Rectangle 8"/>
          <p:cNvSpPr>
            <a:spLocks noChangeArrowheads="1"/>
          </p:cNvSpPr>
          <p:nvPr/>
        </p:nvSpPr>
        <p:spPr bwMode="auto">
          <a:xfrm>
            <a:off x="6231254" y="25975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MUSCLE</a:t>
            </a:r>
          </a:p>
        </p:txBody>
      </p:sp>
      <p:sp>
        <p:nvSpPr>
          <p:cNvPr id="10" name="Rectangle 10"/>
          <p:cNvSpPr>
            <a:spLocks noChangeArrowheads="1"/>
          </p:cNvSpPr>
          <p:nvPr/>
        </p:nvSpPr>
        <p:spPr bwMode="auto">
          <a:xfrm>
            <a:off x="6156642" y="33595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11" name="Line 11"/>
          <p:cNvSpPr>
            <a:spLocks noChangeShapeType="1"/>
          </p:cNvSpPr>
          <p:nvPr/>
        </p:nvSpPr>
        <p:spPr bwMode="auto">
          <a:xfrm>
            <a:off x="8941117" y="3740588"/>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6158229" y="316591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14"/>
          <p:cNvSpPr>
            <a:spLocks noChangeShapeType="1"/>
          </p:cNvSpPr>
          <p:nvPr/>
        </p:nvSpPr>
        <p:spPr bwMode="auto">
          <a:xfrm>
            <a:off x="7371079" y="303732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15"/>
          <p:cNvSpPr>
            <a:spLocks noChangeShapeType="1"/>
          </p:cNvSpPr>
          <p:nvPr/>
        </p:nvSpPr>
        <p:spPr bwMode="auto">
          <a:xfrm>
            <a:off x="6158229" y="30373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Line 16"/>
          <p:cNvSpPr>
            <a:spLocks noChangeShapeType="1"/>
          </p:cNvSpPr>
          <p:nvPr/>
        </p:nvSpPr>
        <p:spPr bwMode="auto">
          <a:xfrm flipV="1">
            <a:off x="6158229" y="34246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 name="Line 17"/>
          <p:cNvSpPr>
            <a:spLocks noChangeShapeType="1"/>
          </p:cNvSpPr>
          <p:nvPr/>
        </p:nvSpPr>
        <p:spPr bwMode="auto">
          <a:xfrm flipV="1">
            <a:off x="7088504" y="34246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 name="Line 18"/>
          <p:cNvSpPr>
            <a:spLocks noChangeShapeType="1"/>
          </p:cNvSpPr>
          <p:nvPr/>
        </p:nvSpPr>
        <p:spPr bwMode="auto">
          <a:xfrm flipV="1">
            <a:off x="6158229" y="329767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9"/>
          <p:cNvSpPr>
            <a:spLocks noChangeShapeType="1"/>
          </p:cNvSpPr>
          <p:nvPr/>
        </p:nvSpPr>
        <p:spPr bwMode="auto">
          <a:xfrm flipV="1">
            <a:off x="6328092" y="329767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Line 20"/>
          <p:cNvSpPr>
            <a:spLocks noChangeShapeType="1"/>
          </p:cNvSpPr>
          <p:nvPr/>
        </p:nvSpPr>
        <p:spPr bwMode="auto">
          <a:xfrm flipV="1">
            <a:off x="7088504" y="32976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Rectangle 27"/>
          <p:cNvSpPr>
            <a:spLocks noChangeArrowheads="1"/>
          </p:cNvSpPr>
          <p:nvPr/>
        </p:nvSpPr>
        <p:spPr bwMode="auto">
          <a:xfrm>
            <a:off x="8026717" y="19879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21" name="Line 30"/>
          <p:cNvSpPr>
            <a:spLocks noChangeShapeType="1"/>
          </p:cNvSpPr>
          <p:nvPr/>
        </p:nvSpPr>
        <p:spPr bwMode="auto">
          <a:xfrm>
            <a:off x="8864917" y="1911788"/>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542" y="2445188"/>
            <a:ext cx="1196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34"/>
          <p:cNvGrpSpPr>
            <a:grpSpLocks/>
          </p:cNvGrpSpPr>
          <p:nvPr/>
        </p:nvGrpSpPr>
        <p:grpSpPr bwMode="auto">
          <a:xfrm>
            <a:off x="8244204" y="4477188"/>
            <a:ext cx="1428750" cy="388938"/>
            <a:chOff x="2285" y="3677"/>
            <a:chExt cx="900" cy="245"/>
          </a:xfrm>
        </p:grpSpPr>
        <p:sp>
          <p:nvSpPr>
            <p:cNvPr id="24"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32" name="Line 43"/>
          <p:cNvSpPr>
            <a:spLocks noChangeShapeType="1"/>
          </p:cNvSpPr>
          <p:nvPr/>
        </p:nvSpPr>
        <p:spPr bwMode="auto">
          <a:xfrm>
            <a:off x="7740967" y="1813363"/>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Rectangle 45"/>
          <p:cNvSpPr>
            <a:spLocks noChangeArrowheads="1"/>
          </p:cNvSpPr>
          <p:nvPr/>
        </p:nvSpPr>
        <p:spPr bwMode="auto">
          <a:xfrm>
            <a:off x="6231254" y="13085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MAFFT</a:t>
            </a:r>
          </a:p>
        </p:txBody>
      </p:sp>
      <p:sp>
        <p:nvSpPr>
          <p:cNvPr id="34" name="Rectangle 46"/>
          <p:cNvSpPr>
            <a:spLocks noChangeArrowheads="1"/>
          </p:cNvSpPr>
          <p:nvPr/>
        </p:nvSpPr>
        <p:spPr bwMode="auto">
          <a:xfrm>
            <a:off x="6372542" y="207053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35" name="Line 51"/>
          <p:cNvSpPr>
            <a:spLocks noChangeShapeType="1"/>
          </p:cNvSpPr>
          <p:nvPr/>
        </p:nvSpPr>
        <p:spPr bwMode="auto">
          <a:xfrm flipV="1">
            <a:off x="6390004" y="21356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 name="Line 48"/>
          <p:cNvSpPr>
            <a:spLocks noChangeShapeType="1"/>
          </p:cNvSpPr>
          <p:nvPr/>
        </p:nvSpPr>
        <p:spPr bwMode="auto">
          <a:xfrm>
            <a:off x="6158229" y="187686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 name="Line 49"/>
          <p:cNvSpPr>
            <a:spLocks noChangeShapeType="1"/>
          </p:cNvSpPr>
          <p:nvPr/>
        </p:nvSpPr>
        <p:spPr bwMode="auto">
          <a:xfrm>
            <a:off x="7371079" y="174827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50"/>
          <p:cNvSpPr>
            <a:spLocks noChangeShapeType="1"/>
          </p:cNvSpPr>
          <p:nvPr/>
        </p:nvSpPr>
        <p:spPr bwMode="auto">
          <a:xfrm>
            <a:off x="6158229" y="17482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58"/>
          <p:cNvSpPr>
            <a:spLocks noChangeArrowheads="1"/>
          </p:cNvSpPr>
          <p:nvPr/>
        </p:nvSpPr>
        <p:spPr bwMode="auto">
          <a:xfrm>
            <a:off x="8099742" y="948176"/>
            <a:ext cx="1709737" cy="942975"/>
          </a:xfrm>
          <a:prstGeom prst="rect">
            <a:avLst/>
          </a:prstGeom>
          <a:solidFill>
            <a:srgbClr val="CC99FF">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 name="Line 52"/>
          <p:cNvSpPr>
            <a:spLocks noChangeShapeType="1"/>
          </p:cNvSpPr>
          <p:nvPr/>
        </p:nvSpPr>
        <p:spPr bwMode="auto">
          <a:xfrm flipV="1">
            <a:off x="7088504" y="21356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 name="Line 53"/>
          <p:cNvSpPr>
            <a:spLocks noChangeShapeType="1"/>
          </p:cNvSpPr>
          <p:nvPr/>
        </p:nvSpPr>
        <p:spPr bwMode="auto">
          <a:xfrm flipV="1">
            <a:off x="6158229" y="200862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2" name="Line 54"/>
          <p:cNvSpPr>
            <a:spLocks noChangeShapeType="1"/>
          </p:cNvSpPr>
          <p:nvPr/>
        </p:nvSpPr>
        <p:spPr bwMode="auto">
          <a:xfrm flipV="1">
            <a:off x="6540817" y="200862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 name="Line 55"/>
          <p:cNvSpPr>
            <a:spLocks noChangeShapeType="1"/>
          </p:cNvSpPr>
          <p:nvPr/>
        </p:nvSpPr>
        <p:spPr bwMode="auto">
          <a:xfrm flipV="1">
            <a:off x="7088504" y="20086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4" name="Rectangle 59"/>
          <p:cNvSpPr>
            <a:spLocks noChangeArrowheads="1"/>
          </p:cNvSpPr>
          <p:nvPr/>
        </p:nvSpPr>
        <p:spPr bwMode="auto">
          <a:xfrm>
            <a:off x="8318817" y="948176"/>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ClustalW</a:t>
            </a:r>
          </a:p>
        </p:txBody>
      </p:sp>
      <p:sp>
        <p:nvSpPr>
          <p:cNvPr id="45" name="Rectangle 60"/>
          <p:cNvSpPr>
            <a:spLocks noChangeArrowheads="1"/>
          </p:cNvSpPr>
          <p:nvPr/>
        </p:nvSpPr>
        <p:spPr bwMode="auto">
          <a:xfrm>
            <a:off x="8244204" y="1710176"/>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grpSp>
        <p:nvGrpSpPr>
          <p:cNvPr id="46" name="Group 61"/>
          <p:cNvGrpSpPr>
            <a:grpSpLocks/>
          </p:cNvGrpSpPr>
          <p:nvPr/>
        </p:nvGrpSpPr>
        <p:grpSpPr bwMode="auto">
          <a:xfrm>
            <a:off x="8245792" y="1387913"/>
            <a:ext cx="1428750" cy="388938"/>
            <a:chOff x="2285" y="3677"/>
            <a:chExt cx="900" cy="245"/>
          </a:xfrm>
        </p:grpSpPr>
        <p:sp>
          <p:nvSpPr>
            <p:cNvPr id="47"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9"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0"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3"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4"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55" name="Line 70"/>
          <p:cNvSpPr>
            <a:spLocks noChangeShapeType="1"/>
          </p:cNvSpPr>
          <p:nvPr/>
        </p:nvSpPr>
        <p:spPr bwMode="auto">
          <a:xfrm>
            <a:off x="9531667" y="3192901"/>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 name="Rectangle 71"/>
          <p:cNvSpPr>
            <a:spLocks noChangeArrowheads="1"/>
          </p:cNvSpPr>
          <p:nvPr/>
        </p:nvSpPr>
        <p:spPr bwMode="auto">
          <a:xfrm>
            <a:off x="10055542" y="2610288"/>
            <a:ext cx="1709737" cy="942975"/>
          </a:xfrm>
          <a:prstGeom prst="rect">
            <a:avLst/>
          </a:prstGeom>
          <a:solidFill>
            <a:srgbClr val="CCFF66">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 name="Rectangle 72"/>
          <p:cNvSpPr>
            <a:spLocks noChangeArrowheads="1"/>
          </p:cNvSpPr>
          <p:nvPr/>
        </p:nvSpPr>
        <p:spPr bwMode="auto">
          <a:xfrm>
            <a:off x="10274617" y="26102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9" name="Line 75"/>
          <p:cNvSpPr>
            <a:spLocks noChangeShapeType="1"/>
          </p:cNvSpPr>
          <p:nvPr/>
        </p:nvSpPr>
        <p:spPr bwMode="auto">
          <a:xfrm>
            <a:off x="10201592" y="317861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 name="Line 76"/>
          <p:cNvSpPr>
            <a:spLocks noChangeShapeType="1"/>
          </p:cNvSpPr>
          <p:nvPr/>
        </p:nvSpPr>
        <p:spPr bwMode="auto">
          <a:xfrm>
            <a:off x="11223942" y="305002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 name="Line 77"/>
          <p:cNvSpPr>
            <a:spLocks noChangeShapeType="1"/>
          </p:cNvSpPr>
          <p:nvPr/>
        </p:nvSpPr>
        <p:spPr bwMode="auto">
          <a:xfrm>
            <a:off x="10201592" y="30500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 name="Line 78"/>
          <p:cNvSpPr>
            <a:spLocks noChangeShapeType="1"/>
          </p:cNvSpPr>
          <p:nvPr/>
        </p:nvSpPr>
        <p:spPr bwMode="auto">
          <a:xfrm flipV="1">
            <a:off x="10201592" y="34373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3" name="Line 79"/>
          <p:cNvSpPr>
            <a:spLocks noChangeShapeType="1"/>
          </p:cNvSpPr>
          <p:nvPr/>
        </p:nvSpPr>
        <p:spPr bwMode="auto">
          <a:xfrm flipV="1">
            <a:off x="11131867" y="34373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4" name="Line 80"/>
          <p:cNvSpPr>
            <a:spLocks noChangeShapeType="1"/>
          </p:cNvSpPr>
          <p:nvPr/>
        </p:nvSpPr>
        <p:spPr bwMode="auto">
          <a:xfrm flipV="1">
            <a:off x="10201592" y="331037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 name="Line 81"/>
          <p:cNvSpPr>
            <a:spLocks noChangeShapeType="1"/>
          </p:cNvSpPr>
          <p:nvPr/>
        </p:nvSpPr>
        <p:spPr bwMode="auto">
          <a:xfrm flipV="1">
            <a:off x="10584179" y="331037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6" name="Line 82"/>
          <p:cNvSpPr>
            <a:spLocks noChangeShapeType="1"/>
          </p:cNvSpPr>
          <p:nvPr/>
        </p:nvSpPr>
        <p:spPr bwMode="auto">
          <a:xfrm flipV="1">
            <a:off x="11131867" y="33103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 name="Rectangle 83"/>
          <p:cNvSpPr>
            <a:spLocks noChangeArrowheads="1"/>
          </p:cNvSpPr>
          <p:nvPr/>
        </p:nvSpPr>
        <p:spPr bwMode="auto">
          <a:xfrm>
            <a:off x="10055542" y="1321238"/>
            <a:ext cx="1709737" cy="942975"/>
          </a:xfrm>
          <a:prstGeom prst="rect">
            <a:avLst/>
          </a:prstGeom>
          <a:solidFill>
            <a:srgbClr val="FFCC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8" name="Rectangle 84"/>
          <p:cNvSpPr>
            <a:spLocks noChangeArrowheads="1"/>
          </p:cNvSpPr>
          <p:nvPr/>
        </p:nvSpPr>
        <p:spPr bwMode="auto">
          <a:xfrm>
            <a:off x="10274617" y="13212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T-Coffee</a:t>
            </a: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70" name="Line 87"/>
          <p:cNvSpPr>
            <a:spLocks noChangeShapeType="1"/>
          </p:cNvSpPr>
          <p:nvPr/>
        </p:nvSpPr>
        <p:spPr bwMode="auto">
          <a:xfrm>
            <a:off x="10201592" y="188956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 name="Line 88"/>
          <p:cNvSpPr>
            <a:spLocks noChangeShapeType="1"/>
          </p:cNvSpPr>
          <p:nvPr/>
        </p:nvSpPr>
        <p:spPr bwMode="auto">
          <a:xfrm>
            <a:off x="11414442" y="176097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2" name="Line 89"/>
          <p:cNvSpPr>
            <a:spLocks noChangeShapeType="1"/>
          </p:cNvSpPr>
          <p:nvPr/>
        </p:nvSpPr>
        <p:spPr bwMode="auto">
          <a:xfrm>
            <a:off x="10201592" y="17609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3" name="Line 90"/>
          <p:cNvSpPr>
            <a:spLocks noChangeShapeType="1"/>
          </p:cNvSpPr>
          <p:nvPr/>
        </p:nvSpPr>
        <p:spPr bwMode="auto">
          <a:xfrm flipV="1">
            <a:off x="10201592" y="21483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4" name="Line 91"/>
          <p:cNvSpPr>
            <a:spLocks noChangeShapeType="1"/>
          </p:cNvSpPr>
          <p:nvPr/>
        </p:nvSpPr>
        <p:spPr bwMode="auto">
          <a:xfrm flipV="1">
            <a:off x="11131867" y="21483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 name="Line 92"/>
          <p:cNvSpPr>
            <a:spLocks noChangeShapeType="1"/>
          </p:cNvSpPr>
          <p:nvPr/>
        </p:nvSpPr>
        <p:spPr bwMode="auto">
          <a:xfrm flipV="1">
            <a:off x="10201592" y="202132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6" name="Line 93"/>
          <p:cNvSpPr>
            <a:spLocks noChangeShapeType="1"/>
          </p:cNvSpPr>
          <p:nvPr/>
        </p:nvSpPr>
        <p:spPr bwMode="auto">
          <a:xfrm flipV="1">
            <a:off x="10584179" y="202132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7" name="Line 94"/>
          <p:cNvSpPr>
            <a:spLocks noChangeShapeType="1"/>
          </p:cNvSpPr>
          <p:nvPr/>
        </p:nvSpPr>
        <p:spPr bwMode="auto">
          <a:xfrm flipV="1">
            <a:off x="10865167" y="20213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96"/>
          <p:cNvSpPr>
            <a:spLocks noChangeShapeType="1"/>
          </p:cNvSpPr>
          <p:nvPr/>
        </p:nvSpPr>
        <p:spPr bwMode="auto">
          <a:xfrm flipH="1">
            <a:off x="9472929" y="1849876"/>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Oval 98"/>
          <p:cNvSpPr>
            <a:spLocks noChangeArrowheads="1"/>
          </p:cNvSpPr>
          <p:nvPr/>
        </p:nvSpPr>
        <p:spPr bwMode="auto">
          <a:xfrm>
            <a:off x="6182042" y="176891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0" name="Oval 101"/>
          <p:cNvSpPr>
            <a:spLocks noChangeArrowheads="1"/>
          </p:cNvSpPr>
          <p:nvPr/>
        </p:nvSpPr>
        <p:spPr bwMode="auto">
          <a:xfrm>
            <a:off x="10719117" y="1697476"/>
            <a:ext cx="649287"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1" name="Oval 102"/>
          <p:cNvSpPr>
            <a:spLocks noChangeArrowheads="1"/>
          </p:cNvSpPr>
          <p:nvPr/>
        </p:nvSpPr>
        <p:spPr bwMode="auto">
          <a:xfrm>
            <a:off x="11081067" y="277856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2" name="Oval 103"/>
          <p:cNvSpPr>
            <a:spLocks noChangeArrowheads="1"/>
          </p:cNvSpPr>
          <p:nvPr/>
        </p:nvSpPr>
        <p:spPr bwMode="auto">
          <a:xfrm>
            <a:off x="6110604" y="3065901"/>
            <a:ext cx="649288"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3" name="CasellaDiTesto 82"/>
          <p:cNvSpPr txBox="1"/>
          <p:nvPr/>
        </p:nvSpPr>
        <p:spPr>
          <a:xfrm>
            <a:off x="6197012" y="5416988"/>
            <a:ext cx="5700600" cy="646331"/>
          </a:xfrm>
          <a:prstGeom prst="rect">
            <a:avLst/>
          </a:prstGeom>
          <a:noFill/>
        </p:spPr>
        <p:txBody>
          <a:bodyPr wrap="none" rtlCol="0">
            <a:spAutoFit/>
          </a:bodyPr>
          <a:lstStyle/>
          <a:p>
            <a:r>
              <a:rPr lang="it-IT" b="1" dirty="0" smtClean="0"/>
              <a:t>M-COFFEE</a:t>
            </a:r>
          </a:p>
          <a:p>
            <a:r>
              <a:rPr lang="en-US" dirty="0">
                <a:hlinkClick r:id="rId3"/>
              </a:rPr>
              <a:t>https://</a:t>
            </a:r>
            <a:r>
              <a:rPr lang="en-US" dirty="0" smtClean="0">
                <a:hlinkClick r:id="rId3"/>
              </a:rPr>
              <a:t>tcoffee.crg.eu/apps/tcoffee/do:mcoffee</a:t>
            </a:r>
            <a:r>
              <a:rPr lang="en-US" dirty="0" smtClean="0"/>
              <a:t> </a:t>
            </a:r>
            <a:endParaRPr lang="en-US" dirty="0"/>
          </a:p>
        </p:txBody>
      </p:sp>
    </p:spTree>
    <p:extLst>
      <p:ext uri="{BB962C8B-B14F-4D97-AF65-F5344CB8AC3E}">
        <p14:creationId xmlns:p14="http://schemas.microsoft.com/office/powerpoint/2010/main" val="129446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template-based</a:t>
            </a:r>
            <a:endParaRPr lang="it-IT" dirty="0"/>
          </a:p>
        </p:txBody>
      </p:sp>
      <p:sp>
        <p:nvSpPr>
          <p:cNvPr id="3" name="Content Placeholder 2"/>
          <p:cNvSpPr>
            <a:spLocks noGrp="1"/>
          </p:cNvSpPr>
          <p:nvPr>
            <p:ph idx="1"/>
          </p:nvPr>
        </p:nvSpPr>
        <p:spPr>
          <a:xfrm>
            <a:off x="872359" y="1673352"/>
            <a:ext cx="4922651" cy="4343400"/>
          </a:xfrm>
        </p:spPr>
        <p:txBody>
          <a:bodyPr>
            <a:normAutofit fontScale="92500" lnSpcReduction="10000"/>
          </a:bodyPr>
          <a:lstStyle/>
          <a:p>
            <a:pPr algn="just"/>
            <a:r>
              <a:rPr lang="it-IT" dirty="0" smtClean="0"/>
              <a:t>A volte, data la divergenza tra le sequenze, si entra in una «zona d’ombra» in cui risulta difficile valutare la correttezza di un allineamento (parliamo di un limite attorno al 30% di identità per quanto riguarda le proteine)</a:t>
            </a:r>
          </a:p>
          <a:p>
            <a:pPr algn="just"/>
            <a:r>
              <a:rPr lang="it-IT" dirty="0" smtClean="0"/>
              <a:t>E’ possibile sfruttare informazioni strutturali</a:t>
            </a:r>
          </a:p>
          <a:p>
            <a:pPr algn="just"/>
            <a:r>
              <a:rPr lang="it-IT" b="1" dirty="0" smtClean="0"/>
              <a:t>Profili (PSI-Coffee</a:t>
            </a:r>
            <a:r>
              <a:rPr lang="it-IT" b="1" dirty="0"/>
              <a:t>) - </a:t>
            </a:r>
            <a:r>
              <a:rPr lang="it-IT" dirty="0">
                <a:hlinkClick r:id="rId2"/>
              </a:rPr>
              <a:t>https://</a:t>
            </a:r>
            <a:r>
              <a:rPr lang="it-IT" dirty="0" smtClean="0">
                <a:hlinkClick r:id="rId2"/>
              </a:rPr>
              <a:t>tcoffee.crg.eu/apps/tcoffee/do:psicoffee</a:t>
            </a:r>
            <a:r>
              <a:rPr lang="it-IT" dirty="0" smtClean="0"/>
              <a:t> </a:t>
            </a:r>
            <a:endParaRPr lang="it-IT" dirty="0" smtClean="0"/>
          </a:p>
          <a:p>
            <a:pPr algn="just"/>
            <a:r>
              <a:rPr lang="it-IT" b="1" dirty="0" smtClean="0"/>
              <a:t>Strutture note PDB (</a:t>
            </a:r>
            <a:r>
              <a:rPr lang="it-IT" b="1" dirty="0" err="1" smtClean="0"/>
              <a:t>Expresso</a:t>
            </a:r>
            <a:r>
              <a:rPr lang="it-IT" b="1" dirty="0"/>
              <a:t>) - </a:t>
            </a:r>
            <a:r>
              <a:rPr lang="it-IT" dirty="0">
                <a:hlinkClick r:id="rId3"/>
              </a:rPr>
              <a:t>https://</a:t>
            </a:r>
            <a:r>
              <a:rPr lang="it-IT" dirty="0" smtClean="0">
                <a:hlinkClick r:id="rId3"/>
              </a:rPr>
              <a:t>tcoffee.crg.eu/apps/tcoffee/do:expresso</a:t>
            </a:r>
            <a:r>
              <a:rPr lang="it-IT" dirty="0" smtClean="0"/>
              <a:t> </a:t>
            </a:r>
            <a:endParaRPr lang="it-IT" dirty="0"/>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83" name="CasellaDiTesto 82"/>
          <p:cNvSpPr txBox="1"/>
          <p:nvPr/>
        </p:nvSpPr>
        <p:spPr>
          <a:xfrm>
            <a:off x="6669626" y="5416988"/>
            <a:ext cx="3052439" cy="646331"/>
          </a:xfrm>
          <a:prstGeom prst="rect">
            <a:avLst/>
          </a:prstGeom>
          <a:noFill/>
        </p:spPr>
        <p:txBody>
          <a:bodyPr wrap="none" rtlCol="0">
            <a:spAutoFit/>
          </a:bodyPr>
          <a:lstStyle/>
          <a:p>
            <a:r>
              <a:rPr lang="it-IT" b="1" dirty="0" smtClean="0"/>
              <a:t>Parte della T-COFFEE suite</a:t>
            </a:r>
          </a:p>
          <a:p>
            <a:r>
              <a:rPr lang="it-IT" b="1" dirty="0">
                <a:hlinkClick r:id="rId4"/>
              </a:rPr>
              <a:t>http://</a:t>
            </a:r>
            <a:r>
              <a:rPr lang="it-IT" b="1" dirty="0" smtClean="0">
                <a:hlinkClick r:id="rId4"/>
              </a:rPr>
              <a:t>tcoffee.crg.cat</a:t>
            </a:r>
            <a:r>
              <a:rPr lang="it-IT" b="1" dirty="0" smtClean="0"/>
              <a:t> </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626" y="69630"/>
            <a:ext cx="4790216" cy="4771697"/>
          </a:xfrm>
          <a:prstGeom prst="rect">
            <a:avLst/>
          </a:prstGeom>
        </p:spPr>
      </p:pic>
    </p:spTree>
    <p:extLst>
      <p:ext uri="{BB962C8B-B14F-4D97-AF65-F5344CB8AC3E}">
        <p14:creationId xmlns:p14="http://schemas.microsoft.com/office/powerpoint/2010/main" val="236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err="1" smtClean="0"/>
              <a:t>Expresso</a:t>
            </a:r>
            <a:endParaRPr lang="it-IT" dirty="0"/>
          </a:p>
        </p:txBody>
      </p:sp>
      <p:sp>
        <p:nvSpPr>
          <p:cNvPr id="58" name="Rectangle 73"/>
          <p:cNvSpPr>
            <a:spLocks noChangeArrowheads="1"/>
          </p:cNvSpPr>
          <p:nvPr/>
        </p:nvSpPr>
        <p:spPr bwMode="auto">
          <a:xfrm>
            <a:off x="9758570"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9974470"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 name="Segnaposto contenuto 4"/>
          <p:cNvSpPr>
            <a:spLocks noGrp="1"/>
          </p:cNvSpPr>
          <p:nvPr>
            <p:ph idx="1"/>
          </p:nvPr>
        </p:nvSpPr>
        <p:spPr>
          <a:xfrm>
            <a:off x="357353" y="1481027"/>
            <a:ext cx="3911708" cy="4343400"/>
          </a:xfrm>
        </p:spPr>
        <p:txBody>
          <a:bodyPr>
            <a:normAutofit fontScale="92500" lnSpcReduction="10000"/>
          </a:bodyPr>
          <a:lstStyle/>
          <a:p>
            <a:pPr algn="just"/>
            <a:r>
              <a:rPr lang="it-IT" dirty="0" err="1" smtClean="0"/>
              <a:t>Expresso</a:t>
            </a:r>
            <a:r>
              <a:rPr lang="it-IT" dirty="0" smtClean="0"/>
              <a:t> identifica come prima cosa dei </a:t>
            </a:r>
            <a:r>
              <a:rPr lang="it-IT" b="1" dirty="0" err="1" smtClean="0"/>
              <a:t>template</a:t>
            </a:r>
            <a:r>
              <a:rPr lang="it-IT" b="1" dirty="0" smtClean="0"/>
              <a:t> strutturali nel database PDB</a:t>
            </a:r>
          </a:p>
          <a:p>
            <a:pPr algn="just"/>
            <a:r>
              <a:rPr lang="it-IT" dirty="0" smtClean="0"/>
              <a:t>Avviene un allineamento tramite </a:t>
            </a:r>
            <a:r>
              <a:rPr lang="it-IT" b="1" dirty="0" smtClean="0"/>
              <a:t>sovrapposizione strutturale</a:t>
            </a:r>
            <a:r>
              <a:rPr lang="it-IT" dirty="0" smtClean="0"/>
              <a:t> usando un modulo detto SAP</a:t>
            </a:r>
          </a:p>
          <a:p>
            <a:pPr algn="just"/>
            <a:r>
              <a:rPr lang="it-IT" dirty="0" smtClean="0"/>
              <a:t>Viene ricavato l’allineamento tra sequenze input e </a:t>
            </a:r>
            <a:r>
              <a:rPr lang="it-IT" dirty="0" err="1" smtClean="0"/>
              <a:t>template</a:t>
            </a:r>
            <a:r>
              <a:rPr lang="it-IT" dirty="0" smtClean="0"/>
              <a:t> strutturali, che servono a fare da guida nell’allineamento</a:t>
            </a:r>
          </a:p>
          <a:p>
            <a:pPr algn="just"/>
            <a:r>
              <a:rPr lang="it-IT" dirty="0" smtClean="0"/>
              <a:t>Infine i </a:t>
            </a:r>
            <a:r>
              <a:rPr lang="it-IT" dirty="0" err="1" smtClean="0"/>
              <a:t>template</a:t>
            </a:r>
            <a:r>
              <a:rPr lang="it-IT" dirty="0" smtClean="0"/>
              <a:t> strutturali vengono rimossi dall’allineamento</a:t>
            </a:r>
            <a:endParaRPr lang="en-US" dirty="0"/>
          </a:p>
        </p:txBody>
      </p:sp>
      <p:sp>
        <p:nvSpPr>
          <p:cNvPr id="9" name="Rectangle 4"/>
          <p:cNvSpPr>
            <a:spLocks noChangeArrowheads="1"/>
          </p:cNvSpPr>
          <p:nvPr/>
        </p:nvSpPr>
        <p:spPr bwMode="auto">
          <a:xfrm>
            <a:off x="5593036" y="2258903"/>
            <a:ext cx="1008063"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5"/>
          <p:cNvSpPr>
            <a:spLocks noChangeShapeType="1"/>
          </p:cNvSpPr>
          <p:nvPr/>
        </p:nvSpPr>
        <p:spPr bwMode="auto">
          <a:xfrm>
            <a:off x="537713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Freeform 6"/>
          <p:cNvSpPr>
            <a:spLocks/>
          </p:cNvSpPr>
          <p:nvPr/>
        </p:nvSpPr>
        <p:spPr bwMode="auto">
          <a:xfrm>
            <a:off x="5823224" y="2520840"/>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 name="Line 7"/>
          <p:cNvSpPr>
            <a:spLocks noChangeShapeType="1"/>
          </p:cNvSpPr>
          <p:nvPr/>
        </p:nvSpPr>
        <p:spPr bwMode="auto">
          <a:xfrm>
            <a:off x="962528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a:off x="7250386" y="3600340"/>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725038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7971111"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a:off x="869183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p:cNvSpPr>
            <a:spLocks noChangeShapeType="1"/>
          </p:cNvSpPr>
          <p:nvPr/>
        </p:nvSpPr>
        <p:spPr bwMode="auto">
          <a:xfrm>
            <a:off x="7250386" y="4392503"/>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725038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7971111"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869183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6"/>
          <p:cNvSpPr>
            <a:spLocks noChangeShapeType="1"/>
          </p:cNvSpPr>
          <p:nvPr/>
        </p:nvSpPr>
        <p:spPr bwMode="auto">
          <a:xfrm>
            <a:off x="7250386" y="4249628"/>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8115574" y="4249628"/>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7250386" y="46814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7969524" y="46814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4"/>
          <p:cNvSpPr>
            <a:spLocks noChangeShapeType="1"/>
          </p:cNvSpPr>
          <p:nvPr/>
        </p:nvSpPr>
        <p:spPr bwMode="auto">
          <a:xfrm flipH="1">
            <a:off x="8185424" y="2881203"/>
            <a:ext cx="1587" cy="576262"/>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27"/>
          <p:cNvSpPr>
            <a:spLocks noChangeArrowheads="1"/>
          </p:cNvSpPr>
          <p:nvPr/>
        </p:nvSpPr>
        <p:spPr bwMode="auto">
          <a:xfrm>
            <a:off x="9985649" y="2235090"/>
            <a:ext cx="1008062"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 name="Freeform 28"/>
          <p:cNvSpPr>
            <a:spLocks/>
          </p:cNvSpPr>
          <p:nvPr/>
        </p:nvSpPr>
        <p:spPr bwMode="auto">
          <a:xfrm>
            <a:off x="10215836" y="2497028"/>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Text Box 29"/>
          <p:cNvSpPr txBox="1">
            <a:spLocks noChangeArrowheads="1"/>
          </p:cNvSpPr>
          <p:nvPr/>
        </p:nvSpPr>
        <p:spPr bwMode="auto">
          <a:xfrm>
            <a:off x="7609161" y="121909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t>Sources</a:t>
            </a:r>
            <a:endParaRPr lang="en-US" altLang="en-US" sz="1800"/>
          </a:p>
        </p:txBody>
      </p:sp>
      <p:sp>
        <p:nvSpPr>
          <p:cNvPr id="29" name="Oval 35"/>
          <p:cNvSpPr>
            <a:spLocks noChangeArrowheads="1"/>
          </p:cNvSpPr>
          <p:nvPr/>
        </p:nvSpPr>
        <p:spPr bwMode="auto">
          <a:xfrm>
            <a:off x="5521599" y="1658828"/>
            <a:ext cx="1152525" cy="576262"/>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0" name="Oval 36"/>
          <p:cNvSpPr>
            <a:spLocks noChangeArrowheads="1"/>
          </p:cNvSpPr>
          <p:nvPr/>
        </p:nvSpPr>
        <p:spPr bwMode="auto">
          <a:xfrm>
            <a:off x="9872936" y="1635015"/>
            <a:ext cx="1152525" cy="576263"/>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1" name="Line 37"/>
          <p:cNvSpPr>
            <a:spLocks noChangeShapeType="1"/>
          </p:cNvSpPr>
          <p:nvPr/>
        </p:nvSpPr>
        <p:spPr bwMode="auto">
          <a:xfrm>
            <a:off x="6601099" y="2738328"/>
            <a:ext cx="33845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38"/>
          <p:cNvSpPr>
            <a:spLocks noChangeArrowheads="1"/>
          </p:cNvSpPr>
          <p:nvPr/>
        </p:nvSpPr>
        <p:spPr bwMode="auto">
          <a:xfrm>
            <a:off x="7674249" y="2233503"/>
            <a:ext cx="1008062" cy="1008062"/>
          </a:xfrm>
          <a:prstGeom prst="ellipse">
            <a:avLst/>
          </a:prstGeom>
          <a:solidFill>
            <a:schemeClr val="bg1"/>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SAP</a:t>
            </a:r>
          </a:p>
        </p:txBody>
      </p:sp>
      <p:sp>
        <p:nvSpPr>
          <p:cNvPr id="33" name="Line 39"/>
          <p:cNvSpPr>
            <a:spLocks noChangeShapeType="1"/>
          </p:cNvSpPr>
          <p:nvPr/>
        </p:nvSpPr>
        <p:spPr bwMode="auto">
          <a:xfrm flipH="1">
            <a:off x="8185424" y="3817828"/>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40"/>
          <p:cNvSpPr>
            <a:spLocks noChangeShapeType="1"/>
          </p:cNvSpPr>
          <p:nvPr/>
        </p:nvSpPr>
        <p:spPr bwMode="auto">
          <a:xfrm flipH="1">
            <a:off x="8185424" y="4825890"/>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1"/>
          <p:cNvSpPr txBox="1">
            <a:spLocks noChangeArrowheads="1"/>
          </p:cNvSpPr>
          <p:nvPr/>
        </p:nvSpPr>
        <p:spPr bwMode="auto">
          <a:xfrm>
            <a:off x="5666061" y="3530490"/>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Template Alignment</a:t>
            </a:r>
          </a:p>
        </p:txBody>
      </p:sp>
      <p:sp>
        <p:nvSpPr>
          <p:cNvPr id="36" name="Text Box 42"/>
          <p:cNvSpPr txBox="1">
            <a:spLocks noChangeArrowheads="1"/>
          </p:cNvSpPr>
          <p:nvPr/>
        </p:nvSpPr>
        <p:spPr bwMode="auto">
          <a:xfrm>
            <a:off x="5291411" y="4322653"/>
            <a:ext cx="174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Template Alignment</a:t>
            </a:r>
          </a:p>
        </p:txBody>
      </p:sp>
      <p:sp>
        <p:nvSpPr>
          <p:cNvPr id="37" name="Text Box 43"/>
          <p:cNvSpPr txBox="1">
            <a:spLocks noChangeArrowheads="1"/>
          </p:cNvSpPr>
          <p:nvPr/>
        </p:nvSpPr>
        <p:spPr bwMode="auto">
          <a:xfrm>
            <a:off x="5737499" y="5229115"/>
            <a:ext cx="1281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Remove Templates</a:t>
            </a:r>
          </a:p>
        </p:txBody>
      </p:sp>
      <p:sp>
        <p:nvSpPr>
          <p:cNvPr id="38" name="Line 44"/>
          <p:cNvSpPr>
            <a:spLocks noChangeShapeType="1"/>
          </p:cNvSpPr>
          <p:nvPr/>
        </p:nvSpPr>
        <p:spPr bwMode="auto">
          <a:xfrm>
            <a:off x="9483999" y="5330715"/>
            <a:ext cx="1006475" cy="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45"/>
          <p:cNvSpPr>
            <a:spLocks noChangeShapeType="1"/>
          </p:cNvSpPr>
          <p:nvPr/>
        </p:nvSpPr>
        <p:spPr bwMode="auto">
          <a:xfrm>
            <a:off x="8729936" y="46830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0"/>
          <p:cNvSpPr>
            <a:spLocks noChangeShapeType="1"/>
          </p:cNvSpPr>
          <p:nvPr/>
        </p:nvSpPr>
        <p:spPr bwMode="auto">
          <a:xfrm>
            <a:off x="7321824" y="525769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1"/>
          <p:cNvSpPr>
            <a:spLocks noChangeShapeType="1"/>
          </p:cNvSpPr>
          <p:nvPr/>
        </p:nvSpPr>
        <p:spPr bwMode="auto">
          <a:xfrm>
            <a:off x="8187011" y="5257690"/>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2"/>
          <p:cNvSpPr>
            <a:spLocks noChangeShapeType="1"/>
          </p:cNvSpPr>
          <p:nvPr/>
        </p:nvSpPr>
        <p:spPr bwMode="auto">
          <a:xfrm>
            <a:off x="7321824" y="54053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3"/>
          <p:cNvSpPr>
            <a:spLocks noChangeShapeType="1"/>
          </p:cNvSpPr>
          <p:nvPr/>
        </p:nvSpPr>
        <p:spPr bwMode="auto">
          <a:xfrm>
            <a:off x="8040961" y="54053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4"/>
          <p:cNvSpPr>
            <a:spLocks noChangeShapeType="1"/>
          </p:cNvSpPr>
          <p:nvPr/>
        </p:nvSpPr>
        <p:spPr bwMode="auto">
          <a:xfrm>
            <a:off x="8801374" y="54069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2"/>
          <p:cNvSpPr>
            <a:spLocks noChangeArrowheads="1"/>
          </p:cNvSpPr>
          <p:nvPr/>
        </p:nvSpPr>
        <p:spPr bwMode="auto">
          <a:xfrm>
            <a:off x="10484890" y="4743340"/>
            <a:ext cx="1143000" cy="1028700"/>
          </a:xfrm>
          <a:prstGeom prst="verticalScroll">
            <a:avLst>
              <a:gd name="adj" fmla="val 12500"/>
            </a:avLst>
          </a:prstGeom>
          <a:solidFill>
            <a:srgbClr val="FFFFCC"/>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 name="Rectangle 34"/>
          <p:cNvSpPr>
            <a:spLocks noChangeArrowheads="1"/>
          </p:cNvSpPr>
          <p:nvPr/>
        </p:nvSpPr>
        <p:spPr bwMode="auto">
          <a:xfrm>
            <a:off x="10556328" y="517514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Library</a:t>
            </a:r>
          </a:p>
        </p:txBody>
      </p:sp>
      <p:sp>
        <p:nvSpPr>
          <p:cNvPr id="47" name="Text Box 55"/>
          <p:cNvSpPr txBox="1">
            <a:spLocks noChangeArrowheads="1"/>
          </p:cNvSpPr>
          <p:nvPr/>
        </p:nvSpPr>
        <p:spPr bwMode="auto">
          <a:xfrm>
            <a:off x="11014283" y="2553166"/>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
        <p:nvSpPr>
          <p:cNvPr id="48" name="Text Box 30"/>
          <p:cNvSpPr txBox="1">
            <a:spLocks noChangeArrowheads="1"/>
          </p:cNvSpPr>
          <p:nvPr/>
        </p:nvSpPr>
        <p:spPr bwMode="auto">
          <a:xfrm>
            <a:off x="4274763" y="249702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Tree>
    <p:extLst>
      <p:ext uri="{BB962C8B-B14F-4D97-AF65-F5344CB8AC3E}">
        <p14:creationId xmlns:p14="http://schemas.microsoft.com/office/powerpoint/2010/main" val="31466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PSI-Coffee</a:t>
            </a:r>
            <a:endParaRPr lang="it-IT" dirty="0"/>
          </a:p>
        </p:txBody>
      </p:sp>
      <p:sp>
        <p:nvSpPr>
          <p:cNvPr id="5" name="Segnaposto contenuto 4"/>
          <p:cNvSpPr>
            <a:spLocks noGrp="1"/>
          </p:cNvSpPr>
          <p:nvPr>
            <p:ph idx="1"/>
          </p:nvPr>
        </p:nvSpPr>
        <p:spPr>
          <a:xfrm>
            <a:off x="357353" y="1481027"/>
            <a:ext cx="4056992" cy="4343400"/>
          </a:xfrm>
        </p:spPr>
        <p:txBody>
          <a:bodyPr>
            <a:normAutofit lnSpcReduction="10000"/>
          </a:bodyPr>
          <a:lstStyle/>
          <a:p>
            <a:pPr algn="just"/>
            <a:r>
              <a:rPr lang="it-IT" dirty="0" smtClean="0"/>
              <a:t>Il funzionamento di PSI-Coffee è piuttosto simile a quello di </a:t>
            </a:r>
            <a:r>
              <a:rPr lang="it-IT" dirty="0" err="1" smtClean="0"/>
              <a:t>Expresso</a:t>
            </a:r>
            <a:endParaRPr lang="it-IT" dirty="0" smtClean="0"/>
          </a:p>
          <a:p>
            <a:pPr algn="just"/>
            <a:r>
              <a:rPr lang="it-IT" dirty="0" smtClean="0"/>
              <a:t>La differenza sta nel fatto che anziché ricercare un </a:t>
            </a:r>
            <a:r>
              <a:rPr lang="it-IT" dirty="0" err="1" smtClean="0"/>
              <a:t>template</a:t>
            </a:r>
            <a:r>
              <a:rPr lang="it-IT" dirty="0" smtClean="0"/>
              <a:t> strutturale in PDB, viene costruita una </a:t>
            </a:r>
            <a:r>
              <a:rPr lang="it-IT" b="1" dirty="0" smtClean="0"/>
              <a:t>matrice posizionale</a:t>
            </a:r>
            <a:r>
              <a:rPr lang="it-IT" dirty="0" smtClean="0"/>
              <a:t> con sequenze simili ritrovate tramite BLAST, costruendo una matrice PSSM in modo analogo a PSI-BLAST</a:t>
            </a:r>
          </a:p>
          <a:p>
            <a:pPr algn="just"/>
            <a:r>
              <a:rPr lang="it-IT" dirty="0" smtClean="0"/>
              <a:t>Il profilo così generato funge da guida per l’allineamento multiplo</a:t>
            </a:r>
            <a:endParaRPr lang="en-US" dirty="0"/>
          </a:p>
        </p:txBody>
      </p:sp>
      <p:pic>
        <p:nvPicPr>
          <p:cNvPr id="3" name="Immagine 2"/>
          <p:cNvPicPr>
            <a:picLocks noChangeAspect="1"/>
          </p:cNvPicPr>
          <p:nvPr/>
        </p:nvPicPr>
        <p:blipFill>
          <a:blip r:embed="rId2"/>
          <a:stretch>
            <a:fillRect/>
          </a:stretch>
        </p:blipFill>
        <p:spPr>
          <a:xfrm>
            <a:off x="4731516" y="1339205"/>
            <a:ext cx="7071973" cy="4389500"/>
          </a:xfrm>
          <a:prstGeom prst="rect">
            <a:avLst/>
          </a:prstGeom>
        </p:spPr>
      </p:pic>
    </p:spTree>
    <p:extLst>
      <p:ext uri="{BB962C8B-B14F-4D97-AF65-F5344CB8AC3E}">
        <p14:creationId xmlns:p14="http://schemas.microsoft.com/office/powerpoint/2010/main" val="24186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PROMALS e PROMALS-3D</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pPr algn="just"/>
            <a:r>
              <a:rPr lang="it-IT" dirty="0" err="1" smtClean="0"/>
              <a:t>Expresso</a:t>
            </a:r>
            <a:r>
              <a:rPr lang="it-IT" dirty="0" smtClean="0"/>
              <a:t> e PSI-COFFEE non sono gli unici sforzi fatti in questa direzione</a:t>
            </a:r>
          </a:p>
          <a:p>
            <a:pPr algn="just"/>
            <a:r>
              <a:rPr lang="it-IT" dirty="0" smtClean="0"/>
              <a:t>Ricordiamo </a:t>
            </a:r>
            <a:r>
              <a:rPr lang="it-IT" b="1" dirty="0" smtClean="0"/>
              <a:t>PROMALS</a:t>
            </a:r>
            <a:r>
              <a:rPr lang="it-IT" dirty="0" smtClean="0"/>
              <a:t> come metodo per allineamenti basati sulla costruzione di profili</a:t>
            </a:r>
          </a:p>
          <a:p>
            <a:pPr algn="just"/>
            <a:r>
              <a:rPr lang="it-IT" b="1" dirty="0" smtClean="0"/>
              <a:t>PROMALS3D</a:t>
            </a:r>
            <a:r>
              <a:rPr lang="it-IT" dirty="0" smtClean="0"/>
              <a:t> è una sua evoluzione che incorpora dati noti riguardo a strutture 3D (come </a:t>
            </a:r>
            <a:r>
              <a:rPr lang="it-IT" dirty="0" err="1" smtClean="0"/>
              <a:t>Expresso</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5" y="4503775"/>
            <a:ext cx="5968469" cy="2002432"/>
          </a:xfrm>
          <a:prstGeom prst="rect">
            <a:avLst/>
          </a:prstGeom>
        </p:spPr>
      </p:pic>
      <p:pic>
        <p:nvPicPr>
          <p:cNvPr id="1026" name="Picture 2" descr="http://prodata.swmed.edu/promals3d/info/promals3d_flow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643" y="308205"/>
            <a:ext cx="5078576" cy="609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COBALT</a:t>
            </a:r>
            <a:endParaRPr lang="it-IT" dirty="0"/>
          </a:p>
        </p:txBody>
      </p:sp>
      <p:sp>
        <p:nvSpPr>
          <p:cNvPr id="5" name="Segnaposto contenuto 4"/>
          <p:cNvSpPr>
            <a:spLocks noGrp="1"/>
          </p:cNvSpPr>
          <p:nvPr>
            <p:ph idx="1"/>
          </p:nvPr>
        </p:nvSpPr>
        <p:spPr>
          <a:xfrm>
            <a:off x="357352" y="1481027"/>
            <a:ext cx="11230910" cy="4343400"/>
          </a:xfrm>
        </p:spPr>
        <p:txBody>
          <a:bodyPr>
            <a:normAutofit/>
          </a:bodyPr>
          <a:lstStyle/>
          <a:p>
            <a:pPr algn="just"/>
            <a:r>
              <a:rPr lang="it-IT" b="1" dirty="0" smtClean="0"/>
              <a:t>COBALT</a:t>
            </a:r>
            <a:r>
              <a:rPr lang="it-IT" dirty="0" smtClean="0"/>
              <a:t> è un metodo «</a:t>
            </a:r>
            <a:r>
              <a:rPr lang="it-IT" dirty="0" err="1" smtClean="0"/>
              <a:t>constraint-based</a:t>
            </a:r>
            <a:r>
              <a:rPr lang="it-IT" dirty="0" smtClean="0"/>
              <a:t>», che utilizza il rilevamento di domini conservati identificati nel database CDD e di motivi conservati presenti nel database PROSITE</a:t>
            </a:r>
          </a:p>
          <a:p>
            <a:pPr algn="just"/>
            <a:r>
              <a:rPr lang="it-IT" dirty="0" smtClean="0"/>
              <a:t>Questi elementi vengono utilizzati per ottimizzare l’allineamento, che viene effettuato con un approccio progressivo</a:t>
            </a:r>
          </a:p>
          <a:p>
            <a:pPr algn="just"/>
            <a:r>
              <a:rPr lang="it-IT" dirty="0" smtClean="0"/>
              <a:t>COBALT è un algoritmo sviluppato dallo staff dell’NCBI e pertanto è integrato negli output di alcuni strumenti di questo portale (ad esempio è possibile generare un allineamento multiplo di tutte le sequenze hit di un BLAST)</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932" y="4062252"/>
            <a:ext cx="5418290" cy="2004234"/>
          </a:xfrm>
          <a:prstGeom prst="rect">
            <a:avLst/>
          </a:prstGeom>
        </p:spPr>
      </p:pic>
    </p:spTree>
    <p:extLst>
      <p:ext uri="{BB962C8B-B14F-4D97-AF65-F5344CB8AC3E}">
        <p14:creationId xmlns:p14="http://schemas.microsoft.com/office/powerpoint/2010/main" val="25031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phylogeny-aware</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pPr algn="just"/>
            <a:r>
              <a:rPr lang="it-IT" dirty="0" smtClean="0"/>
              <a:t>Gli algoritmi di allineamento multiplo puntano ad ottenere il migliore score possibile</a:t>
            </a:r>
          </a:p>
          <a:p>
            <a:pPr algn="just"/>
            <a:r>
              <a:rPr lang="it-IT" dirty="0" smtClean="0"/>
              <a:t>Spesso, nel corso della storia evolutiva, le sequenze sono andate incontro a parziali delezioni o inserzioni e frequentemente le sequenze allineate possono presentare variazioni legate allo </a:t>
            </a:r>
            <a:r>
              <a:rPr lang="it-IT" dirty="0" err="1" smtClean="0"/>
              <a:t>splicing</a:t>
            </a:r>
            <a:r>
              <a:rPr lang="it-IT" dirty="0" smtClean="0"/>
              <a:t> alternativo</a:t>
            </a:r>
          </a:p>
          <a:p>
            <a:pPr algn="just"/>
            <a:r>
              <a:rPr lang="it-IT" dirty="0" smtClean="0"/>
              <a:t>Questo può portare gli algoritmi ad introdurre errori sistematici = pattern di inserzioni, delezioni e sostituzioni irrealistici o poco </a:t>
            </a:r>
            <a:r>
              <a:rPr lang="it-IT" dirty="0" smtClean="0"/>
              <a:t>ragionevoli </a:t>
            </a:r>
            <a:r>
              <a:rPr lang="it-IT" dirty="0" smtClean="0"/>
              <a:t>sotto un punto di vista evolutivo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053" y="411256"/>
            <a:ext cx="4642277" cy="2139542"/>
          </a:xfrm>
          <a:prstGeom prst="rect">
            <a:avLst/>
          </a:prstGeom>
        </p:spPr>
      </p:pic>
      <p:sp>
        <p:nvSpPr>
          <p:cNvPr id="6" name="CasellaDiTesto 5"/>
          <p:cNvSpPr txBox="1"/>
          <p:nvPr/>
        </p:nvSpPr>
        <p:spPr>
          <a:xfrm>
            <a:off x="7060191" y="2962105"/>
            <a:ext cx="4572000" cy="2862322"/>
          </a:xfrm>
          <a:prstGeom prst="rect">
            <a:avLst/>
          </a:prstGeom>
          <a:noFill/>
          <a:ln>
            <a:solidFill>
              <a:srgbClr val="00B050"/>
            </a:solidFill>
          </a:ln>
        </p:spPr>
        <p:txBody>
          <a:bodyPr wrap="square" rtlCol="0">
            <a:spAutoFit/>
          </a:bodyPr>
          <a:lstStyle/>
          <a:p>
            <a:pPr algn="just"/>
            <a:r>
              <a:rPr lang="it-IT" dirty="0"/>
              <a:t>Metodi come </a:t>
            </a:r>
            <a:r>
              <a:rPr lang="it-IT" b="1" dirty="0"/>
              <a:t>PRANK</a:t>
            </a:r>
            <a:r>
              <a:rPr lang="it-IT" dirty="0"/>
              <a:t> (2008</a:t>
            </a:r>
            <a:r>
              <a:rPr lang="it-IT" dirty="0" smtClean="0"/>
              <a:t>), </a:t>
            </a:r>
            <a:r>
              <a:rPr lang="it-IT" b="1" dirty="0" err="1" smtClean="0"/>
              <a:t>ProGraphMSA</a:t>
            </a:r>
            <a:r>
              <a:rPr lang="it-IT" dirty="0" smtClean="0"/>
              <a:t> e </a:t>
            </a:r>
            <a:r>
              <a:rPr lang="it-IT" b="1" dirty="0" smtClean="0"/>
              <a:t>PAGAN</a:t>
            </a:r>
            <a:r>
              <a:rPr lang="it-IT" dirty="0" smtClean="0"/>
              <a:t> (2012) tentano di porre rimedio a questi errori sistematici, riducendo il numero di errori.</a:t>
            </a:r>
          </a:p>
          <a:p>
            <a:pPr algn="just"/>
            <a:r>
              <a:rPr lang="it-IT" dirty="0" smtClean="0"/>
              <a:t>Si tratta di approcci da utilizzarsi in particolare nel caso in cui l’interesse sia quello di utilizzare un allineamento multiplo per svolgere una analisi filogenetica </a:t>
            </a: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0" y="5824427"/>
            <a:ext cx="2173834" cy="38523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494" y="5668039"/>
            <a:ext cx="2514821" cy="698011"/>
          </a:xfrm>
          <a:prstGeom prst="rect">
            <a:avLst/>
          </a:prstGeom>
        </p:spPr>
      </p:pic>
    </p:spTree>
    <p:extLst>
      <p:ext uri="{BB962C8B-B14F-4D97-AF65-F5344CB8AC3E}">
        <p14:creationId xmlns:p14="http://schemas.microsoft.com/office/powerpoint/2010/main" val="36126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normAutofit/>
          </a:bodyPr>
          <a:lstStyle/>
          <a:p>
            <a:r>
              <a:rPr lang="it-IT" sz="2800" dirty="0" smtClean="0"/>
              <a:t>Breve storia degli algoritmi di allineamento multiplo</a:t>
            </a:r>
            <a:endParaRPr lang="it-IT" sz="2800" dirty="0"/>
          </a:p>
        </p:txBody>
      </p:sp>
      <p:sp>
        <p:nvSpPr>
          <p:cNvPr id="4" name="Rectangle 3"/>
          <p:cNvSpPr/>
          <p:nvPr/>
        </p:nvSpPr>
        <p:spPr>
          <a:xfrm>
            <a:off x="1341120" y="1347151"/>
            <a:ext cx="9860280" cy="4524315"/>
          </a:xfrm>
          <a:prstGeom prst="rect">
            <a:avLst/>
          </a:prstGeom>
        </p:spPr>
        <p:txBody>
          <a:bodyPr wrap="square">
            <a:spAutoFit/>
          </a:bodyPr>
          <a:lstStyle/>
          <a:p>
            <a:pPr>
              <a:lnSpc>
                <a:spcPct val="80000"/>
              </a:lnSpc>
            </a:pPr>
            <a:r>
              <a:rPr lang="en-US" altLang="it-IT" b="1" i="1" dirty="0">
                <a:ea typeface="ＭＳ Ｐゴシック" panose="020B0600070205080204" pitchFamily="34" charset="-128"/>
              </a:rPr>
              <a:t>1975 </a:t>
            </a:r>
            <a:r>
              <a:rPr lang="en-US" altLang="it-IT" b="1" i="1" dirty="0" err="1">
                <a:ea typeface="ＭＳ Ｐゴシック" panose="020B0600070205080204" pitchFamily="34" charset="-128"/>
              </a:rPr>
              <a:t>Sankoff</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Ha formulato per primo il problema relative agli allineamenti multipli, trovando una soluzione nella programmazione dinamica</a:t>
            </a:r>
          </a:p>
          <a:p>
            <a:pPr>
              <a:lnSpc>
                <a:spcPct val="80000"/>
              </a:lnSpc>
            </a:pPr>
            <a:r>
              <a:rPr lang="en-US" altLang="it-IT" b="1" i="1" dirty="0" smtClean="0">
                <a:ea typeface="ＭＳ Ｐゴシック" panose="020B0600070205080204" pitchFamily="34" charset="-128"/>
              </a:rPr>
              <a:t>1988 </a:t>
            </a:r>
            <a:r>
              <a:rPr lang="en-US" altLang="it-IT" b="1" i="1" dirty="0">
                <a:ea typeface="ＭＳ Ｐゴシック" panose="020B0600070205080204" pitchFamily="34" charset="-128"/>
              </a:rPr>
              <a:t>Carrillo-</a:t>
            </a:r>
            <a:r>
              <a:rPr lang="en-US" altLang="it-IT" b="1" i="1" dirty="0" err="1">
                <a:ea typeface="ＭＳ Ｐゴシック" panose="020B0600070205080204" pitchFamily="34" charset="-128"/>
              </a:rPr>
              <a:t>Lipman</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Approccio</a:t>
            </a:r>
            <a:r>
              <a:rPr lang="en-US" altLang="it-IT" i="1" dirty="0" smtClean="0">
                <a:ea typeface="ＭＳ Ｐゴシック" panose="020B0600070205080204" pitchFamily="34" charset="-128"/>
              </a:rPr>
              <a:t> “Branch </a:t>
            </a:r>
            <a:r>
              <a:rPr lang="en-US" altLang="it-IT" i="1" dirty="0">
                <a:ea typeface="ＭＳ Ｐゴシック" panose="020B0600070205080204" pitchFamily="34" charset="-128"/>
              </a:rPr>
              <a:t>and </a:t>
            </a:r>
            <a:r>
              <a:rPr lang="en-US" altLang="it-IT" i="1" dirty="0" smtClean="0">
                <a:ea typeface="ＭＳ Ｐゴシック" panose="020B0600070205080204" pitchFamily="34" charset="-128"/>
              </a:rPr>
              <a:t>Bound” </a:t>
            </a:r>
            <a:r>
              <a:rPr lang="it-IT" altLang="it-IT" i="1" dirty="0" smtClean="0">
                <a:ea typeface="ＭＳ Ｐゴシック" panose="020B0600070205080204" pitchFamily="34" charset="-128"/>
              </a:rPr>
              <a:t>(utilizzo di alberi guida)</a:t>
            </a:r>
          </a:p>
          <a:p>
            <a:pPr>
              <a:lnSpc>
                <a:spcPct val="80000"/>
              </a:lnSpc>
            </a:pPr>
            <a:r>
              <a:rPr lang="en-US" altLang="it-IT" b="1" i="1" dirty="0" smtClean="0">
                <a:ea typeface="ＭＳ Ｐゴシック" panose="020B0600070205080204" pitchFamily="34" charset="-128"/>
              </a:rPr>
              <a:t>1990 </a:t>
            </a:r>
            <a:r>
              <a:rPr lang="en-US" altLang="it-IT" b="1" i="1" dirty="0">
                <a:ea typeface="ＭＳ Ｐゴシック" panose="020B0600070205080204" pitchFamily="34" charset="-128"/>
              </a:rPr>
              <a:t>Feng-Doolittle</a:t>
            </a:r>
            <a:endParaRPr lang="en-US" altLang="it-IT"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Allineamento progressivo</a:t>
            </a:r>
          </a:p>
          <a:p>
            <a:pPr>
              <a:lnSpc>
                <a:spcPct val="80000"/>
              </a:lnSpc>
            </a:pPr>
            <a:r>
              <a:rPr lang="en-US" altLang="it-IT" b="1" i="1" dirty="0" smtClean="0">
                <a:ea typeface="ＭＳ Ｐゴシック" panose="020B0600070205080204" pitchFamily="34" charset="-128"/>
              </a:rPr>
              <a:t>1994 </a:t>
            </a:r>
            <a:r>
              <a:rPr lang="en-US" altLang="it-IT" b="1" i="1" dirty="0">
                <a:ea typeface="ＭＳ Ｐゴシック" panose="020B0600070205080204" pitchFamily="34" charset="-128"/>
              </a:rPr>
              <a:t>Thompson-Higgins-Gibson-</a:t>
            </a:r>
            <a:r>
              <a:rPr lang="en-US" altLang="it-IT" b="1" i="1" dirty="0" err="1">
                <a:ea typeface="ＭＳ Ｐゴシック" panose="020B0600070205080204" pitchFamily="34" charset="-128"/>
              </a:rPr>
              <a:t>ClustalW</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Sviluppo dell’algoritmo di maggior popolarità</a:t>
            </a:r>
          </a:p>
          <a:p>
            <a:pPr>
              <a:lnSpc>
                <a:spcPct val="80000"/>
              </a:lnSpc>
            </a:pPr>
            <a:r>
              <a:rPr lang="en-US" altLang="it-IT" b="1" i="1" dirty="0" smtClean="0">
                <a:ea typeface="ＭＳ Ｐゴシック" panose="020B0600070205080204" pitchFamily="34" charset="-128"/>
              </a:rPr>
              <a:t>1998 </a:t>
            </a:r>
            <a:r>
              <a:rPr lang="en-US" altLang="it-IT" b="1" i="1" dirty="0">
                <a:ea typeface="ＭＳ Ｐゴシック" panose="020B0600070205080204" pitchFamily="34" charset="-128"/>
              </a:rPr>
              <a:t>DIALIGN </a:t>
            </a:r>
            <a:r>
              <a:rPr lang="en-US" altLang="it-IT" i="1" dirty="0">
                <a:ea typeface="ＭＳ Ｐゴシック" panose="020B0600070205080204" pitchFamily="34" charset="-128"/>
              </a:rPr>
              <a:t>(Segment-based multiple alignment)</a:t>
            </a:r>
          </a:p>
          <a:p>
            <a:pPr>
              <a:lnSpc>
                <a:spcPct val="80000"/>
              </a:lnSpc>
            </a:pPr>
            <a:r>
              <a:rPr lang="en-US" altLang="it-IT" b="1" i="1" dirty="0">
                <a:ea typeface="ＭＳ Ｐゴシック" panose="020B0600070205080204" pitchFamily="34" charset="-128"/>
              </a:rPr>
              <a:t>2000 </a:t>
            </a:r>
            <a:r>
              <a:rPr lang="en-US" altLang="it-IT" b="1" i="1" dirty="0" smtClean="0">
                <a:ea typeface="ＭＳ Ｐゴシック" panose="020B0600070205080204" pitchFamily="34" charset="-128"/>
              </a:rPr>
              <a:t>T-coffee</a:t>
            </a:r>
            <a:endParaRPr lang="en-US" altLang="it-IT" i="1" dirty="0">
              <a:ea typeface="ＭＳ Ｐゴシック" panose="020B0600070205080204" pitchFamily="34" charset="-128"/>
            </a:endParaRPr>
          </a:p>
          <a:p>
            <a:pPr>
              <a:lnSpc>
                <a:spcPct val="80000"/>
              </a:lnSpc>
            </a:pPr>
            <a:r>
              <a:rPr lang="en-US" altLang="it-IT" b="1" i="1" dirty="0" smtClean="0">
                <a:ea typeface="ＭＳ Ｐゴシック" panose="020B0600070205080204" pitchFamily="34" charset="-128"/>
              </a:rPr>
              <a:t>2004 </a:t>
            </a:r>
            <a:r>
              <a:rPr lang="en-US" altLang="it-IT" b="1" i="1" dirty="0">
                <a:ea typeface="ＭＳ Ｐゴシック" panose="020B0600070205080204" pitchFamily="34" charset="-128"/>
              </a:rPr>
              <a:t>MUSCLE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iterativo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più</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popolare</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2005 </a:t>
            </a:r>
            <a:r>
              <a:rPr lang="en-US" altLang="it-IT" b="1" i="1" dirty="0" err="1">
                <a:ea typeface="ＭＳ Ｐゴシック" panose="020B0600070205080204" pitchFamily="34" charset="-128"/>
              </a:rPr>
              <a:t>ProbCons</a:t>
            </a:r>
            <a:r>
              <a:rPr lang="en-US" altLang="it-IT" b="1" i="1" dirty="0">
                <a:ea typeface="ＭＳ Ｐゴシック" panose="020B0600070205080204" pitchFamily="34" charset="-128"/>
              </a:rPr>
              <a:t>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metodi</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Bayesiani</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2006 M-Coffee </a:t>
            </a:r>
            <a:r>
              <a:rPr lang="en-US" altLang="it-IT" i="1" dirty="0">
                <a:ea typeface="ＭＳ Ｐゴシック" panose="020B0600070205080204" pitchFamily="34" charset="-128"/>
              </a:rPr>
              <a:t>(consensus meta-approach)</a:t>
            </a:r>
          </a:p>
          <a:p>
            <a:pPr>
              <a:lnSpc>
                <a:spcPct val="80000"/>
              </a:lnSpc>
            </a:pPr>
            <a:r>
              <a:rPr lang="en-US" altLang="it-IT" b="1" i="1" dirty="0">
                <a:ea typeface="ＭＳ Ｐゴシック" panose="020B0600070205080204" pitchFamily="34" charset="-128"/>
              </a:rPr>
              <a:t>2006 Expresso </a:t>
            </a:r>
            <a:r>
              <a:rPr lang="en-US" altLang="it-IT" i="1" dirty="0">
                <a:ea typeface="ＭＳ Ｐゴシック" panose="020B0600070205080204" pitchFamily="34" charset="-128"/>
              </a:rPr>
              <a:t>(3D-Coffee; </a:t>
            </a:r>
            <a:r>
              <a:rPr lang="it-IT" altLang="it-IT" i="1" dirty="0" smtClean="0">
                <a:ea typeface="ＭＳ Ｐゴシック" panose="020B0600070205080204" pitchFamily="34" charset="-128"/>
              </a:rPr>
              <a:t>uso di template strutturali 3D</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2007 PROMALS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allineamento profilo-profilo</a:t>
            </a:r>
            <a:r>
              <a:rPr lang="en-US" altLang="it-IT" i="1" dirty="0" smtClean="0">
                <a:ea typeface="ＭＳ Ｐゴシック" panose="020B0600070205080204" pitchFamily="34" charset="-128"/>
              </a:rPr>
              <a:t>)</a:t>
            </a:r>
          </a:p>
          <a:p>
            <a:pPr>
              <a:lnSpc>
                <a:spcPct val="80000"/>
              </a:lnSpc>
            </a:pPr>
            <a:r>
              <a:rPr lang="it-IT" altLang="it-IT" b="1" i="1" dirty="0" smtClean="0">
                <a:ea typeface="ＭＳ Ｐゴシック" panose="020B0600070205080204" pitchFamily="34" charset="-128"/>
              </a:rPr>
              <a:t>2008 PRANK</a:t>
            </a:r>
            <a:r>
              <a:rPr lang="it-IT" altLang="it-IT" i="1" dirty="0" smtClean="0">
                <a:ea typeface="ＭＳ Ｐゴシック" panose="020B0600070205080204" pitchFamily="34" charset="-128"/>
              </a:rPr>
              <a:t> (</a:t>
            </a:r>
            <a:r>
              <a:rPr lang="it-IT" altLang="it-IT" i="1" dirty="0" err="1" smtClean="0">
                <a:ea typeface="ＭＳ Ｐゴシック" panose="020B0600070205080204" pitchFamily="34" charset="-128"/>
              </a:rPr>
              <a:t>phylogeny-aware</a:t>
            </a:r>
            <a:r>
              <a:rPr lang="it-IT" altLang="it-IT" i="1" dirty="0" smtClean="0">
                <a:ea typeface="ＭＳ Ｐゴシック" panose="020B0600070205080204" pitchFamily="34" charset="-128"/>
              </a:rPr>
              <a:t> </a:t>
            </a:r>
            <a:r>
              <a:rPr lang="it-IT" altLang="it-IT" i="1" dirty="0" err="1" smtClean="0">
                <a:ea typeface="ＭＳ Ｐゴシック" panose="020B0600070205080204" pitchFamily="34" charset="-128"/>
              </a:rPr>
              <a:t>method</a:t>
            </a:r>
            <a:r>
              <a:rPr lang="it-IT" altLang="it-IT" i="1" dirty="0" smtClean="0">
                <a:ea typeface="ＭＳ Ｐゴシック" panose="020B0600070205080204" pitchFamily="34" charset="-128"/>
              </a:rPr>
              <a:t>)</a:t>
            </a:r>
            <a:endParaRPr lang="en-US" altLang="it-IT" i="1" dirty="0" smtClean="0">
              <a:ea typeface="ＭＳ Ｐゴシック" panose="020B0600070205080204" pitchFamily="34" charset="-128"/>
            </a:endParaRPr>
          </a:p>
          <a:p>
            <a:pPr>
              <a:lnSpc>
                <a:spcPct val="80000"/>
              </a:lnSpc>
            </a:pPr>
            <a:r>
              <a:rPr lang="en-US" altLang="it-IT" b="1" i="1" dirty="0" smtClean="0">
                <a:ea typeface="ＭＳ Ｐゴシック" panose="020B0600070205080204" pitchFamily="34" charset="-128"/>
              </a:rPr>
              <a:t>2010 </a:t>
            </a:r>
            <a:r>
              <a:rPr lang="en-US" altLang="it-IT" b="1" i="1" dirty="0" err="1" smtClean="0">
                <a:ea typeface="ＭＳ Ｐゴシック" panose="020B0600070205080204" pitchFamily="34" charset="-128"/>
              </a:rPr>
              <a:t>MSAprobs</a:t>
            </a:r>
            <a:r>
              <a:rPr lang="en-US" altLang="it-IT" b="1" i="1" dirty="0" smtClean="0">
                <a:ea typeface="ＭＳ Ｐゴシック" panose="020B0600070205080204" pitchFamily="34" charset="-128"/>
              </a:rPr>
              <a:t>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implementazione di </a:t>
            </a:r>
            <a:r>
              <a:rPr lang="it-IT" altLang="it-IT" i="1" dirty="0" err="1" smtClean="0">
                <a:ea typeface="ＭＳ Ｐゴシック" panose="020B0600070205080204" pitchFamily="34" charset="-128"/>
              </a:rPr>
              <a:t>ProbCons</a:t>
            </a:r>
            <a:r>
              <a:rPr lang="en-US" altLang="it-IT" i="1" dirty="0" smtClean="0">
                <a:ea typeface="ＭＳ Ｐゴシック" panose="020B0600070205080204" pitchFamily="34" charset="-128"/>
              </a:rPr>
              <a:t>)</a:t>
            </a:r>
          </a:p>
          <a:p>
            <a:pPr>
              <a:lnSpc>
                <a:spcPct val="80000"/>
              </a:lnSpc>
            </a:pPr>
            <a:r>
              <a:rPr lang="en-US" altLang="it-IT" b="1" i="1" dirty="0" smtClean="0">
                <a:ea typeface="ＭＳ Ｐゴシック" panose="020B0600070205080204" pitchFamily="34" charset="-128"/>
              </a:rPr>
              <a:t>2016 CLUSTAL Omega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implementazione di HMM nell’allineamento progressivo</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endParaRPr lang="en-US" altLang="it-IT" i="1" dirty="0">
              <a:ea typeface="ＭＳ Ｐゴシック" panose="020B0600070205080204" pitchFamily="34" charset="-128"/>
            </a:endParaRPr>
          </a:p>
        </p:txBody>
      </p:sp>
    </p:spTree>
    <p:extLst>
      <p:ext uri="{BB962C8B-B14F-4D97-AF65-F5344CB8AC3E}">
        <p14:creationId xmlns:p14="http://schemas.microsoft.com/office/powerpoint/2010/main" val="33984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Output di un allineamento</a:t>
            </a:r>
            <a:endParaRPr lang="it-IT" dirty="0"/>
          </a:p>
        </p:txBody>
      </p:sp>
      <p:sp>
        <p:nvSpPr>
          <p:cNvPr id="3" name="Content Placeholder 2"/>
          <p:cNvSpPr>
            <a:spLocks noGrp="1"/>
          </p:cNvSpPr>
          <p:nvPr>
            <p:ph idx="1"/>
          </p:nvPr>
        </p:nvSpPr>
        <p:spPr>
          <a:xfrm>
            <a:off x="158262" y="1673352"/>
            <a:ext cx="5488158" cy="4343400"/>
          </a:xfrm>
        </p:spPr>
        <p:txBody>
          <a:bodyPr>
            <a:normAutofit lnSpcReduction="10000"/>
          </a:bodyPr>
          <a:lstStyle/>
          <a:p>
            <a:pPr algn="just"/>
            <a:r>
              <a:rPr lang="it-IT" dirty="0" smtClean="0"/>
              <a:t>Spesso l’allineamento si presenta come un file di testo, come nell’esempio a fianco</a:t>
            </a:r>
          </a:p>
          <a:p>
            <a:pPr algn="just"/>
            <a:r>
              <a:rPr lang="it-IT" dirty="0" smtClean="0"/>
              <a:t>Alcune interfacce grafiche colorano residui con proprietà simili per aiutare l’interpretazione dei risultati</a:t>
            </a:r>
          </a:p>
          <a:p>
            <a:pPr algn="just"/>
            <a:r>
              <a:rPr lang="it-IT" dirty="0" smtClean="0"/>
              <a:t>Amino acidi o nucleotidi conservati sono di solito indicati con un </a:t>
            </a:r>
            <a:r>
              <a:rPr lang="it-IT" b="1" dirty="0" smtClean="0"/>
              <a:t>asterisco</a:t>
            </a:r>
            <a:r>
              <a:rPr lang="it-IT" dirty="0" smtClean="0"/>
              <a:t>, quelli conservati ma non identici con «:» oppure </a:t>
            </a:r>
            <a:r>
              <a:rPr lang="it-IT" dirty="0" smtClean="0"/>
              <a:t>«.»</a:t>
            </a:r>
          </a:p>
          <a:p>
            <a:pPr algn="just"/>
            <a:r>
              <a:rPr lang="it-IT" dirty="0" smtClean="0"/>
              <a:t>L’output di un allineamento multiplo può essere anche, più semplicemente un file MULTIFASTA, in cui i gap sono indicati dal simbolo «-»</a:t>
            </a:r>
            <a:endParaRPr lang="it-IT" dirty="0"/>
          </a:p>
        </p:txBody>
      </p:sp>
      <p:pic>
        <p:nvPicPr>
          <p:cNvPr id="4" name="Picture 5"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481328"/>
            <a:ext cx="5868342" cy="4727448"/>
          </a:xfrm>
          <a:prstGeom prst="rect">
            <a:avLst/>
          </a:prstGeom>
        </p:spPr>
      </p:pic>
    </p:spTree>
    <p:extLst>
      <p:ext uri="{BB962C8B-B14F-4D97-AF65-F5344CB8AC3E}">
        <p14:creationId xmlns:p14="http://schemas.microsoft.com/office/powerpoint/2010/main" val="26209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6566361" cy="4624370"/>
          </a:xfrm>
        </p:spPr>
        <p:txBody>
          <a:bodyPr>
            <a:normAutofit lnSpcReduction="10000"/>
          </a:bodyPr>
          <a:lstStyle/>
          <a:p>
            <a:pPr algn="just"/>
            <a:r>
              <a:rPr lang="it-IT" dirty="0" smtClean="0"/>
              <a:t>Come già fatto notare per BLAST, </a:t>
            </a:r>
            <a:r>
              <a:rPr lang="it-IT" b="1" u="sng" dirty="0" smtClean="0"/>
              <a:t>l’allineamento di sequenze nucleotidiche codificanti tradotte in amino acidi garantisce una maggiore sensibilità</a:t>
            </a:r>
          </a:p>
          <a:p>
            <a:pPr algn="just"/>
            <a:r>
              <a:rPr lang="it-IT" dirty="0" smtClean="0"/>
              <a:t>In particolare però il problema principale nell’allineamento di sequenze nucleotidiche codificanti è </a:t>
            </a:r>
            <a:r>
              <a:rPr lang="it-IT" b="1" u="sng" dirty="0" smtClean="0"/>
              <a:t>l’inserzione di frameshift</a:t>
            </a:r>
            <a:r>
              <a:rPr lang="it-IT" dirty="0" smtClean="0"/>
              <a:t>, dal momento che senza opportuni accorgimenti i confini tra codoni non sono rispettati</a:t>
            </a:r>
          </a:p>
          <a:p>
            <a:pPr algn="just"/>
            <a:r>
              <a:rPr lang="it-IT" dirty="0" smtClean="0"/>
              <a:t>Quindi in questi casi gli algoritmi di allineamento multiplo, puntando all’ottenimento del miglior punteggio possibile, potrebbero generare un allineamento tra nucleotidi presenti in posizione diversa nel contesto delle triplette dei codoni, risultando in un </a:t>
            </a:r>
            <a:r>
              <a:rPr lang="it-IT" b="1" u="sng" dirty="0" smtClean="0"/>
              <a:t>allineamento biologicamente inconsistente e non realistico</a:t>
            </a:r>
            <a:endParaRPr lang="it-IT" b="1" u="sng" dirty="0"/>
          </a:p>
        </p:txBody>
      </p:sp>
      <p:pic>
        <p:nvPicPr>
          <p:cNvPr id="4" name="Picture 3"/>
          <p:cNvPicPr>
            <a:picLocks noChangeAspect="1"/>
          </p:cNvPicPr>
          <p:nvPr/>
        </p:nvPicPr>
        <p:blipFill>
          <a:blip r:embed="rId2"/>
          <a:stretch>
            <a:fillRect/>
          </a:stretch>
        </p:blipFill>
        <p:spPr>
          <a:xfrm>
            <a:off x="7762009" y="2321373"/>
            <a:ext cx="3231720" cy="2734800"/>
          </a:xfrm>
          <a:prstGeom prst="rect">
            <a:avLst/>
          </a:prstGeom>
        </p:spPr>
      </p:pic>
    </p:spTree>
    <p:extLst>
      <p:ext uri="{BB962C8B-B14F-4D97-AF65-F5344CB8AC3E}">
        <p14:creationId xmlns:p14="http://schemas.microsoft.com/office/powerpoint/2010/main" val="20657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pPr algn="just"/>
            <a:r>
              <a:rPr lang="it-IT" dirty="0" smtClean="0"/>
              <a:t>Nella generazione di profili HMM</a:t>
            </a:r>
          </a:p>
          <a:p>
            <a:pPr algn="just"/>
            <a:r>
              <a:rPr lang="it-IT" dirty="0" smtClean="0"/>
              <a:t>Come abbiamo visto nelle precedenti lezioni, i profili HMM utilizzati da Interpro, PFAM, ecc. Sono basati sull’allineamento multiplo di sequenze</a:t>
            </a:r>
          </a:p>
          <a:p>
            <a:pPr algn="just"/>
            <a:r>
              <a:rPr lang="it-IT" dirty="0" smtClean="0"/>
              <a:t>L’enfasi in questo caso è sulla conservazione strutturale di amino acidi in posizioni omologhe nella struttura 3D delle proteine</a:t>
            </a:r>
          </a:p>
          <a:p>
            <a:pPr algn="just"/>
            <a:r>
              <a:rPr lang="it-IT" dirty="0" smtClean="0"/>
              <a:t>Valido anche per motivi in sequenze nucleotidiche (PHI-BLAST, FIMO, JASPAR, ecc.)</a:t>
            </a:r>
            <a:endParaRPr lang="it-IT" dirty="0"/>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815291"/>
            <a:ext cx="3427229" cy="2570422"/>
          </a:xfrm>
          <a:prstGeom prst="rect">
            <a:avLst/>
          </a:prstGeom>
        </p:spPr>
      </p:pic>
    </p:spTree>
    <p:extLst>
      <p:ext uri="{BB962C8B-B14F-4D97-AF65-F5344CB8AC3E}">
        <p14:creationId xmlns:p14="http://schemas.microsoft.com/office/powerpoint/2010/main" val="1042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9881061" cy="4624370"/>
          </a:xfrm>
        </p:spPr>
        <p:txBody>
          <a:bodyPr>
            <a:normAutofit/>
          </a:bodyPr>
          <a:lstStyle/>
          <a:p>
            <a:pPr algn="just"/>
            <a:r>
              <a:rPr lang="it-IT" dirty="0" smtClean="0"/>
              <a:t>Visti questi problemi nell’allineamento diretto di sequenze nucleotidiche codificanti, il </a:t>
            </a:r>
            <a:r>
              <a:rPr lang="it-IT" b="1" u="sng" dirty="0" smtClean="0"/>
              <a:t>DNA può essere tradotto in amino acidi prima di condurre un allineamento</a:t>
            </a:r>
          </a:p>
          <a:p>
            <a:pPr algn="just"/>
            <a:r>
              <a:rPr lang="it-IT" dirty="0" smtClean="0"/>
              <a:t>In un secondo momento, </a:t>
            </a:r>
            <a:r>
              <a:rPr lang="it-IT" b="1" u="sng" dirty="0" smtClean="0"/>
              <a:t>gli amino acidi allineati possono essere riconvertiti alle triplette nucleotidiche originarie</a:t>
            </a:r>
            <a:r>
              <a:rPr lang="it-IT" dirty="0" smtClean="0"/>
              <a:t>, fornendo un allineamento nucleotidico biologicamente significativo</a:t>
            </a:r>
          </a:p>
          <a:p>
            <a:pPr algn="just"/>
            <a:r>
              <a:rPr lang="it-IT" dirty="0" smtClean="0"/>
              <a:t>Queste metodiche possono essere molto utili per </a:t>
            </a:r>
            <a:r>
              <a:rPr lang="it-IT" b="1" u="sng" dirty="0" smtClean="0"/>
              <a:t>studiare pressioni selettive (positive o negative)</a:t>
            </a:r>
            <a:r>
              <a:rPr lang="it-IT" dirty="0" smtClean="0"/>
              <a:t>, ma anche per permettere l’utilizzo di modelli di evoluzione molecolare avanzati nella ricostruzione filogenetica (perché le sostituzioni nucleotidiche sinonime non possono essere apprezzate in un allinemento di sequenze proteiche!)</a:t>
            </a:r>
            <a:endParaRPr lang="it-IT" dirty="0"/>
          </a:p>
        </p:txBody>
      </p:sp>
    </p:spTree>
    <p:extLst>
      <p:ext uri="{BB962C8B-B14F-4D97-AF65-F5344CB8AC3E}">
        <p14:creationId xmlns:p14="http://schemas.microsoft.com/office/powerpoint/2010/main" val="2460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b="1" u="sng" dirty="0" smtClean="0"/>
              <a:t>Un allineamento perfetto in teoria dovrebbe rispecchiare pienamente la storia evolutiva di una famiglia di sequenze ed essere quindi funzionalmente/strutturalmente ed evolutivamente corretto</a:t>
            </a:r>
          </a:p>
          <a:p>
            <a:pPr algn="just"/>
            <a:r>
              <a:rPr lang="it-IT" dirty="0" smtClean="0"/>
              <a:t>Tutti i nucleotidi o amino acidi omologhi dovrebbero quindi essere incolonnati nella medesima posizione</a:t>
            </a:r>
          </a:p>
          <a:p>
            <a:pPr algn="just"/>
            <a:r>
              <a:rPr lang="it-IT" dirty="0" smtClean="0"/>
              <a:t>Questo è tuttavia praticamente impossibile, dal momento che </a:t>
            </a:r>
            <a:r>
              <a:rPr lang="it-IT" b="1" u="sng" dirty="0" smtClean="0"/>
              <a:t>le sequenze ancestrali da cui quelle osservate derivano non sono direttamente osservabili</a:t>
            </a:r>
            <a:r>
              <a:rPr lang="it-IT" dirty="0" smtClean="0"/>
              <a:t>. Esse possono solamente essere inferite</a:t>
            </a:r>
          </a:p>
          <a:p>
            <a:pPr algn="just"/>
            <a:r>
              <a:rPr lang="it-IT" dirty="0" smtClean="0"/>
              <a:t>E’sempre opportuno un </a:t>
            </a:r>
            <a:r>
              <a:rPr lang="it-IT" b="1" u="sng" dirty="0" smtClean="0"/>
              <a:t>controllo manuale da parte dell’utente</a:t>
            </a:r>
            <a:r>
              <a:rPr lang="it-IT" dirty="0" smtClean="0"/>
              <a:t>, che può decidere di inserire o rimuovere gap e spostare alcune posizioni dell’allineamento con una procedura di </a:t>
            </a:r>
            <a:r>
              <a:rPr lang="it-IT" b="1" u="sng" dirty="0" smtClean="0"/>
              <a:t>sequence editing</a:t>
            </a:r>
            <a:r>
              <a:rPr lang="it-IT" dirty="0" smtClean="0"/>
              <a:t>, a volte tenendo in considerazione informazioni già note sulla conservazione funzionale delle sequenze</a:t>
            </a:r>
            <a:endParaRPr lang="it-IT" dirty="0"/>
          </a:p>
        </p:txBody>
      </p:sp>
    </p:spTree>
    <p:extLst>
      <p:ext uri="{BB962C8B-B14F-4D97-AF65-F5344CB8AC3E}">
        <p14:creationId xmlns:p14="http://schemas.microsoft.com/office/powerpoint/2010/main" val="880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Uno strumento inserito nel server di </a:t>
            </a:r>
            <a:r>
              <a:rPr lang="it-IT" dirty="0" smtClean="0"/>
              <a:t>T-Coffee, chiamato </a:t>
            </a:r>
            <a:r>
              <a:rPr lang="it-IT" b="1" u="sng" dirty="0" smtClean="0"/>
              <a:t>TCS</a:t>
            </a:r>
            <a:r>
              <a:rPr lang="it-IT" dirty="0" smtClean="0"/>
              <a:t>, </a:t>
            </a:r>
            <a:r>
              <a:rPr lang="it-IT" dirty="0" smtClean="0"/>
              <a:t>ci permette di valutare visivamente la qualità </a:t>
            </a:r>
            <a:r>
              <a:rPr lang="it-IT" dirty="0" smtClean="0"/>
              <a:t>locale di </a:t>
            </a:r>
            <a:r>
              <a:rPr lang="it-IT" dirty="0" smtClean="0"/>
              <a:t>un allineamento sulla base del </a:t>
            </a:r>
            <a:r>
              <a:rPr lang="it-IT" i="1" dirty="0" err="1" smtClean="0"/>
              <a:t>consensus</a:t>
            </a:r>
            <a:r>
              <a:rPr lang="it-IT" dirty="0" smtClean="0"/>
              <a:t> (cioè investigando se altri algoritmi produrrebbero un </a:t>
            </a:r>
            <a:r>
              <a:rPr lang="it-IT" dirty="0" err="1" smtClean="0"/>
              <a:t>allinemento</a:t>
            </a:r>
            <a:r>
              <a:rPr lang="it-IT" dirty="0" smtClean="0"/>
              <a:t> simile a quello che abbiamo ottenuto</a:t>
            </a:r>
            <a:endParaRPr lang="it-IT"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60479" y="2599668"/>
            <a:ext cx="5276850" cy="2828925"/>
          </a:xfrm>
          <a:prstGeom prst="rect">
            <a:avLst/>
          </a:prstGeom>
        </p:spPr>
      </p:pic>
      <p:sp>
        <p:nvSpPr>
          <p:cNvPr id="6" name="Oval 8"/>
          <p:cNvSpPr>
            <a:spLocks noChangeArrowheads="1"/>
          </p:cNvSpPr>
          <p:nvPr/>
        </p:nvSpPr>
        <p:spPr bwMode="auto">
          <a:xfrm>
            <a:off x="4484579" y="4658656"/>
            <a:ext cx="2449512"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9"/>
          <p:cNvSpPr>
            <a:spLocks noChangeShapeType="1"/>
          </p:cNvSpPr>
          <p:nvPr/>
        </p:nvSpPr>
        <p:spPr bwMode="auto">
          <a:xfrm flipH="1">
            <a:off x="4413141" y="5523843"/>
            <a:ext cx="1008063"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2449404" y="6119156"/>
            <a:ext cx="660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a:t>
            </a:r>
            <a:r>
              <a:rPr lang="fr-CH" altLang="en-US" sz="1800" dirty="0" err="1" smtClean="0"/>
              <a:t>molti</a:t>
            </a:r>
            <a:r>
              <a:rPr lang="fr-CH" altLang="en-US" sz="1800" dirty="0" smtClean="0"/>
              <a:t> </a:t>
            </a:r>
            <a:r>
              <a:rPr lang="fr-CH" altLang="en-US" sz="1800" dirty="0" err="1" smtClean="0"/>
              <a:t>metodi</a:t>
            </a:r>
            <a:r>
              <a:rPr lang="fr-CH" altLang="en-US" sz="1800" dirty="0" smtClean="0"/>
              <a:t> sono </a:t>
            </a:r>
            <a:r>
              <a:rPr lang="fr-CH" altLang="en-US" sz="1800" b="1" dirty="0" err="1" smtClean="0"/>
              <a:t>concordi</a:t>
            </a:r>
            <a:r>
              <a:rPr lang="fr-CH" altLang="en-US" sz="1800" b="1" dirty="0" smtClean="0"/>
              <a:t> -&gt; mi </a:t>
            </a:r>
            <a:r>
              <a:rPr lang="fr-CH" altLang="en-US" sz="1800" b="1" dirty="0" err="1" smtClean="0"/>
              <a:t>posso</a:t>
            </a:r>
            <a:r>
              <a:rPr lang="fr-CH" altLang="en-US" sz="1800" b="1" dirty="0" smtClean="0"/>
              <a:t> </a:t>
            </a:r>
            <a:r>
              <a:rPr lang="fr-CH" altLang="en-US" sz="1800" b="1" dirty="0" err="1" smtClean="0"/>
              <a:t>fidare</a:t>
            </a:r>
            <a:endParaRPr lang="fr-FR" altLang="en-US" sz="1800" b="1" dirty="0"/>
          </a:p>
        </p:txBody>
      </p:sp>
      <p:sp>
        <p:nvSpPr>
          <p:cNvPr id="9" name="Oval 11"/>
          <p:cNvSpPr>
            <a:spLocks noChangeArrowheads="1"/>
          </p:cNvSpPr>
          <p:nvPr/>
        </p:nvSpPr>
        <p:spPr bwMode="auto">
          <a:xfrm>
            <a:off x="5637104" y="3650593"/>
            <a:ext cx="936625" cy="7191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12"/>
          <p:cNvSpPr>
            <a:spLocks noChangeShapeType="1"/>
          </p:cNvSpPr>
          <p:nvPr/>
        </p:nvSpPr>
        <p:spPr bwMode="auto">
          <a:xfrm flipH="1">
            <a:off x="6141929" y="3434693"/>
            <a:ext cx="1223962"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7305566" y="3218793"/>
            <a:ext cx="43646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la </a:t>
            </a:r>
            <a:r>
              <a:rPr lang="fr-CH" altLang="en-US" sz="1800" dirty="0" err="1" smtClean="0"/>
              <a:t>maggior</a:t>
            </a:r>
            <a:r>
              <a:rPr lang="fr-CH" altLang="en-US" sz="1800" dirty="0"/>
              <a:t> </a:t>
            </a:r>
            <a:r>
              <a:rPr lang="fr-CH" altLang="en-US" sz="1800" dirty="0" smtClean="0"/>
              <a:t>parte dei </a:t>
            </a:r>
            <a:r>
              <a:rPr lang="fr-CH" altLang="en-US" sz="1800" dirty="0" err="1" smtClean="0"/>
              <a:t>metodi</a:t>
            </a:r>
            <a:r>
              <a:rPr lang="fr-CH" altLang="en-US" sz="1800" dirty="0" smtClean="0"/>
              <a:t> </a:t>
            </a:r>
            <a:r>
              <a:rPr lang="fr-CH" altLang="en-US" sz="1800" b="1" dirty="0" smtClean="0"/>
              <a:t>è in </a:t>
            </a:r>
            <a:r>
              <a:rPr lang="fr-CH" altLang="en-US" sz="1800" b="1" dirty="0" err="1" smtClean="0"/>
              <a:t>disaccordo</a:t>
            </a:r>
            <a:r>
              <a:rPr lang="fr-CH" altLang="en-US" sz="1800" b="1" dirty="0" smtClean="0"/>
              <a:t> -&gt; non mi </a:t>
            </a:r>
            <a:r>
              <a:rPr lang="fr-CH" altLang="en-US" sz="1800" b="1" dirty="0" err="1" smtClean="0"/>
              <a:t>posso</a:t>
            </a:r>
            <a:r>
              <a:rPr lang="fr-CH" altLang="en-US" sz="1800" b="1" dirty="0" smtClean="0"/>
              <a:t> </a:t>
            </a:r>
            <a:r>
              <a:rPr lang="fr-CH" altLang="en-US" sz="1800" b="1" dirty="0" err="1" smtClean="0"/>
              <a:t>fidare</a:t>
            </a:r>
            <a:r>
              <a:rPr lang="fr-CH" altLang="en-US" sz="1800" b="1" dirty="0" smtClean="0"/>
              <a:t>, </a:t>
            </a:r>
            <a:r>
              <a:rPr lang="fr-CH" altLang="en-US" sz="1800" b="1" dirty="0" err="1" smtClean="0"/>
              <a:t>forse</a:t>
            </a:r>
            <a:r>
              <a:rPr lang="fr-CH" altLang="en-US" sz="1800" b="1" dirty="0" smtClean="0"/>
              <a:t> l’</a:t>
            </a:r>
            <a:r>
              <a:rPr lang="fr-CH" altLang="en-US" sz="1800" b="1" dirty="0" err="1" smtClean="0"/>
              <a:t>allineamento</a:t>
            </a:r>
            <a:r>
              <a:rPr lang="fr-CH" altLang="en-US" sz="1800" b="1" dirty="0" smtClean="0"/>
              <a:t> </a:t>
            </a:r>
            <a:r>
              <a:rPr lang="fr-CH" altLang="en-US" sz="1800" b="1" dirty="0" err="1" smtClean="0"/>
              <a:t>può</a:t>
            </a:r>
            <a:r>
              <a:rPr lang="fr-CH" altLang="en-US" sz="1800" b="1" dirty="0" smtClean="0"/>
              <a:t> </a:t>
            </a:r>
            <a:r>
              <a:rPr lang="fr-CH" altLang="en-US" sz="1800" b="1" dirty="0" err="1" smtClean="0"/>
              <a:t>essere</a:t>
            </a:r>
            <a:r>
              <a:rPr lang="fr-CH" altLang="en-US" sz="1800" b="1" dirty="0" smtClean="0"/>
              <a:t> </a:t>
            </a:r>
            <a:r>
              <a:rPr lang="fr-CH" altLang="en-US" sz="1800" b="1" dirty="0" err="1" smtClean="0"/>
              <a:t>ottimizzato</a:t>
            </a:r>
            <a:endParaRPr lang="fr-FR" altLang="en-US" sz="1800" b="1" dirty="0"/>
          </a:p>
        </p:txBody>
      </p:sp>
      <p:sp>
        <p:nvSpPr>
          <p:cNvPr id="12" name="CasellaDiTesto 11"/>
          <p:cNvSpPr txBox="1"/>
          <p:nvPr/>
        </p:nvSpPr>
        <p:spPr>
          <a:xfrm>
            <a:off x="7840965" y="5038247"/>
            <a:ext cx="4055185" cy="646331"/>
          </a:xfrm>
          <a:prstGeom prst="rect">
            <a:avLst/>
          </a:prstGeom>
          <a:noFill/>
        </p:spPr>
        <p:txBody>
          <a:bodyPr wrap="square" rtlCol="0">
            <a:spAutoFit/>
          </a:bodyPr>
          <a:lstStyle/>
          <a:p>
            <a:r>
              <a:rPr lang="en-US" dirty="0">
                <a:hlinkClick r:id="rId3"/>
              </a:rPr>
              <a:t>https://</a:t>
            </a:r>
            <a:r>
              <a:rPr lang="en-US" dirty="0" smtClean="0">
                <a:hlinkClick r:id="rId3"/>
              </a:rPr>
              <a:t>tcoffee.crg.eu/apps/tcoffee/do:core</a:t>
            </a:r>
            <a:r>
              <a:rPr lang="en-US" dirty="0" smtClean="0"/>
              <a:t> </a:t>
            </a:r>
            <a:endParaRPr lang="en-US" dirty="0"/>
          </a:p>
        </p:txBody>
      </p:sp>
    </p:spTree>
    <p:extLst>
      <p:ext uri="{BB962C8B-B14F-4D97-AF65-F5344CB8AC3E}">
        <p14:creationId xmlns:p14="http://schemas.microsoft.com/office/powerpoint/2010/main" val="33480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Esistono dei metodi di </a:t>
            </a:r>
            <a:r>
              <a:rPr lang="it-IT" b="1" u="sng" dirty="0" smtClean="0"/>
              <a:t>benchmarking</a:t>
            </a:r>
          </a:p>
          <a:p>
            <a:pPr algn="just"/>
            <a:r>
              <a:rPr lang="it-IT" dirty="0" smtClean="0"/>
              <a:t>Tuttavia per sequenze con similarità attorno al 20% anche i migliori programmi di allineamento allineano correttamente meno del 50% dei residui</a:t>
            </a:r>
          </a:p>
          <a:p>
            <a:pPr algn="just"/>
            <a:r>
              <a:rPr lang="it-IT" b="1" u="sng" dirty="0" smtClean="0"/>
              <a:t>In linea di massima gli allineamenti iterativi sono più accurati e performanti di quelli progressivi, a discapito però della velocità di </a:t>
            </a:r>
            <a:r>
              <a:rPr lang="it-IT" b="1" u="sng" dirty="0" smtClean="0"/>
              <a:t>calcolo. Ancor meglio funzionano i metodi basati su HMM o che integrano informazioni strutturali</a:t>
            </a:r>
            <a:endParaRPr lang="it-IT" b="1" u="sng" dirty="0"/>
          </a:p>
        </p:txBody>
      </p:sp>
      <p:pic>
        <p:nvPicPr>
          <p:cNvPr id="4" name="Content Placeholder 4" descr="Probcons Performance.jpg"/>
          <p:cNvPicPr>
            <a:picLocks noChangeAspect="1"/>
          </p:cNvPicPr>
          <p:nvPr/>
        </p:nvPicPr>
        <p:blipFill rotWithShape="1">
          <a:blip r:embed="rId2">
            <a:extLst>
              <a:ext uri="{28A0092B-C50C-407E-A947-70E740481C1C}">
                <a14:useLocalDpi xmlns:a14="http://schemas.microsoft.com/office/drawing/2010/main" val="0"/>
              </a:ext>
            </a:extLst>
          </a:blip>
          <a:srcRect t="1369" b="-57103"/>
          <a:stretch/>
        </p:blipFill>
        <p:spPr>
          <a:xfrm>
            <a:off x="1938436" y="3943608"/>
            <a:ext cx="8366150" cy="4522471"/>
          </a:xfrm>
          <a:prstGeom prst="rect">
            <a:avLst/>
          </a:prstGeom>
        </p:spPr>
      </p:pic>
    </p:spTree>
    <p:extLst>
      <p:ext uri="{BB962C8B-B14F-4D97-AF65-F5344CB8AC3E}">
        <p14:creationId xmlns:p14="http://schemas.microsoft.com/office/powerpoint/2010/main" val="2022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520033"/>
            <a:ext cx="9509760" cy="4343400"/>
          </a:xfrm>
        </p:spPr>
        <p:txBody>
          <a:bodyPr>
            <a:normAutofit fontScale="92500" lnSpcReduction="10000"/>
          </a:bodyPr>
          <a:lstStyle/>
          <a:p>
            <a:pPr algn="just"/>
            <a:r>
              <a:rPr lang="it-IT" dirty="0" smtClean="0"/>
              <a:t>A volte, nonostante gli accorgimenti e correzioni manuali, restano delle regioni che sono semplicemente </a:t>
            </a:r>
            <a:r>
              <a:rPr lang="it-IT" b="1" dirty="0" smtClean="0"/>
              <a:t>non allineabili</a:t>
            </a:r>
          </a:p>
          <a:p>
            <a:pPr algn="just"/>
            <a:r>
              <a:rPr lang="it-IT" b="1" u="sng" dirty="0" smtClean="0"/>
              <a:t>Ad esempio possiamo avere proteine che condividono un unico dominio</a:t>
            </a:r>
          </a:p>
          <a:p>
            <a:pPr algn="just"/>
            <a:r>
              <a:rPr lang="it-IT" dirty="0" smtClean="0"/>
              <a:t>Oppure potremmo essere davanti a casi in cui nel corso dell’evoluzione sono avvenute inserzioni/delezioni e </a:t>
            </a:r>
            <a:r>
              <a:rPr lang="it-IT" i="1" dirty="0" err="1" smtClean="0"/>
              <a:t>shuffling</a:t>
            </a:r>
            <a:r>
              <a:rPr lang="it-IT" dirty="0" smtClean="0"/>
              <a:t> tra domini (rimescolamento), ma anche duplicazioni interne</a:t>
            </a:r>
          </a:p>
          <a:p>
            <a:pPr algn="just"/>
            <a:r>
              <a:rPr lang="it-IT" dirty="0" smtClean="0"/>
              <a:t>Le regioni non allineabili possono creare un forte </a:t>
            </a:r>
            <a:r>
              <a:rPr lang="it-IT" b="1" dirty="0" smtClean="0"/>
              <a:t>rumore di fondo </a:t>
            </a:r>
            <a:r>
              <a:rPr lang="it-IT" dirty="0" smtClean="0"/>
              <a:t>nelle analisi downstream</a:t>
            </a:r>
          </a:p>
          <a:p>
            <a:pPr algn="just"/>
            <a:r>
              <a:rPr lang="it-IT" dirty="0" smtClean="0"/>
              <a:t>In particolare possono causare una sovrastima delle distanze evolutive, oppure mascherare delle relazioni che sarebbero molto evidenti tenendo in considerazione soltanto una o più regioni significative dell’allineamento</a:t>
            </a:r>
          </a:p>
          <a:p>
            <a:pPr algn="just"/>
            <a:r>
              <a:rPr lang="it-IT" dirty="0" smtClean="0"/>
              <a:t>Un allineamento informativo è quello che contiene tutte le informazioni «utili», </a:t>
            </a:r>
            <a:r>
              <a:rPr lang="it-IT" u="sng" dirty="0" smtClean="0"/>
              <a:t>soprattutto in termini filogenetici</a:t>
            </a:r>
            <a:endParaRPr lang="it-IT" u="sng" dirty="0"/>
          </a:p>
        </p:txBody>
      </p:sp>
    </p:spTree>
    <p:extLst>
      <p:ext uri="{BB962C8B-B14F-4D97-AF65-F5344CB8AC3E}">
        <p14:creationId xmlns:p14="http://schemas.microsoft.com/office/powerpoint/2010/main" val="830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Rifinire gli allineamenti multipli</a:t>
            </a:r>
            <a:endParaRPr lang="it-IT" sz="2800" dirty="0"/>
          </a:p>
        </p:txBody>
      </p:sp>
      <p:sp>
        <p:nvSpPr>
          <p:cNvPr id="3" name="Content Placeholder 2"/>
          <p:cNvSpPr>
            <a:spLocks noGrp="1"/>
          </p:cNvSpPr>
          <p:nvPr>
            <p:ph idx="1"/>
          </p:nvPr>
        </p:nvSpPr>
        <p:spPr>
          <a:xfrm>
            <a:off x="1341120" y="1204722"/>
            <a:ext cx="5269887" cy="4954340"/>
          </a:xfrm>
        </p:spPr>
        <p:txBody>
          <a:bodyPr>
            <a:normAutofit fontScale="92500" lnSpcReduction="20000"/>
          </a:bodyPr>
          <a:lstStyle/>
          <a:p>
            <a:pPr algn="just"/>
            <a:r>
              <a:rPr lang="it-IT" dirty="0" smtClean="0"/>
              <a:t>Sono a volte utili strumenti che possano permettermi di identificare in modo automatico ed </a:t>
            </a:r>
            <a:r>
              <a:rPr lang="it-IT" i="1" dirty="0" err="1" smtClean="0"/>
              <a:t>unbiased</a:t>
            </a:r>
            <a:r>
              <a:rPr lang="it-IT" dirty="0" smtClean="0"/>
              <a:t> le regioni informative in un MSA</a:t>
            </a:r>
          </a:p>
          <a:p>
            <a:pPr algn="just"/>
            <a:r>
              <a:rPr lang="it-IT" u="sng" dirty="0" smtClean="0"/>
              <a:t>Nell’esempio a fianco notate come la regione iniziale (N-terminale) delle proteine allineate sia scarsamente conservata</a:t>
            </a:r>
          </a:p>
          <a:p>
            <a:pPr algn="just"/>
            <a:r>
              <a:rPr lang="it-IT" u="sng" dirty="0" smtClean="0"/>
              <a:t>I blocchi conservati sono sottolineati</a:t>
            </a:r>
          </a:p>
          <a:p>
            <a:pPr algn="just"/>
            <a:r>
              <a:rPr lang="it-IT" dirty="0" smtClean="0"/>
              <a:t>E’ possibile scartare la parte divergente, mantenendo un allineamento più corto ma informativo</a:t>
            </a:r>
          </a:p>
          <a:p>
            <a:pPr algn="just"/>
            <a:r>
              <a:rPr lang="it-IT" dirty="0" smtClean="0"/>
              <a:t>Questo a patto di mantenere un allineamento di lunghezza sufficiente (più caratteri vado ad analizzare maggiore sarà l’accuratezza dell’informazione che potrò ricavare dalle analisi downstream)</a:t>
            </a:r>
            <a:endParaRPr lang="it-IT" dirty="0"/>
          </a:p>
        </p:txBody>
      </p:sp>
      <p:pic>
        <p:nvPicPr>
          <p:cNvPr id="4" name="Immagine 3"/>
          <p:cNvPicPr>
            <a:picLocks noChangeAspect="1"/>
          </p:cNvPicPr>
          <p:nvPr/>
        </p:nvPicPr>
        <p:blipFill>
          <a:blip r:embed="rId2"/>
          <a:stretch>
            <a:fillRect/>
          </a:stretch>
        </p:blipFill>
        <p:spPr>
          <a:xfrm>
            <a:off x="7339505" y="1130682"/>
            <a:ext cx="4533900" cy="5248275"/>
          </a:xfrm>
          <a:prstGeom prst="rect">
            <a:avLst/>
          </a:prstGeom>
        </p:spPr>
      </p:pic>
    </p:spTree>
    <p:extLst>
      <p:ext uri="{BB962C8B-B14F-4D97-AF65-F5344CB8AC3E}">
        <p14:creationId xmlns:p14="http://schemas.microsoft.com/office/powerpoint/2010/main" val="37936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Rifinire gli allineamenti multipli</a:t>
            </a:r>
            <a:endParaRPr lang="it-IT" sz="2800" dirty="0"/>
          </a:p>
        </p:txBody>
      </p:sp>
      <p:sp>
        <p:nvSpPr>
          <p:cNvPr id="3" name="Content Placeholder 2"/>
          <p:cNvSpPr>
            <a:spLocks noGrp="1"/>
          </p:cNvSpPr>
          <p:nvPr>
            <p:ph idx="1"/>
          </p:nvPr>
        </p:nvSpPr>
        <p:spPr>
          <a:xfrm>
            <a:off x="447741" y="1204722"/>
            <a:ext cx="5269887" cy="4954340"/>
          </a:xfrm>
        </p:spPr>
        <p:txBody>
          <a:bodyPr>
            <a:normAutofit lnSpcReduction="10000"/>
          </a:bodyPr>
          <a:lstStyle/>
          <a:p>
            <a:pPr algn="just"/>
            <a:r>
              <a:rPr lang="it-IT" dirty="0" smtClean="0"/>
              <a:t>Tra questi metodi ricordiamo</a:t>
            </a:r>
          </a:p>
          <a:p>
            <a:pPr algn="just"/>
            <a:r>
              <a:rPr lang="it-IT" b="1" dirty="0" err="1" smtClean="0"/>
              <a:t>Gblocks</a:t>
            </a:r>
            <a:r>
              <a:rPr lang="it-IT" dirty="0"/>
              <a:t> (</a:t>
            </a:r>
            <a:r>
              <a:rPr lang="it-IT" dirty="0">
                <a:hlinkClick r:id="rId2"/>
              </a:rPr>
              <a:t>http://</a:t>
            </a:r>
            <a:r>
              <a:rPr lang="it-IT" dirty="0" smtClean="0">
                <a:hlinkClick r:id="rId2"/>
              </a:rPr>
              <a:t>molevol.cmima.csic.es/</a:t>
            </a:r>
            <a:r>
              <a:rPr lang="it-IT" dirty="0" err="1" smtClean="0">
                <a:hlinkClick r:id="rId2"/>
              </a:rPr>
              <a:t>castresana</a:t>
            </a:r>
            <a:r>
              <a:rPr lang="it-IT" dirty="0" smtClean="0">
                <a:hlinkClick r:id="rId2"/>
              </a:rPr>
              <a:t>/Gblocks_server.html</a:t>
            </a:r>
            <a:r>
              <a:rPr lang="it-IT" dirty="0" smtClean="0"/>
              <a:t>)</a:t>
            </a:r>
          </a:p>
          <a:p>
            <a:pPr algn="just"/>
            <a:r>
              <a:rPr lang="it-IT" b="1" dirty="0" err="1" smtClean="0"/>
              <a:t>SeqFIRE</a:t>
            </a:r>
            <a:r>
              <a:rPr lang="it-IT" dirty="0"/>
              <a:t> (</a:t>
            </a:r>
            <a:r>
              <a:rPr lang="it-IT" dirty="0">
                <a:hlinkClick r:id="rId3"/>
              </a:rPr>
              <a:t>http://www.seqfire.org</a:t>
            </a:r>
            <a:r>
              <a:rPr lang="it-IT" dirty="0" smtClean="0">
                <a:hlinkClick r:id="rId3"/>
              </a:rPr>
              <a:t>/</a:t>
            </a:r>
            <a:r>
              <a:rPr lang="it-IT" dirty="0" smtClean="0"/>
              <a:t>) </a:t>
            </a:r>
          </a:p>
          <a:p>
            <a:pPr algn="just"/>
            <a:r>
              <a:rPr lang="it-IT" b="1" dirty="0"/>
              <a:t>GUIDANCE</a:t>
            </a:r>
            <a:r>
              <a:rPr lang="it-IT" dirty="0"/>
              <a:t> (</a:t>
            </a:r>
            <a:r>
              <a:rPr lang="it-IT" dirty="0">
                <a:hlinkClick r:id="rId4"/>
              </a:rPr>
              <a:t>http://guidance.tau.ac.il/ver2</a:t>
            </a:r>
            <a:r>
              <a:rPr lang="it-IT" dirty="0" smtClean="0">
                <a:hlinkClick r:id="rId4"/>
              </a:rPr>
              <a:t>/</a:t>
            </a:r>
            <a:r>
              <a:rPr lang="it-IT" dirty="0" smtClean="0"/>
              <a:t>)</a:t>
            </a:r>
          </a:p>
          <a:p>
            <a:pPr algn="just"/>
            <a:r>
              <a:rPr lang="it-IT" dirty="0" smtClean="0"/>
              <a:t>L’ultimo è una versione decisamente più avanzata, in quanto permette di scartare anche determinate sequenze in toto dall’allineamento qualora la qualità dell’allineamento stesso di questa sequenza con le altre fosse considerata essere troppo scarsa (molto utile in analisi </a:t>
            </a:r>
            <a:r>
              <a:rPr lang="it-IT" dirty="0" err="1" smtClean="0"/>
              <a:t>filogenomiche</a:t>
            </a:r>
            <a:r>
              <a:rPr lang="it-IT" dirty="0" smtClean="0"/>
              <a:t>)</a:t>
            </a:r>
            <a:endParaRPr lang="it-IT"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274" y="1659214"/>
            <a:ext cx="6056470" cy="3984840"/>
          </a:xfrm>
          <a:prstGeom prst="rect">
            <a:avLst/>
          </a:prstGeom>
        </p:spPr>
      </p:pic>
    </p:spTree>
    <p:extLst>
      <p:ext uri="{BB962C8B-B14F-4D97-AF65-F5344CB8AC3E}">
        <p14:creationId xmlns:p14="http://schemas.microsoft.com/office/powerpoint/2010/main" val="35829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lnSpcReduction="10000"/>
          </a:bodyPr>
          <a:lstStyle/>
          <a:p>
            <a:pPr algn="just"/>
            <a:r>
              <a:rPr lang="it-IT" dirty="0" smtClean="0"/>
              <a:t>Come già accennato in precedenza, </a:t>
            </a:r>
            <a:r>
              <a:rPr lang="it-IT" u="sng" dirty="0" smtClean="0"/>
              <a:t>una sequenza nucleotidica codificante una proteina</a:t>
            </a:r>
            <a:r>
              <a:rPr lang="it-IT" dirty="0" smtClean="0"/>
              <a:t> può essere soggetta a </a:t>
            </a:r>
            <a:r>
              <a:rPr lang="it-IT" b="1" dirty="0" smtClean="0"/>
              <a:t>costrizioni evolutive</a:t>
            </a:r>
            <a:r>
              <a:rPr lang="it-IT" dirty="0" smtClean="0"/>
              <a:t> che possono portare alla </a:t>
            </a:r>
            <a:r>
              <a:rPr lang="it-IT" b="1" dirty="0" smtClean="0"/>
              <a:t>conservazione di determinati amino acidi che sono fondamentali per garantire la funzione (e spesso anche per mantenere la struttura) della proteina codificata</a:t>
            </a:r>
          </a:p>
          <a:p>
            <a:pPr algn="just"/>
            <a:r>
              <a:rPr lang="it-IT" dirty="0" smtClean="0"/>
              <a:t>SI parla in questo caso di s</a:t>
            </a:r>
            <a:r>
              <a:rPr lang="it-IT" b="1" dirty="0" smtClean="0"/>
              <a:t>elezione negativa</a:t>
            </a:r>
            <a:r>
              <a:rPr lang="it-IT" dirty="0" smtClean="0"/>
              <a:t> o </a:t>
            </a:r>
            <a:r>
              <a:rPr lang="it-IT" b="1" dirty="0" smtClean="0"/>
              <a:t>selezione purificante</a:t>
            </a:r>
          </a:p>
          <a:p>
            <a:pPr algn="just"/>
            <a:r>
              <a:rPr lang="it-IT" dirty="0" smtClean="0"/>
              <a:t>Questo termine è in realtà preso in prestito dalla </a:t>
            </a:r>
            <a:r>
              <a:rPr lang="it-IT" b="1" u="sng" dirty="0" smtClean="0"/>
              <a:t>genetica di popolazioni</a:t>
            </a:r>
            <a:r>
              <a:rPr lang="it-IT" dirty="0" smtClean="0"/>
              <a:t>, dove è riferito agli alleli. In una popolazione, la selezione purificante tende a rimuovere le mutazioni dannose.</a:t>
            </a:r>
            <a:endParaRPr lang="it-IT" dirty="0"/>
          </a:p>
        </p:txBody>
      </p:sp>
      <p:pic>
        <p:nvPicPr>
          <p:cNvPr id="4" name="Immagine 3"/>
          <p:cNvPicPr>
            <a:picLocks noChangeAspect="1"/>
          </p:cNvPicPr>
          <p:nvPr/>
        </p:nvPicPr>
        <p:blipFill rotWithShape="1">
          <a:blip r:embed="rId2"/>
          <a:srcRect l="23171" t="21656" r="24081" b="9429"/>
          <a:stretch/>
        </p:blipFill>
        <p:spPr>
          <a:xfrm>
            <a:off x="6884277" y="1481958"/>
            <a:ext cx="4582510" cy="4490332"/>
          </a:xfrm>
          <a:prstGeom prst="rect">
            <a:avLst/>
          </a:prstGeom>
        </p:spPr>
      </p:pic>
    </p:spTree>
    <p:extLst>
      <p:ext uri="{BB962C8B-B14F-4D97-AF65-F5344CB8AC3E}">
        <p14:creationId xmlns:p14="http://schemas.microsoft.com/office/powerpoint/2010/main" val="17894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a:bodyPr>
          <a:lstStyle/>
          <a:p>
            <a:pPr algn="just"/>
            <a:r>
              <a:rPr lang="it-IT" dirty="0" smtClean="0"/>
              <a:t>La </a:t>
            </a:r>
            <a:r>
              <a:rPr lang="it-IT" b="1" u="sng" dirty="0" smtClean="0"/>
              <a:t>selezione positiva diversificante</a:t>
            </a:r>
            <a:r>
              <a:rPr lang="it-IT" dirty="0" smtClean="0"/>
              <a:t> porta invece ad un incremento della diversità allelica e, rapportata ad una sequenza, porterà ad un aumento della diversità di sequenza</a:t>
            </a:r>
          </a:p>
          <a:p>
            <a:pPr algn="just"/>
            <a:r>
              <a:rPr lang="it-IT" dirty="0" smtClean="0"/>
              <a:t>Ovviamente entrambi questi fenomeni non possono essere descritti a livello amino </a:t>
            </a:r>
            <a:r>
              <a:rPr lang="it-IT" dirty="0" err="1" smtClean="0"/>
              <a:t>acidico</a:t>
            </a:r>
            <a:r>
              <a:rPr lang="it-IT" dirty="0" smtClean="0"/>
              <a:t>, dal momento che </a:t>
            </a:r>
            <a:r>
              <a:rPr lang="it-IT" u="sng" dirty="0" smtClean="0"/>
              <a:t>le mutazioni sinonime (= quelle che non comportano una variazione a livello proteico) sono silenti e quindi non osservabili</a:t>
            </a:r>
          </a:p>
          <a:p>
            <a:pPr algn="just"/>
            <a:r>
              <a:rPr lang="it-IT" dirty="0" smtClean="0"/>
              <a:t>L’informazione relativa ai </a:t>
            </a:r>
            <a:r>
              <a:rPr lang="it-IT" b="1" dirty="0" smtClean="0"/>
              <a:t>codoni</a:t>
            </a:r>
            <a:r>
              <a:rPr lang="it-IT" dirty="0" smtClean="0"/>
              <a:t> è invece intimamente legata a questi concetti</a:t>
            </a:r>
            <a:endParaRPr lang="it-IT" dirty="0"/>
          </a:p>
        </p:txBody>
      </p:sp>
      <p:sp>
        <p:nvSpPr>
          <p:cNvPr id="5" name="CasellaDiTesto 4"/>
          <p:cNvSpPr txBox="1"/>
          <p:nvPr/>
        </p:nvSpPr>
        <p:spPr>
          <a:xfrm>
            <a:off x="7304690" y="1866873"/>
            <a:ext cx="4183117" cy="3970318"/>
          </a:xfrm>
          <a:prstGeom prst="rect">
            <a:avLst/>
          </a:prstGeom>
          <a:noFill/>
          <a:ln w="12700">
            <a:solidFill>
              <a:srgbClr val="FF0000"/>
            </a:solidFill>
          </a:ln>
        </p:spPr>
        <p:txBody>
          <a:bodyPr wrap="square" rtlCol="0">
            <a:spAutoFit/>
          </a:bodyPr>
          <a:lstStyle/>
          <a:p>
            <a:r>
              <a:rPr lang="it-IT" dirty="0" smtClean="0"/>
              <a:t>AUU -&gt; Ile</a:t>
            </a:r>
          </a:p>
          <a:p>
            <a:r>
              <a:rPr lang="it-IT" dirty="0" smtClean="0"/>
              <a:t>AUC -&gt; Ile</a:t>
            </a:r>
          </a:p>
          <a:p>
            <a:r>
              <a:rPr lang="it-IT" dirty="0" smtClean="0"/>
              <a:t>AUA -&gt; Ile</a:t>
            </a:r>
          </a:p>
          <a:p>
            <a:r>
              <a:rPr lang="it-IT" dirty="0" smtClean="0"/>
              <a:t>AUG -&gt; </a:t>
            </a:r>
            <a:r>
              <a:rPr lang="it-IT" dirty="0" err="1" smtClean="0"/>
              <a:t>Met</a:t>
            </a:r>
            <a:endParaRPr lang="it-IT" dirty="0" smtClean="0"/>
          </a:p>
          <a:p>
            <a:endParaRPr lang="it-IT" dirty="0"/>
          </a:p>
          <a:p>
            <a:r>
              <a:rPr lang="it-IT" b="1" dirty="0" smtClean="0"/>
              <a:t>La mutazione della terza base del codone in questo caso comporta in due casi su tre il mantenimento </a:t>
            </a:r>
            <a:r>
              <a:rPr lang="it-IT" b="1" dirty="0" err="1" smtClean="0"/>
              <a:t>dell’amino</a:t>
            </a:r>
            <a:r>
              <a:rPr lang="it-IT" b="1" dirty="0" smtClean="0"/>
              <a:t> acido, ma in un caso no</a:t>
            </a:r>
          </a:p>
          <a:p>
            <a:endParaRPr lang="it-IT" dirty="0"/>
          </a:p>
          <a:p>
            <a:r>
              <a:rPr lang="it-IT" dirty="0" smtClean="0"/>
              <a:t>In un allineamento multiplo, in quanto casi osservo mutazioni sinonime (Ile-&gt;Ile) ed in quante mutazioni non sinonime (Ile-&gt;</a:t>
            </a:r>
            <a:r>
              <a:rPr lang="it-IT" dirty="0" err="1" smtClean="0"/>
              <a:t>Met</a:t>
            </a:r>
            <a:r>
              <a:rPr lang="it-IT" dirty="0" smtClean="0"/>
              <a:t>)?</a:t>
            </a:r>
            <a:endParaRPr lang="en-US" dirty="0"/>
          </a:p>
        </p:txBody>
      </p:sp>
    </p:spTree>
    <p:extLst>
      <p:ext uri="{BB962C8B-B14F-4D97-AF65-F5344CB8AC3E}">
        <p14:creationId xmlns:p14="http://schemas.microsoft.com/office/powerpoint/2010/main" val="38466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7428899" y="1891862"/>
            <a:ext cx="4183117" cy="3970318"/>
          </a:xfrm>
          <a:prstGeom prst="rect">
            <a:avLst/>
          </a:prstGeom>
          <a:noFill/>
          <a:ln w="12700">
            <a:solidFill>
              <a:srgbClr val="FF0000"/>
            </a:solidFill>
          </a:ln>
        </p:spPr>
        <p:txBody>
          <a:bodyPr wrap="square" rtlCol="0">
            <a:spAutoFit/>
          </a:bodyPr>
          <a:lstStyle/>
          <a:p>
            <a:pPr algn="just"/>
            <a:r>
              <a:rPr lang="it-IT" dirty="0" smtClean="0"/>
              <a:t>Le mutazioni però possono occorrere a livello di tutte e tre le posizioni di un codone</a:t>
            </a:r>
          </a:p>
          <a:p>
            <a:pPr algn="just"/>
            <a:endParaRPr lang="it-IT" dirty="0"/>
          </a:p>
          <a:p>
            <a:pPr algn="just"/>
            <a:r>
              <a:rPr lang="it-IT" dirty="0" smtClean="0"/>
              <a:t>Teniamo anche conto del fatto che alcuni amino acidi sono codificati da un singolo codone (</a:t>
            </a:r>
            <a:r>
              <a:rPr lang="it-IT" dirty="0" err="1" smtClean="0"/>
              <a:t>Met</a:t>
            </a:r>
            <a:r>
              <a:rPr lang="it-IT" dirty="0" smtClean="0"/>
              <a:t>, </a:t>
            </a:r>
            <a:r>
              <a:rPr lang="it-IT" dirty="0" err="1" smtClean="0"/>
              <a:t>Trp</a:t>
            </a:r>
            <a:r>
              <a:rPr lang="it-IT" dirty="0" smtClean="0"/>
              <a:t>)</a:t>
            </a:r>
          </a:p>
          <a:p>
            <a:pPr algn="just"/>
            <a:endParaRPr lang="it-IT" dirty="0"/>
          </a:p>
          <a:p>
            <a:pPr algn="just"/>
            <a:r>
              <a:rPr lang="it-IT" dirty="0" smtClean="0"/>
              <a:t>Alcune mutazioni sono deleterie per definizione (codoni di STOP = terminazione catena polipeptidica = produzione di una proteina tronca e probabilmente non funzionale)</a:t>
            </a:r>
            <a:endParaRPr lang="en-US" dirty="0"/>
          </a:p>
        </p:txBody>
      </p:sp>
      <p:pic>
        <p:nvPicPr>
          <p:cNvPr id="6" name="Immagine 5"/>
          <p:cNvPicPr>
            <a:picLocks noChangeAspect="1"/>
          </p:cNvPicPr>
          <p:nvPr/>
        </p:nvPicPr>
        <p:blipFill>
          <a:blip r:embed="rId2"/>
          <a:stretch>
            <a:fillRect/>
          </a:stretch>
        </p:blipFill>
        <p:spPr>
          <a:xfrm>
            <a:off x="866622" y="1692166"/>
            <a:ext cx="6867077" cy="4403834"/>
          </a:xfrm>
          <a:prstGeom prst="rect">
            <a:avLst/>
          </a:prstGeom>
        </p:spPr>
      </p:pic>
    </p:spTree>
    <p:extLst>
      <p:ext uri="{BB962C8B-B14F-4D97-AF65-F5344CB8AC3E}">
        <p14:creationId xmlns:p14="http://schemas.microsoft.com/office/powerpoint/2010/main" val="33089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filogenetici</a:t>
            </a:r>
            <a:r>
              <a:rPr lang="it-IT" dirty="0" smtClean="0"/>
              <a:t> – ricostruzione della storia evolutiva di sequenze, ma anche della filogenesi 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1122692" y="1765738"/>
            <a:ext cx="2944811" cy="584775"/>
          </a:xfrm>
          <a:prstGeom prst="rect">
            <a:avLst/>
          </a:prstGeom>
          <a:noFill/>
          <a:ln w="12700">
            <a:solidFill>
              <a:srgbClr val="FF0000"/>
            </a:solidFill>
          </a:ln>
        </p:spPr>
        <p:txBody>
          <a:bodyPr wrap="square" rtlCol="0">
            <a:spAutoFit/>
          </a:bodyPr>
          <a:lstStyle/>
          <a:p>
            <a:pPr fontAlgn="base"/>
            <a:r>
              <a:rPr lang="en-GB" sz="3200" b="1" dirty="0">
                <a:latin typeface="Symbol" panose="05050102010706020507" pitchFamily="18" charset="2"/>
              </a:rPr>
              <a:t>w</a:t>
            </a:r>
            <a:r>
              <a:rPr lang="en-GB" sz="3200" b="1" dirty="0"/>
              <a:t> = </a:t>
            </a:r>
            <a:r>
              <a:rPr lang="en-GB" sz="3200" b="1" dirty="0" err="1" smtClean="0"/>
              <a:t>dN</a:t>
            </a:r>
            <a:r>
              <a:rPr lang="en-GB" sz="3200" b="1" dirty="0" smtClean="0"/>
              <a:t>/</a:t>
            </a:r>
            <a:r>
              <a:rPr lang="en-GB" sz="3200" b="1" dirty="0" err="1" smtClean="0"/>
              <a:t>dS</a:t>
            </a:r>
            <a:endParaRPr lang="en-US" sz="3200" b="1" dirty="0"/>
          </a:p>
        </p:txBody>
      </p:sp>
      <p:sp>
        <p:nvSpPr>
          <p:cNvPr id="3" name="CasellaDiTesto 2"/>
          <p:cNvSpPr txBox="1"/>
          <p:nvPr/>
        </p:nvSpPr>
        <p:spPr>
          <a:xfrm>
            <a:off x="872360" y="2827283"/>
            <a:ext cx="10604938" cy="3416320"/>
          </a:xfrm>
          <a:prstGeom prst="rect">
            <a:avLst/>
          </a:prstGeom>
          <a:noFill/>
        </p:spPr>
        <p:txBody>
          <a:bodyPr wrap="square" rtlCol="0">
            <a:spAutoFit/>
          </a:bodyPr>
          <a:lstStyle/>
          <a:p>
            <a:pPr algn="just"/>
            <a:r>
              <a:rPr lang="it-IT" dirty="0" smtClean="0"/>
              <a:t>La propensità di un sito (in un allineamento multiplo) alla selezione diversificante (o purificante) si può sostanzialmente esprimere con il valore </a:t>
            </a:r>
            <a:r>
              <a:rPr lang="it-IT" b="1" dirty="0" smtClean="0"/>
              <a:t>omega, cioè il rapporto tra </a:t>
            </a:r>
            <a:r>
              <a:rPr lang="it-IT" b="1" dirty="0" err="1" smtClean="0"/>
              <a:t>dN</a:t>
            </a:r>
            <a:r>
              <a:rPr lang="it-IT" b="1" dirty="0" smtClean="0"/>
              <a:t> e </a:t>
            </a:r>
            <a:r>
              <a:rPr lang="it-IT" b="1" dirty="0" err="1" smtClean="0"/>
              <a:t>dS</a:t>
            </a:r>
            <a:endParaRPr lang="it-IT" b="1" dirty="0" smtClean="0"/>
          </a:p>
          <a:p>
            <a:pPr algn="just"/>
            <a:endParaRPr lang="it-IT" dirty="0"/>
          </a:p>
          <a:p>
            <a:pPr algn="just"/>
            <a:r>
              <a:rPr lang="it-IT" b="1" u="sng" dirty="0" err="1" smtClean="0"/>
              <a:t>dN</a:t>
            </a:r>
            <a:r>
              <a:rPr lang="it-IT" b="1" u="sng" dirty="0" smtClean="0"/>
              <a:t> = numero di mutazioni non sinonime</a:t>
            </a:r>
          </a:p>
          <a:p>
            <a:pPr algn="just"/>
            <a:endParaRPr lang="it-IT" b="1" u="sng" dirty="0"/>
          </a:p>
          <a:p>
            <a:pPr algn="just"/>
            <a:r>
              <a:rPr lang="it-IT" b="1" u="sng" dirty="0" err="1" smtClean="0"/>
              <a:t>dS</a:t>
            </a:r>
            <a:r>
              <a:rPr lang="it-IT" b="1" u="sng" dirty="0" smtClean="0"/>
              <a:t> = numero di mutazioni sinonime</a:t>
            </a:r>
          </a:p>
          <a:p>
            <a:pPr algn="just"/>
            <a:endParaRPr lang="it-IT" dirty="0"/>
          </a:p>
          <a:p>
            <a:pPr algn="just"/>
            <a:r>
              <a:rPr lang="it-IT" dirty="0" smtClean="0"/>
              <a:t>Tanto maggiore è il valore di omega (cioè tanto più le mutazioni non sinonime sono preponderanti), tanto maggiore è la propensione di un sito alla diversificazione</a:t>
            </a:r>
          </a:p>
          <a:p>
            <a:pPr algn="just"/>
            <a:endParaRPr lang="it-IT" dirty="0"/>
          </a:p>
          <a:p>
            <a:pPr algn="just"/>
            <a:r>
              <a:rPr lang="it-IT" dirty="0" smtClean="0"/>
              <a:t>Viceversa, tanto minore è omega (cioè tanto più sono preponderanti le mutazioni sinonime), tanto maggiore sarà la tendenza alla conservazione e quindi ad una selezione purificante</a:t>
            </a:r>
          </a:p>
        </p:txBody>
      </p:sp>
    </p:spTree>
    <p:extLst>
      <p:ext uri="{BB962C8B-B14F-4D97-AF65-F5344CB8AC3E}">
        <p14:creationId xmlns:p14="http://schemas.microsoft.com/office/powerpoint/2010/main" val="1451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4247317"/>
          </a:xfrm>
          <a:prstGeom prst="rect">
            <a:avLst/>
          </a:prstGeom>
          <a:noFill/>
        </p:spPr>
        <p:txBody>
          <a:bodyPr wrap="square" rtlCol="0">
            <a:spAutoFit/>
          </a:bodyPr>
          <a:lstStyle/>
          <a:p>
            <a:pPr algn="just"/>
            <a:r>
              <a:rPr lang="it-IT" dirty="0" smtClean="0"/>
              <a:t>La selezione può essere studiata a più livelli</a:t>
            </a:r>
          </a:p>
          <a:p>
            <a:pPr algn="just"/>
            <a:endParaRPr lang="it-IT" dirty="0"/>
          </a:p>
          <a:p>
            <a:pPr marL="342900" indent="-342900" algn="just">
              <a:buAutoNum type="arabicParenR"/>
            </a:pPr>
            <a:r>
              <a:rPr lang="it-IT" b="1" dirty="0" smtClean="0"/>
              <a:t>Livello di sequenza </a:t>
            </a:r>
            <a:r>
              <a:rPr lang="it-IT" dirty="0" smtClean="0"/>
              <a:t>-&gt; un determinato gene (e quindi una determinata proteina) nel suo insieme è soggetta ad un evoluzione diversificante o purificante?</a:t>
            </a:r>
          </a:p>
          <a:p>
            <a:pPr marL="342900" indent="-342900" algn="just">
              <a:buAutoNum type="arabicParenR"/>
            </a:pPr>
            <a:endParaRPr lang="it-IT" dirty="0"/>
          </a:p>
          <a:p>
            <a:pPr marL="342900" indent="-342900" algn="just">
              <a:buAutoNum type="arabicParenR"/>
            </a:pPr>
            <a:r>
              <a:rPr lang="it-IT" b="1" dirty="0" smtClean="0"/>
              <a:t>Livello di sito </a:t>
            </a:r>
            <a:r>
              <a:rPr lang="it-IT" dirty="0" smtClean="0"/>
              <a:t>-&gt; alcune regioni di un determinato gene (trascritto e proteina) sono particolarmente conservati o </a:t>
            </a:r>
            <a:r>
              <a:rPr lang="it-IT" dirty="0" err="1" smtClean="0"/>
              <a:t>ipervariabili</a:t>
            </a:r>
            <a:r>
              <a:rPr lang="it-IT" dirty="0" smtClean="0"/>
              <a:t>?</a:t>
            </a:r>
          </a:p>
          <a:p>
            <a:pPr marL="342900" indent="-342900" algn="just">
              <a:buAutoNum type="arabicParenR"/>
            </a:pPr>
            <a:endParaRPr lang="it-IT" dirty="0"/>
          </a:p>
          <a:p>
            <a:pPr marL="342900" indent="-342900" algn="just">
              <a:buAutoNum type="arabicParenR"/>
            </a:pPr>
            <a:r>
              <a:rPr lang="it-IT" b="1" dirty="0" smtClean="0"/>
              <a:t>Livello di «ramo» </a:t>
            </a:r>
            <a:r>
              <a:rPr lang="it-IT" dirty="0" smtClean="0"/>
              <a:t>(</a:t>
            </a:r>
            <a:r>
              <a:rPr lang="it-IT" dirty="0" err="1" smtClean="0"/>
              <a:t>branch</a:t>
            </a:r>
            <a:r>
              <a:rPr lang="it-IT" dirty="0" smtClean="0"/>
              <a:t>) -&gt; in una famiglia genica (e proteica, di conseguenza), esiste un sottogruppo che per qualche motivo è soggetto ad una particolare diversificazione molecolare?</a:t>
            </a:r>
          </a:p>
          <a:p>
            <a:pPr marL="342900" indent="-342900" algn="just">
              <a:buAutoNum type="arabicParenR"/>
            </a:pPr>
            <a:endParaRPr lang="it-IT" dirty="0"/>
          </a:p>
          <a:p>
            <a:pPr algn="just"/>
            <a:r>
              <a:rPr lang="it-IT" dirty="0" smtClean="0"/>
              <a:t>Potrei infine chiedermi se la selezione sia di tipo </a:t>
            </a:r>
            <a:r>
              <a:rPr lang="it-IT" b="1" dirty="0" smtClean="0"/>
              <a:t>pervasivo</a:t>
            </a:r>
            <a:r>
              <a:rPr lang="it-IT" dirty="0" smtClean="0"/>
              <a:t> (= sia attiva indistintamente su tutte le sequenze) oppure </a:t>
            </a:r>
            <a:r>
              <a:rPr lang="it-IT" b="1" dirty="0" smtClean="0"/>
              <a:t>episodico</a:t>
            </a:r>
            <a:r>
              <a:rPr lang="it-IT" dirty="0" smtClean="0"/>
              <a:t> (= che abbia colpito soltanto un subset di sequenze evolutivamente accomunate)</a:t>
            </a:r>
          </a:p>
        </p:txBody>
      </p:sp>
    </p:spTree>
    <p:extLst>
      <p:ext uri="{BB962C8B-B14F-4D97-AF65-F5344CB8AC3E}">
        <p14:creationId xmlns:p14="http://schemas.microsoft.com/office/powerpoint/2010/main" val="5021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3970318"/>
          </a:xfrm>
          <a:prstGeom prst="rect">
            <a:avLst/>
          </a:prstGeom>
          <a:noFill/>
        </p:spPr>
        <p:txBody>
          <a:bodyPr wrap="square" rtlCol="0">
            <a:spAutoFit/>
          </a:bodyPr>
          <a:lstStyle/>
          <a:p>
            <a:pPr algn="just"/>
            <a:r>
              <a:rPr lang="it-IT" dirty="0" smtClean="0"/>
              <a:t>Con </a:t>
            </a:r>
            <a:r>
              <a:rPr lang="it-IT" b="1" dirty="0" err="1" smtClean="0"/>
              <a:t>dN</a:t>
            </a:r>
            <a:r>
              <a:rPr lang="it-IT" b="1" dirty="0" smtClean="0"/>
              <a:t>/</a:t>
            </a:r>
            <a:r>
              <a:rPr lang="it-IT" b="1" dirty="0" err="1" smtClean="0"/>
              <a:t>dS</a:t>
            </a:r>
            <a:r>
              <a:rPr lang="it-IT" b="1" dirty="0" smtClean="0"/>
              <a:t> &gt; 1 </a:t>
            </a:r>
            <a:r>
              <a:rPr lang="it-IT" dirty="0" smtClean="0"/>
              <a:t>c’è evidenza che questa mutazione conferisca un </a:t>
            </a:r>
            <a:r>
              <a:rPr lang="it-IT" b="1" u="sng" dirty="0" smtClean="0"/>
              <a:t>aumento di fitness (capacità di sopravvivere, ma soprattutto di riprodursi)</a:t>
            </a:r>
            <a:r>
              <a:rPr lang="it-IT" b="1" dirty="0" smtClean="0"/>
              <a:t> </a:t>
            </a:r>
            <a:r>
              <a:rPr lang="it-IT" dirty="0" smtClean="0"/>
              <a:t>nella popolazione</a:t>
            </a:r>
          </a:p>
          <a:p>
            <a:pPr algn="just"/>
            <a:endParaRPr lang="it-IT" dirty="0"/>
          </a:p>
          <a:p>
            <a:pPr algn="just"/>
            <a:r>
              <a:rPr lang="it-IT" dirty="0" smtClean="0"/>
              <a:t>Accade tipicamente in famiglie proteiche legate a funzioni immunitarie</a:t>
            </a:r>
          </a:p>
          <a:p>
            <a:pPr algn="just"/>
            <a:endParaRPr lang="it-IT" dirty="0"/>
          </a:p>
          <a:p>
            <a:pPr algn="just"/>
            <a:r>
              <a:rPr lang="it-IT" dirty="0" smtClean="0"/>
              <a:t>Se </a:t>
            </a:r>
            <a:r>
              <a:rPr lang="it-IT" dirty="0" err="1" smtClean="0"/>
              <a:t>dN</a:t>
            </a:r>
            <a:r>
              <a:rPr lang="it-IT" dirty="0" smtClean="0"/>
              <a:t>=</a:t>
            </a:r>
            <a:r>
              <a:rPr lang="it-IT" dirty="0" err="1" smtClean="0"/>
              <a:t>dS</a:t>
            </a:r>
            <a:r>
              <a:rPr lang="it-IT" dirty="0" smtClean="0"/>
              <a:t> (rapporto vicino ad 1), </a:t>
            </a:r>
            <a:r>
              <a:rPr lang="it-IT" b="1" u="sng" dirty="0" smtClean="0"/>
              <a:t>la selezione è neutrale</a:t>
            </a:r>
            <a:r>
              <a:rPr lang="it-IT" dirty="0" smtClean="0"/>
              <a:t> e può accadere un </a:t>
            </a:r>
            <a:r>
              <a:rPr lang="it-IT" i="1" dirty="0" smtClean="0"/>
              <a:t>random </a:t>
            </a:r>
            <a:r>
              <a:rPr lang="it-IT" i="1" dirty="0" err="1" smtClean="0"/>
              <a:t>drift</a:t>
            </a:r>
            <a:r>
              <a:rPr lang="it-IT" dirty="0" smtClean="0"/>
              <a:t> in popolazioni di piccole dimensioni</a:t>
            </a:r>
          </a:p>
          <a:p>
            <a:pPr algn="just"/>
            <a:endParaRPr lang="it-IT" dirty="0"/>
          </a:p>
          <a:p>
            <a:pPr algn="just"/>
            <a:r>
              <a:rPr lang="it-IT" dirty="0" smtClean="0"/>
              <a:t>Quando </a:t>
            </a:r>
            <a:r>
              <a:rPr lang="it-IT" dirty="0" err="1" smtClean="0"/>
              <a:t>dN</a:t>
            </a:r>
            <a:r>
              <a:rPr lang="it-IT" dirty="0" smtClean="0"/>
              <a:t>/</a:t>
            </a:r>
            <a:r>
              <a:rPr lang="it-IT" dirty="0" err="1"/>
              <a:t>d</a:t>
            </a:r>
            <a:r>
              <a:rPr lang="it-IT" dirty="0" err="1" smtClean="0"/>
              <a:t>S</a:t>
            </a:r>
            <a:r>
              <a:rPr lang="it-IT" dirty="0" smtClean="0"/>
              <a:t> &lt;1, la mutazione è deleteria in quanto determina un </a:t>
            </a:r>
            <a:r>
              <a:rPr lang="it-IT" b="1" u="sng" dirty="0" smtClean="0"/>
              <a:t>decremento della fitness</a:t>
            </a:r>
            <a:r>
              <a:rPr lang="it-IT" dirty="0" smtClean="0"/>
              <a:t> (la capacità riproduttiva diminuisce)</a:t>
            </a:r>
          </a:p>
          <a:p>
            <a:pPr algn="just"/>
            <a:endParaRPr lang="it-IT" dirty="0"/>
          </a:p>
          <a:p>
            <a:pPr algn="just"/>
            <a:r>
              <a:rPr lang="it-IT" dirty="0" smtClean="0"/>
              <a:t>In generale, </a:t>
            </a:r>
            <a:r>
              <a:rPr lang="it-IT" b="1" dirty="0" smtClean="0"/>
              <a:t>la maggior parte delle famiglie proteiche mostra valori di omega compresi tra 0 ed 1</a:t>
            </a:r>
            <a:r>
              <a:rPr lang="it-IT" dirty="0" smtClean="0"/>
              <a:t>, soprattutto per il fatto che un gran numero di siti sono selezionati per evitare mutazioni deleterie, più che per restare invariabili</a:t>
            </a:r>
          </a:p>
        </p:txBody>
      </p:sp>
    </p:spTree>
    <p:extLst>
      <p:ext uri="{BB962C8B-B14F-4D97-AF65-F5344CB8AC3E}">
        <p14:creationId xmlns:p14="http://schemas.microsoft.com/office/powerpoint/2010/main" val="201412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047" y="809297"/>
            <a:ext cx="5980387" cy="4524315"/>
          </a:xfrm>
          <a:prstGeom prst="rect">
            <a:avLst/>
          </a:prstGeom>
          <a:noFill/>
        </p:spPr>
        <p:txBody>
          <a:bodyPr wrap="square" rtlCol="0">
            <a:spAutoFit/>
          </a:bodyPr>
          <a:lstStyle/>
          <a:p>
            <a:pPr algn="just"/>
            <a:r>
              <a:rPr lang="it-IT" dirty="0" smtClean="0"/>
              <a:t>Esistono svariati metodi per studiare </a:t>
            </a:r>
            <a:r>
              <a:rPr lang="it-IT" dirty="0" err="1" smtClean="0"/>
              <a:t>computazionalmente</a:t>
            </a:r>
            <a:r>
              <a:rPr lang="it-IT" dirty="0" smtClean="0"/>
              <a:t> l’evoluzione di famiglie proteiche, tra cui ricorderemo il pacchetto </a:t>
            </a:r>
            <a:r>
              <a:rPr lang="it-IT" b="1" dirty="0" smtClean="0"/>
              <a:t>PAML</a:t>
            </a:r>
          </a:p>
          <a:p>
            <a:pPr algn="just"/>
            <a:endParaRPr lang="it-IT" dirty="0"/>
          </a:p>
          <a:p>
            <a:pPr algn="just"/>
            <a:r>
              <a:rPr lang="it-IT" dirty="0" smtClean="0"/>
              <a:t>L’output di queste analisi può essere rappresentato sotto forma di un istogramma a barre, come quello mostrato a fianco, con i tassi </a:t>
            </a:r>
            <a:r>
              <a:rPr lang="it-IT" dirty="0" err="1" smtClean="0"/>
              <a:t>dN</a:t>
            </a:r>
            <a:r>
              <a:rPr lang="it-IT" dirty="0" smtClean="0"/>
              <a:t>/</a:t>
            </a:r>
            <a:r>
              <a:rPr lang="it-IT" dirty="0" err="1" smtClean="0"/>
              <a:t>dS</a:t>
            </a:r>
            <a:r>
              <a:rPr lang="it-IT" dirty="0" smtClean="0"/>
              <a:t> (o </a:t>
            </a:r>
            <a:r>
              <a:rPr lang="it-IT" dirty="0" err="1" smtClean="0"/>
              <a:t>dN-dS</a:t>
            </a:r>
            <a:r>
              <a:rPr lang="it-IT" dirty="0" smtClean="0"/>
              <a:t>)</a:t>
            </a:r>
          </a:p>
          <a:p>
            <a:pPr algn="just"/>
            <a:endParaRPr lang="it-IT" dirty="0"/>
          </a:p>
          <a:p>
            <a:pPr algn="just"/>
            <a:r>
              <a:rPr lang="it-IT" b="1" dirty="0" smtClean="0"/>
              <a:t>Questi rapporti però devono essere tradotti in valori di probabilità </a:t>
            </a:r>
            <a:r>
              <a:rPr lang="it-IT" dirty="0" smtClean="0"/>
              <a:t>(p-</a:t>
            </a:r>
            <a:r>
              <a:rPr lang="it-IT" dirty="0" err="1" smtClean="0"/>
              <a:t>value</a:t>
            </a:r>
            <a:r>
              <a:rPr lang="it-IT" dirty="0" smtClean="0"/>
              <a:t>), anche a seconda del numero di osservazioni</a:t>
            </a:r>
          </a:p>
          <a:p>
            <a:pPr algn="just"/>
            <a:endParaRPr lang="it-IT" dirty="0"/>
          </a:p>
          <a:p>
            <a:pPr algn="just"/>
            <a:r>
              <a:rPr lang="it-IT" dirty="0" smtClean="0"/>
              <a:t>Sicuramente due sostituzioni non sinonime vs 1 sinonima, pur dandomi un omega = 2 non possono essere considerate come statisticamente significative per inferire selezione diversificante…</a:t>
            </a:r>
          </a:p>
        </p:txBody>
      </p:sp>
      <p:graphicFrame>
        <p:nvGraphicFramePr>
          <p:cNvPr id="4" name="Object 3"/>
          <p:cNvGraphicFramePr>
            <a:graphicFrameLocks noChangeAspect="1"/>
          </p:cNvGraphicFramePr>
          <p:nvPr>
            <p:extLst>
              <p:ext uri="{D42A27DB-BD31-4B8C-83A1-F6EECF244321}">
                <p14:modId xmlns:p14="http://schemas.microsoft.com/office/powerpoint/2010/main" val="4258299475"/>
              </p:ext>
            </p:extLst>
          </p:nvPr>
        </p:nvGraphicFramePr>
        <p:xfrm>
          <a:off x="530772" y="218091"/>
          <a:ext cx="4014952" cy="3008754"/>
        </p:xfrm>
        <a:graphic>
          <a:graphicData uri="http://schemas.openxmlformats.org/presentationml/2006/ole">
            <mc:AlternateContent xmlns:mc="http://schemas.openxmlformats.org/markup-compatibility/2006">
              <mc:Choice xmlns:v="urn:schemas-microsoft-com:vml" Requires="v">
                <p:oleObj spid="_x0000_s1104" name="Photo Editor Photo" r:id="rId3" imgW="4930567" imgH="3696020" progId="MSPhotoEd.3">
                  <p:embed/>
                </p:oleObj>
              </mc:Choice>
              <mc:Fallback>
                <p:oleObj name="Photo Editor Photo" r:id="rId3" imgW="4930567" imgH="3696020" progId="MSPhotoEd.3">
                  <p:embed/>
                  <p:pic>
                    <p:nvPicPr>
                      <p:cNvPr id="3112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2" y="218091"/>
                        <a:ext cx="4014952" cy="3008754"/>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32653354"/>
              </p:ext>
            </p:extLst>
          </p:nvPr>
        </p:nvGraphicFramePr>
        <p:xfrm>
          <a:off x="1048871" y="3226845"/>
          <a:ext cx="3188344" cy="3354404"/>
        </p:xfrm>
        <a:graphic>
          <a:graphicData uri="http://schemas.openxmlformats.org/presentationml/2006/ole">
            <mc:AlternateContent xmlns:mc="http://schemas.openxmlformats.org/markup-compatibility/2006">
              <mc:Choice xmlns:v="urn:schemas-microsoft-com:vml" Requires="v">
                <p:oleObj spid="_x0000_s1105" name="Photo Editor Photo" r:id="rId5" imgW="4115157" imgH="4328535" progId="MSPhotoEd.3">
                  <p:embed/>
                </p:oleObj>
              </mc:Choice>
              <mc:Fallback>
                <p:oleObj name="Photo Editor Photo" r:id="rId5" imgW="4115157" imgH="4328535" progId="MSPhotoEd.3">
                  <p:embed/>
                  <p:pic>
                    <p:nvPicPr>
                      <p:cNvPr id="3113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71" y="3226845"/>
                        <a:ext cx="3188344" cy="33544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38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201" y="2284322"/>
            <a:ext cx="3657813" cy="219110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131" y="297616"/>
            <a:ext cx="5382036" cy="6010624"/>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48" y="297616"/>
            <a:ext cx="5968600" cy="3575308"/>
          </a:xfrm>
          <a:prstGeom prst="rect">
            <a:avLst/>
          </a:prstGeom>
        </p:spPr>
      </p:pic>
      <p:sp>
        <p:nvSpPr>
          <p:cNvPr id="8" name="CasellaDiTesto 7"/>
          <p:cNvSpPr txBox="1"/>
          <p:nvPr/>
        </p:nvSpPr>
        <p:spPr>
          <a:xfrm>
            <a:off x="684448" y="4276915"/>
            <a:ext cx="6085490" cy="2031325"/>
          </a:xfrm>
          <a:prstGeom prst="rect">
            <a:avLst/>
          </a:prstGeom>
          <a:noFill/>
        </p:spPr>
        <p:txBody>
          <a:bodyPr wrap="square" rtlCol="0">
            <a:spAutoFit/>
          </a:bodyPr>
          <a:lstStyle/>
          <a:p>
            <a:pPr algn="just"/>
            <a:r>
              <a:rPr lang="it-IT" dirty="0" smtClean="0"/>
              <a:t>Proviamo a vedere questo esempio</a:t>
            </a:r>
          </a:p>
          <a:p>
            <a:pPr algn="just"/>
            <a:endParaRPr lang="it-IT" dirty="0"/>
          </a:p>
          <a:p>
            <a:pPr algn="just"/>
            <a:r>
              <a:rPr lang="it-IT" dirty="0" smtClean="0"/>
              <a:t>Si tratta di una famiglia proteica prodotta come </a:t>
            </a:r>
            <a:r>
              <a:rPr lang="it-IT" dirty="0" err="1" smtClean="0"/>
              <a:t>prepropeptidi</a:t>
            </a:r>
            <a:r>
              <a:rPr lang="it-IT" dirty="0" smtClean="0"/>
              <a:t>… osserviamo il </a:t>
            </a:r>
            <a:r>
              <a:rPr lang="it-IT" dirty="0" err="1" smtClean="0"/>
              <a:t>sequence</a:t>
            </a:r>
            <a:r>
              <a:rPr lang="it-IT" dirty="0" smtClean="0"/>
              <a:t> logo</a:t>
            </a:r>
          </a:p>
          <a:p>
            <a:pPr algn="just"/>
            <a:endParaRPr lang="it-IT" dirty="0"/>
          </a:p>
          <a:p>
            <a:pPr algn="just"/>
            <a:r>
              <a:rPr lang="it-IT" dirty="0" smtClean="0"/>
              <a:t>A </a:t>
            </a:r>
            <a:r>
              <a:rPr lang="it-IT" dirty="0" err="1" smtClean="0"/>
              <a:t>rigor</a:t>
            </a:r>
            <a:r>
              <a:rPr lang="it-IT" dirty="0" smtClean="0"/>
              <a:t> di logica, dove ci aspettiamo di osservare selezione purificante? Dove selezione diversificante?</a:t>
            </a:r>
            <a:endParaRPr lang="en-US" dirty="0"/>
          </a:p>
        </p:txBody>
      </p:sp>
    </p:spTree>
    <p:extLst>
      <p:ext uri="{BB962C8B-B14F-4D97-AF65-F5344CB8AC3E}">
        <p14:creationId xmlns:p14="http://schemas.microsoft.com/office/powerpoint/2010/main" val="41961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2031325"/>
          </a:xfrm>
          <a:prstGeom prst="rect">
            <a:avLst/>
          </a:prstGeom>
          <a:noFill/>
        </p:spPr>
        <p:txBody>
          <a:bodyPr wrap="square" rtlCol="0">
            <a:spAutoFit/>
          </a:bodyPr>
          <a:lstStyle/>
          <a:p>
            <a:r>
              <a:rPr lang="it-IT" b="1" dirty="0" err="1" smtClean="0"/>
              <a:t>Datamonkey</a:t>
            </a:r>
            <a:endParaRPr lang="it-IT" b="1" dirty="0" smtClean="0"/>
          </a:p>
          <a:p>
            <a:endParaRPr lang="it-IT" dirty="0"/>
          </a:p>
          <a:p>
            <a:r>
              <a:rPr lang="it-IT" dirty="0">
                <a:hlinkClick r:id="rId2"/>
              </a:rPr>
              <a:t>http://</a:t>
            </a:r>
            <a:r>
              <a:rPr lang="it-IT" dirty="0" smtClean="0">
                <a:hlinkClick r:id="rId2"/>
              </a:rPr>
              <a:t>www.datamonkey.org</a:t>
            </a:r>
            <a:endParaRPr lang="it-IT" dirty="0" smtClean="0"/>
          </a:p>
          <a:p>
            <a:endParaRPr lang="it-IT" dirty="0"/>
          </a:p>
          <a:p>
            <a:pPr algn="just"/>
            <a:r>
              <a:rPr lang="it-IT" dirty="0" err="1" smtClean="0"/>
              <a:t>Datamonkey</a:t>
            </a:r>
            <a:r>
              <a:rPr lang="it-IT" dirty="0" smtClean="0"/>
              <a:t> è un server molto intuitivo che permette di effettuare studi di evoluzione molecolare. Implementa una serie di programmi come SLAC, MEME e FUBAR da applicarsi per particolari set di sequenze (sia in base al numero di sequenze stesse che al tipo di selezione)</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4" y="2374231"/>
            <a:ext cx="7636210" cy="4100141"/>
          </a:xfrm>
          <a:prstGeom prst="rect">
            <a:avLst/>
          </a:prstGeom>
        </p:spPr>
      </p:pic>
    </p:spTree>
    <p:extLst>
      <p:ext uri="{BB962C8B-B14F-4D97-AF65-F5344CB8AC3E}">
        <p14:creationId xmlns:p14="http://schemas.microsoft.com/office/powerpoint/2010/main" val="31783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4" y="1268462"/>
            <a:ext cx="9516803" cy="2429214"/>
          </a:xfrm>
          <a:prstGeom prst="rect">
            <a:avLst/>
          </a:prstGeom>
        </p:spPr>
      </p:pic>
      <p:pic>
        <p:nvPicPr>
          <p:cNvPr id="5" name="Immagine 4"/>
          <p:cNvPicPr>
            <a:picLocks noChangeAspect="1"/>
          </p:cNvPicPr>
          <p:nvPr/>
        </p:nvPicPr>
        <p:blipFill>
          <a:blip r:embed="rId3"/>
          <a:stretch>
            <a:fillRect/>
          </a:stretch>
        </p:blipFill>
        <p:spPr>
          <a:xfrm>
            <a:off x="787620" y="4060113"/>
            <a:ext cx="3656942" cy="215150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228" y="4191362"/>
            <a:ext cx="7161250" cy="1808643"/>
          </a:xfrm>
          <a:prstGeom prst="rect">
            <a:avLst/>
          </a:prstGeom>
        </p:spPr>
      </p:pic>
    </p:spTree>
    <p:extLst>
      <p:ext uri="{BB962C8B-B14F-4D97-AF65-F5344CB8AC3E}">
        <p14:creationId xmlns:p14="http://schemas.microsoft.com/office/powerpoint/2010/main" val="42413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2" name="Immagine 1"/>
          <p:cNvPicPr>
            <a:picLocks noChangeAspect="1"/>
          </p:cNvPicPr>
          <p:nvPr/>
        </p:nvPicPr>
        <p:blipFill>
          <a:blip r:embed="rId2"/>
          <a:stretch>
            <a:fillRect/>
          </a:stretch>
        </p:blipFill>
        <p:spPr>
          <a:xfrm>
            <a:off x="882869" y="1045419"/>
            <a:ext cx="3962400" cy="305887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367" y="989237"/>
            <a:ext cx="5906813" cy="2492708"/>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99" y="4007463"/>
            <a:ext cx="5354322" cy="20464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95" y="4448899"/>
            <a:ext cx="5752944" cy="2004028"/>
          </a:xfrm>
          <a:prstGeom prst="rect">
            <a:avLst/>
          </a:prstGeom>
        </p:spPr>
      </p:pic>
    </p:spTree>
    <p:extLst>
      <p:ext uri="{BB962C8B-B14F-4D97-AF65-F5344CB8AC3E}">
        <p14:creationId xmlns:p14="http://schemas.microsoft.com/office/powerpoint/2010/main" val="20222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0405" y="386449"/>
            <a:ext cx="6654166" cy="1200329"/>
          </a:xfrm>
          <a:prstGeom prst="rect">
            <a:avLst/>
          </a:prstGeom>
          <a:noFill/>
        </p:spPr>
        <p:txBody>
          <a:bodyPr wrap="square" rtlCol="0">
            <a:spAutoFit/>
          </a:bodyPr>
          <a:lstStyle/>
          <a:p>
            <a:r>
              <a:rPr lang="it-IT" b="1" dirty="0" smtClean="0"/>
              <a:t>Studi di selezione in epoca Covid-19</a:t>
            </a:r>
          </a:p>
          <a:p>
            <a:endParaRPr lang="it-IT" b="1" dirty="0"/>
          </a:p>
          <a:p>
            <a:r>
              <a:rPr lang="it-IT" dirty="0" smtClean="0"/>
              <a:t>Utili per evidenziare le regioni sotto maggior pressione selettiva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2890"/>
            <a:ext cx="10058400" cy="465104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648" y="0"/>
            <a:ext cx="4881352" cy="2172890"/>
          </a:xfrm>
          <a:prstGeom prst="rect">
            <a:avLst/>
          </a:prstGeom>
        </p:spPr>
      </p:pic>
    </p:spTree>
    <p:extLst>
      <p:ext uri="{BB962C8B-B14F-4D97-AF65-F5344CB8AC3E}">
        <p14:creationId xmlns:p14="http://schemas.microsoft.com/office/powerpoint/2010/main" val="37253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smtClean="0"/>
              <a:t>Predizione strutturale</a:t>
            </a:r>
          </a:p>
          <a:p>
            <a:pPr algn="just"/>
            <a:r>
              <a:rPr lang="it-IT" dirty="0" smtClean="0"/>
              <a:t>Come abbiamo già detto, l’allineamento di residui amino acidici presuppone che essi siano funzionalmente/strutturalmente omologhi</a:t>
            </a:r>
          </a:p>
          <a:p>
            <a:pPr algn="just"/>
            <a:r>
              <a:rPr lang="it-IT" dirty="0" smtClean="0"/>
              <a:t>Regioni con un buon score di allineamento (specialmente evidenziabili con allineamenti a blocchi) potrebbero evidenziare regioni strutturalmente omologhe</a:t>
            </a:r>
          </a:p>
          <a:p>
            <a:pPr algn="just"/>
            <a:r>
              <a:rPr lang="it-IT" dirty="0" smtClean="0"/>
              <a:t>E’ il concetto alla base del threading e di altri metodi di allineamento profilo-profilo</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6157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a:t>
            </a:r>
            <a:r>
              <a:rPr lang="it-IT" sz="1600" b="1" u="sng" dirty="0" smtClean="0"/>
              <a:t>positive selection</a:t>
            </a:r>
            <a:r>
              <a:rPr lang="it-IT" sz="1600" dirty="0" smtClean="0"/>
              <a:t>) o minore (</a:t>
            </a:r>
            <a:r>
              <a:rPr lang="it-IT" sz="1600" b="1" u="sng" dirty="0" smtClean="0"/>
              <a:t>negative selection</a:t>
            </a:r>
            <a:r>
              <a:rPr lang="it-IT" sz="1600" dirty="0" smtClean="0"/>
              <a:t>)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3390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Scoring function in un MSA</a:t>
            </a:r>
            <a:endParaRPr lang="it-IT" dirty="0"/>
          </a:p>
        </p:txBody>
      </p:sp>
      <p:sp>
        <p:nvSpPr>
          <p:cNvPr id="3" name="Content Placeholder 2"/>
          <p:cNvSpPr>
            <a:spLocks noGrp="1"/>
          </p:cNvSpPr>
          <p:nvPr>
            <p:ph idx="1"/>
          </p:nvPr>
        </p:nvSpPr>
        <p:spPr/>
        <p:txBody>
          <a:bodyPr>
            <a:normAutofit/>
          </a:bodyPr>
          <a:lstStyle/>
          <a:p>
            <a:pPr algn="just"/>
            <a:r>
              <a:rPr lang="it-IT" dirty="0" smtClean="0"/>
              <a:t>Un allineamento multiplo di sequenze deve aggiustare le sequenze ed i gap in modo tale che il numero massimo di residui di ciascuna sequenza trovino un match sulla base di una particolare funzione matematica, detta </a:t>
            </a:r>
            <a:r>
              <a:rPr lang="it-IT" b="1" u="sng" dirty="0" smtClean="0"/>
              <a:t>«scoring function»</a:t>
            </a:r>
          </a:p>
          <a:p>
            <a:pPr algn="just"/>
            <a:r>
              <a:rPr lang="it-IT" dirty="0" smtClean="0"/>
              <a:t>La scoring function per un allineamento multiplo è basato sul concetto del </a:t>
            </a:r>
            <a:r>
              <a:rPr lang="it-IT" b="1" u="sng" dirty="0" smtClean="0"/>
              <a:t>«sum of pairs» (SP)</a:t>
            </a:r>
          </a:p>
          <a:p>
            <a:pPr algn="just"/>
            <a:r>
              <a:rPr lang="it-IT" dirty="0" smtClean="0"/>
              <a:t>La somma degli score di tutte le possibili coppie di sequenze in un allineamento multiplo è basato su una </a:t>
            </a:r>
            <a:r>
              <a:rPr lang="it-IT" b="1" u="sng" dirty="0" smtClean="0"/>
              <a:t>matrice di sostituzione</a:t>
            </a:r>
            <a:r>
              <a:rPr lang="it-IT" dirty="0" smtClean="0"/>
              <a:t> (come in un BLAST)</a:t>
            </a:r>
          </a:p>
          <a:p>
            <a:pPr algn="just"/>
            <a:r>
              <a:rPr lang="it-IT" dirty="0" smtClean="0"/>
              <a:t>Il concetto è che i residui o nucleotidi allineati tra loro siano </a:t>
            </a:r>
            <a:r>
              <a:rPr lang="it-IT" b="1" u="sng" dirty="0" smtClean="0"/>
              <a:t>strutturalmente </a:t>
            </a:r>
            <a:r>
              <a:rPr lang="it-IT" b="1" u="sng" dirty="0" smtClean="0"/>
              <a:t>omologhi</a:t>
            </a:r>
            <a:r>
              <a:rPr lang="it-IT" dirty="0" smtClean="0"/>
              <a:t> (coprano la medesima posizione </a:t>
            </a:r>
            <a:r>
              <a:rPr lang="it-IT" dirty="0" smtClean="0"/>
              <a:t>nelle </a:t>
            </a:r>
            <a:r>
              <a:rPr lang="it-IT" dirty="0" smtClean="0"/>
              <a:t>proteine allineate) oppure </a:t>
            </a:r>
            <a:r>
              <a:rPr lang="it-IT" b="1" u="sng" dirty="0" smtClean="0"/>
              <a:t>evolutivamente omologhi</a:t>
            </a:r>
            <a:r>
              <a:rPr lang="it-IT" b="1" dirty="0" smtClean="0"/>
              <a:t> </a:t>
            </a:r>
            <a:r>
              <a:rPr lang="it-IT" dirty="0" smtClean="0"/>
              <a:t>(siano derivati da uno stesso nucleotide/aa ancestrale). Spesso le due cose coincidono</a:t>
            </a:r>
            <a:endParaRPr lang="it-IT" dirty="0"/>
          </a:p>
          <a:p>
            <a:pPr marL="45720" indent="0">
              <a:buNone/>
            </a:pPr>
            <a:endParaRPr lang="it-IT" dirty="0"/>
          </a:p>
        </p:txBody>
      </p:sp>
    </p:spTree>
    <p:extLst>
      <p:ext uri="{BB962C8B-B14F-4D97-AF65-F5344CB8AC3E}">
        <p14:creationId xmlns:p14="http://schemas.microsoft.com/office/powerpoint/2010/main" val="42269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5402</Words>
  <Application>Microsoft Office PowerPoint</Application>
  <PresentationFormat>Widescreen</PresentationFormat>
  <Paragraphs>378</Paragraphs>
  <Slides>68</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68</vt:i4>
      </vt:variant>
    </vt:vector>
  </HeadingPairs>
  <TitlesOfParts>
    <vt:vector size="76" baseType="lpstr">
      <vt:lpstr>ＭＳ Ｐゴシック</vt:lpstr>
      <vt:lpstr>Arial</vt:lpstr>
      <vt:lpstr>Century Gothic</vt:lpstr>
      <vt:lpstr>Courier New</vt:lpstr>
      <vt:lpstr>Symbol</vt:lpstr>
      <vt:lpstr>Verdana</vt:lpstr>
      <vt:lpstr>Sheer Green 16x9</vt:lpstr>
      <vt:lpstr>Photo Editor Photo</vt:lpstr>
      <vt:lpstr>LEZIONE 11 Allineamento multiplo di sequenze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Scoring function in un MSA</vt:lpstr>
      <vt:lpstr>MSA scoring – un esempio</vt:lpstr>
      <vt:lpstr>Algoritmi esaustivi</vt:lpstr>
      <vt:lpstr>Algoritmi esaustivi</vt:lpstr>
      <vt:lpstr>Algoritmi euristici</vt:lpstr>
      <vt:lpstr>Algoritmi euristici</vt:lpstr>
      <vt:lpstr>Metodi di allineamento progressivo</vt:lpstr>
      <vt:lpstr>Metodi di allineamento progressivo</vt:lpstr>
      <vt:lpstr>Presentazione standard di PowerPoint</vt:lpstr>
      <vt:lpstr>Dalla matrice di distanze ad un albero «guida»</vt:lpstr>
      <vt:lpstr>Allineamento progressivo di nuove sequenze</vt:lpstr>
      <vt:lpstr>Estensione dell’allineamento multiplo</vt:lpstr>
      <vt:lpstr>Estensione dell’allineamento multiplo</vt:lpstr>
      <vt:lpstr>Visione d’insieme del processo guidato da una matrice di distanze</vt:lpstr>
      <vt:lpstr>ClustalW e ClustalW</vt:lpstr>
      <vt:lpstr>Utilizzo di ClustalW</vt:lpstr>
      <vt:lpstr>ClustalW</vt:lpstr>
      <vt:lpstr>Interfaccia web e parametri</vt:lpstr>
      <vt:lpstr>Svantaggi dei metodi progressivi e soluzioni</vt:lpstr>
      <vt:lpstr>Verso lo sviluppo di nuovi metodi</vt:lpstr>
      <vt:lpstr>Presentazione standard di PowerPoint</vt:lpstr>
      <vt:lpstr>MAFFT - Multiple Alignment using Fast Fourier Transform</vt:lpstr>
      <vt:lpstr>Metodi di allineamento iterativo</vt:lpstr>
      <vt:lpstr>MUSCLE</vt:lpstr>
      <vt:lpstr>Presentazione standard di PowerPoint</vt:lpstr>
      <vt:lpstr>Allineamenti basati su blocchi</vt:lpstr>
      <vt:lpstr>Allineamenti basati su blocchi</vt:lpstr>
      <vt:lpstr>DCA – Divide and Conquer alignement</vt:lpstr>
      <vt:lpstr>Metodi basati su Hidden Markov Models</vt:lpstr>
      <vt:lpstr>Presentazione standard di PowerPoint</vt:lpstr>
      <vt:lpstr>Ulteriori approcci all’allineamento multiplo di sequenze</vt:lpstr>
      <vt:lpstr>Metodi basati sul consenso</vt:lpstr>
      <vt:lpstr>Metodi template-based</vt:lpstr>
      <vt:lpstr>Expresso</vt:lpstr>
      <vt:lpstr>PSI-Coffee</vt:lpstr>
      <vt:lpstr>PROMALS e PROMALS-3D</vt:lpstr>
      <vt:lpstr>COBALT</vt:lpstr>
      <vt:lpstr>Metodi phylogeny-aware</vt:lpstr>
      <vt:lpstr>Breve storia degli algoritmi di allineamento multiplo</vt:lpstr>
      <vt:lpstr>Output di un allineamento</vt:lpstr>
      <vt:lpstr>Conviene allineare sequenze proteiche o nucleotidiche?</vt:lpstr>
      <vt:lpstr>Conviene allineare sequenze proteiche o nucleotidiche?</vt:lpstr>
      <vt:lpstr>Cosa  si intende per un allineamento perfetto?</vt:lpstr>
      <vt:lpstr>Cosa  si intende per un allineamento perfetto?</vt:lpstr>
      <vt:lpstr>Cosa  si intende per un allineamento perfetto?</vt:lpstr>
      <vt:lpstr>Cosa si intende per un allineamento informativo?</vt:lpstr>
      <vt:lpstr>Rifinire gli allineamenti multipli</vt:lpstr>
      <vt:lpstr>Rifinire gli allineamenti multipli</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2024-05-16T23:59:47Z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