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61" r:id="rId2"/>
    <p:sldId id="266" r:id="rId3"/>
    <p:sldId id="267" r:id="rId4"/>
    <p:sldId id="288" r:id="rId5"/>
    <p:sldId id="262" r:id="rId6"/>
    <p:sldId id="298" r:id="rId7"/>
    <p:sldId id="299" r:id="rId8"/>
    <p:sldId id="359" r:id="rId9"/>
    <p:sldId id="393" r:id="rId10"/>
    <p:sldId id="301" r:id="rId11"/>
    <p:sldId id="264" r:id="rId12"/>
    <p:sldId id="265" r:id="rId13"/>
    <p:sldId id="331" r:id="rId14"/>
    <p:sldId id="268" r:id="rId15"/>
    <p:sldId id="269" r:id="rId16"/>
    <p:sldId id="277" r:id="rId17"/>
    <p:sldId id="289" r:id="rId18"/>
    <p:sldId id="290" r:id="rId19"/>
    <p:sldId id="294" r:id="rId20"/>
    <p:sldId id="286" r:id="rId21"/>
    <p:sldId id="291" r:id="rId22"/>
    <p:sldId id="293" r:id="rId23"/>
    <p:sldId id="396" r:id="rId24"/>
    <p:sldId id="284" r:id="rId25"/>
    <p:sldId id="282" r:id="rId26"/>
    <p:sldId id="287" r:id="rId27"/>
    <p:sldId id="296" r:id="rId28"/>
    <p:sldId id="295" r:id="rId29"/>
    <p:sldId id="292" r:id="rId30"/>
    <p:sldId id="275" r:id="rId31"/>
    <p:sldId id="395" r:id="rId32"/>
    <p:sldId id="394" r:id="rId33"/>
    <p:sldId id="391" r:id="rId34"/>
    <p:sldId id="285" r:id="rId35"/>
    <p:sldId id="270" r:id="rId36"/>
    <p:sldId id="279" r:id="rId37"/>
    <p:sldId id="272" r:id="rId38"/>
    <p:sldId id="280" r:id="rId39"/>
    <p:sldId id="278" r:id="rId40"/>
    <p:sldId id="273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DE1D6-C8EF-4A9D-8B92-167E714B0D8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5BEC5-D4CB-4C80-B09B-EB9D2797487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7852E2EE-4730-4ED3-9C50-84E2817EB718}" type="slidenum">
              <a:rPr lang="en-US" altLang="it-IT" sz="1200"/>
              <a:t>1</a:t>
            </a:fld>
            <a:endParaRPr lang="en-US" altLang="it-IT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D0CA765-6189-4504-B3DF-1793D09169A3}" type="slidenum">
              <a:rPr lang="en-US" altLang="it-IT"/>
              <a:t>2</a:t>
            </a:fld>
            <a:endParaRPr lang="en-US" altLang="it-I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BE1F681-9F24-444B-BBC2-7AE7CFE8F4F8}" type="slidenum">
              <a:rPr lang="en-US" altLang="it-IT"/>
              <a:t>3</a:t>
            </a:fld>
            <a:endParaRPr lang="en-US" altLang="it-IT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4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5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10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3F619CAB-9102-4514-9D23-FAC5B2B8C5C3}" type="slidenum">
              <a:rPr lang="en-US" altLang="it-IT" sz="1200"/>
              <a:t>11</a:t>
            </a:fld>
            <a:endParaRPr lang="en-US" altLang="it-IT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853A1E95-FDF3-48D7-B3D1-7F87C6BD03ED}" type="slidenum">
              <a:rPr lang="en-US" altLang="it-IT" sz="1200"/>
              <a:t>12</a:t>
            </a:fld>
            <a:endParaRPr lang="en-US" altLang="it-IT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00579-C827-455D-8765-F1E8132C31FA}" type="datetimeFigureOut">
              <a:rPr lang="it-IT" smtClean="0"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6474" y="907755"/>
            <a:ext cx="8534400" cy="2514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3200" b="1" dirty="0">
                <a:solidFill>
                  <a:srgbClr val="0000FF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Discovering Macromolecular Interactions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30153" y="493677"/>
            <a:ext cx="106886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600" b="1" dirty="0">
                <a:latin typeface="Arial Narrow" panose="020B0606020202030204" pitchFamily="34" charset="0"/>
              </a:rPr>
              <a:t>An experimental strategy for identifying new molecular actors in a process 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34971" y="3955913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approach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34971" y="2678766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it-IT" sz="3200" b="1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it-IT" sz="32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34971" y="5285313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screening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79573" y="2067312"/>
            <a:ext cx="3331282" cy="211555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it-IT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Protein / </a:t>
            </a:r>
            <a:r>
              <a:rPr lang="it-IT" altLang="en-US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</a:t>
            </a:r>
            <a:r>
              <a:rPr lang="en-US" altLang="it-IT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rotein</a:t>
            </a:r>
          </a:p>
          <a:p>
            <a:pPr lvl="1" eaLnBrk="1" hangingPunct="1"/>
            <a:r>
              <a:rPr lang="en-US" altLang="it-IT" sz="2800" b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extracellular</a:t>
            </a:r>
          </a:p>
          <a:p>
            <a:pPr lvl="2" eaLnBrk="1" hangingPunct="1">
              <a:buFontTx/>
              <a:buNone/>
            </a:pPr>
            <a:endParaRPr lang="en-US" altLang="it-IT" sz="2800" b="1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it-IT" sz="2800" b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intracellular</a:t>
            </a:r>
            <a:endParaRPr lang="en-US" altLang="it-IT" sz="2800" b="1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Tx/>
              <a:buChar char="–"/>
            </a:pPr>
            <a:endParaRPr lang="en-US" altLang="it-IT" b="1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it-IT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4014470" y="233045"/>
            <a:ext cx="3875405" cy="1143000"/>
          </a:xfrm>
        </p:spPr>
        <p:txBody>
          <a:bodyPr/>
          <a:lstStyle/>
          <a:p>
            <a:pPr eaLnBrk="1" hangingPunct="1"/>
            <a:r>
              <a:rPr lang="en-US" altLang="it-IT" sz="2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Types of Interactions</a:t>
            </a:r>
          </a:p>
        </p:txBody>
      </p:sp>
      <p:sp>
        <p:nvSpPr>
          <p:cNvPr id="2" name="Rettangolo 1"/>
          <p:cNvSpPr/>
          <p:nvPr/>
        </p:nvSpPr>
        <p:spPr>
          <a:xfrm>
            <a:off x="6727727" y="1868790"/>
            <a:ext cx="426720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8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Protein / </a:t>
            </a:r>
            <a:r>
              <a:rPr lang="en-US" altLang="it-IT" sz="2800" b="1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nucleic acid</a:t>
            </a:r>
          </a:p>
          <a:p>
            <a:endParaRPr lang="en-US" altLang="it-IT" sz="28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DNA</a:t>
            </a:r>
          </a:p>
          <a:p>
            <a:pPr lvl="2">
              <a:buNone/>
            </a:pPr>
            <a:endParaRPr lang="en-US" altLang="it-IT" sz="2800" b="1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RNA</a:t>
            </a:r>
            <a:endParaRPr lang="en-US" altLang="it-IT" sz="28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4010" y="1879600"/>
            <a:ext cx="9111703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it-IT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</a:t>
            </a:r>
            <a:r>
              <a:rPr lang="it-IT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-immunoprecipitation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glutathione-S-transferase (GST) pull down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co-purification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chromatography, tandem affinity purification (TAP)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yeast two hybrid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phage display/expression libraries</a:t>
            </a:r>
            <a:endParaRPr lang="en-US" altLang="it-IT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FRET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solution binding- </a:t>
            </a:r>
            <a:r>
              <a:rPr lang="en-US" altLang="it-IT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Scatchard</a:t>
            </a:r>
            <a:r>
              <a:rPr lang="en-US" altLang="it-IT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2210" y="330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6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Interaction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3070" y="175895"/>
            <a:ext cx="1053973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Professore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scusi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ma se io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nell'esame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proponessi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approccio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diametralmente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opposto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nell'identificazione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anticorpi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neutralizzanti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ovvero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coating di Spike, </a:t>
            </a:r>
          </a:p>
          <a:p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saturazione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contatto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siero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paziente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in ultima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battuta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utilizzassi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subunità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ACE2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solubile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biotinilata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per Lei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sarebbe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comunque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approccio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valido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non mi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darebbe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punti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2420" y="2758440"/>
            <a:ext cx="2819222" cy="392366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16805" y="3199765"/>
            <a:ext cx="6343015" cy="35775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64822" y="-81022"/>
            <a:ext cx="10515600" cy="1325563"/>
          </a:xfrm>
        </p:spPr>
        <p:txBody>
          <a:bodyPr/>
          <a:lstStyle/>
          <a:p>
            <a:r>
              <a:rPr lang="en-US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(Co)-</a:t>
            </a:r>
            <a:endParaRPr lang="en-US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98" y="3565936"/>
            <a:ext cx="9686483" cy="3063683"/>
          </a:xfrm>
        </p:spPr>
        <p:txBody>
          <a:bodyPr>
            <a:normAutofit/>
          </a:bodyPr>
          <a:lstStyle/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Using an </a:t>
            </a:r>
            <a:r>
              <a:rPr lang="en-US" alt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isolate and purify </a:t>
            </a:r>
            <a:r>
              <a:rPr lang="en-US" alt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protein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cell lysate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Normally you will </a:t>
            </a:r>
            <a:r>
              <a:rPr lang="it-IT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alt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purify the protein the antibody recognizes.</a:t>
            </a:r>
          </a:p>
          <a:p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Any additional proteins that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co-purify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candidates for interacting proteins.</a:t>
            </a:r>
          </a:p>
        </p:txBody>
      </p:sp>
      <p:sp>
        <p:nvSpPr>
          <p:cNvPr id="2" name="Rettangolo 1"/>
          <p:cNvSpPr/>
          <p:nvPr/>
        </p:nvSpPr>
        <p:spPr>
          <a:xfrm>
            <a:off x="2020657" y="228381"/>
            <a:ext cx="619379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</a:t>
            </a:r>
            <a:r>
              <a:rPr lang="it-IT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ecipitation (IP)</a:t>
            </a:r>
            <a:endParaRPr lang="it-IT" sz="4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9FE10D-1C84-9E1A-23D5-BF9895B3C502}"/>
              </a:ext>
            </a:extLst>
          </p:cNvPr>
          <p:cNvSpPr txBox="1"/>
          <p:nvPr/>
        </p:nvSpPr>
        <p:spPr>
          <a:xfrm>
            <a:off x="564822" y="1740840"/>
            <a:ext cx="10816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Immunoprecipitation (IP)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a cellular and molecular biology method used in laboratories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isolate or purify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specific antigen (or protein of interest) via a solid phase (agarose or Sepharose™ resin or magnetic particles).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57" y="268525"/>
            <a:ext cx="5716824" cy="6320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4726" y="276664"/>
            <a:ext cx="12476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Immunoprecipitation (IP)</a:t>
            </a:r>
          </a:p>
          <a:p>
            <a:endParaRPr lang="en-US" sz="24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4625" y="909690"/>
            <a:ext cx="4445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Immunoprecipitation is one of the most widely used methods for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antigen detection and purification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n-US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 lysate cell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 Add an antibody 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(monoclonal or polyclonal) against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specific target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forms an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immune complex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that target. </a:t>
            </a:r>
          </a:p>
          <a:p>
            <a:pPr algn="just"/>
            <a:endParaRPr lang="en-US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munoprecipitation-650p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7" b="35848"/>
          <a:stretch>
            <a:fillRect/>
          </a:stretch>
        </p:blipFill>
        <p:spPr bwMode="auto">
          <a:xfrm>
            <a:off x="4619625" y="1426033"/>
            <a:ext cx="6992367" cy="44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8381045" y="4471119"/>
            <a:ext cx="3348586" cy="162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4726" y="276664"/>
            <a:ext cx="12476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Immunoprecipitation (IP)</a:t>
            </a:r>
          </a:p>
          <a:p>
            <a:endParaRPr lang="en-US" sz="24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0247" y="1758092"/>
            <a:ext cx="452164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immune complex is then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captured, or precipitated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on a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beaded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 </a:t>
            </a:r>
          </a:p>
          <a:p>
            <a:endParaRPr lang="en-US" sz="20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which an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antibody-binding protein is immobilized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(such as Protein A or G), 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any proteins not precipitated on the beads are washed away. </a:t>
            </a:r>
          </a:p>
        </p:txBody>
      </p:sp>
      <p:pic>
        <p:nvPicPr>
          <p:cNvPr id="4" name="Picture 2" descr="immunoprecipitation-650p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4" t="1" b="21716"/>
          <a:stretch>
            <a:fillRect/>
          </a:stretch>
        </p:blipFill>
        <p:spPr bwMode="auto">
          <a:xfrm>
            <a:off x="5137887" y="786956"/>
            <a:ext cx="6800113" cy="52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482519" y="3764604"/>
            <a:ext cx="3599234" cy="2723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4726" y="276664"/>
            <a:ext cx="12476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Immunoprecipitation (IP)</a:t>
            </a:r>
          </a:p>
          <a:p>
            <a:endParaRPr lang="en-US" sz="24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14725" y="1882434"/>
            <a:ext cx="64986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antigen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(and antibody, if it is not covalently attached to the beads and/or when using denaturing buffers)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eluted from the support </a:t>
            </a:r>
          </a:p>
          <a:p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analyzed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sodium dodecyl sulfate-polyacrylamide gel electrophoresis (SDS-PAGE), 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 followed by Western blot detection to verify the identity of the antigen.</a:t>
            </a:r>
          </a:p>
        </p:txBody>
      </p:sp>
      <p:pic>
        <p:nvPicPr>
          <p:cNvPr id="4" name="Picture 2" descr="immunoprecipitation-650p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2" t="12563" b="3047"/>
          <a:stretch>
            <a:fillRect/>
          </a:stretch>
        </p:blipFill>
        <p:spPr bwMode="auto">
          <a:xfrm>
            <a:off x="7607546" y="276664"/>
            <a:ext cx="3095536" cy="52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AAB5FC-381B-4A5C-CDEA-06095A04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18" y="288238"/>
            <a:ext cx="5686542" cy="628152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9C53A56-B0E2-9247-8D89-32FED89887CD}"/>
              </a:ext>
            </a:extLst>
          </p:cNvPr>
          <p:cNvSpPr/>
          <p:nvPr/>
        </p:nvSpPr>
        <p:spPr>
          <a:xfrm>
            <a:off x="3507971" y="1920240"/>
            <a:ext cx="1263534" cy="3241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D3B5317-3669-B7E2-AD0E-C2425F6B54D8}"/>
              </a:ext>
            </a:extLst>
          </p:cNvPr>
          <p:cNvSpPr/>
          <p:nvPr/>
        </p:nvSpPr>
        <p:spPr>
          <a:xfrm>
            <a:off x="5987935" y="1920240"/>
            <a:ext cx="1676400" cy="3241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D1067A-91DA-B9F5-097B-E452CD297C27}"/>
              </a:ext>
            </a:extLst>
          </p:cNvPr>
          <p:cNvSpPr/>
          <p:nvPr/>
        </p:nvSpPr>
        <p:spPr>
          <a:xfrm>
            <a:off x="3301538" y="3920804"/>
            <a:ext cx="1676400" cy="3241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91BEA35-98AD-D6CB-64A0-356B54910528}"/>
              </a:ext>
            </a:extLst>
          </p:cNvPr>
          <p:cNvSpPr/>
          <p:nvPr/>
        </p:nvSpPr>
        <p:spPr>
          <a:xfrm>
            <a:off x="3284912" y="5921368"/>
            <a:ext cx="1676400" cy="3241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/>
              <a:t>BCB 570 Spring 2008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B1E6-17BE-4A07-AD72-E0348140DF3A}" type="slidenum">
              <a:rPr lang="en-US" altLang="it-IT"/>
              <a:t>2</a:t>
            </a:fld>
            <a:endParaRPr lang="en-US" altLang="it-IT"/>
          </a:p>
        </p:txBody>
      </p:sp>
      <p:pic>
        <p:nvPicPr>
          <p:cNvPr id="69636" name="Picture 4" descr="zse4730321020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5307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052" y="2170319"/>
            <a:ext cx="109696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 Buffers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quality of the sample that is used for IP applications critically depends on the right lysis buffer, which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stabilizes native protein conformation,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inhibits enzymatic activity,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minimizes antibody binding site denaturation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maximizes the release of proteins from the cells or tissue.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lysis buffer used for a particular application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depends on the target proteins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will be immunoprecipitated, because the location of the protein in the cell (e.g., membrane, cytosol, nucleus) affects the ease of release during lysis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21CC7A-8E84-3097-697F-A5D98826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864" y="1069976"/>
            <a:ext cx="5642785" cy="22006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136B4F-9045-4F9E-70D0-3A826249DEED}"/>
              </a:ext>
            </a:extLst>
          </p:cNvPr>
          <p:cNvSpPr txBox="1"/>
          <p:nvPr/>
        </p:nvSpPr>
        <p:spPr>
          <a:xfrm>
            <a:off x="177108" y="634365"/>
            <a:ext cx="609738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optimization</a:t>
            </a:r>
          </a:p>
          <a:p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testing is nearly always required to optimize IP conditions to obtain the desired yield and purity of target proteins.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225" y="305866"/>
            <a:ext cx="10693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Non-denaturing buffers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used when </a:t>
            </a:r>
          </a:p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antigen is detergent-soluble 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antibody can recognize the native form of the protein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buffers contain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non-ionic detergents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NP-40 or Triton X-100. 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Denaturing buffers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 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radio-immunoprecipitation assay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buffer</a:t>
            </a: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more stringent than non-denaturing buffers because of the addition of ionic detergents like SDS or sodium deoxycholate. </a:t>
            </a: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these buffers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maintain native protein conformation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proteins that are difficult to release with non-denaturing buffers, such as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proteins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be released with denaturing buffers. </a:t>
            </a: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buffers contain NaCl and Tris-HCl and have a slightly basic pH (7.4 to 8). 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27" t="14682" r="10253" b="24494"/>
          <a:stretch>
            <a:fillRect/>
          </a:stretch>
        </p:blipFill>
        <p:spPr>
          <a:xfrm>
            <a:off x="720633" y="3037841"/>
            <a:ext cx="8693682" cy="365765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4062" y="412879"/>
            <a:ext cx="10737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cell lysates also contain proteases and phosphatases that can modify or degrade the target protein,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IP protocols are performed at 4°C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Proteasomal inhibitors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PMSF, aprotinin and leupeptin are commonly added to the lysis buffer just prior to use, along with sodium orthovanadate or sodium fluoride as a 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phosphatase inhibitor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these components can be added individually, commercial inhibitor cocktails are available that are higher quality and easier to use.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AA56B0-231B-D753-09F6-F9E18CEE9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01" b="11197"/>
          <a:stretch/>
        </p:blipFill>
        <p:spPr>
          <a:xfrm>
            <a:off x="781049" y="1480267"/>
            <a:ext cx="2047961" cy="44322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293106-F399-B334-1F24-D00DCBFE6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99"/>
          <a:stretch/>
        </p:blipFill>
        <p:spPr>
          <a:xfrm>
            <a:off x="9266543" y="1866900"/>
            <a:ext cx="1952711" cy="49911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09427F2-4563-2E23-F1AA-3980AFB5AB48}"/>
              </a:ext>
            </a:extLst>
          </p:cNvPr>
          <p:cNvSpPr/>
          <p:nvPr/>
        </p:nvSpPr>
        <p:spPr>
          <a:xfrm>
            <a:off x="4531704" y="112941"/>
            <a:ext cx="3918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of immunoprecipitation (IP)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B5A1ED-60C7-60FA-8B71-62F5A9F82C33}"/>
              </a:ext>
            </a:extLst>
          </p:cNvPr>
          <p:cNvSpPr txBox="1"/>
          <p:nvPr/>
        </p:nvSpPr>
        <p:spPr>
          <a:xfrm>
            <a:off x="707419" y="848067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pre-immobilized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antibodies.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13483D-EC63-1629-5284-228298475A83}"/>
              </a:ext>
            </a:extLst>
          </p:cNvPr>
          <p:cNvSpPr txBox="1"/>
          <p:nvPr/>
        </p:nvSpPr>
        <p:spPr>
          <a:xfrm>
            <a:off x="9200042" y="1110935"/>
            <a:ext cx="228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antibodies. 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B43941-4162-0251-7432-5D658A79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6" b="36635"/>
          <a:stretch/>
        </p:blipFill>
        <p:spPr>
          <a:xfrm>
            <a:off x="4769079" y="1060541"/>
            <a:ext cx="3101264" cy="47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obilize antibodies with Protein A/G beads for immunoprecip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90" y="427750"/>
            <a:ext cx="5205594" cy="1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otinylated antibodies and streptavidin beads for 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4" y="2619672"/>
            <a:ext cx="5497505" cy="15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rect method to covalently immobilize antibody to IP be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4" y="4751271"/>
            <a:ext cx="5158686" cy="16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2981" y="2130725"/>
            <a:ext cx="6124755" cy="232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981864" y="4751271"/>
            <a:ext cx="6124755" cy="1836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12459" y="335941"/>
            <a:ext cx="10991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IP  developed as an adaptation of column affinity chromatography, the IP technique was first done using small aliquots (10–25 µL)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agarose resin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microcentrifuge tubes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isultati immagini per immunoprecipitation ass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25" y="2127982"/>
            <a:ext cx="3344135" cy="24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researchgate.net/profile/Candida_Tomaz2/publication/255690970/figure/fig1/AS:455132090507268@1485523354904/Representative-SEM-micrographs-of-Sepharose-beads-at-150-A-450-B-and-4000-C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1" y="1318669"/>
            <a:ext cx="6818183" cy="36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D9C617-A250-56F6-F65C-67D2E64D8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37" t="-5484" r="2437" b="57998"/>
          <a:stretch/>
        </p:blipFill>
        <p:spPr>
          <a:xfrm>
            <a:off x="782999" y="4962136"/>
            <a:ext cx="6240799" cy="18199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20529" y="308189"/>
            <a:ext cx="107413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particles,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Dynabeads™ and Pierce™ magnetic beads, have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 replaced agarose beads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preferred support for immunoprecipitation and other micro-scale affinity purification procedures. 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particles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solid and spherical, and antibody binding is limited to the surface of each bead.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2296267"/>
            <a:ext cx="12333515" cy="27993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33" y="3162442"/>
            <a:ext cx="3533136" cy="34273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93" y="360736"/>
            <a:ext cx="4610563" cy="266870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0FC0B8F-7902-2200-7CBE-298E4E54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25" y="534246"/>
            <a:ext cx="4211782" cy="30746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1335" y="307340"/>
            <a:ext cx="10797540" cy="2953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advantages of magnetic beads for IP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and yield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–, even if the antibody-binding </a:t>
            </a:r>
            <a:r>
              <a:rPr lang="en-US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capacity is lower</a:t>
            </a:r>
            <a:r>
              <a:rPr 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agarose, the final antigen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is often the same or greater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magnetic beads.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Reproducibility and purity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–magnetic beads generally provide higher reproducibility and purity compared to agarose. Pre-clearing is usually not necessary with magnetic beads.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use, speed, and automation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an individual magnetic bead IP experiment can be completed in about 30 minutes.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Risultati immagini per protein a/g beads for 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07" y="3850547"/>
            <a:ext cx="3542777" cy="23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4071" t="20063" r="24493" b="31556"/>
          <a:stretch>
            <a:fillRect/>
          </a:stretch>
        </p:blipFill>
        <p:spPr>
          <a:xfrm>
            <a:off x="5669733" y="3685106"/>
            <a:ext cx="5103313" cy="27001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eBeads™ Magnetic Bead System for Immunoprecipi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031" y="274806"/>
            <a:ext cx="10648546" cy="5989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/>
              <a:t>BCB 570 Spring 2008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F7EC-122A-42CA-AEF1-E4F90142D876}" type="slidenum">
              <a:rPr lang="en-US" altLang="it-IT"/>
              <a:t>3</a:t>
            </a:fld>
            <a:endParaRPr lang="en-US" altLang="it-IT"/>
          </a:p>
        </p:txBody>
      </p:sp>
      <p:pic>
        <p:nvPicPr>
          <p:cNvPr id="71684" name="Picture 4" descr="zse4730321020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157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2043" y="331965"/>
            <a:ext cx="565082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Immnunoprecipitation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-IP)</a:t>
            </a:r>
          </a:p>
          <a:p>
            <a:endParaRPr 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Co-immunoprecipitation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an extension of IP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that is based on the potential of IP reactions to capture and purify the primary target (i.e., the antigen) </a:t>
            </a:r>
            <a:r>
              <a:rPr lang="en-US" sz="2000" b="1" i="0" u="sng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well as other macromolecules that are bound t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the target by native interactions in the sample solution.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33521" y="3648324"/>
            <a:ext cx="5307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whether or not an experiment is called an IP or co-IP depends on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the focus of the experiment is the primary target (antigen) or secondary targets (interacting proteins)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38C821-8478-5380-C519-A3B6906B7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36" r="51731"/>
          <a:stretch/>
        </p:blipFill>
        <p:spPr>
          <a:xfrm>
            <a:off x="6921348" y="294781"/>
            <a:ext cx="3639125" cy="65260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-IP Workflow">
            <a:extLst>
              <a:ext uri="{FF2B5EF4-FFF2-40B4-BE49-F238E27FC236}">
                <a16:creationId xmlns:a16="http://schemas.microsoft.com/office/drawing/2014/main" id="{F19B6333-6AF2-D5B1-A91E-4EF0DACE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1" y="274083"/>
            <a:ext cx="11503298" cy="61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67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-immunoprecipitation (Co-IP)/MS">
            <a:extLst>
              <a:ext uri="{FF2B5EF4-FFF2-40B4-BE49-F238E27FC236}">
                <a16:creationId xmlns:a16="http://schemas.microsoft.com/office/drawing/2014/main" id="{0D5E7684-4A6C-ED33-4F7B-16992F8F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29" y="185553"/>
            <a:ext cx="8407541" cy="63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54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115114" y="245797"/>
            <a:ext cx="7351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Controls are crucial for a successful Co-IP experiment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403" y="2548737"/>
            <a:ext cx="3936855" cy="3277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9" y="1451010"/>
            <a:ext cx="6671853" cy="219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015808"/>
              </p:ext>
            </p:extLst>
          </p:nvPr>
        </p:nvGraphicFramePr>
        <p:xfrm>
          <a:off x="360045" y="1571625"/>
          <a:ext cx="11631930" cy="4609868"/>
        </p:xfrm>
        <a:graphic>
          <a:graphicData uri="http://schemas.openxmlformats.org/drawingml/2006/table">
            <a:tbl>
              <a:tblPr/>
              <a:tblGrid>
                <a:gridCol w="1980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1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6437">
                <a:tc>
                  <a:txBody>
                    <a:bodyPr/>
                    <a:lstStyle/>
                    <a:p>
                      <a:pPr algn="ctr" fontAlgn="ctr"/>
                      <a:r>
                        <a:rPr lang="it-IT" b="1" dirty="0" err="1">
                          <a:solidFill>
                            <a:srgbClr val="003C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1.Proteins that interact in Co-IP are 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post-translationally modified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conformationally natural. </a:t>
                      </a:r>
                    </a:p>
                    <a:p>
                      <a:pPr algn="l" fontAlgn="t"/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2.Proteins that interact in Co-IP are in a 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state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l" fontAlgn="t"/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3.Interacting protein complexes in a natural state can be obtained.</a:t>
                      </a:r>
                    </a:p>
                  </a:txBody>
                  <a:tcPr marL="95250" marR="9525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431">
                <a:tc>
                  <a:txBody>
                    <a:bodyPr/>
                    <a:lstStyle/>
                    <a:p>
                      <a:pPr algn="ctr" fontAlgn="ctr"/>
                      <a:r>
                        <a:rPr lang="it-IT" b="1">
                          <a:solidFill>
                            <a:srgbClr val="0048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Low-affinity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instantaneous protein-protein interactions 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not be detected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Co-IP. </a:t>
                      </a:r>
                    </a:p>
                    <a:p>
                      <a:pPr algn="l" fontAlgn="ctr"/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2.Two proteins may not be 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directly combined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There may be some influence of another substance. </a:t>
                      </a:r>
                    </a:p>
                    <a:p>
                      <a:pPr algn="l" fontAlgn="ctr"/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3.In order to select detecting antibody, researchers should predict the target protein. If the forecasting is incorrect, nothing will be obtained.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85937" y="2246793"/>
            <a:ext cx="146347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t-IT" altLang="it-IT" sz="1000" b="0" i="0" u="none" strike="noStrike" cap="none" normalizeH="0" baseline="0">
                <a:ln>
                  <a:noFill/>
                </a:ln>
                <a:solidFill>
                  <a:srgbClr val="727272"/>
                </a:solidFill>
                <a:effectLst/>
                <a:latin typeface="Open Sans"/>
              </a:rPr>
              <a:t> 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94481" y="426391"/>
            <a:ext cx="5472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Arial Narrow" panose="020B0606020202030204" pitchFamily="34" charset="0"/>
              </a:rPr>
              <a:t>Co-Immunoprecipitation (Co-IP)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998" y="162242"/>
            <a:ext cx="9090004" cy="1143000"/>
          </a:xfrm>
        </p:spPr>
        <p:txBody>
          <a:bodyPr>
            <a:normAutofit/>
          </a:bodyPr>
          <a:lstStyle/>
          <a:p>
            <a:r>
              <a:rPr lang="en-US" altLang="it-IT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protein affinity chromatography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3322" y="1482907"/>
            <a:ext cx="10140367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Express the protein of interest as a fusion protein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6-8X His residues</a:t>
            </a:r>
          </a:p>
          <a:p>
            <a:pPr lvl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Glutathione S-transferase (GST)</a:t>
            </a:r>
          </a:p>
          <a:p>
            <a:pPr lvl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Other “tags”</a:t>
            </a:r>
          </a:p>
          <a:p>
            <a:pPr lvl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Bind and purify the protein of interest</a:t>
            </a:r>
            <a:r>
              <a:rPr lang="it-I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it-IT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</a:t>
            </a:r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  <a:endParaRPr lang="en-US" alt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Poly His residues will bind Ni</a:t>
            </a:r>
            <a:r>
              <a:rPr lang="en-US" alt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GST will bind glutathione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9CDBA95F-ED07-EE83-2BEC-11821198255B}"/>
              </a:ext>
            </a:extLst>
          </p:cNvPr>
          <p:cNvSpPr/>
          <p:nvPr/>
        </p:nvSpPr>
        <p:spPr>
          <a:xfrm rot="5400000">
            <a:off x="3760343" y="3299924"/>
            <a:ext cx="801278" cy="480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promega.com/resources/product-guides-and-selectors/protocols-and-applications-guide/protein-purification-and-analysis/~/Media/Images/Resources/PAGuide/5130MA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68" y="345034"/>
            <a:ext cx="3574693" cy="59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3110" y="3151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Fusion proteins - identifying interactions.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240" y="2096083"/>
            <a:ext cx="10745470" cy="4114800"/>
          </a:xfrm>
        </p:spPr>
        <p:txBody>
          <a:bodyPr>
            <a:normAutofit/>
          </a:bodyPr>
          <a:lstStyle/>
          <a:p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 vitro 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overexpress protein in vitro</a:t>
            </a:r>
            <a:endParaRPr lang="en-US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Bind fusion protein to a column and run whole cell lysate through the column.  Identify proteins that “stick” to the fusion protein.</a:t>
            </a:r>
          </a:p>
          <a:p>
            <a:pPr lvl="1"/>
            <a:endParaRPr lang="en-US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express fusion protein in vivo</a:t>
            </a:r>
          </a:p>
          <a:p>
            <a:pPr lvl="1"/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Purify complexes from the cell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cytoskeleton.com/media/wysiwyg/biochem/R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32237"/>
            <a:ext cx="4419600" cy="63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tools.thermofisher.com/content/sfs/gallery/high/fig1prof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0" y="453347"/>
            <a:ext cx="9180332" cy="62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810386" y="131614"/>
            <a:ext cx="8015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600" b="1" dirty="0">
                <a:latin typeface="Arial Narrow" panose="020B0606020202030204" pitchFamily="34" charset="0"/>
              </a:rPr>
              <a:t>An experimental strategy for identifying new molecular actors in a process </a:t>
            </a:r>
          </a:p>
        </p:txBody>
      </p:sp>
      <p:pic>
        <p:nvPicPr>
          <p:cNvPr id="4" name="Picture 4" descr="zse4730321020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1" y="1617228"/>
            <a:ext cx="3704570" cy="49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se473032102004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5" t="70749"/>
          <a:stretch>
            <a:fillRect/>
          </a:stretch>
        </p:blipFill>
        <p:spPr bwMode="auto">
          <a:xfrm>
            <a:off x="5730843" y="1678465"/>
            <a:ext cx="4961299" cy="52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705" y="363855"/>
            <a:ext cx="9575800" cy="1143000"/>
          </a:xfrm>
        </p:spPr>
        <p:txBody>
          <a:bodyPr>
            <a:normAutofit/>
          </a:bodyPr>
          <a:lstStyle/>
          <a:p>
            <a:r>
              <a:rPr lang="en-US" altLang="it-IT" sz="3600" b="1" dirty="0">
                <a:latin typeface="Arial Narrow" panose="020B0606020202030204" pitchFamily="34" charset="0"/>
              </a:rPr>
              <a:t>Difficulties when using biochemical approaches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705" y="1862092"/>
            <a:ext cx="8228965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it-IT" b="1" dirty="0">
                <a:latin typeface="Arial Narrow" panose="020B0606020202030204" pitchFamily="34" charset="0"/>
              </a:rPr>
              <a:t>Stability of </a:t>
            </a:r>
            <a:r>
              <a:rPr lang="en-US" altLang="it-IT" b="1" dirty="0" err="1">
                <a:latin typeface="Arial Narrow" panose="020B0606020202030204" pitchFamily="34" charset="0"/>
              </a:rPr>
              <a:t>protein:protein</a:t>
            </a:r>
            <a:r>
              <a:rPr lang="en-US" altLang="it-IT" b="1" dirty="0">
                <a:latin typeface="Arial Narrow" panose="020B0606020202030204" pitchFamily="34" charset="0"/>
              </a:rPr>
              <a:t> interactions</a:t>
            </a:r>
            <a:r>
              <a:rPr lang="en-US" altLang="it-IT" dirty="0">
                <a:latin typeface="Arial Narrow" panose="020B0606020202030204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it-IT" dirty="0">
                <a:latin typeface="Arial Narrow" panose="020B0606020202030204" pitchFamily="34" charset="0"/>
              </a:rPr>
              <a:t>Many are not stable enough to survive purification.</a:t>
            </a:r>
          </a:p>
          <a:p>
            <a:pPr lvl="1">
              <a:lnSpc>
                <a:spcPct val="90000"/>
              </a:lnSpc>
            </a:pPr>
            <a:endParaRPr lang="en-US" altLang="it-IT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it-IT" b="1" dirty="0">
                <a:latin typeface="Arial Narrow" panose="020B0606020202030204" pitchFamily="34" charset="0"/>
              </a:rPr>
              <a:t>Is the fusion protein functional?</a:t>
            </a:r>
          </a:p>
          <a:p>
            <a:pPr lvl="1">
              <a:lnSpc>
                <a:spcPct val="90000"/>
              </a:lnSpc>
            </a:pPr>
            <a:r>
              <a:rPr lang="en-US" altLang="it-IT" dirty="0">
                <a:latin typeface="Arial Narrow" panose="020B0606020202030204" pitchFamily="34" charset="0"/>
              </a:rPr>
              <a:t>Many times fusions will not be functional.</a:t>
            </a:r>
          </a:p>
          <a:p>
            <a:pPr lvl="1">
              <a:lnSpc>
                <a:spcPct val="90000"/>
              </a:lnSpc>
            </a:pPr>
            <a:endParaRPr lang="en-US" altLang="it-IT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it-IT" b="1" dirty="0">
                <a:latin typeface="Arial Narrow" panose="020B0606020202030204" pitchFamily="34" charset="0"/>
              </a:rPr>
              <a:t>Quality of the antibody.</a:t>
            </a:r>
          </a:p>
          <a:p>
            <a:pPr lvl="1">
              <a:lnSpc>
                <a:spcPct val="90000"/>
              </a:lnSpc>
            </a:pPr>
            <a:r>
              <a:rPr lang="en-US" altLang="it-IT" dirty="0">
                <a:latin typeface="Arial Narrow" panose="020B0606020202030204" pitchFamily="34" charset="0"/>
              </a:rPr>
              <a:t>Is it good enough to precipitate enough protein for analysis?</a:t>
            </a:r>
          </a:p>
          <a:p>
            <a:pPr>
              <a:lnSpc>
                <a:spcPct val="90000"/>
              </a:lnSpc>
            </a:pPr>
            <a:endParaRPr lang="en-US" altLang="it-IT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endParaRPr lang="en-US" altLang="it-IT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30153" y="493677"/>
            <a:ext cx="106886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600" b="1" dirty="0">
                <a:latin typeface="Arial Narrow" panose="020B0606020202030204" pitchFamily="34" charset="0"/>
              </a:rPr>
              <a:t>An experimental strategy for identifying new molecular actors in a process 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34971" y="3955913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approach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34971" y="2678766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it-IT" sz="3200" b="1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it-IT" sz="32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34971" y="5285313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screening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71D0E34-CC22-A5D1-0E8B-E2BFDB1B1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" b="-1"/>
          <a:stretch/>
        </p:blipFill>
        <p:spPr>
          <a:xfrm>
            <a:off x="1661928" y="405353"/>
            <a:ext cx="9046921" cy="62948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C65EEB-10FA-2B7E-7075-2AB74992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9" y="404704"/>
            <a:ext cx="10781882" cy="60485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6942" t="20038" r="27936" b="10749"/>
          <a:stretch>
            <a:fillRect/>
          </a:stretch>
        </p:blipFill>
        <p:spPr>
          <a:xfrm>
            <a:off x="2783574" y="495935"/>
            <a:ext cx="6798310" cy="58661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F4543BB-8689-7E9B-4FF8-167C18398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800" y="158049"/>
            <a:ext cx="4916196" cy="65419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7910BA-0A5D-46A4-8869-92CD3CD8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951"/>
            <a:ext cx="6912807" cy="19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14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1259</Words>
  <Application>Microsoft Office PowerPoint</Application>
  <PresentationFormat>Widescreen</PresentationFormat>
  <Paragraphs>184</Paragraphs>
  <Slides>40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Open Sans</vt:lpstr>
      <vt:lpstr>Times</vt:lpstr>
      <vt:lpstr>Tema di Office</vt:lpstr>
      <vt:lpstr>Discovering Macromolecular Interactions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Types of Interactions</vt:lpstr>
      <vt:lpstr>Interaction Methods</vt:lpstr>
      <vt:lpstr>Presentazione standard di PowerPoint</vt:lpstr>
      <vt:lpstr>(Co)-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Fusion protein affinity chromatography</vt:lpstr>
      <vt:lpstr>Presentazione standard di PowerPoint</vt:lpstr>
      <vt:lpstr>Fusion proteins - identifying interactions.</vt:lpstr>
      <vt:lpstr>Presentazione standard di PowerPoint</vt:lpstr>
      <vt:lpstr>Presentazione standard di PowerPoint</vt:lpstr>
      <vt:lpstr>Difficulties when using biochemical approaches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Macromolecular Interactions</dc:title>
  <dc:creator>daniele sblattero</dc:creator>
  <cp:lastModifiedBy>SBLATTERO DANIELE</cp:lastModifiedBy>
  <cp:revision>104</cp:revision>
  <dcterms:created xsi:type="dcterms:W3CDTF">2016-04-26T07:59:00Z</dcterms:created>
  <dcterms:modified xsi:type="dcterms:W3CDTF">2024-05-17T15:02:20Z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6635852670744A928832D9E4F1767F71</vt:lpwstr>
  </property>
</Properties>
</file>