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336" r:id="rId3"/>
    <p:sldId id="337" r:id="rId4"/>
    <p:sldId id="338" r:id="rId5"/>
    <p:sldId id="340" r:id="rId6"/>
    <p:sldId id="284" r:id="rId7"/>
    <p:sldId id="285" r:id="rId8"/>
    <p:sldId id="286" r:id="rId9"/>
    <p:sldId id="287" r:id="rId10"/>
    <p:sldId id="307" r:id="rId11"/>
    <p:sldId id="309" r:id="rId12"/>
    <p:sldId id="335" r:id="rId13"/>
    <p:sldId id="334" r:id="rId14"/>
    <p:sldId id="333" r:id="rId15"/>
    <p:sldId id="328" r:id="rId16"/>
    <p:sldId id="302" r:id="rId17"/>
    <p:sldId id="305" r:id="rId18"/>
    <p:sldId id="304" r:id="rId19"/>
    <p:sldId id="306" r:id="rId20"/>
    <p:sldId id="341" r:id="rId21"/>
    <p:sldId id="310" r:id="rId22"/>
    <p:sldId id="312" r:id="rId23"/>
    <p:sldId id="311" r:id="rId24"/>
    <p:sldId id="331" r:id="rId25"/>
    <p:sldId id="343" r:id="rId26"/>
    <p:sldId id="342" r:id="rId27"/>
    <p:sldId id="308" r:id="rId28"/>
    <p:sldId id="290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DEEBF7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F4CC5-3290-4C3B-A11C-A864BA3A3D89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46319-4BFC-496D-BFF8-39388639342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4C3BCC1-4765-4E47-961E-1E5B45D96C85}" type="slidenum">
              <a:rPr lang="it-IT" altLang="it-IT"/>
              <a:t>16</a:t>
            </a:fld>
            <a:endParaRPr lang="it-IT" altLang="it-IT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0478319-87D0-B146-8956-7D41D20C0871}" type="slidenum">
              <a:rPr lang="en-US"/>
              <a:t>17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en-US">
              <a:cs typeface="MS PGothic" panose="020B060007020508020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13FB19E-9FCD-274B-8A5F-033E8DBDA33F}" type="slidenum">
              <a:rPr lang="en-US"/>
              <a:t>19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92D-E456-4298-9E79-FAA221ECD824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4B8E-8D76-4FA8-89FF-B82E43C61B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92D-E456-4298-9E79-FAA221ECD824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4B8E-8D76-4FA8-89FF-B82E43C61B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92D-E456-4298-9E79-FAA221ECD824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4B8E-8D76-4FA8-89FF-B82E43C61B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92D-E456-4298-9E79-FAA221ECD824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4B8E-8D76-4FA8-89FF-B82E43C61B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92D-E456-4298-9E79-FAA221ECD824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4B8E-8D76-4FA8-89FF-B82E43C61B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92D-E456-4298-9E79-FAA221ECD824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4B8E-8D76-4FA8-89FF-B82E43C61B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92D-E456-4298-9E79-FAA221ECD824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4B8E-8D76-4FA8-89FF-B82E43C61B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92D-E456-4298-9E79-FAA221ECD824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4B8E-8D76-4FA8-89FF-B82E43C61B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92D-E456-4298-9E79-FAA221ECD824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4B8E-8D76-4FA8-89FF-B82E43C61B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92D-E456-4298-9E79-FAA221ECD824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4B8E-8D76-4FA8-89FF-B82E43C61B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92D-E456-4298-9E79-FAA221ECD824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4B8E-8D76-4FA8-89FF-B82E43C61B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B92D-E456-4298-9E79-FAA221ECD824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84B8E-8D76-4FA8-89FF-B82E43C61BA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054" y="272926"/>
            <a:ext cx="8667623" cy="65850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6" b="9533"/>
          <a:stretch>
            <a:fillRect/>
          </a:stretch>
        </p:blipFill>
        <p:spPr bwMode="auto">
          <a:xfrm>
            <a:off x="2763592" y="3013992"/>
            <a:ext cx="2395146" cy="24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soni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3013992"/>
            <a:ext cx="2123638" cy="203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sonication b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175579"/>
            <a:ext cx="2123638" cy="212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243138" y="308626"/>
            <a:ext cx="5271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Bath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sonicators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 the sample from the energy source but require significantly more energy input than probe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sonicators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because the entire water bath is energized. </a:t>
            </a:r>
          </a:p>
          <a:p>
            <a:pPr algn="just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425189" y="3121785"/>
            <a:ext cx="6612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 probe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sonicator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in direct contact with the sample and thereby can impart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more concentrated energy to the sample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than bath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sonicators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However, the direct contact is problematic for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small volumes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as well as leading to sample cross-contamination and also contamination by erosion of the probe tip.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3" r="32253" b="9533"/>
          <a:stretch>
            <a:fillRect/>
          </a:stretch>
        </p:blipFill>
        <p:spPr bwMode="auto">
          <a:xfrm>
            <a:off x="2924890" y="308626"/>
            <a:ext cx="2072550" cy="21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6C2420-1A4A-8586-8DC5-98458D6E5F94}"/>
              </a:ext>
            </a:extLst>
          </p:cNvPr>
          <p:cNvSpPr txBox="1"/>
          <p:nvPr/>
        </p:nvSpPr>
        <p:spPr>
          <a:xfrm>
            <a:off x="227682" y="6005158"/>
            <a:ext cx="10549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probe and bath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sonicators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notoriously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unpredictable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over-heat samples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attempting to achieve a desired biological or chemical event.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025497" y="208052"/>
            <a:ext cx="789111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344B5C"/>
                </a:solidFill>
                <a:effectLst/>
                <a:cs typeface="Arial" panose="020B0604020202020204" pitchFamily="34" charset="0"/>
              </a:rPr>
              <a:t>Tip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344B5C"/>
                </a:solidFill>
                <a:effectLst/>
                <a:cs typeface="Arial" panose="020B0604020202020204" pitchFamily="34" charset="0"/>
              </a:rPr>
              <a:t> Depth /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344B5C"/>
                </a:solidFill>
                <a:effectLst/>
                <a:cs typeface="Arial" panose="020B0604020202020204" pitchFamily="34" charset="0"/>
              </a:rPr>
              <a:t>Foaming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344B5C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344B5C"/>
                </a:solidFill>
                <a:effectLst/>
                <a:cs typeface="Arial" panose="020B0604020202020204" pitchFamily="34" charset="0"/>
              </a:rPr>
              <a:t>Issue</a:t>
            </a:r>
            <a:endParaRPr kumimoji="0" lang="it-IT" altLang="it-IT" b="1" i="0" u="none" strike="noStrike" cap="none" normalizeH="0" baseline="0" dirty="0">
              <a:ln>
                <a:noFill/>
              </a:ln>
              <a:solidFill>
                <a:srgbClr val="344B5C"/>
              </a:solidFill>
              <a:effectLst/>
              <a:cs typeface="Arial" panose="020B0604020202020204" pitchFamily="34" charset="0"/>
            </a:endParaRPr>
          </a:p>
          <a:p>
            <a:pPr lvl="0"/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</a:t>
            </a:r>
            <a:endParaRPr lang="it-IT" altLang="it-IT" dirty="0">
              <a:cs typeface="Arial" panose="020B0604020202020204" pitchFamily="34" charset="0"/>
            </a:endParaRPr>
          </a:p>
          <a:p>
            <a:pPr lvl="0"/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P﻿robes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/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tips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must be </a:t>
            </a:r>
            <a:r>
              <a:rPr lang="it-IT" altLang="it-IT" b="1" dirty="0" err="1">
                <a:solidFill>
                  <a:srgbClr val="344B5C"/>
                </a:solidFill>
                <a:cs typeface="Arial" panose="020B0604020202020204" pitchFamily="34" charset="0"/>
              </a:rPr>
              <a:t>submerged</a:t>
            </a:r>
            <a:r>
              <a:rPr lang="it-IT" altLang="it-IT" b="1" dirty="0">
                <a:solidFill>
                  <a:srgbClr val="344B5C"/>
                </a:solidFill>
                <a:cs typeface="Arial" panose="020B0604020202020204" pitchFamily="34" charset="0"/>
              </a:rPr>
              <a:t> </a:t>
            </a:r>
            <a:r>
              <a:rPr lang="it-IT" altLang="it-IT" b="1" dirty="0" err="1">
                <a:solidFill>
                  <a:srgbClr val="344B5C"/>
                </a:solidFill>
                <a:cs typeface="Arial" panose="020B0604020202020204" pitchFamily="34" charset="0"/>
              </a:rPr>
              <a:t>properly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. </a:t>
            </a:r>
          </a:p>
          <a:p>
            <a:pPr lvl="0"/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I﻿f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the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tip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is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not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submerged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enough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the sample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will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foam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or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bubble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.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If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the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tip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is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too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deep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it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will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not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circulate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the sample 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effectively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. </a:t>
            </a:r>
          </a:p>
          <a:p>
            <a:pPr lvl="0"/>
            <a:endParaRPr lang="it-IT" altLang="it-IT" dirty="0">
              <a:solidFill>
                <a:srgbClr val="344B5C"/>
              </a:solidFill>
              <a:cs typeface="Arial" panose="020B0604020202020204" pitchFamily="34" charset="0"/>
            </a:endParaRPr>
          </a:p>
          <a:p>
            <a:pPr lvl="0"/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Both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conditions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will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end up with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poor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results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.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Foaming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often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occurs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with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samples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volumes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below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1ml.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Foaming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can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also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be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caused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when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the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amplitude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setting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is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344B5C"/>
                </a:solidFill>
                <a:cs typeface="Arial" panose="020B0604020202020204" pitchFamily="34" charset="0"/>
              </a:rPr>
              <a:t>too</a:t>
            </a:r>
            <a:r>
              <a:rPr lang="it-IT" altLang="it-IT" dirty="0">
                <a:solidFill>
                  <a:srgbClr val="344B5C"/>
                </a:solidFill>
                <a:cs typeface="Arial" panose="020B0604020202020204" pitchFamily="34" charset="0"/>
              </a:rPr>
              <a:t> high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344B5C"/>
                </a:solidFill>
                <a:effectLst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2" descr="http://www.news-medical.net/image.axd?picture=2014%2f12%2f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17" y="3484261"/>
            <a:ext cx="4918494" cy="297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onicator.com/images/a_q_tube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89" y="217726"/>
            <a:ext cx="3455385" cy="277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://www.sonicator.com/images/005_GrayBlockre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15" y="3805387"/>
            <a:ext cx="2113887" cy="26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75389" y="4293231"/>
            <a:ext cx="32313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44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options for </a:t>
            </a:r>
            <a:r>
              <a:rPr lang="en-US" sz="1600" b="1" dirty="0">
                <a:solidFill>
                  <a:srgbClr val="344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samples cool during sonication</a:t>
            </a:r>
            <a:r>
              <a:rPr lang="en-US" sz="1600" dirty="0">
                <a:solidFill>
                  <a:srgbClr val="344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600" dirty="0">
              <a:solidFill>
                <a:srgbClr val="344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44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pulse mode to reduce heat buildup.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44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samples on ice along with the pulse mode.</a:t>
            </a:r>
            <a:endParaRPr lang="en-US" sz="1600" b="0" i="0" dirty="0">
              <a:solidFill>
                <a:srgbClr val="344B5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2B011B-3FB9-1702-3A0C-D47ABEC91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208"/>
          <a:stretch/>
        </p:blipFill>
        <p:spPr>
          <a:xfrm>
            <a:off x="205421" y="590326"/>
            <a:ext cx="5930025" cy="194507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38E5E15-BB05-5417-195C-3D65092D4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65" t="36325" b="30999"/>
          <a:stretch/>
        </p:blipFill>
        <p:spPr>
          <a:xfrm>
            <a:off x="6852389" y="376534"/>
            <a:ext cx="5134190" cy="393151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8559F25-995F-1284-1391-9FB7BFF8D50D}"/>
              </a:ext>
            </a:extLst>
          </p:cNvPr>
          <p:cNvSpPr/>
          <p:nvPr/>
        </p:nvSpPr>
        <p:spPr>
          <a:xfrm>
            <a:off x="468087" y="3631711"/>
            <a:ext cx="117239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La qualità dell’anticorpo </a:t>
            </a:r>
            <a:r>
              <a:rPr lang="it-IT" sz="16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è fondamentale in questa fase</a:t>
            </a:r>
          </a:p>
          <a:p>
            <a:pPr marL="285750" indent="-285750">
              <a:buFontTx/>
              <a:buChar char="-"/>
            </a:pPr>
            <a:endParaRPr lang="it-IT" sz="16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 Deve </a:t>
            </a:r>
            <a:r>
              <a:rPr lang="it-IT" sz="16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riconoscere la proteina legata al DNA</a:t>
            </a:r>
          </a:p>
          <a:p>
            <a:r>
              <a:rPr lang="it-IT" sz="16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 Deve essere </a:t>
            </a:r>
            <a:r>
              <a:rPr lang="it-IT" sz="16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altamente specifico</a:t>
            </a:r>
          </a:p>
          <a:p>
            <a:pPr marL="285750" indent="-285750">
              <a:buFontTx/>
              <a:buChar char="-"/>
            </a:pPr>
            <a:endParaRPr lang="it-IT" sz="1600" b="1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Necessaria una </a:t>
            </a:r>
            <a:r>
              <a:rPr lang="it-IT" sz="16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16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-taratura per ridurre il legame aspecifico</a:t>
            </a:r>
          </a:p>
          <a:p>
            <a:pPr marL="285750" indent="-285750">
              <a:buFontTx/>
              <a:buChar char="-"/>
            </a:pPr>
            <a:endParaRPr lang="it-IT" sz="16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16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Gli immunocomplessi sono poi precipitati con </a:t>
            </a:r>
            <a:r>
              <a:rPr lang="it-IT" sz="1600" b="1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Prot</a:t>
            </a:r>
            <a:r>
              <a:rPr lang="it-IT" sz="16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G/A </a:t>
            </a:r>
            <a:r>
              <a:rPr lang="it-IT" sz="1600" b="1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Sepharose</a:t>
            </a:r>
            <a:r>
              <a:rPr lang="it-I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it-IT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it-I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beads</a:t>
            </a:r>
            <a:r>
              <a:rPr lang="it-IT" sz="16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6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(lega la regione </a:t>
            </a:r>
            <a:r>
              <a:rPr lang="it-IT" sz="16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it-IT" sz="16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dell’anticorpo)</a:t>
            </a:r>
          </a:p>
          <a:p>
            <a:endParaRPr lang="it-IT" sz="16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 lavaggi stringenti riducono il background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90A00F7-9C68-FB4F-8D65-F7AAA8CA65C5}"/>
              </a:ext>
            </a:extLst>
          </p:cNvPr>
          <p:cNvSpPr/>
          <p:nvPr/>
        </p:nvSpPr>
        <p:spPr>
          <a:xfrm>
            <a:off x="6948390" y="3429000"/>
            <a:ext cx="833377" cy="67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D796A8D-FAD7-A4AC-1768-18C3AA7CE6E1}"/>
              </a:ext>
            </a:extLst>
          </p:cNvPr>
          <p:cNvSpPr/>
          <p:nvPr/>
        </p:nvSpPr>
        <p:spPr>
          <a:xfrm>
            <a:off x="10428451" y="376534"/>
            <a:ext cx="1232506" cy="1603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83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692EB0C-4A89-3F39-1C22-24908BDAE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93" b="18802"/>
          <a:stretch/>
        </p:blipFill>
        <p:spPr>
          <a:xfrm>
            <a:off x="498368" y="358607"/>
            <a:ext cx="9663824" cy="350638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BF54FE-9002-CB1E-C270-AF46BE8F5529}"/>
              </a:ext>
            </a:extLst>
          </p:cNvPr>
          <p:cNvSpPr txBox="1"/>
          <p:nvPr/>
        </p:nvSpPr>
        <p:spPr>
          <a:xfrm>
            <a:off x="947216" y="4341898"/>
            <a:ext cx="921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Reverse cross linking     	 =  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Incubation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65 °C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RNA and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digestion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  	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RNAseA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proteinase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purirication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  		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Phenol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chloroform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EtOh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DNA Analysis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184FE19-26F7-328F-8F59-E64F32308308}"/>
              </a:ext>
            </a:extLst>
          </p:cNvPr>
          <p:cNvSpPr/>
          <p:nvPr/>
        </p:nvSpPr>
        <p:spPr>
          <a:xfrm>
            <a:off x="9178196" y="358607"/>
            <a:ext cx="1232506" cy="1197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34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714E8FD-8E5B-4ACC-6B2F-98DE053D9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1" y="202798"/>
            <a:ext cx="4774278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212DFB8-C5B1-9D4E-F3CF-1141450C08EA}"/>
              </a:ext>
            </a:extLst>
          </p:cNvPr>
          <p:cNvSpPr/>
          <p:nvPr/>
        </p:nvSpPr>
        <p:spPr>
          <a:xfrm>
            <a:off x="5310454" y="1416754"/>
            <a:ext cx="664587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DNA-binding proteins are </a:t>
            </a:r>
            <a:r>
              <a:rPr lang="en-US" sz="1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crosslinked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DNA with formaldehyde in vivo.</a:t>
            </a:r>
          </a:p>
          <a:p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 the chromatin. Shear DNA along with bound proteins into small fragments.</a:t>
            </a:r>
          </a:p>
          <a:p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 antibodies specific to the DNA-binding protein to isolate the complex by precipitation. Reverse the cross-linking to release the DNA and digest the proteins.</a:t>
            </a:r>
          </a:p>
          <a:p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PCR to amplify specific DNA sequences to see if they were precipitated with the antibody.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37D41B1-7CED-3153-891F-7F6583FF02E5}"/>
              </a:ext>
            </a:extLst>
          </p:cNvPr>
          <p:cNvSpPr/>
          <p:nvPr/>
        </p:nvSpPr>
        <p:spPr>
          <a:xfrm>
            <a:off x="235671" y="5653628"/>
            <a:ext cx="11518605" cy="780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041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302" y="1734008"/>
            <a:ext cx="7605395" cy="447548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643F84C3-7739-42DD-D4DF-D4B34779DC88}"/>
              </a:ext>
            </a:extLst>
          </p:cNvPr>
          <p:cNvSpPr/>
          <p:nvPr/>
        </p:nvSpPr>
        <p:spPr>
          <a:xfrm>
            <a:off x="2420404" y="3429000"/>
            <a:ext cx="3226252" cy="2707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 Box 5"/>
          <p:cNvSpPr txBox="1"/>
          <p:nvPr/>
        </p:nvSpPr>
        <p:spPr>
          <a:xfrm>
            <a:off x="391795" y="210820"/>
            <a:ext cx="111804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If we have the “right” antibody, we can extract (“</a:t>
            </a:r>
            <a:r>
              <a:rPr lang="en-US" altLang="it-IT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immunoprecipitate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”) from living cells the protein of interest bound to the DNA</a:t>
            </a:r>
            <a:endParaRPr lang="en-US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And - we can try to 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identify which were the DNA regions bound by the protein</a:t>
            </a:r>
            <a:endParaRPr lang="en-US"/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D7EEF5BD-4157-6A3E-AEE3-181A5B27BA64}"/>
              </a:ext>
            </a:extLst>
          </p:cNvPr>
          <p:cNvSpPr/>
          <p:nvPr/>
        </p:nvSpPr>
        <p:spPr>
          <a:xfrm rot="16200000">
            <a:off x="6575390" y="5432154"/>
            <a:ext cx="1065229" cy="66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948DE8C-C51D-799D-B0EE-1A1B4FC50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13" r="55278"/>
          <a:stretch/>
        </p:blipFill>
        <p:spPr>
          <a:xfrm>
            <a:off x="806727" y="3098766"/>
            <a:ext cx="4372944" cy="3583982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1142148" y="3246382"/>
            <a:ext cx="2087245" cy="11182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806727" y="4472128"/>
            <a:ext cx="2442133" cy="21697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3354190" y="4472128"/>
            <a:ext cx="1997461" cy="206166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3422732" y="3246382"/>
            <a:ext cx="1756939" cy="11182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/>
              <a:t>“</a:t>
            </a:r>
            <a:r>
              <a:rPr lang="en-US" altLang="it-IT" dirty="0" err="1"/>
              <a:t>Ch</a:t>
            </a:r>
            <a:r>
              <a:rPr lang="en-US" altLang="it-IT" b="1" dirty="0" err="1"/>
              <a:t>IP</a:t>
            </a:r>
            <a:r>
              <a:rPr lang="en-US" altLang="it-IT" dirty="0"/>
              <a:t>”</a:t>
            </a:r>
          </a:p>
        </p:txBody>
      </p:sp>
      <p:pic>
        <p:nvPicPr>
          <p:cNvPr id="142341" name="Picture 1029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5" y="415290"/>
            <a:ext cx="4813935" cy="602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6" y="1224768"/>
            <a:ext cx="9045575" cy="160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9448802" y="2471226"/>
            <a:ext cx="6489" cy="45034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grpSp>
        <p:nvGrpSpPr>
          <p:cNvPr id="3076" name="Group 17"/>
          <p:cNvGrpSpPr/>
          <p:nvPr/>
        </p:nvGrpSpPr>
        <p:grpSpPr bwMode="auto">
          <a:xfrm>
            <a:off x="8548626" y="3510938"/>
            <a:ext cx="809625" cy="328612"/>
            <a:chOff x="6217865" y="2959944"/>
            <a:chExt cx="809921" cy="330128"/>
          </a:xfrm>
        </p:grpSpPr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6235333" y="2959944"/>
              <a:ext cx="792453" cy="177025"/>
            </a:xfrm>
            <a:custGeom>
              <a:avLst/>
              <a:gdLst>
                <a:gd name="T0" fmla="*/ 0 w 792535"/>
                <a:gd name="T1" fmla="*/ 57063 h 177728"/>
                <a:gd name="T2" fmla="*/ 85928 w 792535"/>
                <a:gd name="T3" fmla="*/ 9511 h 177728"/>
                <a:gd name="T4" fmla="*/ 124119 w 792535"/>
                <a:gd name="T5" fmla="*/ 0 h 177728"/>
                <a:gd name="T6" fmla="*/ 286428 w 792535"/>
                <a:gd name="T7" fmla="*/ 9511 h 177728"/>
                <a:gd name="T8" fmla="*/ 315071 w 792535"/>
                <a:gd name="T9" fmla="*/ 19021 h 177728"/>
                <a:gd name="T10" fmla="*/ 334167 w 792535"/>
                <a:gd name="T11" fmla="*/ 38042 h 177728"/>
                <a:gd name="T12" fmla="*/ 362809 w 792535"/>
                <a:gd name="T13" fmla="*/ 57063 h 177728"/>
                <a:gd name="T14" fmla="*/ 381905 w 792535"/>
                <a:gd name="T15" fmla="*/ 76084 h 177728"/>
                <a:gd name="T16" fmla="*/ 410549 w 792535"/>
                <a:gd name="T17" fmla="*/ 95104 h 177728"/>
                <a:gd name="T18" fmla="*/ 429644 w 792535"/>
                <a:gd name="T19" fmla="*/ 114126 h 177728"/>
                <a:gd name="T20" fmla="*/ 458287 w 792535"/>
                <a:gd name="T21" fmla="*/ 123636 h 177728"/>
                <a:gd name="T22" fmla="*/ 582406 w 792535"/>
                <a:gd name="T23" fmla="*/ 171188 h 177728"/>
                <a:gd name="T24" fmla="*/ 668334 w 792535"/>
                <a:gd name="T25" fmla="*/ 152168 h 177728"/>
                <a:gd name="T26" fmla="*/ 696977 w 792535"/>
                <a:gd name="T27" fmla="*/ 133146 h 177728"/>
                <a:gd name="T28" fmla="*/ 725620 w 792535"/>
                <a:gd name="T29" fmla="*/ 104616 h 177728"/>
                <a:gd name="T30" fmla="*/ 754263 w 792535"/>
                <a:gd name="T31" fmla="*/ 95104 h 177728"/>
                <a:gd name="T32" fmla="*/ 792453 w 792535"/>
                <a:gd name="T33" fmla="*/ 66574 h 1777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2535"/>
                <a:gd name="T52" fmla="*/ 0 h 177728"/>
                <a:gd name="T53" fmla="*/ 792535 w 792535"/>
                <a:gd name="T54" fmla="*/ 177728 h 1777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2535" h="177728">
                  <a:moveTo>
                    <a:pt x="0" y="57290"/>
                  </a:moveTo>
                  <a:cubicBezTo>
                    <a:pt x="51299" y="23092"/>
                    <a:pt x="41818" y="22154"/>
                    <a:pt x="85937" y="9549"/>
                  </a:cubicBezTo>
                  <a:cubicBezTo>
                    <a:pt x="98556" y="5944"/>
                    <a:pt x="111400" y="3183"/>
                    <a:pt x="124132" y="0"/>
                  </a:cubicBezTo>
                  <a:cubicBezTo>
                    <a:pt x="178241" y="3183"/>
                    <a:pt x="232525" y="4156"/>
                    <a:pt x="286458" y="9549"/>
                  </a:cubicBezTo>
                  <a:cubicBezTo>
                    <a:pt x="296473" y="10551"/>
                    <a:pt x="306473" y="13919"/>
                    <a:pt x="315104" y="19097"/>
                  </a:cubicBezTo>
                  <a:cubicBezTo>
                    <a:pt x="322824" y="23728"/>
                    <a:pt x="327172" y="32569"/>
                    <a:pt x="334202" y="38193"/>
                  </a:cubicBezTo>
                  <a:cubicBezTo>
                    <a:pt x="343163" y="45362"/>
                    <a:pt x="353886" y="50121"/>
                    <a:pt x="362847" y="57290"/>
                  </a:cubicBezTo>
                  <a:cubicBezTo>
                    <a:pt x="369877" y="62914"/>
                    <a:pt x="374915" y="70763"/>
                    <a:pt x="381945" y="76386"/>
                  </a:cubicBezTo>
                  <a:cubicBezTo>
                    <a:pt x="390906" y="83555"/>
                    <a:pt x="401630" y="88313"/>
                    <a:pt x="410591" y="95482"/>
                  </a:cubicBezTo>
                  <a:cubicBezTo>
                    <a:pt x="417621" y="101106"/>
                    <a:pt x="421968" y="109947"/>
                    <a:pt x="429688" y="114579"/>
                  </a:cubicBezTo>
                  <a:cubicBezTo>
                    <a:pt x="438319" y="119757"/>
                    <a:pt x="449535" y="119239"/>
                    <a:pt x="458334" y="124127"/>
                  </a:cubicBezTo>
                  <a:cubicBezTo>
                    <a:pt x="554819" y="177728"/>
                    <a:pt x="472834" y="156207"/>
                    <a:pt x="582466" y="171868"/>
                  </a:cubicBezTo>
                  <a:cubicBezTo>
                    <a:pt x="604467" y="168201"/>
                    <a:pt x="644898" y="164524"/>
                    <a:pt x="668403" y="152772"/>
                  </a:cubicBezTo>
                  <a:cubicBezTo>
                    <a:pt x="678668" y="147640"/>
                    <a:pt x="688233" y="141022"/>
                    <a:pt x="697049" y="133675"/>
                  </a:cubicBezTo>
                  <a:cubicBezTo>
                    <a:pt x="707423" y="125031"/>
                    <a:pt x="714459" y="112521"/>
                    <a:pt x="725695" y="105031"/>
                  </a:cubicBezTo>
                  <a:cubicBezTo>
                    <a:pt x="734070" y="99448"/>
                    <a:pt x="745338" y="99983"/>
                    <a:pt x="754341" y="95482"/>
                  </a:cubicBezTo>
                  <a:cubicBezTo>
                    <a:pt x="775937" y="84684"/>
                    <a:pt x="779106" y="80267"/>
                    <a:pt x="792535" y="66838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latin typeface="Calibri" panose="020F0502020204030204" charset="0"/>
                <a:cs typeface="MS PGothic" panose="020B0600070205080204" charset="-128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6217865" y="3113047"/>
              <a:ext cx="792452" cy="177025"/>
            </a:xfrm>
            <a:custGeom>
              <a:avLst/>
              <a:gdLst>
                <a:gd name="T0" fmla="*/ 0 w 792535"/>
                <a:gd name="T1" fmla="*/ 57063 h 177728"/>
                <a:gd name="T2" fmla="*/ 85928 w 792535"/>
                <a:gd name="T3" fmla="*/ 9511 h 177728"/>
                <a:gd name="T4" fmla="*/ 124119 w 792535"/>
                <a:gd name="T5" fmla="*/ 0 h 177728"/>
                <a:gd name="T6" fmla="*/ 286428 w 792535"/>
                <a:gd name="T7" fmla="*/ 9511 h 177728"/>
                <a:gd name="T8" fmla="*/ 315071 w 792535"/>
                <a:gd name="T9" fmla="*/ 19021 h 177728"/>
                <a:gd name="T10" fmla="*/ 334167 w 792535"/>
                <a:gd name="T11" fmla="*/ 38042 h 177728"/>
                <a:gd name="T12" fmla="*/ 362809 w 792535"/>
                <a:gd name="T13" fmla="*/ 57063 h 177728"/>
                <a:gd name="T14" fmla="*/ 381905 w 792535"/>
                <a:gd name="T15" fmla="*/ 76084 h 177728"/>
                <a:gd name="T16" fmla="*/ 410548 w 792535"/>
                <a:gd name="T17" fmla="*/ 95104 h 177728"/>
                <a:gd name="T18" fmla="*/ 429643 w 792535"/>
                <a:gd name="T19" fmla="*/ 114126 h 177728"/>
                <a:gd name="T20" fmla="*/ 458286 w 792535"/>
                <a:gd name="T21" fmla="*/ 123636 h 177728"/>
                <a:gd name="T22" fmla="*/ 582405 w 792535"/>
                <a:gd name="T23" fmla="*/ 171188 h 177728"/>
                <a:gd name="T24" fmla="*/ 668333 w 792535"/>
                <a:gd name="T25" fmla="*/ 152168 h 177728"/>
                <a:gd name="T26" fmla="*/ 696976 w 792535"/>
                <a:gd name="T27" fmla="*/ 133146 h 177728"/>
                <a:gd name="T28" fmla="*/ 725619 w 792535"/>
                <a:gd name="T29" fmla="*/ 104616 h 177728"/>
                <a:gd name="T30" fmla="*/ 754262 w 792535"/>
                <a:gd name="T31" fmla="*/ 95104 h 177728"/>
                <a:gd name="T32" fmla="*/ 792452 w 792535"/>
                <a:gd name="T33" fmla="*/ 66574 h 1777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2535"/>
                <a:gd name="T52" fmla="*/ 0 h 177728"/>
                <a:gd name="T53" fmla="*/ 792535 w 792535"/>
                <a:gd name="T54" fmla="*/ 177728 h 1777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2535" h="177728">
                  <a:moveTo>
                    <a:pt x="0" y="57290"/>
                  </a:moveTo>
                  <a:cubicBezTo>
                    <a:pt x="51299" y="23092"/>
                    <a:pt x="41818" y="22154"/>
                    <a:pt x="85937" y="9549"/>
                  </a:cubicBezTo>
                  <a:cubicBezTo>
                    <a:pt x="98556" y="5944"/>
                    <a:pt x="111400" y="3183"/>
                    <a:pt x="124132" y="0"/>
                  </a:cubicBezTo>
                  <a:cubicBezTo>
                    <a:pt x="178241" y="3183"/>
                    <a:pt x="232525" y="4156"/>
                    <a:pt x="286458" y="9549"/>
                  </a:cubicBezTo>
                  <a:cubicBezTo>
                    <a:pt x="296473" y="10551"/>
                    <a:pt x="306473" y="13919"/>
                    <a:pt x="315104" y="19097"/>
                  </a:cubicBezTo>
                  <a:cubicBezTo>
                    <a:pt x="322824" y="23728"/>
                    <a:pt x="327172" y="32569"/>
                    <a:pt x="334202" y="38193"/>
                  </a:cubicBezTo>
                  <a:cubicBezTo>
                    <a:pt x="343163" y="45362"/>
                    <a:pt x="353886" y="50121"/>
                    <a:pt x="362847" y="57290"/>
                  </a:cubicBezTo>
                  <a:cubicBezTo>
                    <a:pt x="369877" y="62914"/>
                    <a:pt x="374915" y="70763"/>
                    <a:pt x="381945" y="76386"/>
                  </a:cubicBezTo>
                  <a:cubicBezTo>
                    <a:pt x="390906" y="83555"/>
                    <a:pt x="401630" y="88313"/>
                    <a:pt x="410591" y="95482"/>
                  </a:cubicBezTo>
                  <a:cubicBezTo>
                    <a:pt x="417621" y="101106"/>
                    <a:pt x="421968" y="109947"/>
                    <a:pt x="429688" y="114579"/>
                  </a:cubicBezTo>
                  <a:cubicBezTo>
                    <a:pt x="438319" y="119757"/>
                    <a:pt x="449535" y="119239"/>
                    <a:pt x="458334" y="124127"/>
                  </a:cubicBezTo>
                  <a:cubicBezTo>
                    <a:pt x="554819" y="177728"/>
                    <a:pt x="472834" y="156207"/>
                    <a:pt x="582466" y="171868"/>
                  </a:cubicBezTo>
                  <a:cubicBezTo>
                    <a:pt x="604467" y="168201"/>
                    <a:pt x="644898" y="164524"/>
                    <a:pt x="668403" y="152772"/>
                  </a:cubicBezTo>
                  <a:cubicBezTo>
                    <a:pt x="678668" y="147640"/>
                    <a:pt x="688233" y="141022"/>
                    <a:pt x="697049" y="133675"/>
                  </a:cubicBezTo>
                  <a:cubicBezTo>
                    <a:pt x="707423" y="125031"/>
                    <a:pt x="714459" y="112521"/>
                    <a:pt x="725695" y="105031"/>
                  </a:cubicBezTo>
                  <a:cubicBezTo>
                    <a:pt x="734070" y="99448"/>
                    <a:pt x="745338" y="99983"/>
                    <a:pt x="754341" y="95482"/>
                  </a:cubicBezTo>
                  <a:cubicBezTo>
                    <a:pt x="775937" y="84684"/>
                    <a:pt x="779106" y="80267"/>
                    <a:pt x="792535" y="66838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latin typeface="Calibri" panose="020F0502020204030204" charset="0"/>
                <a:cs typeface="MS PGothic" panose="020B0600070205080204" charset="-128"/>
              </a:endParaRPr>
            </a:p>
          </p:txBody>
        </p:sp>
        <p:cxnSp>
          <p:nvCxnSpPr>
            <p:cNvPr id="10" name="Straight Connector 9"/>
            <p:cNvCxnSpPr>
              <a:cxnSpLocks noChangeShapeType="1"/>
              <a:stCxn id="7" idx="2"/>
              <a:endCxn id="8" idx="2"/>
            </p:cNvCxnSpPr>
            <p:nvPr/>
          </p:nvCxnSpPr>
          <p:spPr bwMode="auto">
            <a:xfrm flipH="1">
              <a:off x="6341735" y="2959944"/>
              <a:ext cx="17468" cy="1531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2" name="Straight Connector 11"/>
            <p:cNvCxnSpPr>
              <a:cxnSpLocks noChangeShapeType="1"/>
              <a:stCxn id="7" idx="3"/>
              <a:endCxn id="8" idx="3"/>
            </p:cNvCxnSpPr>
            <p:nvPr/>
          </p:nvCxnSpPr>
          <p:spPr bwMode="auto">
            <a:xfrm flipH="1">
              <a:off x="6503719" y="2969513"/>
              <a:ext cx="17468" cy="1531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5" name="Straight Connector 14"/>
            <p:cNvCxnSpPr>
              <a:cxnSpLocks noChangeShapeType="1"/>
              <a:stCxn id="7" idx="10"/>
              <a:endCxn id="8" idx="8"/>
            </p:cNvCxnSpPr>
            <p:nvPr/>
          </p:nvCxnSpPr>
          <p:spPr bwMode="auto">
            <a:xfrm flipH="1">
              <a:off x="6629177" y="3084340"/>
              <a:ext cx="65112" cy="12280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7" name="Straight Connector 16"/>
            <p:cNvCxnSpPr>
              <a:cxnSpLocks noChangeShapeType="1"/>
              <a:stCxn id="7" idx="11"/>
              <a:endCxn id="8" idx="11"/>
            </p:cNvCxnSpPr>
            <p:nvPr/>
          </p:nvCxnSpPr>
          <p:spPr bwMode="auto">
            <a:xfrm flipH="1">
              <a:off x="6800690" y="3132185"/>
              <a:ext cx="17469" cy="1515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grpSp>
        <p:nvGrpSpPr>
          <p:cNvPr id="3083" name="Group 18"/>
          <p:cNvGrpSpPr/>
          <p:nvPr/>
        </p:nvGrpSpPr>
        <p:grpSpPr bwMode="auto">
          <a:xfrm>
            <a:off x="9044128" y="3953850"/>
            <a:ext cx="809625" cy="330200"/>
            <a:chOff x="6217865" y="2959944"/>
            <a:chExt cx="809921" cy="330128"/>
          </a:xfrm>
        </p:grpSpPr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6235334" y="2959944"/>
              <a:ext cx="792452" cy="177761"/>
            </a:xfrm>
            <a:custGeom>
              <a:avLst/>
              <a:gdLst>
                <a:gd name="T0" fmla="*/ 0 w 792535"/>
                <a:gd name="T1" fmla="*/ 57301 h 177728"/>
                <a:gd name="T2" fmla="*/ 85928 w 792535"/>
                <a:gd name="T3" fmla="*/ 9551 h 177728"/>
                <a:gd name="T4" fmla="*/ 124119 w 792535"/>
                <a:gd name="T5" fmla="*/ 0 h 177728"/>
                <a:gd name="T6" fmla="*/ 286428 w 792535"/>
                <a:gd name="T7" fmla="*/ 9551 h 177728"/>
                <a:gd name="T8" fmla="*/ 315071 w 792535"/>
                <a:gd name="T9" fmla="*/ 19101 h 177728"/>
                <a:gd name="T10" fmla="*/ 334167 w 792535"/>
                <a:gd name="T11" fmla="*/ 38200 h 177728"/>
                <a:gd name="T12" fmla="*/ 362809 w 792535"/>
                <a:gd name="T13" fmla="*/ 57301 h 177728"/>
                <a:gd name="T14" fmla="*/ 381905 w 792535"/>
                <a:gd name="T15" fmla="*/ 76400 h 177728"/>
                <a:gd name="T16" fmla="*/ 410548 w 792535"/>
                <a:gd name="T17" fmla="*/ 95500 h 177728"/>
                <a:gd name="T18" fmla="*/ 429643 w 792535"/>
                <a:gd name="T19" fmla="*/ 114600 h 177728"/>
                <a:gd name="T20" fmla="*/ 458286 w 792535"/>
                <a:gd name="T21" fmla="*/ 124150 h 177728"/>
                <a:gd name="T22" fmla="*/ 582405 w 792535"/>
                <a:gd name="T23" fmla="*/ 171900 h 177728"/>
                <a:gd name="T24" fmla="*/ 668333 w 792535"/>
                <a:gd name="T25" fmla="*/ 152800 h 177728"/>
                <a:gd name="T26" fmla="*/ 696976 w 792535"/>
                <a:gd name="T27" fmla="*/ 133700 h 177728"/>
                <a:gd name="T28" fmla="*/ 725619 w 792535"/>
                <a:gd name="T29" fmla="*/ 105050 h 177728"/>
                <a:gd name="T30" fmla="*/ 754262 w 792535"/>
                <a:gd name="T31" fmla="*/ 95500 h 177728"/>
                <a:gd name="T32" fmla="*/ 792452 w 792535"/>
                <a:gd name="T33" fmla="*/ 66850 h 1777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2535"/>
                <a:gd name="T52" fmla="*/ 0 h 177728"/>
                <a:gd name="T53" fmla="*/ 792535 w 792535"/>
                <a:gd name="T54" fmla="*/ 177728 h 1777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2535" h="177728">
                  <a:moveTo>
                    <a:pt x="0" y="57290"/>
                  </a:moveTo>
                  <a:cubicBezTo>
                    <a:pt x="51299" y="23092"/>
                    <a:pt x="41818" y="22154"/>
                    <a:pt x="85937" y="9549"/>
                  </a:cubicBezTo>
                  <a:cubicBezTo>
                    <a:pt x="98556" y="5944"/>
                    <a:pt x="111400" y="3183"/>
                    <a:pt x="124132" y="0"/>
                  </a:cubicBezTo>
                  <a:cubicBezTo>
                    <a:pt x="178241" y="3183"/>
                    <a:pt x="232525" y="4156"/>
                    <a:pt x="286458" y="9549"/>
                  </a:cubicBezTo>
                  <a:cubicBezTo>
                    <a:pt x="296473" y="10551"/>
                    <a:pt x="306473" y="13919"/>
                    <a:pt x="315104" y="19097"/>
                  </a:cubicBezTo>
                  <a:cubicBezTo>
                    <a:pt x="322824" y="23728"/>
                    <a:pt x="327172" y="32569"/>
                    <a:pt x="334202" y="38193"/>
                  </a:cubicBezTo>
                  <a:cubicBezTo>
                    <a:pt x="343163" y="45362"/>
                    <a:pt x="353886" y="50121"/>
                    <a:pt x="362847" y="57290"/>
                  </a:cubicBezTo>
                  <a:cubicBezTo>
                    <a:pt x="369877" y="62914"/>
                    <a:pt x="374915" y="70763"/>
                    <a:pt x="381945" y="76386"/>
                  </a:cubicBezTo>
                  <a:cubicBezTo>
                    <a:pt x="390906" y="83555"/>
                    <a:pt x="401630" y="88313"/>
                    <a:pt x="410591" y="95482"/>
                  </a:cubicBezTo>
                  <a:cubicBezTo>
                    <a:pt x="417621" y="101106"/>
                    <a:pt x="421968" y="109947"/>
                    <a:pt x="429688" y="114579"/>
                  </a:cubicBezTo>
                  <a:cubicBezTo>
                    <a:pt x="438319" y="119757"/>
                    <a:pt x="449535" y="119239"/>
                    <a:pt x="458334" y="124127"/>
                  </a:cubicBezTo>
                  <a:cubicBezTo>
                    <a:pt x="554819" y="177728"/>
                    <a:pt x="472834" y="156207"/>
                    <a:pt x="582466" y="171868"/>
                  </a:cubicBezTo>
                  <a:cubicBezTo>
                    <a:pt x="604467" y="168201"/>
                    <a:pt x="644898" y="164524"/>
                    <a:pt x="668403" y="152772"/>
                  </a:cubicBezTo>
                  <a:cubicBezTo>
                    <a:pt x="678668" y="147640"/>
                    <a:pt x="688233" y="141022"/>
                    <a:pt x="697049" y="133675"/>
                  </a:cubicBezTo>
                  <a:cubicBezTo>
                    <a:pt x="707423" y="125031"/>
                    <a:pt x="714459" y="112521"/>
                    <a:pt x="725695" y="105031"/>
                  </a:cubicBezTo>
                  <a:cubicBezTo>
                    <a:pt x="734070" y="99448"/>
                    <a:pt x="745338" y="99983"/>
                    <a:pt x="754341" y="95482"/>
                  </a:cubicBezTo>
                  <a:cubicBezTo>
                    <a:pt x="775937" y="84684"/>
                    <a:pt x="779106" y="80267"/>
                    <a:pt x="792535" y="66838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latin typeface="Calibri" panose="020F0502020204030204" charset="0"/>
                <a:cs typeface="MS PGothic" panose="020B0600070205080204" charset="-128"/>
              </a:endParaRPr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6217865" y="3112311"/>
              <a:ext cx="792453" cy="177761"/>
            </a:xfrm>
            <a:custGeom>
              <a:avLst/>
              <a:gdLst>
                <a:gd name="T0" fmla="*/ 0 w 792535"/>
                <a:gd name="T1" fmla="*/ 57301 h 177728"/>
                <a:gd name="T2" fmla="*/ 85928 w 792535"/>
                <a:gd name="T3" fmla="*/ 9551 h 177728"/>
                <a:gd name="T4" fmla="*/ 124119 w 792535"/>
                <a:gd name="T5" fmla="*/ 0 h 177728"/>
                <a:gd name="T6" fmla="*/ 286428 w 792535"/>
                <a:gd name="T7" fmla="*/ 9551 h 177728"/>
                <a:gd name="T8" fmla="*/ 315071 w 792535"/>
                <a:gd name="T9" fmla="*/ 19101 h 177728"/>
                <a:gd name="T10" fmla="*/ 334167 w 792535"/>
                <a:gd name="T11" fmla="*/ 38200 h 177728"/>
                <a:gd name="T12" fmla="*/ 362809 w 792535"/>
                <a:gd name="T13" fmla="*/ 57301 h 177728"/>
                <a:gd name="T14" fmla="*/ 381905 w 792535"/>
                <a:gd name="T15" fmla="*/ 76400 h 177728"/>
                <a:gd name="T16" fmla="*/ 410549 w 792535"/>
                <a:gd name="T17" fmla="*/ 95500 h 177728"/>
                <a:gd name="T18" fmla="*/ 429644 w 792535"/>
                <a:gd name="T19" fmla="*/ 114600 h 177728"/>
                <a:gd name="T20" fmla="*/ 458287 w 792535"/>
                <a:gd name="T21" fmla="*/ 124150 h 177728"/>
                <a:gd name="T22" fmla="*/ 582406 w 792535"/>
                <a:gd name="T23" fmla="*/ 171900 h 177728"/>
                <a:gd name="T24" fmla="*/ 668334 w 792535"/>
                <a:gd name="T25" fmla="*/ 152800 h 177728"/>
                <a:gd name="T26" fmla="*/ 696977 w 792535"/>
                <a:gd name="T27" fmla="*/ 133700 h 177728"/>
                <a:gd name="T28" fmla="*/ 725620 w 792535"/>
                <a:gd name="T29" fmla="*/ 105050 h 177728"/>
                <a:gd name="T30" fmla="*/ 754263 w 792535"/>
                <a:gd name="T31" fmla="*/ 95500 h 177728"/>
                <a:gd name="T32" fmla="*/ 792453 w 792535"/>
                <a:gd name="T33" fmla="*/ 66850 h 1777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2535"/>
                <a:gd name="T52" fmla="*/ 0 h 177728"/>
                <a:gd name="T53" fmla="*/ 792535 w 792535"/>
                <a:gd name="T54" fmla="*/ 177728 h 1777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2535" h="177728">
                  <a:moveTo>
                    <a:pt x="0" y="57290"/>
                  </a:moveTo>
                  <a:cubicBezTo>
                    <a:pt x="51299" y="23092"/>
                    <a:pt x="41818" y="22154"/>
                    <a:pt x="85937" y="9549"/>
                  </a:cubicBezTo>
                  <a:cubicBezTo>
                    <a:pt x="98556" y="5944"/>
                    <a:pt x="111400" y="3183"/>
                    <a:pt x="124132" y="0"/>
                  </a:cubicBezTo>
                  <a:cubicBezTo>
                    <a:pt x="178241" y="3183"/>
                    <a:pt x="232525" y="4156"/>
                    <a:pt x="286458" y="9549"/>
                  </a:cubicBezTo>
                  <a:cubicBezTo>
                    <a:pt x="296473" y="10551"/>
                    <a:pt x="306473" y="13919"/>
                    <a:pt x="315104" y="19097"/>
                  </a:cubicBezTo>
                  <a:cubicBezTo>
                    <a:pt x="322824" y="23728"/>
                    <a:pt x="327172" y="32569"/>
                    <a:pt x="334202" y="38193"/>
                  </a:cubicBezTo>
                  <a:cubicBezTo>
                    <a:pt x="343163" y="45362"/>
                    <a:pt x="353886" y="50121"/>
                    <a:pt x="362847" y="57290"/>
                  </a:cubicBezTo>
                  <a:cubicBezTo>
                    <a:pt x="369877" y="62914"/>
                    <a:pt x="374915" y="70763"/>
                    <a:pt x="381945" y="76386"/>
                  </a:cubicBezTo>
                  <a:cubicBezTo>
                    <a:pt x="390906" y="83555"/>
                    <a:pt x="401630" y="88313"/>
                    <a:pt x="410591" y="95482"/>
                  </a:cubicBezTo>
                  <a:cubicBezTo>
                    <a:pt x="417621" y="101106"/>
                    <a:pt x="421968" y="109947"/>
                    <a:pt x="429688" y="114579"/>
                  </a:cubicBezTo>
                  <a:cubicBezTo>
                    <a:pt x="438319" y="119757"/>
                    <a:pt x="449535" y="119239"/>
                    <a:pt x="458334" y="124127"/>
                  </a:cubicBezTo>
                  <a:cubicBezTo>
                    <a:pt x="554819" y="177728"/>
                    <a:pt x="472834" y="156207"/>
                    <a:pt x="582466" y="171868"/>
                  </a:cubicBezTo>
                  <a:cubicBezTo>
                    <a:pt x="604467" y="168201"/>
                    <a:pt x="644898" y="164524"/>
                    <a:pt x="668403" y="152772"/>
                  </a:cubicBezTo>
                  <a:cubicBezTo>
                    <a:pt x="678668" y="147640"/>
                    <a:pt x="688233" y="141022"/>
                    <a:pt x="697049" y="133675"/>
                  </a:cubicBezTo>
                  <a:cubicBezTo>
                    <a:pt x="707423" y="125031"/>
                    <a:pt x="714459" y="112521"/>
                    <a:pt x="725695" y="105031"/>
                  </a:cubicBezTo>
                  <a:cubicBezTo>
                    <a:pt x="734070" y="99448"/>
                    <a:pt x="745338" y="99983"/>
                    <a:pt x="754341" y="95482"/>
                  </a:cubicBezTo>
                  <a:cubicBezTo>
                    <a:pt x="775937" y="84684"/>
                    <a:pt x="779106" y="80267"/>
                    <a:pt x="792535" y="66838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latin typeface="Calibri" panose="020F0502020204030204" charset="0"/>
                <a:cs typeface="MS PGothic" panose="020B0600070205080204" charset="-128"/>
              </a:endParaRPr>
            </a:p>
          </p:txBody>
        </p:sp>
        <p:cxnSp>
          <p:nvCxnSpPr>
            <p:cNvPr id="22" name="Straight Connector 21"/>
            <p:cNvCxnSpPr>
              <a:cxnSpLocks noChangeShapeType="1"/>
              <a:stCxn id="20" idx="2"/>
              <a:endCxn id="21" idx="2"/>
            </p:cNvCxnSpPr>
            <p:nvPr/>
          </p:nvCxnSpPr>
          <p:spPr bwMode="auto">
            <a:xfrm flipH="1">
              <a:off x="6341735" y="2959944"/>
              <a:ext cx="17469" cy="15236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3" name="Straight Connector 22"/>
            <p:cNvCxnSpPr>
              <a:cxnSpLocks noChangeShapeType="1"/>
              <a:stCxn id="20" idx="3"/>
              <a:endCxn id="21" idx="3"/>
            </p:cNvCxnSpPr>
            <p:nvPr/>
          </p:nvCxnSpPr>
          <p:spPr bwMode="auto">
            <a:xfrm flipH="1">
              <a:off x="6503719" y="2969467"/>
              <a:ext cx="17469" cy="15236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4" name="Straight Connector 23"/>
            <p:cNvCxnSpPr>
              <a:cxnSpLocks noChangeShapeType="1"/>
              <a:stCxn id="20" idx="10"/>
              <a:endCxn id="21" idx="8"/>
            </p:cNvCxnSpPr>
            <p:nvPr/>
          </p:nvCxnSpPr>
          <p:spPr bwMode="auto">
            <a:xfrm flipH="1">
              <a:off x="6629178" y="3083742"/>
              <a:ext cx="65111" cy="12379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5" name="Straight Connector 24"/>
            <p:cNvCxnSpPr>
              <a:cxnSpLocks noChangeShapeType="1"/>
              <a:stCxn id="20" idx="11"/>
              <a:endCxn id="21" idx="11"/>
            </p:cNvCxnSpPr>
            <p:nvPr/>
          </p:nvCxnSpPr>
          <p:spPr bwMode="auto">
            <a:xfrm flipH="1">
              <a:off x="6800691" y="3131357"/>
              <a:ext cx="17468" cy="15236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grpSp>
        <p:nvGrpSpPr>
          <p:cNvPr id="3090" name="Group 25"/>
          <p:cNvGrpSpPr/>
          <p:nvPr/>
        </p:nvGrpSpPr>
        <p:grpSpPr bwMode="auto">
          <a:xfrm>
            <a:off x="9518790" y="3581217"/>
            <a:ext cx="811212" cy="330200"/>
            <a:chOff x="6217865" y="2959944"/>
            <a:chExt cx="809921" cy="330128"/>
          </a:xfrm>
        </p:grpSpPr>
        <p:sp>
          <p:nvSpPr>
            <p:cNvPr id="27" name="Freeform 26"/>
            <p:cNvSpPr>
              <a:spLocks noChangeArrowheads="1"/>
            </p:cNvSpPr>
            <p:nvPr/>
          </p:nvSpPr>
          <p:spPr bwMode="auto">
            <a:xfrm>
              <a:off x="6235299" y="2959944"/>
              <a:ext cx="792487" cy="177761"/>
            </a:xfrm>
            <a:custGeom>
              <a:avLst/>
              <a:gdLst>
                <a:gd name="T0" fmla="*/ 0 w 792535"/>
                <a:gd name="T1" fmla="*/ 57301 h 177728"/>
                <a:gd name="T2" fmla="*/ 85932 w 792535"/>
                <a:gd name="T3" fmla="*/ 9551 h 177728"/>
                <a:gd name="T4" fmla="*/ 124124 w 792535"/>
                <a:gd name="T5" fmla="*/ 0 h 177728"/>
                <a:gd name="T6" fmla="*/ 286441 w 792535"/>
                <a:gd name="T7" fmla="*/ 9551 h 177728"/>
                <a:gd name="T8" fmla="*/ 315085 w 792535"/>
                <a:gd name="T9" fmla="*/ 19101 h 177728"/>
                <a:gd name="T10" fmla="*/ 334182 w 792535"/>
                <a:gd name="T11" fmla="*/ 38200 h 177728"/>
                <a:gd name="T12" fmla="*/ 362825 w 792535"/>
                <a:gd name="T13" fmla="*/ 57301 h 177728"/>
                <a:gd name="T14" fmla="*/ 381922 w 792535"/>
                <a:gd name="T15" fmla="*/ 76400 h 177728"/>
                <a:gd name="T16" fmla="*/ 410566 w 792535"/>
                <a:gd name="T17" fmla="*/ 95500 h 177728"/>
                <a:gd name="T18" fmla="*/ 429662 w 792535"/>
                <a:gd name="T19" fmla="*/ 114600 h 177728"/>
                <a:gd name="T20" fmla="*/ 458306 w 792535"/>
                <a:gd name="T21" fmla="*/ 124150 h 177728"/>
                <a:gd name="T22" fmla="*/ 582431 w 792535"/>
                <a:gd name="T23" fmla="*/ 171900 h 177728"/>
                <a:gd name="T24" fmla="*/ 668363 w 792535"/>
                <a:gd name="T25" fmla="*/ 152800 h 177728"/>
                <a:gd name="T26" fmla="*/ 697007 w 792535"/>
                <a:gd name="T27" fmla="*/ 133700 h 177728"/>
                <a:gd name="T28" fmla="*/ 725651 w 792535"/>
                <a:gd name="T29" fmla="*/ 105050 h 177728"/>
                <a:gd name="T30" fmla="*/ 754295 w 792535"/>
                <a:gd name="T31" fmla="*/ 95500 h 177728"/>
                <a:gd name="T32" fmla="*/ 792487 w 792535"/>
                <a:gd name="T33" fmla="*/ 66850 h 1777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2535"/>
                <a:gd name="T52" fmla="*/ 0 h 177728"/>
                <a:gd name="T53" fmla="*/ 792535 w 792535"/>
                <a:gd name="T54" fmla="*/ 177728 h 1777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2535" h="177728">
                  <a:moveTo>
                    <a:pt x="0" y="57290"/>
                  </a:moveTo>
                  <a:cubicBezTo>
                    <a:pt x="51299" y="23092"/>
                    <a:pt x="41818" y="22154"/>
                    <a:pt x="85937" y="9549"/>
                  </a:cubicBezTo>
                  <a:cubicBezTo>
                    <a:pt x="98556" y="5944"/>
                    <a:pt x="111400" y="3183"/>
                    <a:pt x="124132" y="0"/>
                  </a:cubicBezTo>
                  <a:cubicBezTo>
                    <a:pt x="178241" y="3183"/>
                    <a:pt x="232525" y="4156"/>
                    <a:pt x="286458" y="9549"/>
                  </a:cubicBezTo>
                  <a:cubicBezTo>
                    <a:pt x="296473" y="10551"/>
                    <a:pt x="306473" y="13919"/>
                    <a:pt x="315104" y="19097"/>
                  </a:cubicBezTo>
                  <a:cubicBezTo>
                    <a:pt x="322824" y="23728"/>
                    <a:pt x="327172" y="32569"/>
                    <a:pt x="334202" y="38193"/>
                  </a:cubicBezTo>
                  <a:cubicBezTo>
                    <a:pt x="343163" y="45362"/>
                    <a:pt x="353886" y="50121"/>
                    <a:pt x="362847" y="57290"/>
                  </a:cubicBezTo>
                  <a:cubicBezTo>
                    <a:pt x="369877" y="62914"/>
                    <a:pt x="374915" y="70763"/>
                    <a:pt x="381945" y="76386"/>
                  </a:cubicBezTo>
                  <a:cubicBezTo>
                    <a:pt x="390906" y="83555"/>
                    <a:pt x="401630" y="88313"/>
                    <a:pt x="410591" y="95482"/>
                  </a:cubicBezTo>
                  <a:cubicBezTo>
                    <a:pt x="417621" y="101106"/>
                    <a:pt x="421968" y="109947"/>
                    <a:pt x="429688" y="114579"/>
                  </a:cubicBezTo>
                  <a:cubicBezTo>
                    <a:pt x="438319" y="119757"/>
                    <a:pt x="449535" y="119239"/>
                    <a:pt x="458334" y="124127"/>
                  </a:cubicBezTo>
                  <a:cubicBezTo>
                    <a:pt x="554819" y="177728"/>
                    <a:pt x="472834" y="156207"/>
                    <a:pt x="582466" y="171868"/>
                  </a:cubicBezTo>
                  <a:cubicBezTo>
                    <a:pt x="604467" y="168201"/>
                    <a:pt x="644898" y="164524"/>
                    <a:pt x="668403" y="152772"/>
                  </a:cubicBezTo>
                  <a:cubicBezTo>
                    <a:pt x="678668" y="147640"/>
                    <a:pt x="688233" y="141022"/>
                    <a:pt x="697049" y="133675"/>
                  </a:cubicBezTo>
                  <a:cubicBezTo>
                    <a:pt x="707423" y="125031"/>
                    <a:pt x="714459" y="112521"/>
                    <a:pt x="725695" y="105031"/>
                  </a:cubicBezTo>
                  <a:cubicBezTo>
                    <a:pt x="734070" y="99448"/>
                    <a:pt x="745338" y="99983"/>
                    <a:pt x="754341" y="95482"/>
                  </a:cubicBezTo>
                  <a:cubicBezTo>
                    <a:pt x="775937" y="84684"/>
                    <a:pt x="779106" y="80267"/>
                    <a:pt x="792535" y="66838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latin typeface="Calibri" panose="020F0502020204030204" charset="0"/>
                <a:cs typeface="MS PGothic" panose="020B0600070205080204" charset="-128"/>
              </a:endParaRPr>
            </a:p>
          </p:txBody>
        </p:sp>
        <p:sp>
          <p:nvSpPr>
            <p:cNvPr id="28" name="Freeform 27"/>
            <p:cNvSpPr>
              <a:spLocks noChangeArrowheads="1"/>
            </p:cNvSpPr>
            <p:nvPr/>
          </p:nvSpPr>
          <p:spPr bwMode="auto">
            <a:xfrm>
              <a:off x="6217865" y="3112311"/>
              <a:ext cx="792487" cy="177761"/>
            </a:xfrm>
            <a:custGeom>
              <a:avLst/>
              <a:gdLst>
                <a:gd name="T0" fmla="*/ 0 w 792535"/>
                <a:gd name="T1" fmla="*/ 57301 h 177728"/>
                <a:gd name="T2" fmla="*/ 85932 w 792535"/>
                <a:gd name="T3" fmla="*/ 9551 h 177728"/>
                <a:gd name="T4" fmla="*/ 124124 w 792535"/>
                <a:gd name="T5" fmla="*/ 0 h 177728"/>
                <a:gd name="T6" fmla="*/ 286441 w 792535"/>
                <a:gd name="T7" fmla="*/ 9551 h 177728"/>
                <a:gd name="T8" fmla="*/ 315085 w 792535"/>
                <a:gd name="T9" fmla="*/ 19101 h 177728"/>
                <a:gd name="T10" fmla="*/ 334182 w 792535"/>
                <a:gd name="T11" fmla="*/ 38200 h 177728"/>
                <a:gd name="T12" fmla="*/ 362825 w 792535"/>
                <a:gd name="T13" fmla="*/ 57301 h 177728"/>
                <a:gd name="T14" fmla="*/ 381922 w 792535"/>
                <a:gd name="T15" fmla="*/ 76400 h 177728"/>
                <a:gd name="T16" fmla="*/ 410566 w 792535"/>
                <a:gd name="T17" fmla="*/ 95500 h 177728"/>
                <a:gd name="T18" fmla="*/ 429662 w 792535"/>
                <a:gd name="T19" fmla="*/ 114600 h 177728"/>
                <a:gd name="T20" fmla="*/ 458306 w 792535"/>
                <a:gd name="T21" fmla="*/ 124150 h 177728"/>
                <a:gd name="T22" fmla="*/ 582431 w 792535"/>
                <a:gd name="T23" fmla="*/ 171900 h 177728"/>
                <a:gd name="T24" fmla="*/ 668363 w 792535"/>
                <a:gd name="T25" fmla="*/ 152800 h 177728"/>
                <a:gd name="T26" fmla="*/ 697007 w 792535"/>
                <a:gd name="T27" fmla="*/ 133700 h 177728"/>
                <a:gd name="T28" fmla="*/ 725651 w 792535"/>
                <a:gd name="T29" fmla="*/ 105050 h 177728"/>
                <a:gd name="T30" fmla="*/ 754295 w 792535"/>
                <a:gd name="T31" fmla="*/ 95500 h 177728"/>
                <a:gd name="T32" fmla="*/ 792487 w 792535"/>
                <a:gd name="T33" fmla="*/ 66850 h 1777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2535"/>
                <a:gd name="T52" fmla="*/ 0 h 177728"/>
                <a:gd name="T53" fmla="*/ 792535 w 792535"/>
                <a:gd name="T54" fmla="*/ 177728 h 1777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2535" h="177728">
                  <a:moveTo>
                    <a:pt x="0" y="57290"/>
                  </a:moveTo>
                  <a:cubicBezTo>
                    <a:pt x="51299" y="23092"/>
                    <a:pt x="41818" y="22154"/>
                    <a:pt x="85937" y="9549"/>
                  </a:cubicBezTo>
                  <a:cubicBezTo>
                    <a:pt x="98556" y="5944"/>
                    <a:pt x="111400" y="3183"/>
                    <a:pt x="124132" y="0"/>
                  </a:cubicBezTo>
                  <a:cubicBezTo>
                    <a:pt x="178241" y="3183"/>
                    <a:pt x="232525" y="4156"/>
                    <a:pt x="286458" y="9549"/>
                  </a:cubicBezTo>
                  <a:cubicBezTo>
                    <a:pt x="296473" y="10551"/>
                    <a:pt x="306473" y="13919"/>
                    <a:pt x="315104" y="19097"/>
                  </a:cubicBezTo>
                  <a:cubicBezTo>
                    <a:pt x="322824" y="23728"/>
                    <a:pt x="327172" y="32569"/>
                    <a:pt x="334202" y="38193"/>
                  </a:cubicBezTo>
                  <a:cubicBezTo>
                    <a:pt x="343163" y="45362"/>
                    <a:pt x="353886" y="50121"/>
                    <a:pt x="362847" y="57290"/>
                  </a:cubicBezTo>
                  <a:cubicBezTo>
                    <a:pt x="369877" y="62914"/>
                    <a:pt x="374915" y="70763"/>
                    <a:pt x="381945" y="76386"/>
                  </a:cubicBezTo>
                  <a:cubicBezTo>
                    <a:pt x="390906" y="83555"/>
                    <a:pt x="401630" y="88313"/>
                    <a:pt x="410591" y="95482"/>
                  </a:cubicBezTo>
                  <a:cubicBezTo>
                    <a:pt x="417621" y="101106"/>
                    <a:pt x="421968" y="109947"/>
                    <a:pt x="429688" y="114579"/>
                  </a:cubicBezTo>
                  <a:cubicBezTo>
                    <a:pt x="438319" y="119757"/>
                    <a:pt x="449535" y="119239"/>
                    <a:pt x="458334" y="124127"/>
                  </a:cubicBezTo>
                  <a:cubicBezTo>
                    <a:pt x="554819" y="177728"/>
                    <a:pt x="472834" y="156207"/>
                    <a:pt x="582466" y="171868"/>
                  </a:cubicBezTo>
                  <a:cubicBezTo>
                    <a:pt x="604467" y="168201"/>
                    <a:pt x="644898" y="164524"/>
                    <a:pt x="668403" y="152772"/>
                  </a:cubicBezTo>
                  <a:cubicBezTo>
                    <a:pt x="678668" y="147640"/>
                    <a:pt x="688233" y="141022"/>
                    <a:pt x="697049" y="133675"/>
                  </a:cubicBezTo>
                  <a:cubicBezTo>
                    <a:pt x="707423" y="125031"/>
                    <a:pt x="714459" y="112521"/>
                    <a:pt x="725695" y="105031"/>
                  </a:cubicBezTo>
                  <a:cubicBezTo>
                    <a:pt x="734070" y="99448"/>
                    <a:pt x="745338" y="99983"/>
                    <a:pt x="754341" y="95482"/>
                  </a:cubicBezTo>
                  <a:cubicBezTo>
                    <a:pt x="775937" y="84684"/>
                    <a:pt x="779106" y="80267"/>
                    <a:pt x="792535" y="66838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latin typeface="Calibri" panose="020F0502020204030204" charset="0"/>
                <a:cs typeface="MS PGothic" panose="020B0600070205080204" charset="-128"/>
              </a:endParaRPr>
            </a:p>
          </p:txBody>
        </p:sp>
        <p:cxnSp>
          <p:nvCxnSpPr>
            <p:cNvPr id="29" name="Straight Connector 28"/>
            <p:cNvCxnSpPr>
              <a:cxnSpLocks noChangeShapeType="1"/>
              <a:stCxn id="27" idx="2"/>
              <a:endCxn id="28" idx="2"/>
            </p:cNvCxnSpPr>
            <p:nvPr/>
          </p:nvCxnSpPr>
          <p:spPr bwMode="auto">
            <a:xfrm flipH="1">
              <a:off x="6341493" y="2959944"/>
              <a:ext cx="17434" cy="15236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0" name="Straight Connector 29"/>
            <p:cNvCxnSpPr>
              <a:cxnSpLocks noChangeShapeType="1"/>
              <a:stCxn id="27" idx="3"/>
              <a:endCxn id="28" idx="3"/>
            </p:cNvCxnSpPr>
            <p:nvPr/>
          </p:nvCxnSpPr>
          <p:spPr bwMode="auto">
            <a:xfrm flipH="1">
              <a:off x="6504745" y="2969467"/>
              <a:ext cx="17435" cy="15236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1" name="Straight Connector 30"/>
            <p:cNvCxnSpPr>
              <a:cxnSpLocks noChangeShapeType="1"/>
              <a:stCxn id="27" idx="10"/>
              <a:endCxn id="28" idx="8"/>
            </p:cNvCxnSpPr>
            <p:nvPr/>
          </p:nvCxnSpPr>
          <p:spPr bwMode="auto">
            <a:xfrm flipH="1">
              <a:off x="6628373" y="3083742"/>
              <a:ext cx="64984" cy="12379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2" name="Straight Connector 31"/>
            <p:cNvCxnSpPr>
              <a:cxnSpLocks noChangeShapeType="1"/>
              <a:stCxn id="27" idx="11"/>
              <a:endCxn id="28" idx="11"/>
            </p:cNvCxnSpPr>
            <p:nvPr/>
          </p:nvCxnSpPr>
          <p:spPr bwMode="auto">
            <a:xfrm flipH="1">
              <a:off x="6799550" y="3131357"/>
              <a:ext cx="17435" cy="15236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3097" name="TextBox 32"/>
          <p:cNvSpPr txBox="1">
            <a:spLocks noChangeArrowheads="1"/>
          </p:cNvSpPr>
          <p:nvPr/>
        </p:nvSpPr>
        <p:spPr bwMode="auto">
          <a:xfrm>
            <a:off x="8810554" y="2952919"/>
            <a:ext cx="1373328" cy="3667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r>
              <a:rPr lang="en-US" dirty="0">
                <a:latin typeface="Calibri" panose="020F0502020204030204" charset="0"/>
                <a:cs typeface="MS PGothic" panose="020B0600070205080204" charset="-128"/>
              </a:rPr>
              <a:t>Release DNA</a:t>
            </a:r>
          </a:p>
        </p:txBody>
      </p:sp>
      <p:sp>
        <p:nvSpPr>
          <p:cNvPr id="3098" name="TextBox 33"/>
          <p:cNvSpPr txBox="1">
            <a:spLocks noChangeArrowheads="1"/>
          </p:cNvSpPr>
          <p:nvPr/>
        </p:nvSpPr>
        <p:spPr bwMode="auto">
          <a:xfrm>
            <a:off x="8510448" y="788544"/>
            <a:ext cx="209715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r>
              <a:rPr lang="en-US" dirty="0" err="1">
                <a:latin typeface="Calibri" panose="020F0502020204030204" charset="0"/>
                <a:cs typeface="MS PGothic" panose="020B0600070205080204" charset="-128"/>
              </a:rPr>
              <a:t>Immunoprecipitate</a:t>
            </a:r>
            <a:endParaRPr lang="en-US" dirty="0">
              <a:latin typeface="Calibri" panose="020F0502020204030204" charset="0"/>
              <a:cs typeface="MS PGothic" panose="020B0600070205080204" charset="-128"/>
            </a:endParaRPr>
          </a:p>
        </p:txBody>
      </p:sp>
      <p:pic>
        <p:nvPicPr>
          <p:cNvPr id="3099" name="Picture 35" descr="illumina_20080128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3"/>
          <a:stretch>
            <a:fillRect/>
          </a:stretch>
        </p:blipFill>
        <p:spPr bwMode="auto">
          <a:xfrm>
            <a:off x="4754335" y="3163878"/>
            <a:ext cx="1510610" cy="128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flipH="1" flipV="1">
            <a:off x="6623875" y="3916726"/>
            <a:ext cx="469900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101" name="TextBox 40"/>
          <p:cNvSpPr txBox="1">
            <a:spLocks noChangeArrowheads="1"/>
          </p:cNvSpPr>
          <p:nvPr/>
        </p:nvSpPr>
        <p:spPr bwMode="auto">
          <a:xfrm>
            <a:off x="4245470" y="2780740"/>
            <a:ext cx="252861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/>
            <a:r>
              <a:rPr lang="en-US" dirty="0">
                <a:latin typeface="Calibri" panose="020F0502020204030204" charset="0"/>
                <a:cs typeface="MS PGothic" panose="020B0600070205080204" charset="-128"/>
              </a:rPr>
              <a:t>Sequence</a:t>
            </a:r>
          </a:p>
        </p:txBody>
      </p:sp>
      <p:pic>
        <p:nvPicPr>
          <p:cNvPr id="3102" name="Picture 42" descr="nature06008-f1.2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49"/>
          <a:stretch>
            <a:fillRect/>
          </a:stretch>
        </p:blipFill>
        <p:spPr bwMode="auto">
          <a:xfrm>
            <a:off x="5150070" y="4618563"/>
            <a:ext cx="4551423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Freeform 54"/>
          <p:cNvSpPr>
            <a:spLocks noChangeArrowheads="1"/>
          </p:cNvSpPr>
          <p:nvPr/>
        </p:nvSpPr>
        <p:spPr bwMode="auto">
          <a:xfrm>
            <a:off x="3912628" y="3505200"/>
            <a:ext cx="646112" cy="1066800"/>
          </a:xfrm>
          <a:custGeom>
            <a:avLst/>
            <a:gdLst>
              <a:gd name="T0" fmla="*/ 646112 w 646123"/>
              <a:gd name="T1" fmla="*/ 0 h 1335158"/>
              <a:gd name="T2" fmla="*/ 111398 w 646123"/>
              <a:gd name="T3" fmla="*/ 343718 h 1335158"/>
              <a:gd name="T4" fmla="*/ 15914 w 646123"/>
              <a:gd name="T5" fmla="*/ 1183915 h 1335158"/>
              <a:gd name="T6" fmla="*/ 15914 w 646123"/>
              <a:gd name="T7" fmla="*/ 1250749 h 1335158"/>
              <a:gd name="T8" fmla="*/ 0 60000 65536"/>
              <a:gd name="T9" fmla="*/ 0 60000 65536"/>
              <a:gd name="T10" fmla="*/ 0 60000 65536"/>
              <a:gd name="T11" fmla="*/ 0 60000 65536"/>
              <a:gd name="T12" fmla="*/ 0 w 646123"/>
              <a:gd name="T13" fmla="*/ 0 h 1335158"/>
              <a:gd name="T14" fmla="*/ 646123 w 646123"/>
              <a:gd name="T15" fmla="*/ 1335158 h 1335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6123" h="1335158">
                <a:moveTo>
                  <a:pt x="646123" y="0"/>
                </a:moveTo>
                <a:cubicBezTo>
                  <a:pt x="431279" y="73203"/>
                  <a:pt x="216435" y="146406"/>
                  <a:pt x="111400" y="343736"/>
                </a:cubicBezTo>
                <a:cubicBezTo>
                  <a:pt x="6365" y="541066"/>
                  <a:pt x="31828" y="1032798"/>
                  <a:pt x="15914" y="1183978"/>
                </a:cubicBezTo>
                <a:cubicBezTo>
                  <a:pt x="0" y="1335158"/>
                  <a:pt x="7957" y="1292986"/>
                  <a:pt x="15914" y="1250815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latin typeface="Calibri" panose="020F0502020204030204" charset="0"/>
              <a:cs typeface="MS PGothic" panose="020B0600070205080204" charset="-128"/>
            </a:endParaRPr>
          </a:p>
        </p:txBody>
      </p:sp>
      <p:cxnSp>
        <p:nvCxnSpPr>
          <p:cNvPr id="57" name="Straight Arrow Connector 56"/>
          <p:cNvCxnSpPr>
            <a:cxnSpLocks noChangeShapeType="1"/>
            <a:stCxn id="55" idx="2"/>
          </p:cNvCxnSpPr>
          <p:nvPr/>
        </p:nvCxnSpPr>
        <p:spPr bwMode="auto">
          <a:xfrm flipH="1">
            <a:off x="3912630" y="4451156"/>
            <a:ext cx="15912" cy="120844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3105" name="Picture 57" descr="ChipSeqExample_220x14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88" y="4877250"/>
            <a:ext cx="1909763" cy="1284288"/>
          </a:xfrm>
          <a:prstGeom prst="rect">
            <a:avLst/>
          </a:prstGeom>
          <a:noFill/>
          <a:ln>
            <a:noFill/>
          </a:ln>
        </p:spPr>
      </p:pic>
      <p:sp>
        <p:nvSpPr>
          <p:cNvPr id="3106" name="TextBox 58"/>
          <p:cNvSpPr txBox="1">
            <a:spLocks noChangeArrowheads="1"/>
          </p:cNvSpPr>
          <p:nvPr/>
        </p:nvSpPr>
        <p:spPr bwMode="auto">
          <a:xfrm>
            <a:off x="1928166" y="3118684"/>
            <a:ext cx="16764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/>
            <a:r>
              <a:rPr lang="en-US" dirty="0">
                <a:latin typeface="Calibri" panose="020F0502020204030204" charset="0"/>
                <a:cs typeface="MS PGothic" panose="020B0600070205080204" charset="-128"/>
              </a:rPr>
              <a:t>Map sequence tags to genome</a:t>
            </a:r>
          </a:p>
          <a:p>
            <a:pPr algn="ctr"/>
            <a:r>
              <a:rPr lang="en-US" dirty="0">
                <a:latin typeface="Calibri" panose="020F0502020204030204" charset="0"/>
                <a:cs typeface="MS PGothic" panose="020B0600070205080204" charset="-128"/>
              </a:rPr>
              <a:t>&amp; identify peaks</a:t>
            </a:r>
          </a:p>
        </p:txBody>
      </p:sp>
      <p:sp>
        <p:nvSpPr>
          <p:cNvPr id="3107" name="TextBox 33"/>
          <p:cNvSpPr txBox="1">
            <a:spLocks noChangeArrowheads="1"/>
          </p:cNvSpPr>
          <p:nvPr/>
        </p:nvSpPr>
        <p:spPr bwMode="auto">
          <a:xfrm>
            <a:off x="4052406" y="27613"/>
            <a:ext cx="3408305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r>
              <a:rPr lang="en-US" sz="3000" dirty="0" err="1">
                <a:cs typeface="Arial" panose="020B0604020202020204" pitchFamily="34" charset="0"/>
              </a:rPr>
              <a:t>ChIP-seq</a:t>
            </a:r>
            <a:r>
              <a:rPr lang="en-US" sz="3000" dirty="0">
                <a:cs typeface="Arial" panose="020B0604020202020204" pitchFamily="34" charset="0"/>
              </a:rPr>
              <a:t> overview</a:t>
            </a: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1546226" y="6540401"/>
            <a:ext cx="318067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dirty="0"/>
              <a:t>Adapted from slide set by: Stuart M. Brown, Ph.D., </a:t>
            </a:r>
          </a:p>
          <a:p>
            <a:r>
              <a:rPr lang="en-US" sz="800" dirty="0"/>
              <a:t>Center for Health Informatics &amp; Bioinformatics, NYU School of Medicine</a:t>
            </a:r>
          </a:p>
        </p:txBody>
      </p:sp>
      <p:sp>
        <p:nvSpPr>
          <p:cNvPr id="3109" name="TextBox 32"/>
          <p:cNvSpPr txBox="1">
            <a:spLocks noChangeArrowheads="1"/>
          </p:cNvSpPr>
          <p:nvPr/>
        </p:nvSpPr>
        <p:spPr bwMode="auto">
          <a:xfrm>
            <a:off x="1733891" y="813852"/>
            <a:ext cx="234612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r>
              <a:rPr lang="en-US" dirty="0">
                <a:latin typeface="Calibri" panose="020F0502020204030204" charset="0"/>
                <a:cs typeface="MS PGothic" panose="020B0600070205080204" charset="-128"/>
              </a:rPr>
              <a:t>DNA + bound protein</a:t>
            </a:r>
          </a:p>
        </p:txBody>
      </p:sp>
      <p:cxnSp>
        <p:nvCxnSpPr>
          <p:cNvPr id="2" name="Straight Arrow Connector 39"/>
          <p:cNvCxnSpPr>
            <a:cxnSpLocks noChangeShapeType="1"/>
          </p:cNvCxnSpPr>
          <p:nvPr/>
        </p:nvCxnSpPr>
        <p:spPr bwMode="auto">
          <a:xfrm flipH="1" flipV="1">
            <a:off x="7157275" y="3918312"/>
            <a:ext cx="469900" cy="1588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" name="Straight Arrow Connector 39"/>
          <p:cNvCxnSpPr>
            <a:cxnSpLocks noChangeShapeType="1"/>
          </p:cNvCxnSpPr>
          <p:nvPr/>
        </p:nvCxnSpPr>
        <p:spPr bwMode="auto">
          <a:xfrm flipH="1" flipV="1">
            <a:off x="7690675" y="3919901"/>
            <a:ext cx="469900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112" name="TextBox 32"/>
          <p:cNvSpPr txBox="1">
            <a:spLocks noChangeArrowheads="1"/>
          </p:cNvSpPr>
          <p:nvPr/>
        </p:nvSpPr>
        <p:spPr bwMode="auto">
          <a:xfrm>
            <a:off x="6622770" y="2800560"/>
            <a:ext cx="1600200" cy="915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/>
            <a:r>
              <a:rPr lang="en-US" dirty="0">
                <a:latin typeface="Calibri" panose="020F0502020204030204" charset="0"/>
                <a:cs typeface="MS PGothic" panose="020B0600070205080204" charset="-128"/>
              </a:rPr>
              <a:t>Prepare sequencing library</a:t>
            </a:r>
          </a:p>
        </p:txBody>
      </p:sp>
      <p:sp>
        <p:nvSpPr>
          <p:cNvPr id="49" name="TextBox 40"/>
          <p:cNvSpPr txBox="1">
            <a:spLocks noChangeArrowheads="1"/>
          </p:cNvSpPr>
          <p:nvPr/>
        </p:nvSpPr>
        <p:spPr bwMode="auto">
          <a:xfrm>
            <a:off x="5265120" y="814018"/>
            <a:ext cx="204663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/>
            <a:r>
              <a:rPr lang="en-US" dirty="0">
                <a:latin typeface="Calibri" panose="020F0502020204030204" charset="0"/>
                <a:cs typeface="MS PGothic" panose="020B0600070205080204" charset="-128"/>
              </a:rPr>
              <a:t>Fragment DNA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50734" y="204014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it-IT" b="1" dirty="0" err="1">
                <a:solidFill>
                  <a:srgbClr val="A1131B"/>
                </a:solidFill>
              </a:rPr>
              <a:t>ChIP-seq</a:t>
            </a:r>
            <a:endParaRPr lang="en-US" altLang="it-IT" b="1" dirty="0">
              <a:solidFill>
                <a:srgbClr val="A1131B"/>
              </a:solidFill>
            </a:endParaRPr>
          </a:p>
        </p:txBody>
      </p:sp>
      <p:pic>
        <p:nvPicPr>
          <p:cNvPr id="8195" name="Picture 2" descr="C:\Documents and Settings\khuang\My Documents\My Teaching\IBGP730\ChIP-on-chip_wet-l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65" y="1126490"/>
            <a:ext cx="817943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9"/>
          <p:cNvGrpSpPr/>
          <p:nvPr/>
        </p:nvGrpSpPr>
        <p:grpSpPr bwMode="auto">
          <a:xfrm>
            <a:off x="1971040" y="2514600"/>
            <a:ext cx="8382000" cy="4343400"/>
            <a:chOff x="457200" y="2514600"/>
            <a:chExt cx="8382000" cy="4343400"/>
          </a:xfrm>
        </p:grpSpPr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457200" y="2514600"/>
              <a:ext cx="8382000" cy="365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pic>
          <p:nvPicPr>
            <p:cNvPr id="8199" name="Picture 2" descr="C:\Documents and Settings\huan23\My Documents\My Pictures\aboutTechnologySequencingWorkflowL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709063"/>
              <a:ext cx="3124200" cy="414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6096000" y="2971800"/>
            <a:ext cx="4114800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panose="020B0604020202020204" pitchFamily="34" charset="0"/>
              </a:rPr>
              <a:t>Challenges: </a:t>
            </a: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Millions of segments</a:t>
            </a: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Mapping to genome</a:t>
            </a: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Visualization</a:t>
            </a: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Peak detection</a:t>
            </a: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Data normalization</a:t>
            </a: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…</a:t>
            </a:r>
          </a:p>
        </p:txBody>
      </p:sp>
    </p:spTree>
    <p:custDataLst>
      <p:tags r:id="rId1"/>
    </p:custDataLst>
  </p:cSld>
  <p:clrMapOvr>
    <a:masterClrMapping/>
  </p:clrMapOvr>
  <p:transition advTm="101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2141801" y="35414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ChIP-seq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big picture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845820" y="1948815"/>
            <a:ext cx="10662920" cy="408368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Combine high-throughput sequencing with Chromatin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Immuno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-precipitation to identify specific protein-DNA interactions genome-wide, including those of: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Transcription factors 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Histones (various types and modifications)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RNA Polymerase (survey of transcription)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DNA polymerase (investigate DNA replication)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DNA repair enzymes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 or fragments of DNA that are modified (e.g. methylated)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A443D98-75C8-D9ED-C1CC-98047E6874EE}"/>
              </a:ext>
            </a:extLst>
          </p:cNvPr>
          <p:cNvSpPr txBox="1"/>
          <p:nvPr/>
        </p:nvSpPr>
        <p:spPr>
          <a:xfrm>
            <a:off x="355587" y="65084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u="none" strike="noStrike" baseline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it-IT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it-IT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romatin</a:t>
            </a:r>
            <a:r>
              <a:rPr lang="it-IT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mmuno</a:t>
            </a:r>
            <a:r>
              <a:rPr lang="it-IT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recipitation</a:t>
            </a:r>
            <a:endParaRPr lang="it-IT" sz="24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FDA00F5-0712-96CC-F849-F70224A1913E}"/>
              </a:ext>
            </a:extLst>
          </p:cNvPr>
          <p:cNvSpPr txBox="1"/>
          <p:nvPr/>
        </p:nvSpPr>
        <p:spPr>
          <a:xfrm>
            <a:off x="355587" y="1803554"/>
            <a:ext cx="7378701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AutoNum type="arabicPeriod"/>
            </a:pPr>
            <a:r>
              <a:rPr lang="en-US" sz="22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22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sz="22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endParaRPr lang="en-US" sz="2400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Chromatin immunoprecipitation, or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is: </a:t>
            </a: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antibody-based technology </a:t>
            </a: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used to </a:t>
            </a:r>
            <a:r>
              <a:rPr lang="en-US" b="1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selectively enrich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b="1" i="0" u="sng" dirty="0">
                <a:solidFill>
                  <a:srgbClr val="5B9B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DNA-binding proteins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en-US" b="1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their </a:t>
            </a:r>
            <a:r>
              <a:rPr lang="en-US" b="1" i="0" u="sng" dirty="0">
                <a:solidFill>
                  <a:srgbClr val="5B9B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DNA targets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ABD1C3B-6FC1-63E9-DC79-E35622A96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514" y="1576137"/>
            <a:ext cx="3561194" cy="40152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26AD131-C198-6169-71DF-07D089516F77}"/>
              </a:ext>
            </a:extLst>
          </p:cNvPr>
          <p:cNvSpPr/>
          <p:nvPr/>
        </p:nvSpPr>
        <p:spPr>
          <a:xfrm>
            <a:off x="10274968" y="2671011"/>
            <a:ext cx="493295" cy="15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010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thods for ChIP-seq analysis: A practical workflow and advanced  applications - ScienceDirect">
            <a:extLst>
              <a:ext uri="{FF2B5EF4-FFF2-40B4-BE49-F238E27FC236}">
                <a16:creationId xmlns:a16="http://schemas.microsoft.com/office/drawing/2014/main" id="{CE6FB290-16F3-AD05-F188-A0FEDA170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56" y="359240"/>
            <a:ext cx="10388111" cy="59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499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22020" y="3700145"/>
            <a:ext cx="10347960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antibody-based technique used to </a:t>
            </a:r>
            <a:r>
              <a:rPr lang="en-US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 </a:t>
            </a:r>
            <a:r>
              <a:rPr lang="en-US" sz="20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r>
              <a:rPr lang="en-US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RNA-protein interactions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RNA binding protein (</a:t>
            </a:r>
            <a:r>
              <a:rPr lang="en-US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RBP)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interest is immunoprecipitated together with its associated RNA for identification of bound transcripts (mRNAs, non-coding RNAs or viral RNAs). </a:t>
            </a:r>
          </a:p>
          <a:p>
            <a:endParaRPr lang="en-US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Transcripts are detected by real-time PCR, microarrays or sequencing.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a.static-abcam.com/CmsMedia/Media/952x200-rna-ip-protoc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915" y="390525"/>
            <a:ext cx="6791960" cy="142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853969" y="2287178"/>
            <a:ext cx="66097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it-IT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 </a:t>
            </a:r>
            <a:r>
              <a:rPr lang="it-IT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immunoprecipitation</a:t>
            </a: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(RIP) </a:t>
            </a:r>
            <a:endParaRPr lang="it-IT" sz="3600" b="1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11"/>
          <a:stretch>
            <a:fillRect/>
          </a:stretch>
        </p:blipFill>
        <p:spPr bwMode="auto">
          <a:xfrm>
            <a:off x="310349" y="349855"/>
            <a:ext cx="6326121" cy="6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71807"/>
          <a:stretch>
            <a:fillRect/>
          </a:stretch>
        </p:blipFill>
        <p:spPr bwMode="auto">
          <a:xfrm>
            <a:off x="6899854" y="2326035"/>
            <a:ext cx="5094919" cy="19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4598" y="196334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https://attract.cnic.es/</a:t>
            </a:r>
          </a:p>
        </p:txBody>
      </p:sp>
      <p:pic>
        <p:nvPicPr>
          <p:cNvPr id="5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16" y="350363"/>
            <a:ext cx="649224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971" y="307975"/>
            <a:ext cx="5238750" cy="640080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2607446" y="1479550"/>
            <a:ext cx="6115050" cy="2343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2740796" y="3863975"/>
            <a:ext cx="5848350" cy="169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2753496" y="5600700"/>
            <a:ext cx="5696585" cy="125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rkflow">
            <a:extLst>
              <a:ext uri="{FF2B5EF4-FFF2-40B4-BE49-F238E27FC236}">
                <a16:creationId xmlns:a16="http://schemas.microsoft.com/office/drawing/2014/main" id="{8432B359-43CA-5992-EC09-24E5ECDD6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52" y="2183985"/>
            <a:ext cx="6286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10F09A-15FE-0BC7-7C77-CB721711BA9D}"/>
              </a:ext>
            </a:extLst>
          </p:cNvPr>
          <p:cNvSpPr txBox="1"/>
          <p:nvPr/>
        </p:nvSpPr>
        <p:spPr>
          <a:xfrm>
            <a:off x="233038" y="225048"/>
            <a:ext cx="885769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There are two main RIP variants: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00B050"/>
                </a:solidFill>
              </a:rPr>
              <a:t>Native RIP</a:t>
            </a:r>
            <a:r>
              <a:rPr lang="en-US" dirty="0"/>
              <a:t>: direct identification of the bound RNA and the protein of interest in the immunoprecipitated sample, this approach typically allows recovery of high affinity protein-RNA interactions</a:t>
            </a:r>
          </a:p>
          <a:p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788678-758D-F1F7-342D-B6A600D1E6E7}"/>
              </a:ext>
            </a:extLst>
          </p:cNvPr>
          <p:cNvSpPr txBox="1"/>
          <p:nvPr/>
        </p:nvSpPr>
        <p:spPr>
          <a:xfrm>
            <a:off x="233038" y="5822829"/>
            <a:ext cx="10304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Cross-linked RIP: </a:t>
            </a:r>
            <a:r>
              <a:rPr lang="en-US" dirty="0"/>
              <a:t>live cells are treated with formaldehyde first, to generate RNA-proteins cross-links, this allows precise mapping of the direct and indirect binding site of the protein to the RNA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3083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-38100" y="1400175"/>
            <a:ext cx="6115050" cy="2343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95250" y="3784600"/>
            <a:ext cx="5848350" cy="169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107950" y="5521325"/>
            <a:ext cx="5696585" cy="125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r="9692" b="80138"/>
          <a:stretch>
            <a:fillRect/>
          </a:stretch>
        </p:blipFill>
        <p:spPr>
          <a:xfrm>
            <a:off x="291206" y="660387"/>
            <a:ext cx="3267710" cy="963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310" y="451735"/>
            <a:ext cx="3162935" cy="1548765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F729C1F3-44AA-617F-E75C-562954E3B091}"/>
              </a:ext>
            </a:extLst>
          </p:cNvPr>
          <p:cNvSpPr/>
          <p:nvPr/>
        </p:nvSpPr>
        <p:spPr>
          <a:xfrm rot="5400000">
            <a:off x="1762125" y="3016945"/>
            <a:ext cx="692458" cy="417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CE493401-742E-F819-96E1-0D58B26C3D69}"/>
              </a:ext>
            </a:extLst>
          </p:cNvPr>
          <p:cNvSpPr/>
          <p:nvPr/>
        </p:nvSpPr>
        <p:spPr>
          <a:xfrm rot="5400000">
            <a:off x="8106605" y="3016945"/>
            <a:ext cx="692458" cy="417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05806E1-CAAF-F4A8-4786-B369BE03F7D5}"/>
              </a:ext>
            </a:extLst>
          </p:cNvPr>
          <p:cNvSpPr txBox="1"/>
          <p:nvPr/>
        </p:nvSpPr>
        <p:spPr>
          <a:xfrm>
            <a:off x="855836" y="2202418"/>
            <a:ext cx="267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Formaldehyde crosslinking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DD83518-F028-7D77-5F63-EF537DBEB49B}"/>
              </a:ext>
            </a:extLst>
          </p:cNvPr>
          <p:cNvSpPr txBox="1"/>
          <p:nvPr/>
        </p:nvSpPr>
        <p:spPr>
          <a:xfrm>
            <a:off x="7498708" y="2286502"/>
            <a:ext cx="16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UV crosslinking 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8138947-E661-1A7F-4426-3441839D806F}"/>
              </a:ext>
            </a:extLst>
          </p:cNvPr>
          <p:cNvSpPr txBox="1"/>
          <p:nvPr/>
        </p:nvSpPr>
        <p:spPr>
          <a:xfrm>
            <a:off x="1818124" y="390524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RIP</a:t>
            </a:r>
            <a:endParaRPr lang="it-IT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EF0656F-C2D3-BF91-C90A-0489678EC0E3}"/>
              </a:ext>
            </a:extLst>
          </p:cNvPr>
          <p:cNvSpPr txBox="1"/>
          <p:nvPr/>
        </p:nvSpPr>
        <p:spPr>
          <a:xfrm>
            <a:off x="8140767" y="3889856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CLIP</a:t>
            </a:r>
            <a:endParaRPr lang="it-IT" sz="2800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3896CEC-6653-0B9C-124C-4450D97E718B}"/>
              </a:ext>
            </a:extLst>
          </p:cNvPr>
          <p:cNvSpPr txBox="1"/>
          <p:nvPr/>
        </p:nvSpPr>
        <p:spPr>
          <a:xfrm>
            <a:off x="5605321" y="4805821"/>
            <a:ext cx="61122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CLIP is an antibody-based technique used to study RNA-protein interactions related to RNA immunoprecipitation (RIP) but differs from RIP in the use of UV radiation to cross-link RNA binding proteins to the RNA that they are bound to. </a:t>
            </a:r>
          </a:p>
          <a:p>
            <a:endParaRPr lang="en-US" sz="16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covalent bond is irreversible, allowing stringent purification conditions.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1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agarose beads immunoprecip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81" y="1219878"/>
            <a:ext cx="9051637" cy="540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5869" y="233568"/>
            <a:ext cx="7446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err="1">
                <a:solidFill>
                  <a:srgbClr val="222222"/>
                </a:solidFill>
                <a:latin typeface="Lora"/>
              </a:rPr>
              <a:t>Immunoprecipitation</a:t>
            </a:r>
            <a:r>
              <a:rPr lang="it-IT" sz="2800" dirty="0">
                <a:solidFill>
                  <a:srgbClr val="222222"/>
                </a:solidFill>
                <a:latin typeface="Lora"/>
              </a:rPr>
              <a:t> of </a:t>
            </a:r>
            <a:r>
              <a:rPr lang="it-IT" sz="2800" dirty="0" err="1">
                <a:solidFill>
                  <a:srgbClr val="222222"/>
                </a:solidFill>
                <a:latin typeface="Lora"/>
              </a:rPr>
              <a:t>mRNA-protein</a:t>
            </a:r>
            <a:r>
              <a:rPr lang="it-IT" sz="2800" dirty="0">
                <a:solidFill>
                  <a:srgbClr val="222222"/>
                </a:solidFill>
                <a:latin typeface="Lora"/>
              </a:rPr>
              <a:t> </a:t>
            </a:r>
            <a:r>
              <a:rPr lang="it-IT" sz="2800" dirty="0" err="1">
                <a:solidFill>
                  <a:srgbClr val="222222"/>
                </a:solidFill>
                <a:latin typeface="Lora"/>
              </a:rPr>
              <a:t>complexes</a:t>
            </a:r>
            <a:endParaRPr lang="it-IT" sz="2800" b="0" i="0" dirty="0">
              <a:solidFill>
                <a:srgbClr val="222222"/>
              </a:solidFill>
              <a:effectLst/>
              <a:latin typeface="Lor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48" y="758591"/>
            <a:ext cx="9325135" cy="51877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9D64E6-D144-8503-4DED-AE29497AF25D}"/>
              </a:ext>
            </a:extLst>
          </p:cNvPr>
          <p:cNvSpPr txBox="1"/>
          <p:nvPr/>
        </p:nvSpPr>
        <p:spPr>
          <a:xfrm>
            <a:off x="349067" y="309483"/>
            <a:ext cx="66030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When is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used?</a:t>
            </a:r>
          </a:p>
          <a:p>
            <a:pPr algn="l"/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1">
            <a:extLst>
              <a:ext uri="{FF2B5EF4-FFF2-40B4-BE49-F238E27FC236}">
                <a16:creationId xmlns:a16="http://schemas.microsoft.com/office/drawing/2014/main" id="{363EF85A-92B5-0C17-0885-F0AB2C512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1989" y="309483"/>
            <a:ext cx="2362471" cy="299841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534E1C8-36F5-D481-E5FD-5C532851D943}"/>
              </a:ext>
            </a:extLst>
          </p:cNvPr>
          <p:cNvSpPr txBox="1"/>
          <p:nvPr/>
        </p:nvSpPr>
        <p:spPr>
          <a:xfrm>
            <a:off x="702733" y="6548517"/>
            <a:ext cx="107865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https://www.cellsignal.com/applications/chip-and-chip-seq/regulation-expression-in-cell-and-tissue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B6AFACA-476C-B703-A95B-412FFA8D5458}"/>
              </a:ext>
            </a:extLst>
          </p:cNvPr>
          <p:cNvSpPr txBox="1"/>
          <p:nvPr/>
        </p:nvSpPr>
        <p:spPr>
          <a:xfrm>
            <a:off x="137540" y="1077342"/>
            <a:ext cx="85131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utilizes antibodies that 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selectively recognize and bind proteins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including </a:t>
            </a:r>
          </a:p>
          <a:p>
            <a:pPr algn="l"/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histones, </a:t>
            </a:r>
          </a:p>
          <a:p>
            <a:pPr algn="l"/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histone modifications, </a:t>
            </a:r>
          </a:p>
          <a:p>
            <a:pPr algn="l"/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transcription factors, </a:t>
            </a:r>
          </a:p>
          <a:p>
            <a:pPr algn="l"/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cofactors, to provide information about chromatin states and gene transcription.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A9A39F2-3305-DC4C-D0D5-7662524E94A1}"/>
              </a:ext>
            </a:extLst>
          </p:cNvPr>
          <p:cNvSpPr txBox="1"/>
          <p:nvPr/>
        </p:nvSpPr>
        <p:spPr>
          <a:xfrm>
            <a:off x="257855" y="4128224"/>
            <a:ext cx="97644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example,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can be used to </a:t>
            </a:r>
          </a:p>
          <a:p>
            <a:pPr algn="l"/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compare the presence of certain proteins at various loci, </a:t>
            </a: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map the various proteins across a genomic region of interest,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quantify protein binding to an inducible gene in response to a stimulus over time.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E8EB1-4B98-898C-6FE9-53963A9AF856}"/>
              </a:ext>
            </a:extLst>
          </p:cNvPr>
          <p:cNvSpPr txBox="1"/>
          <p:nvPr/>
        </p:nvSpPr>
        <p:spPr>
          <a:xfrm>
            <a:off x="137540" y="3122171"/>
            <a:ext cx="9764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can be used to answer a multitude of scientific questions involving 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interaction of proteins and chromatin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056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verview of Chromatin Immunoprecipitation (ChIP) | Cell Signaling Technology">
            <a:extLst>
              <a:ext uri="{FF2B5EF4-FFF2-40B4-BE49-F238E27FC236}">
                <a16:creationId xmlns:a16="http://schemas.microsoft.com/office/drawing/2014/main" id="{C3A5EB72-1CF2-6D34-93E1-771A4CD1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898" y="297392"/>
            <a:ext cx="4656165" cy="601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4B4822-DA73-9B3F-F9BD-3F285DF0C3D1}"/>
              </a:ext>
            </a:extLst>
          </p:cNvPr>
          <p:cNvSpPr txBox="1"/>
          <p:nvPr/>
        </p:nvSpPr>
        <p:spPr>
          <a:xfrm>
            <a:off x="245087" y="922769"/>
            <a:ext cx="60960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333333"/>
                </a:solidFill>
                <a:effectLst/>
                <a:latin typeface="Noto-Sans"/>
              </a:rPr>
              <a:t>3. How does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Noto-Sans"/>
              </a:rPr>
              <a:t>ChIP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Noto-Sans"/>
              </a:rPr>
              <a:t> work?</a:t>
            </a:r>
          </a:p>
          <a:p>
            <a:pPr algn="l"/>
            <a:endParaRPr lang="en-US" sz="2400" b="0" i="0" dirty="0">
              <a:solidFill>
                <a:srgbClr val="333333"/>
              </a:solidFill>
              <a:effectLst/>
              <a:latin typeface="Noto-Sans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Noto-Sans"/>
              </a:rPr>
              <a:t>The principle behind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Noto-Sans"/>
              </a:rPr>
              <a:t>ChIP</a:t>
            </a:r>
            <a:r>
              <a:rPr lang="en-US" b="0" i="0" dirty="0">
                <a:solidFill>
                  <a:srgbClr val="333333"/>
                </a:solidFill>
                <a:effectLst/>
                <a:latin typeface="Noto-Sans"/>
              </a:rPr>
              <a:t> is relatively straightforward and relies on the use of an antibody to isolate, or precipitate, a certain protein, histone, transcription factor, or cofactor and its bound chromatin from a protein mixture that was extracted from cells or tissues. </a:t>
            </a: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Noto-Sans"/>
            </a:endParaRPr>
          </a:p>
          <a:p>
            <a:pPr algn="l"/>
            <a:endParaRPr lang="en-US" dirty="0">
              <a:solidFill>
                <a:srgbClr val="333333"/>
              </a:solidFill>
              <a:latin typeface="Noto-Sans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Noto-Sans"/>
            </a:endParaRPr>
          </a:p>
          <a:p>
            <a:pPr algn="l"/>
            <a:endParaRPr lang="en-US" dirty="0">
              <a:solidFill>
                <a:srgbClr val="333333"/>
              </a:solidFill>
              <a:latin typeface="Noto-Sans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Noto-Sans"/>
              </a:rPr>
              <a:t>In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Noto-Sans"/>
              </a:rPr>
              <a:t>ChIP</a:t>
            </a:r>
            <a:r>
              <a:rPr lang="en-US" b="0" i="0" dirty="0">
                <a:solidFill>
                  <a:srgbClr val="333333"/>
                </a:solidFill>
                <a:effectLst/>
                <a:latin typeface="Noto-Sans"/>
              </a:rPr>
              <a:t>-PCR or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Noto-Sans"/>
              </a:rPr>
              <a:t>ChIP</a:t>
            </a:r>
            <a:r>
              <a:rPr lang="en-US" b="0" i="0" dirty="0">
                <a:solidFill>
                  <a:srgbClr val="333333"/>
                </a:solidFill>
                <a:effectLst/>
                <a:latin typeface="Noto-Sans"/>
              </a:rPr>
              <a:t>-seq, immune-enriched DNA fragments are then able to be identified and quantified using widely available PCR or qPCR reagents and Next Generation Sequencing (NGS) technologies.</a:t>
            </a:r>
          </a:p>
        </p:txBody>
      </p:sp>
    </p:spTree>
    <p:extLst>
      <p:ext uri="{BB962C8B-B14F-4D97-AF65-F5344CB8AC3E}">
        <p14:creationId xmlns:p14="http://schemas.microsoft.com/office/powerpoint/2010/main" val="221007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7DD557-79EC-28E5-AB1C-057D5D081F33}"/>
              </a:ext>
            </a:extLst>
          </p:cNvPr>
          <p:cNvSpPr txBox="1"/>
          <p:nvPr/>
        </p:nvSpPr>
        <p:spPr>
          <a:xfrm>
            <a:off x="298115" y="291358"/>
            <a:ext cx="10363200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native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(N-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vs crosslinked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(X-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algn="l"/>
            <a:endParaRPr lang="en-US" sz="2400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are 2 types of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techniques that can be carried out depending on the experimental question and the starting material for the experiment: </a:t>
            </a: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fixing agent is used to crosslink proteins to the chromatin. Instead, 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native chromatin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isolated from cell nuclei that are digested with a nuclease. </a:t>
            </a:r>
          </a:p>
          <a:p>
            <a:pPr algn="l"/>
            <a:endParaRPr lang="en-US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offers the advantage of better recognition and binding of antibodies to their target antigens.</a:t>
            </a:r>
          </a:p>
          <a:p>
            <a:pPr algn="l"/>
            <a:endParaRPr lang="en-US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can only be used for the detection of histones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In addition, loss of protein binding during the chromatin digestion and immunoprecipitation steps may bias the data or impede proper analyses.</a:t>
            </a:r>
          </a:p>
          <a:p>
            <a:pPr algn="l">
              <a:buFont typeface="+mj-lt"/>
              <a:buAutoNum type="arabicPeriod"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i="0" dirty="0">
                <a:solidFill>
                  <a:srgbClr val="5B9B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X-</a:t>
            </a:r>
            <a:r>
              <a:rPr lang="en-US" b="1" i="0" dirty="0" err="1">
                <a:solidFill>
                  <a:srgbClr val="5B9B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chemical fixatives such as 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formaldehyd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are used to crosslink the protein of interest to the DNA and fragmentation of chromatin is achieved through sonication or nuclease digestion. </a:t>
            </a:r>
          </a:p>
          <a:p>
            <a:pPr algn="l">
              <a:buFont typeface="+mj-lt"/>
              <a:buAutoNum type="arabicPeriod"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advantage of X-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that it can be used with histone and non-histone proteins and generally requires less cellular starting material than N-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3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329" y="282321"/>
            <a:ext cx="7784757" cy="61895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3" y="848721"/>
            <a:ext cx="7623130" cy="544560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74330" y="563880"/>
            <a:ext cx="3983990" cy="5962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90" y="0"/>
            <a:ext cx="9508524" cy="669639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441240" y="3893770"/>
            <a:ext cx="3518320" cy="387560"/>
          </a:xfrm>
          <a:prstGeom prst="rect">
            <a:avLst/>
          </a:prstGeom>
          <a:solidFill>
            <a:srgbClr val="FFE699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formula di strut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853" y="3986348"/>
            <a:ext cx="2703094" cy="9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876B38D-471A-4921-98D5-C0429C396F6A}"/>
              </a:ext>
            </a:extLst>
          </p:cNvPr>
          <p:cNvSpPr/>
          <p:nvPr/>
        </p:nvSpPr>
        <p:spPr>
          <a:xfrm>
            <a:off x="6949440" y="1682496"/>
            <a:ext cx="73152" cy="40233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7235BC4-CA90-4BDF-7D98-069BB3393F20}"/>
              </a:ext>
            </a:extLst>
          </p:cNvPr>
          <p:cNvSpPr/>
          <p:nvPr/>
        </p:nvSpPr>
        <p:spPr>
          <a:xfrm>
            <a:off x="7193280" y="1691640"/>
            <a:ext cx="73152" cy="40233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6147205-855C-AA82-8CDD-08865B925124}"/>
              </a:ext>
            </a:extLst>
          </p:cNvPr>
          <p:cNvSpPr/>
          <p:nvPr/>
        </p:nvSpPr>
        <p:spPr>
          <a:xfrm>
            <a:off x="6705600" y="1674484"/>
            <a:ext cx="73152" cy="40233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C2BE8ED-E91E-583F-20C8-00D9193394F7}"/>
              </a:ext>
            </a:extLst>
          </p:cNvPr>
          <p:cNvCxnSpPr/>
          <p:nvPr/>
        </p:nvCxnSpPr>
        <p:spPr>
          <a:xfrm>
            <a:off x="1885361" y="3695307"/>
            <a:ext cx="555175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478" y="242637"/>
            <a:ext cx="8903043" cy="637272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34951" y="3957392"/>
            <a:ext cx="5280509" cy="276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979622" y="166670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624668" y="1557251"/>
            <a:ext cx="1230284" cy="271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4BCAC25-3756-9509-86E0-A7E0A8FA87B3}"/>
              </a:ext>
            </a:extLst>
          </p:cNvPr>
          <p:cNvSpPr/>
          <p:nvPr/>
        </p:nvSpPr>
        <p:spPr>
          <a:xfrm>
            <a:off x="2907792" y="1874520"/>
            <a:ext cx="73152" cy="40233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C7FEE7B-C84C-5CCD-A8E1-5D78CF8CDD39}"/>
              </a:ext>
            </a:extLst>
          </p:cNvPr>
          <p:cNvSpPr/>
          <p:nvPr/>
        </p:nvSpPr>
        <p:spPr>
          <a:xfrm>
            <a:off x="3151632" y="1883664"/>
            <a:ext cx="73152" cy="40233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1C5DA52-0BA0-4B1E-17A6-7A2975F94D25}"/>
              </a:ext>
            </a:extLst>
          </p:cNvPr>
          <p:cNvSpPr/>
          <p:nvPr/>
        </p:nvSpPr>
        <p:spPr>
          <a:xfrm>
            <a:off x="2663952" y="1828800"/>
            <a:ext cx="73152" cy="40233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4165FC4-6657-23DF-A067-A84AC46D5DEF}"/>
              </a:ext>
            </a:extLst>
          </p:cNvPr>
          <p:cNvSpPr/>
          <p:nvPr/>
        </p:nvSpPr>
        <p:spPr>
          <a:xfrm>
            <a:off x="7586472" y="1874520"/>
            <a:ext cx="73152" cy="40233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8325BC9-1308-9167-DE2D-E98988597882}"/>
              </a:ext>
            </a:extLst>
          </p:cNvPr>
          <p:cNvSpPr/>
          <p:nvPr/>
        </p:nvSpPr>
        <p:spPr>
          <a:xfrm>
            <a:off x="7830312" y="1883664"/>
            <a:ext cx="73152" cy="40233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DBC525A-6338-4C8E-4C44-1240DF45B489}"/>
              </a:ext>
            </a:extLst>
          </p:cNvPr>
          <p:cNvSpPr/>
          <p:nvPr/>
        </p:nvSpPr>
        <p:spPr>
          <a:xfrm>
            <a:off x="7342632" y="1828800"/>
            <a:ext cx="73152" cy="40233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9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1152</Words>
  <Application>Microsoft Office PowerPoint</Application>
  <PresentationFormat>Widescreen</PresentationFormat>
  <Paragraphs>155</Paragraphs>
  <Slides>28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Lora</vt:lpstr>
      <vt:lpstr>Noto-Sans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“ChIP”</vt:lpstr>
      <vt:lpstr>Presentazione standard di PowerPoint</vt:lpstr>
      <vt:lpstr>ChIP-seq</vt:lpstr>
      <vt:lpstr>ChIP-seq big picture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sblattero</dc:creator>
  <cp:lastModifiedBy>SBLATTERO DANIELE</cp:lastModifiedBy>
  <cp:revision>91</cp:revision>
  <dcterms:created xsi:type="dcterms:W3CDTF">2015-04-17T09:08:00Z</dcterms:created>
  <dcterms:modified xsi:type="dcterms:W3CDTF">2024-05-17T15:07:25Z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1033-11.2.0.11074</vt:lpwstr>
  </property>
  <property fmtid="{D5CDD505-2E9C-101B-9397-08002B2CF9AE}" pid="3" name="ICV">
    <vt:lpwstr>13D21BE0C7E344E2BA6A01CA4801352D</vt:lpwstr>
  </property>
</Properties>
</file>