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8" r:id="rId2"/>
    <p:sldId id="256" r:id="rId3"/>
    <p:sldId id="260" r:id="rId4"/>
    <p:sldId id="264" r:id="rId5"/>
    <p:sldId id="276" r:id="rId6"/>
    <p:sldId id="274" r:id="rId7"/>
    <p:sldId id="313" r:id="rId8"/>
    <p:sldId id="279" r:id="rId9"/>
    <p:sldId id="280" r:id="rId10"/>
    <p:sldId id="263" r:id="rId11"/>
    <p:sldId id="262" r:id="rId12"/>
    <p:sldId id="269" r:id="rId13"/>
    <p:sldId id="271" r:id="rId14"/>
    <p:sldId id="272" r:id="rId15"/>
    <p:sldId id="282" r:id="rId16"/>
    <p:sldId id="314" r:id="rId17"/>
    <p:sldId id="267" r:id="rId18"/>
    <p:sldId id="281" r:id="rId19"/>
    <p:sldId id="265" r:id="rId20"/>
    <p:sldId id="266" r:id="rId21"/>
    <p:sldId id="315" r:id="rId22"/>
    <p:sldId id="277" r:id="rId23"/>
    <p:sldId id="275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3ABB6-F9AF-4663-81FC-3C1486C4F4C3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5291C-97CA-4437-9529-96E31114D34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3601-2D7C-4853-91D4-DC847671E98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0056-E24A-4020-96C6-DB88ADA9C7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3601-2D7C-4853-91D4-DC847671E98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0056-E24A-4020-96C6-DB88ADA9C7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3601-2D7C-4853-91D4-DC847671E98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0056-E24A-4020-96C6-DB88ADA9C7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3601-2D7C-4853-91D4-DC847671E98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0056-E24A-4020-96C6-DB88ADA9C7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3601-2D7C-4853-91D4-DC847671E98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0056-E24A-4020-96C6-DB88ADA9C7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3601-2D7C-4853-91D4-DC847671E98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0056-E24A-4020-96C6-DB88ADA9C7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3601-2D7C-4853-91D4-DC847671E98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0056-E24A-4020-96C6-DB88ADA9C7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3601-2D7C-4853-91D4-DC847671E98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0056-E24A-4020-96C6-DB88ADA9C7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3601-2D7C-4853-91D4-DC847671E98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0056-E24A-4020-96C6-DB88ADA9C7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3601-2D7C-4853-91D4-DC847671E98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0056-E24A-4020-96C6-DB88ADA9C7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3601-2D7C-4853-91D4-DC847671E98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0056-E24A-4020-96C6-DB88ADA9C7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3601-2D7C-4853-91D4-DC847671E98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A0056-E24A-4020-96C6-DB88ADA9C77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9938" t="28889" r="31187" b="20111"/>
          <a:stretch>
            <a:fillRect/>
          </a:stretch>
        </p:blipFill>
        <p:spPr>
          <a:xfrm>
            <a:off x="2316479" y="480059"/>
            <a:ext cx="8010525" cy="59113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5086" y="429150"/>
            <a:ext cx="11517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Per ottenere la massima resa in cellule competenti è necessario trattare </a:t>
            </a:r>
            <a:r>
              <a:rPr lang="it-IT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una popolazione batterica in intensa attività di crescita</a:t>
            </a:r>
            <a:r>
              <a:rPr lang="it-IT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, ossia cellule ad uno stadio prossimo al punto di flesso della crescita esponenziale</a:t>
            </a:r>
            <a:r>
              <a:rPr lang="it-IT" sz="2000" i="1" dirty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Risultati immagini per bacterial growth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80" y="1530994"/>
            <a:ext cx="8951595" cy="46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905553" y="3004458"/>
            <a:ext cx="1274562" cy="1436914"/>
          </a:xfrm>
          <a:prstGeom prst="rect">
            <a:avLst/>
          </a:prstGeom>
          <a:solidFill>
            <a:srgbClr val="5B9BD5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9390" y="166370"/>
            <a:ext cx="52781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Il metodo del calcio cloruro</a:t>
            </a:r>
          </a:p>
          <a:p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Si è visto che quando </a:t>
            </a:r>
            <a:r>
              <a:rPr lang="it-IT" sz="16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è trattato con </a:t>
            </a:r>
          </a:p>
          <a:p>
            <a:pPr algn="just"/>
            <a:endParaRPr lang="it-IT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alte concentrazioni di ioni calcio </a:t>
            </a:r>
            <a:endParaRPr lang="it-IT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conservato a bassa temperatura </a:t>
            </a:r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(soluzioni fredde di ioni bivalenti), </a:t>
            </a:r>
          </a:p>
          <a:p>
            <a:pPr algn="just"/>
            <a:endParaRPr lang="it-IT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diviene trasformabile </a:t>
            </a:r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seppure ad una efficienza non molto elevata (</a:t>
            </a:r>
            <a:r>
              <a:rPr lang="it-IT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it-IT" b="1" i="0" u="none" strike="noStrike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it-IT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– 10</a:t>
            </a:r>
            <a:r>
              <a:rPr lang="it-IT" b="1" i="0" u="none" strike="noStrike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cfu/</a:t>
            </a:r>
            <a:r>
              <a:rPr lang="it-IT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ma comunque sufficiente per molte applicazioni di base. </a:t>
            </a:r>
          </a:p>
          <a:p>
            <a:pPr algn="just"/>
            <a:endParaRPr lang="it-IT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Dopo questo trattamento, </a:t>
            </a:r>
            <a:r>
              <a:rPr lang="it-IT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it-IT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è in grado di acquisire DNA a doppio filamento</a:t>
            </a:r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e perciò diviene relativamente facile la sua trasformazione con </a:t>
            </a:r>
            <a:r>
              <a:rPr lang="it-IT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it-IT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plasmidico</a:t>
            </a:r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just"/>
            <a:endParaRPr lang="it-IT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0260" y="1200150"/>
            <a:ext cx="5942965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5970" y="4467225"/>
            <a:ext cx="3204210" cy="23164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10185" y="1600200"/>
            <a:ext cx="546417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  <a:r>
              <a:rPr lang="en-US" b="1" baseline="3000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interacts with the negatively charged phospholipid heads of the cell membrane, creating an electrostatically neutral situation. 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Lowering the temperature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stabilizes the membrane, making the negatively charged phosphates easier to shield.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• Then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 heat shock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creates a temperature imbalance and thus a current, which helps get the DNA into the cell.</a:t>
            </a:r>
          </a:p>
        </p:txBody>
      </p:sp>
      <p:sp>
        <p:nvSpPr>
          <p:cNvPr id="54" name="Text Box 53"/>
          <p:cNvSpPr txBox="1"/>
          <p:nvPr/>
        </p:nvSpPr>
        <p:spPr>
          <a:xfrm>
            <a:off x="319405" y="163830"/>
            <a:ext cx="871601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CaCl</a:t>
            </a:r>
            <a:r>
              <a:rPr lang="en-US" sz="2400" b="1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method </a:t>
            </a:r>
          </a:p>
          <a:p>
            <a:endParaRPr lang="en-US" sz="24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 method  alters the permeability of the cell membrane: </a:t>
            </a:r>
          </a:p>
        </p:txBody>
      </p:sp>
      <p:pic>
        <p:nvPicPr>
          <p:cNvPr id="56" name="Content Placeholder 5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28154"/>
          <a:stretch>
            <a:fillRect/>
          </a:stretch>
        </p:blipFill>
        <p:spPr>
          <a:xfrm>
            <a:off x="6149340" y="1393190"/>
            <a:ext cx="5439410" cy="293116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EBB25E-2A19-AFEC-A02C-7438A9095FA0}"/>
              </a:ext>
            </a:extLst>
          </p:cNvPr>
          <p:cNvSpPr txBox="1"/>
          <p:nvPr/>
        </p:nvSpPr>
        <p:spPr>
          <a:xfrm>
            <a:off x="85380" y="6537484"/>
            <a:ext cx="49806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/>
              <a:t>https://www.frontiersin.org/journals/microbiology/articles/10.3389/fmicb.2017.02169/full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74589" y="291578"/>
            <a:ext cx="10515600" cy="1325563"/>
          </a:xfrm>
        </p:spPr>
        <p:txBody>
          <a:bodyPr/>
          <a:lstStyle/>
          <a:p>
            <a:r>
              <a:rPr lang="it-IT" altLang="it-IT" dirty="0">
                <a:solidFill>
                  <a:srgbClr val="FF1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Attenzione!!!!</a:t>
            </a: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4589" y="2186213"/>
            <a:ext cx="10568391" cy="4151476"/>
          </a:xfrm>
        </p:spPr>
        <p:txBody>
          <a:bodyPr/>
          <a:lstStyle/>
          <a:p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CaCl</a:t>
            </a:r>
            <a:r>
              <a:rPr lang="en-US" alt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rende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le cellule </a:t>
            </a:r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fragili</a:t>
            </a:r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Delicatezza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ghiaccio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pipettata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gentile)</a:t>
            </a:r>
          </a:p>
          <a:p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3020" y="-6225"/>
            <a:ext cx="10077450" cy="1143000"/>
          </a:xfrm>
        </p:spPr>
        <p:txBody>
          <a:bodyPr/>
          <a:lstStyle/>
          <a:p>
            <a:r>
              <a:rPr lang="en-US" altLang="it-IT" sz="3600" dirty="0" err="1">
                <a:solidFill>
                  <a:srgbClr val="FF1938"/>
                </a:solidFill>
                <a:latin typeface="Arial Narrow" panose="020B0606020202030204" pitchFamily="34" charset="0"/>
              </a:rPr>
              <a:t>Trasformazione</a:t>
            </a:r>
            <a:r>
              <a:rPr lang="en-US" altLang="it-IT" sz="3600" dirty="0">
                <a:solidFill>
                  <a:srgbClr val="FF1938"/>
                </a:solidFill>
                <a:latin typeface="Arial Narrow" panose="020B0606020202030204" pitchFamily="34" charset="0"/>
              </a:rPr>
              <a:t> di cellule </a:t>
            </a:r>
            <a:r>
              <a:rPr lang="en-US" altLang="it-IT" sz="3600" dirty="0" err="1">
                <a:solidFill>
                  <a:srgbClr val="FF1938"/>
                </a:solidFill>
                <a:latin typeface="Arial Narrow" panose="020B0606020202030204" pitchFamily="34" charset="0"/>
              </a:rPr>
              <a:t>competenti</a:t>
            </a:r>
            <a:r>
              <a:rPr lang="en-US" altLang="it-IT" sz="3600" dirty="0">
                <a:solidFill>
                  <a:srgbClr val="FF1938"/>
                </a:solidFill>
                <a:latin typeface="Arial Narrow" panose="020B0606020202030204" pitchFamily="34" charset="0"/>
              </a:rPr>
              <a:t> con DNA </a:t>
            </a:r>
            <a:r>
              <a:rPr lang="en-US" altLang="it-IT" sz="3600" dirty="0" err="1">
                <a:solidFill>
                  <a:srgbClr val="FF1938"/>
                </a:solidFill>
                <a:latin typeface="Arial Narrow" panose="020B0606020202030204" pitchFamily="34" charset="0"/>
              </a:rPr>
              <a:t>plasmidico</a:t>
            </a:r>
            <a:endParaRPr lang="en-US" altLang="it-IT" dirty="0">
              <a:latin typeface="Arial Narrow" panose="020B0606020202030204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1168" y="1483578"/>
            <a:ext cx="3321147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Metti</a:t>
            </a:r>
            <a:r>
              <a:rPr lang="en-US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DNA e le cellule </a:t>
            </a:r>
            <a:r>
              <a:rPr lang="en-US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insieme</a:t>
            </a:r>
            <a:endParaRPr lang="en-US" alt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654195" y="2304485"/>
            <a:ext cx="12953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it-IT" sz="1600" b="1" dirty="0">
                <a:solidFill>
                  <a:srgbClr val="FF1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15-45 </a:t>
            </a:r>
            <a:r>
              <a:rPr lang="en-US" altLang="it-IT" sz="1600" b="1" dirty="0" err="1">
                <a:solidFill>
                  <a:srgbClr val="FF1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minuti</a:t>
            </a:r>
            <a:r>
              <a:rPr lang="en-US" altLang="it-IT" sz="1600" b="1" dirty="0">
                <a:solidFill>
                  <a:srgbClr val="FF1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it-IT" sz="1600" b="1" dirty="0">
                <a:solidFill>
                  <a:srgbClr val="FF1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it-IT" sz="1600" b="1" dirty="0" err="1">
                <a:solidFill>
                  <a:srgbClr val="FF1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ghiaccio</a:t>
            </a:r>
            <a:endParaRPr lang="en-US" altLang="it-IT" sz="1600" b="1" dirty="0">
              <a:solidFill>
                <a:srgbClr val="FF19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900047" y="2137343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76262" y="3380906"/>
            <a:ext cx="271695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Il DNA </a:t>
            </a:r>
            <a:r>
              <a:rPr lang="en-US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aderisce</a:t>
            </a:r>
            <a:r>
              <a:rPr lang="en-US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batteri</a:t>
            </a:r>
            <a:r>
              <a:rPr lang="en-US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1900047" y="3914155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362491" y="4197530"/>
            <a:ext cx="1735197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it-IT" sz="1600" b="1">
                <a:solidFill>
                  <a:srgbClr val="FF1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Shock termico </a:t>
            </a:r>
          </a:p>
          <a:p>
            <a:r>
              <a:rPr lang="en-US" altLang="it-IT" sz="1600" b="1">
                <a:solidFill>
                  <a:srgbClr val="FF1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°C per 2 min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47568" y="5363704"/>
            <a:ext cx="2504958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it-IT" sz="1600" b="1">
                <a:latin typeface="Arial" panose="020B0604020202020204" pitchFamily="34" charset="0"/>
                <a:cs typeface="Arial" panose="020B0604020202020204" pitchFamily="34" charset="0"/>
              </a:rPr>
              <a:t>Il DNA entra nei batteri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47964"/>
          <a:stretch>
            <a:fillRect/>
          </a:stretch>
        </p:blipFill>
        <p:spPr>
          <a:xfrm>
            <a:off x="4825215" y="1814657"/>
            <a:ext cx="6834578" cy="23413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59" y="1529083"/>
            <a:ext cx="7802895" cy="365760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2238" y="127201"/>
            <a:ext cx="1127230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recovery period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heat shock or electroporation, transformed cells are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cultured in antibiotic-free liquid medium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short period to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expression of antibiotic resistance gene(s)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acquired plasmid to begin. This step improves cell viability and cloning efficiency.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028">
            <a:extLst>
              <a:ext uri="{FF2B5EF4-FFF2-40B4-BE49-F238E27FC236}">
                <a16:creationId xmlns:a16="http://schemas.microsoft.com/office/drawing/2014/main" id="{CC3FB0C1-8DF9-8721-7AE6-015F62657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540" y="5813192"/>
            <a:ext cx="70429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it-IT" sz="3600" b="1" dirty="0">
                <a:solidFill>
                  <a:srgbClr val="FF1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VALE SOLO PER I BATTERI 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DC1A9B9-587B-EE4F-395F-6D695C980D28}"/>
              </a:ext>
            </a:extLst>
          </p:cNvPr>
          <p:cNvSpPr/>
          <p:nvPr/>
        </p:nvSpPr>
        <p:spPr>
          <a:xfrm rot="20390572">
            <a:off x="1141049" y="6242931"/>
            <a:ext cx="1012055" cy="5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EC7F89C4-F5AD-CCF5-C946-668D633B69E6}"/>
              </a:ext>
            </a:extLst>
          </p:cNvPr>
          <p:cNvSpPr/>
          <p:nvPr/>
        </p:nvSpPr>
        <p:spPr>
          <a:xfrm rot="11550052">
            <a:off x="8618561" y="6213632"/>
            <a:ext cx="1012055" cy="5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AB1BD06C-B672-E6EB-8291-0D2BD530E15D}"/>
              </a:ext>
            </a:extLst>
          </p:cNvPr>
          <p:cNvSpPr/>
          <p:nvPr/>
        </p:nvSpPr>
        <p:spPr>
          <a:xfrm rot="6917709">
            <a:off x="8445647" y="5185778"/>
            <a:ext cx="1012055" cy="5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A55D950-0080-F32B-7EAC-F6036AC86D70}"/>
              </a:ext>
            </a:extLst>
          </p:cNvPr>
          <p:cNvSpPr txBox="1"/>
          <p:nvPr/>
        </p:nvSpPr>
        <p:spPr>
          <a:xfrm>
            <a:off x="9103406" y="2967334"/>
            <a:ext cx="21357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it-IT" sz="2400" b="1" dirty="0">
                <a:solidFill>
                  <a:srgbClr val="FF1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it-IT" sz="2400" b="1" dirty="0" err="1">
                <a:solidFill>
                  <a:srgbClr val="FF1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altLang="it-IT" sz="2400" b="1" dirty="0">
                <a:solidFill>
                  <a:srgbClr val="FF1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37 °C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08167D87-422B-B1D2-A746-77B74A066690}"/>
              </a:ext>
            </a:extLst>
          </p:cNvPr>
          <p:cNvSpPr/>
          <p:nvPr/>
        </p:nvSpPr>
        <p:spPr>
          <a:xfrm rot="2421610">
            <a:off x="1309821" y="5522566"/>
            <a:ext cx="1012055" cy="5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712" y="765566"/>
            <a:ext cx="8595464" cy="55274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39519" y="1306288"/>
            <a:ext cx="1079881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Le cellule una volta rese competenti con calcio cloruro devono essere trasformate. 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La trasformazione </a:t>
            </a:r>
            <a:r>
              <a:rPr lang="it-IT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è tanto più difficile quanto più grande è il plasmide da incorporare.</a:t>
            </a:r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 Il numero di cellule trasformate aumenta linearmente con l’aumentare del numero di plasmidi fino ad un limite massimo di 10 </a:t>
            </a:r>
            <a:r>
              <a:rPr lang="it-IT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di plasmide per 100 </a:t>
            </a:r>
            <a:r>
              <a:rPr lang="it-IT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μl</a:t>
            </a:r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di cellule competenti. </a:t>
            </a:r>
          </a:p>
          <a:p>
            <a:endParaRPr lang="it-IT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 Raggiunto questo limite non si ha più un incremento lineare di trasformazione </a:t>
            </a:r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rispetto alla quantità di DNA fornito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95177"/>
            <a:ext cx="9144000" cy="60198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733800" y="1200149"/>
            <a:ext cx="3400425" cy="2466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9106" y="585722"/>
            <a:ext cx="45823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elettroporazione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elettroporazione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è una tecnica che consiste nel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esporre le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cellule a campi elettrici pulsanti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che destabilizzano la membrana di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inducono la formazione di pori transienti del diametro di alcuni nanometri, 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attraverso i quali possono entrare le molecole di DNA presenti al di fuori  delle cellule.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481" y="310515"/>
            <a:ext cx="7015557" cy="52113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7066" y="305625"/>
            <a:ext cx="111125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trasformazione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è quel processo di trasferimento nel quale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una molecola di DNA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liberatasi da una cellula batterica “</a:t>
            </a:r>
            <a:r>
              <a:rPr lang="it-IT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donatrice</a:t>
            </a:r>
            <a:r>
              <a:rPr lang="it-IT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seguito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 un processo di estrazione chimica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oppure liberatasi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spontaneamente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dalla cellula per lisi di questa, </a:t>
            </a:r>
          </a:p>
          <a:p>
            <a:pPr marL="342900" indent="-342900">
              <a:buFontTx/>
              <a:buChar char="-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penetra in una cellula “recettrice”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si va a sostituire in corrispondenza della regione cromosomica omologa.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37066" y="3212856"/>
            <a:ext cx="567251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cellula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accettrice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per poter essere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trasformata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deve trovarsi in una particolare condizione che prende il nome di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competenza </a:t>
            </a:r>
          </a:p>
        </p:txBody>
      </p:sp>
      <p:sp>
        <p:nvSpPr>
          <p:cNvPr id="6" name="Rettangolo 5"/>
          <p:cNvSpPr/>
          <p:nvPr/>
        </p:nvSpPr>
        <p:spPr>
          <a:xfrm>
            <a:off x="379109" y="4696398"/>
            <a:ext cx="4734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Competenza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– capacità cellulare di “catturare” il DNA.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CE5C07D-A6D3-AB2E-167D-6B7EA73DD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438" y="2976900"/>
            <a:ext cx="5308212" cy="30600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08434" y="775797"/>
            <a:ext cx="1051706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elettroporazione</a:t>
            </a:r>
            <a:r>
              <a:rPr lang="it-IT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è molto più efficiente rispetto alla trasformazione con calcio cloruro</a:t>
            </a:r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Il metodo ottimizzato dà l’efficienza di trasformazione in assoluto più alta </a:t>
            </a:r>
            <a:r>
              <a:rPr lang="it-IT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</a:t>
            </a:r>
            <a:r>
              <a:rPr lang="it-IT" sz="2400" b="1" i="0" u="none" strike="noStrike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t-IT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-10</a:t>
            </a:r>
            <a:r>
              <a:rPr lang="it-IT" sz="2400" b="1" i="0" u="none" strike="noStrike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it-IT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si stima che </a:t>
            </a:r>
            <a:r>
              <a:rPr lang="it-IT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più dell’80% delle cellule assumano DNA</a:t>
            </a:r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t-IT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Pertanto è il </a:t>
            </a:r>
            <a:r>
              <a:rPr lang="it-IT" sz="2000" b="0" i="0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metodo più indicato per applicazioni come la </a:t>
            </a:r>
            <a:r>
              <a:rPr lang="it-IT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costruzione di librerie di DNA. </a:t>
            </a:r>
          </a:p>
          <a:p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 preparazione delle cellule </a:t>
            </a:r>
            <a:r>
              <a:rPr lang="it-IT" sz="20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elettrocompetenti</a:t>
            </a:r>
            <a:r>
              <a:rPr lang="it-IT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consiste semplicemente in una serie di lavaggi che hanno lo scopo di rimuovere i sali presenti nel terreno di coltura (pericolo di corto circuito!). </a:t>
            </a:r>
          </a:p>
          <a:p>
            <a:endParaRPr lang="it-IT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Viene usato </a:t>
            </a:r>
            <a:r>
              <a:rPr lang="it-IT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del glicerolo nei lavaggi per preservare l’integrità</a:t>
            </a:r>
            <a:r>
              <a:rPr lang="it-IT" sz="2000" b="0" i="0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 della membrana.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923" y="365125"/>
            <a:ext cx="7357742" cy="59383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Risultati immagini per bacteria electrop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53" y="779480"/>
            <a:ext cx="9567857" cy="484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RjOOfIGdbQyklkfnNH6_bla94nqh6GAvv2O99sGt0TaXyU3JJ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430212"/>
            <a:ext cx="4168775" cy="31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in.liceomarinelli.org/ipertesti/ogm/Immagini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8" y="3698821"/>
            <a:ext cx="3489325" cy="26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isultati immagini per btx cuv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8" y="120249"/>
            <a:ext cx="5415782" cy="33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11" y="37635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isultati immagini per btx cuvet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57" y="3822592"/>
            <a:ext cx="4168775" cy="27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151347" y="356690"/>
            <a:ext cx="454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Arial Narrow" panose="020B0606020202030204" pitchFamily="34" charset="0"/>
              </a:rPr>
              <a:t>L’integrazione del DNA trasformante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92" y="1135222"/>
            <a:ext cx="6156960" cy="416433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578353" y="1062368"/>
            <a:ext cx="546370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Legame di una molecola di DNA a doppia elica mediante una proteina di membrana. </a:t>
            </a:r>
          </a:p>
          <a:p>
            <a:pPr marL="342900" indent="-342900">
              <a:buAutoNum type="alphaLcParenBoth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Passaggio di uno dei due filamenti all’interno della cellula mentre l’attività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nucleasica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degrada l’altro filamento. </a:t>
            </a:r>
          </a:p>
          <a:p>
            <a:pPr marL="342900" indent="-342900">
              <a:buAutoNum type="alphaLcParenBoth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filamento singolo viene legato da proteine specifiche nella cellula e quindi avviene la ricombinazione con regioni omologhe del cromosoma batterico, mediata dalla proteina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RecA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AutoNum type="alphaLcParenBoth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Cellula trasformata. Se la ricombinazione non avviene, il DNA che entra non si può replicare e viene perduto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628330" y="-79493"/>
            <a:ext cx="8018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7620" algn="ctr"/>
            <a:r>
              <a:rPr lang="it-IT" sz="24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 competenza indotta artificialmente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3353" y="1800453"/>
            <a:ext cx="58126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 batteri </a:t>
            </a:r>
            <a:r>
              <a:rPr lang="it-IT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Gram-positivi</a:t>
            </a:r>
            <a:r>
              <a:rPr lang="it-IT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non possiedono la membrana esterna propria degli organismi </a:t>
            </a:r>
            <a:r>
              <a:rPr lang="it-IT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gram-negativi.</a:t>
            </a:r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L’ingresso del </a:t>
            </a:r>
            <a:r>
              <a:rPr lang="it-IT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DNA è impedito </a:t>
            </a:r>
            <a:r>
              <a:rPr lang="it-IT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dalla presenza di uno strato rigido esterno </a:t>
            </a:r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mureina</a:t>
            </a:r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peptidoglicani</a:t>
            </a:r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Questo strato deve essere preventivamente </a:t>
            </a:r>
            <a:r>
              <a:rPr lang="it-IT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idrolizzato</a:t>
            </a:r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con lisozima, quindi i protoplasti (cioè i batteri senza parete cellulare) si possono trasformare.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D3C464-35F8-9CE6-2E8F-34921EF48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012"/>
          <a:stretch/>
        </p:blipFill>
        <p:spPr>
          <a:xfrm>
            <a:off x="6934145" y="1297404"/>
            <a:ext cx="4707686" cy="38136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3448" y="2166825"/>
            <a:ext cx="48026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batteri </a:t>
            </a:r>
            <a:r>
              <a:rPr lang="it-IT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Gram-negativi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vengono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trattati con agenti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chimici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fisici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DNA attraversa il doppio strato della membrana esterna e della membrana citoplasmatica e raggiunge i siti dove può essere espresso e replicato.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33448" y="5584934"/>
            <a:ext cx="6556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Negli studi di ingegneria genetica, per trasferire DNA nelle cellule è stato necessario trovare un modo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per rendere competente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Escherichia coli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68946" y="0"/>
            <a:ext cx="5824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7620" algn="ctr"/>
            <a:r>
              <a:rPr lang="it-IT" sz="24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 competenza indotta artificialmente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DAABF3E-8923-768E-BA79-CC1830208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63"/>
          <a:stretch/>
        </p:blipFill>
        <p:spPr>
          <a:xfrm>
            <a:off x="6096000" y="1273066"/>
            <a:ext cx="5892685" cy="35418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03437" y="185763"/>
            <a:ext cx="7772400" cy="1143000"/>
          </a:xfrm>
        </p:spPr>
        <p:txBody>
          <a:bodyPr>
            <a:normAutofit/>
          </a:bodyPr>
          <a:lstStyle/>
          <a:p>
            <a:r>
              <a:rPr lang="it-IT" altLang="it-IT" sz="3200" b="1" dirty="0">
                <a:solidFill>
                  <a:srgbClr val="FF1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EFFICIENZA DI TRASFORMAZIONE</a:t>
            </a:r>
            <a:endParaRPr lang="en-US" alt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1130" y="3780549"/>
            <a:ext cx="9759043" cy="2977515"/>
          </a:xfrm>
        </p:spPr>
        <p:txBody>
          <a:bodyPr/>
          <a:lstStyle/>
          <a:p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Calcolare i µg/ng totali di DNA usati</a:t>
            </a:r>
          </a:p>
          <a:p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Calcolare il fattore di diluizione della </a:t>
            </a:r>
            <a:r>
              <a:rPr lang="it-IT" altLang="it-IT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piastratura</a:t>
            </a:r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 (se </a:t>
            </a:r>
            <a:r>
              <a:rPr lang="it-IT" altLang="it-IT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 stata fatta)</a:t>
            </a:r>
          </a:p>
          <a:p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Contare le colonie </a:t>
            </a:r>
          </a:p>
          <a:p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Moltiplicare il numero di colonie per la diluizione di </a:t>
            </a:r>
            <a:r>
              <a:rPr lang="it-IT" altLang="it-IT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piastratura</a:t>
            </a:r>
            <a:endParaRPr lang="it-IT" alt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Dividere per i </a:t>
            </a:r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µg</a:t>
            </a:r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altLang="it-IT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 di DNA utilizzato</a:t>
            </a:r>
            <a:endParaRPr lang="en-US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1275215" y="1670509"/>
            <a:ext cx="9137015" cy="1332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tangolo 1"/>
          <p:cNvSpPr/>
          <p:nvPr/>
        </p:nvSpPr>
        <p:spPr>
          <a:xfrm>
            <a:off x="1664970" y="2091105"/>
            <a:ext cx="77533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Efficienza di trasformazione </a:t>
            </a:r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(CFU/</a:t>
            </a:r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g)=    </a:t>
            </a:r>
            <a:r>
              <a:rPr lang="it-IT" altLang="it-IT" sz="2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n°colonie</a:t>
            </a:r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                  </a:t>
            </a:r>
            <a:r>
              <a:rPr lang="it-IT" alt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g DNA</a:t>
            </a: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549" y="365125"/>
            <a:ext cx="9335235" cy="623971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D56D1C2-7E71-E010-A4F9-DB1AB6DF24B7}"/>
              </a:ext>
            </a:extLst>
          </p:cNvPr>
          <p:cNvSpPr/>
          <p:nvPr/>
        </p:nvSpPr>
        <p:spPr>
          <a:xfrm>
            <a:off x="5766166" y="240632"/>
            <a:ext cx="5091131" cy="6448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2038" y="292353"/>
            <a:ext cx="58139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four key steps in bacterial transformation are:</a:t>
            </a:r>
          </a:p>
          <a:p>
            <a:endParaRPr lang="en-US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competent cells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recovery period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plating</a:t>
            </a:r>
            <a:endParaRPr lang="en-US" b="1" i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62" y="2046679"/>
            <a:ext cx="10389118" cy="44881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FAB50C-ED7E-245F-6916-E0925763495B}"/>
              </a:ext>
            </a:extLst>
          </p:cNvPr>
          <p:cNvSpPr txBox="1"/>
          <p:nvPr/>
        </p:nvSpPr>
        <p:spPr>
          <a:xfrm>
            <a:off x="7939901" y="1111623"/>
            <a:ext cx="217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SOLO PER I BATTERI  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EC28685-4FCA-B759-7072-A051E61D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5776">
            <a:off x="6758624" y="1121976"/>
            <a:ext cx="846500" cy="8465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908564B-1B1F-D2D1-4B87-A2A7FE048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05151">
            <a:off x="6167134" y="746265"/>
            <a:ext cx="846500" cy="8465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ED34262-1C0A-5C15-5F23-3E10C070B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3529">
            <a:off x="7024534" y="320740"/>
            <a:ext cx="775314" cy="77531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7FD857D-32DF-7525-0F9D-07D58495B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5776">
            <a:off x="10310483" y="1057705"/>
            <a:ext cx="846500" cy="8465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ECC7DFD-E572-1403-FCFA-8290F357B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05151">
            <a:off x="11218783" y="572009"/>
            <a:ext cx="846500" cy="8465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03FBB4F-BE8D-7744-CDA1-B28693CC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3529">
            <a:off x="10056063" y="304835"/>
            <a:ext cx="775314" cy="7753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r="71041"/>
          <a:stretch>
            <a:fillRect/>
          </a:stretch>
        </p:blipFill>
        <p:spPr>
          <a:xfrm>
            <a:off x="504521" y="899356"/>
            <a:ext cx="2224405" cy="50571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6666" t="1995" r="33366" b="44496"/>
          <a:stretch>
            <a:fillRect/>
          </a:stretch>
        </p:blipFill>
        <p:spPr>
          <a:xfrm>
            <a:off x="3997776" y="1817370"/>
            <a:ext cx="3654610" cy="32211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65504"/>
          <a:stretch>
            <a:fillRect/>
          </a:stretch>
        </p:blipFill>
        <p:spPr>
          <a:xfrm>
            <a:off x="8796699" y="489585"/>
            <a:ext cx="3154326" cy="6019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941</Words>
  <Application>Microsoft Office PowerPoint</Application>
  <PresentationFormat>Widescreen</PresentationFormat>
  <Paragraphs>124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EFFICIENZA DI TRASFORMAZIONE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Attenzione!!!!</vt:lpstr>
      <vt:lpstr>Trasformazione di cellule competenti con DNA plasmidico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sblattero</dc:creator>
  <cp:lastModifiedBy>SBLATTERO DANIELE</cp:lastModifiedBy>
  <cp:revision>69</cp:revision>
  <dcterms:created xsi:type="dcterms:W3CDTF">2016-05-02T20:26:00Z</dcterms:created>
  <dcterms:modified xsi:type="dcterms:W3CDTF">2024-05-17T15:13:22Z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1033-11.2.0.11191</vt:lpwstr>
  </property>
  <property fmtid="{D5CDD505-2E9C-101B-9397-08002B2CF9AE}" pid="3" name="ICV">
    <vt:lpwstr>B624C817AE474F069565FB3749DA2551</vt:lpwstr>
  </property>
</Properties>
</file>