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9"/>
  </p:notesMasterIdLst>
  <p:sldIdLst>
    <p:sldId id="502" r:id="rId5"/>
    <p:sldId id="480" r:id="rId6"/>
    <p:sldId id="520" r:id="rId7"/>
    <p:sldId id="521" r:id="rId8"/>
    <p:sldId id="522" r:id="rId9"/>
    <p:sldId id="523" r:id="rId10"/>
    <p:sldId id="524" r:id="rId11"/>
    <p:sldId id="526" r:id="rId12"/>
    <p:sldId id="527" r:id="rId13"/>
    <p:sldId id="525" r:id="rId14"/>
    <p:sldId id="615" r:id="rId15"/>
    <p:sldId id="616" r:id="rId16"/>
    <p:sldId id="617" r:id="rId17"/>
    <p:sldId id="628" r:id="rId18"/>
    <p:sldId id="489" r:id="rId19"/>
    <p:sldId id="626" r:id="rId20"/>
    <p:sldId id="391" r:id="rId21"/>
    <p:sldId id="392" r:id="rId22"/>
    <p:sldId id="518" r:id="rId23"/>
    <p:sldId id="393" r:id="rId24"/>
    <p:sldId id="396" r:id="rId25"/>
    <p:sldId id="394" r:id="rId26"/>
    <p:sldId id="395" r:id="rId27"/>
    <p:sldId id="517" r:id="rId2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3DC74B5E-7DAB-4789-B24F-61E8C23711CA}">
          <p14:sldIdLst>
            <p14:sldId id="502"/>
            <p14:sldId id="480"/>
            <p14:sldId id="520"/>
            <p14:sldId id="521"/>
            <p14:sldId id="522"/>
            <p14:sldId id="523"/>
            <p14:sldId id="524"/>
            <p14:sldId id="526"/>
            <p14:sldId id="527"/>
            <p14:sldId id="525"/>
            <p14:sldId id="615"/>
            <p14:sldId id="616"/>
            <p14:sldId id="617"/>
            <p14:sldId id="628"/>
            <p14:sldId id="489"/>
            <p14:sldId id="626"/>
            <p14:sldId id="391"/>
            <p14:sldId id="392"/>
            <p14:sldId id="518"/>
            <p14:sldId id="393"/>
            <p14:sldId id="396"/>
            <p14:sldId id="394"/>
            <p14:sldId id="395"/>
            <p14:sldId id="51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0B4FC5-C7BC-41E9-87BB-C68843C04A68}" type="datetimeFigureOut">
              <a:rPr lang="it-IT" smtClean="0"/>
              <a:t>14/05/2024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5A2A6-E47D-430B-9531-B1D2E2787E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3481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822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6302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0092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7F49D355-16BD-4E45-BD9A-5EA878CF7CBD}" type="datetimeFigureOut">
              <a:rPr lang="it-IT" smtClean="0">
                <a:solidFill>
                  <a:srgbClr val="575F6D"/>
                </a:solidFill>
              </a:rPr>
              <a:pPr/>
              <a:t>14/05/2024</a:t>
            </a:fld>
            <a:endParaRPr lang="it-IT">
              <a:solidFill>
                <a:srgbClr val="575F6D"/>
              </a:solidFill>
            </a:endParaRPr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it-IT">
              <a:solidFill>
                <a:srgbClr val="575F6D"/>
              </a:solidFill>
            </a:endParaRPr>
          </a:p>
        </p:txBody>
      </p:sp>
      <p:sp>
        <p:nvSpPr>
          <p:cNvPr id="10" name="Rettangolo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ttangolo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ttangolo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Rettangolo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Connettore 1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2" name="Connettore 1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7" name="Rettangolo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e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e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Ovale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Ovale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5" name="Ovale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5532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srgbClr val="575F6D"/>
                </a:solidFill>
              </a:rPr>
              <a:pPr/>
              <a:t>14/05/2024</a:t>
            </a:fld>
            <a:endParaRPr lang="it-IT">
              <a:solidFill>
                <a:srgbClr val="575F6D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575F6D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2663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srgbClr val="575F6D"/>
                </a:solidFill>
              </a:rPr>
              <a:pPr/>
              <a:t>14/05/2024</a:t>
            </a:fld>
            <a:endParaRPr lang="it-IT">
              <a:solidFill>
                <a:srgbClr val="575F6D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575F6D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0492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Presentation Title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233242" y="1419511"/>
            <a:ext cx="7437300" cy="4664593"/>
          </a:xfrm>
          <a:prstGeom prst="rect">
            <a:avLst/>
          </a:prstGeom>
        </p:spPr>
        <p:txBody>
          <a:bodyPr/>
          <a:lstStyle>
            <a:lvl1pPr defTabSz="412750">
              <a:lnSpc>
                <a:spcPct val="100000"/>
              </a:lnSpc>
              <a:defRPr sz="1800" spc="0">
                <a:latin typeface="DM Sans Regular"/>
                <a:ea typeface="DM Sans Regular"/>
                <a:cs typeface="DM Sans Regular"/>
                <a:sym typeface="DM Sans Regular"/>
              </a:defRPr>
            </a:lvl1pPr>
            <a:lvl2pPr defTabSz="412750">
              <a:lnSpc>
                <a:spcPct val="100000"/>
              </a:lnSpc>
              <a:defRPr sz="1800" spc="0">
                <a:latin typeface="DM Sans Regular"/>
                <a:ea typeface="DM Sans Regular"/>
                <a:cs typeface="DM Sans Regular"/>
                <a:sym typeface="DM Sans Regular"/>
              </a:defRPr>
            </a:lvl2pPr>
            <a:lvl3pPr defTabSz="412750">
              <a:lnSpc>
                <a:spcPct val="100000"/>
              </a:lnSpc>
              <a:defRPr sz="1800" spc="0">
                <a:latin typeface="DM Sans Regular"/>
                <a:ea typeface="DM Sans Regular"/>
                <a:cs typeface="DM Sans Regular"/>
                <a:sym typeface="DM Sans Regular"/>
              </a:defRPr>
            </a:lvl3pPr>
            <a:lvl4pPr defTabSz="412750">
              <a:lnSpc>
                <a:spcPct val="100000"/>
              </a:lnSpc>
              <a:defRPr sz="1800" spc="0">
                <a:latin typeface="DM Sans Regular"/>
                <a:ea typeface="DM Sans Regular"/>
                <a:cs typeface="DM Sans Regular"/>
                <a:sym typeface="DM Sans Regular"/>
              </a:defRPr>
            </a:lvl4pPr>
            <a:lvl5pPr defTabSz="412750">
              <a:lnSpc>
                <a:spcPct val="100000"/>
              </a:lnSpc>
              <a:defRPr sz="1800" spc="0">
                <a:latin typeface="DM Sans Regular"/>
                <a:ea typeface="DM Sans Regular"/>
                <a:cs typeface="DM Sans Regular"/>
                <a:sym typeface="DM Sans Regular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Rounded Rectangle"/>
          <p:cNvSpPr/>
          <p:nvPr/>
        </p:nvSpPr>
        <p:spPr>
          <a:xfrm>
            <a:off x="11281500" y="5964904"/>
            <a:ext cx="400051" cy="400051"/>
          </a:xfrm>
          <a:prstGeom prst="roundRect">
            <a:avLst>
              <a:gd name="adj" fmla="val 23810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26" name="Text"/>
          <p:cNvSpPr txBox="1"/>
          <p:nvPr/>
        </p:nvSpPr>
        <p:spPr>
          <a:xfrm>
            <a:off x="16487402" y="5518946"/>
            <a:ext cx="51361" cy="282129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/>
          <a:p>
            <a:pPr defTabSz="292100"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Altero"/>
              </a:defRPr>
            </a:pPr>
            <a:endParaRPr sz="1500"/>
          </a:p>
        </p:txBody>
      </p:sp>
      <p:pic>
        <p:nvPicPr>
          <p:cNvPr id="27" name="logo_png.png" descr="logo_p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679" y="5984223"/>
            <a:ext cx="2419401" cy="39951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4942349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F49D355-16BD-4E45-BD9A-5EA878CF7CBD}" type="datetimeFigureOut">
              <a:rPr lang="it-IT" smtClean="0">
                <a:solidFill>
                  <a:srgbClr val="575F6D"/>
                </a:solidFill>
              </a:rPr>
              <a:pPr/>
              <a:t>14/05/2024</a:t>
            </a:fld>
            <a:endParaRPr lang="it-IT">
              <a:solidFill>
                <a:srgbClr val="575F6D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169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7F49D355-16BD-4E45-BD9A-5EA878CF7CBD}" type="datetimeFigureOut">
              <a:rPr lang="it-IT" smtClean="0">
                <a:solidFill>
                  <a:srgbClr val="FFF39D"/>
                </a:solidFill>
              </a:rPr>
              <a:pPr/>
              <a:t>14/05/2024</a:t>
            </a:fld>
            <a:endParaRPr lang="it-IT">
              <a:solidFill>
                <a:srgbClr val="FFF39D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it-IT">
              <a:solidFill>
                <a:srgbClr val="FFF39D"/>
              </a:solidFill>
            </a:endParaRPr>
          </a:p>
        </p:txBody>
      </p:sp>
      <p:sp>
        <p:nvSpPr>
          <p:cNvPr id="9" name="Rettangolo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ttangolo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ttangolo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ttangolo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Connettore 1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Connettore 1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8" name="Rettangolo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Ovale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Ovale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e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Ovale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e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Connettore 1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23939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srgbClr val="575F6D"/>
                </a:solidFill>
              </a:rPr>
              <a:pPr/>
              <a:t>14/05/2024</a:t>
            </a:fld>
            <a:endParaRPr lang="it-IT">
              <a:solidFill>
                <a:srgbClr val="575F6D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575F6D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2721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srgbClr val="575F6D"/>
                </a:solidFill>
              </a:rPr>
              <a:pPr/>
              <a:t>14/05/2024</a:t>
            </a:fld>
            <a:endParaRPr lang="it-IT">
              <a:solidFill>
                <a:srgbClr val="575F6D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575F6D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129528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F49D355-16BD-4E45-BD9A-5EA878CF7CBD}" type="datetimeFigureOut">
              <a:rPr lang="it-IT" smtClean="0">
                <a:solidFill>
                  <a:srgbClr val="575F6D"/>
                </a:solidFill>
              </a:rPr>
              <a:pPr/>
              <a:t>14/05/2024</a:t>
            </a:fld>
            <a:endParaRPr lang="it-IT">
              <a:solidFill>
                <a:srgbClr val="575F6D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697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srgbClr val="575F6D"/>
                </a:solidFill>
              </a:rPr>
              <a:pPr/>
              <a:t>14/05/2024</a:t>
            </a:fld>
            <a:endParaRPr lang="it-IT">
              <a:solidFill>
                <a:srgbClr val="575F6D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575F6D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4091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ttangolo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e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Segnaposto contenuto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F49D355-16BD-4E45-BD9A-5EA878CF7CBD}" type="datetimeFigureOut">
              <a:rPr lang="it-IT" smtClean="0">
                <a:solidFill>
                  <a:srgbClr val="575F6D"/>
                </a:solidFill>
              </a:rPr>
              <a:pPr/>
              <a:t>14/05/2024</a:t>
            </a:fld>
            <a:endParaRPr lang="it-IT">
              <a:solidFill>
                <a:srgbClr val="575F6D"/>
              </a:solidFill>
            </a:endParaRPr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3" name="Segnaposto piè di pagin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936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e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it-IT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ttangolo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Connettore 1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7" name="Segnaposto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F49D355-16BD-4E45-BD9A-5EA878CF7CBD}" type="datetimeFigureOut">
              <a:rPr lang="it-IT" smtClean="0">
                <a:solidFill>
                  <a:srgbClr val="575F6D"/>
                </a:solidFill>
              </a:rPr>
              <a:pPr/>
              <a:t>14/05/2024</a:t>
            </a:fld>
            <a:endParaRPr lang="it-IT">
              <a:solidFill>
                <a:srgbClr val="575F6D"/>
              </a:solidFill>
            </a:endParaRPr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445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F49D355-16BD-4E45-BD9A-5EA878CF7CBD}" type="datetimeFigureOut">
              <a:rPr lang="it-IT" smtClean="0">
                <a:solidFill>
                  <a:srgbClr val="575F6D"/>
                </a:solidFill>
              </a:rPr>
              <a:pPr/>
              <a:t>14/05/2024</a:t>
            </a:fld>
            <a:endParaRPr lang="it-IT">
              <a:solidFill>
                <a:srgbClr val="575F6D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>
              <a:solidFill>
                <a:srgbClr val="575F6D"/>
              </a:solidFill>
            </a:endParaRPr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ttangolo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e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019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3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rawsight/hangar" TargetMode="External"/><Relationship Id="rId2" Type="http://schemas.openxmlformats.org/officeDocument/2006/relationships/hyperlink" Target="https://www.youtube.com/watch?v=Rx8IvRIX-68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6E8541-1565-47F5-9B54-32914C0948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6673" y="3006197"/>
            <a:ext cx="8197534" cy="1581043"/>
          </a:xfrm>
        </p:spPr>
        <p:txBody>
          <a:bodyPr>
            <a:noAutofit/>
          </a:bodyPr>
          <a:lstStyle/>
          <a:p>
            <a:pPr algn="ctr"/>
            <a:r>
              <a:rPr lang="it-IT" sz="3600" dirty="0"/>
              <a:t>Monfyblog</a:t>
            </a:r>
            <a:br>
              <a:rPr lang="it-IT" sz="3600" dirty="0"/>
            </a:br>
            <a:br>
              <a:rPr lang="it-IT" sz="3600" dirty="0"/>
            </a:br>
            <a:r>
              <a:rPr lang="it-IT" sz="3600" dirty="0"/>
              <a:t>14.04.2024</a:t>
            </a:r>
          </a:p>
        </p:txBody>
      </p:sp>
      <p:pic>
        <p:nvPicPr>
          <p:cNvPr id="6" name="Immagine 1">
            <a:extLst>
              <a:ext uri="{FF2B5EF4-FFF2-40B4-BE49-F238E27FC236}">
                <a16:creationId xmlns:a16="http://schemas.microsoft.com/office/drawing/2014/main" id="{4D19C0EA-5E44-4EF2-B4C7-A13853ECA79E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040" y="5360156"/>
            <a:ext cx="3318203" cy="50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4855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56B626C-88B1-4F0C-ABCD-F325FC517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5287" y="5695950"/>
            <a:ext cx="3171825" cy="9525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BA4B0CC-047D-481A-AF03-FEDCDE082F91}"/>
              </a:ext>
            </a:extLst>
          </p:cNvPr>
          <p:cNvSpPr txBox="1"/>
          <p:nvPr/>
        </p:nvSpPr>
        <p:spPr>
          <a:xfrm>
            <a:off x="3194625" y="1497745"/>
            <a:ext cx="747508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it-IT" b="1" dirty="0">
              <a:solidFill>
                <a:srgbClr val="575F6D"/>
              </a:solidFill>
            </a:endParaRPr>
          </a:p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it-IT" b="1" dirty="0">
              <a:solidFill>
                <a:srgbClr val="575F6D"/>
              </a:solidFill>
            </a:endParaRPr>
          </a:p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it-IT" b="1" dirty="0">
              <a:solidFill>
                <a:srgbClr val="575F6D"/>
              </a:solidFill>
            </a:endParaRPr>
          </a:p>
          <a:p>
            <a:endParaRPr lang="it-IT" dirty="0"/>
          </a:p>
        </p:txBody>
      </p:sp>
      <p:pic>
        <p:nvPicPr>
          <p:cNvPr id="8" name="Immagine 1">
            <a:extLst>
              <a:ext uri="{FF2B5EF4-FFF2-40B4-BE49-F238E27FC236}">
                <a16:creationId xmlns:a16="http://schemas.microsoft.com/office/drawing/2014/main" id="{07FE1990-7C9E-4985-B306-80B91F2E392E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908" y="5920200"/>
            <a:ext cx="3318203" cy="50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olo 2">
            <a:extLst>
              <a:ext uri="{FF2B5EF4-FFF2-40B4-BE49-F238E27FC236}">
                <a16:creationId xmlns:a16="http://schemas.microsoft.com/office/drawing/2014/main" id="{CC77D3CE-3066-499C-A3B8-55D0A1B1A2A5}"/>
              </a:ext>
            </a:extLst>
          </p:cNvPr>
          <p:cNvSpPr txBox="1">
            <a:spLocks/>
          </p:cNvSpPr>
          <p:nvPr/>
        </p:nvSpPr>
        <p:spPr>
          <a:xfrm>
            <a:off x="854344" y="739867"/>
            <a:ext cx="10864850" cy="5885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it-IT" sz="4000" b="1" dirty="0"/>
              <a:t> Abdel: Una storia di confine</a:t>
            </a:r>
            <a:endParaRPr lang="it-IT" sz="3200" dirty="0">
              <a:solidFill>
                <a:schemeClr val="tx1">
                  <a:lumMod val="50000"/>
                </a:schemeClr>
              </a:solidFill>
              <a:latin typeface="Founders Grotesk Medium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F75539C7-8CE5-42A6-9C45-CA9D5C3F9B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967" y="1658568"/>
            <a:ext cx="5835608" cy="388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481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F8C6497-C3FE-4766-A8CC-CC4C5E340ECF}"/>
              </a:ext>
            </a:extLst>
          </p:cNvPr>
          <p:cNvSpPr txBox="1"/>
          <p:nvPr/>
        </p:nvSpPr>
        <p:spPr>
          <a:xfrm>
            <a:off x="834306" y="1221147"/>
            <a:ext cx="972185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3600" dirty="0">
                <a:solidFill>
                  <a:schemeClr val="tx1">
                    <a:lumMod val="50000"/>
                  </a:schemeClr>
                </a:solidFill>
                <a:latin typeface="Founders Grotesk Medium" charset="0"/>
                <a:sym typeface="AvenirLTStd-Medium"/>
              </a:rPr>
              <a:t>Testo…</a:t>
            </a:r>
          </a:p>
        </p:txBody>
      </p:sp>
      <p:sp>
        <p:nvSpPr>
          <p:cNvPr id="10" name="Segnaposto testo 1">
            <a:extLst>
              <a:ext uri="{FF2B5EF4-FFF2-40B4-BE49-F238E27FC236}">
                <a16:creationId xmlns:a16="http://schemas.microsoft.com/office/drawing/2014/main" id="{43D85089-C4A0-4874-AEA9-248BF0EF9934}"/>
              </a:ext>
            </a:extLst>
          </p:cNvPr>
          <p:cNvSpPr txBox="1">
            <a:spLocks/>
          </p:cNvSpPr>
          <p:nvPr/>
        </p:nvSpPr>
        <p:spPr>
          <a:xfrm>
            <a:off x="663575" y="2334827"/>
            <a:ext cx="10864850" cy="8788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defRPr/>
            </a:pPr>
            <a:endParaRPr lang="it-IT" spc="120" dirty="0">
              <a:solidFill>
                <a:schemeClr val="tx1">
                  <a:lumMod val="50000"/>
                </a:schemeClr>
              </a:solidFill>
              <a:latin typeface="Founders Grotesk Medium" charset="0"/>
              <a:ea typeface="ＭＳ Ｐゴシック" panose="020B0600070205080204" pitchFamily="34" charset="-128"/>
              <a:sym typeface="AvenirLTStd-Medium"/>
            </a:endParaRPr>
          </a:p>
        </p:txBody>
      </p:sp>
      <p:sp>
        <p:nvSpPr>
          <p:cNvPr id="12" name="Titolo 2">
            <a:extLst>
              <a:ext uri="{FF2B5EF4-FFF2-40B4-BE49-F238E27FC236}">
                <a16:creationId xmlns:a16="http://schemas.microsoft.com/office/drawing/2014/main" id="{F61B69A5-711A-4CA6-8F37-EF744DDFFF44}"/>
              </a:ext>
            </a:extLst>
          </p:cNvPr>
          <p:cNvSpPr txBox="1">
            <a:spLocks/>
          </p:cNvSpPr>
          <p:nvPr/>
        </p:nvSpPr>
        <p:spPr>
          <a:xfrm>
            <a:off x="813704" y="1249945"/>
            <a:ext cx="10864850" cy="5885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endParaRPr lang="it-IT" sz="3200" dirty="0">
              <a:solidFill>
                <a:schemeClr val="tx1">
                  <a:lumMod val="50000"/>
                </a:schemeClr>
              </a:solidFill>
              <a:latin typeface="Founders Grotesk Medium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" name="Title 7">
            <a:extLst>
              <a:ext uri="{FF2B5EF4-FFF2-40B4-BE49-F238E27FC236}">
                <a16:creationId xmlns:a16="http://schemas.microsoft.com/office/drawing/2014/main" id="{7781EF9C-1C66-408F-9BB9-2A68E2AFCC61}"/>
              </a:ext>
            </a:extLst>
          </p:cNvPr>
          <p:cNvSpPr txBox="1">
            <a:spLocks/>
          </p:cNvSpPr>
          <p:nvPr/>
        </p:nvSpPr>
        <p:spPr>
          <a:xfrm>
            <a:off x="337926" y="796312"/>
            <a:ext cx="11216085" cy="1088371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300"/>
              <a:t>Sottoposti a educazione Bancaria</a:t>
            </a:r>
            <a:endParaRPr lang="it-IT" sz="3300" dirty="0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8CC69A86-0225-418A-90BC-1019D9D10E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875" y="2436314"/>
            <a:ext cx="4781550" cy="3829050"/>
          </a:xfrm>
          <a:prstGeom prst="rect">
            <a:avLst/>
          </a:prstGeom>
        </p:spPr>
      </p:pic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BC637F32-4DB9-443B-8C89-A52A6777FB2E}"/>
              </a:ext>
            </a:extLst>
          </p:cNvPr>
          <p:cNvSpPr txBox="1">
            <a:spLocks/>
          </p:cNvSpPr>
          <p:nvPr/>
        </p:nvSpPr>
        <p:spPr>
          <a:xfrm>
            <a:off x="6567876" y="3052381"/>
            <a:ext cx="4832802" cy="239426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defTabSz="41275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1800" kern="1200" spc="0">
                <a:solidFill>
                  <a:schemeClr val="tx1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  <a:lvl2pPr marL="640080" indent="-274320" algn="l" defTabSz="41275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1800" kern="1200" spc="0">
                <a:solidFill>
                  <a:schemeClr val="tx1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2pPr>
            <a:lvl3pPr marL="914400" indent="-182880" algn="l" defTabSz="41275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 spc="0">
                <a:solidFill>
                  <a:schemeClr val="tx1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3pPr>
            <a:lvl4pPr marL="1188720" indent="-182880" algn="l" defTabSz="41275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 spc="0">
                <a:solidFill>
                  <a:schemeClr val="tx1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4pPr>
            <a:lvl5pPr marL="1463040" indent="-182880" algn="l" defTabSz="41275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800" kern="1200" spc="0">
                <a:solidFill>
                  <a:schemeClr val="tx1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/>
              <a:t>Idea </a:t>
            </a:r>
            <a:r>
              <a:rPr lang="en-US" sz="2800" dirty="0" err="1"/>
              <a:t>degli</a:t>
            </a:r>
            <a:r>
              <a:rPr lang="en-US" sz="2800" dirty="0"/>
              <a:t> </a:t>
            </a:r>
            <a:r>
              <a:rPr lang="en-US" sz="2800" dirty="0" err="1"/>
              <a:t>studenti</a:t>
            </a:r>
            <a:r>
              <a:rPr lang="en-US" sz="2800" dirty="0"/>
              <a:t> come  </a:t>
            </a:r>
            <a:r>
              <a:rPr lang="en-US" sz="2800" b="1" dirty="0" err="1"/>
              <a:t>Vasi</a:t>
            </a:r>
            <a:r>
              <a:rPr lang="en-US" sz="2800" b="1" dirty="0"/>
              <a:t> </a:t>
            </a:r>
            <a:r>
              <a:rPr lang="en-US" sz="2800" b="1" dirty="0" err="1"/>
              <a:t>Vuoti</a:t>
            </a:r>
            <a:r>
              <a:rPr lang="en-US" sz="2800" dirty="0"/>
              <a:t> da </a:t>
            </a:r>
            <a:r>
              <a:rPr lang="en-US" sz="2800" dirty="0" err="1"/>
              <a:t>riempire</a:t>
            </a:r>
            <a:r>
              <a:rPr lang="en-US" sz="2800" dirty="0"/>
              <a:t> di </a:t>
            </a:r>
            <a:r>
              <a:rPr lang="en-US" sz="2800" dirty="0" err="1"/>
              <a:t>conoscenze</a:t>
            </a:r>
            <a:endParaRPr lang="en-US" sz="2800" dirty="0"/>
          </a:p>
          <a:p>
            <a:pPr>
              <a:buFontTx/>
              <a:buChar char="-"/>
            </a:pPr>
            <a:endParaRPr lang="it-IT" sz="2700" dirty="0"/>
          </a:p>
        </p:txBody>
      </p:sp>
    </p:spTree>
    <p:extLst>
      <p:ext uri="{BB962C8B-B14F-4D97-AF65-F5344CB8AC3E}">
        <p14:creationId xmlns:p14="http://schemas.microsoft.com/office/powerpoint/2010/main" val="4066666520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2">
            <a:extLst>
              <a:ext uri="{FF2B5EF4-FFF2-40B4-BE49-F238E27FC236}">
                <a16:creationId xmlns:a16="http://schemas.microsoft.com/office/drawing/2014/main" id="{F61B69A5-711A-4CA6-8F37-EF744DDFFF44}"/>
              </a:ext>
            </a:extLst>
          </p:cNvPr>
          <p:cNvSpPr txBox="1">
            <a:spLocks/>
          </p:cNvSpPr>
          <p:nvPr/>
        </p:nvSpPr>
        <p:spPr>
          <a:xfrm>
            <a:off x="813704" y="1249945"/>
            <a:ext cx="10864850" cy="5885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endParaRPr lang="it-IT" sz="3200" dirty="0">
              <a:solidFill>
                <a:schemeClr val="tx1">
                  <a:lumMod val="50000"/>
                </a:schemeClr>
              </a:solidFill>
              <a:latin typeface="Founders Grotesk Medium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5357DECE-98FF-44C0-9D4F-5803EFBF72D9}"/>
              </a:ext>
            </a:extLst>
          </p:cNvPr>
          <p:cNvSpPr/>
          <p:nvPr/>
        </p:nvSpPr>
        <p:spPr>
          <a:xfrm>
            <a:off x="2158068" y="2108431"/>
            <a:ext cx="8551718" cy="4484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it-IT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L’educatore educa, gli educandi sono educati.</a:t>
            </a:r>
            <a:endParaRPr lang="it-IT" sz="16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it-IT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L’educatore sa, gli educandi non sanno</a:t>
            </a:r>
            <a:endParaRPr lang="it-IT" sz="16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it-IT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L’educatore pensa, gli educandi sono pensati</a:t>
            </a:r>
            <a:endParaRPr lang="it-IT" sz="16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it-IT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L’educatore parla, gli educandi ascoltano docilmente</a:t>
            </a:r>
            <a:endParaRPr lang="it-IT" sz="16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it-IT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L’educatore crea la disciplina, gli educanti sono disciplinati;</a:t>
            </a:r>
            <a:endParaRPr lang="it-IT" sz="16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it-IT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L’educatore sceglie e prescrive la sua scelta; gli educandi seguono la sua prescrizione</a:t>
            </a:r>
            <a:endParaRPr lang="it-IT" sz="16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it-IT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L’educatore agisce; gli educandi hanno l’illusione di agire, nell’azione dell’educatore</a:t>
            </a:r>
            <a:endParaRPr lang="it-IT" sz="16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it-IT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L’educatore sceglie il contenuto programmatico; gli educandi mai ascoltati in questa scelta si adattano</a:t>
            </a:r>
            <a:endParaRPr lang="it-IT" sz="16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it-IT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L’educatore identifica l’autorità del sapere con la sua autorità funzionale, che oppone in forma di antagonismo alla libertà degli educandi; questi devono adattarsi alle sue determinazioni</a:t>
            </a:r>
            <a:endParaRPr lang="it-IT" sz="16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it-IT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L’educatore infine è il soggetto del processo; gli educandi puri oggetti.</a:t>
            </a:r>
            <a:endParaRPr lang="it-IT" sz="16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35AEB410-91B3-4406-B093-C1AADFFFDE96}"/>
              </a:ext>
            </a:extLst>
          </p:cNvPr>
          <p:cNvSpPr/>
          <p:nvPr/>
        </p:nvSpPr>
        <p:spPr>
          <a:xfrm>
            <a:off x="1201004" y="1482162"/>
            <a:ext cx="99082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/>
              <a:t>Modello dell’educazione bancaria</a:t>
            </a:r>
            <a:r>
              <a:rPr lang="en-US" sz="2400" b="1" dirty="0"/>
              <a:t>: Paulo Freire, 1970, p.73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740611360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1">
            <a:extLst>
              <a:ext uri="{FF2B5EF4-FFF2-40B4-BE49-F238E27FC236}">
                <a16:creationId xmlns:a16="http://schemas.microsoft.com/office/drawing/2014/main" id="{43D85089-C4A0-4874-AEA9-248BF0EF9934}"/>
              </a:ext>
            </a:extLst>
          </p:cNvPr>
          <p:cNvSpPr txBox="1">
            <a:spLocks/>
          </p:cNvSpPr>
          <p:nvPr/>
        </p:nvSpPr>
        <p:spPr>
          <a:xfrm>
            <a:off x="663575" y="2334827"/>
            <a:ext cx="10864850" cy="8788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defRPr/>
            </a:pPr>
            <a:endParaRPr lang="it-IT" spc="120" dirty="0">
              <a:solidFill>
                <a:schemeClr val="tx1">
                  <a:lumMod val="50000"/>
                </a:schemeClr>
              </a:solidFill>
              <a:latin typeface="Founders Grotesk Medium" charset="0"/>
              <a:ea typeface="ＭＳ Ｐゴシック" panose="020B0600070205080204" pitchFamily="34" charset="-128"/>
              <a:sym typeface="AvenirLTStd-Medium"/>
            </a:endParaRPr>
          </a:p>
        </p:txBody>
      </p:sp>
      <p:sp>
        <p:nvSpPr>
          <p:cNvPr id="12" name="Titolo 2">
            <a:extLst>
              <a:ext uri="{FF2B5EF4-FFF2-40B4-BE49-F238E27FC236}">
                <a16:creationId xmlns:a16="http://schemas.microsoft.com/office/drawing/2014/main" id="{F61B69A5-711A-4CA6-8F37-EF744DDFFF44}"/>
              </a:ext>
            </a:extLst>
          </p:cNvPr>
          <p:cNvSpPr txBox="1">
            <a:spLocks/>
          </p:cNvSpPr>
          <p:nvPr/>
        </p:nvSpPr>
        <p:spPr>
          <a:xfrm>
            <a:off x="813704" y="1249945"/>
            <a:ext cx="10864850" cy="5885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endParaRPr lang="it-IT" sz="3200" dirty="0">
              <a:solidFill>
                <a:schemeClr val="tx1">
                  <a:lumMod val="50000"/>
                </a:schemeClr>
              </a:solidFill>
              <a:latin typeface="Founders Grotesk Medium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F4CFA542-8DFC-4197-AEBD-3C86A7670F1C}"/>
              </a:ext>
            </a:extLst>
          </p:cNvPr>
          <p:cNvSpPr/>
          <p:nvPr/>
        </p:nvSpPr>
        <p:spPr>
          <a:xfrm>
            <a:off x="1023582" y="1524043"/>
            <a:ext cx="111666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/>
              <a:t>UN’ALTRA PROSPETTIVA:</a:t>
            </a:r>
          </a:p>
          <a:p>
            <a:r>
              <a:rPr lang="it-IT" sz="2800" dirty="0"/>
              <a:t> L'ISTRUZIONE COME PROCESSO DI LIBERAZIONE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010A1498-FBF0-473E-9B1D-12678D120A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06" y="2752021"/>
            <a:ext cx="3836523" cy="2161553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E3F44486-235A-4146-8C6A-D58FB3C610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384" y="2723814"/>
            <a:ext cx="2813893" cy="2314654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C32E98C5-2A55-4976-B1A7-64F2618ADF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873" y="2852865"/>
            <a:ext cx="4161530" cy="195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380551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1">
            <a:extLst>
              <a:ext uri="{FF2B5EF4-FFF2-40B4-BE49-F238E27FC236}">
                <a16:creationId xmlns:a16="http://schemas.microsoft.com/office/drawing/2014/main" id="{43D85089-C4A0-4874-AEA9-248BF0EF9934}"/>
              </a:ext>
            </a:extLst>
          </p:cNvPr>
          <p:cNvSpPr txBox="1">
            <a:spLocks/>
          </p:cNvSpPr>
          <p:nvPr/>
        </p:nvSpPr>
        <p:spPr>
          <a:xfrm>
            <a:off x="663575" y="2334827"/>
            <a:ext cx="10864850" cy="8788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defRPr/>
            </a:pPr>
            <a:endParaRPr lang="it-IT" spc="120" dirty="0">
              <a:solidFill>
                <a:schemeClr val="tx1">
                  <a:lumMod val="50000"/>
                </a:schemeClr>
              </a:solidFill>
              <a:latin typeface="Founders Grotesk Medium" charset="0"/>
              <a:ea typeface="ＭＳ Ｐゴシック" panose="020B0600070205080204" pitchFamily="34" charset="-128"/>
              <a:sym typeface="AvenirLTStd-Medium"/>
            </a:endParaRPr>
          </a:p>
        </p:txBody>
      </p:sp>
      <p:sp>
        <p:nvSpPr>
          <p:cNvPr id="12" name="Titolo 2">
            <a:extLst>
              <a:ext uri="{FF2B5EF4-FFF2-40B4-BE49-F238E27FC236}">
                <a16:creationId xmlns:a16="http://schemas.microsoft.com/office/drawing/2014/main" id="{F61B69A5-711A-4CA6-8F37-EF744DDFFF44}"/>
              </a:ext>
            </a:extLst>
          </p:cNvPr>
          <p:cNvSpPr txBox="1">
            <a:spLocks/>
          </p:cNvSpPr>
          <p:nvPr/>
        </p:nvSpPr>
        <p:spPr>
          <a:xfrm>
            <a:off x="813704" y="1249945"/>
            <a:ext cx="10864850" cy="5885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endParaRPr lang="it-IT" sz="3200" dirty="0">
              <a:solidFill>
                <a:schemeClr val="tx1">
                  <a:lumMod val="50000"/>
                </a:schemeClr>
              </a:solidFill>
              <a:latin typeface="Founders Grotesk Medium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F4CFA542-8DFC-4197-AEBD-3C86A7670F1C}"/>
              </a:ext>
            </a:extLst>
          </p:cNvPr>
          <p:cNvSpPr/>
          <p:nvPr/>
        </p:nvSpPr>
        <p:spPr>
          <a:xfrm>
            <a:off x="1023582" y="1524043"/>
            <a:ext cx="111666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/>
              <a:t>Educazione come pratica della libertà:</a:t>
            </a:r>
            <a:br>
              <a:rPr lang="it-IT" sz="2800" b="1" dirty="0"/>
            </a:br>
            <a:r>
              <a:rPr lang="it-IT" sz="2800" i="1" dirty="0"/>
              <a:t>…Un processo necessario</a:t>
            </a:r>
            <a:endParaRPr lang="it-IT" sz="2800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807C1F97-69A4-43B0-B5C9-CB6A05821098}"/>
              </a:ext>
            </a:extLst>
          </p:cNvPr>
          <p:cNvSpPr txBox="1">
            <a:spLocks/>
          </p:cNvSpPr>
          <p:nvPr/>
        </p:nvSpPr>
        <p:spPr>
          <a:xfrm>
            <a:off x="2544531" y="2712015"/>
            <a:ext cx="4062360" cy="3441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DM Sans Regular"/>
                <a:ea typeface="DM Sans Regular"/>
                <a:cs typeface="DM Sans Regular"/>
                <a:sym typeface="DM Sans Regular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DM Sans Regular"/>
                <a:ea typeface="DM Sans Regular"/>
                <a:cs typeface="DM Sans Regular"/>
                <a:sym typeface="DM Sans Regular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DM Sans Regular"/>
                <a:ea typeface="DM Sans Regular"/>
                <a:cs typeface="DM Sans Regular"/>
                <a:sym typeface="DM Sans Regular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DM Sans Regular"/>
                <a:ea typeface="DM Sans Regular"/>
                <a:cs typeface="DM Sans Regular"/>
                <a:sym typeface="DM Sans Regular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DM Sans Regular"/>
                <a:ea typeface="DM Sans Regular"/>
                <a:cs typeface="DM Sans Regular"/>
                <a:sym typeface="DM Sans Regular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0" i="0" u="none" strike="noStrike" cap="none" spc="-18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Basis Grotesque Pro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0" i="0" u="none" strike="noStrike" cap="none" spc="-18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Basis Grotesque Pro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0" i="0" u="none" strike="noStrike" cap="none" spc="-18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Basis Grotesque Pro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0" i="0" u="none" strike="noStrike" cap="none" spc="-18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Basis Grotesque Pro"/>
              </a:defRPr>
            </a:lvl9pPr>
          </a:lstStyle>
          <a:p>
            <a:pPr marL="342900" indent="-342900">
              <a:buFontTx/>
              <a:buChar char="-"/>
            </a:pPr>
            <a:r>
              <a:rPr lang="en-US" sz="2400" dirty="0"/>
              <a:t>De </a:t>
            </a:r>
            <a:r>
              <a:rPr lang="en-US" sz="2400" dirty="0" err="1"/>
              <a:t>standardizzare</a:t>
            </a:r>
            <a:r>
              <a:rPr lang="en-US" sz="2400" dirty="0"/>
              <a:t> </a:t>
            </a:r>
            <a:r>
              <a:rPr lang="en-US" sz="2400" dirty="0" err="1"/>
              <a:t>l’apprendimento</a:t>
            </a:r>
            <a:endParaRPr lang="en-US" sz="2400" dirty="0"/>
          </a:p>
          <a:p>
            <a:pPr marL="342900" indent="-342900">
              <a:buFontTx/>
              <a:buChar char="-"/>
            </a:pPr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 err="1"/>
              <a:t>Classe</a:t>
            </a:r>
            <a:r>
              <a:rPr lang="en-US" sz="2400" dirty="0"/>
              <a:t> come </a:t>
            </a:r>
            <a:r>
              <a:rPr lang="en-US" sz="2400" dirty="0" err="1"/>
              <a:t>comunità</a:t>
            </a:r>
            <a:endParaRPr lang="en-US" sz="2400" dirty="0"/>
          </a:p>
          <a:p>
            <a:pPr marL="342900" indent="-342900">
              <a:buFontTx/>
              <a:buChar char="-"/>
            </a:pPr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 err="1"/>
              <a:t>Responsabilità</a:t>
            </a:r>
            <a:r>
              <a:rPr lang="en-US" sz="2400" dirty="0"/>
              <a:t> </a:t>
            </a:r>
            <a:r>
              <a:rPr lang="en-US" sz="2400" dirty="0" err="1"/>
              <a:t>dell’insegnante</a:t>
            </a:r>
            <a:r>
              <a:rPr lang="en-US" sz="2400" dirty="0"/>
              <a:t> </a:t>
            </a:r>
            <a:r>
              <a:rPr lang="en-US" sz="2400" dirty="0" err="1"/>
              <a:t>nel</a:t>
            </a:r>
            <a:r>
              <a:rPr lang="en-US" sz="2400" dirty="0"/>
              <a:t> </a:t>
            </a:r>
            <a:r>
              <a:rPr lang="en-US" sz="2400" dirty="0" err="1"/>
              <a:t>favorire</a:t>
            </a:r>
            <a:r>
              <a:rPr lang="en-US" sz="2400" dirty="0"/>
              <a:t> la </a:t>
            </a:r>
            <a:r>
              <a:rPr lang="en-US" sz="2400" dirty="0" err="1"/>
              <a:t>possibilità</a:t>
            </a:r>
            <a:r>
              <a:rPr lang="en-US" sz="2400" dirty="0"/>
              <a:t> </a:t>
            </a:r>
            <a:r>
              <a:rPr lang="en-US" sz="2400" dirty="0" err="1"/>
              <a:t>che</a:t>
            </a:r>
            <a:r>
              <a:rPr lang="en-US" sz="2400" dirty="0"/>
              <a:t> </a:t>
            </a:r>
            <a:r>
              <a:rPr lang="en-US" sz="2400" dirty="0" err="1"/>
              <a:t>gli</a:t>
            </a:r>
            <a:r>
              <a:rPr lang="en-US" sz="2400" dirty="0"/>
              <a:t> </a:t>
            </a:r>
            <a:r>
              <a:rPr lang="en-US" sz="2400" dirty="0" err="1"/>
              <a:t>studenti</a:t>
            </a:r>
            <a:r>
              <a:rPr lang="en-US" sz="2400" dirty="0"/>
              <a:t> </a:t>
            </a:r>
            <a:r>
              <a:rPr lang="en-US" sz="2400" dirty="0" err="1"/>
              <a:t>prendano</a:t>
            </a:r>
            <a:r>
              <a:rPr lang="en-US" sz="2400" dirty="0"/>
              <a:t> voce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2FCD10FF-B633-4932-9FFE-AA4C8C6AAD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870" y="2656434"/>
            <a:ext cx="3831151" cy="313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743802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7CD092F-1058-429A-8230-E5FFE76833D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15</a:t>
            </a:fld>
            <a:endParaRPr lang="de-D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529339E-2A75-26FD-3391-ED69950CD1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1127" y="1419510"/>
            <a:ext cx="5258917" cy="3370699"/>
          </a:xfrm>
        </p:spPr>
        <p:txBody>
          <a:bodyPr>
            <a:normAutofit/>
          </a:bodyPr>
          <a:lstStyle/>
          <a:p>
            <a:r>
              <a:rPr lang="it-IT" dirty="0"/>
              <a:t>.</a:t>
            </a:r>
          </a:p>
          <a:p>
            <a:endParaRPr lang="it-IT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E025B38-8573-29D8-C71F-AE284C7FD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/>
              <a:t>Educazione come pratica della libertà:</a:t>
            </a:r>
            <a:br>
              <a:rPr lang="it-IT" b="1" dirty="0"/>
            </a:br>
            <a:r>
              <a:rPr lang="it-IT" i="1" dirty="0"/>
              <a:t>…Un processo complesso</a:t>
            </a:r>
          </a:p>
        </p:txBody>
      </p:sp>
      <p:pic>
        <p:nvPicPr>
          <p:cNvPr id="9" name="Immagine 1">
            <a:extLst>
              <a:ext uri="{FF2B5EF4-FFF2-40B4-BE49-F238E27FC236}">
                <a16:creationId xmlns:a16="http://schemas.microsoft.com/office/drawing/2014/main" id="{C27782B8-E038-CD88-D155-BD44B196FE07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413" y="5912929"/>
            <a:ext cx="2688000" cy="50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BA38CDC-6DCA-489C-906E-16F8BD50C85D}"/>
              </a:ext>
            </a:extLst>
          </p:cNvPr>
          <p:cNvSpPr txBox="1">
            <a:spLocks/>
          </p:cNvSpPr>
          <p:nvPr/>
        </p:nvSpPr>
        <p:spPr>
          <a:xfrm>
            <a:off x="591127" y="1523920"/>
            <a:ext cx="10080337" cy="34948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DM Sans Regular"/>
                <a:ea typeface="DM Sans Regular"/>
                <a:cs typeface="DM Sans Regular"/>
                <a:sym typeface="DM Sans Regular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DM Sans Regular"/>
                <a:ea typeface="DM Sans Regular"/>
                <a:cs typeface="DM Sans Regular"/>
                <a:sym typeface="DM Sans Regular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DM Sans Regular"/>
                <a:ea typeface="DM Sans Regular"/>
                <a:cs typeface="DM Sans Regular"/>
                <a:sym typeface="DM Sans Regular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DM Sans Regular"/>
                <a:ea typeface="DM Sans Regular"/>
                <a:cs typeface="DM Sans Regular"/>
                <a:sym typeface="DM Sans Regular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DM Sans Regular"/>
                <a:ea typeface="DM Sans Regular"/>
                <a:cs typeface="DM Sans Regular"/>
                <a:sym typeface="DM Sans Regular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0" i="0" u="none" strike="noStrike" cap="none" spc="-18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Basis Grotesque Pro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0" i="0" u="none" strike="noStrike" cap="none" spc="-18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Basis Grotesque Pro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0" i="0" u="none" strike="noStrike" cap="none" spc="-18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Basis Grotesque Pro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0" i="0" u="none" strike="noStrike" cap="none" spc="-18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Basis Grotesque Pro"/>
              </a:defRPr>
            </a:lvl9pPr>
          </a:lstStyle>
          <a:p>
            <a:endParaRPr lang="it-IT" sz="2400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9C3DB00B-FCF6-4F36-B008-9AD459D9A90A}"/>
              </a:ext>
            </a:extLst>
          </p:cNvPr>
          <p:cNvSpPr txBox="1">
            <a:spLocks/>
          </p:cNvSpPr>
          <p:nvPr/>
        </p:nvSpPr>
        <p:spPr>
          <a:xfrm>
            <a:off x="6767921" y="2975643"/>
            <a:ext cx="2666011" cy="3441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DM Sans Regular"/>
                <a:ea typeface="DM Sans Regular"/>
                <a:cs typeface="DM Sans Regular"/>
                <a:sym typeface="DM Sans Regular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DM Sans Regular"/>
                <a:ea typeface="DM Sans Regular"/>
                <a:cs typeface="DM Sans Regular"/>
                <a:sym typeface="DM Sans Regular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DM Sans Regular"/>
                <a:ea typeface="DM Sans Regular"/>
                <a:cs typeface="DM Sans Regular"/>
                <a:sym typeface="DM Sans Regular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DM Sans Regular"/>
                <a:ea typeface="DM Sans Regular"/>
                <a:cs typeface="DM Sans Regular"/>
                <a:sym typeface="DM Sans Regular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DM Sans Regular"/>
                <a:ea typeface="DM Sans Regular"/>
                <a:cs typeface="DM Sans Regular"/>
                <a:sym typeface="DM Sans Regular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0" i="0" u="none" strike="noStrike" cap="none" spc="-18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Basis Grotesque Pro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0" i="0" u="none" strike="noStrike" cap="none" spc="-18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Basis Grotesque Pro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0" i="0" u="none" strike="noStrike" cap="none" spc="-18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Basis Grotesque Pro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0" i="0" u="none" strike="noStrike" cap="none" spc="-18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Basis Grotesque Pro"/>
              </a:defRPr>
            </a:lvl9pPr>
          </a:lstStyle>
          <a:p>
            <a:pPr hangingPunct="1"/>
            <a:r>
              <a:rPr lang="it-IT" sz="2400" dirty="0"/>
              <a:t>L’istruzione normativa come rifugio sia per gli insegnanti che per gli studenti.</a:t>
            </a:r>
            <a:r>
              <a:rPr lang="en-US" sz="2400" i="1" dirty="0"/>
              <a:t>bell hooks, </a:t>
            </a:r>
            <a:r>
              <a:rPr lang="en-US" sz="2400" i="1" dirty="0" err="1"/>
              <a:t>insegnare</a:t>
            </a:r>
            <a:r>
              <a:rPr lang="en-US" sz="2400" i="1" dirty="0"/>
              <a:t> a </a:t>
            </a:r>
            <a:r>
              <a:rPr lang="en-US" sz="2400" i="1" dirty="0" err="1"/>
              <a:t>trasgredire</a:t>
            </a:r>
            <a:endParaRPr lang="en-US" sz="2400" i="1" dirty="0"/>
          </a:p>
          <a:p>
            <a:pPr marL="342900" indent="-342900">
              <a:buFontTx/>
              <a:buChar char="-"/>
            </a:pPr>
            <a:endParaRPr lang="en-US" sz="2400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005F5516-B306-41B8-AEC2-B05E352300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0585" y="1550279"/>
            <a:ext cx="3248025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58329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1">
            <a:extLst>
              <a:ext uri="{FF2B5EF4-FFF2-40B4-BE49-F238E27FC236}">
                <a16:creationId xmlns:a16="http://schemas.microsoft.com/office/drawing/2014/main" id="{43D85089-C4A0-4874-AEA9-248BF0EF9934}"/>
              </a:ext>
            </a:extLst>
          </p:cNvPr>
          <p:cNvSpPr txBox="1">
            <a:spLocks/>
          </p:cNvSpPr>
          <p:nvPr/>
        </p:nvSpPr>
        <p:spPr>
          <a:xfrm>
            <a:off x="663575" y="2334827"/>
            <a:ext cx="10864850" cy="8788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2400" b="0" i="0" u="none" strike="noStrike" kern="1200" cap="none" spc="12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Founders Grotesk Medium" charset="0"/>
              <a:ea typeface="ＭＳ Ｐゴシック" panose="020B0600070205080204" pitchFamily="34" charset="-128"/>
              <a:cs typeface="+mn-cs"/>
              <a:sym typeface="AvenirLTStd-Medium"/>
            </a:endParaRPr>
          </a:p>
        </p:txBody>
      </p:sp>
      <p:sp>
        <p:nvSpPr>
          <p:cNvPr id="12" name="Titolo 2">
            <a:extLst>
              <a:ext uri="{FF2B5EF4-FFF2-40B4-BE49-F238E27FC236}">
                <a16:creationId xmlns:a16="http://schemas.microsoft.com/office/drawing/2014/main" id="{F61B69A5-711A-4CA6-8F37-EF744DDFFF44}"/>
              </a:ext>
            </a:extLst>
          </p:cNvPr>
          <p:cNvSpPr txBox="1">
            <a:spLocks/>
          </p:cNvSpPr>
          <p:nvPr/>
        </p:nvSpPr>
        <p:spPr>
          <a:xfrm>
            <a:off x="813704" y="1249945"/>
            <a:ext cx="10864850" cy="5885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Founders Grotesk Medium"/>
              <a:ea typeface="ＭＳ Ｐゴシック" panose="020B0600070205080204" pitchFamily="34" charset="-128"/>
              <a:cs typeface="+mj-cs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341689B3-7DF2-47B0-B17B-D59A2E4879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716" y="1543707"/>
            <a:ext cx="4891690" cy="4891690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2A6B2C25-F0E0-4995-9C54-2F15C18DE961}"/>
              </a:ext>
            </a:extLst>
          </p:cNvPr>
          <p:cNvSpPr/>
          <p:nvPr/>
        </p:nvSpPr>
        <p:spPr>
          <a:xfrm>
            <a:off x="1846219" y="1933594"/>
            <a:ext cx="41315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MonfyBLOG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3FCC1BC-ECE0-4E13-944B-6A1A5EC3F9A3}"/>
              </a:ext>
            </a:extLst>
          </p:cNvPr>
          <p:cNvSpPr txBox="1"/>
          <p:nvPr/>
        </p:nvSpPr>
        <p:spPr>
          <a:xfrm>
            <a:off x="1472837" y="3057401"/>
            <a:ext cx="5155601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Tx/>
              <a:buNone/>
              <a:tabLst/>
              <a:defRPr/>
            </a:pP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Puntare sulle expertise degli studenti e «metterle a lavoro»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Tx/>
              <a:buNone/>
              <a:tabLst/>
              <a:defRPr/>
            </a:pP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Uno strumento per raccontare la scuola e lo spazio di Monfalcone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Tx/>
              <a:buNone/>
              <a:tabLst/>
              <a:defRPr/>
            </a:pP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Tx/>
              <a:buNone/>
              <a:tabLst/>
              <a:defRPr/>
            </a:pP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Tx/>
              <a:buNone/>
              <a:tabLst/>
              <a:defRPr/>
            </a:pP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Tx/>
              <a:buNone/>
              <a:tabLst/>
              <a:defRPr/>
            </a:pP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Tx/>
              <a:buNone/>
              <a:tabLst/>
              <a:defRPr/>
            </a:pP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Tx/>
              <a:buNone/>
              <a:tabLst/>
              <a:defRPr/>
            </a:pP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549744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6E8541-1565-47F5-9B54-32914C0948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8342" y="-1028954"/>
            <a:ext cx="8229600" cy="1894362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La scelta di un blog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56B626C-88B1-4F0C-ABCD-F325FC517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5287" y="5695950"/>
            <a:ext cx="3171825" cy="9525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BA4B0CC-047D-481A-AF03-FEDCDE082F91}"/>
              </a:ext>
            </a:extLst>
          </p:cNvPr>
          <p:cNvSpPr txBox="1"/>
          <p:nvPr/>
        </p:nvSpPr>
        <p:spPr>
          <a:xfrm>
            <a:off x="3081131" y="1759930"/>
            <a:ext cx="8319052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it-IT" b="1" dirty="0">
              <a:solidFill>
                <a:srgbClr val="575F6D"/>
              </a:solidFill>
            </a:endParaRPr>
          </a:p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it-IT" b="1" dirty="0">
                <a:solidFill>
                  <a:srgbClr val="575F6D"/>
                </a:solidFill>
              </a:rPr>
              <a:t>Puntare sulle expertise degli studenti e «metterle a lavoro»</a:t>
            </a:r>
          </a:p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it-IT" b="1" dirty="0">
              <a:solidFill>
                <a:srgbClr val="575F6D"/>
              </a:solidFill>
            </a:endParaRPr>
          </a:p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it-IT" b="1" dirty="0">
                <a:solidFill>
                  <a:srgbClr val="575F6D"/>
                </a:solidFill>
              </a:rPr>
              <a:t>Uno strumento per raccontare la scuola e lo spazio di Monfalcone</a:t>
            </a:r>
          </a:p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it-IT" b="1" dirty="0">
              <a:solidFill>
                <a:srgbClr val="575F6D"/>
              </a:solidFill>
            </a:endParaRPr>
          </a:p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it-IT" b="1" dirty="0">
                <a:solidFill>
                  <a:srgbClr val="575F6D"/>
                </a:solidFill>
              </a:rPr>
              <a:t>Uscita da paradigma «utilitaristico» </a:t>
            </a:r>
          </a:p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it-IT" b="1" dirty="0">
                <a:solidFill>
                  <a:srgbClr val="575F6D"/>
                </a:solidFill>
              </a:rPr>
              <a:t>(Maieutica reciproca, Danilo Dolci).</a:t>
            </a:r>
          </a:p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it-IT" b="1" dirty="0">
              <a:solidFill>
                <a:srgbClr val="575F6D"/>
              </a:solidFill>
            </a:endParaRPr>
          </a:p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it-IT" b="1" dirty="0">
              <a:solidFill>
                <a:srgbClr val="575F6D"/>
              </a:solidFill>
            </a:endParaRPr>
          </a:p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it-IT" b="1" dirty="0">
              <a:solidFill>
                <a:srgbClr val="575F6D"/>
              </a:solidFill>
            </a:endParaRPr>
          </a:p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it-IT" b="1" dirty="0">
              <a:solidFill>
                <a:srgbClr val="575F6D"/>
              </a:solidFill>
            </a:endParaRPr>
          </a:p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it-IT" b="1" dirty="0">
              <a:solidFill>
                <a:srgbClr val="575F6D"/>
              </a:solidFill>
            </a:endParaRPr>
          </a:p>
          <a:p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4BFC465-5334-484F-B758-E2720CBEFE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254" y="3552825"/>
            <a:ext cx="2143125" cy="2143125"/>
          </a:xfrm>
          <a:prstGeom prst="rect">
            <a:avLst/>
          </a:prstGeom>
        </p:spPr>
      </p:pic>
      <p:pic>
        <p:nvPicPr>
          <p:cNvPr id="7" name="Immagine 1">
            <a:extLst>
              <a:ext uri="{FF2B5EF4-FFF2-40B4-BE49-F238E27FC236}">
                <a16:creationId xmlns:a16="http://schemas.microsoft.com/office/drawing/2014/main" id="{1500850B-BBC0-4771-86D4-51A1B638EC77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908" y="5920200"/>
            <a:ext cx="3318203" cy="50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7573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6E8541-1565-47F5-9B54-32914C0948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08707" y="-737631"/>
            <a:ext cx="8229600" cy="1894362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La struttura del laboratorio e i partecipanti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56B626C-88B1-4F0C-ABCD-F325FC517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5287" y="5695950"/>
            <a:ext cx="3171825" cy="9525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BA4B0CC-047D-481A-AF03-FEDCDE082F91}"/>
              </a:ext>
            </a:extLst>
          </p:cNvPr>
          <p:cNvSpPr txBox="1"/>
          <p:nvPr/>
        </p:nvSpPr>
        <p:spPr>
          <a:xfrm>
            <a:off x="2753140" y="1471695"/>
            <a:ext cx="8319052" cy="580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it-IT" b="1" dirty="0">
                <a:solidFill>
                  <a:srgbClr val="575F6D"/>
                </a:solidFill>
              </a:rPr>
              <a:t>Creazione di un «gruppo classe» fatto di:</a:t>
            </a:r>
          </a:p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it-IT" b="1" dirty="0">
              <a:solidFill>
                <a:srgbClr val="575F6D"/>
              </a:solidFill>
            </a:endParaRPr>
          </a:p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it-IT" b="1" dirty="0">
                <a:solidFill>
                  <a:srgbClr val="575F6D"/>
                </a:solidFill>
              </a:rPr>
              <a:t>Italiani «autoctoni, figli di migranti, </a:t>
            </a:r>
            <a:r>
              <a:rPr lang="it-IT" b="1" dirty="0" err="1">
                <a:solidFill>
                  <a:srgbClr val="575F6D"/>
                </a:solidFill>
              </a:rPr>
              <a:t>Nai</a:t>
            </a:r>
            <a:r>
              <a:rPr lang="it-IT" b="1" dirty="0">
                <a:solidFill>
                  <a:srgbClr val="575F6D"/>
                </a:solidFill>
              </a:rPr>
              <a:t> </a:t>
            </a:r>
          </a:p>
          <a:p>
            <a:pPr marL="285750" lvl="0" indent="-285750" algn="just">
              <a:spcBef>
                <a:spcPts val="600"/>
              </a:spcBef>
              <a:buClr>
                <a:srgbClr val="FE8637"/>
              </a:buClr>
              <a:buSzPct val="70000"/>
              <a:buFontTx/>
              <a:buChar char="-"/>
            </a:pPr>
            <a:r>
              <a:rPr lang="it-IT" b="1" dirty="0">
                <a:solidFill>
                  <a:srgbClr val="575F6D"/>
                </a:solidFill>
              </a:rPr>
              <a:t>Quasi tutti «</a:t>
            </a:r>
            <a:r>
              <a:rPr lang="it-IT" b="1" dirty="0" err="1">
                <a:solidFill>
                  <a:srgbClr val="575F6D"/>
                </a:solidFill>
              </a:rPr>
              <a:t>Bes</a:t>
            </a:r>
            <a:r>
              <a:rPr lang="it-IT" b="1" dirty="0">
                <a:solidFill>
                  <a:srgbClr val="575F6D"/>
                </a:solidFill>
              </a:rPr>
              <a:t>»</a:t>
            </a:r>
          </a:p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it-IT" b="1" dirty="0">
              <a:solidFill>
                <a:srgbClr val="575F6D"/>
              </a:solidFill>
            </a:endParaRPr>
          </a:p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it-IT" b="1" dirty="0">
                <a:solidFill>
                  <a:srgbClr val="575F6D"/>
                </a:solidFill>
              </a:rPr>
              <a:t>Laboratorio settimanale:</a:t>
            </a:r>
          </a:p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it-IT" b="1" dirty="0">
                <a:solidFill>
                  <a:srgbClr val="575F6D"/>
                </a:solidFill>
              </a:rPr>
              <a:t>Novembre 2021 –marzo 2022: a scuola (lavoro di strutturazione del gruppo e mini documentario sulle dipendenza da cellulare)</a:t>
            </a:r>
          </a:p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it-IT" b="1" dirty="0">
                <a:solidFill>
                  <a:srgbClr val="575F6D"/>
                </a:solidFill>
              </a:rPr>
              <a:t>Marzo 2022 – maggio 2022: fuori dal contesto scolastico (documentario sul Cantiere di Monfalcone)</a:t>
            </a:r>
          </a:p>
          <a:p>
            <a:pPr marL="285750" lvl="0" indent="-285750" algn="just">
              <a:spcBef>
                <a:spcPts val="600"/>
              </a:spcBef>
              <a:buClr>
                <a:srgbClr val="FE8637"/>
              </a:buClr>
              <a:buSzPct val="70000"/>
              <a:buFontTx/>
              <a:buChar char="-"/>
            </a:pPr>
            <a:endParaRPr lang="it-IT" b="1" dirty="0">
              <a:solidFill>
                <a:srgbClr val="575F6D"/>
              </a:solidFill>
            </a:endParaRPr>
          </a:p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it-IT" b="1" dirty="0">
              <a:solidFill>
                <a:srgbClr val="575F6D"/>
              </a:solidFill>
            </a:endParaRPr>
          </a:p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it-IT" b="1" dirty="0">
              <a:solidFill>
                <a:srgbClr val="575F6D"/>
              </a:solidFill>
            </a:endParaRPr>
          </a:p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it-IT" b="1" dirty="0">
              <a:solidFill>
                <a:srgbClr val="575F6D"/>
              </a:solidFill>
            </a:endParaRPr>
          </a:p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it-IT" b="1" dirty="0">
              <a:solidFill>
                <a:srgbClr val="575F6D"/>
              </a:solidFill>
            </a:endParaRPr>
          </a:p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it-IT" b="1" dirty="0">
              <a:solidFill>
                <a:srgbClr val="575F6D"/>
              </a:solidFill>
            </a:endParaRPr>
          </a:p>
          <a:p>
            <a:endParaRPr lang="it-IT" dirty="0"/>
          </a:p>
        </p:txBody>
      </p:sp>
      <p:pic>
        <p:nvPicPr>
          <p:cNvPr id="6" name="Immagine 1">
            <a:extLst>
              <a:ext uri="{FF2B5EF4-FFF2-40B4-BE49-F238E27FC236}">
                <a16:creationId xmlns:a16="http://schemas.microsoft.com/office/drawing/2014/main" id="{0BCDF385-B434-48E7-AF1A-A522F8089F8F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908" y="5920200"/>
            <a:ext cx="3318203" cy="50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5680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6E8541-1565-47F5-9B54-32914C0948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08707" y="-737631"/>
            <a:ext cx="8229600" cy="1894362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Le criticità nel farsi del progetto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56B626C-88B1-4F0C-ABCD-F325FC517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5287" y="5695950"/>
            <a:ext cx="3171825" cy="9525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BA4B0CC-047D-481A-AF03-FEDCDE082F91}"/>
              </a:ext>
            </a:extLst>
          </p:cNvPr>
          <p:cNvSpPr txBox="1"/>
          <p:nvPr/>
        </p:nvSpPr>
        <p:spPr>
          <a:xfrm>
            <a:off x="2763080" y="1410355"/>
            <a:ext cx="83190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it-IT" b="1" dirty="0">
                <a:solidFill>
                  <a:srgbClr val="575F6D"/>
                </a:solidFill>
              </a:rPr>
              <a:t>Essere all’altezza delle aspettative degli studenti:</a:t>
            </a:r>
          </a:p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it-IT" b="1" dirty="0">
              <a:solidFill>
                <a:srgbClr val="575F6D"/>
              </a:solidFill>
            </a:endParaRPr>
          </a:p>
          <a:p>
            <a:pPr marL="285750" lvl="0" indent="-285750" algn="just">
              <a:spcBef>
                <a:spcPts val="600"/>
              </a:spcBef>
              <a:buClr>
                <a:srgbClr val="FE8637"/>
              </a:buClr>
              <a:buSzPct val="70000"/>
              <a:buFontTx/>
              <a:buChar char="-"/>
            </a:pPr>
            <a:endParaRPr lang="it-IT" b="1" dirty="0">
              <a:solidFill>
                <a:srgbClr val="575F6D"/>
              </a:solidFill>
            </a:endParaRPr>
          </a:p>
          <a:p>
            <a:pPr marL="285750" lvl="0" indent="-285750" algn="just">
              <a:spcBef>
                <a:spcPts val="600"/>
              </a:spcBef>
              <a:buClr>
                <a:srgbClr val="FE8637"/>
              </a:buClr>
              <a:buSzPct val="70000"/>
              <a:buFontTx/>
              <a:buChar char="-"/>
            </a:pPr>
            <a:r>
              <a:rPr lang="it-IT" b="1" dirty="0">
                <a:solidFill>
                  <a:srgbClr val="575F6D"/>
                </a:solidFill>
              </a:rPr>
              <a:t>Prendere coscienza delle proprie lacune</a:t>
            </a:r>
          </a:p>
          <a:p>
            <a:pPr marL="285750" lvl="0" indent="-285750" algn="just">
              <a:spcBef>
                <a:spcPts val="600"/>
              </a:spcBef>
              <a:buClr>
                <a:srgbClr val="FE8637"/>
              </a:buClr>
              <a:buSzPct val="70000"/>
              <a:buFontTx/>
              <a:buChar char="-"/>
            </a:pPr>
            <a:endParaRPr lang="it-IT" b="1" dirty="0">
              <a:solidFill>
                <a:srgbClr val="575F6D"/>
              </a:solidFill>
            </a:endParaRPr>
          </a:p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it-IT" b="1" dirty="0">
              <a:solidFill>
                <a:srgbClr val="575F6D"/>
              </a:solidFill>
            </a:endParaRPr>
          </a:p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it-IT" b="1" dirty="0">
              <a:solidFill>
                <a:srgbClr val="575F6D"/>
              </a:solidFill>
            </a:endParaRPr>
          </a:p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it-IT" b="1" dirty="0">
              <a:solidFill>
                <a:srgbClr val="575F6D"/>
              </a:solidFill>
            </a:endParaRPr>
          </a:p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it-IT" b="1" dirty="0">
              <a:solidFill>
                <a:srgbClr val="575F6D"/>
              </a:solidFill>
            </a:endParaRPr>
          </a:p>
          <a:p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EE4C190-D2A7-4939-979A-DBEBE42D2A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706" y="3004631"/>
            <a:ext cx="4214190" cy="2370482"/>
          </a:xfrm>
          <a:prstGeom prst="rect">
            <a:avLst/>
          </a:prstGeom>
        </p:spPr>
      </p:pic>
      <p:pic>
        <p:nvPicPr>
          <p:cNvPr id="7" name="Immagine 1">
            <a:extLst>
              <a:ext uri="{FF2B5EF4-FFF2-40B4-BE49-F238E27FC236}">
                <a16:creationId xmlns:a16="http://schemas.microsoft.com/office/drawing/2014/main" id="{4502B7FF-BF4E-447D-9910-395E99134F5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908" y="5920200"/>
            <a:ext cx="3318203" cy="50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0309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7CD092F-1058-429A-8230-E5FFE76833D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2</a:t>
            </a:fld>
            <a:endParaRPr lang="de-D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529339E-2A75-26FD-3391-ED69950CD1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76946" y="1867993"/>
            <a:ext cx="4157265" cy="4449337"/>
          </a:xfrm>
        </p:spPr>
        <p:txBody>
          <a:bodyPr>
            <a:normAutofit/>
          </a:bodyPr>
          <a:lstStyle/>
          <a:p>
            <a:r>
              <a:rPr lang="it-IT" sz="2700" dirty="0"/>
              <a:t>L'istruzione deve essere orientata allo sviluppo completo della personalità umana e al rafforzamento del rispetto per i diritti umani e le libertà fondamentali.</a:t>
            </a:r>
          </a:p>
          <a:p>
            <a:pPr algn="just"/>
            <a:endParaRPr lang="en-US" sz="2700" dirty="0"/>
          </a:p>
          <a:p>
            <a:pPr algn="just"/>
            <a:r>
              <a:rPr lang="en-US" i="1" dirty="0"/>
              <a:t>Art. 26 human rights declaration</a:t>
            </a:r>
            <a:endParaRPr lang="it-IT" i="1" dirty="0"/>
          </a:p>
          <a:p>
            <a:pPr marL="342900" indent="-342900" algn="just">
              <a:buFontTx/>
              <a:buChar char="-"/>
            </a:pPr>
            <a:endParaRPr lang="it-IT" sz="240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E025B38-8573-29D8-C71F-AE284C7FD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882" y="540671"/>
            <a:ext cx="11216085" cy="1088371"/>
          </a:xfrm>
        </p:spPr>
        <p:txBody>
          <a:bodyPr/>
          <a:lstStyle/>
          <a:p>
            <a:r>
              <a:rPr lang="it-IT" b="1" dirty="0"/>
              <a:t> Cosa significa educare?</a:t>
            </a:r>
          </a:p>
        </p:txBody>
      </p:sp>
      <p:pic>
        <p:nvPicPr>
          <p:cNvPr id="9" name="Immagine 1">
            <a:extLst>
              <a:ext uri="{FF2B5EF4-FFF2-40B4-BE49-F238E27FC236}">
                <a16:creationId xmlns:a16="http://schemas.microsoft.com/office/drawing/2014/main" id="{C27782B8-E038-CD88-D155-BD44B196FE07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413" y="5912929"/>
            <a:ext cx="2688000" cy="5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36D2B70C-B403-48C6-AF99-657FD57885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034" y="1629042"/>
            <a:ext cx="3590027" cy="359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130380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6E8541-1565-47F5-9B54-32914C0948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08707" y="-737631"/>
            <a:ext cx="8229600" cy="1894362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Le criticità nel farsi del progetto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56B626C-88B1-4F0C-ABCD-F325FC517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5287" y="5695950"/>
            <a:ext cx="3171825" cy="9525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BA4B0CC-047D-481A-AF03-FEDCDE082F91}"/>
              </a:ext>
            </a:extLst>
          </p:cNvPr>
          <p:cNvSpPr txBox="1"/>
          <p:nvPr/>
        </p:nvSpPr>
        <p:spPr>
          <a:xfrm>
            <a:off x="2763080" y="1410355"/>
            <a:ext cx="831905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it-IT" b="1" dirty="0">
                <a:solidFill>
                  <a:srgbClr val="575F6D"/>
                </a:solidFill>
              </a:rPr>
              <a:t>Essere all’altezza delle aspettative degli studenti:</a:t>
            </a:r>
          </a:p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it-IT" b="1" dirty="0">
              <a:solidFill>
                <a:srgbClr val="575F6D"/>
              </a:solidFill>
            </a:endParaRPr>
          </a:p>
          <a:p>
            <a:pPr marL="285750" lvl="0" indent="-285750" algn="just">
              <a:spcBef>
                <a:spcPts val="600"/>
              </a:spcBef>
              <a:buClr>
                <a:srgbClr val="FE8637"/>
              </a:buClr>
              <a:buSzPct val="70000"/>
              <a:buFontTx/>
              <a:buChar char="-"/>
            </a:pPr>
            <a:endParaRPr lang="it-IT" b="1" dirty="0">
              <a:solidFill>
                <a:srgbClr val="575F6D"/>
              </a:solidFill>
            </a:endParaRPr>
          </a:p>
          <a:p>
            <a:pPr marL="285750" lvl="0" indent="-285750" algn="just">
              <a:spcBef>
                <a:spcPts val="600"/>
              </a:spcBef>
              <a:buClr>
                <a:srgbClr val="FE8637"/>
              </a:buClr>
              <a:buSzPct val="70000"/>
              <a:buFontTx/>
              <a:buChar char="-"/>
            </a:pPr>
            <a:r>
              <a:rPr lang="it-IT" b="1" dirty="0">
                <a:solidFill>
                  <a:srgbClr val="575F6D"/>
                </a:solidFill>
              </a:rPr>
              <a:t>Professionalizzazione del progetto e perdita di interesse per coloro che partecipavano per dimensione ludica</a:t>
            </a:r>
          </a:p>
          <a:p>
            <a:pPr marL="285750" lvl="0" indent="-285750" algn="just">
              <a:spcBef>
                <a:spcPts val="600"/>
              </a:spcBef>
              <a:buClr>
                <a:srgbClr val="FE8637"/>
              </a:buClr>
              <a:buSzPct val="70000"/>
              <a:buFontTx/>
              <a:buChar char="-"/>
            </a:pPr>
            <a:endParaRPr lang="it-IT" b="1" dirty="0">
              <a:solidFill>
                <a:srgbClr val="575F6D"/>
              </a:solidFill>
            </a:endParaRPr>
          </a:p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it-IT" b="1" dirty="0">
              <a:solidFill>
                <a:srgbClr val="575F6D"/>
              </a:solidFill>
            </a:endParaRPr>
          </a:p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it-IT" b="1" dirty="0">
              <a:solidFill>
                <a:srgbClr val="575F6D"/>
              </a:solidFill>
            </a:endParaRPr>
          </a:p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it-IT" b="1" dirty="0">
              <a:solidFill>
                <a:srgbClr val="575F6D"/>
              </a:solidFill>
            </a:endParaRPr>
          </a:p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it-IT" b="1" dirty="0">
              <a:solidFill>
                <a:srgbClr val="575F6D"/>
              </a:solidFill>
            </a:endParaRPr>
          </a:p>
          <a:p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660E669-5C1C-4677-A616-592E0827CF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192" y="3606452"/>
            <a:ext cx="4643328" cy="2089498"/>
          </a:xfrm>
          <a:prstGeom prst="rect">
            <a:avLst/>
          </a:prstGeom>
        </p:spPr>
      </p:pic>
      <p:pic>
        <p:nvPicPr>
          <p:cNvPr id="6" name="Immagine 1">
            <a:extLst>
              <a:ext uri="{FF2B5EF4-FFF2-40B4-BE49-F238E27FC236}">
                <a16:creationId xmlns:a16="http://schemas.microsoft.com/office/drawing/2014/main" id="{34F9B35D-3C2D-44F0-9722-FEBD55854C37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908" y="5920200"/>
            <a:ext cx="3318203" cy="50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7076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6E8541-1565-47F5-9B54-32914C0948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08707" y="-737631"/>
            <a:ext cx="8229600" cy="1894362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Le criticità nel farsi del progetto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56B626C-88B1-4F0C-ABCD-F325FC517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5287" y="5695950"/>
            <a:ext cx="3171825" cy="95250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CA499678-8438-44F1-A7BA-A17B15A331E5}"/>
              </a:ext>
            </a:extLst>
          </p:cNvPr>
          <p:cNvSpPr txBox="1"/>
          <p:nvPr/>
        </p:nvSpPr>
        <p:spPr>
          <a:xfrm>
            <a:off x="5019261" y="2007995"/>
            <a:ext cx="5151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L’eterogeneità del gruppo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92A3E46-AAE0-42C5-AA99-40B64B684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742" y="3228591"/>
            <a:ext cx="3974310" cy="178533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B754BB3C-4385-4589-AFC4-094A2DDFF8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052" y="2471506"/>
            <a:ext cx="3844576" cy="2883432"/>
          </a:xfrm>
          <a:prstGeom prst="rect">
            <a:avLst/>
          </a:prstGeom>
        </p:spPr>
      </p:pic>
      <p:pic>
        <p:nvPicPr>
          <p:cNvPr id="7" name="Immagine 1">
            <a:extLst>
              <a:ext uri="{FF2B5EF4-FFF2-40B4-BE49-F238E27FC236}">
                <a16:creationId xmlns:a16="http://schemas.microsoft.com/office/drawing/2014/main" id="{962F8D1D-EFB6-4799-B6A0-AD37718BD566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908" y="5920200"/>
            <a:ext cx="3318203" cy="50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38905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6E8541-1565-47F5-9B54-32914C0948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08707" y="-737631"/>
            <a:ext cx="8229600" cy="1894362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Alcuni risultati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56B626C-88B1-4F0C-ABCD-F325FC517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5287" y="5695950"/>
            <a:ext cx="3171825" cy="9525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BA4B0CC-047D-481A-AF03-FEDCDE082F91}"/>
              </a:ext>
            </a:extLst>
          </p:cNvPr>
          <p:cNvSpPr txBox="1"/>
          <p:nvPr/>
        </p:nvSpPr>
        <p:spPr>
          <a:xfrm>
            <a:off x="6900242" y="1798982"/>
            <a:ext cx="455964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it-IT" b="1" dirty="0">
                <a:solidFill>
                  <a:srgbClr val="575F6D"/>
                </a:solidFill>
              </a:rPr>
              <a:t>Coscientizzazione:</a:t>
            </a:r>
          </a:p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it-IT" b="1" dirty="0">
                <a:solidFill>
                  <a:srgbClr val="575F6D"/>
                </a:solidFill>
              </a:rPr>
              <a:t> </a:t>
            </a:r>
          </a:p>
          <a:p>
            <a:pPr marL="285750" lvl="0" indent="-285750" algn="just">
              <a:spcBef>
                <a:spcPts val="600"/>
              </a:spcBef>
              <a:buClr>
                <a:srgbClr val="FE8637"/>
              </a:buClr>
              <a:buSzPct val="70000"/>
              <a:buFontTx/>
              <a:buChar char="-"/>
            </a:pPr>
            <a:r>
              <a:rPr lang="it-IT" b="1" dirty="0">
                <a:solidFill>
                  <a:srgbClr val="575F6D"/>
                </a:solidFill>
              </a:rPr>
              <a:t>Creazione di un gruppo di lavoro</a:t>
            </a:r>
          </a:p>
          <a:p>
            <a:pPr marL="285750" lvl="0" indent="-285750" algn="just">
              <a:spcBef>
                <a:spcPts val="600"/>
              </a:spcBef>
              <a:buClr>
                <a:srgbClr val="FE8637"/>
              </a:buClr>
              <a:buSzPct val="70000"/>
              <a:buFontTx/>
              <a:buChar char="-"/>
            </a:pPr>
            <a:r>
              <a:rPr lang="it-IT" b="1" dirty="0">
                <a:solidFill>
                  <a:srgbClr val="575F6D"/>
                </a:solidFill>
              </a:rPr>
              <a:t>Superamento delle barriere di genere e etniche</a:t>
            </a:r>
          </a:p>
          <a:p>
            <a:pPr marL="285750" lvl="0" indent="-285750" algn="just">
              <a:spcBef>
                <a:spcPts val="600"/>
              </a:spcBef>
              <a:buClr>
                <a:srgbClr val="FE8637"/>
              </a:buClr>
              <a:buSzPct val="70000"/>
              <a:buFontTx/>
              <a:buChar char="-"/>
            </a:pPr>
            <a:r>
              <a:rPr lang="it-IT" b="1" dirty="0">
                <a:solidFill>
                  <a:srgbClr val="575F6D"/>
                </a:solidFill>
              </a:rPr>
              <a:t>Mutuo aiuto </a:t>
            </a:r>
          </a:p>
          <a:p>
            <a:pPr marL="285750" lvl="0" indent="-285750" algn="just">
              <a:spcBef>
                <a:spcPts val="600"/>
              </a:spcBef>
              <a:buClr>
                <a:srgbClr val="FE8637"/>
              </a:buClr>
              <a:buSzPct val="70000"/>
              <a:buFontTx/>
              <a:buChar char="-"/>
            </a:pPr>
            <a:r>
              <a:rPr lang="it-IT" b="1" dirty="0">
                <a:solidFill>
                  <a:srgbClr val="575F6D"/>
                </a:solidFill>
              </a:rPr>
              <a:t>Responsabilizzazione sul progetto</a:t>
            </a:r>
          </a:p>
          <a:p>
            <a:pPr marL="285750" lvl="0" indent="-285750" algn="just">
              <a:spcBef>
                <a:spcPts val="600"/>
              </a:spcBef>
              <a:buClr>
                <a:srgbClr val="FE8637"/>
              </a:buClr>
              <a:buSzPct val="70000"/>
              <a:buFontTx/>
              <a:buChar char="-"/>
            </a:pPr>
            <a:r>
              <a:rPr lang="it-IT" b="1" dirty="0">
                <a:solidFill>
                  <a:srgbClr val="575F6D"/>
                </a:solidFill>
              </a:rPr>
              <a:t>Miglioramento dei risultati scolastici</a:t>
            </a:r>
          </a:p>
          <a:p>
            <a:pPr marL="285750" lvl="0" indent="-285750" algn="just">
              <a:spcBef>
                <a:spcPts val="600"/>
              </a:spcBef>
              <a:buClr>
                <a:srgbClr val="FE8637"/>
              </a:buClr>
              <a:buSzPct val="70000"/>
              <a:buFontTx/>
              <a:buChar char="-"/>
            </a:pPr>
            <a:r>
              <a:rPr lang="it-IT" b="1" dirty="0">
                <a:solidFill>
                  <a:srgbClr val="575F6D"/>
                </a:solidFill>
              </a:rPr>
              <a:t>Acquisizione fiducia in sé stessi</a:t>
            </a:r>
          </a:p>
          <a:p>
            <a:pPr marL="285750" lvl="0" indent="-285750" algn="just">
              <a:spcBef>
                <a:spcPts val="600"/>
              </a:spcBef>
              <a:buClr>
                <a:srgbClr val="FE8637"/>
              </a:buClr>
              <a:buSzPct val="70000"/>
              <a:buFontTx/>
              <a:buChar char="-"/>
            </a:pPr>
            <a:endParaRPr lang="it-IT" b="1" dirty="0">
              <a:solidFill>
                <a:srgbClr val="575F6D"/>
              </a:solidFill>
            </a:endParaRPr>
          </a:p>
          <a:p>
            <a:pPr marL="285750" lvl="0" indent="-285750" algn="just">
              <a:spcBef>
                <a:spcPts val="600"/>
              </a:spcBef>
              <a:buClr>
                <a:srgbClr val="FE8637"/>
              </a:buClr>
              <a:buSzPct val="70000"/>
              <a:buFontTx/>
              <a:buChar char="-"/>
            </a:pPr>
            <a:endParaRPr lang="it-IT" b="1" dirty="0">
              <a:solidFill>
                <a:srgbClr val="575F6D"/>
              </a:solidFill>
            </a:endParaRPr>
          </a:p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it-IT" b="1" dirty="0">
              <a:solidFill>
                <a:srgbClr val="575F6D"/>
              </a:solidFill>
            </a:endParaRPr>
          </a:p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it-IT" b="1" dirty="0">
              <a:solidFill>
                <a:srgbClr val="575F6D"/>
              </a:solidFill>
            </a:endParaRPr>
          </a:p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it-IT" b="1" dirty="0">
              <a:solidFill>
                <a:srgbClr val="575F6D"/>
              </a:solidFill>
            </a:endParaRPr>
          </a:p>
          <a:p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8CFD05F-0830-4C33-A0A7-F53A455908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719" y="1430820"/>
            <a:ext cx="4181889" cy="4181889"/>
          </a:xfrm>
          <a:prstGeom prst="rect">
            <a:avLst/>
          </a:prstGeom>
        </p:spPr>
      </p:pic>
      <p:pic>
        <p:nvPicPr>
          <p:cNvPr id="7" name="Immagine 1">
            <a:extLst>
              <a:ext uri="{FF2B5EF4-FFF2-40B4-BE49-F238E27FC236}">
                <a16:creationId xmlns:a16="http://schemas.microsoft.com/office/drawing/2014/main" id="{0D58B14F-769F-465D-833C-0C46E496A610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908" y="5920200"/>
            <a:ext cx="3318203" cy="50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38637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6E8541-1565-47F5-9B54-32914C0948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08707" y="-737631"/>
            <a:ext cx="8229600" cy="1894362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Cosa è rimasto?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56B626C-88B1-4F0C-ABCD-F325FC517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5287" y="5695950"/>
            <a:ext cx="3171825" cy="9525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BA4B0CC-047D-481A-AF03-FEDCDE082F91}"/>
              </a:ext>
            </a:extLst>
          </p:cNvPr>
          <p:cNvSpPr txBox="1"/>
          <p:nvPr/>
        </p:nvSpPr>
        <p:spPr>
          <a:xfrm>
            <a:off x="4298202" y="1848679"/>
            <a:ext cx="485061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it-IT" b="1" dirty="0">
              <a:solidFill>
                <a:srgbClr val="575F6D"/>
              </a:solidFill>
            </a:endParaRPr>
          </a:p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it-IT" b="1" dirty="0">
              <a:solidFill>
                <a:srgbClr val="575F6D"/>
              </a:solidFill>
            </a:endParaRPr>
          </a:p>
          <a:p>
            <a:pPr marL="285750" lvl="0" indent="-285750" algn="just">
              <a:spcBef>
                <a:spcPts val="600"/>
              </a:spcBef>
              <a:buClr>
                <a:srgbClr val="FE8637"/>
              </a:buClr>
              <a:buSzPct val="70000"/>
              <a:buFontTx/>
              <a:buChar char="-"/>
            </a:pPr>
            <a:endParaRPr lang="it-IT" b="1" dirty="0">
              <a:solidFill>
                <a:srgbClr val="575F6D"/>
              </a:solidFill>
            </a:endParaRPr>
          </a:p>
          <a:p>
            <a:pPr marL="285750" lvl="0" indent="-285750" algn="just">
              <a:spcBef>
                <a:spcPts val="600"/>
              </a:spcBef>
              <a:buClr>
                <a:srgbClr val="FE8637"/>
              </a:buClr>
              <a:buSzPct val="70000"/>
              <a:buFontTx/>
              <a:buChar char="-"/>
            </a:pPr>
            <a:endParaRPr lang="it-IT" b="1" dirty="0">
              <a:solidFill>
                <a:srgbClr val="575F6D"/>
              </a:solidFill>
            </a:endParaRPr>
          </a:p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it-IT" b="1" dirty="0">
              <a:solidFill>
                <a:srgbClr val="575F6D"/>
              </a:solidFill>
            </a:endParaRPr>
          </a:p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it-IT" b="1" dirty="0">
              <a:solidFill>
                <a:srgbClr val="575F6D"/>
              </a:solidFill>
            </a:endParaRPr>
          </a:p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it-IT" b="1" dirty="0">
              <a:solidFill>
                <a:srgbClr val="575F6D"/>
              </a:solidFill>
            </a:endParaRPr>
          </a:p>
          <a:p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C8F0E6E-003C-4114-BBEC-71A6CCFA4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7488" y="1639956"/>
            <a:ext cx="5685284" cy="4075871"/>
          </a:xfrm>
          <a:prstGeom prst="rect">
            <a:avLst/>
          </a:prstGeom>
        </p:spPr>
      </p:pic>
      <p:pic>
        <p:nvPicPr>
          <p:cNvPr id="6" name="Immagine 1">
            <a:extLst>
              <a:ext uri="{FF2B5EF4-FFF2-40B4-BE49-F238E27FC236}">
                <a16:creationId xmlns:a16="http://schemas.microsoft.com/office/drawing/2014/main" id="{E9E68D53-74A0-4202-9A3E-9242B73A1891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908" y="5920200"/>
            <a:ext cx="3318203" cy="50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83256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6E8541-1565-47F5-9B54-32914C0948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81666" y="2875776"/>
            <a:ext cx="8229600" cy="694057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Traduzione di cultura a scuola…</a:t>
            </a:r>
            <a:br>
              <a:rPr lang="it-IT" dirty="0"/>
            </a:br>
            <a:br>
              <a:rPr lang="it-IT" dirty="0"/>
            </a:br>
            <a:r>
              <a:rPr lang="it-IT" dirty="0">
                <a:hlinkClick r:id="rId2"/>
              </a:rPr>
              <a:t>(217) Monfy Blog - Contro la dispersione scolastica – YouTube</a:t>
            </a:r>
            <a:br>
              <a:rPr lang="it-IT" dirty="0"/>
            </a:br>
            <a:br>
              <a:rPr lang="it-IT" dirty="0"/>
            </a:br>
            <a:r>
              <a:rPr lang="it-IT" b="0" dirty="0">
                <a:hlinkClick r:id="rId3"/>
              </a:rPr>
              <a:t>https://vimeo.com/rawsight/hangar</a:t>
            </a:r>
            <a:br>
              <a:rPr lang="it-IT" b="0" dirty="0"/>
            </a:br>
            <a:r>
              <a:rPr lang="it-IT" b="0" dirty="0" err="1"/>
              <a:t>pw</a:t>
            </a:r>
            <a:r>
              <a:rPr lang="it-IT" b="0" dirty="0"/>
              <a:t> Hangar</a:t>
            </a:r>
            <a:endParaRPr lang="it-IT" dirty="0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C9893E5C-CFEC-4137-9CC9-328D7460D77C}"/>
              </a:ext>
            </a:extLst>
          </p:cNvPr>
          <p:cNvSpPr txBox="1">
            <a:spLocks/>
          </p:cNvSpPr>
          <p:nvPr/>
        </p:nvSpPr>
        <p:spPr>
          <a:xfrm>
            <a:off x="4514616" y="2594111"/>
            <a:ext cx="8229600" cy="694057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it-IT" dirty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47A88AF9-3BDA-44B7-AEBA-C854F40BCEF8}"/>
              </a:ext>
            </a:extLst>
          </p:cNvPr>
          <p:cNvSpPr txBox="1">
            <a:spLocks/>
          </p:cNvSpPr>
          <p:nvPr/>
        </p:nvSpPr>
        <p:spPr>
          <a:xfrm>
            <a:off x="1175288" y="4417182"/>
            <a:ext cx="8229600" cy="694057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600" dirty="0" err="1"/>
              <a:t>Pw</a:t>
            </a:r>
            <a:r>
              <a:rPr lang="it-IT" sz="1600" dirty="0"/>
              <a:t>: Monfyblog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73275AFD-B775-4C72-8413-B93EB80B30DB}"/>
              </a:ext>
            </a:extLst>
          </p:cNvPr>
          <p:cNvSpPr txBox="1">
            <a:spLocks/>
          </p:cNvSpPr>
          <p:nvPr/>
        </p:nvSpPr>
        <p:spPr>
          <a:xfrm>
            <a:off x="8288484" y="4031765"/>
            <a:ext cx="1776249" cy="694057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it-IT" dirty="0"/>
          </a:p>
        </p:txBody>
      </p:sp>
      <p:pic>
        <p:nvPicPr>
          <p:cNvPr id="7" name="Immagine 1">
            <a:extLst>
              <a:ext uri="{FF2B5EF4-FFF2-40B4-BE49-F238E27FC236}">
                <a16:creationId xmlns:a16="http://schemas.microsoft.com/office/drawing/2014/main" id="{2348E8F8-0C9B-4DD9-A78C-0B8DF75E62E8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908" y="5920200"/>
            <a:ext cx="3318203" cy="50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9627F02D-A918-4B44-9EF4-A274E80A16D8}"/>
              </a:ext>
            </a:extLst>
          </p:cNvPr>
          <p:cNvSpPr/>
          <p:nvPr/>
        </p:nvSpPr>
        <p:spPr>
          <a:xfrm>
            <a:off x="3854553" y="4159165"/>
            <a:ext cx="4230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https://vimeo.com/rawsight/monfyblog</a:t>
            </a:r>
          </a:p>
        </p:txBody>
      </p:sp>
    </p:spTree>
    <p:extLst>
      <p:ext uri="{BB962C8B-B14F-4D97-AF65-F5344CB8AC3E}">
        <p14:creationId xmlns:p14="http://schemas.microsoft.com/office/powerpoint/2010/main" val="3520471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7CD092F-1058-429A-8230-E5FFE76833D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3</a:t>
            </a:fld>
            <a:endParaRPr lang="de-D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529339E-2A75-26FD-3391-ED69950CD1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1127" y="1419510"/>
            <a:ext cx="5258917" cy="3370699"/>
          </a:xfrm>
        </p:spPr>
        <p:txBody>
          <a:bodyPr>
            <a:normAutofit/>
          </a:bodyPr>
          <a:lstStyle/>
          <a:p>
            <a:r>
              <a:rPr lang="it-IT" dirty="0"/>
              <a:t>.</a:t>
            </a:r>
          </a:p>
          <a:p>
            <a:endParaRPr lang="it-IT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E025B38-8573-29D8-C71F-AE284C7FD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866" y="276510"/>
            <a:ext cx="9956800" cy="1143000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A direct </a:t>
            </a:r>
            <a:r>
              <a:rPr lang="it-IT" b="1" dirty="0" err="1"/>
              <a:t>experience</a:t>
            </a:r>
            <a:r>
              <a:rPr lang="it-IT" b="1" dirty="0"/>
              <a:t> of </a:t>
            </a:r>
            <a:r>
              <a:rPr lang="it-IT" b="1" dirty="0" err="1"/>
              <a:t>Consciousness</a:t>
            </a:r>
            <a:r>
              <a:rPr lang="it-IT" b="1" dirty="0"/>
              <a:t> </a:t>
            </a:r>
            <a:r>
              <a:rPr lang="it-IT" b="1" dirty="0" err="1"/>
              <a:t>raising</a:t>
            </a:r>
            <a:r>
              <a:rPr lang="it-IT" b="1" dirty="0"/>
              <a:t> in </a:t>
            </a:r>
            <a:r>
              <a:rPr lang="it-IT" b="1" dirty="0" err="1"/>
              <a:t>higher</a:t>
            </a:r>
            <a:r>
              <a:rPr lang="it-IT" b="1" dirty="0"/>
              <a:t> education</a:t>
            </a:r>
            <a:br>
              <a:rPr lang="it-IT" b="1" dirty="0"/>
            </a:br>
            <a:br>
              <a:rPr lang="it-IT" b="1" dirty="0"/>
            </a:br>
            <a:r>
              <a:rPr lang="it-IT" dirty="0"/>
              <a:t>Where from?</a:t>
            </a:r>
            <a:br>
              <a:rPr lang="it-IT" dirty="0"/>
            </a:br>
            <a:br>
              <a:rPr lang="it-IT" i="1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r>
              <a:rPr lang="it-IT" dirty="0"/>
              <a:t>Riflessioni antropologiche su educazione … </a:t>
            </a:r>
            <a:br>
              <a:rPr lang="it-IT" dirty="0"/>
            </a:br>
            <a:r>
              <a:rPr lang="it-IT" dirty="0"/>
              <a:t>da Monfalcone</a:t>
            </a:r>
            <a:endParaRPr lang="it-IT" sz="2450" i="1" dirty="0"/>
          </a:p>
        </p:txBody>
      </p:sp>
      <p:pic>
        <p:nvPicPr>
          <p:cNvPr id="9" name="Immagine 1">
            <a:extLst>
              <a:ext uri="{FF2B5EF4-FFF2-40B4-BE49-F238E27FC236}">
                <a16:creationId xmlns:a16="http://schemas.microsoft.com/office/drawing/2014/main" id="{C27782B8-E038-CD88-D155-BD44B196FE07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413" y="5912929"/>
            <a:ext cx="2688000" cy="50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BA38CDC-6DCA-489C-906E-16F8BD50C85D}"/>
              </a:ext>
            </a:extLst>
          </p:cNvPr>
          <p:cNvSpPr txBox="1">
            <a:spLocks/>
          </p:cNvSpPr>
          <p:nvPr/>
        </p:nvSpPr>
        <p:spPr>
          <a:xfrm>
            <a:off x="529866" y="592743"/>
            <a:ext cx="3169643" cy="1676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DM Sans Regular"/>
                <a:ea typeface="DM Sans Regular"/>
                <a:cs typeface="DM Sans Regular"/>
                <a:sym typeface="DM Sans Regular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DM Sans Regular"/>
                <a:ea typeface="DM Sans Regular"/>
                <a:cs typeface="DM Sans Regular"/>
                <a:sym typeface="DM Sans Regular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DM Sans Regular"/>
                <a:ea typeface="DM Sans Regular"/>
                <a:cs typeface="DM Sans Regular"/>
                <a:sym typeface="DM Sans Regular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DM Sans Regular"/>
                <a:ea typeface="DM Sans Regular"/>
                <a:cs typeface="DM Sans Regular"/>
                <a:sym typeface="DM Sans Regular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DM Sans Regular"/>
                <a:ea typeface="DM Sans Regular"/>
                <a:cs typeface="DM Sans Regular"/>
                <a:sym typeface="DM Sans Regular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0" i="0" u="none" strike="noStrike" cap="none" spc="-18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Basis Grotesque Pro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0" i="0" u="none" strike="noStrike" cap="none" spc="-18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Basis Grotesque Pro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0" i="0" u="none" strike="noStrike" cap="none" spc="-18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Basis Grotesque Pro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0" i="0" u="none" strike="noStrike" cap="none" spc="-18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Basis Grotesque Pro"/>
              </a:defRPr>
            </a:lvl9pPr>
          </a:lstStyle>
          <a:p>
            <a:endParaRPr lang="it-IT" sz="2400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F4FE12EE-71D6-4649-B1C5-EA70662C66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38" y="2661459"/>
            <a:ext cx="2066817" cy="289610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96627EEB-8018-4B31-84A0-15A3C1764D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1658" y="1649993"/>
            <a:ext cx="6266859" cy="1462887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4F6D0F22-8F91-4604-B79F-1A7244B64F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7176" y="3198725"/>
            <a:ext cx="4445195" cy="265938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A98C2C66-5243-417F-B169-9C8B850CD1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856" y="2590856"/>
            <a:ext cx="2135001" cy="289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91683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6E8541-1565-47F5-9B54-32914C0948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1583" y="-565980"/>
            <a:ext cx="8229600" cy="1894362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Etnografia: Da una scuola professionale di Monfalcone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56B626C-88B1-4F0C-ABCD-F325FC517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5287" y="5695950"/>
            <a:ext cx="3171825" cy="9525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BA4B0CC-047D-481A-AF03-FEDCDE082F91}"/>
              </a:ext>
            </a:extLst>
          </p:cNvPr>
          <p:cNvSpPr txBox="1"/>
          <p:nvPr/>
        </p:nvSpPr>
        <p:spPr>
          <a:xfrm>
            <a:off x="3194625" y="1497745"/>
            <a:ext cx="747508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it-IT" b="1" dirty="0">
              <a:solidFill>
                <a:srgbClr val="575F6D"/>
              </a:solidFill>
            </a:endParaRPr>
          </a:p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it-IT" b="1" dirty="0">
              <a:solidFill>
                <a:srgbClr val="575F6D"/>
              </a:solidFill>
            </a:endParaRPr>
          </a:p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it-IT" b="1" dirty="0">
              <a:solidFill>
                <a:srgbClr val="575F6D"/>
              </a:solidFill>
            </a:endParaRPr>
          </a:p>
          <a:p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6D85006-4110-46CC-991D-00997BC434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211" y="1895025"/>
            <a:ext cx="6264344" cy="278599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AC71E1D-5199-42E2-AC3F-2811D5E4379B}"/>
              </a:ext>
            </a:extLst>
          </p:cNvPr>
          <p:cNvSpPr txBox="1"/>
          <p:nvPr/>
        </p:nvSpPr>
        <p:spPr>
          <a:xfrm>
            <a:off x="4611582" y="5129348"/>
            <a:ext cx="4899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Un contesto di Frontiera</a:t>
            </a:r>
          </a:p>
        </p:txBody>
      </p:sp>
      <p:pic>
        <p:nvPicPr>
          <p:cNvPr id="8" name="Immagine 1">
            <a:extLst>
              <a:ext uri="{FF2B5EF4-FFF2-40B4-BE49-F238E27FC236}">
                <a16:creationId xmlns:a16="http://schemas.microsoft.com/office/drawing/2014/main" id="{F2516A87-7FAE-4232-91B5-009224B337C1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908" y="5920200"/>
            <a:ext cx="3318203" cy="50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8137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6E8541-1565-47F5-9B54-32914C0948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1583" y="-565980"/>
            <a:ext cx="8229600" cy="1894362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Etnografia: Da una scuola professionale di Monfalcone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56B626C-88B1-4F0C-ABCD-F325FC517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5287" y="5695950"/>
            <a:ext cx="3171825" cy="9525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BA4B0CC-047D-481A-AF03-FEDCDE082F91}"/>
              </a:ext>
            </a:extLst>
          </p:cNvPr>
          <p:cNvSpPr txBox="1"/>
          <p:nvPr/>
        </p:nvSpPr>
        <p:spPr>
          <a:xfrm>
            <a:off x="3194625" y="1497745"/>
            <a:ext cx="747508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it-IT" b="1" dirty="0">
              <a:solidFill>
                <a:srgbClr val="575F6D"/>
              </a:solidFill>
            </a:endParaRPr>
          </a:p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it-IT" b="1" dirty="0">
              <a:solidFill>
                <a:srgbClr val="575F6D"/>
              </a:solidFill>
            </a:endParaRPr>
          </a:p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it-IT" b="1" dirty="0">
              <a:solidFill>
                <a:srgbClr val="575F6D"/>
              </a:solidFill>
            </a:endParaRPr>
          </a:p>
          <a:p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AC71E1D-5199-42E2-AC3F-2811D5E4379B}"/>
              </a:ext>
            </a:extLst>
          </p:cNvPr>
          <p:cNvSpPr txBox="1"/>
          <p:nvPr/>
        </p:nvSpPr>
        <p:spPr>
          <a:xfrm>
            <a:off x="4611582" y="5129348"/>
            <a:ext cx="4899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Una città Cantiere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ED316CD-3F54-4CD1-944C-C5E460E9F3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732" y="1798981"/>
            <a:ext cx="5300869" cy="2981739"/>
          </a:xfrm>
          <a:prstGeom prst="rect">
            <a:avLst/>
          </a:prstGeom>
        </p:spPr>
      </p:pic>
      <p:pic>
        <p:nvPicPr>
          <p:cNvPr id="9" name="Immagine 1">
            <a:extLst>
              <a:ext uri="{FF2B5EF4-FFF2-40B4-BE49-F238E27FC236}">
                <a16:creationId xmlns:a16="http://schemas.microsoft.com/office/drawing/2014/main" id="{20E46F59-A47D-45DB-9C1B-D44C77A51598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908" y="5920200"/>
            <a:ext cx="3318203" cy="50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1706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6E8541-1565-47F5-9B54-32914C0948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1583" y="-565980"/>
            <a:ext cx="8229600" cy="1894362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Etnografia: Da una scuola professionale di Monfalcone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56B626C-88B1-4F0C-ABCD-F325FC517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5287" y="5695950"/>
            <a:ext cx="3171825" cy="9525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BA4B0CC-047D-481A-AF03-FEDCDE082F91}"/>
              </a:ext>
            </a:extLst>
          </p:cNvPr>
          <p:cNvSpPr txBox="1"/>
          <p:nvPr/>
        </p:nvSpPr>
        <p:spPr>
          <a:xfrm>
            <a:off x="3194625" y="1497745"/>
            <a:ext cx="747508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it-IT" b="1" dirty="0">
              <a:solidFill>
                <a:srgbClr val="575F6D"/>
              </a:solidFill>
            </a:endParaRPr>
          </a:p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it-IT" b="1" dirty="0">
              <a:solidFill>
                <a:srgbClr val="575F6D"/>
              </a:solidFill>
            </a:endParaRPr>
          </a:p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it-IT" b="1" dirty="0">
              <a:solidFill>
                <a:srgbClr val="575F6D"/>
              </a:solidFill>
            </a:endParaRPr>
          </a:p>
          <a:p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AC71E1D-5199-42E2-AC3F-2811D5E4379B}"/>
              </a:ext>
            </a:extLst>
          </p:cNvPr>
          <p:cNvSpPr txBox="1"/>
          <p:nvPr/>
        </p:nvSpPr>
        <p:spPr>
          <a:xfrm>
            <a:off x="1480066" y="5348890"/>
            <a:ext cx="6539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Uno spazio Multiculturale</a:t>
            </a:r>
          </a:p>
          <a:p>
            <a:pPr algn="ctr"/>
            <a:r>
              <a:rPr lang="it-IT" dirty="0"/>
              <a:t> o di inclusione differenziale?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37FB30D-469C-4260-80BC-59CD1C07E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9904" y="1359320"/>
            <a:ext cx="3427136" cy="2267481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AEBCC2CF-B6F2-43C6-B97B-C08F7B5D95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2204" y="1425752"/>
            <a:ext cx="5316833" cy="168285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41F70A17-2FE0-4C74-B6A9-B0300BB558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0948" y="3568670"/>
            <a:ext cx="4732269" cy="135877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E884FA00-4653-4367-93D4-10D18B4C14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7023" y="3845691"/>
            <a:ext cx="3963849" cy="2584948"/>
          </a:xfrm>
          <a:prstGeom prst="rect">
            <a:avLst/>
          </a:prstGeom>
        </p:spPr>
      </p:pic>
      <p:pic>
        <p:nvPicPr>
          <p:cNvPr id="11" name="Immagine 1">
            <a:extLst>
              <a:ext uri="{FF2B5EF4-FFF2-40B4-BE49-F238E27FC236}">
                <a16:creationId xmlns:a16="http://schemas.microsoft.com/office/drawing/2014/main" id="{FFE89C78-0EAE-40D8-9466-AC75CFC29ABA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908" y="5920200"/>
            <a:ext cx="3318203" cy="50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2612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6E8541-1565-47F5-9B54-32914C0948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1583" y="-565980"/>
            <a:ext cx="8229600" cy="1894362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Etnografia: Riprodurre il «confine educativo»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56B626C-88B1-4F0C-ABCD-F325FC517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5287" y="5695950"/>
            <a:ext cx="3171825" cy="9525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BA4B0CC-047D-481A-AF03-FEDCDE082F91}"/>
              </a:ext>
            </a:extLst>
          </p:cNvPr>
          <p:cNvSpPr txBox="1"/>
          <p:nvPr/>
        </p:nvSpPr>
        <p:spPr>
          <a:xfrm>
            <a:off x="3194625" y="1497745"/>
            <a:ext cx="747508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it-IT" b="1" dirty="0">
              <a:solidFill>
                <a:srgbClr val="575F6D"/>
              </a:solidFill>
            </a:endParaRPr>
          </a:p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it-IT" b="1" dirty="0">
              <a:solidFill>
                <a:srgbClr val="575F6D"/>
              </a:solidFill>
            </a:endParaRPr>
          </a:p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it-IT" b="1" dirty="0">
              <a:solidFill>
                <a:srgbClr val="575F6D"/>
              </a:solidFill>
            </a:endParaRPr>
          </a:p>
          <a:p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AC71E1D-5199-42E2-AC3F-2811D5E4379B}"/>
              </a:ext>
            </a:extLst>
          </p:cNvPr>
          <p:cNvSpPr txBox="1"/>
          <p:nvPr/>
        </p:nvSpPr>
        <p:spPr>
          <a:xfrm>
            <a:off x="3279739" y="5349896"/>
            <a:ext cx="4899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La scuola - cantiere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F54B446-1AD4-457C-9AD3-7EAAE1C3AA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167" y="1359320"/>
            <a:ext cx="4373218" cy="4036817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B98E9272-A59F-4285-AE49-09890268AC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8950" y="2518340"/>
            <a:ext cx="3922779" cy="1354217"/>
          </a:xfrm>
          <a:prstGeom prst="rect">
            <a:avLst/>
          </a:prstGeom>
        </p:spPr>
      </p:pic>
      <p:pic>
        <p:nvPicPr>
          <p:cNvPr id="8" name="Immagine 1">
            <a:extLst>
              <a:ext uri="{FF2B5EF4-FFF2-40B4-BE49-F238E27FC236}">
                <a16:creationId xmlns:a16="http://schemas.microsoft.com/office/drawing/2014/main" id="{07FE1990-7C9E-4985-B306-80B91F2E392E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908" y="5920200"/>
            <a:ext cx="3318203" cy="50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469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56B626C-88B1-4F0C-ABCD-F325FC517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5287" y="5695950"/>
            <a:ext cx="3171825" cy="9525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BA4B0CC-047D-481A-AF03-FEDCDE082F91}"/>
              </a:ext>
            </a:extLst>
          </p:cNvPr>
          <p:cNvSpPr txBox="1"/>
          <p:nvPr/>
        </p:nvSpPr>
        <p:spPr>
          <a:xfrm>
            <a:off x="3194625" y="1497745"/>
            <a:ext cx="747508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it-IT" b="1" dirty="0">
              <a:solidFill>
                <a:srgbClr val="575F6D"/>
              </a:solidFill>
            </a:endParaRPr>
          </a:p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it-IT" b="1" dirty="0">
              <a:solidFill>
                <a:srgbClr val="575F6D"/>
              </a:solidFill>
            </a:endParaRPr>
          </a:p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it-IT" b="1" dirty="0">
              <a:solidFill>
                <a:srgbClr val="575F6D"/>
              </a:solidFill>
            </a:endParaRPr>
          </a:p>
          <a:p>
            <a:endParaRPr lang="it-IT" dirty="0"/>
          </a:p>
        </p:txBody>
      </p:sp>
      <p:pic>
        <p:nvPicPr>
          <p:cNvPr id="8" name="Immagine 1">
            <a:extLst>
              <a:ext uri="{FF2B5EF4-FFF2-40B4-BE49-F238E27FC236}">
                <a16:creationId xmlns:a16="http://schemas.microsoft.com/office/drawing/2014/main" id="{07FE1990-7C9E-4985-B306-80B91F2E392E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908" y="5920200"/>
            <a:ext cx="3318203" cy="50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olo 2">
            <a:extLst>
              <a:ext uri="{FF2B5EF4-FFF2-40B4-BE49-F238E27FC236}">
                <a16:creationId xmlns:a16="http://schemas.microsoft.com/office/drawing/2014/main" id="{CC77D3CE-3066-499C-A3B8-55D0A1B1A2A5}"/>
              </a:ext>
            </a:extLst>
          </p:cNvPr>
          <p:cNvSpPr txBox="1">
            <a:spLocks/>
          </p:cNvSpPr>
          <p:nvPr/>
        </p:nvSpPr>
        <p:spPr>
          <a:xfrm>
            <a:off x="854344" y="739867"/>
            <a:ext cx="10864850" cy="5885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it-IT" sz="4000" b="1" dirty="0"/>
              <a:t>Il test d’ingresso. (dall’altra parte del confine)</a:t>
            </a:r>
            <a:endParaRPr lang="it-IT" sz="3200" dirty="0">
              <a:solidFill>
                <a:schemeClr val="tx1">
                  <a:lumMod val="50000"/>
                </a:schemeClr>
              </a:solidFill>
              <a:latin typeface="Founders Grotesk Medium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FA99336-A864-4E16-B850-35841255F1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434" y="1953788"/>
            <a:ext cx="4393565" cy="29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779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56B626C-88B1-4F0C-ABCD-F325FC517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5287" y="5695950"/>
            <a:ext cx="3171825" cy="9525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BA4B0CC-047D-481A-AF03-FEDCDE082F91}"/>
              </a:ext>
            </a:extLst>
          </p:cNvPr>
          <p:cNvSpPr txBox="1"/>
          <p:nvPr/>
        </p:nvSpPr>
        <p:spPr>
          <a:xfrm>
            <a:off x="3194625" y="1497745"/>
            <a:ext cx="747508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it-IT" b="1" dirty="0">
              <a:solidFill>
                <a:srgbClr val="575F6D"/>
              </a:solidFill>
            </a:endParaRPr>
          </a:p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it-IT" b="1" dirty="0">
              <a:solidFill>
                <a:srgbClr val="575F6D"/>
              </a:solidFill>
            </a:endParaRPr>
          </a:p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it-IT" b="1" dirty="0">
              <a:solidFill>
                <a:srgbClr val="575F6D"/>
              </a:solidFill>
            </a:endParaRPr>
          </a:p>
          <a:p>
            <a:endParaRPr lang="it-IT" dirty="0"/>
          </a:p>
        </p:txBody>
      </p:sp>
      <p:pic>
        <p:nvPicPr>
          <p:cNvPr id="8" name="Immagine 1">
            <a:extLst>
              <a:ext uri="{FF2B5EF4-FFF2-40B4-BE49-F238E27FC236}">
                <a16:creationId xmlns:a16="http://schemas.microsoft.com/office/drawing/2014/main" id="{07FE1990-7C9E-4985-B306-80B91F2E392E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908" y="5920200"/>
            <a:ext cx="3318203" cy="50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olo 2">
            <a:extLst>
              <a:ext uri="{FF2B5EF4-FFF2-40B4-BE49-F238E27FC236}">
                <a16:creationId xmlns:a16="http://schemas.microsoft.com/office/drawing/2014/main" id="{CC77D3CE-3066-499C-A3B8-55D0A1B1A2A5}"/>
              </a:ext>
            </a:extLst>
          </p:cNvPr>
          <p:cNvSpPr txBox="1">
            <a:spLocks/>
          </p:cNvSpPr>
          <p:nvPr/>
        </p:nvSpPr>
        <p:spPr>
          <a:xfrm>
            <a:off x="854344" y="739867"/>
            <a:ext cx="10864850" cy="5885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it-IT" sz="4000" b="1" dirty="0"/>
              <a:t>Confini di genere e confine educativo.</a:t>
            </a:r>
            <a:endParaRPr lang="it-IT" sz="3200" dirty="0">
              <a:solidFill>
                <a:schemeClr val="tx1">
                  <a:lumMod val="50000"/>
                </a:schemeClr>
              </a:solidFill>
              <a:latin typeface="Founders Grotesk Medium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6484B37-B766-464F-90D5-F206941994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610" y="1810067"/>
            <a:ext cx="9376623" cy="323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2772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Loggi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79D243DEA333F4F9458CFD4423B46AF" ma:contentTypeVersion="11" ma:contentTypeDescription="Creare un nuovo documento." ma:contentTypeScope="" ma:versionID="e5bce347b98a8da2b18c85fb8c792983">
  <xsd:schema xmlns:xsd="http://www.w3.org/2001/XMLSchema" xmlns:xs="http://www.w3.org/2001/XMLSchema" xmlns:p="http://schemas.microsoft.com/office/2006/metadata/properties" xmlns:ns3="94d8c23f-1eba-40da-8533-15d554ccd3c3" targetNamespace="http://schemas.microsoft.com/office/2006/metadata/properties" ma:root="true" ma:fieldsID="b32907fac8e2e7099e6383635bbaa270" ns3:_="">
    <xsd:import namespace="94d8c23f-1eba-40da-8533-15d554ccd3c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DateTaken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MediaServiceOCR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d8c23f-1eba-40da-8533-15d554ccd3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27349A-C555-4EB1-8B80-C5FD88644AFE}">
  <ds:schemaRefs>
    <ds:schemaRef ds:uri="http://www.w3.org/XML/1998/namespace"/>
    <ds:schemaRef ds:uri="http://purl.org/dc/terms/"/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94d8c23f-1eba-40da-8533-15d554ccd3c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B0FB2ACD-A940-4BFD-AACC-A8254FB301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d8c23f-1eba-40da-8533-15d554ccd3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32559E3-9034-46E2-AA26-D9E4D0CA19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55063</TotalTime>
  <Words>637</Words>
  <Application>Microsoft Office PowerPoint</Application>
  <PresentationFormat>Widescreen</PresentationFormat>
  <Paragraphs>140</Paragraphs>
  <Slides>24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7" baseType="lpstr">
      <vt:lpstr>ＭＳ Ｐゴシック</vt:lpstr>
      <vt:lpstr>Altero</vt:lpstr>
      <vt:lpstr>Arial</vt:lpstr>
      <vt:lpstr>AvenirLTStd-Medium</vt:lpstr>
      <vt:lpstr>Calibri</vt:lpstr>
      <vt:lpstr>Century Schoolbook</vt:lpstr>
      <vt:lpstr>DM Sans Regular</vt:lpstr>
      <vt:lpstr>Founders Grotesk Medium</vt:lpstr>
      <vt:lpstr>Helvetica Neue Medium</vt:lpstr>
      <vt:lpstr>Times New Roman</vt:lpstr>
      <vt:lpstr>Wingdings</vt:lpstr>
      <vt:lpstr>Wingdings 2</vt:lpstr>
      <vt:lpstr>Loggia</vt:lpstr>
      <vt:lpstr>Monfyblog  14.04.2024</vt:lpstr>
      <vt:lpstr> Cosa significa educare?</vt:lpstr>
      <vt:lpstr>A direct experience of Consciousness raising in higher education  Where from?       Riflessioni antropologiche su educazione …  da Monfalcone</vt:lpstr>
      <vt:lpstr>Etnografia: Da una scuola professionale di Monfalcone</vt:lpstr>
      <vt:lpstr>Etnografia: Da una scuola professionale di Monfalcone</vt:lpstr>
      <vt:lpstr>Etnografia: Da una scuola professionale di Monfalcone</vt:lpstr>
      <vt:lpstr>Etnografia: Riprodurre il «confine educativo»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Educazione come pratica della libertà: …Un processo complesso</vt:lpstr>
      <vt:lpstr>Presentazione standard di PowerPoint</vt:lpstr>
      <vt:lpstr>La scelta di un blog</vt:lpstr>
      <vt:lpstr>La struttura del laboratorio e i partecipanti </vt:lpstr>
      <vt:lpstr>Le criticità nel farsi del progetto</vt:lpstr>
      <vt:lpstr>Le criticità nel farsi del progetto</vt:lpstr>
      <vt:lpstr>Le criticità nel farsi del progetto</vt:lpstr>
      <vt:lpstr>Alcuni risultati</vt:lpstr>
      <vt:lpstr>Cosa è rimasto?</vt:lpstr>
      <vt:lpstr>Traduzione di cultura a scuola…  (217) Monfy Blog - Contro la dispersione scolastica – YouTube  https://vimeo.com/rawsight/hangar pw Hangar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modello biomedico di malattia</dc:title>
  <dc:creator>GRIMALDI GIUSEPPE</dc:creator>
  <cp:lastModifiedBy>GRIMALDI GIUSEPPE</cp:lastModifiedBy>
  <cp:revision>206</cp:revision>
  <dcterms:created xsi:type="dcterms:W3CDTF">2022-01-12T15:52:12Z</dcterms:created>
  <dcterms:modified xsi:type="dcterms:W3CDTF">2024-05-14T06:40:12Z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0x010100979D243DEA333F4F9458CFD4423B46AF</vt:lpwstr>
  </property>
</Properties>
</file>