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3" r:id="rId4"/>
    <p:sldId id="264" r:id="rId5"/>
    <p:sldId id="265" r:id="rId6"/>
    <p:sldId id="266" r:id="rId7"/>
    <p:sldId id="257" r:id="rId8"/>
    <p:sldId id="259" r:id="rId9"/>
    <p:sldId id="261" r:id="rId10"/>
    <p:sldId id="260"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20" y="-4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A50B9C63-2F65-4588-A6B6-9F5D7DEFC63C}" type="datetimeFigureOut">
              <a:rPr lang="it-IT" smtClean="0"/>
              <a:pPr/>
              <a:t>22/10/14</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369C2D1F-B885-490E-8045-7738179DFDC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50B9C63-2F65-4588-A6B6-9F5D7DEFC63C}" type="datetimeFigureOut">
              <a:rPr lang="it-IT" smtClean="0"/>
              <a:pPr/>
              <a:t>22/10/14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9C2D1F-B885-490E-8045-7738179DFDC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50B9C63-2F65-4588-A6B6-9F5D7DEFC63C}" type="datetimeFigureOut">
              <a:rPr lang="it-IT" smtClean="0"/>
              <a:pPr/>
              <a:t>22/10/14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69C2D1F-B885-490E-8045-7738179DFDC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A50B9C63-2F65-4588-A6B6-9F5D7DEFC63C}" type="datetimeFigureOut">
              <a:rPr lang="it-IT" smtClean="0"/>
              <a:pPr/>
              <a:t>22/10/14</a:t>
            </a:fld>
            <a:endParaRPr lang="it-IT"/>
          </a:p>
        </p:txBody>
      </p:sp>
      <p:sp>
        <p:nvSpPr>
          <p:cNvPr id="9" name="Segnaposto numero diapositiva 8"/>
          <p:cNvSpPr>
            <a:spLocks noGrp="1"/>
          </p:cNvSpPr>
          <p:nvPr>
            <p:ph type="sldNum" sz="quarter" idx="15"/>
          </p:nvPr>
        </p:nvSpPr>
        <p:spPr/>
        <p:txBody>
          <a:bodyPr rtlCol="0"/>
          <a:lstStyle/>
          <a:p>
            <a:fld id="{369C2D1F-B885-490E-8045-7738179DFDC1}"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A50B9C63-2F65-4588-A6B6-9F5D7DEFC63C}" type="datetimeFigureOut">
              <a:rPr lang="it-IT" smtClean="0"/>
              <a:pPr/>
              <a:t>22/10/14</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369C2D1F-B885-490E-8045-7738179DFDC1}"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50B9C63-2F65-4588-A6B6-9F5D7DEFC63C}" type="datetimeFigureOut">
              <a:rPr lang="it-IT" smtClean="0"/>
              <a:pPr/>
              <a:t>22/10/14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69C2D1F-B885-490E-8045-7738179DFDC1}"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A50B9C63-2F65-4588-A6B6-9F5D7DEFC63C}" type="datetimeFigureOut">
              <a:rPr lang="it-IT" smtClean="0"/>
              <a:pPr/>
              <a:t>22/10/14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69C2D1F-B885-490E-8045-7738179DFDC1}"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A50B9C63-2F65-4588-A6B6-9F5D7DEFC63C}" type="datetimeFigureOut">
              <a:rPr lang="it-IT" smtClean="0"/>
              <a:pPr/>
              <a:t>22/10/14</a:t>
            </a:fld>
            <a:endParaRPr lang="it-IT"/>
          </a:p>
        </p:txBody>
      </p:sp>
      <p:sp>
        <p:nvSpPr>
          <p:cNvPr id="7" name="Segnaposto numero diapositiva 6"/>
          <p:cNvSpPr>
            <a:spLocks noGrp="1"/>
          </p:cNvSpPr>
          <p:nvPr>
            <p:ph type="sldNum" sz="quarter" idx="11"/>
          </p:nvPr>
        </p:nvSpPr>
        <p:spPr/>
        <p:txBody>
          <a:bodyPr rtlCol="0"/>
          <a:lstStyle/>
          <a:p>
            <a:fld id="{369C2D1F-B885-490E-8045-7738179DFDC1}"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50B9C63-2F65-4588-A6B6-9F5D7DEFC63C}" type="datetimeFigureOut">
              <a:rPr lang="it-IT" smtClean="0"/>
              <a:pPr/>
              <a:t>22/10/14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69C2D1F-B885-490E-8045-7738179DFDC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A50B9C63-2F65-4588-A6B6-9F5D7DEFC63C}" type="datetimeFigureOut">
              <a:rPr lang="it-IT" smtClean="0"/>
              <a:pPr/>
              <a:t>22/10/14</a:t>
            </a:fld>
            <a:endParaRPr lang="it-IT"/>
          </a:p>
        </p:txBody>
      </p:sp>
      <p:sp>
        <p:nvSpPr>
          <p:cNvPr id="22" name="Segnaposto numero diapositiva 21"/>
          <p:cNvSpPr>
            <a:spLocks noGrp="1"/>
          </p:cNvSpPr>
          <p:nvPr>
            <p:ph type="sldNum" sz="quarter" idx="15"/>
          </p:nvPr>
        </p:nvSpPr>
        <p:spPr/>
        <p:txBody>
          <a:bodyPr rtlCol="0"/>
          <a:lstStyle/>
          <a:p>
            <a:fld id="{369C2D1F-B885-490E-8045-7738179DFDC1}"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A50B9C63-2F65-4588-A6B6-9F5D7DEFC63C}" type="datetimeFigureOut">
              <a:rPr lang="it-IT" smtClean="0"/>
              <a:pPr/>
              <a:t>22/10/14</a:t>
            </a:fld>
            <a:endParaRPr lang="it-IT"/>
          </a:p>
        </p:txBody>
      </p:sp>
      <p:sp>
        <p:nvSpPr>
          <p:cNvPr id="18" name="Segnaposto numero diapositiva 17"/>
          <p:cNvSpPr>
            <a:spLocks noGrp="1"/>
          </p:cNvSpPr>
          <p:nvPr>
            <p:ph type="sldNum" sz="quarter" idx="11"/>
          </p:nvPr>
        </p:nvSpPr>
        <p:spPr/>
        <p:txBody>
          <a:bodyPr rtlCol="0"/>
          <a:lstStyle/>
          <a:p>
            <a:fld id="{369C2D1F-B885-490E-8045-7738179DFDC1}"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0B9C63-2F65-4588-A6B6-9F5D7DEFC63C}" type="datetimeFigureOut">
              <a:rPr lang="it-IT" smtClean="0"/>
              <a:pPr/>
              <a:t>22/10/14</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69C2D1F-B885-490E-8045-7738179DFDC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500043"/>
            <a:ext cx="7772400" cy="1285884"/>
          </a:xfrm>
        </p:spPr>
        <p:txBody>
          <a:bodyPr>
            <a:normAutofit fontScale="90000"/>
          </a:bodyPr>
          <a:lstStyle/>
          <a:p>
            <a:r>
              <a:rPr lang="es-MX" sz="2700" dirty="0"/>
              <a:t> </a:t>
            </a:r>
            <a:r>
              <a:rPr lang="it-IT" dirty="0"/>
              <a:t/>
            </a:r>
            <a:br>
              <a:rPr lang="it-IT" dirty="0"/>
            </a:br>
            <a:r>
              <a:rPr lang="es-MX" sz="2700" dirty="0" smtClean="0">
                <a:latin typeface="Times New Roman" pitchFamily="18" charset="0"/>
                <a:cs typeface="Times New Roman" pitchFamily="18" charset="0"/>
              </a:rPr>
              <a:t>Cortísimo metraje</a:t>
            </a:r>
            <a:r>
              <a:rPr lang="it-IT" sz="2700" dirty="0" smtClean="0">
                <a:latin typeface="Times New Roman" pitchFamily="18" charset="0"/>
                <a:cs typeface="Times New Roman" pitchFamily="18" charset="0"/>
              </a:rPr>
              <a:t/>
            </a:r>
            <a:br>
              <a:rPr lang="it-IT" sz="2700" dirty="0" smtClean="0">
                <a:latin typeface="Times New Roman" pitchFamily="18" charset="0"/>
                <a:cs typeface="Times New Roman" pitchFamily="18" charset="0"/>
              </a:rPr>
            </a:br>
            <a:r>
              <a:rPr lang="es-MX" sz="2000" dirty="0" smtClean="0">
                <a:latin typeface="Times New Roman" pitchFamily="18" charset="0"/>
                <a:cs typeface="Times New Roman" pitchFamily="18" charset="0"/>
              </a:rPr>
              <a:t>Julio Cortázar (Argentina)</a:t>
            </a:r>
            <a:r>
              <a:rPr lang="it-IT" sz="2000" dirty="0" smtClean="0">
                <a:latin typeface="Times New Roman" pitchFamily="18" charset="0"/>
                <a:cs typeface="Times New Roman" pitchFamily="18" charset="0"/>
              </a:rPr>
              <a:t/>
            </a:r>
            <a:br>
              <a:rPr lang="it-IT" sz="2000" dirty="0" smtClean="0">
                <a:latin typeface="Times New Roman" pitchFamily="18" charset="0"/>
                <a:cs typeface="Times New Roman" pitchFamily="18" charset="0"/>
              </a:rPr>
            </a:br>
            <a:endParaRPr lang="it-IT" sz="2000" dirty="0">
              <a:latin typeface="Times New Roman" pitchFamily="18" charset="0"/>
              <a:cs typeface="Times New Roman" pitchFamily="18" charset="0"/>
            </a:endParaRPr>
          </a:p>
        </p:txBody>
      </p:sp>
      <p:sp>
        <p:nvSpPr>
          <p:cNvPr id="3" name="Sottotitolo 2"/>
          <p:cNvSpPr>
            <a:spLocks noGrp="1"/>
          </p:cNvSpPr>
          <p:nvPr>
            <p:ph type="subTitle" idx="1"/>
          </p:nvPr>
        </p:nvSpPr>
        <p:spPr>
          <a:xfrm>
            <a:off x="1285852" y="1785926"/>
            <a:ext cx="6929486" cy="4286280"/>
          </a:xfrm>
        </p:spPr>
        <p:txBody>
          <a:bodyPr>
            <a:noAutofit/>
          </a:bodyPr>
          <a:lstStyle/>
          <a:p>
            <a:pPr algn="just"/>
            <a:r>
              <a:rPr lang="es-MX" b="0" dirty="0">
                <a:solidFill>
                  <a:schemeClr val="tx1"/>
                </a:solidFill>
                <a:latin typeface="Times New Roman" pitchFamily="18" charset="0"/>
                <a:cs typeface="Times New Roman" pitchFamily="18" charset="0"/>
              </a:rPr>
              <a:t>Automovilista en vacaciones recorre las montañas del centro de Francia, se aburre lejos de la ciudad y de la vida nocturna. Muchacha le hace gesto usual del autostop, tímidamente pregunta si dirección Beaune o Tournus. En la carretera unas palabras, hermoso perfil moreno que pocas veces pleno rostro, lacónicamente a las preguntas del que ahora, mirando los muslos desnudos contra el asiento rojo. Al término de un viraje el auto sale de la carretera y se pierde en lo más espeso. De reojo sintiendo como cruza las manos sobre la minifalda mientras el terror poco a poco. Bajo los árboles una profunda gruta vegetal donde se podrá, salta del auto, la otra portezuela y brutalmente por los hombros. La muchacha lo mira como si no, se deja bajar del auto sabiendo que en la soledad del bosque. Cuando la mano por la cintura para arrastrarla entre los árboles pistola del bolso y a la sien. Después billetera, verifica bien llena, de paso roba el auto que abandonará algunos </a:t>
            </a:r>
            <a:r>
              <a:rPr lang="es-MX" b="0" dirty="0" smtClean="0">
                <a:solidFill>
                  <a:schemeClr val="tx1"/>
                </a:solidFill>
                <a:latin typeface="Times New Roman" pitchFamily="18" charset="0"/>
                <a:cs typeface="Times New Roman" pitchFamily="18" charset="0"/>
              </a:rPr>
              <a:t>kilómetros </a:t>
            </a:r>
            <a:r>
              <a:rPr lang="es-MX" b="0" dirty="0">
                <a:solidFill>
                  <a:schemeClr val="tx1"/>
                </a:solidFill>
                <a:latin typeface="Times New Roman" pitchFamily="18" charset="0"/>
                <a:cs typeface="Times New Roman" pitchFamily="18" charset="0"/>
              </a:rPr>
              <a:t>más lejos sin dejar la menor impresión digital porque en ese oficio no hay que descuidarse.</a:t>
            </a:r>
            <a:endParaRPr lang="it-IT" b="0" dirty="0">
              <a:solidFill>
                <a:schemeClr val="tx1"/>
              </a:solidFill>
              <a:latin typeface="Times New Roman" pitchFamily="18" charset="0"/>
              <a:cs typeface="Times New Roman" pitchFamily="18" charset="0"/>
            </a:endParaRPr>
          </a:p>
          <a:p>
            <a:endParaRPr lang="it-IT"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14348" y="571480"/>
            <a:ext cx="7281890" cy="846158"/>
          </a:xfrm>
          <a:solidFill>
            <a:schemeClr val="accent1">
              <a:lumMod val="40000"/>
              <a:lumOff val="60000"/>
            </a:schemeClr>
          </a:solidFill>
        </p:spPr>
        <p:txBody>
          <a:bodyPr/>
          <a:lstStyle/>
          <a:p>
            <a:pPr algn="ctr"/>
            <a:r>
              <a:rPr lang="it-IT" u="sng" dirty="0" smtClean="0"/>
              <a:t>PLURAL DE NOBRES Y ADJETIVOS</a:t>
            </a:r>
            <a:endParaRPr lang="it-IT" dirty="0"/>
          </a:p>
        </p:txBody>
      </p:sp>
      <p:sp>
        <p:nvSpPr>
          <p:cNvPr id="3" name="Segnaposto contenuto 2"/>
          <p:cNvSpPr>
            <a:spLocks noGrp="1"/>
          </p:cNvSpPr>
          <p:nvPr>
            <p:ph sz="quarter" idx="1"/>
          </p:nvPr>
        </p:nvSpPr>
        <p:spPr>
          <a:xfrm>
            <a:off x="714348" y="1600200"/>
            <a:ext cx="7210452" cy="4873752"/>
          </a:xfrm>
          <a:solidFill>
            <a:schemeClr val="accent2">
              <a:lumMod val="20000"/>
              <a:lumOff val="80000"/>
            </a:schemeClr>
          </a:solidFill>
        </p:spPr>
        <p:txBody>
          <a:bodyPr/>
          <a:lstStyle/>
          <a:p>
            <a:pPr algn="just"/>
            <a:r>
              <a:rPr lang="es-MX" dirty="0" smtClean="0"/>
              <a:t>Palabras que terminan por S quedan </a:t>
            </a:r>
            <a:r>
              <a:rPr lang="es-MX" u="sng" dirty="0" smtClean="0"/>
              <a:t>invariadas</a:t>
            </a:r>
          </a:p>
          <a:p>
            <a:pPr lvl="0" algn="ctr">
              <a:buNone/>
            </a:pPr>
            <a:r>
              <a:rPr lang="es-MX" sz="1800" dirty="0" smtClean="0"/>
              <a:t>la tesis, las tesis</a:t>
            </a:r>
          </a:p>
          <a:p>
            <a:pPr lvl="0" algn="ctr">
              <a:buNone/>
            </a:pPr>
            <a:r>
              <a:rPr lang="es-MX" sz="1800" dirty="0" smtClean="0"/>
              <a:t>el paraguas, los paraguas</a:t>
            </a:r>
          </a:p>
          <a:p>
            <a:pPr>
              <a:buNone/>
            </a:pPr>
            <a:endParaRPr lang="it-IT" dirty="0" smtClean="0"/>
          </a:p>
          <a:p>
            <a:r>
              <a:rPr lang="it-IT" dirty="0" err="1" smtClean="0"/>
              <a:t>Monosílabos</a:t>
            </a:r>
            <a:r>
              <a:rPr lang="it-IT" dirty="0" smtClean="0"/>
              <a:t> </a:t>
            </a:r>
            <a:r>
              <a:rPr lang="it-IT" dirty="0" err="1" smtClean="0"/>
              <a:t>que</a:t>
            </a:r>
            <a:r>
              <a:rPr lang="it-IT" dirty="0" smtClean="0"/>
              <a:t> </a:t>
            </a:r>
            <a:r>
              <a:rPr lang="it-IT" dirty="0" err="1" smtClean="0"/>
              <a:t>terminan</a:t>
            </a:r>
            <a:r>
              <a:rPr lang="it-IT" dirty="0" smtClean="0"/>
              <a:t> por S + ES</a:t>
            </a:r>
          </a:p>
          <a:p>
            <a:pPr algn="ctr">
              <a:buNone/>
            </a:pPr>
            <a:r>
              <a:rPr lang="it-IT" sz="1800" dirty="0" err="1" smtClean="0"/>
              <a:t>el</a:t>
            </a:r>
            <a:r>
              <a:rPr lang="it-IT" sz="1800" dirty="0" smtClean="0"/>
              <a:t> </a:t>
            </a:r>
            <a:r>
              <a:rPr lang="it-IT" sz="1800" dirty="0" err="1" smtClean="0"/>
              <a:t>mes</a:t>
            </a:r>
            <a:r>
              <a:rPr lang="it-IT" sz="1800" dirty="0" smtClean="0"/>
              <a:t>, </a:t>
            </a:r>
            <a:r>
              <a:rPr lang="it-IT" sz="1800" dirty="0" err="1" smtClean="0"/>
              <a:t>los</a:t>
            </a:r>
            <a:r>
              <a:rPr lang="it-IT" sz="1800" dirty="0" smtClean="0"/>
              <a:t> </a:t>
            </a:r>
            <a:r>
              <a:rPr lang="it-IT" sz="1800" dirty="0" err="1" smtClean="0"/>
              <a:t>meses</a:t>
            </a:r>
            <a:endParaRPr lang="it-IT" sz="1800" dirty="0" smtClean="0"/>
          </a:p>
          <a:p>
            <a:pPr algn="ctr">
              <a:buNone/>
            </a:pPr>
            <a:endParaRPr lang="it-IT" dirty="0" smtClean="0"/>
          </a:p>
          <a:p>
            <a:pPr algn="just"/>
            <a:r>
              <a:rPr lang="it-IT" dirty="0" err="1" smtClean="0"/>
              <a:t>Palabras</a:t>
            </a:r>
            <a:r>
              <a:rPr lang="it-IT" dirty="0" smtClean="0"/>
              <a:t> </a:t>
            </a:r>
            <a:r>
              <a:rPr lang="it-IT" dirty="0" err="1" smtClean="0"/>
              <a:t>que</a:t>
            </a:r>
            <a:r>
              <a:rPr lang="it-IT" dirty="0" smtClean="0"/>
              <a:t> </a:t>
            </a:r>
            <a:r>
              <a:rPr lang="it-IT" dirty="0" err="1" smtClean="0"/>
              <a:t>terminan</a:t>
            </a:r>
            <a:r>
              <a:rPr lang="it-IT" dirty="0" smtClean="0"/>
              <a:t> por S con </a:t>
            </a:r>
            <a:r>
              <a:rPr lang="it-IT" dirty="0" err="1" smtClean="0"/>
              <a:t>acento</a:t>
            </a:r>
            <a:r>
              <a:rPr lang="it-IT" dirty="0" smtClean="0"/>
              <a:t> en la </a:t>
            </a:r>
            <a:r>
              <a:rPr lang="it-IT" dirty="0" err="1" smtClean="0"/>
              <a:t>última</a:t>
            </a:r>
            <a:r>
              <a:rPr lang="it-IT" dirty="0" smtClean="0"/>
              <a:t> </a:t>
            </a:r>
            <a:r>
              <a:rPr lang="it-IT" dirty="0" err="1" smtClean="0"/>
              <a:t>sílaba</a:t>
            </a:r>
            <a:r>
              <a:rPr lang="it-IT" dirty="0" smtClean="0"/>
              <a:t> + ES</a:t>
            </a:r>
          </a:p>
          <a:p>
            <a:pPr algn="ctr">
              <a:buNone/>
            </a:pPr>
            <a:r>
              <a:rPr lang="it-IT" sz="1800" dirty="0" err="1" smtClean="0"/>
              <a:t>el</a:t>
            </a:r>
            <a:r>
              <a:rPr lang="it-IT" sz="1800" dirty="0" smtClean="0"/>
              <a:t> </a:t>
            </a:r>
            <a:r>
              <a:rPr lang="it-IT" sz="1800" dirty="0" err="1" smtClean="0"/>
              <a:t>país</a:t>
            </a:r>
            <a:r>
              <a:rPr lang="it-IT" sz="1800" dirty="0" smtClean="0"/>
              <a:t>, </a:t>
            </a:r>
            <a:r>
              <a:rPr lang="it-IT" sz="1800" dirty="0" err="1" smtClean="0"/>
              <a:t>los</a:t>
            </a:r>
            <a:r>
              <a:rPr lang="it-IT" sz="1800" dirty="0" smtClean="0"/>
              <a:t> </a:t>
            </a:r>
            <a:r>
              <a:rPr lang="it-IT" sz="1800" dirty="0" err="1" smtClean="0"/>
              <a:t>países</a:t>
            </a:r>
            <a:endParaRPr lang="it-IT" sz="1800" dirty="0" smtClean="0"/>
          </a:p>
          <a:p>
            <a:pPr algn="ctr">
              <a:buNone/>
            </a:pPr>
            <a:r>
              <a:rPr lang="it-IT" sz="1800" dirty="0" err="1" smtClean="0"/>
              <a:t>francés</a:t>
            </a:r>
            <a:r>
              <a:rPr lang="it-IT" sz="1800" dirty="0" smtClean="0"/>
              <a:t>, </a:t>
            </a:r>
            <a:r>
              <a:rPr lang="it-IT" sz="1800" dirty="0" err="1" smtClean="0"/>
              <a:t>franceses</a:t>
            </a:r>
            <a:endParaRPr lang="it-IT" sz="1800" dirty="0" smtClean="0"/>
          </a:p>
          <a:p>
            <a:pPr algn="just"/>
            <a:endParaRPr lang="it-IT"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20000"/>
              <a:lumOff val="80000"/>
            </a:schemeClr>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accent5">
              <a:lumMod val="20000"/>
              <a:lumOff val="80000"/>
            </a:schemeClr>
          </a:solidFill>
        </p:spPr>
        <p:txBody>
          <a:bodyPr>
            <a:normAutofit/>
          </a:bodyPr>
          <a:lstStyle/>
          <a:p>
            <a:pPr lvl="0" algn="just"/>
            <a:r>
              <a:rPr lang="es-MX" sz="2800" dirty="0" smtClean="0">
                <a:latin typeface="Times New Roman" pitchFamily="18" charset="0"/>
                <a:cs typeface="Times New Roman" pitchFamily="18" charset="0"/>
              </a:rPr>
              <a:t>Palabras que terminan en O o E forman el femenino cambiando la final en A</a:t>
            </a:r>
          </a:p>
          <a:p>
            <a:pPr lvl="0">
              <a:buNone/>
            </a:pPr>
            <a:endParaRPr lang="es-MX" sz="2800" dirty="0" smtClean="0">
              <a:latin typeface="Times New Roman" pitchFamily="18" charset="0"/>
              <a:cs typeface="Times New Roman" pitchFamily="18" charset="0"/>
            </a:endParaRPr>
          </a:p>
          <a:p>
            <a:pPr lvl="0" algn="ctr">
              <a:buNone/>
            </a:pPr>
            <a:r>
              <a:rPr lang="es-MX" dirty="0" smtClean="0">
                <a:latin typeface="Times New Roman" pitchFamily="18" charset="0"/>
                <a:cs typeface="Times New Roman" pitchFamily="18" charset="0"/>
              </a:rPr>
              <a:t>	el muchacho, la muchacha</a:t>
            </a:r>
          </a:p>
          <a:p>
            <a:pPr lvl="0" algn="ctr">
              <a:buNone/>
            </a:pPr>
            <a:r>
              <a:rPr lang="es-MX" dirty="0" smtClean="0">
                <a:latin typeface="Times New Roman" pitchFamily="18" charset="0"/>
                <a:cs typeface="Times New Roman" pitchFamily="18" charset="0"/>
              </a:rPr>
              <a:t>el niño, la niña</a:t>
            </a:r>
          </a:p>
          <a:p>
            <a:pPr lvl="0" algn="ctr">
              <a:buNone/>
            </a:pPr>
            <a:r>
              <a:rPr lang="es-MX" dirty="0" smtClean="0">
                <a:latin typeface="Times New Roman" pitchFamily="18" charset="0"/>
                <a:cs typeface="Times New Roman" pitchFamily="18" charset="0"/>
              </a:rPr>
              <a:t>alto, alta</a:t>
            </a:r>
          </a:p>
          <a:p>
            <a:pPr lvl="0" algn="ctr">
              <a:buNone/>
            </a:pPr>
            <a:r>
              <a:rPr lang="es-MX" dirty="0" smtClean="0">
                <a:latin typeface="Times New Roman" pitchFamily="18" charset="0"/>
                <a:cs typeface="Times New Roman" pitchFamily="18" charset="0"/>
              </a:rPr>
              <a:t>guapo, guapa</a:t>
            </a:r>
          </a:p>
          <a:p>
            <a:pPr lvl="0" algn="ctr">
              <a:buNone/>
            </a:pPr>
            <a:endParaRPr lang="es-MX" dirty="0" smtClean="0">
              <a:latin typeface="Times New Roman" pitchFamily="18" charset="0"/>
              <a:cs typeface="Times New Roman" pitchFamily="18" charset="0"/>
            </a:endParaRPr>
          </a:p>
          <a:p>
            <a:pPr lvl="0" algn="ctr">
              <a:buNone/>
            </a:pPr>
            <a:r>
              <a:rPr lang="es-MX" dirty="0" smtClean="0">
                <a:latin typeface="Times New Roman" pitchFamily="18" charset="0"/>
                <a:cs typeface="Times New Roman" pitchFamily="18" charset="0"/>
              </a:rPr>
              <a:t>el jefe, la jefa</a:t>
            </a:r>
          </a:p>
          <a:p>
            <a:pPr lvl="0" algn="ctr">
              <a:buNone/>
            </a:pPr>
            <a:r>
              <a:rPr lang="es-MX" dirty="0" smtClean="0">
                <a:latin typeface="Times New Roman" pitchFamily="18" charset="0"/>
                <a:cs typeface="Times New Roman" pitchFamily="18" charset="0"/>
              </a:rPr>
              <a:t>el cliente, la clienta</a:t>
            </a:r>
            <a:endParaRPr lang="it-IT" dirty="0" smtClean="0">
              <a:latin typeface="Times New Roman" pitchFamily="18" charset="0"/>
              <a:cs typeface="Times New Roman" pitchFamily="18" charset="0"/>
            </a:endParaRPr>
          </a:p>
          <a:p>
            <a:endParaRPr lang="it-IT" dirty="0"/>
          </a:p>
        </p:txBody>
      </p:sp>
    </p:spTree>
    <p:extLst>
      <p:ext uri="{BB962C8B-B14F-4D97-AF65-F5344CB8AC3E}">
        <p14:creationId xmlns:p14="http://schemas.microsoft.com/office/powerpoint/2010/main" val="108313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1">
              <a:lumMod val="60000"/>
              <a:lumOff val="40000"/>
            </a:schemeClr>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accent1">
              <a:lumMod val="40000"/>
              <a:lumOff val="60000"/>
            </a:schemeClr>
          </a:solidFill>
        </p:spPr>
        <p:txBody>
          <a:bodyPr/>
          <a:lstStyle/>
          <a:p>
            <a:pPr lvl="0" algn="just"/>
            <a:r>
              <a:rPr lang="es-MX" sz="2800" dirty="0" smtClean="0">
                <a:latin typeface="Times New Roman" pitchFamily="18" charset="0"/>
                <a:cs typeface="Times New Roman" pitchFamily="18" charset="0"/>
              </a:rPr>
              <a:t>Añaden una A al masculino las palabras que terminan por consonante</a:t>
            </a:r>
          </a:p>
          <a:p>
            <a:pPr algn="ctr">
              <a:buNone/>
            </a:pP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profesor</a:t>
            </a:r>
            <a:r>
              <a:rPr lang="it-IT" dirty="0" smtClean="0">
                <a:latin typeface="Times New Roman" pitchFamily="18" charset="0"/>
                <a:cs typeface="Times New Roman" pitchFamily="18" charset="0"/>
              </a:rPr>
              <a:t>, la </a:t>
            </a:r>
            <a:r>
              <a:rPr lang="it-IT" dirty="0" err="1" smtClean="0">
                <a:latin typeface="Times New Roman" pitchFamily="18" charset="0"/>
                <a:cs typeface="Times New Roman" pitchFamily="18" charset="0"/>
              </a:rPr>
              <a:t>profesora</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juez</a:t>
            </a:r>
            <a:r>
              <a:rPr lang="it-IT" dirty="0" smtClean="0">
                <a:latin typeface="Times New Roman" pitchFamily="18" charset="0"/>
                <a:cs typeface="Times New Roman" pitchFamily="18" charset="0"/>
              </a:rPr>
              <a:t>, la </a:t>
            </a:r>
            <a:r>
              <a:rPr lang="it-IT" dirty="0" err="1" smtClean="0">
                <a:latin typeface="Times New Roman" pitchFamily="18" charset="0"/>
                <a:cs typeface="Times New Roman" pitchFamily="18" charset="0"/>
              </a:rPr>
              <a:t>jueza</a:t>
            </a:r>
            <a:endParaRPr lang="it-IT" dirty="0" smtClean="0">
              <a:latin typeface="Times New Roman" pitchFamily="18" charset="0"/>
              <a:cs typeface="Times New Roman" pitchFamily="18" charset="0"/>
            </a:endParaRPr>
          </a:p>
          <a:p>
            <a:pPr algn="ctr">
              <a:buNone/>
            </a:pP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español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española</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inglés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inglesa</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905192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1">
              <a:lumMod val="20000"/>
              <a:lumOff val="80000"/>
            </a:schemeClr>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accent3">
              <a:lumMod val="20000"/>
              <a:lumOff val="80000"/>
            </a:schemeClr>
          </a:solidFill>
        </p:spPr>
        <p:txBody>
          <a:bodyPr/>
          <a:lstStyle/>
          <a:p>
            <a:pPr lvl="0" algn="just"/>
            <a:r>
              <a:rPr lang="es-MX" sz="2800" dirty="0" smtClean="0">
                <a:latin typeface="Times New Roman" pitchFamily="18" charset="0"/>
                <a:cs typeface="Times New Roman" pitchFamily="18" charset="0"/>
              </a:rPr>
              <a:t>Quedan </a:t>
            </a:r>
            <a:r>
              <a:rPr lang="es-MX" sz="2800" u="sng" dirty="0" smtClean="0">
                <a:latin typeface="Times New Roman" pitchFamily="18" charset="0"/>
                <a:cs typeface="Times New Roman" pitchFamily="18" charset="0"/>
              </a:rPr>
              <a:t>invariados</a:t>
            </a:r>
            <a:r>
              <a:rPr lang="es-MX" sz="2800" dirty="0" smtClean="0">
                <a:latin typeface="Times New Roman" pitchFamily="18" charset="0"/>
                <a:cs typeface="Times New Roman" pitchFamily="18" charset="0"/>
              </a:rPr>
              <a:t> los sustantivos que terminan por A (-STA) y -ANTE</a:t>
            </a:r>
          </a:p>
          <a:p>
            <a:pPr>
              <a:buNone/>
            </a:pPr>
            <a:endParaRPr lang="it-IT" dirty="0" smtClean="0"/>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artista, la artista</a:t>
            </a: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automovilista</a:t>
            </a:r>
            <a:r>
              <a:rPr lang="it-IT" dirty="0" smtClean="0">
                <a:latin typeface="Times New Roman" pitchFamily="18" charset="0"/>
                <a:cs typeface="Times New Roman" pitchFamily="18" charset="0"/>
              </a:rPr>
              <a:t>, la </a:t>
            </a:r>
            <a:r>
              <a:rPr lang="it-IT" dirty="0" err="1" smtClean="0">
                <a:latin typeface="Times New Roman" pitchFamily="18" charset="0"/>
                <a:cs typeface="Times New Roman" pitchFamily="18" charset="0"/>
              </a:rPr>
              <a:t>automovilista</a:t>
            </a:r>
            <a:endParaRPr lang="it-IT" dirty="0" smtClean="0">
              <a:latin typeface="Times New Roman" pitchFamily="18" charset="0"/>
              <a:cs typeface="Times New Roman" pitchFamily="18" charset="0"/>
            </a:endParaRPr>
          </a:p>
          <a:p>
            <a:pPr algn="ctr">
              <a:buNone/>
            </a:pP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cantante, la cantante</a:t>
            </a: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estudiante</a:t>
            </a:r>
            <a:r>
              <a:rPr lang="it-IT" dirty="0" smtClean="0">
                <a:latin typeface="Times New Roman" pitchFamily="18" charset="0"/>
                <a:cs typeface="Times New Roman" pitchFamily="18" charset="0"/>
              </a:rPr>
              <a:t>, la </a:t>
            </a:r>
            <a:r>
              <a:rPr lang="it-IT" dirty="0" err="1" smtClean="0">
                <a:latin typeface="Times New Roman" pitchFamily="18" charset="0"/>
                <a:cs typeface="Times New Roman" pitchFamily="18" charset="0"/>
              </a:rPr>
              <a:t>estudiante</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54224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tx2">
              <a:lumMod val="20000"/>
              <a:lumOff val="80000"/>
            </a:schemeClr>
          </a:solidFill>
        </p:spPr>
        <p:txBody>
          <a:bodyPr/>
          <a:lstStyle/>
          <a:p>
            <a:pPr algn="just"/>
            <a:r>
              <a:rPr lang="es-MX" dirty="0" smtClean="0"/>
              <a:t>Quedan también </a:t>
            </a:r>
            <a:r>
              <a:rPr lang="es-MX" u="sng" dirty="0" smtClean="0"/>
              <a:t>invariados</a:t>
            </a:r>
            <a:r>
              <a:rPr lang="es-MX" dirty="0" smtClean="0"/>
              <a:t> los adjetivos que terminan por A, E, I y consonante </a:t>
            </a:r>
          </a:p>
          <a:p>
            <a:pPr algn="ctr">
              <a:buNone/>
            </a:pPr>
            <a:endParaRPr lang="es-MX" dirty="0" smtClean="0"/>
          </a:p>
          <a:p>
            <a:pPr algn="ctr">
              <a:buNone/>
            </a:pPr>
            <a:r>
              <a:rPr lang="es-MX" dirty="0" smtClean="0"/>
              <a:t>triste, triste</a:t>
            </a:r>
          </a:p>
          <a:p>
            <a:pPr algn="ctr">
              <a:buNone/>
            </a:pPr>
            <a:r>
              <a:rPr lang="es-MX" dirty="0" smtClean="0"/>
              <a:t>grande, grande</a:t>
            </a:r>
          </a:p>
          <a:p>
            <a:pPr algn="ctr">
              <a:buNone/>
            </a:pPr>
            <a:endParaRPr lang="es-MX" dirty="0" smtClean="0"/>
          </a:p>
          <a:p>
            <a:pPr algn="ctr">
              <a:buNone/>
            </a:pPr>
            <a:r>
              <a:rPr lang="es-MX" dirty="0" smtClean="0"/>
              <a:t>joven, joven</a:t>
            </a:r>
          </a:p>
          <a:p>
            <a:pPr algn="ctr">
              <a:buNone/>
            </a:pPr>
            <a:r>
              <a:rPr lang="es-MX" dirty="0" smtClean="0"/>
              <a:t> feliz, feliz</a:t>
            </a:r>
          </a:p>
          <a:p>
            <a:pPr algn="ctr">
              <a:buNone/>
            </a:pPr>
            <a:endParaRPr lang="es-MX" dirty="0" smtClean="0"/>
          </a:p>
          <a:p>
            <a:pPr algn="ctr">
              <a:buNone/>
            </a:pPr>
            <a:r>
              <a:rPr lang="es-MX" dirty="0" smtClean="0"/>
              <a:t>belga, belga</a:t>
            </a:r>
            <a:endParaRPr lang="it-IT" dirty="0"/>
          </a:p>
        </p:txBody>
      </p:sp>
    </p:spTree>
    <p:extLst>
      <p:ext uri="{BB962C8B-B14F-4D97-AF65-F5344CB8AC3E}">
        <p14:creationId xmlns:p14="http://schemas.microsoft.com/office/powerpoint/2010/main" val="4134331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bg1">
              <a:lumMod val="95000"/>
            </a:schemeClr>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accent4">
              <a:lumMod val="20000"/>
              <a:lumOff val="80000"/>
            </a:schemeClr>
          </a:solidFill>
        </p:spPr>
        <p:txBody>
          <a:bodyPr/>
          <a:lstStyle/>
          <a:p>
            <a:pPr algn="just"/>
            <a:r>
              <a:rPr lang="es-MX" sz="2800" dirty="0" smtClean="0">
                <a:latin typeface="Times New Roman" pitchFamily="18" charset="0"/>
                <a:cs typeface="Times New Roman" pitchFamily="18" charset="0"/>
              </a:rPr>
              <a:t>Algunos sustantivos forman el femenino mediante sufijo (ISA, ESA, INA, TRIZ)</a:t>
            </a:r>
          </a:p>
          <a:p>
            <a:pPr>
              <a:buNone/>
            </a:pPr>
            <a:endParaRPr lang="es-MX" dirty="0" smtClean="0">
              <a:latin typeface="Times New Roman" pitchFamily="18" charset="0"/>
              <a:cs typeface="Times New Roman" pitchFamily="18" charset="0"/>
            </a:endParaRPr>
          </a:p>
          <a:p>
            <a:pPr algn="ctr">
              <a:buNone/>
            </a:pPr>
            <a:r>
              <a:rPr lang="es-MX" dirty="0" smtClean="0">
                <a:latin typeface="Times New Roman" pitchFamily="18" charset="0"/>
                <a:cs typeface="Times New Roman" pitchFamily="18" charset="0"/>
              </a:rPr>
              <a:t>el poeta, la poetisa</a:t>
            </a:r>
          </a:p>
          <a:p>
            <a:pPr algn="ctr">
              <a:buNone/>
            </a:pPr>
            <a:r>
              <a:rPr lang="es-MX" dirty="0" smtClean="0">
                <a:latin typeface="Times New Roman" pitchFamily="18" charset="0"/>
                <a:cs typeface="Times New Roman" pitchFamily="18" charset="0"/>
              </a:rPr>
              <a:t>el príncipe, la princesa</a:t>
            </a:r>
          </a:p>
          <a:p>
            <a:pPr algn="ctr">
              <a:buNone/>
            </a:pPr>
            <a:r>
              <a:rPr lang="es-MX" dirty="0" smtClean="0">
                <a:latin typeface="Times New Roman" pitchFamily="18" charset="0"/>
                <a:cs typeface="Times New Roman" pitchFamily="18" charset="0"/>
              </a:rPr>
              <a:t>el gallo, la gallina</a:t>
            </a:r>
          </a:p>
          <a:p>
            <a:pPr algn="ctr">
              <a:buNone/>
            </a:pPr>
            <a:r>
              <a:rPr lang="es-MX" dirty="0" smtClean="0">
                <a:latin typeface="Times New Roman" pitchFamily="18" charset="0"/>
                <a:cs typeface="Times New Roman" pitchFamily="18" charset="0"/>
              </a:rPr>
              <a:t>el actor, la actriz</a:t>
            </a:r>
          </a:p>
          <a:p>
            <a:endParaRPr lang="it-IT" dirty="0"/>
          </a:p>
        </p:txBody>
      </p:sp>
    </p:spTree>
    <p:extLst>
      <p:ext uri="{BB962C8B-B14F-4D97-AF65-F5344CB8AC3E}">
        <p14:creationId xmlns:p14="http://schemas.microsoft.com/office/powerpoint/2010/main" val="17032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lumMod val="40000"/>
              <a:lumOff val="60000"/>
            </a:schemeClr>
          </a:solidFill>
        </p:spPr>
        <p:txBody>
          <a:bodyPr/>
          <a:lstStyle/>
          <a:p>
            <a:r>
              <a:rPr lang="it-IT" dirty="0" smtClean="0"/>
              <a:t>FEMENINO DE NOMBRES Y ADJETIVOS</a:t>
            </a:r>
            <a:endParaRPr lang="it-IT" dirty="0"/>
          </a:p>
        </p:txBody>
      </p:sp>
      <p:sp>
        <p:nvSpPr>
          <p:cNvPr id="3" name="Segnaposto contenuto 2"/>
          <p:cNvSpPr>
            <a:spLocks noGrp="1"/>
          </p:cNvSpPr>
          <p:nvPr>
            <p:ph sz="quarter" idx="1"/>
          </p:nvPr>
        </p:nvSpPr>
        <p:spPr>
          <a:solidFill>
            <a:schemeClr val="accent1">
              <a:lumMod val="20000"/>
              <a:lumOff val="80000"/>
            </a:schemeClr>
          </a:solidFill>
        </p:spPr>
        <p:txBody>
          <a:bodyPr/>
          <a:lstStyle/>
          <a:p>
            <a:pPr algn="just"/>
            <a:r>
              <a:rPr lang="es-MX" sz="2800" dirty="0" smtClean="0">
                <a:latin typeface="Times New Roman" pitchFamily="18" charset="0"/>
                <a:cs typeface="Times New Roman" pitchFamily="18" charset="0"/>
              </a:rPr>
              <a:t>Hay sustantivos con forma distinta para el femenino y el masculino</a:t>
            </a:r>
            <a:endParaRPr lang="it-IT" sz="2800" dirty="0" smtClean="0">
              <a:latin typeface="Times New Roman" pitchFamily="18" charset="0"/>
              <a:cs typeface="Times New Roman" pitchFamily="18" charset="0"/>
            </a:endParaRPr>
          </a:p>
          <a:p>
            <a:pPr>
              <a:buNone/>
            </a:pPr>
            <a:endParaRPr lang="it-IT" dirty="0" smtClean="0"/>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padre, la madre</a:t>
            </a: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hombre</a:t>
            </a:r>
            <a:r>
              <a:rPr lang="it-IT" dirty="0" smtClean="0">
                <a:latin typeface="Times New Roman" pitchFamily="18" charset="0"/>
                <a:cs typeface="Times New Roman" pitchFamily="18" charset="0"/>
              </a:rPr>
              <a:t>, la </a:t>
            </a:r>
            <a:r>
              <a:rPr lang="it-IT" dirty="0" err="1" smtClean="0">
                <a:latin typeface="Times New Roman" pitchFamily="18" charset="0"/>
                <a:cs typeface="Times New Roman" pitchFamily="18" charset="0"/>
              </a:rPr>
              <a:t>mujer</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el</a:t>
            </a:r>
            <a:r>
              <a:rPr lang="it-IT" dirty="0" smtClean="0">
                <a:latin typeface="Times New Roman" pitchFamily="18" charset="0"/>
                <a:cs typeface="Times New Roman" pitchFamily="18" charset="0"/>
              </a:rPr>
              <a:t> macho, la </a:t>
            </a:r>
            <a:r>
              <a:rPr lang="it-IT" dirty="0" err="1" smtClean="0">
                <a:latin typeface="Times New Roman" pitchFamily="18" charset="0"/>
                <a:cs typeface="Times New Roman" pitchFamily="18" charset="0"/>
              </a:rPr>
              <a:t>hembra</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3863941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solidFill>
                  <a:srgbClr val="FF0000"/>
                </a:solidFill>
                <a:latin typeface="Times New Roman" pitchFamily="18" charset="0"/>
                <a:cs typeface="Times New Roman" pitchFamily="18" charset="0"/>
              </a:rPr>
              <a:t>Verbo </a:t>
            </a:r>
            <a:r>
              <a:rPr lang="it-IT" sz="2800" dirty="0" err="1" smtClean="0">
                <a:solidFill>
                  <a:srgbClr val="FF0000"/>
                </a:solidFill>
                <a:latin typeface="Times New Roman" pitchFamily="18" charset="0"/>
                <a:cs typeface="Times New Roman" pitchFamily="18" charset="0"/>
              </a:rPr>
              <a:t>ser</a:t>
            </a:r>
            <a:r>
              <a:rPr lang="it-IT" sz="2800" dirty="0" smtClean="0">
                <a:solidFill>
                  <a:srgbClr val="FF0000"/>
                </a:solidFill>
                <a:latin typeface="Times New Roman" pitchFamily="18" charset="0"/>
                <a:cs typeface="Times New Roman" pitchFamily="18" charset="0"/>
              </a:rPr>
              <a:t> (presente indicativo)</a:t>
            </a:r>
            <a:endParaRPr lang="it-IT" sz="2800" dirty="0">
              <a:solidFill>
                <a:srgbClr val="FF0000"/>
              </a:solidFill>
              <a:latin typeface="Times New Roman" pitchFamily="18" charset="0"/>
              <a:cs typeface="Times New Roman" pitchFamily="18" charset="0"/>
            </a:endParaRPr>
          </a:p>
        </p:txBody>
      </p:sp>
      <p:graphicFrame>
        <p:nvGraphicFramePr>
          <p:cNvPr id="4" name="Segnaposto contenuto 3"/>
          <p:cNvGraphicFramePr>
            <a:graphicFrameLocks noGrp="1"/>
          </p:cNvGraphicFramePr>
          <p:nvPr>
            <p:ph sz="quarter" idx="1"/>
            <p:extLst>
              <p:ext uri="{D42A27DB-BD31-4B8C-83A1-F6EECF244321}">
                <p14:modId xmlns:p14="http://schemas.microsoft.com/office/powerpoint/2010/main" val="295872922"/>
              </p:ext>
            </p:extLst>
          </p:nvPr>
        </p:nvGraphicFramePr>
        <p:xfrm>
          <a:off x="1000100" y="1857366"/>
          <a:ext cx="6924700" cy="3429024"/>
        </p:xfrm>
        <a:graphic>
          <a:graphicData uri="http://schemas.openxmlformats.org/drawingml/2006/table">
            <a:tbl>
              <a:tblPr firstRow="1" bandRow="1">
                <a:tableStyleId>{5C22544A-7EE6-4342-B048-85BDC9FD1C3A}</a:tableStyleId>
              </a:tblPr>
              <a:tblGrid>
                <a:gridCol w="3462350"/>
                <a:gridCol w="3462350"/>
              </a:tblGrid>
              <a:tr h="571504">
                <a:tc>
                  <a:txBody>
                    <a:bodyPr/>
                    <a:lstStyle/>
                    <a:p>
                      <a:r>
                        <a:rPr lang="it-IT" sz="2000" b="0" dirty="0" err="1" smtClean="0">
                          <a:solidFill>
                            <a:srgbClr val="000000"/>
                          </a:solidFill>
                          <a:latin typeface="Times New Roman" pitchFamily="18" charset="0"/>
                          <a:cs typeface="Times New Roman" pitchFamily="18" charset="0"/>
                        </a:rPr>
                        <a:t>yo</a:t>
                      </a:r>
                      <a:endParaRPr lang="it-IT" sz="2000" b="0" dirty="0">
                        <a:solidFill>
                          <a:srgbClr val="000000"/>
                        </a:solidFill>
                        <a:latin typeface="Times New Roman" pitchFamily="18" charset="0"/>
                        <a:cs typeface="Times New Roman" pitchFamily="18" charset="0"/>
                      </a:endParaRPr>
                    </a:p>
                  </a:txBody>
                  <a:tcPr marL="82973" marR="82973"/>
                </a:tc>
                <a:tc>
                  <a:txBody>
                    <a:bodyPr/>
                    <a:lstStyle/>
                    <a:p>
                      <a:r>
                        <a:rPr lang="it-IT" sz="2000" b="0" dirty="0" err="1" smtClean="0">
                          <a:solidFill>
                            <a:srgbClr val="000000"/>
                          </a:solidFill>
                          <a:latin typeface="Times New Roman" pitchFamily="18" charset="0"/>
                          <a:cs typeface="Times New Roman" pitchFamily="18" charset="0"/>
                        </a:rPr>
                        <a:t>soy</a:t>
                      </a:r>
                      <a:endParaRPr lang="it-IT" sz="2000" b="0" dirty="0">
                        <a:solidFill>
                          <a:srgbClr val="000000"/>
                        </a:solidFill>
                        <a:latin typeface="Times New Roman" pitchFamily="18" charset="0"/>
                        <a:cs typeface="Times New Roman" pitchFamily="18" charset="0"/>
                      </a:endParaRPr>
                    </a:p>
                  </a:txBody>
                  <a:tcPr marL="82973" marR="82973"/>
                </a:tc>
              </a:tr>
              <a:tr h="571504">
                <a:tc>
                  <a:txBody>
                    <a:bodyPr/>
                    <a:lstStyle/>
                    <a:p>
                      <a:r>
                        <a:rPr lang="it-IT" sz="2000" dirty="0" err="1" smtClean="0">
                          <a:latin typeface="Times New Roman" pitchFamily="18" charset="0"/>
                          <a:cs typeface="Times New Roman" pitchFamily="18" charset="0"/>
                        </a:rPr>
                        <a:t>tú</a:t>
                      </a:r>
                      <a:endParaRPr lang="it-IT" sz="2000" dirty="0">
                        <a:latin typeface="Times New Roman" pitchFamily="18" charset="0"/>
                        <a:cs typeface="Times New Roman" pitchFamily="18" charset="0"/>
                      </a:endParaRPr>
                    </a:p>
                  </a:txBody>
                  <a:tcPr marL="82973" marR="82973"/>
                </a:tc>
                <a:tc>
                  <a:txBody>
                    <a:bodyPr/>
                    <a:lstStyle/>
                    <a:p>
                      <a:r>
                        <a:rPr lang="it-IT" sz="2000" dirty="0" err="1" smtClean="0">
                          <a:latin typeface="Times New Roman" pitchFamily="18" charset="0"/>
                          <a:cs typeface="Times New Roman" pitchFamily="18" charset="0"/>
                        </a:rPr>
                        <a:t>eres</a:t>
                      </a:r>
                      <a:endParaRPr lang="it-IT" sz="2000" dirty="0">
                        <a:latin typeface="Times New Roman" pitchFamily="18" charset="0"/>
                        <a:cs typeface="Times New Roman" pitchFamily="18" charset="0"/>
                      </a:endParaRPr>
                    </a:p>
                  </a:txBody>
                  <a:tcPr marL="82973" marR="82973"/>
                </a:tc>
              </a:tr>
              <a:tr h="571504">
                <a:tc>
                  <a:txBody>
                    <a:bodyPr/>
                    <a:lstStyle/>
                    <a:p>
                      <a:r>
                        <a:rPr lang="it-IT" sz="2000" dirty="0" err="1" smtClean="0">
                          <a:latin typeface="Times New Roman" pitchFamily="18" charset="0"/>
                          <a:cs typeface="Times New Roman" pitchFamily="18" charset="0"/>
                        </a:rPr>
                        <a:t>él</a:t>
                      </a:r>
                      <a:r>
                        <a:rPr lang="it-IT" sz="2000" dirty="0" smtClean="0">
                          <a:latin typeface="Times New Roman" pitchFamily="18" charset="0"/>
                          <a:cs typeface="Times New Roman" pitchFamily="18" charset="0"/>
                        </a:rPr>
                        <a:t>, ella, </a:t>
                      </a:r>
                      <a:r>
                        <a:rPr lang="it-IT" sz="2000" dirty="0" err="1" smtClean="0">
                          <a:latin typeface="Times New Roman" pitchFamily="18" charset="0"/>
                          <a:cs typeface="Times New Roman" pitchFamily="18" charset="0"/>
                        </a:rPr>
                        <a:t>usted</a:t>
                      </a:r>
                      <a:endParaRPr lang="it-IT" sz="2000" dirty="0">
                        <a:latin typeface="Times New Roman" pitchFamily="18" charset="0"/>
                        <a:cs typeface="Times New Roman" pitchFamily="18" charset="0"/>
                      </a:endParaRPr>
                    </a:p>
                  </a:txBody>
                  <a:tcPr marL="82973" marR="82973"/>
                </a:tc>
                <a:tc>
                  <a:txBody>
                    <a:bodyPr/>
                    <a:lstStyle/>
                    <a:p>
                      <a:r>
                        <a:rPr lang="it-IT" sz="2000" dirty="0" err="1" smtClean="0">
                          <a:latin typeface="Times New Roman" pitchFamily="18" charset="0"/>
                          <a:cs typeface="Times New Roman" pitchFamily="18" charset="0"/>
                        </a:rPr>
                        <a:t>es</a:t>
                      </a:r>
                      <a:endParaRPr lang="it-IT" sz="2000" dirty="0">
                        <a:latin typeface="Times New Roman" pitchFamily="18" charset="0"/>
                        <a:cs typeface="Times New Roman" pitchFamily="18" charset="0"/>
                      </a:endParaRPr>
                    </a:p>
                  </a:txBody>
                  <a:tcPr marL="82973" marR="82973"/>
                </a:tc>
              </a:tr>
              <a:tr h="571504">
                <a:tc>
                  <a:txBody>
                    <a:bodyPr/>
                    <a:lstStyle/>
                    <a:p>
                      <a:r>
                        <a:rPr lang="it-IT" sz="2000" dirty="0" err="1" smtClean="0">
                          <a:latin typeface="Times New Roman" pitchFamily="18" charset="0"/>
                          <a:cs typeface="Times New Roman" pitchFamily="18" charset="0"/>
                        </a:rPr>
                        <a:t>nosotros</a:t>
                      </a:r>
                      <a:r>
                        <a:rPr lang="it-IT" sz="2000" dirty="0" smtClean="0">
                          <a:latin typeface="Times New Roman" pitchFamily="18" charset="0"/>
                          <a:cs typeface="Times New Roman" pitchFamily="18" charset="0"/>
                        </a:rPr>
                        <a:t>, </a:t>
                      </a:r>
                      <a:r>
                        <a:rPr lang="it-IT" sz="2000" dirty="0" err="1" smtClean="0">
                          <a:latin typeface="Times New Roman" pitchFamily="18" charset="0"/>
                          <a:cs typeface="Times New Roman" pitchFamily="18" charset="0"/>
                        </a:rPr>
                        <a:t>nosotras</a:t>
                      </a:r>
                      <a:endParaRPr lang="it-IT" sz="2000" dirty="0">
                        <a:latin typeface="Times New Roman" pitchFamily="18" charset="0"/>
                        <a:cs typeface="Times New Roman" pitchFamily="18" charset="0"/>
                      </a:endParaRPr>
                    </a:p>
                  </a:txBody>
                  <a:tcPr marL="82973" marR="82973"/>
                </a:tc>
                <a:tc>
                  <a:txBody>
                    <a:bodyPr/>
                    <a:lstStyle/>
                    <a:p>
                      <a:r>
                        <a:rPr lang="it-IT" sz="2000" dirty="0" err="1" smtClean="0">
                          <a:latin typeface="Times New Roman" pitchFamily="18" charset="0"/>
                          <a:cs typeface="Times New Roman" pitchFamily="18" charset="0"/>
                        </a:rPr>
                        <a:t>somos</a:t>
                      </a:r>
                      <a:endParaRPr lang="it-IT" sz="2000" dirty="0">
                        <a:latin typeface="Times New Roman" pitchFamily="18" charset="0"/>
                        <a:cs typeface="Times New Roman" pitchFamily="18" charset="0"/>
                      </a:endParaRPr>
                    </a:p>
                  </a:txBody>
                  <a:tcPr marL="82973" marR="82973"/>
                </a:tc>
              </a:tr>
              <a:tr h="571504">
                <a:tc>
                  <a:txBody>
                    <a:bodyPr/>
                    <a:lstStyle/>
                    <a:p>
                      <a:r>
                        <a:rPr lang="it-IT" sz="2000" dirty="0" err="1" smtClean="0">
                          <a:latin typeface="Times New Roman" pitchFamily="18" charset="0"/>
                          <a:cs typeface="Times New Roman" pitchFamily="18" charset="0"/>
                        </a:rPr>
                        <a:t>vosotros</a:t>
                      </a:r>
                      <a:r>
                        <a:rPr lang="it-IT" sz="2000" dirty="0" smtClean="0">
                          <a:latin typeface="Times New Roman" pitchFamily="18" charset="0"/>
                          <a:cs typeface="Times New Roman" pitchFamily="18" charset="0"/>
                        </a:rPr>
                        <a:t>, </a:t>
                      </a:r>
                      <a:r>
                        <a:rPr lang="it-IT" sz="2000" dirty="0" err="1" smtClean="0">
                          <a:latin typeface="Times New Roman" pitchFamily="18" charset="0"/>
                          <a:cs typeface="Times New Roman" pitchFamily="18" charset="0"/>
                        </a:rPr>
                        <a:t>vosotras</a:t>
                      </a:r>
                      <a:endParaRPr lang="it-IT" sz="2000" dirty="0">
                        <a:latin typeface="Times New Roman" pitchFamily="18" charset="0"/>
                        <a:cs typeface="Times New Roman" pitchFamily="18" charset="0"/>
                      </a:endParaRPr>
                    </a:p>
                  </a:txBody>
                  <a:tcPr marL="82973" marR="82973"/>
                </a:tc>
                <a:tc>
                  <a:txBody>
                    <a:bodyPr/>
                    <a:lstStyle/>
                    <a:p>
                      <a:r>
                        <a:rPr lang="it-IT" sz="2000" dirty="0" err="1" smtClean="0">
                          <a:latin typeface="Times New Roman" pitchFamily="18" charset="0"/>
                          <a:cs typeface="Times New Roman" pitchFamily="18" charset="0"/>
                        </a:rPr>
                        <a:t>sois</a:t>
                      </a:r>
                      <a:endParaRPr lang="it-IT" sz="2000" dirty="0">
                        <a:latin typeface="Times New Roman" pitchFamily="18" charset="0"/>
                        <a:cs typeface="Times New Roman" pitchFamily="18" charset="0"/>
                      </a:endParaRPr>
                    </a:p>
                  </a:txBody>
                  <a:tcPr marL="82973" marR="82973"/>
                </a:tc>
              </a:tr>
              <a:tr h="571504">
                <a:tc>
                  <a:txBody>
                    <a:bodyPr/>
                    <a:lstStyle/>
                    <a:p>
                      <a:r>
                        <a:rPr lang="it-IT" sz="2000" dirty="0" err="1" smtClean="0">
                          <a:latin typeface="Times New Roman" pitchFamily="18" charset="0"/>
                          <a:cs typeface="Times New Roman" pitchFamily="18" charset="0"/>
                        </a:rPr>
                        <a:t>ellos</a:t>
                      </a:r>
                      <a:r>
                        <a:rPr lang="it-IT" sz="2000" dirty="0" smtClean="0">
                          <a:latin typeface="Times New Roman" pitchFamily="18" charset="0"/>
                          <a:cs typeface="Times New Roman" pitchFamily="18" charset="0"/>
                        </a:rPr>
                        <a:t>, </a:t>
                      </a:r>
                      <a:r>
                        <a:rPr lang="it-IT" sz="2000" dirty="0" err="1" smtClean="0">
                          <a:latin typeface="Times New Roman" pitchFamily="18" charset="0"/>
                          <a:cs typeface="Times New Roman" pitchFamily="18" charset="0"/>
                        </a:rPr>
                        <a:t>ellas</a:t>
                      </a:r>
                      <a:r>
                        <a:rPr lang="it-IT" sz="2000" dirty="0" smtClean="0">
                          <a:latin typeface="Times New Roman" pitchFamily="18" charset="0"/>
                          <a:cs typeface="Times New Roman" pitchFamily="18" charset="0"/>
                        </a:rPr>
                        <a:t>, </a:t>
                      </a:r>
                      <a:r>
                        <a:rPr lang="it-IT" sz="2000" dirty="0" err="1" smtClean="0">
                          <a:latin typeface="Times New Roman" pitchFamily="18" charset="0"/>
                          <a:cs typeface="Times New Roman" pitchFamily="18" charset="0"/>
                        </a:rPr>
                        <a:t>ustedes</a:t>
                      </a:r>
                      <a:endParaRPr lang="it-IT" sz="2000" dirty="0">
                        <a:latin typeface="Times New Roman" pitchFamily="18" charset="0"/>
                        <a:cs typeface="Times New Roman" pitchFamily="18" charset="0"/>
                      </a:endParaRPr>
                    </a:p>
                  </a:txBody>
                  <a:tcPr marL="82973" marR="82973"/>
                </a:tc>
                <a:tc>
                  <a:txBody>
                    <a:bodyPr/>
                    <a:lstStyle/>
                    <a:p>
                      <a:r>
                        <a:rPr lang="it-IT" sz="2000" dirty="0" smtClean="0">
                          <a:latin typeface="Times New Roman" pitchFamily="18" charset="0"/>
                          <a:cs typeface="Times New Roman" pitchFamily="18" charset="0"/>
                        </a:rPr>
                        <a:t>son</a:t>
                      </a:r>
                      <a:endParaRPr lang="it-IT" sz="2000" dirty="0">
                        <a:latin typeface="Times New Roman" pitchFamily="18" charset="0"/>
                        <a:cs typeface="Times New Roman" pitchFamily="18" charset="0"/>
                      </a:endParaRPr>
                    </a:p>
                  </a:txBody>
                  <a:tcPr marL="82973" marR="82973"/>
                </a:tc>
              </a:tr>
            </a:tbl>
          </a:graphicData>
        </a:graphic>
      </p:graphicFrame>
    </p:spTree>
    <p:extLst>
      <p:ext uri="{BB962C8B-B14F-4D97-AF65-F5344CB8AC3E}">
        <p14:creationId xmlns:p14="http://schemas.microsoft.com/office/powerpoint/2010/main" val="3532725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928670"/>
            <a:ext cx="7467600" cy="5545282"/>
          </a:xfrm>
        </p:spPr>
        <p:txBody>
          <a:bodyPr>
            <a:normAutofit/>
          </a:bodyPr>
          <a:lstStyle/>
          <a:p>
            <a:pPr algn="ctr">
              <a:lnSpc>
                <a:spcPct val="150000"/>
              </a:lnSpc>
              <a:spcAft>
                <a:spcPts val="0"/>
              </a:spcAft>
              <a:buNone/>
            </a:pPr>
            <a:r>
              <a:rPr lang="es-MX" sz="2800" dirty="0" smtClean="0">
                <a:solidFill>
                  <a:srgbClr val="00B050"/>
                </a:solidFill>
                <a:latin typeface="Times New Roman"/>
                <a:ea typeface="Times New Roman"/>
                <a:cs typeface="Times New Roman"/>
              </a:rPr>
              <a:t>ARTICULO DETERMINADO</a:t>
            </a:r>
            <a:endParaRPr lang="it-IT" sz="2800" dirty="0" smtClean="0">
              <a:solidFill>
                <a:srgbClr val="00B050"/>
              </a:solidFill>
              <a:latin typeface="Times New Roman"/>
              <a:ea typeface="Times New Roman"/>
              <a:cs typeface="Times New Roman"/>
            </a:endParaRPr>
          </a:p>
          <a:p>
            <a:pPr>
              <a:buNone/>
            </a:pP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4121481393"/>
              </p:ext>
            </p:extLst>
          </p:nvPr>
        </p:nvGraphicFramePr>
        <p:xfrm>
          <a:off x="1071538" y="2000240"/>
          <a:ext cx="6858048" cy="3566160"/>
        </p:xfrm>
        <a:graphic>
          <a:graphicData uri="http://schemas.openxmlformats.org/drawingml/2006/table">
            <a:tbl>
              <a:tblPr firstRow="1" bandRow="1">
                <a:tableStyleId>{5C22544A-7EE6-4342-B048-85BDC9FD1C3A}</a:tableStyleId>
              </a:tblPr>
              <a:tblGrid>
                <a:gridCol w="3429024"/>
                <a:gridCol w="3429024"/>
              </a:tblGrid>
              <a:tr h="3317558">
                <a:tc>
                  <a:txBody>
                    <a:bodyPr/>
                    <a:lstStyle/>
                    <a:p>
                      <a:pPr algn="just">
                        <a:lnSpc>
                          <a:spcPct val="150000"/>
                        </a:lnSpc>
                        <a:spcAft>
                          <a:spcPts val="0"/>
                        </a:spcAft>
                        <a:buNone/>
                      </a:pPr>
                      <a:r>
                        <a:rPr lang="es-MX" sz="2000" u="sng" dirty="0" smtClean="0">
                          <a:solidFill>
                            <a:srgbClr val="000000"/>
                          </a:solidFill>
                          <a:latin typeface="Times New Roman"/>
                          <a:ea typeface="Times New Roman"/>
                          <a:cs typeface="Times New Roman"/>
                        </a:rPr>
                        <a:t>En singular</a:t>
                      </a:r>
                      <a:r>
                        <a:rPr lang="es-MX" sz="2000" dirty="0" smtClean="0">
                          <a:solidFill>
                            <a:srgbClr val="000000"/>
                          </a:solidFill>
                          <a:latin typeface="Times New Roman"/>
                          <a:ea typeface="Times New Roman"/>
                          <a:cs typeface="Times New Roman"/>
                        </a:rPr>
                        <a:t>:</a:t>
                      </a:r>
                      <a:endParaRPr lang="it-IT" sz="2000" dirty="0" smtClean="0">
                        <a:solidFill>
                          <a:srgbClr val="000000"/>
                        </a:solidFill>
                        <a:latin typeface="Times New Roman"/>
                        <a:ea typeface="Times New Roman"/>
                        <a:cs typeface="Times New Roman"/>
                      </a:endParaRPr>
                    </a:p>
                    <a:p>
                      <a:pPr algn="just">
                        <a:lnSpc>
                          <a:spcPct val="150000"/>
                        </a:lnSpc>
                        <a:spcAft>
                          <a:spcPts val="0"/>
                        </a:spcAft>
                        <a:buNone/>
                      </a:pPr>
                      <a:r>
                        <a:rPr lang="es-MX" sz="2000" dirty="0" smtClean="0">
                          <a:solidFill>
                            <a:srgbClr val="000000"/>
                          </a:solidFill>
                          <a:latin typeface="Times New Roman"/>
                          <a:ea typeface="Times New Roman"/>
                          <a:cs typeface="Times New Roman"/>
                        </a:rPr>
                        <a:t>Masculino: </a:t>
                      </a:r>
                      <a:r>
                        <a:rPr lang="es-MX" sz="2000" i="0" dirty="0" smtClean="0">
                          <a:solidFill>
                            <a:srgbClr val="000000"/>
                          </a:solidFill>
                          <a:latin typeface="Times New Roman"/>
                          <a:ea typeface="Times New Roman"/>
                          <a:cs typeface="Times New Roman"/>
                        </a:rPr>
                        <a:t>EL</a:t>
                      </a:r>
                    </a:p>
                    <a:p>
                      <a:pPr algn="just">
                        <a:lnSpc>
                          <a:spcPct val="150000"/>
                        </a:lnSpc>
                        <a:spcAft>
                          <a:spcPts val="0"/>
                        </a:spcAft>
                        <a:buNone/>
                      </a:pPr>
                      <a:r>
                        <a:rPr lang="es-MX" sz="2000" i="1" dirty="0" smtClean="0">
                          <a:solidFill>
                            <a:srgbClr val="000000"/>
                          </a:solidFill>
                          <a:latin typeface="Times New Roman"/>
                          <a:ea typeface="Times New Roman"/>
                          <a:cs typeface="Times New Roman"/>
                        </a:rPr>
                        <a:t>el reloj</a:t>
                      </a:r>
                      <a:r>
                        <a:rPr lang="es-MX" sz="2000" dirty="0" smtClean="0">
                          <a:solidFill>
                            <a:srgbClr val="000000"/>
                          </a:solidFill>
                          <a:latin typeface="Times New Roman"/>
                          <a:ea typeface="Times New Roman"/>
                          <a:cs typeface="Times New Roman"/>
                        </a:rPr>
                        <a:t>, </a:t>
                      </a:r>
                      <a:r>
                        <a:rPr lang="es-MX" sz="2000" i="1" dirty="0" smtClean="0">
                          <a:solidFill>
                            <a:srgbClr val="000000"/>
                          </a:solidFill>
                          <a:latin typeface="Times New Roman"/>
                          <a:ea typeface="Times New Roman"/>
                          <a:cs typeface="Times New Roman"/>
                        </a:rPr>
                        <a:t>el tiempo</a:t>
                      </a:r>
                      <a:endParaRPr lang="it-IT" sz="2000" dirty="0" smtClean="0">
                        <a:solidFill>
                          <a:srgbClr val="000000"/>
                        </a:solidFill>
                        <a:latin typeface="Times New Roman"/>
                        <a:ea typeface="Times New Roman"/>
                        <a:cs typeface="Times New Roman"/>
                      </a:endParaRPr>
                    </a:p>
                    <a:p>
                      <a:pPr algn="just">
                        <a:lnSpc>
                          <a:spcPct val="150000"/>
                        </a:lnSpc>
                        <a:spcAft>
                          <a:spcPts val="0"/>
                        </a:spcAft>
                        <a:buNone/>
                      </a:pPr>
                      <a:r>
                        <a:rPr lang="it-IT" sz="2000" dirty="0" err="1" smtClean="0">
                          <a:solidFill>
                            <a:srgbClr val="000000"/>
                          </a:solidFill>
                          <a:latin typeface="Times New Roman"/>
                          <a:ea typeface="Times New Roman"/>
                          <a:cs typeface="Times New Roman"/>
                        </a:rPr>
                        <a:t>Femenino</a:t>
                      </a:r>
                      <a:r>
                        <a:rPr lang="it-IT" sz="2000" dirty="0" smtClean="0">
                          <a:solidFill>
                            <a:srgbClr val="000000"/>
                          </a:solidFill>
                          <a:latin typeface="Times New Roman"/>
                          <a:ea typeface="Times New Roman"/>
                          <a:cs typeface="Times New Roman"/>
                        </a:rPr>
                        <a:t>: LA</a:t>
                      </a:r>
                      <a:r>
                        <a:rPr lang="it-IT" sz="2000" i="1" dirty="0" smtClean="0">
                          <a:solidFill>
                            <a:srgbClr val="000000"/>
                          </a:solidFill>
                          <a:latin typeface="Times New Roman"/>
                          <a:ea typeface="Times New Roman"/>
                          <a:cs typeface="Times New Roman"/>
                        </a:rPr>
                        <a:t> </a:t>
                      </a:r>
                    </a:p>
                    <a:p>
                      <a:pPr algn="just">
                        <a:lnSpc>
                          <a:spcPct val="150000"/>
                        </a:lnSpc>
                        <a:spcAft>
                          <a:spcPts val="0"/>
                        </a:spcAft>
                        <a:buNone/>
                      </a:pPr>
                      <a:r>
                        <a:rPr lang="it-IT" sz="2000" i="1" dirty="0" smtClean="0">
                          <a:solidFill>
                            <a:srgbClr val="000000"/>
                          </a:solidFill>
                          <a:latin typeface="Times New Roman"/>
                          <a:ea typeface="Times New Roman"/>
                          <a:cs typeface="Times New Roman"/>
                        </a:rPr>
                        <a:t>la </a:t>
                      </a:r>
                      <a:r>
                        <a:rPr lang="it-IT" sz="2000" i="1" dirty="0" err="1" smtClean="0">
                          <a:solidFill>
                            <a:srgbClr val="000000"/>
                          </a:solidFill>
                          <a:latin typeface="Times New Roman"/>
                          <a:ea typeface="Times New Roman"/>
                          <a:cs typeface="Times New Roman"/>
                        </a:rPr>
                        <a:t>niebla</a:t>
                      </a:r>
                      <a:r>
                        <a:rPr lang="it-IT" sz="2000" i="1" dirty="0" smtClean="0">
                          <a:solidFill>
                            <a:srgbClr val="000000"/>
                          </a:solidFill>
                          <a:latin typeface="Times New Roman"/>
                          <a:ea typeface="Times New Roman"/>
                          <a:cs typeface="Times New Roman"/>
                        </a:rPr>
                        <a:t>,</a:t>
                      </a:r>
                      <a:r>
                        <a:rPr lang="it-IT" sz="2000" dirty="0" smtClean="0">
                          <a:solidFill>
                            <a:srgbClr val="000000"/>
                          </a:solidFill>
                          <a:latin typeface="Times New Roman"/>
                          <a:ea typeface="Times New Roman"/>
                          <a:cs typeface="Times New Roman"/>
                        </a:rPr>
                        <a:t> </a:t>
                      </a:r>
                      <a:r>
                        <a:rPr lang="it-IT" sz="2000" i="1" dirty="0" smtClean="0">
                          <a:solidFill>
                            <a:srgbClr val="000000"/>
                          </a:solidFill>
                          <a:latin typeface="Times New Roman"/>
                          <a:ea typeface="Times New Roman"/>
                          <a:cs typeface="Times New Roman"/>
                        </a:rPr>
                        <a:t>la </a:t>
                      </a:r>
                      <a:r>
                        <a:rPr lang="it-IT" sz="2000" i="1" dirty="0" err="1" smtClean="0">
                          <a:solidFill>
                            <a:srgbClr val="000000"/>
                          </a:solidFill>
                          <a:latin typeface="Times New Roman"/>
                          <a:ea typeface="Times New Roman"/>
                          <a:cs typeface="Times New Roman"/>
                        </a:rPr>
                        <a:t>ventana</a:t>
                      </a:r>
                      <a:endParaRPr lang="it-IT" sz="2000" dirty="0" smtClean="0">
                        <a:solidFill>
                          <a:srgbClr val="000000"/>
                        </a:solidFill>
                        <a:latin typeface="Times New Roman"/>
                        <a:ea typeface="Times New Roman"/>
                        <a:cs typeface="Times New Roman"/>
                      </a:endParaRPr>
                    </a:p>
                    <a:p>
                      <a:pPr algn="just">
                        <a:lnSpc>
                          <a:spcPct val="150000"/>
                        </a:lnSpc>
                        <a:spcAft>
                          <a:spcPts val="0"/>
                        </a:spcAft>
                        <a:buNone/>
                      </a:pPr>
                      <a:r>
                        <a:rPr lang="es-MX" sz="2000" dirty="0" smtClean="0">
                          <a:solidFill>
                            <a:srgbClr val="000000"/>
                          </a:solidFill>
                          <a:latin typeface="Times New Roman"/>
                          <a:ea typeface="Times New Roman"/>
                          <a:cs typeface="Times New Roman"/>
                        </a:rPr>
                        <a:t>Neutro: LO </a:t>
                      </a:r>
                    </a:p>
                    <a:p>
                      <a:pPr algn="just">
                        <a:lnSpc>
                          <a:spcPct val="150000"/>
                        </a:lnSpc>
                        <a:spcAft>
                          <a:spcPts val="0"/>
                        </a:spcAft>
                        <a:buNone/>
                      </a:pPr>
                      <a:r>
                        <a:rPr lang="es-MX" sz="2000" i="1" dirty="0" smtClean="0">
                          <a:solidFill>
                            <a:srgbClr val="000000"/>
                          </a:solidFill>
                          <a:latin typeface="Times New Roman"/>
                          <a:ea typeface="Times New Roman"/>
                          <a:cs typeface="Times New Roman"/>
                        </a:rPr>
                        <a:t>lo trágico</a:t>
                      </a:r>
                      <a:r>
                        <a:rPr lang="es-MX" sz="2000" i="0" dirty="0" smtClean="0">
                          <a:solidFill>
                            <a:srgbClr val="000000"/>
                          </a:solidFill>
                          <a:latin typeface="Times New Roman"/>
                          <a:ea typeface="Times New Roman"/>
                          <a:cs typeface="Times New Roman"/>
                        </a:rPr>
                        <a:t>,</a:t>
                      </a:r>
                      <a:r>
                        <a:rPr lang="es-MX" sz="2000" dirty="0" smtClean="0">
                          <a:solidFill>
                            <a:srgbClr val="000000"/>
                          </a:solidFill>
                          <a:latin typeface="Times New Roman"/>
                          <a:ea typeface="Times New Roman"/>
                          <a:cs typeface="Times New Roman"/>
                        </a:rPr>
                        <a:t> </a:t>
                      </a:r>
                      <a:r>
                        <a:rPr lang="es-MX" sz="2000" i="1" dirty="0" smtClean="0">
                          <a:solidFill>
                            <a:srgbClr val="000000"/>
                          </a:solidFill>
                          <a:latin typeface="Times New Roman"/>
                          <a:ea typeface="Times New Roman"/>
                          <a:cs typeface="Times New Roman"/>
                        </a:rPr>
                        <a:t>lo bueno</a:t>
                      </a:r>
                      <a:endParaRPr lang="it-IT" sz="2000" dirty="0" smtClean="0">
                        <a:solidFill>
                          <a:srgbClr val="000000"/>
                        </a:solidFill>
                        <a:latin typeface="Times New Roman"/>
                        <a:ea typeface="Times New Roman"/>
                        <a:cs typeface="Times New Roman"/>
                      </a:endParaRPr>
                    </a:p>
                    <a:p>
                      <a:endParaRPr lang="it-IT" dirty="0">
                        <a:solidFill>
                          <a:srgbClr val="000000"/>
                        </a:solidFill>
                      </a:endParaRPr>
                    </a:p>
                  </a:txBody>
                  <a:tcPr/>
                </a:tc>
                <a:tc>
                  <a:txBody>
                    <a:bodyPr/>
                    <a:lstStyle/>
                    <a:p>
                      <a:pPr algn="just">
                        <a:lnSpc>
                          <a:spcPct val="150000"/>
                        </a:lnSpc>
                        <a:spcAft>
                          <a:spcPts val="0"/>
                        </a:spcAft>
                        <a:buNone/>
                      </a:pPr>
                      <a:r>
                        <a:rPr lang="es-MX" sz="2000" u="sng" dirty="0" smtClean="0">
                          <a:solidFill>
                            <a:srgbClr val="000000"/>
                          </a:solidFill>
                          <a:latin typeface="Times New Roman"/>
                          <a:ea typeface="Times New Roman"/>
                          <a:cs typeface="Times New Roman"/>
                        </a:rPr>
                        <a:t>En plural</a:t>
                      </a:r>
                      <a:r>
                        <a:rPr lang="es-MX" sz="2000" dirty="0" smtClean="0">
                          <a:solidFill>
                            <a:srgbClr val="000000"/>
                          </a:solidFill>
                          <a:latin typeface="Times New Roman"/>
                          <a:ea typeface="Times New Roman"/>
                          <a:cs typeface="Times New Roman"/>
                        </a:rPr>
                        <a:t>:</a:t>
                      </a:r>
                      <a:endParaRPr lang="it-IT" sz="2000" dirty="0" smtClean="0">
                        <a:solidFill>
                          <a:srgbClr val="000000"/>
                        </a:solidFill>
                        <a:latin typeface="Times New Roman"/>
                        <a:ea typeface="Times New Roman"/>
                        <a:cs typeface="Times New Roman"/>
                      </a:endParaRPr>
                    </a:p>
                    <a:p>
                      <a:pPr algn="just">
                        <a:lnSpc>
                          <a:spcPct val="150000"/>
                        </a:lnSpc>
                        <a:spcAft>
                          <a:spcPts val="0"/>
                        </a:spcAft>
                        <a:buNone/>
                      </a:pPr>
                      <a:r>
                        <a:rPr lang="es-MX" sz="2000" dirty="0" smtClean="0">
                          <a:solidFill>
                            <a:srgbClr val="000000"/>
                          </a:solidFill>
                          <a:latin typeface="Times New Roman"/>
                          <a:ea typeface="Times New Roman"/>
                          <a:cs typeface="Times New Roman"/>
                        </a:rPr>
                        <a:t>Masculino: LOS</a:t>
                      </a:r>
                      <a:r>
                        <a:rPr lang="es-MX" sz="2000" i="1" dirty="0" smtClean="0">
                          <a:solidFill>
                            <a:srgbClr val="000000"/>
                          </a:solidFill>
                          <a:latin typeface="Times New Roman"/>
                          <a:ea typeface="Times New Roman"/>
                          <a:cs typeface="Times New Roman"/>
                        </a:rPr>
                        <a:t> </a:t>
                      </a:r>
                    </a:p>
                    <a:p>
                      <a:pPr algn="just">
                        <a:lnSpc>
                          <a:spcPct val="150000"/>
                        </a:lnSpc>
                        <a:spcAft>
                          <a:spcPts val="0"/>
                        </a:spcAft>
                        <a:buNone/>
                      </a:pPr>
                      <a:r>
                        <a:rPr lang="es-MX" sz="2000" i="1" dirty="0" smtClean="0">
                          <a:solidFill>
                            <a:srgbClr val="000000"/>
                          </a:solidFill>
                          <a:latin typeface="Times New Roman"/>
                          <a:ea typeface="Times New Roman"/>
                          <a:cs typeface="Times New Roman"/>
                        </a:rPr>
                        <a:t>los espejos, los abanicos</a:t>
                      </a:r>
                      <a:endParaRPr lang="it-IT" sz="2000" dirty="0" smtClean="0">
                        <a:solidFill>
                          <a:srgbClr val="000000"/>
                        </a:solidFill>
                        <a:latin typeface="Times New Roman"/>
                        <a:ea typeface="Times New Roman"/>
                        <a:cs typeface="Times New Roman"/>
                      </a:endParaRPr>
                    </a:p>
                    <a:p>
                      <a:pPr marL="0" marR="0" indent="0" algn="just" defTabSz="914400" rtl="0" eaLnBrk="1" fontAlgn="auto" latinLnBrk="0" hangingPunct="1">
                        <a:lnSpc>
                          <a:spcPct val="150000"/>
                        </a:lnSpc>
                        <a:spcBef>
                          <a:spcPts val="0"/>
                        </a:spcBef>
                        <a:spcAft>
                          <a:spcPts val="0"/>
                        </a:spcAft>
                        <a:buClrTx/>
                        <a:buSzTx/>
                        <a:buFontTx/>
                        <a:buNone/>
                        <a:tabLst/>
                        <a:defRPr/>
                      </a:pPr>
                      <a:r>
                        <a:rPr lang="es-MX" sz="2000" dirty="0" smtClean="0">
                          <a:solidFill>
                            <a:srgbClr val="000000"/>
                          </a:solidFill>
                          <a:latin typeface="Times New Roman"/>
                          <a:ea typeface="Times New Roman"/>
                          <a:cs typeface="Times New Roman"/>
                        </a:rPr>
                        <a:t>Femenino: LAS</a:t>
                      </a:r>
                      <a:r>
                        <a:rPr lang="es-MX" sz="2000" i="1" dirty="0" smtClean="0">
                          <a:solidFill>
                            <a:srgbClr val="000000"/>
                          </a:solidFill>
                          <a:latin typeface="Times New Roman"/>
                          <a:ea typeface="Times New Roman"/>
                          <a:cs typeface="Times New Roman"/>
                        </a:rPr>
                        <a:t> </a:t>
                      </a:r>
                    </a:p>
                    <a:p>
                      <a:pPr marL="0" marR="0" indent="0" algn="just" defTabSz="914400" rtl="0" eaLnBrk="1" fontAlgn="auto" latinLnBrk="0" hangingPunct="1">
                        <a:lnSpc>
                          <a:spcPct val="150000"/>
                        </a:lnSpc>
                        <a:spcBef>
                          <a:spcPts val="0"/>
                        </a:spcBef>
                        <a:spcAft>
                          <a:spcPts val="0"/>
                        </a:spcAft>
                        <a:buClrTx/>
                        <a:buSzTx/>
                        <a:buFontTx/>
                        <a:buNone/>
                        <a:tabLst/>
                        <a:defRPr/>
                      </a:pPr>
                      <a:r>
                        <a:rPr lang="es-MX" sz="2000" i="1" dirty="0" smtClean="0">
                          <a:solidFill>
                            <a:srgbClr val="000000"/>
                          </a:solidFill>
                          <a:latin typeface="Times New Roman"/>
                          <a:ea typeface="MingLiU"/>
                          <a:cs typeface="Times New Roman"/>
                        </a:rPr>
                        <a:t>las mujeres</a:t>
                      </a:r>
                      <a:r>
                        <a:rPr lang="es-MX" sz="2000" dirty="0" smtClean="0">
                          <a:solidFill>
                            <a:srgbClr val="000000"/>
                          </a:solidFill>
                          <a:latin typeface="Times New Roman"/>
                          <a:ea typeface="MingLiU"/>
                          <a:cs typeface="Times New Roman"/>
                        </a:rPr>
                        <a:t>, </a:t>
                      </a:r>
                      <a:r>
                        <a:rPr lang="es-MX" sz="2000" i="1" dirty="0" smtClean="0">
                          <a:solidFill>
                            <a:srgbClr val="000000"/>
                          </a:solidFill>
                          <a:latin typeface="Times New Roman"/>
                          <a:ea typeface="MingLiU"/>
                          <a:cs typeface="Times New Roman"/>
                        </a:rPr>
                        <a:t>las columnas</a:t>
                      </a:r>
                      <a:endParaRPr lang="it-IT" sz="2000" dirty="0" smtClean="0">
                        <a:solidFill>
                          <a:srgbClr val="000000"/>
                        </a:solidFill>
                        <a:latin typeface="Times New Roman"/>
                        <a:ea typeface="Times New Roman"/>
                        <a:cs typeface="Times New Roman"/>
                      </a:endParaRPr>
                    </a:p>
                    <a:p>
                      <a:pPr algn="just">
                        <a:lnSpc>
                          <a:spcPct val="150000"/>
                        </a:lnSpc>
                        <a:spcAft>
                          <a:spcPts val="0"/>
                        </a:spcAft>
                        <a:buNone/>
                      </a:pPr>
                      <a:endParaRPr lang="it-IT" dirty="0">
                        <a:solidFill>
                          <a:srgbClr val="000000"/>
                        </a:solidFill>
                      </a:endParaRPr>
                    </a:p>
                  </a:txBody>
                  <a:tcPr>
                    <a:solidFill>
                      <a:srgbClr val="92D050"/>
                    </a:solidFill>
                  </a:tcPr>
                </a:tc>
              </a:tr>
            </a:tbl>
          </a:graphicData>
        </a:graphic>
      </p:graphicFrame>
    </p:spTree>
    <p:extLst>
      <p:ext uri="{BB962C8B-B14F-4D97-AF65-F5344CB8AC3E}">
        <p14:creationId xmlns:p14="http://schemas.microsoft.com/office/powerpoint/2010/main" val="170015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sz="quarter" idx="1"/>
            <p:extLst>
              <p:ext uri="{D42A27DB-BD31-4B8C-83A1-F6EECF244321}">
                <p14:modId xmlns:p14="http://schemas.microsoft.com/office/powerpoint/2010/main" val="3670222041"/>
              </p:ext>
            </p:extLst>
          </p:nvPr>
        </p:nvGraphicFramePr>
        <p:xfrm>
          <a:off x="1214414" y="2143116"/>
          <a:ext cx="6572296" cy="3214710"/>
        </p:xfrm>
        <a:graphic>
          <a:graphicData uri="http://schemas.openxmlformats.org/drawingml/2006/table">
            <a:tbl>
              <a:tblPr firstRow="1" bandRow="1">
                <a:tableStyleId>{5C22544A-7EE6-4342-B048-85BDC9FD1C3A}</a:tableStyleId>
              </a:tblPr>
              <a:tblGrid>
                <a:gridCol w="3426902"/>
                <a:gridCol w="3145394"/>
              </a:tblGrid>
              <a:tr h="3214710">
                <a:tc>
                  <a:txBody>
                    <a:bodyPr/>
                    <a:lstStyle/>
                    <a:p>
                      <a:pPr algn="just">
                        <a:lnSpc>
                          <a:spcPct val="150000"/>
                        </a:lnSpc>
                        <a:spcAft>
                          <a:spcPts val="0"/>
                        </a:spcAft>
                      </a:pPr>
                      <a:r>
                        <a:rPr lang="es-MX" sz="2000" u="sng" dirty="0" smtClean="0">
                          <a:solidFill>
                            <a:srgbClr val="000000"/>
                          </a:solidFill>
                          <a:latin typeface="Times New Roman"/>
                          <a:ea typeface="Times New Roman"/>
                          <a:cs typeface="Times New Roman"/>
                        </a:rPr>
                        <a:t>En singular</a:t>
                      </a:r>
                      <a:r>
                        <a:rPr lang="es-MX" sz="2000" dirty="0" smtClean="0">
                          <a:solidFill>
                            <a:srgbClr val="000000"/>
                          </a:solidFill>
                          <a:latin typeface="Times New Roman"/>
                          <a:ea typeface="Times New Roman"/>
                          <a:cs typeface="Times New Roman"/>
                        </a:rPr>
                        <a:t>:</a:t>
                      </a:r>
                      <a:endParaRPr lang="it-IT" sz="2000" dirty="0" smtClean="0">
                        <a:solidFill>
                          <a:srgbClr val="000000"/>
                        </a:solidFill>
                        <a:latin typeface="Times New Roman"/>
                        <a:ea typeface="Times New Roman"/>
                        <a:cs typeface="Times New Roman"/>
                      </a:endParaRPr>
                    </a:p>
                    <a:p>
                      <a:pPr algn="just">
                        <a:lnSpc>
                          <a:spcPct val="150000"/>
                        </a:lnSpc>
                        <a:spcAft>
                          <a:spcPts val="0"/>
                        </a:spcAft>
                      </a:pPr>
                      <a:r>
                        <a:rPr lang="it-IT" sz="2000" dirty="0" err="1" smtClean="0">
                          <a:solidFill>
                            <a:srgbClr val="000000"/>
                          </a:solidFill>
                          <a:latin typeface="Times New Roman"/>
                          <a:ea typeface="Times New Roman"/>
                          <a:cs typeface="Times New Roman"/>
                        </a:rPr>
                        <a:t>Masculino</a:t>
                      </a:r>
                      <a:r>
                        <a:rPr lang="it-IT" sz="2000" dirty="0" smtClean="0">
                          <a:solidFill>
                            <a:srgbClr val="000000"/>
                          </a:solidFill>
                          <a:latin typeface="Times New Roman"/>
                          <a:ea typeface="Times New Roman"/>
                          <a:cs typeface="Times New Roman"/>
                        </a:rPr>
                        <a:t>: UN</a:t>
                      </a:r>
                    </a:p>
                    <a:p>
                      <a:pPr algn="just">
                        <a:lnSpc>
                          <a:spcPct val="150000"/>
                        </a:lnSpc>
                        <a:spcAft>
                          <a:spcPts val="0"/>
                        </a:spcAft>
                      </a:pPr>
                      <a:r>
                        <a:rPr lang="it-IT" sz="2000" i="1" dirty="0" smtClean="0">
                          <a:solidFill>
                            <a:srgbClr val="000000"/>
                          </a:solidFill>
                          <a:latin typeface="Times New Roman"/>
                          <a:ea typeface="Times New Roman"/>
                          <a:cs typeface="Times New Roman"/>
                        </a:rPr>
                        <a:t>un gesto</a:t>
                      </a:r>
                      <a:r>
                        <a:rPr lang="it-IT" sz="2000" dirty="0" smtClean="0">
                          <a:solidFill>
                            <a:srgbClr val="000000"/>
                          </a:solidFill>
                          <a:latin typeface="Times New Roman"/>
                          <a:ea typeface="Times New Roman"/>
                          <a:cs typeface="Times New Roman"/>
                        </a:rPr>
                        <a:t>, </a:t>
                      </a:r>
                      <a:r>
                        <a:rPr lang="it-IT" sz="2000" i="1" dirty="0" smtClean="0">
                          <a:solidFill>
                            <a:srgbClr val="000000"/>
                          </a:solidFill>
                          <a:latin typeface="Times New Roman"/>
                          <a:ea typeface="Times New Roman"/>
                          <a:cs typeface="Times New Roman"/>
                        </a:rPr>
                        <a:t>un </a:t>
                      </a:r>
                      <a:r>
                        <a:rPr lang="it-IT" sz="2000" i="1" dirty="0" err="1" smtClean="0">
                          <a:solidFill>
                            <a:srgbClr val="000000"/>
                          </a:solidFill>
                          <a:latin typeface="Times New Roman"/>
                          <a:ea typeface="Times New Roman"/>
                          <a:cs typeface="Times New Roman"/>
                        </a:rPr>
                        <a:t>amigo</a:t>
                      </a:r>
                      <a:endParaRPr lang="it-IT" sz="2000" dirty="0" smtClean="0">
                        <a:solidFill>
                          <a:srgbClr val="000000"/>
                        </a:solidFill>
                        <a:latin typeface="Times New Roman"/>
                        <a:ea typeface="Times New Roman"/>
                        <a:cs typeface="Times New Roman"/>
                      </a:endParaRPr>
                    </a:p>
                    <a:p>
                      <a:pPr algn="just">
                        <a:lnSpc>
                          <a:spcPct val="150000"/>
                        </a:lnSpc>
                        <a:spcAft>
                          <a:spcPts val="0"/>
                        </a:spcAft>
                      </a:pPr>
                      <a:r>
                        <a:rPr lang="es-MX" sz="2000" dirty="0" smtClean="0">
                          <a:solidFill>
                            <a:srgbClr val="000000"/>
                          </a:solidFill>
                          <a:latin typeface="Times New Roman"/>
                          <a:ea typeface="Times New Roman"/>
                          <a:cs typeface="Times New Roman"/>
                        </a:rPr>
                        <a:t>Femenino: UNA</a:t>
                      </a:r>
                      <a:r>
                        <a:rPr lang="es-MX" sz="2000" i="1" dirty="0" smtClean="0">
                          <a:solidFill>
                            <a:srgbClr val="000000"/>
                          </a:solidFill>
                          <a:latin typeface="Times New Roman"/>
                          <a:ea typeface="Times New Roman"/>
                          <a:cs typeface="Times New Roman"/>
                        </a:rPr>
                        <a:t> </a:t>
                      </a:r>
                    </a:p>
                    <a:p>
                      <a:pPr algn="just">
                        <a:lnSpc>
                          <a:spcPct val="150000"/>
                        </a:lnSpc>
                        <a:spcAft>
                          <a:spcPts val="0"/>
                        </a:spcAft>
                      </a:pPr>
                      <a:r>
                        <a:rPr lang="es-MX" sz="2000" i="1" dirty="0" smtClean="0">
                          <a:solidFill>
                            <a:srgbClr val="000000"/>
                          </a:solidFill>
                          <a:latin typeface="Times New Roman"/>
                          <a:ea typeface="Times New Roman"/>
                          <a:cs typeface="Times New Roman"/>
                        </a:rPr>
                        <a:t>una muchacha</a:t>
                      </a:r>
                      <a:r>
                        <a:rPr lang="es-MX" sz="2000" dirty="0" smtClean="0">
                          <a:solidFill>
                            <a:srgbClr val="000000"/>
                          </a:solidFill>
                          <a:latin typeface="Times New Roman"/>
                          <a:ea typeface="Times New Roman"/>
                          <a:cs typeface="Times New Roman"/>
                        </a:rPr>
                        <a:t>, </a:t>
                      </a:r>
                      <a:r>
                        <a:rPr lang="es-MX" sz="2000" i="1" dirty="0" smtClean="0">
                          <a:solidFill>
                            <a:srgbClr val="000000"/>
                          </a:solidFill>
                          <a:latin typeface="Times New Roman"/>
                          <a:ea typeface="Times New Roman"/>
                          <a:cs typeface="Times New Roman"/>
                        </a:rPr>
                        <a:t>una amiga</a:t>
                      </a:r>
                      <a:endParaRPr lang="it-IT" sz="2000" dirty="0" smtClean="0">
                        <a:solidFill>
                          <a:srgbClr val="000000"/>
                        </a:solidFill>
                        <a:latin typeface="Times New Roman"/>
                        <a:ea typeface="Times New Roman"/>
                        <a:cs typeface="Times New Roman"/>
                      </a:endParaRPr>
                    </a:p>
                    <a:p>
                      <a:pPr algn="just">
                        <a:lnSpc>
                          <a:spcPct val="150000"/>
                        </a:lnSpc>
                        <a:spcAft>
                          <a:spcPts val="0"/>
                        </a:spcAft>
                      </a:pPr>
                      <a:endParaRPr lang="es-MX" dirty="0" smtClean="0">
                        <a:solidFill>
                          <a:srgbClr val="000000"/>
                        </a:solidFill>
                        <a:latin typeface="Times New Roman"/>
                        <a:ea typeface="Times New Roman"/>
                        <a:cs typeface="Times New Roman"/>
                      </a:endParaRPr>
                    </a:p>
                    <a:p>
                      <a:endParaRPr lang="it-IT" dirty="0">
                        <a:solidFill>
                          <a:srgbClr val="000000"/>
                        </a:solidFill>
                      </a:endParaRPr>
                    </a:p>
                  </a:txBody>
                  <a:tcPr>
                    <a:solidFill>
                      <a:srgbClr val="92D050"/>
                    </a:solidFill>
                  </a:tcPr>
                </a:tc>
                <a:tc>
                  <a:txBody>
                    <a:bodyPr/>
                    <a:lstStyle/>
                    <a:p>
                      <a:pPr algn="just">
                        <a:lnSpc>
                          <a:spcPct val="150000"/>
                        </a:lnSpc>
                        <a:spcAft>
                          <a:spcPts val="0"/>
                        </a:spcAft>
                      </a:pPr>
                      <a:r>
                        <a:rPr lang="es-MX" sz="2000" u="sng" dirty="0" smtClean="0">
                          <a:solidFill>
                            <a:srgbClr val="000000"/>
                          </a:solidFill>
                          <a:latin typeface="Times New Roman"/>
                          <a:ea typeface="Times New Roman"/>
                          <a:cs typeface="Times New Roman"/>
                        </a:rPr>
                        <a:t>En plural</a:t>
                      </a:r>
                      <a:r>
                        <a:rPr lang="es-MX" sz="2000" dirty="0" smtClean="0">
                          <a:solidFill>
                            <a:srgbClr val="000000"/>
                          </a:solidFill>
                          <a:latin typeface="Times New Roman"/>
                          <a:ea typeface="Times New Roman"/>
                          <a:cs typeface="Times New Roman"/>
                        </a:rPr>
                        <a:t>:</a:t>
                      </a:r>
                      <a:endParaRPr lang="it-IT" sz="2000" dirty="0" smtClean="0">
                        <a:solidFill>
                          <a:srgbClr val="000000"/>
                        </a:solidFill>
                        <a:latin typeface="Times New Roman"/>
                        <a:ea typeface="Times New Roman"/>
                        <a:cs typeface="Times New Roman"/>
                      </a:endParaRPr>
                    </a:p>
                    <a:p>
                      <a:pPr algn="just">
                        <a:lnSpc>
                          <a:spcPct val="150000"/>
                        </a:lnSpc>
                        <a:spcAft>
                          <a:spcPts val="0"/>
                        </a:spcAft>
                      </a:pPr>
                      <a:r>
                        <a:rPr lang="es-MX" sz="2000" dirty="0" smtClean="0">
                          <a:solidFill>
                            <a:srgbClr val="000000"/>
                          </a:solidFill>
                          <a:latin typeface="Times New Roman"/>
                          <a:ea typeface="Times New Roman"/>
                          <a:cs typeface="Times New Roman"/>
                        </a:rPr>
                        <a:t>Masculino: UNOS</a:t>
                      </a:r>
                    </a:p>
                    <a:p>
                      <a:pPr algn="just">
                        <a:lnSpc>
                          <a:spcPct val="150000"/>
                        </a:lnSpc>
                        <a:spcAft>
                          <a:spcPts val="0"/>
                        </a:spcAft>
                      </a:pPr>
                      <a:r>
                        <a:rPr lang="es-MX" sz="2000" i="1" dirty="0" smtClean="0">
                          <a:solidFill>
                            <a:srgbClr val="000000"/>
                          </a:solidFill>
                          <a:latin typeface="Times New Roman"/>
                          <a:ea typeface="Times New Roman"/>
                          <a:cs typeface="Times New Roman"/>
                        </a:rPr>
                        <a:t>unos árboles</a:t>
                      </a:r>
                      <a:r>
                        <a:rPr lang="es-MX" sz="2000" dirty="0" smtClean="0">
                          <a:solidFill>
                            <a:srgbClr val="000000"/>
                          </a:solidFill>
                          <a:latin typeface="Times New Roman"/>
                          <a:ea typeface="Times New Roman"/>
                          <a:cs typeface="Times New Roman"/>
                        </a:rPr>
                        <a:t>, </a:t>
                      </a:r>
                      <a:r>
                        <a:rPr lang="es-MX" sz="2000" i="1" dirty="0" smtClean="0">
                          <a:solidFill>
                            <a:srgbClr val="000000"/>
                          </a:solidFill>
                          <a:latin typeface="Times New Roman"/>
                          <a:ea typeface="Times New Roman"/>
                          <a:cs typeface="Times New Roman"/>
                        </a:rPr>
                        <a:t>unos bolsos</a:t>
                      </a:r>
                      <a:endParaRPr lang="it-IT" sz="2000" dirty="0" smtClean="0">
                        <a:solidFill>
                          <a:srgbClr val="000000"/>
                        </a:solidFill>
                        <a:latin typeface="Times New Roman"/>
                        <a:ea typeface="Times New Roman"/>
                        <a:cs typeface="Times New Roman"/>
                      </a:endParaRPr>
                    </a:p>
                    <a:p>
                      <a:pPr algn="just">
                        <a:lnSpc>
                          <a:spcPct val="150000"/>
                        </a:lnSpc>
                        <a:spcAft>
                          <a:spcPts val="0"/>
                        </a:spcAft>
                      </a:pPr>
                      <a:r>
                        <a:rPr lang="es-MX" sz="2000" dirty="0" smtClean="0">
                          <a:solidFill>
                            <a:srgbClr val="000000"/>
                          </a:solidFill>
                          <a:latin typeface="Times New Roman"/>
                          <a:ea typeface="Times New Roman"/>
                          <a:cs typeface="Times New Roman"/>
                        </a:rPr>
                        <a:t>Femenino: UNAS</a:t>
                      </a:r>
                      <a:r>
                        <a:rPr lang="es-MX" sz="2000" i="1" dirty="0" smtClean="0">
                          <a:solidFill>
                            <a:srgbClr val="000000"/>
                          </a:solidFill>
                          <a:latin typeface="Times New Roman"/>
                          <a:ea typeface="Times New Roman"/>
                          <a:cs typeface="Times New Roman"/>
                        </a:rPr>
                        <a:t> </a:t>
                      </a:r>
                    </a:p>
                    <a:p>
                      <a:pPr algn="just">
                        <a:lnSpc>
                          <a:spcPct val="150000"/>
                        </a:lnSpc>
                        <a:spcAft>
                          <a:spcPts val="0"/>
                        </a:spcAft>
                      </a:pPr>
                      <a:r>
                        <a:rPr lang="es-MX" sz="2000" i="1" dirty="0" smtClean="0">
                          <a:solidFill>
                            <a:srgbClr val="000000"/>
                          </a:solidFill>
                          <a:latin typeface="Times New Roman"/>
                          <a:ea typeface="Times New Roman"/>
                          <a:cs typeface="Times New Roman"/>
                        </a:rPr>
                        <a:t>unas palabras</a:t>
                      </a:r>
                      <a:endParaRPr lang="it-IT" sz="2000" dirty="0" smtClean="0">
                        <a:solidFill>
                          <a:srgbClr val="000000"/>
                        </a:solidFill>
                        <a:latin typeface="Times New Roman"/>
                        <a:ea typeface="Times New Roman"/>
                        <a:cs typeface="Times New Roman"/>
                      </a:endParaRPr>
                    </a:p>
                    <a:p>
                      <a:endParaRPr lang="it-IT" dirty="0">
                        <a:solidFill>
                          <a:srgbClr val="000000"/>
                        </a:solidFill>
                      </a:endParaRPr>
                    </a:p>
                  </a:txBody>
                  <a:tcPr/>
                </a:tc>
              </a:tr>
            </a:tbl>
          </a:graphicData>
        </a:graphic>
      </p:graphicFrame>
      <p:sp>
        <p:nvSpPr>
          <p:cNvPr id="6" name="Rettangolo 5"/>
          <p:cNvSpPr/>
          <p:nvPr/>
        </p:nvSpPr>
        <p:spPr>
          <a:xfrm>
            <a:off x="857224" y="857232"/>
            <a:ext cx="6715172" cy="523220"/>
          </a:xfrm>
          <a:prstGeom prst="rect">
            <a:avLst/>
          </a:prstGeom>
        </p:spPr>
        <p:txBody>
          <a:bodyPr wrap="square">
            <a:spAutoFit/>
          </a:bodyPr>
          <a:lstStyle/>
          <a:p>
            <a:pPr algn="ctr"/>
            <a:r>
              <a:rPr lang="es-MX" sz="2800" dirty="0" smtClean="0">
                <a:solidFill>
                  <a:srgbClr val="00B050"/>
                </a:solidFill>
                <a:latin typeface="Times New Roman"/>
                <a:ea typeface="Times New Roman"/>
                <a:cs typeface="Times New Roman"/>
              </a:rPr>
              <a:t>ARTICULO INDETERMINADO</a:t>
            </a:r>
            <a:endParaRPr lang="it-IT" sz="2800" dirty="0"/>
          </a:p>
        </p:txBody>
      </p:sp>
    </p:spTree>
    <p:extLst>
      <p:ext uri="{BB962C8B-B14F-4D97-AF65-F5344CB8AC3E}">
        <p14:creationId xmlns:p14="http://schemas.microsoft.com/office/powerpoint/2010/main" val="3994973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sz="quarter" idx="1"/>
            <p:extLst>
              <p:ext uri="{D42A27DB-BD31-4B8C-83A1-F6EECF244321}">
                <p14:modId xmlns:p14="http://schemas.microsoft.com/office/powerpoint/2010/main" val="3346269413"/>
              </p:ext>
            </p:extLst>
          </p:nvPr>
        </p:nvGraphicFramePr>
        <p:xfrm>
          <a:off x="1142976" y="1000108"/>
          <a:ext cx="7072362" cy="3857652"/>
        </p:xfrm>
        <a:graphic>
          <a:graphicData uri="http://schemas.openxmlformats.org/drawingml/2006/table">
            <a:tbl>
              <a:tblPr firstRow="1" bandRow="1">
                <a:tableStyleId>{5C22544A-7EE6-4342-B048-85BDC9FD1C3A}</a:tableStyleId>
              </a:tblPr>
              <a:tblGrid>
                <a:gridCol w="7072362"/>
              </a:tblGrid>
              <a:tr h="3857652">
                <a:tc>
                  <a:txBody>
                    <a:bodyPr/>
                    <a:lstStyle/>
                    <a:p>
                      <a:pPr algn="ctr"/>
                      <a:r>
                        <a:rPr lang="es-MX" sz="2400" dirty="0" smtClean="0">
                          <a:solidFill>
                            <a:srgbClr val="000000"/>
                          </a:solidFill>
                          <a:latin typeface="Times New Roman" pitchFamily="18" charset="0"/>
                          <a:cs typeface="Times New Roman" pitchFamily="18" charset="0"/>
                        </a:rPr>
                        <a:t>ARTICULO FEMENINO</a:t>
                      </a:r>
                    </a:p>
                    <a:p>
                      <a:pPr algn="ctr"/>
                      <a:r>
                        <a:rPr lang="es-MX" sz="2400" dirty="0" smtClean="0">
                          <a:solidFill>
                            <a:srgbClr val="000000"/>
                          </a:solidFill>
                          <a:latin typeface="Times New Roman" pitchFamily="18" charset="0"/>
                          <a:cs typeface="Times New Roman" pitchFamily="18" charset="0"/>
                        </a:rPr>
                        <a:t>EL/UN + palabras</a:t>
                      </a:r>
                      <a:r>
                        <a:rPr lang="es-MX" sz="2400" baseline="0" dirty="0" smtClean="0">
                          <a:solidFill>
                            <a:srgbClr val="000000"/>
                          </a:solidFill>
                          <a:latin typeface="Times New Roman" pitchFamily="18" charset="0"/>
                          <a:cs typeface="Times New Roman" pitchFamily="18" charset="0"/>
                        </a:rPr>
                        <a:t> que comienzan por a o ha tónica</a:t>
                      </a:r>
                    </a:p>
                    <a:p>
                      <a:pPr algn="ctr"/>
                      <a:endParaRPr lang="es-MX" sz="2000" dirty="0" smtClean="0">
                        <a:solidFill>
                          <a:srgbClr val="000000"/>
                        </a:solidFill>
                        <a:latin typeface="Times New Roman" pitchFamily="18" charset="0"/>
                        <a:cs typeface="Times New Roman" pitchFamily="18" charset="0"/>
                      </a:endParaRPr>
                    </a:p>
                    <a:p>
                      <a:pPr algn="just"/>
                      <a:endParaRPr lang="es-MX" sz="2000" dirty="0" smtClean="0">
                        <a:solidFill>
                          <a:srgbClr val="000000"/>
                        </a:solidFill>
                        <a:latin typeface="Times New Roman" pitchFamily="18" charset="0"/>
                        <a:cs typeface="Times New Roman" pitchFamily="18" charset="0"/>
                      </a:endParaRPr>
                    </a:p>
                    <a:p>
                      <a:pPr algn="just"/>
                      <a:endParaRPr lang="es-MX" sz="2000" dirty="0" smtClean="0">
                        <a:solidFill>
                          <a:srgbClr val="000000"/>
                        </a:solidFill>
                        <a:latin typeface="Times New Roman" pitchFamily="18" charset="0"/>
                        <a:cs typeface="Times New Roman" pitchFamily="18" charset="0"/>
                      </a:endParaRPr>
                    </a:p>
                    <a:p>
                      <a:pPr algn="ctr"/>
                      <a:r>
                        <a:rPr lang="es-MX" sz="2000" dirty="0" smtClean="0">
                          <a:solidFill>
                            <a:srgbClr val="000000"/>
                          </a:solidFill>
                          <a:latin typeface="Times New Roman" pitchFamily="18" charset="0"/>
                          <a:cs typeface="Times New Roman" pitchFamily="18" charset="0"/>
                        </a:rPr>
                        <a:t>el alma, un alma (pero: la buena alma, una buena alma)</a:t>
                      </a:r>
                    </a:p>
                    <a:p>
                      <a:pPr algn="ctr"/>
                      <a:r>
                        <a:rPr lang="es-MX" sz="2000" dirty="0" smtClean="0">
                          <a:solidFill>
                            <a:srgbClr val="000000"/>
                          </a:solidFill>
                          <a:latin typeface="Times New Roman" pitchFamily="18" charset="0"/>
                          <a:cs typeface="Times New Roman" pitchFamily="18" charset="0"/>
                        </a:rPr>
                        <a:t>el ala, un ala (pero: las alas)</a:t>
                      </a:r>
                    </a:p>
                    <a:p>
                      <a:pPr algn="ctr"/>
                      <a:endParaRPr lang="es-MX" sz="2000" dirty="0" smtClean="0">
                        <a:solidFill>
                          <a:srgbClr val="000000"/>
                        </a:solidFill>
                        <a:latin typeface="Times New Roman" pitchFamily="18" charset="0"/>
                        <a:cs typeface="Times New Roman" pitchFamily="18" charset="0"/>
                      </a:endParaRPr>
                    </a:p>
                    <a:p>
                      <a:pPr algn="ctr"/>
                      <a:endParaRPr lang="es-MX" sz="2000" dirty="0" smtClean="0">
                        <a:solidFill>
                          <a:srgbClr val="000000"/>
                        </a:solidFill>
                        <a:latin typeface="Times New Roman" pitchFamily="18" charset="0"/>
                        <a:cs typeface="Times New Roman" pitchFamily="18" charset="0"/>
                      </a:endParaRPr>
                    </a:p>
                    <a:p>
                      <a:pPr algn="ctr"/>
                      <a:r>
                        <a:rPr lang="es-MX" sz="2000" dirty="0" smtClean="0">
                          <a:solidFill>
                            <a:srgbClr val="000000"/>
                          </a:solidFill>
                          <a:latin typeface="Times New Roman" pitchFamily="18" charset="0"/>
                          <a:cs typeface="Times New Roman" pitchFamily="18" charset="0"/>
                        </a:rPr>
                        <a:t>NB: no existe, en español, apóstrofe</a:t>
                      </a:r>
                      <a:r>
                        <a:rPr lang="es-MX" sz="2000" dirty="0" smtClean="0">
                          <a:latin typeface="Times New Roman" pitchFamily="18" charset="0"/>
                          <a:cs typeface="Times New Roman" pitchFamily="18" charset="0"/>
                        </a:rPr>
                        <a:t>. </a:t>
                      </a:r>
                      <a:endParaRPr lang="it-IT" dirty="0"/>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2311398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357290" y="1214422"/>
            <a:ext cx="6286544" cy="4071966"/>
          </a:xfrm>
          <a:solidFill>
            <a:schemeClr val="accent1">
              <a:lumMod val="40000"/>
              <a:lumOff val="60000"/>
            </a:schemeClr>
          </a:solidFill>
        </p:spPr>
        <p:txBody>
          <a:bodyPr>
            <a:normAutofit fontScale="25000" lnSpcReduction="20000"/>
          </a:bodyPr>
          <a:lstStyle/>
          <a:p>
            <a:pPr algn="just"/>
            <a:r>
              <a:rPr lang="es-MX" sz="8000" b="1" dirty="0" smtClean="0">
                <a:latin typeface="Times New Roman" pitchFamily="18" charset="0"/>
                <a:cs typeface="Times New Roman" pitchFamily="18" charset="0"/>
              </a:rPr>
              <a:t>LO</a:t>
            </a:r>
            <a:r>
              <a:rPr lang="es-MX" sz="8000" dirty="0" smtClean="0">
                <a:latin typeface="Times New Roman" pitchFamily="18" charset="0"/>
                <a:cs typeface="Times New Roman" pitchFamily="18" charset="0"/>
              </a:rPr>
              <a:t> : NUNCA DELANTE DE SUSTANTIVO</a:t>
            </a:r>
          </a:p>
          <a:p>
            <a:pPr algn="just">
              <a:buNone/>
            </a:pPr>
            <a:r>
              <a:rPr lang="es-MX" sz="8000" dirty="0" smtClean="0">
                <a:latin typeface="Times New Roman" pitchFamily="18" charset="0"/>
                <a:cs typeface="Times New Roman" pitchFamily="18" charset="0"/>
              </a:rPr>
              <a:t>	porque en castellano no existen sustantivos neutros</a:t>
            </a:r>
          </a:p>
          <a:p>
            <a:pPr algn="just">
              <a:buNone/>
            </a:pPr>
            <a:r>
              <a:rPr lang="es-MX" sz="8000" dirty="0" smtClean="0">
                <a:latin typeface="Times New Roman" pitchFamily="18" charset="0"/>
                <a:cs typeface="Times New Roman" pitchFamily="18" charset="0"/>
              </a:rPr>
              <a:t>	</a:t>
            </a:r>
          </a:p>
          <a:p>
            <a:pPr algn="just">
              <a:buNone/>
            </a:pPr>
            <a:r>
              <a:rPr lang="es-MX" sz="3600" dirty="0" smtClean="0">
                <a:latin typeface="Times New Roman" pitchFamily="18" charset="0"/>
                <a:cs typeface="Times New Roman" pitchFamily="18" charset="0"/>
              </a:rPr>
              <a:t>	</a:t>
            </a:r>
            <a:r>
              <a:rPr lang="es-MX" sz="8000" dirty="0" smtClean="0">
                <a:latin typeface="Times New Roman" pitchFamily="18" charset="0"/>
                <a:cs typeface="Times New Roman" pitchFamily="18" charset="0"/>
              </a:rPr>
              <a:t>lo + </a:t>
            </a:r>
            <a:r>
              <a:rPr lang="es-MX" sz="8000" u="sng" dirty="0" smtClean="0">
                <a:latin typeface="Times New Roman" pitchFamily="18" charset="0"/>
                <a:cs typeface="Times New Roman" pitchFamily="18" charset="0"/>
              </a:rPr>
              <a:t>adjetivos calificativos</a:t>
            </a:r>
            <a:r>
              <a:rPr lang="es-MX" sz="8000" dirty="0" smtClean="0">
                <a:latin typeface="Times New Roman" pitchFamily="18" charset="0"/>
                <a:cs typeface="Times New Roman" pitchFamily="18" charset="0"/>
              </a:rPr>
              <a:t>: </a:t>
            </a:r>
          </a:p>
          <a:p>
            <a:pPr algn="just">
              <a:buNone/>
            </a:pPr>
            <a:r>
              <a:rPr lang="es-MX" sz="8000" i="1" dirty="0" smtClean="0">
                <a:latin typeface="Times New Roman" pitchFamily="18" charset="0"/>
                <a:cs typeface="Times New Roman" pitchFamily="18" charset="0"/>
              </a:rPr>
              <a:t>	lo bueno, lo malo, lo hermoso, lo noble</a:t>
            </a:r>
          </a:p>
          <a:p>
            <a:pPr algn="just">
              <a:buNone/>
            </a:pPr>
            <a:r>
              <a:rPr lang="es-MX" sz="8000" dirty="0" smtClean="0">
                <a:latin typeface="Times New Roman" pitchFamily="18" charset="0"/>
                <a:cs typeface="Times New Roman" pitchFamily="18" charset="0"/>
              </a:rPr>
              <a:t>	</a:t>
            </a:r>
          </a:p>
          <a:p>
            <a:pPr algn="just">
              <a:buNone/>
            </a:pPr>
            <a:r>
              <a:rPr lang="es-MX" sz="8000" dirty="0" smtClean="0">
                <a:latin typeface="Times New Roman" pitchFamily="18" charset="0"/>
                <a:cs typeface="Times New Roman" pitchFamily="18" charset="0"/>
              </a:rPr>
              <a:t>	lo+ </a:t>
            </a:r>
            <a:r>
              <a:rPr lang="es-MX" sz="8000" u="sng" dirty="0" smtClean="0">
                <a:latin typeface="Times New Roman" pitchFamily="18" charset="0"/>
                <a:cs typeface="Times New Roman" pitchFamily="18" charset="0"/>
              </a:rPr>
              <a:t>pronombres posesivos</a:t>
            </a:r>
            <a:r>
              <a:rPr lang="es-MX" sz="8000" dirty="0" smtClean="0">
                <a:latin typeface="Times New Roman" pitchFamily="18" charset="0"/>
                <a:cs typeface="Times New Roman" pitchFamily="18" charset="0"/>
              </a:rPr>
              <a:t>: </a:t>
            </a:r>
            <a:r>
              <a:rPr lang="es-MX" sz="8000" i="1" dirty="0" smtClean="0">
                <a:latin typeface="Times New Roman" pitchFamily="18" charset="0"/>
                <a:cs typeface="Times New Roman" pitchFamily="18" charset="0"/>
              </a:rPr>
              <a:t>lo nuestro</a:t>
            </a:r>
          </a:p>
          <a:p>
            <a:pPr algn="just">
              <a:buNone/>
            </a:pPr>
            <a:r>
              <a:rPr lang="es-MX" sz="8000" dirty="0" smtClean="0">
                <a:latin typeface="Times New Roman" pitchFamily="18" charset="0"/>
                <a:cs typeface="Times New Roman" pitchFamily="18" charset="0"/>
              </a:rPr>
              <a:t>	</a:t>
            </a:r>
          </a:p>
          <a:p>
            <a:pPr algn="just">
              <a:buNone/>
            </a:pPr>
            <a:r>
              <a:rPr lang="es-MX" sz="8000" dirty="0" smtClean="0">
                <a:latin typeface="Times New Roman" pitchFamily="18" charset="0"/>
                <a:cs typeface="Times New Roman" pitchFamily="18" charset="0"/>
              </a:rPr>
              <a:t>	lo+ </a:t>
            </a:r>
            <a:r>
              <a:rPr lang="es-MX" sz="8000" u="sng" dirty="0" smtClean="0">
                <a:latin typeface="Times New Roman" pitchFamily="18" charset="0"/>
                <a:cs typeface="Times New Roman" pitchFamily="18" charset="0"/>
              </a:rPr>
              <a:t>participios</a:t>
            </a:r>
            <a:r>
              <a:rPr lang="es-MX" sz="8000" dirty="0" smtClean="0">
                <a:latin typeface="Times New Roman" pitchFamily="18" charset="0"/>
                <a:cs typeface="Times New Roman" pitchFamily="18" charset="0"/>
              </a:rPr>
              <a:t>: </a:t>
            </a:r>
            <a:r>
              <a:rPr lang="es-MX" sz="8000" i="1" dirty="0" smtClean="0">
                <a:latin typeface="Times New Roman" pitchFamily="18" charset="0"/>
                <a:cs typeface="Times New Roman" pitchFamily="18" charset="0"/>
              </a:rPr>
              <a:t>lo hecho</a:t>
            </a:r>
          </a:p>
          <a:p>
            <a:pPr algn="just">
              <a:buNone/>
            </a:pPr>
            <a:r>
              <a:rPr lang="es-MX" sz="8000" dirty="0" smtClean="0">
                <a:latin typeface="Times New Roman" pitchFamily="18" charset="0"/>
                <a:cs typeface="Times New Roman" pitchFamily="18" charset="0"/>
              </a:rPr>
              <a:t>	</a:t>
            </a:r>
          </a:p>
          <a:p>
            <a:pPr algn="just">
              <a:buNone/>
            </a:pPr>
            <a:r>
              <a:rPr lang="es-MX" sz="8000" dirty="0" smtClean="0">
                <a:latin typeface="Times New Roman" pitchFamily="18" charset="0"/>
                <a:cs typeface="Times New Roman" pitchFamily="18" charset="0"/>
              </a:rPr>
              <a:t>	lo+ </a:t>
            </a:r>
            <a:r>
              <a:rPr lang="es-MX" sz="8000" u="sng" dirty="0" smtClean="0">
                <a:latin typeface="Times New Roman" pitchFamily="18" charset="0"/>
                <a:cs typeface="Times New Roman" pitchFamily="18" charset="0"/>
              </a:rPr>
              <a:t>adverbios</a:t>
            </a:r>
            <a:r>
              <a:rPr lang="es-MX" sz="8000" dirty="0" smtClean="0">
                <a:latin typeface="Times New Roman" pitchFamily="18" charset="0"/>
                <a:cs typeface="Times New Roman" pitchFamily="18" charset="0"/>
              </a:rPr>
              <a:t>: </a:t>
            </a:r>
            <a:r>
              <a:rPr lang="es-MX" sz="8000" i="1" dirty="0" smtClean="0">
                <a:latin typeface="Times New Roman" pitchFamily="18" charset="0"/>
                <a:cs typeface="Times New Roman" pitchFamily="18" charset="0"/>
              </a:rPr>
              <a:t>lo mejor</a:t>
            </a:r>
          </a:p>
          <a:p>
            <a:pPr algn="just">
              <a:buNone/>
            </a:pPr>
            <a:r>
              <a:rPr lang="es-MX" sz="8000" dirty="0" smtClean="0">
                <a:latin typeface="Times New Roman" pitchFamily="18" charset="0"/>
                <a:cs typeface="Times New Roman" pitchFamily="18" charset="0"/>
              </a:rPr>
              <a:t>	</a:t>
            </a:r>
          </a:p>
          <a:p>
            <a:pPr algn="just">
              <a:buNone/>
            </a:pPr>
            <a:r>
              <a:rPr lang="es-MX" sz="8000" dirty="0" smtClean="0">
                <a:latin typeface="Times New Roman" pitchFamily="18" charset="0"/>
                <a:cs typeface="Times New Roman" pitchFamily="18" charset="0"/>
              </a:rPr>
              <a:t>	</a:t>
            </a:r>
            <a:endParaRPr lang="it-IT" sz="8000" dirty="0"/>
          </a:p>
        </p:txBody>
      </p:sp>
    </p:spTree>
    <p:extLst>
      <p:ext uri="{BB962C8B-B14F-4D97-AF65-F5344CB8AC3E}">
        <p14:creationId xmlns:p14="http://schemas.microsoft.com/office/powerpoint/2010/main" val="32169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43042" y="785794"/>
            <a:ext cx="6281758" cy="631844"/>
          </a:xfrm>
          <a:ln>
            <a:noFill/>
          </a:ln>
        </p:spPr>
        <p:txBody>
          <a:bodyPr>
            <a:normAutofit fontScale="90000"/>
          </a:bodyPr>
          <a:lstStyle/>
          <a:p>
            <a:pPr lvl="0" algn="ctr"/>
            <a:r>
              <a:rPr lang="it-IT" b="1" dirty="0" smtClean="0">
                <a:solidFill>
                  <a:schemeClr val="dk1"/>
                </a:solidFill>
                <a:latin typeface="Times New Roman" pitchFamily="18" charset="0"/>
                <a:cs typeface="Times New Roman" pitchFamily="18" charset="0"/>
              </a:rPr>
              <a:t/>
            </a:r>
            <a:br>
              <a:rPr lang="it-IT" b="1" dirty="0" smtClean="0">
                <a:solidFill>
                  <a:schemeClr val="dk1"/>
                </a:solidFill>
                <a:latin typeface="Times New Roman" pitchFamily="18" charset="0"/>
                <a:cs typeface="Times New Roman" pitchFamily="18" charset="0"/>
              </a:rPr>
            </a:br>
            <a:endParaRPr lang="it-IT" b="1" dirty="0"/>
          </a:p>
        </p:txBody>
      </p:sp>
      <p:sp>
        <p:nvSpPr>
          <p:cNvPr id="3" name="Segnaposto contenuto 2"/>
          <p:cNvSpPr>
            <a:spLocks noGrp="1"/>
          </p:cNvSpPr>
          <p:nvPr>
            <p:ph sz="quarter" idx="1"/>
          </p:nvPr>
        </p:nvSpPr>
        <p:spPr>
          <a:xfrm>
            <a:off x="1285852" y="1928802"/>
            <a:ext cx="6929486" cy="2571768"/>
          </a:xfrm>
          <a:solidFill>
            <a:schemeClr val="bg1">
              <a:lumMod val="95000"/>
            </a:schemeClr>
          </a:solidFill>
          <a:ln w="76200">
            <a:solidFill>
              <a:srgbClr val="00B050"/>
            </a:solidFill>
          </a:ln>
        </p:spPr>
        <p:txBody>
          <a:bodyPr/>
          <a:lstStyle/>
          <a:p>
            <a:endParaRPr lang="it-IT" dirty="0" smtClean="0">
              <a:solidFill>
                <a:schemeClr val="dk1"/>
              </a:solidFill>
              <a:latin typeface="Times New Roman" pitchFamily="18" charset="0"/>
              <a:cs typeface="Times New Roman" pitchFamily="18" charset="0"/>
            </a:endParaRPr>
          </a:p>
          <a:p>
            <a:pPr algn="ctr"/>
            <a:r>
              <a:rPr lang="it-IT" dirty="0" err="1" smtClean="0">
                <a:solidFill>
                  <a:schemeClr val="dk1"/>
                </a:solidFill>
                <a:latin typeface="Times New Roman" pitchFamily="18" charset="0"/>
                <a:cs typeface="Times New Roman" pitchFamily="18" charset="0"/>
              </a:rPr>
              <a:t>A+el</a:t>
            </a:r>
            <a:r>
              <a:rPr lang="it-IT" dirty="0" smtClean="0">
                <a:solidFill>
                  <a:schemeClr val="dk1"/>
                </a:solidFill>
                <a:latin typeface="Times New Roman" pitchFamily="18" charset="0"/>
                <a:cs typeface="Times New Roman" pitchFamily="18" charset="0"/>
              </a:rPr>
              <a:t>: </a:t>
            </a:r>
            <a:r>
              <a:rPr lang="it-IT" b="1" dirty="0" smtClean="0">
                <a:solidFill>
                  <a:schemeClr val="dk1"/>
                </a:solidFill>
                <a:latin typeface="Times New Roman" pitchFamily="18" charset="0"/>
                <a:cs typeface="Times New Roman" pitchFamily="18" charset="0"/>
              </a:rPr>
              <a:t>AL</a:t>
            </a:r>
          </a:p>
          <a:p>
            <a:pPr algn="ctr"/>
            <a:endParaRPr lang="it-IT" dirty="0" smtClean="0">
              <a:solidFill>
                <a:schemeClr val="dk1"/>
              </a:solidFill>
              <a:latin typeface="Times New Roman" pitchFamily="18" charset="0"/>
              <a:cs typeface="Times New Roman" pitchFamily="18" charset="0"/>
            </a:endParaRPr>
          </a:p>
          <a:p>
            <a:pPr algn="ctr"/>
            <a:r>
              <a:rPr lang="fr-FR" dirty="0" smtClean="0">
                <a:solidFill>
                  <a:schemeClr val="dk1"/>
                </a:solidFill>
                <a:latin typeface="Times New Roman" pitchFamily="18" charset="0"/>
                <a:cs typeface="Times New Roman" pitchFamily="18" charset="0"/>
              </a:rPr>
              <a:t>De+el: </a:t>
            </a:r>
            <a:r>
              <a:rPr lang="fr-FR" b="1" dirty="0" smtClean="0">
                <a:solidFill>
                  <a:schemeClr val="dk1"/>
                </a:solidFill>
                <a:latin typeface="Times New Roman" pitchFamily="18" charset="0"/>
                <a:cs typeface="Times New Roman" pitchFamily="18" charset="0"/>
              </a:rPr>
              <a:t>DEL</a:t>
            </a:r>
            <a:endParaRPr lang="it-IT" dirty="0" smtClean="0">
              <a:solidFill>
                <a:schemeClr val="dk1"/>
              </a:solidFill>
              <a:latin typeface="Times New Roman" pitchFamily="18" charset="0"/>
              <a:cs typeface="Times New Roman" pitchFamily="18" charset="0"/>
            </a:endParaRPr>
          </a:p>
          <a:p>
            <a:endParaRPr lang="it-IT" dirty="0" smtClean="0"/>
          </a:p>
          <a:p>
            <a:endParaRPr lang="it-IT" dirty="0"/>
          </a:p>
        </p:txBody>
      </p:sp>
      <p:sp>
        <p:nvSpPr>
          <p:cNvPr id="5" name="Rettangolo 4"/>
          <p:cNvSpPr/>
          <p:nvPr/>
        </p:nvSpPr>
        <p:spPr>
          <a:xfrm rot="11495013" flipV="1">
            <a:off x="3306093" y="785596"/>
            <a:ext cx="3628177" cy="584775"/>
          </a:xfrm>
          <a:prstGeom prst="rect">
            <a:avLst/>
          </a:prstGeom>
        </p:spPr>
        <p:txBody>
          <a:bodyPr wrap="square">
            <a:spAutoFit/>
          </a:bodyPr>
          <a:lstStyle/>
          <a:p>
            <a:r>
              <a:rPr lang="it-IT" sz="3200" b="1" dirty="0" err="1" smtClean="0">
                <a:solidFill>
                  <a:srgbClr val="00B050"/>
                </a:solidFill>
                <a:latin typeface="Times New Roman" pitchFamily="18" charset="0"/>
                <a:cs typeface="Times New Roman" pitchFamily="18" charset="0"/>
              </a:rPr>
              <a:t>Contracciones</a:t>
            </a:r>
            <a:endParaRPr lang="it-IT" sz="3200" dirty="0"/>
          </a:p>
        </p:txBody>
      </p:sp>
    </p:spTree>
    <p:extLst>
      <p:ext uri="{BB962C8B-B14F-4D97-AF65-F5344CB8AC3E}">
        <p14:creationId xmlns:p14="http://schemas.microsoft.com/office/powerpoint/2010/main" val="2001530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7467600" cy="1143000"/>
          </a:xfrm>
          <a:solidFill>
            <a:schemeClr val="accent1">
              <a:lumMod val="40000"/>
              <a:lumOff val="60000"/>
            </a:schemeClr>
          </a:solidFill>
        </p:spPr>
        <p:txBody>
          <a:bodyPr/>
          <a:lstStyle/>
          <a:p>
            <a:pPr lvl="0" algn="ctr"/>
            <a:r>
              <a:rPr lang="it-IT" u="sng" dirty="0" smtClean="0"/>
              <a:t>PLURAL DE NOMBRES Y ADJETIVOS</a:t>
            </a:r>
            <a:br>
              <a:rPr lang="it-IT" u="sng" dirty="0" smtClean="0"/>
            </a:br>
            <a:endParaRPr lang="it-IT" dirty="0"/>
          </a:p>
        </p:txBody>
      </p:sp>
      <p:sp>
        <p:nvSpPr>
          <p:cNvPr id="3" name="Segnaposto contenuto 2"/>
          <p:cNvSpPr>
            <a:spLocks noGrp="1"/>
          </p:cNvSpPr>
          <p:nvPr>
            <p:ph sz="quarter" idx="1"/>
          </p:nvPr>
        </p:nvSpPr>
        <p:spPr>
          <a:solidFill>
            <a:schemeClr val="accent4">
              <a:lumMod val="20000"/>
              <a:lumOff val="80000"/>
            </a:schemeClr>
          </a:solidFill>
        </p:spPr>
        <p:txBody>
          <a:bodyPr/>
          <a:lstStyle/>
          <a:p>
            <a:pPr lvl="0"/>
            <a:endParaRPr lang="it-IT" u="sng" dirty="0" smtClean="0"/>
          </a:p>
          <a:p>
            <a:pPr lvl="0" algn="ctr"/>
            <a:r>
              <a:rPr lang="it-IT" u="sng" dirty="0" err="1" smtClean="0"/>
              <a:t>Vocal</a:t>
            </a:r>
            <a:r>
              <a:rPr lang="it-IT" u="sng" dirty="0" smtClean="0"/>
              <a:t> </a:t>
            </a:r>
            <a:r>
              <a:rPr lang="it-IT" u="sng" dirty="0"/>
              <a:t>no </a:t>
            </a:r>
            <a:r>
              <a:rPr lang="it-IT" u="sng" dirty="0" err="1"/>
              <a:t>acentuada</a:t>
            </a:r>
            <a:r>
              <a:rPr lang="it-IT" u="sng" dirty="0"/>
              <a:t> + </a:t>
            </a:r>
            <a:r>
              <a:rPr lang="it-IT" u="sng" dirty="0" smtClean="0"/>
              <a:t>S</a:t>
            </a:r>
          </a:p>
          <a:p>
            <a:pPr lvl="0" algn="ctr">
              <a:buNone/>
            </a:pPr>
            <a:r>
              <a:rPr lang="it-IT" sz="1800" dirty="0" smtClean="0"/>
              <a:t>la </a:t>
            </a:r>
            <a:r>
              <a:rPr lang="it-IT" sz="1800" dirty="0" err="1" smtClean="0"/>
              <a:t>muchacha</a:t>
            </a:r>
            <a:r>
              <a:rPr lang="it-IT" sz="1800" dirty="0" smtClean="0"/>
              <a:t>, </a:t>
            </a:r>
            <a:r>
              <a:rPr lang="it-IT" sz="1800" dirty="0" err="1" smtClean="0"/>
              <a:t>las</a:t>
            </a:r>
            <a:r>
              <a:rPr lang="it-IT" sz="1800" dirty="0" smtClean="0"/>
              <a:t> </a:t>
            </a:r>
            <a:r>
              <a:rPr lang="it-IT" sz="1800" dirty="0" err="1" smtClean="0"/>
              <a:t>muchachas</a:t>
            </a:r>
            <a:endParaRPr lang="it-IT" sz="1800" dirty="0" smtClean="0"/>
          </a:p>
          <a:p>
            <a:pPr lvl="0" algn="ctr">
              <a:buNone/>
            </a:pPr>
            <a:r>
              <a:rPr lang="it-IT" sz="1800" dirty="0" smtClean="0"/>
              <a:t>la </a:t>
            </a:r>
            <a:r>
              <a:rPr lang="it-IT" sz="1800" dirty="0" err="1" smtClean="0"/>
              <a:t>montaña</a:t>
            </a:r>
            <a:r>
              <a:rPr lang="it-IT" sz="1800" dirty="0" smtClean="0"/>
              <a:t>, </a:t>
            </a:r>
            <a:r>
              <a:rPr lang="it-IT" sz="1800" dirty="0" err="1" smtClean="0"/>
              <a:t>las</a:t>
            </a:r>
            <a:r>
              <a:rPr lang="it-IT" sz="1800" dirty="0" smtClean="0"/>
              <a:t> </a:t>
            </a:r>
            <a:r>
              <a:rPr lang="it-IT" sz="1800" dirty="0" err="1" smtClean="0"/>
              <a:t>montañas</a:t>
            </a:r>
            <a:endParaRPr lang="it-IT" sz="1800" dirty="0" smtClean="0"/>
          </a:p>
          <a:p>
            <a:pPr lvl="0" algn="ctr">
              <a:buNone/>
            </a:pPr>
            <a:r>
              <a:rPr lang="it-IT" sz="1800" dirty="0" err="1" smtClean="0"/>
              <a:t>el</a:t>
            </a:r>
            <a:r>
              <a:rPr lang="it-IT" sz="1800" dirty="0" smtClean="0"/>
              <a:t> </a:t>
            </a:r>
            <a:r>
              <a:rPr lang="it-IT" sz="1800" dirty="0" err="1" smtClean="0"/>
              <a:t>muslo</a:t>
            </a:r>
            <a:r>
              <a:rPr lang="it-IT" sz="1800" dirty="0" smtClean="0"/>
              <a:t>, </a:t>
            </a:r>
            <a:r>
              <a:rPr lang="it-IT" sz="1800" dirty="0" err="1" smtClean="0"/>
              <a:t>los</a:t>
            </a:r>
            <a:r>
              <a:rPr lang="it-IT" sz="1800" dirty="0" smtClean="0"/>
              <a:t> </a:t>
            </a:r>
            <a:r>
              <a:rPr lang="it-IT" sz="1800" dirty="0" err="1" smtClean="0"/>
              <a:t>muslos</a:t>
            </a:r>
            <a:endParaRPr lang="it-IT" sz="1800" dirty="0" smtClean="0"/>
          </a:p>
          <a:p>
            <a:pPr lvl="0" algn="ctr">
              <a:buNone/>
            </a:pPr>
            <a:r>
              <a:rPr lang="it-IT" sz="1800" dirty="0" smtClean="0"/>
              <a:t>la </a:t>
            </a:r>
            <a:r>
              <a:rPr lang="it-IT" sz="1800" dirty="0" err="1" smtClean="0"/>
              <a:t>pregunta</a:t>
            </a:r>
            <a:r>
              <a:rPr lang="it-IT" sz="1800" dirty="0" smtClean="0"/>
              <a:t>, </a:t>
            </a:r>
            <a:r>
              <a:rPr lang="it-IT" sz="1800" dirty="0" err="1" smtClean="0"/>
              <a:t>las</a:t>
            </a:r>
            <a:r>
              <a:rPr lang="it-IT" sz="1800" dirty="0" smtClean="0"/>
              <a:t> </a:t>
            </a:r>
            <a:r>
              <a:rPr lang="it-IT" sz="1800" dirty="0" err="1" smtClean="0"/>
              <a:t>preguntas</a:t>
            </a:r>
            <a:endParaRPr lang="it-IT" sz="1800" dirty="0" smtClean="0"/>
          </a:p>
          <a:p>
            <a:pPr lvl="0" algn="ctr">
              <a:buNone/>
            </a:pPr>
            <a:r>
              <a:rPr lang="it-IT" sz="1800" dirty="0" smtClean="0"/>
              <a:t>la </a:t>
            </a:r>
            <a:r>
              <a:rPr lang="it-IT" sz="1800" dirty="0" err="1" smtClean="0"/>
              <a:t>palabra</a:t>
            </a:r>
            <a:r>
              <a:rPr lang="it-IT" sz="1800" dirty="0" smtClean="0"/>
              <a:t>, </a:t>
            </a:r>
            <a:r>
              <a:rPr lang="it-IT" sz="1800" dirty="0" err="1" smtClean="0"/>
              <a:t>las</a:t>
            </a:r>
            <a:r>
              <a:rPr lang="it-IT" sz="1800" dirty="0" smtClean="0"/>
              <a:t> </a:t>
            </a:r>
            <a:r>
              <a:rPr lang="it-IT" sz="1800" dirty="0" err="1" smtClean="0"/>
              <a:t>palabras</a:t>
            </a:r>
            <a:endParaRPr lang="it-IT" sz="1800" dirty="0" smtClean="0"/>
          </a:p>
          <a:p>
            <a:pPr lvl="0" algn="ctr">
              <a:buNone/>
            </a:pPr>
            <a:endParaRPr lang="it-IT" u="sng" dirty="0" smtClean="0"/>
          </a:p>
          <a:p>
            <a:pPr algn="ctr"/>
            <a:r>
              <a:rPr lang="fr-FR" u="sng" dirty="0"/>
              <a:t>E </a:t>
            </a:r>
            <a:r>
              <a:rPr lang="fr-FR" u="sng" dirty="0" err="1"/>
              <a:t>acentuada</a:t>
            </a:r>
            <a:r>
              <a:rPr lang="fr-FR" u="sng" dirty="0"/>
              <a:t> + </a:t>
            </a:r>
            <a:r>
              <a:rPr lang="fr-FR" u="sng" dirty="0" smtClean="0"/>
              <a:t>S</a:t>
            </a:r>
          </a:p>
          <a:p>
            <a:pPr algn="ctr">
              <a:buNone/>
            </a:pPr>
            <a:r>
              <a:rPr lang="fr-FR" sz="1800" dirty="0" smtClean="0"/>
              <a:t>el </a:t>
            </a:r>
            <a:r>
              <a:rPr lang="fr-FR" sz="1800" dirty="0" err="1" smtClean="0"/>
              <a:t>bebé</a:t>
            </a:r>
            <a:r>
              <a:rPr lang="fr-FR" sz="1800" dirty="0" smtClean="0"/>
              <a:t>, los </a:t>
            </a:r>
            <a:r>
              <a:rPr lang="fr-FR" sz="1800" dirty="0" err="1" smtClean="0"/>
              <a:t>bebés</a:t>
            </a:r>
            <a:endParaRPr lang="fr-FR" sz="1800" dirty="0" smtClean="0"/>
          </a:p>
          <a:p>
            <a:pPr algn="ctr">
              <a:buNone/>
            </a:pPr>
            <a:r>
              <a:rPr lang="fr-FR" sz="1800" dirty="0" smtClean="0"/>
              <a:t>el café, los cafés</a:t>
            </a:r>
            <a:endParaRPr lang="it-IT" sz="1800" dirty="0"/>
          </a:p>
          <a:p>
            <a:pPr lvl="0"/>
            <a:endParaRPr lang="it-IT" dirty="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14348" y="285728"/>
            <a:ext cx="7467600" cy="1000132"/>
          </a:xfrm>
          <a:solidFill>
            <a:schemeClr val="accent4">
              <a:lumMod val="20000"/>
              <a:lumOff val="80000"/>
            </a:schemeClr>
          </a:solidFill>
          <a:ln>
            <a:noFill/>
          </a:ln>
        </p:spPr>
        <p:txBody>
          <a:bodyPr/>
          <a:lstStyle/>
          <a:p>
            <a:pPr algn="ctr"/>
            <a:r>
              <a:rPr lang="it-IT" u="sng" dirty="0" smtClean="0"/>
              <a:t>PLURAL </a:t>
            </a:r>
            <a:r>
              <a:rPr lang="it-IT" u="sng" smtClean="0"/>
              <a:t>DE NOMBRES </a:t>
            </a:r>
            <a:r>
              <a:rPr lang="it-IT" u="sng" dirty="0" smtClean="0"/>
              <a:t>Y ADJETIVOS</a:t>
            </a:r>
            <a:endParaRPr lang="it-IT" dirty="0"/>
          </a:p>
        </p:txBody>
      </p:sp>
      <p:sp>
        <p:nvSpPr>
          <p:cNvPr id="3" name="Segnaposto contenuto 2"/>
          <p:cNvSpPr>
            <a:spLocks noGrp="1"/>
          </p:cNvSpPr>
          <p:nvPr>
            <p:ph sz="quarter" idx="1"/>
          </p:nvPr>
        </p:nvSpPr>
        <p:spPr>
          <a:xfrm>
            <a:off x="714348" y="1643050"/>
            <a:ext cx="7286676" cy="4873752"/>
          </a:xfrm>
          <a:solidFill>
            <a:schemeClr val="accent3">
              <a:lumMod val="20000"/>
              <a:lumOff val="80000"/>
            </a:schemeClr>
          </a:solidFill>
        </p:spPr>
        <p:txBody>
          <a:bodyPr/>
          <a:lstStyle/>
          <a:p>
            <a:pPr algn="ctr"/>
            <a:r>
              <a:rPr lang="fr-FR" u="sng" dirty="0" smtClean="0"/>
              <a:t>Consonantes (</a:t>
            </a:r>
            <a:r>
              <a:rPr lang="fr-FR" u="sng" dirty="0" err="1" smtClean="0"/>
              <a:t>menos</a:t>
            </a:r>
            <a:r>
              <a:rPr lang="fr-FR" u="sng" dirty="0" smtClean="0"/>
              <a:t> la S) + ES</a:t>
            </a:r>
          </a:p>
          <a:p>
            <a:pPr algn="ctr">
              <a:buNone/>
            </a:pPr>
            <a:r>
              <a:rPr lang="fr-FR" sz="2000" dirty="0" smtClean="0"/>
              <a:t>la </a:t>
            </a:r>
            <a:r>
              <a:rPr lang="fr-FR" sz="2000" dirty="0" err="1" smtClean="0"/>
              <a:t>ciudad</a:t>
            </a:r>
            <a:r>
              <a:rPr lang="fr-FR" sz="2000" dirty="0" smtClean="0"/>
              <a:t>, las </a:t>
            </a:r>
            <a:r>
              <a:rPr lang="fr-FR" sz="2000" dirty="0" err="1" smtClean="0"/>
              <a:t>ciudades</a:t>
            </a:r>
            <a:endParaRPr lang="fr-FR" sz="2000" dirty="0" smtClean="0"/>
          </a:p>
          <a:p>
            <a:pPr algn="ctr">
              <a:buNone/>
            </a:pPr>
            <a:r>
              <a:rPr lang="fr-FR" sz="2000" dirty="0" smtClean="0"/>
              <a:t>el </a:t>
            </a:r>
            <a:r>
              <a:rPr lang="fr-FR" sz="2000" dirty="0" err="1" smtClean="0"/>
              <a:t>perfil</a:t>
            </a:r>
            <a:r>
              <a:rPr lang="fr-FR" sz="2000" dirty="0" smtClean="0"/>
              <a:t>, los </a:t>
            </a:r>
            <a:r>
              <a:rPr lang="fr-FR" sz="2000" dirty="0" err="1" smtClean="0"/>
              <a:t>perfiles</a:t>
            </a:r>
            <a:endParaRPr lang="fr-FR" sz="2000" dirty="0" smtClean="0"/>
          </a:p>
          <a:p>
            <a:pPr algn="ctr">
              <a:buNone/>
            </a:pPr>
            <a:r>
              <a:rPr lang="fr-FR" sz="2000" dirty="0" smtClean="0"/>
              <a:t>el </a:t>
            </a:r>
            <a:r>
              <a:rPr lang="fr-FR" sz="2000" dirty="0" err="1" smtClean="0"/>
              <a:t>árbol</a:t>
            </a:r>
            <a:r>
              <a:rPr lang="fr-FR" sz="2000" dirty="0" smtClean="0"/>
              <a:t>, los </a:t>
            </a:r>
            <a:r>
              <a:rPr lang="fr-FR" sz="2000" dirty="0" err="1" smtClean="0"/>
              <a:t>árboles</a:t>
            </a:r>
            <a:endParaRPr lang="fr-FR" sz="2000" dirty="0" smtClean="0"/>
          </a:p>
          <a:p>
            <a:pPr algn="ctr">
              <a:buNone/>
            </a:pPr>
            <a:endParaRPr lang="it-IT" sz="2000" dirty="0" smtClean="0"/>
          </a:p>
          <a:p>
            <a:pPr algn="ctr"/>
            <a:r>
              <a:rPr lang="en-GB" u="sng" dirty="0" smtClean="0"/>
              <a:t>Y + ES</a:t>
            </a:r>
          </a:p>
          <a:p>
            <a:pPr algn="ctr">
              <a:buNone/>
            </a:pPr>
            <a:r>
              <a:rPr lang="en-GB" sz="2000" dirty="0" smtClean="0"/>
              <a:t>la </a:t>
            </a:r>
            <a:r>
              <a:rPr lang="en-GB" sz="2000" dirty="0" err="1" smtClean="0"/>
              <a:t>ley</a:t>
            </a:r>
            <a:r>
              <a:rPr lang="en-GB" sz="2000" dirty="0" smtClean="0"/>
              <a:t>, </a:t>
            </a:r>
            <a:r>
              <a:rPr lang="en-GB" sz="2000" dirty="0" err="1" smtClean="0"/>
              <a:t>las</a:t>
            </a:r>
            <a:r>
              <a:rPr lang="en-GB" sz="2000" dirty="0" smtClean="0"/>
              <a:t> </a:t>
            </a:r>
            <a:r>
              <a:rPr lang="en-GB" sz="2000" dirty="0" err="1" smtClean="0"/>
              <a:t>leyes</a:t>
            </a:r>
            <a:endParaRPr lang="en-GB" sz="2000" dirty="0" smtClean="0"/>
          </a:p>
          <a:p>
            <a:pPr algn="ctr">
              <a:buNone/>
            </a:pPr>
            <a:r>
              <a:rPr lang="en-GB" sz="1800" dirty="0" smtClean="0"/>
              <a:t>el </a:t>
            </a:r>
            <a:r>
              <a:rPr lang="en-GB" sz="1800" dirty="0" err="1" smtClean="0"/>
              <a:t>rey</a:t>
            </a:r>
            <a:r>
              <a:rPr lang="en-GB" sz="1800" dirty="0" smtClean="0"/>
              <a:t>, los </a:t>
            </a:r>
            <a:r>
              <a:rPr lang="en-GB" sz="1800" dirty="0" err="1" smtClean="0"/>
              <a:t>reyes</a:t>
            </a:r>
            <a:endParaRPr lang="en-GB" sz="1800" dirty="0" smtClean="0"/>
          </a:p>
          <a:p>
            <a:pPr algn="ctr">
              <a:buNone/>
            </a:pPr>
            <a:endParaRPr lang="it-IT" dirty="0" smtClean="0"/>
          </a:p>
          <a:p>
            <a:pPr algn="ctr"/>
            <a:r>
              <a:rPr lang="es-MX" u="sng" dirty="0" smtClean="0"/>
              <a:t>Vocal acentuada (menos la é) + ES</a:t>
            </a:r>
          </a:p>
          <a:p>
            <a:pPr algn="ctr">
              <a:buNone/>
            </a:pPr>
            <a:r>
              <a:rPr lang="es-MX" sz="1800" dirty="0" smtClean="0"/>
              <a:t>el marroquí, los marroquíes</a:t>
            </a:r>
            <a:endParaRPr lang="it-IT" sz="1800" dirty="0" smtClean="0"/>
          </a:p>
          <a:p>
            <a:pPr algn="ct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57224" y="714356"/>
            <a:ext cx="7215238" cy="857256"/>
          </a:xfrm>
          <a:solidFill>
            <a:schemeClr val="accent2">
              <a:lumMod val="20000"/>
              <a:lumOff val="80000"/>
            </a:schemeClr>
          </a:solidFill>
        </p:spPr>
        <p:txBody>
          <a:bodyPr/>
          <a:lstStyle/>
          <a:p>
            <a:pPr algn="ctr"/>
            <a:r>
              <a:rPr lang="it-IT" u="sng" dirty="0" smtClean="0"/>
              <a:t>PLURAL DE NOBRES Y ADJETIVOS</a:t>
            </a:r>
            <a:endParaRPr lang="it-IT" dirty="0"/>
          </a:p>
        </p:txBody>
      </p:sp>
      <p:sp>
        <p:nvSpPr>
          <p:cNvPr id="3" name="Segnaposto contenuto 2"/>
          <p:cNvSpPr>
            <a:spLocks noGrp="1"/>
          </p:cNvSpPr>
          <p:nvPr>
            <p:ph sz="quarter" idx="1"/>
          </p:nvPr>
        </p:nvSpPr>
        <p:spPr>
          <a:xfrm>
            <a:off x="928662" y="1928802"/>
            <a:ext cx="6996138" cy="3214710"/>
          </a:xfrm>
          <a:solidFill>
            <a:schemeClr val="accent1">
              <a:lumMod val="20000"/>
              <a:lumOff val="80000"/>
            </a:schemeClr>
          </a:solidFill>
        </p:spPr>
        <p:txBody>
          <a:bodyPr/>
          <a:lstStyle/>
          <a:p>
            <a:pPr algn="ctr"/>
            <a:endParaRPr lang="fr-FR" u="sng" dirty="0" smtClean="0"/>
          </a:p>
          <a:p>
            <a:pPr algn="ctr"/>
            <a:r>
              <a:rPr lang="fr-FR" u="sng" dirty="0" smtClean="0"/>
              <a:t>Las palabras que </a:t>
            </a:r>
            <a:r>
              <a:rPr lang="fr-FR" u="sng" dirty="0" err="1" smtClean="0"/>
              <a:t>terminan</a:t>
            </a:r>
            <a:r>
              <a:rPr lang="fr-FR" u="sng" dirty="0" smtClean="0"/>
              <a:t> </a:t>
            </a:r>
            <a:r>
              <a:rPr lang="fr-FR" u="sng" dirty="0" err="1" smtClean="0"/>
              <a:t>por</a:t>
            </a:r>
            <a:r>
              <a:rPr lang="fr-FR" u="sng" dirty="0" smtClean="0"/>
              <a:t> Z o X </a:t>
            </a:r>
          </a:p>
          <a:p>
            <a:pPr algn="ctr">
              <a:buNone/>
            </a:pPr>
            <a:r>
              <a:rPr lang="fr-FR" u="sng" dirty="0" err="1" smtClean="0"/>
              <a:t>cambian</a:t>
            </a:r>
            <a:r>
              <a:rPr lang="fr-FR" u="sng" dirty="0" smtClean="0"/>
              <a:t> en C + ES</a:t>
            </a:r>
            <a:endParaRPr lang="it-IT" dirty="0" smtClean="0"/>
          </a:p>
          <a:p>
            <a:pPr>
              <a:buNone/>
            </a:pPr>
            <a:endParaRPr lang="it-IT" dirty="0" smtClean="0"/>
          </a:p>
          <a:p>
            <a:pPr algn="ctr">
              <a:buNone/>
            </a:pPr>
            <a:r>
              <a:rPr lang="it-IT" dirty="0" smtClean="0"/>
              <a:t>la </a:t>
            </a:r>
            <a:r>
              <a:rPr lang="it-IT" dirty="0" err="1" smtClean="0"/>
              <a:t>vez</a:t>
            </a:r>
            <a:r>
              <a:rPr lang="it-IT" dirty="0" smtClean="0"/>
              <a:t>, </a:t>
            </a:r>
            <a:r>
              <a:rPr lang="it-IT" dirty="0" err="1" smtClean="0"/>
              <a:t>las</a:t>
            </a:r>
            <a:r>
              <a:rPr lang="it-IT" dirty="0" smtClean="0"/>
              <a:t> </a:t>
            </a:r>
            <a:r>
              <a:rPr lang="it-IT" dirty="0" err="1" smtClean="0"/>
              <a:t>veces</a:t>
            </a:r>
            <a:endParaRPr lang="it-IT" dirty="0" smtClean="0"/>
          </a:p>
          <a:p>
            <a:pPr algn="ctr">
              <a:buNone/>
            </a:pPr>
            <a:r>
              <a:rPr lang="it-IT" dirty="0" smtClean="0"/>
              <a:t>la </a:t>
            </a:r>
            <a:r>
              <a:rPr lang="it-IT" dirty="0" err="1" smtClean="0"/>
              <a:t>voz</a:t>
            </a:r>
            <a:r>
              <a:rPr lang="it-IT" dirty="0" smtClean="0"/>
              <a:t>, </a:t>
            </a:r>
            <a:r>
              <a:rPr lang="it-IT" dirty="0" err="1" smtClean="0"/>
              <a:t>las</a:t>
            </a:r>
            <a:r>
              <a:rPr lang="it-IT" dirty="0" smtClean="0"/>
              <a:t> </a:t>
            </a:r>
            <a:r>
              <a:rPr lang="it-IT" dirty="0" err="1" smtClean="0"/>
              <a:t>voces</a:t>
            </a:r>
            <a:endParaRPr lang="it-IT" dirty="0" smtClean="0"/>
          </a:p>
          <a:p>
            <a:pPr algn="ctr">
              <a:buNone/>
            </a:pPr>
            <a:r>
              <a:rPr lang="it-IT" dirty="0" err="1" smtClean="0"/>
              <a:t>feliz</a:t>
            </a:r>
            <a:r>
              <a:rPr lang="it-IT" dirty="0" smtClean="0"/>
              <a:t>, </a:t>
            </a:r>
            <a:r>
              <a:rPr lang="it-IT" dirty="0" err="1" smtClean="0"/>
              <a:t>felices</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TotalTime>
  <Words>777</Words>
  <Application>Microsoft Macintosh PowerPoint</Application>
  <PresentationFormat>Presentazione su schermo (4:3)</PresentationFormat>
  <Paragraphs>160</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Loggia</vt:lpstr>
      <vt:lpstr>  Cortísimo metraje Julio Cortázar (Argentina) </vt:lpstr>
      <vt:lpstr>Presentazione di PowerPoint</vt:lpstr>
      <vt:lpstr>Presentazione di PowerPoint</vt:lpstr>
      <vt:lpstr>Presentazione di PowerPoint</vt:lpstr>
      <vt:lpstr>Presentazione di PowerPoint</vt:lpstr>
      <vt:lpstr> </vt:lpstr>
      <vt:lpstr>PLURAL DE NOMBRES Y ADJETIVOS </vt:lpstr>
      <vt:lpstr>PLURAL DE NOMBRES Y ADJETIVOS</vt:lpstr>
      <vt:lpstr>PLURAL DE NOBRES Y ADJETIVOS</vt:lpstr>
      <vt:lpstr>PLURAL DE NOBRES Y ADJETIVOS</vt:lpstr>
      <vt:lpstr>FEMENINO DE NOMBRES Y ADJETIVOS</vt:lpstr>
      <vt:lpstr>FEMENINO DE NOMBRES Y ADJETIVOS</vt:lpstr>
      <vt:lpstr>FEMENINO DE NOMBRES Y ADJETIVOS</vt:lpstr>
      <vt:lpstr>FEMENINO DE NOMBRES Y ADJETIVOS</vt:lpstr>
      <vt:lpstr>FEMENINO DE NOMBRES Y ADJETIVOS</vt:lpstr>
      <vt:lpstr>FEMENINO DE NOMBRES Y ADJETIVOS</vt:lpstr>
      <vt:lpstr>Verbo ser (presente indicativo)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Cortísimo metraje Julio Cortázar (Argentina)</dc:title>
  <dc:creator>betina</dc:creator>
  <cp:lastModifiedBy>Betina</cp:lastModifiedBy>
  <cp:revision>20</cp:revision>
  <dcterms:created xsi:type="dcterms:W3CDTF">2011-04-27T09:29:44Z</dcterms:created>
  <dcterms:modified xsi:type="dcterms:W3CDTF">2014-10-22T07:55:41Z</dcterms:modified>
</cp:coreProperties>
</file>