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3" r:id="rId6"/>
    <p:sldId id="265" r:id="rId7"/>
    <p:sldId id="266" r:id="rId8"/>
    <p:sldId id="267" r:id="rId9"/>
    <p:sldId id="268" r:id="rId10"/>
    <p:sldId id="269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C79540-F3FB-4088-84D5-3E5432EA8B3A}" type="datetimeFigureOut">
              <a:rPr lang="it-IT" smtClean="0"/>
              <a:pPr/>
              <a:t>10/01/17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A117696-2D4A-4287-B63E-161AB9FA68E8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agudas</a:t>
            </a:r>
          </a:p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___    ___    ___    N, S, VOCAL  (corazón, cantáis, mamá)</a:t>
            </a:r>
          </a:p>
          <a:p>
            <a:pPr algn="just">
              <a:buNone/>
            </a:pPr>
            <a:endParaRPr lang="it-IT" sz="24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llanas</a:t>
            </a:r>
          </a:p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___   ___   ___   CONSONANTE (no N, no S) (árbol)</a:t>
            </a:r>
          </a:p>
          <a:p>
            <a:pPr algn="just">
              <a:buNone/>
            </a:pPr>
            <a:endParaRPr lang="it-IT" sz="24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esdrújulas</a:t>
            </a:r>
          </a:p>
          <a:p>
            <a:pPr algn="just"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___   ___   ___   (matemática, América, simbólico)</a:t>
            </a:r>
            <a:endParaRPr lang="it-IT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ccia in giù 15"/>
          <p:cNvSpPr/>
          <p:nvPr/>
        </p:nvSpPr>
        <p:spPr>
          <a:xfrm>
            <a:off x="2500298" y="1857364"/>
            <a:ext cx="57150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1714480" y="3143248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1214414" y="4572008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643050"/>
            <a:ext cx="7772400" cy="350046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combinaciones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unión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fuertes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hiato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: cada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pertenece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sílabas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diferentes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y la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palabra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sigue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reglas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generales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neófito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contemporáneo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héroe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6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914400" y="2000240"/>
            <a:ext cx="7772400" cy="4318264"/>
          </a:xfrm>
        </p:spPr>
        <p:txBody>
          <a:bodyPr/>
          <a:lstStyle/>
          <a:p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Desdémona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hace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ofendida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llora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patalea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pero no le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pregunta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Otelo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por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celoso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. Se me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dirá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permitirle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a Shakespeare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cinco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actos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 una tragedia. No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voy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examinar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argumento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pueril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. La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razón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extraña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conducta de </a:t>
            </a:r>
            <a:r>
              <a:rPr lang="it-IT" sz="20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Desdémona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otra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. Se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siente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halagada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por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celos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 su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marido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y de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algún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modo se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estimula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Sabiéndose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inocente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00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está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segura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no le va 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nada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malo.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Toda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mujer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aUn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it-IT" sz="200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más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fiel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aspira 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excitar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celos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hombre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ama: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señal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del propio valor.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hombre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pues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tiene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mostrarse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discretamente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celoso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, pero sin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caer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en la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trampa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en la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cae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err="1" smtClean="0">
                <a:latin typeface="Times New Roman" pitchFamily="18" charset="0"/>
                <a:cs typeface="Times New Roman" pitchFamily="18" charset="0"/>
              </a:rPr>
              <a:t>Otelo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914400" y="642918"/>
            <a:ext cx="7772400" cy="1143008"/>
          </a:xfrm>
        </p:spPr>
        <p:txBody>
          <a:bodyPr>
            <a:normAutofit/>
          </a:bodyPr>
          <a:lstStyle/>
          <a:p>
            <a:r>
              <a:rPr lang="it-IT" sz="3200" err="1" smtClean="0">
                <a:latin typeface="Times New Roman" pitchFamily="18" charset="0"/>
                <a:cs typeface="Times New Roman" pitchFamily="18" charset="0"/>
              </a:rPr>
              <a:t>Sobre</a:t>
            </a: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err="1" smtClean="0">
                <a:latin typeface="Times New Roman" pitchFamily="18" charset="0"/>
                <a:cs typeface="Times New Roman" pitchFamily="18" charset="0"/>
              </a:rPr>
              <a:t>celos</a:t>
            </a: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 (Marco </a:t>
            </a:r>
            <a:r>
              <a:rPr lang="it-IT" sz="3200" err="1" smtClean="0">
                <a:latin typeface="Times New Roman" pitchFamily="18" charset="0"/>
                <a:cs typeface="Times New Roman" pitchFamily="18" charset="0"/>
              </a:rPr>
              <a:t>Denevi</a:t>
            </a: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074332"/>
          </a:xfrm>
        </p:spPr>
        <p:txBody>
          <a:bodyPr>
            <a:normAutofit fontScale="85000" lnSpcReduction="20000"/>
          </a:bodyPr>
          <a:lstStyle/>
          <a:p>
            <a:r>
              <a:rPr lang="it-IT" smtClean="0"/>
              <a:t>está, dirá, bebé, café, cantó,  Inés, marqués,  autobús, razón,  algún</a:t>
            </a:r>
          </a:p>
          <a:p>
            <a:r>
              <a:rPr lang="it-IT" smtClean="0"/>
              <a:t>razones</a:t>
            </a:r>
          </a:p>
          <a:p>
            <a:pPr>
              <a:buNone/>
            </a:pPr>
            <a:endParaRPr lang="it-IT" smtClean="0"/>
          </a:p>
          <a:p>
            <a:r>
              <a:rPr lang="it-IT" smtClean="0"/>
              <a:t>cárcel, Cortázar, mártir, fácil, difícil</a:t>
            </a:r>
          </a:p>
          <a:p>
            <a:r>
              <a:rPr lang="it-IT" smtClean="0"/>
              <a:t>cárceles</a:t>
            </a:r>
          </a:p>
          <a:p>
            <a:pPr>
              <a:buNone/>
            </a:pPr>
            <a:endParaRPr lang="it-IT" smtClean="0"/>
          </a:p>
          <a:p>
            <a:r>
              <a:rPr lang="it-IT" smtClean="0"/>
              <a:t>Desdémona, sabiéndose, pájaro, lámpara, ortográfico</a:t>
            </a:r>
          </a:p>
          <a:p>
            <a:r>
              <a:rPr lang="it-IT" smtClean="0"/>
              <a:t>Dímelo, dime, di</a:t>
            </a:r>
          </a:p>
          <a:p>
            <a:endParaRPr lang="it-IT" smtClean="0"/>
          </a:p>
          <a:p>
            <a:pPr>
              <a:buNone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43125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Los monosílabos no se acentúan</a:t>
            </a: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ve, da, mes, pez, vez, voz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acentos diacríticos</a:t>
            </a: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24000" y="2500312"/>
          <a:ext cx="6405586" cy="3571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2793"/>
                <a:gridCol w="3202793"/>
              </a:tblGrid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Tú (pronombre personal)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Tu (adjetivo posesivo)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él (pronombre personal)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El (artículo determinado)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Más (adv., adj. o pronom.)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Mas (conjunción: pero)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Aún (adverbio: todavía)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Aun (adverbio: incluso)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Sé (verbo ser I</a:t>
                      </a:r>
                      <a:r>
                        <a:rPr lang="it-IT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pers. sing.</a:t>
                      </a:r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Se (pronombre personal)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Sí (pronombre personal)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Si (conjunción)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Té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Te (pronombre personal)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Qué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Que (relativo</a:t>
                      </a:r>
                      <a:r>
                        <a:rPr lang="it-IT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o conjunción)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Quién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Quien  (relativo)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acentos diacríticos</a:t>
            </a: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72863"/>
              </p:ext>
            </p:extLst>
          </p:nvPr>
        </p:nvGraphicFramePr>
        <p:xfrm>
          <a:off x="1524000" y="2500312"/>
          <a:ext cx="6405586" cy="198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  <a:gridCol w="3213570"/>
              </a:tblGrid>
              <a:tr h="396877">
                <a:tc>
                  <a:txBody>
                    <a:bodyPr/>
                    <a:lstStyle/>
                    <a:p>
                      <a:r>
                        <a:rPr lang="it-IT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Cuál</a:t>
                      </a: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(interrogativo)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Cual (pron.relativo)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Cuánto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Cuanto (adv.relativo)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Dónde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Donde (adv.relativo o conj.)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Cuándo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Cuando (adv.relativo</a:t>
                      </a:r>
                      <a:r>
                        <a:rPr lang="it-IT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o conj.)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877">
                <a:tc>
                  <a:txBody>
                    <a:bodyPr/>
                    <a:lstStyle/>
                    <a:p>
                      <a:r>
                        <a:rPr lang="it-IT" sz="2000" smtClean="0">
                          <a:latin typeface="Times New Roman" pitchFamily="18" charset="0"/>
                          <a:cs typeface="Times New Roman" pitchFamily="18" charset="0"/>
                        </a:rPr>
                        <a:t>Cómo (interrogativo)</a:t>
                      </a:r>
                      <a:endParaRPr lang="it-IT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Como (</a:t>
                      </a:r>
                      <a:r>
                        <a:rPr lang="it-IT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adv.relativo</a:t>
                      </a: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o </a:t>
                      </a:r>
                      <a:r>
                        <a:rPr lang="it-IT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conj</a:t>
                      </a: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41434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combinaciones vocálicas</a:t>
            </a:r>
          </a:p>
          <a:p>
            <a:pPr algn="ctr">
              <a:buNone/>
            </a:pPr>
            <a:endParaRPr lang="it-IT" sz="320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A, E, O</a:t>
            </a:r>
          </a:p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fuertes</a:t>
            </a:r>
          </a:p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I, U</a:t>
            </a:r>
          </a:p>
          <a:p>
            <a:pPr algn="ctr">
              <a:buNone/>
            </a:pPr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débiles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6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643050"/>
            <a:ext cx="7772400" cy="459426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combinaciones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DIPTONGOS: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unión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fuerte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débil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diptongo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pertenece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 una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única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sílaba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y la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palabra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sigue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reglas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acentuación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generales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cantáis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coméis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adiós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vais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veis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dios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3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643050"/>
            <a:ext cx="7906072" cy="430623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combinaciones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contigüidad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fuerte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débil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hiato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: cada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pertenece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sílabas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diferentes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82930" indent="-514350" algn="ctr">
              <a:buNone/>
            </a:pP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débil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acentúa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siempre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independientemanete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reglas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generales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sabía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corría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acentúo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vía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día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búho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39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latin typeface="Times New Roman" pitchFamily="18" charset="0"/>
                <a:cs typeface="Times New Roman" pitchFamily="18" charset="0"/>
              </a:rPr>
              <a:t>Reglas de acentuación</a:t>
            </a:r>
            <a:endParaRPr lang="it-IT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643050"/>
            <a:ext cx="7772400" cy="3500462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combinaciones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vocálicas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unión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vocales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débiles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como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los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diptongos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pertenecen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a una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única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sílaba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y la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palabra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sigue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reglas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generales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82930" indent="-514350" algn="ctr">
              <a:buNone/>
            </a:pP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 algn="ctr">
              <a:buNone/>
            </a:pP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distribuí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distribuimos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200" dirty="0" err="1" smtClean="0">
                <a:latin typeface="Times New Roman" pitchFamily="18" charset="0"/>
                <a:cs typeface="Times New Roman" pitchFamily="18" charset="0"/>
              </a:rPr>
              <a:t>cuídate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92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417</TotalTime>
  <Words>577</Words>
  <Application>Microsoft Macintosh PowerPoint</Application>
  <PresentationFormat>Presentazione su schermo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Metro</vt:lpstr>
      <vt:lpstr>Reglas de acentuación</vt:lpstr>
      <vt:lpstr>Reglas de acentuación</vt:lpstr>
      <vt:lpstr>Reglas de acentuación</vt:lpstr>
      <vt:lpstr>Reglas de acentuación</vt:lpstr>
      <vt:lpstr>Reglas de acentuación</vt:lpstr>
      <vt:lpstr>Reglas de acentuación</vt:lpstr>
      <vt:lpstr>Reglas de acentuación</vt:lpstr>
      <vt:lpstr>Reglas de acentuación</vt:lpstr>
      <vt:lpstr>Reglas de acentuación</vt:lpstr>
      <vt:lpstr>Reglas de acentuación</vt:lpstr>
      <vt:lpstr>Desdémona se hace la ofendida, llora, patalea, pero no le pregunta a Otelo por qué está celoso. Se me dirá que para permitirle a Shakespeare los cinco actos de una tragedia. No voy a examinar un argumento tan pueril. La razón de la extraña conducta de Desdémona es otra. Se siente halagada por los celos de su marido y de algún modo se los estimula. Sabiéndose inocente, está segura de que no le va a pasar nada malo. Toda mujer, aUn la más fiel, aspira a excitar los celos del hombre que ama: esa es, la señal del propio valor. El hombre, pues, tiene que mostrarse discretamente celoso, pero sin caer en la trampa en la que cae Otelo.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Conservación de los recuerdos</dc:title>
  <dc:creator>betina</dc:creator>
  <cp:lastModifiedBy>Betina</cp:lastModifiedBy>
  <cp:revision>27</cp:revision>
  <dcterms:created xsi:type="dcterms:W3CDTF">2011-06-21T09:03:12Z</dcterms:created>
  <dcterms:modified xsi:type="dcterms:W3CDTF">2017-01-10T07:04:29Z</dcterms:modified>
</cp:coreProperties>
</file>