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69" r:id="rId3"/>
    <p:sldId id="268" r:id="rId4"/>
    <p:sldId id="267" r:id="rId5"/>
    <p:sldId id="265" r:id="rId6"/>
    <p:sldId id="266" r:id="rId7"/>
    <p:sldId id="272" r:id="rId8"/>
    <p:sldId id="256" r:id="rId9"/>
    <p:sldId id="257" r:id="rId10"/>
    <p:sldId id="260" r:id="rId11"/>
    <p:sldId id="273" r:id="rId12"/>
    <p:sldId id="258" r:id="rId13"/>
    <p:sldId id="274" r:id="rId14"/>
    <p:sldId id="275" r:id="rId15"/>
    <p:sldId id="276" r:id="rId16"/>
    <p:sldId id="277" r:id="rId17"/>
    <p:sldId id="278" r:id="rId18"/>
    <p:sldId id="279" r:id="rId19"/>
    <p:sldId id="280" r:id="rId20"/>
    <p:sldId id="281" r:id="rId21"/>
    <p:sldId id="282" r:id="rId22"/>
    <p:sldId id="283" r:id="rId23"/>
    <p:sldId id="284"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167" autoAdjust="0"/>
  </p:normalViewPr>
  <p:slideViewPr>
    <p:cSldViewPr>
      <p:cViewPr varScale="1">
        <p:scale>
          <a:sx n="101" d="100"/>
          <a:sy n="101" d="100"/>
        </p:scale>
        <p:origin x="-22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8" name="Segnaposto data 27"/>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17" name="Segnaposto piè di pagina 16"/>
          <p:cNvSpPr>
            <a:spLocks noGrp="1"/>
          </p:cNvSpPr>
          <p:nvPr>
            <p:ph type="ftr" sz="quarter" idx="11"/>
          </p:nvPr>
        </p:nvSpPr>
        <p:spPr/>
        <p:txBody>
          <a:bodyPr/>
          <a:lstStyle>
            <a:extLst/>
          </a:lstStyle>
          <a:p>
            <a:endParaRPr lang="it-IT"/>
          </a:p>
        </p:txBody>
      </p:sp>
      <p:sp>
        <p:nvSpPr>
          <p:cNvPr id="29" name="Segnaposto numero diapositiva 28"/>
          <p:cNvSpPr>
            <a:spLocks noGrp="1"/>
          </p:cNvSpPr>
          <p:nvPr>
            <p:ph type="sldNum" sz="quarter" idx="12"/>
          </p:nvPr>
        </p:nvSpPr>
        <p:spPr/>
        <p:txBody>
          <a:bodyPr/>
          <a:lstStyle>
            <a:extLst/>
          </a:lstStyle>
          <a:p>
            <a:fld id="{8C632811-4235-496B-B04B-E198396D73CB}" type="slidenum">
              <a:rPr lang="it-IT" smtClean="0"/>
              <a:pPr/>
              <a:t>‹n.›</a:t>
            </a:fld>
            <a:endParaRPr lang="it-IT"/>
          </a:p>
        </p:txBody>
      </p:sp>
      <p:sp>
        <p:nvSpPr>
          <p:cNvPr id="32" name="Rettangolo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ttangolo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ttangolo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ttangolo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ttangolo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olo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56" name="Rettangolo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ttangolo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ttangolo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ttangolo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8C632811-4235-496B-B04B-E198396D73CB}"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981200" cy="5851525"/>
          </a:xfrm>
        </p:spPr>
        <p:txBody>
          <a:bodyPr vert="eaVert" anchor="ct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609600" y="274639"/>
            <a:ext cx="58674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8C632811-4235-496B-B04B-E198396D73CB}"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8C632811-4235-496B-B04B-E198396D73CB}"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4" name="Figura a mano libera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igura a mano libera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igura a mano libera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igura a mano libera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igura a mano libera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igura a mano libera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igura a mano libera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igura a mano libera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igura a mano libera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igura a mano libera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igura a mano libera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igura a mano libera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igura a mano libera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igura a mano libera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igura a mano libera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Segnaposto testo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8C632811-4235-496B-B04B-E198396D73CB}" type="slidenum">
              <a:rPr lang="it-IT" smtClean="0"/>
              <a:pPr/>
              <a:t>‹n.›</a:t>
            </a:fld>
            <a:endParaRPr lang="it-IT"/>
          </a:p>
        </p:txBody>
      </p:sp>
      <p:sp>
        <p:nvSpPr>
          <p:cNvPr id="7" name="Rettangolo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it-IT" smtClean="0"/>
              <a:t>Fare clic per modificare lo stile del titolo</a:t>
            </a:r>
            <a:endParaRPr kumimoji="0" lang="en-US"/>
          </a:p>
        </p:txBody>
      </p:sp>
      <p:sp>
        <p:nvSpPr>
          <p:cNvPr id="8" name="Rettangolo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ttangolo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ttangolo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tangolo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512064"/>
            <a:ext cx="8229600" cy="9144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8C632811-4235-496B-B04B-E198396D73CB}"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5" name="Rettangolo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504824" y="512064"/>
            <a:ext cx="7772400" cy="914400"/>
          </a:xfrm>
        </p:spPr>
        <p:txBody>
          <a:bodyPr anchor="t"/>
          <a:lstStyle>
            <a:lvl1pPr>
              <a:defRPr sz="400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8C632811-4235-496B-B04B-E198396D73CB}" type="slidenum">
              <a:rPr lang="it-IT" smtClean="0"/>
              <a:pPr/>
              <a:t>‹n.›</a:t>
            </a:fld>
            <a:endParaRPr lang="it-IT"/>
          </a:p>
        </p:txBody>
      </p:sp>
      <p:sp>
        <p:nvSpPr>
          <p:cNvPr id="16" name="Rettangolo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ttangolo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ttangolo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ttangolo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ttangolo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ttangolo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ttangolo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ttangolo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ttangolo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914400" y="512064"/>
            <a:ext cx="7772400" cy="914400"/>
          </a:xfrm>
        </p:spPr>
        <p:txBody>
          <a:bodyPr/>
          <a:lstStyle>
            <a:lvl1pPr>
              <a:defRPr sz="4000" cap="none" baseline="0"/>
            </a:lvl1pPr>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8C632811-4235-496B-B04B-E198396D73CB}"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8C632811-4235-496B-B04B-E198396D73CB}"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273050"/>
            <a:ext cx="8229600" cy="1162050"/>
          </a:xfrm>
        </p:spPr>
        <p:txBody>
          <a:bodyPr anchor="ctr"/>
          <a:lstStyle>
            <a:lvl1pPr algn="l">
              <a:buNone/>
              <a:defRPr sz="3600" b="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4BF9A03F-581D-4690-88AF-AF6A42D7C5E0}" type="datetimeFigureOut">
              <a:rPr lang="it-IT" smtClean="0"/>
              <a:pPr/>
              <a:t>01/12/15</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8C632811-4235-496B-B04B-E198396D73CB}"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8" name="Rettangolo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Connettore 1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uppo 9"/>
          <p:cNvGrpSpPr/>
          <p:nvPr/>
        </p:nvGrpSpPr>
        <p:grpSpPr>
          <a:xfrm rot="5400000">
            <a:off x="8514581" y="1219200"/>
            <a:ext cx="132763" cy="128466"/>
            <a:chOff x="6668087" y="1297746"/>
            <a:chExt cx="161840" cy="156602"/>
          </a:xfrm>
        </p:grpSpPr>
        <p:cxnSp>
          <p:nvCxnSpPr>
            <p:cNvPr id="15" name="Connettore 1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Connettore 1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Connettore 1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olo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it-IT" smtClean="0"/>
              <a:t>Fare clic sull'icona per inserire un'immagine</a:t>
            </a:r>
            <a:endParaRPr kumimoji="0" lang="en-US"/>
          </a:p>
        </p:txBody>
      </p:sp>
      <p:sp>
        <p:nvSpPr>
          <p:cNvPr id="4" name="Segnaposto testo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grpSp>
        <p:nvGrpSpPr>
          <p:cNvPr id="14" name="Gruppo 13"/>
          <p:cNvGrpSpPr/>
          <p:nvPr/>
        </p:nvGrpSpPr>
        <p:grpSpPr>
          <a:xfrm rot="5400000">
            <a:off x="8666981" y="1371600"/>
            <a:ext cx="132763" cy="128466"/>
            <a:chOff x="6668087" y="1297746"/>
            <a:chExt cx="161840" cy="156602"/>
          </a:xfrm>
        </p:grpSpPr>
        <p:cxnSp>
          <p:nvCxnSpPr>
            <p:cNvPr id="11" name="Connettore 1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Connettore 1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Connettore 1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uppo 17"/>
          <p:cNvGrpSpPr/>
          <p:nvPr/>
        </p:nvGrpSpPr>
        <p:grpSpPr>
          <a:xfrm rot="5400000">
            <a:off x="8320088" y="1474763"/>
            <a:ext cx="132763" cy="128466"/>
            <a:chOff x="6668087" y="1297746"/>
            <a:chExt cx="161840" cy="156602"/>
          </a:xfrm>
        </p:grpSpPr>
        <p:cxnSp>
          <p:nvCxnSpPr>
            <p:cNvPr id="19" name="Connettore 1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Connettore 1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Connettore 1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Segnaposto data 4"/>
          <p:cNvSpPr>
            <a:spLocks noGrp="1"/>
          </p:cNvSpPr>
          <p:nvPr>
            <p:ph type="dt" sz="half" idx="10"/>
          </p:nvPr>
        </p:nvSpPr>
        <p:spPr>
          <a:xfrm>
            <a:off x="6477000" y="55499"/>
            <a:ext cx="2133600" cy="365125"/>
          </a:xfrm>
        </p:spPr>
        <p:txBody>
          <a:bodyPr/>
          <a:lstStyle>
            <a:extLst/>
          </a:lstStyle>
          <a:p>
            <a:fld id="{4BF9A03F-581D-4690-88AF-AF6A42D7C5E0}" type="datetimeFigureOut">
              <a:rPr lang="it-IT" smtClean="0"/>
              <a:pPr/>
              <a:t>01/12/15</a:t>
            </a:fld>
            <a:endParaRPr lang="it-IT"/>
          </a:p>
        </p:txBody>
      </p:sp>
      <p:sp>
        <p:nvSpPr>
          <p:cNvPr id="6" name="Segnaposto piè di pagina 5"/>
          <p:cNvSpPr>
            <a:spLocks noGrp="1"/>
          </p:cNvSpPr>
          <p:nvPr>
            <p:ph type="ftr" sz="quarter" idx="11"/>
          </p:nvPr>
        </p:nvSpPr>
        <p:spPr>
          <a:xfrm>
            <a:off x="914400" y="55499"/>
            <a:ext cx="5562600" cy="365125"/>
          </a:xfrm>
        </p:spPr>
        <p:txBody>
          <a:bodyPr/>
          <a:lstStyle>
            <a:extLst/>
          </a:lstStyle>
          <a:p>
            <a:endParaRPr lang="it-IT"/>
          </a:p>
        </p:txBody>
      </p:sp>
      <p:sp>
        <p:nvSpPr>
          <p:cNvPr id="7" name="Segnaposto numero diapositiva 6"/>
          <p:cNvSpPr>
            <a:spLocks noGrp="1"/>
          </p:cNvSpPr>
          <p:nvPr>
            <p:ph type="sldNum" sz="quarter" idx="12"/>
          </p:nvPr>
        </p:nvSpPr>
        <p:spPr>
          <a:xfrm>
            <a:off x="8610600" y="55499"/>
            <a:ext cx="457200" cy="365125"/>
          </a:xfrm>
        </p:spPr>
        <p:txBody>
          <a:bodyPr/>
          <a:lstStyle>
            <a:extLst/>
          </a:lstStyle>
          <a:p>
            <a:fld id="{8C632811-4235-496B-B04B-E198396D73CB}"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ttangolo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ttangolo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ttangolo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ttangolo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ttangolo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ttangolo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ttangolo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ttangolo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ttangolo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Segnaposto titolo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4BF9A03F-581D-4690-88AF-AF6A42D7C5E0}" type="datetimeFigureOut">
              <a:rPr lang="it-IT" smtClean="0"/>
              <a:pPr/>
              <a:t>01/12/15</a:t>
            </a:fld>
            <a:endParaRPr lang="it-IT"/>
          </a:p>
        </p:txBody>
      </p:sp>
      <p:sp>
        <p:nvSpPr>
          <p:cNvPr id="3" name="Segnaposto piè di pagina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it-IT"/>
          </a:p>
        </p:txBody>
      </p:sp>
      <p:sp>
        <p:nvSpPr>
          <p:cNvPr id="23" name="Segnaposto numero diapositiva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C632811-4235-496B-B04B-E198396D73CB}"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3429000"/>
            <a:ext cx="7772400" cy="2889504"/>
          </a:xfrm>
        </p:spPr>
        <p:txBody>
          <a:bodyPr/>
          <a:lstStyle/>
          <a:p>
            <a:r>
              <a:rPr lang="it-IT" smtClean="0"/>
              <a:t>Novela que cambia género</a:t>
            </a:r>
            <a:br>
              <a:rPr lang="it-IT" smtClean="0"/>
            </a:br>
            <a:r>
              <a:rPr lang="it-IT" smtClean="0"/>
              <a:t/>
            </a:r>
            <a:br>
              <a:rPr lang="it-IT" smtClean="0"/>
            </a:br>
            <a:r>
              <a:rPr lang="es-MX" smtClean="0"/>
              <a:t> Enrique Anderson-Imbert (Argentina)</a:t>
            </a:r>
            <a:r>
              <a:rPr lang="it-IT" smtClean="0"/>
              <a:t/>
            </a:r>
            <a:br>
              <a:rPr lang="it-IT" smtClean="0"/>
            </a:br>
            <a:endParaRPr lang="it-IT"/>
          </a:p>
        </p:txBody>
      </p:sp>
      <p:sp>
        <p:nvSpPr>
          <p:cNvPr id="3" name="Sottotitolo 2"/>
          <p:cNvSpPr>
            <a:spLocks noGrp="1"/>
          </p:cNvSpPr>
          <p:nvPr>
            <p:ph type="subTitle" idx="1"/>
          </p:nvPr>
        </p:nvSpPr>
        <p:spPr>
          <a:xfrm>
            <a:off x="914400" y="1285860"/>
            <a:ext cx="7772400" cy="714380"/>
          </a:xfrm>
        </p:spPr>
        <p:txBody>
          <a:bodyPr>
            <a:normAutofit/>
          </a:bodyPr>
          <a:lstStyle/>
          <a:p>
            <a:r>
              <a:rPr lang="it-IT" smtClean="0"/>
              <a:t>POR Y PARA</a:t>
            </a:r>
          </a:p>
          <a:p>
            <a:r>
              <a:rPr lang="it-IT" smtClean="0"/>
              <a:t>pluscuamperfecto</a:t>
            </a:r>
            <a:endParaRPr lang="it-IT"/>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para</a:t>
            </a:r>
            <a:endParaRPr lang="it-IT"/>
          </a:p>
        </p:txBody>
      </p:sp>
      <p:sp>
        <p:nvSpPr>
          <p:cNvPr id="3" name="Segnaposto contenuto 2"/>
          <p:cNvSpPr>
            <a:spLocks noGrp="1"/>
          </p:cNvSpPr>
          <p:nvPr>
            <p:ph idx="1"/>
          </p:nvPr>
        </p:nvSpPr>
        <p:spPr>
          <a:xfrm>
            <a:off x="914400" y="1857364"/>
            <a:ext cx="7772400" cy="3357586"/>
          </a:xfrm>
        </p:spPr>
        <p:txBody>
          <a:bodyPr>
            <a:normAutofit lnSpcReduction="10000"/>
          </a:bodyPr>
          <a:lstStyle/>
          <a:p>
            <a:pPr algn="ctr"/>
            <a:r>
              <a:rPr lang="es-MX" sz="3200" smtClean="0"/>
              <a:t>Meta</a:t>
            </a:r>
          </a:p>
          <a:p>
            <a:pPr algn="ctr"/>
            <a:r>
              <a:rPr lang="es-MX" sz="3200" smtClean="0"/>
              <a:t>Destino</a:t>
            </a:r>
          </a:p>
          <a:p>
            <a:pPr algn="ctr"/>
            <a:r>
              <a:rPr lang="es-MX" sz="3200" smtClean="0"/>
              <a:t>Uso que conviene a cada cosa </a:t>
            </a:r>
          </a:p>
          <a:p>
            <a:pPr algn="ctr"/>
            <a:r>
              <a:rPr lang="es-MX" sz="3200" smtClean="0"/>
              <a:t>Conveniencia de una cosa a otra</a:t>
            </a:r>
          </a:p>
          <a:p>
            <a:pPr>
              <a:buNone/>
            </a:pPr>
            <a:endParaRPr lang="es-MX" i="1" smtClean="0"/>
          </a:p>
          <a:p>
            <a:pPr>
              <a:buNone/>
            </a:pPr>
            <a:r>
              <a:rPr lang="es-MX" i="1" smtClean="0"/>
              <a:t>	</a:t>
            </a:r>
            <a:endParaRPr lang="it-IT"/>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512064"/>
            <a:ext cx="7772400" cy="1345300"/>
          </a:xfrm>
        </p:spPr>
        <p:txBody>
          <a:bodyPr/>
          <a:lstStyle/>
          <a:p>
            <a:r>
              <a:rPr lang="es-MX" sz="3200" smtClean="0"/>
              <a:t>PARA</a:t>
            </a:r>
            <a:r>
              <a:rPr lang="es-MX" sz="2400" smtClean="0"/>
              <a:t/>
            </a:r>
            <a:br>
              <a:rPr lang="es-MX" sz="2400" smtClean="0"/>
            </a:br>
            <a:r>
              <a:rPr lang="es-MX" sz="2400" smtClean="0"/>
              <a:t>Meta, destino, uso que conviene a cada cosa, conveniencia de una cosa a otra: </a:t>
            </a:r>
            <a:r>
              <a:rPr lang="es-MX" smtClean="0"/>
              <a:t/>
            </a:r>
            <a:br>
              <a:rPr lang="es-MX" smtClean="0"/>
            </a:br>
            <a:endParaRPr lang="it-IT"/>
          </a:p>
        </p:txBody>
      </p:sp>
      <p:sp>
        <p:nvSpPr>
          <p:cNvPr id="3" name="Segnaposto contenuto 2"/>
          <p:cNvSpPr>
            <a:spLocks noGrp="1"/>
          </p:cNvSpPr>
          <p:nvPr>
            <p:ph idx="1"/>
          </p:nvPr>
        </p:nvSpPr>
        <p:spPr>
          <a:xfrm>
            <a:off x="914400" y="2071678"/>
            <a:ext cx="7772400" cy="4283882"/>
          </a:xfrm>
        </p:spPr>
        <p:txBody>
          <a:bodyPr>
            <a:normAutofit lnSpcReduction="10000"/>
          </a:bodyPr>
          <a:lstStyle/>
          <a:p>
            <a:r>
              <a:rPr lang="es-MX" sz="3200" i="1" smtClean="0"/>
              <a:t>Esta máquina es para pulir el mármol</a:t>
            </a:r>
            <a:endParaRPr lang="es-MX" sz="3200" smtClean="0"/>
          </a:p>
          <a:p>
            <a:r>
              <a:rPr lang="es-MX" sz="3200" smtClean="0"/>
              <a:t> </a:t>
            </a:r>
            <a:r>
              <a:rPr lang="es-MX" sz="3200" i="1" smtClean="0"/>
              <a:t>Este armario es sólo para ropa, no para zapatos</a:t>
            </a:r>
          </a:p>
          <a:p>
            <a:r>
              <a:rPr lang="es-MX" sz="3200" i="1" smtClean="0"/>
              <a:t>Juguetes para niños</a:t>
            </a:r>
            <a:r>
              <a:rPr lang="es-MX" sz="3200" smtClean="0"/>
              <a:t>; </a:t>
            </a:r>
            <a:r>
              <a:rPr lang="es-MX" sz="3200" i="1" smtClean="0"/>
              <a:t>Ropa para jóvenes</a:t>
            </a:r>
            <a:r>
              <a:rPr lang="es-MX" sz="3200" smtClean="0"/>
              <a:t>; </a:t>
            </a:r>
          </a:p>
          <a:p>
            <a:r>
              <a:rPr lang="es-MX" sz="3200" i="1" smtClean="0"/>
              <a:t>Este bolso es un regalo para mi madre</a:t>
            </a:r>
          </a:p>
          <a:p>
            <a:r>
              <a:rPr lang="es-MX" sz="3200" i="1" smtClean="0"/>
              <a:t>Fumar no es bueno para la salud</a:t>
            </a:r>
          </a:p>
          <a:p>
            <a:r>
              <a:rPr lang="es-MX" sz="3200" i="1" smtClean="0"/>
              <a:t> Necesito unas pastillas para el dolor de cabeza</a:t>
            </a:r>
            <a:endParaRPr lang="it-IT" sz="3200" smtClean="0"/>
          </a:p>
          <a:p>
            <a:pPr>
              <a:buNone/>
            </a:pPr>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r>
              <a:rPr lang="es-MX" sz="3200" u="sng" smtClean="0"/>
              <a:t>Causa</a:t>
            </a:r>
            <a:r>
              <a:rPr lang="es-MX" sz="3200" smtClean="0"/>
              <a:t> (debido a, a causa de)</a:t>
            </a:r>
            <a:endParaRPr lang="it-IT" sz="3200" smtClean="0"/>
          </a:p>
          <a:p>
            <a:endParaRPr lang="es-MX" sz="3200" i="1" smtClean="0"/>
          </a:p>
          <a:p>
            <a:pPr>
              <a:buNone/>
            </a:pPr>
            <a:r>
              <a:rPr lang="es-MX" sz="3200" i="1" smtClean="0"/>
              <a:t>	Está débil por no comer.</a:t>
            </a:r>
            <a:endParaRPr lang="es-MX" sz="3200" smtClean="0"/>
          </a:p>
          <a:p>
            <a:pPr>
              <a:buNone/>
            </a:pPr>
            <a:r>
              <a:rPr lang="es-MX" sz="3200" i="1" smtClean="0"/>
              <a:t>	</a:t>
            </a:r>
          </a:p>
          <a:p>
            <a:pPr>
              <a:buNone/>
            </a:pPr>
            <a:r>
              <a:rPr lang="es-MX" sz="3200" i="1" smtClean="0"/>
              <a:t>	Llegamos tarde por las aglomeraciones del tráfico.</a:t>
            </a:r>
          </a:p>
          <a:p>
            <a:pPr>
              <a:buNone/>
            </a:pPr>
            <a:r>
              <a:rPr lang="es-MX" sz="3200" i="1" smtClean="0"/>
              <a:t>	</a:t>
            </a:r>
            <a:endParaRPr lang="it-IT" sz="3200" smtClean="0"/>
          </a:p>
          <a:p>
            <a:endParaRPr lang="it-IT"/>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para</a:t>
            </a:r>
            <a:endParaRPr lang="it-IT"/>
          </a:p>
        </p:txBody>
      </p:sp>
      <p:sp>
        <p:nvSpPr>
          <p:cNvPr id="3" name="Segnaposto contenuto 2"/>
          <p:cNvSpPr>
            <a:spLocks noGrp="1"/>
          </p:cNvSpPr>
          <p:nvPr>
            <p:ph idx="1"/>
          </p:nvPr>
        </p:nvSpPr>
        <p:spPr/>
        <p:txBody>
          <a:bodyPr/>
          <a:lstStyle/>
          <a:p>
            <a:pPr lvl="0"/>
            <a:r>
              <a:rPr lang="es-MX" u="sng" smtClean="0"/>
              <a:t>Valor espacial</a:t>
            </a:r>
            <a:r>
              <a:rPr lang="es-MX" smtClean="0"/>
              <a:t>: </a:t>
            </a:r>
            <a:endParaRPr lang="it-IT" smtClean="0"/>
          </a:p>
          <a:p>
            <a:pPr>
              <a:buNone/>
            </a:pPr>
            <a:r>
              <a:rPr lang="es-MX" smtClean="0"/>
              <a:t>	DIRECCIÓN (a, hacia)</a:t>
            </a:r>
          </a:p>
          <a:p>
            <a:pPr>
              <a:buNone/>
            </a:pPr>
            <a:r>
              <a:rPr lang="es-MX" i="1" smtClean="0"/>
              <a:t>	</a:t>
            </a:r>
          </a:p>
          <a:p>
            <a:pPr>
              <a:buNone/>
            </a:pPr>
            <a:r>
              <a:rPr lang="es-MX" i="1" smtClean="0"/>
              <a:t>	El tren sale para Madrid a la 18.00</a:t>
            </a:r>
            <a:r>
              <a:rPr lang="es-MX" smtClean="0"/>
              <a:t>; </a:t>
            </a:r>
            <a:r>
              <a:rPr lang="es-MX" i="1" smtClean="0"/>
              <a:t>Saldremos para Londres mañana</a:t>
            </a:r>
            <a:r>
              <a:rPr lang="es-MX" smtClean="0"/>
              <a:t>; </a:t>
            </a:r>
            <a:r>
              <a:rPr lang="es-MX" i="1" smtClean="0"/>
              <a:t>¿Va Usted para Zaragoza?</a:t>
            </a:r>
            <a:endParaRPr lang="it-IT"/>
          </a:p>
        </p:txBody>
      </p:sp>
    </p:spTree>
    <p:extLst>
      <p:ext uri="{BB962C8B-B14F-4D97-AF65-F5344CB8AC3E}">
        <p14:creationId xmlns:p14="http://schemas.microsoft.com/office/powerpoint/2010/main" val="554998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normAutofit/>
          </a:bodyPr>
          <a:lstStyle/>
          <a:p>
            <a:r>
              <a:rPr lang="es-MX" sz="2800" u="sng" smtClean="0"/>
              <a:t>Valor espacial</a:t>
            </a:r>
            <a:r>
              <a:rPr lang="es-MX" sz="2800" smtClean="0"/>
              <a:t> : </a:t>
            </a:r>
            <a:endParaRPr lang="it-IT" sz="2800" smtClean="0"/>
          </a:p>
          <a:p>
            <a:pPr>
              <a:buNone/>
            </a:pPr>
            <a:r>
              <a:rPr lang="es-MX" sz="3200" smtClean="0"/>
              <a:t>	ATRAVESAR: </a:t>
            </a:r>
            <a:r>
              <a:rPr lang="es-MX" sz="3200" i="1" smtClean="0"/>
              <a:t>Para ir a tu casa, voy por el parque</a:t>
            </a:r>
            <a:r>
              <a:rPr lang="es-MX" sz="3200" smtClean="0"/>
              <a:t>; </a:t>
            </a:r>
            <a:r>
              <a:rPr lang="es-MX" sz="3200" i="1" smtClean="0"/>
              <a:t>Tuvimos que entrar por la puerta trasera</a:t>
            </a:r>
            <a:endParaRPr lang="it-IT" sz="3200" smtClean="0"/>
          </a:p>
          <a:p>
            <a:pPr>
              <a:buNone/>
            </a:pPr>
            <a:r>
              <a:rPr lang="es-MX" sz="3200" smtClean="0"/>
              <a:t>	</a:t>
            </a:r>
            <a:endParaRPr lang="it-IT" sz="3200" smtClean="0"/>
          </a:p>
          <a:p>
            <a:pPr>
              <a:buNone/>
            </a:pPr>
            <a:r>
              <a:rPr lang="es-MX" sz="3200" smtClean="0"/>
              <a:t>	MOVIMIENTO INDISCRIMINADO: </a:t>
            </a:r>
            <a:r>
              <a:rPr lang="es-MX" sz="3200" i="1" smtClean="0"/>
              <a:t>Camina por la playa</a:t>
            </a:r>
            <a:r>
              <a:rPr lang="es-MX" sz="3200" smtClean="0"/>
              <a:t>; </a:t>
            </a:r>
            <a:r>
              <a:rPr lang="es-MX" sz="3200" i="1" smtClean="0"/>
              <a:t>Ha viajado por toda Europa; Los papeles están sueltos por el piso</a:t>
            </a:r>
            <a:endParaRPr lang="it-IT" sz="3200" smtClean="0"/>
          </a:p>
          <a:p>
            <a:endParaRPr lang="it-IT"/>
          </a:p>
        </p:txBody>
      </p:sp>
    </p:spTree>
    <p:extLst>
      <p:ext uri="{BB962C8B-B14F-4D97-AF65-F5344CB8AC3E}">
        <p14:creationId xmlns:p14="http://schemas.microsoft.com/office/powerpoint/2010/main" val="2353847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para</a:t>
            </a:r>
            <a:endParaRPr lang="it-IT"/>
          </a:p>
        </p:txBody>
      </p:sp>
      <p:sp>
        <p:nvSpPr>
          <p:cNvPr id="3" name="Segnaposto contenuto 2"/>
          <p:cNvSpPr>
            <a:spLocks noGrp="1"/>
          </p:cNvSpPr>
          <p:nvPr>
            <p:ph idx="1"/>
          </p:nvPr>
        </p:nvSpPr>
        <p:spPr/>
        <p:txBody>
          <a:bodyPr/>
          <a:lstStyle/>
          <a:p>
            <a:pPr lvl="0"/>
            <a:r>
              <a:rPr lang="es-MX" u="sng" smtClean="0"/>
              <a:t>Valor temporal</a:t>
            </a:r>
            <a:endParaRPr lang="it-IT" u="sng" smtClean="0"/>
          </a:p>
          <a:p>
            <a:pPr>
              <a:buNone/>
            </a:pPr>
            <a:r>
              <a:rPr lang="es-MX" smtClean="0"/>
              <a:t>	PLAZO EN QUE SE CUMPLE UNA ACCIÓN: </a:t>
            </a:r>
          </a:p>
          <a:p>
            <a:pPr>
              <a:buNone/>
            </a:pPr>
            <a:r>
              <a:rPr lang="es-MX" i="1" smtClean="0"/>
              <a:t>	</a:t>
            </a:r>
          </a:p>
          <a:p>
            <a:pPr>
              <a:buNone/>
            </a:pPr>
            <a:r>
              <a:rPr lang="es-MX" i="1" smtClean="0"/>
              <a:t>	Tienes que hacerlo para el lunes</a:t>
            </a:r>
            <a:r>
              <a:rPr lang="es-MX" smtClean="0"/>
              <a:t>; </a:t>
            </a:r>
            <a:r>
              <a:rPr lang="es-MX" i="1" smtClean="0"/>
              <a:t>El trabajo estará terminado para pasado mañana; Necesito el coche para las cinco</a:t>
            </a:r>
            <a:endParaRPr lang="it-IT" smtClean="0"/>
          </a:p>
          <a:p>
            <a:endParaRPr lang="it-IT"/>
          </a:p>
        </p:txBody>
      </p:sp>
    </p:spTree>
    <p:extLst>
      <p:ext uri="{BB962C8B-B14F-4D97-AF65-F5344CB8AC3E}">
        <p14:creationId xmlns:p14="http://schemas.microsoft.com/office/powerpoint/2010/main" val="2300034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r>
              <a:rPr lang="es-MX" sz="2800" u="sng" smtClean="0"/>
              <a:t>Valor temporal</a:t>
            </a:r>
            <a:r>
              <a:rPr lang="es-MX" sz="2800" smtClean="0"/>
              <a:t>: </a:t>
            </a:r>
            <a:endParaRPr lang="it-IT" sz="2800" smtClean="0"/>
          </a:p>
          <a:p>
            <a:pPr>
              <a:buNone/>
            </a:pPr>
            <a:r>
              <a:rPr lang="es-MX" sz="3200" smtClean="0"/>
              <a:t>	TIEMPO DURANTE EL CUAL SE REALIZA UNA ACCIÓN: </a:t>
            </a:r>
          </a:p>
          <a:p>
            <a:pPr>
              <a:buNone/>
            </a:pPr>
            <a:r>
              <a:rPr lang="es-MX" sz="3200" i="1" smtClean="0"/>
              <a:t>	</a:t>
            </a:r>
          </a:p>
          <a:p>
            <a:pPr>
              <a:buNone/>
            </a:pPr>
            <a:r>
              <a:rPr lang="es-MX" sz="3200" i="1" smtClean="0"/>
              <a:t>	Estudio por la tarde</a:t>
            </a:r>
            <a:r>
              <a:rPr lang="es-MX" sz="3200" smtClean="0"/>
              <a:t>; </a:t>
            </a:r>
            <a:r>
              <a:rPr lang="es-MX" sz="3200" i="1" smtClean="0"/>
              <a:t>Te veré mañana por la mañana; Estaré fuera del país por dos meses</a:t>
            </a:r>
            <a:endParaRPr lang="it-IT" sz="3200" smtClean="0"/>
          </a:p>
          <a:p>
            <a:endParaRPr lang="it-IT" smtClean="0"/>
          </a:p>
          <a:p>
            <a:endParaRPr lang="it-IT"/>
          </a:p>
        </p:txBody>
      </p:sp>
    </p:spTree>
    <p:extLst>
      <p:ext uri="{BB962C8B-B14F-4D97-AF65-F5344CB8AC3E}">
        <p14:creationId xmlns:p14="http://schemas.microsoft.com/office/powerpoint/2010/main" val="2672682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pPr marL="411480" lvl="1" indent="-342900">
              <a:spcBef>
                <a:spcPts val="700"/>
              </a:spcBef>
              <a:buClr>
                <a:schemeClr val="tx2"/>
              </a:buClr>
              <a:buSzPct val="95000"/>
              <a:buFont typeface="Wingdings"/>
              <a:buChar char=""/>
            </a:pPr>
            <a:r>
              <a:rPr lang="es-MX" sz="2800" u="sng" smtClean="0"/>
              <a:t>Medio</a:t>
            </a:r>
            <a:r>
              <a:rPr lang="es-MX" sz="2800" smtClean="0"/>
              <a:t>: </a:t>
            </a:r>
          </a:p>
          <a:p>
            <a:pPr marL="411480" lvl="1" indent="-342900">
              <a:spcBef>
                <a:spcPts val="700"/>
              </a:spcBef>
              <a:buClr>
                <a:schemeClr val="tx2"/>
              </a:buClr>
              <a:buSzPct val="95000"/>
              <a:buNone/>
            </a:pPr>
            <a:r>
              <a:rPr lang="es-MX" sz="2800" i="1" smtClean="0"/>
              <a:t>	</a:t>
            </a:r>
          </a:p>
          <a:p>
            <a:pPr marL="411480" lvl="1" indent="-342900">
              <a:spcBef>
                <a:spcPts val="700"/>
              </a:spcBef>
              <a:buClr>
                <a:schemeClr val="tx2"/>
              </a:buClr>
              <a:buSzPct val="95000"/>
              <a:buNone/>
            </a:pPr>
            <a:r>
              <a:rPr lang="es-MX" sz="2800" i="1" smtClean="0"/>
              <a:t>	Te llamaré por teléfono</a:t>
            </a:r>
            <a:r>
              <a:rPr lang="es-MX" sz="2800" smtClean="0"/>
              <a:t> </a:t>
            </a:r>
          </a:p>
          <a:p>
            <a:pPr marL="411480" lvl="1" indent="-342900">
              <a:spcBef>
                <a:spcPts val="700"/>
              </a:spcBef>
              <a:buClr>
                <a:schemeClr val="tx2"/>
              </a:buClr>
              <a:buSzPct val="95000"/>
              <a:buNone/>
            </a:pPr>
            <a:r>
              <a:rPr lang="es-MX" sz="2800" i="1" smtClean="0"/>
              <a:t>	Envíalo por correo</a:t>
            </a:r>
            <a:r>
              <a:rPr lang="es-MX" sz="2800" smtClean="0"/>
              <a:t> </a:t>
            </a:r>
          </a:p>
          <a:p>
            <a:pPr marL="411480" lvl="1" indent="-342900">
              <a:spcBef>
                <a:spcPts val="700"/>
              </a:spcBef>
              <a:buClr>
                <a:schemeClr val="tx2"/>
              </a:buClr>
              <a:buSzPct val="95000"/>
              <a:buNone/>
            </a:pPr>
            <a:r>
              <a:rPr lang="es-MX" sz="2800" i="1" smtClean="0"/>
              <a:t>	Lo he oído por la radio</a:t>
            </a:r>
          </a:p>
          <a:p>
            <a:pPr marL="411480" lvl="1" indent="-342900">
              <a:spcBef>
                <a:spcPts val="700"/>
              </a:spcBef>
              <a:buClr>
                <a:schemeClr val="tx2"/>
              </a:buClr>
              <a:buSzPct val="95000"/>
              <a:buNone/>
            </a:pPr>
            <a:endParaRPr lang="es-MX" sz="2800" i="1" smtClean="0"/>
          </a:p>
          <a:p>
            <a:pPr marL="411480" lvl="1" indent="-342900">
              <a:spcBef>
                <a:spcPts val="700"/>
              </a:spcBef>
              <a:buClr>
                <a:schemeClr val="tx2"/>
              </a:buClr>
              <a:buSzPct val="95000"/>
            </a:pPr>
            <a:r>
              <a:rPr lang="es-MX" sz="2800" u="sng" smtClean="0"/>
              <a:t>Modo</a:t>
            </a:r>
            <a:r>
              <a:rPr lang="es-MX" sz="2800" smtClean="0"/>
              <a:t>: </a:t>
            </a:r>
          </a:p>
          <a:p>
            <a:pPr marL="411480" lvl="1" indent="-342900">
              <a:spcBef>
                <a:spcPts val="700"/>
              </a:spcBef>
              <a:buClr>
                <a:schemeClr val="tx2"/>
              </a:buClr>
              <a:buSzPct val="95000"/>
              <a:buNone/>
            </a:pPr>
            <a:r>
              <a:rPr lang="es-MX" sz="2800" i="1" smtClean="0"/>
              <a:t>	Tendrá que hacerlo por fuerza, aunque no le guste</a:t>
            </a:r>
            <a:endParaRPr lang="it-IT" sz="2800" smtClean="0"/>
          </a:p>
          <a:p>
            <a:pPr marL="411480" lvl="1" indent="-342900">
              <a:spcBef>
                <a:spcPts val="700"/>
              </a:spcBef>
              <a:buClr>
                <a:schemeClr val="tx2"/>
              </a:buClr>
              <a:buSzPct val="95000"/>
              <a:buNone/>
            </a:pPr>
            <a:endParaRPr lang="it-IT" sz="2800" smtClean="0"/>
          </a:p>
          <a:p>
            <a:endParaRPr lang="it-IT"/>
          </a:p>
        </p:txBody>
      </p:sp>
    </p:spTree>
    <p:extLst>
      <p:ext uri="{BB962C8B-B14F-4D97-AF65-F5344CB8AC3E}">
        <p14:creationId xmlns:p14="http://schemas.microsoft.com/office/powerpoint/2010/main" val="4197271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pPr marL="411480" lvl="1" indent="-342900">
              <a:spcBef>
                <a:spcPts val="700"/>
              </a:spcBef>
              <a:buClr>
                <a:schemeClr val="tx2"/>
              </a:buClr>
              <a:buSzPct val="95000"/>
              <a:buFont typeface="Wingdings"/>
              <a:buChar char=""/>
            </a:pPr>
            <a:r>
              <a:rPr lang="es-MX" sz="2800" smtClean="0"/>
              <a:t>Precio, cantidad, </a:t>
            </a:r>
            <a:r>
              <a:rPr lang="es-MX" sz="2800" u="sng" smtClean="0"/>
              <a:t>cambio</a:t>
            </a:r>
            <a:r>
              <a:rPr lang="es-MX" sz="2800" smtClean="0"/>
              <a:t>: </a:t>
            </a:r>
          </a:p>
          <a:p>
            <a:pPr marL="411480" lvl="1" indent="-342900">
              <a:spcBef>
                <a:spcPts val="700"/>
              </a:spcBef>
              <a:buClr>
                <a:schemeClr val="tx2"/>
              </a:buClr>
              <a:buSzPct val="95000"/>
              <a:buNone/>
            </a:pPr>
            <a:r>
              <a:rPr lang="es-MX" sz="2800" i="1" smtClean="0"/>
              <a:t>	Compré una casa por dosmil pesetas</a:t>
            </a:r>
          </a:p>
          <a:p>
            <a:pPr marL="411480" lvl="1" indent="-342900">
              <a:spcBef>
                <a:spcPts val="700"/>
              </a:spcBef>
              <a:buClr>
                <a:schemeClr val="tx2"/>
              </a:buClr>
              <a:buSzPct val="95000"/>
              <a:buNone/>
            </a:pPr>
            <a:r>
              <a:rPr lang="es-MX" sz="2800" i="1" smtClean="0"/>
              <a:t>	Cambio estos zapatos por otros número 35</a:t>
            </a:r>
          </a:p>
          <a:p>
            <a:pPr marL="411480" lvl="1" indent="-342900">
              <a:spcBef>
                <a:spcPts val="700"/>
              </a:spcBef>
              <a:buClr>
                <a:schemeClr val="tx2"/>
              </a:buClr>
              <a:buSzPct val="95000"/>
              <a:buNone/>
            </a:pPr>
            <a:endParaRPr lang="it-IT" sz="2800" smtClean="0"/>
          </a:p>
          <a:p>
            <a:r>
              <a:rPr lang="fr-FR" sz="2800" u="sng" smtClean="0"/>
              <a:t>En lugar de</a:t>
            </a:r>
            <a:r>
              <a:rPr lang="fr-FR" sz="2800" smtClean="0"/>
              <a:t> alguien, algo : </a:t>
            </a:r>
          </a:p>
          <a:p>
            <a:pPr>
              <a:buNone/>
            </a:pPr>
            <a:r>
              <a:rPr lang="fr-FR" sz="2800" i="1" smtClean="0"/>
              <a:t>	Hablaré yo por Juan</a:t>
            </a:r>
          </a:p>
          <a:p>
            <a:pPr>
              <a:buNone/>
            </a:pPr>
            <a:r>
              <a:rPr lang="fr-FR" sz="2800" i="1" smtClean="0"/>
              <a:t>	El profesor no viene hoy, yo les daré la clase por él </a:t>
            </a:r>
          </a:p>
          <a:p>
            <a:pPr>
              <a:buNone/>
            </a:pPr>
            <a:r>
              <a:rPr lang="fr-FR" sz="2800" i="1" smtClean="0"/>
              <a:t>	Puedo firmar este documento por su esposo</a:t>
            </a:r>
            <a:r>
              <a:rPr lang="fr-FR" sz="2800" smtClean="0"/>
              <a:t>.</a:t>
            </a:r>
            <a:endParaRPr lang="it-IT" sz="2800"/>
          </a:p>
        </p:txBody>
      </p:sp>
    </p:spTree>
    <p:extLst>
      <p:ext uri="{BB962C8B-B14F-4D97-AF65-F5344CB8AC3E}">
        <p14:creationId xmlns:p14="http://schemas.microsoft.com/office/powerpoint/2010/main" val="2160535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pPr marL="411480" lvl="1" indent="-342900">
              <a:spcBef>
                <a:spcPts val="700"/>
              </a:spcBef>
              <a:buClr>
                <a:schemeClr val="tx2"/>
              </a:buClr>
              <a:buSzPct val="95000"/>
              <a:buFont typeface="Wingdings"/>
              <a:buChar char=""/>
            </a:pPr>
            <a:r>
              <a:rPr lang="fr-FR" sz="2800" u="sng" smtClean="0"/>
              <a:t>En busca de</a:t>
            </a:r>
            <a:r>
              <a:rPr lang="fr-FR" sz="2800" smtClean="0"/>
              <a:t>, a comprar: </a:t>
            </a:r>
          </a:p>
          <a:p>
            <a:pPr marL="411480" lvl="1" indent="-342900">
              <a:spcBef>
                <a:spcPts val="700"/>
              </a:spcBef>
              <a:buClr>
                <a:schemeClr val="tx2"/>
              </a:buClr>
              <a:buSzPct val="95000"/>
              <a:buNone/>
            </a:pPr>
            <a:r>
              <a:rPr lang="fr-FR" sz="2800" i="1" smtClean="0"/>
              <a:t>	</a:t>
            </a:r>
          </a:p>
          <a:p>
            <a:pPr marL="411480" lvl="1" indent="-342900">
              <a:spcBef>
                <a:spcPts val="700"/>
              </a:spcBef>
              <a:buClr>
                <a:schemeClr val="tx2"/>
              </a:buClr>
              <a:buSzPct val="95000"/>
              <a:buNone/>
            </a:pPr>
            <a:r>
              <a:rPr lang="fr-FR" sz="2800" i="1" smtClean="0"/>
              <a:t>	Va por cigarrillos al estanco </a:t>
            </a:r>
          </a:p>
          <a:p>
            <a:pPr marL="411480" lvl="1" indent="-342900">
              <a:spcBef>
                <a:spcPts val="700"/>
              </a:spcBef>
              <a:buClr>
                <a:schemeClr val="tx2"/>
              </a:buClr>
              <a:buSzPct val="95000"/>
              <a:buNone/>
            </a:pPr>
            <a:r>
              <a:rPr lang="fr-FR" sz="2800" i="1" smtClean="0"/>
              <a:t>	Vete por una silla al salón</a:t>
            </a:r>
            <a:r>
              <a:rPr lang="fr-FR" sz="2800" smtClean="0"/>
              <a:t> </a:t>
            </a:r>
          </a:p>
          <a:p>
            <a:pPr marL="411480" lvl="1" indent="-342900">
              <a:spcBef>
                <a:spcPts val="700"/>
              </a:spcBef>
              <a:buClr>
                <a:schemeClr val="tx2"/>
              </a:buClr>
              <a:buSzPct val="95000"/>
              <a:buNone/>
            </a:pPr>
            <a:r>
              <a:rPr lang="fr-FR" sz="2800" i="1" smtClean="0"/>
              <a:t>	Iré por mi padre para que venga a cenar con nosotros</a:t>
            </a:r>
            <a:endParaRPr lang="it-IT" sz="2800" smtClean="0"/>
          </a:p>
          <a:p>
            <a:pPr>
              <a:buNone/>
            </a:pPr>
            <a:endParaRPr lang="it-IT"/>
          </a:p>
        </p:txBody>
      </p:sp>
    </p:spTree>
    <p:extLst>
      <p:ext uri="{BB962C8B-B14F-4D97-AF65-F5344CB8AC3E}">
        <p14:creationId xmlns:p14="http://schemas.microsoft.com/office/powerpoint/2010/main" val="4264426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785786" y="714356"/>
            <a:ext cx="7901014" cy="5286412"/>
          </a:xfrm>
        </p:spPr>
        <p:txBody>
          <a:bodyPr>
            <a:normAutofit fontScale="77500" lnSpcReduction="20000"/>
          </a:bodyPr>
          <a:lstStyle/>
          <a:p>
            <a:pPr>
              <a:buNone/>
            </a:pPr>
            <a:r>
              <a:rPr lang="es-MX" smtClean="0"/>
              <a:t>	Adrián Bennet sube al tren y cuando va a sentarse observa que se han olvidado sobre el asiento una novela de tapas amarillas. No tiene tiempo de examinarla porque en ese momento entra en el vagón un hombre de anteojos negros y boca avinagrada que acomoda la valija, se arrellana frente a Bennet y se queda inmóvil. Bennet, intimidado, no se atreve a dirigirle la palabra. El viaje es largo. Mira por la ventanilla, se aburre, intenta dormir pero no lo consigue y de pronto recuerda la novela que encontró en el asiento. Ya tiene con qué entretenerse. La examina. El título no le dice nada, el autor le es desconocido. La hojea a saltos. Parece ser una novela policial en la que cierto detective, sospechando que el viajante de comercio Walter Lych es en realidad un sicario al servicio de la Organización, va en pos de él a Villa María, le sigue los pasos hasta el hotel, lo acecha por el ojo de la cerradura y ve cómo despanzurra al incorruptible periodista.</a:t>
            </a:r>
            <a:endParaRPr lang="it-IT" smtClean="0"/>
          </a:p>
          <a:p>
            <a:endParaRPr lang="it-IT"/>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pPr marL="411480" lvl="1" indent="-342900">
              <a:spcBef>
                <a:spcPts val="700"/>
              </a:spcBef>
              <a:buClr>
                <a:schemeClr val="tx2"/>
              </a:buClr>
              <a:buSzPct val="95000"/>
              <a:buFont typeface="Wingdings"/>
              <a:buChar char=""/>
            </a:pPr>
            <a:r>
              <a:rPr lang="fr-FR" sz="2800" u="sng" smtClean="0"/>
              <a:t>En favor de</a:t>
            </a:r>
            <a:r>
              <a:rPr lang="fr-FR" sz="2800" smtClean="0"/>
              <a:t>, en beneficio de : </a:t>
            </a:r>
          </a:p>
          <a:p>
            <a:pPr marL="411480" lvl="1" indent="-342900">
              <a:spcBef>
                <a:spcPts val="700"/>
              </a:spcBef>
              <a:buClr>
                <a:schemeClr val="tx2"/>
              </a:buClr>
              <a:buSzPct val="95000"/>
              <a:buNone/>
            </a:pPr>
            <a:r>
              <a:rPr lang="fr-FR" sz="2800" i="1" smtClean="0"/>
              <a:t>	</a:t>
            </a:r>
          </a:p>
          <a:p>
            <a:pPr marL="411480" lvl="1" indent="-342900">
              <a:spcBef>
                <a:spcPts val="700"/>
              </a:spcBef>
              <a:buClr>
                <a:schemeClr val="tx2"/>
              </a:buClr>
              <a:buSzPct val="95000"/>
              <a:buNone/>
            </a:pPr>
            <a:r>
              <a:rPr lang="fr-FR" sz="2800" i="1" smtClean="0"/>
              <a:t>	Lucho por la paz </a:t>
            </a:r>
          </a:p>
          <a:p>
            <a:pPr marL="411480" lvl="1" indent="-342900">
              <a:spcBef>
                <a:spcPts val="700"/>
              </a:spcBef>
              <a:buClr>
                <a:schemeClr val="tx2"/>
              </a:buClr>
              <a:buSzPct val="95000"/>
              <a:buNone/>
            </a:pPr>
            <a:r>
              <a:rPr lang="fr-FR" sz="2800" i="1" smtClean="0"/>
              <a:t>	Por mi amigo Juan haría yo cualquier cosa </a:t>
            </a:r>
          </a:p>
          <a:p>
            <a:pPr marL="411480" lvl="1" indent="-342900">
              <a:spcBef>
                <a:spcPts val="700"/>
              </a:spcBef>
              <a:buClr>
                <a:schemeClr val="tx2"/>
              </a:buClr>
              <a:buSzPct val="95000"/>
              <a:buNone/>
            </a:pPr>
            <a:r>
              <a:rPr lang="fr-FR" sz="2800" i="1" smtClean="0"/>
              <a:t>	Luchan por los intereses de unos pocos </a:t>
            </a:r>
            <a:r>
              <a:rPr lang="fr-FR" sz="2800" smtClean="0"/>
              <a:t> </a:t>
            </a:r>
          </a:p>
          <a:p>
            <a:pPr marL="411480" lvl="1" indent="-342900">
              <a:spcBef>
                <a:spcPts val="700"/>
              </a:spcBef>
              <a:buClr>
                <a:schemeClr val="tx2"/>
              </a:buClr>
              <a:buSzPct val="95000"/>
              <a:buNone/>
            </a:pPr>
            <a:r>
              <a:rPr lang="fr-FR" sz="2800" i="1" smtClean="0"/>
              <a:t>	Votaron por el candidato demócrata</a:t>
            </a:r>
            <a:endParaRPr lang="it-IT" sz="2800" smtClean="0"/>
          </a:p>
          <a:p>
            <a:endParaRPr lang="it-IT"/>
          </a:p>
        </p:txBody>
      </p:sp>
    </p:spTree>
    <p:extLst>
      <p:ext uri="{BB962C8B-B14F-4D97-AF65-F5344CB8AC3E}">
        <p14:creationId xmlns:p14="http://schemas.microsoft.com/office/powerpoint/2010/main" val="2793435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pPr marL="411480" lvl="1" indent="-342900">
              <a:spcBef>
                <a:spcPts val="700"/>
              </a:spcBef>
              <a:buClr>
                <a:schemeClr val="tx2"/>
              </a:buClr>
              <a:buSzPct val="95000"/>
              <a:buFont typeface="Wingdings"/>
              <a:buChar char=""/>
            </a:pPr>
            <a:r>
              <a:rPr lang="fr-FR" sz="2800" smtClean="0"/>
              <a:t>En lugar de SIN :</a:t>
            </a:r>
          </a:p>
          <a:p>
            <a:pPr marL="411480" lvl="1" indent="-342900">
              <a:spcBef>
                <a:spcPts val="700"/>
              </a:spcBef>
              <a:buClr>
                <a:schemeClr val="tx2"/>
              </a:buClr>
              <a:buSzPct val="95000"/>
              <a:buNone/>
            </a:pPr>
            <a:r>
              <a:rPr lang="fr-FR" sz="2800" i="1" smtClean="0"/>
              <a:t>	El trabajo </a:t>
            </a:r>
            <a:r>
              <a:rPr lang="fr-FR" sz="2800" i="1" u="sng" smtClean="0"/>
              <a:t>está por</a:t>
            </a:r>
            <a:r>
              <a:rPr lang="fr-FR" sz="2800" i="1" smtClean="0"/>
              <a:t> hacer </a:t>
            </a:r>
            <a:r>
              <a:rPr lang="fr-FR" sz="2800" smtClean="0"/>
              <a:t>(=il lavoro è DA fare)</a:t>
            </a:r>
          </a:p>
          <a:p>
            <a:pPr marL="411480" lvl="1" indent="-342900">
              <a:spcBef>
                <a:spcPts val="700"/>
              </a:spcBef>
              <a:buClr>
                <a:schemeClr val="tx2"/>
              </a:buClr>
              <a:buSzPct val="95000"/>
              <a:buNone/>
            </a:pPr>
            <a:endParaRPr lang="fr-FR" sz="2800" smtClean="0"/>
          </a:p>
          <a:p>
            <a:pPr marL="411480" lvl="1" indent="-342900">
              <a:spcBef>
                <a:spcPts val="700"/>
              </a:spcBef>
              <a:buClr>
                <a:schemeClr val="tx2"/>
              </a:buClr>
              <a:buSzPct val="95000"/>
              <a:buFont typeface="Wingdings"/>
              <a:buChar char=""/>
            </a:pPr>
            <a:r>
              <a:rPr lang="fr-FR" sz="2800" u="sng" smtClean="0"/>
              <a:t>Estar por</a:t>
            </a:r>
            <a:r>
              <a:rPr lang="fr-FR" sz="2800" smtClean="0"/>
              <a:t>: acción inminente</a:t>
            </a:r>
          </a:p>
          <a:p>
            <a:pPr marL="411480" lvl="1" indent="-342900">
              <a:spcBef>
                <a:spcPts val="700"/>
              </a:spcBef>
              <a:buClr>
                <a:schemeClr val="tx2"/>
              </a:buClr>
              <a:buSzPct val="95000"/>
              <a:buNone/>
            </a:pPr>
            <a:r>
              <a:rPr lang="fr-FR" sz="2800" smtClean="0"/>
              <a:t>	</a:t>
            </a:r>
            <a:r>
              <a:rPr lang="fr-FR" sz="2800" i="1" smtClean="0"/>
              <a:t>Está por llover</a:t>
            </a:r>
          </a:p>
          <a:p>
            <a:pPr marL="411480" lvl="1" indent="-342900">
              <a:spcBef>
                <a:spcPts val="700"/>
              </a:spcBef>
              <a:buClr>
                <a:schemeClr val="tx2"/>
              </a:buClr>
              <a:buSzPct val="95000"/>
              <a:buNone/>
            </a:pPr>
            <a:r>
              <a:rPr lang="fr-FR" sz="2800" i="1" smtClean="0"/>
              <a:t>	El barco está por zarpar</a:t>
            </a:r>
            <a:endParaRPr lang="it-IT" sz="2800" i="1" smtClean="0"/>
          </a:p>
          <a:p>
            <a:pPr>
              <a:buNone/>
            </a:pPr>
            <a:endParaRPr lang="it-IT"/>
          </a:p>
        </p:txBody>
      </p:sp>
    </p:spTree>
    <p:extLst>
      <p:ext uri="{BB962C8B-B14F-4D97-AF65-F5344CB8AC3E}">
        <p14:creationId xmlns:p14="http://schemas.microsoft.com/office/powerpoint/2010/main" val="11428899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para</a:t>
            </a:r>
            <a:endParaRPr lang="it-IT"/>
          </a:p>
        </p:txBody>
      </p:sp>
      <p:sp>
        <p:nvSpPr>
          <p:cNvPr id="3" name="Segnaposto contenuto 2"/>
          <p:cNvSpPr>
            <a:spLocks noGrp="1"/>
          </p:cNvSpPr>
          <p:nvPr>
            <p:ph idx="1"/>
          </p:nvPr>
        </p:nvSpPr>
        <p:spPr>
          <a:xfrm>
            <a:off x="914400" y="1574010"/>
            <a:ext cx="7772400" cy="4855386"/>
          </a:xfrm>
        </p:spPr>
        <p:txBody>
          <a:bodyPr>
            <a:normAutofit fontScale="92500" lnSpcReduction="20000"/>
          </a:bodyPr>
          <a:lstStyle/>
          <a:p>
            <a:pPr lvl="0"/>
            <a:r>
              <a:rPr lang="es-MX" u="sng" smtClean="0"/>
              <a:t>A punto de</a:t>
            </a:r>
            <a:r>
              <a:rPr lang="es-MX" smtClean="0"/>
              <a:t>: </a:t>
            </a:r>
          </a:p>
          <a:p>
            <a:pPr lvl="0">
              <a:buNone/>
            </a:pPr>
            <a:r>
              <a:rPr lang="es-MX" i="1" smtClean="0"/>
              <a:t>	Está para llover</a:t>
            </a:r>
          </a:p>
          <a:p>
            <a:pPr lvl="0">
              <a:buNone/>
            </a:pPr>
            <a:r>
              <a:rPr lang="es-MX" i="1" smtClean="0"/>
              <a:t>	El barco está para zarpar</a:t>
            </a:r>
          </a:p>
          <a:p>
            <a:pPr lvl="0">
              <a:buNone/>
            </a:pPr>
            <a:endParaRPr lang="es-MX" i="1" smtClean="0"/>
          </a:p>
          <a:p>
            <a:pPr lvl="0"/>
            <a:r>
              <a:rPr lang="es-MX" u="sng" smtClean="0"/>
              <a:t>Según mi opinión</a:t>
            </a:r>
            <a:r>
              <a:rPr lang="es-MX" smtClean="0"/>
              <a:t>: </a:t>
            </a:r>
          </a:p>
          <a:p>
            <a:pPr lvl="0">
              <a:buNone/>
            </a:pPr>
            <a:r>
              <a:rPr lang="es-MX" i="1" smtClean="0"/>
              <a:t>	Para mí que se detestan</a:t>
            </a:r>
          </a:p>
          <a:p>
            <a:pPr lvl="0">
              <a:buNone/>
            </a:pPr>
            <a:r>
              <a:rPr lang="es-MX" i="1" smtClean="0"/>
              <a:t>	Para Juan todas las mujeres son apetecibles</a:t>
            </a:r>
          </a:p>
          <a:p>
            <a:pPr lvl="0"/>
            <a:endParaRPr lang="it-IT" smtClean="0"/>
          </a:p>
          <a:p>
            <a:pPr lvl="0"/>
            <a:r>
              <a:rPr lang="es-MX" u="sng" smtClean="0"/>
              <a:t>En comparación</a:t>
            </a:r>
            <a:r>
              <a:rPr lang="es-MX" smtClean="0"/>
              <a:t>: </a:t>
            </a:r>
            <a:r>
              <a:rPr lang="es-MX" i="1" smtClean="0"/>
              <a:t>Para su edad se conserva en muy buen estado</a:t>
            </a:r>
            <a:r>
              <a:rPr lang="es-MX" smtClean="0"/>
              <a:t>; </a:t>
            </a:r>
            <a:r>
              <a:rPr lang="es-MX" i="1" smtClean="0"/>
              <a:t>Para su inteligencia ese problema es imposible de resolver</a:t>
            </a:r>
            <a:endParaRPr lang="it-IT" smtClean="0"/>
          </a:p>
          <a:p>
            <a:pPr lvl="0">
              <a:buNone/>
            </a:pPr>
            <a:endParaRPr lang="it-IT" smtClean="0"/>
          </a:p>
          <a:p>
            <a:pPr>
              <a:buNone/>
            </a:pPr>
            <a:endParaRPr lang="it-IT"/>
          </a:p>
        </p:txBody>
      </p:sp>
    </p:spTree>
    <p:extLst>
      <p:ext uri="{BB962C8B-B14F-4D97-AF65-F5344CB8AC3E}">
        <p14:creationId xmlns:p14="http://schemas.microsoft.com/office/powerpoint/2010/main" val="140010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por</a:t>
            </a:r>
            <a:endParaRPr lang="it-IT"/>
          </a:p>
        </p:txBody>
      </p:sp>
      <p:sp>
        <p:nvSpPr>
          <p:cNvPr id="3" name="Segnaposto contenuto 2"/>
          <p:cNvSpPr>
            <a:spLocks noGrp="1"/>
          </p:cNvSpPr>
          <p:nvPr>
            <p:ph idx="1"/>
          </p:nvPr>
        </p:nvSpPr>
        <p:spPr/>
        <p:txBody>
          <a:bodyPr/>
          <a:lstStyle/>
          <a:p>
            <a:r>
              <a:rPr lang="es-MX" sz="2800" u="sng" smtClean="0"/>
              <a:t>Complemento de agente</a:t>
            </a:r>
            <a:r>
              <a:rPr lang="es-MX" sz="2800" smtClean="0"/>
              <a:t>: </a:t>
            </a:r>
          </a:p>
          <a:p>
            <a:pPr>
              <a:buNone/>
            </a:pPr>
            <a:r>
              <a:rPr lang="es-MX" sz="2800" i="1" smtClean="0"/>
              <a:t>	</a:t>
            </a:r>
          </a:p>
          <a:p>
            <a:pPr>
              <a:buNone/>
            </a:pPr>
            <a:r>
              <a:rPr lang="es-MX" sz="2800" i="1" smtClean="0"/>
              <a:t>	El trabajo ha sido supervisado por el ingeniero</a:t>
            </a:r>
            <a:r>
              <a:rPr lang="es-MX" sz="2800" smtClean="0"/>
              <a:t> </a:t>
            </a:r>
          </a:p>
          <a:p>
            <a:pPr>
              <a:buNone/>
            </a:pPr>
            <a:r>
              <a:rPr lang="es-MX" sz="2800" i="1" smtClean="0"/>
              <a:t>	El libro fue escrito por Borges o el libro ha sido escrito por Borges</a:t>
            </a:r>
          </a:p>
          <a:p>
            <a:pPr>
              <a:buNone/>
            </a:pPr>
            <a:endParaRPr lang="es-MX" sz="2800" i="1" smtClean="0"/>
          </a:p>
          <a:p>
            <a:pPr>
              <a:buNone/>
            </a:pPr>
            <a:r>
              <a:rPr lang="es-MX" sz="2800" i="1" smtClean="0"/>
              <a:t>	= </a:t>
            </a:r>
            <a:r>
              <a:rPr lang="es-MX" sz="2800" smtClean="0"/>
              <a:t>DA</a:t>
            </a:r>
            <a:r>
              <a:rPr lang="es-MX" sz="3200" smtClean="0"/>
              <a:t> </a:t>
            </a:r>
            <a:endParaRPr lang="it-IT" sz="3200" smtClean="0"/>
          </a:p>
          <a:p>
            <a:endParaRPr lang="it-IT"/>
          </a:p>
        </p:txBody>
      </p:sp>
    </p:spTree>
    <p:extLst>
      <p:ext uri="{BB962C8B-B14F-4D97-AF65-F5344CB8AC3E}">
        <p14:creationId xmlns:p14="http://schemas.microsoft.com/office/powerpoint/2010/main" val="3301258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pPr>
              <a:buNone/>
            </a:pPr>
            <a:r>
              <a:rPr lang="es-MX" smtClean="0"/>
              <a:t>	El tren acaba de parar. El hombre de los anteojos negros y la boca avinagrada se pone de pie y agarra la valija, en cuyo marbete Bennet alcanza a leer: “Walter Lynch”. Rápido como la luz, Bennet arroja una mirada por la ventanilla y en el letrero de la estación lee: “Villa María”. ¡Pronto! ¿qué hacer? Piensa que su obligación es bajarse, seguir a Walter Lynch, acecharlo, denunciarlo, pero opta por no entrometerse.</a:t>
            </a:r>
            <a:endParaRPr lang="it-I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a:buNone/>
            </a:pPr>
            <a:r>
              <a:rPr lang="es-MX" smtClean="0"/>
              <a:t>	El tren empieza a alejarse. Aliviado y avergonzado, Bennet entiende que acaba de escaparse de un peligro futuro pero no sabe exactamente de cuál. Para averiguarlo abre la novela y busca la revelación de lo que le pasó al detective cuando, después de ser testigo del asesinato en Villa María, tuvo que dar la cara al asesino. Antes la había hojeado a saltos; ahora la lee página por página. En la novela, que ya no es policial, sino psicológica, se describe un asesinato en Villa María pero, por más que se busque, allí no figura ningún detective.</a:t>
            </a:r>
            <a:endParaRPr lang="it-IT" smtClean="0"/>
          </a:p>
          <a:p>
            <a:endParaRPr lang="it-I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pluscuamperfecto</a:t>
            </a:r>
            <a:endParaRPr lang="it-IT"/>
          </a:p>
        </p:txBody>
      </p:sp>
      <p:sp>
        <p:nvSpPr>
          <p:cNvPr id="3" name="Segnaposto contenuto 2"/>
          <p:cNvSpPr>
            <a:spLocks noGrp="1"/>
          </p:cNvSpPr>
          <p:nvPr>
            <p:ph idx="1"/>
          </p:nvPr>
        </p:nvSpPr>
        <p:spPr/>
        <p:txBody>
          <a:bodyPr/>
          <a:lstStyle/>
          <a:p>
            <a:r>
              <a:rPr lang="it-IT" smtClean="0"/>
              <a:t>Imperfecto de haber + participio pasado</a:t>
            </a:r>
          </a:p>
          <a:p>
            <a:pPr>
              <a:buNone/>
            </a:pPr>
            <a:endParaRPr lang="it-IT" smtClean="0"/>
          </a:p>
          <a:p>
            <a:pPr>
              <a:buNone/>
            </a:pPr>
            <a:r>
              <a:rPr lang="it-IT" smtClean="0"/>
              <a:t>Había</a:t>
            </a:r>
          </a:p>
          <a:p>
            <a:pPr>
              <a:buNone/>
            </a:pPr>
            <a:r>
              <a:rPr lang="it-IT" smtClean="0"/>
              <a:t>Habías</a:t>
            </a:r>
          </a:p>
          <a:p>
            <a:pPr>
              <a:buNone/>
            </a:pPr>
            <a:r>
              <a:rPr lang="it-IT" smtClean="0"/>
              <a:t>Había</a:t>
            </a:r>
          </a:p>
          <a:p>
            <a:pPr>
              <a:buNone/>
            </a:pPr>
            <a:r>
              <a:rPr lang="it-IT" smtClean="0"/>
              <a:t>Habíamos</a:t>
            </a:r>
          </a:p>
          <a:p>
            <a:pPr>
              <a:buNone/>
            </a:pPr>
            <a:r>
              <a:rPr lang="it-IT" smtClean="0"/>
              <a:t>Habíais</a:t>
            </a:r>
          </a:p>
          <a:p>
            <a:pPr>
              <a:buNone/>
            </a:pPr>
            <a:r>
              <a:rPr lang="it-IT" smtClean="0"/>
              <a:t>Habían</a:t>
            </a:r>
          </a:p>
          <a:p>
            <a:pPr>
              <a:buNone/>
            </a:pPr>
            <a:endParaRPr lang="it-IT" smtClean="0"/>
          </a:p>
        </p:txBody>
      </p:sp>
      <p:sp>
        <p:nvSpPr>
          <p:cNvPr id="4" name="Parentesi graffa chiusa 3"/>
          <p:cNvSpPr/>
          <p:nvPr/>
        </p:nvSpPr>
        <p:spPr>
          <a:xfrm>
            <a:off x="3214678" y="3286124"/>
            <a:ext cx="1643074" cy="235745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5" name="Ovale 4"/>
          <p:cNvSpPr/>
          <p:nvPr/>
        </p:nvSpPr>
        <p:spPr>
          <a:xfrm>
            <a:off x="5143504" y="2643182"/>
            <a:ext cx="2643206" cy="28575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smtClean="0"/>
              <a:t>-amado</a:t>
            </a:r>
          </a:p>
          <a:p>
            <a:pPr algn="ctr">
              <a:buFontTx/>
              <a:buChar char="-"/>
            </a:pPr>
            <a:r>
              <a:rPr lang="it-IT" sz="2800"/>
              <a:t>c</a:t>
            </a:r>
            <a:r>
              <a:rPr lang="it-IT" sz="2800" smtClean="0"/>
              <a:t>omido</a:t>
            </a:r>
          </a:p>
          <a:p>
            <a:pPr algn="ctr">
              <a:buFontTx/>
              <a:buChar char="-"/>
            </a:pPr>
            <a:r>
              <a:rPr lang="it-IT" sz="2800" smtClean="0"/>
              <a:t>vivido</a:t>
            </a:r>
          </a:p>
          <a:p>
            <a:pPr algn="ctr">
              <a:buFontTx/>
              <a:buChar char="-"/>
            </a:pPr>
            <a:endParaRPr lang="it-IT"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hay</a:t>
            </a:r>
            <a:endParaRPr lang="it-IT"/>
          </a:p>
        </p:txBody>
      </p:sp>
      <p:graphicFrame>
        <p:nvGraphicFramePr>
          <p:cNvPr id="5" name="Segnaposto contenuto 4"/>
          <p:cNvGraphicFramePr>
            <a:graphicFrameLocks noGrp="1"/>
          </p:cNvGraphicFramePr>
          <p:nvPr>
            <p:ph idx="1"/>
          </p:nvPr>
        </p:nvGraphicFramePr>
        <p:xfrm>
          <a:off x="914400" y="1785925"/>
          <a:ext cx="7772400" cy="4530573"/>
        </p:xfrm>
        <a:graphic>
          <a:graphicData uri="http://schemas.openxmlformats.org/drawingml/2006/table">
            <a:tbl>
              <a:tblPr firstRow="1" bandRow="1">
                <a:tableStyleId>{5C22544A-7EE6-4342-B048-85BDC9FD1C3A}</a:tableStyleId>
              </a:tblPr>
              <a:tblGrid>
                <a:gridCol w="2590800"/>
                <a:gridCol w="2590800"/>
                <a:gridCol w="2590800"/>
              </a:tblGrid>
              <a:tr h="964413">
                <a:tc>
                  <a:txBody>
                    <a:bodyPr/>
                    <a:lstStyle/>
                    <a:p>
                      <a:pPr algn="just"/>
                      <a:r>
                        <a:rPr lang="it-IT" sz="2400" smtClean="0"/>
                        <a:t>pretérito perfecto</a:t>
                      </a:r>
                    </a:p>
                    <a:p>
                      <a:pPr algn="just">
                        <a:buNone/>
                      </a:pPr>
                      <a:endParaRPr lang="it-IT" sz="2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u="sng" smtClean="0"/>
                        <a:t>ha habido</a:t>
                      </a:r>
                      <a:endParaRPr lang="it-IT" sz="2400" smtClean="0"/>
                    </a:p>
                    <a:p>
                      <a:endParaRPr lang="it-IT" sz="2400"/>
                    </a:p>
                  </a:txBody>
                  <a:tcPr/>
                </a:tc>
                <a:tc>
                  <a:txBody>
                    <a:bodyPr/>
                    <a:lstStyle/>
                    <a:p>
                      <a:r>
                        <a:rPr lang="it-IT" sz="2400" smtClean="0"/>
                        <a:t>c’è stato</a:t>
                      </a:r>
                    </a:p>
                    <a:p>
                      <a:r>
                        <a:rPr lang="it-IT" sz="2400" smtClean="0"/>
                        <a:t>ci sono stati</a:t>
                      </a:r>
                      <a:endParaRPr lang="it-IT" sz="2400"/>
                    </a:p>
                  </a:txBody>
                  <a:tcPr/>
                </a:tc>
              </a:tr>
              <a:tr h="964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smtClean="0"/>
                        <a:t>pretérito indefinido</a:t>
                      </a:r>
                    </a:p>
                    <a:p>
                      <a:endParaRPr lang="it-IT" sz="2400"/>
                    </a:p>
                  </a:txBody>
                  <a:tcPr/>
                </a:tc>
                <a:tc>
                  <a:txBody>
                    <a:bodyPr/>
                    <a:lstStyle/>
                    <a:p>
                      <a:r>
                        <a:rPr lang="it-IT" sz="2400" u="sng" smtClean="0"/>
                        <a:t>hubo</a:t>
                      </a:r>
                      <a:endParaRPr lang="it-IT" sz="2400"/>
                    </a:p>
                  </a:txBody>
                  <a:tcPr/>
                </a:tc>
                <a:tc>
                  <a:txBody>
                    <a:bodyPr/>
                    <a:lstStyle/>
                    <a:p>
                      <a:r>
                        <a:rPr lang="it-IT" sz="2400" smtClean="0"/>
                        <a:t>ci fu</a:t>
                      </a:r>
                    </a:p>
                    <a:p>
                      <a:r>
                        <a:rPr lang="it-IT" sz="2400" smtClean="0"/>
                        <a:t>ci furono</a:t>
                      </a:r>
                      <a:endParaRPr lang="it-IT" sz="2400"/>
                    </a:p>
                  </a:txBody>
                  <a:tcPr/>
                </a:tc>
              </a:tr>
              <a:tr h="964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smtClean="0"/>
                        <a:t>imperfecto</a:t>
                      </a:r>
                    </a:p>
                    <a:p>
                      <a:endParaRPr lang="it-IT" sz="2400"/>
                    </a:p>
                  </a:txBody>
                  <a:tcPr/>
                </a:tc>
                <a:tc>
                  <a:txBody>
                    <a:bodyPr/>
                    <a:lstStyle/>
                    <a:p>
                      <a:r>
                        <a:rPr lang="it-IT" sz="2400" u="sng" smtClean="0"/>
                        <a:t>había</a:t>
                      </a:r>
                      <a:endParaRPr lang="it-IT" sz="2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smtClean="0"/>
                        <a:t>c’era</a:t>
                      </a:r>
                    </a:p>
                    <a:p>
                      <a:pPr marL="0" marR="0" indent="0" algn="l" defTabSz="914400" rtl="0" eaLnBrk="1" fontAlgn="auto" latinLnBrk="0" hangingPunct="1">
                        <a:lnSpc>
                          <a:spcPct val="100000"/>
                        </a:lnSpc>
                        <a:spcBef>
                          <a:spcPts val="0"/>
                        </a:spcBef>
                        <a:spcAft>
                          <a:spcPts val="0"/>
                        </a:spcAft>
                        <a:buClrTx/>
                        <a:buSzTx/>
                        <a:buFontTx/>
                        <a:buNone/>
                        <a:tabLst/>
                        <a:defRPr/>
                      </a:pPr>
                      <a:r>
                        <a:rPr lang="it-IT" sz="2400" smtClean="0"/>
                        <a:t>c’erano</a:t>
                      </a:r>
                    </a:p>
                    <a:p>
                      <a:endParaRPr lang="it-IT" sz="2400"/>
                    </a:p>
                  </a:txBody>
                  <a:tcPr/>
                </a:tc>
              </a:tr>
              <a:tr h="9644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smtClean="0"/>
                        <a:t>pluscuamperfecto </a:t>
                      </a:r>
                    </a:p>
                    <a:p>
                      <a:endParaRPr lang="it-IT" sz="2400"/>
                    </a:p>
                  </a:txBody>
                  <a:tcPr/>
                </a:tc>
                <a:tc>
                  <a:txBody>
                    <a:bodyPr/>
                    <a:lstStyle/>
                    <a:p>
                      <a:r>
                        <a:rPr lang="it-IT" sz="2400" u="sng" smtClean="0"/>
                        <a:t>había habido</a:t>
                      </a:r>
                      <a:endParaRPr lang="it-IT" sz="240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sz="2400" smtClean="0"/>
                        <a:t>c’era stato</a:t>
                      </a:r>
                    </a:p>
                    <a:p>
                      <a:pPr marL="0" marR="0" indent="0" algn="l" defTabSz="914400" rtl="0" eaLnBrk="1" fontAlgn="auto" latinLnBrk="0" hangingPunct="1">
                        <a:lnSpc>
                          <a:spcPct val="100000"/>
                        </a:lnSpc>
                        <a:spcBef>
                          <a:spcPts val="0"/>
                        </a:spcBef>
                        <a:spcAft>
                          <a:spcPts val="0"/>
                        </a:spcAft>
                        <a:buClrTx/>
                        <a:buSzTx/>
                        <a:buFontTx/>
                        <a:buNone/>
                        <a:tabLst/>
                        <a:defRPr/>
                      </a:pPr>
                      <a:r>
                        <a:rPr lang="it-IT" sz="2400" smtClean="0"/>
                        <a:t>c’erano stati</a:t>
                      </a:r>
                    </a:p>
                    <a:p>
                      <a:endParaRPr lang="it-IT" sz="240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HAY</a:t>
            </a:r>
            <a:endParaRPr lang="it-IT"/>
          </a:p>
        </p:txBody>
      </p:sp>
      <p:sp>
        <p:nvSpPr>
          <p:cNvPr id="3" name="Segnaposto contenuto 2"/>
          <p:cNvSpPr>
            <a:spLocks noGrp="1"/>
          </p:cNvSpPr>
          <p:nvPr>
            <p:ph idx="1"/>
          </p:nvPr>
        </p:nvSpPr>
        <p:spPr/>
        <p:txBody>
          <a:bodyPr/>
          <a:lstStyle/>
          <a:p>
            <a:r>
              <a:rPr lang="it-IT" smtClean="0"/>
              <a:t>Ha habido muchos problemas en la universidad (ci sono stati molti problemi …)</a:t>
            </a:r>
          </a:p>
          <a:p>
            <a:r>
              <a:rPr lang="it-IT" smtClean="0"/>
              <a:t>Hubo dos guerras mundiales en el siglo pasado (ci furono due guerre mondiali...)</a:t>
            </a:r>
          </a:p>
          <a:p>
            <a:r>
              <a:rPr lang="it-IT" smtClean="0"/>
              <a:t>Había una vez una princesa … (c’era una volta una principessa…)</a:t>
            </a:r>
          </a:p>
          <a:p>
            <a:r>
              <a:rPr lang="it-IT" smtClean="0"/>
              <a:t>Había habido mucha nieve ese año (c’era stata molta neve quell’anno)</a:t>
            </a:r>
            <a:endParaRPr lang="it-IT"/>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smtClean="0"/>
              <a:t>Por y para</a:t>
            </a:r>
            <a:endParaRPr lang="it-IT"/>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para</a:t>
            </a:r>
            <a:endParaRPr lang="it-IT"/>
          </a:p>
        </p:txBody>
      </p:sp>
      <p:sp>
        <p:nvSpPr>
          <p:cNvPr id="3" name="Segnaposto contenuto 2"/>
          <p:cNvSpPr>
            <a:spLocks noGrp="1"/>
          </p:cNvSpPr>
          <p:nvPr>
            <p:ph idx="1"/>
          </p:nvPr>
        </p:nvSpPr>
        <p:spPr/>
        <p:txBody>
          <a:bodyPr/>
          <a:lstStyle/>
          <a:p>
            <a:pPr lvl="0"/>
            <a:r>
              <a:rPr lang="es-MX" u="sng" smtClean="0"/>
              <a:t>Finalidad</a:t>
            </a:r>
            <a:r>
              <a:rPr lang="es-MX" smtClean="0"/>
              <a:t>: </a:t>
            </a:r>
          </a:p>
          <a:p>
            <a:pPr lvl="0">
              <a:buNone/>
            </a:pPr>
            <a:r>
              <a:rPr lang="es-MX" i="1" smtClean="0"/>
              <a:t>	</a:t>
            </a:r>
          </a:p>
          <a:p>
            <a:pPr lvl="0">
              <a:buNone/>
            </a:pPr>
            <a:r>
              <a:rPr lang="es-MX" i="1" smtClean="0"/>
              <a:t>	Para aprobar el examen hay que estudiar</a:t>
            </a:r>
            <a:r>
              <a:rPr lang="es-MX" smtClean="0"/>
              <a:t> </a:t>
            </a:r>
          </a:p>
          <a:p>
            <a:pPr lvl="0">
              <a:buNone/>
            </a:pPr>
            <a:r>
              <a:rPr lang="es-MX" i="1" smtClean="0"/>
              <a:t>	</a:t>
            </a:r>
          </a:p>
          <a:p>
            <a:pPr lvl="0">
              <a:buNone/>
            </a:pPr>
            <a:r>
              <a:rPr lang="es-MX" i="1" smtClean="0"/>
              <a:t>	Para mejorar la maquinaria de esta fábrica, hemos solicitado un préstamo al banco</a:t>
            </a:r>
            <a:endParaRPr lang="it-IT" smtClean="0"/>
          </a:p>
          <a:p>
            <a:endParaRPr lang="it-IT"/>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90</TotalTime>
  <Words>251</Words>
  <Application>Microsoft Macintosh PowerPoint</Application>
  <PresentationFormat>Presentazione su schermo (4:3)</PresentationFormat>
  <Paragraphs>143</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Metro</vt:lpstr>
      <vt:lpstr>Novela que cambia género   Enrique Anderson-Imbert (Argentina) </vt:lpstr>
      <vt:lpstr>Presentazione di PowerPoint</vt:lpstr>
      <vt:lpstr>Presentazione di PowerPoint</vt:lpstr>
      <vt:lpstr>Presentazione di PowerPoint</vt:lpstr>
      <vt:lpstr>pluscuamperfecto</vt:lpstr>
      <vt:lpstr>hay</vt:lpstr>
      <vt:lpstr>HAY</vt:lpstr>
      <vt:lpstr>Por y para</vt:lpstr>
      <vt:lpstr>para</vt:lpstr>
      <vt:lpstr>para</vt:lpstr>
      <vt:lpstr>PARA Meta, destino, uso que conviene a cada cosa, conveniencia de una cosa a otra:  </vt:lpstr>
      <vt:lpstr>por</vt:lpstr>
      <vt:lpstr>para</vt:lpstr>
      <vt:lpstr>por</vt:lpstr>
      <vt:lpstr>para</vt:lpstr>
      <vt:lpstr>por</vt:lpstr>
      <vt:lpstr>por</vt:lpstr>
      <vt:lpstr>por</vt:lpstr>
      <vt:lpstr>por</vt:lpstr>
      <vt:lpstr>por</vt:lpstr>
      <vt:lpstr>por</vt:lpstr>
      <vt:lpstr>para</vt:lpstr>
      <vt:lpstr>por</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 y para</dc:title>
  <dc:creator>betina</dc:creator>
  <cp:lastModifiedBy>Betina</cp:lastModifiedBy>
  <cp:revision>12</cp:revision>
  <dcterms:created xsi:type="dcterms:W3CDTF">2011-07-26T15:20:10Z</dcterms:created>
  <dcterms:modified xsi:type="dcterms:W3CDTF">2015-12-01T06:20:16Z</dcterms:modified>
</cp:coreProperties>
</file>