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20" y="-3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7" name="Rettango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2362200" y="4038600"/>
            <a:ext cx="6477000" cy="1828800"/>
          </a:xfrm>
        </p:spPr>
        <p:txBody>
          <a:bodyPr anchor="b"/>
          <a:lstStyle>
            <a:lvl1pPr>
              <a:defRPr cap="all" baseline="0"/>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353ACCC-0E9B-4A51-812B-641EB3379624}" type="datetimeFigureOut">
              <a:rPr lang="it-IT" smtClean="0"/>
              <a:pPr/>
              <a:t>13/05/15</a:t>
            </a:fld>
            <a:endParaRPr lang="it-IT"/>
          </a:p>
        </p:txBody>
      </p:sp>
      <p:sp>
        <p:nvSpPr>
          <p:cNvPr id="17" name="Segnaposto piè di pagina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it-IT"/>
          </a:p>
        </p:txBody>
      </p:sp>
      <p:sp>
        <p:nvSpPr>
          <p:cNvPr id="29" name="Segnaposto numero diapositiva 28"/>
          <p:cNvSpPr>
            <a:spLocks noGrp="1"/>
          </p:cNvSpPr>
          <p:nvPr>
            <p:ph type="sldNum" sz="quarter" idx="12"/>
          </p:nvPr>
        </p:nvSpPr>
        <p:spPr>
          <a:xfrm>
            <a:off x="8001000" y="228600"/>
            <a:ext cx="838200" cy="381000"/>
          </a:xfrm>
        </p:spPr>
        <p:txBody>
          <a:bodyPr/>
          <a:lstStyle>
            <a:lvl1pPr>
              <a:defRPr>
                <a:solidFill>
                  <a:schemeClr val="tx2"/>
                </a:solidFill>
              </a:defRPr>
            </a:lvl1pPr>
          </a:lstStyle>
          <a:p>
            <a:fld id="{3D4FCEC5-4507-4936-8710-EE6D441AFDD6}"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353ACCC-0E9B-4A51-812B-641EB3379624}" type="datetimeFigureOut">
              <a:rPr lang="it-IT" smtClean="0"/>
              <a:pPr/>
              <a:t>13/05/15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4FCEC5-4507-4936-8710-EE6D441AFDD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1"/>
      </p:bgRef>
    </p:bg>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53200" y="609600"/>
            <a:ext cx="2057400" cy="55165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609600"/>
            <a:ext cx="5562600" cy="5516564"/>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a:xfrm>
            <a:off x="6553200" y="6248402"/>
            <a:ext cx="2209800" cy="365125"/>
          </a:xfrm>
        </p:spPr>
        <p:txBody>
          <a:bodyPr/>
          <a:lstStyle/>
          <a:p>
            <a:fld id="{5353ACCC-0E9B-4A51-812B-641EB3379624}" type="datetimeFigureOut">
              <a:rPr lang="it-IT" smtClean="0"/>
              <a:pPr/>
              <a:t>13/05/15</a:t>
            </a:fld>
            <a:endParaRPr lang="it-IT"/>
          </a:p>
        </p:txBody>
      </p:sp>
      <p:sp>
        <p:nvSpPr>
          <p:cNvPr id="5" name="Segnaposto piè di pagina 4"/>
          <p:cNvSpPr>
            <a:spLocks noGrp="1"/>
          </p:cNvSpPr>
          <p:nvPr>
            <p:ph type="ftr" sz="quarter" idx="11"/>
          </p:nvPr>
        </p:nvSpPr>
        <p:spPr>
          <a:xfrm>
            <a:off x="457201" y="6248207"/>
            <a:ext cx="5573483" cy="365125"/>
          </a:xfrm>
        </p:spPr>
        <p:txBody>
          <a:bodyPr/>
          <a:lstStyle/>
          <a:p>
            <a:endParaRPr lang="it-IT"/>
          </a:p>
        </p:txBody>
      </p:sp>
      <p:sp>
        <p:nvSpPr>
          <p:cNvPr id="7" name="Rettango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tango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tango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egnaposto numero diapositiva 5"/>
          <p:cNvSpPr>
            <a:spLocks noGrp="1"/>
          </p:cNvSpPr>
          <p:nvPr>
            <p:ph type="sldNum" sz="quarter" idx="12"/>
          </p:nvPr>
        </p:nvSpPr>
        <p:spPr>
          <a:xfrm rot="5400000">
            <a:off x="5989638" y="144462"/>
            <a:ext cx="533400" cy="244476"/>
          </a:xfrm>
        </p:spPr>
        <p:txBody>
          <a:bodyPr/>
          <a:lstStyle/>
          <a:p>
            <a:fld id="{3D4FCEC5-4507-4936-8710-EE6D441AFDD6}"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8153400" cy="990600"/>
          </a:xfrm>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5353ACCC-0E9B-4A51-812B-641EB3379624}" type="datetimeFigureOut">
              <a:rPr lang="it-IT" smtClean="0"/>
              <a:pPr/>
              <a:t>13/05/15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lvl1pPr>
              <a:defRPr>
                <a:solidFill>
                  <a:srgbClr val="FFFFFF"/>
                </a:solidFill>
              </a:defRPr>
            </a:lvl1pPr>
          </a:lstStyle>
          <a:p>
            <a:fld id="{3D4FCEC5-4507-4936-8710-EE6D441AFDD6}" type="slidenum">
              <a:rPr lang="it-IT" smtClean="0"/>
              <a:pPr/>
              <a:t>‹n.›</a:t>
            </a:fld>
            <a:endParaRPr lang="it-IT"/>
          </a:p>
        </p:txBody>
      </p:sp>
      <p:sp>
        <p:nvSpPr>
          <p:cNvPr id="8" name="Segnaposto contenuto 7"/>
          <p:cNvSpPr>
            <a:spLocks noGrp="1"/>
          </p:cNvSpPr>
          <p:nvPr>
            <p:ph sz="quarter" idx="1"/>
          </p:nvPr>
        </p:nvSpPr>
        <p:spPr>
          <a:xfrm>
            <a:off x="612648" y="1600200"/>
            <a:ext cx="8153400" cy="44958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7" name="Rettango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5353ACCC-0E9B-4A51-812B-641EB3379624}" type="datetimeFigureOut">
              <a:rPr lang="it-IT" smtClean="0"/>
              <a:pPr/>
              <a:t>13/05/15</a:t>
            </a:fld>
            <a:endParaRPr lang="it-IT"/>
          </a:p>
        </p:txBody>
      </p:sp>
      <p:sp>
        <p:nvSpPr>
          <p:cNvPr id="13" name="Segnaposto numero diapositiva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D4FCEC5-4507-4936-8710-EE6D441AFDD6}" type="slidenum">
              <a:rPr lang="it-IT" smtClean="0"/>
              <a:pPr/>
              <a:t>‹n.›</a:t>
            </a:fld>
            <a:endParaRPr lang="it-IT"/>
          </a:p>
        </p:txBody>
      </p:sp>
      <p:sp>
        <p:nvSpPr>
          <p:cNvPr id="14" name="Segnaposto piè di pagina 13"/>
          <p:cNvSpPr>
            <a:spLocks noGrp="1"/>
          </p:cNvSpPr>
          <p:nvPr>
            <p:ph type="ftr" sz="quarter" idx="12"/>
          </p:nvPr>
        </p:nvSpPr>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9" name="Segnaposto contenuto 8"/>
          <p:cNvSpPr>
            <a:spLocks noGrp="1"/>
          </p:cNvSpPr>
          <p:nvPr>
            <p:ph sz="quarter" idx="1"/>
          </p:nvPr>
        </p:nvSpPr>
        <p:spPr>
          <a:xfrm>
            <a:off x="609600" y="1589567"/>
            <a:ext cx="38862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844901" y="1589567"/>
            <a:ext cx="38862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8" name="Segnaposto data 7"/>
          <p:cNvSpPr>
            <a:spLocks noGrp="1"/>
          </p:cNvSpPr>
          <p:nvPr>
            <p:ph type="dt" sz="half" idx="15"/>
          </p:nvPr>
        </p:nvSpPr>
        <p:spPr/>
        <p:txBody>
          <a:bodyPr rtlCol="0"/>
          <a:lstStyle/>
          <a:p>
            <a:fld id="{5353ACCC-0E9B-4A51-812B-641EB3379624}" type="datetimeFigureOut">
              <a:rPr lang="it-IT" smtClean="0"/>
              <a:pPr/>
              <a:t>13/05/15</a:t>
            </a:fld>
            <a:endParaRPr lang="it-IT"/>
          </a:p>
        </p:txBody>
      </p:sp>
      <p:sp>
        <p:nvSpPr>
          <p:cNvPr id="10" name="Segnaposto numero diapositiva 9"/>
          <p:cNvSpPr>
            <a:spLocks noGrp="1"/>
          </p:cNvSpPr>
          <p:nvPr>
            <p:ph type="sldNum" sz="quarter" idx="16"/>
          </p:nvPr>
        </p:nvSpPr>
        <p:spPr/>
        <p:txBody>
          <a:bodyPr rtlCol="0"/>
          <a:lstStyle/>
          <a:p>
            <a:fld id="{3D4FCEC5-4507-4936-8710-EE6D441AFDD6}" type="slidenum">
              <a:rPr lang="it-IT" smtClean="0"/>
              <a:pPr/>
              <a:t>‹n.›</a:t>
            </a:fld>
            <a:endParaRPr lang="it-IT"/>
          </a:p>
        </p:txBody>
      </p:sp>
      <p:sp>
        <p:nvSpPr>
          <p:cNvPr id="12" name="Segnaposto piè di pagina 11"/>
          <p:cNvSpPr>
            <a:spLocks noGrp="1"/>
          </p:cNvSpPr>
          <p:nvPr>
            <p:ph type="ftr" sz="quarter" idx="17"/>
          </p:nvPr>
        </p:nvSpPr>
        <p:spPr/>
        <p:txBody>
          <a:bodyPr rtlCol="0"/>
          <a:lstStyle/>
          <a:p>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33400" y="273050"/>
            <a:ext cx="8153400" cy="869950"/>
          </a:xfrm>
        </p:spPr>
        <p:txBody>
          <a:bodyPr anchor="ctr"/>
          <a:lstStyle>
            <a:lvl1pPr>
              <a:defRPr/>
            </a:lvl1pPr>
          </a:lstStyle>
          <a:p>
            <a:r>
              <a:rPr kumimoji="0" lang="it-IT" smtClean="0"/>
              <a:t>Fare clic per modificare lo stile del titolo</a:t>
            </a:r>
            <a:endParaRPr kumimoji="0" lang="en-US"/>
          </a:p>
        </p:txBody>
      </p:sp>
      <p:sp>
        <p:nvSpPr>
          <p:cNvPr id="11" name="Segnaposto contenuto 10"/>
          <p:cNvSpPr>
            <a:spLocks noGrp="1"/>
          </p:cNvSpPr>
          <p:nvPr>
            <p:ph sz="quarter" idx="2"/>
          </p:nvPr>
        </p:nvSpPr>
        <p:spPr>
          <a:xfrm>
            <a:off x="609600" y="2438400"/>
            <a:ext cx="3886200" cy="35814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800600" y="2438400"/>
            <a:ext cx="3886200" cy="35814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5"/>
          </p:nvPr>
        </p:nvSpPr>
        <p:spPr/>
        <p:txBody>
          <a:bodyPr rtlCol="0"/>
          <a:lstStyle/>
          <a:p>
            <a:fld id="{5353ACCC-0E9B-4A51-812B-641EB3379624}" type="datetimeFigureOut">
              <a:rPr lang="it-IT" smtClean="0"/>
              <a:pPr/>
              <a:t>13/05/15</a:t>
            </a:fld>
            <a:endParaRPr lang="it-IT"/>
          </a:p>
        </p:txBody>
      </p:sp>
      <p:sp>
        <p:nvSpPr>
          <p:cNvPr id="12" name="Segnaposto numero diapositiva 11"/>
          <p:cNvSpPr>
            <a:spLocks noGrp="1"/>
          </p:cNvSpPr>
          <p:nvPr>
            <p:ph type="sldNum" sz="quarter" idx="16"/>
          </p:nvPr>
        </p:nvSpPr>
        <p:spPr/>
        <p:txBody>
          <a:bodyPr rtlCol="0"/>
          <a:lstStyle/>
          <a:p>
            <a:fld id="{3D4FCEC5-4507-4936-8710-EE6D441AFDD6}" type="slidenum">
              <a:rPr lang="it-IT" smtClean="0"/>
              <a:pPr/>
              <a:t>‹n.›</a:t>
            </a:fld>
            <a:endParaRPr lang="it-IT"/>
          </a:p>
        </p:txBody>
      </p:sp>
      <p:sp>
        <p:nvSpPr>
          <p:cNvPr id="14" name="Segnaposto piè di pagina 13"/>
          <p:cNvSpPr>
            <a:spLocks noGrp="1"/>
          </p:cNvSpPr>
          <p:nvPr>
            <p:ph type="ftr" sz="quarter" idx="17"/>
          </p:nvPr>
        </p:nvSpPr>
        <p:spPr/>
        <p:txBody>
          <a:bodyPr rtlCol="0"/>
          <a:lstStyle/>
          <a:p>
            <a:endParaRPr lang="it-IT"/>
          </a:p>
        </p:txBody>
      </p:sp>
      <p:sp>
        <p:nvSpPr>
          <p:cNvPr id="16" name="Segnaposto tes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5" name="Segnaposto tes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5353ACCC-0E9B-4A51-812B-641EB3379624}" type="datetimeFigureOut">
              <a:rPr lang="it-IT" smtClean="0"/>
              <a:pPr/>
              <a:t>13/05/15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lvl1pPr>
              <a:defRPr>
                <a:solidFill>
                  <a:srgbClr val="FFFFFF"/>
                </a:solidFill>
              </a:defRPr>
            </a:lvl1pPr>
          </a:lstStyle>
          <a:p>
            <a:fld id="{3D4FCEC5-4507-4936-8710-EE6D441AFDD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353ACCC-0E9B-4A51-812B-641EB3379624}" type="datetimeFigureOut">
              <a:rPr lang="it-IT" smtClean="0"/>
              <a:pPr/>
              <a:t>13/05/15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0" y="6248400"/>
            <a:ext cx="533400" cy="381000"/>
          </a:xfrm>
        </p:spPr>
        <p:txBody>
          <a:bodyPr/>
          <a:lstStyle>
            <a:lvl1pPr>
              <a:defRPr>
                <a:solidFill>
                  <a:schemeClr val="tx2"/>
                </a:solidFill>
              </a:defRPr>
            </a:lvl1pPr>
          </a:lstStyle>
          <a:p>
            <a:fld id="{3D4FCEC5-4507-4936-8710-EE6D441AFDD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8077200" cy="869950"/>
          </a:xfrm>
        </p:spPr>
        <p:txBody>
          <a:bodyPr anchor="ctr"/>
          <a:lstStyle>
            <a:lvl1pPr algn="l">
              <a:buNone/>
              <a:defRPr sz="4400" b="0"/>
            </a:lvl1p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5353ACCC-0E9B-4A51-812B-641EB3379624}" type="datetimeFigureOut">
              <a:rPr lang="it-IT" smtClean="0"/>
              <a:pPr/>
              <a:t>13/05/15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lvl1pPr>
              <a:defRPr>
                <a:solidFill>
                  <a:srgbClr val="FFFFFF"/>
                </a:solidFill>
              </a:defRPr>
            </a:lvl1pPr>
          </a:lstStyle>
          <a:p>
            <a:fld id="{3D4FCEC5-4507-4936-8710-EE6D441AFDD6}" type="slidenum">
              <a:rPr lang="it-IT" smtClean="0"/>
              <a:pPr/>
              <a:t>‹n.›</a:t>
            </a:fld>
            <a:endParaRPr lang="it-IT"/>
          </a:p>
        </p:txBody>
      </p:sp>
      <p:sp>
        <p:nvSpPr>
          <p:cNvPr id="3" name="Segnaposto tes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9" name="Segnaposto contenuto 8"/>
          <p:cNvSpPr>
            <a:spLocks noGrp="1"/>
          </p:cNvSpPr>
          <p:nvPr>
            <p:ph sz="quarter" idx="1"/>
          </p:nvPr>
        </p:nvSpPr>
        <p:spPr>
          <a:xfrm>
            <a:off x="2362200" y="1752600"/>
            <a:ext cx="6400800" cy="4419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3">
        <a:schemeClr val="bg2"/>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8" name="Rettango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it-IT" smtClean="0"/>
              <a:t>Fare clic per modificare lo stile del titolo</a:t>
            </a:r>
            <a:endParaRPr kumimoji="0" lang="en-US"/>
          </a:p>
        </p:txBody>
      </p:sp>
      <p:sp>
        <p:nvSpPr>
          <p:cNvPr id="11" name="Rettango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data 11"/>
          <p:cNvSpPr>
            <a:spLocks noGrp="1"/>
          </p:cNvSpPr>
          <p:nvPr>
            <p:ph type="dt" sz="half" idx="10"/>
          </p:nvPr>
        </p:nvSpPr>
        <p:spPr>
          <a:xfrm>
            <a:off x="6248400" y="6248400"/>
            <a:ext cx="2667000" cy="365125"/>
          </a:xfrm>
        </p:spPr>
        <p:txBody>
          <a:bodyPr rtlCol="0"/>
          <a:lstStyle/>
          <a:p>
            <a:fld id="{5353ACCC-0E9B-4A51-812B-641EB3379624}" type="datetimeFigureOut">
              <a:rPr lang="it-IT" smtClean="0"/>
              <a:pPr/>
              <a:t>13/05/15</a:t>
            </a:fld>
            <a:endParaRPr lang="it-IT"/>
          </a:p>
        </p:txBody>
      </p:sp>
      <p:sp>
        <p:nvSpPr>
          <p:cNvPr id="13" name="Segnaposto numero diapositiva 12"/>
          <p:cNvSpPr>
            <a:spLocks noGrp="1"/>
          </p:cNvSpPr>
          <p:nvPr>
            <p:ph type="sldNum" sz="quarter" idx="11"/>
          </p:nvPr>
        </p:nvSpPr>
        <p:spPr>
          <a:xfrm>
            <a:off x="0" y="4667249"/>
            <a:ext cx="1447800" cy="663578"/>
          </a:xfrm>
        </p:spPr>
        <p:txBody>
          <a:bodyPr rtlCol="0"/>
          <a:lstStyle>
            <a:lvl1pPr>
              <a:defRPr sz="2800"/>
            </a:lvl1pPr>
          </a:lstStyle>
          <a:p>
            <a:fld id="{3D4FCEC5-4507-4936-8710-EE6D441AFDD6}" type="slidenum">
              <a:rPr lang="it-IT" smtClean="0"/>
              <a:pPr/>
              <a:t>‹n.›</a:t>
            </a:fld>
            <a:endParaRPr lang="it-IT"/>
          </a:p>
        </p:txBody>
      </p:sp>
      <p:sp>
        <p:nvSpPr>
          <p:cNvPr id="14" name="Segnaposto piè di pagina 13"/>
          <p:cNvSpPr>
            <a:spLocks noGrp="1"/>
          </p:cNvSpPr>
          <p:nvPr>
            <p:ph type="ftr" sz="quarter" idx="12"/>
          </p:nvPr>
        </p:nvSpPr>
        <p:spPr>
          <a:xfrm>
            <a:off x="1600200" y="6248206"/>
            <a:ext cx="4572000" cy="365125"/>
          </a:xfrm>
        </p:spPr>
        <p:txBody>
          <a:bodyPr rtlCol="0"/>
          <a:lstStyle/>
          <a:p>
            <a:endParaRPr lang="it-IT"/>
          </a:p>
        </p:txBody>
      </p:sp>
      <p:sp>
        <p:nvSpPr>
          <p:cNvPr id="3" name="Segnaposto immagin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it-IT" smtClean="0"/>
              <a:t>Fare clic sull'icona per inserire un'immagine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609600" y="228600"/>
            <a:ext cx="8153400" cy="990600"/>
          </a:xfrm>
          <a:prstGeom prst="rect">
            <a:avLst/>
          </a:prstGeom>
        </p:spPr>
        <p:txBody>
          <a:bodyPr vert="horz" anchor="ctr">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353ACCC-0E9B-4A51-812B-641EB3379624}" type="datetimeFigureOut">
              <a:rPr lang="it-IT" smtClean="0"/>
              <a:pPr/>
              <a:t>13/05/15</a:t>
            </a:fld>
            <a:endParaRPr lang="it-IT"/>
          </a:p>
        </p:txBody>
      </p:sp>
      <p:sp>
        <p:nvSpPr>
          <p:cNvPr id="3" name="Segnaposto piè di pagina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it-IT"/>
          </a:p>
        </p:txBody>
      </p:sp>
      <p:sp>
        <p:nvSpPr>
          <p:cNvPr id="7" name="Rettango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D4FCEC5-4507-4936-8710-EE6D441AFDD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28728" y="533400"/>
            <a:ext cx="7043540" cy="2868168"/>
          </a:xfrm>
        </p:spPr>
        <p:txBody>
          <a:bodyPr/>
          <a:lstStyle/>
          <a:p>
            <a:r>
              <a:rPr lang="it-IT" smtClean="0"/>
              <a:t>La verdadera tentación</a:t>
            </a:r>
            <a:br>
              <a:rPr lang="it-IT" smtClean="0"/>
            </a:br>
            <a:r>
              <a:rPr lang="it-IT" smtClean="0"/>
              <a:t>Carlos Monsiváis</a:t>
            </a:r>
            <a:endParaRPr lang="it-IT"/>
          </a:p>
        </p:txBody>
      </p:sp>
      <p:sp>
        <p:nvSpPr>
          <p:cNvPr id="3" name="Sottotitolo 2"/>
          <p:cNvSpPr>
            <a:spLocks noGrp="1"/>
          </p:cNvSpPr>
          <p:nvPr>
            <p:ph type="subTitle" idx="1"/>
          </p:nvPr>
        </p:nvSpPr>
        <p:spPr/>
        <p:txBody>
          <a:bodyPr/>
          <a:lstStyle/>
          <a:p>
            <a:r>
              <a:rPr lang="it-IT" smtClean="0"/>
              <a:t>El imperativo</a:t>
            </a:r>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5530988" cy="990600"/>
          </a:xfrm>
          <a:solidFill>
            <a:schemeClr val="accent2">
              <a:lumMod val="60000"/>
              <a:lumOff val="40000"/>
            </a:schemeClr>
          </a:solidFill>
        </p:spPr>
        <p:txBody>
          <a:bodyPr/>
          <a:lstStyle/>
          <a:p>
            <a:r>
              <a:rPr lang="it-IT" smtClean="0"/>
              <a:t>Subjuntivo presente</a:t>
            </a:r>
            <a:endParaRPr lang="it-IT"/>
          </a:p>
        </p:txBody>
      </p:sp>
      <p:graphicFrame>
        <p:nvGraphicFramePr>
          <p:cNvPr id="4" name="Segnaposto contenuto 3"/>
          <p:cNvGraphicFramePr>
            <a:graphicFrameLocks noGrp="1"/>
          </p:cNvGraphicFramePr>
          <p:nvPr>
            <p:ph sz="quarter" idx="1"/>
          </p:nvPr>
        </p:nvGraphicFramePr>
        <p:xfrm>
          <a:off x="612775" y="2500305"/>
          <a:ext cx="8153397" cy="2500332"/>
        </p:xfrm>
        <a:graphic>
          <a:graphicData uri="http://schemas.openxmlformats.org/drawingml/2006/table">
            <a:tbl>
              <a:tblPr firstRow="1" bandRow="1">
                <a:tableStyleId>{5C22544A-7EE6-4342-B048-85BDC9FD1C3A}</a:tableStyleId>
              </a:tblPr>
              <a:tblGrid>
                <a:gridCol w="1164771"/>
                <a:gridCol w="1164771"/>
                <a:gridCol w="1164771"/>
                <a:gridCol w="1164771"/>
                <a:gridCol w="1228967"/>
                <a:gridCol w="1100575"/>
                <a:gridCol w="1164771"/>
              </a:tblGrid>
              <a:tr h="833444">
                <a:tc>
                  <a:txBody>
                    <a:bodyPr/>
                    <a:lstStyle/>
                    <a:p>
                      <a:r>
                        <a:rPr lang="it-IT" smtClean="0"/>
                        <a:t>AMAR</a:t>
                      </a:r>
                      <a:endParaRPr lang="it-IT"/>
                    </a:p>
                  </a:txBody>
                  <a:tcPr/>
                </a:tc>
                <a:tc>
                  <a:txBody>
                    <a:bodyPr/>
                    <a:lstStyle/>
                    <a:p>
                      <a:r>
                        <a:rPr lang="it-IT" smtClean="0"/>
                        <a:t>ame</a:t>
                      </a:r>
                      <a:endParaRPr lang="it-IT"/>
                    </a:p>
                  </a:txBody>
                  <a:tcPr/>
                </a:tc>
                <a:tc>
                  <a:txBody>
                    <a:bodyPr/>
                    <a:lstStyle/>
                    <a:p>
                      <a:r>
                        <a:rPr lang="it-IT" smtClean="0"/>
                        <a:t>ames</a:t>
                      </a:r>
                      <a:endParaRPr lang="it-IT"/>
                    </a:p>
                  </a:txBody>
                  <a:tcPr/>
                </a:tc>
                <a:tc>
                  <a:txBody>
                    <a:bodyPr/>
                    <a:lstStyle/>
                    <a:p>
                      <a:r>
                        <a:rPr lang="it-IT" smtClean="0"/>
                        <a:t>ame</a:t>
                      </a:r>
                      <a:endParaRPr lang="it-IT"/>
                    </a:p>
                  </a:txBody>
                  <a:tcPr/>
                </a:tc>
                <a:tc>
                  <a:txBody>
                    <a:bodyPr/>
                    <a:lstStyle/>
                    <a:p>
                      <a:r>
                        <a:rPr lang="it-IT" smtClean="0"/>
                        <a:t>amemos</a:t>
                      </a:r>
                      <a:endParaRPr lang="it-IT"/>
                    </a:p>
                  </a:txBody>
                  <a:tcPr/>
                </a:tc>
                <a:tc>
                  <a:txBody>
                    <a:bodyPr/>
                    <a:lstStyle/>
                    <a:p>
                      <a:r>
                        <a:rPr lang="it-IT" smtClean="0"/>
                        <a:t>améis</a:t>
                      </a:r>
                      <a:endParaRPr lang="it-IT"/>
                    </a:p>
                  </a:txBody>
                  <a:tcPr/>
                </a:tc>
                <a:tc>
                  <a:txBody>
                    <a:bodyPr/>
                    <a:lstStyle/>
                    <a:p>
                      <a:r>
                        <a:rPr lang="it-IT" smtClean="0"/>
                        <a:t>amen</a:t>
                      </a:r>
                      <a:endParaRPr lang="it-IT"/>
                    </a:p>
                  </a:txBody>
                  <a:tcPr/>
                </a:tc>
              </a:tr>
              <a:tr h="833444">
                <a:tc>
                  <a:txBody>
                    <a:bodyPr/>
                    <a:lstStyle/>
                    <a:p>
                      <a:r>
                        <a:rPr lang="it-IT" smtClean="0"/>
                        <a:t>COMER</a:t>
                      </a:r>
                      <a:endParaRPr lang="it-IT"/>
                    </a:p>
                  </a:txBody>
                  <a:tcPr/>
                </a:tc>
                <a:tc>
                  <a:txBody>
                    <a:bodyPr/>
                    <a:lstStyle/>
                    <a:p>
                      <a:r>
                        <a:rPr lang="it-IT" smtClean="0"/>
                        <a:t>coma</a:t>
                      </a:r>
                      <a:endParaRPr lang="it-IT"/>
                    </a:p>
                  </a:txBody>
                  <a:tcPr/>
                </a:tc>
                <a:tc>
                  <a:txBody>
                    <a:bodyPr/>
                    <a:lstStyle/>
                    <a:p>
                      <a:r>
                        <a:rPr lang="it-IT" smtClean="0"/>
                        <a:t>comas</a:t>
                      </a:r>
                      <a:endParaRPr lang="it-IT"/>
                    </a:p>
                  </a:txBody>
                  <a:tcPr/>
                </a:tc>
                <a:tc>
                  <a:txBody>
                    <a:bodyPr/>
                    <a:lstStyle/>
                    <a:p>
                      <a:r>
                        <a:rPr lang="it-IT" smtClean="0"/>
                        <a:t>coma</a:t>
                      </a:r>
                      <a:endParaRPr lang="it-IT"/>
                    </a:p>
                  </a:txBody>
                  <a:tcPr/>
                </a:tc>
                <a:tc>
                  <a:txBody>
                    <a:bodyPr/>
                    <a:lstStyle/>
                    <a:p>
                      <a:r>
                        <a:rPr lang="it-IT" smtClean="0"/>
                        <a:t>comamos</a:t>
                      </a:r>
                      <a:endParaRPr lang="it-IT"/>
                    </a:p>
                  </a:txBody>
                  <a:tcPr/>
                </a:tc>
                <a:tc>
                  <a:txBody>
                    <a:bodyPr/>
                    <a:lstStyle/>
                    <a:p>
                      <a:r>
                        <a:rPr lang="it-IT" smtClean="0"/>
                        <a:t>comáis</a:t>
                      </a:r>
                      <a:endParaRPr lang="it-IT"/>
                    </a:p>
                  </a:txBody>
                  <a:tcPr/>
                </a:tc>
                <a:tc>
                  <a:txBody>
                    <a:bodyPr/>
                    <a:lstStyle/>
                    <a:p>
                      <a:r>
                        <a:rPr lang="it-IT" smtClean="0"/>
                        <a:t>coman</a:t>
                      </a:r>
                      <a:endParaRPr lang="it-IT"/>
                    </a:p>
                  </a:txBody>
                  <a:tcPr/>
                </a:tc>
              </a:tr>
              <a:tr h="833444">
                <a:tc>
                  <a:txBody>
                    <a:bodyPr/>
                    <a:lstStyle/>
                    <a:p>
                      <a:r>
                        <a:rPr lang="it-IT" smtClean="0"/>
                        <a:t>PARTIR</a:t>
                      </a:r>
                      <a:endParaRPr lang="it-IT"/>
                    </a:p>
                  </a:txBody>
                  <a:tcPr/>
                </a:tc>
                <a:tc>
                  <a:txBody>
                    <a:bodyPr/>
                    <a:lstStyle/>
                    <a:p>
                      <a:r>
                        <a:rPr lang="it-IT" smtClean="0"/>
                        <a:t>parta</a:t>
                      </a:r>
                      <a:endParaRPr lang="it-IT"/>
                    </a:p>
                  </a:txBody>
                  <a:tcPr/>
                </a:tc>
                <a:tc>
                  <a:txBody>
                    <a:bodyPr/>
                    <a:lstStyle/>
                    <a:p>
                      <a:r>
                        <a:rPr lang="it-IT" smtClean="0"/>
                        <a:t>partas</a:t>
                      </a:r>
                      <a:endParaRPr lang="it-IT"/>
                    </a:p>
                  </a:txBody>
                  <a:tcPr/>
                </a:tc>
                <a:tc>
                  <a:txBody>
                    <a:bodyPr/>
                    <a:lstStyle/>
                    <a:p>
                      <a:r>
                        <a:rPr lang="it-IT" smtClean="0"/>
                        <a:t>parta</a:t>
                      </a:r>
                      <a:endParaRPr lang="it-IT"/>
                    </a:p>
                  </a:txBody>
                  <a:tcPr/>
                </a:tc>
                <a:tc>
                  <a:txBody>
                    <a:bodyPr/>
                    <a:lstStyle/>
                    <a:p>
                      <a:r>
                        <a:rPr lang="it-IT" smtClean="0"/>
                        <a:t>partamos</a:t>
                      </a:r>
                      <a:endParaRPr lang="it-IT"/>
                    </a:p>
                  </a:txBody>
                  <a:tcPr/>
                </a:tc>
                <a:tc>
                  <a:txBody>
                    <a:bodyPr/>
                    <a:lstStyle/>
                    <a:p>
                      <a:r>
                        <a:rPr lang="it-IT" smtClean="0"/>
                        <a:t>partáis</a:t>
                      </a:r>
                      <a:endParaRPr lang="it-IT"/>
                    </a:p>
                  </a:txBody>
                  <a:tcPr/>
                </a:tc>
                <a:tc>
                  <a:txBody>
                    <a:bodyPr/>
                    <a:lstStyle/>
                    <a:p>
                      <a:r>
                        <a:rPr lang="it-IT" smtClean="0"/>
                        <a:t>partan</a:t>
                      </a:r>
                      <a:endParaRPr lang="it-IT"/>
                    </a:p>
                  </a:txBody>
                  <a:tcPr/>
                </a:tc>
              </a:tr>
            </a:tbl>
          </a:graphicData>
        </a:graphic>
      </p:graphicFrame>
      <p:sp>
        <p:nvSpPr>
          <p:cNvPr id="5" name="Ovale 4"/>
          <p:cNvSpPr/>
          <p:nvPr/>
        </p:nvSpPr>
        <p:spPr>
          <a:xfrm>
            <a:off x="5929322" y="1000108"/>
            <a:ext cx="2786082" cy="1143008"/>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mtClean="0"/>
              <a:t>Verbos regulares</a:t>
            </a:r>
            <a:endParaRPr lang="it-IT"/>
          </a:p>
        </p:txBody>
      </p:sp>
    </p:spTree>
    <p:extLst>
      <p:ext uri="{BB962C8B-B14F-4D97-AF65-F5344CB8AC3E}">
        <p14:creationId xmlns:p14="http://schemas.microsoft.com/office/powerpoint/2010/main" val="362382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Subjuntivo presente</a:t>
            </a:r>
            <a:endParaRPr lang="it-IT"/>
          </a:p>
        </p:txBody>
      </p:sp>
      <p:sp>
        <p:nvSpPr>
          <p:cNvPr id="3" name="Segnaposto contenuto 2"/>
          <p:cNvSpPr>
            <a:spLocks noGrp="1"/>
          </p:cNvSpPr>
          <p:nvPr>
            <p:ph sz="quarter" idx="1"/>
          </p:nvPr>
        </p:nvSpPr>
        <p:spPr>
          <a:solidFill>
            <a:schemeClr val="accent2">
              <a:lumMod val="60000"/>
              <a:lumOff val="40000"/>
            </a:schemeClr>
          </a:solidFill>
        </p:spPr>
        <p:txBody>
          <a:bodyPr/>
          <a:lstStyle/>
          <a:p>
            <a:r>
              <a:rPr lang="fr-FR" smtClean="0"/>
              <a:t>se mantienen las mismas terminaciones pero cambian las raíces, según las irregularidades del presente indicativo</a:t>
            </a:r>
          </a:p>
          <a:p>
            <a:pPr>
              <a:buNone/>
            </a:pPr>
            <a:endParaRPr lang="it-IT" smtClean="0"/>
          </a:p>
          <a:p>
            <a:pPr algn="ctr">
              <a:buNone/>
            </a:pPr>
            <a:r>
              <a:rPr lang="it-IT" smtClean="0"/>
              <a:t>PRESENTE DE INDICATIVO</a:t>
            </a:r>
          </a:p>
          <a:p>
            <a:pPr algn="ctr"/>
            <a:endParaRPr lang="it-IT" smtClean="0"/>
          </a:p>
          <a:p>
            <a:pPr algn="ctr"/>
            <a:endParaRPr lang="it-IT" smtClean="0"/>
          </a:p>
          <a:p>
            <a:pPr algn="ctr">
              <a:buNone/>
            </a:pPr>
            <a:r>
              <a:rPr lang="it-IT" smtClean="0"/>
              <a:t>PRESENTE DE SUBJUNTIVO</a:t>
            </a:r>
            <a:endParaRPr lang="it-IT"/>
          </a:p>
        </p:txBody>
      </p:sp>
      <p:sp>
        <p:nvSpPr>
          <p:cNvPr id="5" name="Freccia in giù 4"/>
          <p:cNvSpPr/>
          <p:nvPr/>
        </p:nvSpPr>
        <p:spPr>
          <a:xfrm>
            <a:off x="4000496" y="4214818"/>
            <a:ext cx="1714512"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Ovale 5"/>
          <p:cNvSpPr/>
          <p:nvPr/>
        </p:nvSpPr>
        <p:spPr>
          <a:xfrm>
            <a:off x="6286512" y="500042"/>
            <a:ext cx="2357454" cy="1000132"/>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mtClean="0"/>
              <a:t>Verbos irregulares</a:t>
            </a:r>
            <a:endParaRPr lang="it-IT"/>
          </a:p>
        </p:txBody>
      </p:sp>
    </p:spTree>
    <p:extLst>
      <p:ext uri="{BB962C8B-B14F-4D97-AF65-F5344CB8AC3E}">
        <p14:creationId xmlns:p14="http://schemas.microsoft.com/office/powerpoint/2010/main" val="33814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Verbos de irregularidad vocálica</a:t>
            </a:r>
            <a:endParaRPr lang="it-IT"/>
          </a:p>
        </p:txBody>
      </p:sp>
      <p:graphicFrame>
        <p:nvGraphicFramePr>
          <p:cNvPr id="5" name="Segnaposto contenuto 4"/>
          <p:cNvGraphicFramePr>
            <a:graphicFrameLocks noGrp="1"/>
          </p:cNvGraphicFramePr>
          <p:nvPr>
            <p:ph sz="quarter" idx="1"/>
          </p:nvPr>
        </p:nvGraphicFramePr>
        <p:xfrm>
          <a:off x="612775" y="1714489"/>
          <a:ext cx="8153400" cy="1928826"/>
        </p:xfrm>
        <a:graphic>
          <a:graphicData uri="http://schemas.openxmlformats.org/drawingml/2006/table">
            <a:tbl>
              <a:tblPr firstRow="1" bandRow="1">
                <a:tableStyleId>{5C22544A-7EE6-4342-B048-85BDC9FD1C3A}</a:tableStyleId>
              </a:tblPr>
              <a:tblGrid>
                <a:gridCol w="8153400"/>
              </a:tblGrid>
              <a:tr h="642942">
                <a:tc>
                  <a:txBody>
                    <a:bodyPr/>
                    <a:lstStyle/>
                    <a:p>
                      <a:r>
                        <a:rPr kumimoji="0" lang="fr-FR" sz="1800" b="1" kern="1200" smtClean="0">
                          <a:solidFill>
                            <a:srgbClr val="002060"/>
                          </a:solidFill>
                          <a:latin typeface="+mn-lt"/>
                          <a:ea typeface="+mn-ea"/>
                          <a:cs typeface="+mn-cs"/>
                        </a:rPr>
                        <a:t>AR : E-IE </a:t>
                      </a:r>
                      <a:r>
                        <a:rPr kumimoji="0" lang="fr-FR" sz="1800" b="1" i="1" kern="1200" smtClean="0">
                          <a:solidFill>
                            <a:srgbClr val="002060"/>
                          </a:solidFill>
                          <a:latin typeface="+mn-lt"/>
                          <a:ea typeface="+mn-ea"/>
                          <a:cs typeface="+mn-cs"/>
                        </a:rPr>
                        <a:t>piense, pienses, piense, pensemos, penséis, piensen</a:t>
                      </a:r>
                      <a:endParaRPr kumimoji="0" lang="it-IT" sz="1800" b="1" kern="1200" smtClean="0">
                        <a:solidFill>
                          <a:srgbClr val="002060"/>
                        </a:solidFill>
                        <a:latin typeface="+mn-lt"/>
                        <a:ea typeface="+mn-ea"/>
                        <a:cs typeface="+mn-cs"/>
                      </a:endParaRPr>
                    </a:p>
                    <a:p>
                      <a:endParaRPr lang="it-IT">
                        <a:solidFill>
                          <a:srgbClr val="002060"/>
                        </a:solidFill>
                      </a:endParaRPr>
                    </a:p>
                  </a:txBody>
                  <a:tcPr/>
                </a:tc>
              </a:tr>
              <a:tr h="642942">
                <a:tc>
                  <a:txBody>
                    <a:bodyPr/>
                    <a:lstStyle/>
                    <a:p>
                      <a:r>
                        <a:rPr kumimoji="0" lang="fr-FR" sz="1800" b="1" kern="1200" smtClean="0">
                          <a:solidFill>
                            <a:srgbClr val="002060"/>
                          </a:solidFill>
                          <a:latin typeface="+mn-lt"/>
                          <a:ea typeface="+mn-ea"/>
                          <a:cs typeface="+mn-cs"/>
                        </a:rPr>
                        <a:t>AR : O-UE </a:t>
                      </a:r>
                      <a:r>
                        <a:rPr kumimoji="0" lang="fr-FR" sz="1800" b="1" i="1" kern="1200" smtClean="0">
                          <a:solidFill>
                            <a:srgbClr val="002060"/>
                          </a:solidFill>
                          <a:latin typeface="+mn-lt"/>
                          <a:ea typeface="+mn-ea"/>
                          <a:cs typeface="+mn-cs"/>
                        </a:rPr>
                        <a:t>cuente, cuentes, cuente, contemos, contéis, cuenten</a:t>
                      </a:r>
                      <a:endParaRPr kumimoji="0" lang="it-IT" sz="1800" b="1" kern="1200" smtClean="0">
                        <a:solidFill>
                          <a:srgbClr val="002060"/>
                        </a:solidFill>
                        <a:latin typeface="+mn-lt"/>
                        <a:ea typeface="+mn-ea"/>
                        <a:cs typeface="+mn-cs"/>
                      </a:endParaRPr>
                    </a:p>
                    <a:p>
                      <a:endParaRPr lang="it-IT">
                        <a:solidFill>
                          <a:srgbClr val="002060"/>
                        </a:solidFill>
                      </a:endParaRPr>
                    </a:p>
                  </a:txBody>
                  <a:tcPr/>
                </a:tc>
              </a:tr>
              <a:tr h="6429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b="1" kern="1200" smtClean="0">
                          <a:solidFill>
                            <a:srgbClr val="002060"/>
                          </a:solidFill>
                          <a:latin typeface="+mn-lt"/>
                          <a:ea typeface="+mn-ea"/>
                          <a:cs typeface="+mn-cs"/>
                        </a:rPr>
                        <a:t>AR : U-UE </a:t>
                      </a:r>
                      <a:r>
                        <a:rPr kumimoji="0" lang="fr-FR" sz="1800" b="1" i="1" kern="1200" smtClean="0">
                          <a:solidFill>
                            <a:srgbClr val="002060"/>
                          </a:solidFill>
                          <a:latin typeface="+mn-lt"/>
                          <a:ea typeface="+mn-ea"/>
                          <a:cs typeface="+mn-cs"/>
                        </a:rPr>
                        <a:t>juegue, juegues, juegue, juguemos, juguéis, jueguen</a:t>
                      </a:r>
                      <a:endParaRPr kumimoji="0" lang="it-IT" sz="1800" b="1" kern="1200" smtClean="0">
                        <a:solidFill>
                          <a:srgbClr val="002060"/>
                        </a:solidFill>
                        <a:latin typeface="+mn-lt"/>
                        <a:ea typeface="+mn-ea"/>
                        <a:cs typeface="+mn-cs"/>
                      </a:endParaRPr>
                    </a:p>
                    <a:p>
                      <a:endParaRPr lang="it-IT">
                        <a:solidFill>
                          <a:srgbClr val="002060"/>
                        </a:solidFill>
                      </a:endParaRPr>
                    </a:p>
                  </a:txBody>
                  <a:tcPr/>
                </a:tc>
              </a:tr>
            </a:tbl>
          </a:graphicData>
        </a:graphic>
      </p:graphicFrame>
      <p:graphicFrame>
        <p:nvGraphicFramePr>
          <p:cNvPr id="6" name="Tabella 5"/>
          <p:cNvGraphicFramePr>
            <a:graphicFrameLocks noGrp="1"/>
          </p:cNvGraphicFramePr>
          <p:nvPr/>
        </p:nvGraphicFramePr>
        <p:xfrm>
          <a:off x="571472" y="4071942"/>
          <a:ext cx="8215370" cy="1280160"/>
        </p:xfrm>
        <a:graphic>
          <a:graphicData uri="http://schemas.openxmlformats.org/drawingml/2006/table">
            <a:tbl>
              <a:tblPr firstRow="1" bandRow="1">
                <a:tableStyleId>{5C22544A-7EE6-4342-B048-85BDC9FD1C3A}</a:tableStyleId>
              </a:tblPr>
              <a:tblGrid>
                <a:gridCol w="8215370"/>
              </a:tblGrid>
              <a:tr h="370840">
                <a:tc>
                  <a:txBody>
                    <a:bodyPr/>
                    <a:lstStyle/>
                    <a:p>
                      <a:r>
                        <a:rPr kumimoji="0" lang="fr-FR" sz="1800" b="1" kern="1200" smtClean="0">
                          <a:solidFill>
                            <a:srgbClr val="002060"/>
                          </a:solidFill>
                          <a:latin typeface="+mn-lt"/>
                          <a:ea typeface="+mn-ea"/>
                          <a:cs typeface="+mn-cs"/>
                        </a:rPr>
                        <a:t>ER : E-IE </a:t>
                      </a:r>
                      <a:r>
                        <a:rPr kumimoji="0" lang="fr-FR" sz="1800" b="1" i="1" kern="1200" smtClean="0">
                          <a:solidFill>
                            <a:srgbClr val="002060"/>
                          </a:solidFill>
                          <a:latin typeface="+mn-lt"/>
                          <a:ea typeface="+mn-ea"/>
                          <a:cs typeface="+mn-cs"/>
                        </a:rPr>
                        <a:t>pierda, pierdas, pierda, perdamos, perdáis, pierdan</a:t>
                      </a:r>
                      <a:endParaRPr kumimoji="0" lang="it-IT" sz="1800" b="1" kern="1200" smtClean="0">
                        <a:solidFill>
                          <a:srgbClr val="002060"/>
                        </a:solidFill>
                        <a:latin typeface="+mn-lt"/>
                        <a:ea typeface="+mn-ea"/>
                        <a:cs typeface="+mn-cs"/>
                      </a:endParaRPr>
                    </a:p>
                    <a:p>
                      <a:endParaRPr lang="it-IT">
                        <a:solidFill>
                          <a:srgbClr val="00206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b="1" kern="1200" smtClean="0">
                          <a:solidFill>
                            <a:srgbClr val="002060"/>
                          </a:solidFill>
                          <a:latin typeface="+mn-lt"/>
                          <a:ea typeface="+mn-ea"/>
                          <a:cs typeface="+mn-cs"/>
                        </a:rPr>
                        <a:t>ER : O-UE </a:t>
                      </a:r>
                      <a:r>
                        <a:rPr kumimoji="0" lang="fr-FR" sz="1800" b="1" i="1" kern="1200" smtClean="0">
                          <a:solidFill>
                            <a:srgbClr val="002060"/>
                          </a:solidFill>
                          <a:latin typeface="+mn-lt"/>
                          <a:ea typeface="+mn-ea"/>
                          <a:cs typeface="+mn-cs"/>
                        </a:rPr>
                        <a:t>mueva, muevas, mueva, movamos, mováis, muevan</a:t>
                      </a:r>
                      <a:endParaRPr kumimoji="0" lang="it-IT" sz="1800" b="1" kern="1200" smtClean="0">
                        <a:solidFill>
                          <a:srgbClr val="002060"/>
                        </a:solidFill>
                        <a:latin typeface="+mn-lt"/>
                        <a:ea typeface="+mn-ea"/>
                        <a:cs typeface="+mn-cs"/>
                      </a:endParaRPr>
                    </a:p>
                    <a:p>
                      <a:endParaRPr lang="it-IT">
                        <a:solidFill>
                          <a:srgbClr val="002060"/>
                        </a:solidFill>
                      </a:endParaRPr>
                    </a:p>
                  </a:txBody>
                  <a:tcPr/>
                </a:tc>
              </a:tr>
            </a:tbl>
          </a:graphicData>
        </a:graphic>
      </p:graphicFrame>
      <p:sp>
        <p:nvSpPr>
          <p:cNvPr id="7" name="Ovale 6"/>
          <p:cNvSpPr/>
          <p:nvPr/>
        </p:nvSpPr>
        <p:spPr>
          <a:xfrm>
            <a:off x="1357290" y="5357826"/>
            <a:ext cx="3714776" cy="78581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mtClean="0">
                <a:latin typeface="Arial Black" pitchFamily="34" charset="0"/>
              </a:rPr>
              <a:t>Verbos en –AR y en -ER</a:t>
            </a:r>
            <a:endParaRPr lang="it-IT">
              <a:latin typeface="Arial Black" pitchFamily="34" charset="0"/>
            </a:endParaRPr>
          </a:p>
        </p:txBody>
      </p:sp>
    </p:spTree>
    <p:extLst>
      <p:ext uri="{BB962C8B-B14F-4D97-AF65-F5344CB8AC3E}">
        <p14:creationId xmlns:p14="http://schemas.microsoft.com/office/powerpoint/2010/main" val="4085034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Verbos de irregularidad vocálica</a:t>
            </a:r>
            <a:endParaRPr lang="it-IT"/>
          </a:p>
        </p:txBody>
      </p:sp>
      <p:graphicFrame>
        <p:nvGraphicFramePr>
          <p:cNvPr id="5" name="Segnaposto contenuto 4"/>
          <p:cNvGraphicFramePr>
            <a:graphicFrameLocks noGrp="1"/>
          </p:cNvGraphicFramePr>
          <p:nvPr>
            <p:ph sz="quarter" idx="1"/>
          </p:nvPr>
        </p:nvGraphicFramePr>
        <p:xfrm>
          <a:off x="612775" y="2285991"/>
          <a:ext cx="8153400" cy="2743199"/>
        </p:xfrm>
        <a:graphic>
          <a:graphicData uri="http://schemas.openxmlformats.org/drawingml/2006/table">
            <a:tbl>
              <a:tblPr firstRow="1" bandRow="1">
                <a:tableStyleId>{5C22544A-7EE6-4342-B048-85BDC9FD1C3A}</a:tableStyleId>
              </a:tblPr>
              <a:tblGrid>
                <a:gridCol w="8153400"/>
              </a:tblGrid>
              <a:tr h="342897">
                <a:tc>
                  <a:txBody>
                    <a:bodyPr/>
                    <a:lstStyle/>
                    <a:p>
                      <a:r>
                        <a:rPr kumimoji="0" lang="fr-FR" sz="1800" b="1" kern="1200" smtClean="0">
                          <a:solidFill>
                            <a:schemeClr val="lt1"/>
                          </a:solidFill>
                          <a:latin typeface="+mn-lt"/>
                          <a:ea typeface="+mn-ea"/>
                          <a:cs typeface="+mn-cs"/>
                        </a:rPr>
                        <a:t>Verbos en </a:t>
                      </a:r>
                      <a:r>
                        <a:rPr kumimoji="0" lang="it-IT" sz="1800" b="1" kern="1200" smtClean="0">
                          <a:solidFill>
                            <a:schemeClr val="lt1"/>
                          </a:solidFill>
                          <a:latin typeface="+mn-lt"/>
                          <a:ea typeface="+mn-ea"/>
                          <a:cs typeface="+mn-cs"/>
                          <a:sym typeface="Symbol"/>
                        </a:rPr>
                        <a:t></a:t>
                      </a:r>
                      <a:r>
                        <a:rPr kumimoji="0" lang="it-IT" sz="1800" b="1" kern="1200" smtClean="0">
                          <a:solidFill>
                            <a:schemeClr val="lt1"/>
                          </a:solidFill>
                          <a:latin typeface="+mn-lt"/>
                          <a:ea typeface="+mn-ea"/>
                          <a:cs typeface="+mn-cs"/>
                        </a:rPr>
                        <a:t> </a:t>
                      </a:r>
                      <a:r>
                        <a:rPr kumimoji="0" lang="fr-FR" sz="1800" b="1" kern="1200" smtClean="0">
                          <a:solidFill>
                            <a:schemeClr val="lt1"/>
                          </a:solidFill>
                          <a:latin typeface="+mn-lt"/>
                          <a:ea typeface="+mn-ea"/>
                          <a:cs typeface="+mn-cs"/>
                        </a:rPr>
                        <a:t>IR con diptongación E-IE</a:t>
                      </a:r>
                      <a:endParaRPr kumimoji="0" lang="it-IT" sz="1800" b="1" kern="1200" smtClean="0">
                        <a:solidFill>
                          <a:schemeClr val="lt1"/>
                        </a:solidFill>
                        <a:latin typeface="+mn-lt"/>
                        <a:ea typeface="+mn-ea"/>
                        <a:cs typeface="+mn-cs"/>
                      </a:endParaRPr>
                    </a:p>
                    <a:p>
                      <a:r>
                        <a:rPr kumimoji="0" lang="fr-FR" sz="1800" b="1" i="1" kern="1200" smtClean="0">
                          <a:solidFill>
                            <a:schemeClr val="lt1"/>
                          </a:solidFill>
                          <a:latin typeface="+mn-lt"/>
                          <a:ea typeface="+mn-ea"/>
                          <a:cs typeface="+mn-cs"/>
                        </a:rPr>
                        <a:t>sienta, sientas, sienta, </a:t>
                      </a:r>
                      <a:r>
                        <a:rPr kumimoji="0" lang="fr-FR" sz="1800" b="1" i="1" u="sng" kern="1200" smtClean="0">
                          <a:solidFill>
                            <a:schemeClr val="lt1"/>
                          </a:solidFill>
                          <a:latin typeface="+mn-lt"/>
                          <a:ea typeface="+mn-ea"/>
                          <a:cs typeface="+mn-cs"/>
                        </a:rPr>
                        <a:t>sintamos</a:t>
                      </a:r>
                      <a:r>
                        <a:rPr kumimoji="0" lang="fr-FR" sz="1800" b="1" i="1" kern="1200" smtClean="0">
                          <a:solidFill>
                            <a:schemeClr val="lt1"/>
                          </a:solidFill>
                          <a:latin typeface="+mn-lt"/>
                          <a:ea typeface="+mn-ea"/>
                          <a:cs typeface="+mn-cs"/>
                        </a:rPr>
                        <a:t>, </a:t>
                      </a:r>
                      <a:r>
                        <a:rPr kumimoji="0" lang="fr-FR" sz="1800" b="1" i="1" u="sng" kern="1200" smtClean="0">
                          <a:solidFill>
                            <a:schemeClr val="lt1"/>
                          </a:solidFill>
                          <a:latin typeface="+mn-lt"/>
                          <a:ea typeface="+mn-ea"/>
                          <a:cs typeface="+mn-cs"/>
                        </a:rPr>
                        <a:t>sintáis</a:t>
                      </a:r>
                      <a:r>
                        <a:rPr kumimoji="0" lang="fr-FR" sz="1800" b="1" i="1" kern="1200" smtClean="0">
                          <a:solidFill>
                            <a:schemeClr val="lt1"/>
                          </a:solidFill>
                          <a:latin typeface="+mn-lt"/>
                          <a:ea typeface="+mn-ea"/>
                          <a:cs typeface="+mn-cs"/>
                        </a:rPr>
                        <a:t>, sientan</a:t>
                      </a:r>
                      <a:endParaRPr kumimoji="0" lang="it-IT" sz="1800" b="1" kern="1200" smtClean="0">
                        <a:solidFill>
                          <a:schemeClr val="lt1"/>
                        </a:solidFill>
                        <a:latin typeface="+mn-lt"/>
                        <a:ea typeface="+mn-ea"/>
                        <a:cs typeface="+mn-cs"/>
                      </a:endParaRPr>
                    </a:p>
                    <a:p>
                      <a:endParaRPr lang="it-IT">
                        <a:solidFill>
                          <a:srgbClr val="002060"/>
                        </a:solidFill>
                      </a:endParaRPr>
                    </a:p>
                  </a:txBody>
                  <a:tcPr/>
                </a:tc>
              </a:tr>
              <a:tr h="642942">
                <a:tc>
                  <a:txBody>
                    <a:bodyPr/>
                    <a:lstStyle/>
                    <a:p>
                      <a:r>
                        <a:rPr kumimoji="0" lang="fr-FR" sz="1800" kern="1200" smtClean="0">
                          <a:solidFill>
                            <a:schemeClr val="dk1"/>
                          </a:solidFill>
                          <a:latin typeface="+mn-lt"/>
                          <a:ea typeface="+mn-ea"/>
                          <a:cs typeface="+mn-cs"/>
                        </a:rPr>
                        <a:t>Verbos en </a:t>
                      </a:r>
                      <a:r>
                        <a:rPr kumimoji="0" lang="it-IT" sz="1800" kern="1200" smtClean="0">
                          <a:solidFill>
                            <a:schemeClr val="dk1"/>
                          </a:solidFill>
                          <a:latin typeface="+mn-lt"/>
                          <a:ea typeface="+mn-ea"/>
                          <a:cs typeface="+mn-cs"/>
                          <a:sym typeface="Symbol"/>
                        </a:rPr>
                        <a:t></a:t>
                      </a:r>
                      <a:r>
                        <a:rPr kumimoji="0" lang="es-MX" sz="1800" kern="1200" smtClean="0">
                          <a:solidFill>
                            <a:schemeClr val="dk1"/>
                          </a:solidFill>
                          <a:latin typeface="+mn-lt"/>
                          <a:ea typeface="+mn-ea"/>
                          <a:cs typeface="+mn-cs"/>
                        </a:rPr>
                        <a:t>IR</a:t>
                      </a:r>
                      <a:r>
                        <a:rPr kumimoji="0" lang="fr-FR" sz="1800" kern="1200" smtClean="0">
                          <a:solidFill>
                            <a:schemeClr val="dk1"/>
                          </a:solidFill>
                          <a:latin typeface="+mn-lt"/>
                          <a:ea typeface="+mn-ea"/>
                          <a:cs typeface="+mn-cs"/>
                        </a:rPr>
                        <a:t> con diptongación O-UE</a:t>
                      </a:r>
                      <a:endParaRPr kumimoji="0" lang="it-IT" sz="1800" kern="1200" smtClean="0">
                        <a:solidFill>
                          <a:schemeClr val="dk1"/>
                        </a:solidFill>
                        <a:latin typeface="+mn-lt"/>
                        <a:ea typeface="+mn-ea"/>
                        <a:cs typeface="+mn-cs"/>
                      </a:endParaRPr>
                    </a:p>
                    <a:p>
                      <a:r>
                        <a:rPr kumimoji="0" lang="fr-FR" sz="1800" i="1" kern="1200" smtClean="0">
                          <a:solidFill>
                            <a:schemeClr val="dk1"/>
                          </a:solidFill>
                          <a:latin typeface="+mn-lt"/>
                          <a:ea typeface="+mn-ea"/>
                          <a:cs typeface="+mn-cs"/>
                        </a:rPr>
                        <a:t>duerma, duermas, duerma, </a:t>
                      </a:r>
                      <a:r>
                        <a:rPr kumimoji="0" lang="fr-FR" sz="1800" i="1" u="sng" kern="1200" smtClean="0">
                          <a:solidFill>
                            <a:schemeClr val="dk1"/>
                          </a:solidFill>
                          <a:latin typeface="+mn-lt"/>
                          <a:ea typeface="+mn-ea"/>
                          <a:cs typeface="+mn-cs"/>
                        </a:rPr>
                        <a:t>durmamos</a:t>
                      </a:r>
                      <a:r>
                        <a:rPr kumimoji="0" lang="fr-FR" sz="1800" i="1" kern="1200" smtClean="0">
                          <a:solidFill>
                            <a:schemeClr val="dk1"/>
                          </a:solidFill>
                          <a:latin typeface="+mn-lt"/>
                          <a:ea typeface="+mn-ea"/>
                          <a:cs typeface="+mn-cs"/>
                        </a:rPr>
                        <a:t>, </a:t>
                      </a:r>
                      <a:r>
                        <a:rPr kumimoji="0" lang="fr-FR" sz="1800" i="1" u="sng" kern="1200" smtClean="0">
                          <a:solidFill>
                            <a:schemeClr val="dk1"/>
                          </a:solidFill>
                          <a:latin typeface="+mn-lt"/>
                          <a:ea typeface="+mn-ea"/>
                          <a:cs typeface="+mn-cs"/>
                        </a:rPr>
                        <a:t>durmáis</a:t>
                      </a:r>
                      <a:r>
                        <a:rPr kumimoji="0" lang="fr-FR" sz="1800" i="1" kern="1200" smtClean="0">
                          <a:solidFill>
                            <a:schemeClr val="dk1"/>
                          </a:solidFill>
                          <a:latin typeface="+mn-lt"/>
                          <a:ea typeface="+mn-ea"/>
                          <a:cs typeface="+mn-cs"/>
                        </a:rPr>
                        <a:t>, duerman</a:t>
                      </a:r>
                      <a:endParaRPr kumimoji="0" lang="it-IT" sz="1800" kern="1200" smtClean="0">
                        <a:solidFill>
                          <a:schemeClr val="dk1"/>
                        </a:solidFill>
                        <a:latin typeface="+mn-lt"/>
                        <a:ea typeface="+mn-ea"/>
                        <a:cs typeface="+mn-cs"/>
                      </a:endParaRPr>
                    </a:p>
                    <a:p>
                      <a:endParaRPr lang="it-IT">
                        <a:solidFill>
                          <a:srgbClr val="002060"/>
                        </a:solidFill>
                      </a:endParaRPr>
                    </a:p>
                  </a:txBody>
                  <a:tcPr/>
                </a:tc>
              </a:tr>
              <a:tr h="642942">
                <a:tc>
                  <a:txBody>
                    <a:bodyPr/>
                    <a:lstStyle/>
                    <a:p>
                      <a:r>
                        <a:rPr kumimoji="0" lang="es-MX" sz="1800" kern="1200" smtClean="0">
                          <a:solidFill>
                            <a:schemeClr val="dk1"/>
                          </a:solidFill>
                          <a:latin typeface="+mn-lt"/>
                          <a:ea typeface="+mn-ea"/>
                          <a:cs typeface="+mn-cs"/>
                        </a:rPr>
                        <a:t>Verbos en –IR de alternancia vocálica</a:t>
                      </a:r>
                      <a:endParaRPr kumimoji="0" lang="it-IT" sz="1800" kern="1200" smtClean="0">
                        <a:solidFill>
                          <a:schemeClr val="dk1"/>
                        </a:solidFill>
                        <a:latin typeface="+mn-lt"/>
                        <a:ea typeface="+mn-ea"/>
                        <a:cs typeface="+mn-cs"/>
                      </a:endParaRPr>
                    </a:p>
                    <a:p>
                      <a:r>
                        <a:rPr kumimoji="0" lang="es-MX" sz="1800" i="1" kern="1200" smtClean="0">
                          <a:solidFill>
                            <a:schemeClr val="dk1"/>
                          </a:solidFill>
                          <a:latin typeface="+mn-lt"/>
                          <a:ea typeface="+mn-ea"/>
                          <a:cs typeface="+mn-cs"/>
                        </a:rPr>
                        <a:t>pida, pidas, pida, </a:t>
                      </a:r>
                      <a:r>
                        <a:rPr kumimoji="0" lang="es-MX" sz="1800" i="1" u="sng" kern="1200" smtClean="0">
                          <a:solidFill>
                            <a:schemeClr val="dk1"/>
                          </a:solidFill>
                          <a:latin typeface="+mn-lt"/>
                          <a:ea typeface="+mn-ea"/>
                          <a:cs typeface="+mn-cs"/>
                        </a:rPr>
                        <a:t>pidamos</a:t>
                      </a:r>
                      <a:r>
                        <a:rPr kumimoji="0" lang="es-MX" sz="1800" i="1" kern="1200" smtClean="0">
                          <a:solidFill>
                            <a:schemeClr val="dk1"/>
                          </a:solidFill>
                          <a:latin typeface="+mn-lt"/>
                          <a:ea typeface="+mn-ea"/>
                          <a:cs typeface="+mn-cs"/>
                        </a:rPr>
                        <a:t>, </a:t>
                      </a:r>
                      <a:r>
                        <a:rPr kumimoji="0" lang="es-MX" sz="1800" i="1" u="sng" kern="1200" smtClean="0">
                          <a:solidFill>
                            <a:schemeClr val="dk1"/>
                          </a:solidFill>
                          <a:latin typeface="+mn-lt"/>
                          <a:ea typeface="+mn-ea"/>
                          <a:cs typeface="+mn-cs"/>
                        </a:rPr>
                        <a:t>pidáis</a:t>
                      </a:r>
                      <a:r>
                        <a:rPr kumimoji="0" lang="es-MX" sz="1800" i="1" kern="1200" smtClean="0">
                          <a:solidFill>
                            <a:schemeClr val="dk1"/>
                          </a:solidFill>
                          <a:latin typeface="+mn-lt"/>
                          <a:ea typeface="+mn-ea"/>
                          <a:cs typeface="+mn-cs"/>
                        </a:rPr>
                        <a:t>, pidan</a:t>
                      </a:r>
                      <a:endParaRPr kumimoji="0" lang="it-IT" sz="1800" kern="1200" smtClean="0">
                        <a:solidFill>
                          <a:schemeClr val="dk1"/>
                        </a:solidFill>
                        <a:latin typeface="+mn-lt"/>
                        <a:ea typeface="+mn-ea"/>
                        <a:cs typeface="+mn-cs"/>
                      </a:endParaRPr>
                    </a:p>
                    <a:p>
                      <a:endParaRPr lang="it-IT">
                        <a:solidFill>
                          <a:srgbClr val="002060"/>
                        </a:solidFill>
                      </a:endParaRPr>
                    </a:p>
                  </a:txBody>
                  <a:tcPr/>
                </a:tc>
              </a:tr>
            </a:tbl>
          </a:graphicData>
        </a:graphic>
      </p:graphicFrame>
      <p:sp>
        <p:nvSpPr>
          <p:cNvPr id="7" name="Ovale 6"/>
          <p:cNvSpPr/>
          <p:nvPr/>
        </p:nvSpPr>
        <p:spPr>
          <a:xfrm>
            <a:off x="6929454" y="1500174"/>
            <a:ext cx="1785950" cy="2286016"/>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mtClean="0">
                <a:latin typeface="Arial Black" pitchFamily="34" charset="0"/>
              </a:rPr>
              <a:t>Verbos en -IR</a:t>
            </a:r>
            <a:endParaRPr lang="it-IT">
              <a:latin typeface="Arial Black" pitchFamily="34" charset="0"/>
            </a:endParaRPr>
          </a:p>
        </p:txBody>
      </p:sp>
    </p:spTree>
    <p:extLst>
      <p:ext uri="{BB962C8B-B14F-4D97-AF65-F5344CB8AC3E}">
        <p14:creationId xmlns:p14="http://schemas.microsoft.com/office/powerpoint/2010/main" val="1700641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5888178" cy="990600"/>
          </a:xfrm>
          <a:solidFill>
            <a:schemeClr val="accent2">
              <a:lumMod val="60000"/>
              <a:lumOff val="40000"/>
            </a:schemeClr>
          </a:solidFill>
        </p:spPr>
        <p:txBody>
          <a:bodyPr>
            <a:normAutofit fontScale="90000"/>
          </a:bodyPr>
          <a:lstStyle/>
          <a:p>
            <a:r>
              <a:rPr lang="it-IT" smtClean="0"/>
              <a:t>Verbos de irregularidad consonántica</a:t>
            </a:r>
            <a:endParaRPr lang="it-IT"/>
          </a:p>
        </p:txBody>
      </p:sp>
      <p:graphicFrame>
        <p:nvGraphicFramePr>
          <p:cNvPr id="4" name="Segnaposto contenuto 3"/>
          <p:cNvGraphicFramePr>
            <a:graphicFrameLocks noGrp="1"/>
          </p:cNvGraphicFramePr>
          <p:nvPr>
            <p:ph sz="quarter" idx="1"/>
          </p:nvPr>
        </p:nvGraphicFramePr>
        <p:xfrm>
          <a:off x="612775" y="2786059"/>
          <a:ext cx="8153400" cy="1974626"/>
        </p:xfrm>
        <a:graphic>
          <a:graphicData uri="http://schemas.openxmlformats.org/drawingml/2006/table">
            <a:tbl>
              <a:tblPr firstRow="1" bandRow="1">
                <a:tableStyleId>{5C22544A-7EE6-4342-B048-85BDC9FD1C3A}</a:tableStyleId>
              </a:tblPr>
              <a:tblGrid>
                <a:gridCol w="8153400"/>
              </a:tblGrid>
              <a:tr h="928693">
                <a:tc>
                  <a:txBody>
                    <a:bodyPr/>
                    <a:lstStyle/>
                    <a:p>
                      <a:r>
                        <a:rPr kumimoji="0" lang="es-MX" sz="1800" b="1" kern="1200" smtClean="0">
                          <a:solidFill>
                            <a:schemeClr val="lt1"/>
                          </a:solidFill>
                          <a:latin typeface="+mn-lt"/>
                          <a:ea typeface="+mn-ea"/>
                          <a:cs typeface="+mn-cs"/>
                        </a:rPr>
                        <a:t>C-ZC: </a:t>
                      </a:r>
                      <a:r>
                        <a:rPr kumimoji="0" lang="es-MX" sz="1800" b="1" i="1" kern="1200" smtClean="0">
                          <a:solidFill>
                            <a:schemeClr val="lt1"/>
                          </a:solidFill>
                          <a:latin typeface="+mn-lt"/>
                          <a:ea typeface="+mn-ea"/>
                          <a:cs typeface="+mn-cs"/>
                        </a:rPr>
                        <a:t>conozca, conozcas, conozca, conozcamos, conozcáis, conozcan</a:t>
                      </a:r>
                      <a:endParaRPr kumimoji="0" lang="it-IT" sz="1800" b="1" kern="1200" smtClean="0">
                        <a:solidFill>
                          <a:schemeClr val="lt1"/>
                        </a:solidFill>
                        <a:latin typeface="+mn-lt"/>
                        <a:ea typeface="+mn-ea"/>
                        <a:cs typeface="+mn-cs"/>
                      </a:endParaRPr>
                    </a:p>
                    <a:p>
                      <a:endParaRPr lang="it-IT"/>
                    </a:p>
                  </a:txBody>
                  <a:tcPr/>
                </a:tc>
              </a:tr>
              <a:tr h="1045933">
                <a:tc>
                  <a:txBody>
                    <a:bodyPr/>
                    <a:lstStyle/>
                    <a:p>
                      <a:r>
                        <a:rPr kumimoji="0" lang="es-MX" sz="1800" b="1" kern="1200" smtClean="0">
                          <a:solidFill>
                            <a:srgbClr val="002060"/>
                          </a:solidFill>
                          <a:latin typeface="+mn-lt"/>
                          <a:ea typeface="+mn-ea"/>
                          <a:cs typeface="+mn-cs"/>
                        </a:rPr>
                        <a:t>U – UY: </a:t>
                      </a:r>
                      <a:r>
                        <a:rPr kumimoji="0" lang="es-MX" sz="1800" b="1" i="1" kern="1200" smtClean="0">
                          <a:solidFill>
                            <a:srgbClr val="002060"/>
                          </a:solidFill>
                          <a:latin typeface="+mn-lt"/>
                          <a:ea typeface="+mn-ea"/>
                          <a:cs typeface="+mn-cs"/>
                        </a:rPr>
                        <a:t>construya, construyas, construya, construyamos, construyáis, construyan</a:t>
                      </a:r>
                      <a:endParaRPr kumimoji="0" lang="it-IT" sz="1800" b="1" kern="1200" smtClean="0">
                        <a:solidFill>
                          <a:srgbClr val="002060"/>
                        </a:solidFill>
                        <a:latin typeface="+mn-lt"/>
                        <a:ea typeface="+mn-ea"/>
                        <a:cs typeface="+mn-cs"/>
                      </a:endParaRPr>
                    </a:p>
                    <a:p>
                      <a:r>
                        <a:rPr kumimoji="0" lang="es-MX" sz="1800" b="1" kern="1200" smtClean="0">
                          <a:solidFill>
                            <a:schemeClr val="lt1"/>
                          </a:solidFill>
                          <a:latin typeface="+mn-lt"/>
                          <a:ea typeface="+mn-ea"/>
                          <a:cs typeface="+mn-cs"/>
                        </a:rPr>
                        <a:t> </a:t>
                      </a:r>
                      <a:endParaRPr kumimoji="0" lang="it-IT" sz="1800" b="1" kern="1200" smtClean="0">
                        <a:solidFill>
                          <a:schemeClr val="lt1"/>
                        </a:solidFill>
                        <a:latin typeface="+mn-lt"/>
                        <a:ea typeface="+mn-ea"/>
                        <a:cs typeface="+mn-cs"/>
                      </a:endParaRPr>
                    </a:p>
                    <a:p>
                      <a:endParaRPr lang="it-IT"/>
                    </a:p>
                  </a:txBody>
                  <a:tcPr/>
                </a:tc>
              </a:tr>
            </a:tbl>
          </a:graphicData>
        </a:graphic>
      </p:graphicFrame>
    </p:spTree>
    <p:extLst>
      <p:ext uri="{BB962C8B-B14F-4D97-AF65-F5344CB8AC3E}">
        <p14:creationId xmlns:p14="http://schemas.microsoft.com/office/powerpoint/2010/main" val="2155967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7316938" cy="990600"/>
          </a:xfrm>
          <a:solidFill>
            <a:schemeClr val="accent2">
              <a:lumMod val="60000"/>
              <a:lumOff val="40000"/>
            </a:schemeClr>
          </a:solidFill>
        </p:spPr>
        <p:txBody>
          <a:bodyPr>
            <a:noAutofit/>
          </a:bodyPr>
          <a:lstStyle/>
          <a:p>
            <a:r>
              <a:rPr lang="it-IT" sz="3600" smtClean="0"/>
              <a:t>Verbos de irregularidad ortográfica</a:t>
            </a:r>
            <a:br>
              <a:rPr lang="it-IT" sz="3600" smtClean="0"/>
            </a:br>
            <a:r>
              <a:rPr lang="it-IT" sz="3600" smtClean="0"/>
              <a:t>presente de subjuntivo</a:t>
            </a:r>
            <a:endParaRPr lang="it-IT" sz="3600"/>
          </a:p>
        </p:txBody>
      </p:sp>
      <p:sp>
        <p:nvSpPr>
          <p:cNvPr id="3" name="Segnaposto contenuto 2"/>
          <p:cNvSpPr>
            <a:spLocks noGrp="1"/>
          </p:cNvSpPr>
          <p:nvPr>
            <p:ph sz="quarter" idx="1"/>
          </p:nvPr>
        </p:nvSpPr>
        <p:spPr>
          <a:xfrm>
            <a:off x="2714612" y="1857364"/>
            <a:ext cx="5000660" cy="4238636"/>
          </a:xfrm>
          <a:solidFill>
            <a:schemeClr val="accent4">
              <a:lumMod val="40000"/>
              <a:lumOff val="60000"/>
            </a:schemeClr>
          </a:solidFill>
        </p:spPr>
        <p:txBody>
          <a:bodyPr>
            <a:normAutofit fontScale="92500" lnSpcReduction="10000"/>
          </a:bodyPr>
          <a:lstStyle/>
          <a:p>
            <a:r>
              <a:rPr lang="es-MX" smtClean="0"/>
              <a:t>COMEN</a:t>
            </a:r>
            <a:r>
              <a:rPr lang="es-MX" u="sng" smtClean="0"/>
              <a:t>ZAR</a:t>
            </a:r>
            <a:r>
              <a:rPr lang="es-MX" smtClean="0"/>
              <a:t>: </a:t>
            </a:r>
            <a:r>
              <a:rPr lang="es-MX" i="1" smtClean="0"/>
              <a:t>comience</a:t>
            </a:r>
            <a:r>
              <a:rPr lang="es-MX" smtClean="0"/>
              <a:t> ...</a:t>
            </a:r>
            <a:endParaRPr lang="it-IT" smtClean="0"/>
          </a:p>
          <a:p>
            <a:r>
              <a:rPr lang="es-MX" smtClean="0"/>
              <a:t>EXPLI</a:t>
            </a:r>
            <a:r>
              <a:rPr lang="es-MX" u="sng" smtClean="0"/>
              <a:t>CAR</a:t>
            </a:r>
            <a:r>
              <a:rPr lang="es-MX" smtClean="0"/>
              <a:t>: </a:t>
            </a:r>
            <a:r>
              <a:rPr lang="es-MX" i="1" smtClean="0"/>
              <a:t>explique</a:t>
            </a:r>
            <a:r>
              <a:rPr lang="es-MX" smtClean="0"/>
              <a:t> ...</a:t>
            </a:r>
            <a:endParaRPr lang="it-IT" smtClean="0"/>
          </a:p>
          <a:p>
            <a:r>
              <a:rPr lang="es-MX" smtClean="0"/>
              <a:t>PA</a:t>
            </a:r>
            <a:r>
              <a:rPr lang="es-MX" u="sng" smtClean="0"/>
              <a:t>GAR</a:t>
            </a:r>
            <a:r>
              <a:rPr lang="es-MX" smtClean="0"/>
              <a:t>:</a:t>
            </a:r>
            <a:r>
              <a:rPr lang="es-MX" i="1" smtClean="0"/>
              <a:t> pague</a:t>
            </a:r>
            <a:r>
              <a:rPr lang="es-MX" smtClean="0"/>
              <a:t> ...</a:t>
            </a:r>
            <a:endParaRPr lang="it-IT" smtClean="0"/>
          </a:p>
          <a:p>
            <a:r>
              <a:rPr lang="es-MX" smtClean="0"/>
              <a:t>AVERI</a:t>
            </a:r>
            <a:r>
              <a:rPr lang="es-MX" u="sng" smtClean="0"/>
              <a:t>GUAR</a:t>
            </a:r>
            <a:r>
              <a:rPr lang="es-MX" smtClean="0"/>
              <a:t>: </a:t>
            </a:r>
            <a:r>
              <a:rPr lang="es-MX" i="1" smtClean="0"/>
              <a:t>averigüe</a:t>
            </a:r>
            <a:r>
              <a:rPr lang="es-MX" smtClean="0"/>
              <a:t> ...</a:t>
            </a:r>
            <a:endParaRPr lang="it-IT" smtClean="0"/>
          </a:p>
          <a:p>
            <a:r>
              <a:rPr lang="es-MX" smtClean="0"/>
              <a:t>EJER</a:t>
            </a:r>
            <a:r>
              <a:rPr lang="es-MX" u="sng" smtClean="0"/>
              <a:t>CER</a:t>
            </a:r>
            <a:r>
              <a:rPr lang="es-MX" smtClean="0"/>
              <a:t>: </a:t>
            </a:r>
            <a:r>
              <a:rPr lang="es-MX" i="1" smtClean="0"/>
              <a:t>ejerza </a:t>
            </a:r>
            <a:r>
              <a:rPr lang="es-MX" smtClean="0"/>
              <a:t>...</a:t>
            </a:r>
            <a:endParaRPr lang="it-IT" smtClean="0"/>
          </a:p>
          <a:p>
            <a:r>
              <a:rPr lang="es-MX" smtClean="0"/>
              <a:t>PROTE</a:t>
            </a:r>
            <a:r>
              <a:rPr lang="es-MX" u="sng" smtClean="0"/>
              <a:t>GER</a:t>
            </a:r>
            <a:r>
              <a:rPr lang="es-MX" smtClean="0"/>
              <a:t>: </a:t>
            </a:r>
            <a:r>
              <a:rPr lang="es-MX" i="1" smtClean="0"/>
              <a:t>proteja </a:t>
            </a:r>
            <a:r>
              <a:rPr lang="es-MX" smtClean="0"/>
              <a:t>... </a:t>
            </a:r>
          </a:p>
          <a:p>
            <a:r>
              <a:rPr lang="es-MX" smtClean="0"/>
              <a:t>DIRI</a:t>
            </a:r>
            <a:r>
              <a:rPr lang="es-MX" u="sng" smtClean="0"/>
              <a:t>GIR</a:t>
            </a:r>
            <a:r>
              <a:rPr lang="es-MX" smtClean="0"/>
              <a:t>: </a:t>
            </a:r>
            <a:r>
              <a:rPr lang="es-MX" i="1" smtClean="0"/>
              <a:t>dirija</a:t>
            </a:r>
            <a:r>
              <a:rPr lang="es-MX" smtClean="0"/>
              <a:t> ...</a:t>
            </a:r>
            <a:endParaRPr lang="it-IT" smtClean="0"/>
          </a:p>
          <a:p>
            <a:r>
              <a:rPr lang="es-MX" smtClean="0"/>
              <a:t>SE</a:t>
            </a:r>
            <a:r>
              <a:rPr lang="es-MX" u="sng" smtClean="0"/>
              <a:t>GUIR</a:t>
            </a:r>
            <a:r>
              <a:rPr lang="es-MX" smtClean="0"/>
              <a:t>: </a:t>
            </a:r>
            <a:r>
              <a:rPr lang="es-MX" i="1" smtClean="0"/>
              <a:t>siga</a:t>
            </a:r>
            <a:r>
              <a:rPr lang="es-MX" smtClean="0"/>
              <a:t> ...</a:t>
            </a:r>
            <a:endParaRPr lang="it-IT" smtClean="0"/>
          </a:p>
          <a:p>
            <a:r>
              <a:rPr lang="es-MX" smtClean="0"/>
              <a:t>DELIN</a:t>
            </a:r>
            <a:r>
              <a:rPr lang="es-MX" u="sng" smtClean="0"/>
              <a:t>QUIR</a:t>
            </a:r>
            <a:r>
              <a:rPr lang="es-MX" smtClean="0"/>
              <a:t>: </a:t>
            </a:r>
            <a:r>
              <a:rPr lang="es-MX" i="1" smtClean="0"/>
              <a:t>delinca</a:t>
            </a:r>
            <a:r>
              <a:rPr lang="es-MX" smtClean="0"/>
              <a:t> ...</a:t>
            </a:r>
            <a:endParaRPr lang="it-IT" smtClean="0"/>
          </a:p>
          <a:p>
            <a:endParaRPr lang="es-MX" smtClean="0"/>
          </a:p>
          <a:p>
            <a:endParaRPr lang="it-IT" smtClean="0"/>
          </a:p>
          <a:p>
            <a:endParaRPr lang="it-IT"/>
          </a:p>
        </p:txBody>
      </p:sp>
    </p:spTree>
    <p:extLst>
      <p:ext uri="{BB962C8B-B14F-4D97-AF65-F5344CB8AC3E}">
        <p14:creationId xmlns:p14="http://schemas.microsoft.com/office/powerpoint/2010/main" val="1767137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6102492" cy="990600"/>
          </a:xfrm>
          <a:solidFill>
            <a:schemeClr val="accent2"/>
          </a:solidFill>
        </p:spPr>
        <p:txBody>
          <a:bodyPr>
            <a:noAutofit/>
          </a:bodyPr>
          <a:lstStyle/>
          <a:p>
            <a:r>
              <a:rPr lang="it-IT" sz="3200" smtClean="0">
                <a:solidFill>
                  <a:schemeClr val="bg1"/>
                </a:solidFill>
              </a:rPr>
              <a:t>Verbos de irregularidad propia</a:t>
            </a:r>
            <a:br>
              <a:rPr lang="it-IT" sz="3200" smtClean="0">
                <a:solidFill>
                  <a:schemeClr val="bg1"/>
                </a:solidFill>
              </a:rPr>
            </a:br>
            <a:r>
              <a:rPr lang="it-IT" sz="3200" smtClean="0">
                <a:solidFill>
                  <a:schemeClr val="bg1"/>
                </a:solidFill>
              </a:rPr>
              <a:t>presente de subjuntivo</a:t>
            </a:r>
            <a:endParaRPr lang="it-IT" sz="3200">
              <a:solidFill>
                <a:schemeClr val="bg1"/>
              </a:solidFill>
            </a:endParaRPr>
          </a:p>
        </p:txBody>
      </p:sp>
      <p:sp>
        <p:nvSpPr>
          <p:cNvPr id="3" name="Segnaposto contenuto 2"/>
          <p:cNvSpPr>
            <a:spLocks noGrp="1"/>
          </p:cNvSpPr>
          <p:nvPr>
            <p:ph sz="quarter" idx="1"/>
          </p:nvPr>
        </p:nvSpPr>
        <p:spPr>
          <a:xfrm>
            <a:off x="612648" y="1600200"/>
            <a:ext cx="7245500" cy="4495800"/>
          </a:xfrm>
          <a:solidFill>
            <a:schemeClr val="accent1">
              <a:lumMod val="20000"/>
              <a:lumOff val="80000"/>
            </a:schemeClr>
          </a:solidFill>
        </p:spPr>
        <p:txBody>
          <a:bodyPr>
            <a:normAutofit fontScale="70000" lnSpcReduction="20000"/>
          </a:bodyPr>
          <a:lstStyle/>
          <a:p>
            <a:endParaRPr lang="es-MX" smtClean="0"/>
          </a:p>
          <a:p>
            <a:r>
              <a:rPr lang="es-MX" smtClean="0"/>
              <a:t>Ser: </a:t>
            </a:r>
            <a:r>
              <a:rPr lang="es-MX" i="1" smtClean="0"/>
              <a:t>sea, seas, sea, seamos, seáis, sean</a:t>
            </a:r>
          </a:p>
          <a:p>
            <a:r>
              <a:rPr lang="es-MX" smtClean="0"/>
              <a:t>Ver: </a:t>
            </a:r>
            <a:r>
              <a:rPr lang="es-MX" i="1" smtClean="0"/>
              <a:t>vea, veas, vea, veamos, veáis, vean</a:t>
            </a:r>
            <a:endParaRPr lang="it-IT" sz="2600" smtClean="0"/>
          </a:p>
          <a:p>
            <a:r>
              <a:rPr lang="fr-FR" smtClean="0"/>
              <a:t>Estar: </a:t>
            </a:r>
            <a:r>
              <a:rPr lang="fr-FR" i="1" smtClean="0"/>
              <a:t>esté, estés, esté, estemos, estéis, estén</a:t>
            </a:r>
            <a:endParaRPr lang="it-IT" smtClean="0"/>
          </a:p>
          <a:p>
            <a:r>
              <a:rPr lang="fr-FR" smtClean="0"/>
              <a:t>Hacer: </a:t>
            </a:r>
            <a:r>
              <a:rPr lang="fr-FR" i="1" smtClean="0"/>
              <a:t>haga, hagas, haga, hagamos, hagáis, hagan</a:t>
            </a:r>
          </a:p>
          <a:p>
            <a:r>
              <a:rPr lang="es-MX" smtClean="0"/>
              <a:t>Decir: </a:t>
            </a:r>
            <a:r>
              <a:rPr lang="es-MX" i="1" smtClean="0"/>
              <a:t>diga, digas, diga, digamos, digáis, digan</a:t>
            </a:r>
          </a:p>
          <a:p>
            <a:r>
              <a:rPr lang="fr-FR" smtClean="0"/>
              <a:t>Tener: </a:t>
            </a:r>
            <a:r>
              <a:rPr lang="fr-FR" i="1" smtClean="0"/>
              <a:t>tenga, tengas, tenga, tengamos, tengáis, tengan</a:t>
            </a:r>
            <a:endParaRPr lang="it-IT" smtClean="0"/>
          </a:p>
          <a:p>
            <a:r>
              <a:rPr lang="es-MX" smtClean="0"/>
              <a:t>Poner: </a:t>
            </a:r>
            <a:r>
              <a:rPr lang="es-MX" i="1" smtClean="0"/>
              <a:t>ponga, pongas, ponga, pongamos, pongáis, pongan</a:t>
            </a:r>
          </a:p>
          <a:p>
            <a:r>
              <a:rPr lang="es-MX" smtClean="0"/>
              <a:t>Salir: </a:t>
            </a:r>
            <a:r>
              <a:rPr lang="es-MX" i="1" smtClean="0"/>
              <a:t>salga, salgas, salga, salgamos, salgáis, salgan</a:t>
            </a:r>
            <a:endParaRPr lang="it-IT" smtClean="0"/>
          </a:p>
          <a:p>
            <a:r>
              <a:rPr lang="es-MX" smtClean="0"/>
              <a:t>Venir: </a:t>
            </a:r>
            <a:r>
              <a:rPr lang="es-MX" i="1" smtClean="0"/>
              <a:t>venga, vengas, venga, vengamos, vengáis, vengan </a:t>
            </a:r>
          </a:p>
          <a:p>
            <a:r>
              <a:rPr lang="es-MX" smtClean="0"/>
              <a:t>Traer: </a:t>
            </a:r>
            <a:r>
              <a:rPr lang="es-MX" i="1" smtClean="0"/>
              <a:t>traiga, traigas, traiga, traigamos, traigáis, traigan</a:t>
            </a:r>
            <a:endParaRPr lang="it-IT" smtClean="0"/>
          </a:p>
          <a:p>
            <a:r>
              <a:rPr lang="es-MX" smtClean="0"/>
              <a:t>Caer: </a:t>
            </a:r>
            <a:r>
              <a:rPr lang="es-MX" i="1" smtClean="0"/>
              <a:t>caiga, caigas, caiga, caigamos, caigáis, caigan</a:t>
            </a:r>
          </a:p>
          <a:p>
            <a:r>
              <a:rPr lang="es-MX" smtClean="0"/>
              <a:t>Oír:</a:t>
            </a:r>
            <a:r>
              <a:rPr lang="es-MX" i="1" smtClean="0"/>
              <a:t> oiga, oigas, oiga, oigamos, oigáis, oigan</a:t>
            </a:r>
            <a:endParaRPr lang="it-IT" smtClean="0"/>
          </a:p>
          <a:p>
            <a:pPr>
              <a:buNone/>
            </a:pPr>
            <a:endParaRPr lang="it-IT" smtClean="0"/>
          </a:p>
        </p:txBody>
      </p:sp>
    </p:spTree>
    <p:extLst>
      <p:ext uri="{BB962C8B-B14F-4D97-AF65-F5344CB8AC3E}">
        <p14:creationId xmlns:p14="http://schemas.microsoft.com/office/powerpoint/2010/main" val="887926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1">
              <a:lumMod val="75000"/>
            </a:schemeClr>
          </a:solidFill>
        </p:spPr>
        <p:txBody>
          <a:bodyPr>
            <a:noAutofit/>
          </a:bodyPr>
          <a:lstStyle/>
          <a:p>
            <a:r>
              <a:rPr lang="it-IT" sz="3600" smtClean="0">
                <a:solidFill>
                  <a:schemeClr val="bg1"/>
                </a:solidFill>
              </a:rPr>
              <a:t>Verbos de irregularidad propia</a:t>
            </a:r>
            <a:br>
              <a:rPr lang="it-IT" sz="3600" smtClean="0">
                <a:solidFill>
                  <a:schemeClr val="bg1"/>
                </a:solidFill>
              </a:rPr>
            </a:br>
            <a:r>
              <a:rPr lang="it-IT" sz="3600" smtClean="0">
                <a:solidFill>
                  <a:schemeClr val="bg1"/>
                </a:solidFill>
              </a:rPr>
              <a:t>presente de subjuntivo</a:t>
            </a:r>
            <a:endParaRPr lang="it-IT" sz="3600">
              <a:solidFill>
                <a:schemeClr val="bg1"/>
              </a:solidFill>
            </a:endParaRPr>
          </a:p>
        </p:txBody>
      </p:sp>
      <p:sp>
        <p:nvSpPr>
          <p:cNvPr id="3" name="Segnaposto contenuto 2"/>
          <p:cNvSpPr>
            <a:spLocks noGrp="1"/>
          </p:cNvSpPr>
          <p:nvPr>
            <p:ph sz="quarter" idx="1"/>
          </p:nvPr>
        </p:nvSpPr>
        <p:spPr>
          <a:xfrm>
            <a:off x="285720" y="2285992"/>
            <a:ext cx="8643998" cy="3286148"/>
          </a:xfrm>
          <a:solidFill>
            <a:schemeClr val="accent2">
              <a:lumMod val="60000"/>
              <a:lumOff val="40000"/>
            </a:schemeClr>
          </a:solidFill>
        </p:spPr>
        <p:txBody>
          <a:bodyPr>
            <a:normAutofit/>
          </a:bodyPr>
          <a:lstStyle/>
          <a:p>
            <a:r>
              <a:rPr lang="fr-FR" sz="2400" smtClean="0"/>
              <a:t>Poder: </a:t>
            </a:r>
            <a:r>
              <a:rPr lang="fr-FR" sz="2400" i="1" smtClean="0"/>
              <a:t>pueda, puedas, pueda, podamos, podáis, puedan</a:t>
            </a:r>
          </a:p>
          <a:p>
            <a:r>
              <a:rPr lang="es-MX" sz="2400" smtClean="0"/>
              <a:t>Querer: </a:t>
            </a:r>
            <a:r>
              <a:rPr lang="es-MX" sz="2400" i="1" smtClean="0"/>
              <a:t>quiera, quieras, quiera, queramos, queráis, quieran</a:t>
            </a:r>
            <a:endParaRPr lang="it-IT" sz="2400" smtClean="0"/>
          </a:p>
          <a:p>
            <a:r>
              <a:rPr lang="es-MX" sz="2400" smtClean="0"/>
              <a:t>Saber: </a:t>
            </a:r>
            <a:r>
              <a:rPr lang="es-MX" sz="2400" i="1" smtClean="0"/>
              <a:t>sepa, sepas, sepa, sepamos, sepáis, sepan</a:t>
            </a:r>
            <a:endParaRPr lang="it-IT" sz="2400" smtClean="0"/>
          </a:p>
          <a:p>
            <a:r>
              <a:rPr lang="fr-FR" sz="2400" smtClean="0"/>
              <a:t>Dar: </a:t>
            </a:r>
            <a:r>
              <a:rPr lang="fr-FR" sz="2400" i="1" smtClean="0"/>
              <a:t>dé, des, dé, demos, deis, den</a:t>
            </a:r>
            <a:endParaRPr lang="it-IT" sz="2400" smtClean="0"/>
          </a:p>
          <a:p>
            <a:r>
              <a:rPr lang="fr-FR" sz="2400" smtClean="0"/>
              <a:t>Haber: </a:t>
            </a:r>
            <a:r>
              <a:rPr lang="fr-FR" sz="2400" i="1" smtClean="0"/>
              <a:t>haya, hayas, haya, hayamos, hayáis, hayan</a:t>
            </a:r>
            <a:endParaRPr lang="it-IT" sz="2400" smtClean="0"/>
          </a:p>
          <a:p>
            <a:r>
              <a:rPr lang="es-MX" sz="2400" smtClean="0"/>
              <a:t>Ir: </a:t>
            </a:r>
            <a:r>
              <a:rPr lang="es-MX" sz="2400" i="1" smtClean="0"/>
              <a:t>vaya, vayas, vaya, vayamos, vayáis, vayan</a:t>
            </a:r>
            <a:endParaRPr lang="it-IT" sz="2400" smtClean="0"/>
          </a:p>
          <a:p>
            <a:endParaRPr lang="it-IT" smtClean="0"/>
          </a:p>
          <a:p>
            <a:endParaRPr lang="it-IT"/>
          </a:p>
        </p:txBody>
      </p:sp>
    </p:spTree>
    <p:extLst>
      <p:ext uri="{BB962C8B-B14F-4D97-AF65-F5344CB8AC3E}">
        <p14:creationId xmlns:p14="http://schemas.microsoft.com/office/powerpoint/2010/main" val="930439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El imperativo negativo</a:t>
            </a:r>
            <a:endParaRPr lang="it-IT"/>
          </a:p>
        </p:txBody>
      </p:sp>
      <p:sp>
        <p:nvSpPr>
          <p:cNvPr id="3" name="Segnaposto contenuto 2"/>
          <p:cNvSpPr>
            <a:spLocks noGrp="1"/>
          </p:cNvSpPr>
          <p:nvPr>
            <p:ph sz="quarter" idx="1"/>
          </p:nvPr>
        </p:nvSpPr>
        <p:spPr>
          <a:xfrm>
            <a:off x="1428728" y="2786058"/>
            <a:ext cx="6215106" cy="2357454"/>
          </a:xfrm>
          <a:solidFill>
            <a:schemeClr val="accent2">
              <a:lumMod val="75000"/>
            </a:schemeClr>
          </a:solidFill>
        </p:spPr>
        <p:txBody>
          <a:bodyPr/>
          <a:lstStyle/>
          <a:p>
            <a:pPr algn="ctr">
              <a:buNone/>
            </a:pPr>
            <a:endParaRPr lang="es-MX" smtClean="0"/>
          </a:p>
          <a:p>
            <a:pPr algn="ctr">
              <a:buNone/>
            </a:pPr>
            <a:r>
              <a:rPr lang="es-MX" smtClean="0">
                <a:solidFill>
                  <a:schemeClr val="bg1"/>
                </a:solidFill>
              </a:rPr>
              <a:t>Se utiliza el subjuntivo presente para todas las personas</a:t>
            </a:r>
            <a:endParaRPr lang="it-IT">
              <a:solidFill>
                <a:schemeClr val="bg1"/>
              </a:solidFill>
            </a:endParaRPr>
          </a:p>
        </p:txBody>
      </p:sp>
    </p:spTree>
    <p:extLst>
      <p:ext uri="{BB962C8B-B14F-4D97-AF65-F5344CB8AC3E}">
        <p14:creationId xmlns:p14="http://schemas.microsoft.com/office/powerpoint/2010/main" val="1460846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5459550" cy="990600"/>
          </a:xfrm>
          <a:solidFill>
            <a:srgbClr val="C00000"/>
          </a:solidFill>
        </p:spPr>
        <p:txBody>
          <a:bodyPr/>
          <a:lstStyle/>
          <a:p>
            <a:r>
              <a:rPr lang="it-IT" smtClean="0">
                <a:solidFill>
                  <a:schemeClr val="bg1"/>
                </a:solidFill>
              </a:rPr>
              <a:t>Imperativo negativo</a:t>
            </a:r>
            <a:endParaRPr lang="it-IT">
              <a:solidFill>
                <a:schemeClr val="bg1"/>
              </a:solidFill>
            </a:endParaRPr>
          </a:p>
        </p:txBody>
      </p:sp>
      <p:graphicFrame>
        <p:nvGraphicFramePr>
          <p:cNvPr id="4" name="Segnaposto contenuto 3"/>
          <p:cNvGraphicFramePr>
            <a:graphicFrameLocks noGrp="1"/>
          </p:cNvGraphicFramePr>
          <p:nvPr>
            <p:ph sz="quarter" idx="1"/>
          </p:nvPr>
        </p:nvGraphicFramePr>
        <p:xfrm>
          <a:off x="571472" y="1928801"/>
          <a:ext cx="8358247" cy="3588649"/>
        </p:xfrm>
        <a:graphic>
          <a:graphicData uri="http://schemas.openxmlformats.org/drawingml/2006/table">
            <a:tbl>
              <a:tblPr firstRow="1" bandRow="1">
                <a:tableStyleId>{5C22544A-7EE6-4342-B048-85BDC9FD1C3A}</a:tableStyleId>
              </a:tblPr>
              <a:tblGrid>
                <a:gridCol w="2089562"/>
                <a:gridCol w="1910966"/>
                <a:gridCol w="2000264"/>
                <a:gridCol w="2357455"/>
              </a:tblGrid>
              <a:tr h="785819">
                <a:tc>
                  <a:txBody>
                    <a:bodyPr/>
                    <a:lstStyle/>
                    <a:p>
                      <a:r>
                        <a:rPr lang="it-IT" smtClean="0">
                          <a:solidFill>
                            <a:srgbClr val="002060"/>
                          </a:solidFill>
                        </a:rPr>
                        <a:t>Tú</a:t>
                      </a:r>
                      <a:endParaRPr lang="it-IT">
                        <a:solidFill>
                          <a:srgbClr val="002060"/>
                        </a:solidFill>
                      </a:endParaRPr>
                    </a:p>
                  </a:txBody>
                  <a:tcPr/>
                </a:tc>
                <a:tc>
                  <a:txBody>
                    <a:bodyPr/>
                    <a:lstStyle/>
                    <a:p>
                      <a:r>
                        <a:rPr lang="it-IT" smtClean="0">
                          <a:solidFill>
                            <a:srgbClr val="002060"/>
                          </a:solidFill>
                        </a:rPr>
                        <a:t>Ama</a:t>
                      </a:r>
                    </a:p>
                    <a:p>
                      <a:r>
                        <a:rPr lang="it-IT" b="0" smtClean="0">
                          <a:solidFill>
                            <a:srgbClr val="002060"/>
                          </a:solidFill>
                          <a:latin typeface="Arial Black" pitchFamily="34" charset="0"/>
                        </a:rPr>
                        <a:t>NO AMES</a:t>
                      </a:r>
                      <a:endParaRPr lang="it-IT" b="0">
                        <a:solidFill>
                          <a:srgbClr val="002060"/>
                        </a:solidFill>
                        <a:latin typeface="Arial Black" pitchFamily="34" charset="0"/>
                      </a:endParaRPr>
                    </a:p>
                  </a:txBody>
                  <a:tcPr/>
                </a:tc>
                <a:tc>
                  <a:txBody>
                    <a:bodyPr/>
                    <a:lstStyle/>
                    <a:p>
                      <a:r>
                        <a:rPr lang="it-IT" smtClean="0">
                          <a:solidFill>
                            <a:srgbClr val="002060"/>
                          </a:solidFill>
                        </a:rPr>
                        <a:t>Come</a:t>
                      </a:r>
                    </a:p>
                    <a:p>
                      <a:r>
                        <a:rPr lang="it-IT" b="0" smtClean="0">
                          <a:solidFill>
                            <a:srgbClr val="002060"/>
                          </a:solidFill>
                          <a:latin typeface="Arial Black" pitchFamily="34" charset="0"/>
                        </a:rPr>
                        <a:t>NO  COMAS</a:t>
                      </a:r>
                      <a:endParaRPr lang="it-IT" b="0">
                        <a:solidFill>
                          <a:srgbClr val="002060"/>
                        </a:solidFill>
                        <a:latin typeface="Arial Black" pitchFamily="34" charset="0"/>
                      </a:endParaRPr>
                    </a:p>
                  </a:txBody>
                  <a:tcPr/>
                </a:tc>
                <a:tc>
                  <a:txBody>
                    <a:bodyPr/>
                    <a:lstStyle/>
                    <a:p>
                      <a:r>
                        <a:rPr lang="it-IT" smtClean="0">
                          <a:solidFill>
                            <a:srgbClr val="002060"/>
                          </a:solidFill>
                        </a:rPr>
                        <a:t>Escribe</a:t>
                      </a:r>
                    </a:p>
                    <a:p>
                      <a:r>
                        <a:rPr lang="it-IT" smtClean="0">
                          <a:solidFill>
                            <a:srgbClr val="002060"/>
                          </a:solidFill>
                          <a:latin typeface="Arial Black" pitchFamily="34" charset="0"/>
                        </a:rPr>
                        <a:t>NO ESCRIBAS</a:t>
                      </a:r>
                      <a:endParaRPr lang="it-IT">
                        <a:solidFill>
                          <a:srgbClr val="002060"/>
                        </a:solidFill>
                        <a:latin typeface="Arial Black" pitchFamily="34" charset="0"/>
                      </a:endParaRPr>
                    </a:p>
                  </a:txBody>
                  <a:tcPr/>
                </a:tc>
              </a:tr>
              <a:tr h="786735">
                <a:tc>
                  <a:txBody>
                    <a:bodyPr/>
                    <a:lstStyle/>
                    <a:p>
                      <a:r>
                        <a:rPr lang="it-IT" smtClean="0">
                          <a:solidFill>
                            <a:srgbClr val="002060"/>
                          </a:solidFill>
                        </a:rPr>
                        <a:t>Él, ella</a:t>
                      </a:r>
                    </a:p>
                    <a:p>
                      <a:r>
                        <a:rPr lang="it-IT" smtClean="0">
                          <a:solidFill>
                            <a:srgbClr val="002060"/>
                          </a:solidFill>
                        </a:rPr>
                        <a:t>Usted</a:t>
                      </a:r>
                      <a:endParaRPr lang="it-IT">
                        <a:solidFill>
                          <a:srgbClr val="002060"/>
                        </a:solidFill>
                      </a:endParaRPr>
                    </a:p>
                  </a:txBody>
                  <a:tcPr/>
                </a:tc>
                <a:tc>
                  <a:txBody>
                    <a:bodyPr/>
                    <a:lstStyle/>
                    <a:p>
                      <a:r>
                        <a:rPr lang="it-IT" smtClean="0">
                          <a:solidFill>
                            <a:srgbClr val="002060"/>
                          </a:solidFill>
                        </a:rPr>
                        <a:t>Ame</a:t>
                      </a:r>
                    </a:p>
                    <a:p>
                      <a:r>
                        <a:rPr lang="it-IT" smtClean="0">
                          <a:solidFill>
                            <a:srgbClr val="002060"/>
                          </a:solidFill>
                          <a:latin typeface="Arial Black" pitchFamily="34" charset="0"/>
                        </a:rPr>
                        <a:t>NO AME</a:t>
                      </a:r>
                      <a:endParaRPr lang="it-IT">
                        <a:solidFill>
                          <a:srgbClr val="002060"/>
                        </a:solidFill>
                        <a:latin typeface="Arial Black" pitchFamily="34" charset="0"/>
                      </a:endParaRPr>
                    </a:p>
                  </a:txBody>
                  <a:tcPr/>
                </a:tc>
                <a:tc>
                  <a:txBody>
                    <a:bodyPr/>
                    <a:lstStyle/>
                    <a:p>
                      <a:r>
                        <a:rPr lang="it-IT" smtClean="0">
                          <a:solidFill>
                            <a:srgbClr val="002060"/>
                          </a:solidFill>
                        </a:rPr>
                        <a:t>Coma</a:t>
                      </a:r>
                    </a:p>
                    <a:p>
                      <a:r>
                        <a:rPr lang="it-IT" smtClean="0">
                          <a:solidFill>
                            <a:srgbClr val="002060"/>
                          </a:solidFill>
                          <a:latin typeface="Arial Black" pitchFamily="34" charset="0"/>
                        </a:rPr>
                        <a:t>NO COMA</a:t>
                      </a:r>
                      <a:endParaRPr lang="it-IT">
                        <a:solidFill>
                          <a:srgbClr val="002060"/>
                        </a:solidFill>
                        <a:latin typeface="Arial Black" pitchFamily="34" charset="0"/>
                      </a:endParaRPr>
                    </a:p>
                  </a:txBody>
                  <a:tcPr/>
                </a:tc>
                <a:tc>
                  <a:txBody>
                    <a:bodyPr/>
                    <a:lstStyle/>
                    <a:p>
                      <a:r>
                        <a:rPr lang="it-IT" smtClean="0">
                          <a:solidFill>
                            <a:srgbClr val="002060"/>
                          </a:solidFill>
                        </a:rPr>
                        <a:t>Escriba</a:t>
                      </a:r>
                    </a:p>
                    <a:p>
                      <a:r>
                        <a:rPr lang="it-IT" smtClean="0">
                          <a:solidFill>
                            <a:srgbClr val="002060"/>
                          </a:solidFill>
                          <a:latin typeface="Arial Black" pitchFamily="34" charset="0"/>
                        </a:rPr>
                        <a:t>NO ESCRIBA</a:t>
                      </a:r>
                      <a:endParaRPr lang="it-IT">
                        <a:solidFill>
                          <a:srgbClr val="002060"/>
                        </a:solidFill>
                        <a:latin typeface="Arial Black" pitchFamily="34" charset="0"/>
                      </a:endParaRPr>
                    </a:p>
                  </a:txBody>
                  <a:tcPr/>
                </a:tc>
              </a:tr>
              <a:tr h="455807">
                <a:tc>
                  <a:txBody>
                    <a:bodyPr/>
                    <a:lstStyle/>
                    <a:p>
                      <a:r>
                        <a:rPr lang="it-IT" smtClean="0">
                          <a:solidFill>
                            <a:srgbClr val="002060"/>
                          </a:solidFill>
                        </a:rPr>
                        <a:t>Nosotros, as</a:t>
                      </a:r>
                      <a:endParaRPr lang="it-IT">
                        <a:solidFill>
                          <a:srgbClr val="002060"/>
                        </a:solidFill>
                      </a:endParaRPr>
                    </a:p>
                  </a:txBody>
                  <a:tcPr/>
                </a:tc>
                <a:tc>
                  <a:txBody>
                    <a:bodyPr/>
                    <a:lstStyle/>
                    <a:p>
                      <a:r>
                        <a:rPr lang="it-IT" smtClean="0">
                          <a:solidFill>
                            <a:srgbClr val="002060"/>
                          </a:solidFill>
                        </a:rPr>
                        <a:t>Amemos</a:t>
                      </a:r>
                    </a:p>
                    <a:p>
                      <a:r>
                        <a:rPr lang="it-IT" smtClean="0">
                          <a:solidFill>
                            <a:srgbClr val="002060"/>
                          </a:solidFill>
                          <a:latin typeface="Arial Black" pitchFamily="34" charset="0"/>
                        </a:rPr>
                        <a:t>NO AMEMOS</a:t>
                      </a:r>
                      <a:endParaRPr lang="it-IT">
                        <a:solidFill>
                          <a:srgbClr val="002060"/>
                        </a:solidFill>
                        <a:latin typeface="Arial Black" pitchFamily="34" charset="0"/>
                      </a:endParaRPr>
                    </a:p>
                  </a:txBody>
                  <a:tcPr/>
                </a:tc>
                <a:tc>
                  <a:txBody>
                    <a:bodyPr/>
                    <a:lstStyle/>
                    <a:p>
                      <a:r>
                        <a:rPr lang="it-IT" smtClean="0">
                          <a:solidFill>
                            <a:srgbClr val="002060"/>
                          </a:solidFill>
                        </a:rPr>
                        <a:t>Comamos</a:t>
                      </a:r>
                    </a:p>
                    <a:p>
                      <a:r>
                        <a:rPr lang="it-IT" smtClean="0">
                          <a:solidFill>
                            <a:srgbClr val="002060"/>
                          </a:solidFill>
                          <a:latin typeface="Arial Black" pitchFamily="34" charset="0"/>
                        </a:rPr>
                        <a:t>NO</a:t>
                      </a:r>
                      <a:r>
                        <a:rPr lang="it-IT" baseline="0" smtClean="0">
                          <a:solidFill>
                            <a:srgbClr val="002060"/>
                          </a:solidFill>
                          <a:latin typeface="Arial Black" pitchFamily="34" charset="0"/>
                        </a:rPr>
                        <a:t> COMAMOS</a:t>
                      </a:r>
                      <a:endParaRPr lang="it-IT">
                        <a:solidFill>
                          <a:srgbClr val="002060"/>
                        </a:solidFill>
                        <a:latin typeface="Arial Black" pitchFamily="34" charset="0"/>
                      </a:endParaRPr>
                    </a:p>
                  </a:txBody>
                  <a:tcPr/>
                </a:tc>
                <a:tc>
                  <a:txBody>
                    <a:bodyPr/>
                    <a:lstStyle/>
                    <a:p>
                      <a:r>
                        <a:rPr lang="it-IT" smtClean="0">
                          <a:solidFill>
                            <a:srgbClr val="002060"/>
                          </a:solidFill>
                        </a:rPr>
                        <a:t>Escribamos</a:t>
                      </a:r>
                    </a:p>
                    <a:p>
                      <a:r>
                        <a:rPr lang="it-IT" smtClean="0">
                          <a:solidFill>
                            <a:srgbClr val="002060"/>
                          </a:solidFill>
                          <a:latin typeface="Arial Black" pitchFamily="34" charset="0"/>
                        </a:rPr>
                        <a:t>NO ESCRIBAMOS</a:t>
                      </a:r>
                      <a:endParaRPr lang="it-IT">
                        <a:solidFill>
                          <a:srgbClr val="002060"/>
                        </a:solidFill>
                        <a:latin typeface="Arial Black" pitchFamily="34" charset="0"/>
                      </a:endParaRPr>
                    </a:p>
                  </a:txBody>
                  <a:tcPr/>
                </a:tc>
              </a:tr>
              <a:tr h="455807">
                <a:tc>
                  <a:txBody>
                    <a:bodyPr/>
                    <a:lstStyle/>
                    <a:p>
                      <a:r>
                        <a:rPr lang="it-IT" smtClean="0">
                          <a:solidFill>
                            <a:srgbClr val="002060"/>
                          </a:solidFill>
                        </a:rPr>
                        <a:t>Vosotros, as</a:t>
                      </a:r>
                      <a:endParaRPr lang="it-IT">
                        <a:solidFill>
                          <a:srgbClr val="002060"/>
                        </a:solidFill>
                      </a:endParaRPr>
                    </a:p>
                  </a:txBody>
                  <a:tcPr/>
                </a:tc>
                <a:tc>
                  <a:txBody>
                    <a:bodyPr/>
                    <a:lstStyle/>
                    <a:p>
                      <a:r>
                        <a:rPr lang="it-IT" smtClean="0">
                          <a:solidFill>
                            <a:srgbClr val="002060"/>
                          </a:solidFill>
                        </a:rPr>
                        <a:t>Amad</a:t>
                      </a:r>
                    </a:p>
                    <a:p>
                      <a:r>
                        <a:rPr lang="it-IT" smtClean="0">
                          <a:solidFill>
                            <a:srgbClr val="002060"/>
                          </a:solidFill>
                          <a:latin typeface="Arial Black" pitchFamily="34" charset="0"/>
                        </a:rPr>
                        <a:t>NO AMÉIS</a:t>
                      </a:r>
                      <a:endParaRPr lang="it-IT">
                        <a:solidFill>
                          <a:srgbClr val="002060"/>
                        </a:solidFill>
                        <a:latin typeface="Arial Black" pitchFamily="34" charset="0"/>
                      </a:endParaRPr>
                    </a:p>
                  </a:txBody>
                  <a:tcPr/>
                </a:tc>
                <a:tc>
                  <a:txBody>
                    <a:bodyPr/>
                    <a:lstStyle/>
                    <a:p>
                      <a:r>
                        <a:rPr lang="it-IT" smtClean="0">
                          <a:solidFill>
                            <a:srgbClr val="002060"/>
                          </a:solidFill>
                        </a:rPr>
                        <a:t>Comed</a:t>
                      </a:r>
                    </a:p>
                    <a:p>
                      <a:r>
                        <a:rPr lang="it-IT" smtClean="0">
                          <a:solidFill>
                            <a:srgbClr val="002060"/>
                          </a:solidFill>
                          <a:latin typeface="Arial Black" pitchFamily="34" charset="0"/>
                        </a:rPr>
                        <a:t>NO COMÁIS</a:t>
                      </a:r>
                      <a:endParaRPr lang="it-IT">
                        <a:solidFill>
                          <a:srgbClr val="002060"/>
                        </a:solidFill>
                        <a:latin typeface="Arial Black" pitchFamily="34" charset="0"/>
                      </a:endParaRPr>
                    </a:p>
                  </a:txBody>
                  <a:tcPr/>
                </a:tc>
                <a:tc>
                  <a:txBody>
                    <a:bodyPr/>
                    <a:lstStyle/>
                    <a:p>
                      <a:r>
                        <a:rPr lang="it-IT" smtClean="0">
                          <a:solidFill>
                            <a:srgbClr val="002060"/>
                          </a:solidFill>
                        </a:rPr>
                        <a:t>Escribid</a:t>
                      </a:r>
                    </a:p>
                    <a:p>
                      <a:r>
                        <a:rPr lang="it-IT" smtClean="0">
                          <a:solidFill>
                            <a:srgbClr val="002060"/>
                          </a:solidFill>
                          <a:latin typeface="Arial Black" pitchFamily="34" charset="0"/>
                        </a:rPr>
                        <a:t>NO ESCRI</a:t>
                      </a:r>
                      <a:r>
                        <a:rPr lang="it-IT" sz="1800" smtClean="0">
                          <a:solidFill>
                            <a:srgbClr val="002060"/>
                          </a:solidFill>
                          <a:latin typeface="Arial Black" pitchFamily="34" charset="0"/>
                        </a:rPr>
                        <a:t>BÁI</a:t>
                      </a:r>
                      <a:r>
                        <a:rPr lang="it-IT" smtClean="0">
                          <a:solidFill>
                            <a:srgbClr val="002060"/>
                          </a:solidFill>
                          <a:latin typeface="Arial Black" pitchFamily="34" charset="0"/>
                        </a:rPr>
                        <a:t>S</a:t>
                      </a:r>
                      <a:endParaRPr lang="it-IT">
                        <a:solidFill>
                          <a:srgbClr val="002060"/>
                        </a:solidFill>
                        <a:latin typeface="Arial Black" pitchFamily="34" charset="0"/>
                      </a:endParaRPr>
                    </a:p>
                  </a:txBody>
                  <a:tcPr/>
                </a:tc>
              </a:tr>
              <a:tr h="786735">
                <a:tc>
                  <a:txBody>
                    <a:bodyPr/>
                    <a:lstStyle/>
                    <a:p>
                      <a:r>
                        <a:rPr lang="it-IT" smtClean="0">
                          <a:solidFill>
                            <a:srgbClr val="002060"/>
                          </a:solidFill>
                        </a:rPr>
                        <a:t>Ellos, ellas</a:t>
                      </a:r>
                    </a:p>
                    <a:p>
                      <a:r>
                        <a:rPr lang="it-IT" smtClean="0">
                          <a:solidFill>
                            <a:srgbClr val="002060"/>
                          </a:solidFill>
                        </a:rPr>
                        <a:t>Ustedes</a:t>
                      </a:r>
                      <a:endParaRPr lang="it-IT">
                        <a:solidFill>
                          <a:srgbClr val="002060"/>
                        </a:solidFill>
                      </a:endParaRPr>
                    </a:p>
                  </a:txBody>
                  <a:tcPr/>
                </a:tc>
                <a:tc>
                  <a:txBody>
                    <a:bodyPr/>
                    <a:lstStyle/>
                    <a:p>
                      <a:r>
                        <a:rPr lang="it-IT" smtClean="0">
                          <a:solidFill>
                            <a:srgbClr val="002060"/>
                          </a:solidFill>
                        </a:rPr>
                        <a:t>Amen</a:t>
                      </a:r>
                    </a:p>
                    <a:p>
                      <a:r>
                        <a:rPr lang="it-IT" smtClean="0">
                          <a:solidFill>
                            <a:srgbClr val="002060"/>
                          </a:solidFill>
                          <a:latin typeface="Arial Black" pitchFamily="34" charset="0"/>
                        </a:rPr>
                        <a:t>NO</a:t>
                      </a:r>
                      <a:r>
                        <a:rPr lang="it-IT" baseline="0" smtClean="0">
                          <a:solidFill>
                            <a:srgbClr val="002060"/>
                          </a:solidFill>
                          <a:latin typeface="Arial Black" pitchFamily="34" charset="0"/>
                        </a:rPr>
                        <a:t> AMEN</a:t>
                      </a:r>
                      <a:endParaRPr lang="it-IT">
                        <a:solidFill>
                          <a:srgbClr val="002060"/>
                        </a:solidFill>
                        <a:latin typeface="Arial Black" pitchFamily="34" charset="0"/>
                      </a:endParaRPr>
                    </a:p>
                  </a:txBody>
                  <a:tcPr/>
                </a:tc>
                <a:tc>
                  <a:txBody>
                    <a:bodyPr/>
                    <a:lstStyle/>
                    <a:p>
                      <a:r>
                        <a:rPr lang="it-IT" smtClean="0">
                          <a:solidFill>
                            <a:srgbClr val="002060"/>
                          </a:solidFill>
                        </a:rPr>
                        <a:t>Coman</a:t>
                      </a:r>
                    </a:p>
                    <a:p>
                      <a:r>
                        <a:rPr lang="it-IT" smtClean="0">
                          <a:solidFill>
                            <a:srgbClr val="002060"/>
                          </a:solidFill>
                          <a:latin typeface="Arial Black" pitchFamily="34" charset="0"/>
                        </a:rPr>
                        <a:t>NO COMAN</a:t>
                      </a:r>
                      <a:endParaRPr lang="it-IT">
                        <a:solidFill>
                          <a:srgbClr val="002060"/>
                        </a:solidFill>
                        <a:latin typeface="Arial Black" pitchFamily="34" charset="0"/>
                      </a:endParaRPr>
                    </a:p>
                  </a:txBody>
                  <a:tcPr/>
                </a:tc>
                <a:tc>
                  <a:txBody>
                    <a:bodyPr/>
                    <a:lstStyle/>
                    <a:p>
                      <a:r>
                        <a:rPr lang="it-IT" smtClean="0">
                          <a:solidFill>
                            <a:srgbClr val="002060"/>
                          </a:solidFill>
                        </a:rPr>
                        <a:t>Escriban</a:t>
                      </a:r>
                    </a:p>
                    <a:p>
                      <a:r>
                        <a:rPr lang="it-IT" smtClean="0">
                          <a:solidFill>
                            <a:srgbClr val="002060"/>
                          </a:solidFill>
                          <a:latin typeface="Arial Black" pitchFamily="34" charset="0"/>
                        </a:rPr>
                        <a:t>NO ESCRIBAN</a:t>
                      </a:r>
                      <a:endParaRPr lang="it-IT">
                        <a:solidFill>
                          <a:srgbClr val="002060"/>
                        </a:solidFill>
                        <a:latin typeface="Arial Black" pitchFamily="34" charset="0"/>
                      </a:endParaRPr>
                    </a:p>
                  </a:txBody>
                  <a:tcPr/>
                </a:tc>
              </a:tr>
            </a:tbl>
          </a:graphicData>
        </a:graphic>
      </p:graphicFrame>
    </p:spTree>
    <p:extLst>
      <p:ext uri="{BB962C8B-B14F-4D97-AF65-F5344CB8AC3E}">
        <p14:creationId xmlns:p14="http://schemas.microsoft.com/office/powerpoint/2010/main" val="3624321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28604"/>
            <a:ext cx="7239000" cy="571504"/>
          </a:xfrm>
        </p:spPr>
        <p:txBody>
          <a:bodyPr>
            <a:normAutofit fontScale="90000"/>
          </a:bodyPr>
          <a:lstStyle/>
          <a:p>
            <a:r>
              <a:rPr lang="it-IT" smtClean="0"/>
              <a:t>La verdadera tentación</a:t>
            </a:r>
            <a:endParaRPr lang="it-IT"/>
          </a:p>
        </p:txBody>
      </p:sp>
      <p:sp>
        <p:nvSpPr>
          <p:cNvPr id="3" name="Segnaposto contenuto 2"/>
          <p:cNvSpPr>
            <a:spLocks noGrp="1"/>
          </p:cNvSpPr>
          <p:nvPr>
            <p:ph sz="quarter" idx="1"/>
          </p:nvPr>
        </p:nvSpPr>
        <p:spPr>
          <a:xfrm>
            <a:off x="457200" y="1571612"/>
            <a:ext cx="7239000" cy="4884124"/>
          </a:xfrm>
          <a:solidFill>
            <a:schemeClr val="accent2">
              <a:lumMod val="40000"/>
              <a:lumOff val="60000"/>
            </a:schemeClr>
          </a:solidFill>
        </p:spPr>
        <p:txBody>
          <a:bodyPr>
            <a:normAutofit fontScale="70000" lnSpcReduction="20000"/>
          </a:bodyPr>
          <a:lstStyle/>
          <a:p>
            <a:r>
              <a:rPr lang="es-MX" smtClean="0"/>
              <a:t>¡</a:t>
            </a:r>
            <a:r>
              <a:rPr lang="es-MX" u="sng" smtClean="0"/>
              <a:t>Permíteme</a:t>
            </a:r>
            <a:r>
              <a:rPr lang="es-MX" smtClean="0"/>
              <a:t>, oh Señor, que enfrente a las Verdaderas Tentaciones! Soy tu siervo, el divulgador de tu doctrina, vasallo de tus profecías, sujeto del error y el escarmiento, y quiero acrisolarme ante tus ojos honrando tu hermosura. </a:t>
            </a:r>
            <a:r>
              <a:rPr lang="es-MX" u="sng" smtClean="0"/>
              <a:t>Concédeme</a:t>
            </a:r>
            <a:r>
              <a:rPr lang="es-MX" smtClean="0"/>
              <a:t> mi ruego y </a:t>
            </a:r>
            <a:r>
              <a:rPr lang="es-MX" u="sng" smtClean="0"/>
              <a:t>ponme</a:t>
            </a:r>
            <a:r>
              <a:rPr lang="es-MX" smtClean="0"/>
              <a:t> a prueba, pero con ofrecimientos que sean cual duro yugo. Si insisto, Señor, es porque más de tres veces se me ha tentado en vano. El Maligno me dasafía y acecha ignorando mis debilidades genuinas. Me seducen con mujeres frenéticas, a mí que soy misógino; me provocan con viajes a países fantásticos, a mí tan sedentario; extienden a mis pies los reinos del mundo y sus encantos cuando sólo apetezco la penumbra. Y continuamente me declaran: “Todo esto será tuyo, si postrado me adoras”, ¡y me lo dicen a mí, tan anarquista! </a:t>
            </a:r>
            <a:r>
              <a:rPr lang="es-MX" u="sng" smtClean="0"/>
              <a:t>Restablece</a:t>
            </a:r>
            <a:r>
              <a:rPr lang="es-MX" smtClean="0"/>
              <a:t> los derechos de tu hijo, Señor, </a:t>
            </a:r>
            <a:r>
              <a:rPr lang="es-MX" u="sng" smtClean="0"/>
              <a:t>oblígales</a:t>
            </a:r>
            <a:r>
              <a:rPr lang="es-MX" smtClean="0"/>
              <a:t> a imaginar tentaciones que lo sean de modo inobjetable, que de veras inciten mi deseo, que me hagan olvidar cuán fácil es mantener la virtud si nadie nos asedia como es debido.</a:t>
            </a:r>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Con los pronombres</a:t>
            </a:r>
            <a:endParaRPr lang="it-IT"/>
          </a:p>
        </p:txBody>
      </p:sp>
      <p:sp>
        <p:nvSpPr>
          <p:cNvPr id="3" name="Segnaposto contenuto 2"/>
          <p:cNvSpPr>
            <a:spLocks noGrp="1"/>
          </p:cNvSpPr>
          <p:nvPr>
            <p:ph sz="quarter" idx="1"/>
          </p:nvPr>
        </p:nvSpPr>
        <p:spPr>
          <a:solidFill>
            <a:schemeClr val="accent4">
              <a:lumMod val="75000"/>
            </a:schemeClr>
          </a:solidFill>
        </p:spPr>
        <p:txBody>
          <a:bodyPr/>
          <a:lstStyle/>
          <a:p>
            <a:r>
              <a:rPr lang="fr-FR" smtClean="0"/>
              <a:t>En las formas negativas los pronombres se colocan siempre antes del verbo, es decir son proclíticos:</a:t>
            </a:r>
            <a:endParaRPr lang="it-IT" smtClean="0"/>
          </a:p>
          <a:p>
            <a:pPr algn="ctr"/>
            <a:r>
              <a:rPr lang="es-MX" i="1" smtClean="0">
                <a:solidFill>
                  <a:schemeClr val="bg1"/>
                </a:solidFill>
              </a:rPr>
              <a:t>ponte: no te pongas</a:t>
            </a:r>
            <a:endParaRPr lang="it-IT" i="1" smtClean="0">
              <a:solidFill>
                <a:schemeClr val="bg1"/>
              </a:solidFill>
            </a:endParaRPr>
          </a:p>
          <a:p>
            <a:pPr algn="ctr"/>
            <a:r>
              <a:rPr lang="es-MX" i="1" smtClean="0">
                <a:solidFill>
                  <a:schemeClr val="bg1"/>
                </a:solidFill>
              </a:rPr>
              <a:t>poneos: no os pongáis			</a:t>
            </a:r>
            <a:endParaRPr lang="it-IT" i="1" smtClean="0">
              <a:solidFill>
                <a:schemeClr val="bg1"/>
              </a:solidFill>
            </a:endParaRPr>
          </a:p>
          <a:p>
            <a:pPr algn="ctr"/>
            <a:r>
              <a:rPr lang="es-MX" i="1" smtClean="0">
                <a:solidFill>
                  <a:schemeClr val="bg1"/>
                </a:solidFill>
              </a:rPr>
              <a:t>póngase: no se ponga</a:t>
            </a:r>
            <a:endParaRPr lang="it-IT" i="1" smtClean="0">
              <a:solidFill>
                <a:schemeClr val="bg1"/>
              </a:solidFill>
            </a:endParaRPr>
          </a:p>
          <a:p>
            <a:pPr algn="ctr"/>
            <a:r>
              <a:rPr lang="es-MX" i="1" smtClean="0">
                <a:solidFill>
                  <a:schemeClr val="bg1"/>
                </a:solidFill>
              </a:rPr>
              <a:t>pongámonos: no nos pongamos</a:t>
            </a:r>
            <a:endParaRPr lang="it-IT" i="1" smtClean="0">
              <a:solidFill>
                <a:schemeClr val="bg1"/>
              </a:solidFill>
            </a:endParaRPr>
          </a:p>
          <a:p>
            <a:pPr algn="ctr"/>
            <a:r>
              <a:rPr lang="es-MX" i="1" smtClean="0">
                <a:solidFill>
                  <a:schemeClr val="bg1"/>
                </a:solidFill>
              </a:rPr>
              <a:t>pónganse: no se pongan</a:t>
            </a:r>
            <a:endParaRPr lang="it-IT" i="1">
              <a:solidFill>
                <a:schemeClr val="bg1"/>
              </a:solidFill>
            </a:endParaRPr>
          </a:p>
        </p:txBody>
      </p:sp>
    </p:spTree>
    <p:extLst>
      <p:ext uri="{BB962C8B-B14F-4D97-AF65-F5344CB8AC3E}">
        <p14:creationId xmlns:p14="http://schemas.microsoft.com/office/powerpoint/2010/main" val="1422019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Con los pronombres</a:t>
            </a:r>
            <a:endParaRPr lang="it-IT"/>
          </a:p>
        </p:txBody>
      </p:sp>
      <p:sp>
        <p:nvSpPr>
          <p:cNvPr id="3" name="Segnaposto contenuto 2"/>
          <p:cNvSpPr>
            <a:spLocks noGrp="1"/>
          </p:cNvSpPr>
          <p:nvPr>
            <p:ph sz="quarter" idx="1"/>
          </p:nvPr>
        </p:nvSpPr>
        <p:spPr>
          <a:solidFill>
            <a:schemeClr val="accent2">
              <a:lumMod val="75000"/>
            </a:schemeClr>
          </a:solidFill>
        </p:spPr>
        <p:txBody>
          <a:bodyPr>
            <a:normAutofit lnSpcReduction="10000"/>
          </a:bodyPr>
          <a:lstStyle/>
          <a:p>
            <a:pPr algn="ctr">
              <a:buNone/>
            </a:pPr>
            <a:r>
              <a:rPr lang="it-IT" smtClean="0">
                <a:solidFill>
                  <a:schemeClr val="bg1"/>
                </a:solidFill>
              </a:rPr>
              <a:t>Compra el libro: cómpralo</a:t>
            </a:r>
          </a:p>
          <a:p>
            <a:pPr algn="ctr">
              <a:buNone/>
            </a:pPr>
            <a:r>
              <a:rPr lang="it-IT" smtClean="0">
                <a:solidFill>
                  <a:schemeClr val="bg1"/>
                </a:solidFill>
              </a:rPr>
              <a:t>No compres el libro: no lo compres</a:t>
            </a:r>
          </a:p>
          <a:p>
            <a:pPr algn="ctr">
              <a:buNone/>
            </a:pPr>
            <a:endParaRPr lang="it-IT" smtClean="0">
              <a:solidFill>
                <a:schemeClr val="bg1"/>
              </a:solidFill>
            </a:endParaRPr>
          </a:p>
          <a:p>
            <a:pPr algn="ctr">
              <a:buNone/>
            </a:pPr>
            <a:r>
              <a:rPr lang="it-IT" smtClean="0">
                <a:solidFill>
                  <a:schemeClr val="bg1"/>
                </a:solidFill>
              </a:rPr>
              <a:t>Compra el libro (a Juan): cómprale el libro: cómpraselo</a:t>
            </a:r>
          </a:p>
          <a:p>
            <a:pPr algn="ctr">
              <a:buNone/>
            </a:pPr>
            <a:r>
              <a:rPr lang="it-IT" smtClean="0">
                <a:solidFill>
                  <a:schemeClr val="bg1"/>
                </a:solidFill>
              </a:rPr>
              <a:t>No compres el libro (a Juan): no se lo compres</a:t>
            </a:r>
          </a:p>
          <a:p>
            <a:pPr algn="ctr">
              <a:buNone/>
            </a:pPr>
            <a:endParaRPr lang="it-IT" smtClean="0">
              <a:solidFill>
                <a:schemeClr val="bg1"/>
              </a:solidFill>
            </a:endParaRPr>
          </a:p>
          <a:p>
            <a:pPr algn="ctr">
              <a:buNone/>
            </a:pPr>
            <a:r>
              <a:rPr lang="it-IT" smtClean="0">
                <a:solidFill>
                  <a:schemeClr val="bg1"/>
                </a:solidFill>
              </a:rPr>
              <a:t>Dime la verdad: dímela</a:t>
            </a:r>
          </a:p>
          <a:p>
            <a:pPr algn="ctr">
              <a:buNone/>
            </a:pPr>
            <a:r>
              <a:rPr lang="it-IT" smtClean="0">
                <a:solidFill>
                  <a:schemeClr val="bg1"/>
                </a:solidFill>
              </a:rPr>
              <a:t>No me digas la verdad: no me la digas</a:t>
            </a:r>
            <a:endParaRPr lang="it-IT">
              <a:solidFill>
                <a:schemeClr val="bg1"/>
              </a:solidFill>
            </a:endParaRPr>
          </a:p>
        </p:txBody>
      </p:sp>
    </p:spTree>
    <p:extLst>
      <p:ext uri="{BB962C8B-B14F-4D97-AF65-F5344CB8AC3E}">
        <p14:creationId xmlns:p14="http://schemas.microsoft.com/office/powerpoint/2010/main" val="829964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El imperativo</a:t>
            </a:r>
            <a:endParaRPr lang="it-IT"/>
          </a:p>
        </p:txBody>
      </p:sp>
      <p:sp>
        <p:nvSpPr>
          <p:cNvPr id="3" name="Segnaposto contenuto 2"/>
          <p:cNvSpPr>
            <a:spLocks noGrp="1"/>
          </p:cNvSpPr>
          <p:nvPr>
            <p:ph sz="quarter" idx="1"/>
          </p:nvPr>
        </p:nvSpPr>
        <p:spPr>
          <a:xfrm>
            <a:off x="1357290" y="1928802"/>
            <a:ext cx="6338910" cy="3143272"/>
          </a:xfrm>
          <a:solidFill>
            <a:schemeClr val="accent4">
              <a:lumMod val="75000"/>
            </a:schemeClr>
          </a:solidFill>
        </p:spPr>
        <p:txBody>
          <a:bodyPr/>
          <a:lstStyle/>
          <a:p>
            <a:pPr algn="ctr">
              <a:buNone/>
            </a:pPr>
            <a:r>
              <a:rPr lang="es-MX" u="sng" smtClean="0">
                <a:solidFill>
                  <a:schemeClr val="bg1"/>
                </a:solidFill>
              </a:rPr>
              <a:t>II persona singular</a:t>
            </a:r>
            <a:r>
              <a:rPr lang="es-MX" smtClean="0">
                <a:solidFill>
                  <a:schemeClr val="bg1"/>
                </a:solidFill>
              </a:rPr>
              <a:t> </a:t>
            </a:r>
          </a:p>
          <a:p>
            <a:pPr algn="ctr">
              <a:buNone/>
            </a:pPr>
            <a:endParaRPr lang="it-IT" smtClean="0">
              <a:solidFill>
                <a:schemeClr val="bg1"/>
              </a:solidFill>
            </a:endParaRPr>
          </a:p>
          <a:p>
            <a:pPr algn="ctr">
              <a:buNone/>
            </a:pPr>
            <a:r>
              <a:rPr lang="es-MX" smtClean="0">
                <a:solidFill>
                  <a:schemeClr val="bg1"/>
                </a:solidFill>
              </a:rPr>
              <a:t>	presente indicativo </a:t>
            </a:r>
            <a:r>
              <a:rPr lang="es-MX" u="sng" smtClean="0">
                <a:solidFill>
                  <a:schemeClr val="bg1"/>
                </a:solidFill>
              </a:rPr>
              <a:t>sin la S final</a:t>
            </a:r>
          </a:p>
          <a:p>
            <a:pPr algn="ctr">
              <a:buNone/>
            </a:pPr>
            <a:r>
              <a:rPr lang="es-MX" u="sng" smtClean="0">
                <a:solidFill>
                  <a:schemeClr val="bg1"/>
                </a:solidFill>
              </a:rPr>
              <a:t>ama/teme/sube</a:t>
            </a:r>
            <a:endParaRPr lang="it-IT" b="1" i="1" smtClean="0">
              <a:solidFill>
                <a:schemeClr val="bg1"/>
              </a:solidFill>
            </a:endParaRPr>
          </a:p>
          <a:p>
            <a:pPr>
              <a:buNone/>
            </a:pPr>
            <a:endParaRPr lang="it-IT" smtClean="0"/>
          </a:p>
          <a:p>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00100" y="285728"/>
            <a:ext cx="6643734" cy="1071570"/>
          </a:xfrm>
          <a:solidFill>
            <a:schemeClr val="accent2">
              <a:lumMod val="75000"/>
            </a:schemeClr>
          </a:solidFill>
        </p:spPr>
        <p:txBody>
          <a:bodyPr>
            <a:normAutofit fontScale="90000"/>
          </a:bodyPr>
          <a:lstStyle/>
          <a:p>
            <a:r>
              <a:rPr lang="it-IT" smtClean="0"/>
              <a:t/>
            </a:r>
            <a:br>
              <a:rPr lang="it-IT" smtClean="0"/>
            </a:br>
            <a:r>
              <a:rPr lang="it-IT" smtClean="0"/>
              <a:t/>
            </a:r>
            <a:br>
              <a:rPr lang="it-IT" smtClean="0"/>
            </a:br>
            <a:r>
              <a:rPr lang="it-IT" smtClean="0"/>
              <a:t/>
            </a:r>
            <a:br>
              <a:rPr lang="it-IT" smtClean="0"/>
            </a:br>
            <a:r>
              <a:rPr lang="it-IT" sz="3600" smtClean="0">
                <a:solidFill>
                  <a:schemeClr val="bg1"/>
                </a:solidFill>
              </a:rPr>
              <a:t>El imperativo </a:t>
            </a:r>
            <a:br>
              <a:rPr lang="it-IT" sz="3600" smtClean="0">
                <a:solidFill>
                  <a:schemeClr val="bg1"/>
                </a:solidFill>
              </a:rPr>
            </a:br>
            <a:r>
              <a:rPr lang="es-MX" sz="3600" smtClean="0">
                <a:solidFill>
                  <a:schemeClr val="bg1"/>
                </a:solidFill>
              </a:rPr>
              <a:t>verbos de irregularidad vocálica</a:t>
            </a:r>
            <a:r>
              <a:rPr lang="it-IT" smtClean="0"/>
              <a:t/>
            </a:r>
            <a:br>
              <a:rPr lang="it-IT" smtClean="0"/>
            </a:br>
            <a:r>
              <a:rPr lang="it-IT" smtClean="0"/>
              <a:t/>
            </a:r>
            <a:br>
              <a:rPr lang="it-IT" smtClean="0"/>
            </a:br>
            <a:r>
              <a:rPr lang="it-IT" smtClean="0"/>
              <a:t/>
            </a:r>
            <a:br>
              <a:rPr lang="it-IT" smtClean="0"/>
            </a:br>
            <a:endParaRPr lang="it-IT" sz="3100"/>
          </a:p>
        </p:txBody>
      </p:sp>
      <p:sp>
        <p:nvSpPr>
          <p:cNvPr id="3" name="Segnaposto contenuto 2"/>
          <p:cNvSpPr>
            <a:spLocks noGrp="1"/>
          </p:cNvSpPr>
          <p:nvPr>
            <p:ph sz="quarter" idx="1"/>
          </p:nvPr>
        </p:nvSpPr>
        <p:spPr>
          <a:xfrm>
            <a:off x="2786050" y="1643050"/>
            <a:ext cx="3500462" cy="4452950"/>
          </a:xfrm>
          <a:solidFill>
            <a:schemeClr val="tx2">
              <a:lumMod val="10000"/>
              <a:lumOff val="90000"/>
            </a:schemeClr>
          </a:solidFill>
        </p:spPr>
        <p:txBody>
          <a:bodyPr>
            <a:normAutofit fontScale="92500" lnSpcReduction="10000"/>
          </a:bodyPr>
          <a:lstStyle/>
          <a:p>
            <a:pPr algn="ctr">
              <a:buNone/>
            </a:pPr>
            <a:r>
              <a:rPr lang="es-MX" smtClean="0"/>
              <a:t>	</a:t>
            </a:r>
          </a:p>
          <a:p>
            <a:pPr algn="ctr">
              <a:buNone/>
            </a:pPr>
            <a:r>
              <a:rPr lang="es-MX" smtClean="0"/>
              <a:t>Cierra</a:t>
            </a:r>
          </a:p>
          <a:p>
            <a:pPr algn="ctr">
              <a:buNone/>
            </a:pPr>
            <a:r>
              <a:rPr lang="es-MX" smtClean="0"/>
              <a:t>Cuenta</a:t>
            </a:r>
          </a:p>
          <a:p>
            <a:pPr algn="ctr">
              <a:buNone/>
            </a:pPr>
            <a:r>
              <a:rPr lang="es-MX" smtClean="0"/>
              <a:t>Juega</a:t>
            </a:r>
          </a:p>
          <a:p>
            <a:pPr algn="ctr">
              <a:buNone/>
            </a:pPr>
            <a:r>
              <a:rPr lang="es-MX" smtClean="0"/>
              <a:t>Pierde</a:t>
            </a:r>
          </a:p>
          <a:p>
            <a:pPr algn="ctr">
              <a:buNone/>
            </a:pPr>
            <a:r>
              <a:rPr lang="es-MX" smtClean="0"/>
              <a:t>Mueve</a:t>
            </a:r>
          </a:p>
          <a:p>
            <a:pPr algn="ctr">
              <a:buNone/>
            </a:pPr>
            <a:r>
              <a:rPr lang="es-MX" smtClean="0"/>
              <a:t>Siente</a:t>
            </a:r>
          </a:p>
          <a:p>
            <a:pPr algn="ctr">
              <a:buNone/>
            </a:pPr>
            <a:r>
              <a:rPr lang="es-MX" smtClean="0"/>
              <a:t>Pide </a:t>
            </a:r>
          </a:p>
          <a:p>
            <a:pPr algn="ctr">
              <a:buNone/>
            </a:pPr>
            <a:r>
              <a:rPr lang="es-MX" smtClean="0"/>
              <a:t>Duerme</a:t>
            </a:r>
          </a:p>
          <a:p>
            <a:pPr algn="ctr">
              <a:buNone/>
            </a:pPr>
            <a:endParaRPr lang="it-IT" smtClean="0"/>
          </a:p>
          <a:p>
            <a:pPr>
              <a:buNone/>
            </a:pPr>
            <a:endParaRPr lang="it-IT"/>
          </a:p>
        </p:txBody>
      </p:sp>
      <p:sp>
        <p:nvSpPr>
          <p:cNvPr id="4" name="Ovale 3"/>
          <p:cNvSpPr/>
          <p:nvPr/>
        </p:nvSpPr>
        <p:spPr>
          <a:xfrm>
            <a:off x="428596" y="2786058"/>
            <a:ext cx="2143140" cy="25717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mtClean="0">
                <a:latin typeface="Arial Black" pitchFamily="34" charset="0"/>
              </a:rPr>
              <a:t>II persona singular</a:t>
            </a:r>
            <a:endParaRPr lang="it-IT">
              <a:latin typeface="Arial Black"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00100" y="285728"/>
            <a:ext cx="6643734" cy="1071570"/>
          </a:xfrm>
        </p:spPr>
        <p:txBody>
          <a:bodyPr>
            <a:normAutofit fontScale="90000"/>
          </a:bodyPr>
          <a:lstStyle/>
          <a:p>
            <a:r>
              <a:rPr lang="it-IT" smtClean="0"/>
              <a:t/>
            </a:r>
            <a:br>
              <a:rPr lang="it-IT" smtClean="0"/>
            </a:br>
            <a:r>
              <a:rPr lang="it-IT" smtClean="0"/>
              <a:t/>
            </a:r>
            <a:br>
              <a:rPr lang="it-IT" smtClean="0"/>
            </a:br>
            <a:r>
              <a:rPr lang="it-IT" sz="3100" smtClean="0"/>
              <a:t>El imperativo</a:t>
            </a:r>
            <a:br>
              <a:rPr lang="it-IT" sz="3100" smtClean="0"/>
            </a:br>
            <a:r>
              <a:rPr lang="it-IT" sz="3100" smtClean="0"/>
              <a:t>verbos de irregularidad propia</a:t>
            </a:r>
            <a:r>
              <a:rPr lang="it-IT" smtClean="0"/>
              <a:t/>
            </a:r>
            <a:br>
              <a:rPr lang="it-IT" smtClean="0"/>
            </a:br>
            <a:r>
              <a:rPr lang="it-IT" smtClean="0"/>
              <a:t/>
            </a:r>
            <a:br>
              <a:rPr lang="it-IT" smtClean="0"/>
            </a:br>
            <a:endParaRPr lang="it-IT" sz="3100"/>
          </a:p>
        </p:txBody>
      </p:sp>
      <p:sp>
        <p:nvSpPr>
          <p:cNvPr id="3" name="Segnaposto contenuto 2"/>
          <p:cNvSpPr>
            <a:spLocks noGrp="1"/>
          </p:cNvSpPr>
          <p:nvPr>
            <p:ph sz="quarter" idx="1"/>
          </p:nvPr>
        </p:nvSpPr>
        <p:spPr>
          <a:xfrm>
            <a:off x="612648" y="2714620"/>
            <a:ext cx="8153400" cy="3381380"/>
          </a:xfrm>
        </p:spPr>
        <p:txBody>
          <a:bodyPr>
            <a:normAutofit/>
          </a:bodyPr>
          <a:lstStyle/>
          <a:p>
            <a:pPr algn="ctr">
              <a:buNone/>
            </a:pPr>
            <a:r>
              <a:rPr lang="es-MX" smtClean="0"/>
              <a:t>	</a:t>
            </a:r>
          </a:p>
          <a:p>
            <a:pPr algn="ctr">
              <a:buNone/>
            </a:pPr>
            <a:endParaRPr lang="it-IT" smtClean="0"/>
          </a:p>
          <a:p>
            <a:pPr>
              <a:buNone/>
            </a:pPr>
            <a:endParaRPr lang="it-IT"/>
          </a:p>
        </p:txBody>
      </p:sp>
      <p:graphicFrame>
        <p:nvGraphicFramePr>
          <p:cNvPr id="4" name="Tabella 3"/>
          <p:cNvGraphicFramePr>
            <a:graphicFrameLocks noGrp="1"/>
          </p:cNvGraphicFramePr>
          <p:nvPr/>
        </p:nvGraphicFramePr>
        <p:xfrm>
          <a:off x="1214414" y="2000244"/>
          <a:ext cx="6096000" cy="3681096"/>
        </p:xfrm>
        <a:graphic>
          <a:graphicData uri="http://schemas.openxmlformats.org/drawingml/2006/table">
            <a:tbl>
              <a:tblPr firstRow="1" bandRow="1">
                <a:tableStyleId>{5C22544A-7EE6-4342-B048-85BDC9FD1C3A}</a:tableStyleId>
              </a:tblPr>
              <a:tblGrid>
                <a:gridCol w="3048000"/>
                <a:gridCol w="3048000"/>
              </a:tblGrid>
              <a:tr h="460137">
                <a:tc>
                  <a:txBody>
                    <a:bodyPr/>
                    <a:lstStyle/>
                    <a:p>
                      <a:r>
                        <a:rPr lang="it-IT" smtClean="0"/>
                        <a:t>Decir</a:t>
                      </a:r>
                      <a:endParaRPr lang="it-IT"/>
                    </a:p>
                  </a:txBody>
                  <a:tcPr/>
                </a:tc>
                <a:tc>
                  <a:txBody>
                    <a:bodyPr/>
                    <a:lstStyle/>
                    <a:p>
                      <a:r>
                        <a:rPr lang="it-IT" smtClean="0"/>
                        <a:t>Di</a:t>
                      </a:r>
                      <a:endParaRPr lang="it-IT"/>
                    </a:p>
                  </a:txBody>
                  <a:tcPr/>
                </a:tc>
              </a:tr>
              <a:tr h="460137">
                <a:tc>
                  <a:txBody>
                    <a:bodyPr/>
                    <a:lstStyle/>
                    <a:p>
                      <a:r>
                        <a:rPr lang="it-IT" smtClean="0"/>
                        <a:t>Salir</a:t>
                      </a:r>
                      <a:endParaRPr lang="it-IT"/>
                    </a:p>
                  </a:txBody>
                  <a:tcPr/>
                </a:tc>
                <a:tc>
                  <a:txBody>
                    <a:bodyPr/>
                    <a:lstStyle/>
                    <a:p>
                      <a:r>
                        <a:rPr lang="it-IT" smtClean="0"/>
                        <a:t>Sal</a:t>
                      </a:r>
                      <a:endParaRPr lang="it-IT"/>
                    </a:p>
                  </a:txBody>
                  <a:tcPr/>
                </a:tc>
              </a:tr>
              <a:tr h="460137">
                <a:tc>
                  <a:txBody>
                    <a:bodyPr/>
                    <a:lstStyle/>
                    <a:p>
                      <a:r>
                        <a:rPr lang="it-IT" smtClean="0"/>
                        <a:t>Ir</a:t>
                      </a:r>
                      <a:endParaRPr lang="it-IT"/>
                    </a:p>
                  </a:txBody>
                  <a:tcPr/>
                </a:tc>
                <a:tc>
                  <a:txBody>
                    <a:bodyPr/>
                    <a:lstStyle/>
                    <a:p>
                      <a:r>
                        <a:rPr lang="it-IT" smtClean="0"/>
                        <a:t>Ve</a:t>
                      </a:r>
                      <a:endParaRPr lang="it-IT"/>
                    </a:p>
                  </a:txBody>
                  <a:tcPr/>
                </a:tc>
              </a:tr>
              <a:tr h="460137">
                <a:tc>
                  <a:txBody>
                    <a:bodyPr/>
                    <a:lstStyle/>
                    <a:p>
                      <a:r>
                        <a:rPr lang="it-IT" smtClean="0"/>
                        <a:t>Venir</a:t>
                      </a:r>
                      <a:endParaRPr lang="it-IT"/>
                    </a:p>
                  </a:txBody>
                  <a:tcPr/>
                </a:tc>
                <a:tc>
                  <a:txBody>
                    <a:bodyPr/>
                    <a:lstStyle/>
                    <a:p>
                      <a:r>
                        <a:rPr lang="it-IT" smtClean="0"/>
                        <a:t>Ven</a:t>
                      </a:r>
                      <a:endParaRPr lang="it-IT"/>
                    </a:p>
                  </a:txBody>
                  <a:tcPr/>
                </a:tc>
              </a:tr>
              <a:tr h="460137">
                <a:tc>
                  <a:txBody>
                    <a:bodyPr/>
                    <a:lstStyle/>
                    <a:p>
                      <a:r>
                        <a:rPr lang="it-IT" smtClean="0"/>
                        <a:t>Hacer</a:t>
                      </a:r>
                      <a:endParaRPr lang="it-IT"/>
                    </a:p>
                  </a:txBody>
                  <a:tcPr/>
                </a:tc>
                <a:tc>
                  <a:txBody>
                    <a:bodyPr/>
                    <a:lstStyle/>
                    <a:p>
                      <a:r>
                        <a:rPr lang="it-IT" smtClean="0"/>
                        <a:t>Haz</a:t>
                      </a:r>
                      <a:endParaRPr lang="it-IT"/>
                    </a:p>
                  </a:txBody>
                  <a:tcPr/>
                </a:tc>
              </a:tr>
              <a:tr h="460137">
                <a:tc>
                  <a:txBody>
                    <a:bodyPr/>
                    <a:lstStyle/>
                    <a:p>
                      <a:r>
                        <a:rPr lang="it-IT" smtClean="0"/>
                        <a:t>Ser</a:t>
                      </a:r>
                      <a:endParaRPr lang="it-IT"/>
                    </a:p>
                  </a:txBody>
                  <a:tcPr/>
                </a:tc>
                <a:tc>
                  <a:txBody>
                    <a:bodyPr/>
                    <a:lstStyle/>
                    <a:p>
                      <a:r>
                        <a:rPr lang="it-IT" smtClean="0"/>
                        <a:t>Sé</a:t>
                      </a:r>
                      <a:endParaRPr lang="it-IT"/>
                    </a:p>
                  </a:txBody>
                  <a:tcPr/>
                </a:tc>
              </a:tr>
              <a:tr h="460137">
                <a:tc>
                  <a:txBody>
                    <a:bodyPr/>
                    <a:lstStyle/>
                    <a:p>
                      <a:r>
                        <a:rPr lang="it-IT" smtClean="0"/>
                        <a:t>Poner</a:t>
                      </a:r>
                      <a:endParaRPr lang="it-IT"/>
                    </a:p>
                  </a:txBody>
                  <a:tcPr/>
                </a:tc>
                <a:tc>
                  <a:txBody>
                    <a:bodyPr/>
                    <a:lstStyle/>
                    <a:p>
                      <a:r>
                        <a:rPr lang="it-IT" smtClean="0"/>
                        <a:t>Pon</a:t>
                      </a:r>
                      <a:endParaRPr lang="it-IT"/>
                    </a:p>
                  </a:txBody>
                  <a:tcPr/>
                </a:tc>
              </a:tr>
              <a:tr h="460137">
                <a:tc>
                  <a:txBody>
                    <a:bodyPr/>
                    <a:lstStyle/>
                    <a:p>
                      <a:r>
                        <a:rPr lang="it-IT" smtClean="0"/>
                        <a:t>Tener</a:t>
                      </a:r>
                      <a:endParaRPr lang="it-IT"/>
                    </a:p>
                  </a:txBody>
                  <a:tcPr/>
                </a:tc>
                <a:tc>
                  <a:txBody>
                    <a:bodyPr/>
                    <a:lstStyle/>
                    <a:p>
                      <a:r>
                        <a:rPr lang="it-IT" smtClean="0"/>
                        <a:t>Ten</a:t>
                      </a:r>
                      <a:endParaRPr lang="it-IT"/>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El imperativo</a:t>
            </a:r>
            <a:endParaRPr lang="it-IT"/>
          </a:p>
        </p:txBody>
      </p:sp>
      <p:sp>
        <p:nvSpPr>
          <p:cNvPr id="3" name="Segnaposto contenuto 2"/>
          <p:cNvSpPr>
            <a:spLocks noGrp="1"/>
          </p:cNvSpPr>
          <p:nvPr>
            <p:ph sz="quarter" idx="1"/>
          </p:nvPr>
        </p:nvSpPr>
        <p:spPr>
          <a:solidFill>
            <a:schemeClr val="accent2">
              <a:lumMod val="40000"/>
              <a:lumOff val="60000"/>
            </a:schemeClr>
          </a:solidFill>
        </p:spPr>
        <p:txBody>
          <a:bodyPr>
            <a:normAutofit/>
          </a:bodyPr>
          <a:lstStyle/>
          <a:p>
            <a:pPr algn="ctr">
              <a:buNone/>
            </a:pPr>
            <a:r>
              <a:rPr lang="es-MX" u="sng" smtClean="0"/>
              <a:t>II persona plural</a:t>
            </a:r>
            <a:r>
              <a:rPr lang="es-MX" smtClean="0"/>
              <a:t>: </a:t>
            </a:r>
            <a:endParaRPr lang="it-IT" smtClean="0"/>
          </a:p>
          <a:p>
            <a:pPr algn="ctr">
              <a:buNone/>
            </a:pPr>
            <a:r>
              <a:rPr lang="es-MX" smtClean="0"/>
              <a:t>es regular para todos los verbos</a:t>
            </a:r>
          </a:p>
          <a:p>
            <a:pPr algn="ctr">
              <a:buNone/>
            </a:pPr>
            <a:endParaRPr lang="it-IT" smtClean="0"/>
          </a:p>
          <a:p>
            <a:endParaRPr lang="it-IT"/>
          </a:p>
        </p:txBody>
      </p:sp>
      <p:graphicFrame>
        <p:nvGraphicFramePr>
          <p:cNvPr id="4" name="Tabella 3"/>
          <p:cNvGraphicFramePr>
            <a:graphicFrameLocks noGrp="1"/>
          </p:cNvGraphicFramePr>
          <p:nvPr/>
        </p:nvGraphicFramePr>
        <p:xfrm>
          <a:off x="1500166" y="3071812"/>
          <a:ext cx="6096000" cy="2283152"/>
        </p:xfrm>
        <a:graphic>
          <a:graphicData uri="http://schemas.openxmlformats.org/drawingml/2006/table">
            <a:tbl>
              <a:tblPr firstRow="1" bandRow="1">
                <a:tableStyleId>{5C22544A-7EE6-4342-B048-85BDC9FD1C3A}</a:tableStyleId>
              </a:tblPr>
              <a:tblGrid>
                <a:gridCol w="2032000"/>
                <a:gridCol w="2032000"/>
                <a:gridCol w="2032000"/>
              </a:tblGrid>
              <a:tr h="410768">
                <a:tc>
                  <a:txBody>
                    <a:bodyPr/>
                    <a:lstStyle/>
                    <a:p>
                      <a:pPr algn="ctr">
                        <a:buNone/>
                      </a:pPr>
                      <a:r>
                        <a:rPr lang="es-MX" b="1" smtClean="0"/>
                        <a:t>AD</a:t>
                      </a:r>
                    </a:p>
                  </a:txBody>
                  <a:tcPr/>
                </a:tc>
                <a:tc>
                  <a:txBody>
                    <a:bodyPr/>
                    <a:lstStyle/>
                    <a:p>
                      <a:pPr algn="ctr"/>
                      <a:r>
                        <a:rPr lang="it-IT" smtClean="0"/>
                        <a:t>ED</a:t>
                      </a:r>
                    </a:p>
                    <a:p>
                      <a:endParaRPr lang="it-IT"/>
                    </a:p>
                  </a:txBody>
                  <a:tcPr/>
                </a:tc>
                <a:tc>
                  <a:txBody>
                    <a:bodyPr/>
                    <a:lstStyle/>
                    <a:p>
                      <a:pPr algn="ctr"/>
                      <a:r>
                        <a:rPr lang="it-IT" smtClean="0"/>
                        <a:t>ID</a:t>
                      </a:r>
                    </a:p>
                    <a:p>
                      <a:endParaRPr lang="it-IT"/>
                    </a:p>
                  </a:txBody>
                  <a:tcPr/>
                </a:tc>
              </a:tr>
              <a:tr h="410768">
                <a:tc>
                  <a:txBody>
                    <a:bodyPr/>
                    <a:lstStyle/>
                    <a:p>
                      <a:r>
                        <a:rPr lang="it-IT" smtClean="0"/>
                        <a:t>contestad</a:t>
                      </a:r>
                      <a:endParaRPr lang="it-IT"/>
                    </a:p>
                  </a:txBody>
                  <a:tcPr/>
                </a:tc>
                <a:tc>
                  <a:txBody>
                    <a:bodyPr/>
                    <a:lstStyle/>
                    <a:p>
                      <a:r>
                        <a:rPr lang="it-IT" smtClean="0"/>
                        <a:t>coged</a:t>
                      </a:r>
                      <a:endParaRPr lang="it-IT"/>
                    </a:p>
                  </a:txBody>
                  <a:tcPr/>
                </a:tc>
                <a:tc>
                  <a:txBody>
                    <a:bodyPr/>
                    <a:lstStyle/>
                    <a:p>
                      <a:r>
                        <a:rPr lang="it-IT" smtClean="0"/>
                        <a:t>partid</a:t>
                      </a:r>
                      <a:endParaRPr lang="it-IT"/>
                    </a:p>
                  </a:txBody>
                  <a:tcPr/>
                </a:tc>
              </a:tr>
              <a:tr h="410768">
                <a:tc>
                  <a:txBody>
                    <a:bodyPr/>
                    <a:lstStyle/>
                    <a:p>
                      <a:r>
                        <a:rPr lang="it-IT" smtClean="0"/>
                        <a:t>contad</a:t>
                      </a:r>
                      <a:endParaRPr lang="it-IT"/>
                    </a:p>
                  </a:txBody>
                  <a:tcPr/>
                </a:tc>
                <a:tc>
                  <a:txBody>
                    <a:bodyPr/>
                    <a:lstStyle/>
                    <a:p>
                      <a:r>
                        <a:rPr lang="it-IT" smtClean="0"/>
                        <a:t>moved</a:t>
                      </a:r>
                      <a:endParaRPr lang="it-IT"/>
                    </a:p>
                  </a:txBody>
                  <a:tcPr/>
                </a:tc>
                <a:tc>
                  <a:txBody>
                    <a:bodyPr/>
                    <a:lstStyle/>
                    <a:p>
                      <a:r>
                        <a:rPr lang="it-IT" smtClean="0"/>
                        <a:t>dormid</a:t>
                      </a:r>
                      <a:endParaRPr lang="it-IT"/>
                    </a:p>
                  </a:txBody>
                  <a:tcPr/>
                </a:tc>
              </a:tr>
              <a:tr h="410768">
                <a:tc>
                  <a:txBody>
                    <a:bodyPr/>
                    <a:lstStyle/>
                    <a:p>
                      <a:r>
                        <a:rPr lang="it-IT" smtClean="0"/>
                        <a:t>pensad</a:t>
                      </a:r>
                      <a:endParaRPr lang="it-IT"/>
                    </a:p>
                  </a:txBody>
                  <a:tcPr/>
                </a:tc>
                <a:tc>
                  <a:txBody>
                    <a:bodyPr/>
                    <a:lstStyle/>
                    <a:p>
                      <a:r>
                        <a:rPr lang="it-IT" smtClean="0"/>
                        <a:t>perded</a:t>
                      </a:r>
                      <a:endParaRPr lang="it-IT"/>
                    </a:p>
                  </a:txBody>
                  <a:tcPr/>
                </a:tc>
                <a:tc>
                  <a:txBody>
                    <a:bodyPr/>
                    <a:lstStyle/>
                    <a:p>
                      <a:r>
                        <a:rPr lang="it-IT" smtClean="0"/>
                        <a:t>sentid</a:t>
                      </a:r>
                      <a:endParaRPr lang="it-IT"/>
                    </a:p>
                  </a:txBody>
                  <a:tcPr/>
                </a:tc>
              </a:tr>
              <a:tr h="410768">
                <a:tc>
                  <a:txBody>
                    <a:bodyPr/>
                    <a:lstStyle/>
                    <a:p>
                      <a:r>
                        <a:rPr lang="it-IT" smtClean="0"/>
                        <a:t>jugad</a:t>
                      </a:r>
                      <a:endParaRPr lang="it-IT"/>
                    </a:p>
                  </a:txBody>
                  <a:tcPr/>
                </a:tc>
                <a:tc>
                  <a:txBody>
                    <a:bodyPr/>
                    <a:lstStyle/>
                    <a:p>
                      <a:r>
                        <a:rPr lang="it-IT" smtClean="0"/>
                        <a:t>poned</a:t>
                      </a:r>
                      <a:endParaRPr lang="it-IT"/>
                    </a:p>
                  </a:txBody>
                  <a:tcPr/>
                </a:tc>
                <a:tc>
                  <a:txBody>
                    <a:bodyPr/>
                    <a:lstStyle/>
                    <a:p>
                      <a:r>
                        <a:rPr lang="it-IT" smtClean="0"/>
                        <a:t>medid</a:t>
                      </a:r>
                      <a:endParaRPr lang="it-IT"/>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Imperativo y pronombres</a:t>
            </a:r>
            <a:endParaRPr lang="it-IT"/>
          </a:p>
        </p:txBody>
      </p:sp>
      <p:sp>
        <p:nvSpPr>
          <p:cNvPr id="3" name="Segnaposto contenuto 2"/>
          <p:cNvSpPr>
            <a:spLocks noGrp="1"/>
          </p:cNvSpPr>
          <p:nvPr>
            <p:ph sz="quarter" idx="1"/>
          </p:nvPr>
        </p:nvSpPr>
        <p:spPr>
          <a:solidFill>
            <a:schemeClr val="accent2">
              <a:lumMod val="75000"/>
            </a:schemeClr>
          </a:solidFill>
        </p:spPr>
        <p:txBody>
          <a:bodyPr>
            <a:normAutofit fontScale="85000" lnSpcReduction="20000"/>
          </a:bodyPr>
          <a:lstStyle/>
          <a:p>
            <a:pPr algn="ctr">
              <a:buNone/>
            </a:pPr>
            <a:r>
              <a:rPr lang="es-MX" smtClean="0">
                <a:solidFill>
                  <a:schemeClr val="bg1"/>
                </a:solidFill>
              </a:rPr>
              <a:t>los pronombres personale átonos se colocan </a:t>
            </a:r>
            <a:r>
              <a:rPr lang="es-MX" smtClean="0">
                <a:solidFill>
                  <a:srgbClr val="FF0000"/>
                </a:solidFill>
              </a:rPr>
              <a:t>después</a:t>
            </a:r>
            <a:r>
              <a:rPr lang="es-MX" smtClean="0">
                <a:solidFill>
                  <a:schemeClr val="bg1"/>
                </a:solidFill>
              </a:rPr>
              <a:t> del verbo, es decir son enclíticos:</a:t>
            </a:r>
          </a:p>
          <a:p>
            <a:r>
              <a:rPr lang="es-MX" smtClean="0">
                <a:solidFill>
                  <a:schemeClr val="bg1"/>
                </a:solidFill>
              </a:rPr>
              <a:t>hazlo</a:t>
            </a:r>
            <a:endParaRPr lang="it-IT" smtClean="0">
              <a:solidFill>
                <a:schemeClr val="bg1"/>
              </a:solidFill>
            </a:endParaRPr>
          </a:p>
          <a:p>
            <a:r>
              <a:rPr lang="es-MX" smtClean="0">
                <a:solidFill>
                  <a:schemeClr val="bg1"/>
                </a:solidFill>
              </a:rPr>
              <a:t>dímelo</a:t>
            </a:r>
            <a:endParaRPr lang="it-IT" smtClean="0">
              <a:solidFill>
                <a:schemeClr val="bg1"/>
              </a:solidFill>
            </a:endParaRPr>
          </a:p>
          <a:p>
            <a:r>
              <a:rPr lang="es-MX" smtClean="0">
                <a:solidFill>
                  <a:schemeClr val="bg1"/>
                </a:solidFill>
              </a:rPr>
              <a:t>quédate</a:t>
            </a:r>
            <a:endParaRPr lang="it-IT" smtClean="0">
              <a:solidFill>
                <a:schemeClr val="bg1"/>
              </a:solidFill>
            </a:endParaRPr>
          </a:p>
          <a:p>
            <a:r>
              <a:rPr lang="es-MX" smtClean="0">
                <a:solidFill>
                  <a:schemeClr val="bg1"/>
                </a:solidFill>
              </a:rPr>
              <a:t>siéntate</a:t>
            </a:r>
            <a:endParaRPr lang="it-IT" smtClean="0">
              <a:solidFill>
                <a:schemeClr val="bg1"/>
              </a:solidFill>
            </a:endParaRPr>
          </a:p>
          <a:p>
            <a:r>
              <a:rPr lang="es-MX" smtClean="0">
                <a:solidFill>
                  <a:schemeClr val="bg1"/>
                </a:solidFill>
              </a:rPr>
              <a:t>tenlo</a:t>
            </a:r>
            <a:endParaRPr lang="it-IT" smtClean="0">
              <a:solidFill>
                <a:schemeClr val="bg1"/>
              </a:solidFill>
            </a:endParaRPr>
          </a:p>
          <a:p>
            <a:r>
              <a:rPr lang="es-MX" smtClean="0">
                <a:solidFill>
                  <a:schemeClr val="bg1"/>
                </a:solidFill>
              </a:rPr>
              <a:t>vete</a:t>
            </a:r>
          </a:p>
          <a:p>
            <a:r>
              <a:rPr lang="es-MX" smtClean="0">
                <a:solidFill>
                  <a:schemeClr val="bg1"/>
                </a:solidFill>
              </a:rPr>
              <a:t>comedlo</a:t>
            </a:r>
          </a:p>
          <a:p>
            <a:r>
              <a:rPr lang="es-MX" smtClean="0">
                <a:solidFill>
                  <a:schemeClr val="bg1"/>
                </a:solidFill>
              </a:rPr>
              <a:t>contestadle</a:t>
            </a:r>
          </a:p>
          <a:p>
            <a:r>
              <a:rPr lang="es-MX" smtClean="0">
                <a:solidFill>
                  <a:schemeClr val="bg1"/>
                </a:solidFill>
              </a:rPr>
              <a:t>decidme</a:t>
            </a:r>
            <a:endParaRPr lang="it-IT" smtClean="0">
              <a:solidFill>
                <a:schemeClr val="bg1"/>
              </a:solidFill>
            </a:endParaRPr>
          </a:p>
          <a:p>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Imperativo y pronombres</a:t>
            </a:r>
            <a:endParaRPr lang="it-IT"/>
          </a:p>
        </p:txBody>
      </p:sp>
      <p:sp>
        <p:nvSpPr>
          <p:cNvPr id="3" name="Segnaposto contenuto 2"/>
          <p:cNvSpPr>
            <a:spLocks noGrp="1"/>
          </p:cNvSpPr>
          <p:nvPr>
            <p:ph sz="quarter" idx="1"/>
          </p:nvPr>
        </p:nvSpPr>
        <p:spPr>
          <a:xfrm>
            <a:off x="1142976" y="1928802"/>
            <a:ext cx="6553224" cy="3929090"/>
          </a:xfrm>
          <a:solidFill>
            <a:schemeClr val="accent1"/>
          </a:solidFill>
        </p:spPr>
        <p:txBody>
          <a:bodyPr/>
          <a:lstStyle/>
          <a:p>
            <a:pPr algn="ctr"/>
            <a:r>
              <a:rPr lang="fr-FR" smtClean="0"/>
              <a:t>En la </a:t>
            </a:r>
            <a:r>
              <a:rPr lang="fr-FR" u="sng" smtClean="0"/>
              <a:t>forma reflexiva</a:t>
            </a:r>
            <a:r>
              <a:rPr lang="fr-FR" smtClean="0"/>
              <a:t>, al agregar el pronombre </a:t>
            </a:r>
            <a:r>
              <a:rPr lang="fr-FR" b="1" smtClean="0"/>
              <a:t>os </a:t>
            </a:r>
            <a:r>
              <a:rPr lang="fr-FR" smtClean="0"/>
              <a:t> la forma verbal pierde la </a:t>
            </a:r>
            <a:r>
              <a:rPr lang="fr-FR" b="1" smtClean="0"/>
              <a:t>d </a:t>
            </a:r>
            <a:r>
              <a:rPr lang="fr-FR" smtClean="0"/>
              <a:t>(con la excepción de la forma </a:t>
            </a:r>
            <a:r>
              <a:rPr lang="fr-FR" b="1" smtClean="0"/>
              <a:t>idos</a:t>
            </a:r>
            <a:r>
              <a:rPr lang="fr-FR" smtClean="0"/>
              <a:t>):</a:t>
            </a:r>
            <a:endParaRPr lang="it-IT" smtClean="0"/>
          </a:p>
          <a:p>
            <a:endParaRPr lang="fr-FR" i="1" smtClean="0"/>
          </a:p>
          <a:p>
            <a:pPr algn="ctr"/>
            <a:r>
              <a:rPr lang="fr-FR" i="1" smtClean="0"/>
              <a:t>vestid+os: vestíos </a:t>
            </a:r>
            <a:endParaRPr lang="it-IT" smtClean="0"/>
          </a:p>
          <a:p>
            <a:pPr algn="ctr"/>
            <a:r>
              <a:rPr lang="es-MX" i="1" smtClean="0"/>
              <a:t>animad+os: animaos y bailad!</a:t>
            </a:r>
            <a:endParaRPr lang="it-IT" smtClean="0"/>
          </a:p>
          <a:p>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6316806" cy="990600"/>
          </a:xfrm>
          <a:solidFill>
            <a:schemeClr val="accent4">
              <a:lumMod val="40000"/>
              <a:lumOff val="60000"/>
            </a:schemeClr>
          </a:solidFill>
        </p:spPr>
        <p:txBody>
          <a:bodyPr/>
          <a:lstStyle/>
          <a:p>
            <a:r>
              <a:rPr lang="it-IT" smtClean="0"/>
              <a:t>Subjuntivo exhortativo</a:t>
            </a:r>
            <a:endParaRPr lang="it-IT"/>
          </a:p>
        </p:txBody>
      </p:sp>
      <p:sp>
        <p:nvSpPr>
          <p:cNvPr id="3" name="Segnaposto contenuto 2"/>
          <p:cNvSpPr>
            <a:spLocks noGrp="1"/>
          </p:cNvSpPr>
          <p:nvPr>
            <p:ph sz="quarter" idx="1"/>
          </p:nvPr>
        </p:nvSpPr>
        <p:spPr>
          <a:xfrm>
            <a:off x="1000100" y="2500306"/>
            <a:ext cx="6572296" cy="2143140"/>
          </a:xfrm>
          <a:solidFill>
            <a:schemeClr val="accent2">
              <a:lumMod val="40000"/>
              <a:lumOff val="60000"/>
            </a:schemeClr>
          </a:solidFill>
        </p:spPr>
        <p:txBody>
          <a:bodyPr/>
          <a:lstStyle/>
          <a:p>
            <a:pPr algn="ctr"/>
            <a:r>
              <a:rPr lang="es-MX" smtClean="0"/>
              <a:t>Para </a:t>
            </a:r>
            <a:r>
              <a:rPr lang="es-MX" u="sng" smtClean="0"/>
              <a:t>la tercera persona singular</a:t>
            </a:r>
            <a:r>
              <a:rPr lang="es-MX" smtClean="0"/>
              <a:t> y </a:t>
            </a:r>
            <a:r>
              <a:rPr lang="es-MX" u="sng" smtClean="0"/>
              <a:t>la primera y tercera plural</a:t>
            </a:r>
            <a:r>
              <a:rPr lang="es-MX" smtClean="0"/>
              <a:t> se utiliza el subjuntivo presente con valor exhortativo (como en italiano) </a:t>
            </a:r>
            <a:endParaRPr lang="it-IT" smtClean="0"/>
          </a:p>
          <a:p>
            <a:pPr>
              <a:buNone/>
            </a:pPr>
            <a:endParaRPr lang="it-IT"/>
          </a:p>
        </p:txBody>
      </p:sp>
    </p:spTree>
    <p:extLst>
      <p:ext uri="{BB962C8B-B14F-4D97-AF65-F5344CB8AC3E}">
        <p14:creationId xmlns:p14="http://schemas.microsoft.com/office/powerpoint/2010/main" val="1505026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Luna">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Lun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Lun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227</TotalTime>
  <Words>990</Words>
  <Application>Microsoft Macintosh PowerPoint</Application>
  <PresentationFormat>Presentazione su schermo (4:3)</PresentationFormat>
  <Paragraphs>213</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Luna</vt:lpstr>
      <vt:lpstr>La verdadera tentación Carlos Monsiváis</vt:lpstr>
      <vt:lpstr>La verdadera tentación</vt:lpstr>
      <vt:lpstr>El imperativo</vt:lpstr>
      <vt:lpstr>   El imperativo  verbos de irregularidad vocálica   </vt:lpstr>
      <vt:lpstr>  El imperativo verbos de irregularidad propia  </vt:lpstr>
      <vt:lpstr>El imperativo</vt:lpstr>
      <vt:lpstr>Imperativo y pronombres</vt:lpstr>
      <vt:lpstr>Imperativo y pronombres</vt:lpstr>
      <vt:lpstr>Subjuntivo exhortativo</vt:lpstr>
      <vt:lpstr>Subjuntivo presente</vt:lpstr>
      <vt:lpstr>Subjuntivo presente</vt:lpstr>
      <vt:lpstr>Verbos de irregularidad vocálica</vt:lpstr>
      <vt:lpstr>Verbos de irregularidad vocálica</vt:lpstr>
      <vt:lpstr>Verbos de irregularidad consonántica</vt:lpstr>
      <vt:lpstr>Verbos de irregularidad ortográfica presente de subjuntivo</vt:lpstr>
      <vt:lpstr>Verbos de irregularidad propia presente de subjuntivo</vt:lpstr>
      <vt:lpstr>Verbos de irregularidad propia presente de subjuntivo</vt:lpstr>
      <vt:lpstr>El imperativo negativo</vt:lpstr>
      <vt:lpstr>Imperativo negativo</vt:lpstr>
      <vt:lpstr>Con los pronombres</vt:lpstr>
      <vt:lpstr>Con los pronombres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verdadera tentación Carlos Monsiváis</dc:title>
  <dc:creator>betina</dc:creator>
  <cp:lastModifiedBy>Betina</cp:lastModifiedBy>
  <cp:revision>15</cp:revision>
  <dcterms:created xsi:type="dcterms:W3CDTF">2011-08-30T16:39:40Z</dcterms:created>
  <dcterms:modified xsi:type="dcterms:W3CDTF">2015-05-13T09:02:34Z</dcterms:modified>
</cp:coreProperties>
</file>