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04/05/17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610FC3EB-42FB-4C38-8CAE-7A1293B83421}" type="datetime1">
              <a:rPr lang="en-US" smtClean="0"/>
              <a:pPr/>
              <a:t>04/05/17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AC5B1FEA-406A-7749-A5C3-DDCB5F67A4CE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err="1" smtClean="0"/>
              <a:t>Subjuntivo</a:t>
            </a:r>
            <a:r>
              <a:rPr lang="it-IT" sz="3600" dirty="0" smtClean="0"/>
              <a:t> en </a:t>
            </a:r>
            <a:r>
              <a:rPr lang="it-IT" sz="3600" dirty="0" err="1" smtClean="0"/>
              <a:t>oraciones</a:t>
            </a:r>
            <a:r>
              <a:rPr lang="it-IT" sz="3600" dirty="0" smtClean="0"/>
              <a:t> </a:t>
            </a:r>
            <a:r>
              <a:rPr lang="it-IT" sz="3600" dirty="0" err="1" smtClean="0"/>
              <a:t>independientes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0402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7630194" cy="33880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62526"/>
            <a:ext cx="7467600" cy="50271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/>
              <a:t>La diferencia entre el uso del </a:t>
            </a:r>
            <a:r>
              <a:rPr lang="es-MX" b="1" dirty="0"/>
              <a:t>presente</a:t>
            </a:r>
            <a:r>
              <a:rPr lang="es-MX" dirty="0"/>
              <a:t> o del </a:t>
            </a:r>
            <a:r>
              <a:rPr lang="es-MX" b="1" dirty="0"/>
              <a:t>pretérito imperfecto</a:t>
            </a:r>
            <a:r>
              <a:rPr lang="es-MX" dirty="0"/>
              <a:t> no comporta valor temporal alguno (ambos tiempos expresan deseos formulados desde el presente). El empleo de uno u otro depende del grado de posibilidad con que el hablante enfoca la realización del deseo formulado (</a:t>
            </a:r>
            <a:r>
              <a:rPr lang="es-MX" b="1" dirty="0"/>
              <a:t>probable con el presente; improbable o imposible con el imperfecto</a:t>
            </a:r>
            <a:r>
              <a:rPr lang="es-MX" dirty="0"/>
              <a:t>). La misma alternancia se da con </a:t>
            </a:r>
            <a:r>
              <a:rPr lang="es-MX" b="1" dirty="0"/>
              <a:t>pretérito perfecto</a:t>
            </a:r>
            <a:r>
              <a:rPr lang="es-MX" dirty="0"/>
              <a:t> y </a:t>
            </a:r>
            <a:r>
              <a:rPr lang="es-MX" b="1" dirty="0"/>
              <a:t>pretérito pluscuamperfecto de subjuntivo </a:t>
            </a:r>
            <a:r>
              <a:rPr lang="es-MX" dirty="0"/>
              <a:t>(sólo que aquí, a diferencia de la primera, los deseos se refieren al pasado relacionado con el presente y no al futuro). 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PRESENTE E IMPERFECTO: EL DESEO SE REFIERE AL FUTURO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PERFECTO Y PLUSCUAMPERFECTO: EL DESEO SE REFIERE AL PASADO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40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633579"/>
            <a:ext cx="7467600" cy="3356146"/>
          </a:xfrm>
        </p:spPr>
        <p:txBody>
          <a:bodyPr/>
          <a:lstStyle/>
          <a:p>
            <a:pPr marL="457200" lvl="0" indent="-457200">
              <a:buAutoNum type="arabicPeriod"/>
            </a:pPr>
            <a:r>
              <a:rPr lang="fr-FR" dirty="0" smtClean="0"/>
              <a:t>Las </a:t>
            </a:r>
            <a:r>
              <a:rPr lang="fr-FR" dirty="0"/>
              <a:t>que </a:t>
            </a:r>
            <a:r>
              <a:rPr lang="fr-FR" dirty="0" err="1"/>
              <a:t>expresan</a:t>
            </a:r>
            <a:r>
              <a:rPr lang="fr-FR" dirty="0"/>
              <a:t> </a:t>
            </a:r>
            <a:r>
              <a:rPr lang="fr-FR" dirty="0" err="1"/>
              <a:t>órdenes</a:t>
            </a:r>
            <a:r>
              <a:rPr lang="fr-FR" dirty="0"/>
              <a:t> o </a:t>
            </a:r>
            <a:r>
              <a:rPr lang="fr-FR" dirty="0" err="1"/>
              <a:t>mandatos</a:t>
            </a:r>
            <a:r>
              <a:rPr lang="fr-FR" dirty="0"/>
              <a:t> (</a:t>
            </a:r>
            <a:r>
              <a:rPr lang="fr-FR" dirty="0" err="1"/>
              <a:t>proposizioni</a:t>
            </a:r>
            <a:r>
              <a:rPr lang="fr-FR" dirty="0"/>
              <a:t> </a:t>
            </a:r>
            <a:r>
              <a:rPr lang="fr-FR" dirty="0" err="1"/>
              <a:t>imperative-</a:t>
            </a:r>
            <a:r>
              <a:rPr lang="fr-FR" dirty="0" err="1" smtClean="0"/>
              <a:t>esortative</a:t>
            </a:r>
            <a:r>
              <a:rPr lang="fr-FR" dirty="0" smtClean="0"/>
              <a:t>)</a:t>
            </a:r>
          </a:p>
          <a:p>
            <a:pPr marL="0" lvl="0" indent="0">
              <a:buNone/>
            </a:pPr>
            <a:endParaRPr lang="fr-FR" dirty="0"/>
          </a:p>
          <a:p>
            <a:pPr marL="457200" lvl="0" indent="-457200">
              <a:buAutoNum type="arabicPeriod"/>
            </a:pPr>
            <a:r>
              <a:rPr lang="fr-FR" dirty="0" smtClean="0"/>
              <a:t>Las </a:t>
            </a:r>
            <a:r>
              <a:rPr lang="fr-FR" dirty="0"/>
              <a:t>que </a:t>
            </a:r>
            <a:r>
              <a:rPr lang="fr-FR" dirty="0" err="1"/>
              <a:t>expresan</a:t>
            </a:r>
            <a:r>
              <a:rPr lang="fr-FR" dirty="0"/>
              <a:t> </a:t>
            </a:r>
            <a:r>
              <a:rPr lang="fr-FR" dirty="0" err="1"/>
              <a:t>dudas</a:t>
            </a:r>
            <a:r>
              <a:rPr lang="fr-FR" dirty="0"/>
              <a:t> (</a:t>
            </a:r>
            <a:r>
              <a:rPr lang="fr-FR" dirty="0" err="1"/>
              <a:t>subjuntivo</a:t>
            </a:r>
            <a:r>
              <a:rPr lang="fr-FR" dirty="0"/>
              <a:t> </a:t>
            </a:r>
            <a:r>
              <a:rPr lang="fr-FR" dirty="0" err="1"/>
              <a:t>potencial</a:t>
            </a:r>
            <a:r>
              <a:rPr lang="fr-FR" dirty="0" smtClean="0"/>
              <a:t>)</a:t>
            </a:r>
          </a:p>
          <a:p>
            <a:pPr marL="0" lvl="0" indent="0">
              <a:buNone/>
            </a:pPr>
            <a:endParaRPr lang="fr-FR" dirty="0" smtClean="0"/>
          </a:p>
          <a:p>
            <a:pPr marL="457200" lvl="0" indent="-457200">
              <a:buAutoNum type="arabicPeriod"/>
            </a:pPr>
            <a:r>
              <a:rPr lang="fr-FR" dirty="0" smtClean="0"/>
              <a:t>Las </a:t>
            </a:r>
            <a:r>
              <a:rPr lang="fr-FR" dirty="0"/>
              <a:t>que </a:t>
            </a:r>
            <a:r>
              <a:rPr lang="fr-FR" dirty="0" err="1"/>
              <a:t>expresan</a:t>
            </a:r>
            <a:r>
              <a:rPr lang="fr-FR" dirty="0"/>
              <a:t> </a:t>
            </a:r>
            <a:r>
              <a:rPr lang="fr-FR" dirty="0" err="1" smtClean="0"/>
              <a:t>deseos</a:t>
            </a:r>
            <a:endParaRPr lang="fr-FR" dirty="0"/>
          </a:p>
          <a:p>
            <a:pPr marL="0" lvl="0" indent="0">
              <a:buNone/>
            </a:pPr>
            <a:r>
              <a:rPr lang="fr-FR" dirty="0"/>
              <a:t>	</a:t>
            </a:r>
            <a:r>
              <a:rPr lang="fr-FR" dirty="0" smtClean="0"/>
              <a:t>(</a:t>
            </a:r>
            <a:r>
              <a:rPr lang="fr-FR" dirty="0" err="1"/>
              <a:t>proposizioni</a:t>
            </a:r>
            <a:r>
              <a:rPr lang="fr-FR" dirty="0"/>
              <a:t> </a:t>
            </a:r>
            <a:r>
              <a:rPr lang="fr-FR" dirty="0" err="1"/>
              <a:t>desiderative</a:t>
            </a:r>
            <a:r>
              <a:rPr lang="fr-FR" dirty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918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</a:t>
            </a:r>
            <a:r>
              <a:rPr lang="it-IT" dirty="0" err="1" smtClean="0"/>
              <a:t>dubitativas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38388"/>
            <a:ext cx="7467600" cy="3951337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Se trata de </a:t>
            </a:r>
            <a:r>
              <a:rPr lang="es-MX" b="1" dirty="0"/>
              <a:t>oraciones dubitativas</a:t>
            </a:r>
            <a:r>
              <a:rPr lang="es-MX" dirty="0"/>
              <a:t> con adverbios como </a:t>
            </a:r>
            <a:r>
              <a:rPr lang="es-MX" b="1" dirty="0"/>
              <a:t>quizás, tal vez, acaso </a:t>
            </a:r>
            <a:r>
              <a:rPr lang="es-MX" dirty="0"/>
              <a:t>(adverbios que pueden provocar la aparición del subjuntivo y no exigirla, puesto que el empleo del indicativo es en estos casos también normal y frecuente; la idea de duda está, en efecto, expresada por el adverbio y el subjuntivo es, más bien, redundante. En el habla </a:t>
            </a:r>
            <a:r>
              <a:rPr lang="es-MX" dirty="0" smtClean="0"/>
              <a:t>existe</a:t>
            </a:r>
            <a:r>
              <a:rPr lang="es-MX" dirty="0"/>
              <a:t>, de todas maneras, una preferencia por el subjuntivo; el subjuntivo intensifica la duda; el indicativo la atenua).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465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ejemplos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Ya </a:t>
            </a:r>
            <a:r>
              <a:rPr lang="fr-FR" dirty="0" err="1"/>
              <a:t>sabes</a:t>
            </a:r>
            <a:r>
              <a:rPr lang="fr-FR" dirty="0"/>
              <a:t> que </a:t>
            </a:r>
            <a:r>
              <a:rPr lang="fr-FR" dirty="0" err="1"/>
              <a:t>llegan</a:t>
            </a:r>
            <a:r>
              <a:rPr lang="fr-FR" dirty="0"/>
              <a:t> </a:t>
            </a:r>
            <a:r>
              <a:rPr lang="fr-FR" dirty="0" err="1"/>
              <a:t>mañana</a:t>
            </a:r>
            <a:r>
              <a:rPr lang="fr-FR" dirty="0"/>
              <a:t>.</a:t>
            </a:r>
            <a:endParaRPr lang="it-IT" u="sng" dirty="0"/>
          </a:p>
          <a:p>
            <a:pPr marL="0" indent="0">
              <a:buNone/>
            </a:pPr>
            <a:r>
              <a:rPr lang="fr-FR" b="1" dirty="0"/>
              <a:t>Tal </a:t>
            </a:r>
            <a:r>
              <a:rPr lang="fr-FR" b="1" dirty="0" err="1"/>
              <a:t>vez</a:t>
            </a:r>
            <a:r>
              <a:rPr lang="fr-FR" b="1" dirty="0"/>
              <a:t> </a:t>
            </a:r>
            <a:r>
              <a:rPr lang="fr-FR" dirty="0" err="1"/>
              <a:t>ya</a:t>
            </a:r>
            <a:r>
              <a:rPr lang="fr-FR" dirty="0"/>
              <a:t> </a:t>
            </a:r>
            <a:r>
              <a:rPr lang="fr-FR" dirty="0" err="1"/>
              <a:t>sepas</a:t>
            </a:r>
            <a:r>
              <a:rPr lang="fr-FR" dirty="0"/>
              <a:t> </a:t>
            </a:r>
            <a:r>
              <a:rPr lang="fr-FR" dirty="0" smtClean="0"/>
              <a:t>que </a:t>
            </a:r>
            <a:r>
              <a:rPr lang="fr-FR" dirty="0" err="1"/>
              <a:t>llegan</a:t>
            </a:r>
            <a:r>
              <a:rPr lang="fr-FR" dirty="0"/>
              <a:t> </a:t>
            </a:r>
            <a:r>
              <a:rPr lang="fr-FR" dirty="0" err="1"/>
              <a:t>mañana</a:t>
            </a:r>
            <a:r>
              <a:rPr lang="fr-FR" dirty="0"/>
              <a:t>.</a:t>
            </a:r>
            <a:endParaRPr lang="it-IT" u="sng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dirty="0"/>
              <a:t>Me ha contado lo que ocurrió.</a:t>
            </a:r>
            <a:endParaRPr lang="it-IT" dirty="0"/>
          </a:p>
          <a:p>
            <a:pPr marL="0" indent="0">
              <a:buNone/>
            </a:pPr>
            <a:r>
              <a:rPr lang="es-MX" b="1" dirty="0"/>
              <a:t>Quizás</a:t>
            </a:r>
            <a:r>
              <a:rPr lang="es-MX" dirty="0"/>
              <a:t> le </a:t>
            </a:r>
            <a:r>
              <a:rPr lang="es-MX" dirty="0" smtClean="0"/>
              <a:t>haya </a:t>
            </a:r>
            <a:r>
              <a:rPr lang="es-MX" dirty="0"/>
              <a:t>contado lo que ocurrió.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dirty="0" smtClean="0"/>
              <a:t>Viene esta tarde.</a:t>
            </a:r>
          </a:p>
          <a:p>
            <a:pPr marL="0" indent="0">
              <a:buNone/>
            </a:pPr>
            <a:r>
              <a:rPr lang="es-MX" b="1" dirty="0" smtClean="0"/>
              <a:t>Acaso</a:t>
            </a:r>
            <a:r>
              <a:rPr lang="es-MX" dirty="0" smtClean="0"/>
              <a:t> </a:t>
            </a:r>
            <a:r>
              <a:rPr lang="es-MX" dirty="0"/>
              <a:t>vengan esta tarde.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403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Cuando </a:t>
            </a:r>
            <a:r>
              <a:rPr lang="fr-FR" dirty="0" err="1"/>
              <a:t>estos</a:t>
            </a:r>
            <a:r>
              <a:rPr lang="fr-FR" dirty="0"/>
              <a:t> </a:t>
            </a:r>
            <a:r>
              <a:rPr lang="fr-FR" dirty="0" err="1"/>
              <a:t>adverbios</a:t>
            </a:r>
            <a:r>
              <a:rPr lang="fr-FR" dirty="0"/>
              <a:t> de </a:t>
            </a:r>
            <a:r>
              <a:rPr lang="fr-FR" dirty="0" err="1"/>
              <a:t>duda</a:t>
            </a:r>
            <a:r>
              <a:rPr lang="fr-FR" dirty="0"/>
              <a:t> </a:t>
            </a:r>
            <a:r>
              <a:rPr lang="fr-FR" dirty="0" err="1"/>
              <a:t>siguen</a:t>
            </a:r>
            <a:r>
              <a:rPr lang="fr-FR" dirty="0"/>
              <a:t> al </a:t>
            </a:r>
            <a:r>
              <a:rPr lang="fr-FR" dirty="0" err="1"/>
              <a:t>verbo</a:t>
            </a:r>
            <a:r>
              <a:rPr lang="fr-FR" dirty="0" smtClean="0"/>
              <a:t>,</a:t>
            </a:r>
          </a:p>
          <a:p>
            <a:pPr marL="0" indent="0">
              <a:buNone/>
            </a:pPr>
            <a:r>
              <a:rPr lang="fr-FR" dirty="0" smtClean="0"/>
              <a:t>este </a:t>
            </a:r>
            <a:r>
              <a:rPr lang="fr-FR" dirty="0"/>
              <a:t>se </a:t>
            </a:r>
            <a:r>
              <a:rPr lang="fr-FR" dirty="0" err="1"/>
              <a:t>emplea</a:t>
            </a:r>
            <a:r>
              <a:rPr lang="fr-FR" dirty="0"/>
              <a:t> </a:t>
            </a:r>
            <a:r>
              <a:rPr lang="fr-FR" dirty="0" err="1"/>
              <a:t>siempre</a:t>
            </a:r>
            <a:r>
              <a:rPr lang="fr-FR" dirty="0"/>
              <a:t> en </a:t>
            </a:r>
            <a:r>
              <a:rPr lang="fr-FR" dirty="0" err="1"/>
              <a:t>indicativo</a:t>
            </a:r>
            <a:r>
              <a:rPr lang="fr-FR" dirty="0"/>
              <a:t> :</a:t>
            </a:r>
            <a:endParaRPr lang="it-IT" dirty="0"/>
          </a:p>
          <a:p>
            <a:pPr marL="0" indent="0">
              <a:buNone/>
            </a:pPr>
            <a:r>
              <a:rPr lang="fr-FR" dirty="0"/>
              <a:t> </a:t>
            </a:r>
            <a:endParaRPr lang="it-IT" dirty="0"/>
          </a:p>
          <a:p>
            <a:pPr marL="0" indent="0">
              <a:buNone/>
            </a:pPr>
            <a:r>
              <a:rPr lang="fr-FR" dirty="0" err="1" smtClean="0"/>
              <a:t>Iré</a:t>
            </a:r>
            <a:r>
              <a:rPr lang="fr-FR" dirty="0"/>
              <a:t>, </a:t>
            </a:r>
            <a:r>
              <a:rPr lang="fr-FR" b="1" dirty="0" err="1"/>
              <a:t>quizás</a:t>
            </a:r>
            <a:r>
              <a:rPr lang="fr-FR" dirty="0"/>
              <a:t>, </a:t>
            </a:r>
            <a:r>
              <a:rPr lang="fr-FR" dirty="0" err="1"/>
              <a:t>mañana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(</a:t>
            </a:r>
            <a:r>
              <a:rPr lang="fr-FR" dirty="0" err="1"/>
              <a:t>Quizás</a:t>
            </a:r>
            <a:r>
              <a:rPr lang="fr-FR" dirty="0"/>
              <a:t> </a:t>
            </a:r>
            <a:r>
              <a:rPr lang="fr-FR" dirty="0" err="1"/>
              <a:t>vaya</a:t>
            </a:r>
            <a:r>
              <a:rPr lang="fr-FR" dirty="0"/>
              <a:t> </a:t>
            </a:r>
            <a:r>
              <a:rPr lang="fr-FR" dirty="0" err="1" smtClean="0"/>
              <a:t>mañana</a:t>
            </a:r>
            <a:r>
              <a:rPr lang="fr-FR" dirty="0" smtClean="0"/>
              <a:t>.)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dirty="0"/>
              <a:t>Lloverá,</a:t>
            </a:r>
            <a:r>
              <a:rPr lang="es-MX" b="1" dirty="0"/>
              <a:t> tal vez</a:t>
            </a:r>
            <a:r>
              <a:rPr lang="es-MX" dirty="0"/>
              <a:t>, la semana que viene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(Tal vez llueva la semana que viene.)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dirty="0"/>
              <a:t>Tendrá </a:t>
            </a:r>
            <a:r>
              <a:rPr lang="es-MX" b="1" dirty="0"/>
              <a:t>acaso</a:t>
            </a:r>
            <a:r>
              <a:rPr lang="es-MX" dirty="0"/>
              <a:t> treinta años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(Acaso tenga treinta años.)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279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38388"/>
            <a:ext cx="7754520" cy="42314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A </a:t>
            </a:r>
            <a:r>
              <a:rPr lang="fr-FR" dirty="0" err="1"/>
              <a:t>estos</a:t>
            </a:r>
            <a:r>
              <a:rPr lang="fr-FR" dirty="0"/>
              <a:t> </a:t>
            </a:r>
            <a:r>
              <a:rPr lang="fr-FR" dirty="0" err="1"/>
              <a:t>adverbios</a:t>
            </a:r>
            <a:r>
              <a:rPr lang="fr-FR" dirty="0"/>
              <a:t> de </a:t>
            </a:r>
            <a:r>
              <a:rPr lang="fr-FR" dirty="0" err="1"/>
              <a:t>duda</a:t>
            </a:r>
            <a:r>
              <a:rPr lang="fr-FR" dirty="0"/>
              <a:t> </a:t>
            </a:r>
            <a:r>
              <a:rPr lang="fr-FR" dirty="0" err="1"/>
              <a:t>hay</a:t>
            </a:r>
            <a:r>
              <a:rPr lang="fr-FR" dirty="0"/>
              <a:t> que </a:t>
            </a:r>
            <a:r>
              <a:rPr lang="fr-FR" dirty="0" err="1"/>
              <a:t>añadir</a:t>
            </a:r>
            <a:r>
              <a:rPr lang="fr-FR" dirty="0"/>
              <a:t> </a:t>
            </a:r>
            <a:r>
              <a:rPr lang="fr-FR" dirty="0" err="1"/>
              <a:t>otros</a:t>
            </a:r>
            <a:r>
              <a:rPr lang="fr-FR" dirty="0"/>
              <a:t> </a:t>
            </a:r>
            <a:r>
              <a:rPr lang="fr-FR" dirty="0" err="1"/>
              <a:t>adverbios</a:t>
            </a:r>
            <a:r>
              <a:rPr lang="fr-FR" dirty="0"/>
              <a:t> </a:t>
            </a:r>
            <a:r>
              <a:rPr lang="fr-FR" dirty="0" err="1"/>
              <a:t>como</a:t>
            </a:r>
            <a:r>
              <a:rPr lang="fr-FR" dirty="0"/>
              <a:t>: </a:t>
            </a:r>
            <a:r>
              <a:rPr lang="fr-FR" b="1" dirty="0" err="1"/>
              <a:t>probablemente</a:t>
            </a:r>
            <a:r>
              <a:rPr lang="fr-FR" b="1" dirty="0"/>
              <a:t>, </a:t>
            </a:r>
            <a:r>
              <a:rPr lang="fr-FR" b="1" dirty="0" err="1" smtClean="0"/>
              <a:t>posiblemente</a:t>
            </a:r>
            <a:r>
              <a:rPr lang="fr-FR" dirty="0" smtClean="0"/>
              <a:t>.</a:t>
            </a:r>
            <a:endParaRPr lang="it-IT" dirty="0"/>
          </a:p>
          <a:p>
            <a:pPr marL="0" indent="0">
              <a:buNone/>
            </a:pPr>
            <a:r>
              <a:rPr lang="fr-FR" b="1" dirty="0"/>
              <a:t> 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Probablemente se </a:t>
            </a:r>
            <a:r>
              <a:rPr lang="es-MX" dirty="0" smtClean="0"/>
              <a:t>haya </a:t>
            </a:r>
            <a:r>
              <a:rPr lang="es-MX" dirty="0"/>
              <a:t>ido a pasar unos días al campo.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Posiblemente se haya </a:t>
            </a:r>
            <a:r>
              <a:rPr lang="es-MX" dirty="0" smtClean="0"/>
              <a:t>ido </a:t>
            </a:r>
            <a:r>
              <a:rPr lang="es-MX" dirty="0"/>
              <a:t>a pasar unos días al campo</a:t>
            </a:r>
            <a:r>
              <a:rPr lang="es-MX" i="1" dirty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dirty="0"/>
              <a:t>S</a:t>
            </a:r>
            <a:r>
              <a:rPr lang="fr-FR" dirty="0"/>
              <a:t>er </a:t>
            </a:r>
            <a:r>
              <a:rPr lang="fr-FR" dirty="0" err="1"/>
              <a:t>posible</a:t>
            </a:r>
            <a:r>
              <a:rPr lang="fr-FR" dirty="0"/>
              <a:t>, </a:t>
            </a:r>
            <a:r>
              <a:rPr lang="fr-FR" dirty="0" err="1"/>
              <a:t>imposible</a:t>
            </a:r>
            <a:r>
              <a:rPr lang="fr-FR" dirty="0"/>
              <a:t>, probable, improbable, </a:t>
            </a:r>
            <a:r>
              <a:rPr lang="fr-FR" dirty="0" err="1"/>
              <a:t>poder</a:t>
            </a:r>
            <a:r>
              <a:rPr lang="fr-FR" dirty="0"/>
              <a:t> o no </a:t>
            </a:r>
            <a:r>
              <a:rPr lang="fr-FR" dirty="0" err="1"/>
              <a:t>poder</a:t>
            </a:r>
            <a:r>
              <a:rPr lang="fr-FR" dirty="0"/>
              <a:t> </a:t>
            </a:r>
            <a:r>
              <a:rPr lang="fr-FR" dirty="0" err="1" smtClean="0"/>
              <a:t>ser</a:t>
            </a:r>
            <a:r>
              <a:rPr lang="fr-FR" dirty="0" smtClean="0"/>
              <a:t>, van </a:t>
            </a:r>
            <a:r>
              <a:rPr lang="fr-FR" dirty="0"/>
              <a:t>con </a:t>
            </a:r>
            <a:r>
              <a:rPr lang="fr-FR" dirty="0" err="1" smtClean="0"/>
              <a:t>subjuntivo</a:t>
            </a:r>
            <a:r>
              <a:rPr lang="fr-FR" dirty="0" smtClean="0"/>
              <a:t>; </a:t>
            </a:r>
          </a:p>
          <a:p>
            <a:pPr marL="0" indent="0">
              <a:buNone/>
            </a:pPr>
            <a:r>
              <a:rPr lang="fr-FR" b="1" dirty="0" smtClean="0"/>
              <a:t>p</a:t>
            </a:r>
            <a:r>
              <a:rPr lang="es-MX" b="1" dirty="0" smtClean="0"/>
              <a:t>uede </a:t>
            </a:r>
            <a:r>
              <a:rPr lang="es-MX" b="1" dirty="0"/>
              <a:t>que</a:t>
            </a:r>
            <a:r>
              <a:rPr lang="es-MX" dirty="0"/>
              <a:t> va </a:t>
            </a:r>
            <a:r>
              <a:rPr lang="es-MX" dirty="0" smtClean="0"/>
              <a:t>siempre </a:t>
            </a:r>
            <a:r>
              <a:rPr lang="es-MX" dirty="0"/>
              <a:t>con subjuntivo (como en italiano)</a:t>
            </a:r>
            <a:r>
              <a:rPr lang="es-MX" dirty="0" smtClean="0"/>
              <a:t>:</a:t>
            </a:r>
            <a:endParaRPr lang="it-IT" dirty="0"/>
          </a:p>
          <a:p>
            <a:pPr marL="0" indent="0">
              <a:buNone/>
            </a:pPr>
            <a:r>
              <a:rPr lang="es-MX" i="1" dirty="0"/>
              <a:t> </a:t>
            </a:r>
            <a:endParaRPr lang="it-IT" dirty="0"/>
          </a:p>
          <a:p>
            <a:pPr marL="0" indent="0">
              <a:buNone/>
            </a:pPr>
            <a:r>
              <a:rPr lang="fr-FR" dirty="0"/>
              <a:t>Si los </a:t>
            </a:r>
            <a:r>
              <a:rPr lang="fr-FR" dirty="0" err="1"/>
              <a:t>presentamos</a:t>
            </a:r>
            <a:r>
              <a:rPr lang="fr-FR" dirty="0"/>
              <a:t> </a:t>
            </a:r>
            <a:r>
              <a:rPr lang="fr-FR" dirty="0" err="1"/>
              <a:t>puede</a:t>
            </a:r>
            <a:r>
              <a:rPr lang="fr-FR" dirty="0"/>
              <a:t> que se </a:t>
            </a:r>
            <a:r>
              <a:rPr lang="fr-FR" dirty="0" err="1"/>
              <a:t>enamoren</a:t>
            </a:r>
            <a:r>
              <a:rPr lang="fr-FR" dirty="0" smtClean="0"/>
              <a:t>.     (</a:t>
            </a:r>
            <a:r>
              <a:rPr lang="fr-FR" dirty="0"/>
              <a:t>es </a:t>
            </a:r>
            <a:r>
              <a:rPr lang="fr-FR" dirty="0" err="1"/>
              <a:t>posible</a:t>
            </a:r>
            <a:r>
              <a:rPr lang="fr-FR" dirty="0"/>
              <a:t> que)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687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Seguramente</a:t>
            </a:r>
            <a:r>
              <a:rPr lang="es-MX" dirty="0"/>
              <a:t> va </a:t>
            </a:r>
            <a:r>
              <a:rPr lang="es-MX" dirty="0" smtClean="0"/>
              <a:t>siempre </a:t>
            </a:r>
            <a:r>
              <a:rPr lang="es-MX" dirty="0"/>
              <a:t>seguido de indicativo:</a:t>
            </a:r>
            <a:endParaRPr lang="it-IT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Seguramente </a:t>
            </a:r>
            <a:r>
              <a:rPr lang="es-MX" dirty="0"/>
              <a:t>se ha ido a pasar unos días al campo.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b="1" dirty="0"/>
              <a:t>A lo mejor </a:t>
            </a:r>
            <a:r>
              <a:rPr lang="es-MX" dirty="0"/>
              <a:t>va sempre con indicativo:</a:t>
            </a:r>
            <a:endParaRPr lang="it-IT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Si </a:t>
            </a:r>
            <a:r>
              <a:rPr lang="es-MX" dirty="0"/>
              <a:t>los presentamos, a lo mejor se enamoran.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A lo mejor se conocieron en Roma</a:t>
            </a:r>
            <a:r>
              <a:rPr lang="es-MX" i="1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660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3. </a:t>
            </a:r>
            <a:r>
              <a:rPr lang="it-IT" dirty="0" err="1" smtClean="0"/>
              <a:t>desiderativas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834105"/>
            <a:ext cx="7467600" cy="2433053"/>
          </a:xfrm>
        </p:spPr>
        <p:txBody>
          <a:bodyPr/>
          <a:lstStyle/>
          <a:p>
            <a:pPr marL="0" indent="0" algn="just">
              <a:buNone/>
            </a:pPr>
            <a:r>
              <a:rPr lang="es-MX" b="1" dirty="0"/>
              <a:t>Oraciones exclamativo-desiderativas</a:t>
            </a:r>
            <a:r>
              <a:rPr lang="es-MX" dirty="0"/>
              <a:t> con </a:t>
            </a:r>
            <a:r>
              <a:rPr lang="es-MX" b="1" dirty="0"/>
              <a:t>ojalá (que), así, quién</a:t>
            </a:r>
            <a:r>
              <a:rPr lang="es-MX" dirty="0"/>
              <a:t>: aquí el subjuntivo es obligatorio (como en italiano) por tratarse de la formulación de un deseo (lo que supone sempre falta de experiencia</a:t>
            </a:r>
            <a:r>
              <a:rPr lang="es-MX" dirty="0" smtClean="0"/>
              <a:t>)</a:t>
            </a:r>
            <a:r>
              <a:rPr lang="es-MX" dirty="0" smtClean="0"/>
              <a:t>.</a:t>
            </a:r>
            <a:r>
              <a:rPr lang="es-MX" dirty="0"/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06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ejemplos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i="1" dirty="0"/>
              <a:t>Ojalá</a:t>
            </a:r>
            <a:r>
              <a:rPr lang="es-MX" i="1" dirty="0"/>
              <a:t> sea verdad!			Speriamo che sia vero!</a:t>
            </a:r>
            <a:endParaRPr lang="it-IT" dirty="0"/>
          </a:p>
          <a:p>
            <a:pPr marL="0" indent="0">
              <a:buNone/>
            </a:pPr>
            <a:r>
              <a:rPr lang="es-MX" b="1" i="1" dirty="0"/>
              <a:t>Ojalá</a:t>
            </a:r>
            <a:r>
              <a:rPr lang="es-MX" i="1" dirty="0"/>
              <a:t> fuera verdad!			Magari fosse vero!</a:t>
            </a:r>
            <a:endParaRPr lang="it-IT" dirty="0"/>
          </a:p>
          <a:p>
            <a:pPr marL="0" indent="0">
              <a:buNone/>
            </a:pPr>
            <a:r>
              <a:rPr lang="es-MX" i="1" dirty="0"/>
              <a:t> </a:t>
            </a:r>
            <a:endParaRPr lang="it-IT" dirty="0"/>
          </a:p>
          <a:p>
            <a:pPr marL="0" indent="0">
              <a:buNone/>
            </a:pPr>
            <a:r>
              <a:rPr lang="es-MX" i="1" dirty="0"/>
              <a:t>Ojalá no lo haya dicho!		</a:t>
            </a:r>
            <a:r>
              <a:rPr lang="es-MX" i="1" dirty="0" smtClean="0"/>
              <a:t>	</a:t>
            </a:r>
            <a:r>
              <a:rPr lang="es-MX" dirty="0" smtClean="0"/>
              <a:t>PASADO</a:t>
            </a:r>
            <a:endParaRPr lang="it-IT" dirty="0"/>
          </a:p>
          <a:p>
            <a:pPr marL="0" indent="0">
              <a:buNone/>
            </a:pPr>
            <a:r>
              <a:rPr lang="es-MX" i="1" dirty="0"/>
              <a:t>Ojalá no lo hubiese dicho!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i="1" dirty="0"/>
              <a:t>Ojalá venga mañana!			</a:t>
            </a:r>
            <a:r>
              <a:rPr lang="es-MX" dirty="0"/>
              <a:t>FUTURO</a:t>
            </a:r>
            <a:endParaRPr lang="it-IT" dirty="0"/>
          </a:p>
          <a:p>
            <a:pPr marL="0" indent="0">
              <a:buNone/>
            </a:pPr>
            <a:r>
              <a:rPr lang="es-MX" i="1" dirty="0"/>
              <a:t>Ojalá viniera mañana!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MX" i="1" dirty="0"/>
              <a:t>Ojalá tenga veinte años!</a:t>
            </a:r>
            <a:endParaRPr lang="it-IT" dirty="0"/>
          </a:p>
          <a:p>
            <a:pPr marL="0" indent="0">
              <a:buNone/>
            </a:pPr>
            <a:r>
              <a:rPr lang="es-MX" i="1" dirty="0"/>
              <a:t>Ojalá tuviera veinte años!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6286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lbum da disegno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Album da disegno.thmx</Template>
  <TotalTime>19</TotalTime>
  <Words>409</Words>
  <Application>Microsoft Macintosh PowerPoint</Application>
  <PresentationFormat>Presentazione su schermo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Album da disegno</vt:lpstr>
      <vt:lpstr>Subjuntivo en oraciones independientes</vt:lpstr>
      <vt:lpstr>Presentazione di PowerPoint</vt:lpstr>
      <vt:lpstr>2. dubitativas</vt:lpstr>
      <vt:lpstr>ejemplos</vt:lpstr>
      <vt:lpstr>Presentazione di PowerPoint</vt:lpstr>
      <vt:lpstr>Presentazione di PowerPoint</vt:lpstr>
      <vt:lpstr>Presentazione di PowerPoint</vt:lpstr>
      <vt:lpstr>3. desiderativas</vt:lpstr>
      <vt:lpstr>ejemplos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Subjuntivo en oraciones independientes</dc:title>
  <dc:creator>Betina</dc:creator>
  <cp:lastModifiedBy>Betina</cp:lastModifiedBy>
  <cp:revision>3</cp:revision>
  <dcterms:created xsi:type="dcterms:W3CDTF">2017-05-04T07:30:58Z</dcterms:created>
  <dcterms:modified xsi:type="dcterms:W3CDTF">2017-05-04T07:51:33Z</dcterms:modified>
</cp:coreProperties>
</file>