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77" r:id="rId4"/>
    <p:sldId id="278" r:id="rId5"/>
    <p:sldId id="257" r:id="rId6"/>
    <p:sldId id="258" r:id="rId7"/>
    <p:sldId id="259" r:id="rId8"/>
    <p:sldId id="260" r:id="rId9"/>
    <p:sldId id="261" r:id="rId10"/>
    <p:sldId id="264" r:id="rId11"/>
    <p:sldId id="262" r:id="rId12"/>
    <p:sldId id="263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04/05/17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Los </a:t>
            </a:r>
            <a:r>
              <a:rPr lang="it-IT" dirty="0" err="1" smtClean="0"/>
              <a:t>bomberos</a:t>
            </a:r>
            <a:r>
              <a:rPr lang="it-IT" dirty="0" smtClean="0"/>
              <a:t>, </a:t>
            </a:r>
            <a:r>
              <a:rPr lang="it-IT" sz="3200" dirty="0" smtClean="0"/>
              <a:t>Mario Benedetti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Oraciones</a:t>
            </a:r>
            <a:r>
              <a:rPr lang="it-IT" dirty="0" smtClean="0"/>
              <a:t> </a:t>
            </a:r>
            <a:r>
              <a:rPr lang="it-IT" dirty="0" err="1" smtClean="0"/>
              <a:t>sustantivas</a:t>
            </a:r>
            <a:r>
              <a:rPr lang="it-IT" dirty="0" smtClean="0"/>
              <a:t> </a:t>
            </a:r>
            <a:r>
              <a:rPr lang="it-IT" dirty="0" err="1" smtClean="0"/>
              <a:t>personales</a:t>
            </a:r>
            <a:r>
              <a:rPr lang="it-IT" dirty="0" smtClean="0"/>
              <a:t> e </a:t>
            </a:r>
            <a:r>
              <a:rPr lang="it-IT" dirty="0" err="1" smtClean="0"/>
              <a:t>impersonales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3693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ejemplos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i="1" dirty="0" err="1" smtClean="0"/>
              <a:t>Quiero</a:t>
            </a:r>
            <a:r>
              <a:rPr lang="it-IT" i="1" dirty="0" smtClean="0"/>
              <a:t> </a:t>
            </a:r>
            <a:r>
              <a:rPr lang="it-IT" i="1" dirty="0" err="1" smtClean="0"/>
              <a:t>que</a:t>
            </a:r>
            <a:r>
              <a:rPr lang="it-IT" i="1" dirty="0" smtClean="0"/>
              <a:t> lo </a:t>
            </a:r>
            <a:r>
              <a:rPr lang="it-IT" i="1" dirty="0" err="1" smtClean="0"/>
              <a:t>hagas</a:t>
            </a:r>
            <a:r>
              <a:rPr lang="it-IT" i="1" dirty="0" smtClean="0"/>
              <a:t>.</a:t>
            </a:r>
          </a:p>
          <a:p>
            <a:r>
              <a:rPr lang="it-IT" i="1" dirty="0" smtClean="0"/>
              <a:t>Te </a:t>
            </a:r>
            <a:r>
              <a:rPr lang="it-IT" i="1" dirty="0" err="1" smtClean="0"/>
              <a:t>prohibo</a:t>
            </a:r>
            <a:r>
              <a:rPr lang="it-IT" i="1" dirty="0" smtClean="0"/>
              <a:t> </a:t>
            </a:r>
            <a:r>
              <a:rPr lang="it-IT" i="1" dirty="0" err="1" smtClean="0"/>
              <a:t>que</a:t>
            </a:r>
            <a:r>
              <a:rPr lang="it-IT" i="1" dirty="0" smtClean="0"/>
              <a:t> se lo </a:t>
            </a:r>
            <a:r>
              <a:rPr lang="it-IT" i="1" dirty="0" err="1" smtClean="0"/>
              <a:t>digas</a:t>
            </a:r>
            <a:r>
              <a:rPr lang="it-IT" i="1" dirty="0" smtClean="0"/>
              <a:t>.</a:t>
            </a:r>
          </a:p>
          <a:p>
            <a:r>
              <a:rPr lang="it-IT" i="1" dirty="0" smtClean="0"/>
              <a:t>Le </a:t>
            </a:r>
            <a:r>
              <a:rPr lang="it-IT" i="1" dirty="0" err="1" smtClean="0"/>
              <a:t>aconsejo</a:t>
            </a:r>
            <a:r>
              <a:rPr lang="it-IT" i="1" dirty="0" smtClean="0"/>
              <a:t> </a:t>
            </a:r>
            <a:r>
              <a:rPr lang="it-IT" i="1" dirty="0" err="1" smtClean="0"/>
              <a:t>que</a:t>
            </a:r>
            <a:r>
              <a:rPr lang="it-IT" i="1" dirty="0" smtClean="0"/>
              <a:t> se </a:t>
            </a:r>
            <a:r>
              <a:rPr lang="it-IT" i="1" dirty="0" err="1" smtClean="0"/>
              <a:t>vaya</a:t>
            </a:r>
            <a:r>
              <a:rPr lang="it-IT" i="1" dirty="0" smtClean="0"/>
              <a:t>.</a:t>
            </a:r>
          </a:p>
          <a:p>
            <a:r>
              <a:rPr lang="it-IT" i="1" dirty="0" smtClean="0"/>
              <a:t>Te </a:t>
            </a:r>
            <a:r>
              <a:rPr lang="it-IT" i="1" dirty="0" err="1" smtClean="0"/>
              <a:t>ruego</a:t>
            </a:r>
            <a:r>
              <a:rPr lang="it-IT" i="1" dirty="0" smtClean="0"/>
              <a:t> </a:t>
            </a:r>
            <a:r>
              <a:rPr lang="it-IT" i="1" dirty="0" err="1" smtClean="0"/>
              <a:t>que</a:t>
            </a:r>
            <a:r>
              <a:rPr lang="it-IT" i="1" dirty="0" smtClean="0"/>
              <a:t> me </a:t>
            </a:r>
            <a:r>
              <a:rPr lang="it-IT" i="1" dirty="0" err="1" smtClean="0"/>
              <a:t>perdones</a:t>
            </a:r>
            <a:r>
              <a:rPr lang="it-IT" i="1" dirty="0" smtClean="0"/>
              <a:t>.</a:t>
            </a:r>
          </a:p>
          <a:p>
            <a:r>
              <a:rPr lang="it-IT" i="1" dirty="0" smtClean="0"/>
              <a:t>No </a:t>
            </a:r>
            <a:r>
              <a:rPr lang="it-IT" i="1" dirty="0" err="1" smtClean="0"/>
              <a:t>tolero</a:t>
            </a:r>
            <a:r>
              <a:rPr lang="it-IT" i="1" dirty="0" smtClean="0"/>
              <a:t> </a:t>
            </a:r>
            <a:r>
              <a:rPr lang="it-IT" i="1" dirty="0" err="1" smtClean="0"/>
              <a:t>que</a:t>
            </a:r>
            <a:r>
              <a:rPr lang="it-IT" i="1" dirty="0" smtClean="0"/>
              <a:t> </a:t>
            </a:r>
            <a:r>
              <a:rPr lang="it-IT" i="1" dirty="0" err="1" smtClean="0"/>
              <a:t>fume</a:t>
            </a:r>
            <a:r>
              <a:rPr lang="it-IT" i="1" dirty="0" smtClean="0"/>
              <a:t>.</a:t>
            </a:r>
          </a:p>
          <a:p>
            <a:r>
              <a:rPr lang="es-MX" dirty="0"/>
              <a:t>Estos verbos se construyen con </a:t>
            </a:r>
            <a:r>
              <a:rPr lang="es-MX" b="1" dirty="0"/>
              <a:t>infinitivo</a:t>
            </a:r>
            <a:r>
              <a:rPr lang="es-MX" dirty="0"/>
              <a:t> cuando el sujeto del verbo principal puede ser el mismo que el del verbo dependiente: </a:t>
            </a:r>
            <a:r>
              <a:rPr lang="es-MX" i="1" dirty="0"/>
              <a:t>quiero irme; trató de cambiar trabajo; decideron irse.</a:t>
            </a:r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54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Verbos</a:t>
            </a:r>
            <a:r>
              <a:rPr lang="it-IT" dirty="0" smtClean="0"/>
              <a:t> de </a:t>
            </a:r>
            <a:r>
              <a:rPr lang="it-IT" dirty="0" err="1" smtClean="0"/>
              <a:t>sentimiento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b="1" dirty="0"/>
              <a:t>Verbos de emoción o sentimiento </a:t>
            </a:r>
            <a:r>
              <a:rPr lang="es-MX" dirty="0"/>
              <a:t>(</a:t>
            </a:r>
            <a:r>
              <a:rPr lang="es-MX" i="1" dirty="0"/>
              <a:t>subjuntivo potencial</a:t>
            </a:r>
            <a:r>
              <a:rPr lang="es-MX" dirty="0"/>
              <a:t>): </a:t>
            </a:r>
            <a:r>
              <a:rPr lang="es-MX" i="1" dirty="0"/>
              <a:t>agradecer, alegrarse de, esperar, extrañarse, lamentar, sentir, perdonar, tener miedo de, temer, agradar, gutar, encantar, desagradar, indignar, sorprender, fastidiar, molestar, detestar</a:t>
            </a:r>
            <a:r>
              <a:rPr lang="es-MX" dirty="0"/>
              <a:t>: aquí, en cambio, no se trata de influir en el sujeto, pero tampoco se trata de una simple constatación. El hablante no constata simplemente un hecho, sino que </a:t>
            </a:r>
            <a:r>
              <a:rPr lang="es-MX" u="sng" dirty="0"/>
              <a:t>reacciona ante él</a:t>
            </a:r>
            <a:r>
              <a:rPr lang="es-MX" dirty="0"/>
              <a:t>, reacción  que determina el uso del </a:t>
            </a:r>
            <a:r>
              <a:rPr lang="es-MX" b="1" dirty="0" smtClean="0"/>
              <a:t>subjuntivo</a:t>
            </a:r>
            <a:r>
              <a:rPr lang="es-MX" dirty="0"/>
              <a:t>.</a:t>
            </a:r>
            <a:endParaRPr lang="it-IT" dirty="0"/>
          </a:p>
          <a:p>
            <a:r>
              <a:rPr lang="es-MX" dirty="0"/>
              <a:t> 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817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ejemplos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256633"/>
            <a:ext cx="7313613" cy="4932946"/>
          </a:xfrm>
        </p:spPr>
        <p:txBody>
          <a:bodyPr>
            <a:normAutofit fontScale="92500" lnSpcReduction="20000"/>
          </a:bodyPr>
          <a:lstStyle/>
          <a:p>
            <a:r>
              <a:rPr lang="es-MX" i="1" dirty="0"/>
              <a:t>Le importa que fume?</a:t>
            </a:r>
            <a:endParaRPr lang="it-IT" dirty="0"/>
          </a:p>
          <a:p>
            <a:r>
              <a:rPr lang="es-MX" i="1" dirty="0"/>
              <a:t>Me molesta que digas eso.</a:t>
            </a:r>
            <a:endParaRPr lang="it-IT" dirty="0"/>
          </a:p>
          <a:p>
            <a:r>
              <a:rPr lang="es-MX" i="1" dirty="0"/>
              <a:t>Me sorprende que estés aquí.</a:t>
            </a:r>
            <a:endParaRPr lang="it-IT" dirty="0"/>
          </a:p>
          <a:p>
            <a:r>
              <a:rPr lang="es-MX" i="1" dirty="0"/>
              <a:t>Lamento que no hayáis venido.</a:t>
            </a:r>
            <a:endParaRPr lang="it-IT" dirty="0"/>
          </a:p>
          <a:p>
            <a:r>
              <a:rPr lang="es-MX" i="1" dirty="0"/>
              <a:t>Me duele que te portes así.</a:t>
            </a:r>
            <a:endParaRPr lang="it-IT" dirty="0"/>
          </a:p>
          <a:p>
            <a:r>
              <a:rPr lang="es-MX" i="1" dirty="0"/>
              <a:t>Tengo miedo de que lleguen tarde.</a:t>
            </a:r>
            <a:endParaRPr lang="it-IT" dirty="0"/>
          </a:p>
          <a:p>
            <a:r>
              <a:rPr lang="fr-FR" i="1" dirty="0"/>
              <a:t>Le </a:t>
            </a:r>
            <a:r>
              <a:rPr lang="fr-FR" i="1" dirty="0" err="1"/>
              <a:t>pesaría</a:t>
            </a:r>
            <a:r>
              <a:rPr lang="fr-FR" i="1" dirty="0"/>
              <a:t> que nos </a:t>
            </a:r>
            <a:r>
              <a:rPr lang="fr-FR" i="1" dirty="0" err="1"/>
              <a:t>fuésemos</a:t>
            </a:r>
            <a:r>
              <a:rPr lang="fr-FR" i="1" dirty="0" smtClean="0"/>
              <a:t>.</a:t>
            </a:r>
          </a:p>
          <a:p>
            <a:r>
              <a:rPr lang="es-MX" dirty="0"/>
              <a:t>Estos verbos se construyen con </a:t>
            </a:r>
            <a:r>
              <a:rPr lang="es-MX" b="1" dirty="0"/>
              <a:t>infinitivo</a:t>
            </a:r>
            <a:r>
              <a:rPr lang="es-MX" dirty="0"/>
              <a:t> cuando el sujeto del verbo principal puede ser el mismo que el del verbo dependiente: </a:t>
            </a:r>
            <a:r>
              <a:rPr lang="es-MX" i="1" dirty="0"/>
              <a:t>lamentaban vivir mal; quiero ir; me fastidia esperar; me gusta cantar.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2998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Verbos</a:t>
            </a:r>
            <a:r>
              <a:rPr lang="it-IT" dirty="0" smtClean="0"/>
              <a:t> de </a:t>
            </a:r>
            <a:r>
              <a:rPr lang="it-IT" dirty="0" err="1" smtClean="0"/>
              <a:t>constataci</a:t>
            </a:r>
            <a:r>
              <a:rPr lang="it-IT" dirty="0" err="1" smtClean="0"/>
              <a:t>ón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u="sng" dirty="0" err="1" smtClean="0"/>
              <a:t>verbos</a:t>
            </a:r>
            <a:r>
              <a:rPr lang="fr-FR" u="sng" dirty="0" smtClean="0"/>
              <a:t> </a:t>
            </a:r>
            <a:r>
              <a:rPr lang="fr-FR" u="sng" dirty="0"/>
              <a:t>de </a:t>
            </a:r>
            <a:r>
              <a:rPr lang="fr-FR" u="sng" dirty="0" err="1"/>
              <a:t>lengua</a:t>
            </a:r>
            <a:r>
              <a:rPr lang="fr-FR" u="sng" dirty="0"/>
              <a:t> y </a:t>
            </a:r>
            <a:r>
              <a:rPr lang="fr-FR" u="sng" dirty="0" err="1"/>
              <a:t>expresión</a:t>
            </a:r>
            <a:r>
              <a:rPr lang="it-IT" dirty="0"/>
              <a:t> </a:t>
            </a:r>
            <a:r>
              <a:rPr lang="fr-FR" i="1" dirty="0" err="1"/>
              <a:t>decir</a:t>
            </a:r>
            <a:r>
              <a:rPr lang="fr-FR" i="1" dirty="0"/>
              <a:t>, </a:t>
            </a:r>
            <a:r>
              <a:rPr lang="fr-FR" i="1" dirty="0" err="1"/>
              <a:t>leer</a:t>
            </a:r>
            <a:r>
              <a:rPr lang="fr-FR" i="1" dirty="0"/>
              <a:t>, </a:t>
            </a:r>
            <a:r>
              <a:rPr lang="fr-FR" i="1" dirty="0" err="1"/>
              <a:t>mencionar</a:t>
            </a:r>
            <a:r>
              <a:rPr lang="fr-FR" i="1" dirty="0"/>
              <a:t>, </a:t>
            </a:r>
            <a:r>
              <a:rPr lang="fr-FR" i="1" dirty="0" err="1"/>
              <a:t>afirmar</a:t>
            </a:r>
            <a:r>
              <a:rPr lang="fr-FR" i="1" dirty="0"/>
              <a:t>, </a:t>
            </a:r>
            <a:r>
              <a:rPr lang="fr-FR" i="1" dirty="0" err="1"/>
              <a:t>negar</a:t>
            </a:r>
            <a:r>
              <a:rPr lang="fr-FR" i="1" dirty="0"/>
              <a:t>, </a:t>
            </a:r>
            <a:r>
              <a:rPr lang="fr-FR" i="1" dirty="0" err="1"/>
              <a:t>asegurar</a:t>
            </a:r>
            <a:r>
              <a:rPr lang="fr-FR" i="1" dirty="0"/>
              <a:t>, </a:t>
            </a:r>
            <a:r>
              <a:rPr lang="fr-FR" i="1" dirty="0" err="1"/>
              <a:t>explicar</a:t>
            </a:r>
            <a:r>
              <a:rPr lang="fr-FR" i="1" dirty="0"/>
              <a:t>, </a:t>
            </a:r>
            <a:r>
              <a:rPr lang="fr-FR" i="1" dirty="0" err="1"/>
              <a:t>contar</a:t>
            </a:r>
            <a:r>
              <a:rPr lang="fr-FR" i="1" dirty="0"/>
              <a:t>, </a:t>
            </a:r>
            <a:r>
              <a:rPr lang="fr-FR" i="1" dirty="0" err="1"/>
              <a:t>narrar</a:t>
            </a:r>
            <a:r>
              <a:rPr lang="fr-FR" i="1" dirty="0"/>
              <a:t>, </a:t>
            </a:r>
            <a:r>
              <a:rPr lang="fr-FR" i="1" dirty="0" err="1"/>
              <a:t>preguntar</a:t>
            </a:r>
            <a:r>
              <a:rPr lang="fr-FR" i="1" dirty="0"/>
              <a:t>, </a:t>
            </a:r>
            <a:r>
              <a:rPr lang="fr-FR" i="1" dirty="0" err="1"/>
              <a:t>aclarar</a:t>
            </a:r>
            <a:r>
              <a:rPr lang="fr-FR" i="1" dirty="0"/>
              <a:t>…</a:t>
            </a:r>
            <a:r>
              <a:rPr lang="fr-FR" dirty="0"/>
              <a:t>); </a:t>
            </a:r>
            <a:endParaRPr lang="fr-FR" dirty="0" smtClean="0"/>
          </a:p>
          <a:p>
            <a:r>
              <a:rPr lang="fr-FR" u="sng" dirty="0" err="1"/>
              <a:t>verbos</a:t>
            </a:r>
            <a:r>
              <a:rPr lang="fr-FR" u="sng" dirty="0"/>
              <a:t> de </a:t>
            </a:r>
            <a:r>
              <a:rPr lang="fr-FR" u="sng" dirty="0" err="1"/>
              <a:t>percepción</a:t>
            </a:r>
            <a:r>
              <a:rPr lang="fr-FR" u="sng" dirty="0"/>
              <a:t> </a:t>
            </a:r>
            <a:r>
              <a:rPr lang="fr-FR" u="sng" dirty="0" err="1"/>
              <a:t>física</a:t>
            </a:r>
            <a:r>
              <a:rPr lang="fr-FR" u="sng" dirty="0"/>
              <a:t> o mental</a:t>
            </a:r>
            <a:r>
              <a:rPr lang="fr-FR" dirty="0"/>
              <a:t> (</a:t>
            </a:r>
            <a:r>
              <a:rPr lang="fr-FR" i="1" dirty="0"/>
              <a:t>ver, </a:t>
            </a:r>
            <a:r>
              <a:rPr lang="fr-FR" i="1" dirty="0" err="1"/>
              <a:t>oír</a:t>
            </a:r>
            <a:r>
              <a:rPr lang="fr-FR" i="1" dirty="0"/>
              <a:t>, </a:t>
            </a:r>
            <a:r>
              <a:rPr lang="fr-FR" i="1" dirty="0" err="1"/>
              <a:t>notar</a:t>
            </a:r>
            <a:r>
              <a:rPr lang="fr-FR" i="1" dirty="0"/>
              <a:t>, </a:t>
            </a:r>
            <a:r>
              <a:rPr lang="fr-FR" i="1" dirty="0" err="1"/>
              <a:t>observar</a:t>
            </a:r>
            <a:r>
              <a:rPr lang="fr-FR" i="1" dirty="0"/>
              <a:t>…</a:t>
            </a:r>
            <a:r>
              <a:rPr lang="fr-FR" dirty="0"/>
              <a:t>); </a:t>
            </a:r>
            <a:endParaRPr lang="it-IT" dirty="0"/>
          </a:p>
          <a:p>
            <a:r>
              <a:rPr lang="fr-FR" u="sng" dirty="0" err="1"/>
              <a:t>actividades</a:t>
            </a:r>
            <a:r>
              <a:rPr lang="fr-FR" u="sng" dirty="0"/>
              <a:t> mentales</a:t>
            </a:r>
            <a:r>
              <a:rPr lang="it-IT" u="sng" dirty="0"/>
              <a:t> </a:t>
            </a:r>
            <a:r>
              <a:rPr lang="fr-FR" dirty="0"/>
              <a:t>(</a:t>
            </a:r>
            <a:r>
              <a:rPr lang="fr-FR" i="1" dirty="0" err="1"/>
              <a:t>pensar</a:t>
            </a:r>
            <a:r>
              <a:rPr lang="fr-FR" i="1" dirty="0"/>
              <a:t>, </a:t>
            </a:r>
            <a:r>
              <a:rPr lang="fr-FR" i="1" dirty="0" err="1"/>
              <a:t>recordar</a:t>
            </a:r>
            <a:r>
              <a:rPr lang="fr-FR" i="1" dirty="0"/>
              <a:t>, </a:t>
            </a:r>
            <a:r>
              <a:rPr lang="fr-FR" i="1" dirty="0" err="1"/>
              <a:t>creer</a:t>
            </a:r>
            <a:r>
              <a:rPr lang="fr-FR" i="1" dirty="0"/>
              <a:t>, </a:t>
            </a:r>
            <a:r>
              <a:rPr lang="fr-FR" i="1" dirty="0" err="1"/>
              <a:t>opinar</a:t>
            </a:r>
            <a:r>
              <a:rPr lang="fr-FR" i="1" dirty="0"/>
              <a:t>, </a:t>
            </a:r>
            <a:r>
              <a:rPr lang="fr-FR" i="1" dirty="0" err="1"/>
              <a:t>comprender</a:t>
            </a:r>
            <a:r>
              <a:rPr lang="fr-FR" i="1" dirty="0"/>
              <a:t>, </a:t>
            </a:r>
            <a:r>
              <a:rPr lang="fr-FR" i="1" dirty="0" err="1"/>
              <a:t>saber</a:t>
            </a:r>
            <a:r>
              <a:rPr lang="fr-FR" i="1" dirty="0"/>
              <a:t>, </a:t>
            </a:r>
            <a:r>
              <a:rPr lang="fr-FR" i="1" dirty="0" err="1"/>
              <a:t>advertir</a:t>
            </a:r>
            <a:r>
              <a:rPr lang="fr-FR" i="1" dirty="0"/>
              <a:t>, darse </a:t>
            </a:r>
            <a:r>
              <a:rPr lang="fr-FR" i="1" dirty="0" err="1"/>
              <a:t>cuenta</a:t>
            </a:r>
            <a:r>
              <a:rPr lang="fr-FR" i="1" dirty="0"/>
              <a:t>…</a:t>
            </a:r>
            <a:r>
              <a:rPr lang="fr-FR" dirty="0"/>
              <a:t>)</a:t>
            </a:r>
            <a:r>
              <a:rPr lang="fr-FR" dirty="0" smtClean="0"/>
              <a:t>: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3934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24539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082841"/>
            <a:ext cx="7313613" cy="5053263"/>
          </a:xfrm>
        </p:spPr>
        <p:txBody>
          <a:bodyPr>
            <a:normAutofit fontScale="92500" lnSpcReduction="20000"/>
          </a:bodyPr>
          <a:lstStyle/>
          <a:p>
            <a:r>
              <a:rPr lang="fr-FR" dirty="0" err="1"/>
              <a:t>Estos</a:t>
            </a:r>
            <a:r>
              <a:rPr lang="fr-FR" dirty="0"/>
              <a:t> </a:t>
            </a:r>
            <a:r>
              <a:rPr lang="fr-FR" dirty="0" err="1"/>
              <a:t>verbos</a:t>
            </a:r>
            <a:r>
              <a:rPr lang="fr-FR" dirty="0"/>
              <a:t> </a:t>
            </a:r>
            <a:r>
              <a:rPr lang="fr-FR" dirty="0" err="1"/>
              <a:t>exigen</a:t>
            </a:r>
            <a:r>
              <a:rPr lang="fr-FR" dirty="0"/>
              <a:t> el </a:t>
            </a:r>
            <a:r>
              <a:rPr lang="fr-FR" b="1" dirty="0" err="1"/>
              <a:t>indicativo</a:t>
            </a:r>
            <a:r>
              <a:rPr lang="fr-FR" dirty="0"/>
              <a:t>, </a:t>
            </a:r>
            <a:r>
              <a:rPr lang="fr-FR" dirty="0" err="1"/>
              <a:t>pero</a:t>
            </a:r>
            <a:r>
              <a:rPr lang="fr-FR" dirty="0"/>
              <a:t> </a:t>
            </a:r>
            <a:r>
              <a:rPr lang="fr-FR" dirty="0" err="1"/>
              <a:t>cuando</a:t>
            </a:r>
            <a:r>
              <a:rPr lang="fr-FR" dirty="0"/>
              <a:t> van en </a:t>
            </a:r>
            <a:r>
              <a:rPr lang="fr-FR" b="1" dirty="0"/>
              <a:t>forma </a:t>
            </a:r>
            <a:r>
              <a:rPr lang="fr-FR" b="1" dirty="0" err="1"/>
              <a:t>negativa</a:t>
            </a:r>
            <a:r>
              <a:rPr lang="fr-FR" dirty="0"/>
              <a:t> </a:t>
            </a:r>
            <a:r>
              <a:rPr lang="fr-FR" dirty="0" err="1"/>
              <a:t>llevan</a:t>
            </a:r>
            <a:r>
              <a:rPr lang="fr-FR" dirty="0"/>
              <a:t> el </a:t>
            </a:r>
            <a:r>
              <a:rPr lang="fr-FR" b="1" dirty="0" err="1"/>
              <a:t>subjuntivo</a:t>
            </a:r>
            <a:r>
              <a:rPr lang="fr-FR" dirty="0"/>
              <a:t> (las frases con el </a:t>
            </a:r>
            <a:r>
              <a:rPr lang="fr-FR" dirty="0" err="1"/>
              <a:t>indicativo</a:t>
            </a:r>
            <a:r>
              <a:rPr lang="fr-FR" dirty="0"/>
              <a:t> el </a:t>
            </a:r>
            <a:r>
              <a:rPr lang="fr-FR" dirty="0" err="1"/>
              <a:t>hablante</a:t>
            </a:r>
            <a:r>
              <a:rPr lang="fr-FR" dirty="0"/>
              <a:t> </a:t>
            </a:r>
            <a:r>
              <a:rPr lang="fr-FR" dirty="0" err="1"/>
              <a:t>presenta</a:t>
            </a:r>
            <a:r>
              <a:rPr lang="fr-FR" dirty="0"/>
              <a:t> el </a:t>
            </a:r>
            <a:r>
              <a:rPr lang="fr-FR" dirty="0" err="1"/>
              <a:t>hecho</a:t>
            </a:r>
            <a:r>
              <a:rPr lang="fr-FR" dirty="0"/>
              <a:t> de la </a:t>
            </a:r>
            <a:r>
              <a:rPr lang="fr-FR" dirty="0" err="1"/>
              <a:t>subordinación</a:t>
            </a:r>
            <a:r>
              <a:rPr lang="fr-FR" dirty="0"/>
              <a:t> </a:t>
            </a:r>
            <a:r>
              <a:rPr lang="fr-FR" dirty="0" err="1"/>
              <a:t>como</a:t>
            </a:r>
            <a:r>
              <a:rPr lang="fr-FR" dirty="0"/>
              <a:t> </a:t>
            </a:r>
            <a:r>
              <a:rPr lang="fr-FR" dirty="0" err="1"/>
              <a:t>más</a:t>
            </a:r>
            <a:r>
              <a:rPr lang="fr-FR" dirty="0"/>
              <a:t> </a:t>
            </a:r>
            <a:r>
              <a:rPr lang="fr-FR" dirty="0" err="1"/>
              <a:t>seguro</a:t>
            </a:r>
            <a:r>
              <a:rPr lang="fr-FR" dirty="0"/>
              <a:t>; en las </a:t>
            </a:r>
            <a:r>
              <a:rPr lang="fr-FR" dirty="0" err="1"/>
              <a:t>otras</a:t>
            </a:r>
            <a:r>
              <a:rPr lang="fr-FR" dirty="0"/>
              <a:t> – </a:t>
            </a:r>
            <a:r>
              <a:rPr lang="fr-FR" dirty="0" err="1"/>
              <a:t>subjuntivo</a:t>
            </a:r>
            <a:r>
              <a:rPr lang="fr-FR" dirty="0"/>
              <a:t> – </a:t>
            </a:r>
            <a:r>
              <a:rPr lang="fr-FR" dirty="0" err="1"/>
              <a:t>como</a:t>
            </a:r>
            <a:r>
              <a:rPr lang="fr-FR" dirty="0"/>
              <a:t> </a:t>
            </a:r>
            <a:r>
              <a:rPr lang="fr-FR" dirty="0" err="1"/>
              <a:t>más</a:t>
            </a:r>
            <a:r>
              <a:rPr lang="fr-FR" dirty="0"/>
              <a:t> </a:t>
            </a:r>
            <a:r>
              <a:rPr lang="fr-FR" dirty="0" err="1"/>
              <a:t>dudoso</a:t>
            </a:r>
            <a:r>
              <a:rPr lang="fr-FR" dirty="0"/>
              <a:t> o </a:t>
            </a:r>
            <a:r>
              <a:rPr lang="fr-FR" dirty="0" err="1"/>
              <a:t>incierto</a:t>
            </a:r>
            <a:r>
              <a:rPr lang="fr-FR" dirty="0"/>
              <a:t>):  </a:t>
            </a:r>
            <a:endParaRPr lang="it-IT" dirty="0"/>
          </a:p>
          <a:p>
            <a:pPr>
              <a:lnSpc>
                <a:spcPct val="70000"/>
              </a:lnSpc>
            </a:pPr>
            <a:r>
              <a:rPr lang="es-MX" i="1" dirty="0"/>
              <a:t>Noto que estás pálido.</a:t>
            </a:r>
            <a:endParaRPr lang="it-IT" dirty="0"/>
          </a:p>
          <a:p>
            <a:pPr>
              <a:lnSpc>
                <a:spcPct val="70000"/>
              </a:lnSpc>
            </a:pPr>
            <a:r>
              <a:rPr lang="es-MX" i="1" dirty="0"/>
              <a:t>No noto que estés pálido.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>
              <a:lnSpc>
                <a:spcPct val="70000"/>
              </a:lnSpc>
            </a:pPr>
            <a:r>
              <a:rPr lang="es-MX" i="1" dirty="0"/>
              <a:t>Creo que viene.		</a:t>
            </a:r>
            <a:r>
              <a:rPr lang="es-MX" dirty="0" smtClean="0"/>
              <a:t>Credo </a:t>
            </a:r>
            <a:r>
              <a:rPr lang="es-MX" dirty="0"/>
              <a:t>che abbia ragione.</a:t>
            </a:r>
            <a:endParaRPr lang="it-IT" dirty="0"/>
          </a:p>
          <a:p>
            <a:pPr>
              <a:lnSpc>
                <a:spcPct val="70000"/>
              </a:lnSpc>
            </a:pPr>
            <a:r>
              <a:rPr lang="es-MX" i="1" dirty="0"/>
              <a:t>No creo que venga.		</a:t>
            </a:r>
            <a:r>
              <a:rPr lang="it-IT" dirty="0" smtClean="0"/>
              <a:t>Non </a:t>
            </a:r>
            <a:r>
              <a:rPr lang="it-IT" dirty="0"/>
              <a:t>credo che abbia ragione.</a:t>
            </a:r>
          </a:p>
          <a:p>
            <a:pPr marL="0" indent="0">
              <a:buNone/>
            </a:pPr>
            <a:endParaRPr lang="it-IT" dirty="0"/>
          </a:p>
          <a:p>
            <a:pPr>
              <a:lnSpc>
                <a:spcPct val="60000"/>
              </a:lnSpc>
            </a:pPr>
            <a:r>
              <a:rPr lang="es-MX" i="1" dirty="0"/>
              <a:t>Recuerdo que vivía aquí.</a:t>
            </a:r>
            <a:endParaRPr lang="it-IT" dirty="0"/>
          </a:p>
          <a:p>
            <a:pPr>
              <a:lnSpc>
                <a:spcPct val="60000"/>
              </a:lnSpc>
            </a:pPr>
            <a:r>
              <a:rPr lang="es-MX" i="1" dirty="0"/>
              <a:t>No recuerdo que viviera aquí.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588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472657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109579"/>
            <a:ext cx="7313613" cy="4681621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Excepción: El </a:t>
            </a:r>
            <a:r>
              <a:rPr lang="es-MX" u="sng" dirty="0"/>
              <a:t>imperativo negativo</a:t>
            </a:r>
            <a:r>
              <a:rPr lang="es-MX" dirty="0"/>
              <a:t> se construye siempre con </a:t>
            </a:r>
            <a:r>
              <a:rPr lang="es-MX" u="sng" dirty="0"/>
              <a:t>indicativo</a:t>
            </a:r>
            <a:r>
              <a:rPr lang="es-MX" dirty="0"/>
              <a:t>: </a:t>
            </a:r>
            <a:r>
              <a:rPr lang="es-MX" i="1" dirty="0"/>
              <a:t>No creas que le envidio/ No pienses que te van a ayudar.</a:t>
            </a:r>
            <a:endParaRPr lang="it-IT" dirty="0"/>
          </a:p>
          <a:p>
            <a:pPr marL="0" indent="0">
              <a:buNone/>
            </a:pPr>
            <a:r>
              <a:rPr lang="es-MX" dirty="0"/>
              <a:t> </a:t>
            </a:r>
            <a:endParaRPr lang="it-IT" dirty="0"/>
          </a:p>
          <a:p>
            <a:r>
              <a:rPr lang="fr-FR" dirty="0"/>
              <a:t>Los </a:t>
            </a:r>
            <a:r>
              <a:rPr lang="fr-FR" dirty="0" err="1"/>
              <a:t>verbos</a:t>
            </a:r>
            <a:r>
              <a:rPr lang="fr-FR" dirty="0"/>
              <a:t> de </a:t>
            </a:r>
            <a:r>
              <a:rPr lang="fr-FR" dirty="0" err="1"/>
              <a:t>lengua</a:t>
            </a:r>
            <a:r>
              <a:rPr lang="fr-FR" dirty="0"/>
              <a:t> y de </a:t>
            </a:r>
            <a:r>
              <a:rPr lang="fr-FR" dirty="0" err="1"/>
              <a:t>actividades</a:t>
            </a:r>
            <a:r>
              <a:rPr lang="fr-FR" dirty="0"/>
              <a:t> mentales en </a:t>
            </a:r>
            <a:r>
              <a:rPr lang="fr-FR" dirty="0" err="1"/>
              <a:t>construcciones</a:t>
            </a:r>
            <a:r>
              <a:rPr lang="fr-FR" dirty="0"/>
              <a:t>  </a:t>
            </a:r>
            <a:r>
              <a:rPr lang="fr-FR" b="1" dirty="0" err="1"/>
              <a:t>interrogativas</a:t>
            </a:r>
            <a:r>
              <a:rPr lang="fr-FR" b="1" dirty="0"/>
              <a:t> </a:t>
            </a:r>
            <a:r>
              <a:rPr lang="fr-FR" b="1" dirty="0" err="1"/>
              <a:t>indirectas</a:t>
            </a:r>
            <a:r>
              <a:rPr lang="fr-FR" dirty="0"/>
              <a:t> </a:t>
            </a:r>
            <a:r>
              <a:rPr lang="fr-FR" dirty="0" err="1"/>
              <a:t>llevan</a:t>
            </a:r>
            <a:r>
              <a:rPr lang="fr-FR" dirty="0"/>
              <a:t> </a:t>
            </a:r>
            <a:r>
              <a:rPr lang="fr-FR" b="1" dirty="0" err="1"/>
              <a:t>indicativo</a:t>
            </a:r>
            <a:r>
              <a:rPr lang="fr-FR" b="1" dirty="0"/>
              <a:t> </a:t>
            </a:r>
            <a:r>
              <a:rPr lang="fr-FR" dirty="0"/>
              <a:t>:</a:t>
            </a:r>
            <a:endParaRPr lang="it-IT" dirty="0"/>
          </a:p>
          <a:p>
            <a:r>
              <a:rPr lang="es-MX" i="1" dirty="0"/>
              <a:t>No comprendo </a:t>
            </a:r>
            <a:r>
              <a:rPr lang="es-MX" b="1" i="1" dirty="0"/>
              <a:t>qué</a:t>
            </a:r>
            <a:r>
              <a:rPr lang="es-MX" i="1" dirty="0"/>
              <a:t> le has podido decir.</a:t>
            </a:r>
            <a:endParaRPr lang="it-IT" dirty="0"/>
          </a:p>
          <a:p>
            <a:r>
              <a:rPr lang="es-MX" i="1" dirty="0"/>
              <a:t>Ahora no recuerdo </a:t>
            </a:r>
            <a:r>
              <a:rPr lang="es-MX" b="1" i="1" dirty="0"/>
              <a:t>dónde</a:t>
            </a:r>
            <a:r>
              <a:rPr lang="es-MX" i="1" dirty="0"/>
              <a:t> lo conocí.</a:t>
            </a:r>
            <a:endParaRPr lang="it-IT" dirty="0"/>
          </a:p>
          <a:p>
            <a:r>
              <a:rPr lang="es-MX" i="1" dirty="0"/>
              <a:t>No veo </a:t>
            </a:r>
            <a:r>
              <a:rPr lang="es-MX" b="1" i="1" dirty="0"/>
              <a:t>cómo</a:t>
            </a:r>
            <a:r>
              <a:rPr lang="es-MX" i="1" dirty="0"/>
              <a:t> podré hacerlo.</a:t>
            </a:r>
            <a:endParaRPr lang="it-IT" dirty="0"/>
          </a:p>
          <a:p>
            <a:r>
              <a:rPr lang="es-MX" i="1" dirty="0"/>
              <a:t>No sé</a:t>
            </a:r>
            <a:r>
              <a:rPr lang="es-MX" b="1" i="1" dirty="0"/>
              <a:t> si</a:t>
            </a:r>
            <a:r>
              <a:rPr lang="es-MX" i="1" dirty="0"/>
              <a:t> era malo o bueno.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3790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MX" dirty="0"/>
              <a:t>Existen verbos, normalmente </a:t>
            </a:r>
            <a:r>
              <a:rPr lang="es-MX" b="1" dirty="0"/>
              <a:t>de lengua, expresión y actividades mentales</a:t>
            </a:r>
            <a:r>
              <a:rPr lang="es-MX" dirty="0"/>
              <a:t> que admiten ambos modos pero que al cambiar el modo </a:t>
            </a:r>
            <a:r>
              <a:rPr lang="es-MX" u="sng" dirty="0"/>
              <a:t>cambian de significado</a:t>
            </a:r>
            <a:r>
              <a:rPr lang="es-MX" dirty="0"/>
              <a:t>. Se trata de verbos cuyo sujeto, en un caso constata un hecho, y en otro, influye o reacciona ante la acción realizada por el sujeto del verbo dependiente: </a:t>
            </a:r>
            <a:r>
              <a:rPr lang="es-MX" u="sng" dirty="0"/>
              <a:t>decir, recordar, avisar, convencer</a:t>
            </a:r>
            <a:r>
              <a:rPr lang="es-MX" dirty="0"/>
              <a:t>:  </a:t>
            </a:r>
            <a:r>
              <a:rPr lang="es-MX" i="1" dirty="0"/>
              <a:t> </a:t>
            </a:r>
            <a:endParaRPr lang="it-IT" dirty="0"/>
          </a:p>
          <a:p>
            <a:r>
              <a:rPr lang="fr-FR" i="1" dirty="0"/>
              <a:t>Te avisé que </a:t>
            </a:r>
            <a:r>
              <a:rPr lang="fr-FR" i="1" dirty="0" err="1"/>
              <a:t>él</a:t>
            </a:r>
            <a:r>
              <a:rPr lang="fr-FR" i="1" dirty="0"/>
              <a:t> no </a:t>
            </a:r>
            <a:r>
              <a:rPr lang="fr-FR" i="1" dirty="0" err="1"/>
              <a:t>vivía</a:t>
            </a:r>
            <a:r>
              <a:rPr lang="fr-FR" i="1" dirty="0"/>
              <a:t> </a:t>
            </a:r>
            <a:r>
              <a:rPr lang="fr-FR" i="1" dirty="0" err="1"/>
              <a:t>allí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/>
              <a:t>Te avisé que </a:t>
            </a:r>
            <a:r>
              <a:rPr lang="fr-FR" i="1" dirty="0" err="1"/>
              <a:t>él</a:t>
            </a:r>
            <a:r>
              <a:rPr lang="fr-FR" i="1" dirty="0"/>
              <a:t> no </a:t>
            </a:r>
            <a:r>
              <a:rPr lang="fr-FR" i="1" dirty="0" err="1"/>
              <a:t>viviera</a:t>
            </a:r>
            <a:r>
              <a:rPr lang="fr-FR" i="1" dirty="0"/>
              <a:t> </a:t>
            </a:r>
            <a:r>
              <a:rPr lang="fr-FR" i="1" dirty="0" err="1"/>
              <a:t>allí</a:t>
            </a:r>
            <a:r>
              <a:rPr lang="fr-FR" i="1" dirty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fr-FR" i="1" dirty="0"/>
              <a:t>Le </a:t>
            </a:r>
            <a:r>
              <a:rPr lang="fr-FR" i="1" dirty="0" err="1"/>
              <a:t>convencieron</a:t>
            </a:r>
            <a:r>
              <a:rPr lang="fr-FR" i="1" dirty="0"/>
              <a:t> de que no </a:t>
            </a:r>
            <a:r>
              <a:rPr lang="fr-FR" i="1" dirty="0" err="1"/>
              <a:t>gastaba</a:t>
            </a:r>
            <a:r>
              <a:rPr lang="fr-FR" i="1" dirty="0"/>
              <a:t> </a:t>
            </a:r>
            <a:r>
              <a:rPr lang="fr-FR" i="1" dirty="0" err="1"/>
              <a:t>tanto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/>
              <a:t>Le </a:t>
            </a:r>
            <a:r>
              <a:rPr lang="fr-FR" i="1" dirty="0" err="1"/>
              <a:t>convencieron</a:t>
            </a:r>
            <a:r>
              <a:rPr lang="fr-FR" i="1" dirty="0"/>
              <a:t> de que no </a:t>
            </a:r>
            <a:r>
              <a:rPr lang="fr-FR" i="1" dirty="0" err="1"/>
              <a:t>gastara</a:t>
            </a:r>
            <a:r>
              <a:rPr lang="fr-FR" i="1" dirty="0"/>
              <a:t> </a:t>
            </a:r>
            <a:r>
              <a:rPr lang="fr-FR" i="1" dirty="0" err="1"/>
              <a:t>tanto</a:t>
            </a:r>
            <a:r>
              <a:rPr lang="fr-FR" i="1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0070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548105" y="197346"/>
            <a:ext cx="8141369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err="1"/>
              <a:t>Pero</a:t>
            </a:r>
            <a:r>
              <a:rPr lang="fr-FR" dirty="0"/>
              <a:t> </a:t>
            </a:r>
            <a:r>
              <a:rPr lang="fr-FR" dirty="0" err="1"/>
              <a:t>también</a:t>
            </a:r>
            <a:r>
              <a:rPr lang="fr-FR" dirty="0"/>
              <a:t>: </a:t>
            </a:r>
            <a:r>
              <a:rPr lang="fr-FR" u="sng" dirty="0" err="1"/>
              <a:t>advertir</a:t>
            </a:r>
            <a:r>
              <a:rPr lang="fr-FR" u="sng" dirty="0"/>
              <a:t>, </a:t>
            </a:r>
            <a:r>
              <a:rPr lang="fr-FR" u="sng" dirty="0" err="1"/>
              <a:t>responder</a:t>
            </a:r>
            <a:r>
              <a:rPr lang="fr-FR" u="sng" dirty="0"/>
              <a:t>, </a:t>
            </a:r>
            <a:r>
              <a:rPr lang="fr-FR" u="sng" dirty="0" err="1"/>
              <a:t>opinar</a:t>
            </a:r>
            <a:r>
              <a:rPr lang="fr-FR" u="sng" dirty="0"/>
              <a:t>, </a:t>
            </a:r>
            <a:r>
              <a:rPr lang="fr-FR" u="sng" dirty="0" err="1"/>
              <a:t>añadir</a:t>
            </a:r>
            <a:r>
              <a:rPr lang="fr-FR" u="sng" dirty="0"/>
              <a:t>, </a:t>
            </a:r>
            <a:r>
              <a:rPr lang="fr-FR" u="sng" dirty="0" err="1"/>
              <a:t>asegurar</a:t>
            </a:r>
            <a:r>
              <a:rPr lang="fr-FR" u="sng" dirty="0"/>
              <a:t>, </a:t>
            </a:r>
            <a:r>
              <a:rPr lang="fr-FR" u="sng" dirty="0" err="1"/>
              <a:t>empeñarse</a:t>
            </a:r>
            <a:r>
              <a:rPr lang="fr-FR" u="sng" dirty="0"/>
              <a:t> en, </a:t>
            </a:r>
            <a:r>
              <a:rPr lang="fr-FR" u="sng" dirty="0" err="1"/>
              <a:t>insistir</a:t>
            </a:r>
            <a:r>
              <a:rPr lang="fr-FR" u="sng" dirty="0"/>
              <a:t> en, </a:t>
            </a:r>
            <a:r>
              <a:rPr lang="fr-FR" u="sng" dirty="0" err="1"/>
              <a:t>negarse</a:t>
            </a:r>
            <a:r>
              <a:rPr lang="fr-FR" u="sng" dirty="0"/>
              <a:t> a, </a:t>
            </a:r>
            <a:r>
              <a:rPr lang="fr-FR" u="sng" dirty="0" err="1"/>
              <a:t>comprobar</a:t>
            </a:r>
            <a:r>
              <a:rPr lang="fr-FR" u="sng" dirty="0"/>
              <a:t>, </a:t>
            </a:r>
            <a:r>
              <a:rPr lang="fr-FR" u="sng" dirty="0" err="1"/>
              <a:t>pensar</a:t>
            </a:r>
            <a:r>
              <a:rPr lang="fr-FR" u="sng" dirty="0"/>
              <a:t>, </a:t>
            </a:r>
            <a:r>
              <a:rPr lang="fr-FR" u="sng" dirty="0" err="1"/>
              <a:t>parecer</a:t>
            </a:r>
            <a:r>
              <a:rPr lang="fr-FR" u="sng" dirty="0"/>
              <a:t>, </a:t>
            </a:r>
            <a:r>
              <a:rPr lang="fr-FR" u="sng" dirty="0" err="1"/>
              <a:t>gritar</a:t>
            </a:r>
            <a:r>
              <a:rPr lang="fr-FR" u="sng" dirty="0"/>
              <a:t>, </a:t>
            </a:r>
            <a:r>
              <a:rPr lang="fr-FR" u="sng" dirty="0" err="1"/>
              <a:t>escribir</a:t>
            </a:r>
            <a:r>
              <a:rPr lang="fr-FR" dirty="0"/>
              <a:t> (lista p. 44)</a:t>
            </a:r>
            <a:endParaRPr lang="it-IT" dirty="0"/>
          </a:p>
          <a:p>
            <a:r>
              <a:rPr lang="fr-FR" dirty="0"/>
              <a:t> </a:t>
            </a:r>
            <a:endParaRPr lang="it-IT" dirty="0"/>
          </a:p>
          <a:p>
            <a:r>
              <a:rPr lang="fr-FR" i="1" dirty="0" smtClean="0"/>
              <a:t>Me </a:t>
            </a:r>
            <a:r>
              <a:rPr lang="fr-FR" i="1" dirty="0" err="1"/>
              <a:t>recordó</a:t>
            </a:r>
            <a:r>
              <a:rPr lang="fr-FR" i="1" dirty="0"/>
              <a:t> que </a:t>
            </a:r>
            <a:r>
              <a:rPr lang="fr-FR" i="1" dirty="0" err="1"/>
              <a:t>iba</a:t>
            </a:r>
            <a:r>
              <a:rPr lang="fr-FR" i="1" dirty="0"/>
              <a:t> a </a:t>
            </a:r>
            <a:r>
              <a:rPr lang="fr-FR" i="1" dirty="0" err="1"/>
              <a:t>menudo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/>
              <a:t>Me </a:t>
            </a:r>
            <a:r>
              <a:rPr lang="fr-FR" i="1" dirty="0" err="1"/>
              <a:t>recordó</a:t>
            </a:r>
            <a:r>
              <a:rPr lang="fr-FR" i="1" dirty="0"/>
              <a:t> que </a:t>
            </a:r>
            <a:r>
              <a:rPr lang="fr-FR" i="1" dirty="0" err="1"/>
              <a:t>fuera</a:t>
            </a:r>
            <a:r>
              <a:rPr lang="fr-FR" i="1" dirty="0"/>
              <a:t> a </a:t>
            </a:r>
            <a:r>
              <a:rPr lang="fr-FR" i="1" dirty="0" err="1"/>
              <a:t>menudo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/>
              <a:t> </a:t>
            </a:r>
            <a:endParaRPr lang="it-IT" dirty="0"/>
          </a:p>
          <a:p>
            <a:r>
              <a:rPr lang="fr-FR" i="1" dirty="0"/>
              <a:t>Te  </a:t>
            </a:r>
            <a:r>
              <a:rPr lang="fr-FR" i="1" dirty="0" err="1"/>
              <a:t>parece</a:t>
            </a:r>
            <a:r>
              <a:rPr lang="fr-FR" i="1" dirty="0"/>
              <a:t> que </a:t>
            </a:r>
            <a:r>
              <a:rPr lang="fr-FR" i="1" dirty="0" err="1"/>
              <a:t>hablan</a:t>
            </a:r>
            <a:r>
              <a:rPr lang="fr-FR" i="1" dirty="0"/>
              <a:t> bien </a:t>
            </a:r>
            <a:r>
              <a:rPr lang="fr-FR" i="1" dirty="0" err="1"/>
              <a:t>francés</a:t>
            </a:r>
            <a:r>
              <a:rPr lang="fr-FR" i="1" dirty="0"/>
              <a:t>?</a:t>
            </a:r>
            <a:endParaRPr lang="it-IT" dirty="0"/>
          </a:p>
          <a:p>
            <a:r>
              <a:rPr lang="fr-FR" i="1" dirty="0"/>
              <a:t>Te </a:t>
            </a:r>
            <a:r>
              <a:rPr lang="fr-FR" i="1" dirty="0" err="1"/>
              <a:t>parece</a:t>
            </a:r>
            <a:r>
              <a:rPr lang="fr-FR" i="1" dirty="0"/>
              <a:t> bien que </a:t>
            </a:r>
            <a:r>
              <a:rPr lang="fr-FR" i="1" dirty="0" err="1"/>
              <a:t>hablen</a:t>
            </a:r>
            <a:r>
              <a:rPr lang="fr-FR" i="1" dirty="0"/>
              <a:t> </a:t>
            </a:r>
            <a:r>
              <a:rPr lang="fr-FR" i="1" dirty="0" err="1"/>
              <a:t>francés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/>
              <a:t> </a:t>
            </a:r>
            <a:endParaRPr lang="it-IT" dirty="0"/>
          </a:p>
          <a:p>
            <a:r>
              <a:rPr lang="fr-FR" i="1" dirty="0" err="1"/>
              <a:t>Gritaron</a:t>
            </a:r>
            <a:r>
              <a:rPr lang="fr-FR" i="1" dirty="0"/>
              <a:t> que le </a:t>
            </a:r>
            <a:r>
              <a:rPr lang="fr-FR" i="1" dirty="0" err="1"/>
              <a:t>seguían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 err="1"/>
              <a:t>Gritaron</a:t>
            </a:r>
            <a:r>
              <a:rPr lang="fr-FR" i="1" dirty="0"/>
              <a:t> que les </a:t>
            </a:r>
            <a:r>
              <a:rPr lang="fr-FR" i="1" dirty="0" err="1"/>
              <a:t>siguieran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/>
              <a:t> </a:t>
            </a:r>
            <a:endParaRPr lang="it-IT" dirty="0"/>
          </a:p>
          <a:p>
            <a:r>
              <a:rPr lang="fr-FR" i="1" dirty="0" err="1"/>
              <a:t>Siento</a:t>
            </a:r>
            <a:r>
              <a:rPr lang="fr-FR" i="1" dirty="0"/>
              <a:t> que </a:t>
            </a:r>
            <a:r>
              <a:rPr lang="fr-FR" i="1" dirty="0" err="1"/>
              <a:t>está</a:t>
            </a:r>
            <a:r>
              <a:rPr lang="fr-FR" i="1" dirty="0"/>
              <a:t> </a:t>
            </a:r>
            <a:r>
              <a:rPr lang="fr-FR" i="1" dirty="0" err="1"/>
              <a:t>aquí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 err="1"/>
              <a:t>Siento</a:t>
            </a:r>
            <a:r>
              <a:rPr lang="fr-FR" i="1" dirty="0"/>
              <a:t> que </a:t>
            </a:r>
            <a:r>
              <a:rPr lang="fr-FR" i="1" dirty="0" err="1"/>
              <a:t>esté</a:t>
            </a:r>
            <a:r>
              <a:rPr lang="fr-FR" i="1" dirty="0"/>
              <a:t> </a:t>
            </a:r>
            <a:r>
              <a:rPr lang="fr-FR" i="1" dirty="0" err="1"/>
              <a:t>aquí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/>
              <a:t> </a:t>
            </a:r>
            <a:endParaRPr lang="it-IT" dirty="0"/>
          </a:p>
          <a:p>
            <a:r>
              <a:rPr lang="es-MX" i="1" dirty="0"/>
              <a:t>Pensé que venían a casa.</a:t>
            </a:r>
            <a:endParaRPr lang="it-IT" dirty="0"/>
          </a:p>
          <a:p>
            <a:r>
              <a:rPr lang="es-MX" i="1" dirty="0"/>
              <a:t>Pensé que vinieran a casa.</a:t>
            </a:r>
            <a:endParaRPr lang="it-IT" dirty="0"/>
          </a:p>
          <a:p>
            <a:r>
              <a:rPr lang="es-MX" i="1" dirty="0"/>
              <a:t> </a:t>
            </a:r>
            <a:endParaRPr lang="it-IT" dirty="0"/>
          </a:p>
          <a:p>
            <a:r>
              <a:rPr lang="es-MX" i="1" dirty="0"/>
              <a:t>Temo que no vive aquí. </a:t>
            </a:r>
            <a:r>
              <a:rPr lang="es-MX" dirty="0"/>
              <a:t>(Creer: constatación)</a:t>
            </a:r>
            <a:endParaRPr lang="it-IT" dirty="0"/>
          </a:p>
          <a:p>
            <a:r>
              <a:rPr lang="es-MX" i="1" dirty="0"/>
              <a:t>Temo que me hechen del trabajo </a:t>
            </a:r>
            <a:r>
              <a:rPr lang="es-MX" dirty="0"/>
              <a:t>(Tener miedo: proceso emocional)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4909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err="1" smtClean="0"/>
              <a:t>Oraciones</a:t>
            </a:r>
            <a:r>
              <a:rPr lang="it-IT" sz="4000" dirty="0" smtClean="0"/>
              <a:t> </a:t>
            </a:r>
            <a:r>
              <a:rPr lang="it-IT" sz="4000" dirty="0" err="1" smtClean="0"/>
              <a:t>sustantivas</a:t>
            </a:r>
            <a:r>
              <a:rPr lang="it-IT" sz="4000" dirty="0" smtClean="0"/>
              <a:t> </a:t>
            </a:r>
            <a:r>
              <a:rPr lang="it-IT" sz="4000" dirty="0" err="1" smtClean="0"/>
              <a:t>impersonales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err="1"/>
              <a:t>estructura</a:t>
            </a:r>
            <a:r>
              <a:rPr lang="fr-FR" dirty="0"/>
              <a:t> de </a:t>
            </a:r>
            <a:r>
              <a:rPr lang="fr-FR" dirty="0" err="1"/>
              <a:t>estas</a:t>
            </a:r>
            <a:r>
              <a:rPr lang="fr-FR" dirty="0"/>
              <a:t> </a:t>
            </a:r>
            <a:r>
              <a:rPr lang="fr-FR" dirty="0" err="1"/>
              <a:t>oraciones</a:t>
            </a:r>
            <a:r>
              <a:rPr lang="fr-FR" dirty="0"/>
              <a:t> que </a:t>
            </a:r>
            <a:r>
              <a:rPr lang="fr-FR" dirty="0" err="1"/>
              <a:t>tomamos</a:t>
            </a:r>
            <a:r>
              <a:rPr lang="fr-FR" dirty="0"/>
              <a:t> en </a:t>
            </a:r>
            <a:r>
              <a:rPr lang="fr-FR" dirty="0" err="1"/>
              <a:t>consideración</a:t>
            </a:r>
            <a:r>
              <a:rPr lang="fr-FR" dirty="0"/>
              <a:t> es:</a:t>
            </a:r>
            <a:endParaRPr lang="it-IT" dirty="0"/>
          </a:p>
          <a:p>
            <a:r>
              <a:rPr lang="es-MX" b="1" dirty="0"/>
              <a:t>VERBO EN TERCERA PERSONA SINGULAR +</a:t>
            </a:r>
            <a:r>
              <a:rPr lang="es-MX" b="1" i="1" dirty="0"/>
              <a:t>QUE </a:t>
            </a:r>
            <a:r>
              <a:rPr lang="es-MX" b="1" dirty="0"/>
              <a:t>+ VERBO DEPENDIENTE (ind. o subj.)</a:t>
            </a:r>
            <a:endParaRPr lang="it-IT" dirty="0"/>
          </a:p>
          <a:p>
            <a:r>
              <a:rPr lang="es-MX" b="1" dirty="0"/>
              <a:t> </a:t>
            </a:r>
            <a:r>
              <a:rPr lang="es-MX" dirty="0" smtClean="0"/>
              <a:t>La </a:t>
            </a:r>
            <a:r>
              <a:rPr lang="es-MX" dirty="0"/>
              <a:t>oposición fundamental aquí es la de </a:t>
            </a:r>
            <a:r>
              <a:rPr lang="es-MX" u="sng" dirty="0"/>
              <a:t>constatación-juicio de valor</a:t>
            </a:r>
            <a:r>
              <a:rPr lang="es-MX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0092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dirty="0"/>
              <a:t>La mayor parte de estas oraciones se construyen con el </a:t>
            </a:r>
            <a:r>
              <a:rPr lang="es-MX" b="1" dirty="0"/>
              <a:t>subjuntivo</a:t>
            </a:r>
            <a:r>
              <a:rPr lang="es-MX" dirty="0"/>
              <a:t> porque son apreciaciones o juicios de valor. </a:t>
            </a:r>
            <a:endParaRPr lang="it-IT" dirty="0"/>
          </a:p>
          <a:p>
            <a:r>
              <a:rPr lang="es-MX" dirty="0"/>
              <a:t>(</a:t>
            </a:r>
            <a:r>
              <a:rPr lang="es-MX" u="sng" dirty="0"/>
              <a:t>adjetivos</a:t>
            </a:r>
            <a:r>
              <a:rPr lang="es-MX" dirty="0"/>
              <a:t>: </a:t>
            </a:r>
            <a:r>
              <a:rPr lang="es-MX" i="1" dirty="0"/>
              <a:t>es fundamental, es normal, es natural, es probable, es preferible, es imprescindible, es indispensable, es importante, es posible, es probable, es estupendo, es maravilloso, es mejor</a:t>
            </a:r>
            <a:r>
              <a:rPr lang="es-MX" dirty="0"/>
              <a:t>; </a:t>
            </a:r>
            <a:r>
              <a:rPr lang="es-MX" u="sng" dirty="0"/>
              <a:t>sustantivos</a:t>
            </a:r>
            <a:r>
              <a:rPr lang="es-MX" dirty="0"/>
              <a:t> que introducen juicios de valor: </a:t>
            </a:r>
            <a:r>
              <a:rPr lang="es-MX" i="1" dirty="0"/>
              <a:t>es una pena, una lástima, una barbaridad, una locura</a:t>
            </a:r>
            <a:r>
              <a:rPr lang="es-MX" dirty="0"/>
              <a:t>; </a:t>
            </a:r>
            <a:r>
              <a:rPr lang="es-MX" u="sng" dirty="0"/>
              <a:t>verbos+bien o mal</a:t>
            </a:r>
            <a:r>
              <a:rPr lang="es-MX" dirty="0"/>
              <a:t>: </a:t>
            </a:r>
            <a:r>
              <a:rPr lang="es-MX" i="1" dirty="0"/>
              <a:t>está bien o está mal, parecer bien o mal, convenir; hacer falta</a:t>
            </a:r>
            <a:r>
              <a:rPr lang="es-MX" dirty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768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561473"/>
            <a:ext cx="7313613" cy="5895473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Olegario no solo fue un as del </a:t>
            </a:r>
            <a:r>
              <a:rPr lang="es-ES_tradnl" dirty="0" smtClean="0"/>
              <a:t>presentimiento, sino que además siempre estuvo muy orgulloso de su poder. A veces se quedaba absorto por un instante y luego decía: Mañana va a llover. Y llovía. Otras veces se rascaba la nuca. Y anunciaba: El martes saldrá el 57 a la cabeza. Y el martes salía el 57 a la cabeza. Entre sus amigos gozaba de una admiración sin límites.</a:t>
            </a:r>
          </a:p>
          <a:p>
            <a:pPr marL="0" indent="0">
              <a:buNone/>
            </a:pPr>
            <a:r>
              <a:rPr lang="es-ES_tradnl" dirty="0" smtClean="0"/>
              <a:t>Algunos de ellos recuerdan el más famoso de sus aciertos. Caminaban con él frente a la Universidad, cuando de pronto el aire matutino fue atravesado por el sonido y la furia de los bomberos. Olegario sonrió de modo casi imperceptible, y dijo: Es posible que mi casa se esté quemando.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93759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ejemplos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71599"/>
            <a:ext cx="7313613" cy="488482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70000"/>
              </a:lnSpc>
            </a:pPr>
            <a:r>
              <a:rPr lang="es-MX" i="1" dirty="0"/>
              <a:t>Es necesario que descanséis.</a:t>
            </a:r>
            <a:endParaRPr lang="it-IT" dirty="0"/>
          </a:p>
          <a:p>
            <a:pPr>
              <a:lnSpc>
                <a:spcPct val="70000"/>
              </a:lnSpc>
            </a:pPr>
            <a:r>
              <a:rPr lang="fr-FR" i="1" dirty="0"/>
              <a:t>Es </a:t>
            </a:r>
            <a:r>
              <a:rPr lang="fr-FR" i="1" dirty="0" err="1"/>
              <a:t>mejor</a:t>
            </a:r>
            <a:r>
              <a:rPr lang="fr-FR" i="1" dirty="0"/>
              <a:t> que se </a:t>
            </a:r>
            <a:r>
              <a:rPr lang="fr-FR" i="1" dirty="0" err="1"/>
              <a:t>lo</a:t>
            </a:r>
            <a:r>
              <a:rPr lang="fr-FR" i="1" dirty="0"/>
              <a:t> </a:t>
            </a:r>
            <a:r>
              <a:rPr lang="fr-FR" i="1" dirty="0" err="1"/>
              <a:t>digáis</a:t>
            </a:r>
            <a:r>
              <a:rPr lang="fr-FR" i="1" dirty="0"/>
              <a:t>.</a:t>
            </a:r>
            <a:endParaRPr lang="it-IT" dirty="0"/>
          </a:p>
          <a:p>
            <a:pPr>
              <a:lnSpc>
                <a:spcPct val="70000"/>
              </a:lnSpc>
            </a:pPr>
            <a:r>
              <a:rPr lang="es-MX" i="1" dirty="0"/>
              <a:t>Es lógico que haga calor.</a:t>
            </a:r>
            <a:endParaRPr lang="it-IT" dirty="0"/>
          </a:p>
          <a:p>
            <a:pPr>
              <a:lnSpc>
                <a:spcPct val="70000"/>
              </a:lnSpc>
            </a:pPr>
            <a:r>
              <a:rPr lang="fr-FR" i="1" dirty="0" err="1"/>
              <a:t>Hace</a:t>
            </a:r>
            <a:r>
              <a:rPr lang="fr-FR" i="1" dirty="0"/>
              <a:t> </a:t>
            </a:r>
            <a:r>
              <a:rPr lang="fr-FR" i="1" dirty="0" err="1"/>
              <a:t>falta</a:t>
            </a:r>
            <a:r>
              <a:rPr lang="fr-FR" i="1" dirty="0"/>
              <a:t> que </a:t>
            </a:r>
            <a:r>
              <a:rPr lang="fr-FR" i="1" dirty="0" err="1"/>
              <a:t>trabajen</a:t>
            </a:r>
            <a:r>
              <a:rPr lang="fr-FR" i="1" dirty="0"/>
              <a:t> </a:t>
            </a:r>
            <a:r>
              <a:rPr lang="fr-FR" i="1" dirty="0" err="1"/>
              <a:t>más</a:t>
            </a:r>
            <a:r>
              <a:rPr lang="fr-FR" i="1" dirty="0"/>
              <a:t>.</a:t>
            </a:r>
            <a:endParaRPr lang="it-IT" dirty="0"/>
          </a:p>
          <a:p>
            <a:pPr>
              <a:lnSpc>
                <a:spcPct val="70000"/>
              </a:lnSpc>
            </a:pPr>
            <a:r>
              <a:rPr lang="fr-FR" i="1" dirty="0" err="1"/>
              <a:t>Más</a:t>
            </a:r>
            <a:r>
              <a:rPr lang="fr-FR" i="1" dirty="0"/>
              <a:t> </a:t>
            </a:r>
            <a:r>
              <a:rPr lang="fr-FR" i="1" dirty="0" err="1"/>
              <a:t>vale</a:t>
            </a:r>
            <a:r>
              <a:rPr lang="fr-FR" i="1" dirty="0"/>
              <a:t> que te calles</a:t>
            </a:r>
            <a:r>
              <a:rPr lang="fr-FR" i="1" dirty="0" smtClean="0"/>
              <a:t>.</a:t>
            </a:r>
            <a:endParaRPr lang="it-IT" dirty="0"/>
          </a:p>
          <a:p>
            <a:r>
              <a:rPr lang="es-MX" dirty="0"/>
              <a:t>Pueden ir seguidas de infinitivo cuando no haya un sujeto explícito en la oración dependiente, y de la forma con </a:t>
            </a:r>
            <a:r>
              <a:rPr lang="es-MX" i="1" dirty="0"/>
              <a:t>que</a:t>
            </a:r>
            <a:r>
              <a:rPr lang="es-MX" dirty="0"/>
              <a:t> cuando lo haya: </a:t>
            </a:r>
            <a:endParaRPr lang="it-IT" dirty="0"/>
          </a:p>
          <a:p>
            <a:r>
              <a:rPr lang="es-MX" i="1" dirty="0"/>
              <a:t>Es imprescindible estar a las siete; Es imprescindible que </a:t>
            </a:r>
            <a:r>
              <a:rPr lang="es-MX" i="1" u="sng" dirty="0"/>
              <a:t>Juan</a:t>
            </a:r>
            <a:r>
              <a:rPr lang="es-MX" i="1" dirty="0"/>
              <a:t> esté a las siete.</a:t>
            </a:r>
            <a:endParaRPr lang="it-IT" dirty="0"/>
          </a:p>
          <a:p>
            <a:r>
              <a:rPr lang="es-MX" i="1" dirty="0"/>
              <a:t>Urge verlos cuanto antes; Urge que la </a:t>
            </a:r>
            <a:r>
              <a:rPr lang="es-MX" i="1" u="sng" dirty="0"/>
              <a:t>gente</a:t>
            </a:r>
            <a:r>
              <a:rPr lang="es-MX" i="1" dirty="0"/>
              <a:t> los vea cuanto antes.</a:t>
            </a:r>
            <a:endParaRPr lang="it-IT" dirty="0"/>
          </a:p>
          <a:p>
            <a:r>
              <a:rPr lang="es-MX" i="1" dirty="0"/>
              <a:t>Parece imposible llevarlo a cabo; Parece imposible  que </a:t>
            </a:r>
            <a:r>
              <a:rPr lang="es-MX" i="1" u="sng" dirty="0"/>
              <a:t>esta tarea</a:t>
            </a:r>
            <a:r>
              <a:rPr lang="es-MX" i="1" dirty="0"/>
              <a:t> se lleve a cabo.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747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Hay </a:t>
            </a:r>
            <a:r>
              <a:rPr lang="fr-FR" dirty="0" err="1"/>
              <a:t>todo</a:t>
            </a:r>
            <a:r>
              <a:rPr lang="fr-FR" dirty="0"/>
              <a:t> un </a:t>
            </a:r>
            <a:r>
              <a:rPr lang="fr-FR" dirty="0" err="1"/>
              <a:t>grupo</a:t>
            </a:r>
            <a:r>
              <a:rPr lang="fr-FR" dirty="0"/>
              <a:t> de </a:t>
            </a:r>
            <a:r>
              <a:rPr lang="fr-FR" dirty="0" err="1"/>
              <a:t>estas</a:t>
            </a:r>
            <a:r>
              <a:rPr lang="fr-FR" dirty="0"/>
              <a:t> </a:t>
            </a:r>
            <a:r>
              <a:rPr lang="fr-FR" dirty="0" err="1"/>
              <a:t>expresiones</a:t>
            </a:r>
            <a:r>
              <a:rPr lang="fr-FR" dirty="0"/>
              <a:t> que </a:t>
            </a:r>
            <a:r>
              <a:rPr lang="fr-FR" dirty="0" err="1"/>
              <a:t>llevan</a:t>
            </a:r>
            <a:r>
              <a:rPr lang="fr-FR" dirty="0"/>
              <a:t> </a:t>
            </a:r>
            <a:r>
              <a:rPr lang="fr-FR" b="1" dirty="0" err="1"/>
              <a:t>indicativo</a:t>
            </a:r>
            <a:r>
              <a:rPr lang="fr-FR" dirty="0"/>
              <a:t> porque la </a:t>
            </a:r>
            <a:r>
              <a:rPr lang="fr-FR" dirty="0" err="1"/>
              <a:t>lengua</a:t>
            </a:r>
            <a:r>
              <a:rPr lang="fr-FR" dirty="0"/>
              <a:t> las </a:t>
            </a:r>
            <a:r>
              <a:rPr lang="fr-FR" dirty="0" err="1"/>
              <a:t>trata</a:t>
            </a:r>
            <a:r>
              <a:rPr lang="fr-FR" dirty="0"/>
              <a:t> </a:t>
            </a:r>
            <a:r>
              <a:rPr lang="fr-FR" dirty="0" err="1"/>
              <a:t>como</a:t>
            </a:r>
            <a:r>
              <a:rPr lang="fr-FR" dirty="0"/>
              <a:t> </a:t>
            </a:r>
            <a:r>
              <a:rPr lang="fr-FR" dirty="0" err="1"/>
              <a:t>constataciones</a:t>
            </a:r>
            <a:r>
              <a:rPr lang="fr-FR" dirty="0"/>
              <a:t>: </a:t>
            </a:r>
            <a:r>
              <a:rPr lang="fr-FR" i="1" dirty="0" err="1"/>
              <a:t>ocurre</a:t>
            </a:r>
            <a:r>
              <a:rPr lang="fr-FR" i="1" dirty="0"/>
              <a:t> que, </a:t>
            </a:r>
            <a:r>
              <a:rPr lang="fr-FR" i="1" dirty="0" err="1"/>
              <a:t>sucede</a:t>
            </a:r>
            <a:r>
              <a:rPr lang="fr-FR" i="1" dirty="0"/>
              <a:t> que, es </a:t>
            </a:r>
            <a:r>
              <a:rPr lang="fr-FR" i="1" dirty="0" err="1"/>
              <a:t>evidente</a:t>
            </a:r>
            <a:r>
              <a:rPr lang="fr-FR" i="1" dirty="0"/>
              <a:t> que, es </a:t>
            </a:r>
            <a:r>
              <a:rPr lang="fr-FR" i="1" dirty="0" err="1"/>
              <a:t>cierto</a:t>
            </a:r>
            <a:r>
              <a:rPr lang="fr-FR" i="1" dirty="0"/>
              <a:t> que, es </a:t>
            </a:r>
            <a:r>
              <a:rPr lang="fr-FR" i="1" dirty="0" err="1"/>
              <a:t>verdad</a:t>
            </a:r>
            <a:r>
              <a:rPr lang="fr-FR" i="1" dirty="0"/>
              <a:t> que, </a:t>
            </a:r>
            <a:r>
              <a:rPr lang="fr-FR" i="1" dirty="0" err="1"/>
              <a:t>está</a:t>
            </a:r>
            <a:r>
              <a:rPr lang="fr-FR" i="1" dirty="0"/>
              <a:t> </a:t>
            </a:r>
            <a:r>
              <a:rPr lang="fr-FR" i="1" dirty="0" err="1"/>
              <a:t>claro</a:t>
            </a:r>
            <a:r>
              <a:rPr lang="fr-FR" i="1" dirty="0"/>
              <a:t> que, es </a:t>
            </a:r>
            <a:r>
              <a:rPr lang="fr-FR" i="1" dirty="0" err="1"/>
              <a:t>indudable</a:t>
            </a:r>
            <a:r>
              <a:rPr lang="fr-FR" i="1" dirty="0"/>
              <a:t> que, me </a:t>
            </a:r>
            <a:r>
              <a:rPr lang="fr-FR" i="1" dirty="0" err="1"/>
              <a:t>consta</a:t>
            </a:r>
            <a:r>
              <a:rPr lang="fr-FR" i="1" dirty="0"/>
              <a:t> que, </a:t>
            </a:r>
            <a:r>
              <a:rPr lang="fr-FR" i="1" dirty="0" err="1"/>
              <a:t>parece</a:t>
            </a:r>
            <a:r>
              <a:rPr lang="fr-FR" i="1" dirty="0"/>
              <a:t> que, </a:t>
            </a:r>
            <a:r>
              <a:rPr lang="fr-FR" i="1" dirty="0" err="1"/>
              <a:t>resulta</a:t>
            </a:r>
            <a:r>
              <a:rPr lang="fr-FR" i="1" dirty="0"/>
              <a:t> que, no </a:t>
            </a:r>
            <a:r>
              <a:rPr lang="fr-FR" i="1" dirty="0" err="1"/>
              <a:t>cabe</a:t>
            </a:r>
            <a:r>
              <a:rPr lang="fr-FR" i="1" dirty="0"/>
              <a:t> la </a:t>
            </a:r>
            <a:r>
              <a:rPr lang="fr-FR" i="1" dirty="0" err="1"/>
              <a:t>menor</a:t>
            </a:r>
            <a:r>
              <a:rPr lang="fr-FR" i="1" dirty="0"/>
              <a:t> </a:t>
            </a:r>
            <a:r>
              <a:rPr lang="fr-FR" i="1" dirty="0" err="1"/>
              <a:t>duda</a:t>
            </a:r>
            <a:r>
              <a:rPr lang="fr-FR" i="1" dirty="0"/>
              <a:t> de que, se </a:t>
            </a:r>
            <a:r>
              <a:rPr lang="fr-FR" i="1" dirty="0" err="1"/>
              <a:t>dice</a:t>
            </a:r>
            <a:r>
              <a:rPr lang="fr-FR" i="1" dirty="0"/>
              <a:t> que, se </a:t>
            </a:r>
            <a:r>
              <a:rPr lang="fr-FR" i="1" dirty="0" err="1"/>
              <a:t>ve</a:t>
            </a:r>
            <a:r>
              <a:rPr lang="fr-FR" i="1" dirty="0"/>
              <a:t> que, se </a:t>
            </a:r>
            <a:r>
              <a:rPr lang="fr-FR" i="1" dirty="0" err="1"/>
              <a:t>conoce</a:t>
            </a:r>
            <a:r>
              <a:rPr lang="fr-FR" i="1" dirty="0"/>
              <a:t> que, es </a:t>
            </a:r>
            <a:r>
              <a:rPr lang="fr-FR" i="1" dirty="0" err="1"/>
              <a:t>bueno</a:t>
            </a:r>
            <a:r>
              <a:rPr lang="fr-FR" i="1" dirty="0"/>
              <a:t> que, basta que…</a:t>
            </a:r>
            <a:r>
              <a:rPr lang="fr-FR" i="1" dirty="0" err="1"/>
              <a:t>está</a:t>
            </a:r>
            <a:r>
              <a:rPr lang="fr-FR" i="1" dirty="0"/>
              <a:t> </a:t>
            </a:r>
            <a:r>
              <a:rPr lang="fr-FR" i="1" dirty="0" err="1"/>
              <a:t>visto</a:t>
            </a:r>
            <a:r>
              <a:rPr lang="fr-FR" i="1" dirty="0"/>
              <a:t> que, </a:t>
            </a:r>
            <a:r>
              <a:rPr lang="fr-FR" i="1" dirty="0" err="1"/>
              <a:t>está</a:t>
            </a:r>
            <a:r>
              <a:rPr lang="fr-FR" i="1" dirty="0"/>
              <a:t> </a:t>
            </a:r>
            <a:r>
              <a:rPr lang="fr-FR" i="1" dirty="0" err="1"/>
              <a:t>demonstrado</a:t>
            </a:r>
            <a:r>
              <a:rPr lang="fr-FR" i="1" dirty="0"/>
              <a:t> que, </a:t>
            </a:r>
            <a:r>
              <a:rPr lang="fr-FR" i="1" dirty="0" err="1"/>
              <a:t>está</a:t>
            </a:r>
            <a:r>
              <a:rPr lang="fr-FR" i="1" dirty="0"/>
              <a:t> </a:t>
            </a:r>
            <a:r>
              <a:rPr lang="fr-FR" i="1" dirty="0" err="1"/>
              <a:t>comprobado</a:t>
            </a:r>
            <a:r>
              <a:rPr lang="fr-FR" i="1" dirty="0"/>
              <a:t> que, es </a:t>
            </a:r>
            <a:r>
              <a:rPr lang="fr-FR" i="1" dirty="0" err="1"/>
              <a:t>seguro</a:t>
            </a:r>
            <a:r>
              <a:rPr lang="fr-FR" i="1" dirty="0"/>
              <a:t> que, es </a:t>
            </a:r>
            <a:r>
              <a:rPr lang="fr-FR" i="1" dirty="0" smtClean="0"/>
              <a:t>que</a:t>
            </a:r>
            <a:r>
              <a:rPr lang="mr-IN" i="1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4417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 dirty="0" err="1" smtClean="0"/>
              <a:t>ejemplos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i="1" dirty="0"/>
              <a:t>Es </a:t>
            </a:r>
            <a:r>
              <a:rPr lang="fr-FR" i="1" dirty="0" err="1"/>
              <a:t>indudable</a:t>
            </a:r>
            <a:r>
              <a:rPr lang="fr-FR" i="1" dirty="0"/>
              <a:t> que </a:t>
            </a:r>
            <a:r>
              <a:rPr lang="fr-FR" i="1" dirty="0" err="1"/>
              <a:t>hace</a:t>
            </a:r>
            <a:r>
              <a:rPr lang="fr-FR" i="1" dirty="0"/>
              <a:t> </a:t>
            </a:r>
            <a:r>
              <a:rPr lang="fr-FR" i="1" dirty="0" err="1"/>
              <a:t>frío</a:t>
            </a:r>
            <a:r>
              <a:rPr lang="fr-FR" i="1" dirty="0"/>
              <a:t>.</a:t>
            </a:r>
            <a:endParaRPr lang="it-IT" dirty="0"/>
          </a:p>
          <a:p>
            <a:r>
              <a:rPr lang="es-MX" i="1" dirty="0"/>
              <a:t>Es evidente que no tiene dinero.</a:t>
            </a:r>
            <a:endParaRPr lang="it-IT" dirty="0"/>
          </a:p>
          <a:p>
            <a:r>
              <a:rPr lang="es-MX" i="1" dirty="0"/>
              <a:t>Se nota que eres extranjero.</a:t>
            </a:r>
            <a:endParaRPr lang="it-IT" dirty="0"/>
          </a:p>
          <a:p>
            <a:r>
              <a:rPr lang="es-MX" i="1" dirty="0"/>
              <a:t>Parece que mañana hará buen tiempo.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dirty="0"/>
              <a:t>Aquí la construcción con infinitivo es imposible: </a:t>
            </a:r>
            <a:endParaRPr lang="it-IT" dirty="0"/>
          </a:p>
          <a:p>
            <a:r>
              <a:rPr lang="es-MX" i="1" dirty="0"/>
              <a:t>Es evidente que él no tiene (no tener) un centavo.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211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Las sustantivas impersonales que constatan un hecho, en </a:t>
            </a:r>
            <a:r>
              <a:rPr lang="es-MX" b="1" dirty="0"/>
              <a:t>forma negativa</a:t>
            </a:r>
            <a:r>
              <a:rPr lang="es-MX" dirty="0"/>
              <a:t> llevan el </a:t>
            </a:r>
            <a:r>
              <a:rPr lang="es-MX" b="1" dirty="0"/>
              <a:t>subjuntivo</a:t>
            </a:r>
            <a:r>
              <a:rPr lang="es-MX" dirty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dirty="0"/>
              <a:t>No parecía que vivieran bien.</a:t>
            </a:r>
            <a:endParaRPr lang="it-IT" dirty="0"/>
          </a:p>
          <a:p>
            <a:r>
              <a:rPr lang="es-MX" i="1" dirty="0"/>
              <a:t>No se nota que seas extranjero.</a:t>
            </a:r>
            <a:endParaRPr lang="it-IT" dirty="0"/>
          </a:p>
          <a:p>
            <a:r>
              <a:rPr lang="es-MX" i="1" dirty="0"/>
              <a:t>No es seguro que nieve.</a:t>
            </a:r>
            <a:endParaRPr lang="it-IT" dirty="0"/>
          </a:p>
          <a:p>
            <a:r>
              <a:rPr lang="es-MX" i="1" dirty="0"/>
              <a:t>No es verdad que Elisa se haya divorciado.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597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855579"/>
            <a:ext cx="7313613" cy="4935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 smtClean="0"/>
              <a:t>Llamaron un taxi y encargaron al chofer que siguiera de cerca a los bomberos. Estos tomaron por Rivera y Olegario dijo: Es casi seguro que mi casa se est</a:t>
            </a:r>
            <a:r>
              <a:rPr lang="es-ES_tradnl" dirty="0" smtClean="0"/>
              <a:t>á quemando. Los amigos guardaron un respetuoso y afable silencio, tanto lo admiraban.</a:t>
            </a:r>
          </a:p>
          <a:p>
            <a:pPr marL="0" indent="0">
              <a:buNone/>
            </a:pPr>
            <a:r>
              <a:rPr lang="es-ES_tradnl" dirty="0" smtClean="0"/>
              <a:t>Los bomberos siguieron por Pereyra y la nerviosidad llegó a su colmo. Cuando doblaron por la calle en que vivía Olegario, los amigos se pusieron tensos de expectativa. Por fin, frente mismo a la llameante casa de Olegario, el carro de bomberos se detuvo y los hombres comenzaron rápida y serenamente los preparativos de rigor. De vez en cuando, desde las ventanas de la planta alta, alguna astilla volaba por el aire.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796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2152316"/>
            <a:ext cx="7313613" cy="2620210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Con toda parsimonia, Olegario baj</a:t>
            </a:r>
            <a:r>
              <a:rPr lang="es-ES_tradnl" dirty="0" smtClean="0"/>
              <a:t>ó del taxi. Se acomodó el nudo de la corbata, y luego, con un aire de humilde vencedor, se aprestó a recibir las felicitaciones y los abrazos de sus buenos amigos.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74826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Oraciones</a:t>
            </a:r>
            <a:r>
              <a:rPr lang="it-IT" dirty="0" smtClean="0"/>
              <a:t> </a:t>
            </a:r>
            <a:r>
              <a:rPr lang="it-IT" dirty="0" err="1" smtClean="0"/>
              <a:t>sustantivas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/>
              <a:t>Son frases que funcionan como sustantivos en la oración compuesta: </a:t>
            </a:r>
            <a:endParaRPr lang="it-IT" dirty="0"/>
          </a:p>
          <a:p>
            <a:pPr marL="0" indent="0">
              <a:buNone/>
            </a:pPr>
            <a:r>
              <a:rPr lang="es-MX" dirty="0"/>
              <a:t> </a:t>
            </a:r>
            <a:endParaRPr lang="it-IT" dirty="0"/>
          </a:p>
          <a:p>
            <a:r>
              <a:rPr lang="es-MX" dirty="0"/>
              <a:t>en el caso de las </a:t>
            </a:r>
            <a:r>
              <a:rPr lang="es-MX" dirty="0" smtClean="0"/>
              <a:t>PERSONALES como  </a:t>
            </a:r>
            <a:r>
              <a:rPr lang="es-MX" dirty="0"/>
              <a:t>objeto o complemento directo: </a:t>
            </a:r>
            <a:endParaRPr lang="it-IT" dirty="0"/>
          </a:p>
          <a:p>
            <a:r>
              <a:rPr lang="es-MX" i="1" dirty="0"/>
              <a:t>Sabemos </a:t>
            </a:r>
            <a:r>
              <a:rPr lang="es-MX" i="1" u="sng" dirty="0"/>
              <a:t>que Pedro ha estado aquí</a:t>
            </a:r>
            <a:r>
              <a:rPr lang="es-MX" dirty="0"/>
              <a:t> (objeto directo)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dirty="0"/>
              <a:t>en el caso de las IMPERSONALES como sujeto: </a:t>
            </a:r>
            <a:endParaRPr lang="it-IT" dirty="0"/>
          </a:p>
          <a:p>
            <a:r>
              <a:rPr lang="es-MX" i="1" dirty="0"/>
              <a:t>Fue estupendo </a:t>
            </a:r>
            <a:r>
              <a:rPr lang="es-MX" i="1" u="sng" dirty="0"/>
              <a:t>que te decidieras a hacerlo</a:t>
            </a:r>
            <a:r>
              <a:rPr lang="es-MX" i="1" dirty="0"/>
              <a:t> </a:t>
            </a:r>
            <a:r>
              <a:rPr lang="es-MX" dirty="0"/>
              <a:t>(sujeto).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462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err="1" smtClean="0"/>
              <a:t>Oraciones</a:t>
            </a:r>
            <a:r>
              <a:rPr lang="it-IT" sz="4000" dirty="0" smtClean="0"/>
              <a:t> </a:t>
            </a:r>
            <a:r>
              <a:rPr lang="it-IT" sz="4000" dirty="0" err="1" smtClean="0"/>
              <a:t>sustantivas</a:t>
            </a:r>
            <a:r>
              <a:rPr lang="it-IT" sz="4000" dirty="0" smtClean="0"/>
              <a:t> </a:t>
            </a:r>
            <a:r>
              <a:rPr lang="it-IT" sz="4000" dirty="0" err="1" smtClean="0"/>
              <a:t>personales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lo</a:t>
            </a:r>
            <a:r>
              <a:rPr lang="fr-FR" dirty="0"/>
              <a:t> que se </a:t>
            </a:r>
            <a:r>
              <a:rPr lang="fr-FR" dirty="0" err="1"/>
              <a:t>refiere</a:t>
            </a:r>
            <a:r>
              <a:rPr lang="fr-FR" dirty="0"/>
              <a:t> a las personales, </a:t>
            </a:r>
            <a:r>
              <a:rPr lang="fr-FR" dirty="0" err="1"/>
              <a:t>tomamos</a:t>
            </a:r>
            <a:r>
              <a:rPr lang="fr-FR" dirty="0"/>
              <a:t> en </a:t>
            </a:r>
            <a:r>
              <a:rPr lang="fr-FR" dirty="0" err="1"/>
              <a:t>consideración</a:t>
            </a:r>
            <a:r>
              <a:rPr lang="fr-FR" dirty="0"/>
              <a:t> la </a:t>
            </a:r>
            <a:r>
              <a:rPr lang="fr-FR" dirty="0" err="1"/>
              <a:t>estructura</a:t>
            </a:r>
            <a:r>
              <a:rPr lang="fr-FR" dirty="0"/>
              <a:t>:</a:t>
            </a:r>
            <a:endParaRPr lang="it-IT" dirty="0"/>
          </a:p>
          <a:p>
            <a:r>
              <a:rPr lang="es-MX" b="1" dirty="0"/>
              <a:t>VERBO PRINCIPAL + </a:t>
            </a:r>
            <a:r>
              <a:rPr lang="es-MX" b="1" i="1" dirty="0"/>
              <a:t>QUE </a:t>
            </a:r>
            <a:r>
              <a:rPr lang="es-MX" b="1" dirty="0"/>
              <a:t>+ VERBO DEPENDIENTE (indicativo o subjuntivo</a:t>
            </a:r>
            <a:r>
              <a:rPr lang="es-MX" b="1" dirty="0" smtClean="0"/>
              <a:t>)</a:t>
            </a:r>
            <a:r>
              <a:rPr lang="es-MX" dirty="0"/>
              <a:t> </a:t>
            </a:r>
            <a:endParaRPr lang="it-IT" dirty="0"/>
          </a:p>
          <a:p>
            <a:r>
              <a:rPr lang="es-MX" dirty="0"/>
              <a:t>Criterio que determina el uso del subjuntivo en estas frases:</a:t>
            </a:r>
            <a:endParaRPr lang="it-IT" dirty="0"/>
          </a:p>
          <a:p>
            <a:r>
              <a:rPr lang="es-MX" b="1" dirty="0"/>
              <a:t>“Cualquier intento, intención o deseo, por parte del hablante, de influir en la acción del sujeto del verbo dependiente presupone el uso del subjuntivo”.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62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err="1" smtClean="0"/>
              <a:t>ejemplos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371600"/>
            <a:ext cx="7313613" cy="4419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70000"/>
              </a:lnSpc>
            </a:pPr>
            <a:r>
              <a:rPr lang="it-IT" sz="8000" i="1" dirty="0" err="1"/>
              <a:t>Veo</a:t>
            </a:r>
            <a:r>
              <a:rPr lang="it-IT" sz="8000" i="1" dirty="0"/>
              <a:t> </a:t>
            </a:r>
            <a:r>
              <a:rPr lang="it-IT" sz="8000" i="1" dirty="0" err="1"/>
              <a:t>que</a:t>
            </a:r>
            <a:r>
              <a:rPr lang="it-IT" sz="8000" i="1" dirty="0"/>
              <a:t> viene </a:t>
            </a:r>
            <a:r>
              <a:rPr lang="it-IT" sz="8000" dirty="0"/>
              <a:t>(</a:t>
            </a:r>
            <a:r>
              <a:rPr lang="it-IT" sz="8000" dirty="0" err="1"/>
              <a:t>constatación</a:t>
            </a:r>
            <a:r>
              <a:rPr lang="it-IT" sz="8000" dirty="0"/>
              <a:t>)		Vedo che arriva.</a:t>
            </a:r>
          </a:p>
          <a:p>
            <a:pPr>
              <a:lnSpc>
                <a:spcPct val="70000"/>
              </a:lnSpc>
            </a:pPr>
            <a:r>
              <a:rPr lang="it-IT" sz="8000" i="1" dirty="0" err="1"/>
              <a:t>Quiero</a:t>
            </a:r>
            <a:r>
              <a:rPr lang="it-IT" sz="8000" i="1" dirty="0"/>
              <a:t> </a:t>
            </a:r>
            <a:r>
              <a:rPr lang="it-IT" sz="8000" i="1" dirty="0" err="1"/>
              <a:t>que</a:t>
            </a:r>
            <a:r>
              <a:rPr lang="it-IT" sz="8000" i="1" dirty="0"/>
              <a:t> venga </a:t>
            </a:r>
            <a:r>
              <a:rPr lang="it-IT" sz="8000" dirty="0"/>
              <a:t>(</a:t>
            </a:r>
            <a:r>
              <a:rPr lang="it-IT" sz="8000" dirty="0" err="1"/>
              <a:t>influencia</a:t>
            </a:r>
            <a:r>
              <a:rPr lang="it-IT" sz="8000" dirty="0"/>
              <a:t>)		Voglio che venga</a:t>
            </a:r>
            <a:r>
              <a:rPr lang="it-IT" sz="8000" dirty="0" smtClean="0"/>
              <a:t>.</a:t>
            </a:r>
          </a:p>
          <a:p>
            <a:pPr>
              <a:lnSpc>
                <a:spcPct val="70000"/>
              </a:lnSpc>
            </a:pPr>
            <a:endParaRPr lang="it-IT" sz="8000" dirty="0"/>
          </a:p>
          <a:p>
            <a:pPr>
              <a:lnSpc>
                <a:spcPct val="70000"/>
              </a:lnSpc>
            </a:pPr>
            <a:r>
              <a:rPr lang="it-IT" sz="8000" i="1" dirty="0"/>
              <a:t>Creo </a:t>
            </a:r>
            <a:r>
              <a:rPr lang="it-IT" sz="8000" i="1" dirty="0" err="1"/>
              <a:t>que</a:t>
            </a:r>
            <a:r>
              <a:rPr lang="it-IT" sz="8000" i="1" dirty="0"/>
              <a:t> viene.			</a:t>
            </a:r>
            <a:r>
              <a:rPr lang="it-IT" sz="8000" dirty="0" smtClean="0"/>
              <a:t>Credo </a:t>
            </a:r>
            <a:r>
              <a:rPr lang="it-IT" sz="8000" dirty="0"/>
              <a:t>che arrivi.</a:t>
            </a:r>
          </a:p>
          <a:p>
            <a:pPr>
              <a:lnSpc>
                <a:spcPct val="70000"/>
              </a:lnSpc>
            </a:pPr>
            <a:r>
              <a:rPr lang="fr-FR" sz="8000" i="1" dirty="0"/>
              <a:t>Le </a:t>
            </a:r>
            <a:r>
              <a:rPr lang="fr-FR" sz="8000" i="1" dirty="0" err="1"/>
              <a:t>aconsejo</a:t>
            </a:r>
            <a:r>
              <a:rPr lang="fr-FR" sz="8000" i="1" dirty="0"/>
              <a:t> que </a:t>
            </a:r>
            <a:r>
              <a:rPr lang="fr-FR" sz="8000" i="1" dirty="0" err="1"/>
              <a:t>venga</a:t>
            </a:r>
            <a:r>
              <a:rPr lang="fr-FR" sz="8000" i="1" dirty="0"/>
              <a:t>.			</a:t>
            </a:r>
            <a:r>
              <a:rPr lang="it-IT" sz="8000" dirty="0"/>
              <a:t>Gli consiglio di venire</a:t>
            </a:r>
            <a:r>
              <a:rPr lang="it-IT" sz="8000" dirty="0" smtClean="0"/>
              <a:t>.</a:t>
            </a:r>
          </a:p>
          <a:p>
            <a:pPr>
              <a:lnSpc>
                <a:spcPct val="70000"/>
              </a:lnSpc>
            </a:pPr>
            <a:endParaRPr lang="it-IT" sz="8000" dirty="0"/>
          </a:p>
          <a:p>
            <a:pPr>
              <a:lnSpc>
                <a:spcPct val="70000"/>
              </a:lnSpc>
            </a:pPr>
            <a:r>
              <a:rPr lang="fr-FR" sz="8000" i="1" dirty="0" err="1"/>
              <a:t>Sé</a:t>
            </a:r>
            <a:r>
              <a:rPr lang="fr-FR" sz="8000" i="1" dirty="0"/>
              <a:t> que te </a:t>
            </a:r>
            <a:r>
              <a:rPr lang="fr-FR" sz="8000" i="1" dirty="0" err="1"/>
              <a:t>ayuda</a:t>
            </a:r>
            <a:r>
              <a:rPr lang="fr-FR" sz="8000" i="1" dirty="0"/>
              <a:t>.			</a:t>
            </a:r>
            <a:r>
              <a:rPr lang="it-IT" sz="8000" dirty="0" smtClean="0"/>
              <a:t>So </a:t>
            </a:r>
            <a:r>
              <a:rPr lang="it-IT" sz="8000" dirty="0"/>
              <a:t>che ti aiuta.</a:t>
            </a:r>
          </a:p>
          <a:p>
            <a:pPr>
              <a:lnSpc>
                <a:spcPct val="70000"/>
              </a:lnSpc>
            </a:pPr>
            <a:r>
              <a:rPr lang="fr-FR" sz="8000" i="1" dirty="0"/>
              <a:t>Te </a:t>
            </a:r>
            <a:r>
              <a:rPr lang="fr-FR" sz="8000" i="1" dirty="0" err="1"/>
              <a:t>ruego</a:t>
            </a:r>
            <a:r>
              <a:rPr lang="fr-FR" sz="8000" i="1" dirty="0"/>
              <a:t> que me </a:t>
            </a:r>
            <a:r>
              <a:rPr lang="fr-FR" sz="8000" i="1" dirty="0" err="1"/>
              <a:t>ayudes</a:t>
            </a:r>
            <a:r>
              <a:rPr lang="fr-FR" sz="8000" i="1" dirty="0"/>
              <a:t>.			</a:t>
            </a:r>
            <a:r>
              <a:rPr lang="it-IT" sz="8000" dirty="0"/>
              <a:t>Ti prego di aiutarmi</a:t>
            </a:r>
            <a:r>
              <a:rPr lang="it-IT" sz="8000" dirty="0" smtClean="0"/>
              <a:t>.</a:t>
            </a:r>
          </a:p>
          <a:p>
            <a:pPr>
              <a:lnSpc>
                <a:spcPct val="70000"/>
              </a:lnSpc>
            </a:pPr>
            <a:endParaRPr lang="it-IT" sz="8000" dirty="0"/>
          </a:p>
          <a:p>
            <a:pPr>
              <a:lnSpc>
                <a:spcPct val="70000"/>
              </a:lnSpc>
            </a:pPr>
            <a:r>
              <a:rPr lang="fr-FR" sz="8000" i="1" dirty="0" err="1"/>
              <a:t>Dice</a:t>
            </a:r>
            <a:r>
              <a:rPr lang="fr-FR" sz="8000" i="1" dirty="0"/>
              <a:t> que </a:t>
            </a:r>
            <a:r>
              <a:rPr lang="fr-FR" sz="8000" i="1" dirty="0" err="1" smtClean="0"/>
              <a:t>comes</a:t>
            </a:r>
            <a:r>
              <a:rPr lang="fr-FR" sz="8000" i="1" dirty="0" smtClean="0"/>
              <a:t>.			</a:t>
            </a:r>
            <a:r>
              <a:rPr lang="fr-FR" sz="8000" dirty="0" err="1" smtClean="0"/>
              <a:t>Dice</a:t>
            </a:r>
            <a:r>
              <a:rPr lang="fr-FR" sz="8000" dirty="0" smtClean="0"/>
              <a:t> </a:t>
            </a:r>
            <a:r>
              <a:rPr lang="fr-FR" sz="8000" dirty="0" err="1" smtClean="0"/>
              <a:t>che</a:t>
            </a:r>
            <a:r>
              <a:rPr lang="fr-FR" sz="8000" dirty="0" smtClean="0"/>
              <a:t> </a:t>
            </a:r>
            <a:r>
              <a:rPr lang="fr-FR" sz="8000" dirty="0" err="1" smtClean="0"/>
              <a:t>mangi</a:t>
            </a:r>
            <a:r>
              <a:rPr lang="fr-FR" sz="8000" dirty="0" smtClean="0"/>
              <a:t>.</a:t>
            </a:r>
            <a:endParaRPr lang="fr-FR" sz="8000" dirty="0"/>
          </a:p>
          <a:p>
            <a:pPr>
              <a:lnSpc>
                <a:spcPct val="70000"/>
              </a:lnSpc>
            </a:pPr>
            <a:r>
              <a:rPr lang="fr-FR" sz="8000" i="1" dirty="0" err="1" smtClean="0"/>
              <a:t>Dice</a:t>
            </a:r>
            <a:r>
              <a:rPr lang="fr-FR" sz="8000" i="1" dirty="0" smtClean="0"/>
              <a:t> </a:t>
            </a:r>
            <a:r>
              <a:rPr lang="fr-FR" sz="8000" i="1" dirty="0"/>
              <a:t>que comas.	</a:t>
            </a: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sz="8000" dirty="0" err="1" smtClean="0"/>
              <a:t>Dice</a:t>
            </a:r>
            <a:r>
              <a:rPr lang="fr-FR" sz="8000" dirty="0" smtClean="0"/>
              <a:t> di </a:t>
            </a:r>
            <a:r>
              <a:rPr lang="fr-FR" sz="8000" dirty="0" err="1" smtClean="0"/>
              <a:t>mangiare</a:t>
            </a:r>
            <a:endParaRPr lang="it-IT" sz="8000" dirty="0"/>
          </a:p>
        </p:txBody>
      </p:sp>
    </p:spTree>
    <p:extLst>
      <p:ext uri="{BB962C8B-B14F-4D97-AF65-F5344CB8AC3E}">
        <p14:creationId xmlns:p14="http://schemas.microsoft.com/office/powerpoint/2010/main" val="70892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 el significado del verbo principal en el </a:t>
            </a:r>
            <a:r>
              <a:rPr lang="es-MX" u="sng" dirty="0"/>
              <a:t>contexto</a:t>
            </a:r>
            <a:r>
              <a:rPr lang="es-MX" dirty="0"/>
              <a:t> que determina el uso o no del subjuntivo. Por lo que se refiere al uso del subjuntivo o del indicativo en este tipo de oraciones podemos distinguir entre diferentes tipos de verbos:</a:t>
            </a:r>
            <a:endParaRPr lang="it-IT" dirty="0"/>
          </a:p>
          <a:p>
            <a:r>
              <a:rPr lang="es-MX" dirty="0"/>
              <a:t> </a:t>
            </a:r>
            <a:r>
              <a:rPr lang="es-MX" dirty="0" smtClean="0"/>
              <a:t>Verbos de voluntad</a:t>
            </a:r>
            <a:endParaRPr lang="it-IT" dirty="0"/>
          </a:p>
          <a:p>
            <a:r>
              <a:rPr lang="it-IT" dirty="0" err="1" smtClean="0"/>
              <a:t>Verbos</a:t>
            </a:r>
            <a:r>
              <a:rPr lang="it-IT" dirty="0" smtClean="0"/>
              <a:t> de </a:t>
            </a:r>
            <a:r>
              <a:rPr lang="it-IT" dirty="0" err="1" smtClean="0"/>
              <a:t>sentimiento</a:t>
            </a:r>
            <a:endParaRPr lang="it-IT" dirty="0" smtClean="0"/>
          </a:p>
          <a:p>
            <a:r>
              <a:rPr lang="it-IT" dirty="0" err="1" smtClean="0"/>
              <a:t>Verbos</a:t>
            </a:r>
            <a:r>
              <a:rPr lang="it-IT" dirty="0" smtClean="0"/>
              <a:t> de </a:t>
            </a:r>
            <a:r>
              <a:rPr lang="it-IT" dirty="0" err="1" smtClean="0"/>
              <a:t>constataci</a:t>
            </a:r>
            <a:r>
              <a:rPr lang="it-IT" dirty="0" err="1" smtClean="0"/>
              <a:t>ón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090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Verbos</a:t>
            </a:r>
            <a:r>
              <a:rPr lang="it-IT" dirty="0" smtClean="0"/>
              <a:t> de </a:t>
            </a:r>
            <a:r>
              <a:rPr lang="it-IT" dirty="0" err="1" smtClean="0"/>
              <a:t>voluntad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35138"/>
            <a:ext cx="7313613" cy="442770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MX" sz="4200" b="1" dirty="0"/>
              <a:t>Verbos de voluntad</a:t>
            </a:r>
            <a:r>
              <a:rPr lang="es-MX" sz="4200" dirty="0"/>
              <a:t> (o de necesidad subjetiva) (</a:t>
            </a:r>
            <a:r>
              <a:rPr lang="es-MX" sz="4200" i="1" dirty="0"/>
              <a:t>subjuntivo optativo</a:t>
            </a:r>
            <a:r>
              <a:rPr lang="es-MX" sz="4200" dirty="0"/>
              <a:t>) </a:t>
            </a:r>
            <a:r>
              <a:rPr lang="es-MX" sz="4200" u="sng" dirty="0"/>
              <a:t>deseo, mandato, ruego, consejo, permiso, obligación, encargo, y sus contrarios, prohibición, contrariedad</a:t>
            </a:r>
            <a:r>
              <a:rPr lang="es-MX" sz="4200" dirty="0"/>
              <a:t> etc..(</a:t>
            </a:r>
            <a:r>
              <a:rPr lang="es-MX" sz="4200" i="1" dirty="0"/>
              <a:t>querer, decidir, tratar de, aconsejar, decir, esperar, mandar, pedir, rogar, suplicar, recomendar, impedir, ordenar, desear, solicitar, permitir, tolerar, autorizar, dejar, obligar, forzar, presionar, necesitar, convenir, hacer falta…</a:t>
            </a:r>
            <a:r>
              <a:rPr lang="es-MX" sz="4200" dirty="0"/>
              <a:t>). </a:t>
            </a:r>
            <a:r>
              <a:rPr lang="es-MX" sz="4200" dirty="0" smtClean="0"/>
              <a:t>Expresan </a:t>
            </a:r>
            <a:r>
              <a:rPr lang="es-MX" sz="4200" dirty="0"/>
              <a:t>todos un acto de voluntad mediante el cual el hablante trata de </a:t>
            </a:r>
            <a:r>
              <a:rPr lang="es-MX" sz="4200" u="sng" dirty="0"/>
              <a:t>influir en el sujeto</a:t>
            </a:r>
            <a:r>
              <a:rPr lang="es-MX" sz="4200" dirty="0"/>
              <a:t> del verbo dependiente y por lo tanto se construyen con </a:t>
            </a:r>
            <a:r>
              <a:rPr lang="es-MX" sz="4200" b="1" dirty="0"/>
              <a:t>subjuntivo</a:t>
            </a:r>
            <a:r>
              <a:rPr lang="es-MX" sz="4200" dirty="0" smtClean="0"/>
              <a:t>.</a:t>
            </a:r>
            <a:endParaRPr lang="it-IT" sz="4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4400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88</TotalTime>
  <Words>1458</Words>
  <Application>Microsoft Macintosh PowerPoint</Application>
  <PresentationFormat>Presentazione su schermo (4:3)</PresentationFormat>
  <Paragraphs>133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Calamaio</vt:lpstr>
      <vt:lpstr>Los bomberos, Mario Benedetti</vt:lpstr>
      <vt:lpstr>Presentazione di PowerPoint</vt:lpstr>
      <vt:lpstr>Presentazione di PowerPoint</vt:lpstr>
      <vt:lpstr>Presentazione di PowerPoint</vt:lpstr>
      <vt:lpstr>Oraciones sustantivas</vt:lpstr>
      <vt:lpstr>Oraciones sustantivas personales</vt:lpstr>
      <vt:lpstr>ejemplos</vt:lpstr>
      <vt:lpstr>Presentazione di PowerPoint</vt:lpstr>
      <vt:lpstr>Verbos de voluntad</vt:lpstr>
      <vt:lpstr>ejemplos</vt:lpstr>
      <vt:lpstr>Verbos de sentimiento</vt:lpstr>
      <vt:lpstr>ejemplos</vt:lpstr>
      <vt:lpstr>Verbos de constatación</vt:lpstr>
      <vt:lpstr>Presentazione di PowerPoint</vt:lpstr>
      <vt:lpstr>Presentazione di PowerPoint</vt:lpstr>
      <vt:lpstr>Presentazione di PowerPoint</vt:lpstr>
      <vt:lpstr>Presentazione di PowerPoint</vt:lpstr>
      <vt:lpstr>Oraciones sustantivas impersonales</vt:lpstr>
      <vt:lpstr>Presentazione di PowerPoint</vt:lpstr>
      <vt:lpstr>ejemplos</vt:lpstr>
      <vt:lpstr>Presentazione di PowerPoint</vt:lpstr>
      <vt:lpstr>ejemplos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bomberos, Mario Benedetti</dc:title>
  <dc:creator>Betina</dc:creator>
  <cp:lastModifiedBy>Betina</cp:lastModifiedBy>
  <cp:revision>6</cp:revision>
  <dcterms:created xsi:type="dcterms:W3CDTF">2017-05-04T08:34:27Z</dcterms:created>
  <dcterms:modified xsi:type="dcterms:W3CDTF">2017-05-04T10:03:12Z</dcterms:modified>
</cp:coreProperties>
</file>