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filigran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filigra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Oraciones</a:t>
            </a:r>
            <a:r>
              <a:rPr lang="it-IT" dirty="0" smtClean="0"/>
              <a:t> </a:t>
            </a:r>
            <a:r>
              <a:rPr lang="it-IT" dirty="0" err="1" smtClean="0"/>
              <a:t>adjetivas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o de relativo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472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Desempeñan dentro de la oración compuesta la función que el adjetivo (calificativo e determinativo) ejerce en la oración simple. Importantísimo en estas oraciones es la función que cumple el </a:t>
            </a:r>
            <a:r>
              <a:rPr lang="es-MX" u="sng" dirty="0"/>
              <a:t>contexto</a:t>
            </a:r>
            <a:r>
              <a:rPr lang="es-MX" dirty="0"/>
              <a:t> para saber qué modo </a:t>
            </a:r>
            <a:r>
              <a:rPr lang="es-MX" dirty="0" smtClean="0"/>
              <a:t>emplear</a:t>
            </a:r>
            <a:r>
              <a:rPr lang="it-IT" dirty="0" smtClean="0"/>
              <a:t>.</a:t>
            </a:r>
          </a:p>
          <a:p>
            <a:r>
              <a:rPr lang="es-MX" i="1" dirty="0"/>
              <a:t>El individuo que come mucho: el individuo </a:t>
            </a:r>
            <a:r>
              <a:rPr lang="es-MX" i="1" dirty="0" smtClean="0"/>
              <a:t>comilón</a:t>
            </a:r>
            <a:endParaRPr lang="it-IT" dirty="0"/>
          </a:p>
          <a:p>
            <a:pPr marL="0" indent="0">
              <a:buNone/>
            </a:pP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1</a:t>
            </a:r>
            <a:r>
              <a:rPr lang="es-MX" b="1" dirty="0"/>
              <a:t>) sustantivo o pronombre+que (o pronombre relativo)+verbo (ind. o subj)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24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dirty="0"/>
              <a:t>El criterio que determina el uso del subjuntivo es el de </a:t>
            </a:r>
            <a:r>
              <a:rPr lang="es-MX" sz="2400" u="sng" dirty="0"/>
              <a:t>experiencia-no experiencia</a:t>
            </a:r>
            <a:r>
              <a:rPr lang="es-MX" sz="2400" dirty="0"/>
              <a:t> referida al antecendente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i="1" dirty="0"/>
              <a:t>Conozco un lugar que es tranquilo. </a:t>
            </a:r>
            <a:endParaRPr lang="it-IT" dirty="0"/>
          </a:p>
          <a:p>
            <a:r>
              <a:rPr lang="es-MX" i="1" dirty="0"/>
              <a:t>Busco un lugar que sea tranquilo</a:t>
            </a:r>
            <a:r>
              <a:rPr lang="es-MX" i="1" dirty="0" smtClean="0"/>
              <a:t>.</a:t>
            </a:r>
            <a:r>
              <a:rPr lang="es-MX" i="1" dirty="0"/>
              <a:t> </a:t>
            </a:r>
            <a:endParaRPr lang="it-IT" dirty="0"/>
          </a:p>
          <a:p>
            <a:r>
              <a:rPr lang="es-MX" i="1" dirty="0"/>
              <a:t>Puedes coger el libro que te interese. </a:t>
            </a:r>
            <a:endParaRPr lang="it-IT" dirty="0"/>
          </a:p>
          <a:p>
            <a:r>
              <a:rPr lang="es-MX" i="1" dirty="0"/>
              <a:t>Juega con la pelota que le han regalado.</a:t>
            </a:r>
            <a:endParaRPr lang="it-IT" dirty="0"/>
          </a:p>
          <a:p>
            <a:r>
              <a:rPr lang="es-MX" i="1" dirty="0"/>
              <a:t>Jugará con la pelota que le compren</a:t>
            </a:r>
            <a:r>
              <a:rPr lang="es-MX" i="1" dirty="0" smtClean="0"/>
              <a:t>.</a:t>
            </a:r>
            <a:endParaRPr lang="it-IT" dirty="0"/>
          </a:p>
          <a:p>
            <a:r>
              <a:rPr lang="es-MX" i="1" dirty="0"/>
              <a:t>La casa que tiene en el campo es grande.</a:t>
            </a:r>
            <a:endParaRPr lang="it-IT" dirty="0"/>
          </a:p>
          <a:p>
            <a:r>
              <a:rPr lang="es-MX" i="1" dirty="0"/>
              <a:t>La casa que compre en el campo </a:t>
            </a:r>
            <a:r>
              <a:rPr lang="es-MX" i="1" dirty="0" smtClean="0"/>
              <a:t>será grande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339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60947"/>
            <a:ext cx="7313613" cy="1590842"/>
          </a:xfrm>
        </p:spPr>
        <p:txBody>
          <a:bodyPr/>
          <a:lstStyle/>
          <a:p>
            <a:r>
              <a:rPr lang="es-MX" sz="2400" dirty="0"/>
              <a:t>Para aclarar mayormente, se puede reformular la oposición experiencia-no experiencia, como la de </a:t>
            </a:r>
            <a:r>
              <a:rPr lang="es-MX" sz="2400" u="sng" dirty="0"/>
              <a:t>antecedente específico y antecedente no específico.</a:t>
            </a:r>
            <a:r>
              <a:rPr lang="es-MX" sz="2400" dirty="0"/>
              <a:t> </a:t>
            </a: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2085474"/>
            <a:ext cx="7882021" cy="41575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Cuando </a:t>
            </a:r>
            <a:r>
              <a:rPr lang="es-MX" dirty="0"/>
              <a:t>el antecedente es conocido se emplea el </a:t>
            </a:r>
            <a:r>
              <a:rPr lang="es-MX" b="1" dirty="0"/>
              <a:t>indicativo</a:t>
            </a:r>
            <a:r>
              <a:rPr lang="es-MX" dirty="0"/>
              <a:t>.</a:t>
            </a:r>
            <a:endParaRPr lang="it-IT" dirty="0"/>
          </a:p>
          <a:p>
            <a:pPr marL="0" indent="0">
              <a:buNone/>
            </a:pPr>
            <a:r>
              <a:rPr lang="es-MX" dirty="0"/>
              <a:t>Cuando el antecedente es desconocido se emplea el </a:t>
            </a:r>
            <a:r>
              <a:rPr lang="es-MX" b="1" dirty="0"/>
              <a:t>subjuntivo</a:t>
            </a:r>
            <a:r>
              <a:rPr lang="es-MX" dirty="0" smtClean="0"/>
              <a:t>.</a:t>
            </a:r>
            <a:endParaRPr lang="it-IT" dirty="0"/>
          </a:p>
          <a:p>
            <a:endParaRPr lang="it-IT" dirty="0"/>
          </a:p>
          <a:p>
            <a:r>
              <a:rPr lang="es-MX" i="1" dirty="0"/>
              <a:t>Organizaremos un comité que le recibirá con todos los honores.</a:t>
            </a:r>
            <a:endParaRPr lang="it-IT" dirty="0"/>
          </a:p>
          <a:p>
            <a:r>
              <a:rPr lang="es-MX" i="1" dirty="0"/>
              <a:t>Organizaremos un comité que lo reciba con todos los </a:t>
            </a:r>
            <a:r>
              <a:rPr lang="es-MX" i="1" dirty="0" smtClean="0"/>
              <a:t>honores</a:t>
            </a:r>
            <a:endParaRPr lang="it-IT" dirty="0"/>
          </a:p>
          <a:p>
            <a:r>
              <a:rPr lang="es-MX" i="1" dirty="0"/>
              <a:t>Me refiero a los españoles  que no han salido de España.</a:t>
            </a:r>
            <a:endParaRPr lang="it-IT" dirty="0"/>
          </a:p>
          <a:p>
            <a:r>
              <a:rPr lang="es-MX" i="1" dirty="0"/>
              <a:t>Me refiero a los españoles que no hayan salido de España.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466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949158"/>
            <a:ext cx="7313613" cy="4842042"/>
          </a:xfrm>
        </p:spPr>
        <p:txBody>
          <a:bodyPr>
            <a:normAutofit/>
          </a:bodyPr>
          <a:lstStyle/>
          <a:p>
            <a:r>
              <a:rPr lang="es-MX" dirty="0"/>
              <a:t>La no existencia del antecedente constituye el caso más radical de no experiencia, por lo tanto, cuando el antecedente va, explícita o implícitamente, negado, la oración subordinada exige el subjuntivo, como en ITALIANO</a:t>
            </a:r>
            <a:r>
              <a:rPr lang="es-MX" dirty="0" smtClean="0"/>
              <a:t>:</a:t>
            </a:r>
            <a:endParaRPr lang="it-IT" dirty="0"/>
          </a:p>
          <a:p>
            <a:r>
              <a:rPr lang="es-MX" i="1" dirty="0"/>
              <a:t>No he visto jamás un hombre que hable tanto.</a:t>
            </a:r>
            <a:endParaRPr lang="it-IT" dirty="0"/>
          </a:p>
          <a:p>
            <a:r>
              <a:rPr lang="es-MX" i="1" dirty="0"/>
              <a:t>Cuando uno está triste, no hay nada que consuele como la música.</a:t>
            </a:r>
            <a:endParaRPr lang="it-IT" dirty="0"/>
          </a:p>
          <a:p>
            <a:r>
              <a:rPr lang="es-MX" i="1" dirty="0"/>
              <a:t>No dice ninguna palabra que no tenga doble sentido.</a:t>
            </a:r>
            <a:endParaRPr lang="it-IT" dirty="0"/>
          </a:p>
          <a:p>
            <a:r>
              <a:rPr lang="es-MX" i="1" dirty="0"/>
              <a:t>No tengo ningún amigo que sea extranjero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464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002632"/>
            <a:ext cx="7313613" cy="4788568"/>
          </a:xfrm>
        </p:spPr>
        <p:txBody>
          <a:bodyPr/>
          <a:lstStyle/>
          <a:p>
            <a:r>
              <a:rPr lang="es-MX" dirty="0"/>
              <a:t>Oraciones del relativo en forma negativa: hay que distinguir entre negación del verbo principal y negación del antecedente: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i="1" dirty="0"/>
              <a:t>No he visto jamás un hombre que hable tanto </a:t>
            </a:r>
            <a:r>
              <a:rPr lang="es-MX" dirty="0"/>
              <a:t>(el hombre no existe)</a:t>
            </a:r>
            <a:r>
              <a:rPr lang="es-MX" i="1" dirty="0"/>
              <a:t>.</a:t>
            </a:r>
            <a:endParaRPr lang="it-IT" dirty="0"/>
          </a:p>
          <a:p>
            <a:r>
              <a:rPr lang="es-MX" i="1" dirty="0"/>
              <a:t>No he visto jamás al hombre que habla tanto </a:t>
            </a:r>
            <a:r>
              <a:rPr lang="es-MX" dirty="0"/>
              <a:t>(nos referimos a un hombre específico)</a:t>
            </a:r>
            <a:r>
              <a:rPr lang="es-MX" i="1" dirty="0"/>
              <a:t>.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2470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lamaio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Calamaio.thmx</Template>
  <TotalTime>8</TotalTime>
  <Words>326</Words>
  <Application>Microsoft Macintosh PowerPoint</Application>
  <PresentationFormat>Presentazione su schermo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Calamaio</vt:lpstr>
      <vt:lpstr>Oraciones adjetivas o de relativo</vt:lpstr>
      <vt:lpstr>Presentazione di PowerPoint</vt:lpstr>
      <vt:lpstr>El criterio que determina el uso del subjuntivo es el de experiencia-no experiencia referida al antecendente </vt:lpstr>
      <vt:lpstr>Para aclarar mayormente, se puede reformular la oposición experiencia-no experiencia, como la de antecedente específico y antecedente no específico.  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Oraciones adjetivas o de relativo</dc:title>
  <dc:creator>Betina</dc:creator>
  <cp:lastModifiedBy>Betina</cp:lastModifiedBy>
  <cp:revision>1</cp:revision>
  <dcterms:created xsi:type="dcterms:W3CDTF">2017-05-18T07:52:43Z</dcterms:created>
  <dcterms:modified xsi:type="dcterms:W3CDTF">2017-05-18T08:01:42Z</dcterms:modified>
</cp:coreProperties>
</file>