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95" d="100"/>
          <a:sy n="95" d="100"/>
        </p:scale>
        <p:origin x="-80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3124200"/>
            <a:ext cx="6477000" cy="1914144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0" y="5056632"/>
            <a:ext cx="6477000" cy="1174088"/>
          </a:xfrm>
        </p:spPr>
        <p:txBody>
          <a:bodyPr vert="horz" lIns="91440" tIns="0" rIns="45720" bIns="0" rtlCol="0">
            <a:normAutofit/>
          </a:bodyPr>
          <a:lstStyle>
            <a:lvl1pPr marL="0" indent="0" algn="l" defTabSz="914400" rtl="0" eaLnBrk="1" latinLnBrk="0" hangingPunct="1">
              <a:lnSpc>
                <a:spcPts val="2600"/>
              </a:lnSpc>
              <a:spcBef>
                <a:spcPts val="0"/>
              </a:spcBef>
              <a:buSzPct val="90000"/>
              <a:buFontTx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00216"/>
            <a:ext cx="19842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2DF66AD8-BC4A-4004-9882-414398D930CA}" type="datetimeFigureOut">
              <a:rPr lang="en-US" smtClean="0"/>
              <a:t>15/05/17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352" y="6300216"/>
            <a:ext cx="38130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300216"/>
            <a:ext cx="685800" cy="274320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15/05/17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tabLst/>
              <a:defRPr sz="1800"/>
            </a:lvl6pPr>
            <a:lvl7pPr marL="2290763" indent="-344488">
              <a:tabLst/>
              <a:defRPr sz="1800"/>
            </a:lvl7pPr>
            <a:lvl8pPr marL="2290763" indent="-344488">
              <a:tabLst/>
              <a:defRPr sz="1800"/>
            </a:lvl8pPr>
            <a:lvl9pPr marL="2290763" indent="-344488">
              <a:tabLst/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15/05/17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15/05/17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15/05/17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690048"/>
            <a:ext cx="356393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7250" y="368490"/>
            <a:ext cx="3566160" cy="5627498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 marL="2290763" indent="-344488">
              <a:defRPr sz="2000"/>
            </a:lvl7pPr>
            <a:lvl8pPr marL="2290763" indent="-344488">
              <a:defRPr sz="2000"/>
            </a:lvl8pPr>
            <a:lvl9pPr marL="2290763" indent="-344488"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398" y="2866030"/>
            <a:ext cx="3563938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15/05/17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7546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7544" y="2699982"/>
            <a:ext cx="3566160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15/05/17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  <p:grpSp>
        <p:nvGrpSpPr>
          <p:cNvPr id="3" name="Group 7"/>
          <p:cNvGrpSpPr/>
          <p:nvPr/>
        </p:nvGrpSpPr>
        <p:grpSpPr>
          <a:xfrm rot="21421631">
            <a:off x="629028" y="505650"/>
            <a:ext cx="3850925" cy="5516274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4"/>
          </p:nvPr>
        </p:nvSpPr>
        <p:spPr>
          <a:xfrm rot="21421631">
            <a:off x="808793" y="667560"/>
            <a:ext cx="3468664" cy="512472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Immagini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3"/>
          <p:cNvGrpSpPr/>
          <p:nvPr/>
        </p:nvGrpSpPr>
        <p:grpSpPr>
          <a:xfrm rot="21214351">
            <a:off x="313409" y="3520798"/>
            <a:ext cx="4088024" cy="302602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6"/>
          </p:nvPr>
        </p:nvSpPr>
        <p:spPr>
          <a:xfrm rot="21214351">
            <a:off x="491057" y="3682579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232774">
            <a:off x="169481" y="241256"/>
            <a:ext cx="4088024" cy="3026020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347129" y="403037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3434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3432" y="2699982"/>
            <a:ext cx="3566160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15/05/17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sopra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32774">
            <a:off x="2059282" y="379100"/>
            <a:ext cx="5031327" cy="3443312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8736"/>
            <a:ext cx="7315200" cy="98797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15/05/17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2248157" y="564564"/>
            <a:ext cx="4653577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Immagini sopra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grpSp>
        <p:nvGrpSpPr>
          <p:cNvPr id="3" name="Group 13"/>
          <p:cNvGrpSpPr/>
          <p:nvPr/>
        </p:nvGrpSpPr>
        <p:grpSpPr>
          <a:xfrm rot="21420000">
            <a:off x="113687" y="116368"/>
            <a:ext cx="3969060" cy="370536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7"/>
          </p:nvPr>
        </p:nvSpPr>
        <p:spPr>
          <a:xfrm rot="21420000">
            <a:off x="299151" y="304998"/>
            <a:ext cx="3598455" cy="3334235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360000">
            <a:off x="4165479" y="323141"/>
            <a:ext cx="4792693" cy="3443312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6"/>
          </p:nvPr>
        </p:nvSpPr>
        <p:spPr>
          <a:xfrm rot="360000">
            <a:off x="4336486" y="507668"/>
            <a:ext cx="4432860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6106"/>
            <a:ext cx="7315200" cy="99060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15/05/17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15/05/17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15/05/17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51682" y="450851"/>
            <a:ext cx="846083" cy="5357812"/>
          </a:xfrm>
        </p:spPr>
        <p:txBody>
          <a:bodyPr vert="eaVert" anchor="t" anchorCtr="0"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450851"/>
            <a:ext cx="5943600" cy="535781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15/05/17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a titolo con filigran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122215" y="3200400"/>
            <a:ext cx="8021782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0813" y="3833095"/>
            <a:ext cx="4724400" cy="1209964"/>
          </a:xfrm>
        </p:spPr>
        <p:txBody>
          <a:bodyPr lIns="45720" tIns="0" rIns="45720" bIns="0" anchor="b" anchorCtr="0">
            <a:noAutofit/>
          </a:bodyPr>
          <a:lstStyle>
            <a:lvl1pPr algn="l">
              <a:lnSpc>
                <a:spcPts val="5000"/>
              </a:lnSpc>
              <a:defRPr sz="4600"/>
            </a:lvl1pPr>
          </a:lstStyle>
          <a:p>
            <a:r>
              <a:rPr lang="it-IT" smtClean="0"/>
              <a:t>Fare clic per modificare stile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0813" y="5056909"/>
            <a:ext cx="4724400" cy="1156586"/>
          </a:xfrm>
        </p:spPr>
        <p:txBody>
          <a:bodyPr lIns="91440" tIns="0" rIns="45720" bIns="0">
            <a:normAutofit/>
          </a:bodyPr>
          <a:lstStyle>
            <a:lvl1pPr marL="0" indent="0" algn="l">
              <a:lnSpc>
                <a:spcPts val="2600"/>
              </a:lnSpc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98744"/>
            <a:ext cx="1981200" cy="273050"/>
          </a:xfrm>
        </p:spPr>
        <p:txBody>
          <a:bodyPr/>
          <a:lstStyle>
            <a:lvl1pPr algn="l">
              <a:defRPr sz="1100">
                <a:latin typeface="Rockwell" pitchFamily="18" charset="0"/>
              </a:defRPr>
            </a:lvl1pPr>
          </a:lstStyle>
          <a:p>
            <a:fld id="{2DF66AD8-BC4A-4004-9882-414398D930CA}" type="datetimeFigureOut">
              <a:rPr lang="en-US" smtClean="0"/>
              <a:t>15/05/17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400" y="6298744"/>
            <a:ext cx="3810000" cy="27305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4856" y="6312392"/>
            <a:ext cx="685800" cy="265089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94560"/>
            <a:ext cx="7772400" cy="1362075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b="1" kern="1200" cap="none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57016"/>
            <a:ext cx="7772400" cy="987552"/>
          </a:xfrm>
        </p:spPr>
        <p:txBody>
          <a:bodyPr vert="horz" lIns="91440" tIns="0" rIns="45720" bIns="0" rtlCol="0"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SzPct val="90000"/>
              <a:buFontTx/>
              <a:buNone/>
            </a:pPr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15/05/17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zione con filigran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712693" y="1689847"/>
            <a:ext cx="8431303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196353"/>
            <a:ext cx="5334000" cy="1362075"/>
          </a:xfrm>
        </p:spPr>
        <p:txBody>
          <a:bodyPr lIns="45720" tIns="0" rIns="45720" bIns="0" anchor="b" anchorCtr="0"/>
          <a:lstStyle>
            <a:lvl1pPr algn="l">
              <a:lnSpc>
                <a:spcPts val="5000"/>
              </a:lnSpc>
              <a:defRPr sz="4600" b="1" cap="none" baseline="0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60618"/>
            <a:ext cx="5334000" cy="983087"/>
          </a:xfrm>
        </p:spPr>
        <p:txBody>
          <a:bodyPr tIns="0" rIns="45720" bIns="0" anchor="t" anchorCtr="0"/>
          <a:lstStyle>
            <a:lvl1pPr marL="0" indent="0"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15/05/17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zione con immagine">
    <p:bg>
      <p:bgPr>
        <a:blipFill dpi="0" rotWithShape="1">
          <a:blip r:embed="rId2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52775" y="4069804"/>
            <a:ext cx="553878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600" b="1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1240000">
            <a:off x="654352" y="445180"/>
            <a:ext cx="5416247" cy="3630168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1240000">
            <a:off x="857677" y="632632"/>
            <a:ext cx="5009597" cy="325526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58117" y="5230906"/>
            <a:ext cx="5532958" cy="865093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15/05/17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15/05/17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326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7367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290763" indent="-344488"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30247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6514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290763" indent="-344488"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15/05/17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  <p:pic>
        <p:nvPicPr>
          <p:cNvPr id="11" name="Picture 10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3" name="Picture 12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  <p:pic>
        <p:nvPicPr>
          <p:cNvPr id="12" name="Picture 11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4" name="Picture 13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uto, sopra e sot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15/05/17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theme" Target="../theme/theme1.xml"/><Relationship Id="rId22" Type="http://schemas.openxmlformats.org/officeDocument/2006/relationships/image" Target="../media/image6.png"/><Relationship Id="rId23" Type="http://schemas.openxmlformats.org/officeDocument/2006/relationships/image" Target="../media/image7.png"/><Relationship Id="rId24" Type="http://schemas.openxmlformats.org/officeDocument/2006/relationships/image" Target="../media/image8.png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503238"/>
            <a:ext cx="7313613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735138"/>
            <a:ext cx="7313613" cy="40560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63438" y="6314461"/>
            <a:ext cx="1295400" cy="2650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2DF66AD8-BC4A-4004-9882-414398D930CA}" type="datetimeFigureOut">
              <a:rPr lang="en-US" smtClean="0"/>
              <a:t>15/05/17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2607" y="6305797"/>
            <a:ext cx="3717967" cy="2592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21388" y="5476097"/>
            <a:ext cx="1483056" cy="851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</a:lstStyle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63550" indent="-463550" algn="l" defTabSz="914400" rtl="0" eaLnBrk="1" latinLnBrk="0" hangingPunct="1">
        <a:spcBef>
          <a:spcPts val="2000"/>
        </a:spcBef>
        <a:buSzPct val="90000"/>
        <a:buFontTx/>
        <a:buBlip>
          <a:blip r:embed="rId22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SzPct val="90000"/>
        <a:buFontTx/>
        <a:buBlip>
          <a:blip r:embed="rId23"/>
        </a:buBlip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255713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7025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938338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90763" indent="-344488" algn="l" defTabSz="914400" rtl="0" eaLnBrk="1" latinLnBrk="0" hangingPunct="1">
        <a:spcBef>
          <a:spcPct val="20000"/>
        </a:spcBef>
        <a:buSzPct val="90000"/>
        <a:buFontTx/>
        <a:buBlip>
          <a:blip r:embed="rId22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625725" indent="-344488" algn="l" defTabSz="914400" rtl="0" eaLnBrk="1" latinLnBrk="0" hangingPunct="1">
        <a:spcBef>
          <a:spcPct val="20000"/>
        </a:spcBef>
        <a:buSzPct val="90000"/>
        <a:buFontTx/>
        <a:buBlip>
          <a:blip r:embed="rId24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0213" indent="-344488" algn="l" defTabSz="914400" rtl="0" eaLnBrk="1" latinLnBrk="0" hangingPunct="1">
        <a:spcBef>
          <a:spcPct val="20000"/>
        </a:spcBef>
        <a:buSzPct val="90000"/>
        <a:buFontTx/>
        <a:buBlip>
          <a:blip r:embed="rId22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313113" indent="-344488" algn="l" defTabSz="914400" rtl="0" eaLnBrk="1" latinLnBrk="0" hangingPunct="1">
        <a:spcBef>
          <a:spcPct val="20000"/>
        </a:spcBef>
        <a:buSzPct val="90000"/>
        <a:buFontTx/>
        <a:buBlip>
          <a:blip r:embed="rId23"/>
        </a:buBlip>
        <a:defRPr lang="en-US" sz="1800" kern="1200" dirty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err="1" smtClean="0"/>
              <a:t>Per</a:t>
            </a:r>
            <a:r>
              <a:rPr lang="it-IT" dirty="0" err="1" smtClean="0"/>
              <a:t>íodo</a:t>
            </a:r>
            <a:r>
              <a:rPr lang="it-IT" dirty="0" smtClean="0"/>
              <a:t> </a:t>
            </a:r>
            <a:r>
              <a:rPr lang="it-IT" dirty="0" err="1" smtClean="0"/>
              <a:t>hipotético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1868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400" dirty="0" smtClean="0"/>
              <a:t>Con indicativo</a:t>
            </a:r>
            <a:br>
              <a:rPr lang="it-IT" sz="2400" dirty="0" smtClean="0"/>
            </a:br>
            <a:r>
              <a:rPr lang="it-IT" sz="2400" dirty="0" err="1" smtClean="0"/>
              <a:t>condicional</a:t>
            </a:r>
            <a:r>
              <a:rPr lang="it-IT" sz="2400" dirty="0" smtClean="0"/>
              <a:t> </a:t>
            </a:r>
            <a:r>
              <a:rPr lang="it-IT" sz="2400" dirty="0" err="1" smtClean="0"/>
              <a:t>real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s-MX" dirty="0"/>
              <a:t>Cuando la acción expresada por el verbo dependiente (prótasis) es </a:t>
            </a:r>
            <a:r>
              <a:rPr lang="es-MX" u="sng" dirty="0"/>
              <a:t>experimentada</a:t>
            </a:r>
            <a:r>
              <a:rPr lang="es-MX" dirty="0"/>
              <a:t> en el pasado y probable o posible en el presente y futuro, el verbo dependiente va en </a:t>
            </a:r>
            <a:r>
              <a:rPr lang="es-MX" u="sng" dirty="0"/>
              <a:t>indicativo</a:t>
            </a:r>
            <a:r>
              <a:rPr lang="es-MX" dirty="0"/>
              <a:t>.</a:t>
            </a:r>
            <a:endParaRPr lang="it-IT" dirty="0"/>
          </a:p>
          <a:p>
            <a:pPr marL="0" indent="0">
              <a:buNone/>
            </a:pPr>
            <a:endParaRPr lang="it-IT" dirty="0"/>
          </a:p>
          <a:p>
            <a:r>
              <a:rPr lang="es-MX" i="1" dirty="0"/>
              <a:t>Si vino, fue porque quiso.</a:t>
            </a:r>
            <a:endParaRPr lang="it-IT" dirty="0"/>
          </a:p>
          <a:p>
            <a:r>
              <a:rPr lang="es-MX" i="1" dirty="0"/>
              <a:t>Si Ramón está en casa, nos invitará a cenar.</a:t>
            </a:r>
            <a:endParaRPr lang="it-IT" dirty="0"/>
          </a:p>
          <a:p>
            <a:r>
              <a:rPr lang="es-MX" i="1" dirty="0"/>
              <a:t>Si me llamas mañana, te digo lo que hay sobre ese asunto.</a:t>
            </a:r>
            <a:endParaRPr lang="it-IT" dirty="0"/>
          </a:p>
          <a:p>
            <a:r>
              <a:rPr lang="es-MX" i="1" dirty="0"/>
              <a:t>Si te duele la cabeza, acuéstate!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968576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400" dirty="0"/>
              <a:t>c</a:t>
            </a:r>
            <a:r>
              <a:rPr lang="it-IT" sz="2400" dirty="0" smtClean="0"/>
              <a:t>on </a:t>
            </a:r>
            <a:r>
              <a:rPr lang="it-IT" sz="2400" dirty="0" err="1" smtClean="0"/>
              <a:t>subjuntivo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s-MX" dirty="0"/>
              <a:t>Cuando la acción expresada por el verbo dependiente </a:t>
            </a:r>
            <a:r>
              <a:rPr lang="es-MX" u="sng" dirty="0"/>
              <a:t>no es experimentada</a:t>
            </a:r>
            <a:r>
              <a:rPr lang="es-MX" dirty="0"/>
              <a:t> en el pasado e improbable o imposible o hipotética de realización en el presente y futuro, el verbo dependiente va en subjuntivo</a:t>
            </a:r>
            <a:r>
              <a:rPr lang="es-MX" dirty="0" smtClean="0"/>
              <a:t>.</a:t>
            </a:r>
          </a:p>
          <a:p>
            <a:r>
              <a:rPr lang="es-MX" dirty="0"/>
              <a:t>Acción que no tuvo lugar en el pasado</a:t>
            </a:r>
            <a:r>
              <a:rPr lang="es-MX" dirty="0" smtClean="0"/>
              <a:t>.</a:t>
            </a:r>
            <a:endParaRPr lang="it-IT" dirty="0"/>
          </a:p>
          <a:p>
            <a:r>
              <a:rPr lang="es-MX" dirty="0"/>
              <a:t>Otro modo de reformular ambos criterios es:</a:t>
            </a:r>
            <a:endParaRPr lang="it-IT" dirty="0"/>
          </a:p>
          <a:p>
            <a:r>
              <a:rPr lang="es-MX" u="sng" dirty="0"/>
              <a:t>Se usa el subjuntivo cuando la acción expresada por el verbo dependiente está para el hablante en contradicción con los hechos</a:t>
            </a:r>
            <a:r>
              <a:rPr lang="it-IT" dirty="0"/>
              <a:t> </a:t>
            </a: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310874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u="sng" dirty="0"/>
              <a:t>Condicional irreal</a:t>
            </a:r>
            <a:r>
              <a:rPr lang="es-MX" dirty="0" smtClean="0"/>
              <a:t>:</a:t>
            </a:r>
          </a:p>
          <a:p>
            <a:r>
              <a:rPr lang="es-MX" dirty="0" smtClean="0"/>
              <a:t>PRESENTE</a:t>
            </a:r>
            <a:r>
              <a:rPr lang="es-MX" dirty="0"/>
              <a:t>: </a:t>
            </a:r>
            <a:r>
              <a:rPr lang="es-MX" i="1" dirty="0"/>
              <a:t>si tuviera/tuviese dinero, iría de excursión</a:t>
            </a:r>
            <a:endParaRPr lang="it-IT" dirty="0"/>
          </a:p>
          <a:p>
            <a:r>
              <a:rPr lang="es-MX" dirty="0"/>
              <a:t>PASADO: </a:t>
            </a:r>
            <a:r>
              <a:rPr lang="es-MX" i="1" dirty="0"/>
              <a:t>si hubiese/hubiera tenido dinero, habría/hubiera ido de excursión</a:t>
            </a:r>
            <a:endParaRPr lang="it-IT" dirty="0"/>
          </a:p>
          <a:p>
            <a:r>
              <a:rPr lang="es-MX" i="1" dirty="0"/>
              <a:t>Si hubiera/ hubiese tenido dinero, no estaría aquí ahora</a:t>
            </a:r>
            <a:endParaRPr lang="it-IT" dirty="0"/>
          </a:p>
          <a:p>
            <a:r>
              <a:rPr lang="es-MX" i="1" dirty="0"/>
              <a:t>De bañarte no hubieras tenido calor</a:t>
            </a:r>
            <a:r>
              <a:rPr lang="it-IT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986264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14400" y="2032000"/>
            <a:ext cx="7313613" cy="3759200"/>
          </a:xfrm>
        </p:spPr>
        <p:txBody>
          <a:bodyPr/>
          <a:lstStyle/>
          <a:p>
            <a:r>
              <a:rPr lang="es-MX" i="1" dirty="0"/>
              <a:t>Si trabajas, ganarás dinero.</a:t>
            </a:r>
            <a:endParaRPr lang="it-IT" dirty="0"/>
          </a:p>
          <a:p>
            <a:r>
              <a:rPr lang="es-MX" i="1" dirty="0"/>
              <a:t>Si trabajaras, ganarías dinero.</a:t>
            </a:r>
            <a:endParaRPr lang="it-IT" dirty="0"/>
          </a:p>
          <a:p>
            <a:pPr marL="0" indent="0">
              <a:buNone/>
            </a:pPr>
            <a:endParaRPr lang="it-IT" dirty="0"/>
          </a:p>
          <a:p>
            <a:r>
              <a:rPr lang="es-MX" dirty="0"/>
              <a:t>El pluscuamperfecto se utiliza en cambio, cuando se expresa que una acción no tuvo lugar en el pasado.</a:t>
            </a: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742356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14400" y="1203158"/>
            <a:ext cx="7313613" cy="4588042"/>
          </a:xfrm>
        </p:spPr>
        <p:txBody>
          <a:bodyPr>
            <a:normAutofit fontScale="92500" lnSpcReduction="10000"/>
          </a:bodyPr>
          <a:lstStyle/>
          <a:p>
            <a:r>
              <a:rPr lang="es-MX" i="1" u="sng" dirty="0"/>
              <a:t>Si</a:t>
            </a:r>
            <a:r>
              <a:rPr lang="es-MX" u="sng" dirty="0"/>
              <a:t> puede ir seguido de cualquier tiempo de </a:t>
            </a:r>
            <a:r>
              <a:rPr lang="es-MX" b="1" u="sng" dirty="0"/>
              <a:t>indicativo</a:t>
            </a:r>
            <a:r>
              <a:rPr lang="es-MX" u="sng" dirty="0"/>
              <a:t> a excepción de los dos futuros y de los dos condicionales (si expresa una condición real, probable).</a:t>
            </a:r>
            <a:endParaRPr lang="it-IT" dirty="0"/>
          </a:p>
          <a:p>
            <a:pPr marL="0" indent="0">
              <a:buNone/>
            </a:pPr>
            <a:endParaRPr lang="it-IT" dirty="0"/>
          </a:p>
          <a:p>
            <a:r>
              <a:rPr lang="es-MX" i="1" u="sng" dirty="0"/>
              <a:t>Si</a:t>
            </a:r>
            <a:r>
              <a:rPr lang="es-MX" u="sng" dirty="0"/>
              <a:t> no puede ir seguido de presente y pretértio perfecto de </a:t>
            </a:r>
            <a:r>
              <a:rPr lang="es-MX" b="1" u="sng" dirty="0"/>
              <a:t>subjuntivo</a:t>
            </a:r>
            <a:r>
              <a:rPr lang="es-MX" u="sng" dirty="0"/>
              <a:t>.</a:t>
            </a:r>
            <a:endParaRPr lang="it-IT" dirty="0"/>
          </a:p>
          <a:p>
            <a:pPr marL="0" indent="0">
              <a:buNone/>
            </a:pPr>
            <a:endParaRPr lang="it-IT" dirty="0"/>
          </a:p>
          <a:p>
            <a:r>
              <a:rPr lang="es-MX" i="1" dirty="0"/>
              <a:t>Si</a:t>
            </a:r>
            <a:r>
              <a:rPr lang="es-MX" dirty="0"/>
              <a:t> aparece con </a:t>
            </a:r>
            <a:r>
              <a:rPr lang="es-MX" b="1" dirty="0"/>
              <a:t>subjuntivo</a:t>
            </a:r>
            <a:r>
              <a:rPr lang="es-MX" dirty="0"/>
              <a:t> sólo en oraciones subordinadas cuando hay un condicional simple o compuesto (forma en </a:t>
            </a:r>
            <a:r>
              <a:rPr lang="es-MX" i="1" dirty="0"/>
              <a:t>ría</a:t>
            </a:r>
            <a:r>
              <a:rPr lang="es-MX" dirty="0"/>
              <a:t>) o cualquier otro tiempo empleado con este valor en la oración principal.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981322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image" Target="../media/image5.jpeg"/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alamaio">
  <a:themeElements>
    <a:clrScheme name="Inkwell">
      <a:dk1>
        <a:sysClr val="windowText" lastClr="000000"/>
      </a:dk1>
      <a:lt1>
        <a:sysClr val="window" lastClr="FFFFFF"/>
      </a:lt1>
      <a:dk2>
        <a:srgbClr val="584D2E"/>
      </a:dk2>
      <a:lt2>
        <a:srgbClr val="EFE7C3"/>
      </a:lt2>
      <a:accent1>
        <a:srgbClr val="860908"/>
      </a:accent1>
      <a:accent2>
        <a:srgbClr val="4A0505"/>
      </a:accent2>
      <a:accent3>
        <a:srgbClr val="7A500A"/>
      </a:accent3>
      <a:accent4>
        <a:srgbClr val="C47810"/>
      </a:accent4>
      <a:accent5>
        <a:srgbClr val="827752"/>
      </a:accent5>
      <a:accent6>
        <a:srgbClr val="B5BB83"/>
      </a:accent6>
      <a:hlink>
        <a:srgbClr val="C47810"/>
      </a:hlink>
      <a:folHlink>
        <a:srgbClr val="F0A43A"/>
      </a:folHlink>
    </a:clrScheme>
    <a:fontScheme name="Inkwell">
      <a:majorFont>
        <a:latin typeface="Goudy Old Style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Goudy Old Style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Inkwel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3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30000"/>
                <a:satMod val="15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101600" dist="381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  <a:softEdge rad="25400"/>
          </a:effectLst>
        </a:effectStyle>
      </a:effectStyleLst>
      <a:bgFillStyleLst>
        <a:blipFill rotWithShape="1">
          <a:blip xmlns:r="http://schemas.openxmlformats.org/officeDocument/2006/relationships" r:embed="rId3"/>
          <a:stretch/>
        </a:blipFill>
        <a:blipFill rotWithShape="1">
          <a:blip xmlns:r="http://schemas.openxmlformats.org/officeDocument/2006/relationships" r:embed="rId4"/>
          <a:stretch/>
        </a:blipFill>
        <a:blipFill rotWithShape="1">
          <a:blip xmlns:r="http://schemas.openxmlformats.org/officeDocument/2006/relationships" r:embed="rId5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Calamaio.thmx</Template>
  <TotalTime>9</TotalTime>
  <Words>306</Words>
  <Application>Microsoft Macintosh PowerPoint</Application>
  <PresentationFormat>Presentazione su schermo 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7" baseType="lpstr">
      <vt:lpstr>Calamaio</vt:lpstr>
      <vt:lpstr>Período hipotético</vt:lpstr>
      <vt:lpstr>Con indicativo condicional real</vt:lpstr>
      <vt:lpstr>con subjuntivo</vt:lpstr>
      <vt:lpstr>Presentazione di PowerPoint</vt:lpstr>
      <vt:lpstr>Presentazione di PowerPoint</vt:lpstr>
      <vt:lpstr>Presentazione di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Período hipotético</dc:title>
  <dc:creator>Betina</dc:creator>
  <cp:lastModifiedBy>Betina</cp:lastModifiedBy>
  <cp:revision>2</cp:revision>
  <dcterms:created xsi:type="dcterms:W3CDTF">2017-05-15T09:53:33Z</dcterms:created>
  <dcterms:modified xsi:type="dcterms:W3CDTF">2017-05-15T10:02:53Z</dcterms:modified>
</cp:coreProperties>
</file>