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259" r:id="rId4"/>
    <p:sldId id="346" r:id="rId5"/>
    <p:sldId id="347" r:id="rId6"/>
    <p:sldId id="348" r:id="rId7"/>
    <p:sldId id="279" r:id="rId8"/>
    <p:sldId id="271" r:id="rId9"/>
    <p:sldId id="325" r:id="rId10"/>
    <p:sldId id="342" r:id="rId11"/>
    <p:sldId id="322" r:id="rId12"/>
    <p:sldId id="315" r:id="rId13"/>
    <p:sldId id="391" r:id="rId14"/>
    <p:sldId id="327" r:id="rId15"/>
    <p:sldId id="388" r:id="rId16"/>
    <p:sldId id="277" r:id="rId17"/>
    <p:sldId id="345" r:id="rId18"/>
    <p:sldId id="355" r:id="rId19"/>
    <p:sldId id="278" r:id="rId20"/>
    <p:sldId id="350" r:id="rId21"/>
    <p:sldId id="330" r:id="rId22"/>
    <p:sldId id="328" r:id="rId23"/>
    <p:sldId id="332" r:id="rId24"/>
    <p:sldId id="281" r:id="rId25"/>
    <p:sldId id="343" r:id="rId26"/>
    <p:sldId id="337" r:id="rId27"/>
    <p:sldId id="344" r:id="rId28"/>
    <p:sldId id="336" r:id="rId29"/>
    <p:sldId id="338" r:id="rId30"/>
    <p:sldId id="352" r:id="rId31"/>
    <p:sldId id="282" r:id="rId32"/>
    <p:sldId id="351" r:id="rId33"/>
    <p:sldId id="283" r:id="rId34"/>
    <p:sldId id="339" r:id="rId3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A000"/>
    <a:srgbClr val="00FF00"/>
    <a:srgbClr val="CF1D19"/>
    <a:srgbClr val="969696"/>
    <a:srgbClr val="B2B2B2"/>
    <a:srgbClr val="DDDDDD"/>
    <a:srgbClr val="025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1" autoAdjust="0"/>
    <p:restoredTop sz="88255" autoAdjust="0"/>
  </p:normalViewPr>
  <p:slideViewPr>
    <p:cSldViewPr>
      <p:cViewPr varScale="1">
        <p:scale>
          <a:sx n="108" d="100"/>
          <a:sy n="108" d="100"/>
        </p:scale>
        <p:origin x="20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E4FC97-007A-4C0D-84B0-F64DA46064FE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BD8421-FFA5-467A-9EAC-D949B0C1B24D}" type="slidenum">
              <a:rPr lang="it-IT" altLang="it-IT" smtClean="0"/>
              <a:t>1</a:t>
            </a:fld>
            <a:endParaRPr lang="it-IT" altLang="it-IT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45A24-F685-4A58-A411-7093B1F72792}" type="slidenum">
              <a:rPr lang="it-IT" altLang="it-IT" smtClean="0"/>
              <a:t>31</a:t>
            </a:fld>
            <a:endParaRPr lang="it-IT" alt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305F4-7A6F-4B1F-ABD8-F0EE4F726024}" type="slidenum">
              <a:rPr lang="it-IT" altLang="it-IT" smtClean="0"/>
              <a:t>33</a:t>
            </a:fld>
            <a:endParaRPr lang="it-IT" altLang="it-IT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853BD8-470F-4CF2-9C31-C71A4C51BC67}" type="slidenum">
              <a:rPr lang="it-IT" altLang="it-IT" smtClean="0"/>
              <a:t>2</a:t>
            </a:fld>
            <a:endParaRPr lang="it-IT" altLang="it-IT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85F63-4996-4A70-850F-3B64EE95DE65}" type="slidenum">
              <a:rPr lang="it-IT" altLang="it-IT" smtClean="0"/>
              <a:t>3</a:t>
            </a:fld>
            <a:endParaRPr lang="it-IT" altLang="it-IT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6B1A5A-30EE-4704-B76D-D9C190FA9D9B}" type="slidenum">
              <a:rPr lang="it-IT" altLang="it-IT" smtClean="0"/>
              <a:t>5</a:t>
            </a:fld>
            <a:endParaRPr lang="it-IT" altLang="it-IT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B388FD-E722-4744-A6DD-F5245C0217CE}" type="slidenum">
              <a:rPr lang="it-IT" altLang="it-IT" smtClean="0"/>
              <a:t>7</a:t>
            </a:fld>
            <a:endParaRPr lang="it-IT" altLang="it-IT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0C5C70-E32C-49EA-8A00-0B089E4D0AC8}" type="slidenum">
              <a:rPr lang="it-IT" altLang="it-IT" smtClean="0"/>
              <a:t>8</a:t>
            </a:fld>
            <a:endParaRPr lang="it-IT" altLang="it-IT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A6419B-E791-4DE6-82CA-B3952D501249}" type="slidenum">
              <a:rPr lang="it-IT" altLang="it-IT" smtClean="0"/>
              <a:t>16</a:t>
            </a:fld>
            <a:endParaRPr lang="it-IT" altLang="it-IT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721C8D-FC12-4937-81EA-A917B74055C2}" type="slidenum">
              <a:rPr lang="it-IT" altLang="it-IT" smtClean="0"/>
              <a:t>19</a:t>
            </a:fld>
            <a:endParaRPr lang="it-IT" alt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7759FF-19E2-458D-A5F3-DAAF931F7FDE}" type="slidenum">
              <a:rPr lang="it-IT" altLang="it-IT" smtClean="0"/>
              <a:t>24</a:t>
            </a:fld>
            <a:endParaRPr lang="it-IT" altLang="it-IT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336A-FEAB-4940-A059-C20D288420EB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B504-08D0-4A1B-84FD-327E96E723AA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1ED7-0E5C-478F-B01D-8444E967DDA4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F6DB-CA57-487F-8931-EB701265F768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C76F-2B36-45D7-A38C-8C56C888D80E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916A-E9E5-479C-B21A-7E91BC83E716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8235-3441-4B30-A0DF-22BE9D0F5DC8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31845-08B4-4DE2-86CA-6E2BA795693F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028C-87E2-4009-B78A-89B5B9680CD3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2D19-4738-40E4-BD65-8C0569CF726E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7148-9BC1-4A3F-A467-F5B0A0683B49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8E939-BA18-49F0-911F-2817E4E8AB07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LAVORO_DAN\CORSI_ESAMI_NOVARA\TECNICHE_TRIESTE\VIDEO\Electroporation.mov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C:\LAVORO_DAN\CORSI_ESAMI\TECNOLOGIE_CELLULARI\VIDEO_VARI\YouTube%20-%20Microinjection%20into%20adherent%20cells_trans.av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797" y="755179"/>
            <a:ext cx="7620000" cy="788987"/>
          </a:xfrm>
        </p:spPr>
        <p:txBody>
          <a:bodyPr/>
          <a:lstStyle/>
          <a:p>
            <a:pPr eaLnBrk="1" hangingPunct="1"/>
            <a:r>
              <a:rPr lang="it-IT" altLang="it-IT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TRASFEZIONE GENICA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49500"/>
            <a:ext cx="8153400" cy="17526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Trasferimento di </a:t>
            </a:r>
            <a:r>
              <a:rPr lang="it-IT" altLang="it-IT" sz="2400" b="1">
                <a:latin typeface="Arial" panose="020B0604020202020204" pitchFamily="34" charset="0"/>
                <a:cs typeface="Arial" panose="020B0604020202020204" pitchFamily="34" charset="0"/>
              </a:rPr>
              <a:t>DNA esogeno 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 di mammifero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per lo studio  della </a:t>
            </a:r>
            <a:r>
              <a:rPr lang="it-IT" altLang="it-IT" sz="2400" b="1">
                <a:latin typeface="Arial" panose="020B0604020202020204" pitchFamily="34" charset="0"/>
                <a:cs typeface="Arial" panose="020B0604020202020204" pitchFamily="34" charset="0"/>
              </a:rPr>
              <a:t>funzione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e dei </a:t>
            </a:r>
            <a:r>
              <a:rPr lang="it-IT" altLang="it-IT" sz="2400" b="1">
                <a:latin typeface="Arial" panose="020B0604020202020204" pitchFamily="34" charset="0"/>
                <a:cs typeface="Arial" panose="020B0604020202020204" pitchFamily="34" charset="0"/>
              </a:rPr>
              <a:t>meccanismi di controllo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dei GENI</a:t>
            </a:r>
          </a:p>
        </p:txBody>
      </p:sp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C29FA-6443-4483-82AB-935EE9B7D590}" type="slidenum">
              <a:rPr lang="it-IT" altLang="it-IT" sz="1400" smtClean="0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09D093-B1FD-46AF-A381-74CBC802BF70}" type="slidenum">
              <a:rPr lang="it-IT" altLang="it-IT" sz="1400" smtClean="0"/>
              <a:t>10</a:t>
            </a:fld>
            <a:endParaRPr lang="it-IT" altLang="it-IT" sz="1400"/>
          </a:p>
        </p:txBody>
      </p:sp>
      <p:pic>
        <p:nvPicPr>
          <p:cNvPr id="2355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9341" r="18343" b="26480"/>
          <a:stretch>
            <a:fillRect/>
          </a:stretch>
        </p:blipFill>
        <p:spPr bwMode="auto">
          <a:xfrm>
            <a:off x="542434" y="3553196"/>
            <a:ext cx="7532495" cy="32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178767" y="673084"/>
            <a:ext cx="378777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>
                <a:solidFill>
                  <a:srgbClr val="00A000"/>
                </a:solidFill>
                <a:cs typeface="Arial" panose="020B0604020202020204" pitchFamily="34" charset="0"/>
              </a:rPr>
              <a:t>• VANTAGGI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i="1" dirty="0">
              <a:solidFill>
                <a:srgbClr val="00A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cs typeface="Arial" panose="020B0604020202020204" pitchFamily="34" charset="0"/>
              </a:rPr>
              <a:t>• </a:t>
            </a:r>
            <a:r>
              <a:rPr lang="it-IT" altLang="it-IT" sz="2000" b="1" dirty="0">
                <a:cs typeface="Arial" panose="020B0604020202020204" pitchFamily="34" charset="0"/>
              </a:rPr>
              <a:t>Economico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cs typeface="Arial" panose="020B0604020202020204" pitchFamily="34" charset="0"/>
              </a:rPr>
              <a:t>• Relativamente versatile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61655" y="57701"/>
            <a:ext cx="3265487" cy="379412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it-IT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CALCIO FOSFATO</a:t>
            </a:r>
          </a:p>
        </p:txBody>
      </p:sp>
      <p:sp>
        <p:nvSpPr>
          <p:cNvPr id="24580" name="Rectangle 12"/>
          <p:cNvSpPr>
            <a:spLocks noChangeArrowheads="1"/>
          </p:cNvSpPr>
          <p:nvPr/>
        </p:nvSpPr>
        <p:spPr bwMode="auto">
          <a:xfrm>
            <a:off x="4308682" y="580797"/>
            <a:ext cx="466147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i="1" dirty="0">
                <a:solidFill>
                  <a:srgbClr val="FF0000"/>
                </a:solidFill>
                <a:cs typeface="Arial" panose="020B0604020202020204" pitchFamily="34" charset="0"/>
              </a:rPr>
              <a:t>•</a:t>
            </a:r>
            <a:r>
              <a:rPr lang="it-IT" altLang="it-IT" sz="1800" b="1" i="1" dirty="0">
                <a:solidFill>
                  <a:srgbClr val="FF0000"/>
                </a:solidFill>
                <a:cs typeface="Arial" panose="020B0604020202020204" pitchFamily="34" charset="0"/>
              </a:rPr>
              <a:t> SVANTAGGI</a:t>
            </a:r>
            <a:endParaRPr lang="it-IT" altLang="it-IT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600" dirty="0">
                <a:cs typeface="Arial" panose="020B0604020202020204" pitchFamily="34" charset="0"/>
              </a:rPr>
              <a:t>Tecnicamente </a:t>
            </a:r>
            <a:r>
              <a:rPr lang="it-IT" altLang="it-IT" sz="1600" b="1" dirty="0">
                <a:cs typeface="Arial" panose="020B0604020202020204" pitchFamily="34" charset="0"/>
              </a:rPr>
              <a:t>delicato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</a:p>
          <a:p>
            <a:pPr lvl="3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1600" dirty="0">
                <a:cs typeface="Arial" panose="020B0604020202020204" pitchFamily="34" charset="0"/>
              </a:rPr>
              <a:t>- forma e dimensioni del precipitato</a:t>
            </a:r>
          </a:p>
          <a:p>
            <a:pPr lvl="3" eaLnBrk="1" hangingPunct="1">
              <a:spcBef>
                <a:spcPct val="0"/>
              </a:spcBef>
              <a:buFontTx/>
              <a:buChar char="-"/>
            </a:pPr>
            <a:r>
              <a:rPr lang="it-IT" altLang="it-IT" sz="1600" dirty="0">
                <a:cs typeface="Arial" panose="020B0604020202020204" pitchFamily="34" charset="0"/>
              </a:rPr>
              <a:t>influenzato da variazioni anche minime di </a:t>
            </a:r>
            <a:r>
              <a:rPr lang="it-IT" altLang="it-IT" sz="1600" dirty="0" err="1">
                <a:cs typeface="Arial" panose="020B0604020202020204" pitchFamily="34" charset="0"/>
              </a:rPr>
              <a:t>pH</a:t>
            </a:r>
            <a:endParaRPr lang="it-IT" altLang="it-IT" sz="1600" dirty="0">
              <a:cs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Char char="-"/>
            </a:pPr>
            <a:endParaRPr lang="it-IT" altLang="it-IT" sz="16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600" b="1" dirty="0">
                <a:cs typeface="Arial" panose="020B0604020202020204" pitchFamily="34" charset="0"/>
              </a:rPr>
              <a:t>Efficienza bassa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600" dirty="0">
                <a:cs typeface="Arial" panose="020B0604020202020204" pitchFamily="34" charset="0"/>
              </a:rPr>
              <a:t>Elevata Citotossicità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600" b="1" dirty="0">
                <a:cs typeface="Arial" panose="020B0604020202020204" pitchFamily="34" charset="0"/>
              </a:rPr>
              <a:t>Non funziona con alcuni tipi cellulari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31F16C-6E08-4AA9-9B94-9248F97D7FAA}" type="slidenum">
              <a:rPr lang="it-IT" altLang="it-IT" sz="1400" smtClean="0">
                <a:cs typeface="Arial" panose="020B0604020202020204" pitchFamily="34" charset="0"/>
              </a:rPr>
              <a:t>11</a:t>
            </a:fld>
            <a:endParaRPr lang="it-IT" altLang="it-IT" sz="140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908720"/>
            <a:ext cx="5207496" cy="4067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polyethylenimine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(PEI)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PEI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an organic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high density of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groups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that can be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protonated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physiological pH,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polycation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presents a high affinity for binding DNA and can mediate the transfection of eukaryotic cells</a:t>
            </a:r>
            <a:endParaRPr lang="it-IT" sz="18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447800" y="762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i="1">
                <a:solidFill>
                  <a:srgbClr val="00A000"/>
                </a:solidFill>
                <a:cs typeface="Arial" panose="020B0604020202020204" pitchFamily="34" charset="0"/>
              </a:rPr>
              <a:t>Metodi chimici</a:t>
            </a: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25400">
            <a:solidFill>
              <a:srgbClr val="00A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9" name="Picture 10" descr="http://www.mdpi.com/ijms/ijms-12-03705/article_deploy/html/images/ijms-12-03705f3-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3"/>
          <a:stretch>
            <a:fillRect/>
          </a:stretch>
        </p:blipFill>
        <p:spPr bwMode="auto">
          <a:xfrm>
            <a:off x="5867400" y="1412776"/>
            <a:ext cx="30480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l="44264" b="69150"/>
          <a:stretch>
            <a:fillRect/>
          </a:stretch>
        </p:blipFill>
        <p:spPr>
          <a:xfrm>
            <a:off x="1214413" y="2734522"/>
            <a:ext cx="3357587" cy="2242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" y="448742"/>
            <a:ext cx="8154987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1A40A8-7928-47FD-9CB4-A5E743500D09}" type="slidenum">
              <a:rPr lang="it-IT" altLang="it-IT" sz="1400" smtClean="0"/>
              <a:t>12</a:t>
            </a:fld>
            <a:endParaRPr lang="it-IT" altLang="it-IT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205141-F4FD-629A-A65C-6C7145C3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6F6DB-CA57-487F-8931-EB701265F768}" type="slidenum">
              <a:rPr lang="it-IT" altLang="it-IT" smtClean="0"/>
              <a:t>13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3893DA-D22C-0492-34CB-21DBA108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096250" cy="36480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02A6E9-13C9-B97B-412A-75414FF060A6}"/>
              </a:ext>
            </a:extLst>
          </p:cNvPr>
          <p:cNvSpPr txBox="1"/>
          <p:nvPr/>
        </p:nvSpPr>
        <p:spPr>
          <a:xfrm>
            <a:off x="591233" y="4941168"/>
            <a:ext cx="7704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 small NPs were firmly condensed, whereas the large NPs were bulky and botryoid-shaped. The large NPs entered the tumor cells via the </a:t>
            </a:r>
            <a:r>
              <a:rPr lang="en-US" sz="1600" dirty="0" err="1">
                <a:latin typeface="+mn-lt"/>
              </a:rPr>
              <a:t>macropinocytosis</a:t>
            </a:r>
            <a:r>
              <a:rPr lang="en-US" sz="1600" dirty="0">
                <a:latin typeface="+mn-lt"/>
              </a:rPr>
              <a:t> pathway, and then efficiently dissociated in the cytoplasm and released DNA, thus promoting the intranuclear delivery.</a:t>
            </a:r>
            <a:endParaRPr lang="it-IT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28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3F21AB-47F5-452B-875D-5B659A11440A}" type="slidenum">
              <a:rPr lang="it-IT" altLang="it-IT" sz="1400" smtClean="0"/>
              <a:t>14</a:t>
            </a:fld>
            <a:endParaRPr lang="it-IT" altLang="it-IT" sz="1400"/>
          </a:p>
        </p:txBody>
      </p:sp>
      <p:pic>
        <p:nvPicPr>
          <p:cNvPr id="27651" name="Picture 2" descr="http://www.nature.com/nprot/journal/v7/n5/images_article/nprot.2012.038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7866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6F6DB-CA57-487F-8931-EB701265F768}" type="slidenum">
              <a:rPr lang="it-IT" altLang="it-IT"/>
              <a:t>15</a:t>
            </a:fld>
            <a:endParaRPr lang="it-IT" altLang="it-IT"/>
          </a:p>
        </p:txBody>
      </p:sp>
      <p:sp>
        <p:nvSpPr>
          <p:cNvPr id="25607" name="Rettangolo 5"/>
          <p:cNvSpPr>
            <a:spLocks noChangeArrowheads="1"/>
          </p:cNvSpPr>
          <p:nvPr/>
        </p:nvSpPr>
        <p:spPr bwMode="auto">
          <a:xfrm>
            <a:off x="269558" y="2766695"/>
            <a:ext cx="4572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2000" i="1">
                <a:solidFill>
                  <a:srgbClr val="00A000"/>
                </a:solidFill>
                <a:cs typeface="Arial" panose="020B0604020202020204" pitchFamily="34" charset="0"/>
              </a:rPr>
              <a:t>VANTAGGI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it-IT" sz="2000" i="1">
              <a:solidFill>
                <a:srgbClr val="00A000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>
                <a:cs typeface="Arial" panose="020B0604020202020204" pitchFamily="34" charset="0"/>
              </a:rPr>
              <a:t>Molto semplice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2000" i="1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>
                <a:cs typeface="Arial" panose="020B0604020202020204" pitchFamily="34" charset="0"/>
              </a:rPr>
              <a:t>Poco costoso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2000" i="1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>
                <a:cs typeface="Arial" panose="020B0604020202020204" pitchFamily="34" charset="0"/>
              </a:rPr>
              <a:t>Buona efficienza</a:t>
            </a:r>
            <a:br>
              <a:rPr lang="it-IT" altLang="it-IT" sz="2000" i="1">
                <a:cs typeface="Arial" panose="020B0604020202020204" pitchFamily="34" charset="0"/>
              </a:rPr>
            </a:br>
            <a:endParaRPr lang="it-IT" altLang="it-IT" sz="2000" i="1">
              <a:cs typeface="Arial" panose="020B0604020202020204" pitchFamily="34" charset="0"/>
            </a:endParaRPr>
          </a:p>
        </p:txBody>
      </p:sp>
      <p:sp>
        <p:nvSpPr>
          <p:cNvPr id="25608" name="Rettangolo 6"/>
          <p:cNvSpPr>
            <a:spLocks noChangeArrowheads="1"/>
          </p:cNvSpPr>
          <p:nvPr/>
        </p:nvSpPr>
        <p:spPr bwMode="auto">
          <a:xfrm>
            <a:off x="4417378" y="2705418"/>
            <a:ext cx="457200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Times" panose="02020603060405020304" pitchFamily="18" charset="0"/>
              <a:buChar char="•"/>
            </a:pPr>
            <a:r>
              <a:rPr lang="it-IT" altLang="it-IT" sz="2000" b="1" i="1">
                <a:solidFill>
                  <a:srgbClr val="FF0000"/>
                </a:solidFill>
                <a:cs typeface="Arial" panose="020B0604020202020204" pitchFamily="34" charset="0"/>
              </a:rPr>
              <a:t>SVANTAGGI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Times" panose="02020603060405020304" pitchFamily="18" charset="0"/>
              <a:buChar char="•"/>
            </a:pPr>
            <a:endParaRPr lang="it-IT" altLang="it-IT" sz="2000" b="1" i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>
                <a:cs typeface="Arial" panose="020B0604020202020204" pitchFamily="34" charset="0"/>
              </a:rPr>
              <a:t> tarare rapporto PEI/DNA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2000" i="1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>
                <a:cs typeface="Arial" panose="020B0604020202020204" pitchFamily="34" charset="0"/>
              </a:rPr>
              <a:t>Condizioni delle cellule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1020445" y="621665"/>
            <a:ext cx="4232910" cy="11430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it-IT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PEI: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7460" y="224790"/>
            <a:ext cx="2116455" cy="21164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277225" cy="3138488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misto di 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lipidi </a:t>
            </a:r>
            <a:r>
              <a:rPr lang="it-IT" altLang="it-I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policationici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e neutri,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permette la formazione di vescicole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liposomiali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unilamellari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che portano una 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carica netta positiva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testa cationica del composto lipidico si associa ai gruppi P negativi dell’acido nucleico</a:t>
            </a:r>
          </a:p>
          <a:p>
            <a:pPr algn="just" eaLnBrk="1" hangingPunct="1">
              <a:defRPr/>
            </a:pP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complessi lipidi- DNA 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si fondono con le membrane cellulari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e rilasciano spontaneamente il loro contenuto nelle cellule</a:t>
            </a:r>
          </a:p>
          <a:p>
            <a:pPr marL="0" indent="0" algn="just" eaLnBrk="1" hangingPunct="1">
              <a:buFontTx/>
              <a:buNone/>
              <a:defRPr/>
            </a:pPr>
            <a:b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6200" y="763588"/>
            <a:ext cx="3265488" cy="379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r>
              <a:rPr lang="it-IT" sz="22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LIPOSOMI:</a:t>
            </a:r>
          </a:p>
        </p:txBody>
      </p:sp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1447800" y="762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i="1">
                <a:solidFill>
                  <a:srgbClr val="00A000"/>
                </a:solidFill>
                <a:latin typeface="Arial Narrow" panose="020B0606020202030204" pitchFamily="34" charset="0"/>
              </a:rPr>
              <a:t>Metodi chimici</a:t>
            </a:r>
          </a:p>
        </p:txBody>
      </p:sp>
      <p:sp>
        <p:nvSpPr>
          <p:cNvPr id="29701" name="Line 12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25400">
            <a:solidFill>
              <a:srgbClr val="00A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Rettangolo 5"/>
          <p:cNvSpPr>
            <a:spLocks noChangeArrowheads="1"/>
          </p:cNvSpPr>
          <p:nvPr/>
        </p:nvSpPr>
        <p:spPr bwMode="auto">
          <a:xfrm>
            <a:off x="4533900" y="4717256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FF0000"/>
                </a:solidFill>
                <a:cs typeface="Arial" panose="020B0604020202020204" pitchFamily="34" charset="0"/>
              </a:rPr>
              <a:t>SVANTAGGI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 dirty="0">
                <a:cs typeface="Arial" panose="020B0604020202020204" pitchFamily="34" charset="0"/>
              </a:rPr>
              <a:t>Difficile produrre liposomi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 dirty="0">
                <a:solidFill>
                  <a:schemeClr val="accent1"/>
                </a:solidFill>
                <a:cs typeface="Arial" panose="020B0604020202020204" pitchFamily="34" charset="0"/>
              </a:rPr>
              <a:t>Alta variabilità</a:t>
            </a:r>
          </a:p>
        </p:txBody>
      </p:sp>
      <p:sp>
        <p:nvSpPr>
          <p:cNvPr id="29703" name="Rettangolo 6"/>
          <p:cNvSpPr>
            <a:spLocks noChangeArrowheads="1"/>
          </p:cNvSpPr>
          <p:nvPr/>
        </p:nvSpPr>
        <p:spPr bwMode="auto">
          <a:xfrm>
            <a:off x="467544" y="4653136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00A000"/>
                </a:solidFill>
                <a:cs typeface="Arial" panose="020B0604020202020204" pitchFamily="34" charset="0"/>
              </a:rPr>
              <a:t>VANTAGGI: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 dirty="0">
                <a:cs typeface="Arial" panose="020B0604020202020204" pitchFamily="34" charset="0"/>
              </a:rPr>
              <a:t>Bassa tossicità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 dirty="0">
                <a:cs typeface="Arial" panose="020B0604020202020204" pitchFamily="34" charset="0"/>
              </a:rPr>
              <a:t>Alta efficienza</a:t>
            </a:r>
          </a:p>
        </p:txBody>
      </p:sp>
      <p:sp>
        <p:nvSpPr>
          <p:cNvPr id="29704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E3B3EE-05DA-43F9-98D5-06735531FE14}" type="slidenum">
              <a:rPr lang="it-IT" altLang="it-IT" sz="1400" smtClean="0"/>
              <a:t>16</a:t>
            </a:fld>
            <a:endParaRPr lang="it-IT" altLang="it-IT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44ECD5-396A-4992-80EF-A9AEF273B637}" type="slidenum">
              <a:rPr lang="it-IT" altLang="it-IT" sz="1400" smtClean="0"/>
              <a:t>17</a:t>
            </a:fld>
            <a:endParaRPr lang="it-IT" altLang="it-IT" sz="1400"/>
          </a:p>
        </p:txBody>
      </p:sp>
      <p:sp>
        <p:nvSpPr>
          <p:cNvPr id="31747" name="Rettangolo 4"/>
          <p:cNvSpPr>
            <a:spLocks noChangeArrowheads="1"/>
          </p:cNvSpPr>
          <p:nvPr/>
        </p:nvSpPr>
        <p:spPr bwMode="auto">
          <a:xfrm>
            <a:off x="179388" y="200218"/>
            <a:ext cx="8856662" cy="159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 b="1" dirty="0">
                <a:solidFill>
                  <a:srgbClr val="333333"/>
                </a:solidFill>
                <a:cs typeface="Arial" panose="020B0604020202020204" pitchFamily="34" charset="0"/>
              </a:rPr>
              <a:t>Cationic lipid-mediated transfection </a:t>
            </a:r>
            <a:r>
              <a:rPr lang="en-US" altLang="it-IT" sz="1400" dirty="0">
                <a:solidFill>
                  <a:srgbClr val="333333"/>
                </a:solidFill>
                <a:cs typeface="Arial" panose="020B0604020202020204" pitchFamily="34" charset="0"/>
              </a:rPr>
              <a:t>is one of the most popular methods for introducing foreign genetic material into cells.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4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 b="1" dirty="0">
                <a:solidFill>
                  <a:srgbClr val="333333"/>
                </a:solidFill>
                <a:cs typeface="Arial" panose="020B0604020202020204" pitchFamily="34" charset="0"/>
              </a:rPr>
              <a:t>First generation </a:t>
            </a:r>
            <a:r>
              <a:rPr lang="en-US" altLang="it-IT" sz="1400" dirty="0">
                <a:solidFill>
                  <a:srgbClr val="333333"/>
                </a:solidFill>
                <a:cs typeface="Arial" panose="020B0604020202020204" pitchFamily="34" charset="0"/>
              </a:rPr>
              <a:t>of lipid-based transfection reagents relied on artificial liposomes that could </a:t>
            </a:r>
            <a:r>
              <a:rPr lang="en-US" altLang="it-IT" sz="1400" b="1" dirty="0">
                <a:solidFill>
                  <a:srgbClr val="333333"/>
                </a:solidFill>
                <a:cs typeface="Arial" panose="020B0604020202020204" pitchFamily="34" charset="0"/>
              </a:rPr>
              <a:t>envelop nucleic acids</a:t>
            </a:r>
            <a:r>
              <a:rPr lang="en-US" altLang="it-IT" sz="1400" dirty="0">
                <a:solidFill>
                  <a:srgbClr val="333333"/>
                </a:solidFill>
                <a:cs typeface="Arial" panose="020B0604020202020204" pitchFamily="34" charset="0"/>
              </a:rPr>
              <a:t> and then fuse with the cell membrane to deposit their cargo inside,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4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40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1" r="1968" b="9924"/>
          <a:stretch>
            <a:fillRect/>
          </a:stretch>
        </p:blipFill>
        <p:spPr bwMode="auto">
          <a:xfrm>
            <a:off x="323528" y="1747088"/>
            <a:ext cx="793686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9705" y="4364990"/>
            <a:ext cx="871918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Newer cationic lipid-based</a:t>
            </a:r>
            <a:r>
              <a:rPr lang="en-US" altLang="it-IT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reagents spontaneously form </a:t>
            </a:r>
            <a:r>
              <a:rPr lang="en-US" alt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condensed nucleic acid-cationic lipid reagent complexes</a:t>
            </a:r>
            <a:r>
              <a:rPr lang="en-US" altLang="it-IT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it-IT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via electrostatic interactions between the negatively charged nucleic acid and the positively charged head group of the synthetic lipid reagent.</a:t>
            </a:r>
            <a:endParaRPr lang="en-US" altLang="it-IT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These complexes are believed to be taken up by the cell </a:t>
            </a:r>
            <a:r>
              <a:rPr lang="en-US" altLang="it-IT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through endocytosis </a:t>
            </a:r>
            <a:r>
              <a:rPr lang="en-US" altLang="it-IT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and then released in the cytoplasm. </a:t>
            </a:r>
            <a:endParaRPr lang="en-US" altLang="it-IT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Once in the cell, transfected DNA is </a:t>
            </a:r>
            <a:r>
              <a:rPr lang="en-US" altLang="it-IT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translocated to the nucleus </a:t>
            </a:r>
            <a:r>
              <a:rPr lang="en-US" altLang="it-IT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 be expressed by a yet unknown mechanism, while RNA or antisense oligonucleotides skip the translocation step and remain in the cytoplasm.</a:t>
            </a:r>
            <a:endParaRPr 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32"/>
          <a:stretch>
            <a:fillRect/>
          </a:stretch>
        </p:blipFill>
        <p:spPr bwMode="auto">
          <a:xfrm>
            <a:off x="2051720" y="210387"/>
            <a:ext cx="5040560" cy="64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1B98D1-5AF6-412B-92F2-A58090DCD3C8}" type="slidenum">
              <a:rPr lang="it-IT" altLang="it-IT" sz="1400" smtClean="0"/>
              <a:t>18</a:t>
            </a:fld>
            <a:endParaRPr lang="it-IT" altLang="it-IT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A20DAB-823F-4712-9C95-AF906B1A14D6}" type="slidenum">
              <a:rPr lang="it-IT" altLang="it-IT" sz="1400" smtClean="0"/>
              <a:t>19</a:t>
            </a:fld>
            <a:endParaRPr lang="it-IT" altLang="it-IT" sz="1400"/>
          </a:p>
        </p:txBody>
      </p:sp>
      <p:sp>
        <p:nvSpPr>
          <p:cNvPr id="7" name="Rettangolo 6"/>
          <p:cNvSpPr/>
          <p:nvPr/>
        </p:nvSpPr>
        <p:spPr>
          <a:xfrm>
            <a:off x="539750" y="1196975"/>
            <a:ext cx="83534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cationic lipid-mediated transfection are:</a:t>
            </a:r>
          </a:p>
          <a:p>
            <a:pPr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ability to transfect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broad range of cell lines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high efficiency;</a:t>
            </a:r>
          </a:p>
          <a:p>
            <a:pPr marL="285750" indent="-285750">
              <a:buFontTx/>
              <a:buChar char="-"/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applicability to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high-throughput screens;</a:t>
            </a:r>
          </a:p>
          <a:p>
            <a:pPr marL="285750" indent="-285750">
              <a:buFontTx/>
              <a:buChar char="-"/>
              <a:defRPr/>
            </a:pPr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ability to deliver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of all sizes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well as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Tx/>
              <a:buChar char="-"/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this method can be applied to both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transient </a:t>
            </a:r>
          </a:p>
          <a:p>
            <a:pPr marL="285750" indent="-285750">
              <a:buFontTx/>
              <a:buChar char="-"/>
              <a:defRPr/>
            </a:pPr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expression, and unlike other chemical methods, it can be used for in vivo transfer of DNA and RNA to animals and humans. </a:t>
            </a:r>
          </a:p>
          <a:p>
            <a:pPr marL="285750" indent="-285750">
              <a:buFontTx/>
              <a:buChar char="-"/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46125"/>
            <a:ext cx="8229600" cy="5616575"/>
          </a:xfrm>
        </p:spPr>
        <p:txBody>
          <a:bodyPr/>
          <a:lstStyle/>
          <a:p>
            <a:pPr eaLnBrk="1" hangingPunct="1"/>
            <a:r>
              <a:rPr lang="it-IT" altLang="it-IT" sz="20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CARATTERISTICHE:</a:t>
            </a:r>
          </a:p>
          <a:p>
            <a:pPr lvl="1" eaLnBrk="1" hangingPunct="1"/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Elevata efficienza</a:t>
            </a:r>
          </a:p>
          <a:p>
            <a:pPr lvl="1" eaLnBrk="1" hangingPunct="1"/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Bassa tossicità</a:t>
            </a:r>
          </a:p>
          <a:p>
            <a:pPr lvl="1" eaLnBrk="1" hangingPunct="1"/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Riproducibilità </a:t>
            </a:r>
            <a:r>
              <a:rPr lang="it-IT" altLang="it-IT" sz="2000" i="1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2000" i="1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</a:p>
          <a:p>
            <a:pPr lvl="1" eaLnBrk="1" hangingPunct="1"/>
            <a:endParaRPr lang="it-IT" altLang="it-IT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0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PROCESSO:</a:t>
            </a:r>
          </a:p>
          <a:p>
            <a:pPr lvl="1" eaLnBrk="1" hangingPunct="1"/>
            <a:r>
              <a:rPr lang="it-IT" altLang="it-IT" sz="2000" b="1">
                <a:latin typeface="Arial" panose="020B0604020202020204" pitchFamily="34" charset="0"/>
                <a:cs typeface="Arial" panose="020B0604020202020204" pitchFamily="34" charset="0"/>
              </a:rPr>
              <a:t>Introduzione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 del</a:t>
            </a:r>
            <a:r>
              <a:rPr lang="it-IT" altLang="it-IT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DNA nella cellula</a:t>
            </a:r>
          </a:p>
          <a:p>
            <a:pPr lvl="1" eaLnBrk="1" hangingPunct="1"/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Ottenimento dell’</a:t>
            </a:r>
            <a:r>
              <a:rPr lang="it-IT" altLang="it-IT" sz="2000" b="1">
                <a:latin typeface="Arial" panose="020B0604020202020204" pitchFamily="34" charset="0"/>
                <a:cs typeface="Arial" panose="020B0604020202020204" pitchFamily="34" charset="0"/>
              </a:rPr>
              <a:t>espressione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 del gene d’interesse</a:t>
            </a:r>
          </a:p>
          <a:p>
            <a:pPr lvl="1" eaLnBrk="1" hangingPunct="1"/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(selezione delle cellule che si sono trasfettate stabilmente)</a:t>
            </a:r>
          </a:p>
          <a:p>
            <a:pPr lvl="1" eaLnBrk="1" hangingPunct="1"/>
            <a:r>
              <a:rPr lang="it-IT" altLang="it-IT" sz="2000" b="1">
                <a:latin typeface="Arial" panose="020B0604020202020204" pitchFamily="34" charset="0"/>
                <a:cs typeface="Arial" panose="020B0604020202020204" pitchFamily="34" charset="0"/>
              </a:rPr>
              <a:t>Caratterizzazione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 del gene/ proteina prodotta</a:t>
            </a:r>
          </a:p>
          <a:p>
            <a:pPr lvl="1" eaLnBrk="1" hangingPunct="1"/>
            <a:endParaRPr lang="it-IT" altLang="it-IT" sz="2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0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PROBLEMATICHE:</a:t>
            </a:r>
          </a:p>
          <a:p>
            <a:pPr lvl="1" eaLnBrk="1" hangingPunct="1"/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Come superare le barriere naturali???</a:t>
            </a:r>
          </a:p>
          <a:p>
            <a:pPr lvl="2" eaLnBrk="1" hangingPunct="1"/>
            <a:r>
              <a:rPr lang="it-IT" altLang="it-IT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DNA: fortemente POLARE</a:t>
            </a:r>
            <a:r>
              <a:rPr lang="it-IT" altLang="it-IT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(carica negativa)</a:t>
            </a:r>
          </a:p>
          <a:p>
            <a:pPr lvl="2" eaLnBrk="1" hangingPunct="1"/>
            <a:r>
              <a:rPr lang="it-IT" altLang="it-IT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CELLULARE LIPOFILA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05000" y="57150"/>
            <a:ext cx="51816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it-IT" sz="2800" b="1" i="1">
                <a:solidFill>
                  <a:srgbClr val="0A6C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METODI DI TRASFEZIONE</a:t>
            </a: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25400">
            <a:solidFill>
              <a:srgbClr val="0A6C9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8EA558-9317-4DBD-9713-B7844349AEF9}" type="slidenum">
              <a:rPr lang="it-IT" altLang="it-IT" sz="1400" smtClean="0">
                <a:latin typeface="Arial Narrow" panose="020B0606020202030204" pitchFamily="34" charset="0"/>
              </a:rPr>
              <a:t>2</a:t>
            </a:fld>
            <a:endParaRPr lang="it-IT" altLang="it-IT" sz="1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4"/>
          <p:cNvSpPr>
            <a:spLocks noChangeArrowheads="1"/>
          </p:cNvSpPr>
          <p:nvPr/>
        </p:nvSpPr>
        <p:spPr bwMode="auto">
          <a:xfrm>
            <a:off x="251520" y="332656"/>
            <a:ext cx="84058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333333"/>
                </a:solidFill>
                <a:cs typeface="Arial" panose="020B0604020202020204" pitchFamily="34" charset="0"/>
              </a:rPr>
              <a:t>The </a:t>
            </a:r>
            <a:r>
              <a:rPr lang="en-US" altLang="it-IT" sz="1800" b="1" dirty="0">
                <a:solidFill>
                  <a:srgbClr val="FF0000"/>
                </a:solidFill>
                <a:cs typeface="Arial" panose="020B0604020202020204" pitchFamily="34" charset="0"/>
              </a:rPr>
              <a:t>main drawback </a:t>
            </a:r>
            <a:r>
              <a:rPr lang="en-US" altLang="it-IT" sz="1800" dirty="0">
                <a:solidFill>
                  <a:srgbClr val="333333"/>
                </a:solidFill>
                <a:cs typeface="Arial" panose="020B0604020202020204" pitchFamily="34" charset="0"/>
              </a:rPr>
              <a:t>of cationic lipid-mediated transfection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333333"/>
                </a:solidFill>
                <a:cs typeface="Arial" panose="020B0604020202020204" pitchFamily="34" charset="0"/>
              </a:rPr>
              <a:t>the </a:t>
            </a:r>
            <a:r>
              <a:rPr lang="en-US" altLang="it-IT" sz="1800" b="1" dirty="0">
                <a:solidFill>
                  <a:srgbClr val="333333"/>
                </a:solidFill>
                <a:cs typeface="Arial" panose="020B0604020202020204" pitchFamily="34" charset="0"/>
              </a:rPr>
              <a:t>dependence of transfection efficiency on the cell type and culture conditions</a:t>
            </a:r>
            <a:r>
              <a:rPr lang="en-US" altLang="it-IT" sz="1800" dirty="0">
                <a:solidFill>
                  <a:srgbClr val="333333"/>
                </a:solidFill>
                <a:cs typeface="Arial" panose="020B0604020202020204" pitchFamily="34" charset="0"/>
              </a:rPr>
              <a:t>, requiring the optimization of transfection conditions for each cell type and transfection reagent</a:t>
            </a:r>
          </a:p>
        </p:txBody>
      </p:sp>
      <p:pic>
        <p:nvPicPr>
          <p:cNvPr id="35843" name="Picture 6" descr="https://www.thermofisher.com/content/dam/LifeTech/global/life-sciences/cellanalysis/Images/1213/lipo-3000-fi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6750"/>
            <a:ext cx="6408315" cy="52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ools.thermofisher.com/content/sfs/prodImages/high/18324012_65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761037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asellaDiTesto 5"/>
          <p:cNvSpPr txBox="1">
            <a:spLocks noChangeArrowheads="1"/>
          </p:cNvSpPr>
          <p:nvPr/>
        </p:nvSpPr>
        <p:spPr bwMode="auto">
          <a:xfrm>
            <a:off x="5225653" y="5773767"/>
            <a:ext cx="2193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 dirty="0">
                <a:solidFill>
                  <a:srgbClr val="FF0000"/>
                </a:solidFill>
                <a:latin typeface="+mn-lt"/>
              </a:rPr>
              <a:t>Video </a:t>
            </a:r>
            <a:r>
              <a:rPr lang="it-IT" altLang="it-IT" sz="1800" dirty="0" err="1">
                <a:solidFill>
                  <a:srgbClr val="FF0000"/>
                </a:solidFill>
                <a:latin typeface="+mn-lt"/>
              </a:rPr>
              <a:t>lipofectamina</a:t>
            </a:r>
          </a:p>
        </p:txBody>
      </p:sp>
      <p:sp>
        <p:nvSpPr>
          <p:cNvPr id="36868" name="CasellaDiTesto 4"/>
          <p:cNvSpPr txBox="1">
            <a:spLocks noChangeArrowheads="1"/>
          </p:cNvSpPr>
          <p:nvPr/>
        </p:nvSpPr>
        <p:spPr bwMode="auto">
          <a:xfrm>
            <a:off x="899592" y="5774084"/>
            <a:ext cx="308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Video generale trasfezione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isultati immagini per lipofectamine trans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84150"/>
            <a:ext cx="45370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http://cdn2.bigcommerce.com/server300/2feec/product_images/uploaded_images/trans-hi-lipofectamine-compare.jpg?t=1459487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347913"/>
            <a:ext cx="47529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http://signagen.com/images/CalFectvsL2K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81525"/>
            <a:ext cx="46243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516512-9C74-4287-A6FB-41EF7E9C0950}" type="slidenum">
              <a:rPr lang="it-IT" altLang="it-IT" sz="1400" smtClean="0"/>
              <a:t>23</a:t>
            </a:fld>
            <a:endParaRPr lang="it-IT" altLang="it-IT" sz="1400"/>
          </a:p>
        </p:txBody>
      </p:sp>
      <p:pic>
        <p:nvPicPr>
          <p:cNvPr id="37892" name="Picture 4" descr="https://www.thermofisher.com/content/dam/LifeTech/global/life-sciences/cellanalysis/Images/1213/lipo-3000-fi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8893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38159" r="22983" b="32391"/>
          <a:stretch>
            <a:fillRect/>
          </a:stretch>
        </p:blipFill>
        <p:spPr bwMode="auto">
          <a:xfrm>
            <a:off x="759573" y="4437112"/>
            <a:ext cx="6950915" cy="22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http://tools.thermofisher.com/content/sfs/prodImages/high/L3000001-65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-11112"/>
            <a:ext cx="331311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Risultati immagini per lipofectamine transf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48001"/>
            <a:ext cx="58324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216441" y="1428844"/>
            <a:ext cx="58555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- The cells are placed in a solution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containing DNA,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- are exposed to a short electrical impulse which transiently produces pores in their membranes</a:t>
            </a:r>
            <a:endParaRPr lang="it-IT" altLang="it-IT" sz="1800" dirty="0">
              <a:cs typeface="Arial" panose="020B0604020202020204" pitchFamily="34" charset="0"/>
            </a:endParaRPr>
          </a:p>
        </p:txBody>
      </p:sp>
      <p:sp>
        <p:nvSpPr>
          <p:cNvPr id="39941" name="Line 11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25400">
            <a:solidFill>
              <a:srgbClr val="00A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9942" name="Picture 12" descr="http://cdn2.bigcommerce.com/server1600/a606a/products/28/images/156/electroporation_systems_SI__84649.1317062722.1280.1280.jpg?c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66" y="877888"/>
            <a:ext cx="2645322" cy="161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http://images.iop.org/objects/med/news/2/2/20/PROP2_22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769461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CD105291-E560-D31A-4BA0-DEFE6D005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59532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800" b="0" i="0" u="none" strike="noStrike" dirty="0">
                <a:solidFill>
                  <a:srgbClr val="00B050"/>
                </a:solidFill>
                <a:effectLst/>
                <a:latin typeface="+mn-lt"/>
              </a:rPr>
              <a:t>Gene Delivery Using Physical Methods</a:t>
            </a:r>
            <a:endParaRPr lang="en-US" sz="2800" b="0" i="0" dirty="0">
              <a:solidFill>
                <a:srgbClr val="00B050"/>
              </a:solidFill>
              <a:effectLst/>
              <a:latin typeface="+mn-lt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C51A6A2-5BFE-FF60-68B4-E9623E92F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764476"/>
            <a:ext cx="4038600" cy="379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r>
              <a:rPr lang="it-IT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ELECTROPORATION: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F7D8D3-98B4-4526-BA2C-583D764005A3}" type="slidenum">
              <a:rPr lang="it-IT" altLang="it-IT" sz="1400" smtClean="0"/>
              <a:t>25</a:t>
            </a:fld>
            <a:endParaRPr lang="it-IT" altLang="it-IT" sz="1400"/>
          </a:p>
        </p:txBody>
      </p:sp>
      <p:sp>
        <p:nvSpPr>
          <p:cNvPr id="4" name="Rettangolo 3"/>
          <p:cNvSpPr/>
          <p:nvPr/>
        </p:nvSpPr>
        <p:spPr>
          <a:xfrm>
            <a:off x="224830" y="168895"/>
            <a:ext cx="849630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Electroporation </a:t>
            </a:r>
            <a:r>
              <a:rPr lang="en-US" b="1" dirty="0">
                <a:solidFill>
                  <a:srgbClr val="333333"/>
                </a:solidFill>
                <a:latin typeface="Arial Narrow" panose="020B0606020202030204" pitchFamily="34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Arial Narrow" panose="020B0606020202030204" pitchFamily="34" charset="0"/>
              </a:rPr>
              <a:t>s based on a simple process. </a:t>
            </a:r>
          </a:p>
          <a:p>
            <a:pPr>
              <a:defRPr/>
            </a:pPr>
            <a:endParaRPr lang="en-US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- Host cells and selected molecules are </a:t>
            </a:r>
            <a:r>
              <a:rPr lang="en-US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suspended in a conductive solution</a:t>
            </a:r>
            <a:r>
              <a:rPr lang="en-US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and an electrical circuit is closed around the mixture.</a:t>
            </a:r>
          </a:p>
          <a:p>
            <a:pPr>
              <a:defRPr/>
            </a:pPr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-  An electrical pulse at an optimized voltage and only lasting a </a:t>
            </a:r>
            <a:r>
              <a:rPr lang="en-US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few microseconds to a millisecond is discharged through the cell suspension</a:t>
            </a:r>
            <a:r>
              <a:rPr lang="en-US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. </a:t>
            </a:r>
          </a:p>
          <a:p>
            <a:pPr>
              <a:defRPr/>
            </a:pPr>
            <a:endParaRPr lang="en-US" sz="20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- This disturbs the phospholipid bilayer of the membrane and results in the formation of temporary pores. </a:t>
            </a:r>
          </a:p>
          <a:p>
            <a:pPr marL="342900" indent="-342900">
              <a:buFontTx/>
              <a:buChar char="-"/>
              <a:defRPr/>
            </a:pPr>
            <a:endParaRPr lang="en-US" sz="20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- The electric potential across the cell membrane simultaneously rises to allow charged molecules like DNA to be driven across the membrane through the pores in a manner similar to electrophoresis 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pic>
        <p:nvPicPr>
          <p:cNvPr id="41988" name="Picture 4" descr="https://figures.boundless-cdn.com/15891/large/electroporation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6917"/>
            <a:ext cx="40322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0D7FA-0E2A-4024-9269-B89772B1EBD9}" type="slidenum">
              <a:rPr lang="it-IT" altLang="it-IT" sz="1400" smtClean="0"/>
              <a:t>26</a:t>
            </a:fld>
            <a:endParaRPr lang="it-IT" altLang="it-IT" sz="1400"/>
          </a:p>
        </p:txBody>
      </p:sp>
      <p:pic>
        <p:nvPicPr>
          <p:cNvPr id="43011" name="Picture 2" descr="http://www.intechopen.com/source/html/44810/media/image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5" y="804318"/>
            <a:ext cx="7675190" cy="4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81AC8C-65D5-4413-9F57-6AFB8EFEEE20}" type="slidenum">
              <a:rPr lang="it-IT" altLang="it-IT" sz="1400" smtClean="0"/>
              <a:t>27</a:t>
            </a:fld>
            <a:endParaRPr lang="it-IT" altLang="it-IT" sz="1400"/>
          </a:p>
        </p:txBody>
      </p:sp>
      <p:sp>
        <p:nvSpPr>
          <p:cNvPr id="44035" name="Rettangolo 3"/>
          <p:cNvSpPr>
            <a:spLocks noChangeArrowheads="1"/>
          </p:cNvSpPr>
          <p:nvPr/>
        </p:nvSpPr>
        <p:spPr bwMode="auto">
          <a:xfrm>
            <a:off x="367060" y="1571397"/>
            <a:ext cx="840988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The </a:t>
            </a:r>
            <a:r>
              <a:rPr lang="en-US" altLang="it-IT" sz="2000" b="1" dirty="0">
                <a:solidFill>
                  <a:srgbClr val="00A000"/>
                </a:solidFill>
                <a:cs typeface="Arial" panose="020B0604020202020204" pitchFamily="34" charset="0"/>
              </a:rPr>
              <a:t>main advantages </a:t>
            </a: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of electroporation are: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- its applicability </a:t>
            </a:r>
            <a:r>
              <a:rPr lang="en-US" altLang="it-IT" sz="2000" b="1" dirty="0">
                <a:solidFill>
                  <a:srgbClr val="333333"/>
                </a:solidFill>
                <a:cs typeface="Arial" panose="020B0604020202020204" pitchFamily="34" charset="0"/>
              </a:rPr>
              <a:t>for transient and stable transfection of all cell types</a:t>
            </a: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electroporation is </a:t>
            </a:r>
            <a:r>
              <a:rPr lang="en-US" altLang="it-IT" sz="2000" b="1" dirty="0">
                <a:solidFill>
                  <a:srgbClr val="333333"/>
                </a:solidFill>
                <a:cs typeface="Arial" panose="020B0604020202020204" pitchFamily="34" charset="0"/>
              </a:rPr>
              <a:t>easy and rapid</a:t>
            </a: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it-IT" sz="20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it is able </a:t>
            </a:r>
            <a:r>
              <a:rPr lang="en-US" altLang="it-IT" sz="2000" b="1" dirty="0">
                <a:solidFill>
                  <a:srgbClr val="333333"/>
                </a:solidFill>
                <a:cs typeface="Arial" panose="020B0604020202020204" pitchFamily="34" charset="0"/>
              </a:rPr>
              <a:t>to transfect a large number of cells in a short time</a:t>
            </a: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 once optimum electroporation conditions are determined.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The </a:t>
            </a:r>
            <a:r>
              <a:rPr lang="en-US" alt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major drawback </a:t>
            </a: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of electroporation </a:t>
            </a:r>
            <a:r>
              <a:rPr lang="en-US" altLang="it-IT" sz="2000" b="1" dirty="0">
                <a:solidFill>
                  <a:srgbClr val="333333"/>
                </a:solidFill>
                <a:cs typeface="Arial" panose="020B0604020202020204" pitchFamily="34" charset="0"/>
              </a:rPr>
              <a:t>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srgbClr val="333333"/>
                </a:solidFill>
                <a:cs typeface="Arial" panose="020B0604020202020204" pitchFamily="34" charset="0"/>
              </a:rPr>
              <a:t>- substantial cell death caused by high voltage pulses </a:t>
            </a:r>
            <a:r>
              <a:rPr lang="en-US" altLang="it-IT" sz="2000" dirty="0">
                <a:solidFill>
                  <a:srgbClr val="333333"/>
                </a:solidFill>
                <a:cs typeface="Arial" panose="020B0604020202020204" pitchFamily="34" charset="0"/>
              </a:rPr>
              <a:t>and only partially successful membrane repair, requiring the use of greater quantities of cells compared to chemical transfection methods. </a:t>
            </a:r>
            <a:endParaRPr lang="it-IT" altLang="it-IT" sz="2000" dirty="0">
              <a:cs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514600" y="928714"/>
            <a:ext cx="4038600" cy="379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r>
              <a:rPr lang="it-IT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ELECTROPORATION:</a:t>
            </a:r>
          </a:p>
        </p:txBody>
      </p:sp>
      <p:sp>
        <p:nvSpPr>
          <p:cNvPr id="44038" name="Line 11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25400">
            <a:solidFill>
              <a:srgbClr val="00A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84A8D70-23DB-1DD5-24E7-A76C51CE0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32043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800" b="0" i="0" u="none" strike="noStrike" dirty="0">
                <a:solidFill>
                  <a:srgbClr val="00B050"/>
                </a:solidFill>
                <a:effectLst/>
                <a:latin typeface="+mn-lt"/>
              </a:rPr>
              <a:t>Gene Delivery Using Physical Methods</a:t>
            </a:r>
            <a:endParaRPr lang="en-US" sz="2800" b="0" i="0" dirty="0">
              <a:solidFill>
                <a:srgbClr val="00B05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9F38C6-99CB-4C5B-9A4A-4DD24D33818B}" type="slidenum">
              <a:rPr lang="it-IT" altLang="it-IT" sz="1400" smtClean="0"/>
              <a:t>28</a:t>
            </a:fld>
            <a:endParaRPr lang="it-IT" altLang="it-IT" sz="1400"/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506413" y="1550988"/>
            <a:ext cx="38195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>
                <a:solidFill>
                  <a:srgbClr val="00A000"/>
                </a:solidFill>
                <a:latin typeface="Arial Narrow" panose="020B0606020202030204" pitchFamily="34" charset="0"/>
              </a:rPr>
              <a:t>VANTAGGI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>
                <a:latin typeface="Arial Narrow" panose="020B0606020202030204" pitchFamily="34" charset="0"/>
              </a:rPr>
              <a:t>   Può essere utile per quei tipi cellulari in cui non si ottengono risultati con i metodi classici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i="1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>
                <a:latin typeface="Arial Narrow" panose="020B0606020202030204" pitchFamily="34" charset="0"/>
              </a:rPr>
              <a:t> Il DNA entra direttamente senza passare attraverso il compartimento endosomiale dove può aver luogo la degradazione/</a:t>
            </a:r>
            <a:r>
              <a:rPr lang="it-IT" altLang="it-IT" sz="1800" b="1" i="1">
                <a:latin typeface="Arial Narrow" panose="020B0606020202030204" pitchFamily="34" charset="0"/>
              </a:rPr>
              <a:t>mutazione</a:t>
            </a:r>
            <a:r>
              <a:rPr lang="it-IT" altLang="it-IT" sz="1800" i="1">
                <a:latin typeface="Arial Narrow" panose="020B0606020202030204" pitchFamily="34" charset="0"/>
              </a:rPr>
              <a:t> dell’acido nucleico</a:t>
            </a:r>
          </a:p>
        </p:txBody>
      </p:sp>
      <p:sp>
        <p:nvSpPr>
          <p:cNvPr id="45060" name="Rettangolo 6"/>
          <p:cNvSpPr>
            <a:spLocks noChangeArrowheads="1"/>
          </p:cNvSpPr>
          <p:nvPr/>
        </p:nvSpPr>
        <p:spPr bwMode="auto">
          <a:xfrm>
            <a:off x="4872038" y="1381125"/>
            <a:ext cx="3571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800" i="1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>
                <a:solidFill>
                  <a:srgbClr val="FF0000"/>
                </a:solidFill>
                <a:latin typeface="Arial Narrow" panose="020B0606020202030204" pitchFamily="34" charset="0"/>
              </a:rPr>
              <a:t>SVANTAGGI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>
                <a:latin typeface="Arial Narrow" panose="020B0606020202030204" pitchFamily="34" charset="0"/>
              </a:rPr>
              <a:t> Necessità di ottimizzare le condizioni del campo elettrico -intensità e durata-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i="1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>
                <a:latin typeface="Arial Narrow" panose="020B0606020202030204" pitchFamily="34" charset="0"/>
              </a:rPr>
              <a:t> Elevato livello di tossicità (50%)</a:t>
            </a:r>
          </a:p>
        </p:txBody>
      </p:sp>
      <p:sp>
        <p:nvSpPr>
          <p:cNvPr id="7" name="Filmato 6">
            <a:hlinkClick r:id="rId2" action="ppaction://program" highlightClick="1"/>
          </p:cNvPr>
          <p:cNvSpPr/>
          <p:nvPr/>
        </p:nvSpPr>
        <p:spPr>
          <a:xfrm>
            <a:off x="5003800" y="4868863"/>
            <a:ext cx="1655763" cy="6477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785813"/>
            <a:ext cx="4038600" cy="379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r>
              <a:rPr lang="it-IT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ELETTROPORAZIONE:</a:t>
            </a:r>
          </a:p>
        </p:txBody>
      </p:sp>
      <p:sp>
        <p:nvSpPr>
          <p:cNvPr id="45064" name="Line 11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25400">
            <a:solidFill>
              <a:srgbClr val="00A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7F58C19F-C564-1F77-9127-C765E4A6A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59532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800" b="0" i="0" u="none" strike="noStrike" dirty="0">
                <a:solidFill>
                  <a:srgbClr val="00B050"/>
                </a:solidFill>
                <a:effectLst/>
                <a:latin typeface="+mn-lt"/>
              </a:rPr>
              <a:t>Gene Delivery Using Physical Methods</a:t>
            </a:r>
            <a:endParaRPr lang="en-US" sz="2800" b="0" i="0" dirty="0">
              <a:solidFill>
                <a:srgbClr val="00B05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81DF09-BBB4-4247-97DB-577F67A20812}" type="slidenum">
              <a:rPr lang="it-IT" altLang="it-IT" sz="1400" smtClean="0"/>
              <a:t>29</a:t>
            </a:fld>
            <a:endParaRPr lang="it-IT" altLang="it-IT" sz="1400"/>
          </a:p>
        </p:txBody>
      </p:sp>
      <p:pic>
        <p:nvPicPr>
          <p:cNvPr id="46083" name="Picture 4" descr="https://static-content.springer.com/image/art%3A10.1186%2F1471-2474-7-62/MediaObjects/12891_2006_Article_236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24167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https://i.ytimg.com/vi/IWVLiTws_7o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3611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http://image.slidesharecdn.com/2014seattleslidedeck-140620111155-phpapp02/95/2014-northwest-melanoma-symposium-slide-deck-59-638.jpg?cb=1403264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40075"/>
            <a:ext cx="48244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49225"/>
            <a:ext cx="5181600" cy="533400"/>
          </a:xfrm>
        </p:spPr>
        <p:txBody>
          <a:bodyPr/>
          <a:lstStyle/>
          <a:p>
            <a:pPr eaLnBrk="1" hangingPunct="1"/>
            <a:r>
              <a:rPr lang="it-IT" altLang="it-IT" sz="2600" i="1">
                <a:solidFill>
                  <a:srgbClr val="0A6C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trasferimento genico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437" y="1298573"/>
            <a:ext cx="8392988" cy="4286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 cellulari</a:t>
            </a:r>
            <a:r>
              <a:rPr lang="it-IT" altLang="it-IT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b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tutte le cellule possono essere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trasfettate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con successo 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Processo in sé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inefficient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Necessaria una fonte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abbondante di cellule di partenza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per ottenere un numero utilizzabile di cellule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trasfettate</a:t>
            </a: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endParaRPr lang="it-IT" altLang="it-IT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Line 9"/>
          <p:cNvSpPr>
            <a:spLocks noChangeShapeType="1"/>
          </p:cNvSpPr>
          <p:nvPr/>
        </p:nvSpPr>
        <p:spPr bwMode="auto">
          <a:xfrm>
            <a:off x="250825" y="765175"/>
            <a:ext cx="8610600" cy="0"/>
          </a:xfrm>
          <a:prstGeom prst="line">
            <a:avLst/>
          </a:prstGeom>
          <a:noFill/>
          <a:ln w="25400">
            <a:solidFill>
              <a:srgbClr val="0A6C9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6BA10-A301-4297-AF48-20E107A92819}" type="slidenum">
              <a:rPr lang="it-IT" altLang="it-IT" sz="1400" smtClean="0"/>
              <a:t>3</a:t>
            </a:fld>
            <a:endParaRPr lang="it-IT" altLang="it-IT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8DE04-69B6-4523-9B9A-72143F0C7E7B}" type="slidenum">
              <a:rPr lang="it-IT" altLang="it-IT" sz="1400" smtClean="0"/>
              <a:t>30</a:t>
            </a:fld>
            <a:endParaRPr lang="it-IT" altLang="it-IT" sz="1400"/>
          </a:p>
        </p:txBody>
      </p:sp>
      <p:pic>
        <p:nvPicPr>
          <p:cNvPr id="47107" name="Picture 2" descr="Platinum Tweezertrode fami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04813"/>
            <a:ext cx="32416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Risultati immagini per in vivo electrop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620713"/>
            <a:ext cx="4297362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 descr="Risultati immagini per in vivo electrop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8225"/>
            <a:ext cx="666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-324544" y="942887"/>
            <a:ext cx="4038600" cy="379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r>
              <a:rPr lang="it-IT" sz="22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2400" b="1" i="0" dirty="0" err="1">
                <a:solidFill>
                  <a:srgbClr val="FF0000"/>
                </a:solidFill>
                <a:effectLst/>
                <a:latin typeface="+mn-lt"/>
              </a:rPr>
              <a:t>Microinjection</a:t>
            </a:r>
            <a:endParaRPr lang="it-IT" sz="2400" b="1" i="0" dirty="0">
              <a:solidFill>
                <a:srgbClr val="FF0000"/>
              </a:solidFill>
              <a:effectLst/>
              <a:latin typeface="+mn-lt"/>
            </a:endParaRPr>
          </a:p>
          <a:p>
            <a:pPr algn="ctr" eaLnBrk="1" hangingPunct="1">
              <a:defRPr/>
            </a:pPr>
            <a:endParaRPr lang="it-IT" sz="22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1267090" y="74684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800" b="0" i="0" u="none" strike="noStrike" dirty="0">
                <a:solidFill>
                  <a:srgbClr val="00B050"/>
                </a:solidFill>
                <a:effectLst/>
                <a:latin typeface="+mn-lt"/>
              </a:rPr>
              <a:t>Gene Delivery Using Physical Methods</a:t>
            </a:r>
            <a:endParaRPr lang="en-US" sz="2800" b="0" i="0" dirty="0">
              <a:solidFill>
                <a:srgbClr val="00B050"/>
              </a:solidFill>
              <a:effectLst/>
              <a:latin typeface="+mn-lt"/>
            </a:endParaRPr>
          </a:p>
        </p:txBody>
      </p:sp>
      <p:sp>
        <p:nvSpPr>
          <p:cNvPr id="51205" name="Line 11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25400">
            <a:solidFill>
              <a:srgbClr val="00A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96" y="4149080"/>
            <a:ext cx="2969795" cy="22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ilmato 8">
            <a:hlinkClick r:id="rId4" action="ppaction://program" highlightClick="1"/>
          </p:cNvPr>
          <p:cNvSpPr/>
          <p:nvPr/>
        </p:nvSpPr>
        <p:spPr>
          <a:xfrm>
            <a:off x="3660277" y="5813425"/>
            <a:ext cx="1071563" cy="42862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1208" name="Segnaposto numero diapositiva 9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F15BC-0399-4A8B-8537-4967CA612DF4}" type="slidenum">
              <a:rPr lang="it-IT" altLang="it-IT" sz="1400" smtClean="0">
                <a:latin typeface="Arial Narrow" panose="020B0606020202030204" pitchFamily="34" charset="0"/>
              </a:rPr>
              <a:t>31</a:t>
            </a:fld>
            <a:endParaRPr lang="it-IT" altLang="it-IT" sz="1400">
              <a:latin typeface="Arial Narrow" panose="020B0606020202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48A53B-22BF-9DC3-FDBB-D98C51AF1DAA}"/>
              </a:ext>
            </a:extLst>
          </p:cNvPr>
          <p:cNvSpPr txBox="1"/>
          <p:nvPr/>
        </p:nvSpPr>
        <p:spPr>
          <a:xfrm>
            <a:off x="323528" y="1484784"/>
            <a:ext cx="74888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2E2E"/>
                </a:solidFill>
                <a:effectLst/>
                <a:latin typeface="+mn-lt"/>
              </a:rPr>
              <a:t>Microinjection is a </a:t>
            </a:r>
            <a:r>
              <a:rPr lang="en-US" b="1" i="0" dirty="0">
                <a:solidFill>
                  <a:srgbClr val="2E2E2E"/>
                </a:solidFill>
                <a:effectLst/>
                <a:latin typeface="+mn-lt"/>
              </a:rPr>
              <a:t>direct method </a:t>
            </a:r>
            <a:r>
              <a:rPr lang="en-US" b="0" i="0" dirty="0">
                <a:solidFill>
                  <a:srgbClr val="2E2E2E"/>
                </a:solidFill>
                <a:effectLst/>
                <a:latin typeface="+mn-lt"/>
              </a:rPr>
              <a:t>to introduce DNA into either </a:t>
            </a:r>
            <a:r>
              <a:rPr lang="en-US" b="1" i="0" dirty="0">
                <a:solidFill>
                  <a:srgbClr val="2E2E2E"/>
                </a:solidFill>
                <a:effectLst/>
                <a:latin typeface="+mn-lt"/>
              </a:rPr>
              <a:t>cytoplasm</a:t>
            </a:r>
            <a:r>
              <a:rPr lang="en-US" b="0" i="0" dirty="0">
                <a:solidFill>
                  <a:srgbClr val="2E2E2E"/>
                </a:solidFill>
                <a:effectLst/>
                <a:latin typeface="+mn-lt"/>
              </a:rPr>
              <a:t> or </a:t>
            </a:r>
            <a:r>
              <a:rPr lang="en-US" b="1" i="0" dirty="0">
                <a:solidFill>
                  <a:srgbClr val="2E2E2E"/>
                </a:solidFill>
                <a:effectLst/>
                <a:latin typeface="+mn-lt"/>
              </a:rPr>
              <a:t>nucleus</a:t>
            </a:r>
            <a:r>
              <a:rPr lang="en-US" b="0" i="0" dirty="0">
                <a:solidFill>
                  <a:srgbClr val="2E2E2E"/>
                </a:solidFill>
                <a:effectLst/>
                <a:latin typeface="+mn-lt"/>
              </a:rPr>
              <a:t>. </a:t>
            </a:r>
          </a:p>
          <a:p>
            <a:endParaRPr lang="en-US" b="0" i="0" dirty="0">
              <a:solidFill>
                <a:srgbClr val="2E2E2E"/>
              </a:solidFill>
              <a:effectLst/>
              <a:latin typeface="+mn-lt"/>
            </a:endParaRPr>
          </a:p>
          <a:p>
            <a:r>
              <a:rPr lang="en-US" b="0" i="0" dirty="0">
                <a:solidFill>
                  <a:srgbClr val="2E2E2E"/>
                </a:solidFill>
                <a:effectLst/>
                <a:latin typeface="+mn-lt"/>
              </a:rPr>
              <a:t>It is a microsurgical procedure conducted </a:t>
            </a:r>
            <a:r>
              <a:rPr lang="en-US" b="1" i="0" dirty="0">
                <a:solidFill>
                  <a:srgbClr val="2E2E2E"/>
                </a:solidFill>
                <a:effectLst/>
                <a:latin typeface="+mn-lt"/>
              </a:rPr>
              <a:t>on a single cell</a:t>
            </a:r>
            <a:r>
              <a:rPr lang="en-US" b="0" i="0" dirty="0">
                <a:solidFill>
                  <a:srgbClr val="2E2E2E"/>
                </a:solidFill>
                <a:effectLst/>
                <a:latin typeface="+mn-lt"/>
              </a:rPr>
              <a:t>, using </a:t>
            </a:r>
          </a:p>
          <a:p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b="0" i="0" dirty="0">
                <a:solidFill>
                  <a:srgbClr val="2E2E2E"/>
                </a:solidFill>
                <a:effectLst/>
                <a:latin typeface="+mn-lt"/>
              </a:rPr>
              <a:t>a glass needle (i.e., a fine, glass microcapillary pipette)</a:t>
            </a:r>
          </a:p>
          <a:p>
            <a:pPr marL="285750" indent="-285750">
              <a:buFontTx/>
              <a:buChar char="-"/>
            </a:pPr>
            <a:endParaRPr lang="en-US" b="0" i="0" dirty="0">
              <a:solidFill>
                <a:srgbClr val="2E2E2E"/>
              </a:solidFill>
              <a:effectLst/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b="0" i="0" dirty="0">
                <a:solidFill>
                  <a:srgbClr val="2E2E2E"/>
                </a:solidFill>
                <a:effectLst/>
                <a:latin typeface="+mn-lt"/>
              </a:rPr>
              <a:t>a precision positioning device (a micromanipulator) to control the movement of the micropipette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r>
              <a:rPr lang="en-US" b="0" i="0" dirty="0">
                <a:solidFill>
                  <a:srgbClr val="2E2E2E"/>
                </a:solidFill>
                <a:effectLst/>
                <a:latin typeface="+mn-lt"/>
              </a:rPr>
              <a:t>- a microinjector.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716E35-268F-4A7A-ADD6-7CB4D88935D7}" type="slidenum">
              <a:rPr lang="it-IT" altLang="it-IT" sz="1400" smtClean="0"/>
              <a:t>32</a:t>
            </a:fld>
            <a:endParaRPr lang="it-IT" altLang="it-IT" sz="1400"/>
          </a:p>
        </p:txBody>
      </p:sp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395536" y="1590209"/>
            <a:ext cx="39608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>
                <a:solidFill>
                  <a:srgbClr val="00A000"/>
                </a:solidFill>
                <a:latin typeface="Arial Narrow" panose="020B0606020202030204" pitchFamily="34" charset="0"/>
              </a:rPr>
              <a:t>VANTAGGI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 effettuare il trasferimento selettivamente nel citoplasma o nel nucleo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 </a:t>
            </a:r>
            <a:r>
              <a:rPr lang="it-IT" altLang="it-IT" sz="1800" i="1" dirty="0">
                <a:latin typeface="Arial Narrow" panose="020B0606020202030204" pitchFamily="34" charset="0"/>
                <a:cs typeface="Arial" panose="020B0604020202020204" pitchFamily="34" charset="0"/>
              </a:rPr>
              <a:t>aumenta e</a:t>
            </a:r>
            <a:r>
              <a:rPr lang="it-IT" altLang="it-IT" sz="1800" i="1" dirty="0">
                <a:latin typeface="Arial Narrow" panose="020B0606020202030204" pitchFamily="34" charset="0"/>
              </a:rPr>
              <a:t>fficienza di espressione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 modulare facilmente il livello di espressione</a:t>
            </a:r>
          </a:p>
        </p:txBody>
      </p:sp>
      <p:sp>
        <p:nvSpPr>
          <p:cNvPr id="53252" name="Rettangolo 6"/>
          <p:cNvSpPr>
            <a:spLocks noChangeArrowheads="1"/>
          </p:cNvSpPr>
          <p:nvPr/>
        </p:nvSpPr>
        <p:spPr bwMode="auto">
          <a:xfrm>
            <a:off x="5580063" y="1700213"/>
            <a:ext cx="3024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solidFill>
                  <a:srgbClr val="FF0000"/>
                </a:solidFill>
                <a:latin typeface="Arial Narrow" panose="020B0606020202030204" pitchFamily="34" charset="0"/>
              </a:rPr>
              <a:t>SVANTAGGI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>
                <a:latin typeface="Arial Narrow" panose="020B0606020202030204" pitchFamily="34" charset="0"/>
              </a:rPr>
              <a:t> Tecnicamente impegnativa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>
                <a:latin typeface="Arial Narrow" panose="020B0606020202030204" pitchFamily="34" charset="0"/>
              </a:rPr>
              <a:t> Poche cellule alla volta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>
                <a:latin typeface="Arial Narrow" panose="020B0606020202030204" pitchFamily="34" charset="0"/>
              </a:rPr>
              <a:t> COSTOSO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875" y="941388"/>
            <a:ext cx="4038600" cy="379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r>
              <a:rPr lang="it-IT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MICROINIEZIONE:</a:t>
            </a:r>
          </a:p>
        </p:txBody>
      </p:sp>
      <p:sp>
        <p:nvSpPr>
          <p:cNvPr id="53255" name="Line 11"/>
          <p:cNvSpPr>
            <a:spLocks noChangeShapeType="1"/>
          </p:cNvSpPr>
          <p:nvPr/>
        </p:nvSpPr>
        <p:spPr bwMode="auto">
          <a:xfrm>
            <a:off x="244475" y="823913"/>
            <a:ext cx="8610600" cy="0"/>
          </a:xfrm>
          <a:prstGeom prst="line">
            <a:avLst/>
          </a:prstGeom>
          <a:noFill/>
          <a:ln w="25400">
            <a:solidFill>
              <a:srgbClr val="00A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3256" name="Picture 2" descr="Risultati immagini per microiniezione cell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86080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4" descr="http://www.laboratorio-italia.it/wp-content/uploads/manipolatore-genetico-eppendorf-transfe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98925"/>
            <a:ext cx="5275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5952C672-86CA-05CA-3286-2D602269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07366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800" b="0" i="0" u="none" strike="noStrike" dirty="0">
                <a:solidFill>
                  <a:srgbClr val="00B050"/>
                </a:solidFill>
                <a:effectLst/>
                <a:latin typeface="+mn-lt"/>
              </a:rPr>
              <a:t>Gene Delivery Using Physical Methods</a:t>
            </a:r>
            <a:endParaRPr lang="en-US" sz="2800" b="0" i="0" dirty="0">
              <a:solidFill>
                <a:srgbClr val="00B05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7504" y="1181520"/>
            <a:ext cx="7056784" cy="168029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1800" b="1" i="0" dirty="0">
                <a:solidFill>
                  <a:srgbClr val="202124"/>
                </a:solidFill>
                <a:effectLst/>
              </a:rPr>
              <a:t>DNA-coated</a:t>
            </a:r>
            <a:r>
              <a:rPr lang="en-US" sz="1800" b="0" i="0" dirty="0">
                <a:solidFill>
                  <a:srgbClr val="202124"/>
                </a:solidFill>
                <a:effectLst/>
              </a:rPr>
              <a:t> gold (or tungsten) microcarriers are prepared </a:t>
            </a:r>
          </a:p>
          <a:p>
            <a:pPr algn="just" eaLnBrk="1" hangingPunct="1">
              <a:lnSpc>
                <a:spcPct val="80000"/>
              </a:lnSpc>
            </a:pPr>
            <a:endParaRPr lang="en-US" sz="1800" b="0" i="0" dirty="0">
              <a:solidFill>
                <a:srgbClr val="202124"/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800" b="0" i="0" dirty="0">
                <a:solidFill>
                  <a:srgbClr val="202124"/>
                </a:solidFill>
                <a:effectLst/>
              </a:rPr>
              <a:t>The particles are distributed on the inner wall of a plastic cartridge </a:t>
            </a:r>
          </a:p>
          <a:p>
            <a:pPr algn="just" eaLnBrk="1" hangingPunct="1">
              <a:lnSpc>
                <a:spcPct val="80000"/>
              </a:lnSpc>
            </a:pPr>
            <a:endParaRPr lang="en-US" sz="1800" dirty="0">
              <a:solidFill>
                <a:srgbClr val="202124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800" b="0" i="0" dirty="0">
                <a:solidFill>
                  <a:srgbClr val="202124"/>
                </a:solidFill>
                <a:effectLst/>
              </a:rPr>
              <a:t>Use adjustable </a:t>
            </a:r>
            <a:r>
              <a:rPr lang="en-US" sz="1800" b="1" i="0" dirty="0">
                <a:solidFill>
                  <a:srgbClr val="202124"/>
                </a:solidFill>
                <a:effectLst/>
              </a:rPr>
              <a:t>helium pressu</a:t>
            </a:r>
            <a:r>
              <a:rPr lang="en-US" sz="1800" b="0" i="0" dirty="0">
                <a:solidFill>
                  <a:srgbClr val="202124"/>
                </a:solidFill>
                <a:effectLst/>
              </a:rPr>
              <a:t>re to accelerate gold </a:t>
            </a:r>
            <a:r>
              <a:rPr lang="en-US" sz="1800" b="0" i="0" dirty="0" err="1">
                <a:solidFill>
                  <a:srgbClr val="202124"/>
                </a:solidFill>
                <a:effectLst/>
              </a:rPr>
              <a:t>microbullets</a:t>
            </a:r>
            <a:r>
              <a:rPr lang="en-US" sz="1800" b="0" i="0" dirty="0">
                <a:solidFill>
                  <a:srgbClr val="202124"/>
                </a:solidFill>
                <a:effectLst/>
              </a:rPr>
              <a:t> and "fire" them directly at the target</a:t>
            </a:r>
            <a:endParaRPr lang="it-IT" altLang="it-IT" sz="2000" dirty="0">
              <a:latin typeface="Arial Narrow" panose="020B0606020202030204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642938"/>
            <a:ext cx="4038600" cy="379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r>
              <a:rPr lang="it-IT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GENE GUN:</a:t>
            </a:r>
          </a:p>
        </p:txBody>
      </p:sp>
      <p:sp>
        <p:nvSpPr>
          <p:cNvPr id="54277" name="Line 1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25400">
            <a:solidFill>
              <a:srgbClr val="00A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90" y="1176961"/>
            <a:ext cx="1512306" cy="154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2" descr="http://www.bio-rad.com/webroot/web/images/lsr/solutions/technologies/gene_expression/pcr/technology_detail/gxt41_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6873"/>
            <a:ext cx="6853398" cy="330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83523498-1F0F-3A89-9A4F-0B2286D09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762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800" b="0" i="0" u="none" strike="noStrike" dirty="0">
                <a:solidFill>
                  <a:srgbClr val="00B050"/>
                </a:solidFill>
                <a:effectLst/>
                <a:latin typeface="+mn-lt"/>
              </a:rPr>
              <a:t>Gene Delivery Using Physical Methods</a:t>
            </a:r>
            <a:endParaRPr lang="en-US" sz="2800" b="0" i="0" dirty="0">
              <a:solidFill>
                <a:srgbClr val="00B05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ttangolo 5"/>
          <p:cNvSpPr>
            <a:spLocks noChangeArrowheads="1"/>
          </p:cNvSpPr>
          <p:nvPr/>
        </p:nvSpPr>
        <p:spPr bwMode="auto">
          <a:xfrm>
            <a:off x="5436096" y="3154644"/>
            <a:ext cx="36433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SVANTAGGI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it-IT" sz="20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Trattamento invasivo</a:t>
            </a: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i="1" dirty="0">
              <a:latin typeface="Arial Narrow" panose="020B0606020202030204" pitchFamily="34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Efficienza fortemente dipendente dal tipo cellulare</a:t>
            </a: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i="1" dirty="0">
              <a:latin typeface="Arial Narrow" panose="020B0606020202030204" pitchFamily="34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Molti parametri da controllare</a:t>
            </a: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i="1" dirty="0">
              <a:latin typeface="Arial Narrow" panose="020B0606020202030204" pitchFamily="34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COSTOSO</a:t>
            </a:r>
          </a:p>
        </p:txBody>
      </p:sp>
      <p:sp>
        <p:nvSpPr>
          <p:cNvPr id="56323" name="Rettangolo 6"/>
          <p:cNvSpPr>
            <a:spLocks noChangeArrowheads="1"/>
          </p:cNvSpPr>
          <p:nvPr/>
        </p:nvSpPr>
        <p:spPr bwMode="auto">
          <a:xfrm>
            <a:off x="106363" y="3028951"/>
            <a:ext cx="496887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00A000"/>
                </a:solidFill>
                <a:latin typeface="Arial Narrow" panose="020B0606020202030204" pitchFamily="34" charset="0"/>
              </a:rPr>
              <a:t>          VANTAGGI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it-IT" sz="2000" i="1" dirty="0">
              <a:solidFill>
                <a:srgbClr val="00A000"/>
              </a:solidFill>
              <a:latin typeface="Arial Narrow" panose="020B0606020202030204" pitchFamily="34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i="1" dirty="0">
                <a:latin typeface="Arial Narrow" panose="020B0606020202030204" pitchFamily="34" charset="0"/>
              </a:rPr>
              <a:t> </a:t>
            </a:r>
            <a:r>
              <a:rPr lang="it-IT" altLang="it-IT" sz="1800" i="1" dirty="0">
                <a:latin typeface="Arial Narrow" panose="020B0606020202030204" pitchFamily="34" charset="0"/>
              </a:rPr>
              <a:t>Possibilità di lavorare </a:t>
            </a:r>
            <a:r>
              <a:rPr lang="it-IT" altLang="it-IT" sz="1800" b="1" i="1" dirty="0">
                <a:latin typeface="Arial Narrow" panose="020B0606020202030204" pitchFamily="34" charset="0"/>
              </a:rPr>
              <a:t>in situ</a:t>
            </a: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i="1" dirty="0">
              <a:latin typeface="Arial Narrow" panose="020B0606020202030204" pitchFamily="34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 Applicabile a quei sistemi cellulari poco responsivi ad altri carrier per il trasferimento genico anche in vivo</a:t>
            </a: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i="1" dirty="0">
              <a:latin typeface="Arial Narrow" panose="020B0606020202030204" pitchFamily="34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Possibilità di fare studi di espressione genica in condizioni fisiologiche:</a:t>
            </a:r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1800" i="1" dirty="0">
                <a:latin typeface="Arial Narrow" panose="020B0606020202030204" pitchFamily="34" charset="0"/>
              </a:rPr>
              <a:t>espressione tessuto specifiche</a:t>
            </a:r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1800" i="1" dirty="0">
                <a:latin typeface="Arial Narrow" panose="020B0606020202030204" pitchFamily="34" charset="0"/>
              </a:rPr>
              <a:t>studi sullo sviluppo</a:t>
            </a:r>
          </a:p>
          <a:p>
            <a:pPr lvl="2"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it-IT" sz="1800" i="1" dirty="0">
              <a:latin typeface="Arial Narrow" panose="020B0606020202030204" pitchFamily="34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i="1" dirty="0">
                <a:latin typeface="Arial Narrow" panose="020B0606020202030204" pitchFamily="34" charset="0"/>
              </a:rPr>
              <a:t>Possibilità di usare meno DNA e meno cellule di partenza</a:t>
            </a:r>
          </a:p>
        </p:txBody>
      </p:sp>
      <p:sp>
        <p:nvSpPr>
          <p:cNvPr id="56324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F8C916-9AA7-4676-A60F-8BD4EA92B17C}" type="slidenum">
              <a:rPr lang="it-IT" altLang="it-IT" sz="1400" smtClean="0">
                <a:latin typeface="Arial Narrow" panose="020B0606020202030204" pitchFamily="34" charset="0"/>
              </a:rPr>
              <a:t>34</a:t>
            </a:fld>
            <a:endParaRPr lang="it-IT" altLang="it-IT" sz="1400">
              <a:latin typeface="Arial Narrow" panose="020B0606020202030204" pitchFamily="34" charset="0"/>
            </a:endParaRPr>
          </a:p>
        </p:txBody>
      </p:sp>
      <p:pic>
        <p:nvPicPr>
          <p:cNvPr id="56325" name="Picture 4" descr="https://physics.ucsd.edu/~groisman/Gene%20guns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338"/>
            <a:ext cx="665638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FE7B7D-252A-4D28-88D0-D6A71B47E9BB}" type="slidenum">
              <a:rPr lang="it-IT" altLang="it-IT" sz="1400" smtClean="0"/>
              <a:t>4</a:t>
            </a:fld>
            <a:endParaRPr lang="it-IT" altLang="it-IT" sz="1400"/>
          </a:p>
        </p:txBody>
      </p:sp>
      <p:pic>
        <p:nvPicPr>
          <p:cNvPr id="5123" name="Picture 2" descr="https://openi.nlm.nih.gov/imgs/512/271/2911531/PMC2911531_216_2010_3821_Fig1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1713"/>
            <a:ext cx="669766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47664" y="1190781"/>
            <a:ext cx="2545606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defRPr/>
            </a:pPr>
            <a:r>
              <a:rPr lang="it-IT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STABILE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br>
              <a:rPr lang="it-IT" sz="2400" b="1" kern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kern="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180975"/>
            <a:ext cx="5181600" cy="533400"/>
          </a:xfrm>
          <a:noFill/>
        </p:spPr>
        <p:txBody>
          <a:bodyPr/>
          <a:lstStyle/>
          <a:p>
            <a:pPr eaLnBrk="1" hangingPunct="1"/>
            <a:r>
              <a:rPr lang="it-IT" altLang="it-IT" sz="2600" b="1">
                <a:solidFill>
                  <a:srgbClr val="0A6C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tipo di trasfezione?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247650" y="857250"/>
            <a:ext cx="8610600" cy="0"/>
          </a:xfrm>
          <a:prstGeom prst="line">
            <a:avLst/>
          </a:prstGeom>
          <a:noFill/>
          <a:ln w="25400">
            <a:solidFill>
              <a:srgbClr val="0A6C9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97193" y="1241875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TRANSIENTE </a:t>
            </a:r>
            <a:endParaRPr lang="it-IT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30" y="1123950"/>
            <a:ext cx="6916638" cy="42481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defRPr/>
            </a:pP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TRANSIENTE: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 esperimenti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a breve termine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(es. studio del promotore…)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 le cellule sono normalmente raccolte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48-72 h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dopo la trasfezione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over-espressione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genica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popolazione cellulare </a:t>
            </a:r>
            <a:r>
              <a:rPr lang="it-IT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disomogenea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poche cellule con molto plasmide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it-IT" sz="1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it-IT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immediata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it-IT" sz="1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0975"/>
            <a:ext cx="5181600" cy="533400"/>
          </a:xfrm>
          <a:noFill/>
        </p:spPr>
        <p:txBody>
          <a:bodyPr/>
          <a:lstStyle/>
          <a:p>
            <a:pPr eaLnBrk="1" hangingPunct="1"/>
            <a:r>
              <a:rPr lang="it-IT" altLang="it-IT" sz="2600" b="1" dirty="0">
                <a:solidFill>
                  <a:srgbClr val="0A6C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tipo di trasfezione?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247650" y="857250"/>
            <a:ext cx="8610600" cy="0"/>
          </a:xfrm>
          <a:prstGeom prst="line">
            <a:avLst/>
          </a:prstGeom>
          <a:noFill/>
          <a:ln w="25400">
            <a:solidFill>
              <a:srgbClr val="0A6C9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280997-DDE1-4011-B9E9-B13D1EDA1390}" type="slidenum">
              <a:rPr lang="it-IT" altLang="it-IT" sz="1400" smtClean="0">
                <a:latin typeface="Arial Narrow" panose="020B0606020202030204" pitchFamily="34" charset="0"/>
              </a:rPr>
              <a:t>5</a:t>
            </a:fld>
            <a:endParaRPr lang="it-IT" altLang="it-IT" sz="1400">
              <a:latin typeface="Arial Narrow" panose="020B0606020202030204" pitchFamily="34" charset="0"/>
            </a:endParaRPr>
          </a:p>
        </p:txBody>
      </p:sp>
      <p:pic>
        <p:nvPicPr>
          <p:cNvPr id="6150" name="Picture 2" descr="https://openi.nlm.nih.gov/imgs/512/271/2911531/PMC2911531_216_2010_3821_Fig1_HTM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/>
          <a:stretch>
            <a:fillRect/>
          </a:stretch>
        </p:blipFill>
        <p:spPr bwMode="auto">
          <a:xfrm>
            <a:off x="7021924" y="857250"/>
            <a:ext cx="201612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7650" y="5625267"/>
            <a:ext cx="8541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it-IT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trasfettato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non si duplica. </a:t>
            </a:r>
          </a:p>
          <a:p>
            <a:pPr marL="285750" indent="-285750">
              <a:buFontTx/>
              <a:buChar char="-"/>
              <a:defRPr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A ogni mitosi raddoppiano le cellule e si dimezza la quantità di DNA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trasfettato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in rapporto alle cellule.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340768"/>
            <a:ext cx="8410575" cy="43256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STABILE: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per esperimenti a lungo termine</a:t>
            </a:r>
          </a:p>
          <a:p>
            <a:pPr eaLnBrk="1" hangingPunct="1">
              <a:lnSpc>
                <a:spcPct val="120000"/>
              </a:lnSpc>
              <a:defRPr/>
            </a:pP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 possibilità di 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isolare e propagare singoli cloni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contenenti il DNA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trasfettato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il plasmide si integra nel genoma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processo lungo e laborioso</a:t>
            </a:r>
          </a:p>
          <a:p>
            <a:pPr eaLnBrk="1" hangingPunct="1">
              <a:lnSpc>
                <a:spcPct val="120000"/>
              </a:lnSpc>
              <a:defRPr/>
            </a:pP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l’integrazione è casuale</a:t>
            </a:r>
          </a:p>
          <a:p>
            <a:pPr eaLnBrk="1" hangingPunct="1">
              <a:lnSpc>
                <a:spcPct val="120000"/>
              </a:lnSpc>
              <a:defRPr/>
            </a:pP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 necessario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marker di selezione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(morfologia, resistenza a sostanze…)</a:t>
            </a:r>
          </a:p>
          <a:p>
            <a:pPr eaLnBrk="1" hangingPunct="1">
              <a:lnSpc>
                <a:spcPct val="120000"/>
              </a:lnSpc>
              <a:defRPr/>
            </a:pP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4405" lvl="2" eaLnBrk="1" hangingPunct="1">
              <a:lnSpc>
                <a:spcPct val="90000"/>
              </a:lnSpc>
              <a:defRPr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206177" y="188640"/>
            <a:ext cx="5181600" cy="533400"/>
          </a:xfrm>
          <a:noFill/>
        </p:spPr>
        <p:txBody>
          <a:bodyPr/>
          <a:lstStyle/>
          <a:p>
            <a:pPr eaLnBrk="1" hangingPunct="1"/>
            <a:r>
              <a:rPr lang="it-IT" altLang="it-IT" sz="2600" b="1" dirty="0">
                <a:solidFill>
                  <a:srgbClr val="0A6C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tipo di trasfezione?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247650" y="857250"/>
            <a:ext cx="8610600" cy="0"/>
          </a:xfrm>
          <a:prstGeom prst="line">
            <a:avLst/>
          </a:prstGeom>
          <a:noFill/>
          <a:ln w="25400">
            <a:solidFill>
              <a:srgbClr val="0A6C9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2" descr="https://openi.nlm.nih.gov/imgs/512/271/2911531/PMC2911531_216_2010_3821_Fig1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6"/>
          <a:stretch>
            <a:fillRect/>
          </a:stretch>
        </p:blipFill>
        <p:spPr bwMode="auto">
          <a:xfrm>
            <a:off x="7131050" y="335087"/>
            <a:ext cx="17653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430336" y="5670589"/>
            <a:ext cx="799289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popolazione cellulare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omogenea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molte cellule con poco plasmide 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835696" y="260648"/>
            <a:ext cx="51816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it-IT" sz="2800" b="1" i="1" dirty="0">
                <a:solidFill>
                  <a:srgbClr val="0A6C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METODI DI TRASFEZIONE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66700" y="908720"/>
            <a:ext cx="8610600" cy="0"/>
          </a:xfrm>
          <a:prstGeom prst="line">
            <a:avLst/>
          </a:prstGeom>
          <a:noFill/>
          <a:ln w="25400">
            <a:solidFill>
              <a:srgbClr val="0A6C9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619250" y="2205038"/>
            <a:ext cx="6572250" cy="3540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arenR"/>
              <a:defRPr/>
            </a:pPr>
            <a:r>
              <a:rPr lang="it-IT" sz="2800" b="1" dirty="0">
                <a:solidFill>
                  <a:srgbClr val="00A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METODI CHIMICI</a:t>
            </a:r>
            <a:br>
              <a:rPr lang="it-IT" sz="2800" b="1" dirty="0">
                <a:solidFill>
                  <a:srgbClr val="00A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b="1" dirty="0">
              <a:solidFill>
                <a:srgbClr val="00A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  <a:defRPr/>
            </a:pPr>
            <a:r>
              <a:rPr lang="it-IT" sz="2800" b="1" dirty="0">
                <a:solidFill>
                  <a:srgbClr val="00A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METODI FISICI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  <a:defRPr/>
            </a:pPr>
            <a:endParaRPr lang="it-IT" sz="2800" b="1" dirty="0">
              <a:solidFill>
                <a:srgbClr val="00A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  <a:defRPr/>
            </a:pPr>
            <a:endParaRPr lang="it-IT" sz="2800" b="1" dirty="0">
              <a:solidFill>
                <a:srgbClr val="00A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AA1EB9-7E17-4077-994F-916389859673}" type="slidenum">
              <a:rPr lang="it-IT" altLang="it-IT" sz="1400" smtClean="0"/>
              <a:t>7</a:t>
            </a:fld>
            <a:endParaRPr lang="it-IT" altLang="it-IT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-185738" y="836613"/>
            <a:ext cx="3267076" cy="379412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it-IT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CALCIO FOSFATO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9875" y="1350963"/>
            <a:ext cx="8534400" cy="2392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DNA a contatto con una soluzione di </a:t>
            </a:r>
            <a:r>
              <a:rPr lang="it-IT" altLang="it-IT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fosfato di calcio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forma dei </a:t>
            </a:r>
            <a:r>
              <a:rPr lang="it-IT" alt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</a:t>
            </a:r>
            <a:r>
              <a:rPr lang="it-IT" altLang="it-IT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quali, con un meccanismo poco noto (probabilmente per endocitosi) entrano nelle cellule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Gli ioni bivalenti possono promuovere l’ingresso di acidi nucleici attraverso le membrane.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1447800" y="762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i="1">
                <a:solidFill>
                  <a:srgbClr val="00A000"/>
                </a:solidFill>
                <a:cs typeface="Arial" panose="020B0604020202020204" pitchFamily="34" charset="0"/>
              </a:rPr>
              <a:t>Metodi chimici</a:t>
            </a:r>
          </a:p>
        </p:txBody>
      </p:sp>
      <p:sp>
        <p:nvSpPr>
          <p:cNvPr id="21509" name="Line 1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25400">
            <a:solidFill>
              <a:srgbClr val="00A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4BAF3D-FB1A-424A-A166-F66FAFFBBFAF}" type="slidenum">
              <a:rPr lang="it-IT" altLang="it-IT" sz="1400" smtClean="0">
                <a:cs typeface="Arial" panose="020B0604020202020204" pitchFamily="34" charset="0"/>
              </a:rPr>
              <a:t>8</a:t>
            </a:fld>
            <a:endParaRPr lang="it-IT" altLang="it-IT" sz="1400">
              <a:cs typeface="Arial" panose="020B0604020202020204" pitchFamily="34" charset="0"/>
            </a:endParaRPr>
          </a:p>
        </p:txBody>
      </p:sp>
      <p:pic>
        <p:nvPicPr>
          <p:cNvPr id="21511" name="Picture 2" descr="http://www.bio-rad.com/webroot/web/images/lsr/solutions/technologies/gene_expression/pcr/technology_detail/gxt42_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93" y="3692941"/>
            <a:ext cx="2380307" cy="223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0" y="3148360"/>
            <a:ext cx="5331618" cy="333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3265488" cy="37941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it-IT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CALCIO FOSFATO</a:t>
            </a:r>
          </a:p>
        </p:txBody>
      </p:sp>
      <p:pic>
        <p:nvPicPr>
          <p:cNvPr id="24579" name="Picture 6" descr="http://nptel.ac.in/courses/102103013/module5/lec2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7" y="764704"/>
            <a:ext cx="3817639" cy="293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98A0875-444C-EAB3-452C-208A4791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731416"/>
            <a:ext cx="5459669" cy="29398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818616-046C-4F80-BB3B-01791A85B37D}"/>
              </a:ext>
            </a:extLst>
          </p:cNvPr>
          <p:cNvSpPr txBox="1"/>
          <p:nvPr/>
        </p:nvSpPr>
        <p:spPr>
          <a:xfrm>
            <a:off x="162200" y="5229200"/>
            <a:ext cx="323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Inter Var"/>
              </a:rPr>
              <a:t>Figure 2. Small calcium phosphate-DNA precipitates (left) results in higher reporter gene expression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Inter Var"/>
              </a:rPr>
              <a:t>posttransfection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Inter Var"/>
              </a:rPr>
              <a:t> than larger precipitates (right). Pictures were taken three hours after addition of the transfection complex to the cells.</a:t>
            </a:r>
            <a:endParaRPr lang="it-IT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241</TotalTime>
  <Words>1406</Words>
  <Application>Microsoft Office PowerPoint</Application>
  <PresentationFormat>Presentazione su schermo (4:3)</PresentationFormat>
  <Paragraphs>265</Paragraphs>
  <Slides>34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Comic Sans MS</vt:lpstr>
      <vt:lpstr>Inter Var</vt:lpstr>
      <vt:lpstr>Times</vt:lpstr>
      <vt:lpstr>Wingdings</vt:lpstr>
      <vt:lpstr>Struttura predefinita</vt:lpstr>
      <vt:lpstr>TRASFEZIONE GENICA</vt:lpstr>
      <vt:lpstr>Presentazione standard di PowerPoint</vt:lpstr>
      <vt:lpstr>Il trasferimento genico</vt:lpstr>
      <vt:lpstr>Che tipo di trasfezione?</vt:lpstr>
      <vt:lpstr>Che tipo di trasfezione?</vt:lpstr>
      <vt:lpstr>Che tipo di trasfezione?</vt:lpstr>
      <vt:lpstr>Presentazione standard di PowerPoint</vt:lpstr>
      <vt:lpstr> CALCIO FOSFATO</vt:lpstr>
      <vt:lpstr> CALCIO FOSFATO</vt:lpstr>
      <vt:lpstr> CALCIO FOSFATO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PEI: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TRASFEZIONE</dc:title>
  <dc:creator>daniele</dc:creator>
  <cp:lastModifiedBy>daniele sblattero</cp:lastModifiedBy>
  <cp:revision>246</cp:revision>
  <dcterms:created xsi:type="dcterms:W3CDTF">2007-03-04T13:39:00Z</dcterms:created>
  <dcterms:modified xsi:type="dcterms:W3CDTF">2024-05-22T06:57:18Z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1033-11.2.0.11130</vt:lpwstr>
  </property>
  <property fmtid="{D5CDD505-2E9C-101B-9397-08002B2CF9AE}" pid="3" name="ICV">
    <vt:lpwstr>30D9DA026C384CBCA1579F05C7FB48EC</vt:lpwstr>
  </property>
</Properties>
</file>