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2"/>
  </p:notesMasterIdLst>
  <p:sldIdLst>
    <p:sldId id="304" r:id="rId2"/>
    <p:sldId id="280" r:id="rId3"/>
    <p:sldId id="285" r:id="rId4"/>
    <p:sldId id="257" r:id="rId5"/>
    <p:sldId id="288" r:id="rId6"/>
    <p:sldId id="308" r:id="rId7"/>
    <p:sldId id="309" r:id="rId8"/>
    <p:sldId id="427" r:id="rId9"/>
    <p:sldId id="295" r:id="rId10"/>
    <p:sldId id="291" r:id="rId11"/>
    <p:sldId id="316" r:id="rId12"/>
    <p:sldId id="314" r:id="rId13"/>
    <p:sldId id="315" r:id="rId14"/>
    <p:sldId id="294" r:id="rId15"/>
    <p:sldId id="319" r:id="rId16"/>
    <p:sldId id="261" r:id="rId17"/>
    <p:sldId id="317" r:id="rId18"/>
    <p:sldId id="260" r:id="rId19"/>
    <p:sldId id="275" r:id="rId20"/>
    <p:sldId id="262" r:id="rId21"/>
    <p:sldId id="318" r:id="rId22"/>
    <p:sldId id="265" r:id="rId23"/>
    <p:sldId id="430" r:id="rId24"/>
    <p:sldId id="313" r:id="rId25"/>
    <p:sldId id="293" r:id="rId26"/>
    <p:sldId id="289" r:id="rId27"/>
    <p:sldId id="302" r:id="rId28"/>
    <p:sldId id="384" r:id="rId29"/>
    <p:sldId id="340" r:id="rId30"/>
    <p:sldId id="523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panose="0202060306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panose="0202060306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panose="0202060306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panose="0202060306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panose="0202060306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" panose="0202060306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" panose="0202060306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" panose="0202060306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" panose="0202060306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66FF33"/>
    <a:srgbClr val="FF0000"/>
    <a:srgbClr val="FF9900"/>
    <a:srgbClr val="CECEEF"/>
    <a:srgbClr val="008000"/>
    <a:srgbClr val="5B9BD5"/>
    <a:srgbClr val="FFFF99"/>
    <a:srgbClr val="00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96" autoAdjust="0"/>
  </p:normalViewPr>
  <p:slideViewPr>
    <p:cSldViewPr>
      <p:cViewPr varScale="1">
        <p:scale>
          <a:sx n="110" d="100"/>
          <a:sy n="110" d="100"/>
        </p:scale>
        <p:origin x="121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" panose="02020603060405020304" pitchFamily="18" charset="0"/>
                <a:ea typeface="+mn-ea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>
                <a:latin typeface="Times" panose="02020603060405020304" pitchFamily="18" charset="0"/>
                <a:ea typeface="+mn-ea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</a:p>
          <a:p>
            <a:pPr lvl="2"/>
            <a:r>
              <a:rPr lang="sv-SE" noProof="0"/>
              <a:t>Third level</a:t>
            </a:r>
          </a:p>
          <a:p>
            <a:pPr lvl="3"/>
            <a:r>
              <a:rPr lang="sv-SE" noProof="0"/>
              <a:t>Fourth level</a:t>
            </a:r>
          </a:p>
          <a:p>
            <a:pPr lvl="4"/>
            <a:r>
              <a:rPr lang="sv-SE" noProof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latin typeface="Times" panose="02020603060405020304" pitchFamily="18" charset="0"/>
                <a:ea typeface="+mn-ea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7F2DDE6-91C1-4652-83C8-778BAF5706E4}" type="slidenum">
              <a:rPr lang="sv-SE" altLang="it-IT"/>
              <a:t>‹N›</a:t>
            </a:fld>
            <a:endParaRPr lang="sv-SE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60405020304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6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6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6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60405020304" pitchFamily="18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6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fld id="{C0C3373E-6377-47E7-BED7-CB4BB9454D87}" type="slidenum">
              <a:rPr lang="sv-SE" altLang="it-IT" smtClean="0"/>
              <a:t>14</a:t>
            </a:fld>
            <a:endParaRPr lang="sv-SE" altLang="it-IT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it-IT">
              <a:latin typeface="Times" panose="0202060306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fld id="{B2038D53-C354-4ED8-88A9-05AA7299877A}" type="slidenum">
              <a:rPr lang="sv-SE" altLang="it-IT" smtClean="0"/>
              <a:t>16</a:t>
            </a:fld>
            <a:endParaRPr lang="sv-SE" altLang="it-IT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it-IT">
              <a:latin typeface="Times" panose="0202060306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fld id="{FE055B2E-CB99-4293-ACE8-ABD986385A2F}" type="slidenum">
              <a:rPr lang="sv-SE" altLang="it-IT" smtClean="0"/>
              <a:t>18</a:t>
            </a:fld>
            <a:endParaRPr lang="sv-SE" altLang="it-IT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it-IT">
              <a:latin typeface="Times" panose="0202060306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fld id="{A4945974-CD45-4C8D-BFCC-7C0ED771478D}" type="slidenum">
              <a:rPr lang="sv-SE" altLang="it-IT" smtClean="0"/>
              <a:t>19</a:t>
            </a:fld>
            <a:endParaRPr lang="sv-SE" altLang="it-IT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it-IT">
              <a:latin typeface="Times" panose="0202060306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fld id="{E9E92EE8-6C0A-45D8-8ECF-68A22D2AFA4F}" type="slidenum">
              <a:rPr lang="sv-SE" altLang="it-IT" smtClean="0"/>
              <a:t>20</a:t>
            </a:fld>
            <a:endParaRPr lang="sv-SE" altLang="it-IT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it-IT">
              <a:latin typeface="Times" panose="0202060306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fld id="{A4945974-CD45-4C8D-BFCC-7C0ED771478D}" type="slidenum">
              <a:rPr lang="sv-SE" altLang="it-IT" smtClean="0"/>
              <a:t>21</a:t>
            </a:fld>
            <a:endParaRPr lang="sv-SE" altLang="it-IT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it-IT">
              <a:latin typeface="Times" panose="0202060306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fld id="{1916A324-F0E3-429A-AB1F-6E62D38BFF8B}" type="slidenum">
              <a:rPr lang="sv-SE" altLang="it-IT" smtClean="0"/>
              <a:t>22</a:t>
            </a:fld>
            <a:endParaRPr lang="sv-SE" altLang="it-IT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it-IT">
              <a:latin typeface="Times" panose="0202060306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fld id="{1916A324-F0E3-429A-AB1F-6E62D38BFF8B}" type="slidenum">
              <a:rPr lang="sv-SE" altLang="it-IT" smtClean="0"/>
              <a:t>23</a:t>
            </a:fld>
            <a:endParaRPr lang="sv-SE" altLang="it-IT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it-IT">
              <a:latin typeface="Times" panose="0202060306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037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fld id="{0E78F027-AC30-40EC-ABB8-2D3059BCE58C}" type="slidenum">
              <a:rPr lang="sv-SE" altLang="it-IT" smtClean="0"/>
              <a:t>24</a:t>
            </a:fld>
            <a:endParaRPr lang="sv-SE" altLang="it-IT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it-IT">
              <a:latin typeface="Times" panose="0202060306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fld id="{F90062E7-3DBA-45ED-85A4-4B55AF655418}" type="slidenum">
              <a:rPr lang="sv-SE" altLang="it-IT" smtClean="0"/>
              <a:t>25</a:t>
            </a:fld>
            <a:endParaRPr lang="sv-SE" altLang="it-IT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it-IT">
              <a:latin typeface="Times" panose="0202060306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fld id="{B666AF7D-02FC-4BA5-8C5F-08F5338FD964}" type="slidenum">
              <a:rPr lang="sv-SE" altLang="it-IT" smtClean="0"/>
              <a:t>2</a:t>
            </a:fld>
            <a:endParaRPr lang="sv-SE" altLang="it-IT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it-IT">
              <a:latin typeface="Times" panose="0202060306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fld id="{CB44E765-9FC6-4206-BF08-84827755610C}" type="slidenum">
              <a:rPr lang="sv-SE" altLang="it-IT" smtClean="0"/>
              <a:t>26</a:t>
            </a:fld>
            <a:endParaRPr lang="sv-SE" altLang="it-IT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it-IT">
              <a:latin typeface="Times" panose="0202060306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fld id="{FFAAB9DB-39C8-4EB2-BA36-91CE2D078BA9}" type="slidenum">
              <a:rPr lang="sv-SE" altLang="it-IT" smtClean="0"/>
              <a:t>27</a:t>
            </a:fld>
            <a:endParaRPr lang="sv-SE" altLang="it-IT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it-IT">
              <a:latin typeface="Times" panose="0202060306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fld id="{0CBD0CA0-9998-4797-9EDA-3DCBA6D152C8}" type="slidenum">
              <a:rPr lang="sv-SE" altLang="it-IT" smtClean="0"/>
              <a:t>30</a:t>
            </a:fld>
            <a:endParaRPr lang="sv-SE" altLang="it-IT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it-IT">
              <a:latin typeface="Times" panose="0202060306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fld id="{9D4AD895-EC30-4EB8-B7E3-C48B7670E97D}" type="slidenum">
              <a:rPr lang="sv-SE" altLang="it-IT" smtClean="0"/>
              <a:t>3</a:t>
            </a:fld>
            <a:endParaRPr lang="sv-SE" altLang="it-IT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it-IT">
              <a:latin typeface="Times" panose="0202060306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fld id="{B859F5B4-18EE-44C7-BADA-1666E9705864}" type="slidenum">
              <a:rPr lang="sv-SE" altLang="it-IT" smtClean="0"/>
              <a:t>4</a:t>
            </a:fld>
            <a:endParaRPr lang="sv-SE" altLang="it-IT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it-IT">
              <a:latin typeface="Times" panose="0202060306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fld id="{258C74B3-59E3-4261-A5FE-6AFBFBA6F5AD}" type="slidenum">
              <a:rPr lang="sv-SE" altLang="it-IT" smtClean="0"/>
              <a:t>5</a:t>
            </a:fld>
            <a:endParaRPr lang="sv-SE" altLang="it-IT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it-IT">
              <a:latin typeface="Times" panose="0202060306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fld id="{17207CAB-8A06-462B-B53B-624E9D83F7F0}" type="slidenum">
              <a:rPr lang="sv-SE" altLang="it-IT" smtClean="0"/>
              <a:t>7</a:t>
            </a:fld>
            <a:endParaRPr lang="sv-SE" altLang="it-IT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it-IT">
              <a:latin typeface="Times" panose="0202060306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fld id="{414FC3D0-5D09-47DB-B6FD-C148E4856311}" type="slidenum">
              <a:rPr lang="sv-SE" altLang="it-IT" smtClean="0"/>
              <a:t>9</a:t>
            </a:fld>
            <a:endParaRPr lang="sv-SE" altLang="it-IT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it-IT">
              <a:latin typeface="Times" panose="0202060306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fld id="{4C36A1F2-2522-4ED0-8AE2-82D335943D49}" type="slidenum">
              <a:rPr lang="sv-SE" altLang="it-IT" smtClean="0"/>
              <a:t>10</a:t>
            </a:fld>
            <a:endParaRPr lang="sv-SE" altLang="it-IT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it-IT">
              <a:latin typeface="Times" panose="0202060306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fld id="{AEA0A6EC-1B4A-49DB-9AF6-8F96794518EE}" type="slidenum">
              <a:rPr lang="sv-SE" altLang="it-IT" smtClean="0"/>
              <a:t>11</a:t>
            </a:fld>
            <a:endParaRPr lang="sv-SE" altLang="it-IT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it-IT">
              <a:latin typeface="Times" panose="0202060306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47DA7-CF0C-413F-B1B0-D28E16BD19A1}" type="slidenum">
              <a:rPr lang="en-US" altLang="it-IT"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FEC88-B7EC-4832-B9FC-FBB8CDA2D6F9}" type="slidenum">
              <a:rPr lang="en-US" altLang="it-IT"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9FB85-C2B6-4B8B-B673-EDFEF3CD9B80}" type="slidenum">
              <a:rPr lang="en-US" altLang="it-IT"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1A3C7-E33B-4594-84BC-A2A56AD97BDA}" type="slidenum">
              <a:rPr lang="en-US" altLang="it-IT"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52CFE-2552-4DBD-8B00-38B72622AB54}" type="slidenum">
              <a:rPr lang="en-US" altLang="it-IT"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B4F05-0AB6-47A0-A166-3849952B7E1E}" type="slidenum">
              <a:rPr lang="en-US" altLang="it-IT"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60000-2F64-4DE3-B07E-C9AF4EDAB481}" type="slidenum">
              <a:rPr lang="en-US" altLang="it-IT"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59416-59DA-4254-AAC0-663A26C45E3A}" type="slidenum">
              <a:rPr lang="en-US" altLang="it-IT"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D11AF-E9FA-4901-8EAF-E4332007A4E4}" type="slidenum">
              <a:rPr lang="en-US" altLang="it-IT"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4D35E-4FD6-4037-AA0E-96F9A4B404A2}" type="slidenum">
              <a:rPr lang="en-US" altLang="it-IT"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622F9-D5B8-4412-B2E0-EAD1826D3BCE}" type="slidenum">
              <a:rPr lang="en-US" altLang="it-IT"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32E8E-23A8-4F06-B78C-CE26D3819412}" type="slidenum">
              <a:rPr lang="en-US" altLang="it-IT"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Times" panose="0202060306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Times" panose="0202060306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F20EBD4-F60B-48F0-872E-40E1AC7515AA}" type="slidenum">
              <a:rPr lang="en-US" altLang="it-IT"/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60405020304" pitchFamily="18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60405020304" pitchFamily="18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60405020304" pitchFamily="18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60405020304" pitchFamily="18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6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6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6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6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ci.sdsu.edu/~smaloy/MicrobialGenetics/topics/in-vitro-genetics/%3cahref=http:/gene.bio.jhu.edu/~bob/#SUMMARY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39.jpe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885" y="1482725"/>
            <a:ext cx="17526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" y="4378325"/>
            <a:ext cx="17526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930" y="1600200"/>
            <a:ext cx="17526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295" y="4307205"/>
            <a:ext cx="2284095" cy="161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5" y="1600200"/>
            <a:ext cx="17526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656580" y="3921125"/>
            <a:ext cx="1281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t-IT" sz="2400">
                <a:latin typeface="Arial Narrow" panose="020B0606020202030204" pitchFamily="34" charset="0"/>
              </a:rPr>
              <a:t>Cell-free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807720" y="3844925"/>
            <a:ext cx="1281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t-IT" sz="2400">
                <a:latin typeface="Arial Narrow" panose="020B0606020202030204" pitchFamily="34" charset="0"/>
              </a:rPr>
              <a:t>Bacterial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7040880" y="1048385"/>
            <a:ext cx="925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t-IT" sz="2400">
                <a:latin typeface="Arial Narrow" panose="020B0606020202030204" pitchFamily="34" charset="0"/>
              </a:rPr>
              <a:t>Yeast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867785" y="102552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t-IT" sz="2400">
                <a:latin typeface="Arial Narrow" panose="020B0606020202030204" pitchFamily="34" charset="0"/>
              </a:rPr>
              <a:t>Insect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935355" y="1025525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t-IT" sz="2400">
                <a:latin typeface="Arial Narrow" panose="020B0606020202030204" pitchFamily="34" charset="0"/>
              </a:rPr>
              <a:t>Mammalian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835150" y="236538"/>
            <a:ext cx="5867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t-IT" b="1">
                <a:solidFill>
                  <a:srgbClr val="0000FF"/>
                </a:solidFill>
                <a:latin typeface="Arial Narrow" panose="020B0606020202030204" pitchFamily="34" charset="0"/>
              </a:rPr>
              <a:t>Protein Expression Systems</a:t>
            </a:r>
            <a:endParaRPr lang="en-US" altLang="it-IT" sz="2400" b="1">
              <a:latin typeface="Arial Narrow" panose="020B0606020202030204" pitchFamily="34" charset="0"/>
            </a:endParaRPr>
          </a:p>
        </p:txBody>
      </p:sp>
      <p:sp>
        <p:nvSpPr>
          <p:cNvPr id="3085" name="Rectangle 14"/>
          <p:cNvSpPr>
            <a:spLocks noChangeArrowheads="1"/>
          </p:cNvSpPr>
          <p:nvPr/>
        </p:nvSpPr>
        <p:spPr bwMode="auto">
          <a:xfrm>
            <a:off x="350520" y="3844925"/>
            <a:ext cx="2563813" cy="19050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200">
              <a:latin typeface="Arial Narrow" panose="020B0606020202030204" pitchFamily="34" charset="0"/>
            </a:endParaRPr>
          </a:p>
        </p:txBody>
      </p:sp>
      <p:sp>
        <p:nvSpPr>
          <p:cNvPr id="3086" name="Rectangle 15"/>
          <p:cNvSpPr>
            <a:spLocks noChangeArrowheads="1"/>
          </p:cNvSpPr>
          <p:nvPr/>
        </p:nvSpPr>
        <p:spPr bwMode="auto">
          <a:xfrm>
            <a:off x="6221730" y="1025525"/>
            <a:ext cx="2563813" cy="19335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200">
              <a:latin typeface="Arial Narrow" panose="020B0606020202030204" pitchFamily="34" charset="0"/>
            </a:endParaRPr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3289935" y="1025525"/>
            <a:ext cx="2563813" cy="19335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200">
              <a:latin typeface="Arial Narrow" panose="020B0606020202030204" pitchFamily="34" charset="0"/>
            </a:endParaRPr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350520" y="1025525"/>
            <a:ext cx="2563813" cy="19335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200">
              <a:latin typeface="Arial Narrow" panose="020B0606020202030204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4934585" y="3707130"/>
            <a:ext cx="2723515" cy="221424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20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5364088" y="427385"/>
            <a:ext cx="388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b="1" dirty="0">
                <a:solidFill>
                  <a:srgbClr val="0000FF"/>
                </a:solidFill>
                <a:latin typeface="Arial Narrow" panose="020B0606020202030204" pitchFamily="34" charset="0"/>
              </a:rPr>
              <a:t>Replication Origin</a:t>
            </a:r>
            <a:endParaRPr lang="sv-SE" altLang="it-IT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Up Arrow 1"/>
          <p:cNvSpPr/>
          <p:nvPr/>
        </p:nvSpPr>
        <p:spPr>
          <a:xfrm rot="12277613">
            <a:off x="7888685" y="1975781"/>
            <a:ext cx="703580" cy="865505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7A55851-642E-CB19-27EC-F734CCE6D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5" y="46894"/>
            <a:ext cx="4325761" cy="340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6880" name="Group 8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565424945"/>
              </p:ext>
            </p:extLst>
          </p:nvPr>
        </p:nvGraphicFramePr>
        <p:xfrm>
          <a:off x="3020387" y="2948515"/>
          <a:ext cx="6042246" cy="3190000"/>
        </p:xfrm>
        <a:graphic>
          <a:graphicData uri="http://schemas.openxmlformats.org/drawingml/2006/table">
            <a:tbl>
              <a:tblPr/>
              <a:tblGrid>
                <a:gridCol w="2014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5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Plasmid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Replicon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Copy Number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4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pBR322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pMB1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4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pUC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pUC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500-700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4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pACYC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p15A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4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pSC101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pSC101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4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Up Arrow 1">
            <a:extLst>
              <a:ext uri="{FF2B5EF4-FFF2-40B4-BE49-F238E27FC236}">
                <a16:creationId xmlns:a16="http://schemas.microsoft.com/office/drawing/2014/main" id="{B76A4BA4-E7FC-F5D3-C87B-4B55651F37A6}"/>
              </a:ext>
            </a:extLst>
          </p:cNvPr>
          <p:cNvSpPr/>
          <p:nvPr/>
        </p:nvSpPr>
        <p:spPr>
          <a:xfrm rot="992054">
            <a:off x="1360565" y="3495059"/>
            <a:ext cx="579546" cy="793534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9" descr="Genetic_elem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189913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1143000"/>
          </a:xfrm>
          <a:noFill/>
        </p:spPr>
        <p:txBody>
          <a:bodyPr/>
          <a:lstStyle/>
          <a:p>
            <a:pPr eaLnBrk="1" hangingPunct="1"/>
            <a:r>
              <a:rPr lang="en-US" altLang="it-IT" sz="3200">
                <a:solidFill>
                  <a:srgbClr val="0000FF"/>
                </a:solidFill>
                <a:latin typeface="Arial Narrow" panose="020B0606020202030204" pitchFamily="34" charset="0"/>
              </a:rPr>
              <a:t>Genetic Elements Essential for Expression</a:t>
            </a:r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1547813" y="3941763"/>
            <a:ext cx="2743200" cy="990600"/>
          </a:xfrm>
          <a:prstGeom prst="rect">
            <a:avLst/>
          </a:prstGeom>
          <a:solidFill>
            <a:srgbClr val="FF0000">
              <a:alpha val="10980"/>
            </a:srgbClr>
          </a:solidFill>
          <a:ln w="57150">
            <a:solidFill>
              <a:srgbClr val="FF00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sv-SE" altLang="it-IT" sz="240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Up Arrow 1">
            <a:extLst>
              <a:ext uri="{FF2B5EF4-FFF2-40B4-BE49-F238E27FC236}">
                <a16:creationId xmlns:a16="http://schemas.microsoft.com/office/drawing/2014/main" id="{D676676A-892B-A310-9E96-B6C8F95AFA55}"/>
              </a:ext>
            </a:extLst>
          </p:cNvPr>
          <p:cNvSpPr/>
          <p:nvPr/>
        </p:nvSpPr>
        <p:spPr>
          <a:xfrm rot="992054">
            <a:off x="2238934" y="5151243"/>
            <a:ext cx="579546" cy="793534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1" y="-117227"/>
            <a:ext cx="5160012" cy="393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" t="6773"/>
          <a:stretch>
            <a:fillRect/>
          </a:stretch>
        </p:blipFill>
        <p:spPr bwMode="auto">
          <a:xfrm>
            <a:off x="4499991" y="2132856"/>
            <a:ext cx="4589087" cy="457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e 5"/>
          <p:cNvSpPr/>
          <p:nvPr/>
        </p:nvSpPr>
        <p:spPr>
          <a:xfrm>
            <a:off x="3278370" y="1864618"/>
            <a:ext cx="1584325" cy="1606550"/>
          </a:xfrm>
          <a:prstGeom prst="ellipse">
            <a:avLst/>
          </a:prstGeom>
          <a:solidFill>
            <a:srgbClr val="5B9BD5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900"/>
          </a:p>
        </p:txBody>
      </p:sp>
      <p:sp>
        <p:nvSpPr>
          <p:cNvPr id="7" name="Ovale 6"/>
          <p:cNvSpPr/>
          <p:nvPr/>
        </p:nvSpPr>
        <p:spPr>
          <a:xfrm>
            <a:off x="4572000" y="3501006"/>
            <a:ext cx="1610237" cy="1510735"/>
          </a:xfrm>
          <a:prstGeom prst="ellipse">
            <a:avLst/>
          </a:prstGeom>
          <a:solidFill>
            <a:srgbClr val="FF9900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4" y="476673"/>
            <a:ext cx="8423402" cy="4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 bwMode="auto">
          <a:xfrm>
            <a:off x="634873" y="1040160"/>
            <a:ext cx="8379844" cy="50405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 bwMode="auto">
          <a:xfrm>
            <a:off x="651901" y="2276872"/>
            <a:ext cx="8362816" cy="864766"/>
          </a:xfrm>
          <a:prstGeom prst="rect">
            <a:avLst/>
          </a:prstGeom>
          <a:noFill/>
          <a:ln w="5715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 bwMode="auto">
          <a:xfrm>
            <a:off x="668510" y="4005064"/>
            <a:ext cx="8252421" cy="648072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</a:endParaRP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F31A5AC6-0BFE-4954-367F-073F5A121C14}"/>
              </a:ext>
            </a:extLst>
          </p:cNvPr>
          <p:cNvSpPr/>
          <p:nvPr/>
        </p:nvSpPr>
        <p:spPr bwMode="auto">
          <a:xfrm>
            <a:off x="95604" y="1112168"/>
            <a:ext cx="430645" cy="43204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</a:endParaRP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692F0E20-BCAF-F602-E701-2DAA3DF56F7A}"/>
              </a:ext>
            </a:extLst>
          </p:cNvPr>
          <p:cNvSpPr/>
          <p:nvPr/>
        </p:nvSpPr>
        <p:spPr bwMode="auto">
          <a:xfrm>
            <a:off x="121485" y="2493231"/>
            <a:ext cx="430645" cy="432048"/>
          </a:xfrm>
          <a:prstGeom prst="rightArrow">
            <a:avLst/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</a:endParaRP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C3664C07-D308-AC60-CC7F-0DB013845ECC}"/>
              </a:ext>
            </a:extLst>
          </p:cNvPr>
          <p:cNvSpPr/>
          <p:nvPr/>
        </p:nvSpPr>
        <p:spPr bwMode="auto">
          <a:xfrm>
            <a:off x="139026" y="4044928"/>
            <a:ext cx="430645" cy="432048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Genetic_elem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189913" cy="2944813"/>
          </a:xfrm>
          <a:prstGeom prst="rect">
            <a:avLst/>
          </a:prstGeom>
          <a:solidFill>
            <a:srgbClr val="CCECFF">
              <a:alpha val="32941"/>
            </a:srgbClr>
          </a:solidFill>
          <a:ln>
            <a:noFill/>
          </a:ln>
        </p:spPr>
      </p:pic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1143000"/>
          </a:xfrm>
          <a:noFill/>
        </p:spPr>
        <p:txBody>
          <a:bodyPr/>
          <a:lstStyle/>
          <a:p>
            <a:pPr eaLnBrk="1" hangingPunct="1"/>
            <a:r>
              <a:rPr lang="en-US" altLang="it-IT" sz="3200">
                <a:solidFill>
                  <a:srgbClr val="0000FF"/>
                </a:solidFill>
                <a:latin typeface="Arial Narrow" panose="020B0606020202030204" pitchFamily="34" charset="0"/>
              </a:rPr>
              <a:t>Genetic Elements Essential for Expression</a:t>
            </a: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609600" y="2590800"/>
            <a:ext cx="2743200" cy="990600"/>
          </a:xfrm>
          <a:prstGeom prst="rect">
            <a:avLst/>
          </a:prstGeom>
          <a:solidFill>
            <a:srgbClr val="CCECFF">
              <a:alpha val="21176"/>
            </a:srgbClr>
          </a:solidFill>
          <a:ln w="57150">
            <a:solidFill>
              <a:srgbClr val="FF00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sv-SE" altLang="it-IT" sz="240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Up Arrow 1">
            <a:extLst>
              <a:ext uri="{FF2B5EF4-FFF2-40B4-BE49-F238E27FC236}">
                <a16:creationId xmlns:a16="http://schemas.microsoft.com/office/drawing/2014/main" id="{459AC998-0345-B070-607F-E2CD2E8AE01F}"/>
              </a:ext>
            </a:extLst>
          </p:cNvPr>
          <p:cNvSpPr/>
          <p:nvPr/>
        </p:nvSpPr>
        <p:spPr>
          <a:xfrm rot="8953780">
            <a:off x="1239463" y="1616393"/>
            <a:ext cx="579546" cy="793534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r="7411" b="4301"/>
          <a:stretch>
            <a:fillRect/>
          </a:stretch>
        </p:blipFill>
        <p:spPr>
          <a:xfrm>
            <a:off x="0" y="74915"/>
            <a:ext cx="8458200" cy="427184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303566"/>
            <a:ext cx="8064896" cy="218186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 bwMode="auto">
          <a:xfrm>
            <a:off x="489236" y="5308427"/>
            <a:ext cx="8064896" cy="1145135"/>
          </a:xfrm>
          <a:prstGeom prst="rect">
            <a:avLst/>
          </a:prstGeom>
          <a:noFill/>
          <a:ln w="762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 bwMode="auto">
          <a:xfrm>
            <a:off x="451596" y="2787887"/>
            <a:ext cx="8064896" cy="2236829"/>
          </a:xfrm>
          <a:prstGeom prst="rect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 bwMode="auto">
          <a:xfrm>
            <a:off x="489236" y="404437"/>
            <a:ext cx="7976940" cy="720307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auto">
          <a:xfrm>
            <a:off x="1835696" y="4665664"/>
            <a:ext cx="2880320" cy="287478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451100" y="79375"/>
            <a:ext cx="4857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3600" b="1">
                <a:solidFill>
                  <a:srgbClr val="0000FF"/>
                </a:solidFill>
                <a:latin typeface="Arial Narrow" panose="020B0606020202030204" pitchFamily="34" charset="0"/>
              </a:rPr>
              <a:t>Plac: Regulation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8200"/>
            <a:ext cx="53943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/>
        </p:nvSpPr>
        <p:spPr bwMode="auto">
          <a:xfrm>
            <a:off x="1547019" y="4656967"/>
            <a:ext cx="3413373" cy="287478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 bwMode="auto">
          <a:xfrm>
            <a:off x="1622759" y="2780928"/>
            <a:ext cx="3413373" cy="287478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</a:endParaRPr>
          </a:p>
        </p:txBody>
      </p:sp>
      <p:sp>
        <p:nvSpPr>
          <p:cNvPr id="2" name="Rettangolo 1"/>
          <p:cNvSpPr>
            <a:spLocks noChangeArrowheads="1"/>
          </p:cNvSpPr>
          <p:nvPr/>
        </p:nvSpPr>
        <p:spPr bwMode="auto">
          <a:xfrm>
            <a:off x="1096963" y="2403092"/>
            <a:ext cx="6048375" cy="20875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200" dirty="0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096963" y="4525735"/>
            <a:ext cx="6049962" cy="19589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200" dirty="0"/>
          </a:p>
        </p:txBody>
      </p:sp>
      <p:sp>
        <p:nvSpPr>
          <p:cNvPr id="8" name="Rettangolo 7"/>
          <p:cNvSpPr/>
          <p:nvPr/>
        </p:nvSpPr>
        <p:spPr bwMode="auto">
          <a:xfrm>
            <a:off x="1622759" y="832329"/>
            <a:ext cx="3413373" cy="287478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Risultati immagini per bacterial cell growth cu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268" y="2852936"/>
            <a:ext cx="6113463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4" descr="Risultati immagini per ipt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169" y="673413"/>
            <a:ext cx="2334260" cy="163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>
          <a:xfrm>
            <a:off x="3256234" y="3189980"/>
            <a:ext cx="215900" cy="93599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 rot="10800000">
            <a:off x="3148285" y="5134833"/>
            <a:ext cx="215900" cy="93599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183436" y="4293096"/>
            <a:ext cx="301808" cy="647435"/>
          </a:xfrm>
          <a:prstGeom prst="line">
            <a:avLst/>
          </a:prstGeom>
          <a:solidFill>
            <a:schemeClr val="accent1"/>
          </a:solidFill>
          <a:ln w="168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it-IT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</a:t>
            </a:r>
            <a:r>
              <a:rPr lang="en-US" altLang="it-IT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it-IT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Ptac</a:t>
            </a:r>
            <a:r>
              <a:rPr lang="en-US" altLang="it-IT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Characteristics</a:t>
            </a:r>
          </a:p>
        </p:txBody>
      </p:sp>
      <p:graphicFrame>
        <p:nvGraphicFramePr>
          <p:cNvPr id="9281" name="Group 65"/>
          <p:cNvGraphicFramePr>
            <a:graphicFrameLocks noGrp="1"/>
          </p:cNvGraphicFramePr>
          <p:nvPr/>
        </p:nvGraphicFramePr>
        <p:xfrm>
          <a:off x="467544" y="1484784"/>
          <a:ext cx="8280920" cy="4361035"/>
        </p:xfrm>
        <a:graphic>
          <a:graphicData uri="http://schemas.openxmlformats.org/drawingml/2006/table">
            <a:tbl>
              <a:tblPr/>
              <a:tblGrid>
                <a:gridCol w="1417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8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4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28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431" marR="9143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Level of expression (inductor)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Key features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87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Plac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431" marR="9143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Low level up to middle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(IPTG)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Weak,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regulated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Suitable for expression of gene products at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very low intracellular level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Comparatively expensive induction.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98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Ptac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trp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-lac)</a:t>
                      </a:r>
                    </a:p>
                  </a:txBody>
                  <a:tcPr marL="91431" marR="9143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Moderately high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(IPTG)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High-level,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Regulated expression still possible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Comparatively expensive induction.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High basal level.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899592" y="470693"/>
            <a:ext cx="1509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4000" dirty="0" err="1">
                <a:solidFill>
                  <a:srgbClr val="0000FF"/>
                </a:solidFill>
                <a:latin typeface="Arial" panose="020B0604020202020204" pitchFamily="34" charset="0"/>
              </a:rPr>
              <a:t>pBAD</a:t>
            </a:r>
            <a:endParaRPr lang="en-US" altLang="it-IT" sz="4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5645150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3212976"/>
            <a:ext cx="353377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ccia a destra 1"/>
          <p:cNvSpPr/>
          <p:nvPr/>
        </p:nvSpPr>
        <p:spPr bwMode="auto">
          <a:xfrm>
            <a:off x="646336" y="2684536"/>
            <a:ext cx="1008112" cy="43204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200" b="1" i="0" u="none" strike="noStrike" normalizeH="0" baseline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" panose="02020603060405020304" pitchFamily="18" charset="0"/>
            </a:endParaRPr>
          </a:p>
        </p:txBody>
      </p:sp>
      <p:sp>
        <p:nvSpPr>
          <p:cNvPr id="6" name="Freccia a destra 5"/>
          <p:cNvSpPr/>
          <p:nvPr/>
        </p:nvSpPr>
        <p:spPr bwMode="auto">
          <a:xfrm>
            <a:off x="397848" y="4676376"/>
            <a:ext cx="1008112" cy="43204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200" b="1" i="0" u="none" strike="noStrike" normalizeH="0" baseline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" panose="0202060306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87584" y="37849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 Expression in Bacteria</a:t>
            </a:r>
            <a:endParaRPr lang="en-US" altLang="it-IT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978338" y="1437030"/>
            <a:ext cx="7315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Times" panose="02020603060405020304" pitchFamily="18" charset="0"/>
              <a:buAutoNum type="arabicPeriod"/>
            </a:pPr>
            <a:r>
              <a:rPr lang="en-US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Advantages/disadvantages</a:t>
            </a:r>
          </a:p>
          <a:p>
            <a:pPr>
              <a:spcBef>
                <a:spcPct val="50000"/>
              </a:spcBef>
              <a:buFont typeface="Times" panose="02020603060405020304" pitchFamily="18" charset="0"/>
              <a:buAutoNum type="arabicPeriod"/>
            </a:pPr>
            <a:r>
              <a:rPr lang="en-US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Genetic elements essential for the expression</a:t>
            </a:r>
          </a:p>
          <a:p>
            <a:pPr>
              <a:spcBef>
                <a:spcPct val="50000"/>
              </a:spcBef>
              <a:buFont typeface="Times" panose="02020603060405020304" pitchFamily="18" charset="0"/>
              <a:buAutoNum type="arabicPeriod"/>
            </a:pPr>
            <a:r>
              <a:rPr lang="en-US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Overview of the available expression systems and expression strains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6" y="3900671"/>
            <a:ext cx="28067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945" y="3900805"/>
            <a:ext cx="2404745" cy="2022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0100" y="4060825"/>
            <a:ext cx="2970530" cy="16637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2575" y="-65088"/>
            <a:ext cx="7772400" cy="1143001"/>
          </a:xfrm>
        </p:spPr>
        <p:txBody>
          <a:bodyPr/>
          <a:lstStyle/>
          <a:p>
            <a:pPr eaLnBrk="1" hangingPunct="1"/>
            <a:r>
              <a:rPr lang="en-US" altLang="it-IT" sz="3200" b="1">
                <a:solidFill>
                  <a:srgbClr val="0000FF"/>
                </a:solidFill>
                <a:latin typeface="Arial" panose="020B0604020202020204" pitchFamily="34" charset="0"/>
              </a:rPr>
              <a:t>P</a:t>
            </a:r>
            <a:r>
              <a:rPr lang="en-US" altLang="it-IT" sz="3200" b="1" baseline="-25000">
                <a:solidFill>
                  <a:srgbClr val="0000FF"/>
                </a:solidFill>
                <a:latin typeface="Arial" panose="020B0604020202020204" pitchFamily="34" charset="0"/>
              </a:rPr>
              <a:t>PBAD</a:t>
            </a:r>
            <a:r>
              <a:rPr lang="en-US" altLang="it-IT" sz="3200" b="1">
                <a:solidFill>
                  <a:srgbClr val="0000FF"/>
                </a:solidFill>
                <a:latin typeface="Arial" panose="020B0604020202020204" pitchFamily="34" charset="0"/>
              </a:rPr>
              <a:t>: Regulation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" y="981363"/>
            <a:ext cx="3209305" cy="345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563620" y="1277303"/>
            <a:ext cx="5441950" cy="286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PBAD</a:t>
            </a:r>
            <a:r>
              <a:rPr lang="en-US" altLang="it-IT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expression of the gene is controlled by the </a:t>
            </a:r>
            <a:r>
              <a:rPr lang="en-US" altLang="it-IT" sz="1800" b="1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AraC</a:t>
            </a:r>
            <a:r>
              <a:rPr lang="en-US" altLang="it-IT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activator</a:t>
            </a:r>
            <a:r>
              <a:rPr lang="en-US" altLang="it-IT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Expression from </a:t>
            </a:r>
            <a:r>
              <a:rPr lang="en-US" altLang="it-IT" sz="1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altLang="en-US" sz="1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</a:t>
            </a:r>
            <a:r>
              <a:rPr lang="en-US" altLang="it-IT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is induced to high levels on </a:t>
            </a:r>
            <a:r>
              <a:rPr lang="en-US" altLang="it-IT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containing arabinose</a:t>
            </a:r>
            <a:r>
              <a:rPr lang="en-US" altLang="it-IT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Moreover, expression from </a:t>
            </a:r>
            <a:r>
              <a:rPr lang="it-IT" alt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pBAD</a:t>
            </a:r>
            <a:r>
              <a:rPr lang="en-US" altLang="it-IT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is tightly </a:t>
            </a:r>
            <a:r>
              <a:rPr lang="en-US" altLang="it-IT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 off on media containing glucose</a:t>
            </a:r>
            <a:r>
              <a:rPr lang="en-US" altLang="it-IT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 lacking arabinose. </a:t>
            </a:r>
            <a:endParaRPr lang="en-US" alt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540048" y="5013176"/>
          <a:ext cx="7915920" cy="1143000"/>
        </p:xfrm>
        <a:graphic>
          <a:graphicData uri="http://schemas.openxmlformats.org/drawingml/2006/table">
            <a:tbl>
              <a:tblPr/>
              <a:tblGrid>
                <a:gridCol w="263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it-IT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transcription</a:t>
                      </a:r>
                      <a:r>
                        <a:rPr lang="it-IT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by P</a:t>
                      </a:r>
                      <a:r>
                        <a:rPr lang="it-IT" sz="18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BAD</a:t>
                      </a:r>
                      <a:endParaRPr lang="it-IT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73" marB="45773" anchor="ctr">
                    <a:lnL w="381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</a:t>
                      </a:r>
                      <a:r>
                        <a:rPr lang="it-IT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Arabinose</a:t>
                      </a:r>
                      <a:endParaRPr lang="it-IT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73" marB="45773" anchor="ctr">
                    <a:lnL w="381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Arabinose</a:t>
                      </a:r>
                    </a:p>
                  </a:txBody>
                  <a:tcPr marT="45773" marB="45773" anchor="ctr">
                    <a:lnL w="381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it-IT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Glucose</a:t>
                      </a:r>
                    </a:p>
                  </a:txBody>
                  <a:tcPr marT="45773" marB="45773" anchor="ctr">
                    <a:lnL w="381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Repressed</a:t>
                      </a:r>
                    </a:p>
                  </a:txBody>
                  <a:tcPr marT="45773" marB="45773" anchor="ctr">
                    <a:lnL w="381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Repressed</a:t>
                      </a:r>
                    </a:p>
                  </a:txBody>
                  <a:tcPr marT="45773" marB="45773" anchor="ctr">
                    <a:lnL w="381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it-IT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Glucose</a:t>
                      </a:r>
                    </a:p>
                  </a:txBody>
                  <a:tcPr marT="45773" marB="45773" anchor="ctr">
                    <a:lnL w="381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</a:t>
                      </a:r>
                    </a:p>
                  </a:txBody>
                  <a:tcPr marT="45773" marB="45773" anchor="ctr">
                    <a:lnL w="381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Repressed</a:t>
                      </a:r>
                    </a:p>
                  </a:txBody>
                  <a:tcPr marT="45773" marB="45773" anchor="ctr">
                    <a:lnL w="381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4859338" y="260350"/>
            <a:ext cx="1509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4000">
                <a:solidFill>
                  <a:srgbClr val="0000FF"/>
                </a:solidFill>
                <a:latin typeface="Arial" panose="020B0604020202020204" pitchFamily="34" charset="0"/>
              </a:rPr>
              <a:t>pBAD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72" y="489783"/>
            <a:ext cx="3960440" cy="344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96" y="1344637"/>
            <a:ext cx="5047615" cy="233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320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931655"/>
              </p:ext>
            </p:extLst>
          </p:nvPr>
        </p:nvGraphicFramePr>
        <p:xfrm>
          <a:off x="369039" y="4345598"/>
          <a:ext cx="8492490" cy="2113622"/>
        </p:xfrm>
        <a:graphic>
          <a:graphicData uri="http://schemas.openxmlformats.org/drawingml/2006/table">
            <a:tbl>
              <a:tblPr/>
              <a:tblGrid>
                <a:gridCol w="1249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0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2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41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alt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Level of expression (inductor)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Key features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94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</a:t>
                      </a:r>
                      <a:r>
                        <a:rPr kumimoji="0" lang="en-US" altLang="it-IT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PBAD</a:t>
                      </a:r>
                      <a:endParaRPr kumimoji="0" lang="en-US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Variable from low to high level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(L-arabinose)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Can fine-tune expression levels in a </a:t>
                      </a:r>
                      <a:r>
                        <a:rPr kumimoji="0" lang="en-US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dose-dependent manner</a:t>
                      </a:r>
                      <a:r>
                        <a:rPr kumimoji="0" lang="en-US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Tight regulation possible.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Low basal level.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Inexpensive inducer.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331640" y="190556"/>
            <a:ext cx="61283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T7 promoter</a:t>
            </a:r>
            <a:r>
              <a:rPr lang="it-IT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and </a:t>
            </a:r>
            <a:r>
              <a:rPr lang="en-US" altLang="it-IT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Combinations</a:t>
            </a:r>
          </a:p>
        </p:txBody>
      </p:sp>
      <p:pic>
        <p:nvPicPr>
          <p:cNvPr id="50179" name="Picture 5" descr="combinated_exp_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9"/>
          <a:stretch>
            <a:fillRect/>
          </a:stretch>
        </p:blipFill>
        <p:spPr bwMode="auto">
          <a:xfrm>
            <a:off x="5558945" y="4069784"/>
            <a:ext cx="2882182" cy="219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231402" y="1853171"/>
            <a:ext cx="22286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T7 Phage </a:t>
            </a:r>
          </a:p>
          <a:p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RNA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polymerase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56D0389-0C3B-0F38-EBFB-428D1733C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55" y="927511"/>
            <a:ext cx="4409246" cy="276955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886A705-40BF-802A-AD1A-43BBBF7CA2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799" y="4437112"/>
            <a:ext cx="4219396" cy="1722920"/>
          </a:xfrm>
          <a:prstGeom prst="rect">
            <a:avLst/>
          </a:prstGeom>
        </p:spPr>
      </p:pic>
      <p:pic>
        <p:nvPicPr>
          <p:cNvPr id="1026" name="Picture 2" descr="T7 phage - Wikipedia">
            <a:extLst>
              <a:ext uri="{FF2B5EF4-FFF2-40B4-BE49-F238E27FC236}">
                <a16:creationId xmlns:a16="http://schemas.microsoft.com/office/drawing/2014/main" id="{ABAB7DEC-0FC2-B59D-01B8-56AC8A3E7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86125"/>
            <a:ext cx="2541447" cy="115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1ED730D8-DBA8-33E2-5BCB-C99E6EDCE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99" y="172233"/>
            <a:ext cx="61283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T7 promoter</a:t>
            </a:r>
            <a:r>
              <a:rPr lang="it-IT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and </a:t>
            </a:r>
            <a:r>
              <a:rPr lang="en-US" altLang="it-IT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Combinations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CD59697-31DB-958E-4BEC-03B5155837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440" b="10345"/>
          <a:stretch/>
        </p:blipFill>
        <p:spPr>
          <a:xfrm>
            <a:off x="755351" y="1124744"/>
            <a:ext cx="2883283" cy="460851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BEF91E1-E30E-3392-444B-AEB2A390FA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74497" b="48523"/>
          <a:stretch/>
        </p:blipFill>
        <p:spPr>
          <a:xfrm>
            <a:off x="6012160" y="391898"/>
            <a:ext cx="1748094" cy="221647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D8970CD-D8C2-5611-B331-FE90A5BBA1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16" t="15400" b="11755"/>
          <a:stretch/>
        </p:blipFill>
        <p:spPr>
          <a:xfrm>
            <a:off x="4501583" y="2435410"/>
            <a:ext cx="4248895" cy="4085302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0F886EE7-AB65-9214-18D5-440FFE5BEC8F}"/>
              </a:ext>
            </a:extLst>
          </p:cNvPr>
          <p:cNvSpPr/>
          <p:nvPr/>
        </p:nvSpPr>
        <p:spPr bwMode="auto">
          <a:xfrm>
            <a:off x="7463594" y="2575797"/>
            <a:ext cx="1286884" cy="27713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</a:endParaRPr>
          </a:p>
        </p:txBody>
      </p:sp>
      <p:pic>
        <p:nvPicPr>
          <p:cNvPr id="2" name="Picture 5" descr="combinated_exp_syste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10" r="60113" b="34461"/>
          <a:stretch/>
        </p:blipFill>
        <p:spPr bwMode="auto">
          <a:xfrm>
            <a:off x="1632025" y="2251277"/>
            <a:ext cx="202664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combinated_exp_system">
            <a:extLst>
              <a:ext uri="{FF2B5EF4-FFF2-40B4-BE49-F238E27FC236}">
                <a16:creationId xmlns:a16="http://schemas.microsoft.com/office/drawing/2014/main" id="{3E616629-83E0-4281-D323-CDBA0EECA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13"/>
          <a:stretch>
            <a:fillRect/>
          </a:stretch>
        </p:blipFill>
        <p:spPr bwMode="auto">
          <a:xfrm>
            <a:off x="251520" y="5420553"/>
            <a:ext cx="1243802" cy="126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05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26031" y="16624"/>
            <a:ext cx="84784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4000" dirty="0" err="1">
                <a:solidFill>
                  <a:srgbClr val="0000FF"/>
                </a:solidFill>
                <a:latin typeface="Arial" panose="020B0604020202020204" pitchFamily="34" charset="0"/>
              </a:rPr>
              <a:t>pET</a:t>
            </a:r>
            <a:r>
              <a:rPr lang="en-US" altLang="it-IT" sz="4000" dirty="0">
                <a:solidFill>
                  <a:srgbClr val="0000FF"/>
                </a:solidFill>
                <a:latin typeface="Arial" panose="020B0604020202020204" pitchFamily="34" charset="0"/>
              </a:rPr>
              <a:t> vector system</a:t>
            </a:r>
          </a:p>
        </p:txBody>
      </p:sp>
      <p:pic>
        <p:nvPicPr>
          <p:cNvPr id="46083" name="Picture 6" descr="p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58015"/>
            <a:ext cx="4588107" cy="322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7" descr="pET-B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89040"/>
            <a:ext cx="2710956" cy="283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8" descr="chromoso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31875"/>
            <a:ext cx="3335288" cy="229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 descr="Genetic_elem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189913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altLang="it-IT" sz="3200">
                <a:solidFill>
                  <a:srgbClr val="0000FF"/>
                </a:solidFill>
                <a:latin typeface="Arial Narrow" panose="020B0606020202030204" pitchFamily="34" charset="0"/>
              </a:rPr>
              <a:t>Genetic Elements Essential for Expression</a:t>
            </a:r>
          </a:p>
        </p:txBody>
      </p:sp>
      <p:sp>
        <p:nvSpPr>
          <p:cNvPr id="81935" name="Rectangle 15"/>
          <p:cNvSpPr>
            <a:spLocks noChangeArrowheads="1"/>
          </p:cNvSpPr>
          <p:nvPr/>
        </p:nvSpPr>
        <p:spPr bwMode="auto">
          <a:xfrm>
            <a:off x="3352800" y="2514600"/>
            <a:ext cx="3810000" cy="1066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20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990600"/>
          </a:xfrm>
        </p:spPr>
        <p:txBody>
          <a:bodyPr/>
          <a:lstStyle/>
          <a:p>
            <a:pPr eaLnBrk="1" hangingPunct="1"/>
            <a:r>
              <a:rPr lang="sv-SE" altLang="it-IT" sz="3600">
                <a:solidFill>
                  <a:srgbClr val="0033CC"/>
                </a:solidFill>
                <a:latin typeface="Arial Narrow" panose="020B0606020202030204" pitchFamily="34" charset="0"/>
              </a:rPr>
              <a:t>RBS, START, and STOP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323850" y="1764030"/>
            <a:ext cx="8618855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it-IT" sz="2400" b="1">
                <a:latin typeface="Courier New" panose="02070309020205020404" pitchFamily="49" charset="0"/>
              </a:rPr>
              <a:t>  </a:t>
            </a:r>
            <a:r>
              <a:rPr lang="sv-SE" altLang="it-IT" sz="2800" b="1">
                <a:latin typeface="Courier New" panose="02070309020205020404" pitchFamily="49" charset="0"/>
              </a:rPr>
              <a:t>RBS      RBS   </a:t>
            </a:r>
            <a:r>
              <a:rPr lang="sv-SE" altLang="it-IT" sz="2800" b="1">
                <a:solidFill>
                  <a:srgbClr val="008000"/>
                </a:solidFill>
                <a:latin typeface="Courier New" panose="02070309020205020404" pitchFamily="49" charset="0"/>
              </a:rPr>
              <a:t>5-9 n</a:t>
            </a:r>
            <a:r>
              <a:rPr lang="sv-SE" altLang="it-IT" sz="2800" b="1">
                <a:latin typeface="Courier New" panose="02070309020205020404" pitchFamily="49" charset="0"/>
              </a:rPr>
              <a:t>  START     </a:t>
            </a:r>
            <a:r>
              <a:rPr lang="it-IT" altLang="sv-SE" sz="2800" b="1">
                <a:solidFill>
                  <a:srgbClr val="00B050"/>
                </a:solidFill>
                <a:latin typeface="Courier New" panose="02070309020205020404" pitchFamily="49" charset="0"/>
              </a:rPr>
              <a:t>STOP</a:t>
            </a:r>
            <a:r>
              <a:rPr lang="sv-SE" altLang="it-IT" sz="2800" b="1">
                <a:latin typeface="Courier New" panose="02070309020205020404" pitchFamily="49" charset="0"/>
              </a:rPr>
              <a:t> </a:t>
            </a:r>
            <a:r>
              <a:rPr lang="sv-SE" altLang="it-IT" sz="2800" b="1">
                <a:solidFill>
                  <a:srgbClr val="0000FF"/>
                </a:solidFill>
                <a:latin typeface="Courier New" panose="02070309020205020404" pitchFamily="49" charset="0"/>
              </a:rPr>
              <a:t>GAAGGAA</a:t>
            </a:r>
            <a:r>
              <a:rPr lang="sv-SE" altLang="it-IT" sz="2800" b="1">
                <a:latin typeface="Courier New" panose="02070309020205020404" pitchFamily="49" charset="0"/>
              </a:rPr>
              <a:t>TTC</a:t>
            </a:r>
            <a:r>
              <a:rPr lang="sv-SE" altLang="it-IT" sz="2800" b="1" u="sng">
                <a:solidFill>
                  <a:srgbClr val="0000FF"/>
                </a:solidFill>
                <a:latin typeface="Courier New" panose="02070309020205020404" pitchFamily="49" charset="0"/>
              </a:rPr>
              <a:t>AGGAG</a:t>
            </a:r>
            <a:r>
              <a:rPr lang="sv-SE" altLang="it-IT" sz="2800" b="1">
                <a:solidFill>
                  <a:srgbClr val="008000"/>
                </a:solidFill>
                <a:latin typeface="Courier New" panose="02070309020205020404" pitchFamily="49" charset="0"/>
              </a:rPr>
              <a:t>CCCTTCACC</a:t>
            </a:r>
            <a:r>
              <a:rPr lang="sv-SE" altLang="it-IT" sz="2800" b="1">
                <a:solidFill>
                  <a:srgbClr val="FF0000"/>
                </a:solidFill>
                <a:latin typeface="Courier New" panose="02070309020205020404" pitchFamily="49" charset="0"/>
              </a:rPr>
              <a:t>ATG</a:t>
            </a:r>
            <a:r>
              <a:rPr lang="sv-SE" altLang="it-IT" sz="2800" b="1">
                <a:latin typeface="Courier New" panose="02070309020205020404" pitchFamily="49" charset="0"/>
              </a:rPr>
              <a:t> ... ..</a:t>
            </a:r>
            <a:r>
              <a:rPr lang="it-IT" altLang="sv-SE" sz="2800" b="1">
                <a:latin typeface="Courier New" panose="02070309020205020404" pitchFamily="49" charset="0"/>
              </a:rPr>
              <a:t>.TAA </a:t>
            </a:r>
            <a:endParaRPr lang="sv-SE" altLang="it-IT" sz="2400" b="1">
              <a:latin typeface="Courier New" panose="02070309020205020404" pitchFamily="49" charset="0"/>
            </a:endParaRP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457200" y="121920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v-SE" altLang="it-IT" sz="2400">
                <a:solidFill>
                  <a:srgbClr val="0033CC"/>
                </a:solidFill>
                <a:latin typeface="Arial Narrow" panose="020B0606020202030204" pitchFamily="34" charset="0"/>
              </a:rPr>
              <a:t>Ribosome Bindind Site (RBS):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539750" y="3162300"/>
            <a:ext cx="7848600" cy="415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v-SE" altLang="it-IT" sz="2400" b="1">
                <a:solidFill>
                  <a:srgbClr val="FF0000"/>
                </a:solidFill>
                <a:latin typeface="Arial" panose="020B0604020202020204" pitchFamily="34" charset="0"/>
              </a:rPr>
              <a:t>START</a:t>
            </a:r>
            <a:r>
              <a:rPr lang="sv-SE" altLang="it-IT" sz="2400" b="1">
                <a:solidFill>
                  <a:srgbClr val="0033CC"/>
                </a:solidFill>
                <a:latin typeface="Arial" panose="020B0604020202020204" pitchFamily="34" charset="0"/>
              </a:rPr>
              <a:t> codons: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sv-SE" altLang="it-IT" sz="2400">
                <a:latin typeface="Arial" panose="020B0604020202020204" pitchFamily="34" charset="0"/>
              </a:rPr>
              <a:t>E. coli uses </a:t>
            </a:r>
            <a:r>
              <a:rPr lang="sv-SE" altLang="it-IT" sz="2400" b="1">
                <a:latin typeface="Arial" panose="020B0604020202020204" pitchFamily="34" charset="0"/>
              </a:rPr>
              <a:t>77% ATG (AUG), 14% GTG (GUG)</a:t>
            </a:r>
            <a:r>
              <a:rPr lang="sv-SE" altLang="it-IT" sz="2400">
                <a:latin typeface="Arial" panose="020B0604020202020204" pitchFamily="34" charset="0"/>
              </a:rPr>
              <a:t>, </a:t>
            </a:r>
            <a:r>
              <a:rPr lang="sv-SE" altLang="it-IT" sz="2400" b="1">
                <a:latin typeface="Arial" panose="020B0604020202020204" pitchFamily="34" charset="0"/>
              </a:rPr>
              <a:t>8% TTG (UUG</a:t>
            </a:r>
            <a:r>
              <a:rPr lang="sv-SE" altLang="it-IT" sz="2400">
                <a:latin typeface="Arial" panose="020B0604020202020204" pitchFamily="34" charset="0"/>
              </a:rPr>
              <a:t>) and a few others </a:t>
            </a:r>
          </a:p>
          <a:p>
            <a:pPr>
              <a:spcBef>
                <a:spcPct val="50000"/>
              </a:spcBef>
              <a:buFontTx/>
              <a:buNone/>
            </a:pPr>
            <a:endParaRPr lang="sv-SE" altLang="it-IT" sz="24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sv-SE" altLang="it-IT" sz="2400" b="1">
                <a:solidFill>
                  <a:srgbClr val="00B050"/>
                </a:solidFill>
                <a:latin typeface="Arial" panose="020B0604020202020204" pitchFamily="34" charset="0"/>
              </a:rPr>
              <a:t>STOP</a:t>
            </a:r>
            <a:r>
              <a:rPr lang="sv-SE" altLang="it-IT" sz="2400" b="1">
                <a:solidFill>
                  <a:srgbClr val="0033CC"/>
                </a:solidFill>
                <a:latin typeface="Arial" panose="020B0604020202020204" pitchFamily="34" charset="0"/>
              </a:rPr>
              <a:t> codons: </a:t>
            </a:r>
            <a:r>
              <a:rPr lang="it-IT" altLang="sv-SE" sz="2400" b="1">
                <a:solidFill>
                  <a:srgbClr val="0033CC"/>
                </a:solidFill>
                <a:latin typeface="Arial" panose="020B0604020202020204" pitchFamily="34" charset="0"/>
              </a:rPr>
              <a:t>(x2...)</a:t>
            </a:r>
            <a:endParaRPr lang="sv-SE" altLang="it-IT" sz="2400" b="1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sv-SE" altLang="it-IT" sz="2400" b="1">
                <a:latin typeface="Arial" panose="020B0604020202020204" pitchFamily="34" charset="0"/>
              </a:rPr>
              <a:t>TAG</a:t>
            </a:r>
            <a:r>
              <a:rPr lang="sv-SE" altLang="it-IT" sz="2400">
                <a:latin typeface="Arial" panose="020B0604020202020204" pitchFamily="34" charset="0"/>
              </a:rPr>
              <a:t> (UAG), </a:t>
            </a:r>
            <a:r>
              <a:rPr lang="sv-SE" altLang="it-IT" sz="2400" b="1">
                <a:latin typeface="Arial" panose="020B0604020202020204" pitchFamily="34" charset="0"/>
              </a:rPr>
              <a:t>TAA</a:t>
            </a:r>
            <a:r>
              <a:rPr lang="sv-SE" altLang="it-IT" sz="2400">
                <a:latin typeface="Arial" panose="020B0604020202020204" pitchFamily="34" charset="0"/>
              </a:rPr>
              <a:t> (UAA), </a:t>
            </a:r>
            <a:r>
              <a:rPr lang="sv-SE" altLang="it-IT" sz="2400" b="1">
                <a:latin typeface="Arial" panose="020B0604020202020204" pitchFamily="34" charset="0"/>
              </a:rPr>
              <a:t>TGA</a:t>
            </a:r>
            <a:r>
              <a:rPr lang="sv-SE" altLang="it-IT" sz="2400">
                <a:latin typeface="Arial" panose="020B0604020202020204" pitchFamily="34" charset="0"/>
              </a:rPr>
              <a:t> (UGA), </a:t>
            </a:r>
            <a:endParaRPr lang="sv-SE" altLang="it-IT" sz="240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sv-SE" altLang="it-IT" sz="240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sv-SE" altLang="it-IT" sz="24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2755"/>
            <a:ext cx="66294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5"/>
          <p:cNvSpPr>
            <a:spLocks noChangeArrowheads="1"/>
          </p:cNvSpPr>
          <p:nvPr/>
        </p:nvSpPr>
        <p:spPr bwMode="auto">
          <a:xfrm>
            <a:off x="4191000" y="304800"/>
            <a:ext cx="121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4000">
                <a:solidFill>
                  <a:srgbClr val="0000FF"/>
                </a:solidFill>
                <a:latin typeface="Arial" panose="020B0604020202020204" pitchFamily="34" charset="0"/>
              </a:rPr>
              <a:t>pQE</a:t>
            </a:r>
            <a:r>
              <a:rPr lang="en-US" altLang="it-IT" sz="36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4276" name="Text Box 6"/>
          <p:cNvSpPr txBox="1">
            <a:spLocks noChangeArrowheads="1"/>
          </p:cNvSpPr>
          <p:nvPr/>
        </p:nvSpPr>
        <p:spPr bwMode="auto">
          <a:xfrm>
            <a:off x="381000" y="60960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t-IT" sz="2400">
                <a:latin typeface="Arial" panose="020B0604020202020204" pitchFamily="34" charset="0"/>
              </a:rPr>
              <a:t>Translational vector +</a:t>
            </a:r>
            <a:r>
              <a:rPr lang="en-US" altLang="it-IT" sz="2400"/>
              <a:t> </a:t>
            </a:r>
            <a:r>
              <a:rPr lang="en-US" altLang="it-IT" sz="2400">
                <a:latin typeface="Arial" panose="020B0604020202020204" pitchFamily="34" charset="0"/>
              </a:rPr>
              <a:t>CDR</a:t>
            </a:r>
            <a:endParaRPr lang="sv-SE" altLang="it-IT" sz="2400">
              <a:latin typeface="Arial" panose="020B0604020202020204" pitchFamily="34" charset="0"/>
            </a:endParaRPr>
          </a:p>
        </p:txBody>
      </p:sp>
      <p:pic>
        <p:nvPicPr>
          <p:cNvPr id="542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356293"/>
            <a:ext cx="28194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575" y="116205"/>
            <a:ext cx="2475865" cy="1393190"/>
          </a:xfrm>
          <a:prstGeom prst="rect">
            <a:avLst/>
          </a:prstGeom>
        </p:spPr>
      </p:pic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467360" y="188595"/>
            <a:ext cx="238061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>
                <a:solidFill>
                  <a:srgbClr val="0000FF"/>
                </a:solidFill>
                <a:latin typeface="Arial" panose="020B0604020202020204" pitchFamily="34" charset="0"/>
              </a:rPr>
              <a:t>Expression strains</a:t>
            </a:r>
          </a:p>
        </p:txBody>
      </p:sp>
      <p:pic>
        <p:nvPicPr>
          <p:cNvPr id="48" name="Main graphic"/>
          <p:cNvPicPr/>
          <p:nvPr/>
        </p:nvPicPr>
        <p:blipFill>
          <a:blip r:embed="rId3"/>
          <a:srcRect b="76012"/>
          <a:stretch>
            <a:fillRect/>
          </a:stretch>
        </p:blipFill>
        <p:spPr>
          <a:xfrm>
            <a:off x="179705" y="2060575"/>
            <a:ext cx="5574665" cy="1626235"/>
          </a:xfrm>
          <a:prstGeom prst="rect">
            <a:avLst/>
          </a:prstGeom>
          <a:ln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323215" y="4220845"/>
            <a:ext cx="847344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Despite significant success in engineering E. coli for industrial production of chemicals and proteins, there is 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no unified fundamental basis for selection of one strain over another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for a given metabolic engineering project or expression of a given construct. </a:t>
            </a:r>
          </a:p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en-US" sz="16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he choice of host strain for production of a given compound has a significant impact on results and up until now represented a 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major brute force screening effort.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Thus, an important question remains to be addressed: what strain of E. coli is best suited for production of a desired product?</a:t>
            </a:r>
          </a:p>
        </p:txBody>
      </p:sp>
      <p:pic>
        <p:nvPicPr>
          <p:cNvPr id="4" name="Main graphic"/>
          <p:cNvPicPr/>
          <p:nvPr/>
        </p:nvPicPr>
        <p:blipFill>
          <a:blip r:embed="rId3"/>
          <a:srcRect t="24316" r="49094" b="44887"/>
          <a:stretch>
            <a:fillRect/>
          </a:stretch>
        </p:blipFill>
        <p:spPr>
          <a:xfrm>
            <a:off x="6083935" y="1844675"/>
            <a:ext cx="2837815" cy="2087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6" grpId="1"/>
      <p:bldP spid="3" grpId="0"/>
      <p:bldP spid="3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29785" t="26198" r="41337" b="47901"/>
          <a:stretch>
            <a:fillRect/>
          </a:stretch>
        </p:blipFill>
        <p:spPr>
          <a:xfrm>
            <a:off x="323528" y="1340768"/>
            <a:ext cx="8679180" cy="4378960"/>
          </a:xfrm>
          <a:prstGeom prst="rect">
            <a:avLst/>
          </a:prstGeom>
        </p:spPr>
      </p:pic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2646363" y="476250"/>
            <a:ext cx="35004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>
                <a:solidFill>
                  <a:srgbClr val="0000FF"/>
                </a:solidFill>
                <a:latin typeface="Arial" panose="020B0604020202020204" pitchFamily="34" charset="0"/>
              </a:rPr>
              <a:t>Expression strains</a:t>
            </a:r>
          </a:p>
        </p:txBody>
      </p:sp>
      <p:sp>
        <p:nvSpPr>
          <p:cNvPr id="3" name="Rettangolo 2"/>
          <p:cNvSpPr/>
          <p:nvPr/>
        </p:nvSpPr>
        <p:spPr bwMode="auto">
          <a:xfrm>
            <a:off x="467544" y="1700808"/>
            <a:ext cx="8352928" cy="2880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200" b="0" i="0" u="none" strike="noStrike" cap="none" normalizeH="0" baseline="0">
              <a:ln>
                <a:solidFill>
                  <a:srgbClr val="FF0000"/>
                </a:solidFill>
              </a:ln>
              <a:noFill/>
              <a:effectLst/>
              <a:latin typeface="Times" panose="0202060306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 bwMode="auto">
          <a:xfrm>
            <a:off x="395536" y="2758442"/>
            <a:ext cx="8352928" cy="52654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200" b="0" i="0" u="none" strike="noStrike" cap="none" normalizeH="0" baseline="0">
              <a:ln>
                <a:solidFill>
                  <a:srgbClr val="FF0000"/>
                </a:solidFill>
              </a:ln>
              <a:noFill/>
              <a:effectLst/>
              <a:latin typeface="Times" panose="0202060306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 bwMode="auto">
          <a:xfrm>
            <a:off x="467544" y="4293096"/>
            <a:ext cx="8352928" cy="52654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200" b="0" i="0" u="none" strike="noStrike" cap="none" normalizeH="0" baseline="0">
              <a:ln>
                <a:solidFill>
                  <a:srgbClr val="FF0000"/>
                </a:solidFill>
              </a:ln>
              <a:noFill/>
              <a:effectLst/>
              <a:latin typeface="Times" panose="0202060306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41875" y="335989"/>
            <a:ext cx="4660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 in recombinant protein production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00038" y="2013107"/>
            <a:ext cx="884396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t-IT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much as possible</a:t>
            </a:r>
            <a:r>
              <a:rPr lang="en-US" alt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n-US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good expression + good cell growth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it-IT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soluble folded protein</a:t>
            </a:r>
            <a:r>
              <a:rPr lang="en-US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reduced aggregation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it-IT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form that is easy to purify</a:t>
            </a:r>
            <a:r>
              <a:rPr lang="en-US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       use of secretion and  tags  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95300" y="4823316"/>
            <a:ext cx="81534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Common problem: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High expression  </a:t>
            </a:r>
            <a:r>
              <a:rPr lang="en-US" altLang="it-IT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 </a:t>
            </a:r>
            <a:r>
              <a:rPr lang="en-US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danger of aggregation </a:t>
            </a:r>
            <a:r>
              <a:rPr lang="en-US" altLang="it-IT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 </a:t>
            </a:r>
            <a:r>
              <a:rPr lang="en-US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decreased cell growth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707904" y="1038890"/>
            <a:ext cx="1728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it-IT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obtain</a:t>
            </a: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1979771" y="117009"/>
            <a:ext cx="5010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3600" dirty="0">
                <a:solidFill>
                  <a:srgbClr val="0000FF"/>
                </a:solidFill>
                <a:latin typeface="Arial" panose="020B0604020202020204" pitchFamily="34" charset="0"/>
              </a:rPr>
              <a:t>Expression optimization</a:t>
            </a:r>
          </a:p>
        </p:txBody>
      </p:sp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611307" y="6597847"/>
            <a:ext cx="8681476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sv-SE" altLang="it-IT" sz="24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sv-SE" altLang="it-IT" sz="24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sv-SE" altLang="it-IT" sz="24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sv-SE" altLang="it-IT" sz="24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sv-SE" altLang="it-IT" sz="240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64516" name="Picture 6" descr="ptrc99-ex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891280"/>
            <a:ext cx="1078865" cy="11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346325"/>
            <a:ext cx="2797810" cy="129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Main graphic"/>
          <p:cNvPicPr/>
          <p:nvPr/>
        </p:nvPicPr>
        <p:blipFill>
          <a:blip r:embed="rId5"/>
          <a:srcRect b="76012"/>
          <a:stretch>
            <a:fillRect/>
          </a:stretch>
        </p:blipFill>
        <p:spPr>
          <a:xfrm>
            <a:off x="3707904" y="988994"/>
            <a:ext cx="3528392" cy="1042348"/>
          </a:xfrm>
          <a:prstGeom prst="rect">
            <a:avLst/>
          </a:prstGeom>
          <a:ln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392524" y="2925033"/>
            <a:ext cx="4331635" cy="43088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sv-SE" altLang="it-IT" sz="2200" dirty="0">
                <a:latin typeface="Arial" panose="020B0604020202020204" pitchFamily="34" charset="0"/>
                <a:sym typeface="+mn-ea"/>
              </a:rPr>
              <a:t>Level of </a:t>
            </a:r>
            <a:r>
              <a:rPr lang="sv-SE" altLang="it-IT" sz="2200" b="1" dirty="0">
                <a:latin typeface="Arial" panose="020B0604020202020204" pitchFamily="34" charset="0"/>
                <a:sym typeface="+mn-ea"/>
              </a:rPr>
              <a:t>inducer</a:t>
            </a:r>
            <a:r>
              <a:rPr lang="sv-SE" altLang="it-IT" sz="2200" dirty="0">
                <a:latin typeface="Arial" panose="020B0604020202020204" pitchFamily="34" charset="0"/>
                <a:sym typeface="+mn-ea"/>
              </a:rPr>
              <a:t> (e.g. arabinose)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82270" y="4155124"/>
            <a:ext cx="2361287" cy="43088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sv-SE" altLang="it-IT" sz="2200" b="1" dirty="0">
                <a:latin typeface="Arial" panose="020B0604020202020204" pitchFamily="34" charset="0"/>
                <a:sym typeface="+mn-ea"/>
              </a:rPr>
              <a:t>Time</a:t>
            </a:r>
            <a:r>
              <a:rPr lang="sv-SE" altLang="it-IT" sz="2200" dirty="0">
                <a:latin typeface="Arial" panose="020B0604020202020204" pitchFamily="34" charset="0"/>
                <a:sym typeface="+mn-ea"/>
              </a:rPr>
              <a:t> of induction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23215" y="5522595"/>
            <a:ext cx="416242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sv-SE" altLang="it-IT" sz="2200" b="1" dirty="0">
                <a:latin typeface="Arial" panose="020B0604020202020204" pitchFamily="34" charset="0"/>
                <a:sym typeface="+mn-ea"/>
              </a:rPr>
              <a:t>Temperature</a:t>
            </a:r>
            <a:r>
              <a:rPr lang="sv-SE" altLang="it-IT" sz="2200" dirty="0">
                <a:latin typeface="Arial" panose="020B0604020202020204" pitchFamily="34" charset="0"/>
                <a:sym typeface="+mn-ea"/>
              </a:rPr>
              <a:t> of the induction step (popular - 18</a:t>
            </a:r>
            <a:r>
              <a:rPr lang="sv-SE" altLang="it-IT" sz="2200" baseline="30000" dirty="0">
                <a:latin typeface="Arial" panose="020B0604020202020204" pitchFamily="34" charset="0"/>
                <a:sym typeface="+mn-ea"/>
              </a:rPr>
              <a:t>o</a:t>
            </a:r>
            <a:r>
              <a:rPr lang="sv-SE" altLang="it-IT" sz="2200" dirty="0">
                <a:latin typeface="Arial" panose="020B0604020202020204" pitchFamily="34" charset="0"/>
                <a:sym typeface="+mn-ea"/>
              </a:rPr>
              <a:t>C overnight)</a:t>
            </a:r>
            <a:endParaRPr lang="en-US" sz="2200" dirty="0"/>
          </a:p>
        </p:txBody>
      </p:sp>
      <p:pic>
        <p:nvPicPr>
          <p:cNvPr id="36866" name="Picture 2" descr="Risultati immagini per bacterial cell growth curve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880" y="3891280"/>
            <a:ext cx="2101850" cy="126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/>
          <p:nvPr/>
        </p:nvSpPr>
        <p:spPr>
          <a:xfrm>
            <a:off x="599316" y="1286648"/>
            <a:ext cx="1786066" cy="43088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it-IT" altLang="sv-SE" sz="2200" b="1" dirty="0">
                <a:latin typeface="Arial" panose="020B0604020202020204" pitchFamily="34" charset="0"/>
                <a:sym typeface="+mn-ea"/>
              </a:rPr>
              <a:t>E.coli </a:t>
            </a:r>
            <a:r>
              <a:rPr lang="it-IT" altLang="sv-SE" sz="2200" dirty="0">
                <a:latin typeface="Arial" panose="020B0604020202020204" pitchFamily="34" charset="0"/>
                <a:sym typeface="+mn-ea"/>
              </a:rPr>
              <a:t>strain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4912360" y="5404851"/>
            <a:ext cx="1294130" cy="1294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885" y="309245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br>
              <a:rPr lang="en-US" altLang="it-IT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it-IT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1116" y="1071562"/>
            <a:ext cx="7924800" cy="4953000"/>
          </a:xfrm>
        </p:spPr>
        <p:txBody>
          <a:bodyPr/>
          <a:lstStyle/>
          <a:p>
            <a:pPr eaLnBrk="1" hangingPunct="1"/>
            <a:endParaRPr lang="en-US" alt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growth</a:t>
            </a:r>
          </a:p>
          <a:p>
            <a:pPr eaLnBrk="1" hangingPunct="1"/>
            <a:endParaRPr lang="en-US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Cheap</a:t>
            </a: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medium and equipment for growing</a:t>
            </a:r>
          </a:p>
          <a:p>
            <a:pPr eaLnBrk="1" hangingPunct="1"/>
            <a:endParaRPr lang="en-US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Good </a:t>
            </a: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knowledge of the host</a:t>
            </a:r>
          </a:p>
          <a:p>
            <a:pPr eaLnBrk="1" hangingPunct="1">
              <a:buFontTx/>
              <a:buNone/>
            </a:pPr>
            <a:endParaRPr lang="en-US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95" y="4537075"/>
            <a:ext cx="12192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 descr="MCj0432143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280" y="2733288"/>
            <a:ext cx="1027112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MCj0434829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997268"/>
            <a:ext cx="1347788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Disadvantages</a:t>
            </a:r>
            <a:br>
              <a:rPr lang="en-US" altLang="it-IT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it-IT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484784"/>
            <a:ext cx="8458200" cy="3888432"/>
          </a:xfrm>
        </p:spPr>
        <p:txBody>
          <a:bodyPr/>
          <a:lstStyle/>
          <a:p>
            <a:pPr indent="0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2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Limitation </a:t>
            </a:r>
            <a:r>
              <a:rPr lang="en-US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for expression of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eukaryotic proteins </a:t>
            </a:r>
            <a:r>
              <a:rPr lang="en-US" sz="2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due to: </a:t>
            </a:r>
          </a:p>
          <a:p>
            <a:pPr marL="857250" indent="-514350">
              <a:lnSpc>
                <a:spcPct val="90000"/>
              </a:lnSpc>
              <a:spcBef>
                <a:spcPct val="50000"/>
              </a:spcBef>
              <a:defRPr/>
            </a:pPr>
            <a:endParaRPr lang="en-US" sz="24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857250" indent="-51435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0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differences in post-translational modifications    </a:t>
            </a:r>
          </a:p>
          <a:p>
            <a:pPr indent="0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SS bonds, glycosylation  </a:t>
            </a:r>
            <a:r>
              <a:rPr lang="en-US" sz="2000" dirty="0" err="1">
                <a:solidFill>
                  <a:schemeClr val="accent4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etc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etc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indent="0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20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marL="857250" indent="-51435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0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different </a:t>
            </a:r>
            <a:r>
              <a:rPr lang="en-US" sz="20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frequencies</a:t>
            </a:r>
            <a:r>
              <a:rPr lang="en-US" sz="20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with which the different codons appear in genes of these organisms </a:t>
            </a:r>
          </a:p>
          <a:p>
            <a:pPr marL="857250" indent="-514350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</a:t>
            </a:r>
            <a:r>
              <a:rPr lang="en-US" sz="1600" dirty="0">
                <a:solidFill>
                  <a:srgbClr val="0033C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  E.g. CGT, CGC, CGG, AGG, AGA, CGA code for </a:t>
            </a:r>
            <a:r>
              <a:rPr lang="en-US" sz="1600" dirty="0" err="1">
                <a:solidFill>
                  <a:srgbClr val="0033C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arginine</a:t>
            </a:r>
            <a:r>
              <a:rPr lang="en-US" sz="1600" dirty="0">
                <a:solidFill>
                  <a:srgbClr val="0033C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but the last 3 (AGG, AGA, CGA) are rarely used in </a:t>
            </a:r>
            <a:r>
              <a:rPr lang="en-US" sz="1600" i="1" dirty="0">
                <a:solidFill>
                  <a:srgbClr val="0033C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E. coli</a:t>
            </a:r>
            <a:r>
              <a:rPr lang="en-US" sz="1600" dirty="0">
                <a:solidFill>
                  <a:srgbClr val="0033C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and it has low amounts of respective </a:t>
            </a:r>
            <a:r>
              <a:rPr lang="en-US" sz="1600" dirty="0" err="1">
                <a:solidFill>
                  <a:srgbClr val="0033C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tRNAs</a:t>
            </a:r>
            <a:r>
              <a:rPr lang="en-US" sz="1600" dirty="0">
                <a:solidFill>
                  <a:srgbClr val="0033C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33CC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857250" indent="-514350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endParaRPr lang="en-US" sz="24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22717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Disadvantages</a:t>
            </a:r>
            <a:br>
              <a:rPr lang="en-US" alt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it-I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Rectangle 3"/>
          <p:cNvSpPr txBox="1">
            <a:spLocks noChangeArrowheads="1"/>
          </p:cNvSpPr>
          <p:nvPr/>
        </p:nvSpPr>
        <p:spPr bwMode="auto">
          <a:xfrm>
            <a:off x="107504" y="994966"/>
            <a:ext cx="834727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Accumulation of </a:t>
            </a:r>
            <a:r>
              <a:rPr lang="en-US" alt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lipopolysaccharides – LPS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(generally referred to as endotoxins) …</a:t>
            </a:r>
          </a:p>
        </p:txBody>
      </p:sp>
      <p:pic>
        <p:nvPicPr>
          <p:cNvPr id="11268" name="Picture 12" descr="MCj034794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6016" y="1375966"/>
            <a:ext cx="2333625" cy="186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450px-LPS_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274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3475402" y="4016385"/>
            <a:ext cx="5648518" cy="20621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LPS acts as the prototypical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endotoxin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it binds the CD14/TLR4/MD2 receptor complex in many cell types, but especially in monocytes, dendritic cells, macrophages and B cells,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promotes 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secretion of pro-inflammatory cytokines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nitric oxide, and eicosanoids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" y="511194"/>
            <a:ext cx="6934200" cy="545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ptrc99-ex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898" y="2492846"/>
            <a:ext cx="2844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A322803-DA88-1A23-4B2A-F1A859071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76672"/>
            <a:ext cx="8077626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16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Genetic_elem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" y="1784350"/>
            <a:ext cx="8189913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306705"/>
            <a:ext cx="8686800" cy="1143000"/>
          </a:xfrm>
          <a:noFill/>
        </p:spPr>
        <p:txBody>
          <a:bodyPr/>
          <a:lstStyle/>
          <a:p>
            <a:pPr eaLnBrk="1" hangingPunct="1"/>
            <a:r>
              <a:rPr lang="en-US" altLang="it-IT" sz="3200" b="1">
                <a:solidFill>
                  <a:srgbClr val="0000FF"/>
                </a:solidFill>
                <a:latin typeface="Arial Narrow" panose="020B0606020202030204" pitchFamily="34" charset="0"/>
              </a:rPr>
              <a:t>Genetic Elements Essential for Expression</a:t>
            </a: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5257800" y="3962400"/>
            <a:ext cx="2743200" cy="990600"/>
          </a:xfrm>
          <a:prstGeom prst="rect">
            <a:avLst/>
          </a:prstGeom>
          <a:solidFill>
            <a:srgbClr val="CECEEF">
              <a:alpha val="17000"/>
            </a:srgbClr>
          </a:solidFill>
          <a:ln w="57150">
            <a:solidFill>
              <a:srgbClr val="FF00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sv-SE" altLang="it-IT" sz="240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Up Arrow 1">
            <a:extLst>
              <a:ext uri="{FF2B5EF4-FFF2-40B4-BE49-F238E27FC236}">
                <a16:creationId xmlns:a16="http://schemas.microsoft.com/office/drawing/2014/main" id="{38697C47-7DB3-47B6-6B6E-1825DFF8A933}"/>
              </a:ext>
            </a:extLst>
          </p:cNvPr>
          <p:cNvSpPr/>
          <p:nvPr/>
        </p:nvSpPr>
        <p:spPr>
          <a:xfrm rot="992054">
            <a:off x="6185101" y="5295260"/>
            <a:ext cx="579546" cy="793534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anose="0202060306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anose="0202060306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695</Words>
  <Application>Microsoft Office PowerPoint</Application>
  <PresentationFormat>Presentazione su schermo (4:3)</PresentationFormat>
  <Paragraphs>167</Paragraphs>
  <Slides>30</Slides>
  <Notes>22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5" baseType="lpstr">
      <vt:lpstr>Arial</vt:lpstr>
      <vt:lpstr>Arial Narrow</vt:lpstr>
      <vt:lpstr>Courier New</vt:lpstr>
      <vt:lpstr>Times</vt:lpstr>
      <vt:lpstr>Blank Presentation</vt:lpstr>
      <vt:lpstr>Presentazione standard di PowerPoint</vt:lpstr>
      <vt:lpstr>Presentazione standard di PowerPoint</vt:lpstr>
      <vt:lpstr>Presentazione standard di PowerPoint</vt:lpstr>
      <vt:lpstr>Advantages </vt:lpstr>
      <vt:lpstr>Disadvantages </vt:lpstr>
      <vt:lpstr>Disadvantages </vt:lpstr>
      <vt:lpstr>Presentazione standard di PowerPoint</vt:lpstr>
      <vt:lpstr>Presentazione standard di PowerPoint</vt:lpstr>
      <vt:lpstr>Genetic Elements Essential for Expression</vt:lpstr>
      <vt:lpstr>Presentazione standard di PowerPoint</vt:lpstr>
      <vt:lpstr>Genetic Elements Essential for Expression</vt:lpstr>
      <vt:lpstr>Presentazione standard di PowerPoint</vt:lpstr>
      <vt:lpstr>Presentazione standard di PowerPoint</vt:lpstr>
      <vt:lpstr>Genetic Elements Essential for Expression</vt:lpstr>
      <vt:lpstr>Presentazione standard di PowerPoint</vt:lpstr>
      <vt:lpstr>Presentazione standard di PowerPoint</vt:lpstr>
      <vt:lpstr>Presentazione standard di PowerPoint</vt:lpstr>
      <vt:lpstr>Plac, Ptac: Characteristics</vt:lpstr>
      <vt:lpstr>Presentazione standard di PowerPoint</vt:lpstr>
      <vt:lpstr>PPBAD: Regulation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Genetic Elements Essential for Expression</vt:lpstr>
      <vt:lpstr>RBS, START, and STOP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SLU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expression in eukaryotic hosts</dc:title>
  <dc:creator>Anton Zavialov</dc:creator>
  <cp:lastModifiedBy>SBLATTERO DANIELE</cp:lastModifiedBy>
  <cp:revision>203</cp:revision>
  <dcterms:created xsi:type="dcterms:W3CDTF">2011-11-04T11:22:00Z</dcterms:created>
  <dcterms:modified xsi:type="dcterms:W3CDTF">2024-05-24T10:18:18Z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1033-11.2.0.11417</vt:lpwstr>
  </property>
  <property fmtid="{D5CDD505-2E9C-101B-9397-08002B2CF9AE}" pid="3" name="ICV">
    <vt:lpwstr>E7213A2C9FE94C589F5C63EC8BE83E00</vt:lpwstr>
  </property>
</Properties>
</file>