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94660"/>
  </p:normalViewPr>
  <p:slideViewPr>
    <p:cSldViewPr snapToGrid="0">
      <p:cViewPr varScale="1">
        <p:scale>
          <a:sx n="108" d="100"/>
          <a:sy n="108" d="100"/>
        </p:scale>
        <p:origin x="65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C68F30B-8DF1-A920-D7DD-4AE15353B0B6}"/>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D0BAB94E-54D8-BB34-C3A8-2B1C7465E8C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8DCD2131-15D6-6F45-0137-CE6E40F4BD31}"/>
              </a:ext>
            </a:extLst>
          </p:cNvPr>
          <p:cNvSpPr>
            <a:spLocks noGrp="1"/>
          </p:cNvSpPr>
          <p:nvPr>
            <p:ph type="dt" sz="half" idx="10"/>
          </p:nvPr>
        </p:nvSpPr>
        <p:spPr/>
        <p:txBody>
          <a:bodyPr/>
          <a:lstStyle/>
          <a:p>
            <a:fld id="{C35C9F18-DFB9-4AB9-8589-CC971AA767B5}" type="datetimeFigureOut">
              <a:rPr lang="it-IT" smtClean="0"/>
              <a:t>28/05/2024</a:t>
            </a:fld>
            <a:endParaRPr lang="it-IT"/>
          </a:p>
        </p:txBody>
      </p:sp>
      <p:sp>
        <p:nvSpPr>
          <p:cNvPr id="5" name="Segnaposto piè di pagina 4">
            <a:extLst>
              <a:ext uri="{FF2B5EF4-FFF2-40B4-BE49-F238E27FC236}">
                <a16:creationId xmlns:a16="http://schemas.microsoft.com/office/drawing/2014/main" id="{3FF8D8F5-7E16-6456-7FF8-73AF9056897D}"/>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19D16A1B-1EC3-075F-374E-5D9BEBAC0303}"/>
              </a:ext>
            </a:extLst>
          </p:cNvPr>
          <p:cNvSpPr>
            <a:spLocks noGrp="1"/>
          </p:cNvSpPr>
          <p:nvPr>
            <p:ph type="sldNum" sz="quarter" idx="12"/>
          </p:nvPr>
        </p:nvSpPr>
        <p:spPr/>
        <p:txBody>
          <a:bodyPr/>
          <a:lstStyle/>
          <a:p>
            <a:fld id="{9735AFA3-5693-457E-BC5C-B05AD6991366}" type="slidenum">
              <a:rPr lang="it-IT" smtClean="0"/>
              <a:t>‹N›</a:t>
            </a:fld>
            <a:endParaRPr lang="it-IT"/>
          </a:p>
        </p:txBody>
      </p:sp>
    </p:spTree>
    <p:extLst>
      <p:ext uri="{BB962C8B-B14F-4D97-AF65-F5344CB8AC3E}">
        <p14:creationId xmlns:p14="http://schemas.microsoft.com/office/powerpoint/2010/main" val="28049472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09E73C6-6A52-8033-7CC6-646098A91A3C}"/>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B37D6B1D-5B40-6D3D-B222-463A7489B038}"/>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2A470E82-03F3-3146-1324-882AF3986DB3}"/>
              </a:ext>
            </a:extLst>
          </p:cNvPr>
          <p:cNvSpPr>
            <a:spLocks noGrp="1"/>
          </p:cNvSpPr>
          <p:nvPr>
            <p:ph type="dt" sz="half" idx="10"/>
          </p:nvPr>
        </p:nvSpPr>
        <p:spPr/>
        <p:txBody>
          <a:bodyPr/>
          <a:lstStyle/>
          <a:p>
            <a:fld id="{C35C9F18-DFB9-4AB9-8589-CC971AA767B5}" type="datetimeFigureOut">
              <a:rPr lang="it-IT" smtClean="0"/>
              <a:t>28/05/2024</a:t>
            </a:fld>
            <a:endParaRPr lang="it-IT"/>
          </a:p>
        </p:txBody>
      </p:sp>
      <p:sp>
        <p:nvSpPr>
          <p:cNvPr id="5" name="Segnaposto piè di pagina 4">
            <a:extLst>
              <a:ext uri="{FF2B5EF4-FFF2-40B4-BE49-F238E27FC236}">
                <a16:creationId xmlns:a16="http://schemas.microsoft.com/office/drawing/2014/main" id="{7C67C34D-7A0F-2DDD-111B-422B48E6BFC4}"/>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4D61A46B-E9F1-8522-5FA4-142B2FBEB99E}"/>
              </a:ext>
            </a:extLst>
          </p:cNvPr>
          <p:cNvSpPr>
            <a:spLocks noGrp="1"/>
          </p:cNvSpPr>
          <p:nvPr>
            <p:ph type="sldNum" sz="quarter" idx="12"/>
          </p:nvPr>
        </p:nvSpPr>
        <p:spPr/>
        <p:txBody>
          <a:bodyPr/>
          <a:lstStyle/>
          <a:p>
            <a:fld id="{9735AFA3-5693-457E-BC5C-B05AD6991366}" type="slidenum">
              <a:rPr lang="it-IT" smtClean="0"/>
              <a:t>‹N›</a:t>
            </a:fld>
            <a:endParaRPr lang="it-IT"/>
          </a:p>
        </p:txBody>
      </p:sp>
    </p:spTree>
    <p:extLst>
      <p:ext uri="{BB962C8B-B14F-4D97-AF65-F5344CB8AC3E}">
        <p14:creationId xmlns:p14="http://schemas.microsoft.com/office/powerpoint/2010/main" val="36754528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AC8347A4-96C2-BE9E-A65C-59E730349303}"/>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0BE65262-F644-3832-285E-ED73EBBA967D}"/>
              </a:ext>
            </a:extLst>
          </p:cNvPr>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8E13CC9D-16DE-9B9A-46A3-9C737728646D}"/>
              </a:ext>
            </a:extLst>
          </p:cNvPr>
          <p:cNvSpPr>
            <a:spLocks noGrp="1"/>
          </p:cNvSpPr>
          <p:nvPr>
            <p:ph type="dt" sz="half" idx="10"/>
          </p:nvPr>
        </p:nvSpPr>
        <p:spPr/>
        <p:txBody>
          <a:bodyPr/>
          <a:lstStyle/>
          <a:p>
            <a:fld id="{C35C9F18-DFB9-4AB9-8589-CC971AA767B5}" type="datetimeFigureOut">
              <a:rPr lang="it-IT" smtClean="0"/>
              <a:t>28/05/2024</a:t>
            </a:fld>
            <a:endParaRPr lang="it-IT"/>
          </a:p>
        </p:txBody>
      </p:sp>
      <p:sp>
        <p:nvSpPr>
          <p:cNvPr id="5" name="Segnaposto piè di pagina 4">
            <a:extLst>
              <a:ext uri="{FF2B5EF4-FFF2-40B4-BE49-F238E27FC236}">
                <a16:creationId xmlns:a16="http://schemas.microsoft.com/office/drawing/2014/main" id="{6F0E71D9-16F5-E24F-0ABB-B3176B3E7D0C}"/>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6C21B02B-4F8D-7C8D-C731-4F3C5617EED9}"/>
              </a:ext>
            </a:extLst>
          </p:cNvPr>
          <p:cNvSpPr>
            <a:spLocks noGrp="1"/>
          </p:cNvSpPr>
          <p:nvPr>
            <p:ph type="sldNum" sz="quarter" idx="12"/>
          </p:nvPr>
        </p:nvSpPr>
        <p:spPr/>
        <p:txBody>
          <a:bodyPr/>
          <a:lstStyle/>
          <a:p>
            <a:fld id="{9735AFA3-5693-457E-BC5C-B05AD6991366}" type="slidenum">
              <a:rPr lang="it-IT" smtClean="0"/>
              <a:t>‹N›</a:t>
            </a:fld>
            <a:endParaRPr lang="it-IT"/>
          </a:p>
        </p:txBody>
      </p:sp>
    </p:spTree>
    <p:extLst>
      <p:ext uri="{BB962C8B-B14F-4D97-AF65-F5344CB8AC3E}">
        <p14:creationId xmlns:p14="http://schemas.microsoft.com/office/powerpoint/2010/main" val="5091136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4213D40-DDE1-5DE5-3224-358D34497DE9}"/>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00E771B1-0E3A-3F42-C95D-181F9441EA12}"/>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D3140470-9A6E-8086-262D-D7A3ECCEC6E2}"/>
              </a:ext>
            </a:extLst>
          </p:cNvPr>
          <p:cNvSpPr>
            <a:spLocks noGrp="1"/>
          </p:cNvSpPr>
          <p:nvPr>
            <p:ph type="dt" sz="half" idx="10"/>
          </p:nvPr>
        </p:nvSpPr>
        <p:spPr/>
        <p:txBody>
          <a:bodyPr/>
          <a:lstStyle/>
          <a:p>
            <a:fld id="{C35C9F18-DFB9-4AB9-8589-CC971AA767B5}" type="datetimeFigureOut">
              <a:rPr lang="it-IT" smtClean="0"/>
              <a:t>28/05/2024</a:t>
            </a:fld>
            <a:endParaRPr lang="it-IT"/>
          </a:p>
        </p:txBody>
      </p:sp>
      <p:sp>
        <p:nvSpPr>
          <p:cNvPr id="5" name="Segnaposto piè di pagina 4">
            <a:extLst>
              <a:ext uri="{FF2B5EF4-FFF2-40B4-BE49-F238E27FC236}">
                <a16:creationId xmlns:a16="http://schemas.microsoft.com/office/drawing/2014/main" id="{714792F3-FCAC-9CB9-A5DD-56D875F3BE03}"/>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87A7C5E2-8369-DBBD-9D3E-13FFFA3A5F89}"/>
              </a:ext>
            </a:extLst>
          </p:cNvPr>
          <p:cNvSpPr>
            <a:spLocks noGrp="1"/>
          </p:cNvSpPr>
          <p:nvPr>
            <p:ph type="sldNum" sz="quarter" idx="12"/>
          </p:nvPr>
        </p:nvSpPr>
        <p:spPr/>
        <p:txBody>
          <a:bodyPr/>
          <a:lstStyle/>
          <a:p>
            <a:fld id="{9735AFA3-5693-457E-BC5C-B05AD6991366}" type="slidenum">
              <a:rPr lang="it-IT" smtClean="0"/>
              <a:t>‹N›</a:t>
            </a:fld>
            <a:endParaRPr lang="it-IT"/>
          </a:p>
        </p:txBody>
      </p:sp>
    </p:spTree>
    <p:extLst>
      <p:ext uri="{BB962C8B-B14F-4D97-AF65-F5344CB8AC3E}">
        <p14:creationId xmlns:p14="http://schemas.microsoft.com/office/powerpoint/2010/main" val="23643269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87ABB22-BD6A-AE03-7148-9D17FC13B324}"/>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D72D4ECC-07C9-0D39-2832-12232053EAFF}"/>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id="{E08DD44C-E7A9-4797-3FBC-E033B1154D28}"/>
              </a:ext>
            </a:extLst>
          </p:cNvPr>
          <p:cNvSpPr>
            <a:spLocks noGrp="1"/>
          </p:cNvSpPr>
          <p:nvPr>
            <p:ph type="dt" sz="half" idx="10"/>
          </p:nvPr>
        </p:nvSpPr>
        <p:spPr/>
        <p:txBody>
          <a:bodyPr/>
          <a:lstStyle/>
          <a:p>
            <a:fld id="{C35C9F18-DFB9-4AB9-8589-CC971AA767B5}" type="datetimeFigureOut">
              <a:rPr lang="it-IT" smtClean="0"/>
              <a:t>28/05/2024</a:t>
            </a:fld>
            <a:endParaRPr lang="it-IT"/>
          </a:p>
        </p:txBody>
      </p:sp>
      <p:sp>
        <p:nvSpPr>
          <p:cNvPr id="5" name="Segnaposto piè di pagina 4">
            <a:extLst>
              <a:ext uri="{FF2B5EF4-FFF2-40B4-BE49-F238E27FC236}">
                <a16:creationId xmlns:a16="http://schemas.microsoft.com/office/drawing/2014/main" id="{2AF82D27-CAA7-5F88-921E-92C4052FE190}"/>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62604185-9A45-39AA-4DC3-F6B29D9315E1}"/>
              </a:ext>
            </a:extLst>
          </p:cNvPr>
          <p:cNvSpPr>
            <a:spLocks noGrp="1"/>
          </p:cNvSpPr>
          <p:nvPr>
            <p:ph type="sldNum" sz="quarter" idx="12"/>
          </p:nvPr>
        </p:nvSpPr>
        <p:spPr/>
        <p:txBody>
          <a:bodyPr/>
          <a:lstStyle/>
          <a:p>
            <a:fld id="{9735AFA3-5693-457E-BC5C-B05AD6991366}" type="slidenum">
              <a:rPr lang="it-IT" smtClean="0"/>
              <a:t>‹N›</a:t>
            </a:fld>
            <a:endParaRPr lang="it-IT"/>
          </a:p>
        </p:txBody>
      </p:sp>
    </p:spTree>
    <p:extLst>
      <p:ext uri="{BB962C8B-B14F-4D97-AF65-F5344CB8AC3E}">
        <p14:creationId xmlns:p14="http://schemas.microsoft.com/office/powerpoint/2010/main" val="11365828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838DCE4-9C2F-B234-4BF5-DD56831F0033}"/>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95CCAD69-E0BA-1AE8-6879-752C947ECBB1}"/>
              </a:ext>
            </a:extLst>
          </p:cNvPr>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F6F17055-91A0-883E-4DB9-267CD3015C48}"/>
              </a:ext>
            </a:extLst>
          </p:cNvPr>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8E2415D9-D88A-C0B1-AA72-EDDF9E959464}"/>
              </a:ext>
            </a:extLst>
          </p:cNvPr>
          <p:cNvSpPr>
            <a:spLocks noGrp="1"/>
          </p:cNvSpPr>
          <p:nvPr>
            <p:ph type="dt" sz="half" idx="10"/>
          </p:nvPr>
        </p:nvSpPr>
        <p:spPr/>
        <p:txBody>
          <a:bodyPr/>
          <a:lstStyle/>
          <a:p>
            <a:fld id="{C35C9F18-DFB9-4AB9-8589-CC971AA767B5}" type="datetimeFigureOut">
              <a:rPr lang="it-IT" smtClean="0"/>
              <a:t>28/05/2024</a:t>
            </a:fld>
            <a:endParaRPr lang="it-IT"/>
          </a:p>
        </p:txBody>
      </p:sp>
      <p:sp>
        <p:nvSpPr>
          <p:cNvPr id="6" name="Segnaposto piè di pagina 5">
            <a:extLst>
              <a:ext uri="{FF2B5EF4-FFF2-40B4-BE49-F238E27FC236}">
                <a16:creationId xmlns:a16="http://schemas.microsoft.com/office/drawing/2014/main" id="{5DC41342-20EA-6690-14C7-404251F06BE2}"/>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34D727AC-5FA5-A0F4-9CF9-F56728AFCA9D}"/>
              </a:ext>
            </a:extLst>
          </p:cNvPr>
          <p:cNvSpPr>
            <a:spLocks noGrp="1"/>
          </p:cNvSpPr>
          <p:nvPr>
            <p:ph type="sldNum" sz="quarter" idx="12"/>
          </p:nvPr>
        </p:nvSpPr>
        <p:spPr/>
        <p:txBody>
          <a:bodyPr/>
          <a:lstStyle/>
          <a:p>
            <a:fld id="{9735AFA3-5693-457E-BC5C-B05AD6991366}" type="slidenum">
              <a:rPr lang="it-IT" smtClean="0"/>
              <a:t>‹N›</a:t>
            </a:fld>
            <a:endParaRPr lang="it-IT"/>
          </a:p>
        </p:txBody>
      </p:sp>
    </p:spTree>
    <p:extLst>
      <p:ext uri="{BB962C8B-B14F-4D97-AF65-F5344CB8AC3E}">
        <p14:creationId xmlns:p14="http://schemas.microsoft.com/office/powerpoint/2010/main" val="34477598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8CC3A36-D27E-FA43-9AF1-DDDD012F583B}"/>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6945032E-2374-F105-01B8-6C3CE5170CD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id="{768CFCD5-83AA-F7CF-3F39-9FC5533E603A}"/>
              </a:ext>
            </a:extLst>
          </p:cNvPr>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8E53AB1C-0C2C-C1CA-E65C-CED03638BE3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id="{4C066806-2BB8-7E0B-EF74-EA28F086AEF7}"/>
              </a:ext>
            </a:extLst>
          </p:cNvPr>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0A9DE3A0-2795-02CB-C178-A44C5B838E6E}"/>
              </a:ext>
            </a:extLst>
          </p:cNvPr>
          <p:cNvSpPr>
            <a:spLocks noGrp="1"/>
          </p:cNvSpPr>
          <p:nvPr>
            <p:ph type="dt" sz="half" idx="10"/>
          </p:nvPr>
        </p:nvSpPr>
        <p:spPr/>
        <p:txBody>
          <a:bodyPr/>
          <a:lstStyle/>
          <a:p>
            <a:fld id="{C35C9F18-DFB9-4AB9-8589-CC971AA767B5}" type="datetimeFigureOut">
              <a:rPr lang="it-IT" smtClean="0"/>
              <a:t>28/05/2024</a:t>
            </a:fld>
            <a:endParaRPr lang="it-IT"/>
          </a:p>
        </p:txBody>
      </p:sp>
      <p:sp>
        <p:nvSpPr>
          <p:cNvPr id="8" name="Segnaposto piè di pagina 7">
            <a:extLst>
              <a:ext uri="{FF2B5EF4-FFF2-40B4-BE49-F238E27FC236}">
                <a16:creationId xmlns:a16="http://schemas.microsoft.com/office/drawing/2014/main" id="{C08E681F-9E2C-8C90-7C41-CB4A0891E536}"/>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EA871B1C-148C-DE5B-919F-0B2F769CBF9C}"/>
              </a:ext>
            </a:extLst>
          </p:cNvPr>
          <p:cNvSpPr>
            <a:spLocks noGrp="1"/>
          </p:cNvSpPr>
          <p:nvPr>
            <p:ph type="sldNum" sz="quarter" idx="12"/>
          </p:nvPr>
        </p:nvSpPr>
        <p:spPr/>
        <p:txBody>
          <a:bodyPr/>
          <a:lstStyle/>
          <a:p>
            <a:fld id="{9735AFA3-5693-457E-BC5C-B05AD6991366}" type="slidenum">
              <a:rPr lang="it-IT" smtClean="0"/>
              <a:t>‹N›</a:t>
            </a:fld>
            <a:endParaRPr lang="it-IT"/>
          </a:p>
        </p:txBody>
      </p:sp>
    </p:spTree>
    <p:extLst>
      <p:ext uri="{BB962C8B-B14F-4D97-AF65-F5344CB8AC3E}">
        <p14:creationId xmlns:p14="http://schemas.microsoft.com/office/powerpoint/2010/main" val="25447190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BEB0F0C-3087-08A6-EDD4-19BC2A8099BF}"/>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5988871C-974D-625E-FDBB-03BF8A1EF6DA}"/>
              </a:ext>
            </a:extLst>
          </p:cNvPr>
          <p:cNvSpPr>
            <a:spLocks noGrp="1"/>
          </p:cNvSpPr>
          <p:nvPr>
            <p:ph type="dt" sz="half" idx="10"/>
          </p:nvPr>
        </p:nvSpPr>
        <p:spPr/>
        <p:txBody>
          <a:bodyPr/>
          <a:lstStyle/>
          <a:p>
            <a:fld id="{C35C9F18-DFB9-4AB9-8589-CC971AA767B5}" type="datetimeFigureOut">
              <a:rPr lang="it-IT" smtClean="0"/>
              <a:t>28/05/2024</a:t>
            </a:fld>
            <a:endParaRPr lang="it-IT"/>
          </a:p>
        </p:txBody>
      </p:sp>
      <p:sp>
        <p:nvSpPr>
          <p:cNvPr id="4" name="Segnaposto piè di pagina 3">
            <a:extLst>
              <a:ext uri="{FF2B5EF4-FFF2-40B4-BE49-F238E27FC236}">
                <a16:creationId xmlns:a16="http://schemas.microsoft.com/office/drawing/2014/main" id="{DBE5C363-85E9-BBCF-DE3C-8DEB52406A29}"/>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3434DCEA-6EA2-D2A9-6B41-DE5C75DDFC55}"/>
              </a:ext>
            </a:extLst>
          </p:cNvPr>
          <p:cNvSpPr>
            <a:spLocks noGrp="1"/>
          </p:cNvSpPr>
          <p:nvPr>
            <p:ph type="sldNum" sz="quarter" idx="12"/>
          </p:nvPr>
        </p:nvSpPr>
        <p:spPr/>
        <p:txBody>
          <a:bodyPr/>
          <a:lstStyle/>
          <a:p>
            <a:fld id="{9735AFA3-5693-457E-BC5C-B05AD6991366}" type="slidenum">
              <a:rPr lang="it-IT" smtClean="0"/>
              <a:t>‹N›</a:t>
            </a:fld>
            <a:endParaRPr lang="it-IT"/>
          </a:p>
        </p:txBody>
      </p:sp>
    </p:spTree>
    <p:extLst>
      <p:ext uri="{BB962C8B-B14F-4D97-AF65-F5344CB8AC3E}">
        <p14:creationId xmlns:p14="http://schemas.microsoft.com/office/powerpoint/2010/main" val="27156553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50A501EB-9F3A-7337-BDF4-E6A406BE66CE}"/>
              </a:ext>
            </a:extLst>
          </p:cNvPr>
          <p:cNvSpPr>
            <a:spLocks noGrp="1"/>
          </p:cNvSpPr>
          <p:nvPr>
            <p:ph type="dt" sz="half" idx="10"/>
          </p:nvPr>
        </p:nvSpPr>
        <p:spPr/>
        <p:txBody>
          <a:bodyPr/>
          <a:lstStyle/>
          <a:p>
            <a:fld id="{C35C9F18-DFB9-4AB9-8589-CC971AA767B5}" type="datetimeFigureOut">
              <a:rPr lang="it-IT" smtClean="0"/>
              <a:t>28/05/2024</a:t>
            </a:fld>
            <a:endParaRPr lang="it-IT"/>
          </a:p>
        </p:txBody>
      </p:sp>
      <p:sp>
        <p:nvSpPr>
          <p:cNvPr id="3" name="Segnaposto piè di pagina 2">
            <a:extLst>
              <a:ext uri="{FF2B5EF4-FFF2-40B4-BE49-F238E27FC236}">
                <a16:creationId xmlns:a16="http://schemas.microsoft.com/office/drawing/2014/main" id="{B48AD3CF-D326-4B7F-4A52-FBEF0E7E1159}"/>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0A053B32-EB09-BAC4-CA5C-0A74951D9E31}"/>
              </a:ext>
            </a:extLst>
          </p:cNvPr>
          <p:cNvSpPr>
            <a:spLocks noGrp="1"/>
          </p:cNvSpPr>
          <p:nvPr>
            <p:ph type="sldNum" sz="quarter" idx="12"/>
          </p:nvPr>
        </p:nvSpPr>
        <p:spPr/>
        <p:txBody>
          <a:bodyPr/>
          <a:lstStyle/>
          <a:p>
            <a:fld id="{9735AFA3-5693-457E-BC5C-B05AD6991366}" type="slidenum">
              <a:rPr lang="it-IT" smtClean="0"/>
              <a:t>‹N›</a:t>
            </a:fld>
            <a:endParaRPr lang="it-IT"/>
          </a:p>
        </p:txBody>
      </p:sp>
    </p:spTree>
    <p:extLst>
      <p:ext uri="{BB962C8B-B14F-4D97-AF65-F5344CB8AC3E}">
        <p14:creationId xmlns:p14="http://schemas.microsoft.com/office/powerpoint/2010/main" val="18626463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28E07F2-E7BD-A8D0-436B-3137651B0B17}"/>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F3FE9466-B31B-8E41-304B-71F960B464F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BBEEF0AD-2408-18DF-6618-7B4F18ED0C6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7DDD15C9-3B09-A1AF-0E1C-2F40B8C27C78}"/>
              </a:ext>
            </a:extLst>
          </p:cNvPr>
          <p:cNvSpPr>
            <a:spLocks noGrp="1"/>
          </p:cNvSpPr>
          <p:nvPr>
            <p:ph type="dt" sz="half" idx="10"/>
          </p:nvPr>
        </p:nvSpPr>
        <p:spPr/>
        <p:txBody>
          <a:bodyPr/>
          <a:lstStyle/>
          <a:p>
            <a:fld id="{C35C9F18-DFB9-4AB9-8589-CC971AA767B5}" type="datetimeFigureOut">
              <a:rPr lang="it-IT" smtClean="0"/>
              <a:t>28/05/2024</a:t>
            </a:fld>
            <a:endParaRPr lang="it-IT"/>
          </a:p>
        </p:txBody>
      </p:sp>
      <p:sp>
        <p:nvSpPr>
          <p:cNvPr id="6" name="Segnaposto piè di pagina 5">
            <a:extLst>
              <a:ext uri="{FF2B5EF4-FFF2-40B4-BE49-F238E27FC236}">
                <a16:creationId xmlns:a16="http://schemas.microsoft.com/office/drawing/2014/main" id="{0A1568BD-591C-CE7C-19D1-A248FFFF521D}"/>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65443F38-AB5D-5812-A8AF-D7C05039AA4E}"/>
              </a:ext>
            </a:extLst>
          </p:cNvPr>
          <p:cNvSpPr>
            <a:spLocks noGrp="1"/>
          </p:cNvSpPr>
          <p:nvPr>
            <p:ph type="sldNum" sz="quarter" idx="12"/>
          </p:nvPr>
        </p:nvSpPr>
        <p:spPr/>
        <p:txBody>
          <a:bodyPr/>
          <a:lstStyle/>
          <a:p>
            <a:fld id="{9735AFA3-5693-457E-BC5C-B05AD6991366}" type="slidenum">
              <a:rPr lang="it-IT" smtClean="0"/>
              <a:t>‹N›</a:t>
            </a:fld>
            <a:endParaRPr lang="it-IT"/>
          </a:p>
        </p:txBody>
      </p:sp>
    </p:spTree>
    <p:extLst>
      <p:ext uri="{BB962C8B-B14F-4D97-AF65-F5344CB8AC3E}">
        <p14:creationId xmlns:p14="http://schemas.microsoft.com/office/powerpoint/2010/main" val="21596553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BEE1CFB-5E1E-E1C6-A095-4D7541F64B59}"/>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BAC95658-D520-F46C-C182-917270DA871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835405FD-0EBF-826A-C3E3-E319D973D6F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3BB97CEC-9480-19B7-59B1-BBE6738A9A79}"/>
              </a:ext>
            </a:extLst>
          </p:cNvPr>
          <p:cNvSpPr>
            <a:spLocks noGrp="1"/>
          </p:cNvSpPr>
          <p:nvPr>
            <p:ph type="dt" sz="half" idx="10"/>
          </p:nvPr>
        </p:nvSpPr>
        <p:spPr/>
        <p:txBody>
          <a:bodyPr/>
          <a:lstStyle/>
          <a:p>
            <a:fld id="{C35C9F18-DFB9-4AB9-8589-CC971AA767B5}" type="datetimeFigureOut">
              <a:rPr lang="it-IT" smtClean="0"/>
              <a:t>28/05/2024</a:t>
            </a:fld>
            <a:endParaRPr lang="it-IT"/>
          </a:p>
        </p:txBody>
      </p:sp>
      <p:sp>
        <p:nvSpPr>
          <p:cNvPr id="6" name="Segnaposto piè di pagina 5">
            <a:extLst>
              <a:ext uri="{FF2B5EF4-FFF2-40B4-BE49-F238E27FC236}">
                <a16:creationId xmlns:a16="http://schemas.microsoft.com/office/drawing/2014/main" id="{90E52716-F76A-233A-71F8-2AC4AAE8EDEC}"/>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226F0980-C93E-5C7A-3FB8-0EF8A50ABFFF}"/>
              </a:ext>
            </a:extLst>
          </p:cNvPr>
          <p:cNvSpPr>
            <a:spLocks noGrp="1"/>
          </p:cNvSpPr>
          <p:nvPr>
            <p:ph type="sldNum" sz="quarter" idx="12"/>
          </p:nvPr>
        </p:nvSpPr>
        <p:spPr/>
        <p:txBody>
          <a:bodyPr/>
          <a:lstStyle/>
          <a:p>
            <a:fld id="{9735AFA3-5693-457E-BC5C-B05AD6991366}" type="slidenum">
              <a:rPr lang="it-IT" smtClean="0"/>
              <a:t>‹N›</a:t>
            </a:fld>
            <a:endParaRPr lang="it-IT"/>
          </a:p>
        </p:txBody>
      </p:sp>
    </p:spTree>
    <p:extLst>
      <p:ext uri="{BB962C8B-B14F-4D97-AF65-F5344CB8AC3E}">
        <p14:creationId xmlns:p14="http://schemas.microsoft.com/office/powerpoint/2010/main" val="23763411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45AE83D8-0FFA-4ADD-65C7-7348A99586C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BE6ED90D-23A0-3AEE-AADA-5139548D4DB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AC1BB548-AE38-E711-61C9-C87F7FFB8B4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C35C9F18-DFB9-4AB9-8589-CC971AA767B5}" type="datetimeFigureOut">
              <a:rPr lang="it-IT" smtClean="0"/>
              <a:t>28/05/2024</a:t>
            </a:fld>
            <a:endParaRPr lang="it-IT"/>
          </a:p>
        </p:txBody>
      </p:sp>
      <p:sp>
        <p:nvSpPr>
          <p:cNvPr id="5" name="Segnaposto piè di pagina 4">
            <a:extLst>
              <a:ext uri="{FF2B5EF4-FFF2-40B4-BE49-F238E27FC236}">
                <a16:creationId xmlns:a16="http://schemas.microsoft.com/office/drawing/2014/main" id="{9E61941E-0AFA-5947-A877-3F6B7A0EFAA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it-IT"/>
          </a:p>
        </p:txBody>
      </p:sp>
      <p:sp>
        <p:nvSpPr>
          <p:cNvPr id="6" name="Segnaposto numero diapositiva 5">
            <a:extLst>
              <a:ext uri="{FF2B5EF4-FFF2-40B4-BE49-F238E27FC236}">
                <a16:creationId xmlns:a16="http://schemas.microsoft.com/office/drawing/2014/main" id="{3071A690-2208-920D-2575-49AF74AA233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9735AFA3-5693-457E-BC5C-B05AD6991366}" type="slidenum">
              <a:rPr lang="it-IT" smtClean="0"/>
              <a:t>‹N›</a:t>
            </a:fld>
            <a:endParaRPr lang="it-IT"/>
          </a:p>
        </p:txBody>
      </p:sp>
    </p:spTree>
    <p:extLst>
      <p:ext uri="{BB962C8B-B14F-4D97-AF65-F5344CB8AC3E}">
        <p14:creationId xmlns:p14="http://schemas.microsoft.com/office/powerpoint/2010/main" val="329640293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41E8A90F-0667-959A-43C3-2136A319D93A}"/>
              </a:ext>
            </a:extLst>
          </p:cNvPr>
          <p:cNvSpPr>
            <a:spLocks noGrp="1"/>
          </p:cNvSpPr>
          <p:nvPr>
            <p:ph idx="1"/>
          </p:nvPr>
        </p:nvSpPr>
        <p:spPr>
          <a:xfrm>
            <a:off x="838200" y="656948"/>
            <a:ext cx="10515600" cy="5520015"/>
          </a:xfrm>
        </p:spPr>
        <p:txBody>
          <a:bodyPr/>
          <a:lstStyle/>
          <a:p>
            <a:r>
              <a:rPr lang="it-IT" dirty="0"/>
              <a:t>È importante ragionare sul fatto che la Rivoluzione francese, a  differenza di quella americana, ha un valore veramente «universale», nel senso che si propone di «esportare» i valori rivoluzionari di libertà ed eguaglianza al di là dei confini della Francia</a:t>
            </a:r>
          </a:p>
          <a:p>
            <a:r>
              <a:rPr lang="it-IT" dirty="0"/>
              <a:t>Ci sono quindi delle analogie fra Rivoluzione francese e Rivoluzione bolscevica in Russia nel senso che entrambe le rivoluzioni si proponevano obiettivi non solo nazionali ma internazionali</a:t>
            </a:r>
          </a:p>
          <a:p>
            <a:r>
              <a:rPr lang="it-IT" dirty="0"/>
              <a:t>Nuovamente, un evento scatenante portò ad una nuova evoluzione degli eventi rivoluzionari, cioè la fuga del re da Parigi (giugno 1791) e il tentativo di unirsi all’emigrazione controrivoluzionaria all’estero</a:t>
            </a:r>
          </a:p>
        </p:txBody>
      </p:sp>
    </p:spTree>
    <p:extLst>
      <p:ext uri="{BB962C8B-B14F-4D97-AF65-F5344CB8AC3E}">
        <p14:creationId xmlns:p14="http://schemas.microsoft.com/office/powerpoint/2010/main" val="21381523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BB3B8E1D-0456-9A76-26AD-53A20ECDCD2A}"/>
              </a:ext>
            </a:extLst>
          </p:cNvPr>
          <p:cNvSpPr>
            <a:spLocks noGrp="1"/>
          </p:cNvSpPr>
          <p:nvPr>
            <p:ph idx="1"/>
          </p:nvPr>
        </p:nvSpPr>
        <p:spPr>
          <a:xfrm>
            <a:off x="838200" y="577049"/>
            <a:ext cx="10515600" cy="5599914"/>
          </a:xfrm>
        </p:spPr>
        <p:txBody>
          <a:bodyPr/>
          <a:lstStyle/>
          <a:p>
            <a:r>
              <a:rPr lang="it-IT" dirty="0"/>
              <a:t>Anche dal punto di vista della libertà d’insegnamento, il libro di testo era unico e non c’era quindi la possibilità di scelta per gli insegnanti</a:t>
            </a:r>
          </a:p>
          <a:p>
            <a:r>
              <a:rPr lang="it-IT" dirty="0"/>
              <a:t>Inoltre, il dissenso e la critica venivano puniti con il licenziamento, la prigione o il confino</a:t>
            </a:r>
          </a:p>
          <a:p>
            <a:r>
              <a:rPr lang="it-IT" dirty="0"/>
              <a:t>Sempre a partire dal testo del giuramento dei balilla, è possibile discutere su un’altra serie di questioni: chi era il duce? Cos’era la rivoluzione fascista? È appropriato in questo caso parlare di rivoluzione? Da dove deriva il termine fascismo?</a:t>
            </a:r>
          </a:p>
          <a:p>
            <a:r>
              <a:rPr lang="it-IT" dirty="0"/>
              <a:t>Si può quindi ricordare che il duce era Benito Mussolini e che il termine deriva dal latino </a:t>
            </a:r>
            <a:r>
              <a:rPr lang="it-IT" dirty="0" err="1"/>
              <a:t>dux</a:t>
            </a:r>
            <a:r>
              <a:rPr lang="it-IT" dirty="0"/>
              <a:t>, che significa comandante dell’esercito</a:t>
            </a:r>
          </a:p>
        </p:txBody>
      </p:sp>
    </p:spTree>
    <p:extLst>
      <p:ext uri="{BB962C8B-B14F-4D97-AF65-F5344CB8AC3E}">
        <p14:creationId xmlns:p14="http://schemas.microsoft.com/office/powerpoint/2010/main" val="15505994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4EA2609A-FDF8-CB83-261F-A462C1031556}"/>
              </a:ext>
            </a:extLst>
          </p:cNvPr>
          <p:cNvSpPr>
            <a:spLocks noGrp="1"/>
          </p:cNvSpPr>
          <p:nvPr>
            <p:ph idx="1"/>
          </p:nvPr>
        </p:nvSpPr>
        <p:spPr>
          <a:xfrm>
            <a:off x="838200" y="772357"/>
            <a:ext cx="10515600" cy="5404606"/>
          </a:xfrm>
        </p:spPr>
        <p:txBody>
          <a:bodyPr/>
          <a:lstStyle/>
          <a:p>
            <a:r>
              <a:rPr lang="it-IT" dirty="0"/>
              <a:t>È possibile introdurre Mussolini e la sua evoluzione politica dal socialismo alla creazione del fascismo, attraversando l’esperienza della Prima guerra mondiale</a:t>
            </a:r>
          </a:p>
          <a:p>
            <a:r>
              <a:rPr lang="it-IT" dirty="0"/>
              <a:t>Proprio i reparti speciali degli Arditi, che compivano azioni particolarmente rischiose, forniranno un’ispirazione ideale al primo fascismo</a:t>
            </a:r>
          </a:p>
          <a:p>
            <a:r>
              <a:rPr lang="it-IT" dirty="0"/>
              <a:t>D’altra parte, è opportuno ricordare come in Russia nel 1917 ci fosse stata la Rivoluzione bolscevica, che aveva dato il potere a Lenin e al partito bolscevico (comunista)</a:t>
            </a:r>
          </a:p>
          <a:p>
            <a:r>
              <a:rPr lang="it-IT" dirty="0"/>
              <a:t>Operai e contadini in tutta Europa e anche in Italia avevano guardato generalmente con speranza alla Russia bolscevica, considerata simbolo di eguaglianza ed emancipazione sociale</a:t>
            </a:r>
          </a:p>
        </p:txBody>
      </p:sp>
    </p:spTree>
    <p:extLst>
      <p:ext uri="{BB962C8B-B14F-4D97-AF65-F5344CB8AC3E}">
        <p14:creationId xmlns:p14="http://schemas.microsoft.com/office/powerpoint/2010/main" val="40606457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0914F549-CDE9-BC53-52B5-054CB0AE53F1}"/>
              </a:ext>
            </a:extLst>
          </p:cNvPr>
          <p:cNvSpPr>
            <a:spLocks noGrp="1"/>
          </p:cNvSpPr>
          <p:nvPr>
            <p:ph idx="1"/>
          </p:nvPr>
        </p:nvSpPr>
        <p:spPr>
          <a:xfrm>
            <a:off x="838200" y="710214"/>
            <a:ext cx="10515600" cy="5466749"/>
          </a:xfrm>
        </p:spPr>
        <p:txBody>
          <a:bodyPr/>
          <a:lstStyle/>
          <a:p>
            <a:r>
              <a:rPr lang="it-IT" dirty="0"/>
              <a:t>L’obiettivo di Mussolini fu di opporsi con la forza, tramite le cosiddette squadre d’azione, alle organizzazioni sindacali e politiche socialiste e, dopo il 1921, anche comuniste, in Italia</a:t>
            </a:r>
          </a:p>
          <a:p>
            <a:r>
              <a:rPr lang="it-IT" dirty="0"/>
              <a:t>Sarà quindi possibile fare una discussione con la classe sul motivo per cui Mussolini, originariamente socialista, fosse diventato un avversario dei socialisti</a:t>
            </a:r>
          </a:p>
          <a:p>
            <a:r>
              <a:rPr lang="it-IT" dirty="0"/>
              <a:t>Ulteriore punto da affrontare è relativo al fatto che gli industriali avessero finanziato Mussolini e il primo fascismo: qual era il loro interesse nel farlo?</a:t>
            </a:r>
          </a:p>
          <a:p>
            <a:r>
              <a:rPr lang="it-IT" dirty="0"/>
              <a:t>Mussolini fondò a Milano nel 1919 i Fasci di combattimento: perché questo nome?</a:t>
            </a:r>
          </a:p>
        </p:txBody>
      </p:sp>
    </p:spTree>
    <p:extLst>
      <p:ext uri="{BB962C8B-B14F-4D97-AF65-F5344CB8AC3E}">
        <p14:creationId xmlns:p14="http://schemas.microsoft.com/office/powerpoint/2010/main" val="40416593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925BB016-0698-58E0-1BF0-682463371EB2}"/>
              </a:ext>
            </a:extLst>
          </p:cNvPr>
          <p:cNvSpPr>
            <a:spLocks noGrp="1"/>
          </p:cNvSpPr>
          <p:nvPr>
            <p:ph idx="1"/>
          </p:nvPr>
        </p:nvSpPr>
        <p:spPr>
          <a:xfrm>
            <a:off x="838200" y="648070"/>
            <a:ext cx="10515600" cy="5528893"/>
          </a:xfrm>
        </p:spPr>
        <p:txBody>
          <a:bodyPr>
            <a:normAutofit lnSpcReduction="10000"/>
          </a:bodyPr>
          <a:lstStyle/>
          <a:p>
            <a:r>
              <a:rPr lang="it-IT" dirty="0"/>
              <a:t>Il termine «fasci» era usato fin dalla fine dell’Ottocento, in particolare in Sicilia e nelle campagne come sinonimo di lega, gruppo, organizzazione, facendo riferimento ad associazioni di tipo sindacale</a:t>
            </a:r>
          </a:p>
          <a:p>
            <a:r>
              <a:rPr lang="it-IT" dirty="0"/>
              <a:t>Allo stesso tempo, con riferimento al fascio di verghe con la scure, ci si riferiva ai fasci con cui nell’antica Roma i littori accompagnavano il console, riferendosi quindi a una simbologia romana che sarà sempre più frequente durante il regime fascista</a:t>
            </a:r>
          </a:p>
          <a:p>
            <a:r>
              <a:rPr lang="it-IT" dirty="0"/>
              <a:t>Il fatto che i fasci fossero «di combattimento» fa comprendere la loro natura aggressiva in senso antisocialista nei primi anni Venti</a:t>
            </a:r>
          </a:p>
          <a:p>
            <a:r>
              <a:rPr lang="it-IT" dirty="0"/>
              <a:t>Il re Vittorio Emanuele III, alla fine dell’ottobre del 1922, decise di non firmare il decreto dello stato d’assedio, permettendo ai fascisti di entrare a Roma e proclamando Mussolini capo del governo</a:t>
            </a:r>
          </a:p>
        </p:txBody>
      </p:sp>
    </p:spTree>
    <p:extLst>
      <p:ext uri="{BB962C8B-B14F-4D97-AF65-F5344CB8AC3E}">
        <p14:creationId xmlns:p14="http://schemas.microsoft.com/office/powerpoint/2010/main" val="41333448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84A6DC22-A633-B948-5515-049923C0B231}"/>
              </a:ext>
            </a:extLst>
          </p:cNvPr>
          <p:cNvSpPr>
            <a:spLocks noGrp="1"/>
          </p:cNvSpPr>
          <p:nvPr>
            <p:ph idx="1"/>
          </p:nvPr>
        </p:nvSpPr>
        <p:spPr>
          <a:xfrm>
            <a:off x="838200" y="736847"/>
            <a:ext cx="10515600" cy="5440116"/>
          </a:xfrm>
        </p:spPr>
        <p:txBody>
          <a:bodyPr/>
          <a:lstStyle/>
          <a:p>
            <a:r>
              <a:rPr lang="it-IT" dirty="0"/>
              <a:t>Anche su questo punto è opportuna una discussione con la classe: per quale motivo il re decise che fosse più conveniente non ostacolare Mussolini ma anzi affidargli il governo?</a:t>
            </a:r>
          </a:p>
          <a:p>
            <a:r>
              <a:rPr lang="it-IT" dirty="0"/>
              <a:t>Per ragionare su questo, è necessario che siano ben chiari gli interessi convergenti esistenti allora in senso antisocialista e anticomunista fra il mondo imprenditoriale, la monarchia e lo stesso fascismo</a:t>
            </a:r>
          </a:p>
          <a:p>
            <a:r>
              <a:rPr lang="it-IT" dirty="0"/>
              <a:t>Un altro punto su cui riflettere e discutere è il discorso tenuto dal deputato socialista Giacomo Matteotti in parlamento per denunciare i brogli e le violenze che avevano caratterizzato le elezioni del 1924, e il suo omicidio nel giugno dello stesso anno</a:t>
            </a:r>
          </a:p>
        </p:txBody>
      </p:sp>
    </p:spTree>
    <p:extLst>
      <p:ext uri="{BB962C8B-B14F-4D97-AF65-F5344CB8AC3E}">
        <p14:creationId xmlns:p14="http://schemas.microsoft.com/office/powerpoint/2010/main" val="214624408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9404C3A2-6264-F9D2-99FE-80BEC9DCF645}"/>
              </a:ext>
            </a:extLst>
          </p:cNvPr>
          <p:cNvSpPr>
            <a:spLocks noGrp="1"/>
          </p:cNvSpPr>
          <p:nvPr>
            <p:ph idx="1"/>
          </p:nvPr>
        </p:nvSpPr>
        <p:spPr>
          <a:xfrm>
            <a:off x="838200" y="648070"/>
            <a:ext cx="10515600" cy="5528893"/>
          </a:xfrm>
        </p:spPr>
        <p:txBody>
          <a:bodyPr/>
          <a:lstStyle/>
          <a:p>
            <a:r>
              <a:rPr lang="it-IT" dirty="0"/>
              <a:t>Un punto di svolta fu il discorso del 3 gennaio 1925, con cui Mussolini si assunse in parlamento la responsabilità politica di quanto era accaduto, cui seguì una serie di provvedimenti, le «leggi fascistissime», che trasformarono l’Italia in uno stato autoritario</a:t>
            </a:r>
          </a:p>
          <a:p>
            <a:r>
              <a:rPr lang="it-IT" dirty="0"/>
              <a:t>Si può quindi riflettere insieme alla classe su quali sono le principali caratteristiche di quello stato: abolizione delle elezioni libere, abolizione della libertà di stampa, creazione di un Tribunale speciale per punire l’antifascismo, divieto di tutti i partiti tranne il Partito nazionale fascista (PNF), abolizione di tutte le organizzazioni giovanili tranne l’Opera Nazionale Balilla (ONB) </a:t>
            </a:r>
          </a:p>
        </p:txBody>
      </p:sp>
    </p:spTree>
    <p:extLst>
      <p:ext uri="{BB962C8B-B14F-4D97-AF65-F5344CB8AC3E}">
        <p14:creationId xmlns:p14="http://schemas.microsoft.com/office/powerpoint/2010/main" val="5749743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3E796763-E11C-9FC5-90A1-8C32F58A4A08}"/>
              </a:ext>
            </a:extLst>
          </p:cNvPr>
          <p:cNvSpPr>
            <a:spLocks noGrp="1"/>
          </p:cNvSpPr>
          <p:nvPr>
            <p:ph idx="1"/>
          </p:nvPr>
        </p:nvSpPr>
        <p:spPr>
          <a:xfrm>
            <a:off x="838200" y="621437"/>
            <a:ext cx="10515600" cy="5555526"/>
          </a:xfrm>
        </p:spPr>
        <p:txBody>
          <a:bodyPr>
            <a:normAutofit lnSpcReduction="10000"/>
          </a:bodyPr>
          <a:lstStyle/>
          <a:p>
            <a:r>
              <a:rPr lang="it-IT" dirty="0"/>
              <a:t>Ulteriore argomento di discussione può essere il significato di fare una politica di opposizione rispetto ad un regime totalitario come quello fascista</a:t>
            </a:r>
          </a:p>
          <a:p>
            <a:r>
              <a:rPr lang="it-IT" dirty="0"/>
              <a:t>A questo scopo, si può citare Antonio Gramsci o Carlo Levi con il suo libro </a:t>
            </a:r>
            <a:r>
              <a:rPr lang="it-IT" i="1" dirty="0"/>
              <a:t>Cristo si è fermato a Eboli</a:t>
            </a:r>
            <a:r>
              <a:rPr lang="it-IT" dirty="0"/>
              <a:t>, o l’attività dei fratelli Rosselli in Francia, fondatori del movimento Giustizia e libertà, uccisi su mandato dei servizi segreti fascisti</a:t>
            </a:r>
          </a:p>
          <a:p>
            <a:r>
              <a:rPr lang="it-IT" dirty="0"/>
              <a:t>A questo punto, è opportuno far riflettere sul fatto che dopo una prima fase caratterizzata dalle violenze, il fascismo puntò a legittimarsi presso le masse ricercando il consenso</a:t>
            </a:r>
          </a:p>
          <a:p>
            <a:r>
              <a:rPr lang="it-IT" dirty="0"/>
              <a:t>Mussolini si era formato come giornalista ed era stato il direttore del giornale socialista «L’Avanti!»: come può aver influito questo fatto sulla sua particolare sensibilità alle necessità della propaganda?</a:t>
            </a:r>
          </a:p>
        </p:txBody>
      </p:sp>
    </p:spTree>
    <p:extLst>
      <p:ext uri="{BB962C8B-B14F-4D97-AF65-F5344CB8AC3E}">
        <p14:creationId xmlns:p14="http://schemas.microsoft.com/office/powerpoint/2010/main" val="344710634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72CF0802-874E-B833-AC7F-02B8A7FB23A1}"/>
              </a:ext>
            </a:extLst>
          </p:cNvPr>
          <p:cNvSpPr>
            <a:spLocks noGrp="1"/>
          </p:cNvSpPr>
          <p:nvPr>
            <p:ph idx="1"/>
          </p:nvPr>
        </p:nvSpPr>
        <p:spPr>
          <a:xfrm>
            <a:off x="838200" y="781235"/>
            <a:ext cx="10515600" cy="5395728"/>
          </a:xfrm>
        </p:spPr>
        <p:txBody>
          <a:bodyPr/>
          <a:lstStyle/>
          <a:p>
            <a:r>
              <a:rPr lang="it-IT" dirty="0"/>
              <a:t>Mussolini quindi punta sulla propaganda, attraverso i giornali, il cinema e la radio, con la fondazione di istituzioni come l’Istituto Luce, per assicurarsi che l’immagine data dell’Italia fosse sempre positiva e che il duce fosse rappresentato come una guida forte e vicina al popolo</a:t>
            </a:r>
          </a:p>
          <a:p>
            <a:r>
              <a:rPr lang="it-IT" dirty="0"/>
              <a:t>Ebbe così inizio in Italia il «culto della personalità», similmente a quanto sarebbe accaduto in Germania con Hitler e in Unione Sovietica con Stalin</a:t>
            </a:r>
          </a:p>
          <a:p>
            <a:r>
              <a:rPr lang="it-IT" dirty="0"/>
              <a:t>Anche su questo punto sarebbe interessante avviare una discussione: quali sono le caratteristiche del culto della personalità? Questo culto è compatibile con la democrazia?</a:t>
            </a:r>
          </a:p>
        </p:txBody>
      </p:sp>
    </p:spTree>
    <p:extLst>
      <p:ext uri="{BB962C8B-B14F-4D97-AF65-F5344CB8AC3E}">
        <p14:creationId xmlns:p14="http://schemas.microsoft.com/office/powerpoint/2010/main" val="26215121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AA9655F3-A351-5ADA-3ECD-6A359B22BB4E}"/>
              </a:ext>
            </a:extLst>
          </p:cNvPr>
          <p:cNvSpPr>
            <a:spLocks noGrp="1"/>
          </p:cNvSpPr>
          <p:nvPr>
            <p:ph idx="1"/>
          </p:nvPr>
        </p:nvSpPr>
        <p:spPr>
          <a:xfrm>
            <a:off x="838200" y="754602"/>
            <a:ext cx="10515600" cy="5422361"/>
          </a:xfrm>
        </p:spPr>
        <p:txBody>
          <a:bodyPr>
            <a:normAutofit lnSpcReduction="10000"/>
          </a:bodyPr>
          <a:lstStyle/>
          <a:p>
            <a:r>
              <a:rPr lang="it-IT" dirty="0"/>
              <a:t>La fuga del re e la sua cattura portarono quindi ad una rottura definitiva tra la monarchia e il processo rivoluzionario</a:t>
            </a:r>
          </a:p>
          <a:p>
            <a:r>
              <a:rPr lang="it-IT" dirty="0"/>
              <a:t>La radicalizzazione dello scontro politico, con l’eliminazione di coloro che erano considerati complici delle trame monarchiche e controrivoluzionarie, oltre che di Luigi XVI e Maria Antonietta, portò all’introduzione della ghigliottina</a:t>
            </a:r>
          </a:p>
          <a:p>
            <a:r>
              <a:rPr lang="it-IT" dirty="0"/>
              <a:t>Può essere interessante aprire una discussione con la classe sull’uso «umanitario» della ghigliottina e in generale sulla pena di morte</a:t>
            </a:r>
          </a:p>
          <a:p>
            <a:r>
              <a:rPr lang="it-IT" dirty="0"/>
              <a:t>È importante sottolineare il processo di radicalizzazione degli eventi, con la convocazione di una nuova assemblea elettiva, la Convenzione Nazionale, in cui prevalevano i deputati più radicali, i giacobini </a:t>
            </a:r>
          </a:p>
        </p:txBody>
      </p:sp>
    </p:spTree>
    <p:extLst>
      <p:ext uri="{BB962C8B-B14F-4D97-AF65-F5344CB8AC3E}">
        <p14:creationId xmlns:p14="http://schemas.microsoft.com/office/powerpoint/2010/main" val="22750273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57EFF407-80A2-0843-B6CA-983BF191D348}"/>
              </a:ext>
            </a:extLst>
          </p:cNvPr>
          <p:cNvSpPr>
            <a:spLocks noGrp="1"/>
          </p:cNvSpPr>
          <p:nvPr>
            <p:ph idx="1"/>
          </p:nvPr>
        </p:nvSpPr>
        <p:spPr>
          <a:xfrm>
            <a:off x="838200" y="736847"/>
            <a:ext cx="10515600" cy="5440116"/>
          </a:xfrm>
        </p:spPr>
        <p:txBody>
          <a:bodyPr/>
          <a:lstStyle/>
          <a:p>
            <a:r>
              <a:rPr lang="it-IT" dirty="0"/>
              <a:t>Questa nuova assemblea proclamò nel 1793 una nuova costituzione repubblicana e procedette all’esecuzione tramite ghigliottina di tutti coloro che erano considerati antirivoluzionari, per mezzo di un Tribunale rivoluzionario</a:t>
            </a:r>
          </a:p>
          <a:p>
            <a:r>
              <a:rPr lang="it-IT" dirty="0"/>
              <a:t>Inoltre, furono affidati i pieni poteri a un Comitato di salute pubblica, dominato da Maximilien Robespierre, che avviò il periodo del «Terrore», caratterizzato da un uso sistematico della condanna a morte di tutti coloro che erano accusati di essere antirivoluzionari</a:t>
            </a:r>
          </a:p>
          <a:p>
            <a:r>
              <a:rPr lang="it-IT" dirty="0"/>
              <a:t>Lo stesso Robespierre fui poi eliminato con un colpo di Stato  nel luglio 1794 e il governo, in base ad una nuova costituzione (la terza) fu gestito da un Direttorio con un indirizzo più moderato</a:t>
            </a:r>
          </a:p>
        </p:txBody>
      </p:sp>
    </p:spTree>
    <p:extLst>
      <p:ext uri="{BB962C8B-B14F-4D97-AF65-F5344CB8AC3E}">
        <p14:creationId xmlns:p14="http://schemas.microsoft.com/office/powerpoint/2010/main" val="20084292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225EAD38-3055-DFD6-D18B-B10D8154F95C}"/>
              </a:ext>
            </a:extLst>
          </p:cNvPr>
          <p:cNvSpPr>
            <a:spLocks noGrp="1"/>
          </p:cNvSpPr>
          <p:nvPr>
            <p:ph idx="1"/>
          </p:nvPr>
        </p:nvSpPr>
        <p:spPr>
          <a:xfrm>
            <a:off x="838200" y="736847"/>
            <a:ext cx="10515600" cy="5440116"/>
          </a:xfrm>
        </p:spPr>
        <p:txBody>
          <a:bodyPr/>
          <a:lstStyle/>
          <a:p>
            <a:r>
              <a:rPr lang="it-IT" dirty="0"/>
              <a:t>Fra il 1796 e il 1797 il Direttorio incaricò il generale Napoleone Bonaparte di conquistare l’Italia, che sarebbe rimasta per anni sotto il controllo, diretto o indiretto, della Francia</a:t>
            </a:r>
          </a:p>
          <a:p>
            <a:r>
              <a:rPr lang="it-IT" dirty="0"/>
              <a:t>Grazie al successo della Campagna d’Italia, Napoleone avrebbe poi potuto trasformare la repubblica in consolato (1799) e in impero (1804), conservando alcune conquiste rivoluzionarie ma limitando la libertà dei cittadini</a:t>
            </a:r>
          </a:p>
          <a:p>
            <a:r>
              <a:rPr lang="it-IT" dirty="0"/>
              <a:t>La sconfitta di Napoleone e la Restaurazione (1814) segnarono la fine dell’esperienza rivoluzionaria</a:t>
            </a:r>
          </a:p>
          <a:p>
            <a:r>
              <a:rPr lang="it-IT" dirty="0"/>
              <a:t>Argomento di discussione con la classe: le trasformazioni rapide e profonde verificatesi fra il 1789 e il 1793 permettono di qualificare come rivoluzione gli eventi francesi di allora</a:t>
            </a:r>
          </a:p>
        </p:txBody>
      </p:sp>
    </p:spTree>
    <p:extLst>
      <p:ext uri="{BB962C8B-B14F-4D97-AF65-F5344CB8AC3E}">
        <p14:creationId xmlns:p14="http://schemas.microsoft.com/office/powerpoint/2010/main" val="23940968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AD598F7C-CBC6-B764-A3D4-3A0B32104808}"/>
              </a:ext>
            </a:extLst>
          </p:cNvPr>
          <p:cNvSpPr>
            <a:spLocks noGrp="1"/>
          </p:cNvSpPr>
          <p:nvPr>
            <p:ph idx="1"/>
          </p:nvPr>
        </p:nvSpPr>
        <p:spPr>
          <a:xfrm>
            <a:off x="838200" y="736847"/>
            <a:ext cx="10515600" cy="5440116"/>
          </a:xfrm>
        </p:spPr>
        <p:txBody>
          <a:bodyPr/>
          <a:lstStyle/>
          <a:p>
            <a:r>
              <a:rPr lang="it-IT" dirty="0"/>
              <a:t>Ma il fatto che in parte con Napoleone e poi con la successiva Restaurazione queste conquiste siano andate parzialmente perdute, non è una contraddizione con l’affermazione che i mutamenti di una rivoluzione debbano anche essere durevoli?</a:t>
            </a:r>
          </a:p>
          <a:p>
            <a:r>
              <a:rPr lang="it-IT" dirty="0"/>
              <a:t>In realtà, anche se in una certa fase storica i cambiamenti furono in buona parte cancellati, la consapevolezza della loro importanza continuò ad essere presente e riemerse successivamente, tanto da influenzare politicamente e giuridicamente l’impianto istituzionale di molti paesi (e di tutti quelli detti «occidentali»)</a:t>
            </a:r>
          </a:p>
          <a:p>
            <a:r>
              <a:rPr lang="it-IT" dirty="0"/>
              <a:t>Un punto su cui riflettere poi con gli studenti è relativo ad alcuni concetti chiave incontrati, come quello di Assemblea Costituente</a:t>
            </a:r>
          </a:p>
        </p:txBody>
      </p:sp>
    </p:spTree>
    <p:extLst>
      <p:ext uri="{BB962C8B-B14F-4D97-AF65-F5344CB8AC3E}">
        <p14:creationId xmlns:p14="http://schemas.microsoft.com/office/powerpoint/2010/main" val="27217267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5741349F-0729-1886-2A60-5873786C098E}"/>
              </a:ext>
            </a:extLst>
          </p:cNvPr>
          <p:cNvSpPr>
            <a:spLocks noGrp="1"/>
          </p:cNvSpPr>
          <p:nvPr>
            <p:ph idx="1"/>
          </p:nvPr>
        </p:nvSpPr>
        <p:spPr>
          <a:xfrm>
            <a:off x="838200" y="719091"/>
            <a:ext cx="10515600" cy="5457872"/>
          </a:xfrm>
        </p:spPr>
        <p:txBody>
          <a:bodyPr>
            <a:normAutofit fontScale="92500" lnSpcReduction="10000"/>
          </a:bodyPr>
          <a:lstStyle/>
          <a:p>
            <a:r>
              <a:rPr lang="it-IT" dirty="0"/>
              <a:t>Unità tematica </a:t>
            </a:r>
            <a:r>
              <a:rPr lang="it-IT" dirty="0" err="1"/>
              <a:t>problemica</a:t>
            </a:r>
            <a:r>
              <a:rPr lang="it-IT" dirty="0"/>
              <a:t> sul fascismo</a:t>
            </a:r>
          </a:p>
          <a:p>
            <a:r>
              <a:rPr lang="it-IT" dirty="0"/>
              <a:t>Questa unità tematica si propone l’obiettivo di affrontare un periodo storico particolarmente complesso, caratterizzato dallo scontro tra libertà e totalitarismo</a:t>
            </a:r>
          </a:p>
          <a:p>
            <a:r>
              <a:rPr lang="it-IT" dirty="0"/>
              <a:t>Inoltre, al centro vi sono questioni di grande importanza, fondamentali per capire la storia d’Italia, d’Europa e del mondo del periodo successivo, dal dopoguerra fino ai nostri giorni</a:t>
            </a:r>
          </a:p>
          <a:p>
            <a:r>
              <a:rPr lang="it-IT" dirty="0"/>
              <a:t>Un’unità tematica di questo tipo può poi appoggiarsi ad una mole di fonti amplissima, dalle fonti scritte, a quelle iconiche, ai video</a:t>
            </a:r>
          </a:p>
          <a:p>
            <a:r>
              <a:rPr lang="it-IT" dirty="0"/>
              <a:t>Per introdurre il tema del fascismo, si può partire da una questione che potrebbe riguardare più da vicino i giovani e gli studenti, cioè l’educazione militaresca dei balilla</a:t>
            </a:r>
          </a:p>
          <a:p>
            <a:endParaRPr lang="it-IT" dirty="0"/>
          </a:p>
          <a:p>
            <a:pPr marL="0" indent="0">
              <a:buNone/>
            </a:pPr>
            <a:r>
              <a:rPr lang="it-IT" dirty="0"/>
              <a:t> </a:t>
            </a:r>
          </a:p>
        </p:txBody>
      </p:sp>
    </p:spTree>
    <p:extLst>
      <p:ext uri="{BB962C8B-B14F-4D97-AF65-F5344CB8AC3E}">
        <p14:creationId xmlns:p14="http://schemas.microsoft.com/office/powerpoint/2010/main" val="35739067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B2DE59EA-F670-9C66-B22F-3E06E62B7847}"/>
              </a:ext>
            </a:extLst>
          </p:cNvPr>
          <p:cNvSpPr>
            <a:spLocks noGrp="1"/>
          </p:cNvSpPr>
          <p:nvPr>
            <p:ph idx="1"/>
          </p:nvPr>
        </p:nvSpPr>
        <p:spPr>
          <a:xfrm>
            <a:off x="838200" y="683581"/>
            <a:ext cx="10515600" cy="5493382"/>
          </a:xfrm>
        </p:spPr>
        <p:txBody>
          <a:bodyPr/>
          <a:lstStyle/>
          <a:p>
            <a:r>
              <a:rPr lang="it-IT" dirty="0"/>
              <a:t>Tra i documenti da cui si potrebbe partire c’è il «giuramento del balilla», presentato ai bambini già alla scuola elementare, scritto nella tessera del balilla e inciso nel marmo di lapidi poste in molte Case del Fascio</a:t>
            </a:r>
          </a:p>
          <a:p>
            <a:endParaRPr lang="it-IT" dirty="0"/>
          </a:p>
          <a:p>
            <a:r>
              <a:rPr lang="it-IT" dirty="0"/>
              <a:t>«Nel nome di Dio e dell’Italia giuro di eseguire gli ordini del Duce e di servire con tutte le mie forze e se necessario col mio sangue la causa della Rivoluzione fascista»</a:t>
            </a:r>
          </a:p>
          <a:p>
            <a:endParaRPr lang="it-IT" dirty="0"/>
          </a:p>
          <a:p>
            <a:r>
              <a:rPr lang="it-IT" dirty="0"/>
              <a:t>Si può iniziare a riflettere in gruppo sul significato di questo testo: l’idea di giurare di difendere anche con la vita l’ideologia fascista</a:t>
            </a:r>
          </a:p>
        </p:txBody>
      </p:sp>
    </p:spTree>
    <p:extLst>
      <p:ext uri="{BB962C8B-B14F-4D97-AF65-F5344CB8AC3E}">
        <p14:creationId xmlns:p14="http://schemas.microsoft.com/office/powerpoint/2010/main" val="31636847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840F4863-97FF-FAAA-3C7B-9A4525925424}"/>
              </a:ext>
            </a:extLst>
          </p:cNvPr>
          <p:cNvSpPr>
            <a:spLocks noGrp="1"/>
          </p:cNvSpPr>
          <p:nvPr>
            <p:ph idx="1"/>
          </p:nvPr>
        </p:nvSpPr>
        <p:spPr>
          <a:xfrm>
            <a:off x="838200" y="745724"/>
            <a:ext cx="10515600" cy="5431239"/>
          </a:xfrm>
        </p:spPr>
        <p:txBody>
          <a:bodyPr/>
          <a:lstStyle/>
          <a:p>
            <a:r>
              <a:rPr lang="it-IT" dirty="0"/>
              <a:t>Può essere interessante riflettere su un brano come questo, contenuto nel libro di testo per la terza elementare, del 1938, intitolato «Obbedite perché dovete obbedire»:</a:t>
            </a:r>
          </a:p>
          <a:p>
            <a:endParaRPr lang="it-IT" dirty="0"/>
          </a:p>
          <a:p>
            <a:r>
              <a:rPr lang="it-IT" dirty="0"/>
              <a:t>«Se l’otturatore di un moschetto non scatta, il moschetto è inservibile. Se la punta della baionetta non buca, ma si piega, la baionetta non è d’acciaio, bensì di latta: una baionetta da burla. Un fanciullo che non eseguisce prontamente gli ordini è come un moschetto il cui interruttore si inceppa. Un fanciullo che, pur non rifiutandosi di obbedire, chiede: «Perché?» è come una baionetta di latta. È proprio la baionetta di latta che si attorciglia a punto interrogativo, quando trova resistenza».</a:t>
            </a:r>
          </a:p>
        </p:txBody>
      </p:sp>
    </p:spTree>
    <p:extLst>
      <p:ext uri="{BB962C8B-B14F-4D97-AF65-F5344CB8AC3E}">
        <p14:creationId xmlns:p14="http://schemas.microsoft.com/office/powerpoint/2010/main" val="6366870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D277ED74-C163-A0BB-E614-2CBE5300BA22}"/>
              </a:ext>
            </a:extLst>
          </p:cNvPr>
          <p:cNvSpPr>
            <a:spLocks noGrp="1"/>
          </p:cNvSpPr>
          <p:nvPr>
            <p:ph idx="1"/>
          </p:nvPr>
        </p:nvSpPr>
        <p:spPr>
          <a:xfrm>
            <a:off x="838200" y="656948"/>
            <a:ext cx="10515600" cy="5520015"/>
          </a:xfrm>
        </p:spPr>
        <p:txBody>
          <a:bodyPr/>
          <a:lstStyle/>
          <a:p>
            <a:r>
              <a:rPr lang="it-IT" dirty="0"/>
              <a:t>Sarà quindi possibile parlare dell’organizzazione giovanile fascista dei balilla (dai 6 ai 13 anni), spiegare che il nome «balilla» derivava da quello di Giovan Battista Perasso, il ragazzo genovese che aveva scagliato un sasso contro gli austriaci dando il via all’insurrezione di Genova del 1746</a:t>
            </a:r>
          </a:p>
          <a:p>
            <a:r>
              <a:rPr lang="it-IT" dirty="0"/>
              <a:t>In particolare, ricordando l’educazione paramilitare a cui venivano sottoposti i balilla, similmente ad altre organizzazioni giovanili dei regimi totalitari</a:t>
            </a:r>
          </a:p>
          <a:p>
            <a:r>
              <a:rPr lang="it-IT" dirty="0"/>
              <a:t>Sarà possibile quindi discutere con la classe sulle restrizioni alla libertà imposte dal regime fascista, per cui tutti i bambini erano tenuti ad iscriversi all’organizzazione dei balilla e a prestare giuramento</a:t>
            </a:r>
          </a:p>
        </p:txBody>
      </p:sp>
    </p:spTree>
    <p:extLst>
      <p:ext uri="{BB962C8B-B14F-4D97-AF65-F5344CB8AC3E}">
        <p14:creationId xmlns:p14="http://schemas.microsoft.com/office/powerpoint/2010/main" val="299176943"/>
      </p:ext>
    </p:extLst>
  </p:cSld>
  <p:clrMapOvr>
    <a:masterClrMapping/>
  </p:clrMapOvr>
</p:sld>
</file>

<file path=ppt/theme/theme1.xml><?xml version="1.0" encoding="utf-8"?>
<a:theme xmlns:a="http://schemas.openxmlformats.org/drawingml/2006/main" name="1_Tema di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0</TotalTime>
  <Words>1884</Words>
  <Application>Microsoft Office PowerPoint</Application>
  <PresentationFormat>Widescreen</PresentationFormat>
  <Paragraphs>63</Paragraphs>
  <Slides>17</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17</vt:i4>
      </vt:variant>
    </vt:vector>
  </HeadingPairs>
  <TitlesOfParts>
    <vt:vector size="21" baseType="lpstr">
      <vt:lpstr>Aptos</vt:lpstr>
      <vt:lpstr>Aptos Display</vt:lpstr>
      <vt:lpstr>Arial</vt:lpstr>
      <vt:lpstr>1_Tema di Office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SANTORO STEFANO</dc:creator>
  <cp:lastModifiedBy>SANTORO STEFANO</cp:lastModifiedBy>
  <cp:revision>1</cp:revision>
  <dcterms:created xsi:type="dcterms:W3CDTF">2024-05-28T15:08:30Z</dcterms:created>
  <dcterms:modified xsi:type="dcterms:W3CDTF">2024-05-28T15:09:18Z</dcterms:modified>
</cp:coreProperties>
</file>