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340" r:id="rId3"/>
    <p:sldId id="695" r:id="rId4"/>
    <p:sldId id="270" r:id="rId5"/>
    <p:sldId id="268" r:id="rId6"/>
    <p:sldId id="2018" r:id="rId7"/>
    <p:sldId id="697" r:id="rId8"/>
    <p:sldId id="341" r:id="rId9"/>
    <p:sldId id="295" r:id="rId10"/>
    <p:sldId id="328" r:id="rId11"/>
    <p:sldId id="312" r:id="rId12"/>
    <p:sldId id="256" r:id="rId13"/>
    <p:sldId id="700" r:id="rId14"/>
    <p:sldId id="701" r:id="rId15"/>
    <p:sldId id="2021" r:id="rId16"/>
    <p:sldId id="2016" r:id="rId17"/>
    <p:sldId id="282" r:id="rId18"/>
    <p:sldId id="676" r:id="rId19"/>
    <p:sldId id="677" r:id="rId20"/>
    <p:sldId id="678" r:id="rId21"/>
    <p:sldId id="2020" r:id="rId22"/>
    <p:sldId id="680" r:id="rId23"/>
    <p:sldId id="2019" r:id="rId24"/>
    <p:sldId id="20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702B70-9AAF-40D6-B06C-0AD6F7499710}" v="1" dt="2024-05-21T22:31:16.0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87114" autoAdjust="0"/>
  </p:normalViewPr>
  <p:slideViewPr>
    <p:cSldViewPr snapToGrid="0">
      <p:cViewPr varScale="1">
        <p:scale>
          <a:sx n="90" d="100"/>
          <a:sy n="90" d="100"/>
        </p:scale>
        <p:origin x="84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MASINI ALBERTO" userId="8c013d22-ceb2-4014-ae73-ac062752c54f" providerId="ADAL" clId="{BE702B70-9AAF-40D6-B06C-0AD6F7499710}"/>
    <pc:docChg chg="addSld delSld modSld">
      <pc:chgData name="TOMMASINI ALBERTO" userId="8c013d22-ceb2-4014-ae73-ac062752c54f" providerId="ADAL" clId="{BE702B70-9AAF-40D6-B06C-0AD6F7499710}" dt="2024-05-21T22:36:53.060" v="4" actId="47"/>
      <pc:docMkLst>
        <pc:docMk/>
      </pc:docMkLst>
      <pc:sldChg chg="del">
        <pc:chgData name="TOMMASINI ALBERTO" userId="8c013d22-ceb2-4014-ae73-ac062752c54f" providerId="ADAL" clId="{BE702B70-9AAF-40D6-B06C-0AD6F7499710}" dt="2024-05-21T22:36:53.060" v="4" actId="47"/>
        <pc:sldMkLst>
          <pc:docMk/>
          <pc:sldMk cId="3297253204" sldId="287"/>
        </pc:sldMkLst>
      </pc:sldChg>
      <pc:sldChg chg="addSp modSp new mod">
        <pc:chgData name="TOMMASINI ALBERTO" userId="8c013d22-ceb2-4014-ae73-ac062752c54f" providerId="ADAL" clId="{BE702B70-9AAF-40D6-B06C-0AD6F7499710}" dt="2024-05-21T22:31:16.089" v="2"/>
        <pc:sldMkLst>
          <pc:docMk/>
          <pc:sldMk cId="356569650" sldId="2020"/>
        </pc:sldMkLst>
        <pc:spChg chg="add mod">
          <ac:chgData name="TOMMASINI ALBERTO" userId="8c013d22-ceb2-4014-ae73-ac062752c54f" providerId="ADAL" clId="{BE702B70-9AAF-40D6-B06C-0AD6F7499710}" dt="2024-05-21T22:31:16.089" v="2"/>
          <ac:spMkLst>
            <pc:docMk/>
            <pc:sldMk cId="356569650" sldId="2020"/>
            <ac:spMk id="4" creationId="{08C0FCDD-F6F1-1690-FC39-85CB5CF26D1A}"/>
          </ac:spMkLst>
        </pc:spChg>
        <pc:picChg chg="add">
          <ac:chgData name="TOMMASINI ALBERTO" userId="8c013d22-ceb2-4014-ae73-ac062752c54f" providerId="ADAL" clId="{BE702B70-9AAF-40D6-B06C-0AD6F7499710}" dt="2024-05-21T22:31:01.836" v="1" actId="22"/>
          <ac:picMkLst>
            <pc:docMk/>
            <pc:sldMk cId="356569650" sldId="2020"/>
            <ac:picMk id="3" creationId="{ACA49CB6-56A4-0774-541A-63C3CEBE3016}"/>
          </ac:picMkLst>
        </pc:picChg>
      </pc:sldChg>
      <pc:sldChg chg="new">
        <pc:chgData name="TOMMASINI ALBERTO" userId="8c013d22-ceb2-4014-ae73-ac062752c54f" providerId="ADAL" clId="{BE702B70-9AAF-40D6-B06C-0AD6F7499710}" dt="2024-05-21T22:31:41.337" v="3" actId="680"/>
        <pc:sldMkLst>
          <pc:docMk/>
          <pc:sldMk cId="3236001544" sldId="202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tif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12.tif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C7B41F-B4DB-0B41-8343-88C59F6AD8E4}" type="doc">
      <dgm:prSet loTypeId="urn:microsoft.com/office/officeart/2005/8/layout/hProcess10" loCatId="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A5883FC-9CF2-8949-BC39-0F3E645E0659}">
      <dgm:prSet phldrT="[Text]"/>
      <dgm:spPr>
        <a:solidFill>
          <a:srgbClr val="273483"/>
        </a:solidFill>
      </dgm:spPr>
      <dgm:t>
        <a:bodyPr/>
        <a:lstStyle/>
        <a:p>
          <a:r>
            <a:rPr lang="en-GB" dirty="0">
              <a:latin typeface="Montserrat" pitchFamily="2" charset="77"/>
            </a:rPr>
            <a:t>Blood collection</a:t>
          </a:r>
        </a:p>
      </dgm:t>
    </dgm:pt>
    <dgm:pt modelId="{A3A16CB7-7F35-B74C-8390-305FB875D287}" type="parTrans" cxnId="{30B6B6DF-14B8-9844-93D6-6A8D42032A11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9A77E5C-3B23-754E-8E50-5F13E14BCD00}" type="sibTrans" cxnId="{30B6B6DF-14B8-9844-93D6-6A8D42032A11}">
      <dgm:prSet/>
      <dgm:spPr>
        <a:solidFill>
          <a:srgbClr val="273483"/>
        </a:solidFill>
      </dgm:spPr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FA836007-7DCC-B746-998C-9AA5CEEDD8C3}">
      <dgm:prSet phldrT="[Text]"/>
      <dgm:spPr>
        <a:solidFill>
          <a:srgbClr val="273483"/>
        </a:solidFill>
      </dgm:spPr>
      <dgm:t>
        <a:bodyPr/>
        <a:lstStyle/>
        <a:p>
          <a:r>
            <a:rPr lang="en-GB" dirty="0">
              <a:latin typeface="Montserrat" pitchFamily="2" charset="77"/>
            </a:rPr>
            <a:t>Relative expression analysis (patients vs controls</a:t>
          </a:r>
          <a:r>
            <a:rPr lang="en-GB" dirty="0"/>
            <a:t>)</a:t>
          </a:r>
        </a:p>
      </dgm:t>
    </dgm:pt>
    <dgm:pt modelId="{6556600A-E8E5-9B4F-A461-953EB701B531}" type="parTrans" cxnId="{0C2E8BED-DAAC-4147-8BF6-5152CC0A94E8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449364E6-DA98-CF4B-858C-4514E8599436}" type="sibTrans" cxnId="{0C2E8BED-DAAC-4147-8BF6-5152CC0A94E8}">
      <dgm:prSet/>
      <dgm:spPr>
        <a:solidFill>
          <a:srgbClr val="273483"/>
        </a:solidFill>
      </dgm:spPr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601812DA-5AEC-3646-9533-F444ABE9EFFB}">
      <dgm:prSet phldrT="[Text]"/>
      <dgm:spPr>
        <a:solidFill>
          <a:srgbClr val="273483"/>
        </a:solidFill>
      </dgm:spPr>
      <dgm:t>
        <a:bodyPr/>
        <a:lstStyle/>
        <a:p>
          <a:r>
            <a:rPr lang="en-GB" dirty="0">
              <a:latin typeface="Montserrat" pitchFamily="2" charset="77"/>
            </a:rPr>
            <a:t>Amplification by Real-Time PCR</a:t>
          </a:r>
        </a:p>
      </dgm:t>
    </dgm:pt>
    <dgm:pt modelId="{E7DDCED0-8ABE-D74C-A5A9-04615720E172}" type="parTrans" cxnId="{CF2F55E5-6D7D-2C42-9124-37E048DC404B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A206B776-B075-4743-978A-5FBE77DA84D6}" type="sibTrans" cxnId="{CF2F55E5-6D7D-2C42-9124-37E048DC404B}">
      <dgm:prSet/>
      <dgm:spPr>
        <a:solidFill>
          <a:srgbClr val="273483"/>
        </a:solidFill>
      </dgm:spPr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47D4234-8119-5E40-B908-10C549B64E53}">
      <dgm:prSet phldrT="[Text]"/>
      <dgm:spPr>
        <a:solidFill>
          <a:srgbClr val="273483"/>
        </a:solidFill>
      </dgm:spPr>
      <dgm:t>
        <a:bodyPr/>
        <a:lstStyle/>
        <a:p>
          <a:r>
            <a:rPr lang="en-GB" dirty="0">
              <a:latin typeface="Montserrat" pitchFamily="2" charset="77"/>
            </a:rPr>
            <a:t>RNA </a:t>
          </a:r>
        </a:p>
        <a:p>
          <a:r>
            <a:rPr lang="en-GB" dirty="0">
              <a:latin typeface="Montserrat" pitchFamily="2" charset="77"/>
            </a:rPr>
            <a:t>extraction and retro-transcription</a:t>
          </a:r>
        </a:p>
      </dgm:t>
    </dgm:pt>
    <dgm:pt modelId="{436D05B2-A6FE-4041-A750-07BB5E933378}" type="parTrans" cxnId="{5954ECFB-239F-CA4C-AD42-FCAEEDDD0159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7E188C07-2E31-894E-9F83-4F8DDAB674D2}" type="sibTrans" cxnId="{5954ECFB-239F-CA4C-AD42-FCAEEDDD0159}">
      <dgm:prSet/>
      <dgm:spPr>
        <a:solidFill>
          <a:srgbClr val="273483"/>
        </a:solidFill>
      </dgm:spPr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3DD478AE-B7AA-E74A-8619-819290AB9F83}">
      <dgm:prSet/>
      <dgm:spPr>
        <a:solidFill>
          <a:srgbClr val="273483"/>
        </a:solidFill>
      </dgm:spPr>
      <dgm:t>
        <a:bodyPr/>
        <a:lstStyle/>
        <a:p>
          <a:r>
            <a:rPr lang="en-GB" dirty="0">
              <a:latin typeface="Montserrat" pitchFamily="2" charset="77"/>
            </a:rPr>
            <a:t>IFN score calculation</a:t>
          </a:r>
        </a:p>
      </dgm:t>
    </dgm:pt>
    <dgm:pt modelId="{80811584-AF61-EE4E-9457-7B9F3DB151A3}" type="parTrans" cxnId="{86786CC4-136C-2545-939F-B226540BA9A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5BC3EB28-084E-0940-8653-BDD6A198F194}" type="sibTrans" cxnId="{86786CC4-136C-2545-939F-B226540BA9AF}">
      <dgm:prSet/>
      <dgm:spPr/>
      <dgm:t>
        <a:bodyPr/>
        <a:lstStyle/>
        <a:p>
          <a:endParaRPr lang="en-GB">
            <a:solidFill>
              <a:schemeClr val="tx1"/>
            </a:solidFill>
          </a:endParaRPr>
        </a:p>
      </dgm:t>
    </dgm:pt>
    <dgm:pt modelId="{C3479CB2-F910-034C-B001-BBEF83A03965}" type="pres">
      <dgm:prSet presAssocID="{CCC7B41F-B4DB-0B41-8343-88C59F6AD8E4}" presName="Name0" presStyleCnt="0">
        <dgm:presLayoutVars>
          <dgm:dir/>
          <dgm:resizeHandles val="exact"/>
        </dgm:presLayoutVars>
      </dgm:prSet>
      <dgm:spPr/>
    </dgm:pt>
    <dgm:pt modelId="{A305EAC6-3C52-364C-981C-DACE471AEEB7}" type="pres">
      <dgm:prSet presAssocID="{6A5883FC-9CF2-8949-BC39-0F3E645E0659}" presName="composite" presStyleCnt="0"/>
      <dgm:spPr/>
    </dgm:pt>
    <dgm:pt modelId="{53660BD1-79E5-E44A-BE43-35544BA986E9}" type="pres">
      <dgm:prSet presAssocID="{6A5883FC-9CF2-8949-BC39-0F3E645E0659}" presName="imagSh" presStyleLbl="b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FF2D4A50-4C30-0E44-8668-851025104E89}" type="pres">
      <dgm:prSet presAssocID="{6A5883FC-9CF2-8949-BC39-0F3E645E0659}" presName="txNode" presStyleLbl="node1" presStyleIdx="0" presStyleCnt="5" custLinFactNeighborY="23247">
        <dgm:presLayoutVars>
          <dgm:bulletEnabled val="1"/>
        </dgm:presLayoutVars>
      </dgm:prSet>
      <dgm:spPr/>
    </dgm:pt>
    <dgm:pt modelId="{2D3B046B-FEAE-AB47-85D9-904665D66A02}" type="pres">
      <dgm:prSet presAssocID="{39A77E5C-3B23-754E-8E50-5F13E14BCD00}" presName="sibTrans" presStyleLbl="sibTrans2D1" presStyleIdx="0" presStyleCnt="4"/>
      <dgm:spPr/>
    </dgm:pt>
    <dgm:pt modelId="{BB0A3AED-7513-D74D-A4B4-7AF7882436BB}" type="pres">
      <dgm:prSet presAssocID="{39A77E5C-3B23-754E-8E50-5F13E14BCD00}" presName="connTx" presStyleLbl="sibTrans2D1" presStyleIdx="0" presStyleCnt="4"/>
      <dgm:spPr/>
    </dgm:pt>
    <dgm:pt modelId="{98CE7D3D-7E76-284C-A1CB-E8503410B97B}" type="pres">
      <dgm:prSet presAssocID="{747D4234-8119-5E40-B908-10C549B64E53}" presName="composite" presStyleCnt="0"/>
      <dgm:spPr/>
    </dgm:pt>
    <dgm:pt modelId="{68113CCC-AB13-F84E-85A0-87C25132AC22}" type="pres">
      <dgm:prSet presAssocID="{747D4234-8119-5E40-B908-10C549B64E53}" presName="imagSh" presStyleLbl="b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</dgm:spPr>
    </dgm:pt>
    <dgm:pt modelId="{AF834AA9-3786-194F-86E4-364BA01B9E7D}" type="pres">
      <dgm:prSet presAssocID="{747D4234-8119-5E40-B908-10C549B64E53}" presName="txNode" presStyleLbl="node1" presStyleIdx="1" presStyleCnt="5" custLinFactNeighborY="23247">
        <dgm:presLayoutVars>
          <dgm:bulletEnabled val="1"/>
        </dgm:presLayoutVars>
      </dgm:prSet>
      <dgm:spPr/>
    </dgm:pt>
    <dgm:pt modelId="{5E1F8600-5484-A349-AD09-30B36B1D1BAF}" type="pres">
      <dgm:prSet presAssocID="{7E188C07-2E31-894E-9F83-4F8DDAB674D2}" presName="sibTrans" presStyleLbl="sibTrans2D1" presStyleIdx="1" presStyleCnt="4"/>
      <dgm:spPr/>
    </dgm:pt>
    <dgm:pt modelId="{5658AB38-0E17-AA4E-B730-4578AA1982C0}" type="pres">
      <dgm:prSet presAssocID="{7E188C07-2E31-894E-9F83-4F8DDAB674D2}" presName="connTx" presStyleLbl="sibTrans2D1" presStyleIdx="1" presStyleCnt="4"/>
      <dgm:spPr/>
    </dgm:pt>
    <dgm:pt modelId="{1EB6E12E-E4E9-284C-A112-C81407D463E7}" type="pres">
      <dgm:prSet presAssocID="{601812DA-5AEC-3646-9533-F444ABE9EFFB}" presName="composite" presStyleCnt="0"/>
      <dgm:spPr/>
    </dgm:pt>
    <dgm:pt modelId="{82E84095-8FD0-2941-B2D2-074B2C35E39A}" type="pres">
      <dgm:prSet presAssocID="{601812DA-5AEC-3646-9533-F444ABE9EFFB}" presName="imagSh" presStyleLbl="bgImgPlace1" presStyleIdx="2" presStyleCnt="5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F09B61B6-AD48-D742-A983-84DF790A3DD6}" type="pres">
      <dgm:prSet presAssocID="{601812DA-5AEC-3646-9533-F444ABE9EFFB}" presName="txNode" presStyleLbl="node1" presStyleIdx="2" presStyleCnt="5" custLinFactNeighborY="23247">
        <dgm:presLayoutVars>
          <dgm:bulletEnabled val="1"/>
        </dgm:presLayoutVars>
      </dgm:prSet>
      <dgm:spPr/>
    </dgm:pt>
    <dgm:pt modelId="{4408B7E7-3E78-0946-942A-5597F5246A6E}" type="pres">
      <dgm:prSet presAssocID="{A206B776-B075-4743-978A-5FBE77DA84D6}" presName="sibTrans" presStyleLbl="sibTrans2D1" presStyleIdx="2" presStyleCnt="4"/>
      <dgm:spPr/>
    </dgm:pt>
    <dgm:pt modelId="{0D715437-2453-AB44-B2FE-7A6B4611864C}" type="pres">
      <dgm:prSet presAssocID="{A206B776-B075-4743-978A-5FBE77DA84D6}" presName="connTx" presStyleLbl="sibTrans2D1" presStyleIdx="2" presStyleCnt="4"/>
      <dgm:spPr/>
    </dgm:pt>
    <dgm:pt modelId="{C5098EBD-589F-8644-8988-C57B163718B9}" type="pres">
      <dgm:prSet presAssocID="{FA836007-7DCC-B746-998C-9AA5CEEDD8C3}" presName="composite" presStyleCnt="0"/>
      <dgm:spPr/>
    </dgm:pt>
    <dgm:pt modelId="{765CD620-E7FF-0D44-A5BD-F502CFBEB19F}" type="pres">
      <dgm:prSet presAssocID="{FA836007-7DCC-B746-998C-9AA5CEEDD8C3}" presName="imagSh" presStyleLbl="b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</dgm:spPr>
    </dgm:pt>
    <dgm:pt modelId="{E7CDC499-BD28-564C-9E89-DDC683C2E218}" type="pres">
      <dgm:prSet presAssocID="{FA836007-7DCC-B746-998C-9AA5CEEDD8C3}" presName="txNode" presStyleLbl="node1" presStyleIdx="3" presStyleCnt="5" custLinFactNeighborY="23247">
        <dgm:presLayoutVars>
          <dgm:bulletEnabled val="1"/>
        </dgm:presLayoutVars>
      </dgm:prSet>
      <dgm:spPr/>
    </dgm:pt>
    <dgm:pt modelId="{96F66827-4F04-4542-9985-93580B5D9443}" type="pres">
      <dgm:prSet presAssocID="{449364E6-DA98-CF4B-858C-4514E8599436}" presName="sibTrans" presStyleLbl="sibTrans2D1" presStyleIdx="3" presStyleCnt="4"/>
      <dgm:spPr/>
    </dgm:pt>
    <dgm:pt modelId="{8E569CF7-218F-8944-B68E-4CC9284E0149}" type="pres">
      <dgm:prSet presAssocID="{449364E6-DA98-CF4B-858C-4514E8599436}" presName="connTx" presStyleLbl="sibTrans2D1" presStyleIdx="3" presStyleCnt="4"/>
      <dgm:spPr/>
    </dgm:pt>
    <dgm:pt modelId="{87919B91-E83E-BC43-8614-6C53E416B10B}" type="pres">
      <dgm:prSet presAssocID="{3DD478AE-B7AA-E74A-8619-819290AB9F83}" presName="composite" presStyleCnt="0"/>
      <dgm:spPr/>
    </dgm:pt>
    <dgm:pt modelId="{C4055AF6-3A73-BE4E-A1CB-953702601ED5}" type="pres">
      <dgm:prSet presAssocID="{3DD478AE-B7AA-E74A-8619-819290AB9F83}" presName="imagSh" presStyleLbl="b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t="-27000" b="-27000"/>
          </a:stretch>
        </a:blipFill>
      </dgm:spPr>
    </dgm:pt>
    <dgm:pt modelId="{015FA070-9CAF-134F-90B3-2CC5B4B0EA86}" type="pres">
      <dgm:prSet presAssocID="{3DD478AE-B7AA-E74A-8619-819290AB9F83}" presName="txNode" presStyleLbl="node1" presStyleIdx="4" presStyleCnt="5" custLinFactNeighborY="23247">
        <dgm:presLayoutVars>
          <dgm:bulletEnabled val="1"/>
        </dgm:presLayoutVars>
      </dgm:prSet>
      <dgm:spPr/>
    </dgm:pt>
  </dgm:ptLst>
  <dgm:cxnLst>
    <dgm:cxn modelId="{E047FA1C-EDCB-754E-95BC-483A419DF9AE}" type="presOf" srcId="{7E188C07-2E31-894E-9F83-4F8DDAB674D2}" destId="{5658AB38-0E17-AA4E-B730-4578AA1982C0}" srcOrd="1" destOrd="0" presId="urn:microsoft.com/office/officeart/2005/8/layout/hProcess10"/>
    <dgm:cxn modelId="{0FA4C93A-2062-1F40-BB16-87FD1CF218D4}" type="presOf" srcId="{449364E6-DA98-CF4B-858C-4514E8599436}" destId="{96F66827-4F04-4542-9985-93580B5D9443}" srcOrd="0" destOrd="0" presId="urn:microsoft.com/office/officeart/2005/8/layout/hProcess10"/>
    <dgm:cxn modelId="{706B5565-EEAC-A743-954D-38E19B61D846}" type="presOf" srcId="{6A5883FC-9CF2-8949-BC39-0F3E645E0659}" destId="{FF2D4A50-4C30-0E44-8668-851025104E89}" srcOrd="0" destOrd="0" presId="urn:microsoft.com/office/officeart/2005/8/layout/hProcess10"/>
    <dgm:cxn modelId="{7F08764C-39B1-6946-99A0-5A25CC719023}" type="presOf" srcId="{601812DA-5AEC-3646-9533-F444ABE9EFFB}" destId="{F09B61B6-AD48-D742-A983-84DF790A3DD6}" srcOrd="0" destOrd="0" presId="urn:microsoft.com/office/officeart/2005/8/layout/hProcess10"/>
    <dgm:cxn modelId="{40FCA451-3270-F742-9435-1DEAEA224CBD}" type="presOf" srcId="{A206B776-B075-4743-978A-5FBE77DA84D6}" destId="{0D715437-2453-AB44-B2FE-7A6B4611864C}" srcOrd="1" destOrd="0" presId="urn:microsoft.com/office/officeart/2005/8/layout/hProcess10"/>
    <dgm:cxn modelId="{A463AE7A-2EAE-8644-BDB0-A7915CC74B31}" type="presOf" srcId="{747D4234-8119-5E40-B908-10C549B64E53}" destId="{AF834AA9-3786-194F-86E4-364BA01B9E7D}" srcOrd="0" destOrd="0" presId="urn:microsoft.com/office/officeart/2005/8/layout/hProcess10"/>
    <dgm:cxn modelId="{F2A2A388-1084-DD46-93AD-0BE20FE21A5E}" type="presOf" srcId="{39A77E5C-3B23-754E-8E50-5F13E14BCD00}" destId="{BB0A3AED-7513-D74D-A4B4-7AF7882436BB}" srcOrd="1" destOrd="0" presId="urn:microsoft.com/office/officeart/2005/8/layout/hProcess10"/>
    <dgm:cxn modelId="{C34FCCA7-9EE2-E94B-AFBF-87C8932ED114}" type="presOf" srcId="{3DD478AE-B7AA-E74A-8619-819290AB9F83}" destId="{015FA070-9CAF-134F-90B3-2CC5B4B0EA86}" srcOrd="0" destOrd="0" presId="urn:microsoft.com/office/officeart/2005/8/layout/hProcess10"/>
    <dgm:cxn modelId="{34576AAC-9FB0-7744-9DB3-FB99CF861B31}" type="presOf" srcId="{CCC7B41F-B4DB-0B41-8343-88C59F6AD8E4}" destId="{C3479CB2-F910-034C-B001-BBEF83A03965}" srcOrd="0" destOrd="0" presId="urn:microsoft.com/office/officeart/2005/8/layout/hProcess10"/>
    <dgm:cxn modelId="{86786CC4-136C-2545-939F-B226540BA9AF}" srcId="{CCC7B41F-B4DB-0B41-8343-88C59F6AD8E4}" destId="{3DD478AE-B7AA-E74A-8619-819290AB9F83}" srcOrd="4" destOrd="0" parTransId="{80811584-AF61-EE4E-9457-7B9F3DB151A3}" sibTransId="{5BC3EB28-084E-0940-8653-BDD6A198F194}"/>
    <dgm:cxn modelId="{7F3384D7-5348-944A-862E-C238605758F0}" type="presOf" srcId="{449364E6-DA98-CF4B-858C-4514E8599436}" destId="{8E569CF7-218F-8944-B68E-4CC9284E0149}" srcOrd="1" destOrd="0" presId="urn:microsoft.com/office/officeart/2005/8/layout/hProcess10"/>
    <dgm:cxn modelId="{4B7FC6D9-349B-2B4C-B5D8-1274F1E97B8F}" type="presOf" srcId="{FA836007-7DCC-B746-998C-9AA5CEEDD8C3}" destId="{E7CDC499-BD28-564C-9E89-DDC683C2E218}" srcOrd="0" destOrd="0" presId="urn:microsoft.com/office/officeart/2005/8/layout/hProcess10"/>
    <dgm:cxn modelId="{58CE0ADC-5EE9-624A-A28D-440F47489D53}" type="presOf" srcId="{A206B776-B075-4743-978A-5FBE77DA84D6}" destId="{4408B7E7-3E78-0946-942A-5597F5246A6E}" srcOrd="0" destOrd="0" presId="urn:microsoft.com/office/officeart/2005/8/layout/hProcess10"/>
    <dgm:cxn modelId="{D576FDDD-03A1-1C45-8721-94A33BAB9548}" type="presOf" srcId="{39A77E5C-3B23-754E-8E50-5F13E14BCD00}" destId="{2D3B046B-FEAE-AB47-85D9-904665D66A02}" srcOrd="0" destOrd="0" presId="urn:microsoft.com/office/officeart/2005/8/layout/hProcess10"/>
    <dgm:cxn modelId="{30B6B6DF-14B8-9844-93D6-6A8D42032A11}" srcId="{CCC7B41F-B4DB-0B41-8343-88C59F6AD8E4}" destId="{6A5883FC-9CF2-8949-BC39-0F3E645E0659}" srcOrd="0" destOrd="0" parTransId="{A3A16CB7-7F35-B74C-8390-305FB875D287}" sibTransId="{39A77E5C-3B23-754E-8E50-5F13E14BCD00}"/>
    <dgm:cxn modelId="{CF2F55E5-6D7D-2C42-9124-37E048DC404B}" srcId="{CCC7B41F-B4DB-0B41-8343-88C59F6AD8E4}" destId="{601812DA-5AEC-3646-9533-F444ABE9EFFB}" srcOrd="2" destOrd="0" parTransId="{E7DDCED0-8ABE-D74C-A5A9-04615720E172}" sibTransId="{A206B776-B075-4743-978A-5FBE77DA84D6}"/>
    <dgm:cxn modelId="{0DFEDFEA-FE69-6743-BB36-04C3FFD5AA13}" type="presOf" srcId="{7E188C07-2E31-894E-9F83-4F8DDAB674D2}" destId="{5E1F8600-5484-A349-AD09-30B36B1D1BAF}" srcOrd="0" destOrd="0" presId="urn:microsoft.com/office/officeart/2005/8/layout/hProcess10"/>
    <dgm:cxn modelId="{0C2E8BED-DAAC-4147-8BF6-5152CC0A94E8}" srcId="{CCC7B41F-B4DB-0B41-8343-88C59F6AD8E4}" destId="{FA836007-7DCC-B746-998C-9AA5CEEDD8C3}" srcOrd="3" destOrd="0" parTransId="{6556600A-E8E5-9B4F-A461-953EB701B531}" sibTransId="{449364E6-DA98-CF4B-858C-4514E8599436}"/>
    <dgm:cxn modelId="{5954ECFB-239F-CA4C-AD42-FCAEEDDD0159}" srcId="{CCC7B41F-B4DB-0B41-8343-88C59F6AD8E4}" destId="{747D4234-8119-5E40-B908-10C549B64E53}" srcOrd="1" destOrd="0" parTransId="{436D05B2-A6FE-4041-A750-07BB5E933378}" sibTransId="{7E188C07-2E31-894E-9F83-4F8DDAB674D2}"/>
    <dgm:cxn modelId="{C929FA87-CD46-2D4D-93FF-0124C1EC98DF}" type="presParOf" srcId="{C3479CB2-F910-034C-B001-BBEF83A03965}" destId="{A305EAC6-3C52-364C-981C-DACE471AEEB7}" srcOrd="0" destOrd="0" presId="urn:microsoft.com/office/officeart/2005/8/layout/hProcess10"/>
    <dgm:cxn modelId="{EF1D2AAD-5A55-AD4B-A509-38B31CEBA10F}" type="presParOf" srcId="{A305EAC6-3C52-364C-981C-DACE471AEEB7}" destId="{53660BD1-79E5-E44A-BE43-35544BA986E9}" srcOrd="0" destOrd="0" presId="urn:microsoft.com/office/officeart/2005/8/layout/hProcess10"/>
    <dgm:cxn modelId="{FDAEEB06-3440-0742-91DC-C197A0E14EEB}" type="presParOf" srcId="{A305EAC6-3C52-364C-981C-DACE471AEEB7}" destId="{FF2D4A50-4C30-0E44-8668-851025104E89}" srcOrd="1" destOrd="0" presId="urn:microsoft.com/office/officeart/2005/8/layout/hProcess10"/>
    <dgm:cxn modelId="{6D197750-88B2-1647-A2D1-D3FD42F0A9B4}" type="presParOf" srcId="{C3479CB2-F910-034C-B001-BBEF83A03965}" destId="{2D3B046B-FEAE-AB47-85D9-904665D66A02}" srcOrd="1" destOrd="0" presId="urn:microsoft.com/office/officeart/2005/8/layout/hProcess10"/>
    <dgm:cxn modelId="{3BA92224-6C31-A14D-A4E7-3AB19B6A6833}" type="presParOf" srcId="{2D3B046B-FEAE-AB47-85D9-904665D66A02}" destId="{BB0A3AED-7513-D74D-A4B4-7AF7882436BB}" srcOrd="0" destOrd="0" presId="urn:microsoft.com/office/officeart/2005/8/layout/hProcess10"/>
    <dgm:cxn modelId="{CC934A3D-A6CE-0542-A498-C6568DEDDD9A}" type="presParOf" srcId="{C3479CB2-F910-034C-B001-BBEF83A03965}" destId="{98CE7D3D-7E76-284C-A1CB-E8503410B97B}" srcOrd="2" destOrd="0" presId="urn:microsoft.com/office/officeart/2005/8/layout/hProcess10"/>
    <dgm:cxn modelId="{59671F73-53A8-214D-A1E0-8E9AD0A7CA7E}" type="presParOf" srcId="{98CE7D3D-7E76-284C-A1CB-E8503410B97B}" destId="{68113CCC-AB13-F84E-85A0-87C25132AC22}" srcOrd="0" destOrd="0" presId="urn:microsoft.com/office/officeart/2005/8/layout/hProcess10"/>
    <dgm:cxn modelId="{E35B86C3-7334-BD40-BFD9-6FE14B00955F}" type="presParOf" srcId="{98CE7D3D-7E76-284C-A1CB-E8503410B97B}" destId="{AF834AA9-3786-194F-86E4-364BA01B9E7D}" srcOrd="1" destOrd="0" presId="urn:microsoft.com/office/officeart/2005/8/layout/hProcess10"/>
    <dgm:cxn modelId="{1FE4ECA6-88DC-2E4F-BCA5-803A82F838A1}" type="presParOf" srcId="{C3479CB2-F910-034C-B001-BBEF83A03965}" destId="{5E1F8600-5484-A349-AD09-30B36B1D1BAF}" srcOrd="3" destOrd="0" presId="urn:microsoft.com/office/officeart/2005/8/layout/hProcess10"/>
    <dgm:cxn modelId="{EB02E483-5BDF-7742-A242-CC82A9DB06C1}" type="presParOf" srcId="{5E1F8600-5484-A349-AD09-30B36B1D1BAF}" destId="{5658AB38-0E17-AA4E-B730-4578AA1982C0}" srcOrd="0" destOrd="0" presId="urn:microsoft.com/office/officeart/2005/8/layout/hProcess10"/>
    <dgm:cxn modelId="{0A9D77DC-BBE8-FD4B-90E3-D19313E9883D}" type="presParOf" srcId="{C3479CB2-F910-034C-B001-BBEF83A03965}" destId="{1EB6E12E-E4E9-284C-A112-C81407D463E7}" srcOrd="4" destOrd="0" presId="urn:microsoft.com/office/officeart/2005/8/layout/hProcess10"/>
    <dgm:cxn modelId="{FC54DAF4-2A42-0346-986C-F0FD56FE4D19}" type="presParOf" srcId="{1EB6E12E-E4E9-284C-A112-C81407D463E7}" destId="{82E84095-8FD0-2941-B2D2-074B2C35E39A}" srcOrd="0" destOrd="0" presId="urn:microsoft.com/office/officeart/2005/8/layout/hProcess10"/>
    <dgm:cxn modelId="{744DD4D7-B273-DA42-B701-74F9E4CE7337}" type="presParOf" srcId="{1EB6E12E-E4E9-284C-A112-C81407D463E7}" destId="{F09B61B6-AD48-D742-A983-84DF790A3DD6}" srcOrd="1" destOrd="0" presId="urn:microsoft.com/office/officeart/2005/8/layout/hProcess10"/>
    <dgm:cxn modelId="{F59E4539-C974-354E-A0C4-F73375A497AE}" type="presParOf" srcId="{C3479CB2-F910-034C-B001-BBEF83A03965}" destId="{4408B7E7-3E78-0946-942A-5597F5246A6E}" srcOrd="5" destOrd="0" presId="urn:microsoft.com/office/officeart/2005/8/layout/hProcess10"/>
    <dgm:cxn modelId="{B7617F49-093E-684F-966B-9A72A6C754E6}" type="presParOf" srcId="{4408B7E7-3E78-0946-942A-5597F5246A6E}" destId="{0D715437-2453-AB44-B2FE-7A6B4611864C}" srcOrd="0" destOrd="0" presId="urn:microsoft.com/office/officeart/2005/8/layout/hProcess10"/>
    <dgm:cxn modelId="{7D5BBB43-DC9C-F64D-A886-F1D09155B4B6}" type="presParOf" srcId="{C3479CB2-F910-034C-B001-BBEF83A03965}" destId="{C5098EBD-589F-8644-8988-C57B163718B9}" srcOrd="6" destOrd="0" presId="urn:microsoft.com/office/officeart/2005/8/layout/hProcess10"/>
    <dgm:cxn modelId="{86D0B9E5-D943-3145-8A32-6D35516372E6}" type="presParOf" srcId="{C5098EBD-589F-8644-8988-C57B163718B9}" destId="{765CD620-E7FF-0D44-A5BD-F502CFBEB19F}" srcOrd="0" destOrd="0" presId="urn:microsoft.com/office/officeart/2005/8/layout/hProcess10"/>
    <dgm:cxn modelId="{B37470E2-A182-4D45-83F7-51D449372D7F}" type="presParOf" srcId="{C5098EBD-589F-8644-8988-C57B163718B9}" destId="{E7CDC499-BD28-564C-9E89-DDC683C2E218}" srcOrd="1" destOrd="0" presId="urn:microsoft.com/office/officeart/2005/8/layout/hProcess10"/>
    <dgm:cxn modelId="{F0EF56BB-A4ED-184F-BF2D-DF0AAA5EEEA1}" type="presParOf" srcId="{C3479CB2-F910-034C-B001-BBEF83A03965}" destId="{96F66827-4F04-4542-9985-93580B5D9443}" srcOrd="7" destOrd="0" presId="urn:microsoft.com/office/officeart/2005/8/layout/hProcess10"/>
    <dgm:cxn modelId="{37061319-096B-4B4D-9A59-616F425AC17E}" type="presParOf" srcId="{96F66827-4F04-4542-9985-93580B5D9443}" destId="{8E569CF7-218F-8944-B68E-4CC9284E0149}" srcOrd="0" destOrd="0" presId="urn:microsoft.com/office/officeart/2005/8/layout/hProcess10"/>
    <dgm:cxn modelId="{4F727B90-983D-4845-92E8-7E3646D84ECF}" type="presParOf" srcId="{C3479CB2-F910-034C-B001-BBEF83A03965}" destId="{87919B91-E83E-BC43-8614-6C53E416B10B}" srcOrd="8" destOrd="0" presId="urn:microsoft.com/office/officeart/2005/8/layout/hProcess10"/>
    <dgm:cxn modelId="{2ED80C75-6347-7A40-80D3-900390491C99}" type="presParOf" srcId="{87919B91-E83E-BC43-8614-6C53E416B10B}" destId="{C4055AF6-3A73-BE4E-A1CB-953702601ED5}" srcOrd="0" destOrd="0" presId="urn:microsoft.com/office/officeart/2005/8/layout/hProcess10"/>
    <dgm:cxn modelId="{497C81B8-86C3-284F-9036-1C5ACDF28F61}" type="presParOf" srcId="{87919B91-E83E-BC43-8614-6C53E416B10B}" destId="{015FA070-9CAF-134F-90B3-2CC5B4B0EA86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60BD1-79E5-E44A-BE43-35544BA986E9}">
      <dsp:nvSpPr>
        <dsp:cNvPr id="0" name=""/>
        <dsp:cNvSpPr/>
      </dsp:nvSpPr>
      <dsp:spPr>
        <a:xfrm>
          <a:off x="6062" y="1216233"/>
          <a:ext cx="1417294" cy="14172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F2D4A50-4C30-0E44-8668-851025104E89}">
      <dsp:nvSpPr>
        <dsp:cNvPr id="0" name=""/>
        <dsp:cNvSpPr/>
      </dsp:nvSpPr>
      <dsp:spPr>
        <a:xfrm>
          <a:off x="236784" y="2396088"/>
          <a:ext cx="1417294" cy="1417294"/>
        </a:xfrm>
        <a:prstGeom prst="roundRect">
          <a:avLst>
            <a:gd name="adj" fmla="val 10000"/>
          </a:avLst>
        </a:prstGeom>
        <a:solidFill>
          <a:srgbClr val="2734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Montserrat" pitchFamily="2" charset="77"/>
            </a:rPr>
            <a:t>Blood collection</a:t>
          </a:r>
        </a:p>
      </dsp:txBody>
      <dsp:txXfrm>
        <a:off x="278295" y="2437599"/>
        <a:ext cx="1334272" cy="1334272"/>
      </dsp:txXfrm>
    </dsp:sp>
    <dsp:sp modelId="{2D3B046B-FEAE-AB47-85D9-904665D66A02}">
      <dsp:nvSpPr>
        <dsp:cNvPr id="0" name=""/>
        <dsp:cNvSpPr/>
      </dsp:nvSpPr>
      <dsp:spPr>
        <a:xfrm>
          <a:off x="1696359" y="1754602"/>
          <a:ext cx="273002" cy="340556"/>
        </a:xfrm>
        <a:prstGeom prst="rightArrow">
          <a:avLst>
            <a:gd name="adj1" fmla="val 60000"/>
            <a:gd name="adj2" fmla="val 50000"/>
          </a:avLst>
        </a:prstGeom>
        <a:solidFill>
          <a:srgbClr val="2734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solidFill>
              <a:schemeClr val="tx1"/>
            </a:solidFill>
          </a:endParaRPr>
        </a:p>
      </dsp:txBody>
      <dsp:txXfrm>
        <a:off x="1696359" y="1822713"/>
        <a:ext cx="191101" cy="204334"/>
      </dsp:txXfrm>
    </dsp:sp>
    <dsp:sp modelId="{68113CCC-AB13-F84E-85A0-87C25132AC22}">
      <dsp:nvSpPr>
        <dsp:cNvPr id="0" name=""/>
        <dsp:cNvSpPr/>
      </dsp:nvSpPr>
      <dsp:spPr>
        <a:xfrm>
          <a:off x="2203363" y="1216233"/>
          <a:ext cx="1417294" cy="14172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0000" r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F834AA9-3786-194F-86E4-364BA01B9E7D}">
      <dsp:nvSpPr>
        <dsp:cNvPr id="0" name=""/>
        <dsp:cNvSpPr/>
      </dsp:nvSpPr>
      <dsp:spPr>
        <a:xfrm>
          <a:off x="2434086" y="2396088"/>
          <a:ext cx="1417294" cy="1417294"/>
        </a:xfrm>
        <a:prstGeom prst="roundRect">
          <a:avLst>
            <a:gd name="adj" fmla="val 10000"/>
          </a:avLst>
        </a:prstGeom>
        <a:solidFill>
          <a:srgbClr val="2734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Montserrat" pitchFamily="2" charset="77"/>
            </a:rPr>
            <a:t>RNA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Montserrat" pitchFamily="2" charset="77"/>
            </a:rPr>
            <a:t>extraction and retro-transcription</a:t>
          </a:r>
        </a:p>
      </dsp:txBody>
      <dsp:txXfrm>
        <a:off x="2475597" y="2437599"/>
        <a:ext cx="1334272" cy="1334272"/>
      </dsp:txXfrm>
    </dsp:sp>
    <dsp:sp modelId="{5E1F8600-5484-A349-AD09-30B36B1D1BAF}">
      <dsp:nvSpPr>
        <dsp:cNvPr id="0" name=""/>
        <dsp:cNvSpPr/>
      </dsp:nvSpPr>
      <dsp:spPr>
        <a:xfrm>
          <a:off x="3893660" y="1754602"/>
          <a:ext cx="273002" cy="340556"/>
        </a:xfrm>
        <a:prstGeom prst="rightArrow">
          <a:avLst>
            <a:gd name="adj1" fmla="val 60000"/>
            <a:gd name="adj2" fmla="val 50000"/>
          </a:avLst>
        </a:prstGeom>
        <a:solidFill>
          <a:srgbClr val="2734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solidFill>
              <a:schemeClr val="tx1"/>
            </a:solidFill>
          </a:endParaRPr>
        </a:p>
      </dsp:txBody>
      <dsp:txXfrm>
        <a:off x="3893660" y="1822713"/>
        <a:ext cx="191101" cy="204334"/>
      </dsp:txXfrm>
    </dsp:sp>
    <dsp:sp modelId="{82E84095-8FD0-2941-B2D2-074B2C35E39A}">
      <dsp:nvSpPr>
        <dsp:cNvPr id="0" name=""/>
        <dsp:cNvSpPr/>
      </dsp:nvSpPr>
      <dsp:spPr>
        <a:xfrm>
          <a:off x="4400664" y="1216233"/>
          <a:ext cx="1417294" cy="14172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9B61B6-AD48-D742-A983-84DF790A3DD6}">
      <dsp:nvSpPr>
        <dsp:cNvPr id="0" name=""/>
        <dsp:cNvSpPr/>
      </dsp:nvSpPr>
      <dsp:spPr>
        <a:xfrm>
          <a:off x="4631387" y="2396088"/>
          <a:ext cx="1417294" cy="1417294"/>
        </a:xfrm>
        <a:prstGeom prst="roundRect">
          <a:avLst>
            <a:gd name="adj" fmla="val 10000"/>
          </a:avLst>
        </a:prstGeom>
        <a:solidFill>
          <a:srgbClr val="2734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Montserrat" pitchFamily="2" charset="77"/>
            </a:rPr>
            <a:t>Amplification by Real-Time PCR</a:t>
          </a:r>
        </a:p>
      </dsp:txBody>
      <dsp:txXfrm>
        <a:off x="4672898" y="2437599"/>
        <a:ext cx="1334272" cy="1334272"/>
      </dsp:txXfrm>
    </dsp:sp>
    <dsp:sp modelId="{4408B7E7-3E78-0946-942A-5597F5246A6E}">
      <dsp:nvSpPr>
        <dsp:cNvPr id="0" name=""/>
        <dsp:cNvSpPr/>
      </dsp:nvSpPr>
      <dsp:spPr>
        <a:xfrm>
          <a:off x="6090961" y="1754602"/>
          <a:ext cx="273002" cy="340556"/>
        </a:xfrm>
        <a:prstGeom prst="rightArrow">
          <a:avLst>
            <a:gd name="adj1" fmla="val 60000"/>
            <a:gd name="adj2" fmla="val 50000"/>
          </a:avLst>
        </a:prstGeom>
        <a:solidFill>
          <a:srgbClr val="2734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solidFill>
              <a:schemeClr val="tx1"/>
            </a:solidFill>
          </a:endParaRPr>
        </a:p>
      </dsp:txBody>
      <dsp:txXfrm>
        <a:off x="6090961" y="1822713"/>
        <a:ext cx="191101" cy="204334"/>
      </dsp:txXfrm>
    </dsp:sp>
    <dsp:sp modelId="{765CD620-E7FF-0D44-A5BD-F502CFBEB19F}">
      <dsp:nvSpPr>
        <dsp:cNvPr id="0" name=""/>
        <dsp:cNvSpPr/>
      </dsp:nvSpPr>
      <dsp:spPr>
        <a:xfrm>
          <a:off x="6597966" y="1216233"/>
          <a:ext cx="1417294" cy="14172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000" b="-1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7CDC499-BD28-564C-9E89-DDC683C2E218}">
      <dsp:nvSpPr>
        <dsp:cNvPr id="0" name=""/>
        <dsp:cNvSpPr/>
      </dsp:nvSpPr>
      <dsp:spPr>
        <a:xfrm>
          <a:off x="6828688" y="2396088"/>
          <a:ext cx="1417294" cy="1417294"/>
        </a:xfrm>
        <a:prstGeom prst="roundRect">
          <a:avLst>
            <a:gd name="adj" fmla="val 10000"/>
          </a:avLst>
        </a:prstGeom>
        <a:solidFill>
          <a:srgbClr val="2734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Montserrat" pitchFamily="2" charset="77"/>
            </a:rPr>
            <a:t>Relative expression analysis (patients vs controls</a:t>
          </a:r>
          <a:r>
            <a:rPr lang="en-GB" sz="1400" kern="1200" dirty="0"/>
            <a:t>)</a:t>
          </a:r>
        </a:p>
      </dsp:txBody>
      <dsp:txXfrm>
        <a:off x="6870199" y="2437599"/>
        <a:ext cx="1334272" cy="1334272"/>
      </dsp:txXfrm>
    </dsp:sp>
    <dsp:sp modelId="{96F66827-4F04-4542-9985-93580B5D9443}">
      <dsp:nvSpPr>
        <dsp:cNvPr id="0" name=""/>
        <dsp:cNvSpPr/>
      </dsp:nvSpPr>
      <dsp:spPr>
        <a:xfrm>
          <a:off x="8288263" y="1754602"/>
          <a:ext cx="273002" cy="340556"/>
        </a:xfrm>
        <a:prstGeom prst="rightArrow">
          <a:avLst>
            <a:gd name="adj1" fmla="val 60000"/>
            <a:gd name="adj2" fmla="val 50000"/>
          </a:avLst>
        </a:prstGeom>
        <a:solidFill>
          <a:srgbClr val="2734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kern="1200">
            <a:solidFill>
              <a:schemeClr val="tx1"/>
            </a:solidFill>
          </a:endParaRPr>
        </a:p>
      </dsp:txBody>
      <dsp:txXfrm>
        <a:off x="8288263" y="1822713"/>
        <a:ext cx="191101" cy="204334"/>
      </dsp:txXfrm>
    </dsp:sp>
    <dsp:sp modelId="{C4055AF6-3A73-BE4E-A1CB-953702601ED5}">
      <dsp:nvSpPr>
        <dsp:cNvPr id="0" name=""/>
        <dsp:cNvSpPr/>
      </dsp:nvSpPr>
      <dsp:spPr>
        <a:xfrm>
          <a:off x="8795267" y="1216233"/>
          <a:ext cx="1417294" cy="14172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27000" b="-27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15FA070-9CAF-134F-90B3-2CC5B4B0EA86}">
      <dsp:nvSpPr>
        <dsp:cNvPr id="0" name=""/>
        <dsp:cNvSpPr/>
      </dsp:nvSpPr>
      <dsp:spPr>
        <a:xfrm>
          <a:off x="9025989" y="2396088"/>
          <a:ext cx="1417294" cy="1417294"/>
        </a:xfrm>
        <a:prstGeom prst="roundRect">
          <a:avLst>
            <a:gd name="adj" fmla="val 10000"/>
          </a:avLst>
        </a:prstGeom>
        <a:solidFill>
          <a:srgbClr val="27348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>
              <a:latin typeface="Montserrat" pitchFamily="2" charset="77"/>
            </a:rPr>
            <a:t>IFN score calculation</a:t>
          </a:r>
        </a:p>
      </dsp:txBody>
      <dsp:txXfrm>
        <a:off x="9067500" y="2437599"/>
        <a:ext cx="1334272" cy="13342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4BDF44-9D92-41AA-A084-C52FC62BFFDE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65348-720C-496E-AFBA-99C696CC6C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4854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Could be</a:t>
            </a:r>
            <a:r>
              <a:rPr lang="it-IT" baseline="0" dirty="0"/>
              <a:t> the interferon production the responsible for the partial overlap between sle anfd ags?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6E6A50-93F0-456A-96BB-2192EA7883CC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29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Could be</a:t>
            </a:r>
            <a:r>
              <a:rPr lang="it-IT" baseline="0" dirty="0"/>
              <a:t> the interferon production the responsible for the partial overlap between sle anfd ags?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6E6A50-93F0-456A-96BB-2192EA7883CC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405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56EE-FE83-7B45-BED0-DBEE85721A2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862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23E7D2-0E90-4D58-BFD5-AE971E50BA0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477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A558C-AC3D-4AF2-A58A-48AC900730A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611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A558C-AC3D-4AF2-A58A-48AC900730A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427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756EE-FE83-7B45-BED0-DBEE85721A2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27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82129-CD1A-CEF6-014E-A12493BD8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21A6C9-919A-14C7-DBD6-C37D92ACCF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E324A-56F2-61C1-C09B-AE31D919A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87E58-AD77-EF27-5EFF-E673F3030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90D7A-0394-3290-0A53-22B092EA5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546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A301-1990-E52A-FDF0-C9C33CD3B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38DE9-1902-1410-E529-51DE6D848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E92D4-6227-9C44-4EC7-EC79FCB1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D2A64-3626-7DFE-39CE-970E1F6D1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38D66-DFE3-B18E-C074-0738586C5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03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2D6896-1932-EC3A-5B18-1C836CA48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E9575-D470-CDD3-C1CA-07C9FD264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3BA7A-3752-B540-D350-F3E9FDC1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6A1EC-1A96-E732-0593-3D34CE74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91180-7A89-21CF-B2BC-18E94647E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4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73F3-60D3-B277-7904-A033CE75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339C4-9F2E-F905-B4B4-694B51615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3F875-86F7-9EA6-164E-7060F3F59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12969-C157-687D-484B-A1CA41F28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1A83D-B0B6-386F-74D4-D32EE6036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88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460E6-92F8-3FD3-30EB-6E166E70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A7303-4B0D-5C16-1E1F-3A03859D8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13839-7968-C758-85AA-5A91ED71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365A2-99C3-5B28-E045-5B8D71B9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2A073-F9B9-BA79-E9F7-AF91AD7C9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700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1D86-3EB9-2C04-D695-D2448669D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D5D54-EF7C-5C1C-9784-6E8C0EF9F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895FF-BC27-7C39-D98F-A32CCBD37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CA6251-033A-5099-5604-C78D75E62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77966-204F-E68B-7EB4-DCEEA758D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A31882-64A7-5526-4769-9535E7830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573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DE18-1B3D-3C5B-07F1-D7424C9A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28D40-1AE8-11EB-49AD-9D27075B1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A4D52-3AE0-1CA1-68AE-68A8850E5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4C846-438A-E3B2-BEE3-DAA497A58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B7315-C881-D5A9-0881-5CE66AB9E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66B49E-C4A3-13BC-AE93-70E2696A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9CC24C-AD71-FE2B-B558-AFDC45CC2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E91B4-9DF8-CDCC-7758-9F67F6A0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04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C464B-06BD-88CA-21F7-4D68E4734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2482E-7BFB-2901-8B3C-ABAB7C35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263788-C98D-6849-FBD1-0F106C31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1DAF7-DEF1-CAA0-95C1-592D1C19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818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37F0C0-B19B-6175-DD18-BF97307A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432B2-1B9B-B20B-2F9D-CD1E5ADAB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7865F-75FA-5140-DE2A-B2BCC8482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1304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87FBE-D9E2-0FE6-3429-6383DF28A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CE8D3-C20E-047E-3545-3102703B4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11CA88-1237-FBBE-1BCC-044B1C81DF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EE93B9-515C-9E01-D73B-19E425A05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02551-ADA4-9167-FE9F-B9487520A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47C03-3DDF-2FBD-3A4A-BB8195BED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527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3FBA7-0839-11D3-C86A-CF2BA84C5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ACE3B2-3D6C-CC5D-ED5E-54D5A16AC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7F2A87-5DC5-D2C6-5D1F-6D80F5109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963EE-01E0-B599-CB0D-DBC38127C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8EAA9-B60B-EBFF-8B42-46028AE24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0D9A9-98BE-A5C1-6585-B3232064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91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F5ABC4-FB0D-55BA-A5F1-19DAEAD1C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18652-5A6B-BFAD-C7B5-122C6DCE3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5BEF9-CBC3-B507-C923-4F24A6195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1785D-8DA3-4E99-8457-735340C18A32}" type="datetimeFigureOut">
              <a:rPr lang="it-IT" smtClean="0"/>
              <a:t>22/05/2024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ACB83-3EA6-F741-D8DF-A68477552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D9D4B-6408-1B25-D9CC-CD08C63DF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CEE8B-7F64-4283-B135-AE5590E25D0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31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579226-1B2C-57E2-D29E-2B17F455B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50" y="175014"/>
            <a:ext cx="6451257" cy="1877523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E751B-FB0D-3419-702C-55C79455E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50" y="2973902"/>
            <a:ext cx="6684410" cy="3697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5F2AA6-F7C3-9FC6-0401-9E9F4F895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25" y="2197100"/>
            <a:ext cx="7320427" cy="6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0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ttangolo 89">
            <a:extLst>
              <a:ext uri="{FF2B5EF4-FFF2-40B4-BE49-F238E27FC236}">
                <a16:creationId xmlns:a16="http://schemas.microsoft.com/office/drawing/2014/main" id="{A85247A8-785F-4DB3-8037-2C1EBB0DF653}"/>
              </a:ext>
            </a:extLst>
          </p:cNvPr>
          <p:cNvSpPr/>
          <p:nvPr/>
        </p:nvSpPr>
        <p:spPr>
          <a:xfrm>
            <a:off x="1647579" y="23039"/>
            <a:ext cx="1298418" cy="1414889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9" name="Rettangolo con angoli arrotondati 98">
            <a:extLst>
              <a:ext uri="{FF2B5EF4-FFF2-40B4-BE49-F238E27FC236}">
                <a16:creationId xmlns:a16="http://schemas.microsoft.com/office/drawing/2014/main" id="{B6E21F12-0088-4B7C-A6B2-16C92BE31374}"/>
              </a:ext>
            </a:extLst>
          </p:cNvPr>
          <p:cNvSpPr/>
          <p:nvPr/>
        </p:nvSpPr>
        <p:spPr>
          <a:xfrm>
            <a:off x="6505576" y="1915697"/>
            <a:ext cx="3981450" cy="17419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0" name="Rettangolo con angoli arrotondati 99">
            <a:extLst>
              <a:ext uri="{FF2B5EF4-FFF2-40B4-BE49-F238E27FC236}">
                <a16:creationId xmlns:a16="http://schemas.microsoft.com/office/drawing/2014/main" id="{7FABBB80-CBC9-4F49-90E6-7F8159EC7BC8}"/>
              </a:ext>
            </a:extLst>
          </p:cNvPr>
          <p:cNvSpPr/>
          <p:nvPr/>
        </p:nvSpPr>
        <p:spPr>
          <a:xfrm>
            <a:off x="1704976" y="1915697"/>
            <a:ext cx="3981450" cy="17419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06554C4-3AA5-4041-B92E-C9EA7E506595}"/>
              </a:ext>
            </a:extLst>
          </p:cNvPr>
          <p:cNvSpPr txBox="1"/>
          <p:nvPr/>
        </p:nvSpPr>
        <p:spPr>
          <a:xfrm>
            <a:off x="5792072" y="21717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IFN I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4FC6E84C-47BD-4455-A787-9909B51DC639}"/>
              </a:ext>
            </a:extLst>
          </p:cNvPr>
          <p:cNvSpPr/>
          <p:nvPr/>
        </p:nvSpPr>
        <p:spPr>
          <a:xfrm>
            <a:off x="5757864" y="2586038"/>
            <a:ext cx="66675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831613F0-F53A-40ED-BC91-34229EB6B2C0}"/>
              </a:ext>
            </a:extLst>
          </p:cNvPr>
          <p:cNvSpPr/>
          <p:nvPr/>
        </p:nvSpPr>
        <p:spPr>
          <a:xfrm>
            <a:off x="5895976" y="2541033"/>
            <a:ext cx="66675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17EFB179-C16A-47A2-985E-C5D3C64622C7}"/>
              </a:ext>
            </a:extLst>
          </p:cNvPr>
          <p:cNvSpPr/>
          <p:nvPr/>
        </p:nvSpPr>
        <p:spPr>
          <a:xfrm>
            <a:off x="5891213" y="2705101"/>
            <a:ext cx="66675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2B65DF9-5380-4324-B6A9-2C03BE0D964E}"/>
              </a:ext>
            </a:extLst>
          </p:cNvPr>
          <p:cNvSpPr/>
          <p:nvPr/>
        </p:nvSpPr>
        <p:spPr>
          <a:xfrm>
            <a:off x="5993608" y="2638426"/>
            <a:ext cx="66675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B828BA1A-AD9E-4D73-B670-C41F6AC50404}"/>
              </a:ext>
            </a:extLst>
          </p:cNvPr>
          <p:cNvSpPr/>
          <p:nvPr/>
        </p:nvSpPr>
        <p:spPr>
          <a:xfrm>
            <a:off x="6345165" y="2631045"/>
            <a:ext cx="66675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CB005D8-FDAA-4143-BE52-7C9ACCBBBC26}"/>
              </a:ext>
            </a:extLst>
          </p:cNvPr>
          <p:cNvSpPr/>
          <p:nvPr/>
        </p:nvSpPr>
        <p:spPr>
          <a:xfrm>
            <a:off x="6098383" y="2771776"/>
            <a:ext cx="66675" cy="66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ilindro 10">
            <a:extLst>
              <a:ext uri="{FF2B5EF4-FFF2-40B4-BE49-F238E27FC236}">
                <a16:creationId xmlns:a16="http://schemas.microsoft.com/office/drawing/2014/main" id="{03D20207-A807-485E-9457-9A6B9590729C}"/>
              </a:ext>
            </a:extLst>
          </p:cNvPr>
          <p:cNvSpPr/>
          <p:nvPr/>
        </p:nvSpPr>
        <p:spPr>
          <a:xfrm rot="16200000">
            <a:off x="6441284" y="2552700"/>
            <a:ext cx="209550" cy="238125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ubo 11">
            <a:extLst>
              <a:ext uri="{FF2B5EF4-FFF2-40B4-BE49-F238E27FC236}">
                <a16:creationId xmlns:a16="http://schemas.microsoft.com/office/drawing/2014/main" id="{AC47FB44-C2B8-4EFA-8E32-494AE69C39DD}"/>
              </a:ext>
            </a:extLst>
          </p:cNvPr>
          <p:cNvSpPr/>
          <p:nvPr/>
        </p:nvSpPr>
        <p:spPr>
          <a:xfrm>
            <a:off x="6707112" y="2557462"/>
            <a:ext cx="282499" cy="95251"/>
          </a:xfrm>
          <a:prstGeom prst="cub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ubo 12">
            <a:extLst>
              <a:ext uri="{FF2B5EF4-FFF2-40B4-BE49-F238E27FC236}">
                <a16:creationId xmlns:a16="http://schemas.microsoft.com/office/drawing/2014/main" id="{F685D954-B252-42ED-8B4B-98134DD49AA7}"/>
              </a:ext>
            </a:extLst>
          </p:cNvPr>
          <p:cNvSpPr/>
          <p:nvPr/>
        </p:nvSpPr>
        <p:spPr>
          <a:xfrm>
            <a:off x="6707111" y="2671761"/>
            <a:ext cx="282499" cy="95251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75D9D39-406F-4926-8730-FEC6F60823DF}"/>
              </a:ext>
            </a:extLst>
          </p:cNvPr>
          <p:cNvSpPr txBox="1"/>
          <p:nvPr/>
        </p:nvSpPr>
        <p:spPr>
          <a:xfrm>
            <a:off x="7161930" y="2278261"/>
            <a:ext cx="609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STAT1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2F532BD-C40B-48AA-8330-C18298260D63}"/>
              </a:ext>
            </a:extLst>
          </p:cNvPr>
          <p:cNvSpPr txBox="1"/>
          <p:nvPr/>
        </p:nvSpPr>
        <p:spPr>
          <a:xfrm>
            <a:off x="7170588" y="2729806"/>
            <a:ext cx="609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STAT2</a:t>
            </a: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082B6881-EC3E-495F-82FB-42D32EA28132}"/>
              </a:ext>
            </a:extLst>
          </p:cNvPr>
          <p:cNvSpPr/>
          <p:nvPr/>
        </p:nvSpPr>
        <p:spPr>
          <a:xfrm>
            <a:off x="7078395" y="2600088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ubo 16">
            <a:extLst>
              <a:ext uri="{FF2B5EF4-FFF2-40B4-BE49-F238E27FC236}">
                <a16:creationId xmlns:a16="http://schemas.microsoft.com/office/drawing/2014/main" id="{B2C5FD84-2B9B-42D2-80DF-9DBD6DDE57C6}"/>
              </a:ext>
            </a:extLst>
          </p:cNvPr>
          <p:cNvSpPr/>
          <p:nvPr/>
        </p:nvSpPr>
        <p:spPr>
          <a:xfrm>
            <a:off x="7316712" y="2557462"/>
            <a:ext cx="282499" cy="95251"/>
          </a:xfrm>
          <a:prstGeom prst="cub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ubo 17">
            <a:extLst>
              <a:ext uri="{FF2B5EF4-FFF2-40B4-BE49-F238E27FC236}">
                <a16:creationId xmlns:a16="http://schemas.microsoft.com/office/drawing/2014/main" id="{35B7C384-FBB8-49AF-BAAB-2A519B892ED0}"/>
              </a:ext>
            </a:extLst>
          </p:cNvPr>
          <p:cNvSpPr/>
          <p:nvPr/>
        </p:nvSpPr>
        <p:spPr>
          <a:xfrm>
            <a:off x="7316711" y="2671761"/>
            <a:ext cx="282499" cy="95251"/>
          </a:xfrm>
          <a:prstGeom prst="cub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7E70D077-710D-471C-8802-F0EFF340418C}"/>
              </a:ext>
            </a:extLst>
          </p:cNvPr>
          <p:cNvSpPr/>
          <p:nvPr/>
        </p:nvSpPr>
        <p:spPr>
          <a:xfrm>
            <a:off x="7687995" y="2600088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F2035FB-B202-44F7-B727-C2CE58D75175}"/>
              </a:ext>
            </a:extLst>
          </p:cNvPr>
          <p:cNvSpPr txBox="1"/>
          <p:nvPr/>
        </p:nvSpPr>
        <p:spPr>
          <a:xfrm>
            <a:off x="6609480" y="2278261"/>
            <a:ext cx="527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JAK1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F9A02E5-D48C-4419-AF03-5532773BD2E6}"/>
              </a:ext>
            </a:extLst>
          </p:cNvPr>
          <p:cNvSpPr txBox="1"/>
          <p:nvPr/>
        </p:nvSpPr>
        <p:spPr>
          <a:xfrm>
            <a:off x="6589562" y="2729806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TYK2</a:t>
            </a:r>
          </a:p>
        </p:txBody>
      </p:sp>
      <p:sp>
        <p:nvSpPr>
          <p:cNvPr id="22" name="Cubo 21">
            <a:extLst>
              <a:ext uri="{FF2B5EF4-FFF2-40B4-BE49-F238E27FC236}">
                <a16:creationId xmlns:a16="http://schemas.microsoft.com/office/drawing/2014/main" id="{156B656A-2DA3-4952-98CF-60DC9F0B304E}"/>
              </a:ext>
            </a:extLst>
          </p:cNvPr>
          <p:cNvSpPr/>
          <p:nvPr/>
        </p:nvSpPr>
        <p:spPr>
          <a:xfrm>
            <a:off x="7903425" y="2566986"/>
            <a:ext cx="188760" cy="20955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D4DADE9-6616-41D6-9E80-A6F25A401F79}"/>
              </a:ext>
            </a:extLst>
          </p:cNvPr>
          <p:cNvSpPr txBox="1"/>
          <p:nvPr/>
        </p:nvSpPr>
        <p:spPr>
          <a:xfrm>
            <a:off x="7738638" y="2269300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IRF9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58E6213B-789C-4574-9A72-549072BB6DB3}"/>
              </a:ext>
            </a:extLst>
          </p:cNvPr>
          <p:cNvSpPr/>
          <p:nvPr/>
        </p:nvSpPr>
        <p:spPr>
          <a:xfrm>
            <a:off x="8888273" y="2269300"/>
            <a:ext cx="943387" cy="8549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4BC41872-D832-423E-98F4-2CE5A4E4209A}"/>
              </a:ext>
            </a:extLst>
          </p:cNvPr>
          <p:cNvSpPr/>
          <p:nvPr/>
        </p:nvSpPr>
        <p:spPr>
          <a:xfrm>
            <a:off x="8184830" y="2609049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ubo 25">
            <a:extLst>
              <a:ext uri="{FF2B5EF4-FFF2-40B4-BE49-F238E27FC236}">
                <a16:creationId xmlns:a16="http://schemas.microsoft.com/office/drawing/2014/main" id="{1A980DFD-3ABE-4CAF-B732-29CD5F60E4F9}"/>
              </a:ext>
            </a:extLst>
          </p:cNvPr>
          <p:cNvSpPr/>
          <p:nvPr/>
        </p:nvSpPr>
        <p:spPr>
          <a:xfrm>
            <a:off x="8400260" y="2575947"/>
            <a:ext cx="188760" cy="20955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BBE6E685-9CCE-457E-82E2-2DF09E7D07CB}"/>
              </a:ext>
            </a:extLst>
          </p:cNvPr>
          <p:cNvSpPr txBox="1"/>
          <p:nvPr/>
        </p:nvSpPr>
        <p:spPr>
          <a:xfrm>
            <a:off x="8235473" y="2278261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IRF9</a:t>
            </a:r>
          </a:p>
        </p:txBody>
      </p:sp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6C8C4745-27D8-4142-B102-DB72A1144F42}"/>
              </a:ext>
            </a:extLst>
          </p:cNvPr>
          <p:cNvSpPr/>
          <p:nvPr/>
        </p:nvSpPr>
        <p:spPr>
          <a:xfrm>
            <a:off x="8673099" y="2600087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8CEAA5E-E29A-4370-BB48-A2CBC16CF507}"/>
              </a:ext>
            </a:extLst>
          </p:cNvPr>
          <p:cNvSpPr txBox="1"/>
          <p:nvPr/>
        </p:nvSpPr>
        <p:spPr>
          <a:xfrm>
            <a:off x="8680617" y="2269299"/>
            <a:ext cx="5982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ISGF3</a:t>
            </a:r>
          </a:p>
        </p:txBody>
      </p:sp>
      <p:sp>
        <p:nvSpPr>
          <p:cNvPr id="30" name="Cubo 29">
            <a:extLst>
              <a:ext uri="{FF2B5EF4-FFF2-40B4-BE49-F238E27FC236}">
                <a16:creationId xmlns:a16="http://schemas.microsoft.com/office/drawing/2014/main" id="{B7E4280D-C77A-4D58-A274-EB9081EDBD35}"/>
              </a:ext>
            </a:extLst>
          </p:cNvPr>
          <p:cNvSpPr/>
          <p:nvPr/>
        </p:nvSpPr>
        <p:spPr>
          <a:xfrm>
            <a:off x="8916796" y="2566985"/>
            <a:ext cx="188760" cy="209550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a destra 30">
            <a:extLst>
              <a:ext uri="{FF2B5EF4-FFF2-40B4-BE49-F238E27FC236}">
                <a16:creationId xmlns:a16="http://schemas.microsoft.com/office/drawing/2014/main" id="{45F9B143-2CE7-49BB-848B-B9D383F2668F}"/>
              </a:ext>
            </a:extLst>
          </p:cNvPr>
          <p:cNvSpPr/>
          <p:nvPr/>
        </p:nvSpPr>
        <p:spPr>
          <a:xfrm>
            <a:off x="9512608" y="2601261"/>
            <a:ext cx="135562" cy="136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1493A638-137D-48A0-94C4-A2E28F6748A6}"/>
              </a:ext>
            </a:extLst>
          </p:cNvPr>
          <p:cNvSpPr txBox="1"/>
          <p:nvPr/>
        </p:nvSpPr>
        <p:spPr>
          <a:xfrm>
            <a:off x="9583914" y="2496768"/>
            <a:ext cx="495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ISGs</a:t>
            </a:r>
            <a:endParaRPr lang="it-IT" sz="1400" dirty="0"/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DD4D513-8F79-4E10-AA2B-112498E8666C}"/>
              </a:ext>
            </a:extLst>
          </p:cNvPr>
          <p:cNvSpPr txBox="1"/>
          <p:nvPr/>
        </p:nvSpPr>
        <p:spPr>
          <a:xfrm>
            <a:off x="6842607" y="3109199"/>
            <a:ext cx="657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USP18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D3A773C3-632C-4F8D-B53A-7B8C14A890EF}"/>
              </a:ext>
            </a:extLst>
          </p:cNvPr>
          <p:cNvCxnSpPr/>
          <p:nvPr/>
        </p:nvCxnSpPr>
        <p:spPr>
          <a:xfrm flipV="1">
            <a:off x="7145939" y="2804637"/>
            <a:ext cx="0" cy="352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485372F0-7638-4921-B87B-6CD18D8CB87A}"/>
              </a:ext>
            </a:extLst>
          </p:cNvPr>
          <p:cNvSpPr/>
          <p:nvPr/>
        </p:nvSpPr>
        <p:spPr>
          <a:xfrm>
            <a:off x="4415755" y="2269300"/>
            <a:ext cx="729194" cy="8549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FBA10B3C-8241-4A39-BC40-8135F8F8F342}"/>
              </a:ext>
            </a:extLst>
          </p:cNvPr>
          <p:cNvSpPr txBox="1"/>
          <p:nvPr/>
        </p:nvSpPr>
        <p:spPr>
          <a:xfrm>
            <a:off x="2599404" y="2565497"/>
            <a:ext cx="627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STING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7F038D61-D0BD-43CD-8C04-966E38B6627D}"/>
              </a:ext>
            </a:extLst>
          </p:cNvPr>
          <p:cNvSpPr txBox="1"/>
          <p:nvPr/>
        </p:nvSpPr>
        <p:spPr>
          <a:xfrm>
            <a:off x="1730936" y="2542861"/>
            <a:ext cx="559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/>
              <a:t>cGAS</a:t>
            </a:r>
            <a:endParaRPr lang="it-IT" sz="1400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2188DC34-118C-4176-9EDE-AA78757944C7}"/>
              </a:ext>
            </a:extLst>
          </p:cNvPr>
          <p:cNvSpPr txBox="1"/>
          <p:nvPr/>
        </p:nvSpPr>
        <p:spPr>
          <a:xfrm>
            <a:off x="3289832" y="2574370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TBK1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DA6DD0F5-15FF-45E6-A482-F8B6BBA148C5}"/>
              </a:ext>
            </a:extLst>
          </p:cNvPr>
          <p:cNvSpPr txBox="1"/>
          <p:nvPr/>
        </p:nvSpPr>
        <p:spPr>
          <a:xfrm>
            <a:off x="3919421" y="2574370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IRF3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49930794-4B93-49C0-83B9-60B537A81335}"/>
              </a:ext>
            </a:extLst>
          </p:cNvPr>
          <p:cNvSpPr txBox="1"/>
          <p:nvPr/>
        </p:nvSpPr>
        <p:spPr>
          <a:xfrm>
            <a:off x="5129766" y="2589394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IFN I</a:t>
            </a:r>
          </a:p>
        </p:txBody>
      </p:sp>
      <p:sp>
        <p:nvSpPr>
          <p:cNvPr id="47" name="Freccia a destra 46">
            <a:extLst>
              <a:ext uri="{FF2B5EF4-FFF2-40B4-BE49-F238E27FC236}">
                <a16:creationId xmlns:a16="http://schemas.microsoft.com/office/drawing/2014/main" id="{B1556EBE-3291-4EC4-8691-F81CE8F9EF68}"/>
              </a:ext>
            </a:extLst>
          </p:cNvPr>
          <p:cNvSpPr/>
          <p:nvPr/>
        </p:nvSpPr>
        <p:spPr>
          <a:xfrm>
            <a:off x="5021883" y="2656911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a destra 47">
            <a:extLst>
              <a:ext uri="{FF2B5EF4-FFF2-40B4-BE49-F238E27FC236}">
                <a16:creationId xmlns:a16="http://schemas.microsoft.com/office/drawing/2014/main" id="{D8A6AF8C-A4BB-41E9-BE87-B67DBBEC3A6B}"/>
              </a:ext>
            </a:extLst>
          </p:cNvPr>
          <p:cNvSpPr/>
          <p:nvPr/>
        </p:nvSpPr>
        <p:spPr>
          <a:xfrm>
            <a:off x="5573701" y="2664380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a destra 48">
            <a:extLst>
              <a:ext uri="{FF2B5EF4-FFF2-40B4-BE49-F238E27FC236}">
                <a16:creationId xmlns:a16="http://schemas.microsoft.com/office/drawing/2014/main" id="{2ABD88C0-6174-4FFE-BB5A-47A6C9158657}"/>
              </a:ext>
            </a:extLst>
          </p:cNvPr>
          <p:cNvSpPr/>
          <p:nvPr/>
        </p:nvSpPr>
        <p:spPr>
          <a:xfrm>
            <a:off x="4346829" y="2656911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A112608C-90F5-4489-84FA-D3546654D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00" y="2330144"/>
            <a:ext cx="496334" cy="814983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D567F117-07EB-47DB-A964-F69C0E326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95" y="2299812"/>
            <a:ext cx="496334" cy="814983"/>
          </a:xfrm>
          <a:prstGeom prst="rect">
            <a:avLst/>
          </a:prstGeom>
        </p:spPr>
      </p:pic>
      <p:sp>
        <p:nvSpPr>
          <p:cNvPr id="55" name="Freccia a destra 54">
            <a:extLst>
              <a:ext uri="{FF2B5EF4-FFF2-40B4-BE49-F238E27FC236}">
                <a16:creationId xmlns:a16="http://schemas.microsoft.com/office/drawing/2014/main" id="{B660F2DC-A1CF-430A-8410-5DD302775AA8}"/>
              </a:ext>
            </a:extLst>
          </p:cNvPr>
          <p:cNvSpPr/>
          <p:nvPr/>
        </p:nvSpPr>
        <p:spPr>
          <a:xfrm>
            <a:off x="3803931" y="2647949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Freccia a destra 55">
            <a:extLst>
              <a:ext uri="{FF2B5EF4-FFF2-40B4-BE49-F238E27FC236}">
                <a16:creationId xmlns:a16="http://schemas.microsoft.com/office/drawing/2014/main" id="{F1515C71-4EC8-45D3-8677-1EBCA84A47B9}"/>
              </a:ext>
            </a:extLst>
          </p:cNvPr>
          <p:cNvSpPr/>
          <p:nvPr/>
        </p:nvSpPr>
        <p:spPr>
          <a:xfrm>
            <a:off x="3157817" y="2647949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Freccia a destra 56">
            <a:extLst>
              <a:ext uri="{FF2B5EF4-FFF2-40B4-BE49-F238E27FC236}">
                <a16:creationId xmlns:a16="http://schemas.microsoft.com/office/drawing/2014/main" id="{B2610F66-2C82-412D-B2F7-DC243787383A}"/>
              </a:ext>
            </a:extLst>
          </p:cNvPr>
          <p:cNvSpPr/>
          <p:nvPr/>
        </p:nvSpPr>
        <p:spPr>
          <a:xfrm>
            <a:off x="2235079" y="2638425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77BC1083-7EA6-4D00-9D70-773CDDB5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79" y="2451100"/>
            <a:ext cx="595716" cy="555147"/>
          </a:xfrm>
          <a:prstGeom prst="rect">
            <a:avLst/>
          </a:prstGeom>
        </p:spPr>
      </p:pic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9C771C2-9631-4DF8-BE1C-67CCD46E6368}"/>
              </a:ext>
            </a:extLst>
          </p:cNvPr>
          <p:cNvSpPr txBox="1"/>
          <p:nvPr/>
        </p:nvSpPr>
        <p:spPr>
          <a:xfrm>
            <a:off x="2104376" y="2848865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cGAMP</a:t>
            </a:r>
            <a:endParaRPr lang="it-IT" sz="1200" dirty="0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142F60BE-080C-4746-BA8C-6F60B24A244E}"/>
              </a:ext>
            </a:extLst>
          </p:cNvPr>
          <p:cNvSpPr txBox="1"/>
          <p:nvPr/>
        </p:nvSpPr>
        <p:spPr>
          <a:xfrm>
            <a:off x="2583709" y="2204948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TRIF</a:t>
            </a:r>
          </a:p>
        </p:txBody>
      </p:sp>
      <p:sp>
        <p:nvSpPr>
          <p:cNvPr id="62" name="Freccia a destra 61">
            <a:extLst>
              <a:ext uri="{FF2B5EF4-FFF2-40B4-BE49-F238E27FC236}">
                <a16:creationId xmlns:a16="http://schemas.microsoft.com/office/drawing/2014/main" id="{855462E7-B260-42DB-B4E5-86888ABD36AC}"/>
              </a:ext>
            </a:extLst>
          </p:cNvPr>
          <p:cNvSpPr/>
          <p:nvPr/>
        </p:nvSpPr>
        <p:spPr>
          <a:xfrm rot="3431389">
            <a:off x="2842039" y="2486260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Ovale 63">
            <a:extLst>
              <a:ext uri="{FF2B5EF4-FFF2-40B4-BE49-F238E27FC236}">
                <a16:creationId xmlns:a16="http://schemas.microsoft.com/office/drawing/2014/main" id="{5A25DDDB-C909-4A02-AA9E-A8F532A691FE}"/>
              </a:ext>
            </a:extLst>
          </p:cNvPr>
          <p:cNvSpPr/>
          <p:nvPr/>
        </p:nvSpPr>
        <p:spPr>
          <a:xfrm>
            <a:off x="1997372" y="2068229"/>
            <a:ext cx="403485" cy="33421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C5CEF2A2-76CF-48E9-B5F3-AE5E5E527B4A}"/>
              </a:ext>
            </a:extLst>
          </p:cNvPr>
          <p:cNvSpPr txBox="1"/>
          <p:nvPr/>
        </p:nvSpPr>
        <p:spPr>
          <a:xfrm>
            <a:off x="2009576" y="2201184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TLR3</a:t>
            </a:r>
          </a:p>
        </p:txBody>
      </p:sp>
      <p:sp>
        <p:nvSpPr>
          <p:cNvPr id="67" name="Freccia a destra 66">
            <a:extLst>
              <a:ext uri="{FF2B5EF4-FFF2-40B4-BE49-F238E27FC236}">
                <a16:creationId xmlns:a16="http://schemas.microsoft.com/office/drawing/2014/main" id="{A551F679-BF14-4D36-8669-FF5E55D32355}"/>
              </a:ext>
            </a:extLst>
          </p:cNvPr>
          <p:cNvSpPr/>
          <p:nvPr/>
        </p:nvSpPr>
        <p:spPr>
          <a:xfrm rot="656682">
            <a:off x="2517620" y="2214483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Cilindro 68">
            <a:extLst>
              <a:ext uri="{FF2B5EF4-FFF2-40B4-BE49-F238E27FC236}">
                <a16:creationId xmlns:a16="http://schemas.microsoft.com/office/drawing/2014/main" id="{7500941C-3A2F-40D2-A63E-FC9AAC51E3DA}"/>
              </a:ext>
            </a:extLst>
          </p:cNvPr>
          <p:cNvSpPr/>
          <p:nvPr/>
        </p:nvSpPr>
        <p:spPr>
          <a:xfrm rot="6006445">
            <a:off x="2345999" y="2153909"/>
            <a:ext cx="76200" cy="1628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Ovale 69">
            <a:extLst>
              <a:ext uri="{FF2B5EF4-FFF2-40B4-BE49-F238E27FC236}">
                <a16:creationId xmlns:a16="http://schemas.microsoft.com/office/drawing/2014/main" id="{B59E4228-5F5D-436E-A96A-09C1736316D3}"/>
              </a:ext>
            </a:extLst>
          </p:cNvPr>
          <p:cNvSpPr/>
          <p:nvPr/>
        </p:nvSpPr>
        <p:spPr>
          <a:xfrm>
            <a:off x="3729603" y="2105670"/>
            <a:ext cx="403485" cy="33421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Cilindro 70">
            <a:extLst>
              <a:ext uri="{FF2B5EF4-FFF2-40B4-BE49-F238E27FC236}">
                <a16:creationId xmlns:a16="http://schemas.microsoft.com/office/drawing/2014/main" id="{5FCBEA88-F6C4-40DE-B25B-3EEDE6ED5CCA}"/>
              </a:ext>
            </a:extLst>
          </p:cNvPr>
          <p:cNvSpPr/>
          <p:nvPr/>
        </p:nvSpPr>
        <p:spPr>
          <a:xfrm rot="6431047">
            <a:off x="3723095" y="2077987"/>
            <a:ext cx="76200" cy="1628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Cilindro 71">
            <a:extLst>
              <a:ext uri="{FF2B5EF4-FFF2-40B4-BE49-F238E27FC236}">
                <a16:creationId xmlns:a16="http://schemas.microsoft.com/office/drawing/2014/main" id="{7C6F4471-FE1E-4F22-9986-0EF60427F5CC}"/>
              </a:ext>
            </a:extLst>
          </p:cNvPr>
          <p:cNvSpPr/>
          <p:nvPr/>
        </p:nvSpPr>
        <p:spPr>
          <a:xfrm rot="5647718">
            <a:off x="3685574" y="2197772"/>
            <a:ext cx="76200" cy="1628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7017B398-2DA8-4079-8384-30C423229A40}"/>
              </a:ext>
            </a:extLst>
          </p:cNvPr>
          <p:cNvSpPr txBox="1"/>
          <p:nvPr/>
        </p:nvSpPr>
        <p:spPr>
          <a:xfrm>
            <a:off x="3748850" y="1999648"/>
            <a:ext cx="537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TLR7</a:t>
            </a:r>
          </a:p>
          <a:p>
            <a:r>
              <a:rPr lang="it-IT" sz="1400" dirty="0"/>
              <a:t>TLR9</a:t>
            </a:r>
          </a:p>
        </p:txBody>
      </p:sp>
      <p:sp>
        <p:nvSpPr>
          <p:cNvPr id="74" name="CasellaDiTesto 73">
            <a:extLst>
              <a:ext uri="{FF2B5EF4-FFF2-40B4-BE49-F238E27FC236}">
                <a16:creationId xmlns:a16="http://schemas.microsoft.com/office/drawing/2014/main" id="{1A0FB6BB-463F-4D10-A315-4172554BFD4D}"/>
              </a:ext>
            </a:extLst>
          </p:cNvPr>
          <p:cNvSpPr txBox="1"/>
          <p:nvPr/>
        </p:nvSpPr>
        <p:spPr>
          <a:xfrm>
            <a:off x="3066435" y="2020488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MYD88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790AAFC3-F43C-4068-BB9B-92C4E40665E6}"/>
              </a:ext>
            </a:extLst>
          </p:cNvPr>
          <p:cNvSpPr txBox="1"/>
          <p:nvPr/>
        </p:nvSpPr>
        <p:spPr>
          <a:xfrm>
            <a:off x="3085801" y="2154971"/>
            <a:ext cx="554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IRAK4</a:t>
            </a:r>
          </a:p>
        </p:txBody>
      </p:sp>
      <p:pic>
        <p:nvPicPr>
          <p:cNvPr id="77" name="Immagine 76">
            <a:extLst>
              <a:ext uri="{FF2B5EF4-FFF2-40B4-BE49-F238E27FC236}">
                <a16:creationId xmlns:a16="http://schemas.microsoft.com/office/drawing/2014/main" id="{EAB77142-4CB1-471E-ADD4-72BA83DBB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29" y="2775168"/>
            <a:ext cx="326288" cy="186662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F22287B5-9863-47D7-9525-87715D27D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08" y="2089280"/>
            <a:ext cx="326288" cy="186662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23B6B1AB-F1B4-4FB9-9D17-E3F0313FE97D}"/>
              </a:ext>
            </a:extLst>
          </p:cNvPr>
          <p:cNvSpPr txBox="1"/>
          <p:nvPr/>
        </p:nvSpPr>
        <p:spPr>
          <a:xfrm>
            <a:off x="1647580" y="3091310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TREX1</a:t>
            </a:r>
          </a:p>
        </p:txBody>
      </p:sp>
      <p:sp>
        <p:nvSpPr>
          <p:cNvPr id="80" name="CasellaDiTesto 79">
            <a:extLst>
              <a:ext uri="{FF2B5EF4-FFF2-40B4-BE49-F238E27FC236}">
                <a16:creationId xmlns:a16="http://schemas.microsoft.com/office/drawing/2014/main" id="{18EE6DAB-4999-4FD3-B9C2-6589004289B2}"/>
              </a:ext>
            </a:extLst>
          </p:cNvPr>
          <p:cNvSpPr txBox="1"/>
          <p:nvPr/>
        </p:nvSpPr>
        <p:spPr>
          <a:xfrm>
            <a:off x="1612170" y="1813006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DNAse2</a:t>
            </a:r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C2C59159-CC08-4FDD-8E68-B04E26368344}"/>
              </a:ext>
            </a:extLst>
          </p:cNvPr>
          <p:cNvCxnSpPr>
            <a:cxnSpLocks/>
            <a:stCxn id="78" idx="2"/>
          </p:cNvCxnSpPr>
          <p:nvPr/>
        </p:nvCxnSpPr>
        <p:spPr>
          <a:xfrm flipH="1">
            <a:off x="1861788" y="2275942"/>
            <a:ext cx="258364" cy="3624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51B931C2-81AF-43C3-99DD-DAE42D844819}"/>
              </a:ext>
            </a:extLst>
          </p:cNvPr>
          <p:cNvCxnSpPr>
            <a:stCxn id="35" idx="0"/>
            <a:endCxn id="77" idx="2"/>
          </p:cNvCxnSpPr>
          <p:nvPr/>
        </p:nvCxnSpPr>
        <p:spPr>
          <a:xfrm flipH="1" flipV="1">
            <a:off x="1864274" y="2961831"/>
            <a:ext cx="104869" cy="1294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CasellaDiTesto 94">
            <a:extLst>
              <a:ext uri="{FF2B5EF4-FFF2-40B4-BE49-F238E27FC236}">
                <a16:creationId xmlns:a16="http://schemas.microsoft.com/office/drawing/2014/main" id="{7FCD4E86-D7CD-400A-A676-B361A8D8FB87}"/>
              </a:ext>
            </a:extLst>
          </p:cNvPr>
          <p:cNvSpPr txBox="1"/>
          <p:nvPr/>
        </p:nvSpPr>
        <p:spPr>
          <a:xfrm>
            <a:off x="7369309" y="3145035"/>
            <a:ext cx="607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ISG15</a:t>
            </a:r>
          </a:p>
        </p:txBody>
      </p: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6DA9408F-34F6-4C68-8474-83C5511C91CB}"/>
              </a:ext>
            </a:extLst>
          </p:cNvPr>
          <p:cNvSpPr txBox="1"/>
          <p:nvPr/>
        </p:nvSpPr>
        <p:spPr>
          <a:xfrm>
            <a:off x="3226883" y="1613147"/>
            <a:ext cx="5373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TLR4</a:t>
            </a:r>
          </a:p>
        </p:txBody>
      </p:sp>
      <p:sp>
        <p:nvSpPr>
          <p:cNvPr id="102" name="Cilindro 101">
            <a:extLst>
              <a:ext uri="{FF2B5EF4-FFF2-40B4-BE49-F238E27FC236}">
                <a16:creationId xmlns:a16="http://schemas.microsoft.com/office/drawing/2014/main" id="{32CB13FA-E549-494A-9FDD-883885F5AF52}"/>
              </a:ext>
            </a:extLst>
          </p:cNvPr>
          <p:cNvSpPr/>
          <p:nvPr/>
        </p:nvSpPr>
        <p:spPr>
          <a:xfrm>
            <a:off x="3457445" y="1839497"/>
            <a:ext cx="76200" cy="16285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70645FB6-4479-468C-B101-239232F6712A}"/>
              </a:ext>
            </a:extLst>
          </p:cNvPr>
          <p:cNvSpPr txBox="1"/>
          <p:nvPr/>
        </p:nvSpPr>
        <p:spPr>
          <a:xfrm>
            <a:off x="3925852" y="2840475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IRF7</a:t>
            </a:r>
          </a:p>
        </p:txBody>
      </p:sp>
      <p:sp>
        <p:nvSpPr>
          <p:cNvPr id="106" name="CasellaDiTesto 105">
            <a:extLst>
              <a:ext uri="{FF2B5EF4-FFF2-40B4-BE49-F238E27FC236}">
                <a16:creationId xmlns:a16="http://schemas.microsoft.com/office/drawing/2014/main" id="{CD39CE38-1A55-4AC3-9418-5BAA426436F0}"/>
              </a:ext>
            </a:extLst>
          </p:cNvPr>
          <p:cNvSpPr txBox="1"/>
          <p:nvPr/>
        </p:nvSpPr>
        <p:spPr>
          <a:xfrm>
            <a:off x="3272273" y="3002311"/>
            <a:ext cx="618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MAVS</a:t>
            </a:r>
          </a:p>
        </p:txBody>
      </p:sp>
      <p:sp>
        <p:nvSpPr>
          <p:cNvPr id="108" name="Freccia a destra 107">
            <a:extLst>
              <a:ext uri="{FF2B5EF4-FFF2-40B4-BE49-F238E27FC236}">
                <a16:creationId xmlns:a16="http://schemas.microsoft.com/office/drawing/2014/main" id="{CFAC2ED0-44C0-4DB4-A8F0-9B6BFA0254B3}"/>
              </a:ext>
            </a:extLst>
          </p:cNvPr>
          <p:cNvSpPr/>
          <p:nvPr/>
        </p:nvSpPr>
        <p:spPr>
          <a:xfrm rot="19887083">
            <a:off x="4366551" y="2838343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9" name="Freccia a destra 108">
            <a:extLst>
              <a:ext uri="{FF2B5EF4-FFF2-40B4-BE49-F238E27FC236}">
                <a16:creationId xmlns:a16="http://schemas.microsoft.com/office/drawing/2014/main" id="{147C0129-18AF-4B6D-9976-F25E33642B3A}"/>
              </a:ext>
            </a:extLst>
          </p:cNvPr>
          <p:cNvSpPr/>
          <p:nvPr/>
        </p:nvSpPr>
        <p:spPr>
          <a:xfrm rot="19887083">
            <a:off x="3843060" y="3020259"/>
            <a:ext cx="152400" cy="128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7" name="CasellaDiTesto 96">
            <a:extLst>
              <a:ext uri="{FF2B5EF4-FFF2-40B4-BE49-F238E27FC236}">
                <a16:creationId xmlns:a16="http://schemas.microsoft.com/office/drawing/2014/main" id="{90606B69-6A5E-45CA-A5E3-39DC696F2755}"/>
              </a:ext>
            </a:extLst>
          </p:cNvPr>
          <p:cNvSpPr txBox="1"/>
          <p:nvPr/>
        </p:nvSpPr>
        <p:spPr>
          <a:xfrm>
            <a:off x="2796463" y="3271039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AIM2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2055CCDC-2BE8-49FC-96E7-37CD0A2B6512}"/>
              </a:ext>
            </a:extLst>
          </p:cNvPr>
          <p:cNvCxnSpPr/>
          <p:nvPr/>
        </p:nvCxnSpPr>
        <p:spPr>
          <a:xfrm>
            <a:off x="3310218" y="3412778"/>
            <a:ext cx="7072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51150DFF-1F70-4DC6-A54C-61FA618F9993}"/>
              </a:ext>
            </a:extLst>
          </p:cNvPr>
          <p:cNvSpPr txBox="1"/>
          <p:nvPr/>
        </p:nvSpPr>
        <p:spPr>
          <a:xfrm>
            <a:off x="4016711" y="3238298"/>
            <a:ext cx="538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IL1</a:t>
            </a:r>
            <a:r>
              <a:rPr lang="it-IT" sz="1600" dirty="0">
                <a:latin typeface="Symbol" panose="05050102010706020507" pitchFamily="18" charset="2"/>
              </a:rPr>
              <a:t>b</a:t>
            </a:r>
          </a:p>
        </p:txBody>
      </p: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02B2CB84-0F9A-416B-83D4-BFEA224F2177}"/>
              </a:ext>
            </a:extLst>
          </p:cNvPr>
          <p:cNvCxnSpPr>
            <a:cxnSpLocks/>
          </p:cNvCxnSpPr>
          <p:nvPr/>
        </p:nvCxnSpPr>
        <p:spPr>
          <a:xfrm>
            <a:off x="1926528" y="1432267"/>
            <a:ext cx="0" cy="89990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4E93FFC3-F7AE-444A-A6F6-5A9D1D82322D}"/>
              </a:ext>
            </a:extLst>
          </p:cNvPr>
          <p:cNvSpPr txBox="1"/>
          <p:nvPr/>
        </p:nvSpPr>
        <p:spPr>
          <a:xfrm>
            <a:off x="1656528" y="23039"/>
            <a:ext cx="1315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HCQ</a:t>
            </a:r>
          </a:p>
          <a:p>
            <a:r>
              <a:rPr lang="it-IT" dirty="0"/>
              <a:t>MEPACRINA</a:t>
            </a:r>
          </a:p>
        </p:txBody>
      </p:sp>
      <p:pic>
        <p:nvPicPr>
          <p:cNvPr id="86" name="Immagine 85">
            <a:extLst>
              <a:ext uri="{FF2B5EF4-FFF2-40B4-BE49-F238E27FC236}">
                <a16:creationId xmlns:a16="http://schemas.microsoft.com/office/drawing/2014/main" id="{58BDD8F0-6E08-49BF-A0DD-18B098E149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1501" y="626641"/>
            <a:ext cx="1231499" cy="688908"/>
          </a:xfrm>
          <a:prstGeom prst="rect">
            <a:avLst/>
          </a:prstGeom>
        </p:spPr>
      </p:pic>
      <p:sp>
        <p:nvSpPr>
          <p:cNvPr id="92" name="CasellaDiTesto 91">
            <a:extLst>
              <a:ext uri="{FF2B5EF4-FFF2-40B4-BE49-F238E27FC236}">
                <a16:creationId xmlns:a16="http://schemas.microsoft.com/office/drawing/2014/main" id="{36428B6F-4AA0-493F-86EF-27D559E40C54}"/>
              </a:ext>
            </a:extLst>
          </p:cNvPr>
          <p:cNvSpPr txBox="1"/>
          <p:nvPr/>
        </p:nvSpPr>
        <p:spPr>
          <a:xfrm>
            <a:off x="3037803" y="472753"/>
            <a:ext cx="2057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/>
              <a:t>Olagnier</a:t>
            </a:r>
            <a:r>
              <a:rPr lang="it-IT" sz="1400" i="1" dirty="0"/>
              <a:t>, </a:t>
            </a:r>
            <a:r>
              <a:rPr lang="it-IT" sz="1400" i="1" dirty="0" err="1"/>
              <a:t>Nat</a:t>
            </a:r>
            <a:r>
              <a:rPr lang="it-IT" sz="1400" i="1" dirty="0"/>
              <a:t> </a:t>
            </a:r>
            <a:r>
              <a:rPr lang="it-IT" sz="1400" i="1" dirty="0" err="1"/>
              <a:t>Comm</a:t>
            </a:r>
            <a:r>
              <a:rPr lang="it-IT" sz="1400" i="1" dirty="0"/>
              <a:t> 2018</a:t>
            </a:r>
          </a:p>
        </p:txBody>
      </p:sp>
      <p:cxnSp>
        <p:nvCxnSpPr>
          <p:cNvPr id="104" name="Connettore 2 103">
            <a:extLst>
              <a:ext uri="{FF2B5EF4-FFF2-40B4-BE49-F238E27FC236}">
                <a16:creationId xmlns:a16="http://schemas.microsoft.com/office/drawing/2014/main" id="{6B8B7498-49AE-48AB-B9BD-C64A3A931312}"/>
              </a:ext>
            </a:extLst>
          </p:cNvPr>
          <p:cNvCxnSpPr>
            <a:cxnSpLocks/>
          </p:cNvCxnSpPr>
          <p:nvPr/>
        </p:nvCxnSpPr>
        <p:spPr>
          <a:xfrm flipV="1">
            <a:off x="5824538" y="2838450"/>
            <a:ext cx="602458" cy="18985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00DD7F76-DFC8-4A36-A346-DC371AB0F132}"/>
              </a:ext>
            </a:extLst>
          </p:cNvPr>
          <p:cNvCxnSpPr>
            <a:cxnSpLocks/>
          </p:cNvCxnSpPr>
          <p:nvPr/>
        </p:nvCxnSpPr>
        <p:spPr>
          <a:xfrm flipV="1">
            <a:off x="6957674" y="3015314"/>
            <a:ext cx="0" cy="21735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ttangolo 114">
            <a:extLst>
              <a:ext uri="{FF2B5EF4-FFF2-40B4-BE49-F238E27FC236}">
                <a16:creationId xmlns:a16="http://schemas.microsoft.com/office/drawing/2014/main" id="{7CE00004-DFC5-4DFC-ABE8-EDB80CAE9208}"/>
              </a:ext>
            </a:extLst>
          </p:cNvPr>
          <p:cNvSpPr/>
          <p:nvPr/>
        </p:nvSpPr>
        <p:spPr>
          <a:xfrm>
            <a:off x="1127711" y="4737016"/>
            <a:ext cx="4811868" cy="18263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6" name="CasellaDiTesto 115">
            <a:extLst>
              <a:ext uri="{FF2B5EF4-FFF2-40B4-BE49-F238E27FC236}">
                <a16:creationId xmlns:a16="http://schemas.microsoft.com/office/drawing/2014/main" id="{52AFD72F-8434-40F3-8547-8A59FC483B25}"/>
              </a:ext>
            </a:extLst>
          </p:cNvPr>
          <p:cNvSpPr txBox="1"/>
          <p:nvPr/>
        </p:nvSpPr>
        <p:spPr>
          <a:xfrm>
            <a:off x="1293339" y="4818301"/>
            <a:ext cx="4409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Anticorpi Anti IFNAR: </a:t>
            </a:r>
            <a:r>
              <a:rPr lang="it-IT" sz="2400" dirty="0" err="1"/>
              <a:t>anifrolumab</a:t>
            </a:r>
            <a:endParaRPr lang="it-IT" sz="2400" dirty="0"/>
          </a:p>
        </p:txBody>
      </p: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768562B1-3418-474B-8015-D7474310F894}"/>
              </a:ext>
            </a:extLst>
          </p:cNvPr>
          <p:cNvSpPr txBox="1"/>
          <p:nvPr/>
        </p:nvSpPr>
        <p:spPr>
          <a:xfrm>
            <a:off x="6883341" y="5193040"/>
            <a:ext cx="186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JAK INIBITORI</a:t>
            </a:r>
          </a:p>
        </p:txBody>
      </p:sp>
      <p:pic>
        <p:nvPicPr>
          <p:cNvPr id="94" name="Immagine 93">
            <a:extLst>
              <a:ext uri="{FF2B5EF4-FFF2-40B4-BE49-F238E27FC236}">
                <a16:creationId xmlns:a16="http://schemas.microsoft.com/office/drawing/2014/main" id="{8356CFF6-307B-4D91-A08E-274DF69B7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92" y="5258972"/>
            <a:ext cx="4623086" cy="1242672"/>
          </a:xfrm>
          <a:prstGeom prst="rect">
            <a:avLst/>
          </a:prstGeom>
        </p:spPr>
      </p:pic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43789980-BCC1-49A2-8615-B59D95B5CBC4}"/>
              </a:ext>
            </a:extLst>
          </p:cNvPr>
          <p:cNvSpPr txBox="1"/>
          <p:nvPr/>
        </p:nvSpPr>
        <p:spPr>
          <a:xfrm>
            <a:off x="4284440" y="6552950"/>
            <a:ext cx="16466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Furie R A&amp;R 2017</a:t>
            </a:r>
          </a:p>
        </p:txBody>
      </p:sp>
      <p:pic>
        <p:nvPicPr>
          <p:cNvPr id="119" name="Immagine 118" descr="220px-Baricitinib.svg.png">
            <a:extLst>
              <a:ext uri="{FF2B5EF4-FFF2-40B4-BE49-F238E27FC236}">
                <a16:creationId xmlns:a16="http://schemas.microsoft.com/office/drawing/2014/main" id="{2B643DBE-5374-4C89-87F2-4459CC8B50A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23468" y="5575100"/>
            <a:ext cx="1499538" cy="1026342"/>
          </a:xfrm>
          <a:prstGeom prst="rect">
            <a:avLst/>
          </a:prstGeom>
        </p:spPr>
      </p:pic>
      <p:sp>
        <p:nvSpPr>
          <p:cNvPr id="110" name="Rettangolo 109">
            <a:extLst>
              <a:ext uri="{FF2B5EF4-FFF2-40B4-BE49-F238E27FC236}">
                <a16:creationId xmlns:a16="http://schemas.microsoft.com/office/drawing/2014/main" id="{15676915-5DBA-48B0-899E-BEEE55DFC744}"/>
              </a:ext>
            </a:extLst>
          </p:cNvPr>
          <p:cNvSpPr/>
          <p:nvPr/>
        </p:nvSpPr>
        <p:spPr>
          <a:xfrm>
            <a:off x="6791682" y="5188906"/>
            <a:ext cx="1958520" cy="153457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473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9CB955E-852E-41C3-90DF-15D96BE0A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536" y="443163"/>
            <a:ext cx="7964015" cy="5620473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21F22E8E-17E4-44AB-9D51-10E09E0E6FEF}"/>
              </a:ext>
            </a:extLst>
          </p:cNvPr>
          <p:cNvGrpSpPr/>
          <p:nvPr/>
        </p:nvGrpSpPr>
        <p:grpSpPr>
          <a:xfrm>
            <a:off x="1452282" y="443163"/>
            <a:ext cx="7139496" cy="5593619"/>
            <a:chOff x="329937" y="179109"/>
            <a:chExt cx="6737839" cy="5593619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652B63F9-D875-4C21-BC6E-EB01672E6123}"/>
                </a:ext>
              </a:extLst>
            </p:cNvPr>
            <p:cNvSpPr txBox="1"/>
            <p:nvPr/>
          </p:nvSpPr>
          <p:spPr>
            <a:xfrm>
              <a:off x="329937" y="4849398"/>
              <a:ext cx="20923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Tofa</a:t>
              </a:r>
              <a:r>
                <a:rPr lang="it-IT" dirty="0"/>
                <a:t>: </a:t>
              </a:r>
              <a:r>
                <a:rPr lang="it-IT" dirty="0">
                  <a:solidFill>
                    <a:srgbClr val="FF0000"/>
                  </a:solidFill>
                </a:rPr>
                <a:t>JAK1</a:t>
              </a:r>
              <a:r>
                <a:rPr lang="it-IT" dirty="0"/>
                <a:t>, JAK3</a:t>
              </a:r>
            </a:p>
            <a:p>
              <a:r>
                <a:rPr lang="it-IT" dirty="0" err="1"/>
                <a:t>Ruxo</a:t>
              </a:r>
              <a:r>
                <a:rPr lang="it-IT" dirty="0"/>
                <a:t>: </a:t>
              </a:r>
              <a:r>
                <a:rPr lang="it-IT" dirty="0">
                  <a:solidFill>
                    <a:srgbClr val="FF0000"/>
                  </a:solidFill>
                </a:rPr>
                <a:t>JAK1</a:t>
              </a:r>
              <a:r>
                <a:rPr lang="it-IT" dirty="0"/>
                <a:t> JAK2</a:t>
              </a:r>
            </a:p>
            <a:p>
              <a:r>
                <a:rPr lang="it-IT" dirty="0"/>
                <a:t>Bari, Upa: </a:t>
              </a:r>
              <a:r>
                <a:rPr lang="it-IT" dirty="0">
                  <a:solidFill>
                    <a:srgbClr val="FF0000"/>
                  </a:solidFill>
                </a:rPr>
                <a:t>JAK1</a:t>
              </a:r>
              <a:r>
                <a:rPr lang="it-IT" dirty="0"/>
                <a:t> JAK2</a:t>
              </a:r>
            </a:p>
          </p:txBody>
        </p:sp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55674C03-ACF9-4D34-BEB0-1EC3CB98790E}"/>
                </a:ext>
              </a:extLst>
            </p:cNvPr>
            <p:cNvSpPr/>
            <p:nvPr/>
          </p:nvSpPr>
          <p:spPr>
            <a:xfrm>
              <a:off x="5109884" y="179109"/>
              <a:ext cx="1957892" cy="315199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3DDEDC-21F7-41B0-889A-10434AAD3E16}"/>
              </a:ext>
            </a:extLst>
          </p:cNvPr>
          <p:cNvSpPr txBox="1"/>
          <p:nvPr/>
        </p:nvSpPr>
        <p:spPr>
          <a:xfrm>
            <a:off x="8276905" y="4102984"/>
            <a:ext cx="1929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VIRUS</a:t>
            </a:r>
          </a:p>
          <a:p>
            <a:pPr algn="ctr"/>
            <a:r>
              <a:rPr lang="it-IT" sz="2400" b="1" dirty="0" err="1">
                <a:solidFill>
                  <a:srgbClr val="FF0000"/>
                </a:solidFill>
              </a:rPr>
              <a:t>Mycobacteria</a:t>
            </a:r>
            <a:endParaRPr lang="it-IT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3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3892" y="158284"/>
            <a:ext cx="472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Bambina 5 aa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63892" y="817002"/>
            <a:ext cx="8190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Nel 2016: artrite ginocchio dx e caviglie...recentemente mani</a:t>
            </a:r>
          </a:p>
          <a:p>
            <a:r>
              <a:rPr lang="it-IT" sz="2400" dirty="0"/>
              <a:t>                   - ANA +</a:t>
            </a:r>
          </a:p>
          <a:p>
            <a:r>
              <a:rPr lang="it-IT" sz="2400" dirty="0"/>
              <a:t>                   - no uveite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63892" y="2000723"/>
            <a:ext cx="6404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Tosse frequente. Ad agosto HRTC: patologica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76" y="3116324"/>
            <a:ext cx="5699571" cy="2684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asellaDiTesto 9"/>
          <p:cNvSpPr txBox="1"/>
          <p:nvPr/>
        </p:nvSpPr>
        <p:spPr>
          <a:xfrm>
            <a:off x="363892" y="2462388"/>
            <a:ext cx="8190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Familiarità per artropatia e malattia polmonare: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863672" y="5260674"/>
            <a:ext cx="2363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Esordio a 10 anni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514628" y="3684300"/>
            <a:ext cx="266592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800" dirty="0"/>
              <a:t>Sindrome COPA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41776" y="5931482"/>
            <a:ext cx="5743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Mutazione in eterozigosi gene </a:t>
            </a:r>
            <a:r>
              <a:rPr lang="it-IT" sz="2400" dirty="0" err="1"/>
              <a:t>COPa</a:t>
            </a:r>
            <a:r>
              <a:rPr lang="it-IT" sz="2400" dirty="0"/>
              <a:t>. </a:t>
            </a:r>
          </a:p>
          <a:p>
            <a:r>
              <a:rPr lang="it-IT" sz="2400" dirty="0"/>
              <a:t>Interferon score 43.2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2275812" y="2477286"/>
            <a:ext cx="4182035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A49CA-A897-0CD7-54FF-56EBC8E8033D}"/>
              </a:ext>
            </a:extLst>
          </p:cNvPr>
          <p:cNvSpPr txBox="1"/>
          <p:nvPr/>
        </p:nvSpPr>
        <p:spPr>
          <a:xfrm>
            <a:off x="7457289" y="4965543"/>
            <a:ext cx="4087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Ottima risposta a baricitinib</a:t>
            </a:r>
          </a:p>
        </p:txBody>
      </p:sp>
    </p:spTree>
    <p:extLst>
      <p:ext uri="{BB962C8B-B14F-4D97-AF65-F5344CB8AC3E}">
        <p14:creationId xmlns:p14="http://schemas.microsoft.com/office/powerpoint/2010/main" val="19073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 animBg="1"/>
      <p:bldP spid="14" grpId="0"/>
      <p:bldP spid="1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B6DE0B-352D-0CA3-3127-5179959C6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154" y="376518"/>
            <a:ext cx="8612341" cy="5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35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71557" y="218710"/>
            <a:ext cx="266592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Sindrome COPA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20385" y="929858"/>
            <a:ext cx="47868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Clinica (esordio &lt; 5aa)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/>
              <a:t>Polmone: emorragia alveolare (50%), interstiziopatia </a:t>
            </a:r>
            <a:r>
              <a:rPr lang="it-IT" sz="2800" dirty="0">
                <a:sym typeface="Wingdings" panose="05000000000000000000" pitchFamily="2" charset="2"/>
              </a:rPr>
              <a:t>tachipnea, tosse, emottisi, riduzione FEV1 e CVF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t-IT" sz="2800" dirty="0"/>
          </a:p>
          <a:p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557" y="3704178"/>
            <a:ext cx="7519711" cy="293511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954" y="3879531"/>
            <a:ext cx="3238778" cy="2438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09B2C5-A04F-26DB-E66A-541C49685B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732" y="1119773"/>
            <a:ext cx="4989643" cy="5519517"/>
          </a:xfrm>
          <a:prstGeom prst="rect">
            <a:avLst/>
          </a:prstGeom>
        </p:spPr>
      </p:pic>
      <p:sp>
        <p:nvSpPr>
          <p:cNvPr id="8" name="CasellaDiTesto 1">
            <a:extLst>
              <a:ext uri="{FF2B5EF4-FFF2-40B4-BE49-F238E27FC236}">
                <a16:creationId xmlns:a16="http://schemas.microsoft.com/office/drawing/2014/main" id="{EDA33D7D-EC41-F940-8BA2-51E15009F786}"/>
              </a:ext>
            </a:extLst>
          </p:cNvPr>
          <p:cNvSpPr txBox="1"/>
          <p:nvPr/>
        </p:nvSpPr>
        <p:spPr>
          <a:xfrm>
            <a:off x="6703732" y="334943"/>
            <a:ext cx="266592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800" b="1" dirty="0"/>
              <a:t>Sindrome SAVI</a:t>
            </a:r>
          </a:p>
        </p:txBody>
      </p:sp>
    </p:spTree>
    <p:extLst>
      <p:ext uri="{BB962C8B-B14F-4D97-AF65-F5344CB8AC3E}">
        <p14:creationId xmlns:p14="http://schemas.microsoft.com/office/powerpoint/2010/main" val="3666943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001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AEF525-5343-4D71-AA3C-C7235AA7E18E}"/>
              </a:ext>
            </a:extLst>
          </p:cNvPr>
          <p:cNvSpPr txBox="1"/>
          <p:nvPr/>
        </p:nvSpPr>
        <p:spPr>
          <a:xfrm>
            <a:off x="666598" y="797459"/>
            <a:ext cx="49934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Dai 4 anni, </a:t>
            </a:r>
            <a:r>
              <a:rPr lang="en-US" sz="2400" dirty="0" err="1"/>
              <a:t>cheilite</a:t>
            </a:r>
            <a:r>
              <a:rPr lang="en-US" sz="2400" dirty="0"/>
              <a:t> e </a:t>
            </a:r>
            <a:r>
              <a:rPr lang="en-US" sz="2400" dirty="0" err="1"/>
              <a:t>stomatite</a:t>
            </a:r>
            <a:endParaRPr lang="en-US" sz="2400" dirty="0"/>
          </a:p>
          <a:p>
            <a:r>
              <a:rPr lang="en-US" sz="2400" b="1" dirty="0"/>
              <a:t>WBC 3500/</a:t>
            </a:r>
            <a:r>
              <a:rPr lang="en-US" sz="2400" b="1" dirty="0" err="1"/>
              <a:t>mcL</a:t>
            </a:r>
            <a:r>
              <a:rPr lang="en-US" sz="2400" dirty="0"/>
              <a:t>, </a:t>
            </a:r>
            <a:r>
              <a:rPr lang="en-US" sz="2400" b="1" dirty="0"/>
              <a:t>AST 64, ALT 58 </a:t>
            </a:r>
            <a:r>
              <a:rPr lang="en-US" sz="2400" dirty="0"/>
              <a:t>mg/dL</a:t>
            </a:r>
          </a:p>
          <a:p>
            <a:r>
              <a:rPr lang="en-US" sz="2400" b="1" dirty="0"/>
              <a:t>VES 54, IgG 1803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705A7-F8F0-45D2-994D-693895F31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213" y="1983168"/>
            <a:ext cx="2935752" cy="2051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9F875B-C0F3-4420-9FDC-05AFC1A7F0CD}"/>
              </a:ext>
            </a:extLst>
          </p:cNvPr>
          <p:cNvSpPr txBox="1"/>
          <p:nvPr/>
        </p:nvSpPr>
        <p:spPr>
          <a:xfrm>
            <a:off x="397913" y="4121187"/>
            <a:ext cx="59590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ANA+ ENA+, </a:t>
            </a:r>
            <a:r>
              <a:rPr lang="it-IT" sz="2400" b="1" dirty="0" err="1"/>
              <a:t>dsDNA</a:t>
            </a:r>
            <a:r>
              <a:rPr lang="it-IT" sz="2400" b="1" dirty="0"/>
              <a:t> +, </a:t>
            </a:r>
            <a:r>
              <a:rPr lang="it-IT" sz="2400" b="1" dirty="0" err="1"/>
              <a:t>cANCA</a:t>
            </a:r>
            <a:r>
              <a:rPr lang="it-IT" sz="2400" b="1" dirty="0"/>
              <a:t> +, Coombs dir+</a:t>
            </a:r>
          </a:p>
          <a:p>
            <a:r>
              <a:rPr lang="it-IT" sz="2400" dirty="0"/>
              <a:t>Biopsia epatica: </a:t>
            </a:r>
            <a:r>
              <a:rPr lang="it-IT" sz="2400" dirty="0" err="1"/>
              <a:t>ndp</a:t>
            </a:r>
            <a:endParaRPr lang="it-IT" sz="2400" dirty="0"/>
          </a:p>
          <a:p>
            <a:r>
              <a:rPr lang="it-IT" sz="2400" b="1" dirty="0"/>
              <a:t>Interferon signature: 13.5 (v.n. &lt;2.4)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049305-F3C6-43A3-8CA3-168A174848C2}"/>
              </a:ext>
            </a:extLst>
          </p:cNvPr>
          <p:cNvSpPr txBox="1"/>
          <p:nvPr/>
        </p:nvSpPr>
        <p:spPr>
          <a:xfrm>
            <a:off x="1385943" y="5234130"/>
            <a:ext cx="3983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Lupus </a:t>
            </a:r>
            <a:r>
              <a:rPr lang="en-US" sz="2400" b="1" dirty="0" err="1">
                <a:solidFill>
                  <a:srgbClr val="C00000"/>
                </a:solidFill>
              </a:rPr>
              <a:t>Eritematoso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Sistemico</a:t>
            </a:r>
            <a:r>
              <a:rPr lang="en-US" sz="24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8F28C-97D3-4064-9929-1A8FFEB5EC98}"/>
              </a:ext>
            </a:extLst>
          </p:cNvPr>
          <p:cNvSpPr txBox="1"/>
          <p:nvPr/>
        </p:nvSpPr>
        <p:spPr>
          <a:xfrm>
            <a:off x="3637384" y="2073967"/>
            <a:ext cx="1791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Talora</a:t>
            </a:r>
            <a:r>
              <a:rPr lang="en-US" sz="2400" dirty="0"/>
              <a:t>:</a:t>
            </a:r>
          </a:p>
          <a:p>
            <a:r>
              <a:rPr lang="en-US" sz="2400" dirty="0" err="1"/>
              <a:t>Candidosi</a:t>
            </a:r>
            <a:r>
              <a:rPr lang="en-US" sz="2400" dirty="0"/>
              <a:t> </a:t>
            </a:r>
            <a:r>
              <a:rPr lang="en-US" sz="2400" dirty="0" err="1"/>
              <a:t>orale</a:t>
            </a:r>
            <a:endParaRPr lang="en-US" sz="2400" dirty="0"/>
          </a:p>
          <a:p>
            <a:r>
              <a:rPr lang="en-US" sz="2400" dirty="0" err="1"/>
              <a:t>paronichia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5191B-83F7-4497-8987-B2A021FE9F2A}"/>
              </a:ext>
            </a:extLst>
          </p:cNvPr>
          <p:cNvSpPr txBox="1"/>
          <p:nvPr/>
        </p:nvSpPr>
        <p:spPr>
          <a:xfrm>
            <a:off x="397913" y="423739"/>
            <a:ext cx="4370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Martina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B75D2E-6AEA-4DF2-A641-B3A8D5252723}"/>
              </a:ext>
            </a:extLst>
          </p:cNvPr>
          <p:cNvSpPr txBox="1"/>
          <p:nvPr/>
        </p:nvSpPr>
        <p:spPr>
          <a:xfrm>
            <a:off x="445497" y="5657022"/>
            <a:ext cx="4715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   </a:t>
            </a:r>
            <a:r>
              <a:rPr lang="en-US" sz="2400" dirty="0" err="1"/>
              <a:t>Micofenolato</a:t>
            </a:r>
            <a:r>
              <a:rPr lang="en-US" sz="2400" dirty="0"/>
              <a:t> </a:t>
            </a:r>
            <a:r>
              <a:rPr lang="en-US" sz="2400" dirty="0" err="1"/>
              <a:t>mofetile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Idrossiclorochina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2C78D2-340C-433E-85FB-17C65C48CD1D}"/>
              </a:ext>
            </a:extLst>
          </p:cNvPr>
          <p:cNvSpPr txBox="1"/>
          <p:nvPr/>
        </p:nvSpPr>
        <p:spPr>
          <a:xfrm>
            <a:off x="5883202" y="255171"/>
            <a:ext cx="5997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Genetica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per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condizioni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simil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-Lupus/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Behcet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STAT1 GOF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FDAC7-FAED-4FCC-996E-5C00F43C8435}"/>
              </a:ext>
            </a:extLst>
          </p:cNvPr>
          <p:cNvSpPr txBox="1"/>
          <p:nvPr/>
        </p:nvSpPr>
        <p:spPr>
          <a:xfrm>
            <a:off x="6710194" y="1013186"/>
            <a:ext cx="4913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TAC </a:t>
            </a:r>
            <a:r>
              <a:rPr lang="en-US" sz="2400" dirty="0" err="1"/>
              <a:t>polmone</a:t>
            </a:r>
            <a:r>
              <a:rPr lang="en-US" sz="2400" dirty="0"/>
              <a:t>: </a:t>
            </a:r>
            <a:r>
              <a:rPr lang="en-US" sz="2400" dirty="0" err="1"/>
              <a:t>iniziali</a:t>
            </a:r>
            <a:r>
              <a:rPr lang="en-US" sz="2400" dirty="0"/>
              <a:t> </a:t>
            </a:r>
            <a:r>
              <a:rPr lang="en-US" sz="2400" dirty="0" err="1"/>
              <a:t>bronchiettasie</a:t>
            </a:r>
            <a:endParaRPr lang="en-US" sz="24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B65D54-6CFE-D6DF-8C80-C16828A9A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234" y="2500521"/>
            <a:ext cx="3336710" cy="273360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B65C9BF-5DF4-2E66-7699-605FE469B260}"/>
              </a:ext>
            </a:extLst>
          </p:cNvPr>
          <p:cNvGrpSpPr/>
          <p:nvPr/>
        </p:nvGrpSpPr>
        <p:grpSpPr>
          <a:xfrm>
            <a:off x="6587219" y="5351172"/>
            <a:ext cx="5206868" cy="1357745"/>
            <a:chOff x="368266" y="384428"/>
            <a:chExt cx="5206868" cy="1357745"/>
          </a:xfrm>
        </p:grpSpPr>
        <p:sp>
          <p:nvSpPr>
            <p:cNvPr id="22" name="CasellaDiTesto 26">
              <a:extLst>
                <a:ext uri="{FF2B5EF4-FFF2-40B4-BE49-F238E27FC236}">
                  <a16:creationId xmlns:a16="http://schemas.microsoft.com/office/drawing/2014/main" id="{8C19D812-8F39-1407-DCDB-69A113FA39F3}"/>
                </a:ext>
              </a:extLst>
            </p:cNvPr>
            <p:cNvSpPr txBox="1"/>
            <p:nvPr/>
          </p:nvSpPr>
          <p:spPr>
            <a:xfrm>
              <a:off x="1957028" y="607941"/>
              <a:ext cx="3618106" cy="101566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sz="2000" b="1" dirty="0" err="1"/>
                <a:t>Hydroxichloroquine</a:t>
              </a:r>
              <a:r>
                <a:rPr lang="it-IT" sz="2000" b="1" dirty="0"/>
                <a:t> 200 mg/day</a:t>
              </a:r>
            </a:p>
            <a:p>
              <a:r>
                <a:rPr lang="it-IT" sz="2000" b="1" dirty="0"/>
                <a:t>Baricitinib 2 mg</a:t>
              </a:r>
            </a:p>
            <a:p>
              <a:r>
                <a:rPr lang="it-IT" sz="2000" b="1" dirty="0"/>
                <a:t>Colchicine 0.5 mg/day</a:t>
              </a:r>
            </a:p>
          </p:txBody>
        </p:sp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4E7199F4-4FC2-EA78-3B3D-11A0F1F1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66" y="384428"/>
              <a:ext cx="1429295" cy="1357745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1C52000-1EB2-DEA8-BD71-0AF54807E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8924" y="1540978"/>
            <a:ext cx="3918024" cy="84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7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0">
            <a:extLst>
              <a:ext uri="{FF2B5EF4-FFF2-40B4-BE49-F238E27FC236}">
                <a16:creationId xmlns:a16="http://schemas.microsoft.com/office/drawing/2014/main" id="{9EAE161C-CB66-6874-D3F7-03E886311189}"/>
              </a:ext>
            </a:extLst>
          </p:cNvPr>
          <p:cNvSpPr txBox="1"/>
          <p:nvPr/>
        </p:nvSpPr>
        <p:spPr>
          <a:xfrm>
            <a:off x="844780" y="1484175"/>
            <a:ext cx="1050244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33" dirty="0" err="1">
                <a:solidFill>
                  <a:srgbClr val="273483"/>
                </a:solidFill>
                <a:latin typeface="Montserrat" pitchFamily="2" charset="77"/>
                <a:ea typeface="Gibson Light" charset="0"/>
                <a:cs typeface="Gibson Light" charset="0"/>
              </a:rPr>
              <a:t>Expanding</a:t>
            </a:r>
            <a:r>
              <a:rPr lang="it-IT" sz="2133" dirty="0">
                <a:solidFill>
                  <a:srgbClr val="273483"/>
                </a:solidFill>
                <a:latin typeface="Montserrat" pitchFamily="2" charset="77"/>
                <a:ea typeface="Gibson Light" charset="0"/>
                <a:cs typeface="Gibson Light" charset="0"/>
              </a:rPr>
              <a:t> the concept to </a:t>
            </a:r>
            <a:r>
              <a:rPr lang="it-IT" sz="2133" dirty="0" err="1">
                <a:solidFill>
                  <a:srgbClr val="273483"/>
                </a:solidFill>
                <a:latin typeface="Montserrat" pitchFamily="2" charset="77"/>
                <a:ea typeface="Gibson Light" charset="0"/>
                <a:cs typeface="Gibson Light" charset="0"/>
              </a:rPr>
              <a:t>other</a:t>
            </a:r>
            <a:r>
              <a:rPr lang="it-IT" sz="2133" dirty="0">
                <a:solidFill>
                  <a:srgbClr val="273483"/>
                </a:solidFill>
                <a:latin typeface="Montserrat" pitchFamily="2" charset="77"/>
                <a:ea typeface="Gibson Light" charset="0"/>
                <a:cs typeface="Gibson Light" charset="0"/>
              </a:rPr>
              <a:t> </a:t>
            </a:r>
            <a:r>
              <a:rPr lang="it-IT" sz="2133" dirty="0" err="1">
                <a:solidFill>
                  <a:srgbClr val="273483"/>
                </a:solidFill>
                <a:latin typeface="Montserrat" pitchFamily="2" charset="77"/>
                <a:ea typeface="Gibson Light" charset="0"/>
                <a:cs typeface="Gibson Light" charset="0"/>
              </a:rPr>
              <a:t>diseases</a:t>
            </a:r>
            <a:endParaRPr lang="it-IT" sz="2133" dirty="0">
              <a:solidFill>
                <a:srgbClr val="273483"/>
              </a:solidFill>
              <a:latin typeface="Montserrat" pitchFamily="2" charset="77"/>
              <a:ea typeface="Gibson Light" charset="0"/>
              <a:cs typeface="Gibson Light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E1F351-6716-79FA-0C63-FE0044C8CCF5}"/>
              </a:ext>
            </a:extLst>
          </p:cNvPr>
          <p:cNvSpPr txBox="1"/>
          <p:nvPr/>
        </p:nvSpPr>
        <p:spPr>
          <a:xfrm>
            <a:off x="-64427" y="54847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73483"/>
                </a:solidFill>
                <a:latin typeface="Montserrat" pitchFamily="2" charset="77"/>
              </a:rPr>
              <a:t>Confirmed molecular diagnosis </a:t>
            </a:r>
          </a:p>
          <a:p>
            <a:pPr algn="ctr"/>
            <a:r>
              <a:rPr lang="en-GB" sz="1600" dirty="0">
                <a:solidFill>
                  <a:srgbClr val="273483"/>
                </a:solidFill>
                <a:latin typeface="Montserrat" pitchFamily="2" charset="77"/>
              </a:rPr>
              <a:t>in genes linked to IFN production/signaling</a:t>
            </a:r>
            <a:endParaRPr lang="en-US" sz="1600" dirty="0">
              <a:solidFill>
                <a:srgbClr val="273483"/>
              </a:solidFill>
              <a:latin typeface="Montserrat" pitchFamily="2" charset="77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7B31E4B-053A-2A83-A436-2A5C64B1AF6A}"/>
              </a:ext>
            </a:extLst>
          </p:cNvPr>
          <p:cNvSpPr txBox="1"/>
          <p:nvPr/>
        </p:nvSpPr>
        <p:spPr>
          <a:xfrm>
            <a:off x="7152273" y="6509187"/>
            <a:ext cx="501549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solidFill>
                  <a:srgbClr val="273483"/>
                </a:solidFill>
                <a:latin typeface="Montserrat" pitchFamily="2" charset="77"/>
              </a:rPr>
              <a:t>Rice G, et al. </a:t>
            </a:r>
            <a:r>
              <a:rPr lang="en-US" sz="1333" i="1" dirty="0">
                <a:solidFill>
                  <a:srgbClr val="273483"/>
                </a:solidFill>
                <a:latin typeface="Montserrat" pitchFamily="2" charset="77"/>
              </a:rPr>
              <a:t>J Clin Immunol </a:t>
            </a:r>
            <a:r>
              <a:rPr lang="en-US" sz="1333" dirty="0">
                <a:solidFill>
                  <a:srgbClr val="273483"/>
                </a:solidFill>
                <a:latin typeface="Montserrat" pitchFamily="2" charset="77"/>
              </a:rPr>
              <a:t>2017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FFDAD-4F65-931E-EB07-2F3339C16F7F}"/>
              </a:ext>
            </a:extLst>
          </p:cNvPr>
          <p:cNvSpPr txBox="1"/>
          <p:nvPr/>
        </p:nvSpPr>
        <p:spPr>
          <a:xfrm>
            <a:off x="4142103" y="5479504"/>
            <a:ext cx="394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GB" sz="1600" dirty="0">
                <a:solidFill>
                  <a:srgbClr val="273483"/>
                </a:solidFill>
                <a:latin typeface="Montserrat" pitchFamily="2" charset="77"/>
              </a:rPr>
              <a:t>Monogenic disorders with IFN inflammation not directly due to IFN pathway gene mutations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B9ECE-A1BA-BE62-090D-09ECBAC48B58}"/>
              </a:ext>
            </a:extLst>
          </p:cNvPr>
          <p:cNvSpPr txBox="1"/>
          <p:nvPr/>
        </p:nvSpPr>
        <p:spPr>
          <a:xfrm>
            <a:off x="9247740" y="5725724"/>
            <a:ext cx="2099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GB" sz="1600" dirty="0">
                <a:solidFill>
                  <a:srgbClr val="273483"/>
                </a:solidFill>
                <a:latin typeface="Montserrat" pitchFamily="2" charset="77"/>
              </a:rPr>
              <a:t>SLE, JDM, JIA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C27642-63C5-4D36-9052-D5F5FB68C919}"/>
              </a:ext>
            </a:extLst>
          </p:cNvPr>
          <p:cNvGrpSpPr/>
          <p:nvPr/>
        </p:nvGrpSpPr>
        <p:grpSpPr>
          <a:xfrm>
            <a:off x="-44622" y="2065805"/>
            <a:ext cx="12213346" cy="3320952"/>
            <a:chOff x="-33467" y="1806529"/>
            <a:chExt cx="9160010" cy="2490713"/>
          </a:xfrm>
        </p:grpSpPr>
        <p:pic>
          <p:nvPicPr>
            <p:cNvPr id="13" name="Picture 12" descr="page5image42928784">
              <a:extLst>
                <a:ext uri="{FF2B5EF4-FFF2-40B4-BE49-F238E27FC236}">
                  <a16:creationId xmlns:a16="http://schemas.microsoft.com/office/drawing/2014/main" id="{97A11332-5EFD-9414-C60F-909A2452C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" t="8147"/>
            <a:stretch/>
          </p:blipFill>
          <p:spPr bwMode="auto">
            <a:xfrm>
              <a:off x="42170" y="1806529"/>
              <a:ext cx="9084373" cy="228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92417F-805F-8EA5-6233-06CE962AB6C3}"/>
                </a:ext>
              </a:extLst>
            </p:cNvPr>
            <p:cNvSpPr/>
            <p:nvPr/>
          </p:nvSpPr>
          <p:spPr>
            <a:xfrm>
              <a:off x="236972" y="3695859"/>
              <a:ext cx="656811" cy="190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0F4BE8-4570-A29D-9CD5-AC06475A3885}"/>
                </a:ext>
              </a:extLst>
            </p:cNvPr>
            <p:cNvSpPr txBox="1"/>
            <p:nvPr/>
          </p:nvSpPr>
          <p:spPr>
            <a:xfrm rot="18847324">
              <a:off x="-9656" y="3736427"/>
              <a:ext cx="464310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/>
                <a:t>TREX1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0E846F-74EC-E6BF-4600-47595AA85D56}"/>
                </a:ext>
              </a:extLst>
            </p:cNvPr>
            <p:cNvSpPr txBox="1"/>
            <p:nvPr/>
          </p:nvSpPr>
          <p:spPr>
            <a:xfrm rot="18847324">
              <a:off x="-20190" y="3815157"/>
              <a:ext cx="705962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/>
                <a:t>RNASEH2A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8DE40E-9207-FA7E-097D-614611C05CC1}"/>
                </a:ext>
              </a:extLst>
            </p:cNvPr>
            <p:cNvSpPr txBox="1"/>
            <p:nvPr/>
          </p:nvSpPr>
          <p:spPr>
            <a:xfrm rot="18847324">
              <a:off x="168859" y="3825407"/>
              <a:ext cx="701153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/>
                <a:t>RNASEH2B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B83981-3341-4764-533B-BF8C666C76CD}"/>
                </a:ext>
              </a:extLst>
            </p:cNvPr>
            <p:cNvSpPr txBox="1"/>
            <p:nvPr/>
          </p:nvSpPr>
          <p:spPr>
            <a:xfrm rot="18847324">
              <a:off x="357780" y="3827024"/>
              <a:ext cx="699952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/>
                <a:t>RNASEH2C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D601A70-6562-D918-0E93-A8865EA37CE9}"/>
                </a:ext>
              </a:extLst>
            </p:cNvPr>
            <p:cNvSpPr/>
            <p:nvPr/>
          </p:nvSpPr>
          <p:spPr>
            <a:xfrm>
              <a:off x="1335254" y="3695859"/>
              <a:ext cx="122430" cy="152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5B6D2F-D01F-E64C-E29D-6279C23B785F}"/>
                </a:ext>
              </a:extLst>
            </p:cNvPr>
            <p:cNvSpPr/>
            <p:nvPr/>
          </p:nvSpPr>
          <p:spPr>
            <a:xfrm>
              <a:off x="1626376" y="3698831"/>
              <a:ext cx="179468" cy="179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D0F201-3AC7-EAB3-E33D-DD7F11D92690}"/>
                </a:ext>
              </a:extLst>
            </p:cNvPr>
            <p:cNvSpPr txBox="1"/>
            <p:nvPr/>
          </p:nvSpPr>
          <p:spPr>
            <a:xfrm rot="18847324">
              <a:off x="1118129" y="3705959"/>
              <a:ext cx="434254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IFIH1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1F59F1-A32B-CDE1-9460-512DDAEA7AFA}"/>
                </a:ext>
              </a:extLst>
            </p:cNvPr>
            <p:cNvSpPr txBox="1"/>
            <p:nvPr/>
          </p:nvSpPr>
          <p:spPr>
            <a:xfrm rot="18847324">
              <a:off x="1249233" y="3813551"/>
              <a:ext cx="728806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TMEM173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B99738D-8FF5-4748-DA7F-6E30CDB0BF6C}"/>
                </a:ext>
              </a:extLst>
            </p:cNvPr>
            <p:cNvSpPr/>
            <p:nvPr/>
          </p:nvSpPr>
          <p:spPr>
            <a:xfrm>
              <a:off x="2229489" y="3691804"/>
              <a:ext cx="122430" cy="152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3EE40A-2D1F-B95A-C561-68250B0B995C}"/>
                </a:ext>
              </a:extLst>
            </p:cNvPr>
            <p:cNvSpPr txBox="1"/>
            <p:nvPr/>
          </p:nvSpPr>
          <p:spPr>
            <a:xfrm rot="18847324">
              <a:off x="1997973" y="3728768"/>
              <a:ext cx="470321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ISG15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BE059B4-9256-0CA4-64FA-C7DA4218C094}"/>
                </a:ext>
              </a:extLst>
            </p:cNvPr>
            <p:cNvSpPr/>
            <p:nvPr/>
          </p:nvSpPr>
          <p:spPr>
            <a:xfrm>
              <a:off x="3356206" y="3681588"/>
              <a:ext cx="157904" cy="186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32B7CA-7F09-D6B4-DA70-6DFD96A38F5D}"/>
                </a:ext>
              </a:extLst>
            </p:cNvPr>
            <p:cNvSpPr/>
            <p:nvPr/>
          </p:nvSpPr>
          <p:spPr>
            <a:xfrm>
              <a:off x="5057678" y="3674827"/>
              <a:ext cx="157904" cy="211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21232B-3C28-D19A-A1E8-03BFF282DAD2}"/>
                </a:ext>
              </a:extLst>
            </p:cNvPr>
            <p:cNvSpPr txBox="1"/>
            <p:nvPr/>
          </p:nvSpPr>
          <p:spPr>
            <a:xfrm rot="18847324">
              <a:off x="3108897" y="3732423"/>
              <a:ext cx="504754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CECR1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890C0-B914-59E0-51BC-24AA0C06AB78}"/>
                </a:ext>
              </a:extLst>
            </p:cNvPr>
            <p:cNvSpPr txBox="1"/>
            <p:nvPr/>
          </p:nvSpPr>
          <p:spPr>
            <a:xfrm rot="18847324">
              <a:off x="4663043" y="3800799"/>
              <a:ext cx="73241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DNASE1L3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3A7A9B-6BD3-B1D2-928A-10DE9AB80379}"/>
                </a:ext>
              </a:extLst>
            </p:cNvPr>
            <p:cNvSpPr/>
            <p:nvPr/>
          </p:nvSpPr>
          <p:spPr>
            <a:xfrm>
              <a:off x="6395043" y="3661098"/>
              <a:ext cx="563549" cy="113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5EC823-86AC-5ABD-583E-F08EDB28D3CF}"/>
                </a:ext>
              </a:extLst>
            </p:cNvPr>
            <p:cNvSpPr txBox="1"/>
            <p:nvPr/>
          </p:nvSpPr>
          <p:spPr>
            <a:xfrm rot="18847324">
              <a:off x="6207371" y="3685265"/>
              <a:ext cx="375343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JSLE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DC58B4-5F49-88DE-321E-22078BF117CE}"/>
                </a:ext>
              </a:extLst>
            </p:cNvPr>
            <p:cNvSpPr txBox="1"/>
            <p:nvPr/>
          </p:nvSpPr>
          <p:spPr>
            <a:xfrm rot="18847324">
              <a:off x="6603051" y="3674769"/>
              <a:ext cx="389770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JDM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ECC774-AF8C-B6C5-AF31-38C3272056F9}"/>
                </a:ext>
              </a:extLst>
            </p:cNvPr>
            <p:cNvSpPr/>
            <p:nvPr/>
          </p:nvSpPr>
          <p:spPr>
            <a:xfrm>
              <a:off x="8034048" y="3662496"/>
              <a:ext cx="563549" cy="113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0CBCB24-643B-F3F1-6530-F84FC8D99DCE}"/>
                </a:ext>
              </a:extLst>
            </p:cNvPr>
            <p:cNvSpPr txBox="1"/>
            <p:nvPr/>
          </p:nvSpPr>
          <p:spPr>
            <a:xfrm rot="18847324">
              <a:off x="7867313" y="3669061"/>
              <a:ext cx="356107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 err="1"/>
                <a:t>sJIA</a:t>
              </a:r>
              <a:endParaRPr lang="en-US" sz="1467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F66D691-5316-120D-BC50-2618458A4FF2}"/>
                </a:ext>
              </a:extLst>
            </p:cNvPr>
            <p:cNvSpPr txBox="1"/>
            <p:nvPr/>
          </p:nvSpPr>
          <p:spPr>
            <a:xfrm rot="18847324">
              <a:off x="8250566" y="3680523"/>
              <a:ext cx="375343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 err="1"/>
                <a:t>pJIA</a:t>
              </a:r>
              <a:endParaRPr lang="en-US" sz="1467" dirty="0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FD96F85-033B-4501-7D4B-D5C9035A37E3}"/>
                </a:ext>
              </a:extLst>
            </p:cNvPr>
            <p:cNvSpPr/>
            <p:nvPr/>
          </p:nvSpPr>
          <p:spPr>
            <a:xfrm>
              <a:off x="2568222" y="3698831"/>
              <a:ext cx="220134" cy="152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E8EC37-540F-634B-4F78-49E09AE88F13}"/>
                </a:ext>
              </a:extLst>
            </p:cNvPr>
            <p:cNvSpPr txBox="1"/>
            <p:nvPr/>
          </p:nvSpPr>
          <p:spPr>
            <a:xfrm rot="18847324">
              <a:off x="2256188" y="3781126"/>
              <a:ext cx="618246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Controls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E6362BF7-971B-99C0-75A8-4C9A48E5F7F8}"/>
                </a:ext>
              </a:extLst>
            </p:cNvPr>
            <p:cNvSpPr/>
            <p:nvPr/>
          </p:nvSpPr>
          <p:spPr>
            <a:xfrm>
              <a:off x="5499699" y="3681588"/>
              <a:ext cx="220134" cy="152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4EB62F3E-EDD7-96DF-9C99-569FC578AC11}"/>
                </a:ext>
              </a:extLst>
            </p:cNvPr>
            <p:cNvSpPr/>
            <p:nvPr/>
          </p:nvSpPr>
          <p:spPr>
            <a:xfrm>
              <a:off x="8784759" y="3669285"/>
              <a:ext cx="220134" cy="152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174E545-C08B-4A83-FBA7-B6B8BCE69795}"/>
                </a:ext>
              </a:extLst>
            </p:cNvPr>
            <p:cNvSpPr txBox="1"/>
            <p:nvPr/>
          </p:nvSpPr>
          <p:spPr>
            <a:xfrm rot="18847324">
              <a:off x="5204441" y="3788699"/>
              <a:ext cx="618246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Controls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519813A-51E8-F39C-3ADF-87B830058F47}"/>
                </a:ext>
              </a:extLst>
            </p:cNvPr>
            <p:cNvSpPr txBox="1"/>
            <p:nvPr/>
          </p:nvSpPr>
          <p:spPr>
            <a:xfrm rot="18847324">
              <a:off x="8454136" y="3732424"/>
              <a:ext cx="618246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Controls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EF245C-4393-3622-E4F1-A91C4E15A792}"/>
                </a:ext>
              </a:extLst>
            </p:cNvPr>
            <p:cNvSpPr/>
            <p:nvPr/>
          </p:nvSpPr>
          <p:spPr>
            <a:xfrm>
              <a:off x="42170" y="2681111"/>
              <a:ext cx="66416" cy="440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23A53B2-8791-A8F8-31AE-409794B85D5A}"/>
                </a:ext>
              </a:extLst>
            </p:cNvPr>
            <p:cNvSpPr/>
            <p:nvPr/>
          </p:nvSpPr>
          <p:spPr>
            <a:xfrm>
              <a:off x="3041546" y="2681110"/>
              <a:ext cx="66416" cy="440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A1A22A-80F7-650A-8674-0AEBBCF40726}"/>
                </a:ext>
              </a:extLst>
            </p:cNvPr>
            <p:cNvSpPr txBox="1"/>
            <p:nvPr/>
          </p:nvSpPr>
          <p:spPr>
            <a:xfrm rot="16200000">
              <a:off x="-219407" y="2781018"/>
              <a:ext cx="57963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IFN Score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26A9FBA-9C24-42F5-043D-2548C3E13543}"/>
                </a:ext>
              </a:extLst>
            </p:cNvPr>
            <p:cNvSpPr/>
            <p:nvPr/>
          </p:nvSpPr>
          <p:spPr>
            <a:xfrm>
              <a:off x="6036040" y="2608263"/>
              <a:ext cx="66416" cy="440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710263A-62BF-43B9-0097-3FDE87392946}"/>
                </a:ext>
              </a:extLst>
            </p:cNvPr>
            <p:cNvSpPr txBox="1"/>
            <p:nvPr/>
          </p:nvSpPr>
          <p:spPr>
            <a:xfrm rot="16200000">
              <a:off x="2746849" y="2704756"/>
              <a:ext cx="57963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IFN Score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E1C02A1-725A-2E03-939E-B20DA77A43C9}"/>
                </a:ext>
              </a:extLst>
            </p:cNvPr>
            <p:cNvSpPr txBox="1"/>
            <p:nvPr/>
          </p:nvSpPr>
          <p:spPr>
            <a:xfrm rot="16200000">
              <a:off x="5779433" y="2704756"/>
              <a:ext cx="57963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IFN Score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440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D75254-2CC7-640D-3354-F59BA796275C}"/>
              </a:ext>
            </a:extLst>
          </p:cNvPr>
          <p:cNvSpPr txBox="1"/>
          <p:nvPr/>
        </p:nvSpPr>
        <p:spPr>
          <a:xfrm>
            <a:off x="285874" y="248571"/>
            <a:ext cx="114839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70C0"/>
                </a:solidFill>
              </a:rPr>
              <a:t>Elisa</a:t>
            </a:r>
          </a:p>
          <a:p>
            <a:endParaRPr lang="it-IT" sz="1200" dirty="0"/>
          </a:p>
          <a:p>
            <a:r>
              <a:rPr lang="it-IT" sz="2400" dirty="0"/>
              <a:t>Dall’età di 1 ½, progressiva deformazione delle dita delle mani e dei piedi con sviluppo di </a:t>
            </a:r>
            <a:r>
              <a:rPr lang="it-IT" sz="2400" dirty="0" err="1"/>
              <a:t>camptodattilia</a:t>
            </a:r>
            <a:endParaRPr lang="it-IT" sz="2400" dirty="0"/>
          </a:p>
          <a:p>
            <a:r>
              <a:rPr lang="it-IT" sz="2400" dirty="0"/>
              <a:t>	</a:t>
            </a:r>
          </a:p>
          <a:p>
            <a:r>
              <a:rPr lang="it-IT" sz="2400" dirty="0"/>
              <a:t>A 5 anni, intervento di allungamento dei flessori delle dita senza beneficio</a:t>
            </a:r>
          </a:p>
          <a:p>
            <a:r>
              <a:rPr lang="it-IT" sz="2400" dirty="0"/>
              <a:t>	</a:t>
            </a:r>
            <a:r>
              <a:rPr lang="it-IT" sz="2400" b="1" dirty="0"/>
              <a:t>varismo metatarsale con incurvamento parziale dei piedi </a:t>
            </a:r>
            <a:r>
              <a:rPr lang="it-IT" sz="2400" dirty="0"/>
              <a:t>bilateralmente con 	compromissione della struttura di appoggio, flessione delle dita -&gt; </a:t>
            </a:r>
            <a:r>
              <a:rPr lang="it-IT" sz="2400" dirty="0" err="1"/>
              <a:t>artrogriposi</a:t>
            </a:r>
            <a:r>
              <a:rPr lang="it-IT" sz="2400" dirty="0"/>
              <a:t> </a:t>
            </a:r>
          </a:p>
          <a:p>
            <a:r>
              <a:rPr lang="it-IT" sz="2400" dirty="0"/>
              <a:t>A 6 aa	</a:t>
            </a:r>
            <a:r>
              <a:rPr lang="it-IT" sz="2400" b="1" dirty="0"/>
              <a:t>diabete di tipo I senza autoanticorpi</a:t>
            </a:r>
            <a:r>
              <a:rPr lang="it-IT" sz="2400" dirty="0"/>
              <a:t>, con difficile controllo</a:t>
            </a:r>
          </a:p>
          <a:p>
            <a:r>
              <a:rPr lang="it-IT" sz="2400" dirty="0"/>
              <a:t>	ipoacusia neurosensoriale bilaterale -&gt; protesi</a:t>
            </a:r>
          </a:p>
          <a:p>
            <a:r>
              <a:rPr lang="it-IT" sz="2400" dirty="0"/>
              <a:t>A 10 aa	 </a:t>
            </a:r>
            <a:r>
              <a:rPr lang="it-IT" sz="2400" b="1" dirty="0"/>
              <a:t>insufficienza pancreatica</a:t>
            </a:r>
          </a:p>
          <a:p>
            <a:r>
              <a:rPr lang="it-IT" sz="2400" dirty="0"/>
              <a:t>	frequenti episodi di </a:t>
            </a:r>
            <a:r>
              <a:rPr lang="it-IT" sz="2400" b="1" dirty="0"/>
              <a:t>linfadenopatia</a:t>
            </a:r>
            <a:r>
              <a:rPr lang="it-IT" sz="2400" dirty="0"/>
              <a:t>, con secrezioni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EE948-D997-B6E8-091B-B175CC2F09CF}"/>
              </a:ext>
            </a:extLst>
          </p:cNvPr>
          <p:cNvSpPr txBox="1"/>
          <p:nvPr/>
        </p:nvSpPr>
        <p:spPr>
          <a:xfrm>
            <a:off x="250684" y="4901269"/>
            <a:ext cx="117587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A 15 aa  Diagnosi genetica  di </a:t>
            </a:r>
            <a:r>
              <a:rPr lang="it-IT" sz="2400" b="1" dirty="0"/>
              <a:t>sindrome </a:t>
            </a:r>
            <a:r>
              <a:rPr lang="it-IT" sz="2400" b="1" dirty="0" err="1"/>
              <a:t>Istiocitosi</a:t>
            </a:r>
            <a:r>
              <a:rPr lang="it-IT" sz="2400" b="1" dirty="0"/>
              <a:t> </a:t>
            </a:r>
            <a:r>
              <a:rPr lang="it-IT" sz="2400" b="1" dirty="0" err="1"/>
              <a:t>Linfoproliferazione</a:t>
            </a:r>
            <a:r>
              <a:rPr lang="it-IT" sz="2400" b="1" dirty="0"/>
              <a:t> plus </a:t>
            </a:r>
            <a:r>
              <a:rPr lang="it-IT" sz="2400" dirty="0"/>
              <a:t>(Hz 		composto SCL29A3</a:t>
            </a:r>
          </a:p>
          <a:p>
            <a:r>
              <a:rPr lang="it-IT" sz="2400" dirty="0"/>
              <a:t>A 16 aa	-&gt; intervento di </a:t>
            </a:r>
            <a:r>
              <a:rPr lang="it-IT" sz="2400" dirty="0" err="1"/>
              <a:t>limazione</a:t>
            </a:r>
            <a:r>
              <a:rPr lang="it-IT" sz="2400" dirty="0"/>
              <a:t> del calcagno, senza beneficio, ma comparsa di crampi agli 	arti inferiori ipotiroidismo subclinico senza autoanticorpi	</a:t>
            </a:r>
          </a:p>
        </p:txBody>
      </p:sp>
    </p:spTree>
    <p:extLst>
      <p:ext uri="{BB962C8B-B14F-4D97-AF65-F5344CB8AC3E}">
        <p14:creationId xmlns:p14="http://schemas.microsoft.com/office/powerpoint/2010/main" val="392412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2905E-7550-2CBC-337A-F54D0A019B0E}"/>
              </a:ext>
            </a:extLst>
          </p:cNvPr>
          <p:cNvSpPr txBox="1"/>
          <p:nvPr/>
        </p:nvSpPr>
        <p:spPr>
          <a:xfrm>
            <a:off x="240640" y="456738"/>
            <a:ext cx="117107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Viene alla nostra attenzione a 21 anni</a:t>
            </a:r>
          </a:p>
          <a:p>
            <a:endParaRPr lang="it-IT" sz="2400" dirty="0"/>
          </a:p>
          <a:p>
            <a:pPr algn="l"/>
            <a:r>
              <a:rPr lang="it-IT" sz="2400" b="0" i="0" u="none" strike="noStrike" baseline="0" dirty="0">
                <a:latin typeface="CIDFont+F1"/>
              </a:rPr>
              <a:t>Riferisce </a:t>
            </a:r>
            <a:r>
              <a:rPr lang="it-IT" sz="2400" dirty="0" err="1">
                <a:latin typeface="CIDFont+F1"/>
              </a:rPr>
              <a:t>d</a:t>
            </a:r>
            <a:r>
              <a:rPr lang="it-IT" sz="2400" b="0" i="0" u="none" strike="noStrike" baseline="0" dirty="0" err="1">
                <a:latin typeface="CIDFont+F1"/>
              </a:rPr>
              <a:t>orabilità</a:t>
            </a:r>
            <a:r>
              <a:rPr lang="it-IT" sz="2400" b="0" i="0" u="none" strike="noStrike" baseline="0" dirty="0">
                <a:latin typeface="CIDFont+F1"/>
              </a:rPr>
              <a:t> bilateralmente a livello di entrambe le spalle, delle braccia e delle mani, con rigidità mattutina che dura circa 15 minuti. Difficoltà nella deambulazione e in caso di stazione eretta prolungata, comparsa di dolori crampiformi, a livello di piede ed arto inferiore di sinistra</a:t>
            </a:r>
          </a:p>
          <a:p>
            <a:pPr algn="l"/>
            <a:endParaRPr lang="it-IT" sz="2400" dirty="0">
              <a:latin typeface="CIDFont+F1"/>
            </a:endParaRPr>
          </a:p>
          <a:p>
            <a:pPr algn="l"/>
            <a:r>
              <a:rPr lang="it-IT" sz="2400" b="0" i="0" u="none" strike="noStrike" baseline="0" dirty="0">
                <a:latin typeface="CIDFont+F3"/>
              </a:rPr>
              <a:t>Esami Ematici</a:t>
            </a:r>
            <a:r>
              <a:rPr lang="it-IT" sz="2400" b="0" i="0" u="none" strike="noStrike" baseline="0" dirty="0">
                <a:latin typeface="CIDFont+F1"/>
              </a:rPr>
              <a:t>:</a:t>
            </a:r>
          </a:p>
          <a:p>
            <a:pPr algn="l"/>
            <a:r>
              <a:rPr lang="it-IT" sz="2400" b="0" i="0" u="none" strike="noStrike" baseline="0" dirty="0">
                <a:latin typeface="CIDFont+F1"/>
              </a:rPr>
              <a:t>- Funzione renale e epatica normale</a:t>
            </a:r>
          </a:p>
          <a:p>
            <a:pPr algn="l"/>
            <a:r>
              <a:rPr lang="it-IT" sz="2400" b="0" i="0" u="none" strike="noStrike" baseline="0" dirty="0">
                <a:latin typeface="CIDFont+F1"/>
              </a:rPr>
              <a:t>- </a:t>
            </a:r>
            <a:r>
              <a:rPr lang="it-IT" sz="2400" b="0" i="0" u="none" strike="noStrike" baseline="0" dirty="0">
                <a:latin typeface="CIDFont+F3"/>
              </a:rPr>
              <a:t>Indici di flogosi</a:t>
            </a:r>
            <a:r>
              <a:rPr lang="it-IT" sz="2400" b="0" i="0" u="none" strike="noStrike" baseline="0" dirty="0">
                <a:latin typeface="CIDFont+F1"/>
              </a:rPr>
              <a:t>: </a:t>
            </a:r>
            <a:r>
              <a:rPr lang="it-IT" sz="2400" b="1" i="0" u="none" strike="noStrike" baseline="0" dirty="0">
                <a:latin typeface="CIDFont+F3"/>
              </a:rPr>
              <a:t>PCR 15.6 mg/L</a:t>
            </a:r>
            <a:r>
              <a:rPr lang="it-IT" sz="2400" b="1" i="0" u="none" strike="noStrike" baseline="0" dirty="0">
                <a:latin typeface="CIDFont+F1"/>
              </a:rPr>
              <a:t>, </a:t>
            </a:r>
            <a:r>
              <a:rPr lang="it-IT" sz="2400" b="1" i="0" u="none" strike="noStrike" baseline="0" dirty="0">
                <a:latin typeface="CIDFont+F3"/>
              </a:rPr>
              <a:t>VES 47 mm/h</a:t>
            </a:r>
          </a:p>
          <a:p>
            <a:pPr algn="l"/>
            <a:r>
              <a:rPr lang="it-IT" sz="2400" b="0" i="0" u="none" strike="noStrike" baseline="0" dirty="0">
                <a:latin typeface="CIDFont+F1"/>
              </a:rPr>
              <a:t>- Emocromo: GB 6.320/mmc (di cui N 4320, L 1290, M 520), </a:t>
            </a:r>
            <a:r>
              <a:rPr lang="it-IT" sz="2400" b="0" i="0" u="none" strike="noStrike" baseline="0" dirty="0" err="1">
                <a:latin typeface="CIDFont+F1"/>
              </a:rPr>
              <a:t>Hb</a:t>
            </a:r>
            <a:r>
              <a:rPr lang="it-IT" sz="2400" b="0" i="0" u="none" strike="noStrike" baseline="0" dirty="0">
                <a:latin typeface="CIDFont+F1"/>
              </a:rPr>
              <a:t> 13.4 g/dL</a:t>
            </a:r>
          </a:p>
          <a:p>
            <a:pPr algn="l"/>
            <a:r>
              <a:rPr lang="it-IT" sz="2400" b="0" i="0" u="none" strike="noStrike" baseline="0" dirty="0">
                <a:latin typeface="CIDFont+F1"/>
              </a:rPr>
              <a:t>- </a:t>
            </a:r>
            <a:r>
              <a:rPr lang="it-IT" sz="2400" b="1" i="0" u="none" strike="noStrike" baseline="0" dirty="0">
                <a:latin typeface="CIDFont+F3"/>
              </a:rPr>
              <a:t>Emoglobina </a:t>
            </a:r>
            <a:r>
              <a:rPr lang="it-IT" sz="2400" b="1" i="0" u="none" strike="noStrike" baseline="0" dirty="0" err="1">
                <a:latin typeface="CIDFont+F3"/>
              </a:rPr>
              <a:t>glicata</a:t>
            </a:r>
            <a:r>
              <a:rPr lang="it-IT" sz="2400" b="1" i="0" u="none" strike="noStrike" baseline="0" dirty="0">
                <a:latin typeface="CIDFont+F3"/>
              </a:rPr>
              <a:t>: 8.6%</a:t>
            </a:r>
          </a:p>
          <a:p>
            <a:pPr algn="l"/>
            <a:r>
              <a:rPr lang="it-IT" sz="2400" b="0" i="0" u="none" strike="noStrike" baseline="0" dirty="0">
                <a:latin typeface="CIDFont+F1"/>
              </a:rPr>
              <a:t>- Immunoglobuline normali: IgG 1433 mg/dL, </a:t>
            </a:r>
            <a:r>
              <a:rPr lang="it-IT" sz="2400" b="0" i="0" u="none" strike="noStrike" baseline="0" dirty="0" err="1">
                <a:latin typeface="CIDFont+F1"/>
              </a:rPr>
              <a:t>IgA</a:t>
            </a:r>
            <a:r>
              <a:rPr lang="it-IT" sz="2400" b="0" i="0" u="none" strike="noStrike" baseline="0" dirty="0">
                <a:latin typeface="CIDFont+F1"/>
              </a:rPr>
              <a:t> 216 mg/dL, IgM 40 mg/dL</a:t>
            </a:r>
          </a:p>
          <a:p>
            <a:pPr algn="l"/>
            <a:r>
              <a:rPr lang="it-IT" sz="2400" b="0" i="0" u="none" strike="noStrike" baseline="0" dirty="0">
                <a:latin typeface="CIDFont+F1"/>
              </a:rPr>
              <a:t>- ANA: assenti</a:t>
            </a:r>
          </a:p>
          <a:p>
            <a:pPr algn="l"/>
            <a:r>
              <a:rPr lang="it-IT" sz="2400" b="0" i="0" u="none" strike="noStrike" baseline="0" dirty="0">
                <a:latin typeface="CIDFont+F1"/>
              </a:rPr>
              <a:t>- </a:t>
            </a:r>
            <a:r>
              <a:rPr lang="it-IT" sz="2400" b="1" i="0" u="none" strike="noStrike" baseline="0" dirty="0">
                <a:latin typeface="CIDFont+F3"/>
              </a:rPr>
              <a:t>IFN</a:t>
            </a:r>
            <a:r>
              <a:rPr lang="it-IT" sz="2400" b="1" i="0" u="none" strike="noStrike" baseline="0" dirty="0">
                <a:latin typeface="CIDFont+F1"/>
              </a:rPr>
              <a:t>: </a:t>
            </a:r>
            <a:r>
              <a:rPr lang="it-IT" sz="2400" b="1" i="0" u="none" strike="noStrike" baseline="0" dirty="0">
                <a:latin typeface="CIDFont+F3"/>
              </a:rPr>
              <a:t>23.7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79109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09992" y="301579"/>
            <a:ext cx="10268665" cy="159705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FB833"/>
              </a:buClr>
              <a:buSzPct val="6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C0E5AF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3AABE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  <a:defRPr/>
            </a:pPr>
            <a:endParaRPr lang="it-IT" altLang="it-IT" sz="2000" b="1" dirty="0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it-IT" altLang="it-IT" sz="2800" b="1" dirty="0">
                <a:solidFill>
                  <a:schemeClr val="tx2"/>
                </a:solidFill>
                <a:latin typeface="+mn-lt"/>
              </a:rPr>
              <a:t>A progressive familial encephalopathy in infancy with calcifications of the basal ganglia and chronic cerebrospinal </a:t>
            </a:r>
            <a:r>
              <a:rPr lang="it-IT" altLang="it-IT" sz="2800" b="1" dirty="0" err="1">
                <a:solidFill>
                  <a:schemeClr val="tx2"/>
                </a:solidFill>
                <a:latin typeface="+mn-lt"/>
              </a:rPr>
              <a:t>fluid</a:t>
            </a:r>
            <a:r>
              <a:rPr lang="it-IT" altLang="it-IT" sz="2800" b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altLang="it-IT" sz="2800" b="1" dirty="0" err="1">
                <a:solidFill>
                  <a:schemeClr val="tx2"/>
                </a:solidFill>
                <a:latin typeface="+mn-lt"/>
              </a:rPr>
              <a:t>lymphoytosis</a:t>
            </a:r>
            <a:endParaRPr lang="it-IT" altLang="it-IT" sz="2800" b="1" dirty="0">
              <a:solidFill>
                <a:schemeClr val="tx2"/>
              </a:solidFill>
              <a:latin typeface="+mn-lt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ClrTx/>
              <a:buSzTx/>
              <a:buNone/>
              <a:defRPr/>
            </a:pPr>
            <a:r>
              <a:rPr lang="it-IT" altLang="it-IT" sz="2000" i="1" dirty="0">
                <a:solidFill>
                  <a:schemeClr val="tx2"/>
                </a:solidFill>
                <a:latin typeface="+mn-lt"/>
              </a:rPr>
              <a:t>Aicardi J, Goutières F. Ann Neurol</a:t>
            </a:r>
            <a:r>
              <a:rPr lang="en-US" altLang="it-IT" sz="2000" i="1" dirty="0">
                <a:solidFill>
                  <a:schemeClr val="tx2"/>
                </a:solidFill>
                <a:latin typeface="+mn-lt"/>
              </a:rPr>
              <a:t> </a:t>
            </a:r>
            <a:r>
              <a:rPr lang="it-IT" altLang="it-IT" sz="2000" i="1" dirty="0">
                <a:solidFill>
                  <a:schemeClr val="tx2"/>
                </a:solidFill>
                <a:latin typeface="+mn-lt"/>
              </a:rPr>
              <a:t>1984</a:t>
            </a:r>
          </a:p>
          <a:p>
            <a:pPr algn="just">
              <a:spcBef>
                <a:spcPct val="0"/>
              </a:spcBef>
              <a:buClrTx/>
              <a:buSzTx/>
              <a:buNone/>
              <a:defRPr/>
            </a:pPr>
            <a:endParaRPr lang="it-IT" altLang="it-IT" sz="2000" b="1" dirty="0">
              <a:solidFill>
                <a:schemeClr val="tx2"/>
              </a:solidFill>
              <a:latin typeface="Tahoma" panose="020B0604030504040204" pitchFamily="34" charset="0"/>
            </a:endParaRPr>
          </a:p>
        </p:txBody>
      </p:sp>
      <p:sp>
        <p:nvSpPr>
          <p:cNvPr id="16389" name="Rectangle 3"/>
          <p:cNvSpPr txBox="1">
            <a:spLocks noChangeArrowheads="1"/>
          </p:cNvSpPr>
          <p:nvPr/>
        </p:nvSpPr>
        <p:spPr bwMode="auto">
          <a:xfrm>
            <a:off x="1034065" y="2127012"/>
            <a:ext cx="8320088" cy="427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Esordio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nel</a:t>
            </a:r>
            <a:r>
              <a:rPr lang="en-US" sz="2400" dirty="0">
                <a:solidFill>
                  <a:schemeClr val="tx2"/>
                </a:solidFill>
              </a:rPr>
              <a:t> primo anno di vita</a:t>
            </a: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Estrema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irritabilità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Alterazione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ritmo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sonno</a:t>
            </a:r>
            <a:r>
              <a:rPr lang="en-US" sz="2400" dirty="0">
                <a:solidFill>
                  <a:schemeClr val="tx2"/>
                </a:solidFill>
              </a:rPr>
              <a:t>/</a:t>
            </a:r>
            <a:r>
              <a:rPr lang="en-US" sz="2400" dirty="0" err="1">
                <a:solidFill>
                  <a:schemeClr val="tx2"/>
                </a:solidFill>
              </a:rPr>
              <a:t>veglia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Difficoltà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alimentazione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Febbricola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ricorrente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Spasticità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Distonia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Convulsioni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it-IT" sz="2400" u="sng" dirty="0">
                <a:solidFill>
                  <a:schemeClr val="tx2"/>
                </a:solidFill>
              </a:rPr>
              <a:t>Microcefalia acquisita con ritardo mentale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0334" y="2359910"/>
            <a:ext cx="3057525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sellaDiTesto 1"/>
          <p:cNvSpPr txBox="1"/>
          <p:nvPr/>
        </p:nvSpPr>
        <p:spPr>
          <a:xfrm>
            <a:off x="7745505" y="5035859"/>
            <a:ext cx="3217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i="1" dirty="0">
                <a:solidFill>
                  <a:schemeClr val="tx2"/>
                </a:solidFill>
              </a:rPr>
              <a:t>Per cortese concessione E. Fazzi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EE26E9-1199-FC32-5699-40E80CC2EB54}"/>
              </a:ext>
            </a:extLst>
          </p:cNvPr>
          <p:cNvSpPr txBox="1"/>
          <p:nvPr/>
        </p:nvSpPr>
        <p:spPr>
          <a:xfrm>
            <a:off x="5188788" y="6101165"/>
            <a:ext cx="6947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SINDROME di Aicardi </a:t>
            </a:r>
            <a:r>
              <a:rPr lang="it-IT" sz="4000" b="1" dirty="0" err="1">
                <a:solidFill>
                  <a:srgbClr val="0070C0"/>
                </a:solidFill>
              </a:rPr>
              <a:t>Goutières</a:t>
            </a:r>
            <a:endParaRPr lang="it-IT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410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E42FB1-F483-BDFF-9BC6-62A8DF83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85" y="592636"/>
            <a:ext cx="5934663" cy="5563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CD5EA-F3D4-4F2C-A2D0-8792403A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809" y="592636"/>
            <a:ext cx="4250225" cy="5642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FAE817-BE0F-81B6-5C21-9F6E3917E811}"/>
              </a:ext>
            </a:extLst>
          </p:cNvPr>
          <p:cNvSpPr txBox="1"/>
          <p:nvPr/>
        </p:nvSpPr>
        <p:spPr>
          <a:xfrm>
            <a:off x="7989216" y="6405513"/>
            <a:ext cx="3841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Tesser et al. </a:t>
            </a:r>
            <a:r>
              <a:rPr lang="it-IT" sz="1600" dirty="0" err="1"/>
              <a:t>Pediatr</a:t>
            </a:r>
            <a:r>
              <a:rPr lang="it-IT" sz="1600" dirty="0"/>
              <a:t> </a:t>
            </a:r>
            <a:r>
              <a:rPr lang="it-IT" sz="1600" dirty="0" err="1"/>
              <a:t>Rheumatol</a:t>
            </a:r>
            <a:r>
              <a:rPr lang="it-IT" sz="16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385463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49CB6-56A4-0774-541A-63C3CEBE3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033"/>
            <a:ext cx="12192000" cy="37899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C0FCDD-F6F1-1690-FC39-85CB5CF26D1A}"/>
              </a:ext>
            </a:extLst>
          </p:cNvPr>
          <p:cNvSpPr txBox="1"/>
          <p:nvPr/>
        </p:nvSpPr>
        <p:spPr>
          <a:xfrm>
            <a:off x="7989216" y="6405513"/>
            <a:ext cx="3841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Tesser et al. </a:t>
            </a:r>
            <a:r>
              <a:rPr lang="it-IT" sz="1600" dirty="0" err="1"/>
              <a:t>Pediatr</a:t>
            </a:r>
            <a:r>
              <a:rPr lang="it-IT" sz="1600" dirty="0"/>
              <a:t> </a:t>
            </a:r>
            <a:r>
              <a:rPr lang="it-IT" sz="1600" dirty="0" err="1"/>
              <a:t>Rheumatol</a:t>
            </a:r>
            <a:r>
              <a:rPr lang="it-IT" sz="1600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565696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99BD8-0F86-F924-B959-BDE366F16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232"/>
            <a:ext cx="8093141" cy="52353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58F46D-A183-AF14-A1BE-7B54717CA4D3}"/>
              </a:ext>
            </a:extLst>
          </p:cNvPr>
          <p:cNvSpPr txBox="1"/>
          <p:nvPr/>
        </p:nvSpPr>
        <p:spPr>
          <a:xfrm>
            <a:off x="462383" y="6269035"/>
            <a:ext cx="2214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Shibata</a:t>
            </a:r>
            <a:r>
              <a:rPr lang="it-IT" dirty="0"/>
              <a:t> et al. Preprint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CB9E63-65A1-22D4-AD9F-BA1F0219DD99}"/>
              </a:ext>
            </a:extLst>
          </p:cNvPr>
          <p:cNvSpPr txBox="1"/>
          <p:nvPr/>
        </p:nvSpPr>
        <p:spPr>
          <a:xfrm>
            <a:off x="8263829" y="1402973"/>
            <a:ext cx="3678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Idrossiclorochina 400 mg/dì</a:t>
            </a:r>
          </a:p>
          <a:p>
            <a:r>
              <a:rPr lang="it-IT" sz="2400" dirty="0"/>
              <a:t>Baricitinib 4 mg/dì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47E57B92-5FF2-130F-2146-ADD10A80EF4E}"/>
              </a:ext>
            </a:extLst>
          </p:cNvPr>
          <p:cNvSpPr/>
          <p:nvPr/>
        </p:nvSpPr>
        <p:spPr>
          <a:xfrm>
            <a:off x="9955713" y="2518267"/>
            <a:ext cx="479205" cy="10268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4045D1-9828-C4E0-CA3F-4AB631033D09}"/>
              </a:ext>
            </a:extLst>
          </p:cNvPr>
          <p:cNvSpPr txBox="1"/>
          <p:nvPr/>
        </p:nvSpPr>
        <p:spPr>
          <a:xfrm>
            <a:off x="8303469" y="3640634"/>
            <a:ext cx="3678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Non dolori</a:t>
            </a:r>
          </a:p>
          <a:p>
            <a:r>
              <a:rPr lang="it-IT" sz="2400" dirty="0"/>
              <a:t>Indici di flogosi negativi</a:t>
            </a:r>
          </a:p>
          <a:p>
            <a:r>
              <a:rPr lang="it-IT" sz="2400" dirty="0"/>
              <a:t>Ridotto fabbisogno insulinico</a:t>
            </a:r>
          </a:p>
          <a:p>
            <a:r>
              <a:rPr lang="it-IT" sz="2400" dirty="0"/>
              <a:t>Lieve riduzione HBA1C</a:t>
            </a:r>
          </a:p>
        </p:txBody>
      </p:sp>
    </p:spTree>
    <p:extLst>
      <p:ext uri="{BB962C8B-B14F-4D97-AF65-F5344CB8AC3E}">
        <p14:creationId xmlns:p14="http://schemas.microsoft.com/office/powerpoint/2010/main" val="205659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671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E41062-0B69-DD5D-B42B-33D1805131DA}"/>
              </a:ext>
            </a:extLst>
          </p:cNvPr>
          <p:cNvSpPr txBox="1"/>
          <p:nvPr/>
        </p:nvSpPr>
        <p:spPr>
          <a:xfrm>
            <a:off x="278721" y="312544"/>
            <a:ext cx="1155567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Iperattivazione di percorsi funzionali coinvolti nella risposta antivirale (sintomi di infezione senza infezione)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Red flags: </a:t>
            </a:r>
            <a:r>
              <a:rPr lang="it-IT" sz="2800" dirty="0" err="1"/>
              <a:t>neuroinfiammazione</a:t>
            </a:r>
            <a:r>
              <a:rPr lang="it-IT" sz="2800" dirty="0"/>
              <a:t> e leucodistrofia, epatopatia, pneumopatia, eritema pernio, lipodistrofia, TORCH, leucopenia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Importanza dell’</a:t>
            </a:r>
            <a:r>
              <a:rPr lang="it-IT" sz="2800" i="1" dirty="0"/>
              <a:t>Interferon score</a:t>
            </a:r>
            <a:r>
              <a:rPr lang="it-IT" sz="2800" dirty="0"/>
              <a:t>: gli indici di flogosi non fotografano bene l’infiammazione interferonica (VES da </a:t>
            </a:r>
            <a:r>
              <a:rPr lang="it-IT" sz="2800" dirty="0" err="1"/>
              <a:t>ipergammaglobulinemia</a:t>
            </a:r>
            <a:r>
              <a:rPr lang="it-IT" sz="2800" dirty="0"/>
              <a:t>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Farmaci con azione anti-interferonica: antimalarici, anifrolumab, JAK inibitori. Altri colpiscono l’autoimmunità secondaria (</a:t>
            </a:r>
            <a:r>
              <a:rPr lang="it-IT" sz="2800" dirty="0" err="1"/>
              <a:t>rituximab,MMF</a:t>
            </a:r>
            <a:r>
              <a:rPr lang="it-IT" sz="2800" dirty="0"/>
              <a:t>)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it-IT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it-IT" sz="2800" dirty="0"/>
              <a:t>Per alcune malattie, l’</a:t>
            </a:r>
            <a:r>
              <a:rPr lang="it-IT" sz="2800" dirty="0" err="1"/>
              <a:t>autoinfiammazione</a:t>
            </a:r>
            <a:r>
              <a:rPr lang="it-IT" sz="2800" dirty="0"/>
              <a:t> interferonica è solo un aspetto della patogenesi, ma può fornire utili indicazioni per il trattamento</a:t>
            </a:r>
          </a:p>
        </p:txBody>
      </p:sp>
    </p:spTree>
    <p:extLst>
      <p:ext uri="{BB962C8B-B14F-4D97-AF65-F5344CB8AC3E}">
        <p14:creationId xmlns:p14="http://schemas.microsoft.com/office/powerpoint/2010/main" val="2575239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A3315-F554-5EF9-3961-6DEFB5ABB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00" y="233535"/>
            <a:ext cx="5560925" cy="22025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ge16image27108496">
            <a:extLst>
              <a:ext uri="{FF2B5EF4-FFF2-40B4-BE49-F238E27FC236}">
                <a16:creationId xmlns:a16="http://schemas.microsoft.com/office/drawing/2014/main" id="{6DDC1C30-4D4F-FCB9-2FF9-84B6CA005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t="1700" r="472" b="55049"/>
          <a:stretch/>
        </p:blipFill>
        <p:spPr bwMode="auto">
          <a:xfrm>
            <a:off x="968875" y="4398780"/>
            <a:ext cx="4433288" cy="228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C34919-B647-3F91-50D5-EB5B48E30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750" y="558199"/>
            <a:ext cx="4349150" cy="685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0C912E-8ED7-A898-B22E-9039FE2FD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0125" y="172641"/>
            <a:ext cx="3962400" cy="200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4B75A0-A3B1-BC3E-3B73-B620C9C66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0552" y="1702404"/>
            <a:ext cx="3456384" cy="49829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969D477-62C8-B519-B691-CA1E6812DD28}"/>
              </a:ext>
            </a:extLst>
          </p:cNvPr>
          <p:cNvGrpSpPr/>
          <p:nvPr/>
        </p:nvGrpSpPr>
        <p:grpSpPr>
          <a:xfrm>
            <a:off x="448104" y="2784075"/>
            <a:ext cx="5285916" cy="1052211"/>
            <a:chOff x="1657656" y="2679632"/>
            <a:chExt cx="5285916" cy="10522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5B9A60A-4EE8-8E51-ECC3-9F8212FAF9C7}"/>
                </a:ext>
              </a:extLst>
            </p:cNvPr>
            <p:cNvSpPr/>
            <p:nvPr/>
          </p:nvSpPr>
          <p:spPr>
            <a:xfrm>
              <a:off x="1657656" y="2679632"/>
              <a:ext cx="5285916" cy="10522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49A9313-F3AB-098B-9E83-ED574BC7D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2102" y="2757357"/>
              <a:ext cx="5023616" cy="67849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6AC9EA-95CF-1308-EC40-0DB63B72C129}"/>
                </a:ext>
              </a:extLst>
            </p:cNvPr>
            <p:cNvSpPr txBox="1"/>
            <p:nvPr/>
          </p:nvSpPr>
          <p:spPr>
            <a:xfrm>
              <a:off x="1718603" y="3485622"/>
              <a:ext cx="36455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200">
                  <a:solidFill>
                    <a:srgbClr val="273483"/>
                  </a:solidFill>
                  <a:latin typeface="Montserrat" pitchFamily="2" charset="77"/>
                  <a:ea typeface="Gibson Light" charset="0"/>
                  <a:cs typeface="Gibson Light" charset="0"/>
                </a:defRPr>
              </a:lvl1pPr>
            </a:lstStyle>
            <a:p>
              <a:r>
                <a:rPr lang="en-US" sz="1000" dirty="0"/>
                <a:t>Yao Y, et al. </a:t>
              </a:r>
              <a:r>
                <a:rPr lang="en-US" sz="1000" i="1" dirty="0"/>
                <a:t>Hum Genomics Proteomics </a:t>
              </a:r>
              <a:r>
                <a:rPr lang="en-US" sz="1000" b="1" dirty="0"/>
                <a:t>2009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6B063D5-6064-4486-B3A8-99A69087B058}"/>
              </a:ext>
            </a:extLst>
          </p:cNvPr>
          <p:cNvGrpSpPr/>
          <p:nvPr/>
        </p:nvGrpSpPr>
        <p:grpSpPr>
          <a:xfrm>
            <a:off x="448104" y="2784075"/>
            <a:ext cx="5486875" cy="1482218"/>
            <a:chOff x="406100" y="4357852"/>
            <a:chExt cx="5486875" cy="14822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3BC1C7D-4E7F-EDB9-6B92-A9808AC4B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6100" y="4357852"/>
              <a:ext cx="5486875" cy="14822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B2DBE8-4CFB-5B53-42D1-FA8E92A5CF01}"/>
                </a:ext>
              </a:extLst>
            </p:cNvPr>
            <p:cNvSpPr txBox="1"/>
            <p:nvPr/>
          </p:nvSpPr>
          <p:spPr>
            <a:xfrm>
              <a:off x="448104" y="4568063"/>
              <a:ext cx="25860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 sz="1200">
                  <a:solidFill>
                    <a:srgbClr val="273483"/>
                  </a:solidFill>
                  <a:latin typeface="Montserrat" pitchFamily="2" charset="77"/>
                  <a:ea typeface="Gibson Light" charset="0"/>
                  <a:cs typeface="Gibson Light" charset="0"/>
                </a:defRPr>
              </a:lvl1pPr>
            </a:lstStyle>
            <a:p>
              <a:r>
                <a:rPr lang="en-US" sz="1000" dirty="0"/>
                <a:t>Rice GI et 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939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4DBA334-BAF1-4E7E-6117-4138421EE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3040060"/>
              </p:ext>
            </p:extLst>
          </p:nvPr>
        </p:nvGraphicFramePr>
        <p:xfrm>
          <a:off x="994379" y="582021"/>
          <a:ext cx="10449347" cy="4700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0A2C766-765F-9389-6CA1-DD381184FBEB}"/>
              </a:ext>
            </a:extLst>
          </p:cNvPr>
          <p:cNvGrpSpPr/>
          <p:nvPr/>
        </p:nvGrpSpPr>
        <p:grpSpPr>
          <a:xfrm>
            <a:off x="994379" y="5422831"/>
            <a:ext cx="10271752" cy="1056206"/>
            <a:chOff x="261351" y="5565651"/>
            <a:chExt cx="11489316" cy="1086225"/>
          </a:xfrm>
        </p:grpSpPr>
        <p:sp>
          <p:nvSpPr>
            <p:cNvPr id="4" name="Triangle 11">
              <a:extLst>
                <a:ext uri="{FF2B5EF4-FFF2-40B4-BE49-F238E27FC236}">
                  <a16:creationId xmlns:a16="http://schemas.microsoft.com/office/drawing/2014/main" id="{5AD9C227-E39D-46B9-46FA-C4A625B755E9}"/>
                </a:ext>
              </a:extLst>
            </p:cNvPr>
            <p:cNvSpPr/>
            <p:nvPr/>
          </p:nvSpPr>
          <p:spPr>
            <a:xfrm rot="5400000" flipH="1">
              <a:off x="4963766" y="863236"/>
              <a:ext cx="1086225" cy="10491055"/>
            </a:xfrm>
            <a:prstGeom prst="triangle">
              <a:avLst/>
            </a:prstGeom>
            <a:noFill/>
            <a:ln w="28575">
              <a:solidFill>
                <a:srgbClr val="2734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Montserrat" pitchFamily="2" charset="77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58F6F6C-2815-5854-3561-04D65163CF3A}"/>
                </a:ext>
              </a:extLst>
            </p:cNvPr>
            <p:cNvGrpSpPr/>
            <p:nvPr/>
          </p:nvGrpSpPr>
          <p:grpSpPr>
            <a:xfrm>
              <a:off x="709077" y="5719521"/>
              <a:ext cx="11041590" cy="757549"/>
              <a:chOff x="833061" y="5533541"/>
              <a:chExt cx="11041590" cy="757549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D60FB7B-9781-AF66-2ADC-529387E39759}"/>
                  </a:ext>
                </a:extLst>
              </p:cNvPr>
              <p:cNvSpPr txBox="1"/>
              <p:nvPr/>
            </p:nvSpPr>
            <p:spPr>
              <a:xfrm>
                <a:off x="833061" y="5533541"/>
                <a:ext cx="1149682" cy="728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273483"/>
                    </a:solidFill>
                    <a:latin typeface="Montserrat" pitchFamily="2" charset="77"/>
                  </a:rPr>
                  <a:t>Whole</a:t>
                </a:r>
              </a:p>
              <a:p>
                <a:pPr algn="ctr"/>
                <a:r>
                  <a:rPr lang="en-US" sz="2000" dirty="0">
                    <a:solidFill>
                      <a:srgbClr val="273483"/>
                    </a:solidFill>
                    <a:latin typeface="Montserrat" pitchFamily="2" charset="77"/>
                  </a:rPr>
                  <a:t>blood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1999B5-4085-3C17-2097-5C9DF9201D0A}"/>
                  </a:ext>
                </a:extLst>
              </p:cNvPr>
              <p:cNvSpPr txBox="1"/>
              <p:nvPr/>
            </p:nvSpPr>
            <p:spPr>
              <a:xfrm>
                <a:off x="3435802" y="5563085"/>
                <a:ext cx="913004" cy="7280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273483"/>
                    </a:solidFill>
                    <a:latin typeface="Montserrat" pitchFamily="2" charset="77"/>
                  </a:rPr>
                  <a:t>Total</a:t>
                </a:r>
              </a:p>
              <a:p>
                <a:pPr algn="ctr"/>
                <a:r>
                  <a:rPr lang="en-US" sz="2000" dirty="0">
                    <a:solidFill>
                      <a:srgbClr val="273483"/>
                    </a:solidFill>
                    <a:latin typeface="Montserrat" pitchFamily="2" charset="77"/>
                  </a:rPr>
                  <a:t>RNA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52AC181-4248-C96E-8A4F-01B96DA4C69A}"/>
                  </a:ext>
                </a:extLst>
              </p:cNvPr>
              <p:cNvSpPr txBox="1"/>
              <p:nvPr/>
            </p:nvSpPr>
            <p:spPr>
              <a:xfrm>
                <a:off x="6412741" y="5685393"/>
                <a:ext cx="2297212" cy="411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273483"/>
                    </a:solidFill>
                    <a:latin typeface="Montserrat" pitchFamily="2" charset="77"/>
                  </a:rPr>
                  <a:t>6 target genes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A128C8-1054-C185-8052-08D3F149D7A6}"/>
                  </a:ext>
                </a:extLst>
              </p:cNvPr>
              <p:cNvSpPr txBox="1"/>
              <p:nvPr/>
            </p:nvSpPr>
            <p:spPr>
              <a:xfrm>
                <a:off x="10719590" y="5692648"/>
                <a:ext cx="1155061" cy="4114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273483"/>
                    </a:solidFill>
                    <a:latin typeface="Montserrat" pitchFamily="2" charset="77"/>
                  </a:rPr>
                  <a:t>1 score</a:t>
                </a:r>
              </a:p>
            </p:txBody>
          </p:sp>
        </p:grp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122A975-ED61-C10F-9148-D8BCD0540BCF}"/>
                </a:ext>
              </a:extLst>
            </p:cNvPr>
            <p:cNvCxnSpPr>
              <a:cxnSpLocks/>
            </p:cNvCxnSpPr>
            <p:nvPr/>
          </p:nvCxnSpPr>
          <p:spPr>
            <a:xfrm>
              <a:off x="2539147" y="5705605"/>
              <a:ext cx="0" cy="820648"/>
            </a:xfrm>
            <a:prstGeom prst="line">
              <a:avLst/>
            </a:prstGeom>
            <a:ln w="28575">
              <a:solidFill>
                <a:srgbClr val="273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0D07FC2-024A-E16C-FA36-DD251B0214F7}"/>
                </a:ext>
              </a:extLst>
            </p:cNvPr>
            <p:cNvCxnSpPr>
              <a:cxnSpLocks/>
            </p:cNvCxnSpPr>
            <p:nvPr/>
          </p:nvCxnSpPr>
          <p:spPr>
            <a:xfrm>
              <a:off x="5009014" y="5810250"/>
              <a:ext cx="0" cy="591354"/>
            </a:xfrm>
            <a:prstGeom prst="line">
              <a:avLst/>
            </a:prstGeom>
            <a:ln w="28575">
              <a:solidFill>
                <a:srgbClr val="27348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35B96C-C889-B310-DA30-041623823E33}"/>
              </a:ext>
            </a:extLst>
          </p:cNvPr>
          <p:cNvSpPr txBox="1"/>
          <p:nvPr/>
        </p:nvSpPr>
        <p:spPr>
          <a:xfrm>
            <a:off x="157345" y="101166"/>
            <a:ext cx="11705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Lo </a:t>
            </a:r>
            <a:r>
              <a:rPr lang="en-US" sz="3600" b="1" i="1" dirty="0">
                <a:solidFill>
                  <a:srgbClr val="0070C0"/>
                </a:solidFill>
              </a:rPr>
              <a:t>score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interferonico</a:t>
            </a:r>
            <a:r>
              <a:rPr lang="en-US" sz="3600" b="1" dirty="0">
                <a:solidFill>
                  <a:srgbClr val="0070C0"/>
                </a:solidFill>
              </a:rPr>
              <a:t>: come </a:t>
            </a:r>
            <a:r>
              <a:rPr lang="en-US" sz="3600" b="1" dirty="0" err="1">
                <a:solidFill>
                  <a:srgbClr val="0070C0"/>
                </a:solidFill>
              </a:rPr>
              <a:t>si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misura</a:t>
            </a:r>
            <a:r>
              <a:rPr lang="en-US" sz="3600" b="1" dirty="0">
                <a:solidFill>
                  <a:srgbClr val="0070C0"/>
                </a:solidFill>
              </a:rPr>
              <a:t> … e </a:t>
            </a:r>
            <a:r>
              <a:rPr lang="en-US" sz="3600" b="1" dirty="0" err="1">
                <a:solidFill>
                  <a:srgbClr val="0070C0"/>
                </a:solidFill>
              </a:rPr>
              <a:t>perché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7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CasellaDiTesto 1"/>
          <p:cNvSpPr txBox="1">
            <a:spLocks noChangeArrowheads="1"/>
          </p:cNvSpPr>
          <p:nvPr/>
        </p:nvSpPr>
        <p:spPr bwMode="auto">
          <a:xfrm>
            <a:off x="157345" y="6362408"/>
            <a:ext cx="6911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solidFill>
                  <a:schemeClr val="tx2"/>
                </a:solidFill>
                <a:latin typeface="Calibri" pitchFamily="34" charset="0"/>
              </a:rPr>
              <a:t>Lee-Kirsch M.A. et al. </a:t>
            </a:r>
            <a:r>
              <a:rPr lang="it-IT" sz="1600" dirty="0" err="1">
                <a:solidFill>
                  <a:schemeClr val="tx2"/>
                </a:solidFill>
                <a:latin typeface="Calibri" pitchFamily="34" charset="0"/>
              </a:rPr>
              <a:t>ClinExpImmunol</a:t>
            </a:r>
            <a:r>
              <a:rPr lang="it-IT" sz="1600" dirty="0">
                <a:solidFill>
                  <a:schemeClr val="tx2"/>
                </a:solidFill>
                <a:latin typeface="Calibri" pitchFamily="34" charset="0"/>
              </a:rPr>
              <a:t> 2014,175:12-24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A10B5C2-B8B0-1463-A507-ED1316340D41}"/>
              </a:ext>
            </a:extLst>
          </p:cNvPr>
          <p:cNvGrpSpPr/>
          <p:nvPr/>
        </p:nvGrpSpPr>
        <p:grpSpPr>
          <a:xfrm>
            <a:off x="11485" y="879458"/>
            <a:ext cx="8620125" cy="5019646"/>
            <a:chOff x="1775521" y="713611"/>
            <a:chExt cx="8620125" cy="50196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5521" y="942182"/>
              <a:ext cx="8620125" cy="4791075"/>
            </a:xfrm>
            <a:prstGeom prst="rect">
              <a:avLst/>
            </a:prstGeom>
          </p:spPr>
        </p:pic>
        <p:sp>
          <p:nvSpPr>
            <p:cNvPr id="4" name="Right Arrow 3"/>
            <p:cNvSpPr/>
            <p:nvPr/>
          </p:nvSpPr>
          <p:spPr>
            <a:xfrm rot="3721525">
              <a:off x="1911416" y="3125511"/>
              <a:ext cx="457137" cy="23638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ight Arrow 10"/>
            <p:cNvSpPr/>
            <p:nvPr/>
          </p:nvSpPr>
          <p:spPr>
            <a:xfrm rot="17629242">
              <a:off x="2334617" y="5142206"/>
              <a:ext cx="457137" cy="23638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ight Arrow 11"/>
            <p:cNvSpPr/>
            <p:nvPr/>
          </p:nvSpPr>
          <p:spPr>
            <a:xfrm rot="3721525">
              <a:off x="3270719" y="823987"/>
              <a:ext cx="457137" cy="23638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ight Arrow 12"/>
            <p:cNvSpPr/>
            <p:nvPr/>
          </p:nvSpPr>
          <p:spPr>
            <a:xfrm rot="5400000">
              <a:off x="6469319" y="1983933"/>
              <a:ext cx="457137" cy="23638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ight Arrow 14"/>
            <p:cNvSpPr/>
            <p:nvPr/>
          </p:nvSpPr>
          <p:spPr>
            <a:xfrm rot="16200000">
              <a:off x="6469318" y="3395360"/>
              <a:ext cx="457137" cy="23638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8BD2154-805D-CB34-9120-2EA3C610483F}"/>
              </a:ext>
            </a:extLst>
          </p:cNvPr>
          <p:cNvSpPr txBox="1"/>
          <p:nvPr/>
        </p:nvSpPr>
        <p:spPr>
          <a:xfrm>
            <a:off x="157345" y="101166"/>
            <a:ext cx="11705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</a:rPr>
              <a:t>Iperfunzione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della</a:t>
            </a:r>
            <a:r>
              <a:rPr lang="en-US" sz="3600" b="1" dirty="0">
                <a:solidFill>
                  <a:srgbClr val="0070C0"/>
                </a:solidFill>
              </a:rPr>
              <a:t> via </a:t>
            </a:r>
            <a:r>
              <a:rPr lang="en-US" sz="3600" b="1" dirty="0" err="1">
                <a:solidFill>
                  <a:srgbClr val="0070C0"/>
                </a:solidFill>
              </a:rPr>
              <a:t>antivirale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8D66F-D4B9-4642-8677-BDE4AF46D5D2}"/>
              </a:ext>
            </a:extLst>
          </p:cNvPr>
          <p:cNvSpPr txBox="1"/>
          <p:nvPr/>
        </p:nvSpPr>
        <p:spPr>
          <a:xfrm>
            <a:off x="7703060" y="3907969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highlight>
                  <a:srgbClr val="FFFF00"/>
                </a:highlight>
              </a:rPr>
              <a:t>ISGs</a:t>
            </a:r>
            <a:endParaRPr lang="it-IT" sz="2400" b="1" dirty="0">
              <a:highlight>
                <a:srgbClr val="FFFF00"/>
              </a:highlight>
            </a:endParaRPr>
          </a:p>
        </p:txBody>
      </p:sp>
      <p:graphicFrame>
        <p:nvGraphicFramePr>
          <p:cNvPr id="18" name="Tabella 34">
            <a:extLst>
              <a:ext uri="{FF2B5EF4-FFF2-40B4-BE49-F238E27FC236}">
                <a16:creationId xmlns:a16="http://schemas.microsoft.com/office/drawing/2014/main" id="{B28C8616-71A1-9EC1-6E5C-8284C1B512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523693"/>
              </p:ext>
            </p:extLst>
          </p:nvPr>
        </p:nvGraphicFramePr>
        <p:xfrm>
          <a:off x="6625064" y="3057305"/>
          <a:ext cx="5248428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6621">
                  <a:extLst>
                    <a:ext uri="{9D8B030D-6E8A-4147-A177-3AD203B41FA5}">
                      <a16:colId xmlns:a16="http://schemas.microsoft.com/office/drawing/2014/main" val="3224532337"/>
                    </a:ext>
                  </a:extLst>
                </a:gridCol>
                <a:gridCol w="1196561">
                  <a:extLst>
                    <a:ext uri="{9D8B030D-6E8A-4147-A177-3AD203B41FA5}">
                      <a16:colId xmlns:a16="http://schemas.microsoft.com/office/drawing/2014/main" val="3382303153"/>
                    </a:ext>
                  </a:extLst>
                </a:gridCol>
                <a:gridCol w="1223140">
                  <a:extLst>
                    <a:ext uri="{9D8B030D-6E8A-4147-A177-3AD203B41FA5}">
                      <a16:colId xmlns:a16="http://schemas.microsoft.com/office/drawing/2014/main" val="2878713447"/>
                    </a:ext>
                  </a:extLst>
                </a:gridCol>
                <a:gridCol w="1312106">
                  <a:extLst>
                    <a:ext uri="{9D8B030D-6E8A-4147-A177-3AD203B41FA5}">
                      <a16:colId xmlns:a16="http://schemas.microsoft.com/office/drawing/2014/main" val="2434808775"/>
                    </a:ext>
                  </a:extLst>
                </a:gridCol>
              </a:tblGrid>
              <a:tr h="319757">
                <a:tc>
                  <a:txBody>
                    <a:bodyPr/>
                    <a:lstStyle/>
                    <a:p>
                      <a:r>
                        <a:rPr lang="it-IT" sz="1600" dirty="0"/>
                        <a:t>EFFETTORI ANTIVIRALI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REGOLATORI NEGATIVI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REGOLATORI POSITIVI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ALTRI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483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dirty="0" err="1"/>
                        <a:t>Mx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CH25H</a:t>
                      </a:r>
                    </a:p>
                    <a:p>
                      <a:r>
                        <a:rPr lang="it-IT" sz="1600" dirty="0"/>
                        <a:t>IFITM</a:t>
                      </a:r>
                    </a:p>
                    <a:p>
                      <a:r>
                        <a:rPr lang="it-IT" sz="1600" dirty="0"/>
                        <a:t>TRIM</a:t>
                      </a:r>
                    </a:p>
                    <a:p>
                      <a:r>
                        <a:rPr lang="it-IT" sz="1600" dirty="0"/>
                        <a:t>OAS/</a:t>
                      </a:r>
                      <a:r>
                        <a:rPr lang="it-IT" sz="1600" dirty="0" err="1"/>
                        <a:t>RNaseL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ISG15</a:t>
                      </a:r>
                    </a:p>
                    <a:p>
                      <a:r>
                        <a:rPr lang="it-IT" sz="1600" dirty="0"/>
                        <a:t>IFI44L</a:t>
                      </a:r>
                    </a:p>
                    <a:p>
                      <a:r>
                        <a:rPr lang="it-IT" sz="1600" dirty="0"/>
                        <a:t>IFIT1 (</a:t>
                      </a:r>
                      <a:r>
                        <a:rPr lang="it-IT" sz="1600" dirty="0" err="1"/>
                        <a:t>sensor</a:t>
                      </a:r>
                      <a:r>
                        <a:rPr lang="it-IT" sz="1600" dirty="0"/>
                        <a:t> RNA)</a:t>
                      </a:r>
                    </a:p>
                    <a:p>
                      <a:r>
                        <a:rPr lang="it-IT" sz="1600" dirty="0" err="1"/>
                        <a:t>Viperin</a:t>
                      </a:r>
                      <a:r>
                        <a:rPr lang="it-IT" sz="1600" dirty="0"/>
                        <a:t> (RSAD2)</a:t>
                      </a:r>
                    </a:p>
                    <a:p>
                      <a:r>
                        <a:rPr lang="it-IT" sz="1600" dirty="0" err="1"/>
                        <a:t>Tetherin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SOCS</a:t>
                      </a:r>
                    </a:p>
                    <a:p>
                      <a:r>
                        <a:rPr lang="it-IT" sz="1600" dirty="0"/>
                        <a:t>USP18</a:t>
                      </a:r>
                    </a:p>
                    <a:p>
                      <a:endParaRPr lang="it-IT" sz="1600" dirty="0"/>
                    </a:p>
                    <a:p>
                      <a:endParaRPr lang="it-IT" sz="1600" dirty="0"/>
                    </a:p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STAT1/2</a:t>
                      </a:r>
                    </a:p>
                    <a:p>
                      <a:r>
                        <a:rPr lang="it-IT" sz="1600" dirty="0" err="1"/>
                        <a:t>RLRs</a:t>
                      </a:r>
                      <a:r>
                        <a:rPr lang="it-IT" sz="1600" dirty="0"/>
                        <a:t> (RIG1)</a:t>
                      </a:r>
                    </a:p>
                    <a:p>
                      <a:r>
                        <a:rPr lang="it-IT" sz="1600" dirty="0" err="1"/>
                        <a:t>ALRs</a:t>
                      </a:r>
                      <a:r>
                        <a:rPr lang="it-IT" sz="1600" dirty="0"/>
                        <a:t> (AIM2)</a:t>
                      </a:r>
                    </a:p>
                    <a:p>
                      <a:r>
                        <a:rPr lang="it-IT" sz="1600" dirty="0" err="1"/>
                        <a:t>cGAS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OAS/</a:t>
                      </a:r>
                      <a:r>
                        <a:rPr lang="it-IT" sz="1600" dirty="0" err="1"/>
                        <a:t>RNaseL</a:t>
                      </a:r>
                      <a:endParaRPr lang="it-IT" sz="1600" dirty="0"/>
                    </a:p>
                    <a:p>
                      <a:r>
                        <a:rPr lang="it-IT" sz="1600" dirty="0"/>
                        <a:t>PKR</a:t>
                      </a:r>
                    </a:p>
                    <a:p>
                      <a:r>
                        <a:rPr lang="it-IT" sz="1600" dirty="0"/>
                        <a:t>IRF3,7,9</a:t>
                      </a:r>
                    </a:p>
                    <a:p>
                      <a:r>
                        <a:rPr lang="it-IT" sz="1600" dirty="0"/>
                        <a:t>IRF1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IFI27 (</a:t>
                      </a:r>
                      <a:r>
                        <a:rPr lang="it-IT" sz="1600" dirty="0" err="1"/>
                        <a:t>apoptotis</a:t>
                      </a:r>
                      <a:r>
                        <a:rPr lang="it-IT" sz="1600" dirty="0"/>
                        <a:t>)</a:t>
                      </a:r>
                    </a:p>
                    <a:p>
                      <a:r>
                        <a:rPr lang="it-IT" sz="1600" dirty="0"/>
                        <a:t>SIGLEC (</a:t>
                      </a:r>
                      <a:r>
                        <a:rPr lang="it-IT" sz="1600" dirty="0" err="1"/>
                        <a:t>endocytosis</a:t>
                      </a:r>
                      <a:r>
                        <a:rPr lang="it-IT" sz="16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133060"/>
                  </a:ext>
                </a:extLst>
              </a:tr>
            </a:tbl>
          </a:graphicData>
        </a:graphic>
      </p:graphicFrame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0D42E0B-6DB6-2010-CB51-D42401CE0B3A}"/>
              </a:ext>
            </a:extLst>
          </p:cNvPr>
          <p:cNvSpPr/>
          <p:nvPr/>
        </p:nvSpPr>
        <p:spPr>
          <a:xfrm>
            <a:off x="8586559" y="249382"/>
            <a:ext cx="3153946" cy="2679632"/>
          </a:xfrm>
          <a:prstGeom prst="roundRect">
            <a:avLst>
              <a:gd name="adj" fmla="val 10000"/>
            </a:avLst>
          </a:prstGeom>
          <a:blipFill rotWithShape="1">
            <a:blip r:embed="rId4"/>
            <a:srcRect/>
            <a:stretch>
              <a:fillRect t="-1000" b="-1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0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8BD2154-805D-CB34-9120-2EA3C610483F}"/>
              </a:ext>
            </a:extLst>
          </p:cNvPr>
          <p:cNvSpPr txBox="1"/>
          <p:nvPr/>
        </p:nvSpPr>
        <p:spPr>
          <a:xfrm>
            <a:off x="157345" y="101166"/>
            <a:ext cx="364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Tanto </a:t>
            </a:r>
            <a:r>
              <a:rPr lang="en-US" sz="3600" b="1" dirty="0" err="1">
                <a:solidFill>
                  <a:srgbClr val="0070C0"/>
                </a:solidFill>
              </a:rPr>
              <a:t>interferone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98D66F-D4B9-4642-8677-BDE4AF46D5D2}"/>
              </a:ext>
            </a:extLst>
          </p:cNvPr>
          <p:cNvSpPr txBox="1"/>
          <p:nvPr/>
        </p:nvSpPr>
        <p:spPr>
          <a:xfrm>
            <a:off x="7703060" y="3907969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highlight>
                  <a:srgbClr val="FFFF00"/>
                </a:highlight>
              </a:rPr>
              <a:t>ISGs</a:t>
            </a:r>
            <a:endParaRPr lang="it-IT" sz="2400" b="1" dirty="0">
              <a:highlight>
                <a:srgbClr val="FFFF00"/>
              </a:highligh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250C01-09F0-ABF9-949F-0426AA72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030" y="1236983"/>
            <a:ext cx="6593462" cy="4735260"/>
          </a:xfrm>
          <a:prstGeom prst="rect">
            <a:avLst/>
          </a:prstGeom>
        </p:spPr>
      </p:pic>
      <p:pic>
        <p:nvPicPr>
          <p:cNvPr id="20" name="Picture 2" descr="Sembra influenza ma non lo è - Fapnet">
            <a:extLst>
              <a:ext uri="{FF2B5EF4-FFF2-40B4-BE49-F238E27FC236}">
                <a16:creationId xmlns:a16="http://schemas.microsoft.com/office/drawing/2014/main" id="{1C5DB281-B521-7785-7E33-B8BAE5D17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08" y="1158746"/>
            <a:ext cx="4505763" cy="50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7120BE-F548-DD71-B41A-A61B001ADD2D}"/>
              </a:ext>
            </a:extLst>
          </p:cNvPr>
          <p:cNvSpPr txBox="1"/>
          <p:nvPr/>
        </p:nvSpPr>
        <p:spPr>
          <a:xfrm>
            <a:off x="7703060" y="158608"/>
            <a:ext cx="364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70C0"/>
                </a:solidFill>
              </a:rPr>
              <a:t>Poco </a:t>
            </a:r>
            <a:r>
              <a:rPr lang="en-US" sz="3600" b="1" dirty="0" err="1">
                <a:solidFill>
                  <a:srgbClr val="0070C0"/>
                </a:solidFill>
              </a:rPr>
              <a:t>interferone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75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BE1F351-6716-79FA-0C63-FE0044C8CCF5}"/>
              </a:ext>
            </a:extLst>
          </p:cNvPr>
          <p:cNvSpPr txBox="1"/>
          <p:nvPr/>
        </p:nvSpPr>
        <p:spPr>
          <a:xfrm>
            <a:off x="-64427" y="54847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273483"/>
                </a:solidFill>
                <a:latin typeface="Montserrat" pitchFamily="2" charset="77"/>
              </a:rPr>
              <a:t>Confirmed molecular diagnosis </a:t>
            </a:r>
          </a:p>
          <a:p>
            <a:pPr algn="ctr"/>
            <a:r>
              <a:rPr lang="en-GB" sz="1600" dirty="0">
                <a:solidFill>
                  <a:srgbClr val="273483"/>
                </a:solidFill>
                <a:latin typeface="Montserrat" pitchFamily="2" charset="77"/>
              </a:rPr>
              <a:t>in genes linked to IFN production/signaling</a:t>
            </a:r>
            <a:endParaRPr lang="en-US" sz="1600" dirty="0">
              <a:solidFill>
                <a:srgbClr val="273483"/>
              </a:solidFill>
              <a:latin typeface="Montserrat" pitchFamily="2" charset="77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7B31E4B-053A-2A83-A436-2A5C64B1AF6A}"/>
              </a:ext>
            </a:extLst>
          </p:cNvPr>
          <p:cNvSpPr txBox="1"/>
          <p:nvPr/>
        </p:nvSpPr>
        <p:spPr>
          <a:xfrm>
            <a:off x="7152273" y="6509187"/>
            <a:ext cx="501549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solidFill>
                  <a:srgbClr val="273483"/>
                </a:solidFill>
                <a:latin typeface="Montserrat" pitchFamily="2" charset="77"/>
              </a:rPr>
              <a:t>Rice G, et al. </a:t>
            </a:r>
            <a:r>
              <a:rPr lang="en-US" sz="1333" i="1" dirty="0">
                <a:solidFill>
                  <a:srgbClr val="273483"/>
                </a:solidFill>
                <a:latin typeface="Montserrat" pitchFamily="2" charset="77"/>
              </a:rPr>
              <a:t>J Clin Immunol </a:t>
            </a:r>
            <a:r>
              <a:rPr lang="en-US" sz="1333" dirty="0">
                <a:solidFill>
                  <a:srgbClr val="273483"/>
                </a:solidFill>
                <a:latin typeface="Montserrat" pitchFamily="2" charset="77"/>
              </a:rPr>
              <a:t>2017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DFFDAD-4F65-931E-EB07-2F3339C16F7F}"/>
              </a:ext>
            </a:extLst>
          </p:cNvPr>
          <p:cNvSpPr txBox="1"/>
          <p:nvPr/>
        </p:nvSpPr>
        <p:spPr>
          <a:xfrm>
            <a:off x="4142103" y="5479504"/>
            <a:ext cx="394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GB" sz="1600" dirty="0">
                <a:solidFill>
                  <a:srgbClr val="273483"/>
                </a:solidFill>
                <a:latin typeface="Montserrat" pitchFamily="2" charset="77"/>
              </a:rPr>
              <a:t>Monogenic disorders with IFN inflammation not directly due to IFN pathway gene mutations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8B9ECE-A1BA-BE62-090D-09ECBAC48B58}"/>
              </a:ext>
            </a:extLst>
          </p:cNvPr>
          <p:cNvSpPr txBox="1"/>
          <p:nvPr/>
        </p:nvSpPr>
        <p:spPr>
          <a:xfrm>
            <a:off x="9247740" y="5725723"/>
            <a:ext cx="2122504" cy="351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GB" sz="1600" dirty="0">
                <a:solidFill>
                  <a:srgbClr val="273483"/>
                </a:solidFill>
                <a:latin typeface="Montserrat" pitchFamily="2" charset="77"/>
              </a:rPr>
              <a:t>SLE, JDM, JIA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DC27642-63C5-4D36-9052-D5F5FB68C919}"/>
              </a:ext>
            </a:extLst>
          </p:cNvPr>
          <p:cNvGrpSpPr/>
          <p:nvPr/>
        </p:nvGrpSpPr>
        <p:grpSpPr>
          <a:xfrm>
            <a:off x="-44622" y="2065805"/>
            <a:ext cx="12213346" cy="3320952"/>
            <a:chOff x="-33467" y="1806529"/>
            <a:chExt cx="9160010" cy="2490713"/>
          </a:xfrm>
        </p:grpSpPr>
        <p:pic>
          <p:nvPicPr>
            <p:cNvPr id="13" name="Picture 12" descr="page5image42928784">
              <a:extLst>
                <a:ext uri="{FF2B5EF4-FFF2-40B4-BE49-F238E27FC236}">
                  <a16:creationId xmlns:a16="http://schemas.microsoft.com/office/drawing/2014/main" id="{97A11332-5EFD-9414-C60F-909A2452C4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" t="8147"/>
            <a:stretch/>
          </p:blipFill>
          <p:spPr bwMode="auto">
            <a:xfrm>
              <a:off x="42170" y="1806529"/>
              <a:ext cx="9084373" cy="228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92417F-805F-8EA5-6233-06CE962AB6C3}"/>
                </a:ext>
              </a:extLst>
            </p:cNvPr>
            <p:cNvSpPr/>
            <p:nvPr/>
          </p:nvSpPr>
          <p:spPr>
            <a:xfrm>
              <a:off x="236972" y="3695859"/>
              <a:ext cx="656811" cy="190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F0F4BE8-4570-A29D-9CD5-AC06475A3885}"/>
                </a:ext>
              </a:extLst>
            </p:cNvPr>
            <p:cNvSpPr txBox="1"/>
            <p:nvPr/>
          </p:nvSpPr>
          <p:spPr>
            <a:xfrm rot="18847324">
              <a:off x="-9656" y="3736427"/>
              <a:ext cx="464310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/>
                <a:t>TREX1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A0E846F-74EC-E6BF-4600-47595AA85D56}"/>
                </a:ext>
              </a:extLst>
            </p:cNvPr>
            <p:cNvSpPr txBox="1"/>
            <p:nvPr/>
          </p:nvSpPr>
          <p:spPr>
            <a:xfrm rot="18847324">
              <a:off x="-20190" y="3815157"/>
              <a:ext cx="705962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/>
                <a:t>RNASEH2A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28DE40E-9207-FA7E-097D-614611C05CC1}"/>
                </a:ext>
              </a:extLst>
            </p:cNvPr>
            <p:cNvSpPr txBox="1"/>
            <p:nvPr/>
          </p:nvSpPr>
          <p:spPr>
            <a:xfrm rot="18847324">
              <a:off x="168859" y="3825407"/>
              <a:ext cx="701153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/>
                <a:t>RNASEH2B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B83981-3341-4764-533B-BF8C666C76CD}"/>
                </a:ext>
              </a:extLst>
            </p:cNvPr>
            <p:cNvSpPr txBox="1"/>
            <p:nvPr/>
          </p:nvSpPr>
          <p:spPr>
            <a:xfrm rot="18847324">
              <a:off x="357780" y="3827024"/>
              <a:ext cx="699952" cy="22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33" dirty="0"/>
                <a:t>RNASEH2C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D601A70-6562-D918-0E93-A8865EA37CE9}"/>
                </a:ext>
              </a:extLst>
            </p:cNvPr>
            <p:cNvSpPr/>
            <p:nvPr/>
          </p:nvSpPr>
          <p:spPr>
            <a:xfrm>
              <a:off x="1335254" y="3695859"/>
              <a:ext cx="122430" cy="152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15B6D2F-D01F-E64C-E29D-6279C23B785F}"/>
                </a:ext>
              </a:extLst>
            </p:cNvPr>
            <p:cNvSpPr/>
            <p:nvPr/>
          </p:nvSpPr>
          <p:spPr>
            <a:xfrm>
              <a:off x="1626376" y="3698831"/>
              <a:ext cx="179468" cy="179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D0F201-3AC7-EAB3-E33D-DD7F11D92690}"/>
                </a:ext>
              </a:extLst>
            </p:cNvPr>
            <p:cNvSpPr txBox="1"/>
            <p:nvPr/>
          </p:nvSpPr>
          <p:spPr>
            <a:xfrm rot="18847324">
              <a:off x="1118129" y="3705959"/>
              <a:ext cx="434254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IFIH1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F1F59F1-A32B-CDE1-9460-512DDAEA7AFA}"/>
                </a:ext>
              </a:extLst>
            </p:cNvPr>
            <p:cNvSpPr txBox="1"/>
            <p:nvPr/>
          </p:nvSpPr>
          <p:spPr>
            <a:xfrm rot="18847324">
              <a:off x="1249233" y="3813551"/>
              <a:ext cx="728806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TMEM173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B99738D-8FF5-4748-DA7F-6E30CDB0BF6C}"/>
                </a:ext>
              </a:extLst>
            </p:cNvPr>
            <p:cNvSpPr/>
            <p:nvPr/>
          </p:nvSpPr>
          <p:spPr>
            <a:xfrm>
              <a:off x="2229489" y="3691804"/>
              <a:ext cx="122430" cy="152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3EE40A-2D1F-B95A-C561-68250B0B995C}"/>
                </a:ext>
              </a:extLst>
            </p:cNvPr>
            <p:cNvSpPr txBox="1"/>
            <p:nvPr/>
          </p:nvSpPr>
          <p:spPr>
            <a:xfrm rot="18847324">
              <a:off x="1997973" y="3728768"/>
              <a:ext cx="470321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ISG15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BE059B4-9256-0CA4-64FA-C7DA4218C094}"/>
                </a:ext>
              </a:extLst>
            </p:cNvPr>
            <p:cNvSpPr/>
            <p:nvPr/>
          </p:nvSpPr>
          <p:spPr>
            <a:xfrm>
              <a:off x="3356206" y="3681588"/>
              <a:ext cx="157904" cy="1860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32B7CA-7F09-D6B4-DA70-6DFD96A38F5D}"/>
                </a:ext>
              </a:extLst>
            </p:cNvPr>
            <p:cNvSpPr/>
            <p:nvPr/>
          </p:nvSpPr>
          <p:spPr>
            <a:xfrm>
              <a:off x="5057678" y="3674827"/>
              <a:ext cx="157904" cy="2117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21232B-3C28-D19A-A1E8-03BFF282DAD2}"/>
                </a:ext>
              </a:extLst>
            </p:cNvPr>
            <p:cNvSpPr txBox="1"/>
            <p:nvPr/>
          </p:nvSpPr>
          <p:spPr>
            <a:xfrm rot="18847324">
              <a:off x="3108897" y="3732423"/>
              <a:ext cx="504754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CECR1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890C0-B914-59E0-51BC-24AA0C06AB78}"/>
                </a:ext>
              </a:extLst>
            </p:cNvPr>
            <p:cNvSpPr txBox="1"/>
            <p:nvPr/>
          </p:nvSpPr>
          <p:spPr>
            <a:xfrm rot="18847324">
              <a:off x="4663043" y="3800799"/>
              <a:ext cx="732412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DNASE1L3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63A7A9B-6BD3-B1D2-928A-10DE9AB80379}"/>
                </a:ext>
              </a:extLst>
            </p:cNvPr>
            <p:cNvSpPr/>
            <p:nvPr/>
          </p:nvSpPr>
          <p:spPr>
            <a:xfrm>
              <a:off x="6395043" y="3661098"/>
              <a:ext cx="563549" cy="113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5EC823-86AC-5ABD-583E-F08EDB28D3CF}"/>
                </a:ext>
              </a:extLst>
            </p:cNvPr>
            <p:cNvSpPr txBox="1"/>
            <p:nvPr/>
          </p:nvSpPr>
          <p:spPr>
            <a:xfrm rot="18847324">
              <a:off x="6207371" y="3685265"/>
              <a:ext cx="375343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JSLE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8DC58B4-5F49-88DE-321E-22078BF117CE}"/>
                </a:ext>
              </a:extLst>
            </p:cNvPr>
            <p:cNvSpPr txBox="1"/>
            <p:nvPr/>
          </p:nvSpPr>
          <p:spPr>
            <a:xfrm rot="18847324">
              <a:off x="6603051" y="3674769"/>
              <a:ext cx="389770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JDM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5ECC774-AF8C-B6C5-AF31-38C3272056F9}"/>
                </a:ext>
              </a:extLst>
            </p:cNvPr>
            <p:cNvSpPr/>
            <p:nvPr/>
          </p:nvSpPr>
          <p:spPr>
            <a:xfrm>
              <a:off x="8034048" y="3662496"/>
              <a:ext cx="563549" cy="113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0CBCB24-643B-F3F1-6530-F84FC8D99DCE}"/>
                </a:ext>
              </a:extLst>
            </p:cNvPr>
            <p:cNvSpPr txBox="1"/>
            <p:nvPr/>
          </p:nvSpPr>
          <p:spPr>
            <a:xfrm rot="18847324">
              <a:off x="7867313" y="3669061"/>
              <a:ext cx="356107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 err="1"/>
                <a:t>sJIA</a:t>
              </a:r>
              <a:endParaRPr lang="en-US" sz="1467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F66D691-5316-120D-BC50-2618458A4FF2}"/>
                </a:ext>
              </a:extLst>
            </p:cNvPr>
            <p:cNvSpPr txBox="1"/>
            <p:nvPr/>
          </p:nvSpPr>
          <p:spPr>
            <a:xfrm rot="18847324">
              <a:off x="8250566" y="3680523"/>
              <a:ext cx="375343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 err="1"/>
                <a:t>pJIA</a:t>
              </a:r>
              <a:endParaRPr lang="en-US" sz="1467" dirty="0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4FD96F85-033B-4501-7D4B-D5C9035A37E3}"/>
                </a:ext>
              </a:extLst>
            </p:cNvPr>
            <p:cNvSpPr/>
            <p:nvPr/>
          </p:nvSpPr>
          <p:spPr>
            <a:xfrm>
              <a:off x="2568222" y="3698831"/>
              <a:ext cx="220134" cy="152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0E8EC37-540F-634B-4F78-49E09AE88F13}"/>
                </a:ext>
              </a:extLst>
            </p:cNvPr>
            <p:cNvSpPr txBox="1"/>
            <p:nvPr/>
          </p:nvSpPr>
          <p:spPr>
            <a:xfrm rot="18847324">
              <a:off x="2256188" y="3781126"/>
              <a:ext cx="618246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Controls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E6362BF7-971B-99C0-75A8-4C9A48E5F7F8}"/>
                </a:ext>
              </a:extLst>
            </p:cNvPr>
            <p:cNvSpPr/>
            <p:nvPr/>
          </p:nvSpPr>
          <p:spPr>
            <a:xfrm>
              <a:off x="5499699" y="3681588"/>
              <a:ext cx="220134" cy="152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4EB62F3E-EDD7-96DF-9C99-569FC578AC11}"/>
                </a:ext>
              </a:extLst>
            </p:cNvPr>
            <p:cNvSpPr/>
            <p:nvPr/>
          </p:nvSpPr>
          <p:spPr>
            <a:xfrm>
              <a:off x="8784759" y="3669285"/>
              <a:ext cx="220134" cy="1528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174E545-C08B-4A83-FBA7-B6B8BCE69795}"/>
                </a:ext>
              </a:extLst>
            </p:cNvPr>
            <p:cNvSpPr txBox="1"/>
            <p:nvPr/>
          </p:nvSpPr>
          <p:spPr>
            <a:xfrm rot="18847324">
              <a:off x="5204441" y="3788699"/>
              <a:ext cx="618246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Controls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519813A-51E8-F39C-3ADF-87B830058F47}"/>
                </a:ext>
              </a:extLst>
            </p:cNvPr>
            <p:cNvSpPr txBox="1"/>
            <p:nvPr/>
          </p:nvSpPr>
          <p:spPr>
            <a:xfrm rot="18847324">
              <a:off x="8454136" y="3732424"/>
              <a:ext cx="618246" cy="2385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67" dirty="0"/>
                <a:t>Controls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4EF245C-4393-3622-E4F1-A91C4E15A792}"/>
                </a:ext>
              </a:extLst>
            </p:cNvPr>
            <p:cNvSpPr/>
            <p:nvPr/>
          </p:nvSpPr>
          <p:spPr>
            <a:xfrm>
              <a:off x="42170" y="2681111"/>
              <a:ext cx="66416" cy="440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23A53B2-8791-A8F8-31AE-409794B85D5A}"/>
                </a:ext>
              </a:extLst>
            </p:cNvPr>
            <p:cNvSpPr/>
            <p:nvPr/>
          </p:nvSpPr>
          <p:spPr>
            <a:xfrm>
              <a:off x="3041546" y="2681110"/>
              <a:ext cx="66416" cy="440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A1A22A-80F7-650A-8674-0AEBBCF40726}"/>
                </a:ext>
              </a:extLst>
            </p:cNvPr>
            <p:cNvSpPr txBox="1"/>
            <p:nvPr/>
          </p:nvSpPr>
          <p:spPr>
            <a:xfrm rot="16200000">
              <a:off x="-219407" y="2781018"/>
              <a:ext cx="57963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IFN Score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26A9FBA-9C24-42F5-043D-2548C3E13543}"/>
                </a:ext>
              </a:extLst>
            </p:cNvPr>
            <p:cNvSpPr/>
            <p:nvPr/>
          </p:nvSpPr>
          <p:spPr>
            <a:xfrm>
              <a:off x="6036040" y="2608263"/>
              <a:ext cx="66416" cy="440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710263A-62BF-43B9-0097-3FDE87392946}"/>
                </a:ext>
              </a:extLst>
            </p:cNvPr>
            <p:cNvSpPr txBox="1"/>
            <p:nvPr/>
          </p:nvSpPr>
          <p:spPr>
            <a:xfrm rot="16200000">
              <a:off x="2746849" y="2704756"/>
              <a:ext cx="57963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IFN Score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E1C02A1-725A-2E03-939E-B20DA77A43C9}"/>
                </a:ext>
              </a:extLst>
            </p:cNvPr>
            <p:cNvSpPr txBox="1"/>
            <p:nvPr/>
          </p:nvSpPr>
          <p:spPr>
            <a:xfrm rot="16200000">
              <a:off x="5779433" y="2704756"/>
              <a:ext cx="579630" cy="2077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IFN Score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C8604B3-C1BD-7F9F-46C7-FA3B9C9256EA}"/>
              </a:ext>
            </a:extLst>
          </p:cNvPr>
          <p:cNvSpPr/>
          <p:nvPr/>
        </p:nvSpPr>
        <p:spPr>
          <a:xfrm>
            <a:off x="3910386" y="497541"/>
            <a:ext cx="8281614" cy="6011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8" name="Picture 3">
            <a:extLst>
              <a:ext uri="{FF2B5EF4-FFF2-40B4-BE49-F238E27FC236}">
                <a16:creationId xmlns:a16="http://schemas.microsoft.com/office/drawing/2014/main" id="{1BB23C36-71F0-0837-E604-24028468B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0951" t="59500" r="18594" b="21797"/>
          <a:stretch>
            <a:fillRect/>
          </a:stretch>
        </p:blipFill>
        <p:spPr bwMode="auto">
          <a:xfrm>
            <a:off x="5009315" y="1840344"/>
            <a:ext cx="6703697" cy="2315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9" name="Group 2">
            <a:extLst>
              <a:ext uri="{FF2B5EF4-FFF2-40B4-BE49-F238E27FC236}">
                <a16:creationId xmlns:a16="http://schemas.microsoft.com/office/drawing/2014/main" id="{59D465C4-9024-3ECE-B5A5-FD6F407985DB}"/>
              </a:ext>
            </a:extLst>
          </p:cNvPr>
          <p:cNvGrpSpPr>
            <a:grpSpLocks/>
          </p:cNvGrpSpPr>
          <p:nvPr/>
        </p:nvGrpSpPr>
        <p:grpSpPr bwMode="auto">
          <a:xfrm>
            <a:off x="3863484" y="375565"/>
            <a:ext cx="7920517" cy="1229164"/>
            <a:chOff x="205419" y="980728"/>
            <a:chExt cx="7864567" cy="10493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4711C14B-5B6D-A5CE-0B21-CC78D297B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1127" t="18750" r="8638" b="62209"/>
            <a:stretch>
              <a:fillRect/>
            </a:stretch>
          </p:blipFill>
          <p:spPr bwMode="auto">
            <a:xfrm>
              <a:off x="205419" y="980728"/>
              <a:ext cx="7864567" cy="1049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0FF300C6-3AC5-F1AF-8D62-1F066FCD2D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 l="16959" t="47964" r="8638" b="36955"/>
            <a:stretch>
              <a:fillRect/>
            </a:stretch>
          </p:blipFill>
          <p:spPr bwMode="auto">
            <a:xfrm>
              <a:off x="2487947" y="1138807"/>
              <a:ext cx="5511552" cy="628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6863980-1C91-CA83-5E6A-F6048BD6F151}"/>
              </a:ext>
            </a:extLst>
          </p:cNvPr>
          <p:cNvGrpSpPr/>
          <p:nvPr/>
        </p:nvGrpSpPr>
        <p:grpSpPr>
          <a:xfrm>
            <a:off x="5244161" y="4888295"/>
            <a:ext cx="5821546" cy="876826"/>
            <a:chOff x="5244161" y="4888295"/>
            <a:chExt cx="5821546" cy="876826"/>
          </a:xfrm>
        </p:grpSpPr>
        <p:sp>
          <p:nvSpPr>
            <p:cNvPr id="52" name="Arrow: Left-Right 51">
              <a:extLst>
                <a:ext uri="{FF2B5EF4-FFF2-40B4-BE49-F238E27FC236}">
                  <a16:creationId xmlns:a16="http://schemas.microsoft.com/office/drawing/2014/main" id="{D540CC65-39A8-D1E7-0DFE-B0A20A655D99}"/>
                </a:ext>
              </a:extLst>
            </p:cNvPr>
            <p:cNvSpPr/>
            <p:nvPr/>
          </p:nvSpPr>
          <p:spPr>
            <a:xfrm>
              <a:off x="8086892" y="5134310"/>
              <a:ext cx="805785" cy="324685"/>
            </a:xfrm>
            <a:prstGeom prst="leftRightArrow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400" b="1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E39133B-A3BC-60FC-E2A2-D103394A855B}"/>
                </a:ext>
              </a:extLst>
            </p:cNvPr>
            <p:cNvSpPr txBox="1"/>
            <p:nvPr/>
          </p:nvSpPr>
          <p:spPr>
            <a:xfrm>
              <a:off x="5244161" y="4888295"/>
              <a:ext cx="2734377" cy="862158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400" b="1" dirty="0" err="1"/>
                <a:t>Autoinfiammazione</a:t>
              </a:r>
              <a:endParaRPr lang="it-IT" sz="2400" b="1" dirty="0"/>
            </a:p>
            <a:p>
              <a:r>
                <a:rPr lang="it-IT" sz="2400" b="1" dirty="0"/>
                <a:t>Interferoni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CF896C4-A866-3938-4D5D-64EA0660E88B}"/>
                </a:ext>
              </a:extLst>
            </p:cNvPr>
            <p:cNvSpPr txBox="1"/>
            <p:nvPr/>
          </p:nvSpPr>
          <p:spPr>
            <a:xfrm>
              <a:off x="9000371" y="4902963"/>
              <a:ext cx="2065336" cy="862158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2400" b="1" dirty="0"/>
                <a:t>Autoimmunità</a:t>
              </a:r>
            </a:p>
            <a:p>
              <a:r>
                <a:rPr lang="it-IT" sz="2400" b="1" dirty="0"/>
                <a:t>Spettro Lupus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13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3"/>
          <p:cNvSpPr txBox="1">
            <a:spLocks noChangeArrowheads="1"/>
          </p:cNvSpPr>
          <p:nvPr/>
        </p:nvSpPr>
        <p:spPr bwMode="auto">
          <a:xfrm>
            <a:off x="781050" y="1885093"/>
            <a:ext cx="8320088" cy="479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Esordio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nel</a:t>
            </a:r>
            <a:r>
              <a:rPr lang="en-US" sz="2400" dirty="0">
                <a:solidFill>
                  <a:schemeClr val="tx2"/>
                </a:solidFill>
              </a:rPr>
              <a:t> primo anno di vita</a:t>
            </a: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Estrema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irritabilità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Alterazione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ritmo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sonno</a:t>
            </a:r>
            <a:r>
              <a:rPr lang="en-US" sz="2400" dirty="0">
                <a:solidFill>
                  <a:schemeClr val="tx2"/>
                </a:solidFill>
              </a:rPr>
              <a:t>/</a:t>
            </a:r>
            <a:r>
              <a:rPr lang="en-US" sz="2400" dirty="0" err="1">
                <a:solidFill>
                  <a:schemeClr val="tx2"/>
                </a:solidFill>
              </a:rPr>
              <a:t>veglia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Difficoltà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alimentazione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Febbricola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ricorrente</a:t>
            </a:r>
            <a:endParaRPr lang="en-US" sz="2400" b="1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Spasticità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Distonia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Convulsioni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 typeface="Arial" charset="0"/>
              <a:buNone/>
            </a:pPr>
            <a:r>
              <a:rPr lang="it-IT" sz="2400" u="sng" dirty="0">
                <a:solidFill>
                  <a:schemeClr val="tx2"/>
                </a:solidFill>
              </a:rPr>
              <a:t>Microcefalia acquisita con ritardo mentale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651023" y="1885092"/>
            <a:ext cx="5208827" cy="426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Presentazione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alla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nascita</a:t>
            </a:r>
            <a:endParaRPr lang="en-US" sz="2400" dirty="0">
              <a:solidFill>
                <a:schemeClr val="tx2"/>
              </a:solidFill>
            </a:endParaRPr>
          </a:p>
          <a:p>
            <a:pPr algn="r"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Scarsa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suzione</a:t>
            </a:r>
            <a:endParaRPr lang="en-US" sz="2400" dirty="0">
              <a:solidFill>
                <a:schemeClr val="tx2"/>
              </a:solidFill>
            </a:endParaRPr>
          </a:p>
          <a:p>
            <a:pPr algn="r"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Irritabilità</a:t>
            </a:r>
            <a:endParaRPr lang="en-US" sz="2400" dirty="0">
              <a:solidFill>
                <a:schemeClr val="tx2"/>
              </a:solidFill>
            </a:endParaRPr>
          </a:p>
          <a:p>
            <a:pPr algn="r"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Anomalie</a:t>
            </a:r>
            <a:r>
              <a:rPr lang="en-US" sz="2400" dirty="0">
                <a:solidFill>
                  <a:schemeClr val="tx2"/>
                </a:solidFill>
              </a:rPr>
              <a:t> del </a:t>
            </a:r>
            <a:r>
              <a:rPr lang="en-US" sz="2400" dirty="0" err="1">
                <a:solidFill>
                  <a:schemeClr val="tx2"/>
                </a:solidFill>
              </a:rPr>
              <a:t>tono</a:t>
            </a:r>
            <a:r>
              <a:rPr lang="en-US" sz="2400" dirty="0">
                <a:solidFill>
                  <a:schemeClr val="tx2"/>
                </a:solidFill>
              </a:rPr>
              <a:t> e </a:t>
            </a:r>
            <a:r>
              <a:rPr lang="en-US" sz="2400" dirty="0" err="1">
                <a:solidFill>
                  <a:schemeClr val="tx2"/>
                </a:solidFill>
              </a:rPr>
              <a:t>dei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movimenti</a:t>
            </a:r>
            <a:endParaRPr lang="en-US" sz="2400" dirty="0">
              <a:solidFill>
                <a:schemeClr val="tx2"/>
              </a:solidFill>
            </a:endParaRPr>
          </a:p>
          <a:p>
            <a:pPr algn="r">
              <a:spcBef>
                <a:spcPts val="600"/>
              </a:spcBef>
              <a:buFont typeface="Arial" charset="0"/>
              <a:buNone/>
            </a:pPr>
            <a:r>
              <a:rPr lang="en-US" sz="2400" dirty="0" err="1">
                <a:solidFill>
                  <a:schemeClr val="tx2"/>
                </a:solidFill>
              </a:rPr>
              <a:t>Convulsioni</a:t>
            </a:r>
            <a:endParaRPr lang="en-US" sz="2400" dirty="0">
              <a:solidFill>
                <a:schemeClr val="tx2"/>
              </a:solidFill>
            </a:endParaRPr>
          </a:p>
          <a:p>
            <a:pPr algn="r">
              <a:spcBef>
                <a:spcPts val="600"/>
              </a:spcBef>
              <a:buFont typeface="Arial" charset="0"/>
              <a:buNone/>
            </a:pPr>
            <a:r>
              <a:rPr lang="en-US" sz="2400" b="1" dirty="0">
                <a:solidFill>
                  <a:srgbClr val="C00000"/>
                </a:solidFill>
              </a:rPr>
              <a:t>Anemia</a:t>
            </a:r>
          </a:p>
          <a:p>
            <a:pPr algn="r">
              <a:spcBef>
                <a:spcPts val="600"/>
              </a:spcBef>
              <a:buFont typeface="Arial" charset="0"/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Trombocitopenia</a:t>
            </a:r>
            <a:endParaRPr lang="en-US" sz="2400" b="1" dirty="0">
              <a:solidFill>
                <a:srgbClr val="C00000"/>
              </a:solidFill>
            </a:endParaRPr>
          </a:p>
          <a:p>
            <a:pPr algn="r">
              <a:spcBef>
                <a:spcPts val="600"/>
              </a:spcBef>
              <a:buFont typeface="Arial" charset="0"/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Epatosplenomegalia</a:t>
            </a:r>
            <a:endParaRPr lang="en-US" sz="2400" b="1" dirty="0">
              <a:solidFill>
                <a:srgbClr val="C00000"/>
              </a:solidFill>
            </a:endParaRPr>
          </a:p>
          <a:p>
            <a:pPr algn="r">
              <a:spcBef>
                <a:spcPts val="600"/>
              </a:spcBef>
              <a:buFont typeface="Arial" charset="0"/>
              <a:buNone/>
            </a:pPr>
            <a:r>
              <a:rPr lang="en-US" sz="2400" b="1" dirty="0" err="1">
                <a:solidFill>
                  <a:srgbClr val="C00000"/>
                </a:solidFill>
              </a:rPr>
              <a:t>Eritema</a:t>
            </a:r>
            <a:r>
              <a:rPr lang="en-US" sz="2400" b="1" dirty="0">
                <a:solidFill>
                  <a:srgbClr val="C00000"/>
                </a:solidFill>
              </a:rPr>
              <a:t> pernio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2C54FF-2B2B-13F8-B51A-235BAD5C5DAC}"/>
              </a:ext>
            </a:extLst>
          </p:cNvPr>
          <p:cNvSpPr txBox="1"/>
          <p:nvPr/>
        </p:nvSpPr>
        <p:spPr>
          <a:xfrm>
            <a:off x="197223" y="125840"/>
            <a:ext cx="11093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0070C0"/>
                </a:solidFill>
              </a:rPr>
              <a:t>SINDROME di Aicardi </a:t>
            </a:r>
            <a:r>
              <a:rPr lang="it-IT" sz="4000" b="1" dirty="0" err="1">
                <a:solidFill>
                  <a:srgbClr val="0070C0"/>
                </a:solidFill>
              </a:rPr>
              <a:t>Goutières</a:t>
            </a:r>
            <a:endParaRPr lang="it-IT" sz="4000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0ED5B7-2C1C-531C-5C28-6FC7CD24CB94}"/>
              </a:ext>
            </a:extLst>
          </p:cNvPr>
          <p:cNvSpPr txBox="1"/>
          <p:nvPr/>
        </p:nvSpPr>
        <p:spPr>
          <a:xfrm>
            <a:off x="781050" y="1203959"/>
            <a:ext cx="465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Forma classica: «neurologica»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B4937-BF5F-6F83-DD10-2425BE9A7DCA}"/>
              </a:ext>
            </a:extLst>
          </p:cNvPr>
          <p:cNvSpPr txBox="1"/>
          <p:nvPr/>
        </p:nvSpPr>
        <p:spPr>
          <a:xfrm>
            <a:off x="7911010" y="1203959"/>
            <a:ext cx="2881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Forme meno gravi</a:t>
            </a:r>
          </a:p>
        </p:txBody>
      </p:sp>
    </p:spTree>
    <p:extLst>
      <p:ext uri="{BB962C8B-B14F-4D97-AF65-F5344CB8AC3E}">
        <p14:creationId xmlns:p14="http://schemas.microsoft.com/office/powerpoint/2010/main" val="371038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15" y="3840666"/>
            <a:ext cx="2116321" cy="2502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uppo 20"/>
          <p:cNvGrpSpPr/>
          <p:nvPr/>
        </p:nvGrpSpPr>
        <p:grpSpPr>
          <a:xfrm>
            <a:off x="329500" y="168898"/>
            <a:ext cx="4063095" cy="1581670"/>
            <a:chOff x="270587" y="1099085"/>
            <a:chExt cx="4063095" cy="158167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0587" y="1099085"/>
              <a:ext cx="2202230" cy="1581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asellaDiTesto 5"/>
            <p:cNvSpPr txBox="1"/>
            <p:nvPr/>
          </p:nvSpPr>
          <p:spPr>
            <a:xfrm>
              <a:off x="2472817" y="1160762"/>
              <a:ext cx="18608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Cytopenia </a:t>
              </a:r>
            </a:p>
            <a:p>
              <a:r>
                <a:rPr lang="it-IT" sz="2400" dirty="0" err="1"/>
                <a:t>Hepatopathy</a:t>
              </a:r>
              <a:endParaRPr lang="it-IT" sz="2400" dirty="0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4693009" y="222752"/>
            <a:ext cx="4057288" cy="2663031"/>
            <a:chOff x="4730434" y="1142300"/>
            <a:chExt cx="4057288" cy="26630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" name="Immagin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0434" y="1142300"/>
              <a:ext cx="4057288" cy="2663031"/>
            </a:xfrm>
            <a:prstGeom prst="rect">
              <a:avLst/>
            </a:prstGeom>
          </p:spPr>
        </p:pic>
        <p:sp>
          <p:nvSpPr>
            <p:cNvPr id="14" name="CasellaDiTesto 13"/>
            <p:cNvSpPr txBox="1"/>
            <p:nvPr/>
          </p:nvSpPr>
          <p:spPr>
            <a:xfrm>
              <a:off x="4990377" y="1142300"/>
              <a:ext cx="3797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solidFill>
                    <a:schemeClr val="bg1"/>
                  </a:solidFill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</a:rPr>
                <a:t>Polyarticular</a:t>
              </a:r>
              <a:r>
                <a:rPr lang="it-IT" sz="2400" dirty="0">
                  <a:solidFill>
                    <a:schemeClr val="bg1"/>
                  </a:solidFill>
                </a:rPr>
                <a:t> </a:t>
              </a:r>
              <a:r>
                <a:rPr lang="it-IT" sz="2400" dirty="0" err="1">
                  <a:solidFill>
                    <a:schemeClr val="bg1"/>
                  </a:solidFill>
                </a:rPr>
                <a:t>arthritis</a:t>
              </a:r>
              <a:endParaRPr lang="it-IT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314491" y="639659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Leukodystrophy</a:t>
            </a:r>
            <a:endParaRPr lang="it-IT" sz="2400" dirty="0"/>
          </a:p>
        </p:txBody>
      </p:sp>
      <p:grpSp>
        <p:nvGrpSpPr>
          <p:cNvPr id="23" name="Gruppo 22"/>
          <p:cNvGrpSpPr/>
          <p:nvPr/>
        </p:nvGrpSpPr>
        <p:grpSpPr>
          <a:xfrm>
            <a:off x="329500" y="1917200"/>
            <a:ext cx="4096244" cy="1817530"/>
            <a:chOff x="270588" y="2894448"/>
            <a:chExt cx="4096244" cy="1817530"/>
          </a:xfrm>
        </p:grpSpPr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588" y="2896899"/>
              <a:ext cx="2202230" cy="1815079"/>
            </a:xfrm>
            <a:prstGeom prst="rect">
              <a:avLst/>
            </a:prstGeom>
          </p:spPr>
        </p:pic>
        <p:sp>
          <p:nvSpPr>
            <p:cNvPr id="17" name="CasellaDiTesto 16"/>
            <p:cNvSpPr txBox="1"/>
            <p:nvPr/>
          </p:nvSpPr>
          <p:spPr>
            <a:xfrm>
              <a:off x="2505967" y="2894448"/>
              <a:ext cx="18608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/>
                <a:t>Nephritis</a:t>
              </a:r>
              <a:endParaRPr lang="it-IT" sz="2400" dirty="0"/>
            </a:p>
            <a:p>
              <a:r>
                <a:rPr lang="it-IT" sz="2400" dirty="0"/>
                <a:t>Anti-DNA</a:t>
              </a: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2699849" y="3603825"/>
            <a:ext cx="2116321" cy="2766715"/>
            <a:chOff x="3248756" y="3173441"/>
            <a:chExt cx="2519638" cy="2822620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06721" y="3675177"/>
              <a:ext cx="2461673" cy="2320884"/>
            </a:xfrm>
            <a:prstGeom prst="rect">
              <a:avLst/>
            </a:prstGeom>
          </p:spPr>
        </p:pic>
        <p:sp>
          <p:nvSpPr>
            <p:cNvPr id="18" name="CasellaDiTesto 17"/>
            <p:cNvSpPr txBox="1"/>
            <p:nvPr/>
          </p:nvSpPr>
          <p:spPr>
            <a:xfrm>
              <a:off x="3248756" y="3173441"/>
              <a:ext cx="2232248" cy="84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 err="1"/>
                <a:t>Lipodistrophy</a:t>
              </a:r>
              <a:r>
                <a:rPr lang="it-IT" sz="2400" dirty="0"/>
                <a:t>, </a:t>
              </a:r>
              <a:r>
                <a:rPr lang="it-IT" sz="2400" dirty="0" err="1"/>
                <a:t>Ulcers</a:t>
              </a:r>
              <a:endParaRPr lang="it-IT" sz="2400" dirty="0"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219E961D-9090-4F2F-B78B-D038D33018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9921" y="3096287"/>
            <a:ext cx="2911092" cy="2293819"/>
          </a:xfrm>
          <a:prstGeom prst="rect">
            <a:avLst/>
          </a:prstGeom>
          <a:ln w="28575">
            <a:solidFill>
              <a:srgbClr val="0D3E9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C0E84C7-1536-4376-A07C-BFA7515EC1AB}"/>
              </a:ext>
            </a:extLst>
          </p:cNvPr>
          <p:cNvGrpSpPr/>
          <p:nvPr/>
        </p:nvGrpSpPr>
        <p:grpSpPr>
          <a:xfrm>
            <a:off x="5260013" y="5600610"/>
            <a:ext cx="6294866" cy="1067130"/>
            <a:chOff x="2806944" y="5713077"/>
            <a:chExt cx="6294866" cy="1067130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B7C5A52-FD8E-4093-8A4E-B89420DC7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06944" y="5713077"/>
              <a:ext cx="6294866" cy="1067130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422C8A59-6E12-4A4E-B802-2ABDBE87FA4C}"/>
                </a:ext>
              </a:extLst>
            </p:cNvPr>
            <p:cNvSpPr/>
            <p:nvPr/>
          </p:nvSpPr>
          <p:spPr>
            <a:xfrm>
              <a:off x="6995084" y="6342719"/>
              <a:ext cx="19938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/>
                <a:t>Nature </a:t>
              </a:r>
              <a:r>
                <a:rPr lang="it-IT" dirty="0" err="1"/>
                <a:t>comm</a:t>
              </a:r>
              <a:r>
                <a:rPr lang="it-IT" dirty="0"/>
                <a:t> 2017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F73B747-3E02-360B-B08A-423C532AC3B7}"/>
              </a:ext>
            </a:extLst>
          </p:cNvPr>
          <p:cNvSpPr txBox="1"/>
          <p:nvPr/>
        </p:nvSpPr>
        <p:spPr>
          <a:xfrm>
            <a:off x="9090212" y="258416"/>
            <a:ext cx="2273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Prednisone</a:t>
            </a:r>
          </a:p>
          <a:p>
            <a:r>
              <a:rPr lang="it-IT" dirty="0"/>
              <a:t>Metotressato</a:t>
            </a:r>
          </a:p>
          <a:p>
            <a:r>
              <a:rPr lang="it-IT" dirty="0"/>
              <a:t>Infliximab</a:t>
            </a:r>
          </a:p>
          <a:p>
            <a:r>
              <a:rPr lang="it-IT" dirty="0" err="1"/>
              <a:t>Micofenolato</a:t>
            </a:r>
            <a:endParaRPr lang="it-IT" dirty="0"/>
          </a:p>
          <a:p>
            <a:r>
              <a:rPr lang="it-IT" dirty="0" err="1"/>
              <a:t>Anakinra</a:t>
            </a:r>
            <a:endParaRPr lang="it-IT" dirty="0"/>
          </a:p>
          <a:p>
            <a:r>
              <a:rPr lang="it-IT" dirty="0" err="1"/>
              <a:t>Canakinumab</a:t>
            </a:r>
            <a:endParaRPr lang="it-IT" dirty="0"/>
          </a:p>
          <a:p>
            <a:r>
              <a:rPr lang="it-IT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9287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1090</Words>
  <Application>Microsoft Office PowerPoint</Application>
  <PresentationFormat>Widescreen</PresentationFormat>
  <Paragraphs>276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CIDFont+F1</vt:lpstr>
      <vt:lpstr>CIDFont+F3</vt:lpstr>
      <vt:lpstr>Montserrat</vt:lpstr>
      <vt:lpstr>Symbol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Tommasini</dc:creator>
  <cp:lastModifiedBy>Alberto Tommasini</cp:lastModifiedBy>
  <cp:revision>12</cp:revision>
  <dcterms:created xsi:type="dcterms:W3CDTF">2022-06-18T18:44:37Z</dcterms:created>
  <dcterms:modified xsi:type="dcterms:W3CDTF">2024-05-21T22:36:56Z</dcterms:modified>
</cp:coreProperties>
</file>