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885" r:id="rId2"/>
    <p:sldId id="398" r:id="rId3"/>
    <p:sldId id="433" r:id="rId4"/>
    <p:sldId id="399" r:id="rId5"/>
    <p:sldId id="396" r:id="rId6"/>
    <p:sldId id="434" r:id="rId7"/>
    <p:sldId id="435" r:id="rId8"/>
    <p:sldId id="438" r:id="rId9"/>
    <p:sldId id="436" r:id="rId10"/>
    <p:sldId id="403" r:id="rId11"/>
    <p:sldId id="437" r:id="rId12"/>
    <p:sldId id="440" r:id="rId13"/>
    <p:sldId id="401" r:id="rId14"/>
    <p:sldId id="416" r:id="rId15"/>
    <p:sldId id="397" r:id="rId16"/>
    <p:sldId id="404" r:id="rId17"/>
    <p:sldId id="405" r:id="rId18"/>
    <p:sldId id="441" r:id="rId19"/>
    <p:sldId id="411" r:id="rId20"/>
    <p:sldId id="442" r:id="rId21"/>
    <p:sldId id="413" r:id="rId22"/>
    <p:sldId id="408" r:id="rId23"/>
    <p:sldId id="414" r:id="rId24"/>
    <p:sldId id="406" r:id="rId25"/>
    <p:sldId id="44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C4AE47-0F5F-4D32-BF2F-D65BBBF6FBDE}" v="47" dt="2024-05-14T20:43:35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9" autoAdjust="0"/>
    <p:restoredTop sz="90743" autoAdjust="0"/>
  </p:normalViewPr>
  <p:slideViewPr>
    <p:cSldViewPr snapToGrid="0">
      <p:cViewPr>
        <p:scale>
          <a:sx n="90" d="100"/>
          <a:sy n="90" d="100"/>
        </p:scale>
        <p:origin x="1051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INI ALBERTO" userId="8c013d22-ceb2-4014-ae73-ac062752c54f" providerId="ADAL" clId="{DEC4AE47-0F5F-4D32-BF2F-D65BBBF6FBDE}"/>
    <pc:docChg chg="custSel addSld delSld modSld">
      <pc:chgData name="TOMMASINI ALBERTO" userId="8c013d22-ceb2-4014-ae73-ac062752c54f" providerId="ADAL" clId="{DEC4AE47-0F5F-4D32-BF2F-D65BBBF6FBDE}" dt="2024-05-14T20:44:55.659" v="133" actId="47"/>
      <pc:docMkLst>
        <pc:docMk/>
      </pc:docMkLst>
      <pc:sldChg chg="delSp del mod">
        <pc:chgData name="TOMMASINI ALBERTO" userId="8c013d22-ceb2-4014-ae73-ac062752c54f" providerId="ADAL" clId="{DEC4AE47-0F5F-4D32-BF2F-D65BBBF6FBDE}" dt="2024-05-14T19:45:46.417" v="5" actId="47"/>
        <pc:sldMkLst>
          <pc:docMk/>
          <pc:sldMk cId="2762338289" sldId="327"/>
        </pc:sldMkLst>
        <pc:spChg chg="del">
          <ac:chgData name="TOMMASINI ALBERTO" userId="8c013d22-ceb2-4014-ae73-ac062752c54f" providerId="ADAL" clId="{DEC4AE47-0F5F-4D32-BF2F-D65BBBF6FBDE}" dt="2024-05-14T19:45:27.171" v="1" actId="21"/>
          <ac:spMkLst>
            <pc:docMk/>
            <pc:sldMk cId="2762338289" sldId="327"/>
            <ac:spMk id="2" creationId="{F682C03A-9E25-4CCE-B3DD-889CE17FFACC}"/>
          </ac:spMkLst>
        </pc:spChg>
      </pc:sldChg>
      <pc:sldChg chg="modSp mod">
        <pc:chgData name="TOMMASINI ALBERTO" userId="8c013d22-ceb2-4014-ae73-ac062752c54f" providerId="ADAL" clId="{DEC4AE47-0F5F-4D32-BF2F-D65BBBF6FBDE}" dt="2024-05-14T20:15:33.724" v="124" actId="14100"/>
        <pc:sldMkLst>
          <pc:docMk/>
          <pc:sldMk cId="0" sldId="396"/>
        </pc:sldMkLst>
        <pc:cxnChg chg="mod">
          <ac:chgData name="TOMMASINI ALBERTO" userId="8c013d22-ceb2-4014-ae73-ac062752c54f" providerId="ADAL" clId="{DEC4AE47-0F5F-4D32-BF2F-D65BBBF6FBDE}" dt="2024-05-14T20:15:33.724" v="124" actId="14100"/>
          <ac:cxnSpMkLst>
            <pc:docMk/>
            <pc:sldMk cId="0" sldId="396"/>
            <ac:cxnSpMk id="18445" creationId="{02D6B1DC-F34D-CCDC-47D6-A40D41DE0975}"/>
          </ac:cxnSpMkLst>
        </pc:cxnChg>
      </pc:sldChg>
      <pc:sldChg chg="delSp">
        <pc:chgData name="TOMMASINI ALBERTO" userId="8c013d22-ceb2-4014-ae73-ac062752c54f" providerId="ADAL" clId="{DEC4AE47-0F5F-4D32-BF2F-D65BBBF6FBDE}" dt="2024-05-14T20:35:31.333" v="127" actId="478"/>
        <pc:sldMkLst>
          <pc:docMk/>
          <pc:sldMk cId="0" sldId="397"/>
        </pc:sldMkLst>
        <pc:spChg chg="del">
          <ac:chgData name="TOMMASINI ALBERTO" userId="8c013d22-ceb2-4014-ae73-ac062752c54f" providerId="ADAL" clId="{DEC4AE47-0F5F-4D32-BF2F-D65BBBF6FBDE}" dt="2024-05-14T20:35:31.333" v="127" actId="478"/>
          <ac:spMkLst>
            <pc:docMk/>
            <pc:sldMk cId="0" sldId="397"/>
            <ac:spMk id="23583" creationId="{75C6EBA6-EEC0-50AB-7320-7401CC9748E1}"/>
          </ac:spMkLst>
        </pc:spChg>
      </pc:sldChg>
      <pc:sldChg chg="modSp mod">
        <pc:chgData name="TOMMASINI ALBERTO" userId="8c013d22-ceb2-4014-ae73-ac062752c54f" providerId="ADAL" clId="{DEC4AE47-0F5F-4D32-BF2F-D65BBBF6FBDE}" dt="2024-05-14T20:09:35.772" v="26" actId="20577"/>
        <pc:sldMkLst>
          <pc:docMk/>
          <pc:sldMk cId="0" sldId="398"/>
        </pc:sldMkLst>
        <pc:spChg chg="mod">
          <ac:chgData name="TOMMASINI ALBERTO" userId="8c013d22-ceb2-4014-ae73-ac062752c54f" providerId="ADAL" clId="{DEC4AE47-0F5F-4D32-BF2F-D65BBBF6FBDE}" dt="2024-05-14T20:09:35.772" v="26" actId="20577"/>
          <ac:spMkLst>
            <pc:docMk/>
            <pc:sldMk cId="0" sldId="398"/>
            <ac:spMk id="4" creationId="{1A6BFB67-8C5B-CE32-594C-7C9255ACAA66}"/>
          </ac:spMkLst>
        </pc:spChg>
      </pc:sldChg>
      <pc:sldChg chg="modSp mod">
        <pc:chgData name="TOMMASINI ALBERTO" userId="8c013d22-ceb2-4014-ae73-ac062752c54f" providerId="ADAL" clId="{DEC4AE47-0F5F-4D32-BF2F-D65BBBF6FBDE}" dt="2024-05-14T20:14:02.618" v="92" actId="14100"/>
        <pc:sldMkLst>
          <pc:docMk/>
          <pc:sldMk cId="0" sldId="399"/>
        </pc:sldMkLst>
        <pc:spChg chg="mod">
          <ac:chgData name="TOMMASINI ALBERTO" userId="8c013d22-ceb2-4014-ae73-ac062752c54f" providerId="ADAL" clId="{DEC4AE47-0F5F-4D32-BF2F-D65BBBF6FBDE}" dt="2024-05-14T20:12:32.994" v="35" actId="20577"/>
          <ac:spMkLst>
            <pc:docMk/>
            <pc:sldMk cId="0" sldId="399"/>
            <ac:spMk id="17410" creationId="{672E7445-6DA4-8D93-0DD2-B75B2FB382BF}"/>
          </ac:spMkLst>
        </pc:spChg>
        <pc:spChg chg="mod">
          <ac:chgData name="TOMMASINI ALBERTO" userId="8c013d22-ceb2-4014-ae73-ac062752c54f" providerId="ADAL" clId="{DEC4AE47-0F5F-4D32-BF2F-D65BBBF6FBDE}" dt="2024-05-14T20:13:50.220" v="91" actId="14100"/>
          <ac:spMkLst>
            <pc:docMk/>
            <pc:sldMk cId="0" sldId="399"/>
            <ac:spMk id="17414" creationId="{0043BF28-2358-D3FF-EC2F-F2DB0A285032}"/>
          </ac:spMkLst>
        </pc:spChg>
        <pc:spChg chg="mod">
          <ac:chgData name="TOMMASINI ALBERTO" userId="8c013d22-ceb2-4014-ae73-ac062752c54f" providerId="ADAL" clId="{DEC4AE47-0F5F-4D32-BF2F-D65BBBF6FBDE}" dt="2024-05-14T20:13:21.644" v="85" actId="1037"/>
          <ac:spMkLst>
            <pc:docMk/>
            <pc:sldMk cId="0" sldId="399"/>
            <ac:spMk id="17415" creationId="{9AE57AF3-6047-CE69-C100-23BF91989530}"/>
          </ac:spMkLst>
        </pc:spChg>
        <pc:spChg chg="mod">
          <ac:chgData name="TOMMASINI ALBERTO" userId="8c013d22-ceb2-4014-ae73-ac062752c54f" providerId="ADAL" clId="{DEC4AE47-0F5F-4D32-BF2F-D65BBBF6FBDE}" dt="2024-05-14T20:13:21.644" v="85" actId="1037"/>
          <ac:spMkLst>
            <pc:docMk/>
            <pc:sldMk cId="0" sldId="399"/>
            <ac:spMk id="17416" creationId="{070AEDA6-2776-C913-9271-D25A87BA6DFD}"/>
          </ac:spMkLst>
        </pc:spChg>
        <pc:spChg chg="mod">
          <ac:chgData name="TOMMASINI ALBERTO" userId="8c013d22-ceb2-4014-ae73-ac062752c54f" providerId="ADAL" clId="{DEC4AE47-0F5F-4D32-BF2F-D65BBBF6FBDE}" dt="2024-05-14T20:13:21.644" v="85" actId="1037"/>
          <ac:spMkLst>
            <pc:docMk/>
            <pc:sldMk cId="0" sldId="399"/>
            <ac:spMk id="17417" creationId="{E6ADB8D4-9B0E-21E4-849B-3C7173778B50}"/>
          </ac:spMkLst>
        </pc:spChg>
        <pc:spChg chg="mod">
          <ac:chgData name="TOMMASINI ALBERTO" userId="8c013d22-ceb2-4014-ae73-ac062752c54f" providerId="ADAL" clId="{DEC4AE47-0F5F-4D32-BF2F-D65BBBF6FBDE}" dt="2024-05-14T20:13:21.644" v="85" actId="1037"/>
          <ac:spMkLst>
            <pc:docMk/>
            <pc:sldMk cId="0" sldId="399"/>
            <ac:spMk id="17419" creationId="{B7B69DCF-4CB7-C69E-F589-3AFA526917D9}"/>
          </ac:spMkLst>
        </pc:spChg>
        <pc:spChg chg="mod">
          <ac:chgData name="TOMMASINI ALBERTO" userId="8c013d22-ceb2-4014-ae73-ac062752c54f" providerId="ADAL" clId="{DEC4AE47-0F5F-4D32-BF2F-D65BBBF6FBDE}" dt="2024-05-14T20:13:21.644" v="85" actId="1037"/>
          <ac:spMkLst>
            <pc:docMk/>
            <pc:sldMk cId="0" sldId="399"/>
            <ac:spMk id="17420" creationId="{88E01706-ACFC-EF93-1C1B-0BA6A045C1B3}"/>
          </ac:spMkLst>
        </pc:spChg>
        <pc:spChg chg="mod">
          <ac:chgData name="TOMMASINI ALBERTO" userId="8c013d22-ceb2-4014-ae73-ac062752c54f" providerId="ADAL" clId="{DEC4AE47-0F5F-4D32-BF2F-D65BBBF6FBDE}" dt="2024-05-14T20:13:21.644" v="85" actId="1037"/>
          <ac:spMkLst>
            <pc:docMk/>
            <pc:sldMk cId="0" sldId="399"/>
            <ac:spMk id="17422" creationId="{29BA0D36-8D2F-5A38-D1F2-62C84A8230CF}"/>
          </ac:spMkLst>
        </pc:spChg>
        <pc:grpChg chg="mod">
          <ac:chgData name="TOMMASINI ALBERTO" userId="8c013d22-ceb2-4014-ae73-ac062752c54f" providerId="ADAL" clId="{DEC4AE47-0F5F-4D32-BF2F-D65BBBF6FBDE}" dt="2024-05-14T20:13:21.644" v="85" actId="1037"/>
          <ac:grpSpMkLst>
            <pc:docMk/>
            <pc:sldMk cId="0" sldId="399"/>
            <ac:grpSpMk id="17411" creationId="{9E750CEE-4D9C-8E9D-99BB-7A87D59AE50E}"/>
          </ac:grpSpMkLst>
        </pc:grpChg>
        <pc:cxnChg chg="mod">
          <ac:chgData name="TOMMASINI ALBERTO" userId="8c013d22-ceb2-4014-ae73-ac062752c54f" providerId="ADAL" clId="{DEC4AE47-0F5F-4D32-BF2F-D65BBBF6FBDE}" dt="2024-05-14T20:14:02.618" v="92" actId="14100"/>
          <ac:cxnSpMkLst>
            <pc:docMk/>
            <pc:sldMk cId="0" sldId="399"/>
            <ac:cxnSpMk id="17418" creationId="{08D698C0-79C5-230A-2DB2-31F96FB39FFC}"/>
          </ac:cxnSpMkLst>
        </pc:cxnChg>
        <pc:cxnChg chg="mod">
          <ac:chgData name="TOMMASINI ALBERTO" userId="8c013d22-ceb2-4014-ae73-ac062752c54f" providerId="ADAL" clId="{DEC4AE47-0F5F-4D32-BF2F-D65BBBF6FBDE}" dt="2024-05-14T20:13:21.644" v="85" actId="1037"/>
          <ac:cxnSpMkLst>
            <pc:docMk/>
            <pc:sldMk cId="0" sldId="399"/>
            <ac:cxnSpMk id="17421" creationId="{E7B6AFF7-6480-7FC9-F979-3DB176F2C1C3}"/>
          </ac:cxnSpMkLst>
        </pc:cxnChg>
      </pc:sldChg>
      <pc:sldChg chg="modSp del modAnim">
        <pc:chgData name="TOMMASINI ALBERTO" userId="8c013d22-ceb2-4014-ae73-ac062752c54f" providerId="ADAL" clId="{DEC4AE47-0F5F-4D32-BF2F-D65BBBF6FBDE}" dt="2024-05-14T20:44:55.659" v="133" actId="47"/>
        <pc:sldMkLst>
          <pc:docMk/>
          <pc:sldMk cId="0" sldId="407"/>
        </pc:sldMkLst>
        <pc:spChg chg="mod">
          <ac:chgData name="TOMMASINI ALBERTO" userId="8c013d22-ceb2-4014-ae73-ac062752c54f" providerId="ADAL" clId="{DEC4AE47-0F5F-4D32-BF2F-D65BBBF6FBDE}" dt="2024-05-14T20:43:35.498" v="132" actId="20577"/>
          <ac:spMkLst>
            <pc:docMk/>
            <pc:sldMk cId="0" sldId="407"/>
            <ac:spMk id="30723" creationId="{95626799-C7DA-26A6-0C61-F2F3D5959A62}"/>
          </ac:spMkLst>
        </pc:spChg>
      </pc:sldChg>
      <pc:sldChg chg="modSp modAnim">
        <pc:chgData name="TOMMASINI ALBERTO" userId="8c013d22-ceb2-4014-ae73-ac062752c54f" providerId="ADAL" clId="{DEC4AE47-0F5F-4D32-BF2F-D65BBBF6FBDE}" dt="2024-05-14T20:41:59.959" v="129" actId="1076"/>
        <pc:sldMkLst>
          <pc:docMk/>
          <pc:sldMk cId="0" sldId="414"/>
        </pc:sldMkLst>
        <pc:spChg chg="mod">
          <ac:chgData name="TOMMASINI ALBERTO" userId="8c013d22-ceb2-4014-ae73-ac062752c54f" providerId="ADAL" clId="{DEC4AE47-0F5F-4D32-BF2F-D65BBBF6FBDE}" dt="2024-05-14T20:41:59.959" v="129" actId="1076"/>
          <ac:spMkLst>
            <pc:docMk/>
            <pc:sldMk cId="0" sldId="414"/>
            <ac:spMk id="29699" creationId="{7BA2C25E-500B-0CB8-05C3-DBC4E0EE3016}"/>
          </ac:spMkLst>
        </pc:spChg>
      </pc:sldChg>
      <pc:sldChg chg="modSp mod">
        <pc:chgData name="TOMMASINI ALBERTO" userId="8c013d22-ceb2-4014-ae73-ac062752c54f" providerId="ADAL" clId="{DEC4AE47-0F5F-4D32-BF2F-D65BBBF6FBDE}" dt="2024-05-14T20:10:46" v="27" actId="113"/>
        <pc:sldMkLst>
          <pc:docMk/>
          <pc:sldMk cId="1261882797" sldId="433"/>
        </pc:sldMkLst>
        <pc:spChg chg="mod">
          <ac:chgData name="TOMMASINI ALBERTO" userId="8c013d22-ceb2-4014-ae73-ac062752c54f" providerId="ADAL" clId="{DEC4AE47-0F5F-4D32-BF2F-D65BBBF6FBDE}" dt="2024-05-14T20:10:46" v="27" actId="113"/>
          <ac:spMkLst>
            <pc:docMk/>
            <pc:sldMk cId="1261882797" sldId="433"/>
            <ac:spMk id="3" creationId="{E32A49AD-2125-0772-6443-C72C41B581AD}"/>
          </ac:spMkLst>
        </pc:spChg>
      </pc:sldChg>
      <pc:sldChg chg="modSp mod">
        <pc:chgData name="TOMMASINI ALBERTO" userId="8c013d22-ceb2-4014-ae73-ac062752c54f" providerId="ADAL" clId="{DEC4AE47-0F5F-4D32-BF2F-D65BBBF6FBDE}" dt="2024-05-14T20:20:50.657" v="126" actId="113"/>
        <pc:sldMkLst>
          <pc:docMk/>
          <pc:sldMk cId="3648894937" sldId="435"/>
        </pc:sldMkLst>
        <pc:spChg chg="mod">
          <ac:chgData name="TOMMASINI ALBERTO" userId="8c013d22-ceb2-4014-ae73-ac062752c54f" providerId="ADAL" clId="{DEC4AE47-0F5F-4D32-BF2F-D65BBBF6FBDE}" dt="2024-05-14T20:20:50.657" v="126" actId="113"/>
          <ac:spMkLst>
            <pc:docMk/>
            <pc:sldMk cId="3648894937" sldId="435"/>
            <ac:spMk id="7" creationId="{506E2CCB-F604-D080-DF42-21204651FAE3}"/>
          </ac:spMkLst>
        </pc:spChg>
      </pc:sldChg>
      <pc:sldChg chg="del">
        <pc:chgData name="TOMMASINI ALBERTO" userId="8c013d22-ceb2-4014-ae73-ac062752c54f" providerId="ADAL" clId="{DEC4AE47-0F5F-4D32-BF2F-D65BBBF6FBDE}" dt="2024-05-14T20:09:00.263" v="21" actId="47"/>
        <pc:sldMkLst>
          <pc:docMk/>
          <pc:sldMk cId="2088975927" sldId="444"/>
        </pc:sldMkLst>
      </pc:sldChg>
      <pc:sldChg chg="modSp del mod">
        <pc:chgData name="TOMMASINI ALBERTO" userId="8c013d22-ceb2-4014-ae73-ac062752c54f" providerId="ADAL" clId="{DEC4AE47-0F5F-4D32-BF2F-D65BBBF6FBDE}" dt="2024-05-14T20:09:00.888" v="22" actId="47"/>
        <pc:sldMkLst>
          <pc:docMk/>
          <pc:sldMk cId="1684389396" sldId="445"/>
        </pc:sldMkLst>
        <pc:spChg chg="mod">
          <ac:chgData name="TOMMASINI ALBERTO" userId="8c013d22-ceb2-4014-ae73-ac062752c54f" providerId="ADAL" clId="{DEC4AE47-0F5F-4D32-BF2F-D65BBBF6FBDE}" dt="2024-05-14T20:08:24.007" v="19" actId="255"/>
          <ac:spMkLst>
            <pc:docMk/>
            <pc:sldMk cId="1684389396" sldId="445"/>
            <ac:spMk id="3" creationId="{4F3705FA-D0A0-46BF-6B90-2386552D98D4}"/>
          </ac:spMkLst>
        </pc:spChg>
      </pc:sldChg>
      <pc:sldChg chg="modSp del mod">
        <pc:chgData name="TOMMASINI ALBERTO" userId="8c013d22-ceb2-4014-ae73-ac062752c54f" providerId="ADAL" clId="{DEC4AE47-0F5F-4D32-BF2F-D65BBBF6FBDE}" dt="2024-05-14T20:09:01.390" v="23" actId="47"/>
        <pc:sldMkLst>
          <pc:docMk/>
          <pc:sldMk cId="2593755490" sldId="446"/>
        </pc:sldMkLst>
        <pc:spChg chg="mod">
          <ac:chgData name="TOMMASINI ALBERTO" userId="8c013d22-ceb2-4014-ae73-ac062752c54f" providerId="ADAL" clId="{DEC4AE47-0F5F-4D32-BF2F-D65BBBF6FBDE}" dt="2024-05-14T20:08:33.599" v="20" actId="255"/>
          <ac:spMkLst>
            <pc:docMk/>
            <pc:sldMk cId="2593755490" sldId="446"/>
            <ac:spMk id="3" creationId="{79697EB5-DC11-8BF3-1B9C-5145C7758AA9}"/>
          </ac:spMkLst>
        </pc:spChg>
      </pc:sldChg>
      <pc:sldChg chg="del">
        <pc:chgData name="TOMMASINI ALBERTO" userId="8c013d22-ceb2-4014-ae73-ac062752c54f" providerId="ADAL" clId="{DEC4AE47-0F5F-4D32-BF2F-D65BBBF6FBDE}" dt="2024-05-14T20:09:02.218" v="24" actId="47"/>
        <pc:sldMkLst>
          <pc:docMk/>
          <pc:sldMk cId="511914475" sldId="447"/>
        </pc:sldMkLst>
      </pc:sldChg>
      <pc:sldChg chg="addSp delSp modSp add mod">
        <pc:chgData name="TOMMASINI ALBERTO" userId="8c013d22-ceb2-4014-ae73-ac062752c54f" providerId="ADAL" clId="{DEC4AE47-0F5F-4D32-BF2F-D65BBBF6FBDE}" dt="2024-05-14T19:45:42.976" v="4" actId="1076"/>
        <pc:sldMkLst>
          <pc:docMk/>
          <pc:sldMk cId="453071260" sldId="885"/>
        </pc:sldMkLst>
        <pc:spChg chg="del">
          <ac:chgData name="TOMMASINI ALBERTO" userId="8c013d22-ceb2-4014-ae73-ac062752c54f" providerId="ADAL" clId="{DEC4AE47-0F5F-4D32-BF2F-D65BBBF6FBDE}" dt="2024-05-14T19:45:32.625" v="2" actId="478"/>
          <ac:spMkLst>
            <pc:docMk/>
            <pc:sldMk cId="453071260" sldId="885"/>
            <ac:spMk id="2" creationId="{1CF6D9F7-CD18-4A61-BC7D-896374CFBBEC}"/>
          </ac:spMkLst>
        </pc:spChg>
        <pc:spChg chg="add mod">
          <ac:chgData name="TOMMASINI ALBERTO" userId="8c013d22-ceb2-4014-ae73-ac062752c54f" providerId="ADAL" clId="{DEC4AE47-0F5F-4D32-BF2F-D65BBBF6FBDE}" dt="2024-05-14T19:45:42.976" v="4" actId="1076"/>
          <ac:spMkLst>
            <pc:docMk/>
            <pc:sldMk cId="453071260" sldId="885"/>
            <ac:spMk id="3" creationId="{F682C03A-9E25-4CCE-B3DD-889CE17FFA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91E83-FEC0-4CCF-9D42-39D43F6A32D3}" type="datetimeFigureOut">
              <a:rPr lang="en-US" smtClean="0"/>
              <a:t>14-May-24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75895-1BD5-4167-8F8C-8183AEF8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1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75895-1BD5-4167-8F8C-8183AEF826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8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6888-34E6-42C5-A6EE-8AC789241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84249-0A5C-438A-BE3C-1E4DF3574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EF65-DECC-40C8-9529-43ABD049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14-May-24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A6C1F-BF98-45E1-BC8E-C38749CA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23059-8F50-4C5A-B005-F43B99AE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3F3C-0533-40CF-8DA6-4CC47897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76308-DD4D-48FF-8731-484BD8558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7CCFE-68EC-4578-A3A0-E6C5F491E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14-May-24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4D5FB-6DAA-4857-8F22-5AA73C92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885F4-C1B5-4EED-A5C0-A966F954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633BA-957B-4AB7-A7BE-1C9886A95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BBDAF-5ADF-461E-8CEB-604597468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2A99C-A89D-4816-A912-31AE0E08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14-May-24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6B290-D303-4598-8E7E-EFA4A230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89EB2-6F9E-47A8-A0B6-670B9464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8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C0E51-370A-4C84-8A21-67264140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A13D-CF35-4103-A067-B71445473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2B5B9-95BA-4DA2-8409-692AF05E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14-May-24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057FF-461B-4320-A9CC-FBE1CFA5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C3592-9AAF-4D42-B3F0-05E95C08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9C2E-17F7-48AB-8736-2FDD0F03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23FC-2D07-496D-B2EA-952B15E05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1E210-6EE3-450C-8D00-ABF88261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14-May-24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1AD3E-9511-4527-9140-07400D88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C993E-084E-46A3-B793-7D9A8482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244A-8848-4461-9971-181B30EAD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0DA8-D5E3-462C-A687-816B2CD69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5BADF-9166-4453-8943-A6C0121C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29AE7-55A7-4E2D-822C-802F9563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14-May-24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AAF09-C945-456E-9528-1B3DB9FA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8C68C-A361-4953-B980-85A0FF0F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3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D012-D05F-422F-869B-D7653C36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AE263-72D2-41EF-AA7F-CAD0B3E6A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C5BCE-1AA5-41F1-9962-4C55E4745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49C25-8D64-49B9-B4E7-90847F87D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3A1BD-3EE5-4B02-B6A4-7FB6A3D1D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C42234-7A44-4378-B914-9F0071A9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14-May-24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0892A-4AC6-423E-989D-ACA40676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9F8F0-F0FC-40F0-9FC7-B70A7B91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7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ADF9-9821-46D6-9ECA-D8D502AF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363A2-D1A9-40BB-B031-EDAA6583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14-May-24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FC264-2CF4-486E-A99F-D4B0F432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EEE11-3A73-499A-9B99-7FE786A6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7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EF935-BEB0-48A8-8AAB-2699EF00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14-May-24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B38E-4555-43D0-9982-AFB62FCB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2B80D-9A9E-4B7A-97BE-03456EB6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9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67FC-48CC-4983-B8A7-FF03B7C6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BFC5B-188B-491F-988D-6A79FF92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82440-B9BB-4327-931F-1EF79003F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CAC21-18E4-401E-8D50-1BEAEC51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14-May-24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CF15A-9370-4AE4-BCC9-BB80097C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63CD6-9AEF-47E1-B1C4-7BFE8224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1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E91F8-0775-4768-88E2-2D52F1CD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CB3F9-7226-4688-AAE8-DE91ED8A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B3A0A-32AE-4924-8433-1AFADEAF5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CCA96-880B-4240-BFAE-4B4BC5AF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14-May-24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ADC86-6FA7-45B6-88BE-DF5BCC6C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A3EED-8844-4922-8CDE-7D376F7E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2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9B1F7-7623-45F3-B2D8-296399CB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35B17-71BF-4474-857D-E219E1CB6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91EBB-6BAF-42EF-84C9-AAF836312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BB75-DCDF-4CE1-9DD1-B8CE3130CE01}" type="datetimeFigureOut">
              <a:rPr lang="en-US" smtClean="0"/>
              <a:t>14-May-24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ADF7A-1FA7-4480-A7E7-2AD2EA0B0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B8BB4-8AFD-4E75-B315-4FAAC0246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4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logo burlo_colore">
            <a:extLst>
              <a:ext uri="{FF2B5EF4-FFF2-40B4-BE49-F238E27FC236}">
                <a16:creationId xmlns:a16="http://schemas.microsoft.com/office/drawing/2014/main" id="{19B7DFD1-790C-352F-8B56-504BA01E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3" y="5437819"/>
            <a:ext cx="3289797" cy="10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E7B1A-F206-A51F-84FA-CAA2F672A1B9}"/>
              </a:ext>
            </a:extLst>
          </p:cNvPr>
          <p:cNvSpPr txBox="1"/>
          <p:nvPr/>
        </p:nvSpPr>
        <p:spPr>
          <a:xfrm>
            <a:off x="4716594" y="4495803"/>
            <a:ext cx="19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Alberto Tommasini</a:t>
            </a:r>
          </a:p>
        </p:txBody>
      </p:sp>
      <p:pic>
        <p:nvPicPr>
          <p:cNvPr id="8" name="Picture 2" descr="Università degli studi di Trieste">
            <a:extLst>
              <a:ext uri="{FF2B5EF4-FFF2-40B4-BE49-F238E27FC236}">
                <a16:creationId xmlns:a16="http://schemas.microsoft.com/office/drawing/2014/main" id="{D57E5811-6619-CEEC-3DEE-86FF48CC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00" y="5395861"/>
            <a:ext cx="625482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99962E-512C-81F3-867F-47AD19F44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14" y="5371364"/>
            <a:ext cx="142283" cy="11447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26ACCA-26B7-84E5-A28E-8D566FAFE8C3}"/>
              </a:ext>
            </a:extLst>
          </p:cNvPr>
          <p:cNvCxnSpPr/>
          <p:nvPr/>
        </p:nvCxnSpPr>
        <p:spPr>
          <a:xfrm>
            <a:off x="322259" y="5118249"/>
            <a:ext cx="11640065" cy="0"/>
          </a:xfrm>
          <a:prstGeom prst="line">
            <a:avLst/>
          </a:prstGeom>
          <a:ln w="28575">
            <a:solidFill>
              <a:srgbClr val="55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682C03A-9E25-4CCE-B3DD-889CE17FFACC}"/>
              </a:ext>
            </a:extLst>
          </p:cNvPr>
          <p:cNvSpPr txBox="1"/>
          <p:nvPr/>
        </p:nvSpPr>
        <p:spPr>
          <a:xfrm>
            <a:off x="753657" y="1567525"/>
            <a:ext cx="107772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>
                <a:solidFill>
                  <a:srgbClr val="0070C0"/>
                </a:solidFill>
              </a:rPr>
              <a:t>PATOLOGIA GENERALE</a:t>
            </a:r>
          </a:p>
        </p:txBody>
      </p:sp>
    </p:spTree>
    <p:extLst>
      <p:ext uri="{BB962C8B-B14F-4D97-AF65-F5344CB8AC3E}">
        <p14:creationId xmlns:p14="http://schemas.microsoft.com/office/powerpoint/2010/main" val="45307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asellaDiTesto 16">
            <a:extLst>
              <a:ext uri="{FF2B5EF4-FFF2-40B4-BE49-F238E27FC236}">
                <a16:creationId xmlns:a16="http://schemas.microsoft.com/office/drawing/2014/main" id="{9422EE71-4977-FFBF-A154-069E0DE99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57" y="316214"/>
            <a:ext cx="748634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+mn-lt"/>
              </a:rPr>
              <a:t>ALCALOSI RESPIRATORIA (per iper-ventilazione):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</a:rPr>
              <a:t>Aumentata diffusione di CO</a:t>
            </a:r>
            <a:r>
              <a:rPr lang="it-IT" altLang="it-IT" sz="2400" b="1" baseline="-25000" dirty="0">
                <a:latin typeface="+mn-lt"/>
              </a:rPr>
              <a:t>2 </a:t>
            </a:r>
            <a:r>
              <a:rPr lang="it-IT" altLang="it-IT" sz="2400" dirty="0">
                <a:latin typeface="+mn-lt"/>
              </a:rPr>
              <a:t>agli alveoli, </a:t>
            </a:r>
            <a:r>
              <a:rPr lang="it-IT" altLang="it-IT" sz="2400" b="1" dirty="0">
                <a:latin typeface="+mn-lt"/>
              </a:rPr>
              <a:t>aumento pH</a:t>
            </a:r>
            <a:endParaRPr lang="en-GB" altLang="it-IT" sz="2400" b="1" dirty="0">
              <a:latin typeface="+mn-lt"/>
            </a:endParaRPr>
          </a:p>
        </p:txBody>
      </p:sp>
      <p:sp>
        <p:nvSpPr>
          <p:cNvPr id="22530" name="CasellaDiTesto 1">
            <a:extLst>
              <a:ext uri="{FF2B5EF4-FFF2-40B4-BE49-F238E27FC236}">
                <a16:creationId xmlns:a16="http://schemas.microsoft.com/office/drawing/2014/main" id="{5E65531C-8849-8467-0A0F-AF533D873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15" y="4961597"/>
            <a:ext cx="74725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</a:rPr>
              <a:t>Acidosi: ALBUMINA + H</a:t>
            </a:r>
            <a:r>
              <a:rPr lang="it-IT" altLang="it-IT" sz="2400" b="1" baseline="30000" dirty="0">
                <a:latin typeface="+mn-lt"/>
              </a:rPr>
              <a:t>+</a:t>
            </a:r>
            <a:r>
              <a:rPr lang="it-IT" altLang="it-IT" sz="2400" b="1" dirty="0">
                <a:latin typeface="+mn-lt"/>
              </a:rPr>
              <a:t> </a:t>
            </a:r>
            <a:r>
              <a:rPr lang="it-IT" altLang="it-IT" sz="2400" b="1" dirty="0">
                <a:latin typeface="+mn-lt"/>
                <a:sym typeface="Wingdings" panose="05000000000000000000" pitchFamily="2" charset="2"/>
              </a:rPr>
              <a:t> rilascia Ca</a:t>
            </a:r>
            <a:r>
              <a:rPr lang="it-IT" altLang="it-IT" sz="2400" b="1" baseline="30000" dirty="0">
                <a:latin typeface="+mn-lt"/>
                <a:sym typeface="Wingdings" panose="05000000000000000000" pitchFamily="2" charset="2"/>
              </a:rPr>
              <a:t>++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  <a:sym typeface="Wingdings" panose="05000000000000000000" pitchFamily="2" charset="2"/>
              </a:rPr>
              <a:t>Alcalosi: ALBUMINA + HCO</a:t>
            </a:r>
            <a:r>
              <a:rPr lang="it-IT" altLang="it-IT" sz="2400" b="1" baseline="-25000" dirty="0">
                <a:latin typeface="+mn-lt"/>
                <a:sym typeface="Wingdings" panose="05000000000000000000" pitchFamily="2" charset="2"/>
              </a:rPr>
              <a:t>3</a:t>
            </a:r>
            <a:r>
              <a:rPr lang="it-IT" altLang="it-IT" b="1" baseline="30000" dirty="0">
                <a:latin typeface="+mn-lt"/>
                <a:sym typeface="Wingdings" panose="05000000000000000000" pitchFamily="2" charset="2"/>
              </a:rPr>
              <a:t>-</a:t>
            </a:r>
            <a:r>
              <a:rPr lang="it-IT" altLang="it-IT" sz="2400" b="1" dirty="0">
                <a:latin typeface="+mn-lt"/>
                <a:sym typeface="Wingdings" panose="05000000000000000000" pitchFamily="2" charset="2"/>
              </a:rPr>
              <a:t>  lega Ca</a:t>
            </a:r>
            <a:r>
              <a:rPr lang="it-IT" altLang="it-IT" sz="2400" b="1" baseline="30000" dirty="0">
                <a:latin typeface="+mn-lt"/>
                <a:sym typeface="Wingdings" panose="05000000000000000000" pitchFamily="2" charset="2"/>
              </a:rPr>
              <a:t>++ </a:t>
            </a:r>
            <a:r>
              <a:rPr lang="it-IT" altLang="it-IT" sz="2400" b="1" dirty="0">
                <a:latin typeface="+mn-lt"/>
                <a:sym typeface="Wingdings" panose="05000000000000000000" pitchFamily="2" charset="2"/>
              </a:rPr>
              <a:t>IPOCALCEMIA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  <a:sym typeface="Wingdings" panose="05000000000000000000" pitchFamily="2" charset="2"/>
              </a:rPr>
              <a:t>IPOCALCEMIA  TETANIA</a:t>
            </a:r>
            <a:endParaRPr lang="it-IT" altLang="it-IT" sz="2400" b="1" baseline="3000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22531" name="CasellaDiTesto 2">
            <a:extLst>
              <a:ext uri="{FF2B5EF4-FFF2-40B4-BE49-F238E27FC236}">
                <a16:creationId xmlns:a16="http://schemas.microsoft.com/office/drawing/2014/main" id="{AC3FE566-C401-1CBD-9727-0BF0A7330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15" y="1423599"/>
            <a:ext cx="4360617" cy="1077218"/>
          </a:xfrm>
          <a:prstGeom prst="rect">
            <a:avLst/>
          </a:prstGeom>
          <a:noFill/>
          <a:ln w="57150">
            <a:solidFill>
              <a:srgbClr val="0CFF8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latin typeface="+mn-lt"/>
                <a:sym typeface="Wingdings" panose="05000000000000000000" pitchFamily="2" charset="2"/>
              </a:rPr>
              <a:t>  acidosi               alcalosi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latin typeface="+mn-lt"/>
                <a:sym typeface="Wingdings" panose="05000000000000000000" pitchFamily="2" charset="2"/>
              </a:rPr>
              <a:t>H</a:t>
            </a:r>
            <a:r>
              <a:rPr lang="it-IT" altLang="it-IT" b="1" baseline="30000">
                <a:latin typeface="+mn-lt"/>
                <a:sym typeface="Wingdings" panose="05000000000000000000" pitchFamily="2" charset="2"/>
              </a:rPr>
              <a:t>+</a:t>
            </a:r>
            <a:r>
              <a:rPr lang="it-IT" altLang="it-IT" b="1">
                <a:latin typeface="+mn-lt"/>
                <a:sym typeface="Wingdings" panose="05000000000000000000" pitchFamily="2" charset="2"/>
              </a:rPr>
              <a:t>  </a:t>
            </a:r>
            <a:r>
              <a:rPr lang="it-IT" altLang="it-IT" b="1">
                <a:latin typeface="+mn-lt"/>
              </a:rPr>
              <a:t>ALBUMINA </a:t>
            </a:r>
            <a:r>
              <a:rPr lang="it-IT" altLang="it-IT" b="1">
                <a:latin typeface="+mn-lt"/>
                <a:sym typeface="Wingdings" panose="05000000000000000000" pitchFamily="2" charset="2"/>
              </a:rPr>
              <a:t></a:t>
            </a:r>
            <a:r>
              <a:rPr lang="it-IT" altLang="it-IT" b="1">
                <a:latin typeface="+mn-lt"/>
              </a:rPr>
              <a:t> </a:t>
            </a:r>
            <a:r>
              <a:rPr lang="it-IT" altLang="it-IT" b="1">
                <a:latin typeface="+mn-lt"/>
                <a:sym typeface="Wingdings" panose="05000000000000000000" pitchFamily="2" charset="2"/>
              </a:rPr>
              <a:t>Ca</a:t>
            </a:r>
            <a:r>
              <a:rPr lang="it-IT" altLang="it-IT" b="1" baseline="30000">
                <a:latin typeface="+mn-lt"/>
                <a:sym typeface="Wingdings" panose="05000000000000000000" pitchFamily="2" charset="2"/>
              </a:rPr>
              <a:t>++</a:t>
            </a:r>
            <a:endParaRPr lang="it-IT" altLang="it-IT" b="1" baseline="30000">
              <a:latin typeface="+mn-lt"/>
            </a:endParaRPr>
          </a:p>
        </p:txBody>
      </p:sp>
      <p:sp>
        <p:nvSpPr>
          <p:cNvPr id="22532" name="CasellaDiTesto 4">
            <a:extLst>
              <a:ext uri="{FF2B5EF4-FFF2-40B4-BE49-F238E27FC236}">
                <a16:creationId xmlns:a16="http://schemas.microsoft.com/office/drawing/2014/main" id="{931AE295-B57E-FA13-E065-A007DDD7C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15" y="2924422"/>
            <a:ext cx="5337175" cy="1568450"/>
          </a:xfrm>
          <a:prstGeom prst="rect">
            <a:avLst/>
          </a:prstGeom>
          <a:noFill/>
          <a:ln w="76200">
            <a:solidFill>
              <a:srgbClr val="0CFF8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Ipocalcemia </a:t>
            </a:r>
            <a:r>
              <a:rPr lang="it-IT" altLang="it-IT" sz="28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it-IT" altLang="it-IT" sz="2800" dirty="0">
                <a:latin typeface="+mn-lt"/>
              </a:rPr>
              <a:t>Muscolo: entra Na+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  <a:sym typeface="Wingdings" panose="05000000000000000000" pitchFamily="2" charset="2"/>
              </a:rPr>
              <a:t> potenziale d’azione ridotto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4000" b="1" dirty="0">
                <a:latin typeface="+mn-lt"/>
                <a:sym typeface="Wingdings" panose="05000000000000000000" pitchFamily="2" charset="2"/>
              </a:rPr>
              <a:t> TETANIA</a:t>
            </a:r>
            <a:endParaRPr lang="it-IT" altLang="it-IT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2798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B7CC32A-66E1-9F7A-F2B1-F558E9FAC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72" y="840309"/>
            <a:ext cx="1084627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</a:pPr>
            <a:r>
              <a:rPr kumimoji="0" lang="it-IT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Bambina di 12 anni, già seguita per meningocele sacrale congenito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</a:pPr>
            <a:r>
              <a:rPr lang="it-IT" altLang="ja-JP" sz="24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Da 2 settimane, astenia e deficit di forza prossimale</a:t>
            </a:r>
            <a:r>
              <a:rPr kumimoji="0" lang="it-IT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ai 4 arti con saltuarie mialgie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</a:pPr>
            <a:r>
              <a:rPr lang="it-IT" altLang="ja-JP" sz="24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kumimoji="0" lang="it-IT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isfagia e calo ponderale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</a:pPr>
            <a:endParaRPr kumimoji="0" lang="it-IT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</a:pPr>
            <a:r>
              <a:rPr lang="it-IT" altLang="ja-JP" sz="24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kumimoji="0" lang="it-IT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ccesso in PS per dispnea ingravescente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</a:pPr>
            <a:r>
              <a:rPr kumimoji="0" lang="it-IT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SpO2 88% in AA; pH 7.33, pCO2 68 mmHg, HCO3 30 </a:t>
            </a:r>
            <a:r>
              <a:rPr kumimoji="0" lang="it-IT" altLang="ja-JP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mmol</a:t>
            </a:r>
            <a:r>
              <a:rPr kumimoji="0" lang="it-IT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/L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</a:pPr>
            <a:endParaRPr kumimoji="0" lang="it-IT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</a:pPr>
            <a:r>
              <a:rPr kumimoji="0" lang="it-IT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Alla RM dell’encefalo e del rachide eseguite in urgenza riscontrato un aumento delle dimensioni del meningocele sacrale (8 x 8.5 x 9 cm); agli esami GB 14.440, N 9710, CPK totali </a:t>
            </a:r>
            <a:r>
              <a:rPr kumimoji="0" lang="it-IT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8479</a:t>
            </a:r>
            <a:r>
              <a:rPr kumimoji="0" lang="it-IT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U/L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91736-8863-0CD1-4F5A-E8E7862F80C6}"/>
              </a:ext>
            </a:extLst>
          </p:cNvPr>
          <p:cNvSpPr txBox="1"/>
          <p:nvPr/>
        </p:nvSpPr>
        <p:spPr>
          <a:xfrm>
            <a:off x="741872" y="5078083"/>
            <a:ext cx="10437962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Glucocorticoidi e ventilazione meccanica</a:t>
            </a:r>
          </a:p>
          <a:p>
            <a:r>
              <a:rPr lang="it-IT" sz="2400" dirty="0"/>
              <a:t>Studio immunopatologico: identificazione di anticorpi anti TIF1-gamma</a:t>
            </a:r>
          </a:p>
        </p:txBody>
      </p:sp>
    </p:spTree>
    <p:extLst>
      <p:ext uri="{BB962C8B-B14F-4D97-AF65-F5344CB8AC3E}">
        <p14:creationId xmlns:p14="http://schemas.microsoft.com/office/powerpoint/2010/main" val="21851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96147E-7074-B3C3-C5BB-AFF549879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55" y="960408"/>
            <a:ext cx="6451058" cy="4115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AFA33E-4ACF-2E0F-5E25-F8B2961419DA}"/>
              </a:ext>
            </a:extLst>
          </p:cNvPr>
          <p:cNvSpPr txBox="1"/>
          <p:nvPr/>
        </p:nvSpPr>
        <p:spPr>
          <a:xfrm>
            <a:off x="333555" y="229275"/>
            <a:ext cx="11444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</a:pPr>
            <a:r>
              <a:rPr kumimoji="0" lang="it-IT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SpO2 88% in AA</a:t>
            </a:r>
            <a:r>
              <a:rPr lang="it-IT" altLang="ja-JP" sz="2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altLang="ja-JP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= PaO2&lt;60 mmHg = </a:t>
            </a:r>
            <a:r>
              <a:rPr lang="it-IT" altLang="ja-JP" sz="28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insufficienza respiratoria </a:t>
            </a:r>
            <a:r>
              <a:rPr lang="it-IT" altLang="ja-JP" sz="2800" dirty="0" err="1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ipossiemica</a:t>
            </a:r>
            <a:endParaRPr lang="it-IT" altLang="ja-JP" sz="2800" dirty="0">
              <a:solidFill>
                <a:srgbClr val="0070C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E16DC-0E06-444B-5767-0750B2EBD6F3}"/>
              </a:ext>
            </a:extLst>
          </p:cNvPr>
          <p:cNvSpPr txBox="1"/>
          <p:nvPr/>
        </p:nvSpPr>
        <p:spPr>
          <a:xfrm>
            <a:off x="7683260" y="1132936"/>
            <a:ext cx="3387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Nota: PaO2 è misurata su </a:t>
            </a:r>
            <a:r>
              <a:rPr lang="it-IT" dirty="0" err="1"/>
              <a:t>emogas</a:t>
            </a:r>
            <a:r>
              <a:rPr lang="it-IT" dirty="0"/>
              <a:t> arterioso, non sempre pratico</a:t>
            </a:r>
          </a:p>
          <a:p>
            <a:r>
              <a:rPr lang="it-IT" dirty="0"/>
              <a:t>In condizioni standard c’è una certa equivalenza con SaO2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22432-0CFB-47F4-193C-430A51DCD285}"/>
              </a:ext>
            </a:extLst>
          </p:cNvPr>
          <p:cNvSpPr txBox="1"/>
          <p:nvPr/>
        </p:nvSpPr>
        <p:spPr>
          <a:xfrm>
            <a:off x="7200181" y="2713706"/>
            <a:ext cx="46582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</a:pPr>
            <a:r>
              <a:rPr kumimoji="0" lang="it-IT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pH 7.33 </a:t>
            </a:r>
            <a:r>
              <a:rPr kumimoji="0" lang="it-IT" altLang="ja-JP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= </a:t>
            </a:r>
            <a:r>
              <a:rPr kumimoji="0" lang="it-IT" altLang="ja-JP" sz="28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acidosi </a:t>
            </a:r>
            <a:r>
              <a:rPr kumimoji="0" lang="it-IT" altLang="ja-JP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(&lt; 7.35)</a:t>
            </a:r>
            <a:br>
              <a:rPr kumimoji="0" lang="it-IT" altLang="ja-JP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kumimoji="0" lang="it-IT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pCO2 68 mmHg </a:t>
            </a:r>
            <a:r>
              <a:rPr kumimoji="0" lang="it-IT" altLang="ja-JP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</a:pPr>
            <a:r>
              <a:rPr lang="it-IT" altLang="ja-JP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kumimoji="0" lang="it-IT" altLang="ja-JP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it-IT" altLang="ja-JP" sz="280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ipercapnica</a:t>
            </a:r>
            <a:r>
              <a:rPr kumimoji="0" lang="it-IT" altLang="ja-JP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(&gt;50 mmHg)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</a:pPr>
            <a:r>
              <a:rPr kumimoji="0" lang="it-IT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HCO3 30 </a:t>
            </a:r>
            <a:r>
              <a:rPr kumimoji="0" lang="it-IT" altLang="ja-JP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mmol</a:t>
            </a:r>
            <a:r>
              <a:rPr kumimoji="0" lang="it-IT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/L </a:t>
            </a:r>
            <a:r>
              <a:rPr kumimoji="0" lang="it-IT" altLang="ja-JP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= con compenso metabolico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5940425" algn="l"/>
              </a:tabLst>
            </a:pPr>
            <a:r>
              <a:rPr lang="it-IT" altLang="ja-JP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endParaRPr kumimoji="0" lang="it-IT" altLang="ja-JP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3AF010B7-AC3F-9151-82A4-9CF2BC2A4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55" y="5508752"/>
            <a:ext cx="1126055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pH = 7.4 (7.35-7.45)   [7.4 vene, 7.33/38 arterie] [limiti vitali: 6.85-7.65]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PCO</a:t>
            </a:r>
            <a:r>
              <a:rPr lang="it-IT" altLang="it-IT" sz="2400" baseline="-25000" dirty="0">
                <a:latin typeface="+mn-lt"/>
              </a:rPr>
              <a:t>2</a:t>
            </a:r>
            <a:r>
              <a:rPr lang="it-IT" altLang="it-IT" sz="2400" dirty="0">
                <a:latin typeface="+mn-lt"/>
              </a:rPr>
              <a:t> = 40 (36-44) mmHg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[HCO</a:t>
            </a:r>
            <a:r>
              <a:rPr lang="it-IT" altLang="it-IT" sz="2400" baseline="-25000" dirty="0">
                <a:latin typeface="+mn-lt"/>
              </a:rPr>
              <a:t>3</a:t>
            </a:r>
            <a:r>
              <a:rPr lang="it-IT" altLang="it-IT" baseline="30000" dirty="0">
                <a:latin typeface="+mn-lt"/>
              </a:rPr>
              <a:t>-</a:t>
            </a:r>
            <a:r>
              <a:rPr lang="it-IT" altLang="it-IT" sz="2400" dirty="0">
                <a:latin typeface="+mn-lt"/>
              </a:rPr>
              <a:t>] = 25 (24-26)</a:t>
            </a:r>
          </a:p>
        </p:txBody>
      </p:sp>
    </p:spTree>
    <p:extLst>
      <p:ext uri="{BB962C8B-B14F-4D97-AF65-F5344CB8AC3E}">
        <p14:creationId xmlns:p14="http://schemas.microsoft.com/office/powerpoint/2010/main" val="2593170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sellaDiTesto 16">
            <a:extLst>
              <a:ext uri="{FF2B5EF4-FFF2-40B4-BE49-F238E27FC236}">
                <a16:creationId xmlns:a16="http://schemas.microsoft.com/office/drawing/2014/main" id="{A1345C99-AF76-9048-F35E-4DFF1001D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45" y="182743"/>
            <a:ext cx="81596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70C0"/>
                </a:solidFill>
                <a:latin typeface="+mn-lt"/>
              </a:rPr>
              <a:t>ACIDOSI RESPIRATORIA (per </a:t>
            </a:r>
            <a:r>
              <a:rPr lang="it-IT" altLang="it-IT" b="1" dirty="0" err="1">
                <a:solidFill>
                  <a:srgbClr val="0070C0"/>
                </a:solidFill>
                <a:latin typeface="+mn-lt"/>
              </a:rPr>
              <a:t>ipo</a:t>
            </a:r>
            <a:r>
              <a:rPr lang="it-IT" altLang="it-IT" b="1" dirty="0">
                <a:solidFill>
                  <a:srgbClr val="0070C0"/>
                </a:solidFill>
                <a:latin typeface="+mn-lt"/>
              </a:rPr>
              <a:t>-ventilazione):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70C0"/>
                </a:solidFill>
                <a:latin typeface="+mn-lt"/>
              </a:rPr>
              <a:t>Ridotta diffusione di CO</a:t>
            </a:r>
            <a:r>
              <a:rPr lang="it-IT" altLang="it-IT" b="1" baseline="-25000" dirty="0">
                <a:solidFill>
                  <a:srgbClr val="0070C0"/>
                </a:solidFill>
                <a:latin typeface="+mn-lt"/>
              </a:rPr>
              <a:t>2 </a:t>
            </a:r>
            <a:r>
              <a:rPr lang="it-IT" altLang="it-IT" dirty="0">
                <a:solidFill>
                  <a:srgbClr val="0070C0"/>
                </a:solidFill>
                <a:latin typeface="+mn-lt"/>
              </a:rPr>
              <a:t>agli alveoli polmonari</a:t>
            </a:r>
            <a:endParaRPr lang="en-GB" altLang="it-IT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19459" name="Gruppo 39">
            <a:extLst>
              <a:ext uri="{FF2B5EF4-FFF2-40B4-BE49-F238E27FC236}">
                <a16:creationId xmlns:a16="http://schemas.microsoft.com/office/drawing/2014/main" id="{BCFC5FB1-25DD-32B5-AF8F-F2A7791432E9}"/>
              </a:ext>
            </a:extLst>
          </p:cNvPr>
          <p:cNvGrpSpPr>
            <a:grpSpLocks/>
          </p:cNvGrpSpPr>
          <p:nvPr/>
        </p:nvGrpSpPr>
        <p:grpSpPr bwMode="auto">
          <a:xfrm>
            <a:off x="288146" y="1300072"/>
            <a:ext cx="7969643" cy="3781425"/>
            <a:chOff x="-372715" y="1767656"/>
            <a:chExt cx="7968706" cy="3781396"/>
          </a:xfrm>
        </p:grpSpPr>
        <p:sp>
          <p:nvSpPr>
            <p:cNvPr id="19480" name="Ovale 18">
              <a:extLst>
                <a:ext uri="{FF2B5EF4-FFF2-40B4-BE49-F238E27FC236}">
                  <a16:creationId xmlns:a16="http://schemas.microsoft.com/office/drawing/2014/main" id="{32ECAA81-B0BB-85EB-2DE6-17A3F3D0B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142" y="2407594"/>
              <a:ext cx="6172474" cy="3141458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481" name="CasellaDiTesto 19">
              <a:extLst>
                <a:ext uri="{FF2B5EF4-FFF2-40B4-BE49-F238E27FC236}">
                  <a16:creationId xmlns:a16="http://schemas.microsoft.com/office/drawing/2014/main" id="{0FC082DE-2F64-3586-CDE5-87D8D1219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918" y="4690900"/>
              <a:ext cx="3204346" cy="52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+mn-lt"/>
                  <a:sym typeface="Wingdings" panose="05000000000000000000" pitchFamily="2" charset="2"/>
                </a:rPr>
                <a:t>H-Hb </a:t>
              </a:r>
              <a:r>
                <a:rPr lang="it-IT" altLang="it-IT" sz="2800" b="1">
                  <a:latin typeface="+mn-lt"/>
                  <a:sym typeface="Wingdings" panose="05000000000000000000" pitchFamily="2" charset="2"/>
                </a:rPr>
                <a:t>+ O</a:t>
              </a:r>
              <a:r>
                <a:rPr lang="it-IT" altLang="it-IT" sz="2800" b="1" baseline="-25000">
                  <a:latin typeface="+mn-lt"/>
                  <a:sym typeface="Wingdings" panose="05000000000000000000" pitchFamily="2" charset="2"/>
                </a:rPr>
                <a:t>2</a:t>
              </a:r>
              <a:r>
                <a:rPr lang="it-IT" altLang="it-IT" sz="2400">
                  <a:latin typeface="+mn-lt"/>
                  <a:sym typeface="Wingdings" panose="05000000000000000000" pitchFamily="2" charset="2"/>
                </a:rPr>
                <a:t></a:t>
              </a:r>
              <a:r>
                <a:rPr lang="it-IT" altLang="it-IT" sz="2400" b="1">
                  <a:latin typeface="+mn-lt"/>
                  <a:sym typeface="Wingdings" panose="05000000000000000000" pitchFamily="2" charset="2"/>
                </a:rPr>
                <a:t> </a:t>
              </a:r>
              <a:r>
                <a:rPr lang="en-GB" altLang="it-IT" sz="2400" b="1">
                  <a:latin typeface="+mn-lt"/>
                </a:rPr>
                <a:t>HbO</a:t>
              </a:r>
              <a:r>
                <a:rPr lang="en-GB" altLang="it-IT" sz="2400" b="1" baseline="-25000">
                  <a:latin typeface="+mn-lt"/>
                </a:rPr>
                <a:t>2</a:t>
              </a:r>
              <a:r>
                <a:rPr lang="en-GB" altLang="it-IT" sz="2400" b="1">
                  <a:latin typeface="+mn-lt"/>
                </a:rPr>
                <a:t> + </a:t>
              </a:r>
              <a:r>
                <a:rPr lang="en-GB" altLang="it-IT" sz="2800" b="1">
                  <a:latin typeface="+mn-lt"/>
                </a:rPr>
                <a:t>H</a:t>
              </a:r>
              <a:r>
                <a:rPr lang="en-GB" altLang="it-IT" sz="2800" b="1" baseline="30000">
                  <a:latin typeface="+mn-lt"/>
                </a:rPr>
                <a:t>+</a:t>
              </a:r>
              <a:endParaRPr lang="it-IT" altLang="it-IT" sz="2800" b="1">
                <a:latin typeface="+mn-lt"/>
              </a:endParaRPr>
            </a:p>
          </p:txBody>
        </p:sp>
        <p:sp>
          <p:nvSpPr>
            <p:cNvPr id="19482" name="CasellaDiTesto 20">
              <a:extLst>
                <a:ext uri="{FF2B5EF4-FFF2-40B4-BE49-F238E27FC236}">
                  <a16:creationId xmlns:a16="http://schemas.microsoft.com/office/drawing/2014/main" id="{9D7439A7-4064-88FE-19B1-EF72540DA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990" y="3747490"/>
              <a:ext cx="4480251" cy="584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b="1">
                  <a:latin typeface="+mn-lt"/>
                </a:rPr>
                <a:t>CO</a:t>
              </a:r>
              <a:r>
                <a:rPr lang="en-GB" altLang="it-IT" b="1" baseline="-25000">
                  <a:latin typeface="+mn-lt"/>
                </a:rPr>
                <a:t>2</a:t>
              </a:r>
              <a:r>
                <a:rPr lang="en-GB" altLang="it-IT" sz="2400" b="1">
                  <a:latin typeface="+mn-lt"/>
                </a:rPr>
                <a:t> </a:t>
              </a:r>
              <a:r>
                <a:rPr lang="en-GB" altLang="it-IT" sz="2400">
                  <a:latin typeface="+mn-lt"/>
                </a:rPr>
                <a:t>+ H</a:t>
              </a:r>
              <a:r>
                <a:rPr lang="en-GB" altLang="it-IT" sz="2400" baseline="-25000">
                  <a:latin typeface="+mn-lt"/>
                </a:rPr>
                <a:t>2</a:t>
              </a:r>
              <a:r>
                <a:rPr lang="en-GB" altLang="it-IT" sz="2400">
                  <a:latin typeface="+mn-lt"/>
                </a:rPr>
                <a:t>O ↔ H</a:t>
              </a:r>
              <a:r>
                <a:rPr lang="en-GB" altLang="it-IT" sz="2400" baseline="-25000">
                  <a:latin typeface="+mn-lt"/>
                </a:rPr>
                <a:t>2</a:t>
              </a:r>
              <a:r>
                <a:rPr lang="en-GB" altLang="it-IT" sz="2400">
                  <a:latin typeface="+mn-lt"/>
                </a:rPr>
                <a:t>CO3 ↔ </a:t>
              </a:r>
              <a:r>
                <a:rPr lang="en-GB" altLang="it-IT" sz="2400" b="1">
                  <a:latin typeface="+mn-lt"/>
                </a:rPr>
                <a:t>HCO3</a:t>
              </a:r>
              <a:r>
                <a:rPr lang="en-GB" altLang="it-IT" sz="2400" b="1" baseline="30000">
                  <a:latin typeface="+mn-lt"/>
                </a:rPr>
                <a:t>-</a:t>
              </a:r>
              <a:r>
                <a:rPr lang="en-GB" altLang="it-IT" sz="2400">
                  <a:latin typeface="+mn-lt"/>
                </a:rPr>
                <a:t> + </a:t>
              </a:r>
              <a:r>
                <a:rPr lang="en-GB" altLang="it-IT" sz="2400" b="1">
                  <a:latin typeface="+mn-lt"/>
                </a:rPr>
                <a:t>H</a:t>
              </a:r>
              <a:r>
                <a:rPr lang="en-GB" altLang="it-IT" sz="2400" b="1" baseline="30000">
                  <a:latin typeface="+mn-lt"/>
                </a:rPr>
                <a:t>+</a:t>
              </a:r>
              <a:endParaRPr lang="it-IT" altLang="it-IT" sz="2400" b="1" baseline="30000">
                <a:latin typeface="+mn-lt"/>
              </a:endParaRPr>
            </a:p>
          </p:txBody>
        </p:sp>
        <p:cxnSp>
          <p:nvCxnSpPr>
            <p:cNvPr id="19483" name="Connettore 2 22">
              <a:extLst>
                <a:ext uri="{FF2B5EF4-FFF2-40B4-BE49-F238E27FC236}">
                  <a16:creationId xmlns:a16="http://schemas.microsoft.com/office/drawing/2014/main" id="{07B1BD1E-1D9B-E7E3-F61B-83A5ADC1711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90684" y="2511829"/>
              <a:ext cx="787295" cy="1371123"/>
            </a:xfrm>
            <a:prstGeom prst="straightConnector1">
              <a:avLst/>
            </a:prstGeom>
            <a:noFill/>
            <a:ln w="76200" algn="ctr">
              <a:solidFill>
                <a:srgbClr val="0070C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4" name="CasellaDiTesto 23">
              <a:extLst>
                <a:ext uri="{FF2B5EF4-FFF2-40B4-BE49-F238E27FC236}">
                  <a16:creationId xmlns:a16="http://schemas.microsoft.com/office/drawing/2014/main" id="{3C9922C7-8FD3-5A4A-E60F-CED30D766C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932" y="3341022"/>
              <a:ext cx="1514980" cy="30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+mn-lt"/>
                </a:rPr>
                <a:t>anidrasi carbonica</a:t>
              </a:r>
            </a:p>
          </p:txBody>
        </p:sp>
        <p:sp>
          <p:nvSpPr>
            <p:cNvPr id="19485" name="CasellaDiTesto 24">
              <a:extLst>
                <a:ext uri="{FF2B5EF4-FFF2-40B4-BE49-F238E27FC236}">
                  <a16:creationId xmlns:a16="http://schemas.microsoft.com/office/drawing/2014/main" id="{1ACDF75C-D4AF-E874-CF33-6B8835F8C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8346" y="1767656"/>
              <a:ext cx="1337645" cy="80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latin typeface="+mn-lt"/>
                </a:rPr>
                <a:t>   PLASMA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latin typeface="+mn-lt"/>
                </a:rPr>
                <a:t>   </a:t>
              </a:r>
              <a:r>
                <a:rPr lang="en-GB" altLang="it-IT" sz="2800" b="1">
                  <a:latin typeface="+mn-lt"/>
                </a:rPr>
                <a:t>HCO3</a:t>
              </a:r>
              <a:r>
                <a:rPr lang="en-GB" altLang="it-IT" sz="2800" b="1" baseline="30000">
                  <a:latin typeface="+mn-lt"/>
                </a:rPr>
                <a:t>-</a:t>
              </a:r>
              <a:r>
                <a:rPr lang="it-IT" altLang="it-IT" sz="2800" b="1">
                  <a:latin typeface="+mn-lt"/>
                </a:rPr>
                <a:t> </a:t>
              </a:r>
            </a:p>
          </p:txBody>
        </p:sp>
        <p:cxnSp>
          <p:nvCxnSpPr>
            <p:cNvPr id="19486" name="Connettore 2 32">
              <a:extLst>
                <a:ext uri="{FF2B5EF4-FFF2-40B4-BE49-F238E27FC236}">
                  <a16:creationId xmlns:a16="http://schemas.microsoft.com/office/drawing/2014/main" id="{B4D744DA-9724-DCAB-D0E8-1326BEC6C3CE}"/>
                </a:ext>
              </a:extLst>
            </p:cNvPr>
            <p:cNvCxnSpPr>
              <a:cxnSpLocks/>
              <a:endCxn id="19487" idx="2"/>
            </p:cNvCxnSpPr>
            <p:nvPr/>
          </p:nvCxnSpPr>
          <p:spPr bwMode="auto">
            <a:xfrm flipH="1" flipV="1">
              <a:off x="254146" y="2511915"/>
              <a:ext cx="1134844" cy="1327273"/>
            </a:xfrm>
            <a:prstGeom prst="straightConnector1">
              <a:avLst/>
            </a:prstGeom>
            <a:noFill/>
            <a:ln w="57150" algn="ctr">
              <a:solidFill>
                <a:srgbClr val="0070C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7" name="CasellaDiTesto 38">
              <a:extLst>
                <a:ext uri="{FF2B5EF4-FFF2-40B4-BE49-F238E27FC236}">
                  <a16:creationId xmlns:a16="http://schemas.microsoft.com/office/drawing/2014/main" id="{D5ED3B46-E46A-3F06-D223-F9BB0B170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72715" y="2050254"/>
              <a:ext cx="1253722" cy="46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+mn-lt"/>
                </a:rPr>
                <a:t>ALVEOLI</a:t>
              </a:r>
            </a:p>
          </p:txBody>
        </p:sp>
      </p:grpSp>
      <p:sp>
        <p:nvSpPr>
          <p:cNvPr id="19460" name="CasellaDiTesto 45">
            <a:extLst>
              <a:ext uri="{FF2B5EF4-FFF2-40B4-BE49-F238E27FC236}">
                <a16:creationId xmlns:a16="http://schemas.microsoft.com/office/drawing/2014/main" id="{627B286F-59A9-4388-D2A2-D8A6DAF22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83" y="5556160"/>
            <a:ext cx="9117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AUMENTO  HCO3</a:t>
            </a:r>
            <a:r>
              <a:rPr lang="it-IT" altLang="it-IT" sz="2400" b="1" baseline="30000">
                <a:latin typeface="+mn-lt"/>
              </a:rPr>
              <a:t>-</a:t>
            </a:r>
            <a:r>
              <a:rPr lang="it-IT" altLang="it-IT" sz="2400" b="1">
                <a:latin typeface="+mn-lt"/>
              </a:rPr>
              <a:t> plasmatico </a:t>
            </a:r>
            <a:r>
              <a:rPr lang="it-IT" altLang="it-IT" sz="2400">
                <a:latin typeface="+mn-lt"/>
              </a:rPr>
              <a:t>che non rientra nei GR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AUMENTO  CO</a:t>
            </a:r>
            <a:r>
              <a:rPr lang="it-IT" altLang="it-IT" sz="2400" b="1" baseline="-25000">
                <a:latin typeface="+mn-lt"/>
              </a:rPr>
              <a:t>2  </a:t>
            </a:r>
            <a:r>
              <a:rPr lang="it-IT" altLang="it-IT" sz="2400" b="1">
                <a:latin typeface="+mn-lt"/>
              </a:rPr>
              <a:t>plasmatica e H</a:t>
            </a:r>
            <a:r>
              <a:rPr lang="it-IT" altLang="it-IT" sz="2400" b="1" baseline="-25000">
                <a:latin typeface="+mn-lt"/>
              </a:rPr>
              <a:t>2</a:t>
            </a:r>
            <a:r>
              <a:rPr lang="it-IT" altLang="it-IT" sz="2400" b="1">
                <a:latin typeface="+mn-lt"/>
              </a:rPr>
              <a:t>CO</a:t>
            </a:r>
            <a:r>
              <a:rPr lang="it-IT" altLang="it-IT" sz="2400" b="1" baseline="-25000">
                <a:latin typeface="+mn-lt"/>
              </a:rPr>
              <a:t>3</a:t>
            </a:r>
            <a:r>
              <a:rPr lang="it-IT" altLang="it-IT" sz="2400" b="1">
                <a:latin typeface="+mn-lt"/>
              </a:rPr>
              <a:t> e riduzione pH ematico</a:t>
            </a:r>
            <a:endParaRPr lang="it-IT" altLang="it-IT" sz="240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Tamponamento temporaneo del pH: HCO</a:t>
            </a:r>
            <a:r>
              <a:rPr lang="it-IT" altLang="it-IT" sz="2400" baseline="-25000">
                <a:latin typeface="+mn-lt"/>
              </a:rPr>
              <a:t>3</a:t>
            </a:r>
            <a:r>
              <a:rPr lang="it-IT" altLang="it-IT" b="1" baseline="30000">
                <a:latin typeface="+mn-lt"/>
              </a:rPr>
              <a:t>-</a:t>
            </a:r>
            <a:r>
              <a:rPr lang="it-IT" altLang="it-IT" sz="2400" baseline="30000">
                <a:latin typeface="+mn-lt"/>
              </a:rPr>
              <a:t> </a:t>
            </a:r>
            <a:r>
              <a:rPr lang="it-IT" altLang="it-IT" sz="2400">
                <a:latin typeface="+mn-lt"/>
              </a:rPr>
              <a:t>+H</a:t>
            </a:r>
            <a:r>
              <a:rPr lang="it-IT" altLang="it-IT" sz="2400" baseline="30000">
                <a:latin typeface="+mn-lt"/>
              </a:rPr>
              <a:t>+</a:t>
            </a:r>
            <a:r>
              <a:rPr lang="it-IT" altLang="it-IT" sz="2400">
                <a:latin typeface="+mn-lt"/>
              </a:rPr>
              <a:t>(quindi subentro RENE)</a:t>
            </a:r>
          </a:p>
        </p:txBody>
      </p:sp>
      <p:cxnSp>
        <p:nvCxnSpPr>
          <p:cNvPr id="19461" name="Connettore 2 22">
            <a:extLst>
              <a:ext uri="{FF2B5EF4-FFF2-40B4-BE49-F238E27FC236}">
                <a16:creationId xmlns:a16="http://schemas.microsoft.com/office/drawing/2014/main" id="{3F050421-C56A-1D40-F478-5958DEAFCEED}"/>
              </a:ext>
            </a:extLst>
          </p:cNvPr>
          <p:cNvCxnSpPr>
            <a:cxnSpLocks/>
          </p:cNvCxnSpPr>
          <p:nvPr/>
        </p:nvCxnSpPr>
        <p:spPr bwMode="auto">
          <a:xfrm flipV="1">
            <a:off x="6169833" y="3826596"/>
            <a:ext cx="334659" cy="491314"/>
          </a:xfrm>
          <a:prstGeom prst="straightConnector1">
            <a:avLst/>
          </a:prstGeom>
          <a:noFill/>
          <a:ln w="76200" algn="ctr">
            <a:solidFill>
              <a:srgbClr val="0070C0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2" name="Connettore 1 17">
            <a:extLst>
              <a:ext uri="{FF2B5EF4-FFF2-40B4-BE49-F238E27FC236}">
                <a16:creationId xmlns:a16="http://schemas.microsoft.com/office/drawing/2014/main" id="{23F689C7-48AC-2D8F-9D2C-FFAECD4E6827}"/>
              </a:ext>
            </a:extLst>
          </p:cNvPr>
          <p:cNvCxnSpPr>
            <a:cxnSpLocks/>
          </p:cNvCxnSpPr>
          <p:nvPr/>
        </p:nvCxnSpPr>
        <p:spPr bwMode="auto">
          <a:xfrm flipH="1">
            <a:off x="977120" y="2068421"/>
            <a:ext cx="801688" cy="660400"/>
          </a:xfrm>
          <a:prstGeom prst="line">
            <a:avLst/>
          </a:prstGeom>
          <a:noFill/>
          <a:ln w="571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Connettore 2 9">
            <a:extLst>
              <a:ext uri="{FF2B5EF4-FFF2-40B4-BE49-F238E27FC236}">
                <a16:creationId xmlns:a16="http://schemas.microsoft.com/office/drawing/2014/main" id="{D5C02F65-003D-8904-E254-8148F8C3A8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52395" y="4540160"/>
            <a:ext cx="787400" cy="225425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4" name="CasellaDiTesto 10">
            <a:extLst>
              <a:ext uri="{FF2B5EF4-FFF2-40B4-BE49-F238E27FC236}">
                <a16:creationId xmlns:a16="http://schemas.microsoft.com/office/drawing/2014/main" id="{049A0FF4-E47C-1F62-F94B-8D6F298C8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6458" y="4524285"/>
            <a:ext cx="17684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200" b="1">
                <a:latin typeface="+mn-lt"/>
              </a:rPr>
              <a:t>H</a:t>
            </a:r>
            <a:r>
              <a:rPr lang="en-GB" altLang="it-IT" sz="2200" b="1" baseline="30000">
                <a:latin typeface="+mn-lt"/>
              </a:rPr>
              <a:t>+</a:t>
            </a:r>
            <a:r>
              <a:rPr lang="en-GB" altLang="it-IT" sz="2200" b="1">
                <a:latin typeface="+mn-lt"/>
              </a:rPr>
              <a:t>+ Proteine</a:t>
            </a:r>
            <a:r>
              <a:rPr lang="en-GB" altLang="it-IT" sz="2200" b="1" baseline="30000">
                <a:latin typeface="+mn-lt"/>
              </a:rPr>
              <a:t>- </a:t>
            </a:r>
            <a:endParaRPr lang="en-GB" altLang="it-IT" sz="2200" b="1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2200" b="1">
                <a:latin typeface="+mn-lt"/>
              </a:rPr>
              <a:t>H</a:t>
            </a:r>
            <a:r>
              <a:rPr lang="en-GB" altLang="it-IT" sz="2200" b="1" baseline="-25000">
                <a:latin typeface="+mn-lt"/>
              </a:rPr>
              <a:t>2</a:t>
            </a:r>
            <a:r>
              <a:rPr lang="en-GB" altLang="it-IT" sz="2200" b="1">
                <a:latin typeface="+mn-lt"/>
              </a:rPr>
              <a:t>CO</a:t>
            </a:r>
            <a:r>
              <a:rPr lang="en-GB" altLang="it-IT" sz="2200" b="1" baseline="-25000">
                <a:latin typeface="+mn-lt"/>
              </a:rPr>
              <a:t>3</a:t>
            </a:r>
            <a:endParaRPr lang="en-GB" altLang="it-IT" sz="2200" b="1" baseline="30000">
              <a:latin typeface="+mn-lt"/>
            </a:endParaRPr>
          </a:p>
        </p:txBody>
      </p:sp>
      <p:cxnSp>
        <p:nvCxnSpPr>
          <p:cNvPr id="19465" name="Connettore 1 31">
            <a:extLst>
              <a:ext uri="{FF2B5EF4-FFF2-40B4-BE49-F238E27FC236}">
                <a16:creationId xmlns:a16="http://schemas.microsoft.com/office/drawing/2014/main" id="{9383D5C2-87BA-8CEE-C5A5-449535661542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9195" y="2200184"/>
            <a:ext cx="800100" cy="660400"/>
          </a:xfrm>
          <a:prstGeom prst="line">
            <a:avLst/>
          </a:prstGeom>
          <a:noFill/>
          <a:ln w="571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Connettore 2 32">
            <a:extLst>
              <a:ext uri="{FF2B5EF4-FFF2-40B4-BE49-F238E27FC236}">
                <a16:creationId xmlns:a16="http://schemas.microsoft.com/office/drawing/2014/main" id="{A3315FC9-4281-5AAF-5011-C394D21259FC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9196" y="3844834"/>
            <a:ext cx="981075" cy="901700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CasellaDiTesto 24">
            <a:extLst>
              <a:ext uri="{FF2B5EF4-FFF2-40B4-BE49-F238E27FC236}">
                <a16:creationId xmlns:a16="http://schemas.microsoft.com/office/drawing/2014/main" id="{A3C8DF62-D447-D9EB-4382-BA6108C67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33" y="4673510"/>
            <a:ext cx="115448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+mn-lt"/>
              </a:rPr>
              <a:t>   PLASMA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+mn-lt"/>
              </a:rPr>
              <a:t>   </a:t>
            </a:r>
            <a:r>
              <a:rPr lang="en-GB" altLang="it-IT" sz="2800" b="1">
                <a:latin typeface="+mn-lt"/>
              </a:rPr>
              <a:t>CO</a:t>
            </a:r>
            <a:r>
              <a:rPr lang="en-GB" altLang="it-IT" sz="2800" b="1" baseline="-25000">
                <a:latin typeface="+mn-lt"/>
              </a:rPr>
              <a:t>2</a:t>
            </a:r>
            <a:endParaRPr lang="it-IT" altLang="it-IT" sz="2800" b="1" baseline="-25000">
              <a:latin typeface="+mn-lt"/>
            </a:endParaRPr>
          </a:p>
        </p:txBody>
      </p:sp>
      <p:grpSp>
        <p:nvGrpSpPr>
          <p:cNvPr id="19468" name="Gruppo 1">
            <a:extLst>
              <a:ext uri="{FF2B5EF4-FFF2-40B4-BE49-F238E27FC236}">
                <a16:creationId xmlns:a16="http://schemas.microsoft.com/office/drawing/2014/main" id="{EA60CFBD-0E8D-E955-ED22-0441A41856B7}"/>
              </a:ext>
            </a:extLst>
          </p:cNvPr>
          <p:cNvGrpSpPr>
            <a:grpSpLocks/>
          </p:cNvGrpSpPr>
          <p:nvPr/>
        </p:nvGrpSpPr>
        <p:grpSpPr bwMode="auto">
          <a:xfrm>
            <a:off x="6547659" y="1417546"/>
            <a:ext cx="784225" cy="1182688"/>
            <a:chOff x="7176742" y="2182813"/>
            <a:chExt cx="784106" cy="1181741"/>
          </a:xfrm>
        </p:grpSpPr>
        <p:cxnSp>
          <p:nvCxnSpPr>
            <p:cNvPr id="19477" name="Connettore 1 19">
              <a:extLst>
                <a:ext uri="{FF2B5EF4-FFF2-40B4-BE49-F238E27FC236}">
                  <a16:creationId xmlns:a16="http://schemas.microsoft.com/office/drawing/2014/main" id="{F6E39423-1DCB-EB34-F20E-91268A0E76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58913" y="2860677"/>
              <a:ext cx="701935" cy="400881"/>
            </a:xfrm>
            <a:prstGeom prst="line">
              <a:avLst/>
            </a:prstGeom>
            <a:noFill/>
            <a:ln w="57150" algn="ctr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8" name="Connettore 1 23">
              <a:extLst>
                <a:ext uri="{FF2B5EF4-FFF2-40B4-BE49-F238E27FC236}">
                  <a16:creationId xmlns:a16="http://schemas.microsoft.com/office/drawing/2014/main" id="{A0C9F415-3A4E-0F28-D4D3-B3C52AECEC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76742" y="2944780"/>
              <a:ext cx="738818" cy="419774"/>
            </a:xfrm>
            <a:prstGeom prst="line">
              <a:avLst/>
            </a:prstGeom>
            <a:noFill/>
            <a:ln w="57150" algn="ctr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9" name="Connettore 2 37">
              <a:extLst>
                <a:ext uri="{FF2B5EF4-FFF2-40B4-BE49-F238E27FC236}">
                  <a16:creationId xmlns:a16="http://schemas.microsoft.com/office/drawing/2014/main" id="{CDFE88E2-E435-E966-7625-CAC43C35D98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708453" y="2182813"/>
              <a:ext cx="12700" cy="542925"/>
            </a:xfrm>
            <a:prstGeom prst="straightConnector1">
              <a:avLst/>
            </a:prstGeom>
            <a:noFill/>
            <a:ln w="76200" algn="ctr">
              <a:solidFill>
                <a:srgbClr val="FFC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9469" name="Connettore 2 40">
            <a:extLst>
              <a:ext uri="{FF2B5EF4-FFF2-40B4-BE49-F238E27FC236}">
                <a16:creationId xmlns:a16="http://schemas.microsoft.com/office/drawing/2014/main" id="{39FD69F5-17F5-B2C9-E22F-D9E20D8868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4509" y="4911635"/>
            <a:ext cx="14287" cy="542925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0" name="Connettore 2 41">
            <a:extLst>
              <a:ext uri="{FF2B5EF4-FFF2-40B4-BE49-F238E27FC236}">
                <a16:creationId xmlns:a16="http://schemas.microsoft.com/office/drawing/2014/main" id="{7E2D0394-F863-C221-D024-262DEE4D491E}"/>
              </a:ext>
            </a:extLst>
          </p:cNvPr>
          <p:cNvCxnSpPr>
            <a:cxnSpLocks/>
          </p:cNvCxnSpPr>
          <p:nvPr/>
        </p:nvCxnSpPr>
        <p:spPr bwMode="auto">
          <a:xfrm flipH="1">
            <a:off x="1908983" y="4892585"/>
            <a:ext cx="6350" cy="581025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1" name="CasellaDiTesto 22">
            <a:extLst>
              <a:ext uri="{FF2B5EF4-FFF2-40B4-BE49-F238E27FC236}">
                <a16:creationId xmlns:a16="http://schemas.microsoft.com/office/drawing/2014/main" id="{49B9CBFD-665A-49CB-23BD-A6819FA0F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258" y="4964022"/>
            <a:ext cx="54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pH</a:t>
            </a:r>
          </a:p>
        </p:txBody>
      </p:sp>
      <p:cxnSp>
        <p:nvCxnSpPr>
          <p:cNvPr id="19472" name="Connettore 2 44">
            <a:extLst>
              <a:ext uri="{FF2B5EF4-FFF2-40B4-BE49-F238E27FC236}">
                <a16:creationId xmlns:a16="http://schemas.microsoft.com/office/drawing/2014/main" id="{482D6167-57E9-D728-1851-0A8F8ED10FB8}"/>
              </a:ext>
            </a:extLst>
          </p:cNvPr>
          <p:cNvCxnSpPr>
            <a:cxnSpLocks/>
          </p:cNvCxnSpPr>
          <p:nvPr/>
        </p:nvCxnSpPr>
        <p:spPr bwMode="auto">
          <a:xfrm>
            <a:off x="1381933" y="5186272"/>
            <a:ext cx="347662" cy="11113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3" name="Connettore 2 22">
            <a:extLst>
              <a:ext uri="{FF2B5EF4-FFF2-40B4-BE49-F238E27FC236}">
                <a16:creationId xmlns:a16="http://schemas.microsoft.com/office/drawing/2014/main" id="{8280744F-9E94-82D1-17BF-BB022F0A6AAB}"/>
              </a:ext>
            </a:extLst>
          </p:cNvPr>
          <p:cNvCxnSpPr>
            <a:cxnSpLocks/>
          </p:cNvCxnSpPr>
          <p:nvPr/>
        </p:nvCxnSpPr>
        <p:spPr bwMode="auto">
          <a:xfrm flipH="1">
            <a:off x="3036109" y="3271746"/>
            <a:ext cx="2643187" cy="7938"/>
          </a:xfrm>
          <a:prstGeom prst="straightConnector1">
            <a:avLst/>
          </a:prstGeom>
          <a:noFill/>
          <a:ln w="76200" algn="ctr">
            <a:solidFill>
              <a:srgbClr val="0070C0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4" name="Connettore 2 41">
            <a:extLst>
              <a:ext uri="{FF2B5EF4-FFF2-40B4-BE49-F238E27FC236}">
                <a16:creationId xmlns:a16="http://schemas.microsoft.com/office/drawing/2014/main" id="{779BD5B2-79B1-5C94-0799-DA52AE2FA685}"/>
              </a:ext>
            </a:extLst>
          </p:cNvPr>
          <p:cNvCxnSpPr>
            <a:cxnSpLocks/>
          </p:cNvCxnSpPr>
          <p:nvPr/>
        </p:nvCxnSpPr>
        <p:spPr bwMode="auto">
          <a:xfrm>
            <a:off x="7863696" y="5256121"/>
            <a:ext cx="581025" cy="382588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5" name="CasellaDiTesto 17">
            <a:extLst>
              <a:ext uri="{FF2B5EF4-FFF2-40B4-BE49-F238E27FC236}">
                <a16:creationId xmlns:a16="http://schemas.microsoft.com/office/drawing/2014/main" id="{196DBFF7-AF0B-B4F4-B6CE-337612279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683" y="5425984"/>
            <a:ext cx="85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Rene</a:t>
            </a:r>
          </a:p>
        </p:txBody>
      </p:sp>
      <p:cxnSp>
        <p:nvCxnSpPr>
          <p:cNvPr id="19476" name="Connettore 2 40">
            <a:extLst>
              <a:ext uri="{FF2B5EF4-FFF2-40B4-BE49-F238E27FC236}">
                <a16:creationId xmlns:a16="http://schemas.microsoft.com/office/drawing/2014/main" id="{3F81CCF6-0AB9-95D3-F64C-9E1188977F7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8820" y="4916397"/>
            <a:ext cx="14288" cy="542925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6DE650C-FABB-D337-69AD-0E3CF701C6CE}"/>
              </a:ext>
            </a:extLst>
          </p:cNvPr>
          <p:cNvSpPr txBox="1"/>
          <p:nvPr/>
        </p:nvSpPr>
        <p:spPr>
          <a:xfrm>
            <a:off x="9592365" y="1188619"/>
            <a:ext cx="2151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pH &lt; 7.35</a:t>
            </a:r>
          </a:p>
          <a:p>
            <a:r>
              <a:rPr lang="it-IT" sz="2400" dirty="0"/>
              <a:t>↑ HCO3-</a:t>
            </a:r>
          </a:p>
          <a:p>
            <a:r>
              <a:rPr lang="it-IT" sz="2400" dirty="0"/>
              <a:t>↑ H+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5A413-1A11-E7FB-0E87-88A29B91FAB7}"/>
              </a:ext>
            </a:extLst>
          </p:cNvPr>
          <p:cNvSpPr txBox="1"/>
          <p:nvPr/>
        </p:nvSpPr>
        <p:spPr>
          <a:xfrm>
            <a:off x="9624202" y="2472483"/>
            <a:ext cx="242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↑ PCO2 e ↓  PO2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73C67-7CC3-F8AB-816F-FC16B6E575EE}"/>
              </a:ext>
            </a:extLst>
          </p:cNvPr>
          <p:cNvSpPr txBox="1"/>
          <p:nvPr/>
        </p:nvSpPr>
        <p:spPr>
          <a:xfrm>
            <a:off x="9700598" y="3653951"/>
            <a:ext cx="2268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Iperventilazione</a:t>
            </a:r>
          </a:p>
          <a:p>
            <a:pPr algn="ctr"/>
            <a:r>
              <a:rPr lang="it-IT" sz="2400" dirty="0"/>
              <a:t>Se non basta: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FDA9408-A97A-C3AF-5D21-449163547C17}"/>
              </a:ext>
            </a:extLst>
          </p:cNvPr>
          <p:cNvSpPr/>
          <p:nvPr/>
        </p:nvSpPr>
        <p:spPr>
          <a:xfrm>
            <a:off x="10636369" y="3088902"/>
            <a:ext cx="396815" cy="421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951B9C5-54FF-939F-7E49-B3B73D9ABB16}"/>
              </a:ext>
            </a:extLst>
          </p:cNvPr>
          <p:cNvSpPr/>
          <p:nvPr/>
        </p:nvSpPr>
        <p:spPr>
          <a:xfrm>
            <a:off x="10604424" y="4637765"/>
            <a:ext cx="396815" cy="451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F7C89-0DAB-D777-D7B5-956706CF9237}"/>
              </a:ext>
            </a:extLst>
          </p:cNvPr>
          <p:cNvSpPr txBox="1"/>
          <p:nvPr/>
        </p:nvSpPr>
        <p:spPr>
          <a:xfrm>
            <a:off x="9668653" y="5256121"/>
            <a:ext cx="2268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Eliminazione H+ </a:t>
            </a:r>
          </a:p>
          <a:p>
            <a:pPr algn="ctr"/>
            <a:r>
              <a:rPr lang="it-IT" sz="2400" dirty="0"/>
              <a:t>Recupero HCO3 nel rene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magine 1">
            <a:extLst>
              <a:ext uri="{FF2B5EF4-FFF2-40B4-BE49-F238E27FC236}">
                <a16:creationId xmlns:a16="http://schemas.microsoft.com/office/drawing/2014/main" id="{57AEACF6-F7E1-6B0B-9B8F-1B467B0B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4" y="2762250"/>
            <a:ext cx="6650037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CasellaDiTesto 3">
            <a:extLst>
              <a:ext uri="{FF2B5EF4-FFF2-40B4-BE49-F238E27FC236}">
                <a16:creationId xmlns:a16="http://schemas.microsoft.com/office/drawing/2014/main" id="{4ACC0A95-2A2A-3686-AC75-80BA5C4E0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6" y="136525"/>
            <a:ext cx="8315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+mn-lt"/>
                <a:cs typeface="Arial" panose="020B0604020202020204" pitchFamily="34" charset="0"/>
              </a:rPr>
              <a:t>Equazione di Henderson-Hasselbalch</a:t>
            </a:r>
            <a:r>
              <a:rPr lang="it-IT" altLang="it-IT" sz="2400"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483" name="CasellaDiTesto 1">
            <a:extLst>
              <a:ext uri="{FF2B5EF4-FFF2-40B4-BE49-F238E27FC236}">
                <a16:creationId xmlns:a16="http://schemas.microsoft.com/office/drawing/2014/main" id="{2AF23B8C-47C9-DD38-F3AE-A17D7E09F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58814"/>
            <a:ext cx="55848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 </a:t>
            </a:r>
            <a:r>
              <a:rPr lang="it-IT" altLang="it-IT" sz="2400" b="1">
                <a:latin typeface="+mn-lt"/>
              </a:rPr>
              <a:t>                             </a:t>
            </a:r>
            <a:r>
              <a:rPr lang="it-IT" altLang="it-IT" sz="2800" b="1">
                <a:latin typeface="+mn-lt"/>
              </a:rPr>
              <a:t> [ HCO</a:t>
            </a:r>
            <a:r>
              <a:rPr lang="it-IT" altLang="it-IT" sz="2800" b="1" baseline="-25000">
                <a:latin typeface="+mn-lt"/>
              </a:rPr>
              <a:t>3</a:t>
            </a:r>
            <a:r>
              <a:rPr lang="it-IT" altLang="it-IT" sz="2800" b="1" baseline="30000">
                <a:latin typeface="+mn-lt"/>
              </a:rPr>
              <a:t>- </a:t>
            </a:r>
            <a:r>
              <a:rPr lang="it-IT" altLang="it-IT" sz="2800" b="1">
                <a:latin typeface="+mn-lt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  </a:t>
            </a:r>
            <a:r>
              <a:rPr lang="it-IT" altLang="it-IT" sz="2800" b="1">
                <a:latin typeface="+mn-lt"/>
              </a:rPr>
              <a:t>pH</a:t>
            </a:r>
            <a:r>
              <a:rPr lang="it-IT" altLang="it-IT" sz="2400" b="1">
                <a:latin typeface="+mn-lt"/>
              </a:rPr>
              <a:t> = </a:t>
            </a:r>
            <a:r>
              <a:rPr lang="it-IT" altLang="it-IT" sz="2400">
                <a:latin typeface="+mn-lt"/>
              </a:rPr>
              <a:t>6.1 + log  -----------------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2400" b="1">
                <a:latin typeface="+mn-lt"/>
              </a:rPr>
              <a:t> 		</a:t>
            </a:r>
            <a:r>
              <a:rPr lang="en-GB" altLang="it-IT" sz="2800" b="1">
                <a:latin typeface="+mn-lt"/>
              </a:rPr>
              <a:t>         [CO</a:t>
            </a:r>
            <a:r>
              <a:rPr lang="en-GB" altLang="it-IT" sz="2800" b="1" baseline="-25000">
                <a:latin typeface="+mn-lt"/>
              </a:rPr>
              <a:t>2</a:t>
            </a:r>
            <a:r>
              <a:rPr lang="en-GB" altLang="it-IT" sz="2800" b="1">
                <a:latin typeface="+mn-lt"/>
              </a:rPr>
              <a:t>] </a:t>
            </a:r>
            <a:r>
              <a:rPr lang="en-GB" altLang="it-IT" sz="2800">
                <a:latin typeface="+mn-lt"/>
              </a:rPr>
              <a:t>opp</a:t>
            </a:r>
            <a:r>
              <a:rPr lang="en-GB" altLang="it-IT" sz="2800" b="1">
                <a:latin typeface="+mn-lt"/>
              </a:rPr>
              <a:t> </a:t>
            </a:r>
            <a:r>
              <a:rPr lang="en-GB" altLang="it-IT" sz="2400" b="1">
                <a:latin typeface="+mn-lt"/>
              </a:rPr>
              <a:t>[H</a:t>
            </a:r>
            <a:r>
              <a:rPr lang="en-GB" altLang="it-IT" sz="2400" b="1" baseline="-25000">
                <a:latin typeface="+mn-lt"/>
              </a:rPr>
              <a:t>2</a:t>
            </a:r>
            <a:r>
              <a:rPr lang="en-GB" altLang="it-IT" sz="2400" b="1">
                <a:latin typeface="+mn-lt"/>
              </a:rPr>
              <a:t>CO</a:t>
            </a:r>
            <a:r>
              <a:rPr lang="en-GB" altLang="it-IT" sz="2400" b="1" baseline="-25000">
                <a:latin typeface="+mn-lt"/>
              </a:rPr>
              <a:t>3</a:t>
            </a:r>
            <a:r>
              <a:rPr lang="en-GB" altLang="it-IT" sz="2400" b="1">
                <a:latin typeface="+mn-lt"/>
              </a:rPr>
              <a:t>] </a:t>
            </a:r>
            <a:endParaRPr lang="it-IT" altLang="it-IT" sz="2400" b="1">
              <a:latin typeface="+mn-lt"/>
            </a:endParaRPr>
          </a:p>
        </p:txBody>
      </p:sp>
      <p:sp>
        <p:nvSpPr>
          <p:cNvPr id="20484" name="CasellaDiTesto 2">
            <a:extLst>
              <a:ext uri="{FF2B5EF4-FFF2-40B4-BE49-F238E27FC236}">
                <a16:creationId xmlns:a16="http://schemas.microsoft.com/office/drawing/2014/main" id="{ED8B3C65-C308-193F-AE14-AA2001FDE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989" y="727075"/>
            <a:ext cx="35448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(Significa che pH non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dipende da valori assoluti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di HCO</a:t>
            </a:r>
            <a:r>
              <a:rPr lang="it-IT" altLang="it-IT" sz="2400" b="1" baseline="-25000">
                <a:latin typeface="+mn-lt"/>
              </a:rPr>
              <a:t>3</a:t>
            </a:r>
            <a:r>
              <a:rPr lang="it-IT" altLang="it-IT" b="1" baseline="30000">
                <a:latin typeface="+mn-lt"/>
              </a:rPr>
              <a:t>-</a:t>
            </a:r>
            <a:r>
              <a:rPr lang="it-IT" altLang="it-IT" sz="2400" b="1">
                <a:latin typeface="+mn-lt"/>
              </a:rPr>
              <a:t> e CO</a:t>
            </a:r>
            <a:r>
              <a:rPr lang="it-IT" altLang="it-IT" sz="2400" b="1" baseline="-25000">
                <a:latin typeface="+mn-lt"/>
              </a:rPr>
              <a:t>2</a:t>
            </a:r>
            <a:r>
              <a:rPr lang="it-IT" altLang="it-IT" sz="2400" b="1">
                <a:latin typeface="+mn-lt"/>
              </a:rPr>
              <a:t> ma dal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loro rapporto !!)</a:t>
            </a:r>
          </a:p>
        </p:txBody>
      </p:sp>
      <p:sp>
        <p:nvSpPr>
          <p:cNvPr id="20485" name="CasellaDiTesto 3">
            <a:extLst>
              <a:ext uri="{FF2B5EF4-FFF2-40B4-BE49-F238E27FC236}">
                <a16:creationId xmlns:a16="http://schemas.microsoft.com/office/drawing/2014/main" id="{7AAC8B34-E770-2207-5F27-ACC14240A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6" y="3429000"/>
            <a:ext cx="2187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Diagramma di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DAVENPORT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ttangolo 1">
            <a:extLst>
              <a:ext uri="{FF2B5EF4-FFF2-40B4-BE49-F238E27FC236}">
                <a16:creationId xmlns:a16="http://schemas.microsoft.com/office/drawing/2014/main" id="{55FF77E9-B1AA-6934-3A00-596B708DE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9" y="744538"/>
            <a:ext cx="2105025" cy="545465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sangue</a:t>
            </a:r>
          </a:p>
        </p:txBody>
      </p:sp>
      <p:sp>
        <p:nvSpPr>
          <p:cNvPr id="23554" name="Rettangolo 2">
            <a:extLst>
              <a:ext uri="{FF2B5EF4-FFF2-40B4-BE49-F238E27FC236}">
                <a16:creationId xmlns:a16="http://schemas.microsoft.com/office/drawing/2014/main" id="{CFFD645F-CC42-AF90-31C2-8DD0C5027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38" y="749300"/>
            <a:ext cx="2201862" cy="54546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epitelio tubuli</a:t>
            </a:r>
          </a:p>
        </p:txBody>
      </p:sp>
      <p:sp>
        <p:nvSpPr>
          <p:cNvPr id="23555" name="Rettangolo 3">
            <a:extLst>
              <a:ext uri="{FF2B5EF4-FFF2-40B4-BE49-F238E27FC236}">
                <a16:creationId xmlns:a16="http://schemas.microsoft.com/office/drawing/2014/main" id="{2889CB72-34B6-27F0-B04A-AAC547BAC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0" y="744538"/>
            <a:ext cx="2070100" cy="5454650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filtrato</a:t>
            </a:r>
          </a:p>
        </p:txBody>
      </p:sp>
      <p:sp>
        <p:nvSpPr>
          <p:cNvPr id="23556" name="CasellaDiTesto 4">
            <a:extLst>
              <a:ext uri="{FF2B5EF4-FFF2-40B4-BE49-F238E27FC236}">
                <a16:creationId xmlns:a16="http://schemas.microsoft.com/office/drawing/2014/main" id="{C1E77B50-B303-8B1D-59BA-C8D7BEDC5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169863"/>
            <a:ext cx="5269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  <a:cs typeface="Arial" panose="020B0604020202020204" pitchFamily="34" charset="0"/>
              </a:rPr>
              <a:t>RENE: 1- riassorbimento dei bicarbonati</a:t>
            </a:r>
          </a:p>
        </p:txBody>
      </p:sp>
      <p:sp>
        <p:nvSpPr>
          <p:cNvPr id="23557" name="CasellaDiTesto 6">
            <a:extLst>
              <a:ext uri="{FF2B5EF4-FFF2-40B4-BE49-F238E27FC236}">
                <a16:creationId xmlns:a16="http://schemas.microsoft.com/office/drawing/2014/main" id="{887FDE24-369C-DA8F-2F00-915E28DEA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6" y="1463676"/>
            <a:ext cx="938077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HCO</a:t>
            </a:r>
            <a:r>
              <a:rPr lang="it-IT" altLang="it-IT" sz="2400" b="1" baseline="-25000">
                <a:latin typeface="+mn-lt"/>
              </a:rPr>
              <a:t>3</a:t>
            </a:r>
            <a:r>
              <a:rPr lang="it-IT" altLang="it-IT" b="1" baseline="30000">
                <a:latin typeface="+mn-lt"/>
              </a:rPr>
              <a:t>-</a:t>
            </a:r>
          </a:p>
        </p:txBody>
      </p:sp>
      <p:sp>
        <p:nvSpPr>
          <p:cNvPr id="23558" name="CasellaDiTesto 7">
            <a:extLst>
              <a:ext uri="{FF2B5EF4-FFF2-40B4-BE49-F238E27FC236}">
                <a16:creationId xmlns:a16="http://schemas.microsoft.com/office/drawing/2014/main" id="{A0BA49CB-94AE-1B76-1569-6176B850D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1979613"/>
            <a:ext cx="479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H</a:t>
            </a:r>
            <a:r>
              <a:rPr lang="it-IT" altLang="it-IT" sz="2400" baseline="30000">
                <a:latin typeface="+mn-lt"/>
              </a:rPr>
              <a:t>+</a:t>
            </a:r>
          </a:p>
        </p:txBody>
      </p:sp>
      <p:cxnSp>
        <p:nvCxnSpPr>
          <p:cNvPr id="23559" name="Connettore 2 9">
            <a:extLst>
              <a:ext uri="{FF2B5EF4-FFF2-40B4-BE49-F238E27FC236}">
                <a16:creationId xmlns:a16="http://schemas.microsoft.com/office/drawing/2014/main" id="{59951553-C59B-A342-9382-DBF37A6A0F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37588" y="765175"/>
            <a:ext cx="0" cy="6985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0" name="Connettore 2 10">
            <a:extLst>
              <a:ext uri="{FF2B5EF4-FFF2-40B4-BE49-F238E27FC236}">
                <a16:creationId xmlns:a16="http://schemas.microsoft.com/office/drawing/2014/main" id="{57001F92-2687-91E5-B227-1192CC2D7F0A}"/>
              </a:ext>
            </a:extLst>
          </p:cNvPr>
          <p:cNvCxnSpPr>
            <a:cxnSpLocks/>
          </p:cNvCxnSpPr>
          <p:nvPr/>
        </p:nvCxnSpPr>
        <p:spPr bwMode="auto">
          <a:xfrm>
            <a:off x="6673850" y="2235200"/>
            <a:ext cx="1017588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1" name="Connettore 2 12">
            <a:extLst>
              <a:ext uri="{FF2B5EF4-FFF2-40B4-BE49-F238E27FC236}">
                <a16:creationId xmlns:a16="http://schemas.microsoft.com/office/drawing/2014/main" id="{D7C67293-5C80-DE88-99E4-9ADCF4458B80}"/>
              </a:ext>
            </a:extLst>
          </p:cNvPr>
          <p:cNvCxnSpPr>
            <a:cxnSpLocks/>
          </p:cNvCxnSpPr>
          <p:nvPr/>
        </p:nvCxnSpPr>
        <p:spPr bwMode="auto">
          <a:xfrm>
            <a:off x="8640763" y="1924050"/>
            <a:ext cx="0" cy="8397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Connettore 2 13">
            <a:extLst>
              <a:ext uri="{FF2B5EF4-FFF2-40B4-BE49-F238E27FC236}">
                <a16:creationId xmlns:a16="http://schemas.microsoft.com/office/drawing/2014/main" id="{86A9CBC0-3671-100A-0ED8-A8326E4DE53D}"/>
              </a:ext>
            </a:extLst>
          </p:cNvPr>
          <p:cNvCxnSpPr>
            <a:cxnSpLocks/>
          </p:cNvCxnSpPr>
          <p:nvPr/>
        </p:nvCxnSpPr>
        <p:spPr bwMode="auto">
          <a:xfrm>
            <a:off x="8162925" y="2441576"/>
            <a:ext cx="304800" cy="32226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3" name="CasellaDiTesto 17">
            <a:extLst>
              <a:ext uri="{FF2B5EF4-FFF2-40B4-BE49-F238E27FC236}">
                <a16:creationId xmlns:a16="http://schemas.microsoft.com/office/drawing/2014/main" id="{0B2A3AD0-9BF6-EBA0-8721-8E385B31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150" y="2849563"/>
            <a:ext cx="1001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H</a:t>
            </a:r>
            <a:r>
              <a:rPr lang="it-IT" altLang="it-IT" sz="2400" baseline="-25000">
                <a:latin typeface="+mn-lt"/>
              </a:rPr>
              <a:t>2</a:t>
            </a:r>
            <a:r>
              <a:rPr lang="it-IT" altLang="it-IT" sz="2400">
                <a:latin typeface="+mn-lt"/>
              </a:rPr>
              <a:t>CO3</a:t>
            </a:r>
          </a:p>
        </p:txBody>
      </p:sp>
      <p:cxnSp>
        <p:nvCxnSpPr>
          <p:cNvPr id="23564" name="Connettore 2 18">
            <a:extLst>
              <a:ext uri="{FF2B5EF4-FFF2-40B4-BE49-F238E27FC236}">
                <a16:creationId xmlns:a16="http://schemas.microsoft.com/office/drawing/2014/main" id="{7C77AC59-ABB8-A532-1D6B-5835AB9C0E27}"/>
              </a:ext>
            </a:extLst>
          </p:cNvPr>
          <p:cNvCxnSpPr>
            <a:cxnSpLocks/>
          </p:cNvCxnSpPr>
          <p:nvPr/>
        </p:nvCxnSpPr>
        <p:spPr bwMode="auto">
          <a:xfrm flipH="1">
            <a:off x="7970838" y="3367089"/>
            <a:ext cx="444500" cy="9921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5" name="CasellaDiTesto 20">
            <a:extLst>
              <a:ext uri="{FF2B5EF4-FFF2-40B4-BE49-F238E27FC236}">
                <a16:creationId xmlns:a16="http://schemas.microsoft.com/office/drawing/2014/main" id="{4D9E87E7-1148-0C57-1271-6C7BBC7FC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1" y="4359276"/>
            <a:ext cx="655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CO</a:t>
            </a:r>
            <a:r>
              <a:rPr lang="it-IT" altLang="it-IT" sz="2400" baseline="-25000">
                <a:latin typeface="+mn-lt"/>
              </a:rPr>
              <a:t>2</a:t>
            </a:r>
          </a:p>
        </p:txBody>
      </p:sp>
      <p:cxnSp>
        <p:nvCxnSpPr>
          <p:cNvPr id="23566" name="Connettore 2 21">
            <a:extLst>
              <a:ext uri="{FF2B5EF4-FFF2-40B4-BE49-F238E27FC236}">
                <a16:creationId xmlns:a16="http://schemas.microsoft.com/office/drawing/2014/main" id="{780D39FC-887B-11F9-2A55-52A49805C1D4}"/>
              </a:ext>
            </a:extLst>
          </p:cNvPr>
          <p:cNvCxnSpPr>
            <a:cxnSpLocks/>
          </p:cNvCxnSpPr>
          <p:nvPr/>
        </p:nvCxnSpPr>
        <p:spPr bwMode="auto">
          <a:xfrm flipH="1">
            <a:off x="6511925" y="4594225"/>
            <a:ext cx="1017588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7" name="Connettore 2 24">
            <a:extLst>
              <a:ext uri="{FF2B5EF4-FFF2-40B4-BE49-F238E27FC236}">
                <a16:creationId xmlns:a16="http://schemas.microsoft.com/office/drawing/2014/main" id="{C9ADB0D6-7478-449A-7409-7CF68EFCDB50}"/>
              </a:ext>
            </a:extLst>
          </p:cNvPr>
          <p:cNvCxnSpPr>
            <a:cxnSpLocks/>
          </p:cNvCxnSpPr>
          <p:nvPr/>
        </p:nvCxnSpPr>
        <p:spPr bwMode="auto">
          <a:xfrm>
            <a:off x="8778875" y="3363914"/>
            <a:ext cx="14288" cy="158432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8" name="CasellaDiTesto 26">
            <a:extLst>
              <a:ext uri="{FF2B5EF4-FFF2-40B4-BE49-F238E27FC236}">
                <a16:creationId xmlns:a16="http://schemas.microsoft.com/office/drawing/2014/main" id="{C443DCCB-F0D5-8216-FC36-462DD12ED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1" y="4951413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H</a:t>
            </a:r>
            <a:r>
              <a:rPr lang="it-IT" altLang="it-IT" sz="2400" baseline="-25000">
                <a:latin typeface="+mn-lt"/>
              </a:rPr>
              <a:t>2</a:t>
            </a:r>
            <a:r>
              <a:rPr lang="it-IT" altLang="it-IT" sz="2400">
                <a:latin typeface="+mn-lt"/>
              </a:rPr>
              <a:t>O</a:t>
            </a:r>
          </a:p>
        </p:txBody>
      </p:sp>
      <p:cxnSp>
        <p:nvCxnSpPr>
          <p:cNvPr id="23569" name="Connettore 2 27">
            <a:extLst>
              <a:ext uri="{FF2B5EF4-FFF2-40B4-BE49-F238E27FC236}">
                <a16:creationId xmlns:a16="http://schemas.microsoft.com/office/drawing/2014/main" id="{3B6D0EF1-7E16-5690-BDF4-3D9D3F3DF8B8}"/>
              </a:ext>
            </a:extLst>
          </p:cNvPr>
          <p:cNvCxnSpPr>
            <a:cxnSpLocks/>
          </p:cNvCxnSpPr>
          <p:nvPr/>
        </p:nvCxnSpPr>
        <p:spPr bwMode="auto">
          <a:xfrm>
            <a:off x="8793163" y="5434014"/>
            <a:ext cx="0" cy="73342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0" name="CasellaDiTesto 32">
            <a:extLst>
              <a:ext uri="{FF2B5EF4-FFF2-40B4-BE49-F238E27FC236}">
                <a16:creationId xmlns:a16="http://schemas.microsoft.com/office/drawing/2014/main" id="{8AE36859-C045-EE6F-841B-C9BF2AF16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6" y="4357688"/>
            <a:ext cx="653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CO</a:t>
            </a:r>
            <a:r>
              <a:rPr lang="it-IT" altLang="it-IT" sz="2400" baseline="-25000">
                <a:latin typeface="+mn-lt"/>
              </a:rPr>
              <a:t>2</a:t>
            </a:r>
          </a:p>
        </p:txBody>
      </p:sp>
      <p:sp>
        <p:nvSpPr>
          <p:cNvPr id="23571" name="CasellaDiTesto 33">
            <a:extLst>
              <a:ext uri="{FF2B5EF4-FFF2-40B4-BE49-F238E27FC236}">
                <a16:creationId xmlns:a16="http://schemas.microsoft.com/office/drawing/2014/main" id="{79C7B1E2-82E0-C92F-BF48-0CECF173C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357688"/>
            <a:ext cx="907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H</a:t>
            </a:r>
            <a:r>
              <a:rPr lang="it-IT" altLang="it-IT" sz="2400" baseline="-25000">
                <a:latin typeface="+mn-lt"/>
              </a:rPr>
              <a:t>2</a:t>
            </a:r>
            <a:r>
              <a:rPr lang="it-IT" altLang="it-IT" sz="2400">
                <a:latin typeface="+mn-lt"/>
              </a:rPr>
              <a:t>O +</a:t>
            </a:r>
          </a:p>
        </p:txBody>
      </p:sp>
      <p:cxnSp>
        <p:nvCxnSpPr>
          <p:cNvPr id="23572" name="Connettore 2 39">
            <a:extLst>
              <a:ext uri="{FF2B5EF4-FFF2-40B4-BE49-F238E27FC236}">
                <a16:creationId xmlns:a16="http://schemas.microsoft.com/office/drawing/2014/main" id="{736BA157-5425-EECD-51DC-BDE74B3FF558}"/>
              </a:ext>
            </a:extLst>
          </p:cNvPr>
          <p:cNvCxnSpPr>
            <a:cxnSpLocks/>
            <a:stCxn id="23570" idx="0"/>
          </p:cNvCxnSpPr>
          <p:nvPr/>
        </p:nvCxnSpPr>
        <p:spPr bwMode="auto">
          <a:xfrm flipH="1" flipV="1">
            <a:off x="5994401" y="3744914"/>
            <a:ext cx="120253" cy="612774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3" name="Connettore 2 40">
            <a:extLst>
              <a:ext uri="{FF2B5EF4-FFF2-40B4-BE49-F238E27FC236}">
                <a16:creationId xmlns:a16="http://schemas.microsoft.com/office/drawing/2014/main" id="{D094CD09-C644-11A7-BE3D-69EA6DD7C0F4}"/>
              </a:ext>
            </a:extLst>
          </p:cNvPr>
          <p:cNvCxnSpPr>
            <a:cxnSpLocks/>
            <a:stCxn id="23571" idx="0"/>
          </p:cNvCxnSpPr>
          <p:nvPr/>
        </p:nvCxnSpPr>
        <p:spPr bwMode="auto">
          <a:xfrm flipV="1">
            <a:off x="5386174" y="3744914"/>
            <a:ext cx="387564" cy="612774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4" name="CasellaDiTesto 42">
            <a:extLst>
              <a:ext uri="{FF2B5EF4-FFF2-40B4-BE49-F238E27FC236}">
                <a16:creationId xmlns:a16="http://schemas.microsoft.com/office/drawing/2014/main" id="{9212E5B1-FBDB-3738-4D1C-B2BC8F3BB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063" y="3284539"/>
            <a:ext cx="952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H</a:t>
            </a:r>
            <a:r>
              <a:rPr lang="it-IT" altLang="it-IT" sz="2400" baseline="-25000">
                <a:latin typeface="+mn-lt"/>
              </a:rPr>
              <a:t>2</a:t>
            </a:r>
            <a:r>
              <a:rPr lang="it-IT" altLang="it-IT" sz="2400">
                <a:latin typeface="+mn-lt"/>
              </a:rPr>
              <a:t>CO</a:t>
            </a:r>
            <a:r>
              <a:rPr lang="it-IT" altLang="it-IT" sz="2400" baseline="-25000">
                <a:latin typeface="+mn-lt"/>
              </a:rPr>
              <a:t>3</a:t>
            </a:r>
          </a:p>
        </p:txBody>
      </p:sp>
      <p:sp>
        <p:nvSpPr>
          <p:cNvPr id="23575" name="CasellaDiTesto 52">
            <a:extLst>
              <a:ext uri="{FF2B5EF4-FFF2-40B4-BE49-F238E27FC236}">
                <a16:creationId xmlns:a16="http://schemas.microsoft.com/office/drawing/2014/main" id="{4CE1724C-15A7-EB1C-4398-0880AD567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4" y="1984376"/>
            <a:ext cx="479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H</a:t>
            </a:r>
            <a:r>
              <a:rPr lang="it-IT" altLang="it-IT" sz="2400" baseline="30000">
                <a:latin typeface="+mn-lt"/>
              </a:rPr>
              <a:t>+</a:t>
            </a:r>
          </a:p>
        </p:txBody>
      </p:sp>
      <p:cxnSp>
        <p:nvCxnSpPr>
          <p:cNvPr id="23576" name="Connettore 2 53">
            <a:extLst>
              <a:ext uri="{FF2B5EF4-FFF2-40B4-BE49-F238E27FC236}">
                <a16:creationId xmlns:a16="http://schemas.microsoft.com/office/drawing/2014/main" id="{925DF562-2DF4-2001-76CF-E1F1AD321D33}"/>
              </a:ext>
            </a:extLst>
          </p:cNvPr>
          <p:cNvCxnSpPr>
            <a:cxnSpLocks/>
          </p:cNvCxnSpPr>
          <p:nvPr/>
        </p:nvCxnSpPr>
        <p:spPr bwMode="auto">
          <a:xfrm flipV="1">
            <a:off x="5972175" y="2441576"/>
            <a:ext cx="350838" cy="84296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7" name="Connettore 2 56">
            <a:extLst>
              <a:ext uri="{FF2B5EF4-FFF2-40B4-BE49-F238E27FC236}">
                <a16:creationId xmlns:a16="http://schemas.microsoft.com/office/drawing/2014/main" id="{2A1E7923-F62E-DC62-CFB5-0190B80ED33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24488" y="1997076"/>
            <a:ext cx="349250" cy="131921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8" name="CasellaDiTesto 58">
            <a:extLst>
              <a:ext uri="{FF2B5EF4-FFF2-40B4-BE49-F238E27FC236}">
                <a16:creationId xmlns:a16="http://schemas.microsoft.com/office/drawing/2014/main" id="{9BF5A651-AAE6-5019-C193-818D219B8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1482726"/>
            <a:ext cx="938077" cy="46166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HCO</a:t>
            </a:r>
            <a:r>
              <a:rPr lang="it-IT" altLang="it-IT" sz="2400" b="1" baseline="-25000">
                <a:latin typeface="+mn-lt"/>
              </a:rPr>
              <a:t>3</a:t>
            </a:r>
            <a:r>
              <a:rPr lang="it-IT" altLang="it-IT" b="1" baseline="30000">
                <a:latin typeface="+mn-lt"/>
              </a:rPr>
              <a:t>-</a:t>
            </a:r>
          </a:p>
        </p:txBody>
      </p:sp>
      <p:cxnSp>
        <p:nvCxnSpPr>
          <p:cNvPr id="23579" name="Connettore 2 59">
            <a:extLst>
              <a:ext uri="{FF2B5EF4-FFF2-40B4-BE49-F238E27FC236}">
                <a16:creationId xmlns:a16="http://schemas.microsoft.com/office/drawing/2014/main" id="{5AF9E1B4-FB64-FA79-D363-68BC62C0A79F}"/>
              </a:ext>
            </a:extLst>
          </p:cNvPr>
          <p:cNvCxnSpPr>
            <a:cxnSpLocks/>
          </p:cNvCxnSpPr>
          <p:nvPr/>
        </p:nvCxnSpPr>
        <p:spPr bwMode="auto">
          <a:xfrm flipH="1">
            <a:off x="4033838" y="1682750"/>
            <a:ext cx="819150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0" name="CasellaDiTesto 60">
            <a:extLst>
              <a:ext uri="{FF2B5EF4-FFF2-40B4-BE49-F238E27FC236}">
                <a16:creationId xmlns:a16="http://schemas.microsoft.com/office/drawing/2014/main" id="{FF31E493-594A-DBCD-0710-E061DE5F3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1454151"/>
            <a:ext cx="935834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HCO</a:t>
            </a:r>
            <a:r>
              <a:rPr lang="it-IT" altLang="it-IT" sz="2400" b="1" baseline="-25000">
                <a:latin typeface="+mn-lt"/>
              </a:rPr>
              <a:t>3</a:t>
            </a:r>
            <a:r>
              <a:rPr lang="it-IT" altLang="it-IT" b="1" baseline="30000">
                <a:latin typeface="+mn-lt"/>
              </a:rPr>
              <a:t>-</a:t>
            </a:r>
          </a:p>
        </p:txBody>
      </p:sp>
      <p:cxnSp>
        <p:nvCxnSpPr>
          <p:cNvPr id="23581" name="Connettore 2 61">
            <a:extLst>
              <a:ext uri="{FF2B5EF4-FFF2-40B4-BE49-F238E27FC236}">
                <a16:creationId xmlns:a16="http://schemas.microsoft.com/office/drawing/2014/main" id="{63E8F072-1930-9449-76ED-CCBCED0AB93D}"/>
              </a:ext>
            </a:extLst>
          </p:cNvPr>
          <p:cNvCxnSpPr>
            <a:cxnSpLocks/>
          </p:cNvCxnSpPr>
          <p:nvPr/>
        </p:nvCxnSpPr>
        <p:spPr bwMode="auto">
          <a:xfrm>
            <a:off x="3402013" y="1997075"/>
            <a:ext cx="0" cy="25908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2" name="CasellaDiTesto 66">
            <a:extLst>
              <a:ext uri="{FF2B5EF4-FFF2-40B4-BE49-F238E27FC236}">
                <a16:creationId xmlns:a16="http://schemas.microsoft.com/office/drawing/2014/main" id="{78D42A08-CE8C-0D6E-C227-7D512D5FC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834" y="4687889"/>
            <a:ext cx="17347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  <a:cs typeface="Arial" panose="020B0604020202020204" pitchFamily="34" charset="0"/>
              </a:rPr>
              <a:t>recupero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  <a:cs typeface="Arial" panose="020B0604020202020204" pitchFamily="34" charset="0"/>
              </a:rPr>
              <a:t>di ioni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  <a:cs typeface="Arial" panose="020B0604020202020204" pitchFamily="34" charset="0"/>
              </a:rPr>
              <a:t>bicarbonato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  <a:cs typeface="Arial" panose="020B0604020202020204" pitchFamily="34" charset="0"/>
              </a:rPr>
              <a:t>(essenziale)</a:t>
            </a:r>
          </a:p>
        </p:txBody>
      </p:sp>
      <p:sp>
        <p:nvSpPr>
          <p:cNvPr id="23584" name="CasellaDiTesto 69">
            <a:extLst>
              <a:ext uri="{FF2B5EF4-FFF2-40B4-BE49-F238E27FC236}">
                <a16:creationId xmlns:a16="http://schemas.microsoft.com/office/drawing/2014/main" id="{92EE59C4-3CB5-CC1B-826A-EEC0D56AA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589" y="4957763"/>
            <a:ext cx="1481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(anidrasi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carbonica)</a:t>
            </a:r>
          </a:p>
        </p:txBody>
      </p:sp>
      <p:sp>
        <p:nvSpPr>
          <p:cNvPr id="23585" name="CasellaDiTesto 4">
            <a:extLst>
              <a:ext uri="{FF2B5EF4-FFF2-40B4-BE49-F238E27FC236}">
                <a16:creationId xmlns:a16="http://schemas.microsoft.com/office/drawing/2014/main" id="{D1674337-2C35-9BFD-3539-DC2672AE7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464" y="1871663"/>
            <a:ext cx="3841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>
                <a:latin typeface="+mn-lt"/>
              </a:rPr>
              <a:t>Na</a:t>
            </a:r>
            <a:r>
              <a:rPr lang="it-IT" altLang="it-IT" sz="1000" baseline="30000">
                <a:latin typeface="+mn-lt"/>
              </a:rPr>
              <a:t>+</a:t>
            </a:r>
          </a:p>
        </p:txBody>
      </p:sp>
      <p:sp>
        <p:nvSpPr>
          <p:cNvPr id="23586" name="CasellaDiTesto 37">
            <a:extLst>
              <a:ext uri="{FF2B5EF4-FFF2-40B4-BE49-F238E27FC236}">
                <a16:creationId xmlns:a16="http://schemas.microsoft.com/office/drawing/2014/main" id="{C4BA4794-E46D-0BF5-032C-916FC0A95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1" y="1857376"/>
            <a:ext cx="384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>
                <a:latin typeface="+mn-lt"/>
              </a:rPr>
              <a:t>Na</a:t>
            </a:r>
            <a:r>
              <a:rPr lang="it-IT" altLang="it-IT" sz="1000" baseline="30000">
                <a:latin typeface="+mn-lt"/>
              </a:rPr>
              <a:t>+</a:t>
            </a:r>
          </a:p>
        </p:txBody>
      </p:sp>
      <p:cxnSp>
        <p:nvCxnSpPr>
          <p:cNvPr id="23587" name="Connettore 2 21">
            <a:extLst>
              <a:ext uri="{FF2B5EF4-FFF2-40B4-BE49-F238E27FC236}">
                <a16:creationId xmlns:a16="http://schemas.microsoft.com/office/drawing/2014/main" id="{B29B1560-907C-CCEA-D927-C3FDFEE29A4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19900" y="1992314"/>
            <a:ext cx="6858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8" name="CasellaDiTesto 42">
            <a:extLst>
              <a:ext uri="{FF2B5EF4-FFF2-40B4-BE49-F238E27FC236}">
                <a16:creationId xmlns:a16="http://schemas.microsoft.com/office/drawing/2014/main" id="{3948E171-63E6-33AD-22F0-ABBD338AA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6" y="1189038"/>
            <a:ext cx="384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>
                <a:latin typeface="+mn-lt"/>
              </a:rPr>
              <a:t>Na</a:t>
            </a:r>
            <a:r>
              <a:rPr lang="it-IT" altLang="it-IT" sz="1000" baseline="30000">
                <a:latin typeface="+mn-lt"/>
              </a:rPr>
              <a:t>+</a:t>
            </a:r>
          </a:p>
        </p:txBody>
      </p:sp>
      <p:sp>
        <p:nvSpPr>
          <p:cNvPr id="23589" name="CasellaDiTesto 43">
            <a:extLst>
              <a:ext uri="{FF2B5EF4-FFF2-40B4-BE49-F238E27FC236}">
                <a16:creationId xmlns:a16="http://schemas.microsoft.com/office/drawing/2014/main" id="{D4C0344F-15DB-4C92-0706-7C999E28E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6" y="1189038"/>
            <a:ext cx="384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>
                <a:latin typeface="+mn-lt"/>
              </a:rPr>
              <a:t>Na</a:t>
            </a:r>
            <a:r>
              <a:rPr lang="it-IT" altLang="it-IT" sz="1000" baseline="30000">
                <a:latin typeface="+mn-lt"/>
              </a:rPr>
              <a:t>+</a:t>
            </a:r>
          </a:p>
        </p:txBody>
      </p:sp>
      <p:sp>
        <p:nvSpPr>
          <p:cNvPr id="23590" name="Parentesi quadra aperta 9">
            <a:extLst>
              <a:ext uri="{FF2B5EF4-FFF2-40B4-BE49-F238E27FC236}">
                <a16:creationId xmlns:a16="http://schemas.microsoft.com/office/drawing/2014/main" id="{5B4D7EAA-442E-87E4-CF93-C94D058860FD}"/>
              </a:ext>
            </a:extLst>
          </p:cNvPr>
          <p:cNvSpPr>
            <a:spLocks/>
          </p:cNvSpPr>
          <p:nvPr/>
        </p:nvSpPr>
        <p:spPr bwMode="auto">
          <a:xfrm>
            <a:off x="4891089" y="1220788"/>
            <a:ext cx="46037" cy="755650"/>
          </a:xfrm>
          <a:prstGeom prst="leftBracket">
            <a:avLst>
              <a:gd name="adj" fmla="val 828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+mn-lt"/>
            </a:endParaRPr>
          </a:p>
        </p:txBody>
      </p:sp>
      <p:sp>
        <p:nvSpPr>
          <p:cNvPr id="23591" name="Ovale 10">
            <a:extLst>
              <a:ext uri="{FF2B5EF4-FFF2-40B4-BE49-F238E27FC236}">
                <a16:creationId xmlns:a16="http://schemas.microsoft.com/office/drawing/2014/main" id="{00F9D64C-1105-903A-A2E2-9D97521C4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113" y="1971676"/>
            <a:ext cx="273050" cy="231775"/>
          </a:xfrm>
          <a:prstGeom prst="ellipse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ttangolo 1">
            <a:extLst>
              <a:ext uri="{FF2B5EF4-FFF2-40B4-BE49-F238E27FC236}">
                <a16:creationId xmlns:a16="http://schemas.microsoft.com/office/drawing/2014/main" id="{809FEF81-27A0-C77F-7BC5-D811587BB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9" y="744538"/>
            <a:ext cx="2105025" cy="545465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sangue</a:t>
            </a:r>
          </a:p>
        </p:txBody>
      </p:sp>
      <p:sp>
        <p:nvSpPr>
          <p:cNvPr id="24578" name="Rettangolo 2">
            <a:extLst>
              <a:ext uri="{FF2B5EF4-FFF2-40B4-BE49-F238E27FC236}">
                <a16:creationId xmlns:a16="http://schemas.microsoft.com/office/drawing/2014/main" id="{6B0FA95D-6173-72C3-1AC2-19E98A161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38" y="749300"/>
            <a:ext cx="2201862" cy="54546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epitelio tubuli</a:t>
            </a:r>
          </a:p>
        </p:txBody>
      </p:sp>
      <p:sp>
        <p:nvSpPr>
          <p:cNvPr id="24579" name="Rettangolo 3">
            <a:extLst>
              <a:ext uri="{FF2B5EF4-FFF2-40B4-BE49-F238E27FC236}">
                <a16:creationId xmlns:a16="http://schemas.microsoft.com/office/drawing/2014/main" id="{79ED2CA3-AA64-5193-8F82-9AF05FD1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765175"/>
            <a:ext cx="2070100" cy="5454650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filtrato</a:t>
            </a:r>
          </a:p>
        </p:txBody>
      </p:sp>
      <p:sp>
        <p:nvSpPr>
          <p:cNvPr id="24580" name="CasellaDiTesto 4">
            <a:extLst>
              <a:ext uri="{FF2B5EF4-FFF2-40B4-BE49-F238E27FC236}">
                <a16:creationId xmlns:a16="http://schemas.microsoft.com/office/drawing/2014/main" id="{DB340EC0-C13D-00DB-8B16-4C011D3AC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169863"/>
            <a:ext cx="3472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  <a:cs typeface="Arial" panose="020B0604020202020204" pitchFamily="34" charset="0"/>
              </a:rPr>
              <a:t>RENE: 2- tampone fosfato</a:t>
            </a:r>
          </a:p>
        </p:txBody>
      </p:sp>
      <p:sp>
        <p:nvSpPr>
          <p:cNvPr id="24581" name="CasellaDiTesto 6">
            <a:extLst>
              <a:ext uri="{FF2B5EF4-FFF2-40B4-BE49-F238E27FC236}">
                <a16:creationId xmlns:a16="http://schemas.microsoft.com/office/drawing/2014/main" id="{E3E65FFF-FA78-9A88-F71C-B3038CE65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1463676"/>
            <a:ext cx="854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HPO</a:t>
            </a:r>
            <a:r>
              <a:rPr lang="it-IT" altLang="it-IT" sz="2400" b="1" baseline="-25000">
                <a:latin typeface="+mn-lt"/>
              </a:rPr>
              <a:t>4</a:t>
            </a:r>
          </a:p>
        </p:txBody>
      </p:sp>
      <p:sp>
        <p:nvSpPr>
          <p:cNvPr id="24582" name="CasellaDiTesto 7">
            <a:extLst>
              <a:ext uri="{FF2B5EF4-FFF2-40B4-BE49-F238E27FC236}">
                <a16:creationId xmlns:a16="http://schemas.microsoft.com/office/drawing/2014/main" id="{57B613DF-E5EC-0C7A-E35B-04BD69643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1979613"/>
            <a:ext cx="481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H</a:t>
            </a:r>
            <a:r>
              <a:rPr lang="it-IT" altLang="it-IT" sz="2400" b="1" baseline="30000">
                <a:latin typeface="+mn-lt"/>
              </a:rPr>
              <a:t>+</a:t>
            </a:r>
          </a:p>
        </p:txBody>
      </p:sp>
      <p:cxnSp>
        <p:nvCxnSpPr>
          <p:cNvPr id="24583" name="Connettore 2 9">
            <a:extLst>
              <a:ext uri="{FF2B5EF4-FFF2-40B4-BE49-F238E27FC236}">
                <a16:creationId xmlns:a16="http://schemas.microsoft.com/office/drawing/2014/main" id="{DEFC3F7E-AB4F-7B7D-DAED-E60B178595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37588" y="765175"/>
            <a:ext cx="0" cy="6985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Connettore 2 10">
            <a:extLst>
              <a:ext uri="{FF2B5EF4-FFF2-40B4-BE49-F238E27FC236}">
                <a16:creationId xmlns:a16="http://schemas.microsoft.com/office/drawing/2014/main" id="{A88B7912-D92B-0858-54B4-B616A3A6176A}"/>
              </a:ext>
            </a:extLst>
          </p:cNvPr>
          <p:cNvCxnSpPr>
            <a:cxnSpLocks/>
          </p:cNvCxnSpPr>
          <p:nvPr/>
        </p:nvCxnSpPr>
        <p:spPr bwMode="auto">
          <a:xfrm>
            <a:off x="6673850" y="2235200"/>
            <a:ext cx="1017588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Connettore 2 12">
            <a:extLst>
              <a:ext uri="{FF2B5EF4-FFF2-40B4-BE49-F238E27FC236}">
                <a16:creationId xmlns:a16="http://schemas.microsoft.com/office/drawing/2014/main" id="{A3E45E36-FA47-AD6F-611B-32C792FF4B60}"/>
              </a:ext>
            </a:extLst>
          </p:cNvPr>
          <p:cNvCxnSpPr>
            <a:cxnSpLocks/>
          </p:cNvCxnSpPr>
          <p:nvPr/>
        </p:nvCxnSpPr>
        <p:spPr bwMode="auto">
          <a:xfrm>
            <a:off x="8640763" y="1924050"/>
            <a:ext cx="0" cy="8397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Connettore 2 13">
            <a:extLst>
              <a:ext uri="{FF2B5EF4-FFF2-40B4-BE49-F238E27FC236}">
                <a16:creationId xmlns:a16="http://schemas.microsoft.com/office/drawing/2014/main" id="{73CE376F-BD68-77CD-4E0E-C927210E6112}"/>
              </a:ext>
            </a:extLst>
          </p:cNvPr>
          <p:cNvCxnSpPr>
            <a:cxnSpLocks/>
          </p:cNvCxnSpPr>
          <p:nvPr/>
        </p:nvCxnSpPr>
        <p:spPr bwMode="auto">
          <a:xfrm>
            <a:off x="8162925" y="2441576"/>
            <a:ext cx="304800" cy="32226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7" name="CasellaDiTesto 17">
            <a:extLst>
              <a:ext uri="{FF2B5EF4-FFF2-40B4-BE49-F238E27FC236}">
                <a16:creationId xmlns:a16="http://schemas.microsoft.com/office/drawing/2014/main" id="{F06A49B8-D214-AB48-D050-0B6BF0C6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150" y="2849563"/>
            <a:ext cx="958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H</a:t>
            </a:r>
            <a:r>
              <a:rPr lang="it-IT" altLang="it-IT" sz="2400" b="1" baseline="-25000">
                <a:latin typeface="+mn-lt"/>
              </a:rPr>
              <a:t>2</a:t>
            </a:r>
            <a:r>
              <a:rPr lang="it-IT" altLang="it-IT" sz="2400" b="1">
                <a:latin typeface="+mn-lt"/>
              </a:rPr>
              <a:t>PO</a:t>
            </a:r>
            <a:r>
              <a:rPr lang="it-IT" altLang="it-IT" sz="2400" b="1" baseline="-25000">
                <a:latin typeface="+mn-lt"/>
              </a:rPr>
              <a:t>4</a:t>
            </a:r>
          </a:p>
        </p:txBody>
      </p:sp>
      <p:cxnSp>
        <p:nvCxnSpPr>
          <p:cNvPr id="24588" name="Connettore 2 24">
            <a:extLst>
              <a:ext uri="{FF2B5EF4-FFF2-40B4-BE49-F238E27FC236}">
                <a16:creationId xmlns:a16="http://schemas.microsoft.com/office/drawing/2014/main" id="{8FC9B1E6-87FF-66F3-E297-45ABB293AC76}"/>
              </a:ext>
            </a:extLst>
          </p:cNvPr>
          <p:cNvCxnSpPr>
            <a:cxnSpLocks/>
          </p:cNvCxnSpPr>
          <p:nvPr/>
        </p:nvCxnSpPr>
        <p:spPr bwMode="auto">
          <a:xfrm>
            <a:off x="8661400" y="3363914"/>
            <a:ext cx="14288" cy="158432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CasellaDiTesto 32">
            <a:extLst>
              <a:ext uri="{FF2B5EF4-FFF2-40B4-BE49-F238E27FC236}">
                <a16:creationId xmlns:a16="http://schemas.microsoft.com/office/drawing/2014/main" id="{FFD1774D-C263-E580-E5D5-5DE1AC3D6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6" y="4357688"/>
            <a:ext cx="655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CO</a:t>
            </a:r>
            <a:r>
              <a:rPr lang="it-IT" altLang="it-IT" sz="2400" baseline="-25000">
                <a:latin typeface="+mn-lt"/>
              </a:rPr>
              <a:t>2</a:t>
            </a:r>
          </a:p>
        </p:txBody>
      </p:sp>
      <p:sp>
        <p:nvSpPr>
          <p:cNvPr id="24590" name="CasellaDiTesto 33">
            <a:extLst>
              <a:ext uri="{FF2B5EF4-FFF2-40B4-BE49-F238E27FC236}">
                <a16:creationId xmlns:a16="http://schemas.microsoft.com/office/drawing/2014/main" id="{E1714345-7F6C-CD96-1B6D-39A1A6F6E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357688"/>
            <a:ext cx="907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H</a:t>
            </a:r>
            <a:r>
              <a:rPr lang="it-IT" altLang="it-IT" sz="2400" baseline="-25000">
                <a:latin typeface="+mn-lt"/>
              </a:rPr>
              <a:t>2</a:t>
            </a:r>
            <a:r>
              <a:rPr lang="it-IT" altLang="it-IT" sz="2400">
                <a:latin typeface="+mn-lt"/>
              </a:rPr>
              <a:t>O +</a:t>
            </a:r>
          </a:p>
        </p:txBody>
      </p:sp>
      <p:cxnSp>
        <p:nvCxnSpPr>
          <p:cNvPr id="24591" name="Connettore 2 39">
            <a:extLst>
              <a:ext uri="{FF2B5EF4-FFF2-40B4-BE49-F238E27FC236}">
                <a16:creationId xmlns:a16="http://schemas.microsoft.com/office/drawing/2014/main" id="{AE3EEE3F-85C8-20DA-FC1F-9A402C000203}"/>
              </a:ext>
            </a:extLst>
          </p:cNvPr>
          <p:cNvCxnSpPr>
            <a:cxnSpLocks/>
            <a:stCxn id="24589" idx="0"/>
          </p:cNvCxnSpPr>
          <p:nvPr/>
        </p:nvCxnSpPr>
        <p:spPr bwMode="auto">
          <a:xfrm flipH="1" flipV="1">
            <a:off x="5994401" y="3744914"/>
            <a:ext cx="121600" cy="612774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Connettore 2 40">
            <a:extLst>
              <a:ext uri="{FF2B5EF4-FFF2-40B4-BE49-F238E27FC236}">
                <a16:creationId xmlns:a16="http://schemas.microsoft.com/office/drawing/2014/main" id="{A580F942-17A5-D802-C9F5-9072FEF75697}"/>
              </a:ext>
            </a:extLst>
          </p:cNvPr>
          <p:cNvCxnSpPr>
            <a:cxnSpLocks/>
            <a:stCxn id="24590" idx="0"/>
          </p:cNvCxnSpPr>
          <p:nvPr/>
        </p:nvCxnSpPr>
        <p:spPr bwMode="auto">
          <a:xfrm flipV="1">
            <a:off x="5386174" y="3744914"/>
            <a:ext cx="387564" cy="612774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3" name="CasellaDiTesto 42">
            <a:extLst>
              <a:ext uri="{FF2B5EF4-FFF2-40B4-BE49-F238E27FC236}">
                <a16:creationId xmlns:a16="http://schemas.microsoft.com/office/drawing/2014/main" id="{F6AA49F0-456A-439D-1BF0-2EB58A3BB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063" y="3284539"/>
            <a:ext cx="949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H</a:t>
            </a:r>
            <a:r>
              <a:rPr lang="it-IT" altLang="it-IT" sz="2400" baseline="-25000">
                <a:latin typeface="+mn-lt"/>
              </a:rPr>
              <a:t>2</a:t>
            </a:r>
            <a:r>
              <a:rPr lang="it-IT" altLang="it-IT" sz="2400">
                <a:latin typeface="+mn-lt"/>
              </a:rPr>
              <a:t>CO</a:t>
            </a:r>
            <a:r>
              <a:rPr lang="it-IT" altLang="it-IT" sz="2400" baseline="-25000">
                <a:latin typeface="+mn-lt"/>
              </a:rPr>
              <a:t>3</a:t>
            </a:r>
          </a:p>
        </p:txBody>
      </p:sp>
      <p:sp>
        <p:nvSpPr>
          <p:cNvPr id="24594" name="CasellaDiTesto 52">
            <a:extLst>
              <a:ext uri="{FF2B5EF4-FFF2-40B4-BE49-F238E27FC236}">
                <a16:creationId xmlns:a16="http://schemas.microsoft.com/office/drawing/2014/main" id="{E2D612B7-64D7-7D38-8E88-B6D5CD9BB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4" y="1984376"/>
            <a:ext cx="479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H</a:t>
            </a:r>
            <a:r>
              <a:rPr lang="it-IT" altLang="it-IT" sz="2400" baseline="30000">
                <a:latin typeface="+mn-lt"/>
              </a:rPr>
              <a:t>+</a:t>
            </a:r>
          </a:p>
        </p:txBody>
      </p:sp>
      <p:cxnSp>
        <p:nvCxnSpPr>
          <p:cNvPr id="24595" name="Connettore 2 53">
            <a:extLst>
              <a:ext uri="{FF2B5EF4-FFF2-40B4-BE49-F238E27FC236}">
                <a16:creationId xmlns:a16="http://schemas.microsoft.com/office/drawing/2014/main" id="{E810D1AF-FE7C-4713-DA22-65FCCA5FFDEF}"/>
              </a:ext>
            </a:extLst>
          </p:cNvPr>
          <p:cNvCxnSpPr>
            <a:cxnSpLocks/>
          </p:cNvCxnSpPr>
          <p:nvPr/>
        </p:nvCxnSpPr>
        <p:spPr bwMode="auto">
          <a:xfrm flipV="1">
            <a:off x="5972175" y="2441576"/>
            <a:ext cx="350838" cy="84296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Connettore 2 56">
            <a:extLst>
              <a:ext uri="{FF2B5EF4-FFF2-40B4-BE49-F238E27FC236}">
                <a16:creationId xmlns:a16="http://schemas.microsoft.com/office/drawing/2014/main" id="{75E4918E-9341-C2A9-FB8F-E457871525D8}"/>
              </a:ext>
            </a:extLst>
          </p:cNvPr>
          <p:cNvCxnSpPr>
            <a:cxnSpLocks/>
            <a:endCxn id="24597" idx="2"/>
          </p:cNvCxnSpPr>
          <p:nvPr/>
        </p:nvCxnSpPr>
        <p:spPr bwMode="auto">
          <a:xfrm flipH="1" flipV="1">
            <a:off x="5399814" y="1944391"/>
            <a:ext cx="373925" cy="137189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7" name="CasellaDiTesto 58">
            <a:extLst>
              <a:ext uri="{FF2B5EF4-FFF2-40B4-BE49-F238E27FC236}">
                <a16:creationId xmlns:a16="http://schemas.microsoft.com/office/drawing/2014/main" id="{B0123D29-ED21-B76E-686C-0B1E1B1D7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1482726"/>
            <a:ext cx="938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HCO</a:t>
            </a:r>
            <a:r>
              <a:rPr lang="it-IT" altLang="it-IT" sz="2400" b="1" baseline="-25000">
                <a:latin typeface="+mn-lt"/>
              </a:rPr>
              <a:t>3</a:t>
            </a:r>
            <a:r>
              <a:rPr lang="it-IT" altLang="it-IT" b="1" baseline="30000">
                <a:latin typeface="+mn-lt"/>
              </a:rPr>
              <a:t>-</a:t>
            </a:r>
          </a:p>
        </p:txBody>
      </p:sp>
      <p:cxnSp>
        <p:nvCxnSpPr>
          <p:cNvPr id="24598" name="Connettore 2 59">
            <a:extLst>
              <a:ext uri="{FF2B5EF4-FFF2-40B4-BE49-F238E27FC236}">
                <a16:creationId xmlns:a16="http://schemas.microsoft.com/office/drawing/2014/main" id="{8B81191A-CDFC-72EA-DAD6-D2600BA33E89}"/>
              </a:ext>
            </a:extLst>
          </p:cNvPr>
          <p:cNvCxnSpPr>
            <a:cxnSpLocks/>
          </p:cNvCxnSpPr>
          <p:nvPr/>
        </p:nvCxnSpPr>
        <p:spPr bwMode="auto">
          <a:xfrm flipH="1">
            <a:off x="3873500" y="1693863"/>
            <a:ext cx="1017588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9" name="CasellaDiTesto 60">
            <a:extLst>
              <a:ext uri="{FF2B5EF4-FFF2-40B4-BE49-F238E27FC236}">
                <a16:creationId xmlns:a16="http://schemas.microsoft.com/office/drawing/2014/main" id="{9A15F95F-901C-260D-35A5-3A8DBC6DE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9" y="1454151"/>
            <a:ext cx="914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HCO</a:t>
            </a:r>
            <a:r>
              <a:rPr lang="it-IT" altLang="it-IT" sz="2400" b="1" baseline="-25000">
                <a:latin typeface="+mn-lt"/>
              </a:rPr>
              <a:t>3</a:t>
            </a:r>
            <a:r>
              <a:rPr lang="it-IT" altLang="it-IT" sz="2400" b="1" baseline="30000">
                <a:latin typeface="+mn-lt"/>
              </a:rPr>
              <a:t>-</a:t>
            </a:r>
          </a:p>
        </p:txBody>
      </p:sp>
      <p:cxnSp>
        <p:nvCxnSpPr>
          <p:cNvPr id="24600" name="Connettore 2 61">
            <a:extLst>
              <a:ext uri="{FF2B5EF4-FFF2-40B4-BE49-F238E27FC236}">
                <a16:creationId xmlns:a16="http://schemas.microsoft.com/office/drawing/2014/main" id="{0678CB3B-B605-C8A7-C33B-E8749A0F1017}"/>
              </a:ext>
            </a:extLst>
          </p:cNvPr>
          <p:cNvCxnSpPr>
            <a:cxnSpLocks/>
          </p:cNvCxnSpPr>
          <p:nvPr/>
        </p:nvCxnSpPr>
        <p:spPr bwMode="auto">
          <a:xfrm>
            <a:off x="3413125" y="1997076"/>
            <a:ext cx="0" cy="269081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1" name="CasellaDiTesto 8">
            <a:extLst>
              <a:ext uri="{FF2B5EF4-FFF2-40B4-BE49-F238E27FC236}">
                <a16:creationId xmlns:a16="http://schemas.microsoft.com/office/drawing/2014/main" id="{FEFFB489-C0E0-C10B-F7F9-F9DE8537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1" y="4965701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urina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ttangolo 1">
            <a:extLst>
              <a:ext uri="{FF2B5EF4-FFF2-40B4-BE49-F238E27FC236}">
                <a16:creationId xmlns:a16="http://schemas.microsoft.com/office/drawing/2014/main" id="{C252ED75-E0E1-69D3-3A61-F04D2C35D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9" y="744538"/>
            <a:ext cx="2105025" cy="545465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sangue</a:t>
            </a:r>
          </a:p>
        </p:txBody>
      </p:sp>
      <p:sp>
        <p:nvSpPr>
          <p:cNvPr id="25602" name="Rettangolo 2">
            <a:extLst>
              <a:ext uri="{FF2B5EF4-FFF2-40B4-BE49-F238E27FC236}">
                <a16:creationId xmlns:a16="http://schemas.microsoft.com/office/drawing/2014/main" id="{22DAE897-0BBE-304E-98FA-995937315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38" y="749300"/>
            <a:ext cx="2201862" cy="5454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epitelio tubuli</a:t>
            </a:r>
          </a:p>
        </p:txBody>
      </p:sp>
      <p:sp>
        <p:nvSpPr>
          <p:cNvPr id="25603" name="Rettangolo 3">
            <a:extLst>
              <a:ext uri="{FF2B5EF4-FFF2-40B4-BE49-F238E27FC236}">
                <a16:creationId xmlns:a16="http://schemas.microsoft.com/office/drawing/2014/main" id="{7551A0D7-DB97-5352-1361-8D60DDE40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765175"/>
            <a:ext cx="2070100" cy="5454650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filtrato</a:t>
            </a:r>
          </a:p>
        </p:txBody>
      </p:sp>
      <p:sp>
        <p:nvSpPr>
          <p:cNvPr id="25604" name="CasellaDiTesto 4">
            <a:extLst>
              <a:ext uri="{FF2B5EF4-FFF2-40B4-BE49-F238E27FC236}">
                <a16:creationId xmlns:a16="http://schemas.microsoft.com/office/drawing/2014/main" id="{D0D3B1FF-59A2-B64F-2450-1D57AACA5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9" y="169863"/>
            <a:ext cx="4416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  <a:cs typeface="Arial" panose="020B0604020202020204" pitchFamily="34" charset="0"/>
              </a:rPr>
              <a:t>RENE: 3- tampone ione ammonio</a:t>
            </a:r>
          </a:p>
        </p:txBody>
      </p:sp>
      <p:sp>
        <p:nvSpPr>
          <p:cNvPr id="25605" name="CasellaDiTesto 6">
            <a:extLst>
              <a:ext uri="{FF2B5EF4-FFF2-40B4-BE49-F238E27FC236}">
                <a16:creationId xmlns:a16="http://schemas.microsoft.com/office/drawing/2014/main" id="{D327B85B-7452-4303-8144-1CCA69F02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475" y="1006476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glutamina</a:t>
            </a:r>
            <a:endParaRPr lang="it-IT" altLang="it-IT" sz="2400" b="1" baseline="-25000">
              <a:latin typeface="+mn-lt"/>
            </a:endParaRPr>
          </a:p>
        </p:txBody>
      </p:sp>
      <p:sp>
        <p:nvSpPr>
          <p:cNvPr id="25606" name="CasellaDiTesto 7">
            <a:extLst>
              <a:ext uri="{FF2B5EF4-FFF2-40B4-BE49-F238E27FC236}">
                <a16:creationId xmlns:a16="http://schemas.microsoft.com/office/drawing/2014/main" id="{76CD297C-CAD9-0567-D801-25200467A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1979613"/>
            <a:ext cx="481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H</a:t>
            </a:r>
            <a:r>
              <a:rPr lang="it-IT" altLang="it-IT" sz="2400" b="1" baseline="30000">
                <a:latin typeface="+mn-lt"/>
              </a:rPr>
              <a:t>+</a:t>
            </a:r>
          </a:p>
        </p:txBody>
      </p:sp>
      <p:cxnSp>
        <p:nvCxnSpPr>
          <p:cNvPr id="25607" name="Connettore 2 9">
            <a:extLst>
              <a:ext uri="{FF2B5EF4-FFF2-40B4-BE49-F238E27FC236}">
                <a16:creationId xmlns:a16="http://schemas.microsoft.com/office/drawing/2014/main" id="{BD381ADE-2278-9BBD-08C4-526DA2BF5FDF}"/>
              </a:ext>
            </a:extLst>
          </p:cNvPr>
          <p:cNvCxnSpPr>
            <a:cxnSpLocks/>
          </p:cNvCxnSpPr>
          <p:nvPr/>
        </p:nvCxnSpPr>
        <p:spPr bwMode="auto">
          <a:xfrm>
            <a:off x="8637588" y="765176"/>
            <a:ext cx="0" cy="35242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8" name="Connettore 2 10">
            <a:extLst>
              <a:ext uri="{FF2B5EF4-FFF2-40B4-BE49-F238E27FC236}">
                <a16:creationId xmlns:a16="http://schemas.microsoft.com/office/drawing/2014/main" id="{5B4507F9-67B6-156A-DCC6-82930A9C78DF}"/>
              </a:ext>
            </a:extLst>
          </p:cNvPr>
          <p:cNvCxnSpPr>
            <a:cxnSpLocks/>
          </p:cNvCxnSpPr>
          <p:nvPr/>
        </p:nvCxnSpPr>
        <p:spPr bwMode="auto">
          <a:xfrm>
            <a:off x="6673850" y="2235200"/>
            <a:ext cx="1017588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Connettore 2 12">
            <a:extLst>
              <a:ext uri="{FF2B5EF4-FFF2-40B4-BE49-F238E27FC236}">
                <a16:creationId xmlns:a16="http://schemas.microsoft.com/office/drawing/2014/main" id="{43F2516D-12E1-7B06-E90F-C9AC9083AF91}"/>
              </a:ext>
            </a:extLst>
          </p:cNvPr>
          <p:cNvCxnSpPr>
            <a:cxnSpLocks/>
          </p:cNvCxnSpPr>
          <p:nvPr/>
        </p:nvCxnSpPr>
        <p:spPr bwMode="auto">
          <a:xfrm>
            <a:off x="8637588" y="1416050"/>
            <a:ext cx="0" cy="29845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0" name="Connettore 2 13">
            <a:extLst>
              <a:ext uri="{FF2B5EF4-FFF2-40B4-BE49-F238E27FC236}">
                <a16:creationId xmlns:a16="http://schemas.microsoft.com/office/drawing/2014/main" id="{0DE94A63-EDD0-47E7-7202-8097D1A13D42}"/>
              </a:ext>
            </a:extLst>
          </p:cNvPr>
          <p:cNvCxnSpPr>
            <a:cxnSpLocks/>
          </p:cNvCxnSpPr>
          <p:nvPr/>
        </p:nvCxnSpPr>
        <p:spPr bwMode="auto">
          <a:xfrm>
            <a:off x="8162925" y="2441576"/>
            <a:ext cx="304800" cy="322263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1" name="CasellaDiTesto 17">
            <a:extLst>
              <a:ext uri="{FF2B5EF4-FFF2-40B4-BE49-F238E27FC236}">
                <a16:creationId xmlns:a16="http://schemas.microsoft.com/office/drawing/2014/main" id="{7CCBFDB4-EB29-F14D-29F2-4FC85FFC3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64" y="1630363"/>
            <a:ext cx="768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NH</a:t>
            </a:r>
            <a:r>
              <a:rPr lang="it-IT" altLang="it-IT" sz="2400" b="1" baseline="-25000">
                <a:latin typeface="+mn-lt"/>
              </a:rPr>
              <a:t>3</a:t>
            </a:r>
            <a:r>
              <a:rPr lang="it-IT" altLang="it-IT" b="1" baseline="30000">
                <a:latin typeface="+mn-lt"/>
              </a:rPr>
              <a:t>-</a:t>
            </a:r>
          </a:p>
        </p:txBody>
      </p:sp>
      <p:cxnSp>
        <p:nvCxnSpPr>
          <p:cNvPr id="25612" name="Connettore 2 24">
            <a:extLst>
              <a:ext uri="{FF2B5EF4-FFF2-40B4-BE49-F238E27FC236}">
                <a16:creationId xmlns:a16="http://schemas.microsoft.com/office/drawing/2014/main" id="{65CA450F-01F4-040B-C323-D351B8586F11}"/>
              </a:ext>
            </a:extLst>
          </p:cNvPr>
          <p:cNvCxnSpPr>
            <a:cxnSpLocks/>
          </p:cNvCxnSpPr>
          <p:nvPr/>
        </p:nvCxnSpPr>
        <p:spPr bwMode="auto">
          <a:xfrm>
            <a:off x="8661400" y="3363914"/>
            <a:ext cx="14288" cy="158432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3" name="CasellaDiTesto 32">
            <a:extLst>
              <a:ext uri="{FF2B5EF4-FFF2-40B4-BE49-F238E27FC236}">
                <a16:creationId xmlns:a16="http://schemas.microsoft.com/office/drawing/2014/main" id="{0DE0BC6D-76FE-79E8-9E49-1827F466A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6" y="4357688"/>
            <a:ext cx="655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CO</a:t>
            </a:r>
            <a:r>
              <a:rPr lang="it-IT" altLang="it-IT" sz="2400" baseline="-25000">
                <a:latin typeface="+mn-lt"/>
              </a:rPr>
              <a:t>2</a:t>
            </a:r>
          </a:p>
        </p:txBody>
      </p:sp>
      <p:sp>
        <p:nvSpPr>
          <p:cNvPr id="25614" name="CasellaDiTesto 33">
            <a:extLst>
              <a:ext uri="{FF2B5EF4-FFF2-40B4-BE49-F238E27FC236}">
                <a16:creationId xmlns:a16="http://schemas.microsoft.com/office/drawing/2014/main" id="{BE80D901-4340-61E5-28E3-5F5B477CA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357688"/>
            <a:ext cx="907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H</a:t>
            </a:r>
            <a:r>
              <a:rPr lang="it-IT" altLang="it-IT" sz="2400" baseline="-25000">
                <a:latin typeface="+mn-lt"/>
              </a:rPr>
              <a:t>2</a:t>
            </a:r>
            <a:r>
              <a:rPr lang="it-IT" altLang="it-IT" sz="2400">
                <a:latin typeface="+mn-lt"/>
              </a:rPr>
              <a:t>O +</a:t>
            </a:r>
          </a:p>
        </p:txBody>
      </p:sp>
      <p:cxnSp>
        <p:nvCxnSpPr>
          <p:cNvPr id="25615" name="Connettore 2 39">
            <a:extLst>
              <a:ext uri="{FF2B5EF4-FFF2-40B4-BE49-F238E27FC236}">
                <a16:creationId xmlns:a16="http://schemas.microsoft.com/office/drawing/2014/main" id="{3B096F29-396E-4604-0F3F-A161BEDD7587}"/>
              </a:ext>
            </a:extLst>
          </p:cNvPr>
          <p:cNvCxnSpPr>
            <a:cxnSpLocks/>
            <a:stCxn id="25613" idx="0"/>
          </p:cNvCxnSpPr>
          <p:nvPr/>
        </p:nvCxnSpPr>
        <p:spPr bwMode="auto">
          <a:xfrm flipH="1" flipV="1">
            <a:off x="5994401" y="3744914"/>
            <a:ext cx="121600" cy="612774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6" name="Connettore 2 40">
            <a:extLst>
              <a:ext uri="{FF2B5EF4-FFF2-40B4-BE49-F238E27FC236}">
                <a16:creationId xmlns:a16="http://schemas.microsoft.com/office/drawing/2014/main" id="{9EBABD4D-B6AA-F3F2-EE2C-C705B1391B7B}"/>
              </a:ext>
            </a:extLst>
          </p:cNvPr>
          <p:cNvCxnSpPr>
            <a:cxnSpLocks/>
            <a:stCxn id="25614" idx="0"/>
          </p:cNvCxnSpPr>
          <p:nvPr/>
        </p:nvCxnSpPr>
        <p:spPr bwMode="auto">
          <a:xfrm flipV="1">
            <a:off x="5386174" y="3744914"/>
            <a:ext cx="387564" cy="612774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7" name="CasellaDiTesto 42">
            <a:extLst>
              <a:ext uri="{FF2B5EF4-FFF2-40B4-BE49-F238E27FC236}">
                <a16:creationId xmlns:a16="http://schemas.microsoft.com/office/drawing/2014/main" id="{942DA45E-D2A4-03A0-63A0-787C6214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063" y="3284539"/>
            <a:ext cx="949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H</a:t>
            </a:r>
            <a:r>
              <a:rPr lang="it-IT" altLang="it-IT" sz="2400" baseline="-25000">
                <a:latin typeface="+mn-lt"/>
              </a:rPr>
              <a:t>2</a:t>
            </a:r>
            <a:r>
              <a:rPr lang="it-IT" altLang="it-IT" sz="2400">
                <a:latin typeface="+mn-lt"/>
              </a:rPr>
              <a:t>CO</a:t>
            </a:r>
            <a:r>
              <a:rPr lang="it-IT" altLang="it-IT" sz="2400" baseline="-25000">
                <a:latin typeface="+mn-lt"/>
              </a:rPr>
              <a:t>3</a:t>
            </a:r>
          </a:p>
        </p:txBody>
      </p:sp>
      <p:sp>
        <p:nvSpPr>
          <p:cNvPr id="25618" name="CasellaDiTesto 52">
            <a:extLst>
              <a:ext uri="{FF2B5EF4-FFF2-40B4-BE49-F238E27FC236}">
                <a16:creationId xmlns:a16="http://schemas.microsoft.com/office/drawing/2014/main" id="{E0EDE004-0DDF-B46B-163F-4917D3CA8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4" y="1984376"/>
            <a:ext cx="479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H</a:t>
            </a:r>
            <a:r>
              <a:rPr lang="it-IT" altLang="it-IT" sz="2400" baseline="30000">
                <a:latin typeface="+mn-lt"/>
              </a:rPr>
              <a:t>+</a:t>
            </a:r>
          </a:p>
        </p:txBody>
      </p:sp>
      <p:cxnSp>
        <p:nvCxnSpPr>
          <p:cNvPr id="25619" name="Connettore 2 53">
            <a:extLst>
              <a:ext uri="{FF2B5EF4-FFF2-40B4-BE49-F238E27FC236}">
                <a16:creationId xmlns:a16="http://schemas.microsoft.com/office/drawing/2014/main" id="{6DD390BC-A137-4312-8851-41544585D700}"/>
              </a:ext>
            </a:extLst>
          </p:cNvPr>
          <p:cNvCxnSpPr>
            <a:cxnSpLocks/>
          </p:cNvCxnSpPr>
          <p:nvPr/>
        </p:nvCxnSpPr>
        <p:spPr bwMode="auto">
          <a:xfrm flipV="1">
            <a:off x="5972175" y="2441576"/>
            <a:ext cx="350838" cy="84296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0" name="Connettore 2 56">
            <a:extLst>
              <a:ext uri="{FF2B5EF4-FFF2-40B4-BE49-F238E27FC236}">
                <a16:creationId xmlns:a16="http://schemas.microsoft.com/office/drawing/2014/main" id="{2B02015C-F35A-D150-3D3C-F1D29B3CD82B}"/>
              </a:ext>
            </a:extLst>
          </p:cNvPr>
          <p:cNvCxnSpPr>
            <a:cxnSpLocks/>
            <a:endCxn id="25621" idx="2"/>
          </p:cNvCxnSpPr>
          <p:nvPr/>
        </p:nvCxnSpPr>
        <p:spPr bwMode="auto">
          <a:xfrm flipH="1" flipV="1">
            <a:off x="5399814" y="1944391"/>
            <a:ext cx="373925" cy="137189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1" name="CasellaDiTesto 58">
            <a:extLst>
              <a:ext uri="{FF2B5EF4-FFF2-40B4-BE49-F238E27FC236}">
                <a16:creationId xmlns:a16="http://schemas.microsoft.com/office/drawing/2014/main" id="{F8A02AF4-BA83-4793-FD82-4459827DB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1482726"/>
            <a:ext cx="938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HCO</a:t>
            </a:r>
            <a:r>
              <a:rPr lang="it-IT" altLang="it-IT" sz="2400" b="1" baseline="-25000">
                <a:latin typeface="+mn-lt"/>
              </a:rPr>
              <a:t>3</a:t>
            </a:r>
            <a:r>
              <a:rPr lang="it-IT" altLang="it-IT" b="1" baseline="30000">
                <a:latin typeface="+mn-lt"/>
              </a:rPr>
              <a:t>-</a:t>
            </a:r>
          </a:p>
        </p:txBody>
      </p:sp>
      <p:cxnSp>
        <p:nvCxnSpPr>
          <p:cNvPr id="25622" name="Connettore 2 59">
            <a:extLst>
              <a:ext uri="{FF2B5EF4-FFF2-40B4-BE49-F238E27FC236}">
                <a16:creationId xmlns:a16="http://schemas.microsoft.com/office/drawing/2014/main" id="{14D70EB3-3980-2FE8-39CC-BB5981DCA8CA}"/>
              </a:ext>
            </a:extLst>
          </p:cNvPr>
          <p:cNvCxnSpPr>
            <a:cxnSpLocks/>
          </p:cNvCxnSpPr>
          <p:nvPr/>
        </p:nvCxnSpPr>
        <p:spPr bwMode="auto">
          <a:xfrm flipH="1">
            <a:off x="3873500" y="1693863"/>
            <a:ext cx="1017588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3" name="CasellaDiTesto 60">
            <a:extLst>
              <a:ext uri="{FF2B5EF4-FFF2-40B4-BE49-F238E27FC236}">
                <a16:creationId xmlns:a16="http://schemas.microsoft.com/office/drawing/2014/main" id="{6C83FCA7-9162-198A-3EDF-E54159889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9" y="1454151"/>
            <a:ext cx="914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HCO</a:t>
            </a:r>
            <a:r>
              <a:rPr lang="it-IT" altLang="it-IT" sz="2400" b="1" baseline="-25000">
                <a:latin typeface="+mn-lt"/>
              </a:rPr>
              <a:t>3</a:t>
            </a:r>
            <a:r>
              <a:rPr lang="it-IT" altLang="it-IT" sz="2400" b="1" baseline="30000">
                <a:latin typeface="+mn-lt"/>
              </a:rPr>
              <a:t>-</a:t>
            </a:r>
          </a:p>
        </p:txBody>
      </p:sp>
      <p:cxnSp>
        <p:nvCxnSpPr>
          <p:cNvPr id="25624" name="Connettore 2 61">
            <a:extLst>
              <a:ext uri="{FF2B5EF4-FFF2-40B4-BE49-F238E27FC236}">
                <a16:creationId xmlns:a16="http://schemas.microsoft.com/office/drawing/2014/main" id="{FB39990F-9C12-9470-9D9E-DACD13A29D4E}"/>
              </a:ext>
            </a:extLst>
          </p:cNvPr>
          <p:cNvCxnSpPr>
            <a:cxnSpLocks/>
          </p:cNvCxnSpPr>
          <p:nvPr/>
        </p:nvCxnSpPr>
        <p:spPr bwMode="auto">
          <a:xfrm>
            <a:off x="3413125" y="1997076"/>
            <a:ext cx="0" cy="269081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5" name="CasellaDiTesto 28">
            <a:extLst>
              <a:ext uri="{FF2B5EF4-FFF2-40B4-BE49-F238E27FC236}">
                <a16:creationId xmlns:a16="http://schemas.microsoft.com/office/drawing/2014/main" id="{8B325437-9684-C1CF-A23C-6EEB95BBF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150" y="2738438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NH</a:t>
            </a:r>
            <a:r>
              <a:rPr lang="it-IT" altLang="it-IT" sz="2400" b="1" baseline="-25000">
                <a:latin typeface="+mn-lt"/>
              </a:rPr>
              <a:t>4</a:t>
            </a:r>
            <a:r>
              <a:rPr lang="it-IT" altLang="it-IT" b="1" baseline="30000">
                <a:latin typeface="+mn-lt"/>
              </a:rPr>
              <a:t>+</a:t>
            </a:r>
          </a:p>
        </p:txBody>
      </p:sp>
      <p:sp>
        <p:nvSpPr>
          <p:cNvPr id="25626" name="CasellaDiTesto 34">
            <a:extLst>
              <a:ext uri="{FF2B5EF4-FFF2-40B4-BE49-F238E27FC236}">
                <a16:creationId xmlns:a16="http://schemas.microsoft.com/office/drawing/2014/main" id="{89C7E5AD-F831-8EAD-D3C4-FE37C5D7C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3" y="1619251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NH</a:t>
            </a:r>
            <a:r>
              <a:rPr lang="it-IT" altLang="it-IT" sz="2400" b="1" baseline="-25000">
                <a:latin typeface="+mn-lt"/>
              </a:rPr>
              <a:t>3</a:t>
            </a:r>
          </a:p>
        </p:txBody>
      </p:sp>
      <p:cxnSp>
        <p:nvCxnSpPr>
          <p:cNvPr id="25627" name="Connettore 2 22">
            <a:extLst>
              <a:ext uri="{FF2B5EF4-FFF2-40B4-BE49-F238E27FC236}">
                <a16:creationId xmlns:a16="http://schemas.microsoft.com/office/drawing/2014/main" id="{6F43BB3A-95CB-2D1D-9BA8-83547F465D8A}"/>
              </a:ext>
            </a:extLst>
          </p:cNvPr>
          <p:cNvCxnSpPr>
            <a:cxnSpLocks/>
          </p:cNvCxnSpPr>
          <p:nvPr/>
        </p:nvCxnSpPr>
        <p:spPr bwMode="auto">
          <a:xfrm>
            <a:off x="6664325" y="1860550"/>
            <a:ext cx="1690688" cy="635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8" name="Connettore 2 26">
            <a:extLst>
              <a:ext uri="{FF2B5EF4-FFF2-40B4-BE49-F238E27FC236}">
                <a16:creationId xmlns:a16="http://schemas.microsoft.com/office/drawing/2014/main" id="{486DEE76-495C-8556-7EE5-60E3B99B31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61400" y="2092326"/>
            <a:ext cx="7938" cy="671513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9" name="Connettore 2 43">
            <a:extLst>
              <a:ext uri="{FF2B5EF4-FFF2-40B4-BE49-F238E27FC236}">
                <a16:creationId xmlns:a16="http://schemas.microsoft.com/office/drawing/2014/main" id="{B92EB179-DC87-725A-EF6F-1494CA329318}"/>
              </a:ext>
            </a:extLst>
          </p:cNvPr>
          <p:cNvCxnSpPr>
            <a:cxnSpLocks/>
          </p:cNvCxnSpPr>
          <p:nvPr/>
        </p:nvCxnSpPr>
        <p:spPr bwMode="auto">
          <a:xfrm flipH="1">
            <a:off x="7716839" y="2973388"/>
            <a:ext cx="509587" cy="635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Simbolo &quot;divieto&quot; 30">
            <a:extLst>
              <a:ext uri="{FF2B5EF4-FFF2-40B4-BE49-F238E27FC236}">
                <a16:creationId xmlns:a16="http://schemas.microsoft.com/office/drawing/2014/main" id="{681D6E24-E1D6-3D36-BDD7-6410E44195D1}"/>
              </a:ext>
            </a:extLst>
          </p:cNvPr>
          <p:cNvSpPr/>
          <p:nvPr/>
        </p:nvSpPr>
        <p:spPr bwMode="auto">
          <a:xfrm>
            <a:off x="7413626" y="2841625"/>
            <a:ext cx="257175" cy="254000"/>
          </a:xfrm>
          <a:prstGeom prst="noSmoking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it-IT">
              <a:ea typeface="ＭＳ Ｐゴシック" panose="020B0600070205080204" pitchFamily="34" charset="-128"/>
            </a:endParaRPr>
          </a:p>
        </p:txBody>
      </p:sp>
      <p:sp>
        <p:nvSpPr>
          <p:cNvPr id="25631" name="CasellaDiTesto 45">
            <a:extLst>
              <a:ext uri="{FF2B5EF4-FFF2-40B4-BE49-F238E27FC236}">
                <a16:creationId xmlns:a16="http://schemas.microsoft.com/office/drawing/2014/main" id="{107650AB-AB7C-B597-979B-FA9D87A7A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26" y="4891088"/>
            <a:ext cx="833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urina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E62B5BD-0C41-8438-4135-CB22B9CD9D1B}"/>
              </a:ext>
            </a:extLst>
          </p:cNvPr>
          <p:cNvSpPr txBox="1"/>
          <p:nvPr/>
        </p:nvSpPr>
        <p:spPr>
          <a:xfrm>
            <a:off x="184030" y="207034"/>
            <a:ext cx="776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Acidosi metabolica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9" name="CasellaDiTesto 2">
            <a:extLst>
              <a:ext uri="{FF2B5EF4-FFF2-40B4-BE49-F238E27FC236}">
                <a16:creationId xmlns:a16="http://schemas.microsoft.com/office/drawing/2014/main" id="{4A37AF6F-9C4A-9CF0-D954-2ADE5A29A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27" y="1069254"/>
            <a:ext cx="95510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sz="2400" b="1" dirty="0">
                <a:latin typeface="+mn-lt"/>
              </a:rPr>
              <a:t>Perdita di alcali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it-IT" altLang="it-IT" sz="2400" dirty="0">
                <a:latin typeface="+mn-lt"/>
              </a:rPr>
              <a:t>Diarrea (perdita di HCO</a:t>
            </a:r>
            <a:r>
              <a:rPr lang="it-IT" altLang="it-IT" sz="2400" baseline="-25000" dirty="0">
                <a:latin typeface="+mn-lt"/>
              </a:rPr>
              <a:t>3</a:t>
            </a:r>
            <a:r>
              <a:rPr lang="it-IT" altLang="it-IT" sz="2400" baseline="30000" dirty="0">
                <a:latin typeface="+mn-lt"/>
              </a:rPr>
              <a:t>-</a:t>
            </a:r>
            <a:r>
              <a:rPr lang="it-IT" altLang="it-IT" sz="2400" baseline="-25000" dirty="0">
                <a:latin typeface="+mn-lt"/>
              </a:rPr>
              <a:t> </a:t>
            </a:r>
            <a:r>
              <a:rPr lang="it-IT" altLang="it-IT" sz="2400" dirty="0">
                <a:latin typeface="+mn-lt"/>
              </a:rPr>
              <a:t>)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it-IT" altLang="it-IT" sz="24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>
                <a:latin typeface="+mn-lt"/>
              </a:rPr>
              <a:t>Ridotta escrezione di acidi con il rene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it-IT" altLang="it-IT" sz="2400" dirty="0">
                <a:latin typeface="+mn-lt"/>
              </a:rPr>
              <a:t>Insufficienza renale cronica (</a:t>
            </a:r>
            <a:r>
              <a:rPr lang="it-IT" altLang="it-IT" sz="2400" dirty="0" err="1">
                <a:latin typeface="+mn-lt"/>
              </a:rPr>
              <a:t>incapacita</a:t>
            </a:r>
            <a:r>
              <a:rPr lang="it-IT" altLang="it-IT" sz="2400" dirty="0">
                <a:latin typeface="+mn-lt"/>
              </a:rPr>
              <a:t>̀ di eliminare H</a:t>
            </a:r>
            <a:r>
              <a:rPr lang="it-IT" altLang="it-IT" sz="2400" baseline="30000" dirty="0">
                <a:latin typeface="+mn-lt"/>
              </a:rPr>
              <a:t>+</a:t>
            </a:r>
            <a:r>
              <a:rPr lang="it-IT" altLang="it-IT" sz="2400" dirty="0">
                <a:latin typeface="+mn-lt"/>
              </a:rPr>
              <a:t>)</a:t>
            </a:r>
          </a:p>
          <a:p>
            <a:pPr>
              <a:spcBef>
                <a:spcPct val="0"/>
              </a:spcBef>
              <a:buNone/>
            </a:pPr>
            <a:endParaRPr lang="it-IT" altLang="it-IT" sz="24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>
                <a:latin typeface="+mn-lt"/>
              </a:rPr>
              <a:t>Aumentata produzione di acidi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it-IT" altLang="it-IT" sz="2400" dirty="0">
                <a:latin typeface="+mn-lt"/>
              </a:rPr>
              <a:t>Acidosi lattica: Esercizio intenso, ipossiemia (eccessiva produzione di H</a:t>
            </a:r>
            <a:r>
              <a:rPr lang="it-IT" altLang="it-IT" sz="2400" baseline="30000" dirty="0">
                <a:latin typeface="+mn-lt"/>
              </a:rPr>
              <a:t>+</a:t>
            </a:r>
            <a:r>
              <a:rPr lang="it-IT" altLang="it-IT" sz="2400" dirty="0">
                <a:latin typeface="+mn-lt"/>
              </a:rPr>
              <a:t>)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it-IT" altLang="it-IT" sz="2400" dirty="0">
                <a:latin typeface="+mn-lt"/>
              </a:rPr>
              <a:t>Chetoacidosi diabetica</a:t>
            </a:r>
          </a:p>
        </p:txBody>
      </p:sp>
    </p:spTree>
    <p:extLst>
      <p:ext uri="{BB962C8B-B14F-4D97-AF65-F5344CB8AC3E}">
        <p14:creationId xmlns:p14="http://schemas.microsoft.com/office/powerpoint/2010/main" val="1541652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sellaDiTesto 1">
            <a:extLst>
              <a:ext uri="{FF2B5EF4-FFF2-40B4-BE49-F238E27FC236}">
                <a16:creationId xmlns:a16="http://schemas.microsoft.com/office/drawing/2014/main" id="{FCDD8262-24BD-64F5-82B6-F5A1AEFA0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996" y="1163579"/>
            <a:ext cx="11145147" cy="41549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  <a:cs typeface="Arial" panose="020B0604020202020204" pitchFamily="34" charset="0"/>
              </a:rPr>
              <a:t>Acidosi metabolica: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  <a:cs typeface="Arial" panose="020B0604020202020204" pitchFamily="34" charset="0"/>
              </a:rPr>
              <a:t>↓pH   ↓HCO</a:t>
            </a:r>
            <a:r>
              <a:rPr lang="it-IT" altLang="it-IT" sz="2400" baseline="-25000" dirty="0">
                <a:latin typeface="+mn-lt"/>
                <a:cs typeface="Arial" panose="020B0604020202020204" pitchFamily="34" charset="0"/>
              </a:rPr>
              <a:t>3</a:t>
            </a:r>
            <a:r>
              <a:rPr lang="it-IT" altLang="it-IT" baseline="30000" dirty="0">
                <a:latin typeface="+mn-lt"/>
                <a:cs typeface="Arial" panose="020B0604020202020204" pitchFamily="34" charset="0"/>
              </a:rPr>
              <a:t>-</a:t>
            </a:r>
            <a:r>
              <a:rPr lang="it-IT" altLang="it-IT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24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t-IT" altLang="it-IT" sz="2400" dirty="0">
                <a:latin typeface="+mn-lt"/>
                <a:cs typeface="Arial" panose="020B0604020202020204" pitchFamily="34" charset="0"/>
              </a:rPr>
              <a:t> ↓pCO</a:t>
            </a:r>
            <a:r>
              <a:rPr lang="it-IT" altLang="it-IT" sz="2400" baseline="-25000" dirty="0">
                <a:latin typeface="+mn-lt"/>
                <a:cs typeface="Arial" panose="020B0604020202020204" pitchFamily="34" charset="0"/>
              </a:rPr>
              <a:t>2</a:t>
            </a:r>
            <a:r>
              <a:rPr lang="it-IT" altLang="it-IT" sz="24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u="sng" dirty="0">
                <a:latin typeface="+mn-lt"/>
                <a:cs typeface="Arial" panose="020B0604020202020204" pitchFamily="34" charset="0"/>
              </a:rPr>
              <a:t>Compenso respiratorio</a:t>
            </a:r>
            <a:r>
              <a:rPr lang="it-IT" altLang="it-IT" sz="2400" dirty="0">
                <a:latin typeface="+mn-lt"/>
                <a:cs typeface="Arial" panose="020B0604020202020204" pitchFamily="34" charset="0"/>
              </a:rPr>
              <a:t>:</a:t>
            </a:r>
            <a:br>
              <a:rPr lang="it-IT" altLang="it-IT" sz="2400" dirty="0">
                <a:latin typeface="+mn-lt"/>
                <a:cs typeface="Arial" panose="020B0604020202020204" pitchFamily="34" charset="0"/>
              </a:rPr>
            </a:br>
            <a:r>
              <a:rPr lang="it-IT" altLang="it-IT" sz="2400" dirty="0">
                <a:latin typeface="+mn-lt"/>
                <a:cs typeface="Arial" panose="020B0604020202020204" pitchFamily="34" charset="0"/>
              </a:rPr>
              <a:t>• Iperventilazione (↓pCO2). Risposta limitata dalla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  <a:cs typeface="Arial" panose="020B0604020202020204" pitchFamily="34" charset="0"/>
              </a:rPr>
              <a:t>	conseguente ↓pCO2 che inibisce la ventilazione.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u="sng" dirty="0">
                <a:latin typeface="+mn-lt"/>
                <a:cs typeface="Arial" panose="020B0604020202020204" pitchFamily="34" charset="0"/>
              </a:rPr>
              <a:t>Compenso renale</a:t>
            </a:r>
            <a:r>
              <a:rPr lang="it-IT" altLang="it-IT" sz="2400" dirty="0">
                <a:latin typeface="+mn-lt"/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  <a:cs typeface="Arial" panose="020B0604020202020204" pitchFamily="34" charset="0"/>
              </a:rPr>
              <a:t>• ↑ secrezione H</a:t>
            </a:r>
            <a:r>
              <a:rPr lang="it-IT" altLang="it-IT" sz="2400" baseline="30000" dirty="0">
                <a:latin typeface="+mn-lt"/>
                <a:cs typeface="Arial" panose="020B0604020202020204" pitchFamily="34" charset="0"/>
              </a:rPr>
              <a:t>+</a:t>
            </a:r>
            <a:r>
              <a:rPr lang="it-IT" altLang="it-IT" sz="24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  <a:cs typeface="Arial" panose="020B0604020202020204" pitchFamily="34" charset="0"/>
              </a:rPr>
              <a:t>• Riassorbimento totale di HCO</a:t>
            </a:r>
            <a:r>
              <a:rPr lang="it-IT" altLang="it-IT" sz="2400" baseline="-25000" dirty="0">
                <a:latin typeface="+mn-lt"/>
                <a:cs typeface="Arial" panose="020B0604020202020204" pitchFamily="34" charset="0"/>
              </a:rPr>
              <a:t>3</a:t>
            </a:r>
            <a:r>
              <a:rPr lang="it-IT" altLang="it-IT" baseline="30000" dirty="0">
                <a:latin typeface="+mn-lt"/>
                <a:cs typeface="Arial" panose="020B0604020202020204" pitchFamily="34" charset="0"/>
              </a:rPr>
              <a:t>-</a:t>
            </a:r>
            <a:r>
              <a:rPr lang="it-IT" altLang="it-IT" sz="24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  <a:cs typeface="Arial" panose="020B0604020202020204" pitchFamily="34" charset="0"/>
              </a:rPr>
              <a:t>• ↑ escrezione NH</a:t>
            </a:r>
            <a:r>
              <a:rPr lang="it-IT" altLang="it-IT" sz="2400" baseline="-25000" dirty="0">
                <a:latin typeface="+mn-lt"/>
                <a:cs typeface="Arial" panose="020B0604020202020204" pitchFamily="34" charset="0"/>
              </a:rPr>
              <a:t>4</a:t>
            </a:r>
            <a:r>
              <a:rPr lang="it-IT" altLang="it-IT" sz="2400" baseline="30000" dirty="0">
                <a:latin typeface="+mn-lt"/>
                <a:cs typeface="Arial" panose="020B0604020202020204" pitchFamily="34" charset="0"/>
              </a:rPr>
              <a:t>+</a:t>
            </a:r>
            <a:r>
              <a:rPr lang="it-IT" altLang="it-IT" sz="2400" dirty="0">
                <a:latin typeface="+mn-lt"/>
                <a:cs typeface="Arial" panose="020B0604020202020204" pitchFamily="34" charset="0"/>
              </a:rPr>
              <a:t> (formazione nuovo HCO</a:t>
            </a:r>
            <a:r>
              <a:rPr lang="it-IT" altLang="it-IT" sz="2400" baseline="-25000" dirty="0">
                <a:latin typeface="+mn-lt"/>
                <a:cs typeface="Arial" panose="020B0604020202020204" pitchFamily="34" charset="0"/>
              </a:rPr>
              <a:t>3</a:t>
            </a:r>
            <a:r>
              <a:rPr lang="it-IT" altLang="it-IT" baseline="30000" dirty="0">
                <a:latin typeface="+mn-lt"/>
                <a:cs typeface="Arial" panose="020B0604020202020204" pitchFamily="34" charset="0"/>
              </a:rPr>
              <a:t>-</a:t>
            </a:r>
            <a:r>
              <a:rPr lang="it-IT" altLang="it-IT" sz="2400" dirty="0">
                <a:latin typeface="+mn-lt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434C4E-A9D5-D179-1891-DD81ED3D346D}"/>
              </a:ext>
            </a:extLst>
          </p:cNvPr>
          <p:cNvSpPr txBox="1"/>
          <p:nvPr/>
        </p:nvSpPr>
        <p:spPr>
          <a:xfrm>
            <a:off x="184030" y="207034"/>
            <a:ext cx="776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Acidosi metabolica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sellaDiTesto 2">
            <a:extLst>
              <a:ext uri="{FF2B5EF4-FFF2-40B4-BE49-F238E27FC236}">
                <a16:creationId xmlns:a16="http://schemas.microsoft.com/office/drawing/2014/main" id="{8B4FF0E0-9362-FFA6-82C3-DCF18CA6B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94" y="114012"/>
            <a:ext cx="61336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Patologia dell’equilibrio acido-base</a:t>
            </a:r>
          </a:p>
        </p:txBody>
      </p:sp>
      <p:pic>
        <p:nvPicPr>
          <p:cNvPr id="32770" name="Picture 2" descr="Differenza tra arterie, vene, capillari, arteriole e venule | MEDICINA  ONLINE">
            <a:extLst>
              <a:ext uri="{FF2B5EF4-FFF2-40B4-BE49-F238E27FC236}">
                <a16:creationId xmlns:a16="http://schemas.microsoft.com/office/drawing/2014/main" id="{DDC64B76-50F5-8527-193F-B5A76CB00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65" y="2183590"/>
            <a:ext cx="3353069" cy="21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F8C07A-6DC4-DF27-FF92-430C3D8873D8}"/>
              </a:ext>
            </a:extLst>
          </p:cNvPr>
          <p:cNvSpPr txBox="1"/>
          <p:nvPr/>
        </p:nvSpPr>
        <p:spPr>
          <a:xfrm>
            <a:off x="507584" y="2169637"/>
            <a:ext cx="34256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Sangue arterioso</a:t>
            </a:r>
          </a:p>
          <a:p>
            <a:endParaRPr lang="it-IT" sz="2800" b="1" dirty="0"/>
          </a:p>
          <a:p>
            <a:r>
              <a:rPr lang="it-IT" sz="2800" b="1" dirty="0"/>
              <a:t>pO</a:t>
            </a:r>
            <a:r>
              <a:rPr lang="it-IT" sz="2800" b="1" baseline="-25000" dirty="0"/>
              <a:t>2</a:t>
            </a:r>
            <a:r>
              <a:rPr lang="it-IT" sz="2800" b="1" dirty="0"/>
              <a:t> 97 mmHg</a:t>
            </a:r>
          </a:p>
          <a:p>
            <a:endParaRPr lang="it-IT" sz="2800" b="1" dirty="0"/>
          </a:p>
          <a:p>
            <a:r>
              <a:rPr lang="it-IT" sz="2800" b="1" dirty="0" err="1"/>
              <a:t>Ossieomoglobina</a:t>
            </a:r>
            <a:endParaRPr lang="it-IT" sz="2800" b="1" dirty="0"/>
          </a:p>
          <a:p>
            <a:r>
              <a:rPr lang="it-IT" sz="2800" b="1" dirty="0"/>
              <a:t>(</a:t>
            </a:r>
            <a:r>
              <a:rPr lang="it-IT" sz="2800" b="1" dirty="0" err="1"/>
              <a:t>ac</a:t>
            </a:r>
            <a:r>
              <a:rPr lang="it-IT" sz="2800" b="1" dirty="0"/>
              <a:t> forte rilascia H</a:t>
            </a:r>
            <a:r>
              <a:rPr lang="it-IT" sz="2800" b="1" baseline="40000" dirty="0"/>
              <a:t>+</a:t>
            </a:r>
            <a:r>
              <a:rPr lang="it-IT" sz="2800" b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6BFB67-8C5B-CE32-594C-7C9255ACAA66}"/>
              </a:ext>
            </a:extLst>
          </p:cNvPr>
          <p:cNvSpPr txBox="1"/>
          <p:nvPr/>
        </p:nvSpPr>
        <p:spPr>
          <a:xfrm>
            <a:off x="8403879" y="2090172"/>
            <a:ext cx="31540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Capillare venoso</a:t>
            </a:r>
          </a:p>
          <a:p>
            <a:endParaRPr lang="it-IT" sz="2800" b="1" dirty="0"/>
          </a:p>
          <a:p>
            <a:r>
              <a:rPr lang="it-IT" sz="2800" b="1" dirty="0"/>
              <a:t>pO</a:t>
            </a:r>
            <a:r>
              <a:rPr lang="it-IT" sz="2800" b="1" baseline="-25000" dirty="0"/>
              <a:t>2</a:t>
            </a:r>
            <a:r>
              <a:rPr lang="it-IT" sz="2800" b="1" dirty="0"/>
              <a:t> 40 mmHg</a:t>
            </a:r>
          </a:p>
          <a:p>
            <a:endParaRPr lang="it-IT" sz="2800" b="1" dirty="0"/>
          </a:p>
          <a:p>
            <a:r>
              <a:rPr lang="it-IT" sz="2800" b="1" dirty="0" err="1"/>
              <a:t>Hb</a:t>
            </a:r>
            <a:r>
              <a:rPr lang="it-IT" sz="2800" b="1" dirty="0"/>
              <a:t> </a:t>
            </a:r>
            <a:r>
              <a:rPr lang="it-IT" sz="2800" b="1" dirty="0" err="1"/>
              <a:t>desaturata</a:t>
            </a:r>
            <a:endParaRPr lang="it-IT" sz="2800" b="1" dirty="0"/>
          </a:p>
          <a:p>
            <a:r>
              <a:rPr lang="it-IT" sz="2800" b="1" dirty="0"/>
              <a:t>(</a:t>
            </a:r>
            <a:r>
              <a:rPr lang="it-IT" sz="2800" b="1" dirty="0" err="1"/>
              <a:t>ac</a:t>
            </a:r>
            <a:r>
              <a:rPr lang="it-IT" sz="2800" b="1" dirty="0"/>
              <a:t> debole, lega H</a:t>
            </a:r>
            <a:r>
              <a:rPr lang="it-IT" sz="2800" b="1" baseline="40000" dirty="0"/>
              <a:t>+</a:t>
            </a:r>
            <a:r>
              <a:rPr lang="it-IT" sz="2800" b="1" dirty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>
            <a:extLst>
              <a:ext uri="{FF2B5EF4-FFF2-40B4-BE49-F238E27FC236}">
                <a16:creationId xmlns:a16="http://schemas.microsoft.com/office/drawing/2014/main" id="{B3EF8C1C-EF9F-9D4B-86D2-4B0CD155E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28" y="959026"/>
            <a:ext cx="8116888" cy="83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- Vomito (Perdita di H+ gastrici)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- Ingestione di antiacidi (Somministrazione eccessiva di HCO</a:t>
            </a:r>
            <a:r>
              <a:rPr lang="it-IT" altLang="it-IT" sz="2400" baseline="-25000" dirty="0">
                <a:latin typeface="+mn-lt"/>
              </a:rPr>
              <a:t>3</a:t>
            </a:r>
            <a:r>
              <a:rPr lang="it-IT" altLang="it-IT" sz="2400" baseline="30000" dirty="0">
                <a:latin typeface="+mn-lt"/>
              </a:rPr>
              <a:t>- </a:t>
            </a:r>
            <a:r>
              <a:rPr lang="it-IT" altLang="it-IT" sz="2400" dirty="0">
                <a:latin typeface="+mn-lt"/>
              </a:rPr>
              <a:t>)</a:t>
            </a: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A0E38EFA-4E07-B070-F290-7CC3C3849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64" y="94950"/>
            <a:ext cx="40094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Alcalosi metabolica</a:t>
            </a:r>
          </a:p>
        </p:txBody>
      </p:sp>
    </p:spTree>
    <p:extLst>
      <p:ext uri="{BB962C8B-B14F-4D97-AF65-F5344CB8AC3E}">
        <p14:creationId xmlns:p14="http://schemas.microsoft.com/office/powerpoint/2010/main" val="1144535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B6139A-6DDE-A99D-E6ED-F1A676E3C187}"/>
              </a:ext>
            </a:extLst>
          </p:cNvPr>
          <p:cNvSpPr txBox="1"/>
          <p:nvPr/>
        </p:nvSpPr>
        <p:spPr>
          <a:xfrm>
            <a:off x="328857" y="932882"/>
            <a:ext cx="7661275" cy="3416300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t-IT" altLang="en-US" b="1" dirty="0">
                <a:latin typeface="+mn-lt"/>
                <a:cs typeface="Arial" panose="020B0604020202020204" pitchFamily="34" charset="0"/>
              </a:rPr>
              <a:t>Alcalosi metabolica</a:t>
            </a:r>
            <a:r>
              <a:rPr lang="it-IT" altLang="en-US" b="1" dirty="0">
                <a:latin typeface="+mn-lt"/>
              </a:rPr>
              <a:t>: </a:t>
            </a:r>
          </a:p>
          <a:p>
            <a:r>
              <a:rPr lang="it-IT" altLang="en-US" dirty="0">
                <a:latin typeface="+mn-lt"/>
              </a:rPr>
              <a:t>↑pH ↑HCO</a:t>
            </a:r>
            <a:r>
              <a:rPr lang="it-IT" altLang="en-US" baseline="-25000" dirty="0">
                <a:latin typeface="+mn-lt"/>
              </a:rPr>
              <a:t>3</a:t>
            </a:r>
            <a:r>
              <a:rPr lang="it-IT" altLang="en-US" dirty="0">
                <a:latin typeface="+mn-lt"/>
              </a:rPr>
              <a:t> - ↑pCO2</a:t>
            </a:r>
          </a:p>
          <a:p>
            <a:endParaRPr lang="it-IT" altLang="en-US" dirty="0">
              <a:latin typeface="+mn-lt"/>
            </a:endParaRPr>
          </a:p>
          <a:p>
            <a:r>
              <a:rPr lang="it-IT" altLang="en-US" u="sng" dirty="0">
                <a:latin typeface="+mn-lt"/>
              </a:rPr>
              <a:t>Compenso respiratorio</a:t>
            </a:r>
            <a:r>
              <a:rPr lang="it-IT" altLang="en-US" dirty="0">
                <a:latin typeface="+mn-lt"/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en-US" dirty="0" err="1">
                <a:latin typeface="+mn-lt"/>
              </a:rPr>
              <a:t>Ipoventilazione</a:t>
            </a:r>
            <a:r>
              <a:rPr lang="it-IT" altLang="en-US" dirty="0">
                <a:latin typeface="+mn-lt"/>
              </a:rPr>
              <a:t> (↑pCO2 )</a:t>
            </a:r>
          </a:p>
          <a:p>
            <a:endParaRPr lang="it-IT" altLang="en-US" dirty="0">
              <a:latin typeface="+mn-lt"/>
            </a:endParaRPr>
          </a:p>
          <a:p>
            <a:r>
              <a:rPr lang="it-IT" altLang="en-US" u="sng" dirty="0">
                <a:latin typeface="+mn-lt"/>
              </a:rPr>
              <a:t>Compenso renale</a:t>
            </a:r>
            <a:r>
              <a:rPr lang="it-IT" altLang="en-US" dirty="0">
                <a:latin typeface="+mn-lt"/>
              </a:rPr>
              <a:t>: </a:t>
            </a:r>
          </a:p>
          <a:p>
            <a:r>
              <a:rPr lang="it-IT" altLang="en-US" dirty="0">
                <a:latin typeface="+mn-lt"/>
              </a:rPr>
              <a:t>• ↓ secrezione H+ </a:t>
            </a:r>
          </a:p>
          <a:p>
            <a:r>
              <a:rPr lang="it-IT" altLang="en-US" dirty="0">
                <a:latin typeface="+mn-lt"/>
              </a:rPr>
              <a:t>• ↓ riassorbimento e ↑ escrezione HCO -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59D6F5-3263-5214-4591-04D631E67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64" y="94950"/>
            <a:ext cx="40094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Alcalosi metabolica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magine 2">
            <a:extLst>
              <a:ext uri="{FF2B5EF4-FFF2-40B4-BE49-F238E27FC236}">
                <a16:creationId xmlns:a16="http://schemas.microsoft.com/office/drawing/2014/main" id="{A2A78B7C-020B-9F40-C601-C8ECEC1F7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4" y="0"/>
            <a:ext cx="6156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CasellaDiTesto 3">
            <a:extLst>
              <a:ext uri="{FF2B5EF4-FFF2-40B4-BE49-F238E27FC236}">
                <a16:creationId xmlns:a16="http://schemas.microsoft.com/office/drawing/2014/main" id="{49D702D8-2B6C-BD16-7A7D-5A616BB18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76" y="1335089"/>
            <a:ext cx="21891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Diagramma di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DAVENPORT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(v. Equazione di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Henderson-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latin typeface="+mn-lt"/>
              </a:rPr>
              <a:t>Hasselbalch</a:t>
            </a:r>
            <a:r>
              <a:rPr lang="it-IT" altLang="it-IT" sz="2400" dirty="0">
                <a:latin typeface="+mn-lt"/>
              </a:rPr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sellaDiTesto 2">
            <a:extLst>
              <a:ext uri="{FF2B5EF4-FFF2-40B4-BE49-F238E27FC236}">
                <a16:creationId xmlns:a16="http://schemas.microsoft.com/office/drawing/2014/main" id="{97AD09E8-1690-AB63-869B-990A31F75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6" y="142876"/>
            <a:ext cx="14654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  <a:cs typeface="Arial" panose="020B0604020202020204" pitchFamily="34" charset="0"/>
              </a:rPr>
              <a:t>ESEMPI -1</a:t>
            </a:r>
          </a:p>
        </p:txBody>
      </p:sp>
      <p:sp>
        <p:nvSpPr>
          <p:cNvPr id="29699" name="CasellaDiTesto 3">
            <a:extLst>
              <a:ext uri="{FF2B5EF4-FFF2-40B4-BE49-F238E27FC236}">
                <a16:creationId xmlns:a16="http://schemas.microsoft.com/office/drawing/2014/main" id="{7BA2C25E-500B-0CB8-05C3-DBC4E0EE3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49" y="2197385"/>
            <a:ext cx="631775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pH = 7.21	= acidosi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PCO</a:t>
            </a:r>
            <a:r>
              <a:rPr lang="it-IT" altLang="it-IT" sz="2400" baseline="-25000" dirty="0">
                <a:latin typeface="+mn-lt"/>
              </a:rPr>
              <a:t>2</a:t>
            </a:r>
            <a:r>
              <a:rPr lang="it-IT" altLang="it-IT" sz="2400" dirty="0">
                <a:latin typeface="+mn-lt"/>
              </a:rPr>
              <a:t> = 68	= respiratoria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[HCO</a:t>
            </a:r>
            <a:r>
              <a:rPr lang="it-IT" altLang="it-IT" sz="2400" baseline="-25000" dirty="0">
                <a:latin typeface="+mn-lt"/>
              </a:rPr>
              <a:t>3</a:t>
            </a:r>
            <a:r>
              <a:rPr lang="it-IT" altLang="it-IT" sz="2400" dirty="0">
                <a:latin typeface="+mn-lt"/>
              </a:rPr>
              <a:t>] = 26	= bicarbonato non ha compensato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pH = 7.34 	= acidosi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PCO</a:t>
            </a:r>
            <a:r>
              <a:rPr lang="it-IT" altLang="it-IT" sz="2400" baseline="-25000" dirty="0">
                <a:latin typeface="+mn-lt"/>
              </a:rPr>
              <a:t>2</a:t>
            </a:r>
            <a:r>
              <a:rPr lang="it-IT" altLang="it-IT" sz="2400" dirty="0">
                <a:latin typeface="+mn-lt"/>
              </a:rPr>
              <a:t> = 56	= respiratoria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[HCO</a:t>
            </a:r>
            <a:r>
              <a:rPr lang="it-IT" altLang="it-IT" sz="2400" baseline="-25000" dirty="0">
                <a:latin typeface="+mn-lt"/>
              </a:rPr>
              <a:t>3</a:t>
            </a:r>
            <a:r>
              <a:rPr lang="it-IT" altLang="it-IT" sz="2400" dirty="0">
                <a:latin typeface="+mn-lt"/>
              </a:rPr>
              <a:t>] = 29	= bicarbonato ha compensato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pH = 7.15	= acidosi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PCO</a:t>
            </a:r>
            <a:r>
              <a:rPr lang="it-IT" altLang="it-IT" sz="2400" baseline="-25000" dirty="0">
                <a:latin typeface="+mn-lt"/>
              </a:rPr>
              <a:t>2</a:t>
            </a:r>
            <a:r>
              <a:rPr lang="it-IT" altLang="it-IT" sz="2400" dirty="0">
                <a:latin typeface="+mn-lt"/>
              </a:rPr>
              <a:t> = 25	= non respiratoria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[HCO</a:t>
            </a:r>
            <a:r>
              <a:rPr lang="it-IT" altLang="it-IT" sz="2400" baseline="-25000" dirty="0">
                <a:latin typeface="+mn-lt"/>
              </a:rPr>
              <a:t>3</a:t>
            </a:r>
            <a:r>
              <a:rPr lang="it-IT" altLang="it-IT" sz="2400" dirty="0">
                <a:latin typeface="+mn-lt"/>
              </a:rPr>
              <a:t>] = 10	= metabolica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BB95E3-7D52-57A3-02E3-B50EBEE16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49" y="700596"/>
            <a:ext cx="33137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</a:rPr>
              <a:t>pH = 7.4 (7.35-7.45)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</a:rPr>
              <a:t>PCO</a:t>
            </a:r>
            <a:r>
              <a:rPr lang="it-IT" altLang="it-IT" sz="2400" b="1" baseline="-25000" dirty="0">
                <a:latin typeface="+mn-lt"/>
              </a:rPr>
              <a:t>2</a:t>
            </a:r>
            <a:r>
              <a:rPr lang="it-IT" altLang="it-IT" sz="2400" b="1" dirty="0">
                <a:latin typeface="+mn-lt"/>
              </a:rPr>
              <a:t> = 40 (36-44) mmHg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</a:rPr>
              <a:t>[HCO</a:t>
            </a:r>
            <a:r>
              <a:rPr lang="it-IT" altLang="it-IT" sz="2400" b="1" baseline="-25000" dirty="0">
                <a:latin typeface="+mn-lt"/>
              </a:rPr>
              <a:t>3</a:t>
            </a:r>
            <a:r>
              <a:rPr lang="it-IT" altLang="it-IT" b="1" baseline="30000" dirty="0">
                <a:latin typeface="+mn-lt"/>
              </a:rPr>
              <a:t>-</a:t>
            </a:r>
            <a:r>
              <a:rPr lang="it-IT" altLang="it-IT" sz="2400" b="1" dirty="0">
                <a:latin typeface="+mn-lt"/>
              </a:rPr>
              <a:t>] = 25 (24-26)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asellaDiTesto 1">
            <a:extLst>
              <a:ext uri="{FF2B5EF4-FFF2-40B4-BE49-F238E27FC236}">
                <a16:creationId xmlns:a16="http://schemas.microsoft.com/office/drawing/2014/main" id="{FE770CD9-179F-0074-960F-6EE8B0F70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568325"/>
            <a:ext cx="91614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pH = 7.4 (7.35-7.45)   [7.4 vene, 7.33/38 arterie] [limiti vitali: 6.85-7.65]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PCO</a:t>
            </a:r>
            <a:r>
              <a:rPr lang="it-IT" altLang="it-IT" sz="2400" baseline="-25000">
                <a:latin typeface="+mn-lt"/>
              </a:rPr>
              <a:t>2</a:t>
            </a:r>
            <a:r>
              <a:rPr lang="it-IT" altLang="it-IT" sz="2400">
                <a:latin typeface="+mn-lt"/>
              </a:rPr>
              <a:t> = 40 (36-44) mmHg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+mn-lt"/>
              </a:rPr>
              <a:t>[HCO</a:t>
            </a:r>
            <a:r>
              <a:rPr lang="it-IT" altLang="it-IT" sz="2400" baseline="-25000">
                <a:latin typeface="+mn-lt"/>
              </a:rPr>
              <a:t>3</a:t>
            </a:r>
            <a:r>
              <a:rPr lang="it-IT" altLang="it-IT" sz="2400">
                <a:latin typeface="+mn-lt"/>
              </a:rPr>
              <a:t>] = 25 (24-26)</a:t>
            </a:r>
          </a:p>
        </p:txBody>
      </p:sp>
      <p:sp>
        <p:nvSpPr>
          <p:cNvPr id="31746" name="CasellaDiTesto 2">
            <a:extLst>
              <a:ext uri="{FF2B5EF4-FFF2-40B4-BE49-F238E27FC236}">
                <a16:creationId xmlns:a16="http://schemas.microsoft.com/office/drawing/2014/main" id="{88686387-77B2-B80C-4CE6-9B53B3284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6" y="142876"/>
            <a:ext cx="1144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  <a:cs typeface="Arial" panose="020B0604020202020204" pitchFamily="34" charset="0"/>
              </a:rPr>
              <a:t>SINTESI</a:t>
            </a:r>
          </a:p>
        </p:txBody>
      </p:sp>
      <p:sp>
        <p:nvSpPr>
          <p:cNvPr id="31747" name="CasellaDiTesto 3">
            <a:extLst>
              <a:ext uri="{FF2B5EF4-FFF2-40B4-BE49-F238E27FC236}">
                <a16:creationId xmlns:a16="http://schemas.microsoft.com/office/drawing/2014/main" id="{C5A80929-D583-1EBB-4736-00D777A04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2276476"/>
            <a:ext cx="822325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+mn-lt"/>
              </a:rPr>
              <a:t>Acidosi respiratoria:	↓pH ↑pCO</a:t>
            </a:r>
            <a:r>
              <a:rPr lang="it-IT" altLang="it-IT" baseline="-25000">
                <a:latin typeface="+mn-lt"/>
              </a:rPr>
              <a:t>2</a:t>
            </a:r>
            <a:r>
              <a:rPr lang="it-IT" altLang="it-IT">
                <a:latin typeface="+mn-lt"/>
              </a:rPr>
              <a:t>  </a:t>
            </a:r>
            <a:r>
              <a:rPr lang="it-IT" altLang="it-IT">
                <a:latin typeface="+mn-lt"/>
                <a:sym typeface="Wingdings" panose="05000000000000000000" pitchFamily="2" charset="2"/>
              </a:rPr>
              <a:t></a:t>
            </a:r>
            <a:r>
              <a:rPr lang="it-IT" altLang="it-IT">
                <a:latin typeface="+mn-lt"/>
              </a:rPr>
              <a:t> ↑HCO</a:t>
            </a:r>
            <a:r>
              <a:rPr lang="it-IT" altLang="it-IT" baseline="-25000">
                <a:latin typeface="+mn-lt"/>
              </a:rPr>
              <a:t>3</a:t>
            </a:r>
            <a:r>
              <a:rPr lang="it-IT" altLang="it-IT" baseline="30000">
                <a:latin typeface="+mn-lt"/>
              </a:rPr>
              <a:t>-</a:t>
            </a:r>
            <a:r>
              <a:rPr lang="it-IT" altLang="it-IT">
                <a:latin typeface="+mn-lt"/>
              </a:rPr>
              <a:t> </a:t>
            </a:r>
            <a:endParaRPr lang="it-IT" altLang="it-IT" sz="240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+mn-lt"/>
              </a:rPr>
              <a:t>Alcalosi respiratoria: 	↑pH ↓pCO</a:t>
            </a:r>
            <a:r>
              <a:rPr lang="it-IT" altLang="it-IT" baseline="-25000">
                <a:latin typeface="+mn-lt"/>
              </a:rPr>
              <a:t>2</a:t>
            </a:r>
            <a:r>
              <a:rPr lang="it-IT" altLang="it-IT">
                <a:latin typeface="+mn-lt"/>
              </a:rPr>
              <a:t>  </a:t>
            </a:r>
            <a:r>
              <a:rPr lang="it-IT" altLang="it-IT">
                <a:latin typeface="+mn-lt"/>
                <a:sym typeface="Wingdings" panose="05000000000000000000" pitchFamily="2" charset="2"/>
              </a:rPr>
              <a:t></a:t>
            </a:r>
            <a:r>
              <a:rPr lang="it-IT" altLang="it-IT">
                <a:latin typeface="+mn-lt"/>
              </a:rPr>
              <a:t>↓HCO</a:t>
            </a:r>
            <a:r>
              <a:rPr lang="it-IT" altLang="it-IT" baseline="-25000">
                <a:latin typeface="+mn-lt"/>
              </a:rPr>
              <a:t>3</a:t>
            </a:r>
            <a:r>
              <a:rPr lang="it-IT" altLang="it-IT" baseline="30000">
                <a:latin typeface="+mn-lt"/>
              </a:rPr>
              <a:t>-</a:t>
            </a:r>
            <a:r>
              <a:rPr lang="it-IT" altLang="it-IT">
                <a:latin typeface="+mn-lt"/>
              </a:rPr>
              <a:t> </a:t>
            </a:r>
            <a:endParaRPr lang="it-IT" altLang="it-IT" sz="2400">
              <a:latin typeface="+mn-lt"/>
            </a:endParaRPr>
          </a:p>
          <a:p>
            <a:pPr>
              <a:buFontTx/>
              <a:buNone/>
            </a:pPr>
            <a:endParaRPr lang="it-IT" altLang="it-IT">
              <a:latin typeface="+mn-lt"/>
            </a:endParaRPr>
          </a:p>
          <a:p>
            <a:pPr>
              <a:buFontTx/>
              <a:buNone/>
            </a:pPr>
            <a:r>
              <a:rPr lang="it-IT" altLang="it-IT">
                <a:latin typeface="+mn-lt"/>
              </a:rPr>
              <a:t>Acidosi metabolica:	 ↓pH ↓HCO</a:t>
            </a:r>
            <a:r>
              <a:rPr lang="it-IT" altLang="it-IT" baseline="-25000">
                <a:latin typeface="+mn-lt"/>
              </a:rPr>
              <a:t>3</a:t>
            </a:r>
            <a:r>
              <a:rPr lang="it-IT" altLang="it-IT" baseline="30000">
                <a:latin typeface="+mn-lt"/>
              </a:rPr>
              <a:t>-</a:t>
            </a:r>
            <a:r>
              <a:rPr lang="it-IT" altLang="it-IT">
                <a:latin typeface="+mn-lt"/>
              </a:rPr>
              <a:t> </a:t>
            </a:r>
            <a:r>
              <a:rPr lang="it-IT" altLang="it-IT">
                <a:latin typeface="+mn-lt"/>
                <a:sym typeface="Wingdings" panose="05000000000000000000" pitchFamily="2" charset="2"/>
              </a:rPr>
              <a:t></a:t>
            </a:r>
            <a:r>
              <a:rPr lang="it-IT" altLang="it-IT">
                <a:latin typeface="+mn-lt"/>
              </a:rPr>
              <a:t>↓pCO2</a:t>
            </a:r>
          </a:p>
          <a:p>
            <a:pPr>
              <a:buFontTx/>
              <a:buNone/>
            </a:pPr>
            <a:endParaRPr lang="it-IT" altLang="it-IT">
              <a:latin typeface="+mn-lt"/>
            </a:endParaRPr>
          </a:p>
          <a:p>
            <a:pPr>
              <a:buFontTx/>
              <a:buNone/>
            </a:pPr>
            <a:r>
              <a:rPr lang="it-IT" altLang="it-IT">
                <a:latin typeface="+mn-lt"/>
              </a:rPr>
              <a:t>Alcalosi metabolica:	 ↑pH  ↑HCO</a:t>
            </a:r>
            <a:r>
              <a:rPr lang="it-IT" altLang="it-IT" baseline="-25000">
                <a:latin typeface="+mn-lt"/>
              </a:rPr>
              <a:t>3</a:t>
            </a:r>
            <a:r>
              <a:rPr lang="it-IT" altLang="it-IT" baseline="30000">
                <a:latin typeface="+mn-lt"/>
              </a:rPr>
              <a:t>-</a:t>
            </a:r>
            <a:r>
              <a:rPr lang="it-IT" altLang="it-IT">
                <a:latin typeface="+mn-lt"/>
              </a:rPr>
              <a:t>  ↑pCO2 </a:t>
            </a:r>
            <a:endParaRPr lang="it-IT" altLang="it-IT" sz="240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971F2-9ADD-28B4-1101-15EC8BF07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3" y="91026"/>
            <a:ext cx="3955300" cy="3533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A2003D-7560-19AA-FEBD-D51F93C14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745" y="146382"/>
            <a:ext cx="4499729" cy="3436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1E7893-2BB5-94DE-876A-728960F23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695" y="3679081"/>
            <a:ext cx="3473455" cy="3032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979ED-5414-11F0-878E-9823DC543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106" y="3624500"/>
            <a:ext cx="3543170" cy="30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3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>
            <a:extLst>
              <a:ext uri="{FF2B5EF4-FFF2-40B4-BE49-F238E27FC236}">
                <a16:creationId xmlns:a16="http://schemas.microsoft.com/office/drawing/2014/main" id="{A87A3CF8-19ED-2200-CD45-5842219DD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92" y="96759"/>
            <a:ext cx="34243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SISTEMI TAMPONE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A49AD-2125-0772-6443-C72C41B581AD}"/>
              </a:ext>
            </a:extLst>
          </p:cNvPr>
          <p:cNvSpPr txBox="1"/>
          <p:nvPr/>
        </p:nvSpPr>
        <p:spPr>
          <a:xfrm>
            <a:off x="425570" y="983411"/>
            <a:ext cx="1080602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Strumento omeostatico</a:t>
            </a:r>
          </a:p>
          <a:p>
            <a:r>
              <a:rPr lang="it-IT" sz="2400" b="1" dirty="0"/>
              <a:t>-&gt; mantenere costante il pH dei fluidi corporei in seguito a variazioni </a:t>
            </a:r>
          </a:p>
          <a:p>
            <a:endParaRPr lang="it-IT" sz="2400" b="1" dirty="0"/>
          </a:p>
          <a:p>
            <a:r>
              <a:rPr lang="it-IT" sz="2400" b="1" dirty="0"/>
              <a:t>Mantenere la concentrazione di H</a:t>
            </a:r>
            <a:r>
              <a:rPr lang="it-IT" sz="2800" b="1" baseline="30000" dirty="0"/>
              <a:t>+</a:t>
            </a:r>
            <a:r>
              <a:rPr lang="it-IT" sz="2800" b="1" dirty="0"/>
              <a:t> </a:t>
            </a:r>
            <a:r>
              <a:rPr lang="it-IT" sz="2400" b="1" dirty="0"/>
              <a:t>assorbendo o cedendo lo ione H</a:t>
            </a:r>
            <a:r>
              <a:rPr lang="it-IT" sz="2800" b="1" baseline="30000" dirty="0"/>
              <a:t>+</a:t>
            </a:r>
            <a:r>
              <a:rPr lang="it-IT" sz="2800" b="1" dirty="0"/>
              <a:t> </a:t>
            </a:r>
            <a:endParaRPr lang="it-IT" sz="2400" b="1" dirty="0"/>
          </a:p>
          <a:p>
            <a:r>
              <a:rPr lang="it-IT" sz="2400" b="1" dirty="0"/>
              <a:t> </a:t>
            </a:r>
          </a:p>
          <a:p>
            <a:r>
              <a:rPr lang="it-IT" sz="2400" b="1" dirty="0"/>
              <a:t>Acidi deboli: 	accettano 	H</a:t>
            </a:r>
            <a:r>
              <a:rPr lang="it-IT" sz="2400" b="1" baseline="30000" dirty="0"/>
              <a:t>+</a:t>
            </a:r>
            <a:r>
              <a:rPr lang="it-IT" sz="2400" b="1" dirty="0"/>
              <a:t> quando ↓ pH </a:t>
            </a:r>
          </a:p>
          <a:p>
            <a:r>
              <a:rPr lang="it-IT" sz="2400" b="1" dirty="0"/>
              <a:t>		cedono 	H</a:t>
            </a:r>
            <a:r>
              <a:rPr lang="it-IT" sz="2400" b="1" baseline="30000" dirty="0"/>
              <a:t>+</a:t>
            </a:r>
            <a:r>
              <a:rPr lang="it-IT" sz="2400" b="1" dirty="0"/>
              <a:t> quando ↑ pH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8A96A1-CEB3-0377-C4B1-2578BFD2039F}"/>
              </a:ext>
            </a:extLst>
          </p:cNvPr>
          <p:cNvSpPr txBox="1"/>
          <p:nvPr/>
        </p:nvSpPr>
        <p:spPr>
          <a:xfrm>
            <a:off x="425570" y="4405222"/>
            <a:ext cx="8959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Tampone bicarbonato (in doppio equilibrio con aria polmonare e rene)</a:t>
            </a:r>
          </a:p>
          <a:p>
            <a:r>
              <a:rPr lang="it-IT" sz="2400" dirty="0"/>
              <a:t>Tampone fosfato</a:t>
            </a:r>
          </a:p>
          <a:p>
            <a:r>
              <a:rPr lang="it-IT" sz="2400" dirty="0"/>
              <a:t>Tampone proteico (il più rappresentato, vedi </a:t>
            </a:r>
            <a:r>
              <a:rPr lang="it-IT" sz="2400" dirty="0" err="1"/>
              <a:t>Hb</a:t>
            </a:r>
            <a:r>
              <a:rPr lang="it-IT" sz="2400" dirty="0"/>
              <a:t>)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6188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asellaDiTesto 1">
            <a:extLst>
              <a:ext uri="{FF2B5EF4-FFF2-40B4-BE49-F238E27FC236}">
                <a16:creationId xmlns:a16="http://schemas.microsoft.com/office/drawing/2014/main" id="{8A873566-BA6B-A59B-3CFD-245B5C978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50" y="103456"/>
            <a:ext cx="87548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Regolazione respiratoria dell’equilibrio acido base: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Tampone </a:t>
            </a:r>
            <a:r>
              <a:rPr lang="it-IT" altLang="it-IT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Hb</a:t>
            </a:r>
            <a:r>
              <a:rPr lang="it-IT" altLang="it-IT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e tampone bicarbonato</a:t>
            </a:r>
          </a:p>
        </p:txBody>
      </p:sp>
      <p:sp>
        <p:nvSpPr>
          <p:cNvPr id="17410" name="CasellaDiTesto 16">
            <a:extLst>
              <a:ext uri="{FF2B5EF4-FFF2-40B4-BE49-F238E27FC236}">
                <a16:creationId xmlns:a16="http://schemas.microsoft.com/office/drawing/2014/main" id="{672E7445-6DA4-8D93-0DD2-B75B2FB38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50" y="1255943"/>
            <a:ext cx="113185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</a:rPr>
              <a:t>PERIFERIA:</a:t>
            </a:r>
            <a:r>
              <a:rPr lang="it-IT" altLang="it-IT" sz="2400" dirty="0">
                <a:latin typeface="+mn-lt"/>
              </a:rPr>
              <a:t> CO</a:t>
            </a:r>
            <a:r>
              <a:rPr lang="it-IT" altLang="it-IT" sz="2400" baseline="-25000" dirty="0">
                <a:latin typeface="+mn-lt"/>
              </a:rPr>
              <a:t>2</a:t>
            </a:r>
            <a:r>
              <a:rPr lang="it-IT" altLang="it-IT" sz="2400" dirty="0">
                <a:latin typeface="+mn-lt"/>
              </a:rPr>
              <a:t> entra nei GR, dove una reazione catalizzata dall’</a:t>
            </a:r>
            <a:r>
              <a:rPr lang="it-IT" altLang="it-IT" sz="2400" b="1" dirty="0">
                <a:latin typeface="+mn-lt"/>
              </a:rPr>
              <a:t>anidrasi carbonica </a:t>
            </a:r>
            <a:r>
              <a:rPr lang="it-IT" altLang="it-IT" sz="2400" dirty="0">
                <a:latin typeface="+mn-lt"/>
              </a:rPr>
              <a:t>forma </a:t>
            </a:r>
            <a:r>
              <a:rPr lang="en-GB" altLang="it-IT" sz="2400" dirty="0">
                <a:latin typeface="+mn-lt"/>
              </a:rPr>
              <a:t>H</a:t>
            </a:r>
            <a:r>
              <a:rPr lang="en-GB" altLang="it-IT" sz="2400" baseline="-25000" dirty="0">
                <a:latin typeface="+mn-lt"/>
              </a:rPr>
              <a:t>2</a:t>
            </a:r>
            <a:r>
              <a:rPr lang="en-GB" altLang="it-IT" sz="2400" dirty="0">
                <a:latin typeface="+mn-lt"/>
              </a:rPr>
              <a:t>CO3 </a:t>
            </a:r>
            <a:r>
              <a:rPr lang="en-GB" altLang="it-IT" sz="2400" dirty="0" err="1">
                <a:latin typeface="+mn-lt"/>
              </a:rPr>
              <a:t>che</a:t>
            </a:r>
            <a:r>
              <a:rPr lang="en-GB" altLang="it-IT" sz="2400" dirty="0">
                <a:latin typeface="+mn-lt"/>
              </a:rPr>
              <a:t> </a:t>
            </a:r>
            <a:r>
              <a:rPr lang="en-GB" altLang="it-IT" sz="2400" dirty="0" err="1">
                <a:latin typeface="+mn-lt"/>
              </a:rPr>
              <a:t>dissocia</a:t>
            </a:r>
            <a:r>
              <a:rPr lang="en-GB" altLang="it-IT" sz="2400" dirty="0">
                <a:latin typeface="+mn-lt"/>
              </a:rPr>
              <a:t> a HCO3</a:t>
            </a:r>
            <a:r>
              <a:rPr lang="en-GB" altLang="it-IT" sz="2400" baseline="30000" dirty="0">
                <a:latin typeface="+mn-lt"/>
              </a:rPr>
              <a:t>-</a:t>
            </a:r>
            <a:r>
              <a:rPr lang="en-GB" altLang="it-IT" sz="2400" dirty="0">
                <a:latin typeface="+mn-lt"/>
              </a:rPr>
              <a:t> + H</a:t>
            </a:r>
            <a:r>
              <a:rPr lang="it-IT" altLang="it-IT" sz="2400" baseline="30000" dirty="0">
                <a:latin typeface="+mn-lt"/>
              </a:rPr>
              <a:t>+</a:t>
            </a:r>
          </a:p>
        </p:txBody>
      </p:sp>
      <p:grpSp>
        <p:nvGrpSpPr>
          <p:cNvPr id="17411" name="Gruppo 39">
            <a:extLst>
              <a:ext uri="{FF2B5EF4-FFF2-40B4-BE49-F238E27FC236}">
                <a16:creationId xmlns:a16="http://schemas.microsoft.com/office/drawing/2014/main" id="{9E750CEE-4D9C-8E9D-99BB-7A87D59AE50E}"/>
              </a:ext>
            </a:extLst>
          </p:cNvPr>
          <p:cNvGrpSpPr>
            <a:grpSpLocks/>
          </p:cNvGrpSpPr>
          <p:nvPr/>
        </p:nvGrpSpPr>
        <p:grpSpPr bwMode="auto">
          <a:xfrm>
            <a:off x="1684339" y="2019301"/>
            <a:ext cx="8841825" cy="3228975"/>
            <a:chOff x="-219659" y="2320706"/>
            <a:chExt cx="8841730" cy="3228346"/>
          </a:xfrm>
        </p:grpSpPr>
        <p:sp>
          <p:nvSpPr>
            <p:cNvPr id="17415" name="Ovale 18">
              <a:extLst>
                <a:ext uri="{FF2B5EF4-FFF2-40B4-BE49-F238E27FC236}">
                  <a16:creationId xmlns:a16="http://schemas.microsoft.com/office/drawing/2014/main" id="{9AE57AF3-6047-CE69-C100-23BF91989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652" y="2407594"/>
              <a:ext cx="6416055" cy="3141458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7416" name="CasellaDiTesto 19">
              <a:extLst>
                <a:ext uri="{FF2B5EF4-FFF2-40B4-BE49-F238E27FC236}">
                  <a16:creationId xmlns:a16="http://schemas.microsoft.com/office/drawing/2014/main" id="{070AEDA6-2776-C913-9271-D25A87BA6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0161" y="4829102"/>
              <a:ext cx="3615246" cy="46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400" b="1" dirty="0">
                  <a:latin typeface="+mn-lt"/>
                </a:rPr>
                <a:t>H</a:t>
              </a:r>
              <a:r>
                <a:rPr lang="en-GB" altLang="it-IT" sz="2400" b="1" baseline="30000" dirty="0">
                  <a:latin typeface="+mn-lt"/>
                </a:rPr>
                <a:t>+</a:t>
              </a:r>
              <a:r>
                <a:rPr lang="it-IT" altLang="it-IT" sz="2400" dirty="0">
                  <a:latin typeface="+mn-lt"/>
                </a:rPr>
                <a:t> + </a:t>
              </a:r>
              <a:r>
                <a:rPr lang="it-IT" altLang="it-IT" sz="2400" dirty="0" err="1">
                  <a:latin typeface="+mn-lt"/>
                </a:rPr>
                <a:t>Hb</a:t>
              </a:r>
              <a:r>
                <a:rPr lang="it-IT" altLang="it-IT" sz="2400" dirty="0">
                  <a:latin typeface="+mn-lt"/>
                </a:rPr>
                <a:t> </a:t>
              </a:r>
              <a:r>
                <a:rPr lang="it-IT" altLang="it-IT" sz="2400" dirty="0" err="1">
                  <a:latin typeface="+mn-lt"/>
                </a:rPr>
                <a:t>desaturata</a:t>
              </a:r>
              <a:r>
                <a:rPr lang="it-IT" altLang="it-IT" sz="2400" dirty="0">
                  <a:latin typeface="+mn-lt"/>
                </a:rPr>
                <a:t> </a:t>
              </a:r>
              <a:r>
                <a:rPr lang="it-IT" altLang="it-IT" sz="2400" dirty="0">
                  <a:latin typeface="+mn-lt"/>
                  <a:sym typeface="Wingdings" panose="05000000000000000000" pitchFamily="2" charset="2"/>
                </a:rPr>
                <a:t> </a:t>
              </a:r>
              <a:r>
                <a:rPr lang="it-IT" altLang="it-IT" sz="2400" b="1" dirty="0">
                  <a:latin typeface="+mn-lt"/>
                  <a:sym typeface="Wingdings" panose="05000000000000000000" pitchFamily="2" charset="2"/>
                </a:rPr>
                <a:t>H-</a:t>
              </a:r>
              <a:r>
                <a:rPr lang="it-IT" altLang="it-IT" sz="2400" dirty="0" err="1">
                  <a:latin typeface="+mn-lt"/>
                  <a:sym typeface="Wingdings" panose="05000000000000000000" pitchFamily="2" charset="2"/>
                </a:rPr>
                <a:t>Hb</a:t>
              </a:r>
              <a:endParaRPr lang="it-IT" altLang="it-IT" sz="2400" dirty="0">
                <a:latin typeface="+mn-lt"/>
              </a:endParaRPr>
            </a:p>
          </p:txBody>
        </p:sp>
        <p:sp>
          <p:nvSpPr>
            <p:cNvPr id="17417" name="CasellaDiTesto 20">
              <a:extLst>
                <a:ext uri="{FF2B5EF4-FFF2-40B4-BE49-F238E27FC236}">
                  <a16:creationId xmlns:a16="http://schemas.microsoft.com/office/drawing/2014/main" id="{E6ADB8D4-9B0E-21E4-849B-3C7173778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990" y="3747490"/>
              <a:ext cx="4396541" cy="46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2400" b="1">
                  <a:latin typeface="+mn-lt"/>
                </a:rPr>
                <a:t>CO</a:t>
              </a:r>
              <a:r>
                <a:rPr lang="en-GB" altLang="it-IT" sz="2400" b="1" baseline="-25000">
                  <a:latin typeface="+mn-lt"/>
                </a:rPr>
                <a:t>2</a:t>
              </a:r>
              <a:r>
                <a:rPr lang="en-GB" altLang="it-IT" sz="2400" b="1">
                  <a:latin typeface="+mn-lt"/>
                </a:rPr>
                <a:t> </a:t>
              </a:r>
              <a:r>
                <a:rPr lang="en-GB" altLang="it-IT" sz="2400">
                  <a:latin typeface="+mn-lt"/>
                </a:rPr>
                <a:t>+ H</a:t>
              </a:r>
              <a:r>
                <a:rPr lang="en-GB" altLang="it-IT" sz="2400" baseline="-25000">
                  <a:latin typeface="+mn-lt"/>
                </a:rPr>
                <a:t>2</a:t>
              </a:r>
              <a:r>
                <a:rPr lang="en-GB" altLang="it-IT" sz="2400">
                  <a:latin typeface="+mn-lt"/>
                </a:rPr>
                <a:t>O → H</a:t>
              </a:r>
              <a:r>
                <a:rPr lang="en-GB" altLang="it-IT" sz="2400" baseline="-25000">
                  <a:latin typeface="+mn-lt"/>
                </a:rPr>
                <a:t>2</a:t>
              </a:r>
              <a:r>
                <a:rPr lang="en-GB" altLang="it-IT" sz="2400">
                  <a:latin typeface="+mn-lt"/>
                </a:rPr>
                <a:t>CO3 ↔ </a:t>
              </a:r>
              <a:r>
                <a:rPr lang="en-GB" altLang="it-IT" sz="2400" b="1">
                  <a:latin typeface="+mn-lt"/>
                </a:rPr>
                <a:t>HCO3</a:t>
              </a:r>
              <a:r>
                <a:rPr lang="en-GB" altLang="it-IT" sz="2400" b="1" baseline="30000">
                  <a:latin typeface="+mn-lt"/>
                </a:rPr>
                <a:t>-</a:t>
              </a:r>
              <a:r>
                <a:rPr lang="en-GB" altLang="it-IT" sz="2400">
                  <a:latin typeface="+mn-lt"/>
                </a:rPr>
                <a:t> + </a:t>
              </a:r>
              <a:r>
                <a:rPr lang="en-GB" altLang="it-IT" sz="2400" b="1">
                  <a:latin typeface="+mn-lt"/>
                </a:rPr>
                <a:t>H</a:t>
              </a:r>
              <a:r>
                <a:rPr lang="en-GB" altLang="it-IT" sz="2400" b="1" baseline="30000">
                  <a:latin typeface="+mn-lt"/>
                </a:rPr>
                <a:t>+</a:t>
              </a:r>
              <a:endParaRPr lang="it-IT" altLang="it-IT" sz="2400" b="1" baseline="30000">
                <a:latin typeface="+mn-lt"/>
              </a:endParaRPr>
            </a:p>
          </p:txBody>
        </p:sp>
        <p:cxnSp>
          <p:nvCxnSpPr>
            <p:cNvPr id="17418" name="Connettore 2 22">
              <a:extLst>
                <a:ext uri="{FF2B5EF4-FFF2-40B4-BE49-F238E27FC236}">
                  <a16:creationId xmlns:a16="http://schemas.microsoft.com/office/drawing/2014/main" id="{08D698C0-79C5-230A-2DB2-31F96FB39FF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08082" y="2798461"/>
              <a:ext cx="1769528" cy="1105290"/>
            </a:xfrm>
            <a:prstGeom prst="straightConnector1">
              <a:avLst/>
            </a:prstGeom>
            <a:noFill/>
            <a:ln w="7620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19" name="CasellaDiTesto 23">
              <a:extLst>
                <a:ext uri="{FF2B5EF4-FFF2-40B4-BE49-F238E27FC236}">
                  <a16:creationId xmlns:a16="http://schemas.microsoft.com/office/drawing/2014/main" id="{B7B69DCF-4CB7-C69E-F589-3AFA52691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082" y="3543000"/>
              <a:ext cx="14975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+mn-lt"/>
                </a:rPr>
                <a:t>anidrasi carbonica</a:t>
              </a:r>
            </a:p>
          </p:txBody>
        </p:sp>
        <p:sp>
          <p:nvSpPr>
            <p:cNvPr id="17420" name="CasellaDiTesto 24">
              <a:extLst>
                <a:ext uri="{FF2B5EF4-FFF2-40B4-BE49-F238E27FC236}">
                  <a16:creationId xmlns:a16="http://schemas.microsoft.com/office/drawing/2014/main" id="{88E01706-ACFC-EF93-1C1B-0BA6A045C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0126" y="2320706"/>
              <a:ext cx="1301945" cy="1015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latin typeface="+mn-lt"/>
                </a:rPr>
                <a:t>  PLASMA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latin typeface="+mn-lt"/>
                </a:rPr>
                <a:t>   </a:t>
              </a:r>
              <a:r>
                <a:rPr lang="en-GB" altLang="it-IT" sz="2400" b="1">
                  <a:latin typeface="+mn-lt"/>
                </a:rPr>
                <a:t>HCO3</a:t>
              </a:r>
              <a:r>
                <a:rPr lang="en-GB" altLang="it-IT" sz="2400" b="1" baseline="30000">
                  <a:latin typeface="+mn-lt"/>
                </a:rPr>
                <a:t>-</a:t>
              </a:r>
              <a:r>
                <a:rPr lang="it-IT" altLang="it-IT" sz="2400" b="1">
                  <a:latin typeface="+mn-lt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latin typeface="+mn-lt"/>
                </a:rPr>
                <a:t>  (tampone)</a:t>
              </a:r>
            </a:p>
          </p:txBody>
        </p:sp>
        <p:cxnSp>
          <p:nvCxnSpPr>
            <p:cNvPr id="17421" name="Connettore 2 32">
              <a:extLst>
                <a:ext uri="{FF2B5EF4-FFF2-40B4-BE49-F238E27FC236}">
                  <a16:creationId xmlns:a16="http://schemas.microsoft.com/office/drawing/2014/main" id="{E7B6AFF7-6480-7FC9-F979-3DB176F2C1C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8282" y="4171648"/>
              <a:ext cx="1118681" cy="639445"/>
            </a:xfrm>
            <a:prstGeom prst="straightConnector1">
              <a:avLst/>
            </a:prstGeom>
            <a:noFill/>
            <a:ln w="57150" algn="ctr">
              <a:solidFill>
                <a:srgbClr val="0CFF8D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2" name="CasellaDiTesto 38">
              <a:extLst>
                <a:ext uri="{FF2B5EF4-FFF2-40B4-BE49-F238E27FC236}">
                  <a16:creationId xmlns:a16="http://schemas.microsoft.com/office/drawing/2014/main" id="{29BA0D36-8D2F-5A38-D1F2-62C84A823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9659" y="4848815"/>
              <a:ext cx="1202560" cy="64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latin typeface="+mn-lt"/>
                </a:rPr>
                <a:t>TESSUTI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latin typeface="+mn-lt"/>
                </a:rPr>
                <a:t>PERIFERICI</a:t>
              </a:r>
            </a:p>
          </p:txBody>
        </p:sp>
      </p:grpSp>
      <p:sp>
        <p:nvSpPr>
          <p:cNvPr id="17412" name="CasellaDiTesto 45">
            <a:extLst>
              <a:ext uri="{FF2B5EF4-FFF2-40B4-BE49-F238E27FC236}">
                <a16:creationId xmlns:a16="http://schemas.microsoft.com/office/drawing/2014/main" id="{E38FEA06-EB35-BFEB-E67A-536427D08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58" y="5707064"/>
            <a:ext cx="113185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CO</a:t>
            </a:r>
            <a:r>
              <a:rPr lang="it-IT" altLang="it-IT" sz="2400" baseline="-25000" dirty="0">
                <a:latin typeface="+mn-lt"/>
              </a:rPr>
              <a:t>2</a:t>
            </a:r>
            <a:r>
              <a:rPr lang="it-IT" altLang="it-IT" sz="2400" dirty="0">
                <a:latin typeface="+mn-lt"/>
              </a:rPr>
              <a:t> torna al polmone come HCO3</a:t>
            </a:r>
            <a:r>
              <a:rPr lang="it-IT" altLang="it-IT" sz="2400" baseline="30000" dirty="0">
                <a:latin typeface="+mn-lt"/>
              </a:rPr>
              <a:t>-</a:t>
            </a:r>
            <a:r>
              <a:rPr lang="it-IT" altLang="it-IT" sz="2400" dirty="0">
                <a:latin typeface="+mn-lt"/>
              </a:rPr>
              <a:t> plasmatico mentre nei globuli rossi emoglobina (</a:t>
            </a:r>
            <a:r>
              <a:rPr lang="it-IT" altLang="it-IT" sz="2400" dirty="0" err="1">
                <a:latin typeface="+mn-lt"/>
              </a:rPr>
              <a:t>Hb</a:t>
            </a:r>
            <a:r>
              <a:rPr lang="it-IT" altLang="it-IT" sz="2400" dirty="0">
                <a:latin typeface="+mn-lt"/>
              </a:rPr>
              <a:t>) deossigenata (= acido debole) lega (tampona) H+</a:t>
            </a:r>
          </a:p>
        </p:txBody>
      </p:sp>
      <p:sp>
        <p:nvSpPr>
          <p:cNvPr id="17413" name="Freccia destra 49">
            <a:extLst>
              <a:ext uri="{FF2B5EF4-FFF2-40B4-BE49-F238E27FC236}">
                <a16:creationId xmlns:a16="http://schemas.microsoft.com/office/drawing/2014/main" id="{4A7C40CF-8D0E-8AD8-0748-4E8908BB7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4" y="3122613"/>
            <a:ext cx="2198687" cy="100012"/>
          </a:xfrm>
          <a:prstGeom prst="rightArrow">
            <a:avLst>
              <a:gd name="adj1" fmla="val 50000"/>
              <a:gd name="adj2" fmla="val 49668"/>
            </a:avLst>
          </a:prstGeom>
          <a:solidFill>
            <a:schemeClr val="accent1"/>
          </a:solidFill>
          <a:ln w="76200" algn="ctr">
            <a:solidFill>
              <a:srgbClr val="0070C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+mn-lt"/>
            </a:endParaRPr>
          </a:p>
        </p:txBody>
      </p:sp>
      <p:sp>
        <p:nvSpPr>
          <p:cNvPr id="17414" name="Freccia destra 50">
            <a:extLst>
              <a:ext uri="{FF2B5EF4-FFF2-40B4-BE49-F238E27FC236}">
                <a16:creationId xmlns:a16="http://schemas.microsoft.com/office/drawing/2014/main" id="{0043BF28-2358-D3FF-EC2F-F2DB0A285032}"/>
              </a:ext>
            </a:extLst>
          </p:cNvPr>
          <p:cNvSpPr>
            <a:spLocks noChangeArrowheads="1"/>
          </p:cNvSpPr>
          <p:nvPr/>
        </p:nvSpPr>
        <p:spPr bwMode="auto">
          <a:xfrm rot="8956992" flipV="1">
            <a:off x="6174281" y="4216899"/>
            <a:ext cx="1190805" cy="45719"/>
          </a:xfrm>
          <a:prstGeom prst="rightArrow">
            <a:avLst>
              <a:gd name="adj1" fmla="val 50000"/>
              <a:gd name="adj2" fmla="val 49546"/>
            </a:avLst>
          </a:prstGeom>
          <a:solidFill>
            <a:schemeClr val="accent1"/>
          </a:solidFill>
          <a:ln w="76200" algn="ctr">
            <a:solidFill>
              <a:srgbClr val="0070C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lood–air barrier - Wikipedia">
            <a:extLst>
              <a:ext uri="{FF2B5EF4-FFF2-40B4-BE49-F238E27FC236}">
                <a16:creationId xmlns:a16="http://schemas.microsoft.com/office/drawing/2014/main" id="{C292940A-A492-F43F-A255-F5E42BEF6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0" y="182810"/>
            <a:ext cx="3396607" cy="21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CasellaDiTesto 16">
            <a:extLst>
              <a:ext uri="{FF2B5EF4-FFF2-40B4-BE49-F238E27FC236}">
                <a16:creationId xmlns:a16="http://schemas.microsoft.com/office/drawing/2014/main" id="{D8835FE4-821B-6C4D-62C5-A91E1D933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494" y="220069"/>
            <a:ext cx="872044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</a:rPr>
              <a:t>POLMONE:</a:t>
            </a:r>
            <a:r>
              <a:rPr lang="it-IT" altLang="it-IT" sz="2400" dirty="0">
                <a:latin typeface="+mn-lt"/>
              </a:rPr>
              <a:t> nei globuli rossi </a:t>
            </a:r>
            <a:r>
              <a:rPr lang="it-IT" altLang="it-IT" sz="2400" u="sng" dirty="0" err="1">
                <a:latin typeface="+mn-lt"/>
              </a:rPr>
              <a:t>Hb</a:t>
            </a:r>
            <a:r>
              <a:rPr lang="it-IT" altLang="it-IT" sz="2400" u="sng" dirty="0">
                <a:latin typeface="+mn-lt"/>
              </a:rPr>
              <a:t> ossigenata (acido forte) rilascia H+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che reagisce con  </a:t>
            </a:r>
            <a:r>
              <a:rPr lang="en-GB" altLang="it-IT" sz="2400" dirty="0">
                <a:latin typeface="+mn-lt"/>
              </a:rPr>
              <a:t>HCO3</a:t>
            </a:r>
            <a:r>
              <a:rPr lang="en-GB" altLang="it-IT" sz="2400" baseline="30000" dirty="0">
                <a:latin typeface="+mn-lt"/>
              </a:rPr>
              <a:t>- </a:t>
            </a:r>
            <a:r>
              <a:rPr lang="en-GB" altLang="it-IT" sz="2400" dirty="0" err="1">
                <a:latin typeface="+mn-lt"/>
              </a:rPr>
              <a:t>formando</a:t>
            </a:r>
            <a:r>
              <a:rPr lang="en-GB" altLang="it-IT" sz="2400" dirty="0">
                <a:latin typeface="+mn-lt"/>
              </a:rPr>
              <a:t> H</a:t>
            </a:r>
            <a:r>
              <a:rPr lang="en-GB" altLang="it-IT" sz="2400" baseline="-25000" dirty="0">
                <a:latin typeface="+mn-lt"/>
              </a:rPr>
              <a:t>2</a:t>
            </a:r>
            <a:r>
              <a:rPr lang="en-GB" altLang="it-IT" sz="2400" dirty="0">
                <a:latin typeface="+mn-lt"/>
              </a:rPr>
              <a:t>CO</a:t>
            </a:r>
            <a:r>
              <a:rPr lang="en-GB" altLang="it-IT" sz="2400" baseline="-25000" dirty="0">
                <a:latin typeface="+mn-lt"/>
              </a:rPr>
              <a:t>3 </a:t>
            </a:r>
            <a:r>
              <a:rPr lang="en-GB" altLang="it-IT" sz="2400" dirty="0">
                <a:latin typeface="+mn-lt"/>
              </a:rPr>
              <a:t>e</a:t>
            </a:r>
            <a:r>
              <a:rPr lang="en-GB" altLang="it-IT" sz="2400" baseline="-25000" dirty="0">
                <a:latin typeface="+mn-lt"/>
              </a:rPr>
              <a:t> </a:t>
            </a:r>
            <a:r>
              <a:rPr lang="it-IT" altLang="it-IT" sz="2400" dirty="0">
                <a:latin typeface="+mn-lt"/>
              </a:rPr>
              <a:t>poi </a:t>
            </a:r>
            <a:r>
              <a:rPr lang="it-IT" altLang="it-IT" sz="2400" b="1" dirty="0" err="1">
                <a:latin typeface="+mn-lt"/>
              </a:rPr>
              <a:t>anidrasi</a:t>
            </a:r>
            <a:r>
              <a:rPr lang="it-IT" altLang="it-IT" sz="2400" b="1" dirty="0">
                <a:latin typeface="+mn-lt"/>
              </a:rPr>
              <a:t> carbonica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porta alla formazione di </a:t>
            </a:r>
            <a:r>
              <a:rPr lang="it-IT" altLang="it-IT" sz="2400" b="1" dirty="0">
                <a:latin typeface="+mn-lt"/>
              </a:rPr>
              <a:t>CO</a:t>
            </a:r>
            <a:r>
              <a:rPr lang="it-IT" altLang="it-IT" sz="2400" b="1" baseline="-25000" dirty="0">
                <a:latin typeface="+mn-lt"/>
              </a:rPr>
              <a:t>2 </a:t>
            </a:r>
            <a:r>
              <a:rPr lang="it-IT" altLang="it-IT" sz="2400" dirty="0">
                <a:latin typeface="+mn-lt"/>
              </a:rPr>
              <a:t>che diffonde agli alveoli</a:t>
            </a:r>
            <a:endParaRPr lang="en-GB" altLang="it-IT" sz="2400" dirty="0">
              <a:latin typeface="+mn-lt"/>
            </a:endParaRPr>
          </a:p>
        </p:txBody>
      </p:sp>
      <p:grpSp>
        <p:nvGrpSpPr>
          <p:cNvPr id="18435" name="Gruppo 39">
            <a:extLst>
              <a:ext uri="{FF2B5EF4-FFF2-40B4-BE49-F238E27FC236}">
                <a16:creationId xmlns:a16="http://schemas.microsoft.com/office/drawing/2014/main" id="{81FD01D2-0AEB-CE21-522C-C6176A44BB37}"/>
              </a:ext>
            </a:extLst>
          </p:cNvPr>
          <p:cNvGrpSpPr>
            <a:grpSpLocks/>
          </p:cNvGrpSpPr>
          <p:nvPr/>
        </p:nvGrpSpPr>
        <p:grpSpPr bwMode="auto">
          <a:xfrm>
            <a:off x="1729819" y="1609724"/>
            <a:ext cx="8833407" cy="3638552"/>
            <a:chOff x="-146232" y="1916932"/>
            <a:chExt cx="8805080" cy="3632120"/>
          </a:xfrm>
        </p:grpSpPr>
        <p:sp>
          <p:nvSpPr>
            <p:cNvPr id="18439" name="Ovale 18">
              <a:extLst>
                <a:ext uri="{FF2B5EF4-FFF2-40B4-BE49-F238E27FC236}">
                  <a16:creationId xmlns:a16="http://schemas.microsoft.com/office/drawing/2014/main" id="{4E8869FC-6533-1B2B-30EB-C7711A474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044" y="2407594"/>
              <a:ext cx="6416055" cy="3141458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8440" name="CasellaDiTesto 19">
              <a:extLst>
                <a:ext uri="{FF2B5EF4-FFF2-40B4-BE49-F238E27FC236}">
                  <a16:creationId xmlns:a16="http://schemas.microsoft.com/office/drawing/2014/main" id="{4C75FFD2-9084-C6DA-0A4F-AB335E5397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918" y="4690900"/>
              <a:ext cx="3581172" cy="52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ym typeface="Wingdings" panose="05000000000000000000" pitchFamily="2" charset="2"/>
                </a:rPr>
                <a:t>H-Hb </a:t>
              </a:r>
              <a:r>
                <a:rPr lang="it-IT" altLang="it-IT" sz="2800" b="1">
                  <a:sym typeface="Wingdings" panose="05000000000000000000" pitchFamily="2" charset="2"/>
                </a:rPr>
                <a:t>+ O</a:t>
              </a:r>
              <a:r>
                <a:rPr lang="it-IT" altLang="it-IT" sz="2800" b="1" baseline="-25000">
                  <a:sym typeface="Wingdings" panose="05000000000000000000" pitchFamily="2" charset="2"/>
                </a:rPr>
                <a:t>2</a:t>
              </a:r>
              <a:r>
                <a:rPr lang="it-IT" altLang="it-IT" sz="2400">
                  <a:sym typeface="Wingdings" panose="05000000000000000000" pitchFamily="2" charset="2"/>
                </a:rPr>
                <a:t></a:t>
              </a:r>
              <a:r>
                <a:rPr lang="it-IT" altLang="it-IT" sz="2400" b="1">
                  <a:sym typeface="Wingdings" panose="05000000000000000000" pitchFamily="2" charset="2"/>
                </a:rPr>
                <a:t> </a:t>
              </a:r>
              <a:r>
                <a:rPr lang="en-GB" altLang="it-IT" sz="2400" b="1"/>
                <a:t>HbO</a:t>
              </a:r>
              <a:r>
                <a:rPr lang="en-GB" altLang="it-IT" sz="2400" b="1" baseline="-25000"/>
                <a:t>2</a:t>
              </a:r>
              <a:r>
                <a:rPr lang="en-GB" altLang="it-IT" sz="2400" b="1"/>
                <a:t> + </a:t>
              </a:r>
              <a:r>
                <a:rPr lang="en-GB" altLang="it-IT" sz="2800" b="1"/>
                <a:t>H</a:t>
              </a:r>
              <a:r>
                <a:rPr lang="en-GB" altLang="it-IT" sz="2800" b="1" baseline="30000"/>
                <a:t>+</a:t>
              </a:r>
              <a:endParaRPr lang="it-IT" altLang="it-IT" sz="2800" b="1"/>
            </a:p>
          </p:txBody>
        </p:sp>
        <p:sp>
          <p:nvSpPr>
            <p:cNvPr id="18441" name="CasellaDiTesto 20">
              <a:extLst>
                <a:ext uri="{FF2B5EF4-FFF2-40B4-BE49-F238E27FC236}">
                  <a16:creationId xmlns:a16="http://schemas.microsoft.com/office/drawing/2014/main" id="{B5703A17-5B56-3DA4-77DD-1A782206A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990" y="3747490"/>
              <a:ext cx="5318312" cy="58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b="1" dirty="0"/>
                <a:t>CO</a:t>
              </a:r>
              <a:r>
                <a:rPr lang="en-GB" altLang="it-IT" b="1" baseline="-25000" dirty="0"/>
                <a:t>2</a:t>
              </a:r>
              <a:r>
                <a:rPr lang="en-GB" altLang="it-IT" sz="2400" b="1" dirty="0"/>
                <a:t> </a:t>
              </a:r>
              <a:r>
                <a:rPr lang="en-GB" altLang="it-IT" sz="2400" dirty="0"/>
                <a:t>+ H</a:t>
              </a:r>
              <a:r>
                <a:rPr lang="en-GB" altLang="it-IT" sz="2400" baseline="-25000" dirty="0"/>
                <a:t>2</a:t>
              </a:r>
              <a:r>
                <a:rPr lang="en-GB" altLang="it-IT" sz="2400" dirty="0"/>
                <a:t>O </a:t>
              </a:r>
              <a:r>
                <a:rPr lang="en-GB" altLang="it-IT" sz="1800" dirty="0">
                  <a:sym typeface="Wingdings" panose="05000000000000000000" pitchFamily="2" charset="2"/>
                </a:rPr>
                <a:t> </a:t>
              </a:r>
              <a:r>
                <a:rPr lang="en-GB" altLang="it-IT" sz="2400" dirty="0"/>
                <a:t> H</a:t>
              </a:r>
              <a:r>
                <a:rPr lang="en-GB" altLang="it-IT" sz="2400" baseline="-25000" dirty="0"/>
                <a:t>2</a:t>
              </a:r>
              <a:r>
                <a:rPr lang="en-GB" altLang="it-IT" sz="2400" dirty="0"/>
                <a:t>CO3 ↔ </a:t>
              </a:r>
              <a:r>
                <a:rPr lang="en-GB" altLang="it-IT" sz="2400" b="1" dirty="0"/>
                <a:t>HCO3</a:t>
              </a:r>
              <a:r>
                <a:rPr lang="en-GB" altLang="it-IT" sz="2400" b="1" baseline="30000" dirty="0"/>
                <a:t>-</a:t>
              </a:r>
              <a:r>
                <a:rPr lang="en-GB" altLang="it-IT" sz="2400" dirty="0"/>
                <a:t> + </a:t>
              </a:r>
              <a:r>
                <a:rPr lang="en-GB" altLang="it-IT" sz="2400" b="1" dirty="0"/>
                <a:t>H</a:t>
              </a:r>
              <a:r>
                <a:rPr lang="en-GB" altLang="it-IT" sz="2400" b="1" baseline="30000" dirty="0"/>
                <a:t>+</a:t>
              </a:r>
              <a:endParaRPr lang="it-IT" altLang="it-IT" sz="2400" b="1" baseline="30000" dirty="0"/>
            </a:p>
          </p:txBody>
        </p:sp>
        <p:cxnSp>
          <p:nvCxnSpPr>
            <p:cNvPr id="18442" name="Connettore 2 22">
              <a:extLst>
                <a:ext uri="{FF2B5EF4-FFF2-40B4-BE49-F238E27FC236}">
                  <a16:creationId xmlns:a16="http://schemas.microsoft.com/office/drawing/2014/main" id="{10B9F660-0C2D-67FA-3E5D-2BA6E66EFDC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90683" y="2828678"/>
              <a:ext cx="1746398" cy="1054273"/>
            </a:xfrm>
            <a:prstGeom prst="straightConnector1">
              <a:avLst/>
            </a:prstGeom>
            <a:noFill/>
            <a:ln w="7620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3" name="CasellaDiTesto 23">
              <a:extLst>
                <a:ext uri="{FF2B5EF4-FFF2-40B4-BE49-F238E27FC236}">
                  <a16:creationId xmlns:a16="http://schemas.microsoft.com/office/drawing/2014/main" id="{DA3F8A16-CAF9-E47C-9422-44A5F797A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932" y="3341022"/>
              <a:ext cx="14975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400"/>
                <a:t>anidrasi carbonica</a:t>
              </a:r>
            </a:p>
          </p:txBody>
        </p:sp>
        <p:sp>
          <p:nvSpPr>
            <p:cNvPr id="18444" name="CasellaDiTesto 24">
              <a:extLst>
                <a:ext uri="{FF2B5EF4-FFF2-40B4-BE49-F238E27FC236}">
                  <a16:creationId xmlns:a16="http://schemas.microsoft.com/office/drawing/2014/main" id="{7F103978-37F3-F51F-6E00-F997F8A48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0126" y="2320706"/>
              <a:ext cx="1338722" cy="73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/>
                <a:t>  PLASMA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/>
                <a:t>   </a:t>
              </a:r>
              <a:r>
                <a:rPr lang="en-GB" altLang="it-IT" sz="2400" b="1"/>
                <a:t>HCO3</a:t>
              </a:r>
              <a:r>
                <a:rPr lang="en-GB" altLang="it-IT" sz="2400" b="1" baseline="30000"/>
                <a:t>-</a:t>
              </a:r>
              <a:r>
                <a:rPr lang="it-IT" altLang="it-IT" sz="1800" b="1"/>
                <a:t> </a:t>
              </a:r>
            </a:p>
          </p:txBody>
        </p:sp>
        <p:cxnSp>
          <p:nvCxnSpPr>
            <p:cNvPr id="18445" name="Connettore 2 32">
              <a:extLst>
                <a:ext uri="{FF2B5EF4-FFF2-40B4-BE49-F238E27FC236}">
                  <a16:creationId xmlns:a16="http://schemas.microsoft.com/office/drawing/2014/main" id="{02D6B1DC-F34D-CCDC-47D6-A40D41DE097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-146232" y="1916932"/>
              <a:ext cx="1681986" cy="1870168"/>
            </a:xfrm>
            <a:prstGeom prst="straightConnector1">
              <a:avLst/>
            </a:prstGeom>
            <a:noFill/>
            <a:ln w="57150" algn="ctr">
              <a:solidFill>
                <a:srgbClr val="0CFF8D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436" name="CasellaDiTesto 45">
            <a:extLst>
              <a:ext uri="{FF2B5EF4-FFF2-40B4-BE49-F238E27FC236}">
                <a16:creationId xmlns:a16="http://schemas.microsoft.com/office/drawing/2014/main" id="{21D3C148-2C97-9F28-1E17-93C496265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185" y="5704484"/>
            <a:ext cx="9753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HCO3</a:t>
            </a:r>
            <a:r>
              <a:rPr lang="it-IT" altLang="it-IT" sz="2400" baseline="30000" dirty="0">
                <a:latin typeface="+mn-lt"/>
              </a:rPr>
              <a:t>-</a:t>
            </a:r>
            <a:r>
              <a:rPr lang="it-IT" altLang="it-IT" sz="2400" dirty="0">
                <a:latin typeface="+mn-lt"/>
              </a:rPr>
              <a:t> plasmatico rientra nei GR per tamponare H+ e viene quindi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processato nei globuli rossi a riformare CO</a:t>
            </a:r>
            <a:r>
              <a:rPr lang="it-IT" altLang="it-IT" sz="2400" baseline="-25000" dirty="0">
                <a:latin typeface="+mn-lt"/>
              </a:rPr>
              <a:t>2</a:t>
            </a:r>
            <a:r>
              <a:rPr lang="it-IT" altLang="it-IT" sz="2400" dirty="0">
                <a:latin typeface="+mn-lt"/>
              </a:rPr>
              <a:t> che va agli alveoli</a:t>
            </a:r>
          </a:p>
        </p:txBody>
      </p:sp>
      <p:cxnSp>
        <p:nvCxnSpPr>
          <p:cNvPr id="18437" name="Connettore 2 22">
            <a:extLst>
              <a:ext uri="{FF2B5EF4-FFF2-40B4-BE49-F238E27FC236}">
                <a16:creationId xmlns:a16="http://schemas.microsoft.com/office/drawing/2014/main" id="{520C2D46-C9F1-0F66-29F2-F4BD811E59BA}"/>
              </a:ext>
            </a:extLst>
          </p:cNvPr>
          <p:cNvCxnSpPr>
            <a:cxnSpLocks/>
          </p:cNvCxnSpPr>
          <p:nvPr/>
        </p:nvCxnSpPr>
        <p:spPr bwMode="auto">
          <a:xfrm flipV="1">
            <a:off x="7334250" y="3956050"/>
            <a:ext cx="717550" cy="509588"/>
          </a:xfrm>
          <a:prstGeom prst="straightConnector1">
            <a:avLst/>
          </a:prstGeom>
          <a:noFill/>
          <a:ln w="76200" algn="ctr">
            <a:solidFill>
              <a:srgbClr val="0070C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Freccia destra 49">
            <a:extLst>
              <a:ext uri="{FF2B5EF4-FFF2-40B4-BE49-F238E27FC236}">
                <a16:creationId xmlns:a16="http://schemas.microsoft.com/office/drawing/2014/main" id="{C33497B5-7556-8110-DAFC-5FD5BE5027A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14813" y="3387725"/>
            <a:ext cx="3194050" cy="184150"/>
          </a:xfrm>
          <a:prstGeom prst="rightArrow">
            <a:avLst>
              <a:gd name="adj1" fmla="val 50000"/>
              <a:gd name="adj2" fmla="val 49465"/>
            </a:avLst>
          </a:prstGeom>
          <a:solidFill>
            <a:schemeClr val="accent1"/>
          </a:solidFill>
          <a:ln w="76200" algn="ctr">
            <a:solidFill>
              <a:srgbClr val="0070C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6591F-CC30-D2BC-122A-1AAB4821C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05" y="1089292"/>
            <a:ext cx="3828735" cy="48226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9E0B0E-001C-1A2D-07B2-A75624674A25}"/>
              </a:ext>
            </a:extLst>
          </p:cNvPr>
          <p:cNvSpPr txBox="1"/>
          <p:nvPr/>
        </p:nvSpPr>
        <p:spPr>
          <a:xfrm>
            <a:off x="5009072" y="546340"/>
            <a:ext cx="2570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↑ CO2 (e ↓ pH)</a:t>
            </a:r>
          </a:p>
          <a:p>
            <a:r>
              <a:rPr lang="it-IT" sz="2400" dirty="0"/>
              <a:t>↓ O2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B5CD8-80DD-8347-9EA2-63A435DAA822}"/>
              </a:ext>
            </a:extLst>
          </p:cNvPr>
          <p:cNvSpPr txBox="1"/>
          <p:nvPr/>
        </p:nvSpPr>
        <p:spPr>
          <a:xfrm>
            <a:off x="7936302" y="546340"/>
            <a:ext cx="4063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aumenta la frequenza respiratoria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1AA4D-F542-30D2-FE40-5BB74A3F04B6}"/>
              </a:ext>
            </a:extLst>
          </p:cNvPr>
          <p:cNvSpPr txBox="1"/>
          <p:nvPr/>
        </p:nvSpPr>
        <p:spPr>
          <a:xfrm>
            <a:off x="5009072" y="1835746"/>
            <a:ext cx="257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↓CO2 (e ↑ pH)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D58C1-C32A-BC4E-C934-BF7638709A7D}"/>
              </a:ext>
            </a:extLst>
          </p:cNvPr>
          <p:cNvSpPr txBox="1"/>
          <p:nvPr/>
        </p:nvSpPr>
        <p:spPr>
          <a:xfrm>
            <a:off x="7936301" y="1835746"/>
            <a:ext cx="4063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Riduce la frequenza respiratoria</a:t>
            </a:r>
          </a:p>
        </p:txBody>
      </p:sp>
    </p:spTree>
    <p:extLst>
      <p:ext uri="{BB962C8B-B14F-4D97-AF65-F5344CB8AC3E}">
        <p14:creationId xmlns:p14="http://schemas.microsoft.com/office/powerpoint/2010/main" val="212571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2337FC-75B9-C653-3C04-FB737E23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50" y="103456"/>
            <a:ext cx="2941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Iperventilazione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AC396-056F-C976-ED49-8C351E672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05" y="1089292"/>
            <a:ext cx="3828735" cy="4822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59552-F59C-53FE-0379-7956836FE9D1}"/>
              </a:ext>
            </a:extLst>
          </p:cNvPr>
          <p:cNvSpPr txBox="1"/>
          <p:nvPr/>
        </p:nvSpPr>
        <p:spPr>
          <a:xfrm>
            <a:off x="4560499" y="264543"/>
            <a:ext cx="71139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ACUTA</a:t>
            </a:r>
          </a:p>
          <a:p>
            <a:r>
              <a:rPr lang="it-IT" sz="2400" dirty="0"/>
              <a:t>Polipnea e senso di agitazione, dolore toracico, parestesie, tetania, sincope</a:t>
            </a:r>
          </a:p>
          <a:p>
            <a:endParaRPr lang="it-IT" sz="2400" dirty="0"/>
          </a:p>
          <a:p>
            <a:r>
              <a:rPr lang="it-IT" sz="2400" dirty="0"/>
              <a:t>CRONICA</a:t>
            </a:r>
          </a:p>
          <a:p>
            <a:r>
              <a:rPr lang="it-IT" sz="2400" dirty="0"/>
              <a:t>Meno eclatante, spesso sintomi sfumati di tipo ansioso e </a:t>
            </a:r>
            <a:r>
              <a:rPr lang="it-IT" sz="2400" dirty="0" err="1"/>
              <a:t>somatoforme</a:t>
            </a:r>
            <a:endParaRPr lang="it-IT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4D1E4E-4416-B950-EFC9-C88872B3DC43}"/>
              </a:ext>
            </a:extLst>
          </p:cNvPr>
          <p:cNvSpPr txBox="1"/>
          <p:nvPr/>
        </p:nvSpPr>
        <p:spPr>
          <a:xfrm>
            <a:off x="4560499" y="5673045"/>
            <a:ext cx="7376337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SaO2 vicino al 100%</a:t>
            </a:r>
          </a:p>
          <a:p>
            <a:r>
              <a:rPr lang="it-IT" sz="2000" dirty="0"/>
              <a:t>Se SaO2 più bassa, pensare a embolia polmonare: D-dimero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6E2CCB-F604-D080-DF42-21204651FAE3}"/>
              </a:ext>
            </a:extLst>
          </p:cNvPr>
          <p:cNvSpPr txBox="1"/>
          <p:nvPr/>
        </p:nvSpPr>
        <p:spPr>
          <a:xfrm>
            <a:off x="4528869" y="3348650"/>
            <a:ext cx="74395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/>
              <a:t>Iperventilazione</a:t>
            </a:r>
            <a:r>
              <a:rPr lang="it-IT" sz="2200" dirty="0"/>
              <a:t> -&gt; ↓CO2 </a:t>
            </a:r>
            <a:br>
              <a:rPr lang="it-IT" sz="2200" dirty="0"/>
            </a:br>
            <a:r>
              <a:rPr lang="it-IT" sz="2200" dirty="0"/>
              <a:t>-&gt; Lieve aumento O2 (vertigini) seguito da blocco respiratorio ipossia e sincope, (e ↑ CO2 paradosso) </a:t>
            </a:r>
          </a:p>
          <a:p>
            <a:r>
              <a:rPr lang="it-IT" sz="2200" dirty="0"/>
              <a:t>-&gt; Alcalosi respiratoria</a:t>
            </a:r>
          </a:p>
          <a:p>
            <a:r>
              <a:rPr lang="it-IT" sz="2200" dirty="0"/>
              <a:t>-&gt; Ipocalcemia (sostituisce cariche H+ su proteine)-&gt; tetania</a:t>
            </a:r>
          </a:p>
        </p:txBody>
      </p:sp>
    </p:spTree>
    <p:extLst>
      <p:ext uri="{BB962C8B-B14F-4D97-AF65-F5344CB8AC3E}">
        <p14:creationId xmlns:p14="http://schemas.microsoft.com/office/powerpoint/2010/main" val="364889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sing a Paper Bag to Control Hyperventilation">
            <a:extLst>
              <a:ext uri="{FF2B5EF4-FFF2-40B4-BE49-F238E27FC236}">
                <a16:creationId xmlns:a16="http://schemas.microsoft.com/office/drawing/2014/main" id="{CCA9BDD5-EBCB-2027-F661-DABAC06FB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2" y="350808"/>
            <a:ext cx="5332202" cy="347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Oxford CBT on Twitter: &quot;#panicattack #panicdisorder #panicattacks  #panicattackhelp #panic #panicattacktips #mentalhealth  #mentalhealthawarenessmonth #mentaheathawareness #anxiety #depression  #anxietyrecovery #depressionrecovery #anxietyawareness ...">
            <a:extLst>
              <a:ext uri="{FF2B5EF4-FFF2-40B4-BE49-F238E27FC236}">
                <a16:creationId xmlns:a16="http://schemas.microsoft.com/office/drawing/2014/main" id="{5330A5A0-A6EC-E22E-4686-FB0C4E11A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44" y="350808"/>
            <a:ext cx="6200782" cy="615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E3098-CF3F-A94C-EABF-057DAC5196E0}"/>
              </a:ext>
            </a:extLst>
          </p:cNvPr>
          <p:cNvSpPr txBox="1"/>
          <p:nvPr/>
        </p:nvSpPr>
        <p:spPr>
          <a:xfrm>
            <a:off x="322052" y="4491487"/>
            <a:ext cx="4796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Può peggiorare l’ipossiemia!</a:t>
            </a:r>
          </a:p>
          <a:p>
            <a:r>
              <a:rPr lang="it-IT" sz="2400" dirty="0"/>
              <a:t>Non utilizzare se non nei giovani con iperventilazione da attacco di panico</a:t>
            </a:r>
          </a:p>
        </p:txBody>
      </p:sp>
    </p:spTree>
    <p:extLst>
      <p:ext uri="{BB962C8B-B14F-4D97-AF65-F5344CB8AC3E}">
        <p14:creationId xmlns:p14="http://schemas.microsoft.com/office/powerpoint/2010/main" val="236788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ood–air barrier - Wikipedia">
            <a:extLst>
              <a:ext uri="{FF2B5EF4-FFF2-40B4-BE49-F238E27FC236}">
                <a16:creationId xmlns:a16="http://schemas.microsoft.com/office/drawing/2014/main" id="{9311AA08-2B21-475C-9B15-CBD5EB2FD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0" y="182810"/>
            <a:ext cx="3396607" cy="21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CasellaDiTesto 16">
            <a:extLst>
              <a:ext uri="{FF2B5EF4-FFF2-40B4-BE49-F238E27FC236}">
                <a16:creationId xmlns:a16="http://schemas.microsoft.com/office/drawing/2014/main" id="{ED81E8D4-F910-719A-9BDD-8D63B85AD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288" y="348887"/>
            <a:ext cx="84517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70C0"/>
                </a:solidFill>
                <a:latin typeface="+mn-lt"/>
              </a:rPr>
              <a:t>ALCALOSI RESPIRATORIA (per iper-ventilazione):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70C0"/>
                </a:solidFill>
                <a:latin typeface="+mn-lt"/>
              </a:rPr>
              <a:t>Aumentata diffusione di CO</a:t>
            </a:r>
            <a:r>
              <a:rPr lang="it-IT" altLang="it-IT" b="1" baseline="-25000" dirty="0">
                <a:solidFill>
                  <a:srgbClr val="0070C0"/>
                </a:solidFill>
                <a:latin typeface="+mn-lt"/>
              </a:rPr>
              <a:t>2 </a:t>
            </a:r>
            <a:r>
              <a:rPr lang="it-IT" altLang="it-IT" dirty="0">
                <a:solidFill>
                  <a:srgbClr val="0070C0"/>
                </a:solidFill>
                <a:latin typeface="+mn-lt"/>
              </a:rPr>
              <a:t>agli alveoli</a:t>
            </a:r>
            <a:endParaRPr lang="en-GB" altLang="it-IT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21507" name="Gruppo 39">
            <a:extLst>
              <a:ext uri="{FF2B5EF4-FFF2-40B4-BE49-F238E27FC236}">
                <a16:creationId xmlns:a16="http://schemas.microsoft.com/office/drawing/2014/main" id="{EF344254-9A6E-1478-906D-8DCFEEEF4911}"/>
              </a:ext>
            </a:extLst>
          </p:cNvPr>
          <p:cNvGrpSpPr>
            <a:grpSpLocks/>
          </p:cNvGrpSpPr>
          <p:nvPr/>
        </p:nvGrpSpPr>
        <p:grpSpPr bwMode="auto">
          <a:xfrm>
            <a:off x="1530351" y="1749425"/>
            <a:ext cx="9102392" cy="3498850"/>
            <a:chOff x="-372715" y="2050254"/>
            <a:chExt cx="9101191" cy="3498798"/>
          </a:xfrm>
        </p:grpSpPr>
        <p:sp>
          <p:nvSpPr>
            <p:cNvPr id="21517" name="Ovale 18">
              <a:extLst>
                <a:ext uri="{FF2B5EF4-FFF2-40B4-BE49-F238E27FC236}">
                  <a16:creationId xmlns:a16="http://schemas.microsoft.com/office/drawing/2014/main" id="{5278CC4D-4F26-703C-F9D8-F248D8CFD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142" y="2407594"/>
              <a:ext cx="6416055" cy="3141458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1518" name="CasellaDiTesto 19">
              <a:extLst>
                <a:ext uri="{FF2B5EF4-FFF2-40B4-BE49-F238E27FC236}">
                  <a16:creationId xmlns:a16="http://schemas.microsoft.com/office/drawing/2014/main" id="{FE7E7BBD-D8FC-3F56-969E-CD05853E4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918" y="4386160"/>
              <a:ext cx="3204300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+mn-lt"/>
                  <a:sym typeface="Wingdings" panose="05000000000000000000" pitchFamily="2" charset="2"/>
                </a:rPr>
                <a:t>H-Hb </a:t>
              </a:r>
              <a:r>
                <a:rPr lang="it-IT" altLang="it-IT" sz="2800" b="1">
                  <a:latin typeface="+mn-lt"/>
                  <a:sym typeface="Wingdings" panose="05000000000000000000" pitchFamily="2" charset="2"/>
                </a:rPr>
                <a:t>+ O</a:t>
              </a:r>
              <a:r>
                <a:rPr lang="it-IT" altLang="it-IT" sz="2800" b="1" baseline="-25000">
                  <a:latin typeface="+mn-lt"/>
                  <a:sym typeface="Wingdings" panose="05000000000000000000" pitchFamily="2" charset="2"/>
                </a:rPr>
                <a:t>2</a:t>
              </a:r>
              <a:r>
                <a:rPr lang="it-IT" altLang="it-IT" sz="2400">
                  <a:latin typeface="+mn-lt"/>
                  <a:sym typeface="Wingdings" panose="05000000000000000000" pitchFamily="2" charset="2"/>
                </a:rPr>
                <a:t></a:t>
              </a:r>
              <a:r>
                <a:rPr lang="it-IT" altLang="it-IT" sz="2400" b="1">
                  <a:latin typeface="+mn-lt"/>
                  <a:sym typeface="Wingdings" panose="05000000000000000000" pitchFamily="2" charset="2"/>
                </a:rPr>
                <a:t> </a:t>
              </a:r>
              <a:r>
                <a:rPr lang="en-GB" altLang="it-IT" sz="2400" b="1">
                  <a:latin typeface="+mn-lt"/>
                </a:rPr>
                <a:t>HbO</a:t>
              </a:r>
              <a:r>
                <a:rPr lang="en-GB" altLang="it-IT" sz="2400" b="1" baseline="-25000">
                  <a:latin typeface="+mn-lt"/>
                </a:rPr>
                <a:t>2</a:t>
              </a:r>
              <a:r>
                <a:rPr lang="en-GB" altLang="it-IT" sz="2400" b="1">
                  <a:latin typeface="+mn-lt"/>
                </a:rPr>
                <a:t> + </a:t>
              </a:r>
              <a:r>
                <a:rPr lang="en-GB" altLang="it-IT" sz="2800" b="1">
                  <a:latin typeface="+mn-lt"/>
                </a:rPr>
                <a:t>H</a:t>
              </a:r>
              <a:r>
                <a:rPr lang="en-GB" altLang="it-IT" sz="2800" b="1" baseline="30000">
                  <a:latin typeface="+mn-lt"/>
                </a:rPr>
                <a:t>+</a:t>
              </a:r>
              <a:endParaRPr lang="it-IT" altLang="it-IT" sz="2800" b="1">
                <a:latin typeface="+mn-lt"/>
              </a:endParaRPr>
            </a:p>
          </p:txBody>
        </p:sp>
        <p:sp>
          <p:nvSpPr>
            <p:cNvPr id="21519" name="CasellaDiTesto 20">
              <a:extLst>
                <a:ext uri="{FF2B5EF4-FFF2-40B4-BE49-F238E27FC236}">
                  <a16:creationId xmlns:a16="http://schemas.microsoft.com/office/drawing/2014/main" id="{B10D8812-2736-C458-88AD-FB6DD598A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990" y="3747490"/>
              <a:ext cx="4576355" cy="58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b="1">
                  <a:latin typeface="+mn-lt"/>
                </a:rPr>
                <a:t>CO</a:t>
              </a:r>
              <a:r>
                <a:rPr lang="en-GB" altLang="it-IT" b="1" baseline="-25000">
                  <a:latin typeface="+mn-lt"/>
                </a:rPr>
                <a:t>2</a:t>
              </a:r>
              <a:r>
                <a:rPr lang="en-GB" altLang="it-IT" sz="2400" b="1">
                  <a:latin typeface="+mn-lt"/>
                </a:rPr>
                <a:t> </a:t>
              </a:r>
              <a:r>
                <a:rPr lang="en-GB" altLang="it-IT" sz="2400">
                  <a:latin typeface="+mn-lt"/>
                </a:rPr>
                <a:t>+ H</a:t>
              </a:r>
              <a:r>
                <a:rPr lang="en-GB" altLang="it-IT" sz="2400" baseline="-25000">
                  <a:latin typeface="+mn-lt"/>
                </a:rPr>
                <a:t>2</a:t>
              </a:r>
              <a:r>
                <a:rPr lang="en-GB" altLang="it-IT" sz="2400">
                  <a:latin typeface="+mn-lt"/>
                </a:rPr>
                <a:t>O </a:t>
              </a:r>
              <a:r>
                <a:rPr lang="en-GB" altLang="it-IT" sz="2400">
                  <a:latin typeface="+mn-lt"/>
                  <a:sym typeface="Wingdings" panose="05000000000000000000" pitchFamily="2" charset="2"/>
                </a:rPr>
                <a:t></a:t>
              </a:r>
              <a:r>
                <a:rPr lang="en-GB" altLang="it-IT" sz="2400">
                  <a:latin typeface="+mn-lt"/>
                </a:rPr>
                <a:t> H</a:t>
              </a:r>
              <a:r>
                <a:rPr lang="en-GB" altLang="it-IT" sz="2400" baseline="-25000">
                  <a:latin typeface="+mn-lt"/>
                </a:rPr>
                <a:t>2</a:t>
              </a:r>
              <a:r>
                <a:rPr lang="en-GB" altLang="it-IT" sz="2400">
                  <a:latin typeface="+mn-lt"/>
                </a:rPr>
                <a:t>CO3 ↔ </a:t>
              </a:r>
              <a:r>
                <a:rPr lang="en-GB" altLang="it-IT" sz="2400" b="1">
                  <a:latin typeface="+mn-lt"/>
                </a:rPr>
                <a:t>HCO3</a:t>
              </a:r>
              <a:r>
                <a:rPr lang="en-GB" altLang="it-IT" sz="2400" b="1" baseline="30000">
                  <a:latin typeface="+mn-lt"/>
                </a:rPr>
                <a:t>-</a:t>
              </a:r>
              <a:r>
                <a:rPr lang="en-GB" altLang="it-IT" sz="2400">
                  <a:latin typeface="+mn-lt"/>
                </a:rPr>
                <a:t> + </a:t>
              </a:r>
              <a:r>
                <a:rPr lang="en-GB" altLang="it-IT" sz="2400" b="1">
                  <a:latin typeface="+mn-lt"/>
                </a:rPr>
                <a:t>H</a:t>
              </a:r>
              <a:r>
                <a:rPr lang="en-GB" altLang="it-IT" sz="2400" b="1" baseline="30000">
                  <a:latin typeface="+mn-lt"/>
                </a:rPr>
                <a:t>+</a:t>
              </a:r>
              <a:endParaRPr lang="it-IT" altLang="it-IT" sz="2400" b="1" baseline="30000">
                <a:latin typeface="+mn-lt"/>
              </a:endParaRPr>
            </a:p>
          </p:txBody>
        </p:sp>
        <p:cxnSp>
          <p:nvCxnSpPr>
            <p:cNvPr id="21520" name="Connettore 2 22">
              <a:extLst>
                <a:ext uri="{FF2B5EF4-FFF2-40B4-BE49-F238E27FC236}">
                  <a16:creationId xmlns:a16="http://schemas.microsoft.com/office/drawing/2014/main" id="{C8DB0AE5-2F7C-1D31-C718-01035A8F03F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90683" y="2983873"/>
              <a:ext cx="1531481" cy="899079"/>
            </a:xfrm>
            <a:prstGeom prst="straightConnector1">
              <a:avLst/>
            </a:prstGeom>
            <a:noFill/>
            <a:ln w="7620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1" name="CasellaDiTesto 23">
              <a:extLst>
                <a:ext uri="{FF2B5EF4-FFF2-40B4-BE49-F238E27FC236}">
                  <a16:creationId xmlns:a16="http://schemas.microsoft.com/office/drawing/2014/main" id="{5C044AFD-1C2D-86B2-D32F-57BD152D8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932" y="3341022"/>
              <a:ext cx="14975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+mn-lt"/>
                </a:rPr>
                <a:t>anidrasi carbonica</a:t>
              </a:r>
            </a:p>
          </p:txBody>
        </p:sp>
        <p:sp>
          <p:nvSpPr>
            <p:cNvPr id="21522" name="CasellaDiTesto 24">
              <a:extLst>
                <a:ext uri="{FF2B5EF4-FFF2-40B4-BE49-F238E27FC236}">
                  <a16:creationId xmlns:a16="http://schemas.microsoft.com/office/drawing/2014/main" id="{9A57E26A-F66A-4DDF-D569-87F2FDAB6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0851" y="2362927"/>
              <a:ext cx="1337625" cy="80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latin typeface="+mn-lt"/>
                </a:rPr>
                <a:t>   PLASMA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latin typeface="+mn-lt"/>
                </a:rPr>
                <a:t>   </a:t>
              </a:r>
              <a:r>
                <a:rPr lang="en-GB" altLang="it-IT" sz="2800" b="1" dirty="0">
                  <a:latin typeface="+mn-lt"/>
                </a:rPr>
                <a:t>HCO3</a:t>
              </a:r>
              <a:r>
                <a:rPr lang="en-GB" altLang="it-IT" sz="2800" b="1" baseline="30000" dirty="0">
                  <a:latin typeface="+mn-lt"/>
                </a:rPr>
                <a:t>-</a:t>
              </a:r>
              <a:r>
                <a:rPr lang="it-IT" altLang="it-IT" sz="2800" b="1" dirty="0">
                  <a:latin typeface="+mn-lt"/>
                </a:rPr>
                <a:t> </a:t>
              </a:r>
            </a:p>
          </p:txBody>
        </p:sp>
        <p:cxnSp>
          <p:nvCxnSpPr>
            <p:cNvPr id="21523" name="Connettore 2 32">
              <a:extLst>
                <a:ext uri="{FF2B5EF4-FFF2-40B4-BE49-F238E27FC236}">
                  <a16:creationId xmlns:a16="http://schemas.microsoft.com/office/drawing/2014/main" id="{F2F02D44-36C4-2955-5470-B3C8220D8D2D}"/>
                </a:ext>
              </a:extLst>
            </p:cNvPr>
            <p:cNvCxnSpPr>
              <a:cxnSpLocks/>
              <a:endCxn id="21524" idx="2"/>
            </p:cNvCxnSpPr>
            <p:nvPr/>
          </p:nvCxnSpPr>
          <p:spPr bwMode="auto">
            <a:xfrm flipH="1" flipV="1">
              <a:off x="239487" y="2511912"/>
              <a:ext cx="1149503" cy="1327276"/>
            </a:xfrm>
            <a:prstGeom prst="straightConnector1">
              <a:avLst/>
            </a:prstGeom>
            <a:noFill/>
            <a:ln w="5715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4" name="CasellaDiTesto 38">
              <a:extLst>
                <a:ext uri="{FF2B5EF4-FFF2-40B4-BE49-F238E27FC236}">
                  <a16:creationId xmlns:a16="http://schemas.microsoft.com/office/drawing/2014/main" id="{777CCC4A-DF86-872A-558C-4D6773F28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72715" y="2050254"/>
              <a:ext cx="1224404" cy="46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+mn-lt"/>
                </a:rPr>
                <a:t>ALVEOLI</a:t>
              </a:r>
            </a:p>
          </p:txBody>
        </p:sp>
      </p:grpSp>
      <p:sp>
        <p:nvSpPr>
          <p:cNvPr id="21508" name="CasellaDiTesto 45">
            <a:extLst>
              <a:ext uri="{FF2B5EF4-FFF2-40B4-BE49-F238E27FC236}">
                <a16:creationId xmlns:a16="http://schemas.microsoft.com/office/drawing/2014/main" id="{A020D1AB-2DBC-FA56-D984-415920FC8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5661660"/>
            <a:ext cx="9150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</a:rPr>
              <a:t>RIDUZIONE  HCO3</a:t>
            </a:r>
            <a:r>
              <a:rPr lang="it-IT" altLang="it-IT" sz="2400" b="1" baseline="30000" dirty="0">
                <a:latin typeface="+mn-lt"/>
              </a:rPr>
              <a:t>-</a:t>
            </a:r>
            <a:r>
              <a:rPr lang="it-IT" altLang="it-IT" sz="2400" b="1" dirty="0">
                <a:latin typeface="+mn-lt"/>
              </a:rPr>
              <a:t> plasmatico</a:t>
            </a:r>
            <a:endParaRPr lang="it-IT" altLang="it-IT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</a:rPr>
              <a:t>RIDUZIONE  CO</a:t>
            </a:r>
            <a:r>
              <a:rPr lang="it-IT" altLang="it-IT" sz="2400" b="1" baseline="-25000" dirty="0">
                <a:latin typeface="+mn-lt"/>
              </a:rPr>
              <a:t>2  </a:t>
            </a:r>
            <a:r>
              <a:rPr lang="it-IT" altLang="it-IT" sz="2400" b="1" dirty="0">
                <a:latin typeface="+mn-lt"/>
              </a:rPr>
              <a:t>plasmatica e aumento pH ematico</a:t>
            </a:r>
            <a:endParaRPr lang="it-IT" altLang="it-IT" sz="2400" dirty="0">
              <a:latin typeface="+mn-lt"/>
            </a:endParaRPr>
          </a:p>
        </p:txBody>
      </p:sp>
      <p:cxnSp>
        <p:nvCxnSpPr>
          <p:cNvPr id="21509" name="Connettore 2 22">
            <a:extLst>
              <a:ext uri="{FF2B5EF4-FFF2-40B4-BE49-F238E27FC236}">
                <a16:creationId xmlns:a16="http://schemas.microsoft.com/office/drawing/2014/main" id="{6438A187-58AB-7E1B-445B-52F07B62C290}"/>
              </a:ext>
            </a:extLst>
          </p:cNvPr>
          <p:cNvCxnSpPr>
            <a:cxnSpLocks/>
          </p:cNvCxnSpPr>
          <p:nvPr/>
        </p:nvCxnSpPr>
        <p:spPr bwMode="auto">
          <a:xfrm flipV="1">
            <a:off x="7594600" y="3956050"/>
            <a:ext cx="457200" cy="222250"/>
          </a:xfrm>
          <a:prstGeom prst="straightConnector1">
            <a:avLst/>
          </a:prstGeom>
          <a:noFill/>
          <a:ln w="76200" algn="ctr">
            <a:solidFill>
              <a:srgbClr val="0070C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0" name="Freccia destra 49">
            <a:extLst>
              <a:ext uri="{FF2B5EF4-FFF2-40B4-BE49-F238E27FC236}">
                <a16:creationId xmlns:a16="http://schemas.microsoft.com/office/drawing/2014/main" id="{C167EB96-7DB8-D327-A7DD-1E28C818E4A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14813" y="3387725"/>
            <a:ext cx="3194050" cy="184150"/>
          </a:xfrm>
          <a:prstGeom prst="rightArrow">
            <a:avLst>
              <a:gd name="adj1" fmla="val 50000"/>
              <a:gd name="adj2" fmla="val 49465"/>
            </a:avLst>
          </a:prstGeom>
          <a:solidFill>
            <a:schemeClr val="accent1"/>
          </a:solidFill>
          <a:ln w="76200" algn="ctr">
            <a:solidFill>
              <a:srgbClr val="0070C0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+mn-lt"/>
            </a:endParaRPr>
          </a:p>
        </p:txBody>
      </p:sp>
      <p:cxnSp>
        <p:nvCxnSpPr>
          <p:cNvPr id="21511" name="Connettore 2 37">
            <a:extLst>
              <a:ext uri="{FF2B5EF4-FFF2-40B4-BE49-F238E27FC236}">
                <a16:creationId xmlns:a16="http://schemas.microsoft.com/office/drawing/2014/main" id="{E823C045-364D-DE50-CF06-3901AC34A26D}"/>
              </a:ext>
            </a:extLst>
          </p:cNvPr>
          <p:cNvCxnSpPr>
            <a:cxnSpLocks/>
          </p:cNvCxnSpPr>
          <p:nvPr/>
        </p:nvCxnSpPr>
        <p:spPr bwMode="auto">
          <a:xfrm>
            <a:off x="9340850" y="2332038"/>
            <a:ext cx="0" cy="442912"/>
          </a:xfrm>
          <a:prstGeom prst="straightConnector1">
            <a:avLst/>
          </a:prstGeom>
          <a:noFill/>
          <a:ln w="76200" algn="ctr">
            <a:solidFill>
              <a:srgbClr val="0070C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2" name="Connettore 2 41">
            <a:extLst>
              <a:ext uri="{FF2B5EF4-FFF2-40B4-BE49-F238E27FC236}">
                <a16:creationId xmlns:a16="http://schemas.microsoft.com/office/drawing/2014/main" id="{3E55C8E0-023F-5335-C4B4-494B7377AB1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060575" y="4659314"/>
            <a:ext cx="14288" cy="681037"/>
          </a:xfrm>
          <a:prstGeom prst="straightConnector1">
            <a:avLst/>
          </a:prstGeom>
          <a:noFill/>
          <a:ln w="76200" algn="ctr">
            <a:solidFill>
              <a:srgbClr val="0070C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3" name="CasellaDiTesto 22">
            <a:extLst>
              <a:ext uri="{FF2B5EF4-FFF2-40B4-BE49-F238E27FC236}">
                <a16:creationId xmlns:a16="http://schemas.microsoft.com/office/drawing/2014/main" id="{46F2622B-381C-5EA8-5B2B-7CE6B7F2C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1" y="4802188"/>
            <a:ext cx="54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+mn-lt"/>
              </a:rPr>
              <a:t>pH</a:t>
            </a:r>
          </a:p>
        </p:txBody>
      </p:sp>
      <p:cxnSp>
        <p:nvCxnSpPr>
          <p:cNvPr id="21514" name="Connettore 2 32">
            <a:extLst>
              <a:ext uri="{FF2B5EF4-FFF2-40B4-BE49-F238E27FC236}">
                <a16:creationId xmlns:a16="http://schemas.microsoft.com/office/drawing/2014/main" id="{D4CCE797-A435-C1B2-7CFF-DB1E0682482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135002" y="2462213"/>
            <a:ext cx="1086036" cy="1228725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Connettore 2 32">
            <a:extLst>
              <a:ext uri="{FF2B5EF4-FFF2-40B4-BE49-F238E27FC236}">
                <a16:creationId xmlns:a16="http://schemas.microsoft.com/office/drawing/2014/main" id="{171A775D-1B01-CAB9-1634-8E7FD28C1EF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61404" y="2315374"/>
            <a:ext cx="1029509" cy="1197764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6" name="Connettore 2 22">
            <a:extLst>
              <a:ext uri="{FF2B5EF4-FFF2-40B4-BE49-F238E27FC236}">
                <a16:creationId xmlns:a16="http://schemas.microsoft.com/office/drawing/2014/main" id="{57B2DBBE-7651-DCF0-A7F2-9168052C10B0}"/>
              </a:ext>
            </a:extLst>
          </p:cNvPr>
          <p:cNvCxnSpPr>
            <a:cxnSpLocks/>
          </p:cNvCxnSpPr>
          <p:nvPr/>
        </p:nvCxnSpPr>
        <p:spPr bwMode="auto">
          <a:xfrm flipH="1">
            <a:off x="7588250" y="2462213"/>
            <a:ext cx="1530350" cy="900112"/>
          </a:xfrm>
          <a:prstGeom prst="straightConnector1">
            <a:avLst/>
          </a:prstGeom>
          <a:noFill/>
          <a:ln w="76200" algn="ctr">
            <a:solidFill>
              <a:srgbClr val="0070C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3816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3559</TotalTime>
  <Words>1292</Words>
  <Application>Microsoft Office PowerPoint</Application>
  <PresentationFormat>Widescreen</PresentationFormat>
  <Paragraphs>263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MS Mincho</vt:lpstr>
      <vt:lpstr>ＭＳ Ｐゴシック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Alberto Tommasini</cp:lastModifiedBy>
  <cp:revision>111</cp:revision>
  <dcterms:created xsi:type="dcterms:W3CDTF">2021-07-17T13:06:57Z</dcterms:created>
  <dcterms:modified xsi:type="dcterms:W3CDTF">2024-05-14T20:45:06Z</dcterms:modified>
</cp:coreProperties>
</file>