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2"/>
  </p:notesMasterIdLst>
  <p:sldIdLst>
    <p:sldId id="268" r:id="rId2"/>
    <p:sldId id="954" r:id="rId3"/>
    <p:sldId id="955" r:id="rId4"/>
    <p:sldId id="259" r:id="rId5"/>
    <p:sldId id="260" r:id="rId6"/>
    <p:sldId id="956" r:id="rId7"/>
    <p:sldId id="957" r:id="rId8"/>
    <p:sldId id="958" r:id="rId9"/>
    <p:sldId id="959" r:id="rId10"/>
    <p:sldId id="960" r:id="rId11"/>
    <p:sldId id="961" r:id="rId12"/>
    <p:sldId id="267" r:id="rId13"/>
    <p:sldId id="947" r:id="rId14"/>
    <p:sldId id="463" r:id="rId15"/>
    <p:sldId id="468" r:id="rId16"/>
    <p:sldId id="428" r:id="rId17"/>
    <p:sldId id="423" r:id="rId18"/>
    <p:sldId id="369" r:id="rId19"/>
    <p:sldId id="480" r:id="rId20"/>
    <p:sldId id="482" r:id="rId21"/>
    <p:sldId id="483" r:id="rId22"/>
    <p:sldId id="433" r:id="rId23"/>
    <p:sldId id="516" r:id="rId24"/>
    <p:sldId id="435" r:id="rId25"/>
    <p:sldId id="469" r:id="rId26"/>
    <p:sldId id="517" r:id="rId27"/>
    <p:sldId id="518" r:id="rId28"/>
    <p:sldId id="424" r:id="rId29"/>
    <p:sldId id="519" r:id="rId30"/>
    <p:sldId id="520" r:id="rId31"/>
    <p:sldId id="445" r:id="rId32"/>
    <p:sldId id="447" r:id="rId33"/>
    <p:sldId id="448" r:id="rId34"/>
    <p:sldId id="449" r:id="rId35"/>
    <p:sldId id="523" r:id="rId36"/>
    <p:sldId id="527" r:id="rId37"/>
    <p:sldId id="464" r:id="rId38"/>
    <p:sldId id="473" r:id="rId39"/>
    <p:sldId id="495" r:id="rId40"/>
    <p:sldId id="962" r:id="rId4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FBF5E1-95A9-404D-904C-D0253B1660A7}" v="15" dt="2024-05-13T21:32:27.3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34" autoAdjust="0"/>
  </p:normalViewPr>
  <p:slideViewPr>
    <p:cSldViewPr>
      <p:cViewPr varScale="1">
        <p:scale>
          <a:sx n="89" d="100"/>
          <a:sy n="89" d="100"/>
        </p:scale>
        <p:origin x="851" y="51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72359-FAB8-4D2C-8410-CD9DC5FD214B}" type="datetimeFigureOut">
              <a:rPr lang="it-IT" smtClean="0"/>
              <a:pPr/>
              <a:t>13/05/2024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CE799-41FE-49A7-A5C4-B2C1C664732D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Solo le </a:t>
            </a:r>
            <a:r>
              <a:rPr lang="it-IT" dirty="0" err="1"/>
              <a:t>delezioni</a:t>
            </a:r>
            <a:r>
              <a:rPr lang="it-IT" baseline="0" dirty="0"/>
              <a:t> non possono </a:t>
            </a:r>
            <a:r>
              <a:rPr lang="it-IT" baseline="0" dirty="0" err="1"/>
              <a:t>revertare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82E07-F76D-490A-8E72-32AA00748D71}" type="slidenum">
              <a:rPr lang="it-IT" smtClean="0"/>
              <a:pPr/>
              <a:t>27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PMID: 11961146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82E07-F76D-490A-8E72-32AA00748D71}" type="slidenum">
              <a:rPr lang="it-IT" smtClean="0"/>
              <a:pPr/>
              <a:t>31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245BE-3681-44EB-AAEC-6D69EA53930D}" type="datetimeFigureOut">
              <a:rPr lang="it-IT" smtClean="0"/>
              <a:pPr/>
              <a:t>13/05/2024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59748-01BF-42C8-B720-F978AF797799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245BE-3681-44EB-AAEC-6D69EA53930D}" type="datetimeFigureOut">
              <a:rPr lang="it-IT" smtClean="0"/>
              <a:pPr/>
              <a:t>13/05/2024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59748-01BF-42C8-B720-F978AF797799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245BE-3681-44EB-AAEC-6D69EA53930D}" type="datetimeFigureOut">
              <a:rPr lang="it-IT" smtClean="0"/>
              <a:pPr/>
              <a:t>13/05/2024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59748-01BF-42C8-B720-F978AF797799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245BE-3681-44EB-AAEC-6D69EA53930D}" type="datetimeFigureOut">
              <a:rPr lang="it-IT" smtClean="0"/>
              <a:pPr/>
              <a:t>13/05/2024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59748-01BF-42C8-B720-F978AF797799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245BE-3681-44EB-AAEC-6D69EA53930D}" type="datetimeFigureOut">
              <a:rPr lang="it-IT" smtClean="0"/>
              <a:pPr/>
              <a:t>13/05/2024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59748-01BF-42C8-B720-F978AF797799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245BE-3681-44EB-AAEC-6D69EA53930D}" type="datetimeFigureOut">
              <a:rPr lang="it-IT" smtClean="0"/>
              <a:pPr/>
              <a:t>13/05/2024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59748-01BF-42C8-B720-F978AF797799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245BE-3681-44EB-AAEC-6D69EA53930D}" type="datetimeFigureOut">
              <a:rPr lang="it-IT" smtClean="0"/>
              <a:pPr/>
              <a:t>13/05/2024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59748-01BF-42C8-B720-F978AF797799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245BE-3681-44EB-AAEC-6D69EA53930D}" type="datetimeFigureOut">
              <a:rPr lang="it-IT" smtClean="0"/>
              <a:pPr/>
              <a:t>13/05/2024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59748-01BF-42C8-B720-F978AF797799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245BE-3681-44EB-AAEC-6D69EA53930D}" type="datetimeFigureOut">
              <a:rPr lang="it-IT" smtClean="0"/>
              <a:pPr/>
              <a:t>13/05/2024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59748-01BF-42C8-B720-F978AF797799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245BE-3681-44EB-AAEC-6D69EA53930D}" type="datetimeFigureOut">
              <a:rPr lang="it-IT" smtClean="0"/>
              <a:pPr/>
              <a:t>13/05/2024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59748-01BF-42C8-B720-F978AF797799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245BE-3681-44EB-AAEC-6D69EA53930D}" type="datetimeFigureOut">
              <a:rPr lang="it-IT" smtClean="0"/>
              <a:pPr/>
              <a:t>13/05/2024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59748-01BF-42C8-B720-F978AF797799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245BE-3681-44EB-AAEC-6D69EA53930D}" type="datetimeFigureOut">
              <a:rPr lang="it-IT" smtClean="0"/>
              <a:pPr/>
              <a:t>13/05/2024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59748-01BF-42C8-B720-F978AF797799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erica.valencic@burlo.trieste.it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lberto\OneDrive\desktop\ped_biotec\4-5\U2%20-%20The%20Hands%20That%20Built%20America.mp3" TargetMode="Externa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hyperlink" Target="file:///I:\D\lavoro\WEB\htdocs\didattica\biol\ppt\1906999.stm.ht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93DEC1-D1F3-5FD6-B43A-5B56DB0876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42802"/>
            <a:ext cx="9144000" cy="2387600"/>
          </a:xfrm>
        </p:spPr>
        <p:txBody>
          <a:bodyPr>
            <a:normAutofit/>
          </a:bodyPr>
          <a:lstStyle/>
          <a:p>
            <a:r>
              <a:rPr lang="it-IT" b="1" dirty="0"/>
              <a:t>Un emocromo non si nega mai </a:t>
            </a:r>
            <a:br>
              <a:rPr lang="it-IT" b="1" dirty="0"/>
            </a:br>
            <a:r>
              <a:rPr lang="it-IT" b="1" dirty="0"/>
              <a:t>a nessuno…</a:t>
            </a:r>
            <a:br>
              <a:rPr lang="it-IT" b="1" dirty="0"/>
            </a:br>
            <a:r>
              <a:rPr lang="it-IT" b="1" dirty="0"/>
              <a:t>…ma...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28D3ECD-A209-4579-9738-A7A3E2745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074" y="5711532"/>
            <a:ext cx="6811736" cy="1046639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it-IT" sz="2000" dirty="0"/>
              <a:t>Dott.ssa Erica Valencic - </a:t>
            </a:r>
            <a:r>
              <a:rPr lang="it-IT" sz="2000" dirty="0">
                <a:hlinkClick r:id="rId2"/>
              </a:rPr>
              <a:t>erica.valencic@burlo.trieste.it</a:t>
            </a:r>
            <a:endParaRPr lang="it-IT" sz="2000" dirty="0"/>
          </a:p>
          <a:p>
            <a:pPr algn="l">
              <a:spcBef>
                <a:spcPts val="1200"/>
              </a:spcBef>
            </a:pPr>
            <a:r>
              <a:rPr lang="it-IT" sz="1900" dirty="0"/>
              <a:t>Lab. Clinica Pediatrica</a:t>
            </a:r>
          </a:p>
          <a:p>
            <a:pPr algn="l">
              <a:spcBef>
                <a:spcPts val="0"/>
              </a:spcBef>
            </a:pPr>
            <a:r>
              <a:rPr lang="it-IT" sz="1900" dirty="0"/>
              <a:t>IRCCS Burlo Garofolo</a:t>
            </a:r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A07FCBBB-C7BC-EBD4-0E6F-3D0B2F08F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7" y="60779"/>
            <a:ext cx="3463244" cy="1160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D1ADAED-B729-7BE6-CE10-C31CA3EFB2A9}"/>
              </a:ext>
            </a:extLst>
          </p:cNvPr>
          <p:cNvSpPr txBox="1"/>
          <p:nvPr/>
        </p:nvSpPr>
        <p:spPr>
          <a:xfrm>
            <a:off x="2434998" y="3763058"/>
            <a:ext cx="73220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Corsi di Laurea in </a:t>
            </a:r>
          </a:p>
          <a:p>
            <a:pPr algn="ctr"/>
            <a:r>
              <a:rPr lang="it-IT" sz="2400" dirty="0"/>
              <a:t>Medicina e Chirurgia e Odontoiatria e Protesi Dentaria</a:t>
            </a:r>
          </a:p>
          <a:p>
            <a:pPr algn="ctr"/>
            <a:r>
              <a:rPr lang="it-IT" sz="2400" dirty="0"/>
              <a:t>Corso di Patologia Clinica</a:t>
            </a:r>
          </a:p>
          <a:p>
            <a:pPr algn="ctr"/>
            <a:r>
              <a:rPr lang="it-IT" sz="2400" dirty="0"/>
              <a:t>A.A. 2022/2023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9E66950-12AB-C942-E0F9-8ECEB6B020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378" y="34666"/>
            <a:ext cx="3630385" cy="122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569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>
            <a:extLst>
              <a:ext uri="{FF2B5EF4-FFF2-40B4-BE49-F238E27FC236}">
                <a16:creationId xmlns:a16="http://schemas.microsoft.com/office/drawing/2014/main" id="{C20B9A5F-3DED-F0F4-593C-680495AB9EB9}"/>
              </a:ext>
            </a:extLst>
          </p:cNvPr>
          <p:cNvGrpSpPr/>
          <p:nvPr/>
        </p:nvGrpSpPr>
        <p:grpSpPr>
          <a:xfrm>
            <a:off x="0" y="0"/>
            <a:ext cx="12192000" cy="640301"/>
            <a:chOff x="0" y="0"/>
            <a:chExt cx="12192000" cy="640301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9DD9A937-156C-BF15-F7AC-CD206F5D5A75}"/>
                </a:ext>
              </a:extLst>
            </p:cNvPr>
            <p:cNvSpPr/>
            <p:nvPr/>
          </p:nvSpPr>
          <p:spPr>
            <a:xfrm>
              <a:off x="0" y="0"/>
              <a:ext cx="12192000" cy="640301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31000">
                  <a:schemeClr val="accent2">
                    <a:lumMod val="60000"/>
                    <a:lumOff val="40000"/>
                  </a:schemeClr>
                </a:gs>
                <a:gs pos="64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C9C6BE92-285E-0B8F-FDD1-5B98E31C5C6B}"/>
                </a:ext>
              </a:extLst>
            </p:cNvPr>
            <p:cNvSpPr txBox="1"/>
            <p:nvPr/>
          </p:nvSpPr>
          <p:spPr>
            <a:xfrm>
              <a:off x="102284" y="58540"/>
              <a:ext cx="118665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b="1" dirty="0"/>
                <a:t>3° CASO: bambina 9 anni              EMOCROMO CON FORMULA</a:t>
              </a:r>
            </a:p>
          </p:txBody>
        </p:sp>
      </p:grpSp>
      <p:pic>
        <p:nvPicPr>
          <p:cNvPr id="8" name="Immagine 7">
            <a:extLst>
              <a:ext uri="{FF2B5EF4-FFF2-40B4-BE49-F238E27FC236}">
                <a16:creationId xmlns:a16="http://schemas.microsoft.com/office/drawing/2014/main" id="{EEC12AD9-F7CB-1211-6413-463BE5A7E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82" y="625330"/>
            <a:ext cx="8221902" cy="612653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9904C5A9-D31A-54A4-9D47-72D368C3D41F}"/>
              </a:ext>
            </a:extLst>
          </p:cNvPr>
          <p:cNvSpPr txBox="1"/>
          <p:nvPr/>
        </p:nvSpPr>
        <p:spPr>
          <a:xfrm>
            <a:off x="8221436" y="1567543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Esame nella norma, fatta eccezione per alcune insignificanti oscillazioni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6145ED6D-9DFA-4DB8-A2C3-7DBF798E21CC}"/>
              </a:ext>
            </a:extLst>
          </p:cNvPr>
          <p:cNvGrpSpPr/>
          <p:nvPr/>
        </p:nvGrpSpPr>
        <p:grpSpPr>
          <a:xfrm>
            <a:off x="8188779" y="3641274"/>
            <a:ext cx="3600451" cy="2383971"/>
            <a:chOff x="8188779" y="3641274"/>
            <a:chExt cx="3600451" cy="2383971"/>
          </a:xfrm>
        </p:grpSpPr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4D945FC3-CC87-36AF-94ED-91BBEC138927}"/>
                </a:ext>
              </a:extLst>
            </p:cNvPr>
            <p:cNvSpPr txBox="1"/>
            <p:nvPr/>
          </p:nvSpPr>
          <p:spPr>
            <a:xfrm>
              <a:off x="8221435" y="3706586"/>
              <a:ext cx="3510643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2800" b="1" dirty="0"/>
                <a:t>Con forte sospetto di immunodeficienza richiedere comunque l'</a:t>
              </a:r>
              <a:r>
                <a:rPr lang="it-IT" sz="2800" b="1" dirty="0" err="1"/>
                <a:t>immunofenotipo</a:t>
              </a:r>
              <a:r>
                <a:rPr lang="it-IT" sz="2800" b="1" dirty="0"/>
                <a:t> linfocitario!!!</a:t>
              </a:r>
            </a:p>
          </p:txBody>
        </p:sp>
        <p:sp>
          <p:nvSpPr>
            <p:cNvPr id="4" name="Rettangolo con angoli arrotondati 3">
              <a:extLst>
                <a:ext uri="{FF2B5EF4-FFF2-40B4-BE49-F238E27FC236}">
                  <a16:creationId xmlns:a16="http://schemas.microsoft.com/office/drawing/2014/main" id="{DDF2E742-FE27-115B-3769-94601E0A3AFA}"/>
                </a:ext>
              </a:extLst>
            </p:cNvPr>
            <p:cNvSpPr/>
            <p:nvPr/>
          </p:nvSpPr>
          <p:spPr>
            <a:xfrm>
              <a:off x="8188779" y="3641274"/>
              <a:ext cx="3600451" cy="2383971"/>
            </a:xfrm>
            <a:prstGeom prst="round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608842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9CC234B5-A800-20D5-F897-D8834ACF9660}"/>
              </a:ext>
            </a:extLst>
          </p:cNvPr>
          <p:cNvGrpSpPr/>
          <p:nvPr/>
        </p:nvGrpSpPr>
        <p:grpSpPr>
          <a:xfrm>
            <a:off x="0" y="0"/>
            <a:ext cx="12192000" cy="640301"/>
            <a:chOff x="0" y="0"/>
            <a:chExt cx="12192000" cy="640301"/>
          </a:xfrm>
        </p:grpSpPr>
        <p:sp>
          <p:nvSpPr>
            <p:cNvPr id="2" name="Rettangolo 1">
              <a:extLst>
                <a:ext uri="{FF2B5EF4-FFF2-40B4-BE49-F238E27FC236}">
                  <a16:creationId xmlns:a16="http://schemas.microsoft.com/office/drawing/2014/main" id="{E985C2A4-1A68-99C8-2170-DFC902701839}"/>
                </a:ext>
              </a:extLst>
            </p:cNvPr>
            <p:cNvSpPr/>
            <p:nvPr/>
          </p:nvSpPr>
          <p:spPr>
            <a:xfrm>
              <a:off x="0" y="0"/>
              <a:ext cx="12192000" cy="640301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31000">
                  <a:schemeClr val="accent2">
                    <a:lumMod val="60000"/>
                    <a:lumOff val="40000"/>
                  </a:schemeClr>
                </a:gs>
                <a:gs pos="64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C9C6BE92-285E-0B8F-FDD1-5B98E31C5C6B}"/>
                </a:ext>
              </a:extLst>
            </p:cNvPr>
            <p:cNvSpPr txBox="1"/>
            <p:nvPr/>
          </p:nvSpPr>
          <p:spPr>
            <a:xfrm>
              <a:off x="97406" y="58540"/>
              <a:ext cx="118665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b="1" dirty="0"/>
                <a:t>3° CASO: bambina 9 anni              IMMUNOFENOTIPO LINFOCITARIO</a:t>
              </a:r>
            </a:p>
          </p:txBody>
        </p:sp>
      </p:grpSp>
      <p:pic>
        <p:nvPicPr>
          <p:cNvPr id="8" name="Immagine 7">
            <a:extLst>
              <a:ext uri="{FF2B5EF4-FFF2-40B4-BE49-F238E27FC236}">
                <a16:creationId xmlns:a16="http://schemas.microsoft.com/office/drawing/2014/main" id="{0CC12457-3726-AD7E-5A72-42134576E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06" y="909000"/>
            <a:ext cx="2973155" cy="25200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1E52B125-B46D-2914-FBE4-05FD6739F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715" y="941102"/>
            <a:ext cx="3003972" cy="2520000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524CBB78-8FA9-129C-8FCC-60C6853D2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0561" y="3761903"/>
            <a:ext cx="2948172" cy="2520000"/>
          </a:xfrm>
          <a:prstGeom prst="rect">
            <a:avLst/>
          </a:prstGeom>
        </p:spPr>
      </p:pic>
      <p:grpSp>
        <p:nvGrpSpPr>
          <p:cNvPr id="35" name="Gruppo 34">
            <a:extLst>
              <a:ext uri="{FF2B5EF4-FFF2-40B4-BE49-F238E27FC236}">
                <a16:creationId xmlns:a16="http://schemas.microsoft.com/office/drawing/2014/main" id="{67386EC7-8837-EB39-CD52-AD0F5B04DF38}"/>
              </a:ext>
            </a:extLst>
          </p:cNvPr>
          <p:cNvGrpSpPr/>
          <p:nvPr/>
        </p:nvGrpSpPr>
        <p:grpSpPr>
          <a:xfrm>
            <a:off x="6030687" y="909000"/>
            <a:ext cx="2991362" cy="2520000"/>
            <a:chOff x="6030687" y="909000"/>
            <a:chExt cx="2991362" cy="2520000"/>
          </a:xfrm>
        </p:grpSpPr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498E589A-972E-3990-BB6B-1C3132583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30687" y="909000"/>
              <a:ext cx="2991362" cy="2520000"/>
            </a:xfrm>
            <a:prstGeom prst="rect">
              <a:avLst/>
            </a:prstGeom>
          </p:spPr>
        </p:pic>
        <p:sp>
          <p:nvSpPr>
            <p:cNvPr id="31" name="Rettangolo con angoli arrotondati 30">
              <a:extLst>
                <a:ext uri="{FF2B5EF4-FFF2-40B4-BE49-F238E27FC236}">
                  <a16:creationId xmlns:a16="http://schemas.microsoft.com/office/drawing/2014/main" id="{A473D032-7280-9F85-A9C5-2C4B430E087A}"/>
                </a:ext>
              </a:extLst>
            </p:cNvPr>
            <p:cNvSpPr/>
            <p:nvPr/>
          </p:nvSpPr>
          <p:spPr>
            <a:xfrm>
              <a:off x="6555922" y="1020536"/>
              <a:ext cx="767443" cy="1191985"/>
            </a:xfrm>
            <a:prstGeom prst="round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Rettangolo con angoli arrotondati 31">
              <a:extLst>
                <a:ext uri="{FF2B5EF4-FFF2-40B4-BE49-F238E27FC236}">
                  <a16:creationId xmlns:a16="http://schemas.microsoft.com/office/drawing/2014/main" id="{26EEA66C-EFB3-59DF-1093-7C0FEB3B6B52}"/>
                </a:ext>
              </a:extLst>
            </p:cNvPr>
            <p:cNvSpPr/>
            <p:nvPr/>
          </p:nvSpPr>
          <p:spPr>
            <a:xfrm>
              <a:off x="7405007" y="2253067"/>
              <a:ext cx="1554989" cy="784048"/>
            </a:xfrm>
            <a:prstGeom prst="round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6" name="Gruppo 35">
            <a:extLst>
              <a:ext uri="{FF2B5EF4-FFF2-40B4-BE49-F238E27FC236}">
                <a16:creationId xmlns:a16="http://schemas.microsoft.com/office/drawing/2014/main" id="{7191B09F-2C82-600D-95F9-AB627647B265}"/>
              </a:ext>
            </a:extLst>
          </p:cNvPr>
          <p:cNvGrpSpPr/>
          <p:nvPr/>
        </p:nvGrpSpPr>
        <p:grpSpPr>
          <a:xfrm>
            <a:off x="9084219" y="909000"/>
            <a:ext cx="2955104" cy="2520000"/>
            <a:chOff x="9084219" y="909000"/>
            <a:chExt cx="2955104" cy="2520000"/>
          </a:xfrm>
        </p:grpSpPr>
        <p:pic>
          <p:nvPicPr>
            <p:cNvPr id="22" name="Immagine 21">
              <a:extLst>
                <a:ext uri="{FF2B5EF4-FFF2-40B4-BE49-F238E27FC236}">
                  <a16:creationId xmlns:a16="http://schemas.microsoft.com/office/drawing/2014/main" id="{9B869308-4076-9D49-24CE-C087906935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84219" y="909000"/>
              <a:ext cx="2955104" cy="2520000"/>
            </a:xfrm>
            <a:prstGeom prst="rect">
              <a:avLst/>
            </a:prstGeom>
          </p:spPr>
        </p:pic>
        <p:sp>
          <p:nvSpPr>
            <p:cNvPr id="33" name="Rettangolo con angoli arrotondati 32">
              <a:extLst>
                <a:ext uri="{FF2B5EF4-FFF2-40B4-BE49-F238E27FC236}">
                  <a16:creationId xmlns:a16="http://schemas.microsoft.com/office/drawing/2014/main" id="{918305D5-1835-98A4-D739-47C57BF26325}"/>
                </a:ext>
              </a:extLst>
            </p:cNvPr>
            <p:cNvSpPr/>
            <p:nvPr/>
          </p:nvSpPr>
          <p:spPr>
            <a:xfrm>
              <a:off x="10042071" y="1020537"/>
              <a:ext cx="1861457" cy="824592"/>
            </a:xfrm>
            <a:prstGeom prst="round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7" name="Gruppo 36">
            <a:extLst>
              <a:ext uri="{FF2B5EF4-FFF2-40B4-BE49-F238E27FC236}">
                <a16:creationId xmlns:a16="http://schemas.microsoft.com/office/drawing/2014/main" id="{4B9BC253-C62A-0E36-335F-B7350C511C2F}"/>
              </a:ext>
            </a:extLst>
          </p:cNvPr>
          <p:cNvGrpSpPr/>
          <p:nvPr/>
        </p:nvGrpSpPr>
        <p:grpSpPr>
          <a:xfrm>
            <a:off x="97406" y="3761903"/>
            <a:ext cx="2945985" cy="2520000"/>
            <a:chOff x="97406" y="3761903"/>
            <a:chExt cx="2945985" cy="2520000"/>
          </a:xfrm>
        </p:grpSpPr>
        <p:pic>
          <p:nvPicPr>
            <p:cNvPr id="26" name="Immagine 25">
              <a:extLst>
                <a:ext uri="{FF2B5EF4-FFF2-40B4-BE49-F238E27FC236}">
                  <a16:creationId xmlns:a16="http://schemas.microsoft.com/office/drawing/2014/main" id="{B09B18A6-0A8E-AB0E-D894-A4C07AE463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7406" y="3761903"/>
              <a:ext cx="2945985" cy="2520000"/>
            </a:xfrm>
            <a:prstGeom prst="rect">
              <a:avLst/>
            </a:prstGeom>
          </p:spPr>
        </p:pic>
        <p:sp>
          <p:nvSpPr>
            <p:cNvPr id="34" name="Rettangolo con angoli arrotondati 33">
              <a:extLst>
                <a:ext uri="{FF2B5EF4-FFF2-40B4-BE49-F238E27FC236}">
                  <a16:creationId xmlns:a16="http://schemas.microsoft.com/office/drawing/2014/main" id="{0C3BE559-9BDE-CBFA-9366-049C2DBBD879}"/>
                </a:ext>
              </a:extLst>
            </p:cNvPr>
            <p:cNvSpPr/>
            <p:nvPr/>
          </p:nvSpPr>
          <p:spPr>
            <a:xfrm>
              <a:off x="568779" y="3902529"/>
              <a:ext cx="851806" cy="1254578"/>
            </a:xfrm>
            <a:prstGeom prst="round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239716CD-16D7-CE50-C39D-ECCAD356EBDF}"/>
              </a:ext>
            </a:extLst>
          </p:cNvPr>
          <p:cNvSpPr txBox="1"/>
          <p:nvPr/>
        </p:nvSpPr>
        <p:spPr>
          <a:xfrm>
            <a:off x="6217617" y="4190465"/>
            <a:ext cx="560886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it-IT" sz="2300" dirty="0"/>
              <a:t>Aumento % linfociti T (CD3+) (VN 43%-63%)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it-IT" sz="2300" dirty="0"/>
              <a:t>Inversione rapporto CD4/CD8 = 0.2 (VN 1-3)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it-IT" sz="2300" dirty="0"/>
              <a:t>Riduzione RTE (VN 40%-54%)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it-IT" sz="2300" dirty="0"/>
              <a:t>Riduzione linfociti B (CD19+)(VN 5%-18%)</a:t>
            </a:r>
          </a:p>
        </p:txBody>
      </p:sp>
    </p:spTree>
    <p:extLst>
      <p:ext uri="{BB962C8B-B14F-4D97-AF65-F5344CB8AC3E}">
        <p14:creationId xmlns:p14="http://schemas.microsoft.com/office/powerpoint/2010/main" val="217823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7F23F6A3-21FF-65DF-0061-47F3E4C5DA7A}"/>
              </a:ext>
            </a:extLst>
          </p:cNvPr>
          <p:cNvGrpSpPr/>
          <p:nvPr/>
        </p:nvGrpSpPr>
        <p:grpSpPr>
          <a:xfrm>
            <a:off x="0" y="0"/>
            <a:ext cx="12192000" cy="640301"/>
            <a:chOff x="0" y="0"/>
            <a:chExt cx="12192000" cy="640301"/>
          </a:xfrm>
        </p:grpSpPr>
        <p:sp>
          <p:nvSpPr>
            <p:cNvPr id="2" name="Rettangolo 1">
              <a:extLst>
                <a:ext uri="{FF2B5EF4-FFF2-40B4-BE49-F238E27FC236}">
                  <a16:creationId xmlns:a16="http://schemas.microsoft.com/office/drawing/2014/main" id="{70FDFAF3-DE51-D659-56CB-367572EA6FC2}"/>
                </a:ext>
              </a:extLst>
            </p:cNvPr>
            <p:cNvSpPr/>
            <p:nvPr/>
          </p:nvSpPr>
          <p:spPr>
            <a:xfrm>
              <a:off x="0" y="0"/>
              <a:ext cx="12192000" cy="640301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31000">
                  <a:schemeClr val="accent2">
                    <a:lumMod val="60000"/>
                    <a:lumOff val="40000"/>
                  </a:schemeClr>
                </a:gs>
                <a:gs pos="64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C9C6BE92-285E-0B8F-FDD1-5B98E31C5C6B}"/>
                </a:ext>
              </a:extLst>
            </p:cNvPr>
            <p:cNvSpPr txBox="1"/>
            <p:nvPr/>
          </p:nvSpPr>
          <p:spPr>
            <a:xfrm>
              <a:off x="97407" y="58540"/>
              <a:ext cx="118665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b="1" dirty="0"/>
                <a:t>3° CASO: bambina 9 anni              CLINICA E DIAGNOSI</a:t>
              </a:r>
            </a:p>
          </p:txBody>
        </p:sp>
      </p:grp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01AE2F1-83C8-BB85-4D72-0E85B0E106E1}"/>
              </a:ext>
            </a:extLst>
          </p:cNvPr>
          <p:cNvSpPr txBox="1"/>
          <p:nvPr/>
        </p:nvSpPr>
        <p:spPr>
          <a:xfrm>
            <a:off x="192088" y="751344"/>
            <a:ext cx="5286149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tabLst>
                <a:tab pos="449580" algn="l"/>
              </a:tabLst>
            </a:pPr>
            <a:r>
              <a:rPr lang="it-IT" sz="2400" dirty="0">
                <a:effectLst/>
                <a:ea typeface="Times New Roman" panose="02020603050405020304" pitchFamily="18" charset="0"/>
              </a:rPr>
              <a:t>Dalla nascita storia di infezioni respiratorie ricorrenti e protratte, e linfoadenopatie. </a:t>
            </a: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449580" algn="l"/>
              </a:tabLst>
            </a:pPr>
            <a:r>
              <a:rPr lang="it-IT" sz="2400" dirty="0" err="1">
                <a:ea typeface="Times New Roman" panose="02020603050405020304" pitchFamily="18" charset="0"/>
              </a:rPr>
              <a:t>I</a:t>
            </a:r>
            <a:r>
              <a:rPr lang="it-IT" sz="2400" dirty="0" err="1">
                <a:effectLst/>
                <a:ea typeface="Times New Roman" panose="02020603050405020304" pitchFamily="18" charset="0"/>
              </a:rPr>
              <a:t>pogammaglobulinemia</a:t>
            </a:r>
            <a:r>
              <a:rPr lang="it-IT" sz="2400" dirty="0">
                <a:effectLst/>
                <a:ea typeface="Times New Roman" panose="02020603050405020304" pitchFamily="18" charset="0"/>
              </a:rPr>
              <a:t> grave con Iper-IgM</a:t>
            </a: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449580" algn="l"/>
              </a:tabLst>
            </a:pPr>
            <a:r>
              <a:rPr lang="it-IT" sz="2400" dirty="0">
                <a:effectLst/>
                <a:ea typeface="Times New Roman" panose="02020603050405020304" pitchFamily="18" charset="0"/>
              </a:rPr>
              <a:t>In trattamento sostitutivo con immunoglobuline sottocute dall’età di 1 anno</a:t>
            </a: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449580" algn="l"/>
              </a:tabLst>
            </a:pPr>
            <a:r>
              <a:rPr lang="it-IT" sz="2400" dirty="0">
                <a:effectLst/>
                <a:ea typeface="Times New Roman" panose="02020603050405020304" pitchFamily="18" charset="0"/>
              </a:rPr>
              <a:t>Bronchiettasie dall’età di 8 anni</a:t>
            </a: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449580" algn="l"/>
              </a:tabLst>
            </a:pPr>
            <a:r>
              <a:rPr lang="it-IT" sz="2400" b="1" dirty="0"/>
              <a:t>APDS2 mutazione nel gene </a:t>
            </a:r>
            <a:r>
              <a:rPr lang="it-IT" sz="2400" b="1" i="1" dirty="0"/>
              <a:t>PIK3R1</a:t>
            </a:r>
            <a:r>
              <a:rPr lang="it-IT" sz="2400" b="1" dirty="0"/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449580" algn="l"/>
              </a:tabLst>
            </a:pPr>
            <a:r>
              <a:rPr lang="it-IT" sz="2400" dirty="0">
                <a:ea typeface="Times New Roman" panose="02020603050405020304" pitchFamily="18" charset="0"/>
              </a:rPr>
              <a:t>Trattamento con farmaci biologici anche sperimentali</a:t>
            </a: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449580" algn="l"/>
              </a:tabLst>
            </a:pPr>
            <a:r>
              <a:rPr lang="it-IT" sz="2400" dirty="0">
                <a:ea typeface="Times New Roman" panose="02020603050405020304" pitchFamily="18" charset="0"/>
              </a:rPr>
              <a:t>Oggi ha 19 anni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D2CFEA4-FEA9-5D94-3307-C54FC050B82D}"/>
              </a:ext>
            </a:extLst>
          </p:cNvPr>
          <p:cNvSpPr txBox="1"/>
          <p:nvPr/>
        </p:nvSpPr>
        <p:spPr>
          <a:xfrm>
            <a:off x="0" y="6427113"/>
            <a:ext cx="54782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/>
              <a:t>APDS2: A</a:t>
            </a:r>
            <a:r>
              <a:rPr lang="sv-SE" sz="2200" dirty="0"/>
              <a:t>ctivated PI3K Delta Syndrome 2</a:t>
            </a:r>
            <a:r>
              <a:rPr lang="it-IT" sz="2200" dirty="0"/>
              <a:t>  </a:t>
            </a: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3C605719-C718-497C-81CA-9C09E3D85717}"/>
              </a:ext>
            </a:extLst>
          </p:cNvPr>
          <p:cNvGrpSpPr/>
          <p:nvPr/>
        </p:nvGrpSpPr>
        <p:grpSpPr>
          <a:xfrm>
            <a:off x="5902779" y="3241216"/>
            <a:ext cx="6229350" cy="3535139"/>
            <a:chOff x="7225393" y="2049237"/>
            <a:chExt cx="4906736" cy="4298172"/>
          </a:xfrm>
        </p:grpSpPr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290C2100-4EE4-CBBC-2DAE-F5EE25D62186}"/>
                </a:ext>
              </a:extLst>
            </p:cNvPr>
            <p:cNvSpPr txBox="1"/>
            <p:nvPr/>
          </p:nvSpPr>
          <p:spPr>
            <a:xfrm>
              <a:off x="7302162" y="2192425"/>
              <a:ext cx="4661807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it-IT" sz="2400" dirty="0"/>
                <a:t>La clinica ha posto il sospetto</a:t>
              </a:r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it-IT" sz="2400" dirty="0"/>
                <a:t>L'emocromo avrebbe escluso qualsiasi disordine immunitario</a:t>
              </a:r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it-IT" sz="2400" dirty="0" err="1"/>
                <a:t>Immunofenotipo</a:t>
              </a:r>
              <a:r>
                <a:rPr lang="it-IT" sz="2400" dirty="0"/>
                <a:t> ha confermato il sospetto clinico e permesso di caratterizzare meglio il tipo di immunodeficienza</a:t>
              </a:r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it-IT" sz="2400" dirty="0"/>
                <a:t>Diagnosi molecolare (</a:t>
              </a:r>
              <a:r>
                <a:rPr lang="it-IT" sz="2400" dirty="0" err="1"/>
                <a:t>esoma</a:t>
              </a:r>
              <a:r>
                <a:rPr lang="it-IT" sz="2400" dirty="0"/>
                <a:t>) ha permesso di dare un nome alla malattia (peraltro descritta pochi mesi prima)</a:t>
              </a:r>
            </a:p>
          </p:txBody>
        </p:sp>
        <p:sp>
          <p:nvSpPr>
            <p:cNvPr id="10" name="Rettangolo con angoli arrotondati 9">
              <a:extLst>
                <a:ext uri="{FF2B5EF4-FFF2-40B4-BE49-F238E27FC236}">
                  <a16:creationId xmlns:a16="http://schemas.microsoft.com/office/drawing/2014/main" id="{9D23F359-5DF1-EF99-5DF2-3CB44D028674}"/>
                </a:ext>
              </a:extLst>
            </p:cNvPr>
            <p:cNvSpPr/>
            <p:nvPr/>
          </p:nvSpPr>
          <p:spPr>
            <a:xfrm>
              <a:off x="7225393" y="2049237"/>
              <a:ext cx="4906736" cy="4298172"/>
            </a:xfrm>
            <a:prstGeom prst="round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7" name="Immagine 6">
            <a:extLst>
              <a:ext uri="{FF2B5EF4-FFF2-40B4-BE49-F238E27FC236}">
                <a16:creationId xmlns:a16="http://schemas.microsoft.com/office/drawing/2014/main" id="{C5786506-DEEB-1D59-3C8E-5752DB1E1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110" y="406495"/>
            <a:ext cx="3296688" cy="28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909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8244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5" name="Text Box 7"/>
          <p:cNvSpPr txBox="1">
            <a:spLocks noChangeArrowheads="1"/>
          </p:cNvSpPr>
          <p:nvPr/>
        </p:nvSpPr>
        <p:spPr bwMode="auto">
          <a:xfrm>
            <a:off x="3431705" y="2823320"/>
            <a:ext cx="55031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400" b="1" dirty="0"/>
              <a:t>Immunodeficienza legata al cromosoma X</a:t>
            </a:r>
          </a:p>
        </p:txBody>
      </p:sp>
      <p:sp>
        <p:nvSpPr>
          <p:cNvPr id="457736" name="Text Box 8"/>
          <p:cNvSpPr txBox="1">
            <a:spLocks noChangeArrowheads="1"/>
          </p:cNvSpPr>
          <p:nvPr/>
        </p:nvSpPr>
        <p:spPr bwMode="auto">
          <a:xfrm>
            <a:off x="1919536" y="1161326"/>
            <a:ext cx="835292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sz="2400" b="1" dirty="0"/>
              <a:t>The </a:t>
            </a:r>
            <a:r>
              <a:rPr lang="it-IT" sz="2400" b="1" dirty="0" err="1"/>
              <a:t>thymus</a:t>
            </a:r>
            <a:r>
              <a:rPr lang="it-IT" sz="2400" b="1" dirty="0"/>
              <a:t> and </a:t>
            </a:r>
            <a:r>
              <a:rPr lang="it-IT" sz="2400" b="1" dirty="0" err="1"/>
              <a:t>other</a:t>
            </a:r>
            <a:r>
              <a:rPr lang="it-IT" sz="2400" b="1" dirty="0"/>
              <a:t> </a:t>
            </a:r>
            <a:r>
              <a:rPr lang="it-IT" sz="2400" b="1" dirty="0" err="1"/>
              <a:t>lymphoid</a:t>
            </a:r>
            <a:r>
              <a:rPr lang="it-IT" sz="2400" b="1" dirty="0"/>
              <a:t> </a:t>
            </a:r>
            <a:r>
              <a:rPr lang="it-IT" sz="2400" b="1" dirty="0" err="1"/>
              <a:t>tissues</a:t>
            </a:r>
            <a:r>
              <a:rPr lang="it-IT" sz="2400" b="1" dirty="0"/>
              <a:t> in </a:t>
            </a:r>
            <a:r>
              <a:rPr lang="it-IT" sz="2400" b="1" dirty="0" err="1"/>
              <a:t>congenital</a:t>
            </a:r>
            <a:r>
              <a:rPr lang="it-IT" sz="2400" b="1" dirty="0"/>
              <a:t> </a:t>
            </a:r>
            <a:r>
              <a:rPr lang="it-IT" sz="2400" b="1" dirty="0" err="1"/>
              <a:t>agammaglobulinemia</a:t>
            </a:r>
            <a:r>
              <a:rPr lang="it-IT" sz="2400" b="1" dirty="0"/>
              <a:t>. I. </a:t>
            </a:r>
            <a:r>
              <a:rPr lang="it-IT" sz="2400" b="1" dirty="0" err="1"/>
              <a:t>Thymic</a:t>
            </a:r>
            <a:r>
              <a:rPr lang="it-IT" sz="2400" b="1" dirty="0"/>
              <a:t> </a:t>
            </a:r>
            <a:r>
              <a:rPr lang="it-IT" sz="2400" b="1" dirty="0" err="1"/>
              <a:t>alymphoplasia</a:t>
            </a:r>
            <a:r>
              <a:rPr lang="it-IT" sz="2400" b="1" dirty="0"/>
              <a:t> and </a:t>
            </a:r>
            <a:r>
              <a:rPr lang="it-IT" sz="2400" b="1" dirty="0" err="1"/>
              <a:t>lymphocytic</a:t>
            </a:r>
            <a:r>
              <a:rPr lang="it-IT" sz="2400" b="1" dirty="0"/>
              <a:t> </a:t>
            </a:r>
            <a:r>
              <a:rPr lang="it-IT" sz="2400" b="1" dirty="0" err="1"/>
              <a:t>hypoplasia</a:t>
            </a:r>
            <a:r>
              <a:rPr lang="it-IT" sz="2400" b="1" dirty="0"/>
              <a:t> and </a:t>
            </a:r>
            <a:r>
              <a:rPr lang="it-IT" sz="2400" b="1" dirty="0" err="1"/>
              <a:t>their</a:t>
            </a:r>
            <a:r>
              <a:rPr lang="it-IT" sz="2400" b="1" dirty="0"/>
              <a:t> relation to </a:t>
            </a:r>
            <a:r>
              <a:rPr lang="it-IT" sz="2400" b="1" dirty="0" err="1"/>
              <a:t>infection</a:t>
            </a:r>
            <a:r>
              <a:rPr lang="it-IT" sz="2400" b="1" dirty="0"/>
              <a:t>. </a:t>
            </a:r>
          </a:p>
          <a:p>
            <a:r>
              <a:rPr lang="it-IT" sz="2400" dirty="0" err="1"/>
              <a:t>Gitlin</a:t>
            </a:r>
            <a:r>
              <a:rPr lang="it-IT" sz="2400" dirty="0"/>
              <a:t> D, Craig, JM </a:t>
            </a:r>
            <a:r>
              <a:rPr lang="it-IT" sz="2400" i="1" dirty="0" err="1"/>
              <a:t>Pediatrics</a:t>
            </a:r>
            <a:r>
              <a:rPr lang="it-IT" sz="2400" i="1" dirty="0"/>
              <a:t> </a:t>
            </a:r>
            <a:r>
              <a:rPr lang="it-IT" sz="2400" dirty="0"/>
              <a:t>32: 517-530, </a:t>
            </a:r>
            <a:r>
              <a:rPr lang="it-IT" sz="2400" b="1" dirty="0">
                <a:solidFill>
                  <a:srgbClr val="FF0000"/>
                </a:solidFill>
              </a:rPr>
              <a:t>1963</a:t>
            </a:r>
            <a:endParaRPr lang="it-IT" sz="2400" b="1" dirty="0"/>
          </a:p>
          <a:p>
            <a:pPr>
              <a:spcBef>
                <a:spcPct val="50000"/>
              </a:spcBef>
            </a:pPr>
            <a:endParaRPr lang="it-IT" sz="2400" dirty="0"/>
          </a:p>
        </p:txBody>
      </p:sp>
      <p:sp>
        <p:nvSpPr>
          <p:cNvPr id="457738" name="Text Box 10"/>
          <p:cNvSpPr txBox="1">
            <a:spLocks noChangeArrowheads="1"/>
          </p:cNvSpPr>
          <p:nvPr/>
        </p:nvSpPr>
        <p:spPr bwMode="auto">
          <a:xfrm>
            <a:off x="2994026" y="4153317"/>
            <a:ext cx="2143343" cy="193899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it-IT" sz="2400" dirty="0"/>
              <a:t>Precoce e grave</a:t>
            </a:r>
          </a:p>
          <a:p>
            <a:pPr algn="ctr"/>
            <a:r>
              <a:rPr lang="it-IT" sz="2400" dirty="0"/>
              <a:t>Difetto timico</a:t>
            </a:r>
          </a:p>
          <a:p>
            <a:pPr algn="ctr"/>
            <a:r>
              <a:rPr lang="it-IT" sz="2400" dirty="0"/>
              <a:t>Oggi </a:t>
            </a:r>
            <a:r>
              <a:rPr lang="it-IT" sz="2400" b="1" dirty="0"/>
              <a:t>X-SCID</a:t>
            </a:r>
          </a:p>
          <a:p>
            <a:pPr algn="ctr"/>
            <a:endParaRPr lang="it-IT" sz="2400" dirty="0"/>
          </a:p>
          <a:p>
            <a:pPr algn="ctr"/>
            <a:r>
              <a:rPr lang="it-IT" sz="2400" dirty="0"/>
              <a:t>(</a:t>
            </a:r>
            <a:r>
              <a:rPr lang="it-IT" sz="2400" dirty="0" err="1"/>
              <a:t>B+</a:t>
            </a:r>
            <a:r>
              <a:rPr lang="it-IT" sz="2400" dirty="0"/>
              <a:t> T-)</a:t>
            </a:r>
          </a:p>
        </p:txBody>
      </p:sp>
      <p:grpSp>
        <p:nvGrpSpPr>
          <p:cNvPr id="17" name="Gruppo 16"/>
          <p:cNvGrpSpPr/>
          <p:nvPr/>
        </p:nvGrpSpPr>
        <p:grpSpPr>
          <a:xfrm>
            <a:off x="4127500" y="3314700"/>
            <a:ext cx="3733800" cy="834380"/>
            <a:chOff x="2603500" y="3314700"/>
            <a:chExt cx="3733800" cy="1333500"/>
          </a:xfrm>
        </p:grpSpPr>
        <p:sp>
          <p:nvSpPr>
            <p:cNvPr id="457737" name="Line 9"/>
            <p:cNvSpPr>
              <a:spLocks noChangeShapeType="1"/>
            </p:cNvSpPr>
            <p:nvPr/>
          </p:nvSpPr>
          <p:spPr bwMode="auto">
            <a:xfrm flipH="1">
              <a:off x="2603500" y="3314700"/>
              <a:ext cx="863600" cy="1333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57739" name="Line 11"/>
            <p:cNvSpPr>
              <a:spLocks noChangeShapeType="1"/>
            </p:cNvSpPr>
            <p:nvPr/>
          </p:nvSpPr>
          <p:spPr bwMode="auto">
            <a:xfrm>
              <a:off x="5473700" y="3314700"/>
              <a:ext cx="863600" cy="1333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57740" name="Text Box 12"/>
          <p:cNvSpPr txBox="1">
            <a:spLocks noChangeArrowheads="1"/>
          </p:cNvSpPr>
          <p:nvPr/>
        </p:nvSpPr>
        <p:spPr bwMode="auto">
          <a:xfrm>
            <a:off x="6312025" y="4149080"/>
            <a:ext cx="3270767" cy="156966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it-IT" sz="2400" dirty="0"/>
              <a:t>Più tardiva e meno grave</a:t>
            </a:r>
          </a:p>
          <a:p>
            <a:pPr algn="ctr"/>
            <a:r>
              <a:rPr lang="it-IT" sz="2400" dirty="0"/>
              <a:t>Oggi </a:t>
            </a:r>
            <a:r>
              <a:rPr lang="it-IT" sz="2400" b="1" dirty="0"/>
              <a:t>XLA </a:t>
            </a:r>
            <a:r>
              <a:rPr lang="it-IT" sz="2400" dirty="0"/>
              <a:t>o m. di </a:t>
            </a:r>
            <a:r>
              <a:rPr lang="it-IT" sz="2400" dirty="0" err="1"/>
              <a:t>Bruton</a:t>
            </a:r>
            <a:endParaRPr lang="it-IT" sz="2400" dirty="0"/>
          </a:p>
          <a:p>
            <a:pPr algn="ctr"/>
            <a:endParaRPr lang="it-IT" sz="2400" dirty="0"/>
          </a:p>
          <a:p>
            <a:pPr algn="ctr"/>
            <a:r>
              <a:rPr lang="it-IT" sz="2400" dirty="0"/>
              <a:t>(B- </a:t>
            </a:r>
            <a:r>
              <a:rPr lang="it-IT" sz="2400" dirty="0" err="1"/>
              <a:t>T+</a:t>
            </a:r>
            <a:r>
              <a:rPr lang="it-IT" sz="2400" dirty="0"/>
              <a:t>)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2927648" y="6156012"/>
            <a:ext cx="4226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SCID = severe </a:t>
            </a:r>
            <a:r>
              <a:rPr lang="it-IT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combined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immunodeficiency</a:t>
            </a:r>
            <a:endParaRPr 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1774826" y="1124744"/>
            <a:ext cx="8641655" cy="547260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1847008" y="2147372"/>
            <a:ext cx="554513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 dirty="0" err="1"/>
              <a:t>Immunological</a:t>
            </a:r>
            <a:r>
              <a:rPr lang="it-IT" sz="2400" b="1" dirty="0"/>
              <a:t> </a:t>
            </a:r>
            <a:r>
              <a:rPr lang="it-IT" sz="2400" b="1" dirty="0" err="1"/>
              <a:t>reconstitution</a:t>
            </a:r>
            <a:r>
              <a:rPr lang="it-IT" sz="2400" b="1" dirty="0"/>
              <a:t> </a:t>
            </a:r>
            <a:r>
              <a:rPr lang="it-IT" sz="2400" b="1" dirty="0" err="1"/>
              <a:t>of</a:t>
            </a:r>
            <a:r>
              <a:rPr lang="it-IT" sz="2400" b="1" dirty="0"/>
              <a:t> </a:t>
            </a:r>
            <a:r>
              <a:rPr lang="it-IT" sz="2400" b="1" dirty="0" err="1"/>
              <a:t>sex-linked</a:t>
            </a:r>
            <a:r>
              <a:rPr lang="it-IT" sz="2400" b="1" dirty="0"/>
              <a:t> </a:t>
            </a:r>
            <a:r>
              <a:rPr lang="it-IT" sz="2400" b="1" dirty="0" err="1"/>
              <a:t>lymphopenic</a:t>
            </a:r>
            <a:r>
              <a:rPr lang="it-IT" sz="2400" b="1" dirty="0"/>
              <a:t> </a:t>
            </a:r>
            <a:r>
              <a:rPr lang="it-IT" sz="2400" b="1" dirty="0" err="1"/>
              <a:t>immunological</a:t>
            </a:r>
            <a:r>
              <a:rPr lang="it-IT" sz="2400" b="1" dirty="0"/>
              <a:t> </a:t>
            </a:r>
            <a:r>
              <a:rPr lang="it-IT" sz="2400" b="1" dirty="0" err="1"/>
              <a:t>deficiency</a:t>
            </a:r>
            <a:r>
              <a:rPr lang="it-IT" sz="2400" b="1" dirty="0"/>
              <a:t>. </a:t>
            </a:r>
          </a:p>
          <a:p>
            <a:r>
              <a:rPr lang="it-IT" sz="2400" dirty="0"/>
              <a:t>Gatti RA </a:t>
            </a:r>
            <a:r>
              <a:rPr lang="it-IT" sz="2400" dirty="0" err="1"/>
              <a:t>et</a:t>
            </a:r>
            <a:r>
              <a:rPr lang="it-IT" sz="2400" dirty="0"/>
              <a:t> al. </a:t>
            </a:r>
            <a:r>
              <a:rPr lang="it-IT" sz="2400" i="1" dirty="0" err="1"/>
              <a:t>Lancet</a:t>
            </a:r>
            <a:r>
              <a:rPr lang="it-IT" sz="2400" i="1" dirty="0"/>
              <a:t> 1968;2:1366-9.</a:t>
            </a:r>
          </a:p>
        </p:txBody>
      </p:sp>
      <p:sp>
        <p:nvSpPr>
          <p:cNvPr id="14339" name="Text Box 9"/>
          <p:cNvSpPr txBox="1">
            <a:spLocks noChangeArrowheads="1"/>
          </p:cNvSpPr>
          <p:nvPr/>
        </p:nvSpPr>
        <p:spPr bwMode="auto">
          <a:xfrm>
            <a:off x="1847529" y="1228998"/>
            <a:ext cx="81375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primo trapianto di midollo osseo con successo in una grave immunodeficienza venne fatto nel 1968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52670">
            <a:off x="7392145" y="1663868"/>
            <a:ext cx="2088232" cy="2917260"/>
          </a:xfrm>
          <a:prstGeom prst="rect">
            <a:avLst/>
          </a:prstGeom>
          <a:noFill/>
          <a:ln w="12700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Relaxed">
              <a:rot lat="20400000" lon="600000" rev="600000"/>
            </a:camera>
            <a:lightRig rig="threePt" dir="t"/>
          </a:scene3d>
          <a:sp3d>
            <a:bevelT/>
          </a:sp3d>
        </p:spPr>
      </p:pic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1847850" y="4797425"/>
            <a:ext cx="820859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000" b="1" dirty="0"/>
              <a:t>Nelle Immunodeficienze più gravi il trapianto è relativamente facile, perché non c’è un sistema immunitario in competizione nel ricevente.</a:t>
            </a:r>
          </a:p>
          <a:p>
            <a:endParaRPr lang="it-IT" sz="2000" b="1" dirty="0"/>
          </a:p>
          <a:p>
            <a:r>
              <a:rPr lang="it-IT" sz="2000" b="1" dirty="0"/>
              <a:t>In altri casi è necessario prima rimuovere il sistema non funzionante con pesanti terapie …</a:t>
            </a:r>
          </a:p>
          <a:p>
            <a:endParaRPr lang="it-IT" sz="2000" b="1" dirty="0"/>
          </a:p>
        </p:txBody>
      </p:sp>
      <p:sp>
        <p:nvSpPr>
          <p:cNvPr id="7" name="Rettangolo 6"/>
          <p:cNvSpPr/>
          <p:nvPr/>
        </p:nvSpPr>
        <p:spPr>
          <a:xfrm>
            <a:off x="1524000" y="-27384"/>
            <a:ext cx="9144000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1534206" y="-27384"/>
            <a:ext cx="6220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it-IT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Trapianto di midollo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553" y="4226456"/>
            <a:ext cx="3609851" cy="251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6074" y="1"/>
            <a:ext cx="3799887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hom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2224" y="3789040"/>
            <a:ext cx="1993756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3143673" y="4149081"/>
            <a:ext cx="152817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400" b="1" dirty="0"/>
              <a:t>1. Prelievo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1" y="188641"/>
            <a:ext cx="4252913" cy="342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11"/>
          <p:cNvSpPr txBox="1"/>
          <p:nvPr/>
        </p:nvSpPr>
        <p:spPr>
          <a:xfrm>
            <a:off x="8661062" y="3183360"/>
            <a:ext cx="168341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400" b="1" dirty="0"/>
              <a:t>4. Infusione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6600056" y="5013177"/>
            <a:ext cx="148630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400" b="1" dirty="0"/>
              <a:t>5. </a:t>
            </a:r>
            <a:r>
              <a:rPr lang="it-IT" sz="2400" b="1" dirty="0" err="1"/>
              <a:t>Homing</a:t>
            </a:r>
            <a:endParaRPr lang="it-IT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asellaDiTesto 4"/>
          <p:cNvSpPr txBox="1">
            <a:spLocks noChangeArrowheads="1"/>
          </p:cNvSpPr>
          <p:nvPr/>
        </p:nvSpPr>
        <p:spPr bwMode="auto">
          <a:xfrm>
            <a:off x="3613421" y="3657204"/>
            <a:ext cx="17287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/>
              <a:t>David </a:t>
            </a:r>
            <a:r>
              <a:rPr lang="it-IT" dirty="0" err="1"/>
              <a:t>Vetter</a:t>
            </a:r>
            <a:r>
              <a:rPr lang="it-IT" dirty="0"/>
              <a:t>,</a:t>
            </a:r>
          </a:p>
          <a:p>
            <a:r>
              <a:rPr lang="it-IT" dirty="0"/>
              <a:t> n 21 </a:t>
            </a:r>
            <a:r>
              <a:rPr lang="it-IT" dirty="0" err="1"/>
              <a:t>sett</a:t>
            </a:r>
            <a:r>
              <a:rPr lang="it-IT" dirty="0"/>
              <a:t> 1971</a:t>
            </a:r>
          </a:p>
        </p:txBody>
      </p:sp>
      <p:sp>
        <p:nvSpPr>
          <p:cNvPr id="20484" name="CasellaDiTesto 5"/>
          <p:cNvSpPr txBox="1">
            <a:spLocks noChangeArrowheads="1"/>
          </p:cNvSpPr>
          <p:nvPr/>
        </p:nvSpPr>
        <p:spPr bwMode="auto">
          <a:xfrm>
            <a:off x="6672064" y="743902"/>
            <a:ext cx="511256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400" b="1" dirty="0"/>
              <a:t>I genitori vengono informati: </a:t>
            </a:r>
          </a:p>
          <a:p>
            <a:r>
              <a:rPr lang="it-IT" sz="2400" b="1" dirty="0"/>
              <a:t>un altro maschio ha il 50% di rischio di malattia </a:t>
            </a:r>
          </a:p>
          <a:p>
            <a:pPr>
              <a:buFontTx/>
              <a:buChar char="-"/>
            </a:pPr>
            <a:r>
              <a:rPr lang="it-IT" sz="2400" dirty="0"/>
              <a:t> Aborto se maschio?</a:t>
            </a:r>
          </a:p>
          <a:p>
            <a:pPr>
              <a:buFontTx/>
              <a:buChar char="-"/>
            </a:pPr>
            <a:r>
              <a:rPr lang="it-IT" sz="2400" dirty="0"/>
              <a:t> Nascita e mantenimento in ambiente sterile fino a disponibilità di una terapia </a:t>
            </a:r>
          </a:p>
          <a:p>
            <a:r>
              <a:rPr lang="it-IT" sz="2400" dirty="0"/>
              <a:t>(trapianto da sorella se compatibile)</a:t>
            </a:r>
            <a:endParaRPr lang="it-IT" sz="2400" b="1" dirty="0"/>
          </a:p>
        </p:txBody>
      </p:sp>
      <p:cxnSp>
        <p:nvCxnSpPr>
          <p:cNvPr id="26" name="Connettore 1 25"/>
          <p:cNvCxnSpPr/>
          <p:nvPr/>
        </p:nvCxnSpPr>
        <p:spPr>
          <a:xfrm>
            <a:off x="3254646" y="2856765"/>
            <a:ext cx="0" cy="287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o 22"/>
          <p:cNvGrpSpPr>
            <a:grpSpLocks/>
          </p:cNvGrpSpPr>
          <p:nvPr/>
        </p:nvGrpSpPr>
        <p:grpSpPr bwMode="auto">
          <a:xfrm>
            <a:off x="2030685" y="1704241"/>
            <a:ext cx="2232025" cy="2016125"/>
            <a:chOff x="468313" y="1412875"/>
            <a:chExt cx="2232025" cy="2016125"/>
          </a:xfrm>
        </p:grpSpPr>
        <p:sp>
          <p:nvSpPr>
            <p:cNvPr id="7" name="Ovale 6"/>
            <p:cNvSpPr/>
            <p:nvPr/>
          </p:nvSpPr>
          <p:spPr>
            <a:xfrm>
              <a:off x="1116013" y="1412875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8" name="Rettangolo 7"/>
            <p:cNvSpPr/>
            <p:nvPr/>
          </p:nvSpPr>
          <p:spPr>
            <a:xfrm>
              <a:off x="1979613" y="1412875"/>
              <a:ext cx="431800" cy="4318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cxnSp>
          <p:nvCxnSpPr>
            <p:cNvPr id="10" name="Connettore 1 9"/>
            <p:cNvCxnSpPr>
              <a:stCxn id="7" idx="4"/>
            </p:cNvCxnSpPr>
            <p:nvPr/>
          </p:nvCxnSpPr>
          <p:spPr>
            <a:xfrm>
              <a:off x="1331913" y="1844675"/>
              <a:ext cx="0" cy="2889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1 11"/>
            <p:cNvCxnSpPr>
              <a:stCxn id="8" idx="2"/>
            </p:cNvCxnSpPr>
            <p:nvPr/>
          </p:nvCxnSpPr>
          <p:spPr>
            <a:xfrm>
              <a:off x="2195513" y="1844675"/>
              <a:ext cx="0" cy="2889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5"/>
            <p:cNvCxnSpPr/>
            <p:nvPr/>
          </p:nvCxnSpPr>
          <p:spPr>
            <a:xfrm>
              <a:off x="1331913" y="2133600"/>
              <a:ext cx="863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1 18"/>
            <p:cNvCxnSpPr/>
            <p:nvPr/>
          </p:nvCxnSpPr>
          <p:spPr>
            <a:xfrm>
              <a:off x="1692275" y="2133600"/>
              <a:ext cx="0" cy="431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0"/>
            <p:cNvCxnSpPr/>
            <p:nvPr/>
          </p:nvCxnSpPr>
          <p:spPr>
            <a:xfrm>
              <a:off x="684213" y="2565400"/>
              <a:ext cx="201612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23"/>
            <p:cNvCxnSpPr/>
            <p:nvPr/>
          </p:nvCxnSpPr>
          <p:spPr>
            <a:xfrm>
              <a:off x="684213" y="2565400"/>
              <a:ext cx="0" cy="2873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e 24"/>
            <p:cNvSpPr/>
            <p:nvPr/>
          </p:nvSpPr>
          <p:spPr>
            <a:xfrm>
              <a:off x="468313" y="2852738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28" name="Rettangolo 27"/>
            <p:cNvSpPr/>
            <p:nvPr/>
          </p:nvSpPr>
          <p:spPr>
            <a:xfrm>
              <a:off x="1476375" y="2852738"/>
              <a:ext cx="431800" cy="4318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20501" name="CasellaDiTesto 28"/>
            <p:cNvSpPr txBox="1">
              <a:spLocks noChangeArrowheads="1"/>
            </p:cNvSpPr>
            <p:nvPr/>
          </p:nvSpPr>
          <p:spPr bwMode="auto">
            <a:xfrm>
              <a:off x="1939925" y="1457325"/>
              <a:ext cx="4315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b="1"/>
                <a:t>XY</a:t>
              </a:r>
            </a:p>
          </p:txBody>
        </p:sp>
        <p:sp>
          <p:nvSpPr>
            <p:cNvPr id="20502" name="CasellaDiTesto 29"/>
            <p:cNvSpPr txBox="1">
              <a:spLocks noChangeArrowheads="1"/>
            </p:cNvSpPr>
            <p:nvPr/>
          </p:nvSpPr>
          <p:spPr bwMode="auto">
            <a:xfrm>
              <a:off x="1073150" y="1435100"/>
              <a:ext cx="43794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b="1"/>
                <a:t>X</a:t>
              </a:r>
              <a:r>
                <a:rPr lang="it-IT" b="1">
                  <a:solidFill>
                    <a:srgbClr val="FF0000"/>
                  </a:solidFill>
                </a:rPr>
                <a:t>X</a:t>
              </a:r>
            </a:p>
          </p:txBody>
        </p:sp>
        <p:cxnSp>
          <p:nvCxnSpPr>
            <p:cNvPr id="32" name="Connettore 1 31"/>
            <p:cNvCxnSpPr/>
            <p:nvPr/>
          </p:nvCxnSpPr>
          <p:spPr>
            <a:xfrm flipV="1">
              <a:off x="1331913" y="2708275"/>
              <a:ext cx="719137" cy="7207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Connettore 1 33"/>
          <p:cNvCxnSpPr/>
          <p:nvPr/>
        </p:nvCxnSpPr>
        <p:spPr>
          <a:xfrm>
            <a:off x="4262709" y="2861529"/>
            <a:ext cx="0" cy="287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tangolo 34"/>
          <p:cNvSpPr/>
          <p:nvPr/>
        </p:nvSpPr>
        <p:spPr>
          <a:xfrm>
            <a:off x="4046809" y="3148865"/>
            <a:ext cx="431800" cy="4318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27" name="Picture 2" descr="David Vet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2144" y="3861048"/>
            <a:ext cx="2310888" cy="2592288"/>
          </a:xfrm>
          <a:prstGeom prst="rect">
            <a:avLst/>
          </a:prstGeom>
          <a:noFill/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CasellaDiTesto 28"/>
          <p:cNvSpPr txBox="1"/>
          <p:nvPr/>
        </p:nvSpPr>
        <p:spPr>
          <a:xfrm>
            <a:off x="2534741" y="3645025"/>
            <a:ext cx="805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7m</a:t>
            </a:r>
          </a:p>
          <a:p>
            <a:pPr algn="ctr"/>
            <a:r>
              <a:rPr lang="it-IT" dirty="0"/>
              <a:t>X-SCID</a:t>
            </a:r>
          </a:p>
        </p:txBody>
      </p:sp>
      <p:sp>
        <p:nvSpPr>
          <p:cNvPr id="38" name="Rettangolo 37"/>
          <p:cNvSpPr/>
          <p:nvPr/>
        </p:nvSpPr>
        <p:spPr>
          <a:xfrm>
            <a:off x="1957981" y="1268760"/>
            <a:ext cx="2041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prstClr val="black"/>
                </a:solidFill>
              </a:rPr>
              <a:t>David Joseph </a:t>
            </a:r>
            <a:r>
              <a:rPr lang="it-IT" dirty="0" err="1">
                <a:solidFill>
                  <a:prstClr val="black"/>
                </a:solidFill>
              </a:rPr>
              <a:t>Vetter</a:t>
            </a:r>
            <a:endParaRPr lang="it-IT" dirty="0"/>
          </a:p>
        </p:txBody>
      </p:sp>
      <p:sp>
        <p:nvSpPr>
          <p:cNvPr id="39" name="Rettangolo 38"/>
          <p:cNvSpPr/>
          <p:nvPr/>
        </p:nvSpPr>
        <p:spPr>
          <a:xfrm>
            <a:off x="4046908" y="1268760"/>
            <a:ext cx="1761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prstClr val="black"/>
                </a:solidFill>
              </a:rPr>
              <a:t>Carol </a:t>
            </a:r>
            <a:r>
              <a:rPr lang="it-IT" dirty="0" err="1">
                <a:solidFill>
                  <a:prstClr val="black"/>
                </a:solidFill>
              </a:rPr>
              <a:t>Ann</a:t>
            </a:r>
            <a:r>
              <a:rPr lang="it-IT" dirty="0">
                <a:solidFill>
                  <a:prstClr val="black"/>
                </a:solidFill>
              </a:rPr>
              <a:t> </a:t>
            </a:r>
            <a:r>
              <a:rPr lang="it-IT" dirty="0" err="1">
                <a:solidFill>
                  <a:prstClr val="black"/>
                </a:solidFill>
              </a:rPr>
              <a:t>Vetter</a:t>
            </a:r>
            <a:endParaRPr lang="it-IT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2063552" y="4653137"/>
            <a:ext cx="3635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Ma la sorella non risulta perfettamente compatibile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35" grpId="0" animBg="1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Bubble Bo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536" y="260648"/>
            <a:ext cx="8448939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490" name="Picture 2" descr="https://upload.wikimedia.org/wikipedia/en/1/1f/Ridersonthestor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520" y="188641"/>
            <a:ext cx="2664296" cy="2702495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4865920" y="188641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chemeClr val="tx2"/>
                </a:solidFill>
              </a:rPr>
              <a:t>1971</a:t>
            </a:r>
          </a:p>
        </p:txBody>
      </p:sp>
      <p:pic>
        <p:nvPicPr>
          <p:cNvPr id="319492" name="Picture 4" descr="File:Mildredhou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0250" y="188640"/>
            <a:ext cx="4178238" cy="5570984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6096000" y="5949280"/>
            <a:ext cx="4499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1971 </a:t>
            </a:r>
            <a:r>
              <a:rPr lang="en-US" sz="2000" dirty="0" err="1">
                <a:solidFill>
                  <a:schemeClr val="tx2"/>
                </a:solidFill>
              </a:rPr>
              <a:t>Milredhuis</a:t>
            </a:r>
            <a:r>
              <a:rPr lang="en-US" sz="2000" dirty="0">
                <a:solidFill>
                  <a:schemeClr val="tx2"/>
                </a:solidFill>
              </a:rPr>
              <a:t>: prima </a:t>
            </a:r>
            <a:r>
              <a:rPr lang="en-US" sz="2000" dirty="0" err="1">
                <a:solidFill>
                  <a:schemeClr val="tx2"/>
                </a:solidFill>
              </a:rPr>
              <a:t>clinica</a:t>
            </a:r>
            <a:r>
              <a:rPr lang="en-US" sz="2000" dirty="0">
                <a:solidFill>
                  <a:schemeClr val="tx2"/>
                </a:solidFill>
              </a:rPr>
              <a:t> per </a:t>
            </a:r>
            <a:r>
              <a:rPr lang="en-US" sz="2000" dirty="0" err="1">
                <a:solidFill>
                  <a:schemeClr val="tx2"/>
                </a:solidFill>
              </a:rPr>
              <a:t>aborto</a:t>
            </a:r>
            <a:r>
              <a:rPr lang="en-US" sz="2000" dirty="0">
                <a:solidFill>
                  <a:schemeClr val="tx2"/>
                </a:solidFill>
              </a:rPr>
              <a:t> in </a:t>
            </a:r>
            <a:r>
              <a:rPr lang="en-US" sz="2000" dirty="0" err="1">
                <a:solidFill>
                  <a:schemeClr val="tx2"/>
                </a:solidFill>
              </a:rPr>
              <a:t>Olanda</a:t>
            </a:r>
            <a:r>
              <a:rPr lang="en-US" sz="2000" dirty="0">
                <a:solidFill>
                  <a:schemeClr val="tx2"/>
                </a:solidFill>
              </a:rPr>
              <a:t> (Arnhem).  1973 in USA</a:t>
            </a:r>
            <a:endParaRPr lang="it-IT" sz="2000" dirty="0">
              <a:solidFill>
                <a:schemeClr val="tx2"/>
              </a:solidFill>
            </a:endParaRPr>
          </a:p>
        </p:txBody>
      </p:sp>
      <p:pic>
        <p:nvPicPr>
          <p:cNvPr id="7" name="Picture 2" descr="http://shop4wallpaper.com/media/catalog/product/cache/2/thumbnail/9df78eab33525d08d6e5fb8d27136e95/k/p/kp1299em-1_thumb.jpg">
            <a:extLst>
              <a:ext uri="{FF2B5EF4-FFF2-40B4-BE49-F238E27FC236}">
                <a16:creationId xmlns:a16="http://schemas.microsoft.com/office/drawing/2014/main" id="{BD4DD779-1EC7-4C9B-9FB7-339640A81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10634"/>
          <a:stretch>
            <a:fillRect/>
          </a:stretch>
        </p:blipFill>
        <p:spPr bwMode="auto">
          <a:xfrm>
            <a:off x="1775521" y="3343460"/>
            <a:ext cx="4172341" cy="3114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o 11">
            <a:extLst>
              <a:ext uri="{FF2B5EF4-FFF2-40B4-BE49-F238E27FC236}">
                <a16:creationId xmlns:a16="http://schemas.microsoft.com/office/drawing/2014/main" id="{F53423E2-F482-3A10-A06F-3AAFC1190515}"/>
              </a:ext>
            </a:extLst>
          </p:cNvPr>
          <p:cNvGrpSpPr/>
          <p:nvPr/>
        </p:nvGrpSpPr>
        <p:grpSpPr>
          <a:xfrm>
            <a:off x="0" y="-35476"/>
            <a:ext cx="12192000" cy="673643"/>
            <a:chOff x="0" y="-35476"/>
            <a:chExt cx="12192000" cy="673643"/>
          </a:xfrm>
        </p:grpSpPr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B2AD5FBB-90F7-958B-3529-F4C5735ADB59}"/>
                </a:ext>
              </a:extLst>
            </p:cNvPr>
            <p:cNvSpPr/>
            <p:nvPr/>
          </p:nvSpPr>
          <p:spPr>
            <a:xfrm>
              <a:off x="0" y="-2134"/>
              <a:ext cx="12192000" cy="640301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31000">
                  <a:schemeClr val="accent2">
                    <a:lumMod val="60000"/>
                    <a:lumOff val="40000"/>
                  </a:schemeClr>
                </a:gs>
                <a:gs pos="64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1FA3AC67-984F-4298-90B1-820D468C7858}"/>
                </a:ext>
              </a:extLst>
            </p:cNvPr>
            <p:cNvSpPr txBox="1"/>
            <p:nvPr/>
          </p:nvSpPr>
          <p:spPr>
            <a:xfrm>
              <a:off x="131307" y="-35476"/>
              <a:ext cx="119198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b="1" dirty="0"/>
                <a:t>IMMUNOFENOTIPO</a:t>
              </a:r>
              <a:r>
                <a:rPr lang="it-IT" sz="3600" dirty="0"/>
                <a:t> </a:t>
              </a:r>
            </a:p>
          </p:txBody>
        </p:sp>
      </p:grp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6419C14-DF5C-4C22-B828-83DF1B69B01C}"/>
              </a:ext>
            </a:extLst>
          </p:cNvPr>
          <p:cNvSpPr txBox="1"/>
          <p:nvPr/>
        </p:nvSpPr>
        <p:spPr>
          <a:xfrm>
            <a:off x="628649" y="1095777"/>
            <a:ext cx="1092517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300" dirty="0"/>
              <a:t>Le cellule sono ricoperte di molecole che permettono la comunicazione delle une con le altre. Identificate come Cluster di Differenziazione-CD (circa 360)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CC0D2BD-22B2-4263-8BA6-E43B1E7B1FED}"/>
              </a:ext>
            </a:extLst>
          </p:cNvPr>
          <p:cNvSpPr txBox="1"/>
          <p:nvPr/>
        </p:nvSpPr>
        <p:spPr>
          <a:xfrm>
            <a:off x="628649" y="1979085"/>
            <a:ext cx="1048107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300" dirty="0"/>
              <a:t>Possiamo identificare le cellule in base alla presenza o assenza di questi marcatori sulla superficie grazie all’utilizzo degli anticorpi coniugati a fluorocromi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3C76EA4-A750-4D94-939A-D2344F8638CA}"/>
              </a:ext>
            </a:extLst>
          </p:cNvPr>
          <p:cNvSpPr txBox="1"/>
          <p:nvPr/>
        </p:nvSpPr>
        <p:spPr>
          <a:xfrm>
            <a:off x="628649" y="638210"/>
            <a:ext cx="8645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CARATTERIZZAZIONE FENOTIPICA DEI LEUCOCITI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B79675D-5A84-498D-A374-30B3B6C004DB}"/>
              </a:ext>
            </a:extLst>
          </p:cNvPr>
          <p:cNvSpPr txBox="1"/>
          <p:nvPr/>
        </p:nvSpPr>
        <p:spPr>
          <a:xfrm>
            <a:off x="628649" y="2862393"/>
            <a:ext cx="1048107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300" dirty="0"/>
              <a:t>Diversi pannelli: miscele di differenti ab, specifici per determinati CD, coniugati a diversi fluorocromi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40F6152-68A5-FFD6-313F-A84D6A52D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346" y="3370159"/>
            <a:ext cx="6227082" cy="336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767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210" name="Picture 2" descr="http://ww4.hdnux.com/photos/04/73/27/1291727/3/1024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5221704" cy="6858000"/>
          </a:xfrm>
          <a:prstGeom prst="rect">
            <a:avLst/>
          </a:prstGeom>
          <a:noFill/>
        </p:spPr>
      </p:pic>
      <p:pic>
        <p:nvPicPr>
          <p:cNvPr id="3502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0967" y="670956"/>
            <a:ext cx="3720991" cy="527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37"/>
          <p:cNvSpPr txBox="1">
            <a:spLocks noChangeArrowheads="1"/>
          </p:cNvSpPr>
          <p:nvPr/>
        </p:nvSpPr>
        <p:spPr bwMode="auto">
          <a:xfrm>
            <a:off x="1775520" y="4797153"/>
            <a:ext cx="8712968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</a:rPr>
              <a:t>Più il bambino cresce, meno accetta la propria condizione</a:t>
            </a:r>
          </a:p>
          <a:p>
            <a:endParaRPr lang="it-IT" sz="2000" b="1" dirty="0">
              <a:solidFill>
                <a:schemeClr val="bg1"/>
              </a:solidFill>
            </a:endParaRPr>
          </a:p>
          <a:p>
            <a:r>
              <a:rPr lang="it-IT" sz="2000" b="1" dirty="0">
                <a:solidFill>
                  <a:schemeClr val="bg1"/>
                </a:solidFill>
              </a:rPr>
              <a:t>A 12 anni trapianto dalla sorella</a:t>
            </a:r>
          </a:p>
          <a:p>
            <a:r>
              <a:rPr lang="it-IT" sz="2000" b="1" dirty="0">
                <a:solidFill>
                  <a:schemeClr val="bg1"/>
                </a:solidFill>
              </a:rPr>
              <a:t>Dopo 15 </a:t>
            </a:r>
            <a:r>
              <a:rPr lang="it-IT" sz="2000" b="1" dirty="0" err="1">
                <a:solidFill>
                  <a:schemeClr val="bg1"/>
                </a:solidFill>
              </a:rPr>
              <a:t>gg</a:t>
            </a:r>
            <a:r>
              <a:rPr lang="it-IT" sz="2000" b="1" dirty="0">
                <a:solidFill>
                  <a:schemeClr val="bg1"/>
                </a:solidFill>
              </a:rPr>
              <a:t> muore di linfoma di </a:t>
            </a:r>
            <a:r>
              <a:rPr lang="it-IT" sz="2000" b="1" dirty="0" err="1">
                <a:solidFill>
                  <a:schemeClr val="bg1"/>
                </a:solidFill>
              </a:rPr>
              <a:t>Burkitt</a:t>
            </a:r>
            <a:endParaRPr lang="it-IT" sz="2000" b="1" dirty="0">
              <a:solidFill>
                <a:schemeClr val="bg1"/>
              </a:solidFill>
            </a:endParaRPr>
          </a:p>
          <a:p>
            <a:endParaRPr lang="it-IT" sz="2000" b="1" dirty="0">
              <a:solidFill>
                <a:schemeClr val="bg1"/>
              </a:solidFill>
            </a:endParaRPr>
          </a:p>
          <a:p>
            <a:r>
              <a:rPr lang="it-IT" sz="1600" b="1" dirty="0">
                <a:solidFill>
                  <a:schemeClr val="bg1"/>
                </a:solidFill>
              </a:rPr>
              <a:t>http://www.mirror.co.uk/news/</a:t>
            </a:r>
            <a:r>
              <a:rPr lang="it-IT" sz="1600" b="1" dirty="0" err="1">
                <a:solidFill>
                  <a:schemeClr val="bg1"/>
                </a:solidFill>
              </a:rPr>
              <a:t>real-life-stories</a:t>
            </a:r>
            <a:r>
              <a:rPr lang="it-IT" sz="1600" b="1" dirty="0">
                <a:solidFill>
                  <a:schemeClr val="bg1"/>
                </a:solidFill>
              </a:rPr>
              <a:t>/david-vetter-boy-bubbles-legacy-3196559</a:t>
            </a:r>
          </a:p>
        </p:txBody>
      </p:sp>
      <p:pic>
        <p:nvPicPr>
          <p:cNvPr id="351234" name="Picture 2" descr="http://i3.mirror.co.uk/incoming/article3196069.ece/ALTERNATES/s615b/The-Boy-in-the-Bub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520" y="188641"/>
            <a:ext cx="6624736" cy="43626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9" name="Text Box 5"/>
          <p:cNvSpPr txBox="1">
            <a:spLocks noChangeArrowheads="1"/>
          </p:cNvSpPr>
          <p:nvPr/>
        </p:nvSpPr>
        <p:spPr bwMode="auto">
          <a:xfrm>
            <a:off x="2184400" y="1412776"/>
            <a:ext cx="782320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2800" b="1" dirty="0"/>
              <a:t>The </a:t>
            </a:r>
            <a:r>
              <a:rPr lang="it-IT" sz="2800" b="1" dirty="0" err="1"/>
              <a:t>use</a:t>
            </a:r>
            <a:r>
              <a:rPr lang="it-IT" sz="2800" b="1" dirty="0"/>
              <a:t> </a:t>
            </a:r>
            <a:r>
              <a:rPr lang="it-IT" sz="2800" b="1" dirty="0" err="1"/>
              <a:t>of</a:t>
            </a:r>
            <a:r>
              <a:rPr lang="it-IT" sz="2800" b="1" dirty="0"/>
              <a:t> </a:t>
            </a:r>
            <a:r>
              <a:rPr lang="it-IT" sz="2800" b="1" dirty="0" err="1"/>
              <a:t>HLA-nonidentical</a:t>
            </a:r>
            <a:r>
              <a:rPr lang="it-IT" sz="2800" b="1" dirty="0"/>
              <a:t> </a:t>
            </a:r>
            <a:r>
              <a:rPr lang="it-IT" sz="2800" b="1" dirty="0" err="1"/>
              <a:t>T-cell-depleted</a:t>
            </a:r>
            <a:r>
              <a:rPr lang="it-IT" sz="2800" b="1" dirty="0"/>
              <a:t> </a:t>
            </a:r>
            <a:r>
              <a:rPr lang="it-IT" sz="2800" b="1" dirty="0" err="1"/>
              <a:t>marrow</a:t>
            </a:r>
            <a:r>
              <a:rPr lang="it-IT" sz="2800" b="1" dirty="0"/>
              <a:t> </a:t>
            </a:r>
            <a:r>
              <a:rPr lang="it-IT" sz="2800" b="1" dirty="0" err="1"/>
              <a:t>transplants</a:t>
            </a:r>
            <a:r>
              <a:rPr lang="it-IT" sz="2800" b="1" dirty="0"/>
              <a:t> </a:t>
            </a:r>
            <a:r>
              <a:rPr lang="it-IT" sz="2800" b="1" dirty="0" err="1"/>
              <a:t>for</a:t>
            </a:r>
            <a:r>
              <a:rPr lang="it-IT" sz="2800" b="1" dirty="0"/>
              <a:t> </a:t>
            </a:r>
            <a:r>
              <a:rPr lang="it-IT" sz="2800" b="1" dirty="0" err="1"/>
              <a:t>correction</a:t>
            </a:r>
            <a:r>
              <a:rPr lang="it-IT" sz="2800" b="1" dirty="0"/>
              <a:t> </a:t>
            </a:r>
            <a:r>
              <a:rPr lang="it-IT" sz="2800" b="1" dirty="0" err="1"/>
              <a:t>of</a:t>
            </a:r>
            <a:r>
              <a:rPr lang="it-IT" sz="2800" b="1" dirty="0"/>
              <a:t> severe </a:t>
            </a:r>
            <a:r>
              <a:rPr lang="it-IT" sz="2800" b="1" dirty="0" err="1"/>
              <a:t>combined</a:t>
            </a:r>
            <a:r>
              <a:rPr lang="it-IT" sz="2800" b="1" dirty="0"/>
              <a:t> </a:t>
            </a:r>
            <a:r>
              <a:rPr lang="it-IT" sz="2800" b="1" dirty="0" err="1"/>
              <a:t>immunodeficiency</a:t>
            </a:r>
            <a:r>
              <a:rPr lang="it-IT" sz="2800" b="1" dirty="0"/>
              <a:t> </a:t>
            </a:r>
            <a:r>
              <a:rPr lang="it-IT" sz="2800" b="1" dirty="0" err="1"/>
              <a:t>disease</a:t>
            </a:r>
            <a:r>
              <a:rPr lang="it-IT" sz="2800" b="1" dirty="0"/>
              <a:t>.</a:t>
            </a:r>
            <a:r>
              <a:rPr lang="it-IT" sz="2800" dirty="0"/>
              <a:t> </a:t>
            </a:r>
            <a:br>
              <a:rPr lang="it-IT" sz="2800" dirty="0"/>
            </a:br>
            <a:r>
              <a:rPr lang="it-IT" sz="2800" dirty="0"/>
              <a:t>O’</a:t>
            </a:r>
            <a:r>
              <a:rPr lang="it-IT" sz="2800" dirty="0" err="1"/>
              <a:t>Reilly</a:t>
            </a:r>
            <a:r>
              <a:rPr lang="it-IT" sz="2800" dirty="0"/>
              <a:t> RJ. </a:t>
            </a:r>
            <a:r>
              <a:rPr lang="it-IT" sz="2800" i="1" dirty="0" err="1"/>
              <a:t>Immunodef</a:t>
            </a:r>
            <a:r>
              <a:rPr lang="it-IT" sz="2800" i="1" dirty="0"/>
              <a:t>. </a:t>
            </a:r>
            <a:r>
              <a:rPr lang="it-IT" sz="2800" i="1" dirty="0" err="1"/>
              <a:t>Rev</a:t>
            </a:r>
            <a:r>
              <a:rPr lang="it-IT" sz="2800" i="1" dirty="0"/>
              <a:t> 1989;1:273-309.</a:t>
            </a:r>
          </a:p>
          <a:p>
            <a:pPr>
              <a:spcBef>
                <a:spcPct val="50000"/>
              </a:spcBef>
            </a:pPr>
            <a:r>
              <a:rPr lang="it-IT" sz="2800" dirty="0"/>
              <a:t>Preparazione del midollo da trapiantare con deplezione dei linfociti T</a:t>
            </a:r>
          </a:p>
        </p:txBody>
      </p:sp>
      <p:sp>
        <p:nvSpPr>
          <p:cNvPr id="395273" name="Text Box 9"/>
          <p:cNvSpPr txBox="1">
            <a:spLocks noChangeArrowheads="1"/>
          </p:cNvSpPr>
          <p:nvPr/>
        </p:nvSpPr>
        <p:spPr bwMode="auto">
          <a:xfrm>
            <a:off x="263352" y="5229200"/>
            <a:ext cx="11760592" cy="646331"/>
          </a:xfrm>
          <a:prstGeom prst="rect">
            <a:avLst/>
          </a:prstGeom>
          <a:solidFill>
            <a:srgbClr val="FF990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3600" dirty="0"/>
              <a:t>Ancora non si conoscono le cause </a:t>
            </a:r>
            <a:r>
              <a:rPr lang="it-IT" sz="3600" b="1" dirty="0"/>
              <a:t>MOLECOLARI </a:t>
            </a:r>
            <a:r>
              <a:rPr lang="it-IT" sz="3600" dirty="0"/>
              <a:t>della malattia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71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384" y="1251344"/>
            <a:ext cx="9608616" cy="360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56712" name="Text Box 8"/>
          <p:cNvSpPr txBox="1">
            <a:spLocks noChangeArrowheads="1"/>
          </p:cNvSpPr>
          <p:nvPr/>
        </p:nvSpPr>
        <p:spPr bwMode="auto">
          <a:xfrm>
            <a:off x="479376" y="194568"/>
            <a:ext cx="433625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dirty="0" err="1"/>
              <a:t>Eriditarietà</a:t>
            </a:r>
            <a:r>
              <a:rPr lang="it-IT" dirty="0"/>
              <a:t> </a:t>
            </a:r>
            <a:r>
              <a:rPr lang="it-IT" dirty="0" err="1"/>
              <a:t>X-linked</a:t>
            </a:r>
            <a:r>
              <a:rPr lang="it-IT" dirty="0"/>
              <a:t> recessiva</a:t>
            </a:r>
          </a:p>
          <a:p>
            <a:r>
              <a:rPr lang="it-IT" dirty="0"/>
              <a:t>Approccio posizionale: locus Xq13</a:t>
            </a:r>
          </a:p>
          <a:p>
            <a:r>
              <a:rPr lang="it-IT" dirty="0"/>
              <a:t>Approccio del gene candidato: gamma </a:t>
            </a:r>
            <a:r>
              <a:rPr lang="it-IT" dirty="0" err="1"/>
              <a:t>chain</a:t>
            </a:r>
            <a:endParaRPr lang="it-IT" dirty="0"/>
          </a:p>
        </p:txBody>
      </p:sp>
      <p:sp>
        <p:nvSpPr>
          <p:cNvPr id="456713" name="Text Box 9"/>
          <p:cNvSpPr txBox="1">
            <a:spLocks noChangeArrowheads="1"/>
          </p:cNvSpPr>
          <p:nvPr/>
        </p:nvSpPr>
        <p:spPr bwMode="auto">
          <a:xfrm>
            <a:off x="551384" y="5099080"/>
            <a:ext cx="11305256" cy="1569660"/>
          </a:xfrm>
          <a:prstGeom prst="rect">
            <a:avLst/>
          </a:prstGeom>
          <a:solidFill>
            <a:srgbClr val="FF990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sz="2400"/>
              <a:t>Si comincia a identificare nelle immunodeficienze il miglior campo di apllicazione della terapia genica:</a:t>
            </a:r>
          </a:p>
          <a:p>
            <a:r>
              <a:rPr lang="it-IT" sz="2400"/>
              <a:t>Blaese RM, Culver KW. </a:t>
            </a:r>
            <a:r>
              <a:rPr lang="it-IT" sz="2400" b="1"/>
              <a:t>Gene therapy for primary immunodeficiency disease.</a:t>
            </a:r>
            <a:r>
              <a:rPr lang="it-IT" sz="2400"/>
              <a:t> </a:t>
            </a:r>
            <a:r>
              <a:rPr lang="it-IT" sz="2400" i="1"/>
              <a:t>Immun Rev 1992;3:329-49.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85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0714" y="3013076"/>
            <a:ext cx="8461375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285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5928" y="1089654"/>
            <a:ext cx="1414098" cy="224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2860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99657" y="1052736"/>
            <a:ext cx="1205057" cy="206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2861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0568" y="975805"/>
            <a:ext cx="1377208" cy="16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ttangolo 12"/>
          <p:cNvSpPr/>
          <p:nvPr/>
        </p:nvSpPr>
        <p:spPr>
          <a:xfrm>
            <a:off x="1534206" y="-27384"/>
            <a:ext cx="65004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it-IT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La </a:t>
            </a:r>
            <a:r>
              <a:rPr lang="it-IT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Symbol" pitchFamily="18" charset="2"/>
              </a:rPr>
              <a:t>g </a:t>
            </a:r>
            <a:r>
              <a:rPr lang="it-IT" sz="54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chain</a:t>
            </a:r>
            <a:r>
              <a:rPr lang="it-IT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e la X-SCID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4826" y="3789041"/>
            <a:ext cx="8850313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948" name="Picture 4" descr="http://cdn.slidesharecdn.com/ss_thumbnails/theone-100409095219-phpapp01-thumbnail-4.jpg?cb=12708249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4826" y="980728"/>
            <a:ext cx="3529087" cy="2646816"/>
          </a:xfrm>
          <a:prstGeom prst="rect">
            <a:avLst/>
          </a:prstGeom>
          <a:noFill/>
        </p:spPr>
      </p:pic>
      <p:sp>
        <p:nvSpPr>
          <p:cNvPr id="18" name="Rettangolo 17"/>
          <p:cNvSpPr/>
          <p:nvPr/>
        </p:nvSpPr>
        <p:spPr>
          <a:xfrm>
            <a:off x="1534206" y="-27384"/>
            <a:ext cx="5426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it-IT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Citometria e SCID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663952" y="980728"/>
            <a:ext cx="46085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La diagnostica </a:t>
            </a:r>
            <a:r>
              <a:rPr lang="it-IT" sz="2400" b="1" dirty="0" err="1"/>
              <a:t>immuno-funzionale</a:t>
            </a:r>
            <a:r>
              <a:rPr lang="it-IT" sz="2400" b="1" dirty="0"/>
              <a:t> nelle immunodeficienze:</a:t>
            </a:r>
          </a:p>
          <a:p>
            <a:endParaRPr lang="it-IT" sz="2400" b="1" dirty="0"/>
          </a:p>
          <a:p>
            <a:r>
              <a:rPr lang="it-IT" sz="2400" b="1" dirty="0"/>
              <a:t>Diagnosticare le malattie e capire il funzionamento del sistema immune al tempo stesso</a:t>
            </a:r>
          </a:p>
          <a:p>
            <a:endParaRPr lang="it-IT" sz="2400" b="1" dirty="0"/>
          </a:p>
          <a:p>
            <a:endParaRPr lang="it-IT" sz="24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4" name="Text Box 4"/>
          <p:cNvSpPr txBox="1">
            <a:spLocks noChangeArrowheads="1"/>
          </p:cNvSpPr>
          <p:nvPr/>
        </p:nvSpPr>
        <p:spPr bwMode="auto">
          <a:xfrm>
            <a:off x="1919288" y="4077072"/>
            <a:ext cx="86233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2400" dirty="0"/>
              <a:t>Profondo difetto dei linfociti.</a:t>
            </a:r>
          </a:p>
          <a:p>
            <a:r>
              <a:rPr lang="it-IT" sz="2400" dirty="0"/>
              <a:t>Di solito questi bambini muoiono nel primo anno di vita per infezioni opportunistiche o addirittura per immunizzazione con vaccini virali vivi o con BCG.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1534205" y="-27384"/>
            <a:ext cx="44839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it-IT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SCID T- NK- </a:t>
            </a:r>
            <a:r>
              <a:rPr lang="it-IT" sz="54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B+</a:t>
            </a:r>
            <a:endParaRPr lang="it-IT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3133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3993" y="1052736"/>
            <a:ext cx="2736691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33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3632" y="1025577"/>
            <a:ext cx="2816324" cy="265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78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6576" y="1277939"/>
            <a:ext cx="41624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978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0651" y="3473450"/>
            <a:ext cx="3795713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9787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25614" y="958628"/>
            <a:ext cx="87915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9788" name="Text Box 12"/>
          <p:cNvSpPr txBox="1">
            <a:spLocks noChangeArrowheads="1"/>
          </p:cNvSpPr>
          <p:nvPr/>
        </p:nvSpPr>
        <p:spPr bwMode="auto">
          <a:xfrm>
            <a:off x="1778000" y="3314701"/>
            <a:ext cx="43180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dirty="0"/>
              <a:t>- X-SCID diagnosticata in soggetto con familiarità </a:t>
            </a:r>
          </a:p>
          <a:p>
            <a:r>
              <a:rPr lang="it-IT" dirty="0"/>
              <a:t>- fenotipo attenuato con presenza di linfociti e risposta ai mitogeni</a:t>
            </a:r>
          </a:p>
          <a:p>
            <a:r>
              <a:rPr lang="it-IT" dirty="0"/>
              <a:t>- Reattività ad antigeni vaccinali</a:t>
            </a:r>
          </a:p>
        </p:txBody>
      </p:sp>
      <p:sp>
        <p:nvSpPr>
          <p:cNvPr id="459789" name="Text Box 13"/>
          <p:cNvSpPr txBox="1">
            <a:spLocks noChangeArrowheads="1"/>
          </p:cNvSpPr>
          <p:nvPr/>
        </p:nvSpPr>
        <p:spPr bwMode="auto">
          <a:xfrm>
            <a:off x="1725614" y="4963778"/>
            <a:ext cx="472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it-IT" dirty="0"/>
              <a:t> Espressione normale della gamma chain! </a:t>
            </a:r>
          </a:p>
          <a:p>
            <a:pPr>
              <a:buFontTx/>
              <a:buChar char="-"/>
            </a:pPr>
            <a:r>
              <a:rPr lang="it-IT" dirty="0"/>
              <a:t> Assenza della mutazione!</a:t>
            </a:r>
          </a:p>
        </p:txBody>
      </p:sp>
      <p:sp>
        <p:nvSpPr>
          <p:cNvPr id="459790" name="Text Box 14"/>
          <p:cNvSpPr txBox="1">
            <a:spLocks noChangeArrowheads="1"/>
          </p:cNvSpPr>
          <p:nvPr/>
        </p:nvSpPr>
        <p:spPr bwMode="auto">
          <a:xfrm>
            <a:off x="6540500" y="2535238"/>
            <a:ext cx="37338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Ampia varietà recettoriale:</a:t>
            </a:r>
          </a:p>
          <a:p>
            <a:pPr>
              <a:spcBef>
                <a:spcPct val="50000"/>
              </a:spcBef>
            </a:pPr>
            <a:r>
              <a:rPr lang="it-IT"/>
              <a:t>Effetto in fasi precoci di sviluppo</a:t>
            </a:r>
          </a:p>
        </p:txBody>
      </p:sp>
      <p:sp>
        <p:nvSpPr>
          <p:cNvPr id="459791" name="Text Box 15"/>
          <p:cNvSpPr txBox="1">
            <a:spLocks noChangeArrowheads="1"/>
          </p:cNvSpPr>
          <p:nvPr/>
        </p:nvSpPr>
        <p:spPr bwMode="auto">
          <a:xfrm>
            <a:off x="6613525" y="1878013"/>
            <a:ext cx="3183628" cy="400110"/>
          </a:xfrm>
          <a:prstGeom prst="rect">
            <a:avLst/>
          </a:prstGeom>
          <a:solidFill>
            <a:srgbClr val="FF990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000" b="1"/>
              <a:t>Reversione della mutazione </a:t>
            </a:r>
          </a:p>
        </p:txBody>
      </p:sp>
      <p:sp>
        <p:nvSpPr>
          <p:cNvPr id="459792" name="Text Box 16"/>
          <p:cNvSpPr txBox="1">
            <a:spLocks noChangeArrowheads="1"/>
          </p:cNvSpPr>
          <p:nvPr/>
        </p:nvSpPr>
        <p:spPr bwMode="auto">
          <a:xfrm>
            <a:off x="2713859" y="5788942"/>
            <a:ext cx="6815083" cy="954107"/>
          </a:xfrm>
          <a:prstGeom prst="rect">
            <a:avLst/>
          </a:prstGeom>
          <a:solidFill>
            <a:srgbClr val="FF990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2800" b="1"/>
              <a:t>Selezione della cellula con il gene </a:t>
            </a:r>
            <a:r>
              <a:rPr lang="it-IT" sz="2800" b="1" i="1"/>
              <a:t>wild type</a:t>
            </a:r>
            <a:r>
              <a:rPr lang="it-IT" sz="2800" b="1"/>
              <a:t> </a:t>
            </a:r>
          </a:p>
          <a:p>
            <a:pPr algn="ctr"/>
            <a:r>
              <a:rPr lang="it-IT" sz="2800" b="1"/>
              <a:t>=&gt; possibilità per terapia genica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1534205" y="-27384"/>
            <a:ext cx="81035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it-IT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Reversione … 			1996</a:t>
            </a:r>
          </a:p>
        </p:txBody>
      </p:sp>
      <p:pic>
        <p:nvPicPr>
          <p:cNvPr id="12" name="U2 - The Hands That Built Americ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10463212" y="6309320"/>
            <a:ext cx="204788" cy="204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9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9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9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9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9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9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9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9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9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9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500" fill="hold"/>
                                        <p:tgtEl>
                                          <p:spTgt spid="4597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7000" numSld="2">
                <p:cTn id="4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59788" grpId="0"/>
      <p:bldP spid="459789" grpId="0"/>
      <p:bldP spid="459790" grpId="0"/>
      <p:bldP spid="459791" grpId="0" animBg="1"/>
      <p:bldP spid="459792" grpId="0" animBg="1"/>
      <p:bldP spid="459792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8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1504" y="927008"/>
            <a:ext cx="5983426" cy="5738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9"/>
          <p:cNvSpPr/>
          <p:nvPr/>
        </p:nvSpPr>
        <p:spPr>
          <a:xfrm>
            <a:off x="1534206" y="-27384"/>
            <a:ext cx="84433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it-IT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BUBBLE BOYS			  2002</a:t>
            </a:r>
          </a:p>
        </p:txBody>
      </p:sp>
      <p:pic>
        <p:nvPicPr>
          <p:cNvPr id="313346" name="Picture 2" descr="https://upload.wikimedia.org/wikipedia/en/thumb/2/24/U2bestof90-00.png/220px-U2bestof90-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2184" y="908721"/>
            <a:ext cx="2815580" cy="2815581"/>
          </a:xfrm>
          <a:prstGeom prst="rect">
            <a:avLst/>
          </a:prstGeom>
          <a:noFill/>
        </p:spPr>
      </p:pic>
      <p:pic>
        <p:nvPicPr>
          <p:cNvPr id="313348" name="Picture 4" descr="https://www.debaser.it/files/2005%2F57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52184" y="3861049"/>
            <a:ext cx="2808312" cy="2808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4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6764" y="1039366"/>
            <a:ext cx="562927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64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8275" y="6530975"/>
            <a:ext cx="42862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6470" name="Text Box 6"/>
          <p:cNvSpPr txBox="1">
            <a:spLocks noChangeArrowheads="1"/>
          </p:cNvSpPr>
          <p:nvPr/>
        </p:nvSpPr>
        <p:spPr bwMode="auto">
          <a:xfrm>
            <a:off x="1841500" y="3492500"/>
            <a:ext cx="84963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/>
              <a:t>Motivi che rendono indicabile una terapia genica:</a:t>
            </a:r>
          </a:p>
          <a:p>
            <a:endParaRPr lang="it-IT"/>
          </a:p>
          <a:p>
            <a:pPr>
              <a:buFontTx/>
              <a:buChar char="-"/>
            </a:pPr>
            <a:r>
              <a:rPr lang="it-IT"/>
              <a:t> Malattia letale, non del tutto (e non sempre) curata dal trapianto di HSCT </a:t>
            </a:r>
            <a:br>
              <a:rPr lang="it-IT"/>
            </a:br>
            <a:r>
              <a:rPr lang="it-IT"/>
              <a:t>	(90% sopravvivenza dopo HLA-id, 80% dopo aplo-id)</a:t>
            </a:r>
          </a:p>
          <a:p>
            <a:pPr>
              <a:buFontTx/>
              <a:buChar char="-"/>
            </a:pPr>
            <a:r>
              <a:rPr lang="it-IT"/>
              <a:t> Necessità nella maggior parte dei casi di proseguire terapia sostitutiva con IG.</a:t>
            </a:r>
          </a:p>
          <a:p>
            <a:pPr>
              <a:buFontTx/>
              <a:buChar char="-"/>
            </a:pPr>
            <a:r>
              <a:rPr lang="it-IT"/>
              <a:t> Difetto molecolare ben identificato </a:t>
            </a:r>
            <a:br>
              <a:rPr lang="it-IT"/>
            </a:br>
            <a:r>
              <a:rPr lang="it-IT"/>
              <a:t>	gene che non richiederebbe rilevate modulazione</a:t>
            </a:r>
          </a:p>
          <a:p>
            <a:pPr>
              <a:buFontTx/>
              <a:buChar char="-"/>
            </a:pPr>
            <a:r>
              <a:rPr lang="it-IT"/>
              <a:t> il difetto blocca la differenziazione di T e NK</a:t>
            </a:r>
          </a:p>
          <a:p>
            <a:pPr>
              <a:buFontTx/>
              <a:buChar char="-"/>
            </a:pPr>
            <a:r>
              <a:rPr lang="it-IT"/>
              <a:t> esperimenti in vitro e nell’animale mostrano l’applicabilità della trasferimento genetico in HSCT e l’effetto sulla generazione di linfociti T  e NK funzionanti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1534205" y="-27384"/>
            <a:ext cx="7782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it-IT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… gene </a:t>
            </a:r>
            <a:r>
              <a:rPr lang="it-IT" sz="54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therapy</a:t>
            </a:r>
            <a:r>
              <a:rPr lang="it-IT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. 	A 2000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C30AA43-B39D-E5AC-E607-5AADE5A13E83}"/>
              </a:ext>
            </a:extLst>
          </p:cNvPr>
          <p:cNvSpPr txBox="1"/>
          <p:nvPr/>
        </p:nvSpPr>
        <p:spPr>
          <a:xfrm>
            <a:off x="1526155" y="858229"/>
            <a:ext cx="9139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Misura delle caratteristiche fisico/chimiche di cellule o altre particelle biologiche, all’interno di una sospensione eterogenea.</a:t>
            </a: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16947D2B-3CD4-31D8-B745-059E343EF730}"/>
              </a:ext>
            </a:extLst>
          </p:cNvPr>
          <p:cNvGrpSpPr/>
          <p:nvPr/>
        </p:nvGrpSpPr>
        <p:grpSpPr>
          <a:xfrm>
            <a:off x="0" y="0"/>
            <a:ext cx="12192000" cy="640301"/>
            <a:chOff x="0" y="0"/>
            <a:chExt cx="12192000" cy="640301"/>
          </a:xfrm>
        </p:grpSpPr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81902EA6-A4D3-5FBB-3AC4-257F5099E997}"/>
                </a:ext>
              </a:extLst>
            </p:cNvPr>
            <p:cNvSpPr/>
            <p:nvPr/>
          </p:nvSpPr>
          <p:spPr>
            <a:xfrm>
              <a:off x="0" y="0"/>
              <a:ext cx="12192000" cy="640301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31000">
                  <a:schemeClr val="accent2">
                    <a:lumMod val="60000"/>
                    <a:lumOff val="40000"/>
                  </a:schemeClr>
                </a:gs>
                <a:gs pos="64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997FE9E9-E359-24D8-0628-24ABEBA87A2E}"/>
                </a:ext>
              </a:extLst>
            </p:cNvPr>
            <p:cNvSpPr txBox="1"/>
            <p:nvPr/>
          </p:nvSpPr>
          <p:spPr>
            <a:xfrm>
              <a:off x="102282" y="58540"/>
              <a:ext cx="118665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b="1" dirty="0"/>
                <a:t>CITOFLUORIMETRIA</a:t>
              </a:r>
            </a:p>
          </p:txBody>
        </p:sp>
      </p:grpSp>
      <p:pic>
        <p:nvPicPr>
          <p:cNvPr id="3" name="Immagine 2">
            <a:extLst>
              <a:ext uri="{FF2B5EF4-FFF2-40B4-BE49-F238E27FC236}">
                <a16:creationId xmlns:a16="http://schemas.microsoft.com/office/drawing/2014/main" id="{7A29D9CF-DFEC-ACA9-C924-6ECB18634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523" y="1908892"/>
            <a:ext cx="3827750" cy="2196000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9480A7A5-1BCE-0BBA-65E4-4A2B0079B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99" y="2252490"/>
            <a:ext cx="6908352" cy="3854861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F5FCECFD-059A-0976-9749-8D429E1400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0523" y="4010909"/>
            <a:ext cx="3749365" cy="27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76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826" name="Picture 2" descr="hom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6988" y="1916114"/>
            <a:ext cx="2667000" cy="4105275"/>
          </a:xfrm>
          <a:prstGeom prst="rect">
            <a:avLst/>
          </a:prstGeom>
          <a:noFill/>
        </p:spPr>
      </p:pic>
      <p:sp>
        <p:nvSpPr>
          <p:cNvPr id="461827" name="Text Box 3"/>
          <p:cNvSpPr txBox="1">
            <a:spLocks noChangeArrowheads="1"/>
          </p:cNvSpPr>
          <p:nvPr/>
        </p:nvSpPr>
        <p:spPr bwMode="auto">
          <a:xfrm>
            <a:off x="5849299" y="1154114"/>
            <a:ext cx="300800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it-IT" sz="2400" b="1"/>
              <a:t>Separazione con</a:t>
            </a:r>
            <a:br>
              <a:rPr lang="it-IT" sz="2400" b="1"/>
            </a:br>
            <a:r>
              <a:rPr lang="it-IT" sz="2400" b="1"/>
              <a:t>Anticorpi monoclonali</a:t>
            </a:r>
          </a:p>
        </p:txBody>
      </p:sp>
      <p:sp>
        <p:nvSpPr>
          <p:cNvPr id="461828" name="Text Box 4"/>
          <p:cNvSpPr txBox="1">
            <a:spLocks noChangeArrowheads="1"/>
          </p:cNvSpPr>
          <p:nvPr/>
        </p:nvSpPr>
        <p:spPr bwMode="auto">
          <a:xfrm>
            <a:off x="5808664" y="5949951"/>
            <a:ext cx="16949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400" b="1"/>
              <a:t>Reinfusione</a:t>
            </a:r>
          </a:p>
        </p:txBody>
      </p:sp>
      <p:sp>
        <p:nvSpPr>
          <p:cNvPr id="461829" name="Text Box 5"/>
          <p:cNvSpPr txBox="1">
            <a:spLocks noChangeArrowheads="1"/>
          </p:cNvSpPr>
          <p:nvPr/>
        </p:nvSpPr>
        <p:spPr bwMode="auto">
          <a:xfrm>
            <a:off x="2922588" y="979489"/>
            <a:ext cx="11028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b="1"/>
              <a:t>Sangue</a:t>
            </a:r>
          </a:p>
          <a:p>
            <a:r>
              <a:rPr lang="it-IT" b="1"/>
              <a:t>periferico</a:t>
            </a:r>
          </a:p>
        </p:txBody>
      </p:sp>
      <p:sp>
        <p:nvSpPr>
          <p:cNvPr id="461830" name="Line 6"/>
          <p:cNvSpPr>
            <a:spLocks noChangeShapeType="1"/>
          </p:cNvSpPr>
          <p:nvPr/>
        </p:nvSpPr>
        <p:spPr bwMode="auto">
          <a:xfrm>
            <a:off x="4491038" y="1408113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61831" name="Freeform 7"/>
          <p:cNvSpPr>
            <a:spLocks/>
          </p:cNvSpPr>
          <p:nvPr/>
        </p:nvSpPr>
        <p:spPr bwMode="auto">
          <a:xfrm>
            <a:off x="9075739" y="1557338"/>
            <a:ext cx="555625" cy="11160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4" y="293"/>
              </a:cxn>
              <a:cxn ang="0">
                <a:pos x="341" y="703"/>
              </a:cxn>
            </a:cxnLst>
            <a:rect l="0" t="0" r="r" b="b"/>
            <a:pathLst>
              <a:path w="350" h="703">
                <a:moveTo>
                  <a:pt x="0" y="0"/>
                </a:moveTo>
                <a:cubicBezTo>
                  <a:pt x="42" y="49"/>
                  <a:pt x="198" y="176"/>
                  <a:pt x="254" y="293"/>
                </a:cubicBezTo>
                <a:cubicBezTo>
                  <a:pt x="350" y="485"/>
                  <a:pt x="323" y="618"/>
                  <a:pt x="341" y="70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61832" name="Freeform 8"/>
          <p:cNvSpPr>
            <a:spLocks/>
          </p:cNvSpPr>
          <p:nvPr/>
        </p:nvSpPr>
        <p:spPr bwMode="auto">
          <a:xfrm>
            <a:off x="4545013" y="5735638"/>
            <a:ext cx="1047750" cy="431800"/>
          </a:xfrm>
          <a:custGeom>
            <a:avLst/>
            <a:gdLst/>
            <a:ahLst/>
            <a:cxnLst>
              <a:cxn ang="0">
                <a:pos x="660" y="272"/>
              </a:cxn>
              <a:cxn ang="0">
                <a:pos x="253" y="201"/>
              </a:cxn>
              <a:cxn ang="0">
                <a:pos x="0" y="0"/>
              </a:cxn>
            </a:cxnLst>
            <a:rect l="0" t="0" r="r" b="b"/>
            <a:pathLst>
              <a:path w="660" h="272">
                <a:moveTo>
                  <a:pt x="660" y="272"/>
                </a:moveTo>
                <a:cubicBezTo>
                  <a:pt x="592" y="260"/>
                  <a:pt x="363" y="246"/>
                  <a:pt x="253" y="201"/>
                </a:cubicBezTo>
                <a:cubicBezTo>
                  <a:pt x="116" y="125"/>
                  <a:pt x="53" y="42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pic>
        <p:nvPicPr>
          <p:cNvPr id="461833" name="Picture 9" descr="cellthe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0914" y="2565400"/>
            <a:ext cx="1628775" cy="2947988"/>
          </a:xfrm>
          <a:prstGeom prst="rect">
            <a:avLst/>
          </a:prstGeom>
          <a:noFill/>
        </p:spPr>
      </p:pic>
      <p:pic>
        <p:nvPicPr>
          <p:cNvPr id="461834" name="Picture 10" descr="corpopiccol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30414" y="980132"/>
            <a:ext cx="625475" cy="1728788"/>
          </a:xfrm>
          <a:prstGeom prst="rect">
            <a:avLst/>
          </a:prstGeom>
          <a:noFill/>
        </p:spPr>
      </p:pic>
      <p:sp>
        <p:nvSpPr>
          <p:cNvPr id="461835" name="Oval 11"/>
          <p:cNvSpPr>
            <a:spLocks noChangeArrowheads="1"/>
          </p:cNvSpPr>
          <p:nvPr/>
        </p:nvSpPr>
        <p:spPr bwMode="auto">
          <a:xfrm>
            <a:off x="1703389" y="5732463"/>
            <a:ext cx="1800225" cy="576262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2400" b="1">
                <a:solidFill>
                  <a:schemeClr val="bg1"/>
                </a:solidFill>
              </a:rPr>
              <a:t>HOMING</a:t>
            </a:r>
          </a:p>
        </p:txBody>
      </p:sp>
      <p:sp>
        <p:nvSpPr>
          <p:cNvPr id="461836" name="Oval 12"/>
          <p:cNvSpPr>
            <a:spLocks noChangeArrowheads="1"/>
          </p:cNvSpPr>
          <p:nvPr/>
        </p:nvSpPr>
        <p:spPr bwMode="auto">
          <a:xfrm>
            <a:off x="7248525" y="3602039"/>
            <a:ext cx="1727200" cy="619125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2400" b="1">
                <a:solidFill>
                  <a:schemeClr val="bg1"/>
                </a:solidFill>
              </a:rPr>
              <a:t>CLONING</a:t>
            </a:r>
          </a:p>
        </p:txBody>
      </p:sp>
      <p:sp>
        <p:nvSpPr>
          <p:cNvPr id="461837" name="Freeform 13"/>
          <p:cNvSpPr>
            <a:spLocks/>
          </p:cNvSpPr>
          <p:nvPr/>
        </p:nvSpPr>
        <p:spPr bwMode="auto">
          <a:xfrm>
            <a:off x="7826375" y="5580064"/>
            <a:ext cx="1822450" cy="695325"/>
          </a:xfrm>
          <a:custGeom>
            <a:avLst/>
            <a:gdLst/>
            <a:ahLst/>
            <a:cxnLst>
              <a:cxn ang="0">
                <a:pos x="1148" y="0"/>
              </a:cxn>
              <a:cxn ang="0">
                <a:pos x="919" y="369"/>
              </a:cxn>
              <a:cxn ang="0">
                <a:pos x="0" y="414"/>
              </a:cxn>
            </a:cxnLst>
            <a:rect l="0" t="0" r="r" b="b"/>
            <a:pathLst>
              <a:path w="1148" h="438">
                <a:moveTo>
                  <a:pt x="1148" y="0"/>
                </a:moveTo>
                <a:cubicBezTo>
                  <a:pt x="1110" y="61"/>
                  <a:pt x="1110" y="300"/>
                  <a:pt x="919" y="369"/>
                </a:cubicBezTo>
                <a:cubicBezTo>
                  <a:pt x="728" y="438"/>
                  <a:pt x="191" y="405"/>
                  <a:pt x="0" y="41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61838" name="Text Box 14"/>
          <p:cNvSpPr txBox="1">
            <a:spLocks noChangeArrowheads="1"/>
          </p:cNvSpPr>
          <p:nvPr/>
        </p:nvSpPr>
        <p:spPr bwMode="auto">
          <a:xfrm>
            <a:off x="7507289" y="4278314"/>
            <a:ext cx="9962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600" b="1"/>
              <a:t>Transgeni</a:t>
            </a:r>
          </a:p>
          <a:p>
            <a:r>
              <a:rPr lang="it-IT" sz="1600" b="1"/>
              <a:t>citochine</a:t>
            </a:r>
          </a:p>
        </p:txBody>
      </p:sp>
      <p:sp>
        <p:nvSpPr>
          <p:cNvPr id="23" name="Rettangolo 22"/>
          <p:cNvSpPr/>
          <p:nvPr/>
        </p:nvSpPr>
        <p:spPr>
          <a:xfrm>
            <a:off x="1534205" y="-27384"/>
            <a:ext cx="49593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it-IT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… gene </a:t>
            </a:r>
            <a:r>
              <a:rPr lang="it-IT" sz="54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therapy</a:t>
            </a:r>
            <a:endParaRPr lang="it-IT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6008" y="1625601"/>
            <a:ext cx="9036496" cy="3462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tangolo 3"/>
          <p:cNvSpPr/>
          <p:nvPr/>
        </p:nvSpPr>
        <p:spPr>
          <a:xfrm>
            <a:off x="1534206" y="-27384"/>
            <a:ext cx="84433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it-IT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BUBBLE BOYS			  2002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1326" y="1314450"/>
            <a:ext cx="425767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1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3993" y="2079626"/>
            <a:ext cx="460057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1416" name="Text Box 8"/>
          <p:cNvSpPr txBox="1">
            <a:spLocks noChangeArrowheads="1"/>
          </p:cNvSpPr>
          <p:nvPr/>
        </p:nvSpPr>
        <p:spPr bwMode="auto">
          <a:xfrm>
            <a:off x="2841625" y="5764213"/>
            <a:ext cx="19572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000" b="1"/>
              <a:t>Numero Linfociti</a:t>
            </a:r>
          </a:p>
        </p:txBody>
      </p:sp>
      <p:sp>
        <p:nvSpPr>
          <p:cNvPr id="401417" name="Text Box 9"/>
          <p:cNvSpPr txBox="1">
            <a:spLocks noChangeArrowheads="1"/>
          </p:cNvSpPr>
          <p:nvPr/>
        </p:nvSpPr>
        <p:spPr bwMode="auto">
          <a:xfrm>
            <a:off x="6626226" y="5751513"/>
            <a:ext cx="32800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000" b="1"/>
              <a:t>Percentuale linfociti trasdotti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1534205" y="0"/>
            <a:ext cx="5883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it-IT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Valutare l’efficacia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6" y="3422477"/>
            <a:ext cx="414337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73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2067" y="908720"/>
            <a:ext cx="3904413" cy="251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731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466676"/>
            <a:ext cx="42862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7322" name="Text Box 10"/>
          <p:cNvSpPr txBox="1">
            <a:spLocks noChangeArrowheads="1"/>
          </p:cNvSpPr>
          <p:nvPr/>
        </p:nvSpPr>
        <p:spPr bwMode="auto">
          <a:xfrm>
            <a:off x="2689226" y="1007889"/>
            <a:ext cx="23018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000" b="1"/>
              <a:t>Nuovi linfociti naive</a:t>
            </a:r>
          </a:p>
        </p:txBody>
      </p:sp>
      <p:sp>
        <p:nvSpPr>
          <p:cNvPr id="397323" name="Rectangle 11"/>
          <p:cNvSpPr>
            <a:spLocks noChangeArrowheads="1"/>
          </p:cNvSpPr>
          <p:nvPr/>
        </p:nvSpPr>
        <p:spPr bwMode="auto">
          <a:xfrm>
            <a:off x="1600200" y="793576"/>
            <a:ext cx="4419600" cy="459740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97324" name="Text Box 12"/>
          <p:cNvSpPr txBox="1">
            <a:spLocks noChangeArrowheads="1"/>
          </p:cNvSpPr>
          <p:nvPr/>
        </p:nvSpPr>
        <p:spPr bwMode="auto">
          <a:xfrm>
            <a:off x="8289925" y="3485976"/>
            <a:ext cx="19438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000" b="1">
                <a:solidFill>
                  <a:schemeClr val="bg1"/>
                </a:solidFill>
              </a:rPr>
              <a:t>Passaggio timico</a:t>
            </a:r>
          </a:p>
        </p:txBody>
      </p:sp>
      <p:sp>
        <p:nvSpPr>
          <p:cNvPr id="397325" name="Rectangle 13"/>
          <p:cNvSpPr>
            <a:spLocks noChangeArrowheads="1"/>
          </p:cNvSpPr>
          <p:nvPr/>
        </p:nvSpPr>
        <p:spPr bwMode="auto">
          <a:xfrm>
            <a:off x="6299200" y="768176"/>
            <a:ext cx="4279900" cy="604520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1534205" y="0"/>
            <a:ext cx="5883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it-IT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Valutare l’efficacia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2436813"/>
            <a:ext cx="3097213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7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2314" y="2473325"/>
            <a:ext cx="3125787" cy="29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7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4276" y="2544764"/>
            <a:ext cx="3133725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ttangolo 11"/>
          <p:cNvSpPr/>
          <p:nvPr/>
        </p:nvSpPr>
        <p:spPr>
          <a:xfrm>
            <a:off x="1534205" y="0"/>
            <a:ext cx="5883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it-IT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Valutare l’efficacia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Text Box 2"/>
          <p:cNvSpPr txBox="1">
            <a:spLocks noChangeArrowheads="1"/>
          </p:cNvSpPr>
          <p:nvPr/>
        </p:nvSpPr>
        <p:spPr bwMode="auto">
          <a:xfrm>
            <a:off x="2057400" y="4718472"/>
            <a:ext cx="812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/>
              <a:t>Due casi di leucemia in pazienti sottoposti a terapia genica per X-SCID.</a:t>
            </a:r>
          </a:p>
        </p:txBody>
      </p:sp>
      <p:pic>
        <p:nvPicPr>
          <p:cNvPr id="46490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8050" y="983730"/>
            <a:ext cx="78867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490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2326" y="6307138"/>
            <a:ext cx="54641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ttangolo 11"/>
          <p:cNvSpPr/>
          <p:nvPr/>
        </p:nvSpPr>
        <p:spPr>
          <a:xfrm>
            <a:off x="1534205" y="0"/>
            <a:ext cx="71801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it-IT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… e la </a:t>
            </a:r>
            <a:r>
              <a:rPr lang="it-IT" sz="54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safety</a:t>
            </a:r>
            <a:r>
              <a:rPr lang="it-IT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? 		2003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9864" y="2885654"/>
            <a:ext cx="661987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6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9714" y="1151782"/>
            <a:ext cx="39909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6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22701" y="2192288"/>
            <a:ext cx="46005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ttangolo 11"/>
          <p:cNvSpPr/>
          <p:nvPr/>
        </p:nvSpPr>
        <p:spPr>
          <a:xfrm>
            <a:off x="1534206" y="0"/>
            <a:ext cx="19543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it-IT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LMO2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3975" y="984250"/>
            <a:ext cx="7004050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1534206" y="0"/>
            <a:ext cx="54239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it-IT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Nuovi approcci …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7350" y="188641"/>
            <a:ext cx="63373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4073" y="4653136"/>
            <a:ext cx="3490913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8611000-D0D6-40CA-AC8A-8DB460398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7239" y="25696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286721" name="Immagine 5">
            <a:extLst>
              <a:ext uri="{FF2B5EF4-FFF2-40B4-BE49-F238E27FC236}">
                <a16:creationId xmlns:a16="http://schemas.microsoft.com/office/drawing/2014/main" id="{EBFFA6BF-D083-4B08-812B-2B77D26FA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988" y="568420"/>
            <a:ext cx="8704024" cy="572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01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>
            <a:extLst>
              <a:ext uri="{FF2B5EF4-FFF2-40B4-BE49-F238E27FC236}">
                <a16:creationId xmlns:a16="http://schemas.microsoft.com/office/drawing/2014/main" id="{C3329D92-43B1-BDB0-2368-1B775899316E}"/>
              </a:ext>
            </a:extLst>
          </p:cNvPr>
          <p:cNvGrpSpPr/>
          <p:nvPr/>
        </p:nvGrpSpPr>
        <p:grpSpPr>
          <a:xfrm>
            <a:off x="0" y="0"/>
            <a:ext cx="12192000" cy="640301"/>
            <a:chOff x="0" y="0"/>
            <a:chExt cx="12192000" cy="640301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BC7F71E4-0DD5-7A77-13DE-B3DB17C69C84}"/>
                </a:ext>
              </a:extLst>
            </p:cNvPr>
            <p:cNvSpPr/>
            <p:nvPr/>
          </p:nvSpPr>
          <p:spPr>
            <a:xfrm>
              <a:off x="0" y="0"/>
              <a:ext cx="12192000" cy="640301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31000">
                  <a:schemeClr val="accent2">
                    <a:lumMod val="60000"/>
                    <a:lumOff val="40000"/>
                  </a:schemeClr>
                </a:gs>
                <a:gs pos="64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C9C6BE92-285E-0B8F-FDD1-5B98E31C5C6B}"/>
                </a:ext>
              </a:extLst>
            </p:cNvPr>
            <p:cNvSpPr txBox="1"/>
            <p:nvPr/>
          </p:nvSpPr>
          <p:spPr>
            <a:xfrm>
              <a:off x="87625" y="52471"/>
              <a:ext cx="118665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b="1" dirty="0"/>
                <a:t>1° CASO: lattante di 5 mesi              EMOCROMO CON FORMULA</a:t>
              </a:r>
            </a:p>
          </p:txBody>
        </p:sp>
      </p:grpSp>
      <p:pic>
        <p:nvPicPr>
          <p:cNvPr id="8" name="Immagine 7">
            <a:extLst>
              <a:ext uri="{FF2B5EF4-FFF2-40B4-BE49-F238E27FC236}">
                <a16:creationId xmlns:a16="http://schemas.microsoft.com/office/drawing/2014/main" id="{2AE16D10-2FE3-7D2B-29CD-A9D863F85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45" y="746826"/>
            <a:ext cx="7706012" cy="5968501"/>
          </a:xfrm>
          <a:prstGeom prst="rect">
            <a:avLst/>
          </a:prstGeom>
        </p:spPr>
      </p:pic>
      <p:grpSp>
        <p:nvGrpSpPr>
          <p:cNvPr id="2" name="Gruppo 1">
            <a:extLst>
              <a:ext uri="{FF2B5EF4-FFF2-40B4-BE49-F238E27FC236}">
                <a16:creationId xmlns:a16="http://schemas.microsoft.com/office/drawing/2014/main" id="{2541E758-E23B-EE0B-996E-750A6575BC3D}"/>
              </a:ext>
            </a:extLst>
          </p:cNvPr>
          <p:cNvGrpSpPr/>
          <p:nvPr/>
        </p:nvGrpSpPr>
        <p:grpSpPr>
          <a:xfrm>
            <a:off x="8621486" y="1396089"/>
            <a:ext cx="2628900" cy="954108"/>
            <a:chOff x="8621486" y="1396089"/>
            <a:chExt cx="2628900" cy="954108"/>
          </a:xfrm>
        </p:grpSpPr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8E40DEE7-5ED2-9365-4D97-C3A34E83334E}"/>
                </a:ext>
              </a:extLst>
            </p:cNvPr>
            <p:cNvSpPr txBox="1"/>
            <p:nvPr/>
          </p:nvSpPr>
          <p:spPr>
            <a:xfrm>
              <a:off x="8621486" y="1396089"/>
              <a:ext cx="26289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b="1" dirty="0"/>
                <a:t>Fondamentale la formula!!!</a:t>
              </a:r>
            </a:p>
          </p:txBody>
        </p:sp>
        <p:sp>
          <p:nvSpPr>
            <p:cNvPr id="10" name="Rettangolo con angoli arrotondati 9">
              <a:extLst>
                <a:ext uri="{FF2B5EF4-FFF2-40B4-BE49-F238E27FC236}">
                  <a16:creationId xmlns:a16="http://schemas.microsoft.com/office/drawing/2014/main" id="{AF243503-DC16-1EE4-BF8F-BAD1905410F6}"/>
                </a:ext>
              </a:extLst>
            </p:cNvPr>
            <p:cNvSpPr/>
            <p:nvPr/>
          </p:nvSpPr>
          <p:spPr>
            <a:xfrm>
              <a:off x="8621486" y="1396090"/>
              <a:ext cx="2628900" cy="954107"/>
            </a:xfrm>
            <a:prstGeom prst="round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8" name="Immagine 17">
            <a:extLst>
              <a:ext uri="{FF2B5EF4-FFF2-40B4-BE49-F238E27FC236}">
                <a16:creationId xmlns:a16="http://schemas.microsoft.com/office/drawing/2014/main" id="{CCD3CE6D-DF7A-B458-871F-EC6C5BB900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970" y="3537687"/>
            <a:ext cx="4636680" cy="32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7089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stro meraviglioso sistema immunitario. Come conoscerlo e preservarlo">
            <a:extLst>
              <a:ext uri="{FF2B5EF4-FFF2-40B4-BE49-F238E27FC236}">
                <a16:creationId xmlns:a16="http://schemas.microsoft.com/office/drawing/2014/main" id="{28D59B66-559A-C8D4-7895-8370A90BE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285124"/>
            <a:ext cx="3968725" cy="62778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 cura inaspettata - Aiuti Alessandro, Annamaria Zaccheddu | Libri  Mondadori">
            <a:extLst>
              <a:ext uri="{FF2B5EF4-FFF2-40B4-BE49-F238E27FC236}">
                <a16:creationId xmlns:a16="http://schemas.microsoft.com/office/drawing/2014/main" id="{71866883-2466-D637-8A81-286C875BD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290060"/>
            <a:ext cx="4084982" cy="62778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754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o 19">
            <a:extLst>
              <a:ext uri="{FF2B5EF4-FFF2-40B4-BE49-F238E27FC236}">
                <a16:creationId xmlns:a16="http://schemas.microsoft.com/office/drawing/2014/main" id="{7A3E5BAE-F6CA-3CCC-90C9-3E9F275854D9}"/>
              </a:ext>
            </a:extLst>
          </p:cNvPr>
          <p:cNvGrpSpPr/>
          <p:nvPr/>
        </p:nvGrpSpPr>
        <p:grpSpPr>
          <a:xfrm>
            <a:off x="0" y="0"/>
            <a:ext cx="12192000" cy="640301"/>
            <a:chOff x="0" y="0"/>
            <a:chExt cx="12192000" cy="640301"/>
          </a:xfrm>
        </p:grpSpPr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381370AA-E5D1-67E1-4282-0092C3DCF090}"/>
                </a:ext>
              </a:extLst>
            </p:cNvPr>
            <p:cNvSpPr/>
            <p:nvPr/>
          </p:nvSpPr>
          <p:spPr>
            <a:xfrm>
              <a:off x="0" y="0"/>
              <a:ext cx="12192000" cy="640301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31000">
                  <a:schemeClr val="accent2">
                    <a:lumMod val="60000"/>
                    <a:lumOff val="40000"/>
                  </a:schemeClr>
                </a:gs>
                <a:gs pos="64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C9C6BE92-285E-0B8F-FDD1-5B98E31C5C6B}"/>
                </a:ext>
              </a:extLst>
            </p:cNvPr>
            <p:cNvSpPr txBox="1"/>
            <p:nvPr/>
          </p:nvSpPr>
          <p:spPr>
            <a:xfrm>
              <a:off x="85944" y="56711"/>
              <a:ext cx="118665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b="1" dirty="0"/>
                <a:t>1° CASO: lattante di 5 mesi              IMMUNOFENOTIPO LINFOCITARIO</a:t>
              </a:r>
            </a:p>
          </p:txBody>
        </p:sp>
      </p:grpSp>
      <p:pic>
        <p:nvPicPr>
          <p:cNvPr id="2" name="Immagine 1">
            <a:extLst>
              <a:ext uri="{FF2B5EF4-FFF2-40B4-BE49-F238E27FC236}">
                <a16:creationId xmlns:a16="http://schemas.microsoft.com/office/drawing/2014/main" id="{1CF4317C-2487-B037-6980-C8B8338E3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2" y="743657"/>
            <a:ext cx="2986254" cy="25200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56249D2-6D6E-50F9-3A5C-5B5EA55E2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2147" y="740939"/>
            <a:ext cx="3003972" cy="2520000"/>
          </a:xfrm>
          <a:prstGeom prst="rect">
            <a:avLst/>
          </a:prstGeom>
        </p:spPr>
      </p:pic>
      <p:grpSp>
        <p:nvGrpSpPr>
          <p:cNvPr id="16" name="Gruppo 15">
            <a:extLst>
              <a:ext uri="{FF2B5EF4-FFF2-40B4-BE49-F238E27FC236}">
                <a16:creationId xmlns:a16="http://schemas.microsoft.com/office/drawing/2014/main" id="{9195D058-1700-EBE5-FCAD-3F867A31BB5A}"/>
              </a:ext>
            </a:extLst>
          </p:cNvPr>
          <p:cNvGrpSpPr/>
          <p:nvPr/>
        </p:nvGrpSpPr>
        <p:grpSpPr>
          <a:xfrm>
            <a:off x="8985856" y="732775"/>
            <a:ext cx="2966650" cy="2520000"/>
            <a:chOff x="8985856" y="732775"/>
            <a:chExt cx="2966650" cy="2520000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05FDD6F9-EC31-A0DE-859A-7E54F88F7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85856" y="732775"/>
              <a:ext cx="2966650" cy="2520000"/>
            </a:xfrm>
            <a:prstGeom prst="rect">
              <a:avLst/>
            </a:prstGeom>
          </p:spPr>
        </p:pic>
        <p:sp>
          <p:nvSpPr>
            <p:cNvPr id="10" name="Rettangolo con angoli arrotondati 9">
              <a:extLst>
                <a:ext uri="{FF2B5EF4-FFF2-40B4-BE49-F238E27FC236}">
                  <a16:creationId xmlns:a16="http://schemas.microsoft.com/office/drawing/2014/main" id="{CA3B5F68-C8C9-8AB9-A95F-A822911A6CEF}"/>
                </a:ext>
              </a:extLst>
            </p:cNvPr>
            <p:cNvSpPr/>
            <p:nvPr/>
          </p:nvSpPr>
          <p:spPr>
            <a:xfrm>
              <a:off x="10148206" y="873580"/>
              <a:ext cx="1641021" cy="1249134"/>
            </a:xfrm>
            <a:prstGeom prst="round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3BAD9826-A26F-869D-2151-10B84625E9B1}"/>
              </a:ext>
            </a:extLst>
          </p:cNvPr>
          <p:cNvGrpSpPr/>
          <p:nvPr/>
        </p:nvGrpSpPr>
        <p:grpSpPr>
          <a:xfrm>
            <a:off x="19053" y="3666137"/>
            <a:ext cx="2960865" cy="2520000"/>
            <a:chOff x="19053" y="3666137"/>
            <a:chExt cx="2960865" cy="2520000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CA701D68-2B1C-60EA-B06B-A5B77C4CC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053" y="3666137"/>
              <a:ext cx="2960865" cy="2520000"/>
            </a:xfrm>
            <a:prstGeom prst="rect">
              <a:avLst/>
            </a:prstGeom>
          </p:spPr>
        </p:pic>
        <p:sp>
          <p:nvSpPr>
            <p:cNvPr id="11" name="Rettangolo con angoli arrotondati 10">
              <a:extLst>
                <a:ext uri="{FF2B5EF4-FFF2-40B4-BE49-F238E27FC236}">
                  <a16:creationId xmlns:a16="http://schemas.microsoft.com/office/drawing/2014/main" id="{C6BC0999-661F-5131-D8F2-9A53E925C9F7}"/>
                </a:ext>
              </a:extLst>
            </p:cNvPr>
            <p:cNvSpPr/>
            <p:nvPr/>
          </p:nvSpPr>
          <p:spPr>
            <a:xfrm>
              <a:off x="495302" y="3818166"/>
              <a:ext cx="843643" cy="1382484"/>
            </a:xfrm>
            <a:prstGeom prst="round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C69424D4-13F3-BFA1-E385-820AFECD1216}"/>
              </a:ext>
            </a:extLst>
          </p:cNvPr>
          <p:cNvGrpSpPr/>
          <p:nvPr/>
        </p:nvGrpSpPr>
        <p:grpSpPr>
          <a:xfrm>
            <a:off x="3011259" y="3641645"/>
            <a:ext cx="2964742" cy="2556000"/>
            <a:chOff x="3011259" y="3641645"/>
            <a:chExt cx="2964742" cy="2556000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5BD1104B-39EB-5219-626C-2D08E5F20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11259" y="3641645"/>
              <a:ext cx="2964742" cy="2556000"/>
            </a:xfrm>
            <a:prstGeom prst="rect">
              <a:avLst/>
            </a:prstGeom>
          </p:spPr>
        </p:pic>
        <p:sp>
          <p:nvSpPr>
            <p:cNvPr id="12" name="Rettangolo con angoli arrotondati 11">
              <a:extLst>
                <a:ext uri="{FF2B5EF4-FFF2-40B4-BE49-F238E27FC236}">
                  <a16:creationId xmlns:a16="http://schemas.microsoft.com/office/drawing/2014/main" id="{2BFE3337-68E7-86AD-BF45-343CFEA4A616}"/>
                </a:ext>
              </a:extLst>
            </p:cNvPr>
            <p:cNvSpPr/>
            <p:nvPr/>
          </p:nvSpPr>
          <p:spPr>
            <a:xfrm>
              <a:off x="3472495" y="3818166"/>
              <a:ext cx="944387" cy="1121227"/>
            </a:xfrm>
            <a:prstGeom prst="round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id="{C78844D9-0C1A-7282-09FF-081E675D5AC9}"/>
              </a:ext>
            </a:extLst>
          </p:cNvPr>
          <p:cNvGrpSpPr/>
          <p:nvPr/>
        </p:nvGrpSpPr>
        <p:grpSpPr>
          <a:xfrm>
            <a:off x="3020234" y="694673"/>
            <a:ext cx="2954440" cy="2592000"/>
            <a:chOff x="3020234" y="694673"/>
            <a:chExt cx="2954440" cy="2592000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20C06D93-B3F7-FF51-2B5F-5C4300F40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20234" y="694673"/>
              <a:ext cx="2954440" cy="2592000"/>
            </a:xfrm>
            <a:prstGeom prst="rect">
              <a:avLst/>
            </a:prstGeom>
          </p:spPr>
        </p:pic>
        <p:sp>
          <p:nvSpPr>
            <p:cNvPr id="13" name="Rettangolo con angoli arrotondati 12">
              <a:extLst>
                <a:ext uri="{FF2B5EF4-FFF2-40B4-BE49-F238E27FC236}">
                  <a16:creationId xmlns:a16="http://schemas.microsoft.com/office/drawing/2014/main" id="{4346A77F-F877-AB8D-CF4C-73F011F79437}"/>
                </a:ext>
              </a:extLst>
            </p:cNvPr>
            <p:cNvSpPr/>
            <p:nvPr/>
          </p:nvSpPr>
          <p:spPr>
            <a:xfrm>
              <a:off x="4375106" y="1191987"/>
              <a:ext cx="1127621" cy="1649184"/>
            </a:xfrm>
            <a:prstGeom prst="round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FC93D7A-7488-86CE-752C-53DC53095E57}"/>
              </a:ext>
            </a:extLst>
          </p:cNvPr>
          <p:cNvSpPr txBox="1"/>
          <p:nvPr/>
        </p:nvSpPr>
        <p:spPr>
          <a:xfrm>
            <a:off x="5886450" y="3638552"/>
            <a:ext cx="628649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it-IT" sz="2300" dirty="0"/>
              <a:t>Totale assenza di linfociti T (CD3+) (VN 50%-74%)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it-IT" sz="2300" dirty="0"/>
              <a:t>Totale assenza di RTE (VN 56%-76%)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it-IT" sz="2300" dirty="0"/>
              <a:t>Totale assenza di linfociti B (CD19+)(VN 20%-40%)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it-IT" sz="2300" dirty="0"/>
              <a:t>Aumento </a:t>
            </a:r>
            <a:r>
              <a:rPr lang="it-IT" sz="2300" dirty="0" err="1"/>
              <a:t>natural</a:t>
            </a:r>
            <a:r>
              <a:rPr lang="it-IT" sz="2300" dirty="0"/>
              <a:t> killer (NK) (VN 3%-18%)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9978042-8B29-AED5-24D4-A9E9331A634E}"/>
              </a:ext>
            </a:extLst>
          </p:cNvPr>
          <p:cNvSpPr txBox="1"/>
          <p:nvPr/>
        </p:nvSpPr>
        <p:spPr>
          <a:xfrm>
            <a:off x="0" y="6427113"/>
            <a:ext cx="9092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/>
              <a:t>RTE: recenti emigranti timici. Linfociti T </a:t>
            </a:r>
            <a:r>
              <a:rPr lang="it-IT" sz="2200" dirty="0" err="1"/>
              <a:t>helper</a:t>
            </a:r>
            <a:r>
              <a:rPr lang="it-IT" sz="2200" dirty="0"/>
              <a:t> appena usciti dal timo </a:t>
            </a:r>
          </a:p>
        </p:txBody>
      </p:sp>
    </p:spTree>
    <p:extLst>
      <p:ext uri="{BB962C8B-B14F-4D97-AF65-F5344CB8AC3E}">
        <p14:creationId xmlns:p14="http://schemas.microsoft.com/office/powerpoint/2010/main" val="3985787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>
            <a:extLst>
              <a:ext uri="{FF2B5EF4-FFF2-40B4-BE49-F238E27FC236}">
                <a16:creationId xmlns:a16="http://schemas.microsoft.com/office/drawing/2014/main" id="{0DB055C4-9331-AA54-79A8-CE1D586C30DE}"/>
              </a:ext>
            </a:extLst>
          </p:cNvPr>
          <p:cNvGrpSpPr/>
          <p:nvPr/>
        </p:nvGrpSpPr>
        <p:grpSpPr>
          <a:xfrm>
            <a:off x="0" y="0"/>
            <a:ext cx="12192000" cy="640301"/>
            <a:chOff x="0" y="0"/>
            <a:chExt cx="12192000" cy="640301"/>
          </a:xfrm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B7F46B83-0F26-79AC-62C3-6BFFF16CF2F0}"/>
                </a:ext>
              </a:extLst>
            </p:cNvPr>
            <p:cNvSpPr/>
            <p:nvPr/>
          </p:nvSpPr>
          <p:spPr>
            <a:xfrm>
              <a:off x="0" y="0"/>
              <a:ext cx="12192000" cy="640301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31000">
                  <a:schemeClr val="accent2">
                    <a:lumMod val="60000"/>
                    <a:lumOff val="40000"/>
                  </a:schemeClr>
                </a:gs>
                <a:gs pos="64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C9C6BE92-285E-0B8F-FDD1-5B98E31C5C6B}"/>
                </a:ext>
              </a:extLst>
            </p:cNvPr>
            <p:cNvSpPr txBox="1"/>
            <p:nvPr/>
          </p:nvSpPr>
          <p:spPr>
            <a:xfrm>
              <a:off x="77791" y="58540"/>
              <a:ext cx="118665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b="1" dirty="0"/>
                <a:t>1° CASO: lattante di 5 mesi              CLINICA E DIAGNOSI</a:t>
              </a:r>
            </a:p>
          </p:txBody>
        </p:sp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5E12F7A-C00F-4AFA-0FAC-752F23B41FAF}"/>
              </a:ext>
            </a:extLst>
          </p:cNvPr>
          <p:cNvSpPr txBox="1"/>
          <p:nvPr/>
        </p:nvSpPr>
        <p:spPr>
          <a:xfrm>
            <a:off x="192088" y="698841"/>
            <a:ext cx="58249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Accesso in PS per bronchiolite che non guarisce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Aspirato bronchiale positivo per </a:t>
            </a:r>
            <a:r>
              <a:rPr lang="it-IT" sz="2400" dirty="0" err="1"/>
              <a:t>Rhinovirus</a:t>
            </a:r>
            <a:r>
              <a:rPr lang="it-IT" sz="2400" dirty="0"/>
              <a:t> e </a:t>
            </a:r>
            <a:r>
              <a:rPr lang="it-IT" sz="2400" dirty="0" err="1"/>
              <a:t>Moraxella</a:t>
            </a:r>
            <a:r>
              <a:rPr lang="it-IT" sz="2400" dirty="0"/>
              <a:t> </a:t>
            </a:r>
            <a:r>
              <a:rPr lang="it-IT" sz="2400" dirty="0" err="1"/>
              <a:t>catarrhalis</a:t>
            </a:r>
            <a:endParaRPr lang="it-IT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Ricoverato in rianimazione per supporto respiratorio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Successivamente positività a </a:t>
            </a:r>
            <a:r>
              <a:rPr lang="it-IT" sz="2400" dirty="0" err="1"/>
              <a:t>Pneumocystis</a:t>
            </a:r>
            <a:r>
              <a:rPr lang="it-IT" sz="2400" dirty="0"/>
              <a:t> </a:t>
            </a:r>
            <a:r>
              <a:rPr lang="it-IT" sz="2400" dirty="0" err="1"/>
              <a:t>jirovecii</a:t>
            </a:r>
            <a:endParaRPr lang="it-IT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b="1" dirty="0"/>
              <a:t>SCID T-B-NK+ da mutazione sul gene </a:t>
            </a:r>
            <a:r>
              <a:rPr lang="it-IT" sz="2400" b="1" i="1" dirty="0"/>
              <a:t>DCLRE1C</a:t>
            </a:r>
            <a:r>
              <a:rPr lang="it-IT" sz="2400" b="1" dirty="0"/>
              <a:t> (proteina ARTEMIS)</a:t>
            </a:r>
            <a:endParaRPr lang="it-IT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Trapianto CSE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Ora ha 8 mesi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E026999-AE6A-CABE-4961-311008923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8295" y="698841"/>
            <a:ext cx="3313338" cy="214039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76EFD1BC-462B-D0DC-923A-2069DE9EA804}"/>
              </a:ext>
            </a:extLst>
          </p:cNvPr>
          <p:cNvSpPr txBox="1"/>
          <p:nvPr/>
        </p:nvSpPr>
        <p:spPr>
          <a:xfrm>
            <a:off x="0" y="6427113"/>
            <a:ext cx="54782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/>
              <a:t>SCID: Severe </a:t>
            </a:r>
            <a:r>
              <a:rPr lang="it-IT" sz="2200" dirty="0" err="1"/>
              <a:t>Combined</a:t>
            </a:r>
            <a:r>
              <a:rPr lang="it-IT" sz="2200" dirty="0"/>
              <a:t> </a:t>
            </a:r>
            <a:r>
              <a:rPr lang="it-IT" sz="2200" dirty="0" err="1"/>
              <a:t>ImmunoDeficiency</a:t>
            </a:r>
            <a:r>
              <a:rPr lang="it-IT" sz="2200" dirty="0"/>
              <a:t> </a:t>
            </a: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EAD5C591-C251-EC27-D959-7E7F69D5AAE7}"/>
              </a:ext>
            </a:extLst>
          </p:cNvPr>
          <p:cNvGrpSpPr/>
          <p:nvPr/>
        </p:nvGrpSpPr>
        <p:grpSpPr>
          <a:xfrm>
            <a:off x="6874329" y="3013807"/>
            <a:ext cx="4807176" cy="3844193"/>
            <a:chOff x="7249885" y="3013807"/>
            <a:chExt cx="4807176" cy="3844193"/>
          </a:xfrm>
        </p:grpSpPr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1592CD4C-B33C-C4B3-53BB-502401FDD50E}"/>
                </a:ext>
              </a:extLst>
            </p:cNvPr>
            <p:cNvSpPr txBox="1"/>
            <p:nvPr/>
          </p:nvSpPr>
          <p:spPr>
            <a:xfrm>
              <a:off x="7395481" y="3072348"/>
              <a:ext cx="4425043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it-IT" sz="2400" dirty="0"/>
                <a:t>Emocromo + clinica ha permesso di fare diagnosi</a:t>
              </a:r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it-IT" sz="2400" dirty="0" err="1"/>
                <a:t>Immunofenotipo</a:t>
              </a:r>
              <a:r>
                <a:rPr lang="it-IT" sz="2400" dirty="0"/>
                <a:t> linfocitario ha valore di approfondimento e conferma</a:t>
              </a:r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it-IT" sz="2400" dirty="0"/>
                <a:t>Diagnosi molecolare importante per una consulenza genetica e per la scelta del protocollo trapiantologico da seguire </a:t>
              </a:r>
            </a:p>
          </p:txBody>
        </p:sp>
        <p:sp>
          <p:nvSpPr>
            <p:cNvPr id="11" name="Rettangolo con angoli arrotondati 10">
              <a:extLst>
                <a:ext uri="{FF2B5EF4-FFF2-40B4-BE49-F238E27FC236}">
                  <a16:creationId xmlns:a16="http://schemas.microsoft.com/office/drawing/2014/main" id="{9C3A6DC6-DBD9-DE45-8693-FAAD3F046F93}"/>
                </a:ext>
              </a:extLst>
            </p:cNvPr>
            <p:cNvSpPr/>
            <p:nvPr/>
          </p:nvSpPr>
          <p:spPr>
            <a:xfrm>
              <a:off x="7249885" y="3013807"/>
              <a:ext cx="4807176" cy="3785653"/>
            </a:xfrm>
            <a:prstGeom prst="round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303870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>
            <a:extLst>
              <a:ext uri="{FF2B5EF4-FFF2-40B4-BE49-F238E27FC236}">
                <a16:creationId xmlns:a16="http://schemas.microsoft.com/office/drawing/2014/main" id="{408AFC6B-AC0F-FBFE-D842-08806CB6EB2F}"/>
              </a:ext>
            </a:extLst>
          </p:cNvPr>
          <p:cNvGrpSpPr/>
          <p:nvPr/>
        </p:nvGrpSpPr>
        <p:grpSpPr>
          <a:xfrm>
            <a:off x="0" y="0"/>
            <a:ext cx="12192000" cy="640301"/>
            <a:chOff x="0" y="0"/>
            <a:chExt cx="12192000" cy="640301"/>
          </a:xfrm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7E3778BB-02B0-564D-7A39-E33B682A113B}"/>
                </a:ext>
              </a:extLst>
            </p:cNvPr>
            <p:cNvSpPr/>
            <p:nvPr/>
          </p:nvSpPr>
          <p:spPr>
            <a:xfrm>
              <a:off x="0" y="0"/>
              <a:ext cx="12192000" cy="640301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31000">
                  <a:schemeClr val="accent2">
                    <a:lumMod val="60000"/>
                    <a:lumOff val="40000"/>
                  </a:schemeClr>
                </a:gs>
                <a:gs pos="64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C9C6BE92-285E-0B8F-FDD1-5B98E31C5C6B}"/>
                </a:ext>
              </a:extLst>
            </p:cNvPr>
            <p:cNvSpPr txBox="1"/>
            <p:nvPr/>
          </p:nvSpPr>
          <p:spPr>
            <a:xfrm>
              <a:off x="102282" y="58540"/>
              <a:ext cx="118665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b="1" dirty="0"/>
                <a:t>2° CASO: lattante di 3 mesi              EMOCROMO CON FORMULA</a:t>
              </a:r>
            </a:p>
          </p:txBody>
        </p:sp>
      </p:grpSp>
      <p:pic>
        <p:nvPicPr>
          <p:cNvPr id="3" name="Immagine 2">
            <a:extLst>
              <a:ext uri="{FF2B5EF4-FFF2-40B4-BE49-F238E27FC236}">
                <a16:creationId xmlns:a16="http://schemas.microsoft.com/office/drawing/2014/main" id="{A453E9E5-2EDE-37B7-F334-B954B6183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88" y="721562"/>
            <a:ext cx="7730398" cy="6084335"/>
          </a:xfrm>
          <a:prstGeom prst="rect">
            <a:avLst/>
          </a:prstGeom>
        </p:spPr>
      </p:pic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6DF0C2F0-7DA5-5E96-2E4A-0F2BFB3C506A}"/>
              </a:ext>
            </a:extLst>
          </p:cNvPr>
          <p:cNvGraphicFramePr>
            <a:graphicFrameLocks noGrp="1"/>
          </p:cNvGraphicFramePr>
          <p:nvPr/>
        </p:nvGraphicFramePr>
        <p:xfrm>
          <a:off x="8801100" y="948292"/>
          <a:ext cx="3329441" cy="4960776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706336">
                  <a:extLst>
                    <a:ext uri="{9D8B030D-6E8A-4147-A177-3AD203B41FA5}">
                      <a16:colId xmlns:a16="http://schemas.microsoft.com/office/drawing/2014/main" val="1151779705"/>
                    </a:ext>
                  </a:extLst>
                </a:gridCol>
                <a:gridCol w="808264">
                  <a:extLst>
                    <a:ext uri="{9D8B030D-6E8A-4147-A177-3AD203B41FA5}">
                      <a16:colId xmlns:a16="http://schemas.microsoft.com/office/drawing/2014/main" val="4056671607"/>
                    </a:ext>
                  </a:extLst>
                </a:gridCol>
                <a:gridCol w="814841">
                  <a:extLst>
                    <a:ext uri="{9D8B030D-6E8A-4147-A177-3AD203B41FA5}">
                      <a16:colId xmlns:a16="http://schemas.microsoft.com/office/drawing/2014/main" val="2433109440"/>
                    </a:ext>
                  </a:extLst>
                </a:gridCol>
              </a:tblGrid>
              <a:tr h="413398">
                <a:tc>
                  <a:txBody>
                    <a:bodyPr/>
                    <a:lstStyle/>
                    <a:p>
                      <a:pPr algn="ctr" fontAlgn="b"/>
                      <a:r>
                        <a:rPr lang="it-IT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età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200" b="1" u="none" strike="noStrike" dirty="0">
                          <a:effectLst/>
                        </a:rPr>
                        <a:t>min</a:t>
                      </a:r>
                      <a:endParaRPr lang="it-IT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200" b="1" u="none" strike="noStrike" dirty="0">
                          <a:effectLst/>
                        </a:rPr>
                        <a:t>max</a:t>
                      </a:r>
                      <a:endParaRPr lang="it-IT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61906871"/>
                  </a:ext>
                </a:extLst>
              </a:tr>
              <a:tr h="413398">
                <a:tc>
                  <a:txBody>
                    <a:bodyPr/>
                    <a:lstStyle/>
                    <a:p>
                      <a:pPr algn="ctr" fontAlgn="b"/>
                      <a:r>
                        <a:rPr lang="it-IT" sz="2200" u="none" strike="noStrike" dirty="0" err="1">
                          <a:effectLst/>
                        </a:rPr>
                        <a:t>cord</a:t>
                      </a:r>
                      <a:r>
                        <a:rPr lang="it-IT" sz="2200" u="none" strike="noStrike" dirty="0">
                          <a:effectLst/>
                        </a:rPr>
                        <a:t> </a:t>
                      </a:r>
                      <a:r>
                        <a:rPr lang="it-IT" sz="2200" u="none" strike="noStrike" dirty="0" err="1">
                          <a:effectLst/>
                        </a:rPr>
                        <a:t>blood</a:t>
                      </a:r>
                      <a:endParaRPr lang="it-IT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200" u="none" strike="noStrike">
                          <a:effectLst/>
                        </a:rPr>
                        <a:t>3100</a:t>
                      </a:r>
                      <a:endParaRPr lang="it-IT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200" u="none" strike="noStrike">
                          <a:effectLst/>
                        </a:rPr>
                        <a:t>9400</a:t>
                      </a:r>
                      <a:endParaRPr lang="it-IT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39232407"/>
                  </a:ext>
                </a:extLst>
              </a:tr>
              <a:tr h="413398">
                <a:tc>
                  <a:txBody>
                    <a:bodyPr/>
                    <a:lstStyle/>
                    <a:p>
                      <a:pPr algn="ctr" fontAlgn="b"/>
                      <a:r>
                        <a:rPr lang="it-IT" sz="2200" u="none" strike="noStrike">
                          <a:effectLst/>
                        </a:rPr>
                        <a:t>0-6 mesi</a:t>
                      </a:r>
                      <a:endParaRPr lang="it-IT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200" u="none" strike="noStrike" dirty="0">
                          <a:effectLst/>
                        </a:rPr>
                        <a:t>4000</a:t>
                      </a:r>
                      <a:endParaRPr lang="it-IT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200" u="none" strike="noStrike" dirty="0">
                          <a:effectLst/>
                        </a:rPr>
                        <a:t>10500</a:t>
                      </a:r>
                      <a:endParaRPr lang="it-IT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26757769"/>
                  </a:ext>
                </a:extLst>
              </a:tr>
              <a:tr h="413398">
                <a:tc>
                  <a:txBody>
                    <a:bodyPr/>
                    <a:lstStyle/>
                    <a:p>
                      <a:pPr algn="ctr" fontAlgn="b"/>
                      <a:r>
                        <a:rPr lang="it-IT" sz="2200" u="none" strike="noStrike" dirty="0">
                          <a:effectLst/>
                        </a:rPr>
                        <a:t>6 mesi-1 anno</a:t>
                      </a:r>
                      <a:endParaRPr lang="it-IT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200" u="none" strike="noStrike">
                          <a:effectLst/>
                        </a:rPr>
                        <a:t>3800</a:t>
                      </a:r>
                      <a:endParaRPr lang="it-IT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200" u="none" strike="noStrike">
                          <a:effectLst/>
                        </a:rPr>
                        <a:t>9300</a:t>
                      </a:r>
                      <a:endParaRPr lang="it-IT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38232063"/>
                  </a:ext>
                </a:extLst>
              </a:tr>
              <a:tr h="413398">
                <a:tc>
                  <a:txBody>
                    <a:bodyPr/>
                    <a:lstStyle/>
                    <a:p>
                      <a:pPr algn="ctr" fontAlgn="b"/>
                      <a:r>
                        <a:rPr lang="it-IT" sz="2200" u="none" strike="noStrike" dirty="0">
                          <a:effectLst/>
                        </a:rPr>
                        <a:t>1-2 anni</a:t>
                      </a:r>
                      <a:endParaRPr lang="it-IT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200" u="none" strike="noStrike">
                          <a:effectLst/>
                        </a:rPr>
                        <a:t>4600</a:t>
                      </a:r>
                      <a:endParaRPr lang="it-IT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200" u="none" strike="noStrike">
                          <a:effectLst/>
                        </a:rPr>
                        <a:t>8000</a:t>
                      </a:r>
                      <a:endParaRPr lang="it-IT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928008679"/>
                  </a:ext>
                </a:extLst>
              </a:tr>
              <a:tr h="413398">
                <a:tc>
                  <a:txBody>
                    <a:bodyPr/>
                    <a:lstStyle/>
                    <a:p>
                      <a:pPr algn="ctr" fontAlgn="b"/>
                      <a:r>
                        <a:rPr lang="it-IT" sz="2200" u="none" strike="noStrike">
                          <a:effectLst/>
                        </a:rPr>
                        <a:t>2-3 anni</a:t>
                      </a:r>
                      <a:endParaRPr lang="it-IT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200" u="none" strike="noStrike">
                          <a:effectLst/>
                        </a:rPr>
                        <a:t>2800</a:t>
                      </a:r>
                      <a:endParaRPr lang="it-IT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200" u="none" strike="noStrike">
                          <a:effectLst/>
                        </a:rPr>
                        <a:t>6400</a:t>
                      </a:r>
                      <a:endParaRPr lang="it-IT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03560182"/>
                  </a:ext>
                </a:extLst>
              </a:tr>
              <a:tr h="413398">
                <a:tc>
                  <a:txBody>
                    <a:bodyPr/>
                    <a:lstStyle/>
                    <a:p>
                      <a:pPr algn="ctr" fontAlgn="b"/>
                      <a:r>
                        <a:rPr lang="it-IT" sz="2200" u="none" strike="noStrike">
                          <a:effectLst/>
                        </a:rPr>
                        <a:t>3-4 anni</a:t>
                      </a:r>
                      <a:endParaRPr lang="it-IT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200" u="none" strike="noStrike">
                          <a:effectLst/>
                        </a:rPr>
                        <a:t>2200</a:t>
                      </a:r>
                      <a:endParaRPr lang="it-IT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200" u="none" strike="noStrike" dirty="0">
                          <a:effectLst/>
                        </a:rPr>
                        <a:t>5900</a:t>
                      </a:r>
                      <a:endParaRPr lang="it-IT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710053587"/>
                  </a:ext>
                </a:extLst>
              </a:tr>
              <a:tr h="413398">
                <a:tc>
                  <a:txBody>
                    <a:bodyPr/>
                    <a:lstStyle/>
                    <a:p>
                      <a:pPr algn="ctr" fontAlgn="b"/>
                      <a:r>
                        <a:rPr lang="it-IT" sz="2200" u="none" strike="noStrike">
                          <a:effectLst/>
                        </a:rPr>
                        <a:t>4-6 anni</a:t>
                      </a:r>
                      <a:endParaRPr lang="it-IT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200" u="none" strike="noStrike" dirty="0">
                          <a:effectLst/>
                        </a:rPr>
                        <a:t>2200</a:t>
                      </a:r>
                      <a:endParaRPr lang="it-IT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200" u="none" strike="noStrike">
                          <a:effectLst/>
                        </a:rPr>
                        <a:t>5200</a:t>
                      </a:r>
                      <a:endParaRPr lang="it-IT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993880896"/>
                  </a:ext>
                </a:extLst>
              </a:tr>
              <a:tr h="413398">
                <a:tc>
                  <a:txBody>
                    <a:bodyPr/>
                    <a:lstStyle/>
                    <a:p>
                      <a:pPr algn="ctr" fontAlgn="b"/>
                      <a:r>
                        <a:rPr lang="it-IT" sz="2200" u="none" strike="noStrike">
                          <a:effectLst/>
                        </a:rPr>
                        <a:t>6-9 anni</a:t>
                      </a:r>
                      <a:endParaRPr lang="it-IT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200" u="none" strike="noStrike">
                          <a:effectLst/>
                        </a:rPr>
                        <a:t>1800</a:t>
                      </a:r>
                      <a:endParaRPr lang="it-IT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200" u="none" strike="noStrike">
                          <a:effectLst/>
                        </a:rPr>
                        <a:t>5000</a:t>
                      </a:r>
                      <a:endParaRPr lang="it-IT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56995575"/>
                  </a:ext>
                </a:extLst>
              </a:tr>
              <a:tr h="413398">
                <a:tc>
                  <a:txBody>
                    <a:bodyPr/>
                    <a:lstStyle/>
                    <a:p>
                      <a:pPr algn="ctr" fontAlgn="b"/>
                      <a:r>
                        <a:rPr lang="it-IT" sz="2200" u="none" strike="noStrike" dirty="0">
                          <a:effectLst/>
                        </a:rPr>
                        <a:t>9-12 anni</a:t>
                      </a:r>
                      <a:endParaRPr lang="it-IT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200" u="none" strike="noStrike">
                          <a:effectLst/>
                        </a:rPr>
                        <a:t>1800</a:t>
                      </a:r>
                      <a:endParaRPr lang="it-IT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200" u="none" strike="noStrike">
                          <a:effectLst/>
                        </a:rPr>
                        <a:t>4000</a:t>
                      </a:r>
                      <a:endParaRPr lang="it-IT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40660416"/>
                  </a:ext>
                </a:extLst>
              </a:tr>
              <a:tr h="413398">
                <a:tc>
                  <a:txBody>
                    <a:bodyPr/>
                    <a:lstStyle/>
                    <a:p>
                      <a:pPr algn="ctr" fontAlgn="b"/>
                      <a:r>
                        <a:rPr lang="it-IT" sz="2200" u="none" strike="noStrike">
                          <a:effectLst/>
                        </a:rPr>
                        <a:t>12-15 anni</a:t>
                      </a:r>
                      <a:endParaRPr lang="it-IT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200" u="none" strike="noStrike">
                          <a:effectLst/>
                        </a:rPr>
                        <a:t>1500</a:t>
                      </a:r>
                      <a:endParaRPr lang="it-IT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200" u="none" strike="noStrike">
                          <a:effectLst/>
                        </a:rPr>
                        <a:t>2800</a:t>
                      </a:r>
                      <a:endParaRPr lang="it-IT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652666"/>
                  </a:ext>
                </a:extLst>
              </a:tr>
              <a:tr h="413398">
                <a:tc>
                  <a:txBody>
                    <a:bodyPr/>
                    <a:lstStyle/>
                    <a:p>
                      <a:pPr algn="ctr" fontAlgn="b"/>
                      <a:r>
                        <a:rPr lang="it-IT" sz="2200" u="none" strike="noStrike" dirty="0">
                          <a:effectLst/>
                        </a:rPr>
                        <a:t>15-18 anni</a:t>
                      </a:r>
                      <a:endParaRPr lang="it-IT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200" u="none" strike="noStrike" dirty="0">
                          <a:effectLst/>
                        </a:rPr>
                        <a:t>1500</a:t>
                      </a:r>
                      <a:endParaRPr lang="it-IT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200" u="none" strike="noStrike" dirty="0">
                          <a:effectLst/>
                        </a:rPr>
                        <a:t>2700</a:t>
                      </a:r>
                      <a:endParaRPr lang="it-IT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203018300"/>
                  </a:ext>
                </a:extLst>
              </a:tr>
            </a:tbl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E34BA581-1FB6-8E78-B9E9-23A2AD1F161E}"/>
              </a:ext>
            </a:extLst>
          </p:cNvPr>
          <p:cNvSpPr txBox="1"/>
          <p:nvPr/>
        </p:nvSpPr>
        <p:spPr>
          <a:xfrm>
            <a:off x="8830786" y="587827"/>
            <a:ext cx="32278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/>
              <a:t>Conta linfocitaria (</a:t>
            </a:r>
            <a:r>
              <a:rPr lang="it-IT" sz="2200" b="1" dirty="0" err="1"/>
              <a:t>cell</a:t>
            </a:r>
            <a:r>
              <a:rPr lang="it-IT" sz="2200" b="1" dirty="0"/>
              <a:t>/</a:t>
            </a:r>
            <a:r>
              <a:rPr lang="el-GR" sz="2200" b="1" dirty="0"/>
              <a:t>μ</a:t>
            </a:r>
            <a:r>
              <a:rPr lang="it-IT" sz="2200" b="1" dirty="0"/>
              <a:t>L)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11BC5D20-3C57-2A0E-9185-BA48AE6270E0}"/>
              </a:ext>
            </a:extLst>
          </p:cNvPr>
          <p:cNvGrpSpPr/>
          <p:nvPr/>
        </p:nvGrpSpPr>
        <p:grpSpPr>
          <a:xfrm>
            <a:off x="7494816" y="6188529"/>
            <a:ext cx="4302578" cy="523220"/>
            <a:chOff x="7494816" y="6188529"/>
            <a:chExt cx="4302578" cy="523220"/>
          </a:xfrm>
        </p:grpSpPr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BC8748EE-30F7-54EA-A9DF-2141363C9C6C}"/>
                </a:ext>
              </a:extLst>
            </p:cNvPr>
            <p:cNvSpPr txBox="1"/>
            <p:nvPr/>
          </p:nvSpPr>
          <p:spPr>
            <a:xfrm>
              <a:off x="7494816" y="6188529"/>
              <a:ext cx="4302578" cy="523220"/>
            </a:xfrm>
            <a:prstGeom prst="rect">
              <a:avLst/>
            </a:prstGeom>
            <a:ln w="25400" cap="rnd">
              <a:noFill/>
              <a:rou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it-IT" sz="2800" b="1" dirty="0"/>
                <a:t>Attenzione ai range di età!!!</a:t>
              </a:r>
            </a:p>
          </p:txBody>
        </p:sp>
        <p:sp>
          <p:nvSpPr>
            <p:cNvPr id="8" name="Rettangolo con angoli arrotondati 7">
              <a:extLst>
                <a:ext uri="{FF2B5EF4-FFF2-40B4-BE49-F238E27FC236}">
                  <a16:creationId xmlns:a16="http://schemas.microsoft.com/office/drawing/2014/main" id="{78BBCB6F-7AEF-431E-096F-ADD32274879A}"/>
                </a:ext>
              </a:extLst>
            </p:cNvPr>
            <p:cNvSpPr/>
            <p:nvPr/>
          </p:nvSpPr>
          <p:spPr>
            <a:xfrm>
              <a:off x="7494816" y="6245679"/>
              <a:ext cx="4302578" cy="454086"/>
            </a:xfrm>
            <a:prstGeom prst="round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155395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po 26">
            <a:extLst>
              <a:ext uri="{FF2B5EF4-FFF2-40B4-BE49-F238E27FC236}">
                <a16:creationId xmlns:a16="http://schemas.microsoft.com/office/drawing/2014/main" id="{F3173554-4CDB-55C4-55B7-E3D6109CAD75}"/>
              </a:ext>
            </a:extLst>
          </p:cNvPr>
          <p:cNvGrpSpPr/>
          <p:nvPr/>
        </p:nvGrpSpPr>
        <p:grpSpPr>
          <a:xfrm>
            <a:off x="0" y="0"/>
            <a:ext cx="12192000" cy="640301"/>
            <a:chOff x="0" y="0"/>
            <a:chExt cx="12192000" cy="640301"/>
          </a:xfrm>
        </p:grpSpPr>
        <p:sp>
          <p:nvSpPr>
            <p:cNvPr id="26" name="Rettangolo 25">
              <a:extLst>
                <a:ext uri="{FF2B5EF4-FFF2-40B4-BE49-F238E27FC236}">
                  <a16:creationId xmlns:a16="http://schemas.microsoft.com/office/drawing/2014/main" id="{0F6C6F5D-3938-7DF7-A41C-892CE4FCD687}"/>
                </a:ext>
              </a:extLst>
            </p:cNvPr>
            <p:cNvSpPr/>
            <p:nvPr/>
          </p:nvSpPr>
          <p:spPr>
            <a:xfrm>
              <a:off x="0" y="0"/>
              <a:ext cx="12192000" cy="640301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31000">
                  <a:schemeClr val="accent2">
                    <a:lumMod val="60000"/>
                    <a:lumOff val="40000"/>
                  </a:schemeClr>
                </a:gs>
                <a:gs pos="64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C9C6BE92-285E-0B8F-FDD1-5B98E31C5C6B}"/>
                </a:ext>
              </a:extLst>
            </p:cNvPr>
            <p:cNvSpPr txBox="1"/>
            <p:nvPr/>
          </p:nvSpPr>
          <p:spPr>
            <a:xfrm>
              <a:off x="95421" y="58540"/>
              <a:ext cx="118665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b="1" dirty="0"/>
                <a:t>2° CASO: lattante di 3 mesi              IMMUNOFENOTIPO LINFOCITARIO</a:t>
              </a:r>
            </a:p>
          </p:txBody>
        </p:sp>
      </p:grpSp>
      <p:pic>
        <p:nvPicPr>
          <p:cNvPr id="2" name="Immagine 1">
            <a:extLst>
              <a:ext uri="{FF2B5EF4-FFF2-40B4-BE49-F238E27FC236}">
                <a16:creationId xmlns:a16="http://schemas.microsoft.com/office/drawing/2014/main" id="{0A68FEFA-B33F-C22D-B8FA-D181C8DB1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88" y="676432"/>
            <a:ext cx="2986254" cy="25200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0428131-618A-35E6-4935-27A6123BD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0178" y="643776"/>
            <a:ext cx="2895517" cy="25920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53B50D2-CECD-34E1-E371-5DD4C085DC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088" y="3661569"/>
            <a:ext cx="2935980" cy="25200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CB9B947-4089-6EB2-72BB-E885A9046C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5198" y="3661569"/>
            <a:ext cx="2956703" cy="2556000"/>
          </a:xfrm>
          <a:prstGeom prst="rect">
            <a:avLst/>
          </a:prstGeom>
        </p:spPr>
      </p:pic>
      <p:grpSp>
        <p:nvGrpSpPr>
          <p:cNvPr id="24" name="Gruppo 23">
            <a:extLst>
              <a:ext uri="{FF2B5EF4-FFF2-40B4-BE49-F238E27FC236}">
                <a16:creationId xmlns:a16="http://schemas.microsoft.com/office/drawing/2014/main" id="{FCBBFC59-E967-6900-B44C-284614E406F4}"/>
              </a:ext>
            </a:extLst>
          </p:cNvPr>
          <p:cNvGrpSpPr/>
          <p:nvPr/>
        </p:nvGrpSpPr>
        <p:grpSpPr>
          <a:xfrm>
            <a:off x="9122671" y="664964"/>
            <a:ext cx="2977923" cy="2556000"/>
            <a:chOff x="9122671" y="664964"/>
            <a:chExt cx="2977923" cy="2556000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91FD9AE1-B6C4-4065-9991-046753856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22671" y="664964"/>
              <a:ext cx="2977923" cy="2556000"/>
            </a:xfrm>
            <a:prstGeom prst="rect">
              <a:avLst/>
            </a:prstGeom>
          </p:spPr>
        </p:pic>
        <p:sp>
          <p:nvSpPr>
            <p:cNvPr id="9" name="Rettangolo con angoli arrotondati 8">
              <a:extLst>
                <a:ext uri="{FF2B5EF4-FFF2-40B4-BE49-F238E27FC236}">
                  <a16:creationId xmlns:a16="http://schemas.microsoft.com/office/drawing/2014/main" id="{6AE57774-5BA8-AEAE-3DB6-2871789A58A2}"/>
                </a:ext>
              </a:extLst>
            </p:cNvPr>
            <p:cNvSpPr/>
            <p:nvPr/>
          </p:nvSpPr>
          <p:spPr>
            <a:xfrm>
              <a:off x="10507436" y="759279"/>
              <a:ext cx="1492475" cy="1045027"/>
            </a:xfrm>
            <a:prstGeom prst="round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EFFA3C31-900A-786A-4819-E45889AE5CCF}"/>
              </a:ext>
            </a:extLst>
          </p:cNvPr>
          <p:cNvGrpSpPr/>
          <p:nvPr/>
        </p:nvGrpSpPr>
        <p:grpSpPr>
          <a:xfrm>
            <a:off x="6079872" y="664964"/>
            <a:ext cx="2941235" cy="2556000"/>
            <a:chOff x="6079872" y="664964"/>
            <a:chExt cx="2941235" cy="2556000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15E19238-7B64-A6F4-7023-6661BE9D86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79872" y="664964"/>
              <a:ext cx="2941235" cy="2556000"/>
            </a:xfrm>
            <a:prstGeom prst="rect">
              <a:avLst/>
            </a:prstGeom>
          </p:spPr>
        </p:pic>
        <p:sp>
          <p:nvSpPr>
            <p:cNvPr id="10" name="Rettangolo con angoli arrotondati 9">
              <a:extLst>
                <a:ext uri="{FF2B5EF4-FFF2-40B4-BE49-F238E27FC236}">
                  <a16:creationId xmlns:a16="http://schemas.microsoft.com/office/drawing/2014/main" id="{162024DE-5F85-E264-6B6B-87C46514144D}"/>
                </a:ext>
              </a:extLst>
            </p:cNvPr>
            <p:cNvSpPr/>
            <p:nvPr/>
          </p:nvSpPr>
          <p:spPr>
            <a:xfrm>
              <a:off x="7388679" y="1904617"/>
              <a:ext cx="1534885" cy="863076"/>
            </a:xfrm>
            <a:prstGeom prst="round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Rettangolo con angoli arrotondati 10">
              <a:extLst>
                <a:ext uri="{FF2B5EF4-FFF2-40B4-BE49-F238E27FC236}">
                  <a16:creationId xmlns:a16="http://schemas.microsoft.com/office/drawing/2014/main" id="{2BF13CD5-B92E-A75B-C820-C417239B3109}"/>
                </a:ext>
              </a:extLst>
            </p:cNvPr>
            <p:cNvSpPr/>
            <p:nvPr/>
          </p:nvSpPr>
          <p:spPr>
            <a:xfrm>
              <a:off x="6560553" y="759279"/>
              <a:ext cx="754647" cy="1104518"/>
            </a:xfrm>
            <a:prstGeom prst="round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5820CAD-2730-68A6-9166-206FD8D502AA}"/>
              </a:ext>
            </a:extLst>
          </p:cNvPr>
          <p:cNvSpPr txBox="1"/>
          <p:nvPr/>
        </p:nvSpPr>
        <p:spPr>
          <a:xfrm>
            <a:off x="6099032" y="3304981"/>
            <a:ext cx="600156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it-IT" sz="2300" dirty="0"/>
              <a:t>Riduzione degli RTE (VN 56%-76%)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it-IT" sz="2300" dirty="0"/>
              <a:t>Linfociti T CD4/linfociti T CD8 = 7.2 (VN 1.9-5.5)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CDC6103-3D35-7A1E-E089-E77AFF0F31A1}"/>
              </a:ext>
            </a:extLst>
          </p:cNvPr>
          <p:cNvSpPr txBox="1"/>
          <p:nvPr/>
        </p:nvSpPr>
        <p:spPr>
          <a:xfrm>
            <a:off x="6385408" y="5092094"/>
            <a:ext cx="26774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Espressione proteina WASP in </a:t>
            </a:r>
            <a:r>
              <a:rPr lang="it-IT" sz="2400" dirty="0" err="1"/>
              <a:t>citofluorimetria</a:t>
            </a:r>
            <a:r>
              <a:rPr lang="it-IT" sz="2400" dirty="0"/>
              <a:t>: assente</a:t>
            </a: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FC5CF995-FE75-7CB5-7714-B04C162FEB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23562" y="4000487"/>
            <a:ext cx="3087405" cy="28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41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>
            <a:extLst>
              <a:ext uri="{FF2B5EF4-FFF2-40B4-BE49-F238E27FC236}">
                <a16:creationId xmlns:a16="http://schemas.microsoft.com/office/drawing/2014/main" id="{2701C3F6-27A6-815C-B8EA-EFBD89BFE3DE}"/>
              </a:ext>
            </a:extLst>
          </p:cNvPr>
          <p:cNvGrpSpPr/>
          <p:nvPr/>
        </p:nvGrpSpPr>
        <p:grpSpPr>
          <a:xfrm>
            <a:off x="0" y="0"/>
            <a:ext cx="12192000" cy="640301"/>
            <a:chOff x="0" y="0"/>
            <a:chExt cx="12192000" cy="640301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F4956AB6-1A4E-9F3B-772F-93A92985C473}"/>
                </a:ext>
              </a:extLst>
            </p:cNvPr>
            <p:cNvSpPr/>
            <p:nvPr/>
          </p:nvSpPr>
          <p:spPr>
            <a:xfrm>
              <a:off x="0" y="0"/>
              <a:ext cx="12192000" cy="640301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31000">
                  <a:schemeClr val="accent2">
                    <a:lumMod val="60000"/>
                    <a:lumOff val="40000"/>
                  </a:schemeClr>
                </a:gs>
                <a:gs pos="64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C9C6BE92-285E-0B8F-FDD1-5B98E31C5C6B}"/>
                </a:ext>
              </a:extLst>
            </p:cNvPr>
            <p:cNvSpPr txBox="1"/>
            <p:nvPr/>
          </p:nvSpPr>
          <p:spPr>
            <a:xfrm>
              <a:off x="94119" y="63751"/>
              <a:ext cx="118665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b="1" dirty="0"/>
                <a:t>2° CASO: lattante di 3 mesi              CLINICA E DIAGNOSI</a:t>
              </a:r>
            </a:p>
          </p:txBody>
        </p:sp>
      </p:grpSp>
      <p:pic>
        <p:nvPicPr>
          <p:cNvPr id="2" name="Immagine 1">
            <a:extLst>
              <a:ext uri="{FF2B5EF4-FFF2-40B4-BE49-F238E27FC236}">
                <a16:creationId xmlns:a16="http://schemas.microsoft.com/office/drawing/2014/main" id="{AE8F675C-B875-9F8B-8DDF-72AD25C93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9487" y="685801"/>
            <a:ext cx="3456000" cy="25920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A6822EC-FCE5-CD17-7931-4A65E6D6927F}"/>
              </a:ext>
            </a:extLst>
          </p:cNvPr>
          <p:cNvSpPr txBox="1"/>
          <p:nvPr/>
        </p:nvSpPr>
        <p:spPr>
          <a:xfrm>
            <a:off x="192088" y="774207"/>
            <a:ext cx="646997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Accesso in PS per tumefazione e iperemia della cute del piede sx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Riferiti episodi di sangue nelle feci e nel vomito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Agli esami, infezione in atto (aumento leucociti, VES e PCR)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Ricoverato in rianimazione e trattato come fosse una sepsi anche senza aver mai trovato la causa microbiologica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b="1" dirty="0"/>
              <a:t>WAS mutazione sul gene </a:t>
            </a:r>
            <a:r>
              <a:rPr lang="it-IT" sz="2400" b="1" i="1" dirty="0"/>
              <a:t>WASP</a:t>
            </a:r>
            <a:endParaRPr lang="it-IT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Terapia genica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Ora ha quasi 5 anni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0C57320-53A3-F267-4C50-2BE8DEB8A13E}"/>
              </a:ext>
            </a:extLst>
          </p:cNvPr>
          <p:cNvSpPr txBox="1"/>
          <p:nvPr/>
        </p:nvSpPr>
        <p:spPr>
          <a:xfrm>
            <a:off x="0" y="6411744"/>
            <a:ext cx="54782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/>
              <a:t>WAS: </a:t>
            </a:r>
            <a:r>
              <a:rPr lang="it-IT" sz="2200" dirty="0" err="1"/>
              <a:t>Wiskott</a:t>
            </a:r>
            <a:r>
              <a:rPr lang="it-IT" sz="2200" dirty="0"/>
              <a:t> Aldrich </a:t>
            </a:r>
            <a:r>
              <a:rPr lang="it-IT" sz="2200" dirty="0" err="1"/>
              <a:t>Syndrome</a:t>
            </a:r>
            <a:r>
              <a:rPr lang="it-IT" sz="2200" dirty="0"/>
              <a:t> </a:t>
            </a: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F896E304-5C8C-4B6F-40F6-19207741EB44}"/>
              </a:ext>
            </a:extLst>
          </p:cNvPr>
          <p:cNvGrpSpPr/>
          <p:nvPr/>
        </p:nvGrpSpPr>
        <p:grpSpPr>
          <a:xfrm>
            <a:off x="7519306" y="3429000"/>
            <a:ext cx="3941763" cy="3306536"/>
            <a:chOff x="8115298" y="3429000"/>
            <a:chExt cx="3941763" cy="3306536"/>
          </a:xfrm>
        </p:grpSpPr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2F46C8BB-4E26-B84C-A034-275C678C5572}"/>
                </a:ext>
              </a:extLst>
            </p:cNvPr>
            <p:cNvSpPr txBox="1"/>
            <p:nvPr/>
          </p:nvSpPr>
          <p:spPr>
            <a:xfrm>
              <a:off x="8181194" y="3580200"/>
              <a:ext cx="3730285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it-IT" sz="2400" dirty="0"/>
                <a:t>Emocromo + clinica ha posto il sospetto</a:t>
              </a:r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it-IT" sz="2400" dirty="0" err="1"/>
                <a:t>Immunofenotipo</a:t>
              </a:r>
              <a:r>
                <a:rPr lang="it-IT" sz="2400" dirty="0"/>
                <a:t> ha permesso di fare diagnosi "molecolare"</a:t>
              </a:r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it-IT" sz="2400" dirty="0"/>
                <a:t>Diagnosi molecolare genetica con valore di conferma</a:t>
              </a:r>
            </a:p>
          </p:txBody>
        </p:sp>
        <p:sp>
          <p:nvSpPr>
            <p:cNvPr id="10" name="Rettangolo con angoli arrotondati 9">
              <a:extLst>
                <a:ext uri="{FF2B5EF4-FFF2-40B4-BE49-F238E27FC236}">
                  <a16:creationId xmlns:a16="http://schemas.microsoft.com/office/drawing/2014/main" id="{65A88E8C-58B6-E7E3-B495-C07BFEA66482}"/>
                </a:ext>
              </a:extLst>
            </p:cNvPr>
            <p:cNvSpPr/>
            <p:nvPr/>
          </p:nvSpPr>
          <p:spPr>
            <a:xfrm>
              <a:off x="8115298" y="3429000"/>
              <a:ext cx="3941763" cy="3306536"/>
            </a:xfrm>
            <a:prstGeom prst="round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2707285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1416</Words>
  <Application>Microsoft Office PowerPoint</Application>
  <PresentationFormat>Widescreen</PresentationFormat>
  <Paragraphs>217</Paragraphs>
  <Slides>40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Symbol</vt:lpstr>
      <vt:lpstr>Times New Roman</vt:lpstr>
      <vt:lpstr>Tema di Office</vt:lpstr>
      <vt:lpstr>Un emocromo non si nega mai  a nessuno… …ma...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2015-09-19T12:14:38Z</dcterms:created>
  <dcterms:modified xsi:type="dcterms:W3CDTF">2024-05-13T21:32:31Z</dcterms:modified>
</cp:coreProperties>
</file>