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4" r:id="rId18"/>
    <p:sldId id="273" r:id="rId19"/>
    <p:sldId id="275" r:id="rId20"/>
    <p:sldId id="272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D68B5-52F9-5681-A819-609D2ADF2730}" v="730" dt="2024-06-09T19:57:31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17:34:5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17:36:0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18:31:0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19:30:5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9T19:10:4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June 10,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7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June 10,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27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June 10,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2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June 10,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2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June 10,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2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June 10,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3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June 10,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30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June 10,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21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June 10,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2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June 10,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4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June 10,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1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June 10,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07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5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8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F35BC353-549C-47DC-9732-7E696137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64EF8750-1BFC-9C36-518E-9BD13D985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40" r="-2" b="35554"/>
          <a:stretch/>
        </p:blipFill>
        <p:spPr>
          <a:xfrm>
            <a:off x="20" y="-1"/>
            <a:ext cx="12191980" cy="6858002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5318" y="381663"/>
            <a:ext cx="7223106" cy="82693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de-DE" sz="2400" dirty="0"/>
              <a:t>Academic English Workshop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5318" y="1256307"/>
            <a:ext cx="5553331" cy="5724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1800" dirty="0">
                <a:ea typeface="Batang"/>
              </a:rPr>
              <a:t>Lesson 8 - 10th June 2024 - Trieste</a:t>
            </a: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75C3CCC1-32FE-02EF-7078-EDB69F026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213" y="34353"/>
            <a:ext cx="8296986" cy="6833285"/>
          </a:xfrm>
        </p:spPr>
      </p:pic>
    </p:spTree>
    <p:extLst>
      <p:ext uri="{BB962C8B-B14F-4D97-AF65-F5344CB8AC3E}">
        <p14:creationId xmlns:p14="http://schemas.microsoft.com/office/powerpoint/2010/main" val="259256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schermata, numero, Carattere">
            <a:extLst>
              <a:ext uri="{FF2B5EF4-FFF2-40B4-BE49-F238E27FC236}">
                <a16:creationId xmlns:a16="http://schemas.microsoft.com/office/drawing/2014/main" id="{091D77D8-37F1-1139-6E0A-3E63BBFCF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450" y="26114"/>
            <a:ext cx="8857851" cy="6833286"/>
          </a:xfrm>
        </p:spPr>
      </p:pic>
    </p:spTree>
    <p:extLst>
      <p:ext uri="{BB962C8B-B14F-4D97-AF65-F5344CB8AC3E}">
        <p14:creationId xmlns:p14="http://schemas.microsoft.com/office/powerpoint/2010/main" val="329959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4864C2-A4F8-385B-966D-AE704A01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Batang"/>
              </a:rPr>
              <a:t>Tense exercise</a:t>
            </a:r>
            <a:endParaRPr lang="en-US" dirty="0"/>
          </a:p>
        </p:txBody>
      </p:sp>
      <p:pic>
        <p:nvPicPr>
          <p:cNvPr id="4" name="Segnaposto contenuto 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F025B99D-43D9-E090-0DB0-334AC4638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05891" y="1926520"/>
            <a:ext cx="10017824" cy="442006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A4B6D2-67B7-4DDF-9D67-252A664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90094259-174C-C431-BC8C-22CC19CA3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742" b="8897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9E41BB-56AA-4460-9152-CBE92B87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Batang"/>
              </a:rPr>
              <a:t>Passive grammar speaking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EB9CD8-B0D7-6006-8E85-F50986BC0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sz="2400" b="1" dirty="0">
                <a:ea typeface="+mn-lt"/>
                <a:cs typeface="+mn-lt"/>
              </a:rPr>
              <a:t>How is electricity generated?</a:t>
            </a:r>
            <a:endParaRPr lang="en-GB" sz="2400"/>
          </a:p>
          <a:p>
            <a:r>
              <a:rPr lang="en-GB" sz="2400" b="1" dirty="0">
                <a:ea typeface="+mn-lt"/>
                <a:cs typeface="+mn-lt"/>
              </a:rPr>
              <a:t>Can you explain how water is purified for drinking purposes?</a:t>
            </a:r>
            <a:endParaRPr lang="en-GB" sz="2400"/>
          </a:p>
          <a:p>
            <a:r>
              <a:rPr lang="en-GB" sz="2400" b="1" dirty="0">
                <a:ea typeface="+mn-lt"/>
                <a:cs typeface="+mn-lt"/>
              </a:rPr>
              <a:t>How is climate change being addressed globally?</a:t>
            </a:r>
            <a:endParaRPr lang="en-GB" sz="2400"/>
          </a:p>
          <a:p>
            <a:r>
              <a:rPr lang="en-GB" sz="2400" b="1" dirty="0">
                <a:ea typeface="+mn-lt"/>
                <a:cs typeface="+mn-lt"/>
              </a:rPr>
              <a:t>Describe how data is analysed in scientific research.</a:t>
            </a:r>
            <a:endParaRPr lang="en-GB" sz="2400"/>
          </a:p>
          <a:p>
            <a:r>
              <a:rPr lang="en-GB" sz="2400" b="1" dirty="0">
                <a:ea typeface="+mn-lt"/>
                <a:cs typeface="+mn-lt"/>
              </a:rPr>
              <a:t>How is renewable energy harnessed and used?</a:t>
            </a:r>
            <a:endParaRPr lang="en-GB" sz="2400"/>
          </a:p>
          <a:p>
            <a:r>
              <a:rPr lang="en-GB" sz="2400" b="1" dirty="0">
                <a:ea typeface="+mn-lt"/>
                <a:cs typeface="+mn-lt"/>
              </a:rPr>
              <a:t>Can you explain how new medical treatments are tested and approved?</a:t>
            </a:r>
            <a:endParaRPr lang="en-GB" sz="2400"/>
          </a:p>
          <a:p>
            <a:r>
              <a:rPr lang="en-GB" sz="2400" b="1" dirty="0">
                <a:ea typeface="+mn-lt"/>
                <a:cs typeface="+mn-lt"/>
              </a:rPr>
              <a:t>Describe how information is shared and disseminated in the scientific community.</a:t>
            </a:r>
            <a:endParaRPr lang="en-GB" sz="2400"/>
          </a:p>
          <a:p>
            <a:r>
              <a:rPr lang="en-GB" sz="2400" b="1" dirty="0">
                <a:ea typeface="+mn-lt"/>
                <a:cs typeface="+mn-lt"/>
              </a:rPr>
              <a:t>How are endangered species being protected in your region?</a:t>
            </a:r>
            <a:endParaRPr lang="en-GB" sz="2400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84509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" name="Picture 4" descr="Letters in shelves">
            <a:extLst>
              <a:ext uri="{FF2B5EF4-FFF2-40B4-BE49-F238E27FC236}">
                <a16:creationId xmlns:a16="http://schemas.microsoft.com/office/drawing/2014/main" id="{9C1F9189-DCD0-650D-F4D6-364016C761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30" r="-2" b="13949"/>
          <a:stretch/>
        </p:blipFill>
        <p:spPr>
          <a:xfrm>
            <a:off x="-2" y="10"/>
            <a:ext cx="12191999" cy="6857989"/>
          </a:xfrm>
          <a:prstGeom prst="rect">
            <a:avLst/>
          </a:pr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6EE1C8D-9233-4EBC-9B68-862FDCA26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2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F92359-2883-4C1D-972D-BF52F3F41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0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E8F2CA-6481-48D3-EBBA-BAC79C6BA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430741"/>
            <a:ext cx="10750253" cy="6325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dirty="0">
                <a:ea typeface="Batang"/>
              </a:rPr>
              <a:t>Manuscript first draft - </a:t>
            </a:r>
            <a:r>
              <a:rPr lang="en-GB" dirty="0" err="1">
                <a:ea typeface="Batang"/>
              </a:rPr>
              <a:t>moodle</a:t>
            </a:r>
          </a:p>
        </p:txBody>
      </p:sp>
    </p:spTree>
    <p:extLst>
      <p:ext uri="{BB962C8B-B14F-4D97-AF65-F5344CB8AC3E}">
        <p14:creationId xmlns:p14="http://schemas.microsoft.com/office/powerpoint/2010/main" val="17788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63EFBC-E027-08BA-D6C2-E1C5C8971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522" y="1825624"/>
            <a:ext cx="4917329" cy="4428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1 Make the title active. </a:t>
            </a:r>
            <a:endParaRPr lang="it-IT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2 Omit needless words. </a:t>
            </a:r>
            <a:endParaRPr lang="it-IT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3 Link this sentence to the previous one and write it more clearly and strongly. </a:t>
            </a:r>
            <a:endParaRPr lang="it-IT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4 Write this sentence more clearly and strongly. </a:t>
            </a:r>
            <a:endParaRPr lang="it-IT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5 HIV is irrelevant to this manuscript! More background on influenza virus is required. </a:t>
            </a:r>
            <a:endParaRPr lang="it-IT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6 Check the spelling. </a:t>
            </a:r>
            <a:endParaRPr lang="it-IT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7 The name of the plant must be in the next version. </a:t>
            </a:r>
            <a:endParaRPr lang="it-IT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8 Artemisinin is used to treat patients, not malaria strains. </a:t>
            </a:r>
            <a:endParaRPr lang="it-IT" sz="1800">
              <a:ea typeface="+mn-lt"/>
              <a:cs typeface="+mn-lt"/>
            </a:endParaRPr>
          </a:p>
          <a:p>
            <a:pPr marL="0" indent="0">
              <a:buNone/>
            </a:pPr>
            <a:endParaRPr lang="it-IT" sz="1800">
              <a:ea typeface="+mn-lt"/>
              <a:cs typeface="+mn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FE3A4E-9797-B14C-24DB-2D5E93554567}"/>
              </a:ext>
            </a:extLst>
          </p:cNvPr>
          <p:cNvSpPr txBox="1"/>
          <p:nvPr/>
        </p:nvSpPr>
        <p:spPr>
          <a:xfrm>
            <a:off x="6180666" y="1828548"/>
            <a:ext cx="468254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62626"/>
                </a:solidFill>
                <a:ea typeface="+mn-lt"/>
                <a:cs typeface="+mn-lt"/>
              </a:rPr>
              <a:t>9 The use of artemisinin is poorly explained.</a:t>
            </a:r>
            <a:endParaRPr lang="it-IT" dirty="0"/>
          </a:p>
          <a:p>
            <a:pPr algn="l"/>
            <a:r>
              <a:rPr lang="en-US" dirty="0"/>
              <a:t>10 Another example of a plant product is required. </a:t>
            </a:r>
            <a:r>
              <a:rPr lang="it-IT" dirty="0"/>
              <a:t> </a:t>
            </a:r>
          </a:p>
          <a:p>
            <a:pPr algn="l" rtl="0"/>
            <a:r>
              <a:rPr lang="en-US" dirty="0"/>
              <a:t>11 Include a sentence making the goal of the work clearer. </a:t>
            </a:r>
            <a:r>
              <a:rPr lang="it-IT" dirty="0"/>
              <a:t> </a:t>
            </a:r>
          </a:p>
          <a:p>
            <a:pPr algn="l" rtl="0"/>
            <a:r>
              <a:rPr lang="en-US" dirty="0"/>
              <a:t>12 This word is too general. Find a better one. </a:t>
            </a:r>
            <a:r>
              <a:rPr lang="it-IT" dirty="0"/>
              <a:t> </a:t>
            </a:r>
          </a:p>
          <a:p>
            <a:pPr algn="l" rtl="0"/>
            <a:r>
              <a:rPr lang="en-US" dirty="0"/>
              <a:t>13 This word is too strong. Find a better one. </a:t>
            </a:r>
            <a:r>
              <a:rPr lang="it-IT" dirty="0"/>
              <a:t> </a:t>
            </a:r>
          </a:p>
          <a:p>
            <a:pPr algn="l" rtl="0"/>
            <a:r>
              <a:rPr lang="en-US" dirty="0"/>
              <a:t>14 Split this sentence into two and make the second part stronger. </a:t>
            </a:r>
            <a:r>
              <a:rPr lang="it-IT" dirty="0"/>
              <a:t> </a:t>
            </a:r>
          </a:p>
          <a:p>
            <a:pPr algn="l" rtl="0"/>
            <a:r>
              <a:rPr lang="en-US" dirty="0"/>
              <a:t>15 The descriptions are inaccurate. </a:t>
            </a:r>
            <a:r>
              <a:rPr lang="it-IT" dirty="0"/>
              <a:t> </a:t>
            </a:r>
          </a:p>
          <a:p>
            <a:pPr algn="l" rtl="0"/>
            <a:r>
              <a:rPr lang="en-US" dirty="0"/>
              <a:t>16 The sentence is difficult to read and does not fit with the figure legends. </a:t>
            </a:r>
            <a:r>
              <a:rPr lang="it-IT" dirty="0"/>
              <a:t> </a:t>
            </a:r>
          </a:p>
          <a:p>
            <a:pPr algn="l" rtl="0"/>
            <a:r>
              <a:rPr lang="en-US" dirty="0"/>
              <a:t>17 State why this was done.</a:t>
            </a:r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19761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BC353-549C-47DC-9732-7E696137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stopwatch">
            <a:extLst>
              <a:ext uri="{FF2B5EF4-FFF2-40B4-BE49-F238E27FC236}">
                <a16:creationId xmlns:a16="http://schemas.microsoft.com/office/drawing/2014/main" id="{D10ED086-1D2B-E7D9-3EF5-1038AAEB8C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605" r="-2" b="-2"/>
          <a:stretch/>
        </p:blipFill>
        <p:spPr>
          <a:xfrm>
            <a:off x="20" y="-1"/>
            <a:ext cx="12191980" cy="6858002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01E7761-19EC-AB75-58D5-BBA07B57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18" y="381663"/>
            <a:ext cx="7223106" cy="8269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>
                <a:ea typeface="Batang"/>
              </a:rPr>
              <a:t>3-minute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318260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970465-5A6E-4068-BCAA-4549A609A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57" y="305743"/>
            <a:ext cx="9810604" cy="643054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2400" dirty="0">
                <a:ea typeface="+mn-lt"/>
                <a:cs typeface="+mn-lt"/>
              </a:rPr>
              <a:t>What does an audience expect from a presentation?</a:t>
            </a:r>
            <a:endParaRPr lang="en-GB" sz="240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1) </a:t>
            </a:r>
            <a:r>
              <a:rPr lang="en-GB" i="1" dirty="0">
                <a:ea typeface="+mn-lt"/>
                <a:cs typeface="+mn-lt"/>
              </a:rPr>
              <a:t>to get new information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2)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3)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4)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5)</a:t>
            </a:r>
            <a:endParaRPr lang="en-GB" dirty="0"/>
          </a:p>
          <a:p>
            <a:pPr marL="0" indent="0" algn="ctr">
              <a:buNone/>
            </a:pPr>
            <a:r>
              <a:rPr lang="en-GB" sz="2400" dirty="0">
                <a:ea typeface="+mn-lt"/>
                <a:cs typeface="+mn-lt"/>
              </a:rPr>
              <a:t>What does an audience not want?</a:t>
            </a:r>
            <a:endParaRPr lang="en-GB" sz="2400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1) </a:t>
            </a:r>
            <a:r>
              <a:rPr lang="en-GB" i="1" dirty="0">
                <a:ea typeface="+mn-lt"/>
                <a:cs typeface="+mn-lt"/>
              </a:rPr>
              <a:t>to be bored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2)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3)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4)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5)</a:t>
            </a:r>
            <a:endParaRPr lang="en-GB" dirty="0"/>
          </a:p>
          <a:p>
            <a:pPr marL="0" indent="0" algn="ctr">
              <a:buNone/>
            </a:pPr>
            <a:r>
              <a:rPr lang="en-GB" sz="2400" dirty="0">
                <a:ea typeface="+mn-lt"/>
                <a:cs typeface="+mn-lt"/>
              </a:rPr>
              <a:t>What do you think are the most annoying things in a presentation?</a:t>
            </a:r>
            <a:endParaRPr lang="en-GB" sz="240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1) </a:t>
            </a:r>
            <a:r>
              <a:rPr lang="en-GB" i="1" dirty="0">
                <a:ea typeface="+mn-lt"/>
                <a:cs typeface="+mn-lt"/>
              </a:rPr>
              <a:t>speaker reads the slides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2)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3)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4)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01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38446-96B7-B1E8-68EA-4B29E3ED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/>
              <a:t>Remaining lessons calendar</a:t>
            </a:r>
            <a:r>
              <a:rPr lang="it-IT"/>
              <a:t>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2D9B04-BC83-E90D-465A-C3AC62E60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b="1" dirty="0">
                <a:ea typeface="Batang"/>
              </a:rPr>
              <a:t>Lesson 8          10</a:t>
            </a:r>
            <a:r>
              <a:rPr lang="en-GB" sz="2800" b="1" baseline="30000" dirty="0">
                <a:ea typeface="Batang"/>
              </a:rPr>
              <a:t>th</a:t>
            </a:r>
            <a:r>
              <a:rPr lang="en-GB" sz="2800" b="1" dirty="0">
                <a:ea typeface="Batang"/>
              </a:rPr>
              <a:t> June</a:t>
            </a:r>
          </a:p>
          <a:p>
            <a:r>
              <a:rPr lang="en-GB" sz="2800" b="1" dirty="0">
                <a:highlight>
                  <a:srgbClr val="FFFF00"/>
                </a:highlight>
                <a:ea typeface="Batang"/>
              </a:rPr>
              <a:t>No lesson</a:t>
            </a:r>
            <a:r>
              <a:rPr lang="en-GB" sz="2800" b="1" dirty="0">
                <a:highlight>
                  <a:srgbClr val="FFFF00"/>
                </a:highlight>
                <a:ea typeface="+mj-lt"/>
                <a:cs typeface="+mj-lt"/>
              </a:rPr>
              <a:t>          17</a:t>
            </a:r>
            <a:r>
              <a:rPr lang="en-GB" sz="2800" b="1" baseline="30000" dirty="0">
                <a:highlight>
                  <a:srgbClr val="FFFF00"/>
                </a:highlight>
                <a:ea typeface="+mj-lt"/>
                <a:cs typeface="+mj-lt"/>
              </a:rPr>
              <a:t>th</a:t>
            </a:r>
            <a:r>
              <a:rPr lang="en-GB" sz="2800" b="1" dirty="0">
                <a:highlight>
                  <a:srgbClr val="FFFF00"/>
                </a:highlight>
                <a:ea typeface="+mj-lt"/>
                <a:cs typeface="+mj-lt"/>
              </a:rPr>
              <a:t> June</a:t>
            </a:r>
          </a:p>
          <a:p>
            <a:r>
              <a:rPr lang="en-GB" sz="2800" b="1" dirty="0">
                <a:highlight>
                  <a:srgbClr val="FFFF00"/>
                </a:highlight>
                <a:ea typeface="Batang"/>
              </a:rPr>
              <a:t>No lesson </a:t>
            </a:r>
            <a:r>
              <a:rPr lang="en-GB" sz="2800" b="1" dirty="0">
                <a:highlight>
                  <a:srgbClr val="FFFF00"/>
                </a:highlight>
                <a:ea typeface="+mj-lt"/>
                <a:cs typeface="+mj-lt"/>
              </a:rPr>
              <a:t>          24</a:t>
            </a:r>
            <a:r>
              <a:rPr lang="en-GB" sz="2800" b="1" baseline="30000" dirty="0">
                <a:highlight>
                  <a:srgbClr val="FFFF00"/>
                </a:highlight>
                <a:ea typeface="+mj-lt"/>
                <a:cs typeface="+mj-lt"/>
              </a:rPr>
              <a:t>th</a:t>
            </a:r>
            <a:r>
              <a:rPr lang="en-GB" sz="2800" b="1" dirty="0">
                <a:highlight>
                  <a:srgbClr val="FFFF00"/>
                </a:highlight>
                <a:ea typeface="+mj-lt"/>
                <a:cs typeface="+mj-lt"/>
              </a:rPr>
              <a:t> June</a:t>
            </a:r>
          </a:p>
          <a:p>
            <a:r>
              <a:rPr lang="en-GB" sz="2800" b="1" dirty="0">
                <a:ea typeface="Batang"/>
              </a:rPr>
              <a:t>Lesson 9            1</a:t>
            </a:r>
            <a:r>
              <a:rPr lang="en-GB" sz="2800" b="1" baseline="30000" dirty="0">
                <a:ea typeface="Batang"/>
              </a:rPr>
              <a:t>st</a:t>
            </a:r>
            <a:r>
              <a:rPr lang="en-GB" sz="2800" b="1" dirty="0">
                <a:ea typeface="Batang"/>
              </a:rPr>
              <a:t> July</a:t>
            </a:r>
          </a:p>
          <a:p>
            <a:r>
              <a:rPr lang="en-GB" sz="2800" b="1" dirty="0">
                <a:ea typeface="Batang"/>
              </a:rPr>
              <a:t>Lesson 10 (Presentations)     8</a:t>
            </a:r>
            <a:r>
              <a:rPr lang="en-GB" sz="2800" b="1" baseline="30000" dirty="0">
                <a:ea typeface="Batang"/>
              </a:rPr>
              <a:t>th</a:t>
            </a:r>
            <a:r>
              <a:rPr lang="en-GB" sz="2800" b="1" dirty="0">
                <a:ea typeface="Batang"/>
              </a:rPr>
              <a:t> July</a:t>
            </a:r>
          </a:p>
          <a:p>
            <a:r>
              <a:rPr lang="en-GB" sz="2800" b="1" dirty="0">
                <a:ea typeface="Batang"/>
              </a:rPr>
              <a:t>Lesson 11 (2 hours)       15</a:t>
            </a:r>
            <a:r>
              <a:rPr lang="en-GB" sz="2800" b="1" baseline="30000" dirty="0">
                <a:ea typeface="Batang"/>
              </a:rPr>
              <a:t>th</a:t>
            </a:r>
            <a:r>
              <a:rPr lang="en-GB" sz="2800" b="1" dirty="0">
                <a:ea typeface="Batang"/>
              </a:rPr>
              <a:t> July</a:t>
            </a:r>
          </a:p>
        </p:txBody>
      </p:sp>
    </p:spTree>
    <p:extLst>
      <p:ext uri="{BB962C8B-B14F-4D97-AF65-F5344CB8AC3E}">
        <p14:creationId xmlns:p14="http://schemas.microsoft.com/office/powerpoint/2010/main" val="250794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E1A3DF-3352-4CB2-19A8-C3894530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900712" cy="12160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4800" dirty="0">
                <a:ea typeface="Batang"/>
              </a:rPr>
              <a:t>The passive voice is...</a:t>
            </a:r>
            <a:endParaRPr lang="en-GB" sz="4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C70B15-EFDA-6B0D-9F5E-E1D9C876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63685"/>
            <a:ext cx="3875963" cy="41070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dirty="0">
                <a:ea typeface="+mn-lt"/>
                <a:cs typeface="+mn-lt"/>
              </a:rPr>
              <a:t>...common in academic English because it helps to create </a:t>
            </a:r>
            <a:r>
              <a:rPr lang="en-GB" sz="3600" b="1" dirty="0">
                <a:ea typeface="+mn-lt"/>
                <a:cs typeface="+mn-lt"/>
              </a:rPr>
              <a:t>formality</a:t>
            </a:r>
            <a:r>
              <a:rPr lang="en-GB" sz="3600" dirty="0">
                <a:ea typeface="+mn-lt"/>
                <a:cs typeface="+mn-lt"/>
              </a:rPr>
              <a:t>, focus on the </a:t>
            </a:r>
            <a:r>
              <a:rPr lang="en-GB" sz="3600" b="1" dirty="0">
                <a:ea typeface="+mn-lt"/>
                <a:cs typeface="+mn-lt"/>
              </a:rPr>
              <a:t>object</a:t>
            </a:r>
            <a:r>
              <a:rPr lang="en-GB" sz="3600" dirty="0">
                <a:ea typeface="+mn-lt"/>
                <a:cs typeface="+mn-lt"/>
              </a:rPr>
              <a:t> and develop an </a:t>
            </a:r>
            <a:r>
              <a:rPr lang="en-GB" sz="3600" b="1" dirty="0">
                <a:ea typeface="+mn-lt"/>
                <a:cs typeface="+mn-lt"/>
              </a:rPr>
              <a:t>impersonal stance</a:t>
            </a:r>
            <a:r>
              <a:rPr lang="en-GB" sz="3600" dirty="0">
                <a:ea typeface="+mn-lt"/>
                <a:cs typeface="+mn-lt"/>
              </a:rPr>
              <a:t>.</a:t>
            </a:r>
            <a:endParaRPr lang="en-GB" sz="3600" dirty="0"/>
          </a:p>
        </p:txBody>
      </p:sp>
      <p:pic>
        <p:nvPicPr>
          <p:cNvPr id="5" name="Picture 4" descr="A calculus formula">
            <a:extLst>
              <a:ext uri="{FF2B5EF4-FFF2-40B4-BE49-F238E27FC236}">
                <a16:creationId xmlns:a16="http://schemas.microsoft.com/office/drawing/2014/main" id="{4FADBABD-FFB0-7632-038F-036C6009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69" r="13533" b="-9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1840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om of colourful chairs">
            <a:extLst>
              <a:ext uri="{FF2B5EF4-FFF2-40B4-BE49-F238E27FC236}">
                <a16:creationId xmlns:a16="http://schemas.microsoft.com/office/drawing/2014/main" id="{FF106085-B710-F216-BD23-1ADE94D5E9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" r="-2" b="1556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792EE87-4150-454F-8312-283882EFB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2"/>
            <a:ext cx="12191999" cy="4934490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40784"/>
                </a:srgbClr>
              </a:gs>
              <a:gs pos="80000">
                <a:srgbClr val="000000">
                  <a:alpha val="28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5CBD98-BFA8-897E-2C3D-CB0E70D4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532" y="1438821"/>
            <a:ext cx="8376514" cy="24942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ea typeface="Batang"/>
              </a:rPr>
              <a:t>Presentation skills - </a:t>
            </a:r>
            <a:r>
              <a:rPr lang="en-US" sz="4000" err="1">
                <a:solidFill>
                  <a:srgbClr val="FFFFFF"/>
                </a:solidFill>
                <a:ea typeface="Batang"/>
              </a:rPr>
              <a:t>moodle</a:t>
            </a:r>
            <a:endParaRPr lang="en-US" sz="4000">
              <a:solidFill>
                <a:srgbClr val="FFFFFF"/>
              </a:solidFill>
              <a:ea typeface="Batang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A21D066-7EC1-44B4-8CF9-85511FDFC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6C2F2D6-F636-46AD-BCD9-994702A0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8CF630E-BC57-4786-8B1F-C22C04E8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200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6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3441A-6E19-40BD-A6D0-0DB0107E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ea typeface="+mj-lt"/>
                <a:cs typeface="+mj-lt"/>
              </a:rPr>
              <a:t>Structure</a:t>
            </a:r>
            <a:r>
              <a:rPr lang="it-IT" sz="4000" dirty="0">
                <a:ea typeface="+mj-lt"/>
                <a:cs typeface="+mj-lt"/>
              </a:rPr>
              <a:t>: 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441745-BE66-BC85-528B-BEC2824CB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accent5"/>
                </a:solidFill>
                <a:ea typeface="Batang"/>
              </a:rPr>
              <a:t>verb to be + past participle active</a:t>
            </a:r>
            <a:endParaRPr lang="en-GB" sz="32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GB" sz="3200"/>
          </a:p>
          <a:p>
            <a:pPr marL="0" indent="0" algn="ctr">
              <a:buNone/>
            </a:pPr>
            <a:r>
              <a:rPr lang="en-GB" sz="3200" dirty="0">
                <a:ea typeface="Batang"/>
              </a:rPr>
              <a:t>• The researchers conducted the experiment </a:t>
            </a:r>
            <a:endParaRPr lang="en-GB" sz="3200"/>
          </a:p>
          <a:p>
            <a:pPr marL="0" indent="0" algn="ctr">
              <a:buNone/>
            </a:pPr>
            <a:r>
              <a:rPr lang="en-GB" sz="3200" dirty="0">
                <a:ea typeface="Batang"/>
              </a:rPr>
              <a:t>Subject      verb       object </a:t>
            </a:r>
            <a:endParaRPr lang="en-GB" sz="3200"/>
          </a:p>
          <a:p>
            <a:pPr marL="0" indent="0" algn="ctr">
              <a:buNone/>
            </a:pPr>
            <a:r>
              <a:rPr lang="en-GB" sz="3200" dirty="0">
                <a:ea typeface="Batang"/>
              </a:rPr>
              <a:t>• The experiment was conducted by the researchers </a:t>
            </a:r>
            <a:endParaRPr lang="en-GB" sz="3200"/>
          </a:p>
          <a:p>
            <a:pPr marL="0" indent="0" algn="ctr">
              <a:buNone/>
            </a:pPr>
            <a:r>
              <a:rPr lang="en-GB" sz="3200" dirty="0">
                <a:ea typeface="Batang"/>
              </a:rPr>
              <a:t>      Object      passive verb       subject (agent)</a:t>
            </a:r>
            <a:r>
              <a:rPr lang="en-GB" dirty="0">
                <a:ea typeface="Batang"/>
              </a:rPr>
              <a:t> </a:t>
            </a:r>
            <a:endParaRPr lang="en-GB" dirty="0"/>
          </a:p>
          <a:p>
            <a:pPr marL="0" indent="0">
              <a:buNone/>
            </a:pPr>
            <a:endParaRPr lang="en-GB" dirty="0">
              <a:ea typeface="Batang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ea typeface="Batang"/>
              </a:rPr>
              <a:t>RULE</a:t>
            </a:r>
            <a:r>
              <a:rPr lang="en-GB" dirty="0">
                <a:ea typeface="Batang"/>
              </a:rPr>
              <a:t>: The main use of the passive is to say who / what was affected not who did the action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8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65EDD9-37D6-9BF5-544D-61002C0D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a typeface="Batang"/>
              </a:rPr>
              <a:t>What are the issues with using the passive in the following examples of academic writing?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66B419-FD33-8CA7-BB7D-73FD5510D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dirty="0"/>
          </a:p>
          <a:p>
            <a:r>
              <a:rPr lang="en-GB" sz="2400" dirty="0">
                <a:ea typeface="Batang"/>
              </a:rPr>
              <a:t>Studies have been conducted on the importance of exercise</a:t>
            </a:r>
          </a:p>
          <a:p>
            <a:endParaRPr lang="en-GB" sz="2400" dirty="0">
              <a:ea typeface="Batang"/>
            </a:endParaRPr>
          </a:p>
          <a:p>
            <a:r>
              <a:rPr lang="en-GB" sz="2400" dirty="0">
                <a:ea typeface="Batang"/>
              </a:rPr>
              <a:t>Both DCU and UCD applied for the patent in 2012. It was granted the following year.</a:t>
            </a:r>
            <a:endParaRPr lang="en-GB" sz="2400"/>
          </a:p>
          <a:p>
            <a:endParaRPr lang="en-GB" sz="2400" dirty="0">
              <a:ea typeface="Batang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The research which had been undertaken by the university was critiqued from an ethical point of view and was promptly retracted by them.</a:t>
            </a:r>
            <a:endParaRPr lang="it-IT" sz="2400" dirty="0">
              <a:ea typeface="+mn-lt"/>
              <a:cs typeface="+mn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814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3EC7E-EFAC-6E63-932D-67A98BA9A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33" y="502139"/>
            <a:ext cx="9810604" cy="1216024"/>
          </a:xfrm>
        </p:spPr>
        <p:txBody>
          <a:bodyPr/>
          <a:lstStyle/>
          <a:p>
            <a:r>
              <a:rPr lang="en-GB" dirty="0">
                <a:ea typeface="+mj-lt"/>
                <a:cs typeface="+mj-lt"/>
              </a:rPr>
              <a:t>When to Avoid the Passive Voice in Academic Writing</a:t>
            </a:r>
            <a:endParaRPr lang="en-GB" dirty="0"/>
          </a:p>
        </p:txBody>
      </p:sp>
      <p:pic>
        <p:nvPicPr>
          <p:cNvPr id="4" name="Segnaposto contenuto 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7E51757C-06B8-E93D-DC76-FD3DEB64A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681" y="1716883"/>
            <a:ext cx="9041422" cy="5129812"/>
          </a:xfrm>
        </p:spPr>
      </p:pic>
    </p:spTree>
    <p:extLst>
      <p:ext uri="{BB962C8B-B14F-4D97-AF65-F5344CB8AC3E}">
        <p14:creationId xmlns:p14="http://schemas.microsoft.com/office/powerpoint/2010/main" val="118318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83981-B923-14F8-9A42-31F8AF5F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6967181" cy="1216024"/>
          </a:xfrm>
        </p:spPr>
        <p:txBody>
          <a:bodyPr>
            <a:normAutofit/>
          </a:bodyPr>
          <a:lstStyle/>
          <a:p>
            <a:r>
              <a:rPr lang="en-GB" dirty="0">
                <a:ea typeface="Batang"/>
              </a:rPr>
              <a:t>Try to make example 3 clearer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D134BA-2EFF-516F-1C34-04561854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47356"/>
            <a:ext cx="6967181" cy="4107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000" dirty="0">
                <a:ea typeface="+mn-lt"/>
                <a:cs typeface="+mn-lt"/>
              </a:rPr>
              <a:t>"The research which </a:t>
            </a:r>
            <a:r>
              <a:rPr lang="en-GB" sz="4000" u="sng" dirty="0">
                <a:ea typeface="+mn-lt"/>
                <a:cs typeface="+mn-lt"/>
              </a:rPr>
              <a:t>had been undertaken</a:t>
            </a:r>
            <a:r>
              <a:rPr lang="en-GB" sz="4000" dirty="0">
                <a:ea typeface="+mn-lt"/>
                <a:cs typeface="+mn-lt"/>
              </a:rPr>
              <a:t> by the university </a:t>
            </a:r>
            <a:r>
              <a:rPr lang="en-GB" sz="4000" u="sng" dirty="0">
                <a:ea typeface="+mn-lt"/>
                <a:cs typeface="+mn-lt"/>
              </a:rPr>
              <a:t>was critiqued</a:t>
            </a:r>
            <a:r>
              <a:rPr lang="en-GB" sz="4000" dirty="0">
                <a:ea typeface="+mn-lt"/>
                <a:cs typeface="+mn-lt"/>
              </a:rPr>
              <a:t> from an ethical point of view and </a:t>
            </a:r>
            <a:r>
              <a:rPr lang="en-GB" sz="4000" u="sng" dirty="0">
                <a:ea typeface="+mn-lt"/>
                <a:cs typeface="+mn-lt"/>
              </a:rPr>
              <a:t>was promptly retracted</a:t>
            </a:r>
            <a:r>
              <a:rPr lang="en-GB" sz="4000" dirty="0">
                <a:ea typeface="+mn-lt"/>
                <a:cs typeface="+mn-lt"/>
              </a:rPr>
              <a:t> by them."</a:t>
            </a:r>
            <a:endParaRPr lang="en-GB" sz="4000" dirty="0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93BAC5D8-5762-0EC7-F7A4-0C4A515BB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7" r="40434" b="7"/>
          <a:stretch/>
        </p:blipFill>
        <p:spPr>
          <a:xfrm>
            <a:off x="7968222" y="2"/>
            <a:ext cx="4223778" cy="6865951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748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C83981-B923-14F8-9A42-31F8AF5F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6967181" cy="1216024"/>
          </a:xfrm>
        </p:spPr>
        <p:txBody>
          <a:bodyPr>
            <a:normAutofit/>
          </a:bodyPr>
          <a:lstStyle/>
          <a:p>
            <a:r>
              <a:rPr lang="en-GB" dirty="0">
                <a:ea typeface="Batang"/>
              </a:rPr>
              <a:t>Some better options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D134BA-2EFF-516F-1C34-04561854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47356"/>
            <a:ext cx="6967181" cy="41070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/>
            <a:r>
              <a:rPr lang="en-GB" sz="2800" dirty="0">
                <a:ea typeface="+mn-lt"/>
                <a:cs typeface="+mn-lt"/>
              </a:rPr>
              <a:t>The university's research was critiqued and promptly retracted for ethical reasons.</a:t>
            </a:r>
            <a:endParaRPr lang="it-IT"/>
          </a:p>
          <a:p>
            <a:pPr marL="457200" indent="-457200"/>
            <a:r>
              <a:rPr lang="en-GB" sz="2800" dirty="0">
                <a:ea typeface="+mn-lt"/>
                <a:cs typeface="+mn-lt"/>
              </a:rPr>
              <a:t>The university's research was retracted after being critiqued for its ethics.</a:t>
            </a:r>
          </a:p>
          <a:p>
            <a:pPr marL="457200" indent="-457200"/>
            <a:r>
              <a:rPr lang="en-GB" sz="2800" dirty="0">
                <a:ea typeface="+mn-lt"/>
                <a:cs typeface="+mn-lt"/>
              </a:rPr>
              <a:t>The university's research was criticized for ethics and thus promptly retracted.</a:t>
            </a:r>
            <a:endParaRPr lang="en-GB" dirty="0"/>
          </a:p>
          <a:p>
            <a:pPr marL="457200" indent="-457200"/>
            <a:r>
              <a:rPr lang="en-GB" sz="2800" dirty="0">
                <a:ea typeface="Batang"/>
              </a:rPr>
              <a:t>The ethical critiques of the university's research caused it to be promptly retracted.</a:t>
            </a:r>
            <a:endParaRPr lang="en-GB" sz="2800" dirty="0"/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93BAC5D8-5762-0EC7-F7A4-0C4A515BB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7" r="40434" b="7"/>
          <a:stretch/>
        </p:blipFill>
        <p:spPr>
          <a:xfrm>
            <a:off x="7968222" y="2"/>
            <a:ext cx="4223778" cy="6865951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996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06D7A0-0B16-F46E-0294-D0A219AB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a typeface="Batang"/>
              </a:rPr>
              <a:t>Passive rules</a:t>
            </a:r>
            <a:endParaRPr lang="it-IT" dirty="0"/>
          </a:p>
        </p:txBody>
      </p:sp>
      <p:pic>
        <p:nvPicPr>
          <p:cNvPr id="4" name="Segnaposto contenuto 3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07B73825-8D6F-465E-E1BC-858DFE7E0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73" y="1699592"/>
            <a:ext cx="10243750" cy="4977378"/>
          </a:xfrm>
        </p:spPr>
      </p:pic>
    </p:spTree>
    <p:extLst>
      <p:ext uri="{BB962C8B-B14F-4D97-AF65-F5344CB8AC3E}">
        <p14:creationId xmlns:p14="http://schemas.microsoft.com/office/powerpoint/2010/main" val="10625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32D45B82-8F00-5DE4-BFA5-81D5C0D49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761" y="750230"/>
            <a:ext cx="8515729" cy="5996281"/>
          </a:xfrm>
        </p:spPr>
      </p:pic>
    </p:spTree>
    <p:extLst>
      <p:ext uri="{BB962C8B-B14F-4D97-AF65-F5344CB8AC3E}">
        <p14:creationId xmlns:p14="http://schemas.microsoft.com/office/powerpoint/2010/main" val="1758983394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RegularSeedRightStep">
      <a:dk1>
        <a:srgbClr val="000000"/>
      </a:dk1>
      <a:lt1>
        <a:srgbClr val="FFFFFF"/>
      </a:lt1>
      <a:dk2>
        <a:srgbClr val="1B2130"/>
      </a:dk2>
      <a:lt2>
        <a:srgbClr val="F3F0F2"/>
      </a:lt2>
      <a:accent1>
        <a:srgbClr val="2EB855"/>
      </a:accent1>
      <a:accent2>
        <a:srgbClr val="22B68A"/>
      </a:accent2>
      <a:accent3>
        <a:srgbClr val="30B0C1"/>
      </a:accent3>
      <a:accent4>
        <a:srgbClr val="2570C7"/>
      </a:accent4>
      <a:accent5>
        <a:srgbClr val="373ED9"/>
      </a:accent5>
      <a:accent6>
        <a:srgbClr val="6227C8"/>
      </a:accent6>
      <a:hlink>
        <a:srgbClr val="BF3F9A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ArchiveVTI</vt:lpstr>
      <vt:lpstr>Academic English Workshop</vt:lpstr>
      <vt:lpstr>The passive voice is...</vt:lpstr>
      <vt:lpstr>Structure: </vt:lpstr>
      <vt:lpstr>What are the issues with using the passive in the following examples of academic writing?</vt:lpstr>
      <vt:lpstr>When to Avoid the Passive Voice in Academic Writing</vt:lpstr>
      <vt:lpstr>Try to make example 3 clearer</vt:lpstr>
      <vt:lpstr>Some better options</vt:lpstr>
      <vt:lpstr>Passive rules</vt:lpstr>
      <vt:lpstr>Presentazione standard di PowerPoint</vt:lpstr>
      <vt:lpstr>Presentazione standard di PowerPoint</vt:lpstr>
      <vt:lpstr>Presentazione standard di PowerPoint</vt:lpstr>
      <vt:lpstr>Tense exercise</vt:lpstr>
      <vt:lpstr>Presentazione standard di PowerPoint</vt:lpstr>
      <vt:lpstr>Passive grammar speaking</vt:lpstr>
      <vt:lpstr>Manuscript first draft - moodle</vt:lpstr>
      <vt:lpstr>Presentazione standard di PowerPoint</vt:lpstr>
      <vt:lpstr>3-minute presentations</vt:lpstr>
      <vt:lpstr>Presentazione standard di PowerPoint</vt:lpstr>
      <vt:lpstr>Remaining lessons calendar </vt:lpstr>
      <vt:lpstr>Presentation skills - moodle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295</cp:revision>
  <dcterms:created xsi:type="dcterms:W3CDTF">2024-06-09T10:54:28Z</dcterms:created>
  <dcterms:modified xsi:type="dcterms:W3CDTF">2024-06-10T07:37:40Z</dcterms:modified>
</cp:coreProperties>
</file>