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7" r:id="rId4"/>
    <p:sldId id="281" r:id="rId5"/>
    <p:sldId id="289" r:id="rId6"/>
    <p:sldId id="270" r:id="rId7"/>
    <p:sldId id="258" r:id="rId8"/>
    <p:sldId id="271" r:id="rId9"/>
    <p:sldId id="292" r:id="rId10"/>
    <p:sldId id="276" r:id="rId11"/>
    <p:sldId id="285" r:id="rId12"/>
    <p:sldId id="293" r:id="rId13"/>
  </p:sldIdLst>
  <p:sldSz cx="24384000" cy="13716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47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5B5854"/>
        </a:solidFill>
        <a:effectLst/>
        <a:uFillTx/>
        <a:latin typeface="Avenir LT Std 85 Heavy"/>
        <a:ea typeface="Avenir LT Std 85 Heavy"/>
        <a:cs typeface="Avenir LT Std 85 Heavy"/>
        <a:sym typeface="Avenir LT Std 85 Heavy"/>
      </a:defRPr>
    </a:lvl1pPr>
    <a:lvl2pPr marL="0" marR="0" indent="0" algn="ctr" defTabSz="647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5B5854"/>
        </a:solidFill>
        <a:effectLst/>
        <a:uFillTx/>
        <a:latin typeface="Avenir LT Std 85 Heavy"/>
        <a:ea typeface="Avenir LT Std 85 Heavy"/>
        <a:cs typeface="Avenir LT Std 85 Heavy"/>
        <a:sym typeface="Avenir LT Std 85 Heavy"/>
      </a:defRPr>
    </a:lvl2pPr>
    <a:lvl3pPr marL="0" marR="0" indent="0" algn="ctr" defTabSz="647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5B5854"/>
        </a:solidFill>
        <a:effectLst/>
        <a:uFillTx/>
        <a:latin typeface="Avenir LT Std 85 Heavy"/>
        <a:ea typeface="Avenir LT Std 85 Heavy"/>
        <a:cs typeface="Avenir LT Std 85 Heavy"/>
        <a:sym typeface="Avenir LT Std 85 Heavy"/>
      </a:defRPr>
    </a:lvl3pPr>
    <a:lvl4pPr marL="0" marR="0" indent="0" algn="ctr" defTabSz="647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5B5854"/>
        </a:solidFill>
        <a:effectLst/>
        <a:uFillTx/>
        <a:latin typeface="Avenir LT Std 85 Heavy"/>
        <a:ea typeface="Avenir LT Std 85 Heavy"/>
        <a:cs typeface="Avenir LT Std 85 Heavy"/>
        <a:sym typeface="Avenir LT Std 85 Heavy"/>
      </a:defRPr>
    </a:lvl4pPr>
    <a:lvl5pPr marL="0" marR="0" indent="0" algn="ctr" defTabSz="647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5B5854"/>
        </a:solidFill>
        <a:effectLst/>
        <a:uFillTx/>
        <a:latin typeface="Avenir LT Std 85 Heavy"/>
        <a:ea typeface="Avenir LT Std 85 Heavy"/>
        <a:cs typeface="Avenir LT Std 85 Heavy"/>
        <a:sym typeface="Avenir LT Std 85 Heavy"/>
      </a:defRPr>
    </a:lvl5pPr>
    <a:lvl6pPr marL="0" marR="0" indent="0" algn="ctr" defTabSz="647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5B5854"/>
        </a:solidFill>
        <a:effectLst/>
        <a:uFillTx/>
        <a:latin typeface="Avenir LT Std 85 Heavy"/>
        <a:ea typeface="Avenir LT Std 85 Heavy"/>
        <a:cs typeface="Avenir LT Std 85 Heavy"/>
        <a:sym typeface="Avenir LT Std 85 Heavy"/>
      </a:defRPr>
    </a:lvl6pPr>
    <a:lvl7pPr marL="0" marR="0" indent="0" algn="ctr" defTabSz="647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5B5854"/>
        </a:solidFill>
        <a:effectLst/>
        <a:uFillTx/>
        <a:latin typeface="Avenir LT Std 85 Heavy"/>
        <a:ea typeface="Avenir LT Std 85 Heavy"/>
        <a:cs typeface="Avenir LT Std 85 Heavy"/>
        <a:sym typeface="Avenir LT Std 85 Heavy"/>
      </a:defRPr>
    </a:lvl7pPr>
    <a:lvl8pPr marL="0" marR="0" indent="0" algn="ctr" defTabSz="647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5B5854"/>
        </a:solidFill>
        <a:effectLst/>
        <a:uFillTx/>
        <a:latin typeface="Avenir LT Std 85 Heavy"/>
        <a:ea typeface="Avenir LT Std 85 Heavy"/>
        <a:cs typeface="Avenir LT Std 85 Heavy"/>
        <a:sym typeface="Avenir LT Std 85 Heavy"/>
      </a:defRPr>
    </a:lvl8pPr>
    <a:lvl9pPr marL="0" marR="0" indent="0" algn="ctr" defTabSz="6477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5B5854"/>
        </a:solidFill>
        <a:effectLst/>
        <a:uFillTx/>
        <a:latin typeface="Avenir LT Std 85 Heavy"/>
        <a:ea typeface="Avenir LT Std 85 Heavy"/>
        <a:cs typeface="Avenir LT Std 85 Heavy"/>
        <a:sym typeface="Avenir LT Std 85 Heavy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1216" userDrawn="1">
          <p15:clr>
            <a:srgbClr val="A4A3A4"/>
          </p15:clr>
        </p15:guide>
        <p15:guide id="3" pos="2441" userDrawn="1">
          <p15:clr>
            <a:srgbClr val="A4A3A4"/>
          </p15:clr>
        </p15:guide>
        <p15:guide id="4" orient="horz" pos="85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94A"/>
    <a:srgbClr val="1B355E"/>
    <a:srgbClr val="1FAC0C"/>
    <a:srgbClr val="864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>
          <a:latin typeface="Avenir LT Std 85 Heavy"/>
          <a:ea typeface="Avenir LT Std 85 Heavy"/>
          <a:cs typeface="Avenir LT Std 85 Heavy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round/>
            </a:ln>
          </a:left>
          <a:right>
            <a:ln w="12700" cap="flat">
              <a:solidFill>
                <a:srgbClr val="5B5854"/>
              </a:solidFill>
              <a:prstDash val="solid"/>
              <a:round/>
            </a:ln>
          </a:right>
          <a:top>
            <a:ln w="12700" cap="flat">
              <a:solidFill>
                <a:srgbClr val="5B5854"/>
              </a:solidFill>
              <a:prstDash val="solid"/>
              <a:round/>
            </a:ln>
          </a:top>
          <a:bottom>
            <a:ln w="12700" cap="flat">
              <a:solidFill>
                <a:srgbClr val="5B5854"/>
              </a:solidFill>
              <a:prstDash val="solid"/>
              <a:round/>
            </a:ln>
          </a:bottom>
          <a:insideH>
            <a:ln w="12700" cap="flat">
              <a:solidFill>
                <a:srgbClr val="5B5854"/>
              </a:solidFill>
              <a:prstDash val="solid"/>
              <a:round/>
            </a:ln>
          </a:insideH>
          <a:insideV>
            <a:ln w="12700" cap="flat">
              <a:solidFill>
                <a:srgbClr val="5B5854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venir LT Std 85 Heavy"/>
          <a:ea typeface="Avenir LT Std 85 Heavy"/>
          <a:cs typeface="Avenir LT Std 85 Heavy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round/>
            </a:ln>
          </a:left>
          <a:right>
            <a:ln w="12700" cap="flat">
              <a:solidFill>
                <a:srgbClr val="5B5854"/>
              </a:solidFill>
              <a:prstDash val="solid"/>
              <a:round/>
            </a:ln>
          </a:right>
          <a:top>
            <a:ln w="12700" cap="flat">
              <a:solidFill>
                <a:srgbClr val="5B5854"/>
              </a:solidFill>
              <a:prstDash val="solid"/>
              <a:round/>
            </a:ln>
          </a:top>
          <a:bottom>
            <a:ln w="12700" cap="flat">
              <a:solidFill>
                <a:srgbClr val="5B5854"/>
              </a:solidFill>
              <a:prstDash val="solid"/>
              <a:round/>
            </a:ln>
          </a:bottom>
          <a:insideH>
            <a:ln w="12700" cap="flat">
              <a:solidFill>
                <a:srgbClr val="5B5854"/>
              </a:solidFill>
              <a:prstDash val="solid"/>
              <a:round/>
            </a:ln>
          </a:insideH>
          <a:insideV>
            <a:ln w="12700" cap="flat">
              <a:solidFill>
                <a:srgbClr val="5B5854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n" i="off">
        <a:font>
          <a:latin typeface="Avenir LT Std 85 Heavy"/>
          <a:ea typeface="Avenir LT Std 85 Heavy"/>
          <a:cs typeface="Avenir LT Std 85 Heavy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round/>
            </a:ln>
          </a:left>
          <a:right>
            <a:ln w="12700" cap="flat">
              <a:solidFill>
                <a:srgbClr val="5B5854"/>
              </a:solidFill>
              <a:prstDash val="solid"/>
              <a:round/>
            </a:ln>
          </a:right>
          <a:top>
            <a:ln w="12700" cap="flat">
              <a:solidFill>
                <a:srgbClr val="5B5854"/>
              </a:solidFill>
              <a:prstDash val="solid"/>
              <a:round/>
            </a:ln>
          </a:top>
          <a:bottom>
            <a:ln w="12700" cap="flat">
              <a:solidFill>
                <a:srgbClr val="5B5854"/>
              </a:solidFill>
              <a:prstDash val="solid"/>
              <a:round/>
            </a:ln>
          </a:bottom>
          <a:insideH>
            <a:ln w="12700" cap="flat">
              <a:solidFill>
                <a:srgbClr val="5B5854"/>
              </a:solidFill>
              <a:prstDash val="solid"/>
              <a:round/>
            </a:ln>
          </a:insideH>
          <a:insideV>
            <a:ln w="12700" cap="flat">
              <a:solidFill>
                <a:srgbClr val="5B5854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venir LT Std 85 Heavy"/>
          <a:ea typeface="Avenir LT Std 85 Heavy"/>
          <a:cs typeface="Avenir LT Std 85 Heavy"/>
        </a:font>
        <a:srgbClr val="5B5854"/>
      </a:tcTxStyle>
      <a:tcStyle>
        <a:tcBdr>
          <a:left>
            <a:ln w="12700" cap="flat">
              <a:solidFill>
                <a:srgbClr val="5B5854"/>
              </a:solidFill>
              <a:prstDash val="solid"/>
              <a:round/>
            </a:ln>
          </a:left>
          <a:right>
            <a:ln w="12700" cap="flat">
              <a:solidFill>
                <a:srgbClr val="5B5854"/>
              </a:solidFill>
              <a:prstDash val="solid"/>
              <a:round/>
            </a:ln>
          </a:right>
          <a:top>
            <a:ln w="12700" cap="flat">
              <a:solidFill>
                <a:srgbClr val="5B5854"/>
              </a:solidFill>
              <a:prstDash val="solid"/>
              <a:round/>
            </a:ln>
          </a:top>
          <a:bottom>
            <a:ln w="12700" cap="flat">
              <a:solidFill>
                <a:srgbClr val="5B5854"/>
              </a:solidFill>
              <a:prstDash val="solid"/>
              <a:round/>
            </a:ln>
          </a:bottom>
          <a:insideH>
            <a:ln w="12700" cap="flat">
              <a:solidFill>
                <a:srgbClr val="5B5854"/>
              </a:solidFill>
              <a:prstDash val="solid"/>
              <a:round/>
            </a:ln>
          </a:insideH>
          <a:insideV>
            <a:ln w="12700" cap="flat">
              <a:solidFill>
                <a:srgbClr val="5B5854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n" i="off">
        <a:font>
          <a:latin typeface="Avenir LT Std 85 Heavy"/>
          <a:ea typeface="Avenir LT Std 85 Heavy"/>
          <a:cs typeface="Avenir LT Std 85 Heavy"/>
        </a:font>
        <a:srgbClr val="5B5854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rgbClr val="D4DAE0"/>
          </a:solidFill>
        </a:fill>
      </a:tcStyle>
    </a:wholeTbl>
    <a:band2H>
      <a:tcTxStyle/>
      <a:tcStyle>
        <a:tcBdr/>
        <a:fill>
          <a:solidFill>
            <a:srgbClr val="EBEDF0"/>
          </a:solidFill>
        </a:fill>
      </a:tcStyle>
    </a:band2H>
    <a:firstCol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381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381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n" i="off">
        <a:font>
          <a:latin typeface="Avenir LT Std 85 Heavy"/>
          <a:ea typeface="Avenir LT Std 85 Heavy"/>
          <a:cs typeface="Avenir LT Std 85 Heavy"/>
        </a:font>
        <a:srgbClr val="5B5854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rgbClr val="DDE0D3"/>
          </a:solidFill>
        </a:fill>
      </a:tcStyle>
    </a:wholeTbl>
    <a:band2H>
      <a:tcTxStyle/>
      <a:tcStyle>
        <a:tcBdr/>
        <a:fill>
          <a:solidFill>
            <a:srgbClr val="EFF0EA"/>
          </a:solidFill>
        </a:fill>
      </a:tcStyle>
    </a:band2H>
    <a:firstCol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381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381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n" i="off">
        <a:font>
          <a:latin typeface="Avenir LT Std 85 Heavy"/>
          <a:ea typeface="Avenir LT Std 85 Heavy"/>
          <a:cs typeface="Avenir LT Std 85 Heavy"/>
        </a:font>
        <a:srgbClr val="5B5854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rgbClr val="D8D6DD"/>
          </a:solidFill>
        </a:fill>
      </a:tcStyle>
    </a:wholeTbl>
    <a:band2H>
      <a:tcTxStyle/>
      <a:tcStyle>
        <a:tcBdr/>
        <a:fill>
          <a:solidFill>
            <a:srgbClr val="ECECEF"/>
          </a:solidFill>
        </a:fill>
      </a:tcStyle>
    </a:band2H>
    <a:firstCol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381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381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n" i="off">
        <a:font>
          <a:latin typeface="Avenir LT Std 85 Heavy"/>
          <a:ea typeface="Avenir LT Std 85 Heavy"/>
          <a:cs typeface="Avenir LT Std 85 Heavy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072B5B"/>
          </a:solidFill>
        </a:fill>
      </a:tcStyle>
    </a:band2H>
    <a:firstCol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LTStd-Heavy"/>
          <a:ea typeface="AvenirLTStd-Heavy"/>
          <a:cs typeface="AvenirLTStd-Heavy"/>
        </a:font>
        <a:srgbClr val="5B585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B5854"/>
              </a:solidFill>
              <a:prstDash val="solid"/>
              <a:round/>
            </a:ln>
          </a:top>
          <a:bottom>
            <a:ln w="25400" cap="flat">
              <a:solidFill>
                <a:srgbClr val="5B585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72B5B"/>
          </a:solidFill>
        </a:fill>
      </a:tcStyle>
    </a:lastRow>
    <a:firstRow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B5854"/>
              </a:solidFill>
              <a:prstDash val="solid"/>
              <a:round/>
            </a:ln>
          </a:top>
          <a:bottom>
            <a:ln w="25400" cap="flat">
              <a:solidFill>
                <a:srgbClr val="5B585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n" i="off">
        <a:font>
          <a:latin typeface="Avenir LT Std 85 Heavy"/>
          <a:ea typeface="Avenir LT Std 85 Heavy"/>
          <a:cs typeface="Avenir LT Std 85 Heavy"/>
        </a:font>
        <a:srgbClr val="5B5854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rgbClr val="D0D0CF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rgbClr val="5B5854"/>
          </a:solidFill>
        </a:fill>
      </a:tcStyle>
    </a:firstCol>
    <a:lastRow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38100" cap="flat">
              <a:solidFill>
                <a:srgbClr val="072B5B"/>
              </a:solidFill>
              <a:prstDash val="solid"/>
              <a:round/>
            </a:ln>
          </a:top>
          <a:bottom>
            <a:ln w="127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rgbClr val="5B5854"/>
          </a:solidFill>
        </a:fill>
      </a:tcStyle>
    </a:lastRow>
    <a:firstRow>
      <a:tcTxStyle b="on" i="off">
        <a:font>
          <a:latin typeface="AvenirLTStd-Heavy"/>
          <a:ea typeface="AvenirLTStd-Heavy"/>
          <a:cs typeface="AvenirLTStd-Heavy"/>
        </a:font>
        <a:srgbClr val="072B5B"/>
      </a:tcTxStyle>
      <a:tcStyle>
        <a:tcBdr>
          <a:left>
            <a:ln w="12700" cap="flat">
              <a:solidFill>
                <a:srgbClr val="072B5B"/>
              </a:solidFill>
              <a:prstDash val="solid"/>
              <a:round/>
            </a:ln>
          </a:left>
          <a:right>
            <a:ln w="12700" cap="flat">
              <a:solidFill>
                <a:srgbClr val="072B5B"/>
              </a:solidFill>
              <a:prstDash val="solid"/>
              <a:round/>
            </a:ln>
          </a:right>
          <a:top>
            <a:ln w="12700" cap="flat">
              <a:solidFill>
                <a:srgbClr val="072B5B"/>
              </a:solidFill>
              <a:prstDash val="solid"/>
              <a:round/>
            </a:ln>
          </a:top>
          <a:bottom>
            <a:ln w="38100" cap="flat">
              <a:solidFill>
                <a:srgbClr val="072B5B"/>
              </a:solidFill>
              <a:prstDash val="solid"/>
              <a:round/>
            </a:ln>
          </a:bottom>
          <a:insideH>
            <a:ln w="12700" cap="flat">
              <a:solidFill>
                <a:srgbClr val="072B5B"/>
              </a:solidFill>
              <a:prstDash val="solid"/>
              <a:round/>
            </a:ln>
          </a:insideH>
          <a:insideV>
            <a:ln w="12700" cap="flat">
              <a:solidFill>
                <a:srgbClr val="072B5B"/>
              </a:solidFill>
              <a:prstDash val="solid"/>
              <a:round/>
            </a:ln>
          </a:insideV>
        </a:tcBdr>
        <a:fill>
          <a:solidFill>
            <a:srgbClr val="5B5854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/>
    <p:restoredTop sz="94694"/>
  </p:normalViewPr>
  <p:slideViewPr>
    <p:cSldViewPr snapToGrid="0" snapToObjects="1" showGuides="1">
      <p:cViewPr varScale="1">
        <p:scale>
          <a:sx n="44" d="100"/>
          <a:sy n="44" d="100"/>
        </p:scale>
        <p:origin x="396" y="30"/>
      </p:cViewPr>
      <p:guideLst>
        <p:guide orient="horz" pos="4320"/>
        <p:guide pos="1216"/>
        <p:guide pos="2441"/>
        <p:guide orient="horz" pos="85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277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6" name="Shape 176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216021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BLU edificio">
    <p:bg>
      <p:bgPr>
        <a:solidFill>
          <a:srgbClr val="1F29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5107665E-DE6F-D94B-835B-AE4260F105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711" y="7642107"/>
            <a:ext cx="24419989" cy="6038946"/>
          </a:xfrm>
          <a:prstGeom prst="rect">
            <a:avLst/>
          </a:prstGeom>
        </p:spPr>
      </p:pic>
      <p:pic>
        <p:nvPicPr>
          <p:cNvPr id="16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38809" y="-3087595"/>
            <a:ext cx="6479291" cy="2181976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Titolo Testo"/>
          <p:cNvSpPr txBox="1">
            <a:spLocks noGrp="1"/>
          </p:cNvSpPr>
          <p:nvPr>
            <p:ph type="title"/>
          </p:nvPr>
        </p:nvSpPr>
        <p:spPr>
          <a:xfrm>
            <a:off x="3810000" y="3315063"/>
            <a:ext cx="18731640" cy="3115151"/>
          </a:xfrm>
          <a:prstGeom prst="rect">
            <a:avLst/>
          </a:prstGeom>
        </p:spPr>
        <p:txBody>
          <a:bodyPr/>
          <a:lstStyle>
            <a:lvl1pPr>
              <a:defRPr sz="7700" cap="none" spc="308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20" name="Sottotitolo"/>
          <p:cNvSpPr txBox="1">
            <a:spLocks noGrp="1"/>
          </p:cNvSpPr>
          <p:nvPr>
            <p:ph type="body" sz="quarter" idx="14"/>
          </p:nvPr>
        </p:nvSpPr>
        <p:spPr>
          <a:xfrm>
            <a:off x="3822433" y="6619533"/>
            <a:ext cx="18765507" cy="5359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 algn="l">
              <a:buClrTx/>
              <a:buSzTx/>
              <a:buNone/>
              <a:defRPr sz="3400" cap="none" spc="300">
                <a:solidFill>
                  <a:srgbClr val="FFFFFF"/>
                </a:solidFill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pPr>
            <a:r>
              <a:rPr lang="it-IT"/>
              <a:t>Fare clic per modificare gli stili del testo dello schema</a:t>
            </a:r>
          </a:p>
        </p:txBody>
      </p:sp>
      <p:pic>
        <p:nvPicPr>
          <p:cNvPr id="21" name="Immagine 1" descr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6831" y="1201079"/>
            <a:ext cx="4686360" cy="157980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73845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dice fondo edifi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3776133" y="2961932"/>
            <a:ext cx="19346401" cy="535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ClrTx/>
              <a:buSzTx/>
              <a:buNone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1pPr>
            <a:lvl2pPr marL="919237" indent="-411237" algn="l">
              <a:buClrTx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2pPr>
            <a:lvl3pPr marL="1427237" indent="-411237" algn="l">
              <a:buClrTx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3pPr>
            <a:lvl4pPr marL="1935237" indent="-411237" algn="l">
              <a:buClrTx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4pPr>
            <a:lvl5pPr marL="2443237" indent="-411237" algn="l">
              <a:buClrTx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30" name="Titolo Testo"/>
          <p:cNvSpPr txBox="1">
            <a:spLocks noGrp="1"/>
          </p:cNvSpPr>
          <p:nvPr>
            <p:ph type="title"/>
          </p:nvPr>
        </p:nvSpPr>
        <p:spPr>
          <a:xfrm>
            <a:off x="3776133" y="-931367"/>
            <a:ext cx="19346401" cy="3725401"/>
          </a:xfrm>
          <a:prstGeom prst="rect">
            <a:avLst/>
          </a:prstGeom>
        </p:spPr>
        <p:txBody>
          <a:bodyPr/>
          <a:lstStyle>
            <a:lvl1pPr>
              <a:defRPr sz="6000" cap="none" spc="239"/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10" name="Rettangolo"/>
          <p:cNvSpPr/>
          <p:nvPr userDrawn="1"/>
        </p:nvSpPr>
        <p:spPr>
          <a:xfrm>
            <a:off x="0" y="12262777"/>
            <a:ext cx="24384000" cy="1453225"/>
          </a:xfrm>
          <a:prstGeom prst="rect">
            <a:avLst/>
          </a:prstGeom>
          <a:solidFill>
            <a:srgbClr val="1D35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 cap="all" spc="48">
                <a:solidFill>
                  <a:srgbClr val="1D355E"/>
                </a:solidFill>
                <a:latin typeface="Avenir LT Std 65 Medium"/>
                <a:ea typeface="Avenir LT Std 65 Medium"/>
                <a:cs typeface="Avenir LT Std 65 Medium"/>
                <a:sym typeface="Avenir LT Std 65 Medium"/>
              </a:defRPr>
            </a:pPr>
            <a:endParaRPr/>
          </a:p>
        </p:txBody>
      </p:sp>
      <p:pic>
        <p:nvPicPr>
          <p:cNvPr id="11" name="Immagine 8" descr="Immagin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939381" y="12460202"/>
            <a:ext cx="3101169" cy="10454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ice fondo sigil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>
            <a:alphaModFix amt="71000"/>
          </a:blip>
          <a:stretch>
            <a:fillRect/>
          </a:stretch>
        </p:blipFill>
        <p:spPr>
          <a:xfrm>
            <a:off x="12566434" y="1990727"/>
            <a:ext cx="12777109" cy="12753272"/>
          </a:xfrm>
          <a:prstGeom prst="rect">
            <a:avLst/>
          </a:prstGeom>
        </p:spPr>
      </p:pic>
      <p:sp>
        <p:nvSpPr>
          <p:cNvPr id="30" name="Titolo Testo"/>
          <p:cNvSpPr txBox="1">
            <a:spLocks noGrp="1"/>
          </p:cNvSpPr>
          <p:nvPr>
            <p:ph type="title"/>
          </p:nvPr>
        </p:nvSpPr>
        <p:spPr>
          <a:xfrm>
            <a:off x="3776133" y="-931367"/>
            <a:ext cx="19346401" cy="3725401"/>
          </a:xfrm>
          <a:prstGeom prst="rect">
            <a:avLst/>
          </a:prstGeom>
        </p:spPr>
        <p:txBody>
          <a:bodyPr/>
          <a:lstStyle>
            <a:lvl1pPr>
              <a:defRPr sz="6000" cap="none" spc="239"/>
            </a:lvl1pPr>
          </a:lstStyle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10" name="Rettangolo"/>
          <p:cNvSpPr/>
          <p:nvPr userDrawn="1"/>
        </p:nvSpPr>
        <p:spPr>
          <a:xfrm>
            <a:off x="0" y="12262777"/>
            <a:ext cx="24384000" cy="1453225"/>
          </a:xfrm>
          <a:prstGeom prst="rect">
            <a:avLst/>
          </a:prstGeom>
          <a:solidFill>
            <a:srgbClr val="1D35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 cap="all" spc="48">
                <a:solidFill>
                  <a:srgbClr val="1D355E"/>
                </a:solidFill>
                <a:latin typeface="Avenir LT Std 65 Medium"/>
                <a:ea typeface="Avenir LT Std 65 Medium"/>
                <a:cs typeface="Avenir LT Std 65 Medium"/>
                <a:sym typeface="Avenir LT Std 65 Medium"/>
              </a:defRPr>
            </a:pPr>
            <a:endParaRPr/>
          </a:p>
        </p:txBody>
      </p:sp>
      <p:pic>
        <p:nvPicPr>
          <p:cNvPr id="11" name="Immagine 8" descr="Immagin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939381" y="12460202"/>
            <a:ext cx="3101169" cy="104542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Corpo livello uno…">
            <a:extLst>
              <a:ext uri="{FF2B5EF4-FFF2-40B4-BE49-F238E27FC236}">
                <a16:creationId xmlns:a16="http://schemas.microsoft.com/office/drawing/2014/main" id="{CE3C4E78-649F-5845-8ECF-6038E6742A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3776133" y="2961932"/>
            <a:ext cx="19346401" cy="5359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ClrTx/>
              <a:buSzTx/>
              <a:buNone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1pPr>
            <a:lvl2pPr marL="919237" indent="-411237" algn="l">
              <a:buClrTx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2pPr>
            <a:lvl3pPr marL="1427237" indent="-411237" algn="l">
              <a:buClrTx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3pPr>
            <a:lvl4pPr marL="1935237" indent="-411237" algn="l">
              <a:buClrTx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4pPr>
            <a:lvl5pPr marL="2443237" indent="-411237" algn="l">
              <a:buClrTx/>
              <a:defRPr sz="3400" cap="none" spc="306"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769129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/ sottotitolo /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orpo livello uno…"/>
          <p:cNvSpPr txBox="1">
            <a:spLocks noGrp="1"/>
          </p:cNvSpPr>
          <p:nvPr>
            <p:ph type="body" idx="1"/>
          </p:nvPr>
        </p:nvSpPr>
        <p:spPr>
          <a:xfrm>
            <a:off x="1896533" y="3022600"/>
            <a:ext cx="21138724" cy="9067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4800"/>
              </a:spcBef>
              <a:buFontTx/>
              <a:buNone/>
              <a:defRPr sz="4200" cap="none" spc="84">
                <a:latin typeface="Avenir Medium"/>
                <a:ea typeface="Avenir Medium"/>
                <a:cs typeface="Avenir Medium"/>
                <a:sym typeface="Avenir Medium"/>
              </a:defRPr>
            </a:lvl1pPr>
            <a:lvl2pPr marL="508000" indent="0" algn="l">
              <a:spcBef>
                <a:spcPts val="4800"/>
              </a:spcBef>
              <a:buFontTx/>
              <a:buNone/>
              <a:defRPr sz="4200" cap="none" spc="84">
                <a:latin typeface="Avenir Medium"/>
                <a:ea typeface="Avenir Medium"/>
                <a:cs typeface="Avenir Medium"/>
                <a:sym typeface="Avenir Medium"/>
              </a:defRPr>
            </a:lvl2pPr>
            <a:lvl3pPr marL="1016000" indent="0" algn="l">
              <a:spcBef>
                <a:spcPts val="4800"/>
              </a:spcBef>
              <a:buFontTx/>
              <a:buNone/>
              <a:defRPr sz="4200" cap="none" spc="84">
                <a:latin typeface="Avenir Medium"/>
                <a:ea typeface="Avenir Medium"/>
                <a:cs typeface="Avenir Medium"/>
                <a:sym typeface="Avenir Medium"/>
              </a:defRPr>
            </a:lvl3pPr>
            <a:lvl4pPr marL="1524000" indent="0" algn="l">
              <a:spcBef>
                <a:spcPts val="4800"/>
              </a:spcBef>
              <a:buFontTx/>
              <a:buNone/>
              <a:defRPr sz="4200" cap="none" spc="84">
                <a:latin typeface="Avenir Medium"/>
                <a:ea typeface="Avenir Medium"/>
                <a:cs typeface="Avenir Medium"/>
                <a:sym typeface="Avenir Medium"/>
              </a:defRPr>
            </a:lvl4pPr>
            <a:lvl5pPr marL="2032000" indent="0" algn="l">
              <a:spcBef>
                <a:spcPts val="4800"/>
              </a:spcBef>
              <a:buFontTx/>
              <a:buNone/>
              <a:defRPr sz="4200" cap="none" spc="84">
                <a:latin typeface="Avenir Medium"/>
                <a:ea typeface="Avenir Medium"/>
                <a:cs typeface="Avenir Medium"/>
                <a:sym typeface="Avenir Medium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dirty="0"/>
          </a:p>
        </p:txBody>
      </p:sp>
      <p:sp>
        <p:nvSpPr>
          <p:cNvPr id="43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/>
          </a:p>
        </p:txBody>
      </p:sp>
      <p:sp>
        <p:nvSpPr>
          <p:cNvPr id="4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903391" y="12778446"/>
            <a:ext cx="443485" cy="40894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‹N›</a:t>
            </a:fld>
            <a:endParaRPr/>
          </a:p>
        </p:txBody>
      </p:sp>
      <p:sp>
        <p:nvSpPr>
          <p:cNvPr id="6" name="Sottotitolo">
            <a:extLst>
              <a:ext uri="{FF2B5EF4-FFF2-40B4-BE49-F238E27FC236}">
                <a16:creationId xmlns:a16="http://schemas.microsoft.com/office/drawing/2014/main" id="{C61B1B40-C8D8-564D-ABB6-B7D9A76507F5}"/>
              </a:ext>
            </a:extLst>
          </p:cNvPr>
          <p:cNvSpPr txBox="1">
            <a:spLocks noGrp="1"/>
          </p:cNvSpPr>
          <p:nvPr>
            <p:ph type="body" sz="quarter" idx="13"/>
          </p:nvPr>
        </p:nvSpPr>
        <p:spPr>
          <a:xfrm>
            <a:off x="1901826" y="1981200"/>
            <a:ext cx="21138724" cy="52578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ClrTx/>
              <a:buSzTx/>
              <a:buNone/>
              <a:defRPr sz="3400" cap="none" spc="306">
                <a:solidFill>
                  <a:srgbClr val="9A958E"/>
                </a:solidFill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>
            <a:extLst>
              <a:ext uri="{FF2B5EF4-FFF2-40B4-BE49-F238E27FC236}">
                <a16:creationId xmlns:a16="http://schemas.microsoft.com/office/drawing/2014/main" id="{28D26903-2C60-DD43-BF5A-96413FE9D4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7711" y="5674754"/>
            <a:ext cx="24419989" cy="6038946"/>
          </a:xfrm>
          <a:prstGeom prst="rect">
            <a:avLst/>
          </a:prstGeom>
        </p:spPr>
      </p:pic>
      <p:sp>
        <p:nvSpPr>
          <p:cNvPr id="2" name="Rettangolo"/>
          <p:cNvSpPr/>
          <p:nvPr/>
        </p:nvSpPr>
        <p:spPr>
          <a:xfrm>
            <a:off x="0" y="12262777"/>
            <a:ext cx="24384000" cy="1453225"/>
          </a:xfrm>
          <a:prstGeom prst="rect">
            <a:avLst/>
          </a:prstGeom>
          <a:solidFill>
            <a:srgbClr val="1D355E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 cap="all" spc="48">
                <a:solidFill>
                  <a:srgbClr val="1D355E"/>
                </a:solidFill>
                <a:latin typeface="Avenir LT Std 65 Medium"/>
                <a:ea typeface="Avenir LT Std 65 Medium"/>
                <a:cs typeface="Avenir LT Std 65 Medium"/>
                <a:sym typeface="Avenir LT Std 65 Medium"/>
              </a:defRPr>
            </a:pPr>
            <a:endParaRPr/>
          </a:p>
        </p:txBody>
      </p:sp>
      <p:pic>
        <p:nvPicPr>
          <p:cNvPr id="3" name="Immagine 8" descr="Immagin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939381" y="12460202"/>
            <a:ext cx="3101169" cy="104542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Linea"/>
          <p:cNvSpPr/>
          <p:nvPr/>
        </p:nvSpPr>
        <p:spPr>
          <a:xfrm flipV="1">
            <a:off x="2603499" y="12714946"/>
            <a:ext cx="2" cy="53594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" name="Linea"/>
          <p:cNvSpPr/>
          <p:nvPr/>
        </p:nvSpPr>
        <p:spPr>
          <a:xfrm flipV="1">
            <a:off x="2603499" y="12714946"/>
            <a:ext cx="2" cy="53594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" name="Titolo Testo"/>
          <p:cNvSpPr txBox="1">
            <a:spLocks noGrp="1"/>
          </p:cNvSpPr>
          <p:nvPr>
            <p:ph type="title"/>
          </p:nvPr>
        </p:nvSpPr>
        <p:spPr>
          <a:xfrm>
            <a:off x="1901825" y="-624791"/>
            <a:ext cx="21138724" cy="2651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Titolo Testo</a:t>
            </a:r>
          </a:p>
        </p:txBody>
      </p:sp>
      <p:sp>
        <p:nvSpPr>
          <p:cNvPr id="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911857" y="12785260"/>
            <a:ext cx="443485" cy="40894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2400" cap="all" spc="48">
                <a:solidFill>
                  <a:srgbClr val="FFFFFF"/>
                </a:solidFill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1pPr>
          </a:lstStyle>
          <a:p>
            <a:fld id="{86CB4B4D-7CA3-9044-876B-883B54F8677D}" type="slidenum">
              <a:r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0" r:id="rId2"/>
    <p:sldLayoutId id="2147483663" r:id="rId3"/>
    <p:sldLayoutId id="2147483651" r:id="rId4"/>
  </p:sldLayoutIdLst>
  <p:transition spd="med"/>
  <p:txStyles>
    <p:titleStyle>
      <a:lvl1pPr marL="0" marR="0" indent="0" algn="l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all" spc="298" baseline="0">
          <a:ln>
            <a:noFill/>
          </a:ln>
          <a:solidFill>
            <a:srgbClr val="1D355E"/>
          </a:solidFill>
          <a:uFillTx/>
          <a:latin typeface="AvenirLTStd-Medium"/>
          <a:ea typeface="AvenirLTStd-Medium"/>
          <a:cs typeface="AvenirLTStd-Medium"/>
          <a:sym typeface="AvenirLTStd-Medium"/>
        </a:defRPr>
      </a:lvl1pPr>
      <a:lvl2pPr marL="0" marR="0" indent="0" algn="l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all" spc="298" baseline="0">
          <a:ln>
            <a:noFill/>
          </a:ln>
          <a:solidFill>
            <a:srgbClr val="1D355E"/>
          </a:solidFill>
          <a:uFillTx/>
          <a:latin typeface="AvenirLTStd-Medium"/>
          <a:ea typeface="AvenirLTStd-Medium"/>
          <a:cs typeface="AvenirLTStd-Medium"/>
          <a:sym typeface="AvenirLTStd-Medium"/>
        </a:defRPr>
      </a:lvl2pPr>
      <a:lvl3pPr marL="0" marR="0" indent="0" algn="l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all" spc="298" baseline="0">
          <a:ln>
            <a:noFill/>
          </a:ln>
          <a:solidFill>
            <a:srgbClr val="1D355E"/>
          </a:solidFill>
          <a:uFillTx/>
          <a:latin typeface="AvenirLTStd-Medium"/>
          <a:ea typeface="AvenirLTStd-Medium"/>
          <a:cs typeface="AvenirLTStd-Medium"/>
          <a:sym typeface="AvenirLTStd-Medium"/>
        </a:defRPr>
      </a:lvl3pPr>
      <a:lvl4pPr marL="0" marR="0" indent="0" algn="l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all" spc="298" baseline="0">
          <a:ln>
            <a:noFill/>
          </a:ln>
          <a:solidFill>
            <a:srgbClr val="1D355E"/>
          </a:solidFill>
          <a:uFillTx/>
          <a:latin typeface="AvenirLTStd-Medium"/>
          <a:ea typeface="AvenirLTStd-Medium"/>
          <a:cs typeface="AvenirLTStd-Medium"/>
          <a:sym typeface="AvenirLTStd-Medium"/>
        </a:defRPr>
      </a:lvl4pPr>
      <a:lvl5pPr marL="0" marR="0" indent="0" algn="l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all" spc="298" baseline="0">
          <a:ln>
            <a:noFill/>
          </a:ln>
          <a:solidFill>
            <a:srgbClr val="1D355E"/>
          </a:solidFill>
          <a:uFillTx/>
          <a:latin typeface="AvenirLTStd-Medium"/>
          <a:ea typeface="AvenirLTStd-Medium"/>
          <a:cs typeface="AvenirLTStd-Medium"/>
          <a:sym typeface="AvenirLTStd-Medium"/>
        </a:defRPr>
      </a:lvl5pPr>
      <a:lvl6pPr marL="0" marR="0" indent="0" algn="l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all" spc="298" baseline="0">
          <a:ln>
            <a:noFill/>
          </a:ln>
          <a:solidFill>
            <a:srgbClr val="1D355E"/>
          </a:solidFill>
          <a:uFillTx/>
          <a:latin typeface="AvenirLTStd-Medium"/>
          <a:ea typeface="AvenirLTStd-Medium"/>
          <a:cs typeface="AvenirLTStd-Medium"/>
          <a:sym typeface="AvenirLTStd-Medium"/>
        </a:defRPr>
      </a:lvl6pPr>
      <a:lvl7pPr marL="0" marR="0" indent="0" algn="l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all" spc="298" baseline="0">
          <a:ln>
            <a:noFill/>
          </a:ln>
          <a:solidFill>
            <a:srgbClr val="1D355E"/>
          </a:solidFill>
          <a:uFillTx/>
          <a:latin typeface="AvenirLTStd-Medium"/>
          <a:ea typeface="AvenirLTStd-Medium"/>
          <a:cs typeface="AvenirLTStd-Medium"/>
          <a:sym typeface="AvenirLTStd-Medium"/>
        </a:defRPr>
      </a:lvl7pPr>
      <a:lvl8pPr marL="0" marR="0" indent="0" algn="l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all" spc="298" baseline="0">
          <a:ln>
            <a:noFill/>
          </a:ln>
          <a:solidFill>
            <a:srgbClr val="1D355E"/>
          </a:solidFill>
          <a:uFillTx/>
          <a:latin typeface="AvenirLTStd-Medium"/>
          <a:ea typeface="AvenirLTStd-Medium"/>
          <a:cs typeface="AvenirLTStd-Medium"/>
          <a:sym typeface="AvenirLTStd-Medium"/>
        </a:defRPr>
      </a:lvl8pPr>
      <a:lvl9pPr marL="0" marR="0" indent="0" algn="l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all" spc="298" baseline="0">
          <a:ln>
            <a:noFill/>
          </a:ln>
          <a:solidFill>
            <a:srgbClr val="1D355E"/>
          </a:solidFill>
          <a:uFillTx/>
          <a:latin typeface="AvenirLTStd-Medium"/>
          <a:ea typeface="AvenirLTStd-Medium"/>
          <a:cs typeface="AvenirLTStd-Medium"/>
          <a:sym typeface="AvenirLTStd-Medium"/>
        </a:defRPr>
      </a:lvl9pPr>
    </p:titleStyle>
    <p:bodyStyle>
      <a:lvl1pPr marL="290284" marR="0" indent="-290284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9A958E"/>
        </a:buClr>
        <a:buSzPct val="75000"/>
        <a:buFontTx/>
        <a:buChar char="•"/>
        <a:tabLst/>
        <a:defRPr sz="2400" b="0" i="0" u="none" strike="noStrike" cap="all" spc="48" baseline="0">
          <a:ln>
            <a:noFill/>
          </a:ln>
          <a:solidFill>
            <a:srgbClr val="1D355E"/>
          </a:solidFill>
          <a:uFillTx/>
          <a:latin typeface="Avenir LT Std 35 Light"/>
          <a:ea typeface="Avenir LT Std 35 Light"/>
          <a:cs typeface="Avenir LT Std 35 Light"/>
          <a:sym typeface="Avenir LT Std 35 Light"/>
        </a:defRPr>
      </a:lvl1pPr>
      <a:lvl2pPr marL="798284" marR="0" indent="-290284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9A958E"/>
        </a:buClr>
        <a:buSzPct val="75000"/>
        <a:buFontTx/>
        <a:buChar char="•"/>
        <a:tabLst/>
        <a:defRPr sz="2400" b="0" i="0" u="none" strike="noStrike" cap="all" spc="48" baseline="0">
          <a:ln>
            <a:noFill/>
          </a:ln>
          <a:solidFill>
            <a:srgbClr val="1D355E"/>
          </a:solidFill>
          <a:uFillTx/>
          <a:latin typeface="Avenir LT Std 35 Light"/>
          <a:ea typeface="Avenir LT Std 35 Light"/>
          <a:cs typeface="Avenir LT Std 35 Light"/>
          <a:sym typeface="Avenir LT Std 35 Light"/>
        </a:defRPr>
      </a:lvl2pPr>
      <a:lvl3pPr marL="1306284" marR="0" indent="-290284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9A958E"/>
        </a:buClr>
        <a:buSzPct val="75000"/>
        <a:buFontTx/>
        <a:buChar char="•"/>
        <a:tabLst/>
        <a:defRPr sz="2400" b="0" i="0" u="none" strike="noStrike" cap="all" spc="48" baseline="0">
          <a:ln>
            <a:noFill/>
          </a:ln>
          <a:solidFill>
            <a:srgbClr val="1D355E"/>
          </a:solidFill>
          <a:uFillTx/>
          <a:latin typeface="Avenir LT Std 35 Light"/>
          <a:ea typeface="Avenir LT Std 35 Light"/>
          <a:cs typeface="Avenir LT Std 35 Light"/>
          <a:sym typeface="Avenir LT Std 35 Light"/>
        </a:defRPr>
      </a:lvl3pPr>
      <a:lvl4pPr marL="1814284" marR="0" indent="-290284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9A958E"/>
        </a:buClr>
        <a:buSzPct val="75000"/>
        <a:buFontTx/>
        <a:buChar char="•"/>
        <a:tabLst/>
        <a:defRPr sz="2400" b="0" i="0" u="none" strike="noStrike" cap="all" spc="48" baseline="0">
          <a:ln>
            <a:noFill/>
          </a:ln>
          <a:solidFill>
            <a:srgbClr val="1D355E"/>
          </a:solidFill>
          <a:uFillTx/>
          <a:latin typeface="Avenir LT Std 35 Light"/>
          <a:ea typeface="Avenir LT Std 35 Light"/>
          <a:cs typeface="Avenir LT Std 35 Light"/>
          <a:sym typeface="Avenir LT Std 35 Light"/>
        </a:defRPr>
      </a:lvl4pPr>
      <a:lvl5pPr marL="2322284" marR="0" indent="-290284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9A958E"/>
        </a:buClr>
        <a:buSzPct val="75000"/>
        <a:buFontTx/>
        <a:buChar char="•"/>
        <a:tabLst/>
        <a:defRPr sz="2400" b="0" i="0" u="none" strike="noStrike" cap="all" spc="48" baseline="0">
          <a:ln>
            <a:noFill/>
          </a:ln>
          <a:solidFill>
            <a:srgbClr val="1D355E"/>
          </a:solidFill>
          <a:uFillTx/>
          <a:latin typeface="Avenir LT Std 35 Light"/>
          <a:ea typeface="Avenir LT Std 35 Light"/>
          <a:cs typeface="Avenir LT Std 35 Light"/>
          <a:sym typeface="Avenir LT Std 35 Light"/>
        </a:defRPr>
      </a:lvl5pPr>
      <a:lvl6pPr marL="2830284" marR="0" indent="-290284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9A958E"/>
        </a:buClr>
        <a:buSzPct val="75000"/>
        <a:buFontTx/>
        <a:buChar char="•"/>
        <a:tabLst/>
        <a:defRPr sz="2400" b="0" i="0" u="none" strike="noStrike" cap="all" spc="48" baseline="0">
          <a:ln>
            <a:noFill/>
          </a:ln>
          <a:solidFill>
            <a:srgbClr val="1D355E"/>
          </a:solidFill>
          <a:uFillTx/>
          <a:latin typeface="Avenir LT Std 35 Light"/>
          <a:ea typeface="Avenir LT Std 35 Light"/>
          <a:cs typeface="Avenir LT Std 35 Light"/>
          <a:sym typeface="Avenir LT Std 35 Light"/>
        </a:defRPr>
      </a:lvl6pPr>
      <a:lvl7pPr marL="3338284" marR="0" indent="-290284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9A958E"/>
        </a:buClr>
        <a:buSzPct val="75000"/>
        <a:buFontTx/>
        <a:buChar char="•"/>
        <a:tabLst/>
        <a:defRPr sz="2400" b="0" i="0" u="none" strike="noStrike" cap="all" spc="48" baseline="0">
          <a:ln>
            <a:noFill/>
          </a:ln>
          <a:solidFill>
            <a:srgbClr val="1D355E"/>
          </a:solidFill>
          <a:uFillTx/>
          <a:latin typeface="Avenir LT Std 35 Light"/>
          <a:ea typeface="Avenir LT Std 35 Light"/>
          <a:cs typeface="Avenir LT Std 35 Light"/>
          <a:sym typeface="Avenir LT Std 35 Light"/>
        </a:defRPr>
      </a:lvl7pPr>
      <a:lvl8pPr marL="3846284" marR="0" indent="-290284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9A958E"/>
        </a:buClr>
        <a:buSzPct val="75000"/>
        <a:buFontTx/>
        <a:buChar char="•"/>
        <a:tabLst/>
        <a:defRPr sz="2400" b="0" i="0" u="none" strike="noStrike" cap="all" spc="48" baseline="0">
          <a:ln>
            <a:noFill/>
          </a:ln>
          <a:solidFill>
            <a:srgbClr val="1D355E"/>
          </a:solidFill>
          <a:uFillTx/>
          <a:latin typeface="Avenir LT Std 35 Light"/>
          <a:ea typeface="Avenir LT Std 35 Light"/>
          <a:cs typeface="Avenir LT Std 35 Light"/>
          <a:sym typeface="Avenir LT Std 35 Light"/>
        </a:defRPr>
      </a:lvl8pPr>
      <a:lvl9pPr marL="4354284" marR="0" indent="-290284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9A958E"/>
        </a:buClr>
        <a:buSzPct val="75000"/>
        <a:buFontTx/>
        <a:buChar char="•"/>
        <a:tabLst/>
        <a:defRPr sz="2400" b="0" i="0" u="none" strike="noStrike" cap="all" spc="48" baseline="0">
          <a:ln>
            <a:noFill/>
          </a:ln>
          <a:solidFill>
            <a:srgbClr val="1D355E"/>
          </a:solidFill>
          <a:uFillTx/>
          <a:latin typeface="Avenir LT Std 35 Light"/>
          <a:ea typeface="Avenir LT Std 35 Light"/>
          <a:cs typeface="Avenir LT Std 35 Light"/>
          <a:sym typeface="Avenir LT Std 35 Light"/>
        </a:defRPr>
      </a:lvl9pPr>
    </p:bodyStyle>
    <p:otherStyle>
      <a:lvl1pPr marL="0" marR="0" indent="0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48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T Std 35 Light"/>
        </a:defRPr>
      </a:lvl1pPr>
      <a:lvl2pPr marL="0" marR="0" indent="0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48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T Std 35 Light"/>
        </a:defRPr>
      </a:lvl2pPr>
      <a:lvl3pPr marL="0" marR="0" indent="0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48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T Std 35 Light"/>
        </a:defRPr>
      </a:lvl3pPr>
      <a:lvl4pPr marL="0" marR="0" indent="0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48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T Std 35 Light"/>
        </a:defRPr>
      </a:lvl4pPr>
      <a:lvl5pPr marL="0" marR="0" indent="0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48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T Std 35 Light"/>
        </a:defRPr>
      </a:lvl5pPr>
      <a:lvl6pPr marL="0" marR="0" indent="0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48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T Std 35 Light"/>
        </a:defRPr>
      </a:lvl6pPr>
      <a:lvl7pPr marL="0" marR="0" indent="0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48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T Std 35 Light"/>
        </a:defRPr>
      </a:lvl7pPr>
      <a:lvl8pPr marL="0" marR="0" indent="0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48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T Std 35 Light"/>
        </a:defRPr>
      </a:lvl8pPr>
      <a:lvl9pPr marL="0" marR="0" indent="0" algn="ctr" defTabSz="6477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all" spc="48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venir LT Std 35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bf.eu/corso/corso-base-di-pasticceria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rieste, 23 marzo 2021"/>
          <p:cNvSpPr txBox="1">
            <a:spLocks noGrp="1"/>
          </p:cNvSpPr>
          <p:nvPr>
            <p:ph type="body" sz="quarter" idx="4294967295"/>
          </p:nvPr>
        </p:nvSpPr>
        <p:spPr>
          <a:xfrm>
            <a:off x="15095728" y="11145988"/>
            <a:ext cx="8178800" cy="113362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it-IT" sz="4800" b="1" dirty="0">
                <a:solidFill>
                  <a:schemeClr val="bg1"/>
                </a:solidFill>
              </a:rPr>
              <a:t>P</a:t>
            </a:r>
            <a:r>
              <a:rPr lang="it-IT" sz="4800" b="1" cap="none" dirty="0">
                <a:solidFill>
                  <a:schemeClr val="bg1"/>
                </a:solidFill>
              </a:rPr>
              <a:t>rof.ssa  Elisabetta Madriz</a:t>
            </a:r>
          </a:p>
          <a:p>
            <a:pPr marL="0" indent="0" algn="l">
              <a:buNone/>
            </a:pPr>
            <a:r>
              <a:rPr lang="it-IT" sz="4800" b="1" cap="none" dirty="0">
                <a:solidFill>
                  <a:schemeClr val="bg1"/>
                </a:solidFill>
              </a:rPr>
              <a:t>Coordinatrice attività di tirocinio</a:t>
            </a:r>
            <a:endParaRPr sz="4800" b="1" dirty="0">
              <a:solidFill>
                <a:schemeClr val="bg1"/>
              </a:solidFill>
            </a:endParaRPr>
          </a:p>
        </p:txBody>
      </p:sp>
      <p:sp>
        <p:nvSpPr>
          <p:cNvPr id="179" name="Titolo della presentazione"/>
          <p:cNvSpPr txBox="1">
            <a:spLocks noGrp="1"/>
          </p:cNvSpPr>
          <p:nvPr>
            <p:ph type="title"/>
          </p:nvPr>
        </p:nvSpPr>
        <p:spPr>
          <a:xfrm>
            <a:off x="2220976" y="3470457"/>
            <a:ext cx="18737072" cy="28937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pc="300"/>
            </a:lvl1pPr>
          </a:lstStyle>
          <a:p>
            <a:r>
              <a:rPr lang="it-IT" sz="8800" b="1" dirty="0"/>
              <a:t>INCONTRO DI PRESENTAZIONE </a:t>
            </a:r>
            <a:br>
              <a:rPr lang="it-IT" sz="8800" b="1" dirty="0"/>
            </a:br>
            <a:r>
              <a:rPr lang="it-IT" sz="8800" b="1" dirty="0"/>
              <a:t>DEL </a:t>
            </a:r>
            <a:r>
              <a:rPr lang="it-IT" sz="8800" b="1" dirty="0">
                <a:solidFill>
                  <a:schemeClr val="bg1"/>
                </a:solidFill>
              </a:rPr>
              <a:t>TIROCINIO DIRETTO</a:t>
            </a:r>
            <a:endParaRPr sz="8800" b="1" dirty="0">
              <a:solidFill>
                <a:schemeClr val="bg1"/>
              </a:solidFill>
            </a:endParaRPr>
          </a:p>
        </p:txBody>
      </p:sp>
      <p:sp>
        <p:nvSpPr>
          <p:cNvPr id="11" name="Titolo della presentazione">
            <a:extLst>
              <a:ext uri="{FF2B5EF4-FFF2-40B4-BE49-F238E27FC236}">
                <a16:creationId xmlns:a16="http://schemas.microsoft.com/office/drawing/2014/main" id="{2EDE52F4-EC95-4D50-A3AE-4B5CD7EBFDC8}"/>
              </a:ext>
            </a:extLst>
          </p:cNvPr>
          <p:cNvSpPr txBox="1">
            <a:spLocks/>
          </p:cNvSpPr>
          <p:nvPr/>
        </p:nvSpPr>
        <p:spPr>
          <a:xfrm>
            <a:off x="2220976" y="8394394"/>
            <a:ext cx="7599680" cy="1296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Autofit/>
          </a:bodyPr>
          <a:lstStyle>
            <a:lvl1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700" b="0" i="0" u="none" strike="noStrike" cap="none" spc="300" baseline="0">
                <a:ln>
                  <a:noFill/>
                </a:ln>
                <a:solidFill>
                  <a:srgbClr val="FFFFFF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1pPr>
            <a:lvl2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2pPr>
            <a:lvl3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3pPr>
            <a:lvl4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4pPr>
            <a:lvl5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5pPr>
            <a:lvl6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6pPr>
            <a:lvl7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7pPr>
            <a:lvl8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8pPr>
            <a:lvl9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9pPr>
          </a:lstStyle>
          <a:p>
            <a:r>
              <a:rPr lang="it-IT" sz="7200" b="1" dirty="0"/>
              <a:t>21 MAGGIO 2024</a:t>
            </a:r>
          </a:p>
        </p:txBody>
      </p:sp>
      <p:sp>
        <p:nvSpPr>
          <p:cNvPr id="6" name="Trieste, 23 marzo 2021">
            <a:extLst>
              <a:ext uri="{FF2B5EF4-FFF2-40B4-BE49-F238E27FC236}">
                <a16:creationId xmlns:a16="http://schemas.microsoft.com/office/drawing/2014/main" id="{D7345232-E0BD-41FB-8D5D-802AFC68E9CD}"/>
              </a:ext>
            </a:extLst>
          </p:cNvPr>
          <p:cNvSpPr txBox="1">
            <a:spLocks/>
          </p:cNvSpPr>
          <p:nvPr/>
        </p:nvSpPr>
        <p:spPr>
          <a:xfrm>
            <a:off x="2147824" y="6494858"/>
            <a:ext cx="11909552" cy="1133621"/>
          </a:xfrm>
          <a:prstGeom prst="rect">
            <a:avLst/>
          </a:prstGeom>
        </p:spPr>
        <p:txBody>
          <a:bodyPr>
            <a:normAutofit/>
          </a:bodyPr>
          <a:lstStyle>
            <a:lvl1pPr marL="29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1pPr>
            <a:lvl2pPr marL="79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2pPr>
            <a:lvl3pPr marL="130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3pPr>
            <a:lvl4pPr marL="181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4pPr>
            <a:lvl5pPr marL="2322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pPr marL="0" indent="0" algn="l">
              <a:buFontTx/>
              <a:buNone/>
            </a:pPr>
            <a:r>
              <a:rPr lang="it-IT" sz="4800" b="1" dirty="0">
                <a:solidFill>
                  <a:schemeClr val="bg1"/>
                </a:solidFill>
              </a:rPr>
              <a:t>C</a:t>
            </a:r>
            <a:r>
              <a:rPr lang="it-IT" sz="4800" b="1" cap="none" dirty="0">
                <a:solidFill>
                  <a:schemeClr val="bg1"/>
                </a:solidFill>
              </a:rPr>
              <a:t>orso di Studio in Scienze dell’educazione</a:t>
            </a:r>
            <a:endParaRPr lang="it-IT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della slide">
            <a:extLst>
              <a:ext uri="{FF2B5EF4-FFF2-40B4-BE49-F238E27FC236}">
                <a16:creationId xmlns:a16="http://schemas.microsoft.com/office/drawing/2014/main" id="{6FC88F63-9333-498F-BB1A-5B095161D7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46199" y="1930707"/>
            <a:ext cx="16403659" cy="1243698"/>
          </a:xfrm>
        </p:spPr>
        <p:txBody>
          <a:bodyPr>
            <a:normAutofit/>
          </a:bodyPr>
          <a:lstStyle>
            <a:lvl1pPr>
              <a:defRPr spc="200"/>
            </a:lvl1pPr>
          </a:lstStyle>
          <a:p>
            <a:r>
              <a:rPr lang="it-IT" b="1" cap="none" dirty="0">
                <a:solidFill>
                  <a:srgbClr val="FF0000"/>
                </a:solidFill>
              </a:rPr>
              <a:t>Criteri per l’attribuzione del voto di tirocinio diretto</a:t>
            </a:r>
          </a:p>
        </p:txBody>
      </p:sp>
      <p:graphicFrame>
        <p:nvGraphicFramePr>
          <p:cNvPr id="7" name="Tabella 2">
            <a:extLst>
              <a:ext uri="{FF2B5EF4-FFF2-40B4-BE49-F238E27FC236}">
                <a16:creationId xmlns:a16="http://schemas.microsoft.com/office/drawing/2014/main" id="{AE6C05BD-6658-47A9-AA90-EFEAEF3F2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958435"/>
              </p:ext>
            </p:extLst>
          </p:nvPr>
        </p:nvGraphicFramePr>
        <p:xfrm>
          <a:off x="1346199" y="3520781"/>
          <a:ext cx="22223186" cy="8620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6030">
                  <a:extLst>
                    <a:ext uri="{9D8B030D-6E8A-4147-A177-3AD203B41FA5}">
                      <a16:colId xmlns:a16="http://schemas.microsoft.com/office/drawing/2014/main" val="2829708003"/>
                    </a:ext>
                  </a:extLst>
                </a:gridCol>
                <a:gridCol w="2177142">
                  <a:extLst>
                    <a:ext uri="{9D8B030D-6E8A-4147-A177-3AD203B41FA5}">
                      <a16:colId xmlns:a16="http://schemas.microsoft.com/office/drawing/2014/main" val="3046318688"/>
                    </a:ext>
                  </a:extLst>
                </a:gridCol>
                <a:gridCol w="16080014">
                  <a:extLst>
                    <a:ext uri="{9D8B030D-6E8A-4147-A177-3AD203B41FA5}">
                      <a16:colId xmlns:a16="http://schemas.microsoft.com/office/drawing/2014/main" val="2954901203"/>
                    </a:ext>
                  </a:extLst>
                </a:gridCol>
              </a:tblGrid>
              <a:tr h="2357340">
                <a:tc>
                  <a:txBody>
                    <a:bodyPr/>
                    <a:lstStyle/>
                    <a:p>
                      <a:pPr algn="l"/>
                      <a:r>
                        <a:rPr lang="it-IT" sz="3200" b="1" dirty="0">
                          <a:solidFill>
                            <a:srgbClr val="1F294A"/>
                          </a:solidFill>
                        </a:rPr>
                        <a:t>a. VALUTAZIONE sintetica TUTOR AZIENDALE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3200" dirty="0">
                          <a:solidFill>
                            <a:srgbClr val="1F294A"/>
                          </a:solidFill>
                        </a:rPr>
                        <a:t>DA  0 A 6 PUNTI</a:t>
                      </a:r>
                    </a:p>
                    <a:p>
                      <a:pPr algn="l"/>
                      <a:r>
                        <a:rPr lang="it-IT" sz="3200" dirty="0">
                          <a:solidFill>
                            <a:srgbClr val="1F294A"/>
                          </a:solidFill>
                        </a:rPr>
                        <a:t>SU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3200" b="1" dirty="0">
                          <a:solidFill>
                            <a:srgbClr val="FF0000"/>
                          </a:solidFill>
                          <a:effectLst/>
                        </a:rPr>
                        <a:t>insufficiente = 0 punti (il tirocinio deve essere svolto nuovamente)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3200" dirty="0">
                          <a:solidFill>
                            <a:srgbClr val="1F294A"/>
                          </a:solidFill>
                          <a:effectLst/>
                        </a:rPr>
                        <a:t>Sufficiente =  2 punti 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3200" dirty="0">
                          <a:solidFill>
                            <a:srgbClr val="1F294A"/>
                          </a:solidFill>
                          <a:effectLst/>
                        </a:rPr>
                        <a:t>Buono = 4 punti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3200" dirty="0">
                          <a:solidFill>
                            <a:srgbClr val="1F294A"/>
                          </a:solidFill>
                          <a:effectLst/>
                        </a:rPr>
                        <a:t>Ottimo =  6 punti</a:t>
                      </a:r>
                    </a:p>
                    <a:p>
                      <a:pPr algn="l"/>
                      <a:endParaRPr lang="it-IT" sz="3200" dirty="0">
                        <a:solidFill>
                          <a:srgbClr val="1F294A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978614"/>
                  </a:ext>
                </a:extLst>
              </a:tr>
              <a:tr h="5069896">
                <a:tc>
                  <a:txBody>
                    <a:bodyPr/>
                    <a:lstStyle/>
                    <a:p>
                      <a:pPr algn="l"/>
                      <a:r>
                        <a:rPr lang="it-IT" sz="3200" b="1" i="0" u="none" strike="noStrike" cap="all" spc="48" baseline="0" dirty="0">
                          <a:ln>
                            <a:noFill/>
                          </a:ln>
                          <a:solidFill>
                            <a:srgbClr val="1F294A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venir LT Std 35 Light"/>
                        </a:rPr>
                        <a:t>b. VALUTAZIONE RELAZIONE di tirocinio diretto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3200" b="0" i="0" u="none" strike="noStrike" cap="all" spc="48" baseline="0" dirty="0">
                          <a:ln>
                            <a:noFill/>
                          </a:ln>
                          <a:solidFill>
                            <a:srgbClr val="1F294A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venir LT Std 35 Light"/>
                        </a:rPr>
                        <a:t>DA 0 A 24 PUNTI </a:t>
                      </a:r>
                    </a:p>
                    <a:p>
                      <a:pPr algn="l"/>
                      <a:r>
                        <a:rPr lang="it-IT" sz="3200" b="0" i="0" u="none" strike="noStrike" cap="all" spc="48" baseline="0" dirty="0">
                          <a:ln>
                            <a:noFill/>
                          </a:ln>
                          <a:solidFill>
                            <a:srgbClr val="1F294A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venir LT Std 35 Light"/>
                        </a:rPr>
                        <a:t>SU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it-IT" sz="3200" b="0" i="0" u="none" strike="noStrike" cap="all" spc="48" baseline="0" dirty="0">
                          <a:ln>
                            <a:noFill/>
                          </a:ln>
                          <a:solidFill>
                            <a:srgbClr val="1F294A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venir LT Std 35 Light"/>
                        </a:rPr>
                        <a:t>STESURA RELAZIONE secondo le Linee Guida = da 0 a 2 punti</a:t>
                      </a:r>
                    </a:p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it-IT" sz="3200" b="0" i="0" u="none" strike="noStrike" cap="all" spc="48" baseline="0" dirty="0">
                          <a:ln>
                            <a:noFill/>
                          </a:ln>
                          <a:solidFill>
                            <a:srgbClr val="1F294A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venir LT Std 35 Light"/>
                        </a:rPr>
                        <a:t>organizzazione logica = da 0 a 4 punti</a:t>
                      </a:r>
                    </a:p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it-IT" sz="3200" b="0" i="0" u="none" strike="noStrike" cap="all" spc="48" baseline="0" dirty="0">
                          <a:ln>
                            <a:noFill/>
                          </a:ln>
                          <a:solidFill>
                            <a:srgbClr val="1F294A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venir LT Std 35 Light"/>
                        </a:rPr>
                        <a:t>LINGUAGGIO = da 0 a 6 punti; </a:t>
                      </a:r>
                    </a:p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it-IT" sz="3200" b="0" i="0" u="none" strike="noStrike" cap="all" spc="48" baseline="0" dirty="0">
                          <a:ln>
                            <a:noFill/>
                          </a:ln>
                          <a:solidFill>
                            <a:srgbClr val="1F294A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venir LT Std 35 Light"/>
                        </a:rPr>
                        <a:t>RIFLESSIONE SULL’ESPERIENZA DI TIROCINIO= da 0 a 6 punti</a:t>
                      </a:r>
                    </a:p>
                    <a:p>
                      <a:pPr marL="0" lvl="0" indent="0" algn="l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it-IT" sz="3200" b="0" i="0" u="none" strike="noStrike" cap="all" spc="48" baseline="0" dirty="0">
                          <a:ln>
                            <a:noFill/>
                          </a:ln>
                          <a:solidFill>
                            <a:srgbClr val="1F294A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venir LT Std 35 Light"/>
                        </a:rPr>
                        <a:t>AUTOVALUTAZIONE FORMATIVA= da 0 a 6 punti</a:t>
                      </a:r>
                    </a:p>
                    <a:p>
                      <a:pPr marL="0" lvl="0" indent="0" algn="l">
                        <a:buFont typeface="+mj-lt"/>
                        <a:buNone/>
                        <a:tabLst>
                          <a:tab pos="457200" algn="l"/>
                        </a:tabLst>
                      </a:pPr>
                      <a:endParaRPr lang="it-IT" sz="3200" dirty="0">
                        <a:solidFill>
                          <a:srgbClr val="1F294A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976801"/>
                  </a:ext>
                </a:extLst>
              </a:tr>
            </a:tbl>
          </a:graphicData>
        </a:graphic>
      </p:graphicFrame>
      <p:sp>
        <p:nvSpPr>
          <p:cNvPr id="8" name="Titolo principale">
            <a:extLst>
              <a:ext uri="{FF2B5EF4-FFF2-40B4-BE49-F238E27FC236}">
                <a16:creationId xmlns:a16="http://schemas.microsoft.com/office/drawing/2014/main" id="{024BE6FC-C6EC-42AC-B68A-13FF8B57C25E}"/>
              </a:ext>
            </a:extLst>
          </p:cNvPr>
          <p:cNvSpPr txBox="1">
            <a:spLocks/>
          </p:cNvSpPr>
          <p:nvPr/>
        </p:nvSpPr>
        <p:spPr>
          <a:xfrm>
            <a:off x="1346199" y="423315"/>
            <a:ext cx="17970501" cy="1590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>
            <a:lvl1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0" i="0" u="none" strike="noStrike" cap="none" spc="200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1pPr>
            <a:lvl2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2pPr>
            <a:lvl3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3pPr>
            <a:lvl4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4pPr>
            <a:lvl5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5pPr>
            <a:lvl6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6pPr>
            <a:lvl7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7pPr>
            <a:lvl8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8pPr>
            <a:lvl9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9pPr>
          </a:lstStyle>
          <a:p>
            <a:r>
              <a:rPr lang="it-IT" sz="6600" b="1" dirty="0">
                <a:solidFill>
                  <a:srgbClr val="1F294A"/>
                </a:solidFill>
              </a:rPr>
              <a:t>REGISTRAZIONE DEL TIROCINIO DIRETTO (2)</a:t>
            </a:r>
          </a:p>
        </p:txBody>
      </p:sp>
    </p:spTree>
    <p:extLst>
      <p:ext uri="{BB962C8B-B14F-4D97-AF65-F5344CB8AC3E}">
        <p14:creationId xmlns:p14="http://schemas.microsoft.com/office/powerpoint/2010/main" val="348344037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8F128B7B-9938-4039-A047-26C7E762C9CF}"/>
              </a:ext>
            </a:extLst>
          </p:cNvPr>
          <p:cNvSpPr txBox="1"/>
          <p:nvPr/>
        </p:nvSpPr>
        <p:spPr>
          <a:xfrm>
            <a:off x="1241425" y="2554816"/>
            <a:ext cx="22278974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GB" sz="3200" dirty="0">
              <a:solidFill>
                <a:srgbClr val="15476E"/>
              </a:solidFill>
              <a:latin typeface="MetaPlus-Book"/>
            </a:endParaRPr>
          </a:p>
          <a:p>
            <a:pPr marL="685800" indent="-685800" algn="l">
              <a:buFont typeface="Wingdings" panose="05000000000000000000" pitchFamily="2" charset="2"/>
              <a:buChar char="§"/>
              <a:defRPr/>
            </a:pPr>
            <a:r>
              <a:rPr lang="en-GB" sz="5400" b="1" dirty="0" err="1">
                <a:solidFill>
                  <a:srgbClr val="1F294A"/>
                </a:solidFill>
                <a:latin typeface="MetaPlus-Book"/>
              </a:rPr>
              <a:t>Iscrizione</a:t>
            </a:r>
            <a:r>
              <a:rPr lang="en-GB" sz="5400" b="1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b="1" dirty="0" err="1">
                <a:solidFill>
                  <a:srgbClr val="1F294A"/>
                </a:solidFill>
                <a:latin typeface="MetaPlus-Book"/>
              </a:rPr>
              <a:t>alla</a:t>
            </a:r>
            <a:r>
              <a:rPr lang="en-GB" sz="5400" b="1" dirty="0">
                <a:solidFill>
                  <a:srgbClr val="1F294A"/>
                </a:solidFill>
                <a:latin typeface="MetaPlus-Book"/>
              </a:rPr>
              <a:t> pagina Moodle di Tirocinio </a:t>
            </a:r>
            <a:r>
              <a:rPr lang="en-GB" sz="5400" b="1" dirty="0" err="1">
                <a:solidFill>
                  <a:srgbClr val="1F294A"/>
                </a:solidFill>
                <a:latin typeface="MetaPlus-Book"/>
              </a:rPr>
              <a:t>diretto</a:t>
            </a:r>
            <a:r>
              <a:rPr lang="en-GB" sz="5400" b="1" dirty="0">
                <a:solidFill>
                  <a:srgbClr val="1F294A"/>
                </a:solidFill>
                <a:latin typeface="MetaPlus-Book"/>
              </a:rPr>
              <a:t> 2024 </a:t>
            </a:r>
            <a:r>
              <a:rPr lang="en-GB" sz="5400" b="1" dirty="0" err="1">
                <a:solidFill>
                  <a:srgbClr val="1F294A"/>
                </a:solidFill>
                <a:latin typeface="MetaPlus-Book"/>
              </a:rPr>
              <a:t>disponibile</a:t>
            </a:r>
            <a:r>
              <a:rPr lang="en-GB" sz="5400" b="1" dirty="0">
                <a:solidFill>
                  <a:srgbClr val="1F294A"/>
                </a:solidFill>
                <a:latin typeface="MetaPlus-Book"/>
              </a:rPr>
              <a:t> a </a:t>
            </a:r>
            <a:r>
              <a:rPr lang="en-GB" sz="5400" b="1" dirty="0" err="1">
                <a:solidFill>
                  <a:srgbClr val="1F294A"/>
                </a:solidFill>
                <a:latin typeface="MetaPlus-Book"/>
              </a:rPr>
              <a:t>partire</a:t>
            </a:r>
            <a:r>
              <a:rPr lang="en-GB" sz="5400" b="1" dirty="0">
                <a:solidFill>
                  <a:srgbClr val="1F294A"/>
                </a:solidFill>
                <a:latin typeface="MetaPlus-Book"/>
              </a:rPr>
              <a:t> dal mese di </a:t>
            </a:r>
            <a:r>
              <a:rPr lang="en-GB" sz="5400" b="1" dirty="0" err="1">
                <a:solidFill>
                  <a:srgbClr val="1F294A"/>
                </a:solidFill>
                <a:latin typeface="MetaPlus-Book"/>
              </a:rPr>
              <a:t>luglio</a:t>
            </a:r>
            <a:r>
              <a:rPr lang="en-GB" sz="5400" b="1" dirty="0">
                <a:solidFill>
                  <a:srgbClr val="1F294A"/>
                </a:solidFill>
                <a:latin typeface="MetaPlus-Book"/>
              </a:rPr>
              <a:t> 2024 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(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inserire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la propria e-mail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istituzionale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)</a:t>
            </a:r>
          </a:p>
          <a:p>
            <a:pPr algn="l">
              <a:defRPr/>
            </a:pPr>
            <a:endParaRPr lang="en-GB" sz="3200" dirty="0">
              <a:solidFill>
                <a:srgbClr val="1F294A"/>
              </a:solidFill>
              <a:latin typeface="MetaPlus-Book"/>
            </a:endParaRPr>
          </a:p>
          <a:p>
            <a:pPr marL="685800" indent="-685800" algn="l">
              <a:buFont typeface="Wingdings" panose="05000000000000000000" pitchFamily="2" charset="2"/>
              <a:buChar char="§"/>
              <a:defRPr/>
            </a:pPr>
            <a:r>
              <a:rPr lang="en-GB" sz="5400" dirty="0">
                <a:solidFill>
                  <a:srgbClr val="1F294A"/>
                </a:solidFill>
                <a:latin typeface="MetaPlus-Book"/>
              </a:rPr>
              <a:t>Tutte le comunicazioni verranno pubblicate sulla pagina Moodle di Tirocinio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diretto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2024 (monitorare periodicamente)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endParaRPr lang="en-GB" sz="3200" dirty="0">
              <a:solidFill>
                <a:srgbClr val="1F294A"/>
              </a:solidFill>
              <a:latin typeface="MetaPlus-Book"/>
            </a:endParaRPr>
          </a:p>
          <a:p>
            <a:pPr marL="685800" indent="-685800" algn="l">
              <a:buFont typeface="Wingdings" panose="05000000000000000000" pitchFamily="2" charset="2"/>
              <a:buChar char="§"/>
              <a:defRPr/>
            </a:pPr>
            <a:r>
              <a:rPr lang="en-GB" sz="5400" dirty="0">
                <a:solidFill>
                  <a:srgbClr val="1F294A"/>
                </a:solidFill>
                <a:latin typeface="MetaPlus-Book"/>
              </a:rPr>
              <a:t>Eventuali avvisi via e-mail verranno inviati solo agli iscritti al corso Moodle Tirocinio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diretto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2024</a:t>
            </a:r>
            <a:endParaRPr lang="en-GB" sz="3200" dirty="0">
              <a:solidFill>
                <a:srgbClr val="1F294A"/>
              </a:solidFill>
              <a:latin typeface="MetaPlus-Book"/>
            </a:endParaRPr>
          </a:p>
          <a:p>
            <a:pPr>
              <a:defRPr/>
            </a:pPr>
            <a:endParaRPr lang="en-GB" sz="2400" dirty="0">
              <a:solidFill>
                <a:srgbClr val="15476E"/>
              </a:solidFill>
              <a:latin typeface="MetaPlus-Book"/>
            </a:endParaRPr>
          </a:p>
        </p:txBody>
      </p:sp>
      <p:sp>
        <p:nvSpPr>
          <p:cNvPr id="5" name="Titolo della slide">
            <a:extLst>
              <a:ext uri="{FF2B5EF4-FFF2-40B4-BE49-F238E27FC236}">
                <a16:creationId xmlns:a16="http://schemas.microsoft.com/office/drawing/2014/main" id="{07B49583-F152-4433-BC0C-DAB6000203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1425" y="421397"/>
            <a:ext cx="16513175" cy="1803400"/>
          </a:xfrm>
        </p:spPr>
        <p:txBody>
          <a:bodyPr>
            <a:normAutofit/>
          </a:bodyPr>
          <a:lstStyle>
            <a:lvl1pPr>
              <a:defRPr spc="200"/>
            </a:lvl1pPr>
          </a:lstStyle>
          <a:p>
            <a:r>
              <a:rPr lang="it-IT" sz="7200" b="1" dirty="0">
                <a:solidFill>
                  <a:srgbClr val="1B355E"/>
                </a:solidFill>
              </a:rPr>
              <a:t>Note organizzative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650719F-211A-6A3A-F6BC-1F32F1D3A330}"/>
              </a:ext>
            </a:extLst>
          </p:cNvPr>
          <p:cNvSpPr txBox="1"/>
          <p:nvPr/>
        </p:nvSpPr>
        <p:spPr>
          <a:xfrm>
            <a:off x="1241425" y="9499896"/>
            <a:ext cx="21901150" cy="1754324"/>
          </a:xfrm>
          <a:prstGeom prst="rect">
            <a:avLst/>
          </a:prstGeom>
          <a:noFill/>
          <a:ln w="12700" cap="flat">
            <a:solidFill>
              <a:srgbClr val="1B355E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647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5400" b="1" cap="all" spc="200" dirty="0">
                <a:solidFill>
                  <a:srgbClr val="1F294A"/>
                </a:solidFill>
                <a:latin typeface="AvenirLTStd-Medium"/>
              </a:rPr>
              <a:t>TUTOR</a:t>
            </a:r>
            <a:r>
              <a:rPr kumimoji="0" lang="it-IT" sz="3500" b="0" i="0" u="none" strike="noStrike" cap="none" spc="0" normalizeH="0" baseline="0" dirty="0">
                <a:ln>
                  <a:noFill/>
                </a:ln>
                <a:solidFill>
                  <a:srgbClr val="1F294A"/>
                </a:solidFill>
                <a:effectLst/>
                <a:uFillTx/>
                <a:latin typeface="Avenir LT Std 85 Heavy"/>
                <a:ea typeface="Avenir LT Std 85 Heavy"/>
                <a:cs typeface="Avenir LT Std 85 Heavy"/>
                <a:sym typeface="Avenir LT Std 85 Heavy"/>
              </a:rPr>
              <a:t> </a:t>
            </a:r>
            <a:r>
              <a:rPr lang="it-IT" sz="5400" b="1" cap="all" spc="200" dirty="0">
                <a:solidFill>
                  <a:srgbClr val="1F294A"/>
                </a:solidFill>
                <a:latin typeface="AvenirLTStd-Medium"/>
              </a:rPr>
              <a:t>REFERENTE PER IL TERZO ANNO:</a:t>
            </a:r>
          </a:p>
          <a:p>
            <a:pPr marL="0" marR="0" indent="0" defTabSz="647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5400" b="1" spc="200" dirty="0">
                <a:solidFill>
                  <a:srgbClr val="1F294A"/>
                </a:solidFill>
                <a:latin typeface="AvenirLTStd-Medium"/>
              </a:rPr>
              <a:t>dott.ssa Elisa Anese - elisa.anese@units.it</a:t>
            </a:r>
          </a:p>
        </p:txBody>
      </p:sp>
    </p:spTree>
    <p:extLst>
      <p:ext uri="{BB962C8B-B14F-4D97-AF65-F5344CB8AC3E}">
        <p14:creationId xmlns:p14="http://schemas.microsoft.com/office/powerpoint/2010/main" val="131623789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4E35703-3D43-5FF7-D56D-5D54754D2DA6}"/>
              </a:ext>
            </a:extLst>
          </p:cNvPr>
          <p:cNvSpPr txBox="1"/>
          <p:nvPr/>
        </p:nvSpPr>
        <p:spPr>
          <a:xfrm>
            <a:off x="762000" y="2210698"/>
            <a:ext cx="22838229" cy="5078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647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6600" b="1" dirty="0">
                <a:solidFill>
                  <a:srgbClr val="1F294A"/>
                </a:solidFill>
              </a:rPr>
              <a:t>WORK IN PROGRESS…</a:t>
            </a:r>
          </a:p>
          <a:p>
            <a:pPr marL="0" marR="0" indent="0" algn="ctr" defTabSz="647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6600" b="1" dirty="0">
              <a:solidFill>
                <a:srgbClr val="1F294A"/>
              </a:solidFill>
            </a:endParaRPr>
          </a:p>
          <a:p>
            <a:pPr marL="0" marR="0" indent="0" algn="ctr" defTabSz="647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7200" b="1" dirty="0">
                <a:solidFill>
                  <a:srgbClr val="1F294A"/>
                </a:solidFill>
              </a:rPr>
              <a:t>LEGGE N.55 DEL 15/05/2024 </a:t>
            </a:r>
          </a:p>
          <a:p>
            <a:pPr marL="0" marR="0" indent="0" algn="ctr" defTabSz="6477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6000" b="1" dirty="0">
                <a:solidFill>
                  <a:srgbClr val="1F294A"/>
                </a:solidFill>
                <a:latin typeface="Avenir Medium"/>
              </a:rPr>
              <a:t>Disposizioni in materia di ordinamento delle professioni pedagogiche ed educative e istituzione dei relativi albi professionali</a:t>
            </a:r>
            <a:endParaRPr kumimoji="0" lang="it-IT" sz="6000" b="0" i="0" u="none" strike="noStrike" cap="none" spc="0" normalizeH="0" baseline="0" dirty="0">
              <a:ln>
                <a:noFill/>
              </a:ln>
              <a:solidFill>
                <a:srgbClr val="5B5854"/>
              </a:solidFill>
              <a:effectLst/>
              <a:uFillTx/>
              <a:latin typeface="Avenir Medium"/>
              <a:sym typeface="Avenir LT Std 85 Heavy"/>
            </a:endParaRPr>
          </a:p>
        </p:txBody>
      </p:sp>
    </p:spTree>
    <p:extLst>
      <p:ext uri="{BB962C8B-B14F-4D97-AF65-F5344CB8AC3E}">
        <p14:creationId xmlns:p14="http://schemas.microsoft.com/office/powerpoint/2010/main" val="295799029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itolo principale"/>
          <p:cNvSpPr txBox="1">
            <a:spLocks noGrp="1"/>
          </p:cNvSpPr>
          <p:nvPr>
            <p:ph type="title"/>
          </p:nvPr>
        </p:nvSpPr>
        <p:spPr>
          <a:xfrm>
            <a:off x="990601" y="838200"/>
            <a:ext cx="12725399" cy="1270034"/>
          </a:xfrm>
        </p:spPr>
        <p:txBody>
          <a:bodyPr>
            <a:normAutofit/>
          </a:bodyPr>
          <a:lstStyle>
            <a:lvl1pPr>
              <a:defRPr spc="200"/>
            </a:lvl1pPr>
          </a:lstStyle>
          <a:p>
            <a:r>
              <a:rPr lang="it-IT" sz="6600" b="1" dirty="0">
                <a:solidFill>
                  <a:srgbClr val="1F294A"/>
                </a:solidFill>
              </a:rPr>
              <a:t>PROGRAMMA DELL’INCONTRO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41B9B31A-D4E1-4C46-9690-8D3DFC9B9588}"/>
              </a:ext>
            </a:extLst>
          </p:cNvPr>
          <p:cNvSpPr txBox="1">
            <a:spLocks/>
          </p:cNvSpPr>
          <p:nvPr/>
        </p:nvSpPr>
        <p:spPr>
          <a:xfrm>
            <a:off x="990601" y="2263880"/>
            <a:ext cx="21723095" cy="918823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306" baseline="0">
                <a:ln>
                  <a:noFill/>
                </a:ln>
                <a:solidFill>
                  <a:srgbClr val="1D355E"/>
                </a:solidFill>
                <a:uFillTx/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1pPr>
            <a:lvl2pPr marL="919237" marR="0" indent="-411237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400" b="0" i="0" u="none" strike="noStrike" cap="none" spc="306" baseline="0">
                <a:ln>
                  <a:noFill/>
                </a:ln>
                <a:solidFill>
                  <a:srgbClr val="1D355E"/>
                </a:solidFill>
                <a:uFillTx/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2pPr>
            <a:lvl3pPr marL="1427237" marR="0" indent="-411237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400" b="0" i="0" u="none" strike="noStrike" cap="none" spc="306" baseline="0">
                <a:ln>
                  <a:noFill/>
                </a:ln>
                <a:solidFill>
                  <a:srgbClr val="1D355E"/>
                </a:solidFill>
                <a:uFillTx/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3pPr>
            <a:lvl4pPr marL="1935237" marR="0" indent="-411237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400" b="0" i="0" u="none" strike="noStrike" cap="none" spc="306" baseline="0">
                <a:ln>
                  <a:noFill/>
                </a:ln>
                <a:solidFill>
                  <a:srgbClr val="1D355E"/>
                </a:solidFill>
                <a:uFillTx/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4pPr>
            <a:lvl5pPr marL="2443237" marR="0" indent="-411237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400" b="0" i="0" u="none" strike="noStrike" cap="none" spc="306" baseline="0">
                <a:ln>
                  <a:noFill/>
                </a:ln>
                <a:solidFill>
                  <a:srgbClr val="1D355E"/>
                </a:solidFill>
                <a:uFillTx/>
                <a:latin typeface="Avenir LT Std 55 Roman"/>
                <a:ea typeface="Avenir LT Std 55 Roman"/>
                <a:cs typeface="Avenir LT Std 55 Roman"/>
                <a:sym typeface="Avenir LT Std 55 Roman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endParaRPr lang="it-IT" altLang="it-IT" sz="2400" dirty="0">
              <a:solidFill>
                <a:srgbClr val="15476E"/>
              </a:solidFill>
              <a:latin typeface="MetaPlus-Book"/>
              <a:ea typeface="+mn-ea"/>
              <a:cs typeface="MetaPlus-Book"/>
            </a:endParaRP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altLang="it-IT" sz="7100" b="1" dirty="0">
                <a:solidFill>
                  <a:srgbClr val="1F294A"/>
                </a:solidFill>
                <a:latin typeface="Avenir Medium"/>
                <a:ea typeface="+mn-ea"/>
                <a:cs typeface="MetaPlus-Book"/>
              </a:rPr>
              <a:t>Il tirocinio diretto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§"/>
              <a:tabLst>
                <a:tab pos="18653125" algn="l"/>
              </a:tabLst>
            </a:pPr>
            <a:r>
              <a:rPr lang="it-IT" altLang="it-IT" sz="7100" b="1" dirty="0">
                <a:solidFill>
                  <a:srgbClr val="1F294A"/>
                </a:solidFill>
                <a:latin typeface="Avenir Medium"/>
                <a:ea typeface="+mn-ea"/>
                <a:cs typeface="MetaPlus-Book"/>
              </a:rPr>
              <a:t>Documentazione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altLang="it-IT" sz="7100" b="1" dirty="0">
                <a:solidFill>
                  <a:srgbClr val="1F294A"/>
                </a:solidFill>
                <a:latin typeface="Avenir Medium"/>
                <a:ea typeface="+mn-ea"/>
                <a:cs typeface="MetaPlus-Book"/>
              </a:rPr>
              <a:t>Riduzione del monte ore del tirocinio diretto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altLang="it-IT" sz="7100" b="1" dirty="0">
                <a:solidFill>
                  <a:srgbClr val="1F294A"/>
                </a:solidFill>
                <a:latin typeface="Avenir Medium"/>
                <a:ea typeface="+mn-ea"/>
                <a:cs typeface="MetaPlus-Book"/>
              </a:rPr>
              <a:t>Registrazione dei crediti di tirocinio diretto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it-IT" altLang="it-IT" sz="7100" b="1" dirty="0">
                <a:solidFill>
                  <a:srgbClr val="1F294A"/>
                </a:solidFill>
                <a:latin typeface="Avenir Medium"/>
                <a:ea typeface="+mn-ea"/>
                <a:cs typeface="MetaPlus-Book"/>
              </a:rPr>
              <a:t>Scelta ambito tirocinio e curriculum</a:t>
            </a:r>
            <a:endParaRPr lang="it-IT" sz="6400" b="1" dirty="0">
              <a:solidFill>
                <a:srgbClr val="1F294A"/>
              </a:solidFill>
              <a:latin typeface="Avenir Medium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della slide">
            <a:extLst>
              <a:ext uri="{FF2B5EF4-FFF2-40B4-BE49-F238E27FC236}">
                <a16:creationId xmlns:a16="http://schemas.microsoft.com/office/drawing/2014/main" id="{6FC88F63-9333-498F-BB1A-5B095161D7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9050" y="328557"/>
            <a:ext cx="21998528" cy="1641141"/>
          </a:xfrm>
        </p:spPr>
        <p:txBody>
          <a:bodyPr>
            <a:normAutofit/>
          </a:bodyPr>
          <a:lstStyle>
            <a:lvl1pPr>
              <a:defRPr spc="200"/>
            </a:lvl1pPr>
          </a:lstStyle>
          <a:p>
            <a:pPr algn="ctr"/>
            <a:r>
              <a:rPr lang="it-IT" sz="8000" b="1" dirty="0">
                <a:solidFill>
                  <a:srgbClr val="1F294A"/>
                </a:solidFill>
              </a:rPr>
              <a:t>Il tirocinio diretto</a:t>
            </a:r>
          </a:p>
        </p:txBody>
      </p:sp>
      <p:pic>
        <p:nvPicPr>
          <p:cNvPr id="7" name="Picture 2" descr="Risultati immagini per Immagini di pasticcere">
            <a:hlinkClick r:id="rId2"/>
            <a:extLst>
              <a:ext uri="{FF2B5EF4-FFF2-40B4-BE49-F238E27FC236}">
                <a16:creationId xmlns:a16="http://schemas.microsoft.com/office/drawing/2014/main" id="{A0A04484-613D-4F8A-A937-DE1F90B37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852401" y="2773013"/>
            <a:ext cx="10435178" cy="8169973"/>
          </a:xfrm>
          <a:prstGeom prst="rect">
            <a:avLst/>
          </a:prstGeom>
        </p:spPr>
      </p:pic>
      <p:sp>
        <p:nvSpPr>
          <p:cNvPr id="6" name="Sottotitolo 2">
            <a:extLst>
              <a:ext uri="{FF2B5EF4-FFF2-40B4-BE49-F238E27FC236}">
                <a16:creationId xmlns:a16="http://schemas.microsoft.com/office/drawing/2014/main" id="{16536B1B-F73D-4D23-A8E8-639194193323}"/>
              </a:ext>
            </a:extLst>
          </p:cNvPr>
          <p:cNvSpPr txBox="1">
            <a:spLocks/>
          </p:cNvSpPr>
          <p:nvPr/>
        </p:nvSpPr>
        <p:spPr>
          <a:xfrm>
            <a:off x="1096422" y="2299240"/>
            <a:ext cx="10803615" cy="9117519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1pPr>
            <a:lvl2pPr marL="508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2pPr>
            <a:lvl3pPr marL="1016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3pPr>
            <a:lvl4pPr marL="1524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4pPr>
            <a:lvl5pPr marL="2032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pPr>
              <a:spcBef>
                <a:spcPts val="0"/>
              </a:spcBef>
            </a:pPr>
            <a:endParaRPr lang="it-IT" sz="2800" b="1" dirty="0"/>
          </a:p>
          <a:p>
            <a:pPr marL="747713" indent="-571500">
              <a:spcBef>
                <a:spcPts val="0"/>
              </a:spcBef>
              <a:buClr>
                <a:srgbClr val="1F294A"/>
              </a:buClr>
              <a:buFont typeface="Wingdings" panose="05000000000000000000" pitchFamily="2" charset="2"/>
              <a:buChar char="§"/>
            </a:pPr>
            <a:r>
              <a:rPr lang="it-IT" sz="6000" dirty="0">
                <a:solidFill>
                  <a:srgbClr val="1F294A"/>
                </a:solidFill>
              </a:rPr>
              <a:t>Parte integrante del percorso accademico</a:t>
            </a:r>
          </a:p>
          <a:p>
            <a:pPr marL="747713" indent="-571500">
              <a:spcBef>
                <a:spcPts val="0"/>
              </a:spcBef>
              <a:buClr>
                <a:srgbClr val="1F294A"/>
              </a:buClr>
              <a:buFont typeface="Wingdings" panose="05000000000000000000" pitchFamily="2" charset="2"/>
              <a:buChar char="§"/>
            </a:pPr>
            <a:endParaRPr lang="it-IT" sz="6000" dirty="0">
              <a:solidFill>
                <a:srgbClr val="1F294A"/>
              </a:solidFill>
            </a:endParaRPr>
          </a:p>
          <a:p>
            <a:pPr marL="747713" indent="-571500" algn="just">
              <a:spcBef>
                <a:spcPts val="0"/>
              </a:spcBef>
              <a:buClr>
                <a:srgbClr val="1F294A"/>
              </a:buClr>
              <a:buFont typeface="Wingdings" panose="05000000000000000000" pitchFamily="2" charset="2"/>
              <a:buChar char="§"/>
            </a:pPr>
            <a:r>
              <a:rPr lang="it-IT" sz="6000" dirty="0">
                <a:solidFill>
                  <a:srgbClr val="1F294A"/>
                </a:solidFill>
              </a:rPr>
              <a:t>Esperienza </a:t>
            </a:r>
            <a:r>
              <a:rPr lang="it-IT" sz="6000" b="1" dirty="0">
                <a:solidFill>
                  <a:srgbClr val="1F294A"/>
                </a:solidFill>
              </a:rPr>
              <a:t>«protetta»</a:t>
            </a:r>
          </a:p>
          <a:p>
            <a:pPr marL="747713" indent="-571500" algn="just">
              <a:spcBef>
                <a:spcPts val="0"/>
              </a:spcBef>
              <a:buClr>
                <a:srgbClr val="1F294A"/>
              </a:buClr>
              <a:buFont typeface="Wingdings" panose="05000000000000000000" pitchFamily="2" charset="2"/>
              <a:buChar char="§"/>
            </a:pPr>
            <a:endParaRPr lang="it-IT" sz="6000" b="1" i="1" dirty="0">
              <a:solidFill>
                <a:srgbClr val="1F294A"/>
              </a:solidFill>
            </a:endParaRPr>
          </a:p>
          <a:p>
            <a:pPr marL="747713" indent="-571500" algn="just">
              <a:spcBef>
                <a:spcPts val="0"/>
              </a:spcBef>
              <a:buClr>
                <a:srgbClr val="1F294A"/>
              </a:buClr>
              <a:buFont typeface="Wingdings" panose="05000000000000000000" pitchFamily="2" charset="2"/>
              <a:buChar char="§"/>
            </a:pPr>
            <a:r>
              <a:rPr lang="it-IT" sz="6000" dirty="0">
                <a:solidFill>
                  <a:srgbClr val="1F294A"/>
                </a:solidFill>
              </a:rPr>
              <a:t>Ponte di congiunzione tra i </a:t>
            </a:r>
            <a:r>
              <a:rPr lang="it-IT" sz="6000" b="1" dirty="0">
                <a:solidFill>
                  <a:srgbClr val="1F294A"/>
                </a:solidFill>
              </a:rPr>
              <a:t>«saperi</a:t>
            </a:r>
            <a:r>
              <a:rPr lang="it-IT" sz="6000" dirty="0">
                <a:solidFill>
                  <a:srgbClr val="1F294A"/>
                </a:solidFill>
              </a:rPr>
              <a:t>» che conferiscono significato al ruolo professionale dell’educatore: </a:t>
            </a:r>
            <a:r>
              <a:rPr lang="it-IT" sz="6000" b="1" dirty="0">
                <a:solidFill>
                  <a:srgbClr val="1F294A"/>
                </a:solidFill>
              </a:rPr>
              <a:t>sapere teorico </a:t>
            </a:r>
            <a:r>
              <a:rPr lang="it-IT" sz="6000" dirty="0">
                <a:solidFill>
                  <a:srgbClr val="1F294A"/>
                </a:solidFill>
              </a:rPr>
              <a:t>proposto dall’università e </a:t>
            </a:r>
            <a:r>
              <a:rPr lang="it-IT" sz="6000" b="1" dirty="0">
                <a:solidFill>
                  <a:srgbClr val="1F294A"/>
                </a:solidFill>
              </a:rPr>
              <a:t>sapere pratico </a:t>
            </a:r>
            <a:r>
              <a:rPr lang="it-IT" sz="6000" dirty="0">
                <a:solidFill>
                  <a:srgbClr val="1F294A"/>
                </a:solidFill>
              </a:rPr>
              <a:t>offerto dai servizi educativi del territorio </a:t>
            </a:r>
            <a:endParaRPr lang="it-IT" sz="6000" b="1" dirty="0">
              <a:solidFill>
                <a:srgbClr val="1F29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402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della slide">
            <a:extLst>
              <a:ext uri="{FF2B5EF4-FFF2-40B4-BE49-F238E27FC236}">
                <a16:creationId xmlns:a16="http://schemas.microsoft.com/office/drawing/2014/main" id="{6FC88F63-9333-498F-BB1A-5B095161D7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67508" y="635000"/>
            <a:ext cx="23115116" cy="1143000"/>
          </a:xfrm>
        </p:spPr>
        <p:txBody>
          <a:bodyPr>
            <a:normAutofit fontScale="90000"/>
          </a:bodyPr>
          <a:lstStyle>
            <a:lvl1pPr>
              <a:defRPr spc="200"/>
            </a:lvl1pPr>
          </a:lstStyle>
          <a:p>
            <a:pPr algn="ctr"/>
            <a:r>
              <a:rPr lang="it-IT" sz="7200" b="1" dirty="0">
                <a:solidFill>
                  <a:srgbClr val="1F294A"/>
                </a:solidFill>
              </a:rPr>
              <a:t>Gli ingredienti di base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A43AEAF2-4A49-4DC2-B091-B44FD0F17BEB}"/>
              </a:ext>
            </a:extLst>
          </p:cNvPr>
          <p:cNvSpPr txBox="1">
            <a:spLocks/>
          </p:cNvSpPr>
          <p:nvPr/>
        </p:nvSpPr>
        <p:spPr>
          <a:xfrm>
            <a:off x="906256" y="2201108"/>
            <a:ext cx="5990492" cy="5486400"/>
          </a:xfrm>
          <a:prstGeom prst="rect">
            <a:avLst/>
          </a:prstGeom>
          <a:ln w="38100">
            <a:solidFill>
              <a:srgbClr val="1B355E"/>
            </a:solidFill>
            <a:prstDash val="lgDash"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>
                <a:solidFill>
                  <a:srgbClr val="15476E"/>
                </a:solidFill>
                <a:latin typeface="MetaPlus-Book"/>
                <a:ea typeface="+mn-ea"/>
                <a:cs typeface="MetaPlus-Book"/>
              </a:defRPr>
            </a:lvl1pPr>
            <a:lvl2pPr marL="457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5400" b="1" dirty="0">
                <a:solidFill>
                  <a:srgbClr val="FF0000"/>
                </a:solidFill>
              </a:rPr>
              <a:t>SAPERE 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en-GB" sz="4400" b="1" dirty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</a:rPr>
              <a:t>SAPERI SCIENTIFICI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</a:rPr>
              <a:t>SAPERI ESPERIENZIALI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</a:rPr>
              <a:t>SAPERI SAPIENZIALI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76466B5-6058-3188-B7E4-E7EA37E9A953}"/>
              </a:ext>
            </a:extLst>
          </p:cNvPr>
          <p:cNvSpPr txBox="1"/>
          <p:nvPr/>
        </p:nvSpPr>
        <p:spPr>
          <a:xfrm>
            <a:off x="7462132" y="2201108"/>
            <a:ext cx="8666702" cy="9664184"/>
          </a:xfrm>
          <a:prstGeom prst="rect">
            <a:avLst/>
          </a:prstGeom>
          <a:noFill/>
          <a:ln w="38100">
            <a:solidFill>
              <a:srgbClr val="1B355E"/>
            </a:solidFill>
            <a:prstDash val="lgDash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5400" b="1" dirty="0">
                <a:solidFill>
                  <a:srgbClr val="FF0000"/>
                </a:solidFill>
              </a:rPr>
              <a:t>SAPER FARE</a:t>
            </a:r>
          </a:p>
          <a:p>
            <a:pPr algn="l">
              <a:defRPr/>
            </a:pPr>
            <a:endParaRPr lang="en-GB" sz="4000" dirty="0">
              <a:solidFill>
                <a:srgbClr val="1F294A"/>
              </a:solidFill>
              <a:latin typeface="MetaPlus-Book"/>
            </a:endParaRP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ENTRARE IN PUNTA DI PIEDI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CHIEDERE PER CAPIRE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NON GIUDICARE 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CHIEDERE MATERIALI AGGIUNTIVI 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“RUBARE CON GLI OCCHI” ma non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replicare</a:t>
            </a:r>
            <a:r>
              <a:rPr lang="en-GB" sz="4400" dirty="0">
                <a:solidFill>
                  <a:srgbClr val="1F294A"/>
                </a:solidFill>
                <a:latin typeface="MetaPlus-Book"/>
              </a:rPr>
              <a:t>, non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duplicare</a:t>
            </a:r>
            <a:r>
              <a:rPr lang="en-GB" sz="4400" dirty="0">
                <a:solidFill>
                  <a:srgbClr val="1F294A"/>
                </a:solidFill>
                <a:latin typeface="MetaPlus-Book"/>
              </a:rPr>
              <a:t> (no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azioni</a:t>
            </a:r>
            <a:r>
              <a:rPr lang="en-GB" sz="4400" dirty="0">
                <a:solidFill>
                  <a:srgbClr val="1F294A"/>
                </a:solidFill>
                <a:latin typeface="MetaPlus-Book"/>
              </a:rPr>
              <a:t> standard)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INTERROGARSI sulla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logica</a:t>
            </a:r>
            <a:r>
              <a:rPr lang="en-GB" sz="4400" dirty="0">
                <a:solidFill>
                  <a:srgbClr val="1F294A"/>
                </a:solidFill>
                <a:latin typeface="MetaPlus-Book"/>
              </a:rPr>
              <a:t> di un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processo</a:t>
            </a:r>
            <a:r>
              <a:rPr lang="en-GB" sz="4400" dirty="0">
                <a:solidFill>
                  <a:srgbClr val="1F294A"/>
                </a:solidFill>
                <a:latin typeface="MetaPlus-Book"/>
              </a:rPr>
              <a:t> o di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un’azione</a:t>
            </a:r>
            <a:endParaRPr lang="en-GB" sz="4400" dirty="0">
              <a:solidFill>
                <a:srgbClr val="1F294A"/>
              </a:solidFill>
              <a:latin typeface="MetaPlus-Book"/>
            </a:endParaRP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CHIEDERE “AIUTO”: tutor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aziendale</a:t>
            </a:r>
            <a:r>
              <a:rPr lang="en-GB" sz="4400" dirty="0">
                <a:solidFill>
                  <a:srgbClr val="1F294A"/>
                </a:solidFill>
                <a:latin typeface="MetaPlus-Book"/>
              </a:rPr>
              <a:t>, équipe,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colleghi</a:t>
            </a:r>
            <a:r>
              <a:rPr lang="en-GB" sz="4400" dirty="0">
                <a:solidFill>
                  <a:srgbClr val="1F294A"/>
                </a:solidFill>
                <a:latin typeface="MetaPlus-Book"/>
              </a:rPr>
              <a:t>,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Ufficio</a:t>
            </a:r>
            <a:r>
              <a:rPr lang="en-GB" sz="4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Tirocini</a:t>
            </a:r>
            <a:endParaRPr lang="en-GB" sz="4000" dirty="0">
              <a:solidFill>
                <a:srgbClr val="1F294A"/>
              </a:solidFill>
              <a:latin typeface="MetaPlus-Book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BC8BACC-A63C-D819-46D3-08D802E13DEA}"/>
              </a:ext>
            </a:extLst>
          </p:cNvPr>
          <p:cNvSpPr txBox="1"/>
          <p:nvPr/>
        </p:nvSpPr>
        <p:spPr>
          <a:xfrm>
            <a:off x="16694219" y="2251000"/>
            <a:ext cx="7288405" cy="4924425"/>
          </a:xfrm>
          <a:prstGeom prst="rect">
            <a:avLst/>
          </a:prstGeom>
          <a:noFill/>
          <a:ln w="38100">
            <a:solidFill>
              <a:srgbClr val="1F294A"/>
            </a:solidFill>
            <a:prstDash val="lgDash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5400" b="1" dirty="0">
                <a:solidFill>
                  <a:srgbClr val="FF0000"/>
                </a:solidFill>
              </a:rPr>
              <a:t>SAPER ESSERE</a:t>
            </a:r>
          </a:p>
          <a:p>
            <a:pPr algn="l">
              <a:defRPr/>
            </a:pPr>
            <a:endParaRPr lang="en-GB" sz="4000" dirty="0">
              <a:solidFill>
                <a:srgbClr val="1F294A"/>
              </a:solidFill>
              <a:latin typeface="MetaPlus-Book"/>
            </a:endParaRP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RISPETTO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UMILT</a:t>
            </a:r>
            <a:r>
              <a:rPr lang="en-GB" sz="4400" cap="all" dirty="0" err="1">
                <a:solidFill>
                  <a:srgbClr val="1F294A"/>
                </a:solidFill>
                <a:latin typeface="MetaPlus-Book"/>
              </a:rPr>
              <a:t>à</a:t>
            </a:r>
            <a:endParaRPr lang="en-GB" sz="4400" cap="all" dirty="0">
              <a:solidFill>
                <a:srgbClr val="1F294A"/>
              </a:solidFill>
              <a:latin typeface="MetaPlus-Book"/>
            </a:endParaRP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ASCOLTO “</a:t>
            </a:r>
            <a:r>
              <a:rPr lang="en-GB" sz="4400" dirty="0" err="1">
                <a:solidFill>
                  <a:srgbClr val="1F294A"/>
                </a:solidFill>
                <a:latin typeface="MetaPlus-Book"/>
              </a:rPr>
              <a:t>reale</a:t>
            </a:r>
            <a:r>
              <a:rPr lang="en-GB" sz="4400" dirty="0">
                <a:solidFill>
                  <a:srgbClr val="1F294A"/>
                </a:solidFill>
                <a:latin typeface="MetaPlus-Book"/>
              </a:rPr>
              <a:t>” (le 11 P)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DECORO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n-GB" sz="4400" dirty="0">
                <a:solidFill>
                  <a:srgbClr val="1F294A"/>
                </a:solidFill>
                <a:latin typeface="MetaPlus-Book"/>
              </a:rPr>
              <a:t>POSTURA EDUCATIVA</a:t>
            </a:r>
          </a:p>
        </p:txBody>
      </p:sp>
    </p:spTree>
    <p:extLst>
      <p:ext uri="{BB962C8B-B14F-4D97-AF65-F5344CB8AC3E}">
        <p14:creationId xmlns:p14="http://schemas.microsoft.com/office/powerpoint/2010/main" val="78675891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230CC31-5AAE-4479-AB74-D412F5881B2A}"/>
              </a:ext>
            </a:extLst>
          </p:cNvPr>
          <p:cNvSpPr txBox="1"/>
          <p:nvPr/>
        </p:nvSpPr>
        <p:spPr>
          <a:xfrm>
            <a:off x="1481835" y="1148055"/>
            <a:ext cx="21775929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212" algn="l">
              <a:defRPr/>
            </a:pPr>
            <a:r>
              <a:rPr lang="en-GB" sz="6600" b="1" dirty="0">
                <a:solidFill>
                  <a:srgbClr val="1F294A"/>
                </a:solidFill>
                <a:latin typeface="MetaPlus-Book"/>
              </a:rPr>
              <a:t>TIROCINIO DIRETTO </a:t>
            </a:r>
            <a:r>
              <a:rPr lang="en-GB" sz="6600" b="1" dirty="0">
                <a:solidFill>
                  <a:srgbClr val="1F294A"/>
                </a:solidFill>
                <a:latin typeface="MetaPlus-Book"/>
                <a:sym typeface="Symbol" panose="05050102010706020507" pitchFamily="18" charset="2"/>
              </a:rPr>
              <a:t></a:t>
            </a:r>
            <a:r>
              <a:rPr lang="en-GB" sz="6600" b="1" dirty="0">
                <a:solidFill>
                  <a:srgbClr val="1F294A"/>
                </a:solidFill>
                <a:latin typeface="MetaPlus-Book"/>
              </a:rPr>
              <a:t> 12 CFU</a:t>
            </a:r>
            <a:r>
              <a:rPr lang="en-GB" sz="6600" dirty="0">
                <a:solidFill>
                  <a:srgbClr val="1F294A"/>
                </a:solidFill>
                <a:latin typeface="MetaPlus-Book"/>
              </a:rPr>
              <a:t> (300 ORE)</a:t>
            </a:r>
          </a:p>
          <a:p>
            <a:pPr marL="176212" algn="l">
              <a:defRPr/>
            </a:pPr>
            <a:endParaRPr lang="en-GB" sz="4400" dirty="0">
              <a:solidFill>
                <a:srgbClr val="1F294A"/>
              </a:solidFill>
              <a:latin typeface="MetaPlus-Book"/>
            </a:endParaRPr>
          </a:p>
          <a:p>
            <a:pPr marL="1033462" indent="-857250" algn="just">
              <a:buFont typeface="Wingdings" panose="05000000000000000000" pitchFamily="2" charset="2"/>
              <a:buChar char="§"/>
              <a:defRPr/>
            </a:pP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Incontro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di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presentazione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del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tirocinio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diretto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(21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maggio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2024),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incontri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di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tutorato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di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gruppo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durante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il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tirocinio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,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eventuale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redazione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scheda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monitoraggio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,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stesura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della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relazione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finale di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tirocinio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diretto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(20 ore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complessive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)</a:t>
            </a:r>
          </a:p>
          <a:p>
            <a:pPr marL="176212" algn="just">
              <a:defRPr/>
            </a:pPr>
            <a:endParaRPr lang="en-GB" sz="4400" dirty="0">
              <a:solidFill>
                <a:srgbClr val="1F294A"/>
              </a:solidFill>
              <a:latin typeface="MetaPlus-Book"/>
            </a:endParaRPr>
          </a:p>
          <a:p>
            <a:pPr marL="1033462" indent="-857250" algn="l">
              <a:buFont typeface="Wingdings" panose="05000000000000000000" pitchFamily="2" charset="2"/>
              <a:buChar char="§"/>
              <a:defRPr/>
            </a:pP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Tirocinio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presso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l’ente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</a:t>
            </a:r>
            <a:r>
              <a:rPr lang="en-GB" sz="5400" dirty="0" err="1">
                <a:solidFill>
                  <a:srgbClr val="1F294A"/>
                </a:solidFill>
                <a:latin typeface="MetaPlus-Book"/>
              </a:rPr>
              <a:t>scelto</a:t>
            </a:r>
            <a:r>
              <a:rPr lang="en-GB" sz="5400" dirty="0">
                <a:solidFill>
                  <a:srgbClr val="1F294A"/>
                </a:solidFill>
                <a:latin typeface="MetaPlus-Book"/>
              </a:rPr>
              <a:t> (280 ore)</a:t>
            </a:r>
          </a:p>
          <a:p>
            <a:pPr marL="1033462" indent="-857250" algn="l">
              <a:buFont typeface="Wingdings" panose="05000000000000000000" pitchFamily="2" charset="2"/>
              <a:buChar char="§"/>
              <a:defRPr/>
            </a:pPr>
            <a:endParaRPr lang="en-GB" sz="2400" dirty="0">
              <a:solidFill>
                <a:srgbClr val="15476E"/>
              </a:solidFill>
              <a:latin typeface="MetaPlus-Book"/>
            </a:endParaRP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DB99B972-A1B9-0197-D0C1-B47BA1D99EF2}"/>
              </a:ext>
            </a:extLst>
          </p:cNvPr>
          <p:cNvSpPr txBox="1">
            <a:spLocks/>
          </p:cNvSpPr>
          <p:nvPr/>
        </p:nvSpPr>
        <p:spPr>
          <a:xfrm>
            <a:off x="1731628" y="9263194"/>
            <a:ext cx="17068002" cy="220979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9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1pPr>
            <a:lvl2pPr marL="79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2pPr>
            <a:lvl3pPr marL="130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3pPr>
            <a:lvl4pPr marL="181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4pPr>
            <a:lvl5pPr marL="2322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pPr marL="0" indent="0" algn="l">
              <a:lnSpc>
                <a:spcPct val="110000"/>
              </a:lnSpc>
              <a:buNone/>
            </a:pPr>
            <a:r>
              <a:rPr lang="it-IT" sz="4800" b="1" dirty="0">
                <a:solidFill>
                  <a:srgbClr val="1F294A"/>
                </a:solidFill>
                <a:latin typeface="Avenir Medium"/>
              </a:rPr>
              <a:t>Propedeuticità   		      </a:t>
            </a:r>
            <a:r>
              <a:rPr lang="it-IT" sz="4800" cap="none" dirty="0">
                <a:solidFill>
                  <a:srgbClr val="1F294A"/>
                </a:solidFill>
                <a:latin typeface="Avenir Medium"/>
              </a:rPr>
              <a:t>tirocinio indiretto </a:t>
            </a:r>
          </a:p>
          <a:p>
            <a:pPr marL="1016000" lvl="2" indent="0" algn="l">
              <a:lnSpc>
                <a:spcPct val="110000"/>
              </a:lnSpc>
              <a:buNone/>
            </a:pPr>
            <a:r>
              <a:rPr lang="it-IT" sz="4800" cap="none" dirty="0">
                <a:solidFill>
                  <a:srgbClr val="1F294A"/>
                </a:solidFill>
                <a:latin typeface="Avenir Medium"/>
              </a:rPr>
              <a:t>								 24 CFU di area </a:t>
            </a:r>
            <a:r>
              <a:rPr lang="it-IT" sz="4800" cap="none" dirty="0" err="1">
                <a:solidFill>
                  <a:srgbClr val="1F294A"/>
                </a:solidFill>
                <a:latin typeface="Avenir Medium"/>
              </a:rPr>
              <a:t>psicosociopedagogica</a:t>
            </a:r>
            <a:r>
              <a:rPr lang="it-IT" sz="4800" cap="none" dirty="0">
                <a:solidFill>
                  <a:srgbClr val="1F294A"/>
                </a:solidFill>
                <a:latin typeface="Avenir Medium"/>
              </a:rPr>
              <a:t> </a:t>
            </a:r>
          </a:p>
          <a:p>
            <a:pPr marL="1016000" lvl="2" indent="0" algn="l">
              <a:lnSpc>
                <a:spcPct val="110000"/>
              </a:lnSpc>
              <a:buNone/>
            </a:pPr>
            <a:r>
              <a:rPr lang="it-IT" sz="4800" cap="none" dirty="0">
                <a:solidFill>
                  <a:srgbClr val="1F294A"/>
                </a:solidFill>
                <a:latin typeface="Avenir Medium"/>
              </a:rPr>
              <a:t>								 corso sicurezza</a:t>
            </a:r>
            <a:endParaRPr lang="it-IT" sz="2800" dirty="0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EF95B2F2-4185-EEA3-B8FB-12D21A24BC94}"/>
              </a:ext>
            </a:extLst>
          </p:cNvPr>
          <p:cNvCxnSpPr>
            <a:cxnSpLocks/>
          </p:cNvCxnSpPr>
          <p:nvPr/>
        </p:nvCxnSpPr>
        <p:spPr>
          <a:xfrm>
            <a:off x="6215743" y="9693345"/>
            <a:ext cx="1164771" cy="0"/>
          </a:xfrm>
          <a:prstGeom prst="straightConnector1">
            <a:avLst/>
          </a:prstGeom>
          <a:noFill/>
          <a:ln w="76200" cap="flat">
            <a:solidFill>
              <a:srgbClr val="1F294A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A2174851-6CA4-9F99-E720-E7F5A4FAB0B5}"/>
              </a:ext>
            </a:extLst>
          </p:cNvPr>
          <p:cNvCxnSpPr>
            <a:cxnSpLocks/>
          </p:cNvCxnSpPr>
          <p:nvPr/>
        </p:nvCxnSpPr>
        <p:spPr>
          <a:xfrm>
            <a:off x="6215743" y="9817636"/>
            <a:ext cx="1447800" cy="506008"/>
          </a:xfrm>
          <a:prstGeom prst="straightConnector1">
            <a:avLst/>
          </a:prstGeom>
          <a:noFill/>
          <a:ln w="76200" cap="flat">
            <a:solidFill>
              <a:srgbClr val="1F294A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" name="Connettore 2 1">
            <a:extLst>
              <a:ext uri="{FF2B5EF4-FFF2-40B4-BE49-F238E27FC236}">
                <a16:creationId xmlns:a16="http://schemas.microsoft.com/office/drawing/2014/main" id="{BC18C702-19D5-72F3-72B0-2239D87D1C56}"/>
              </a:ext>
            </a:extLst>
          </p:cNvPr>
          <p:cNvCxnSpPr>
            <a:cxnSpLocks/>
          </p:cNvCxnSpPr>
          <p:nvPr/>
        </p:nvCxnSpPr>
        <p:spPr>
          <a:xfrm>
            <a:off x="6204857" y="10070640"/>
            <a:ext cx="1458686" cy="913504"/>
          </a:xfrm>
          <a:prstGeom prst="straightConnector1">
            <a:avLst/>
          </a:prstGeom>
          <a:noFill/>
          <a:ln w="76200" cap="flat">
            <a:solidFill>
              <a:srgbClr val="1F294A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20198480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principale">
            <a:extLst>
              <a:ext uri="{FF2B5EF4-FFF2-40B4-BE49-F238E27FC236}">
                <a16:creationId xmlns:a16="http://schemas.microsoft.com/office/drawing/2014/main" id="{E0983230-0B0B-47C0-9373-9408C31B6847}"/>
              </a:ext>
            </a:extLst>
          </p:cNvPr>
          <p:cNvSpPr txBox="1">
            <a:spLocks/>
          </p:cNvSpPr>
          <p:nvPr/>
        </p:nvSpPr>
        <p:spPr>
          <a:xfrm>
            <a:off x="1346199" y="457200"/>
            <a:ext cx="16630905" cy="1590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>
            <a:lvl1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0" i="0" u="none" strike="noStrike" cap="none" spc="200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1pPr>
            <a:lvl2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2pPr>
            <a:lvl3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3pPr>
            <a:lvl4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4pPr>
            <a:lvl5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5pPr>
            <a:lvl6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6pPr>
            <a:lvl7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7pPr>
            <a:lvl8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8pPr>
            <a:lvl9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9pPr>
          </a:lstStyle>
          <a:p>
            <a:r>
              <a:rPr lang="it-IT" sz="6600" b="1" dirty="0">
                <a:solidFill>
                  <a:srgbClr val="1F294A"/>
                </a:solidFill>
              </a:rPr>
              <a:t>LA DOCUMENTAZIONE (1)</a:t>
            </a:r>
          </a:p>
        </p:txBody>
      </p:sp>
      <p:sp>
        <p:nvSpPr>
          <p:cNvPr id="9" name="Sottotitolo 2">
            <a:extLst>
              <a:ext uri="{FF2B5EF4-FFF2-40B4-BE49-F238E27FC236}">
                <a16:creationId xmlns:a16="http://schemas.microsoft.com/office/drawing/2014/main" id="{E262E1F5-961D-42B2-9D7B-8C6A200DB887}"/>
              </a:ext>
            </a:extLst>
          </p:cNvPr>
          <p:cNvSpPr txBox="1">
            <a:spLocks/>
          </p:cNvSpPr>
          <p:nvPr/>
        </p:nvSpPr>
        <p:spPr>
          <a:xfrm>
            <a:off x="1346198" y="2677158"/>
            <a:ext cx="22014700" cy="2560320"/>
          </a:xfrm>
          <a:prstGeom prst="rect">
            <a:avLst/>
          </a:prstGeom>
        </p:spPr>
        <p:txBody>
          <a:bodyPr>
            <a:normAutofit/>
          </a:bodyPr>
          <a:lstStyle>
            <a:lvl1pPr marL="29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1pPr>
            <a:lvl2pPr marL="79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2pPr>
            <a:lvl3pPr marL="130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3pPr>
            <a:lvl4pPr marL="181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4pPr>
            <a:lvl5pPr marL="2322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pPr marL="0" indent="0" algn="l">
              <a:lnSpc>
                <a:spcPct val="110000"/>
              </a:lnSpc>
              <a:buNone/>
            </a:pPr>
            <a:r>
              <a:rPr lang="it-IT" sz="4400" b="1" dirty="0">
                <a:latin typeface="Avenir Medium"/>
              </a:rPr>
              <a:t> </a:t>
            </a:r>
            <a:r>
              <a:rPr lang="it-IT" sz="6600" b="1" dirty="0">
                <a:solidFill>
                  <a:srgbClr val="FF0000"/>
                </a:solidFill>
                <a:latin typeface="Avenir Medium"/>
              </a:rPr>
              <a:t>Regolamento di tirocinio</a:t>
            </a:r>
          </a:p>
          <a:p>
            <a:pPr marL="176212" indent="0" algn="l">
              <a:lnSpc>
                <a:spcPct val="110000"/>
              </a:lnSpc>
              <a:buNone/>
            </a:pPr>
            <a:r>
              <a:rPr lang="it-IT" sz="6600" b="1" dirty="0">
                <a:solidFill>
                  <a:srgbClr val="FF0000"/>
                </a:solidFill>
                <a:latin typeface="Avenir Medium"/>
              </a:rPr>
              <a:t>Linee guida del tirocinio </a:t>
            </a:r>
            <a:r>
              <a:rPr lang="it-IT" sz="6600" b="1" dirty="0" err="1">
                <a:solidFill>
                  <a:srgbClr val="FF0000"/>
                </a:solidFill>
                <a:latin typeface="Avenir Medium"/>
              </a:rPr>
              <a:t>a.A</a:t>
            </a:r>
            <a:r>
              <a:rPr lang="it-IT" sz="6600" b="1" dirty="0">
                <a:solidFill>
                  <a:srgbClr val="FF0000"/>
                </a:solidFill>
                <a:latin typeface="Avenir Medium"/>
              </a:rPr>
              <a:t>. 2024/2025* </a:t>
            </a:r>
          </a:p>
          <a:p>
            <a:pPr marL="176212" indent="0" algn="l">
              <a:lnSpc>
                <a:spcPct val="110000"/>
              </a:lnSpc>
              <a:buNone/>
            </a:pPr>
            <a:endParaRPr lang="it-IT" sz="4400" b="1" cap="none" dirty="0">
              <a:latin typeface="Avenir Medium"/>
            </a:endParaRPr>
          </a:p>
          <a:p>
            <a:pPr algn="l">
              <a:lnSpc>
                <a:spcPct val="110000"/>
              </a:lnSpc>
            </a:pPr>
            <a:endParaRPr lang="it-IT" sz="4400" b="1" dirty="0">
              <a:latin typeface="Avenir Medium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10" name="Sottotitolo 2">
            <a:extLst>
              <a:ext uri="{FF2B5EF4-FFF2-40B4-BE49-F238E27FC236}">
                <a16:creationId xmlns:a16="http://schemas.microsoft.com/office/drawing/2014/main" id="{25F2B0EE-F69B-439E-9873-D244D2E02858}"/>
              </a:ext>
            </a:extLst>
          </p:cNvPr>
          <p:cNvSpPr txBox="1">
            <a:spLocks/>
          </p:cNvSpPr>
          <p:nvPr/>
        </p:nvSpPr>
        <p:spPr>
          <a:xfrm>
            <a:off x="1346198" y="5095238"/>
            <a:ext cx="21691603" cy="687541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9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1pPr>
            <a:lvl2pPr marL="79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2pPr>
            <a:lvl3pPr marL="130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3pPr>
            <a:lvl4pPr marL="181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4pPr>
            <a:lvl5pPr marL="2322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pPr marL="0" indent="0" algn="l">
              <a:lnSpc>
                <a:spcPct val="110000"/>
              </a:lnSpc>
              <a:buNone/>
            </a:pPr>
            <a:endParaRPr lang="it-IT" sz="4400" b="1" dirty="0">
              <a:latin typeface="Avenir Medium"/>
            </a:endParaRPr>
          </a:p>
          <a:p>
            <a:pPr marL="1033462" indent="-857250" algn="l">
              <a:lnSpc>
                <a:spcPct val="110000"/>
              </a:lnSpc>
              <a:buClr>
                <a:srgbClr val="1F294A"/>
              </a:buClr>
              <a:buFont typeface="Wingdings" panose="05000000000000000000" pitchFamily="2" charset="2"/>
              <a:buChar char="§"/>
            </a:pPr>
            <a:r>
              <a:rPr lang="it-IT" sz="6600" cap="none" dirty="0">
                <a:solidFill>
                  <a:srgbClr val="1F294A"/>
                </a:solidFill>
                <a:latin typeface="Avenir Medium"/>
              </a:rPr>
              <a:t>Elenco enti convenzionati </a:t>
            </a:r>
          </a:p>
          <a:p>
            <a:pPr marL="176212" indent="0" algn="l">
              <a:lnSpc>
                <a:spcPct val="110000"/>
              </a:lnSpc>
              <a:buNone/>
            </a:pPr>
            <a:r>
              <a:rPr lang="it-IT" sz="6600" cap="none" dirty="0">
                <a:solidFill>
                  <a:srgbClr val="1F294A"/>
                </a:solidFill>
                <a:latin typeface="Avenir Medium"/>
              </a:rPr>
              <a:t>    (se ente non convenzionato </a:t>
            </a:r>
            <a:r>
              <a:rPr lang="it-IT" sz="6600" cap="none" dirty="0">
                <a:solidFill>
                  <a:srgbClr val="1F294A"/>
                </a:solidFill>
                <a:latin typeface="Avenir Medium"/>
                <a:sym typeface="Symbol" panose="05050102010706020507" pitchFamily="18" charset="2"/>
              </a:rPr>
              <a:t> contattare Ufficio tirocini)</a:t>
            </a:r>
            <a:endParaRPr lang="it-IT" sz="6600" cap="none" dirty="0">
              <a:solidFill>
                <a:srgbClr val="1F294A"/>
              </a:solidFill>
              <a:latin typeface="Avenir Medium"/>
            </a:endParaRPr>
          </a:p>
          <a:p>
            <a:pPr marL="1033462" indent="-857250" algn="l">
              <a:lnSpc>
                <a:spcPct val="110000"/>
              </a:lnSpc>
              <a:buClr>
                <a:srgbClr val="1F294A"/>
              </a:buClr>
              <a:buFont typeface="Wingdings" panose="05000000000000000000" pitchFamily="2" charset="2"/>
              <a:buChar char="§"/>
            </a:pPr>
            <a:r>
              <a:rPr lang="it-IT" sz="6600" cap="none" dirty="0">
                <a:solidFill>
                  <a:srgbClr val="1F294A"/>
                </a:solidFill>
                <a:latin typeface="Avenir Medium"/>
              </a:rPr>
              <a:t>Domanda di tirocinio diretto</a:t>
            </a:r>
          </a:p>
          <a:p>
            <a:pPr marL="1033462" indent="-857250" algn="l">
              <a:lnSpc>
                <a:spcPct val="110000"/>
              </a:lnSpc>
              <a:buClr>
                <a:srgbClr val="1B355E"/>
              </a:buClr>
              <a:buFont typeface="Wingdings" panose="05000000000000000000" pitchFamily="2" charset="2"/>
              <a:buChar char="§"/>
            </a:pPr>
            <a:r>
              <a:rPr lang="it-IT" sz="6600" b="1" cap="none" dirty="0">
                <a:solidFill>
                  <a:srgbClr val="FF0000"/>
                </a:solidFill>
                <a:latin typeface="Avenir Medium"/>
              </a:rPr>
              <a:t>Progetto formativo </a:t>
            </a:r>
          </a:p>
          <a:p>
            <a:pPr marL="176212" indent="0" algn="l">
              <a:lnSpc>
                <a:spcPct val="110000"/>
              </a:lnSpc>
              <a:buClr>
                <a:srgbClr val="1B355E"/>
              </a:buClr>
              <a:buNone/>
            </a:pPr>
            <a:r>
              <a:rPr lang="it-IT" sz="6600" b="1" cap="none" dirty="0">
                <a:solidFill>
                  <a:srgbClr val="FF0000"/>
                </a:solidFill>
                <a:latin typeface="Avenir Medium"/>
              </a:rPr>
              <a:t>	  </a:t>
            </a:r>
            <a:r>
              <a:rPr lang="it-IT" sz="6600" b="1" cap="none" dirty="0">
                <a:solidFill>
                  <a:srgbClr val="1F294A"/>
                </a:solidFill>
                <a:latin typeface="Avenir Medium"/>
              </a:rPr>
              <a:t>(verifica requisiti del tutor dell’ente accogliente)</a:t>
            </a:r>
            <a:endParaRPr lang="it-IT" sz="6600" dirty="0">
              <a:solidFill>
                <a:srgbClr val="1F294A"/>
              </a:solidFill>
              <a:latin typeface="Avenir Medium"/>
            </a:endParaRPr>
          </a:p>
          <a:p>
            <a:pPr marL="176212" indent="0" algn="l">
              <a:lnSpc>
                <a:spcPct val="110000"/>
              </a:lnSpc>
              <a:buClr>
                <a:srgbClr val="1B355E"/>
              </a:buClr>
              <a:buNone/>
            </a:pPr>
            <a:endParaRPr lang="it-IT" sz="6600" cap="none" dirty="0">
              <a:solidFill>
                <a:srgbClr val="1F294A"/>
              </a:solidFill>
              <a:latin typeface="Avenir Medium"/>
            </a:endParaRPr>
          </a:p>
          <a:p>
            <a:pPr marL="176212" indent="0" algn="l">
              <a:lnSpc>
                <a:spcPct val="110000"/>
              </a:lnSpc>
              <a:buClr>
                <a:srgbClr val="1B355E"/>
              </a:buClr>
              <a:buNone/>
            </a:pPr>
            <a:r>
              <a:rPr lang="it-IT" sz="3500" cap="none" dirty="0">
                <a:solidFill>
                  <a:srgbClr val="1F294A"/>
                </a:solidFill>
                <a:latin typeface="Avenir Medium"/>
              </a:rPr>
              <a:t>*Le nuove Linee Guida del tirocinio saranno disponibili entro il mese di giugno 2024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472098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ttotitolo 2">
            <a:extLst>
              <a:ext uri="{FF2B5EF4-FFF2-40B4-BE49-F238E27FC236}">
                <a16:creationId xmlns:a16="http://schemas.microsoft.com/office/drawing/2014/main" id="{066817FE-775D-4372-A6CA-17264330B86F}"/>
              </a:ext>
            </a:extLst>
          </p:cNvPr>
          <p:cNvSpPr txBox="1">
            <a:spLocks/>
          </p:cNvSpPr>
          <p:nvPr/>
        </p:nvSpPr>
        <p:spPr>
          <a:xfrm>
            <a:off x="1218182" y="2680078"/>
            <a:ext cx="22446490" cy="6567046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9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1pPr>
            <a:lvl2pPr marL="79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2pPr>
            <a:lvl3pPr marL="130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3pPr>
            <a:lvl4pPr marL="181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4pPr>
            <a:lvl5pPr marL="2322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pPr marL="747712" indent="-571500" algn="l">
              <a:lnSpc>
                <a:spcPct val="110000"/>
              </a:lnSpc>
              <a:buClr>
                <a:srgbClr val="1F294A"/>
              </a:buClr>
              <a:buFont typeface="Wingdings" panose="05000000000000000000" pitchFamily="2" charset="2"/>
              <a:buChar char="§"/>
            </a:pPr>
            <a:r>
              <a:rPr lang="it-IT" sz="7700" cap="none" dirty="0">
                <a:solidFill>
                  <a:srgbClr val="1F294A"/>
                </a:solidFill>
                <a:latin typeface="Avenir Medium"/>
              </a:rPr>
              <a:t>Registro presenze </a:t>
            </a:r>
          </a:p>
          <a:p>
            <a:pPr marL="747712" indent="-571500" algn="l">
              <a:lnSpc>
                <a:spcPct val="110000"/>
              </a:lnSpc>
              <a:buClr>
                <a:srgbClr val="1F294A"/>
              </a:buClr>
              <a:buFont typeface="Wingdings" panose="05000000000000000000" pitchFamily="2" charset="2"/>
              <a:buChar char="§"/>
            </a:pPr>
            <a:r>
              <a:rPr lang="it-IT" sz="7700" cap="none" dirty="0">
                <a:solidFill>
                  <a:srgbClr val="1F294A"/>
                </a:solidFill>
                <a:latin typeface="Avenir Medium"/>
              </a:rPr>
              <a:t>Scheda di valutazione del tutor dell’ente accogliente</a:t>
            </a:r>
          </a:p>
          <a:p>
            <a:pPr marL="747712" indent="-571500" algn="l">
              <a:lnSpc>
                <a:spcPct val="110000"/>
              </a:lnSpc>
              <a:buClr>
                <a:srgbClr val="1F294A"/>
              </a:buClr>
              <a:buFont typeface="Wingdings" panose="05000000000000000000" pitchFamily="2" charset="2"/>
              <a:buChar char="§"/>
            </a:pPr>
            <a:r>
              <a:rPr lang="it-IT" sz="7700" cap="none" dirty="0">
                <a:solidFill>
                  <a:srgbClr val="1F294A"/>
                </a:solidFill>
                <a:latin typeface="Avenir Medium"/>
              </a:rPr>
              <a:t>Altri documenti utili: proroga periodo del tirocinio, variazione orario e tutor aziendale, sospensione/interruzione tirocinio, adempimenti generali (corso sicurezza, tempistiche, …)</a:t>
            </a:r>
          </a:p>
          <a:p>
            <a:pPr marL="747712" indent="-571500" algn="l">
              <a:lnSpc>
                <a:spcPct val="110000"/>
              </a:lnSpc>
              <a:buClr>
                <a:srgbClr val="1F294A"/>
              </a:buClr>
              <a:buFont typeface="Wingdings" panose="05000000000000000000" pitchFamily="2" charset="2"/>
              <a:buChar char="§"/>
            </a:pPr>
            <a:r>
              <a:rPr lang="it-IT" sz="7700" cap="none" dirty="0">
                <a:solidFill>
                  <a:srgbClr val="1F294A"/>
                </a:solidFill>
                <a:latin typeface="Avenir Medium"/>
              </a:rPr>
              <a:t>Linee guida per la stesura della relazione finale di tirocinio diretto</a:t>
            </a:r>
          </a:p>
          <a:p>
            <a:pPr algn="l">
              <a:lnSpc>
                <a:spcPct val="110000"/>
              </a:lnSpc>
            </a:pPr>
            <a:endParaRPr lang="it-IT" b="1" dirty="0">
              <a:latin typeface="Avenir Medium"/>
            </a:endParaRPr>
          </a:p>
          <a:p>
            <a:pPr marL="0" indent="0" algn="l">
              <a:lnSpc>
                <a:spcPct val="110000"/>
              </a:lnSpc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7" name="Titolo principale">
            <a:extLst>
              <a:ext uri="{FF2B5EF4-FFF2-40B4-BE49-F238E27FC236}">
                <a16:creationId xmlns:a16="http://schemas.microsoft.com/office/drawing/2014/main" id="{E1C9E3F9-3728-49EF-979A-644D6AA447F2}"/>
              </a:ext>
            </a:extLst>
          </p:cNvPr>
          <p:cNvSpPr txBox="1">
            <a:spLocks/>
          </p:cNvSpPr>
          <p:nvPr/>
        </p:nvSpPr>
        <p:spPr>
          <a:xfrm>
            <a:off x="1346199" y="457200"/>
            <a:ext cx="16630905" cy="1590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>
            <a:lvl1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0" i="0" u="none" strike="noStrike" cap="none" spc="200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1pPr>
            <a:lvl2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2pPr>
            <a:lvl3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3pPr>
            <a:lvl4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4pPr>
            <a:lvl5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5pPr>
            <a:lvl6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6pPr>
            <a:lvl7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7pPr>
            <a:lvl8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8pPr>
            <a:lvl9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9pPr>
          </a:lstStyle>
          <a:p>
            <a:r>
              <a:rPr lang="it-IT" sz="6600" b="1" dirty="0">
                <a:solidFill>
                  <a:srgbClr val="1F294A"/>
                </a:solidFill>
              </a:rPr>
              <a:t>LA DOCUMENTAZIONE (2)</a:t>
            </a:r>
          </a:p>
        </p:txBody>
      </p:sp>
      <p:sp>
        <p:nvSpPr>
          <p:cNvPr id="8" name="Sottotitolo 2">
            <a:extLst>
              <a:ext uri="{FF2B5EF4-FFF2-40B4-BE49-F238E27FC236}">
                <a16:creationId xmlns:a16="http://schemas.microsoft.com/office/drawing/2014/main" id="{726FE62D-80AF-411C-9119-028631E7B1C4}"/>
              </a:ext>
            </a:extLst>
          </p:cNvPr>
          <p:cNvSpPr txBox="1">
            <a:spLocks/>
          </p:cNvSpPr>
          <p:nvPr/>
        </p:nvSpPr>
        <p:spPr>
          <a:xfrm>
            <a:off x="1491269" y="9531586"/>
            <a:ext cx="22892731" cy="2456797"/>
          </a:xfrm>
          <a:prstGeom prst="rect">
            <a:avLst/>
          </a:prstGeom>
        </p:spPr>
        <p:txBody>
          <a:bodyPr>
            <a:normAutofit/>
          </a:bodyPr>
          <a:lstStyle>
            <a:lvl1pPr marL="29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1pPr>
            <a:lvl2pPr marL="79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2pPr>
            <a:lvl3pPr marL="130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3pPr>
            <a:lvl4pPr marL="181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4pPr>
            <a:lvl5pPr marL="2322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pPr marL="0" indent="0" algn="l">
              <a:lnSpc>
                <a:spcPct val="110000"/>
              </a:lnSpc>
              <a:buNone/>
            </a:pPr>
            <a:r>
              <a:rPr lang="it-IT" sz="6000" b="1" dirty="0">
                <a:solidFill>
                  <a:srgbClr val="1F294A"/>
                </a:solidFill>
                <a:latin typeface="Avenir Medium"/>
              </a:rPr>
              <a:t>Dove? PAGINA </a:t>
            </a:r>
            <a:r>
              <a:rPr lang="it-IT" sz="6000" b="1" dirty="0" err="1">
                <a:solidFill>
                  <a:srgbClr val="1F294A"/>
                </a:solidFill>
                <a:latin typeface="Avenir Medium"/>
              </a:rPr>
              <a:t>Moodle</a:t>
            </a:r>
            <a:r>
              <a:rPr lang="it-IT" sz="6000" b="1" dirty="0">
                <a:solidFill>
                  <a:srgbClr val="1F294A"/>
                </a:solidFill>
                <a:latin typeface="Avenir Medium"/>
              </a:rPr>
              <a:t> del corso di tirocinio diretto 2024 </a:t>
            </a:r>
          </a:p>
          <a:p>
            <a:pPr marL="0" indent="0" algn="l">
              <a:lnSpc>
                <a:spcPct val="110000"/>
              </a:lnSpc>
              <a:buNone/>
            </a:pPr>
            <a:r>
              <a:rPr lang="it-IT" sz="5400" b="1" cap="none" dirty="0">
                <a:solidFill>
                  <a:srgbClr val="1F294A"/>
                </a:solidFill>
                <a:latin typeface="Avenir Medium"/>
              </a:rPr>
              <a:t>(disponibile entro il mese di luglio 2024) </a:t>
            </a:r>
          </a:p>
          <a:p>
            <a:pPr marL="0" indent="0" algn="l">
              <a:lnSpc>
                <a:spcPct val="110000"/>
              </a:lnSpc>
              <a:buNone/>
            </a:pPr>
            <a:endParaRPr lang="it-IT" sz="2800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485C2DAA-B59D-41B3-9D8F-EF9D05EECDFC}"/>
              </a:ext>
            </a:extLst>
          </p:cNvPr>
          <p:cNvSpPr txBox="1">
            <a:spLocks/>
          </p:cNvSpPr>
          <p:nvPr/>
        </p:nvSpPr>
        <p:spPr>
          <a:xfrm>
            <a:off x="1220302" y="2090068"/>
            <a:ext cx="21270902" cy="983632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1pPr>
            <a:lvl2pPr marL="508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2pPr>
            <a:lvl3pPr marL="1016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3pPr>
            <a:lvl4pPr marL="1524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4pPr>
            <a:lvl5pPr marL="2032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pPr marL="176213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7600" dirty="0">
                <a:solidFill>
                  <a:srgbClr val="1F294A"/>
                </a:solidFill>
              </a:rPr>
              <a:t>Riduzione del monte ore previsto per il tirocinio diretto</a:t>
            </a:r>
            <a:r>
              <a:rPr lang="it-IT" sz="14400" cap="none" dirty="0">
                <a:solidFill>
                  <a:srgbClr val="1F294A"/>
                </a:solidFill>
                <a:latin typeface="Avenir Medium"/>
                <a:sym typeface="Symbol" panose="05050102010706020507" pitchFamily="18" charset="2"/>
              </a:rPr>
              <a:t> </a:t>
            </a:r>
            <a:r>
              <a:rPr lang="it-IT" sz="17600" cap="none" dirty="0">
                <a:solidFill>
                  <a:srgbClr val="1F294A"/>
                </a:solidFill>
                <a:latin typeface="Avenir Medium"/>
                <a:sym typeface="Symbol" panose="05050102010706020507" pitchFamily="18" charset="2"/>
              </a:rPr>
              <a:t></a:t>
            </a:r>
            <a:r>
              <a:rPr lang="it-IT" sz="24000" dirty="0">
                <a:solidFill>
                  <a:srgbClr val="1F294A"/>
                </a:solidFill>
              </a:rPr>
              <a:t> </a:t>
            </a:r>
            <a:r>
              <a:rPr lang="it-IT" sz="17600" dirty="0">
                <a:solidFill>
                  <a:srgbClr val="1F294A"/>
                </a:solidFill>
              </a:rPr>
              <a:t>riconoscimento dell’attività lavorativa </a:t>
            </a:r>
            <a:r>
              <a:rPr lang="it-IT" sz="19200" cap="none" dirty="0">
                <a:solidFill>
                  <a:srgbClr val="1F294A"/>
                </a:solidFill>
                <a:latin typeface="Avenir Medium"/>
                <a:sym typeface="Symbol" panose="05050102010706020507" pitchFamily="18" charset="2"/>
              </a:rPr>
              <a:t> Da 280 a </a:t>
            </a:r>
            <a:r>
              <a:rPr lang="it-IT" sz="19200" dirty="0">
                <a:solidFill>
                  <a:srgbClr val="FF0000"/>
                </a:solidFill>
              </a:rPr>
              <a:t>150 ore di tirocinio diretto</a:t>
            </a:r>
          </a:p>
          <a:p>
            <a:pPr marL="176213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endParaRPr lang="it-IT" sz="7200" dirty="0"/>
          </a:p>
          <a:p>
            <a:pPr marL="176213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7600" b="1" dirty="0">
                <a:solidFill>
                  <a:srgbClr val="1B355E"/>
                </a:solidFill>
              </a:rPr>
              <a:t>COME?</a:t>
            </a:r>
          </a:p>
          <a:p>
            <a:pPr marL="176213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7600" dirty="0">
                <a:solidFill>
                  <a:srgbClr val="1F294A"/>
                </a:solidFill>
              </a:rPr>
              <a:t>La richiesta può essere presentata, a partire dal terzo anno di corso, dagli studenti che  dimostrino di </a:t>
            </a:r>
            <a:r>
              <a:rPr lang="it-IT" sz="17600" dirty="0">
                <a:solidFill>
                  <a:srgbClr val="FF0000"/>
                </a:solidFill>
              </a:rPr>
              <a:t>avere (o di aver avuto nell’ultimo anno) un contratto di lavoro che faccia esplicito riferimento alla funzione di educatore.</a:t>
            </a:r>
          </a:p>
          <a:p>
            <a:pPr marL="176213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endParaRPr lang="it-IT" sz="7200" dirty="0">
              <a:solidFill>
                <a:srgbClr val="1F294A"/>
              </a:solidFill>
            </a:endParaRPr>
          </a:p>
          <a:p>
            <a:pPr marL="176213" algn="just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7600" dirty="0">
                <a:solidFill>
                  <a:srgbClr val="1F294A"/>
                </a:solidFill>
              </a:rPr>
              <a:t>Modulistica: domanda di riduzione del monte ore del tirocinio e dichiarazione sostitutiva da inviare a nadia.errani@amm.units.it </a:t>
            </a:r>
            <a:endParaRPr lang="it-IT" sz="17600" u="sng" dirty="0">
              <a:solidFill>
                <a:srgbClr val="1F294A"/>
              </a:solidFill>
            </a:endParaRPr>
          </a:p>
          <a:p>
            <a:pPr marL="176213" algn="just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endParaRPr lang="it-IT" sz="7200" dirty="0">
              <a:solidFill>
                <a:srgbClr val="1F294A"/>
              </a:solidFill>
            </a:endParaRPr>
          </a:p>
          <a:p>
            <a:pPr marL="176213" algn="just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7600" dirty="0">
                <a:solidFill>
                  <a:srgbClr val="1F294A"/>
                </a:solidFill>
              </a:rPr>
              <a:t>Gli studenti che ottengono il riconoscimento dell’attività lavorativa sono tenuti a completare l’attività prevista per il tirocinio diretto in un altro ente/azienda/servizio.</a:t>
            </a:r>
          </a:p>
          <a:p>
            <a:pPr marL="176213" algn="just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endParaRPr lang="it-IT" sz="7200" dirty="0"/>
          </a:p>
          <a:p>
            <a:pPr marL="176213" algn="just">
              <a:lnSpc>
                <a:spcPct val="110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17600" dirty="0">
                <a:solidFill>
                  <a:srgbClr val="1F294A"/>
                </a:solidFill>
              </a:rPr>
              <a:t>L’anno di volontariato sociale o il servizio civile non danno luogo ad alcuna riduzione del monte ore di tirocinio.</a:t>
            </a:r>
          </a:p>
          <a:p>
            <a:endParaRPr lang="it-IT" dirty="0"/>
          </a:p>
        </p:txBody>
      </p:sp>
      <p:sp>
        <p:nvSpPr>
          <p:cNvPr id="5" name="Titolo della slide">
            <a:extLst>
              <a:ext uri="{FF2B5EF4-FFF2-40B4-BE49-F238E27FC236}">
                <a16:creationId xmlns:a16="http://schemas.microsoft.com/office/drawing/2014/main" id="{6FC88F63-9333-498F-BB1A-5B095161D7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0302" y="590158"/>
            <a:ext cx="19390274" cy="1258239"/>
          </a:xfrm>
        </p:spPr>
        <p:txBody>
          <a:bodyPr>
            <a:normAutofit fontScale="90000"/>
          </a:bodyPr>
          <a:lstStyle>
            <a:lvl1pPr>
              <a:defRPr spc="200"/>
            </a:lvl1pPr>
          </a:lstStyle>
          <a:p>
            <a:r>
              <a:rPr lang="it-IT" sz="6600" b="1" dirty="0">
                <a:solidFill>
                  <a:srgbClr val="1F294A"/>
                </a:solidFill>
              </a:rPr>
              <a:t>Riduzione monte ore tirocinio diretto (12 Cfu)</a:t>
            </a:r>
          </a:p>
        </p:txBody>
      </p:sp>
    </p:spTree>
    <p:extLst>
      <p:ext uri="{BB962C8B-B14F-4D97-AF65-F5344CB8AC3E}">
        <p14:creationId xmlns:p14="http://schemas.microsoft.com/office/powerpoint/2010/main" val="327489792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2">
            <a:extLst>
              <a:ext uri="{FF2B5EF4-FFF2-40B4-BE49-F238E27FC236}">
                <a16:creationId xmlns:a16="http://schemas.microsoft.com/office/drawing/2014/main" id="{DDA3A1AC-D937-4278-A10C-D21A2BEFEDFA}"/>
              </a:ext>
            </a:extLst>
          </p:cNvPr>
          <p:cNvSpPr txBox="1">
            <a:spLocks/>
          </p:cNvSpPr>
          <p:nvPr/>
        </p:nvSpPr>
        <p:spPr>
          <a:xfrm>
            <a:off x="1346199" y="2773578"/>
            <a:ext cx="21583600" cy="9222479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1pPr>
            <a:lvl2pPr marL="508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2pPr>
            <a:lvl3pPr marL="1016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3pPr>
            <a:lvl4pPr marL="1524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4pPr>
            <a:lvl5pPr marL="2032000" marR="0" indent="0" algn="l" defTabSz="647700" rtl="0" eaLnBrk="1" latinLnBrk="0" hangingPunct="1">
              <a:lnSpc>
                <a:spcPct val="100000"/>
              </a:lnSpc>
              <a:spcBef>
                <a:spcPts val="480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None/>
              <a:tabLst/>
              <a:defRPr sz="4200" b="0" i="0" u="none" strike="noStrike" cap="none" spc="84" baseline="0">
                <a:ln>
                  <a:noFill/>
                </a:ln>
                <a:solidFill>
                  <a:srgbClr val="1D355E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5pPr>
            <a:lvl6pPr marL="2830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6pPr>
            <a:lvl7pPr marL="3338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7pPr>
            <a:lvl8pPr marL="3846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8pPr>
            <a:lvl9pPr marL="4354284" marR="0" indent="-290284" algn="ctr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A958E"/>
              </a:buClr>
              <a:buSzPct val="75000"/>
              <a:buFontTx/>
              <a:buChar char="•"/>
              <a:tabLst/>
              <a:defRPr sz="2400" b="0" i="0" u="none" strike="noStrike" cap="all" spc="48" baseline="0">
                <a:ln>
                  <a:noFill/>
                </a:ln>
                <a:solidFill>
                  <a:srgbClr val="1D355E"/>
                </a:solidFill>
                <a:uFillTx/>
                <a:latin typeface="Avenir LT Std 35 Light"/>
                <a:ea typeface="Avenir LT Std 35 Light"/>
                <a:cs typeface="Avenir LT Std 35 Light"/>
                <a:sym typeface="Avenir LT Std 35 Light"/>
              </a:defRPr>
            </a:lvl9pPr>
          </a:lstStyle>
          <a:p>
            <a:endParaRPr lang="it-IT" dirty="0"/>
          </a:p>
        </p:txBody>
      </p:sp>
      <p:sp>
        <p:nvSpPr>
          <p:cNvPr id="6" name="Titolo principale">
            <a:extLst>
              <a:ext uri="{FF2B5EF4-FFF2-40B4-BE49-F238E27FC236}">
                <a16:creationId xmlns:a16="http://schemas.microsoft.com/office/drawing/2014/main" id="{ED934239-BF45-4879-BBE9-920C6F150B12}"/>
              </a:ext>
            </a:extLst>
          </p:cNvPr>
          <p:cNvSpPr txBox="1">
            <a:spLocks/>
          </p:cNvSpPr>
          <p:nvPr/>
        </p:nvSpPr>
        <p:spPr>
          <a:xfrm>
            <a:off x="1346199" y="528614"/>
            <a:ext cx="17970501" cy="15900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0" i="0" u="none" strike="noStrike" cap="none" spc="200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1pPr>
            <a:lvl2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2pPr>
            <a:lvl3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3pPr>
            <a:lvl4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4pPr>
            <a:lvl5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5pPr>
            <a:lvl6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6pPr>
            <a:lvl7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7pPr>
            <a:lvl8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8pPr>
            <a:lvl9pPr marL="0" marR="0" indent="0" algn="l" defTabSz="6477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all" spc="298" baseline="0">
                <a:ln>
                  <a:noFill/>
                </a:ln>
                <a:solidFill>
                  <a:srgbClr val="1D355E"/>
                </a:solidFill>
                <a:uFillTx/>
                <a:latin typeface="AvenirLTStd-Medium"/>
                <a:ea typeface="AvenirLTStd-Medium"/>
                <a:cs typeface="AvenirLTStd-Medium"/>
                <a:sym typeface="AvenirLTStd-Medium"/>
              </a:defRPr>
            </a:lvl9pPr>
          </a:lstStyle>
          <a:p>
            <a:r>
              <a:rPr lang="it-IT" sz="6600" b="1" dirty="0">
                <a:solidFill>
                  <a:srgbClr val="1F294A"/>
                </a:solidFill>
              </a:rPr>
              <a:t>REGISTRAZIONE DEL TIROCINIO DIRETTO (1)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C64A539-EC33-A7EA-D5B6-B0F03ADF4256}"/>
              </a:ext>
            </a:extLst>
          </p:cNvPr>
          <p:cNvSpPr txBox="1"/>
          <p:nvPr/>
        </p:nvSpPr>
        <p:spPr>
          <a:xfrm>
            <a:off x="1346199" y="2736895"/>
            <a:ext cx="20857028" cy="80329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/>
            <a:r>
              <a:rPr lang="it-IT" sz="4400" b="1" dirty="0">
                <a:solidFill>
                  <a:srgbClr val="1F294A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Dalle Linee Guida del tirocinio - Paragrafo </a:t>
            </a:r>
            <a:r>
              <a:rPr lang="it-IT" sz="4400" b="1" dirty="0">
                <a:solidFill>
                  <a:srgbClr val="1F294A"/>
                </a:solidFill>
                <a:latin typeface="Calibri" panose="020F0502020204030204" pitchFamily="34" charset="0"/>
              </a:rPr>
              <a:t>4.10 Modalità di registrazione dei crediti</a:t>
            </a:r>
          </a:p>
          <a:p>
            <a:pPr algn="just"/>
            <a:endParaRPr lang="it-IT" sz="3200" dirty="0">
              <a:solidFill>
                <a:srgbClr val="1F294A"/>
              </a:solidFill>
              <a:effectLst/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algn="just"/>
            <a:r>
              <a:rPr lang="it-IT" sz="4000" spc="84" dirty="0">
                <a:solidFill>
                  <a:srgbClr val="1F294A"/>
                </a:solidFill>
                <a:latin typeface="Avenir Medium"/>
                <a:sym typeface="Avenir Medium"/>
              </a:rPr>
              <a:t>1. </a:t>
            </a:r>
            <a:r>
              <a:rPr lang="it-IT" sz="4000" b="1" spc="84" dirty="0">
                <a:solidFill>
                  <a:srgbClr val="1F294A"/>
                </a:solidFill>
                <a:latin typeface="Avenir Medium"/>
                <a:sym typeface="Avenir Medium"/>
              </a:rPr>
              <a:t>Entro un anno dalla fine del tirocinio diretto</a:t>
            </a:r>
            <a:r>
              <a:rPr lang="it-IT" sz="4000" spc="84" dirty="0">
                <a:solidFill>
                  <a:srgbClr val="1F294A"/>
                </a:solidFill>
                <a:latin typeface="Avenir Medium"/>
                <a:sym typeface="Avenir Medium"/>
              </a:rPr>
              <a:t>, e comunque almeno tre mesi prima della data utile per sostenere positivamente l’ultimo esame di profitto prima della laurea, indicata nel calendario didattico, il tirocinante è tenuto a caricare nella pagina </a:t>
            </a:r>
            <a:r>
              <a:rPr lang="it-IT" sz="4000" spc="84" dirty="0" err="1">
                <a:solidFill>
                  <a:srgbClr val="1F294A"/>
                </a:solidFill>
                <a:latin typeface="Avenir Medium"/>
                <a:sym typeface="Avenir Medium"/>
              </a:rPr>
              <a:t>Moodle</a:t>
            </a:r>
            <a:r>
              <a:rPr lang="it-IT" sz="4000" spc="84" dirty="0">
                <a:solidFill>
                  <a:srgbClr val="1F294A"/>
                </a:solidFill>
                <a:latin typeface="Avenir Medium"/>
                <a:sym typeface="Avenir Medium"/>
              </a:rPr>
              <a:t> del tirocinio diretto i seguenti documenti: 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it-IT" sz="4000" spc="84" dirty="0">
                <a:solidFill>
                  <a:srgbClr val="1F294A"/>
                </a:solidFill>
                <a:latin typeface="Avenir Medium"/>
                <a:sym typeface="Avenir Medium"/>
              </a:rPr>
              <a:t>relazione conclusiva sull’esperienza di tirocinio diretto, redatta secondo le indicazioni fornite dalle “Linee guida per la stesura della relazione di tirocinio diretto” scaricabili dalla pagina </a:t>
            </a:r>
            <a:r>
              <a:rPr lang="it-IT" sz="4000" spc="84" dirty="0" err="1">
                <a:solidFill>
                  <a:srgbClr val="1F294A"/>
                </a:solidFill>
                <a:latin typeface="Avenir Medium"/>
                <a:sym typeface="Avenir Medium"/>
              </a:rPr>
              <a:t>Moodle</a:t>
            </a:r>
            <a:r>
              <a:rPr lang="it-IT" sz="4000" spc="84" dirty="0">
                <a:solidFill>
                  <a:srgbClr val="1F294A"/>
                </a:solidFill>
                <a:latin typeface="Avenir Medium"/>
                <a:sym typeface="Avenir Medium"/>
              </a:rPr>
              <a:t> del tirocinio diretto;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</a:pPr>
            <a:r>
              <a:rPr lang="it-IT" sz="4000" spc="84" dirty="0">
                <a:solidFill>
                  <a:srgbClr val="1F294A"/>
                </a:solidFill>
                <a:latin typeface="Avenir Medium"/>
                <a:sym typeface="Avenir Medium"/>
              </a:rPr>
              <a:t>registro presenze, debitamente compilato.</a:t>
            </a:r>
          </a:p>
          <a:p>
            <a:pPr algn="just"/>
            <a:r>
              <a:rPr lang="it-IT" sz="4000" spc="84" dirty="0">
                <a:solidFill>
                  <a:srgbClr val="1F294A"/>
                </a:solidFill>
                <a:latin typeface="Avenir Medium"/>
                <a:sym typeface="Avenir Medium"/>
              </a:rPr>
              <a:t>Le modalità e i tempi di presentazione della documentazione sono indicati nella pagina </a:t>
            </a:r>
            <a:r>
              <a:rPr lang="it-IT" sz="4000" spc="84" dirty="0" err="1">
                <a:solidFill>
                  <a:srgbClr val="1F294A"/>
                </a:solidFill>
                <a:latin typeface="Avenir Medium"/>
                <a:sym typeface="Avenir Medium"/>
              </a:rPr>
              <a:t>Moodle</a:t>
            </a:r>
            <a:r>
              <a:rPr lang="it-IT" sz="4000" spc="84" dirty="0">
                <a:solidFill>
                  <a:srgbClr val="1F294A"/>
                </a:solidFill>
                <a:latin typeface="Avenir Medium"/>
                <a:sym typeface="Avenir Medium"/>
              </a:rPr>
              <a:t> del tirocinio diretto.</a:t>
            </a:r>
          </a:p>
          <a:p>
            <a:pPr algn="just"/>
            <a:r>
              <a:rPr lang="it-IT" sz="4000" spc="84" dirty="0">
                <a:solidFill>
                  <a:srgbClr val="1F294A"/>
                </a:solidFill>
                <a:latin typeface="Avenir Medium"/>
                <a:sym typeface="Avenir Medium"/>
              </a:rPr>
              <a:t>2. Successivamente, lo studente è tenuto ad iscriversi ad uno degli appelli pubblicati su Esse3</a:t>
            </a:r>
            <a:r>
              <a:rPr lang="it-IT" sz="4000" spc="84" dirty="0">
                <a:solidFill>
                  <a:srgbClr val="1D355E"/>
                </a:solidFill>
                <a:latin typeface="Avenir Medium"/>
                <a:sym typeface="Avenir Medium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7540760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">
  <a:themeElements>
    <a:clrScheme name="New_Template">
      <a:dk1>
        <a:srgbClr val="5B5854"/>
      </a:dk1>
      <a:lt1>
        <a:srgbClr val="FFFFFF"/>
      </a:lt1>
      <a:dk2>
        <a:srgbClr val="A7A7A7"/>
      </a:dk2>
      <a:lt2>
        <a:srgbClr val="535353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New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72B5B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647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5B5854"/>
            </a:solidFill>
            <a:effectLst/>
            <a:uFillTx/>
            <a:latin typeface="Avenir LT Std 85 Heavy"/>
            <a:ea typeface="Avenir LT Std 85 Heavy"/>
            <a:cs typeface="Avenir LT Std 85 Heavy"/>
            <a:sym typeface="Avenir LT Std 85 Heavy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647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5B5854"/>
            </a:solidFill>
            <a:effectLst/>
            <a:uFillTx/>
            <a:latin typeface="Avenir LT Std 85 Heavy"/>
            <a:ea typeface="Avenir LT Std 85 Heavy"/>
            <a:cs typeface="Avenir LT Std 85 Heavy"/>
            <a:sym typeface="Avenir LT Std 85 Heavy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resentazione_UniTS_16-9_120421.pptx" id="{4D7A95C4-531D-BE42-BC6B-1E71934F33DA}" vid="{47BDCCF5-F9D7-384C-B997-FF2F6EAC592C}"/>
    </a:ext>
  </a:extLst>
</a:theme>
</file>

<file path=ppt/theme/theme2.xml><?xml version="1.0" encoding="utf-8"?>
<a:theme xmlns:a="http://schemas.openxmlformats.org/drawingml/2006/main" name="New_Template">
  <a:themeElements>
    <a:clrScheme name="New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New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72B5B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647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5B5854"/>
            </a:solidFill>
            <a:effectLst/>
            <a:uFillTx/>
            <a:latin typeface="Avenir LT Std 85 Heavy"/>
            <a:ea typeface="Avenir LT Std 85 Heavy"/>
            <a:cs typeface="Avenir LT Std 85 Heavy"/>
            <a:sym typeface="Avenir LT Std 85 Heavy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647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5B5854"/>
            </a:solidFill>
            <a:effectLst/>
            <a:uFillTx/>
            <a:latin typeface="Avenir LT Std 85 Heavy"/>
            <a:ea typeface="Avenir LT Std 85 Heavy"/>
            <a:cs typeface="Avenir LT Std 85 Heavy"/>
            <a:sym typeface="Avenir LT Std 85 Heavy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New_Template</Template>
  <TotalTime>1383</TotalTime>
  <Words>900</Words>
  <Application>Microsoft Office PowerPoint</Application>
  <PresentationFormat>Personalizzato</PresentationFormat>
  <Paragraphs>123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5" baseType="lpstr">
      <vt:lpstr>Arial</vt:lpstr>
      <vt:lpstr>Avenir LT Std 35 Light</vt:lpstr>
      <vt:lpstr>Avenir LT Std 55 Roman</vt:lpstr>
      <vt:lpstr>Avenir LT Std 65 Medium</vt:lpstr>
      <vt:lpstr>Avenir LT Std 85 Heavy</vt:lpstr>
      <vt:lpstr>Avenir Medium</vt:lpstr>
      <vt:lpstr>AvenirLTStd-Medium</vt:lpstr>
      <vt:lpstr>Calibri</vt:lpstr>
      <vt:lpstr>Helvetica Neue</vt:lpstr>
      <vt:lpstr>MetaPlus-Book</vt:lpstr>
      <vt:lpstr>Symbol</vt:lpstr>
      <vt:lpstr>Wingdings</vt:lpstr>
      <vt:lpstr>New_Template</vt:lpstr>
      <vt:lpstr>INCONTRO DI PRESENTAZIONE  DEL TIROCINIO DIRETTO</vt:lpstr>
      <vt:lpstr>PROGRAMMA DELL’INCONTRO</vt:lpstr>
      <vt:lpstr>Il tirocinio diretto</vt:lpstr>
      <vt:lpstr>Gli ingredienti di base</vt:lpstr>
      <vt:lpstr>Presentazione standard di PowerPoint</vt:lpstr>
      <vt:lpstr>Presentazione standard di PowerPoint</vt:lpstr>
      <vt:lpstr>Presentazione standard di PowerPoint</vt:lpstr>
      <vt:lpstr>Riduzione monte ore tirocinio diretto (12 Cfu)</vt:lpstr>
      <vt:lpstr>Presentazione standard di PowerPoint</vt:lpstr>
      <vt:lpstr>Criteri per l’attribuzione del voto di tirocinio diretto</vt:lpstr>
      <vt:lpstr>Note organizzative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della presentazione</dc:title>
  <dc:subject/>
  <dc:creator>Massimo Cortesi</dc:creator>
  <cp:keywords/>
  <dc:description/>
  <cp:lastModifiedBy>Portogruaro Campus</cp:lastModifiedBy>
  <cp:revision>114</cp:revision>
  <cp:lastPrinted>2023-05-09T10:21:18Z</cp:lastPrinted>
  <dcterms:created xsi:type="dcterms:W3CDTF">2021-04-13T15:44:38Z</dcterms:created>
  <dcterms:modified xsi:type="dcterms:W3CDTF">2024-07-08T11:04:59Z</dcterms:modified>
  <cp:category/>
</cp:coreProperties>
</file>