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4" r:id="rId2"/>
    <p:sldId id="382" r:id="rId3"/>
    <p:sldId id="383" r:id="rId4"/>
  </p:sldIdLst>
  <p:sldSz cx="9144000" cy="6858000" type="screen4x3"/>
  <p:notesSz cx="6858000" cy="9144000"/>
  <p:defaultTextStyle>
    <a:defPPr>
      <a:defRPr lang="it-IT"/>
    </a:defPPr>
    <a:lvl1pPr algn="just" rtl="0" fontAlgn="base">
      <a:lnSpc>
        <a:spcPct val="8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just" rtl="0" fontAlgn="base">
      <a:lnSpc>
        <a:spcPct val="8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just" rtl="0" fontAlgn="base">
      <a:lnSpc>
        <a:spcPct val="8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just" rtl="0" fontAlgn="base">
      <a:lnSpc>
        <a:spcPct val="8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just" rtl="0" fontAlgn="base">
      <a:lnSpc>
        <a:spcPct val="80000"/>
      </a:lnSpc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5447" autoAdjust="0"/>
  </p:normalViewPr>
  <p:slideViewPr>
    <p:cSldViewPr>
      <p:cViewPr varScale="1">
        <p:scale>
          <a:sx n="89" d="100"/>
          <a:sy n="89" d="100"/>
        </p:scale>
        <p:origin x="128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F19834-9B8C-4B29-8316-3A071BD99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C07B5E-DD6F-4D9C-93A8-66D2F281A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922DA2-4C54-4A2A-9DD6-6DE567A84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D74231-9B45-44FF-8510-35B4C7EF7AE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5369055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53CCB3-4217-4EC0-9930-106C686F7F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FA4E79-B712-4125-9CFF-C42D37955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EA09F97-17B7-4088-BD18-2D4A27074D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35AC51-FF1C-41DA-B325-2AD4691EBFB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9389144"/>
      </p:ext>
    </p:extLst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467513-9036-45BE-9F14-C556AF1DA3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6C534F-8DD5-470B-B87F-7A5238A68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BF4F48-04A8-4CC9-8598-6D6161B60B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12BDB4-E692-4309-A707-12596CFB23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15734484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EA0A0B-58AC-4413-A865-F53645A20B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3E08ED-16EA-4321-B0D4-F35DCC2564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AE14DC-1C16-44A2-A05E-E3DE1F405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601DD-1E9C-44A2-8A5F-B06D73929A1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6485219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C2E404-CE7F-41D6-8466-0CD3BE9625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D16ABE-5582-4642-A9CB-C4A0C18BF4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3F5E6A-2A34-4935-8990-B4C99BBB9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25D5D-DB8E-4ABD-B374-311372814EF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4433094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3A2F71-6196-4BC0-BFE2-0F72C40A8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1AD0C9-24BA-4D53-985B-08F1AD07C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0582AE-D538-4F0B-A195-AC3D64743A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7ADE9-631A-48EF-9265-1AFB37B8A9D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58065211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020FE5-0FD7-4BA7-BF8B-83C85BE6FD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AF01EF5-9CE5-4208-A455-026EF23F12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4CADD8-BD5B-452E-808B-80275973AC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0728E-FF0F-4D91-8AD1-E150C17EF0D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1813355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E2CD48-47A7-49CE-BAB5-993D451A75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4D885E-C326-450D-8998-5CB24CF8B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F46700-2DBF-4EBA-9363-985E58EEAA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2BF294-0741-43FE-837F-3682918236F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2191851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5ACB14-2877-4D86-AC92-E1C4A1FA1C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9CABEE-9D11-4C0F-8174-E4406078DA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517C50-87AD-4041-8C4C-972348630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3DE04F-66A5-4C85-811E-18B7EE61412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1371500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599A48-EE04-4E16-926E-4E6A861088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DFF5BC-1703-42BF-83D3-21089F831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90100-E870-456E-9A62-06B49A2706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899886-983E-4361-B3EF-43D11FE3B6C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1575049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8384C6-E237-4796-B289-9E1C5341DF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F7DC73-26A1-4DB5-B93B-B5219041EF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858C02-31B3-454C-A299-2864CAB894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B3210-937A-4BDF-A3FF-7D62D99BC1A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4158294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D92CAC5-0EFB-4F3F-82C9-8F7E2B4E5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2B746-F09E-4B66-B852-EEFA70648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2C02C62-51CE-4389-BC46-50089194F7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28BA32F-672C-4D5F-9CF7-3FBE712D7B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E74EC4-43DF-4B85-8C06-9AA59223D9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400"/>
            </a:lvl1pPr>
          </a:lstStyle>
          <a:p>
            <a:fld id="{70C7DE8A-171D-4DA6-B3FC-412C0876E2C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units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>
            <a:extLst>
              <a:ext uri="{FF2B5EF4-FFF2-40B4-BE49-F238E27FC236}">
                <a16:creationId xmlns:a16="http://schemas.microsoft.com/office/drawing/2014/main" id="{5E26EA54-EE0C-49E0-ADB6-211FB4D3C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341438"/>
            <a:ext cx="8207375" cy="5040312"/>
          </a:xfrm>
        </p:spPr>
        <p:txBody>
          <a:bodyPr/>
          <a:lstStyle/>
          <a:p>
            <a:pPr algn="just" eaLnBrk="1" hangingPunct="1"/>
            <a:r>
              <a:rPr lang="it-IT" altLang="it-IT" sz="2800">
                <a:solidFill>
                  <a:schemeClr val="bg1"/>
                </a:solidFill>
              </a:rPr>
              <a:t>Il corso si basa su presentazioni in Powerpoint, documenti in word e pdf (Adobe reader).</a:t>
            </a:r>
          </a:p>
          <a:p>
            <a:pPr algn="just" eaLnBrk="1" hangingPunct="1"/>
            <a:r>
              <a:rPr lang="it-IT" altLang="it-IT" sz="2800">
                <a:solidFill>
                  <a:schemeClr val="bg1"/>
                </a:solidFill>
              </a:rPr>
              <a:t>Il contenuto, proveniendo da varie fonti sia librarie che web, è da intendersi di esclusivo uso interno nell’ambito del corso di “Evoluzione umana” del cds STB, Università di Trieste, e come tale è a disposizione degli studenti del suddetto corso.</a:t>
            </a:r>
          </a:p>
          <a:p>
            <a:pPr algn="just" eaLnBrk="1" hangingPunct="1"/>
            <a:r>
              <a:rPr lang="it-IT" altLang="it-IT" sz="2800">
                <a:solidFill>
                  <a:schemeClr val="bg1"/>
                </a:solidFill>
              </a:rPr>
              <a:t>E’ però vietato copiare, distribuire a terzi tale contenuto, in quanto protetto dalle vigenti leggi in materia di Copyright.</a:t>
            </a:r>
          </a:p>
        </p:txBody>
      </p:sp>
      <p:sp>
        <p:nvSpPr>
          <p:cNvPr id="2051" name="WordArt 4">
            <a:extLst>
              <a:ext uri="{FF2B5EF4-FFF2-40B4-BE49-F238E27FC236}">
                <a16:creationId xmlns:a16="http://schemas.microsoft.com/office/drawing/2014/main" id="{ABCB0CDF-3ECB-4187-96F6-8CDBE9DD09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7993063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>
              <a:buFontTx/>
              <a:buNone/>
            </a:pPr>
            <a:r>
              <a:rPr lang="it-IT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Prima di iniziare!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>
            <a:extLst>
              <a:ext uri="{FF2B5EF4-FFF2-40B4-BE49-F238E27FC236}">
                <a16:creationId xmlns:a16="http://schemas.microsoft.com/office/drawing/2014/main" id="{1E828ACB-8BC1-431E-B024-60E027E37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052513"/>
            <a:ext cx="8207375" cy="5329237"/>
          </a:xfrm>
        </p:spPr>
        <p:txBody>
          <a:bodyPr/>
          <a:lstStyle/>
          <a:p>
            <a:pPr algn="just" eaLnBrk="1" hangingPunct="1"/>
            <a:r>
              <a:rPr lang="it-IT" altLang="it-IT" sz="1800" dirty="0">
                <a:solidFill>
                  <a:schemeClr val="bg1"/>
                </a:solidFill>
              </a:rPr>
              <a:t>Obiettivi formativi: Il corso si propone di fornire conoscenze di base su: Studiare l'evoluzione - Il modello concettuale - Genetica delle popolazioni - Caratteri quantitativi - Probabilità e statistica - Evoluzione molecolare - Evoluzione del genoma - Evoluzione fenotipica - Biologia evoluzionistica dello sviluppo - Evoluzione e filogenesi - Specie e speciazione - Simbiosi - coevoluzione - Breve storia delle teorie - La sintesi moderna - Verso una sintesi estesa?</a:t>
            </a:r>
          </a:p>
          <a:p>
            <a:pPr algn="just" eaLnBrk="1" hangingPunct="1"/>
            <a:endParaRPr lang="it-IT" altLang="it-IT" sz="1800" dirty="0">
              <a:solidFill>
                <a:schemeClr val="bg1"/>
              </a:solidFill>
            </a:endParaRPr>
          </a:p>
          <a:p>
            <a:pPr algn="just" eaLnBrk="1" hangingPunct="1"/>
            <a:r>
              <a:rPr lang="it-IT" altLang="it-IT" sz="1800" dirty="0">
                <a:solidFill>
                  <a:schemeClr val="bg1"/>
                </a:solidFill>
              </a:rPr>
              <a:t>Testi consigliati: Ferraguti &amp; Castellacci: Evoluzione modelli e processi. Pearson, 2011</a:t>
            </a:r>
          </a:p>
          <a:p>
            <a:pPr algn="just" eaLnBrk="1" hangingPunct="1"/>
            <a:r>
              <a:rPr lang="it-IT" altLang="it-IT" sz="1800" dirty="0" err="1">
                <a:solidFill>
                  <a:schemeClr val="bg1"/>
                </a:solidFill>
              </a:rPr>
              <a:t>Futuyma</a:t>
            </a:r>
            <a:r>
              <a:rPr lang="it-IT" altLang="it-IT" sz="1800" dirty="0">
                <a:solidFill>
                  <a:schemeClr val="bg1"/>
                </a:solidFill>
              </a:rPr>
              <a:t> &amp; </a:t>
            </a:r>
            <a:r>
              <a:rPr lang="it-IT" altLang="it-IT" sz="1800" dirty="0" err="1">
                <a:solidFill>
                  <a:schemeClr val="bg1"/>
                </a:solidFill>
              </a:rPr>
              <a:t>Kirkpatrick</a:t>
            </a:r>
            <a:r>
              <a:rPr lang="it-IT" altLang="it-IT" sz="1800" dirty="0">
                <a:solidFill>
                  <a:schemeClr val="bg1"/>
                </a:solidFill>
              </a:rPr>
              <a:t> </a:t>
            </a:r>
            <a:r>
              <a:rPr lang="it-IT" altLang="it-IT" sz="1800" dirty="0" err="1">
                <a:solidFill>
                  <a:schemeClr val="bg1"/>
                </a:solidFill>
              </a:rPr>
              <a:t>Evolution</a:t>
            </a:r>
            <a:r>
              <a:rPr lang="it-IT" altLang="it-IT" sz="1800" dirty="0">
                <a:solidFill>
                  <a:schemeClr val="bg1"/>
                </a:solidFill>
              </a:rPr>
              <a:t> </a:t>
            </a:r>
            <a:r>
              <a:rPr lang="it-IT" altLang="it-IT" sz="1800" dirty="0" err="1">
                <a:solidFill>
                  <a:schemeClr val="bg1"/>
                </a:solidFill>
              </a:rPr>
              <a:t>fourth</a:t>
            </a:r>
            <a:r>
              <a:rPr lang="it-IT" altLang="it-IT" sz="1800" dirty="0">
                <a:solidFill>
                  <a:schemeClr val="bg1"/>
                </a:solidFill>
              </a:rPr>
              <a:t> </a:t>
            </a:r>
            <a:r>
              <a:rPr lang="it-IT" altLang="it-IT" sz="1800" dirty="0" err="1">
                <a:solidFill>
                  <a:schemeClr val="bg1"/>
                </a:solidFill>
              </a:rPr>
              <a:t>edition</a:t>
            </a:r>
            <a:r>
              <a:rPr lang="it-IT" altLang="it-IT" sz="1800" dirty="0">
                <a:solidFill>
                  <a:schemeClr val="bg1"/>
                </a:solidFill>
              </a:rPr>
              <a:t> 2019 </a:t>
            </a:r>
            <a:r>
              <a:rPr lang="it-IT" altLang="it-IT" sz="1800" dirty="0" err="1">
                <a:solidFill>
                  <a:schemeClr val="bg1"/>
                </a:solidFill>
              </a:rPr>
              <a:t>Sinauer</a:t>
            </a:r>
            <a:r>
              <a:rPr lang="it-IT" altLang="it-IT" sz="1800" dirty="0">
                <a:solidFill>
                  <a:schemeClr val="bg1"/>
                </a:solidFill>
              </a:rPr>
              <a:t> ed.</a:t>
            </a:r>
          </a:p>
          <a:p>
            <a:pPr algn="just" eaLnBrk="1" hangingPunct="1"/>
            <a:endParaRPr lang="it-IT" altLang="it-IT" sz="1800" dirty="0">
              <a:solidFill>
                <a:schemeClr val="bg1"/>
              </a:solidFill>
            </a:endParaRPr>
          </a:p>
          <a:p>
            <a:pPr algn="just" eaLnBrk="1" hangingPunct="1"/>
            <a:r>
              <a:rPr lang="it-IT" altLang="it-IT" sz="1800" dirty="0">
                <a:solidFill>
                  <a:schemeClr val="bg1"/>
                </a:solidFill>
              </a:rPr>
              <a:t>Sede ed orario di ricevimento degli studenti: tutta la settimana, previo contatto.</a:t>
            </a:r>
          </a:p>
          <a:p>
            <a:pPr algn="just" eaLnBrk="1" hangingPunct="1"/>
            <a:endParaRPr lang="it-IT" altLang="it-IT" sz="1800" dirty="0">
              <a:solidFill>
                <a:schemeClr val="bg1"/>
              </a:solidFill>
            </a:endParaRPr>
          </a:p>
          <a:p>
            <a:pPr algn="just" eaLnBrk="1" hangingPunct="1"/>
            <a:endParaRPr lang="it-IT" altLang="it-IT" sz="1800" dirty="0">
              <a:solidFill>
                <a:schemeClr val="bg1"/>
              </a:solidFill>
            </a:endParaRPr>
          </a:p>
          <a:p>
            <a:pPr algn="just" eaLnBrk="1" hangingPunct="1"/>
            <a:r>
              <a:rPr lang="it-IT" altLang="it-IT" sz="1800" dirty="0">
                <a:solidFill>
                  <a:schemeClr val="bg1"/>
                </a:solidFill>
              </a:rPr>
              <a:t>Docente: prof. Massimo Avian: </a:t>
            </a:r>
            <a:r>
              <a:rPr lang="it-IT" altLang="it-IT" sz="1800" dirty="0" err="1">
                <a:solidFill>
                  <a:schemeClr val="bg1"/>
                </a:solidFill>
              </a:rPr>
              <a:t>Dip</a:t>
            </a:r>
            <a:r>
              <a:rPr lang="it-IT" altLang="it-IT" sz="1800" dirty="0">
                <a:solidFill>
                  <a:schemeClr val="bg1"/>
                </a:solidFill>
              </a:rPr>
              <a:t>. di Scienze della Vita, Edificio M, St. B/25, Via Licio </a:t>
            </a:r>
            <a:r>
              <a:rPr lang="it-IT" altLang="it-IT" sz="1800" dirty="0" err="1">
                <a:solidFill>
                  <a:schemeClr val="bg1"/>
                </a:solidFill>
              </a:rPr>
              <a:t>Giorgieri</a:t>
            </a:r>
            <a:r>
              <a:rPr lang="it-IT" altLang="it-IT" sz="1800" dirty="0">
                <a:solidFill>
                  <a:schemeClr val="bg1"/>
                </a:solidFill>
              </a:rPr>
              <a:t>, 10; Tel: 040 558 8827; e-mail: avian@units.it. </a:t>
            </a:r>
          </a:p>
          <a:p>
            <a:pPr algn="just" eaLnBrk="1" hangingPunct="1"/>
            <a:endParaRPr lang="it-IT" altLang="it-IT" sz="1800" dirty="0">
              <a:solidFill>
                <a:schemeClr val="bg1"/>
              </a:solidFill>
            </a:endParaRPr>
          </a:p>
        </p:txBody>
      </p:sp>
      <p:sp>
        <p:nvSpPr>
          <p:cNvPr id="3075" name="WordArt 4">
            <a:extLst>
              <a:ext uri="{FF2B5EF4-FFF2-40B4-BE49-F238E27FC236}">
                <a16:creationId xmlns:a16="http://schemas.microsoft.com/office/drawing/2014/main" id="{BC7D9527-CB40-4AC6-9D60-51147FC9F4F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7993063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>
              <a:buFontTx/>
              <a:buNone/>
            </a:pPr>
            <a:r>
              <a:rPr lang="it-IT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Programma</a:t>
            </a:r>
          </a:p>
        </p:txBody>
      </p:sp>
      <p:pic>
        <p:nvPicPr>
          <p:cNvPr id="4" name="Immagine 5" descr="9788871926247a.jpg">
            <a:extLst>
              <a:ext uri="{FF2B5EF4-FFF2-40B4-BE49-F238E27FC236}">
                <a16:creationId xmlns:a16="http://schemas.microsoft.com/office/drawing/2014/main" id="{F9BB187E-8DEB-4755-A2A1-9D6D6364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582" y="3175"/>
            <a:ext cx="50038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Evolution 4th edition 9781605356051 1605356050">
            <a:extLst>
              <a:ext uri="{FF2B5EF4-FFF2-40B4-BE49-F238E27FC236}">
                <a16:creationId xmlns:a16="http://schemas.microsoft.com/office/drawing/2014/main" id="{AA2CFCC9-96EF-4BE6-AD4D-54AFBD5FE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963" y="44624"/>
            <a:ext cx="5601725" cy="6768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>
            <a:extLst>
              <a:ext uri="{FF2B5EF4-FFF2-40B4-BE49-F238E27FC236}">
                <a16:creationId xmlns:a16="http://schemas.microsoft.com/office/drawing/2014/main" id="{D82515FF-1E18-4370-BC61-507B16EF2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341438"/>
            <a:ext cx="8207375" cy="5040312"/>
          </a:xfrm>
        </p:spPr>
        <p:txBody>
          <a:bodyPr/>
          <a:lstStyle/>
          <a:p>
            <a:pPr algn="just" eaLnBrk="1" hangingPunct="1"/>
            <a:r>
              <a:rPr lang="it-IT" altLang="it-IT" sz="1800">
                <a:solidFill>
                  <a:schemeClr val="bg1"/>
                </a:solidFill>
              </a:rPr>
              <a:t>Il superamento del modulo (6 CFU) prevede una prova scritta con 50 quesiti a scelta multipla. </a:t>
            </a:r>
          </a:p>
          <a:p>
            <a:pPr algn="just" eaLnBrk="1" hangingPunct="1"/>
            <a:endParaRPr lang="it-IT" altLang="it-IT" sz="1800">
              <a:solidFill>
                <a:schemeClr val="bg1"/>
              </a:solidFill>
            </a:endParaRPr>
          </a:p>
          <a:p>
            <a:pPr algn="just" eaLnBrk="1" hangingPunct="1"/>
            <a:r>
              <a:rPr lang="it-IT" altLang="it-IT" sz="1800">
                <a:solidFill>
                  <a:schemeClr val="bg1"/>
                </a:solidFill>
              </a:rPr>
              <a:t>I quesiti della prova prevedono il seguente punteggio: 1 punto per ogni risposta esatta, 0 punti per ogni risposta errata e/o parziale. Il 30/30 viene calcolato sul miglior punteggio raggiunto nella prova scritta.</a:t>
            </a:r>
          </a:p>
          <a:p>
            <a:pPr algn="just" eaLnBrk="1" hangingPunct="1"/>
            <a:endParaRPr lang="it-IT" altLang="it-IT" sz="1800">
              <a:solidFill>
                <a:schemeClr val="bg1"/>
              </a:solidFill>
            </a:endParaRPr>
          </a:p>
          <a:p>
            <a:pPr algn="just" eaLnBrk="1" hangingPunct="1"/>
            <a:r>
              <a:rPr lang="it-IT" altLang="it-IT" sz="1800">
                <a:solidFill>
                  <a:schemeClr val="bg1"/>
                </a:solidFill>
              </a:rPr>
              <a:t>Date prove scritte: da definire. Appelli canonici: fine giugno, inizio luglio, settembre inizio e fine, fine dicembre, gennaio- febbraio (due appelli nella pausa tra i due semestri).</a:t>
            </a:r>
          </a:p>
          <a:p>
            <a:pPr algn="just" eaLnBrk="1" hangingPunct="1"/>
            <a:endParaRPr lang="it-IT" altLang="it-IT" sz="1800">
              <a:solidFill>
                <a:schemeClr val="bg1"/>
              </a:solidFill>
            </a:endParaRPr>
          </a:p>
          <a:p>
            <a:pPr algn="just" eaLnBrk="1" hangingPunct="1"/>
            <a:r>
              <a:rPr lang="it-IT" altLang="it-IT" sz="1800">
                <a:solidFill>
                  <a:schemeClr val="bg1"/>
                </a:solidFill>
              </a:rPr>
              <a:t>INFORMAZIONI DATE ESAMI E REGISTRAZIONI TRAMITE MOODLE: </a:t>
            </a:r>
            <a:r>
              <a:rPr lang="it-IT" altLang="it-IT" sz="1800">
                <a:solidFill>
                  <a:schemeClr val="bg1"/>
                </a:solidFill>
                <a:hlinkClick r:id="rId2"/>
              </a:rPr>
              <a:t>http://moodle.units.it</a:t>
            </a:r>
            <a:endParaRPr lang="it-IT" altLang="it-IT" sz="1800">
              <a:solidFill>
                <a:schemeClr val="bg1"/>
              </a:solidFill>
            </a:endParaRPr>
          </a:p>
          <a:p>
            <a:pPr algn="just" eaLnBrk="1" hangingPunct="1"/>
            <a:endParaRPr lang="it-IT" altLang="it-IT" sz="1800">
              <a:solidFill>
                <a:schemeClr val="bg1"/>
              </a:solidFill>
            </a:endParaRPr>
          </a:p>
          <a:p>
            <a:pPr algn="just" eaLnBrk="1" hangingPunct="1"/>
            <a:r>
              <a:rPr lang="it-IT" altLang="it-IT" sz="1800">
                <a:solidFill>
                  <a:schemeClr val="bg1"/>
                </a:solidFill>
              </a:rPr>
              <a:t>ISCRIZIONE AI TESTS OBBLIGATORIA TRAMITE ESSE3: http://www.units.it/esse3</a:t>
            </a:r>
          </a:p>
          <a:p>
            <a:pPr algn="just" eaLnBrk="1" hangingPunct="1"/>
            <a:endParaRPr lang="it-IT" altLang="it-IT" sz="1800">
              <a:solidFill>
                <a:schemeClr val="bg1"/>
              </a:solidFill>
            </a:endParaRPr>
          </a:p>
        </p:txBody>
      </p:sp>
      <p:sp>
        <p:nvSpPr>
          <p:cNvPr id="4099" name="WordArt 4">
            <a:extLst>
              <a:ext uri="{FF2B5EF4-FFF2-40B4-BE49-F238E27FC236}">
                <a16:creationId xmlns:a16="http://schemas.microsoft.com/office/drawing/2014/main" id="{111E69EF-9464-462F-B132-2096ED1B72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7993063" cy="6477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>
              <a:buFontTx/>
              <a:buNone/>
            </a:pPr>
            <a:r>
              <a:rPr lang="it-IT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Programma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 mammiferi">
  <a:themeElements>
    <a:clrScheme name="I mammiferi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 mammifer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 mammiferi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 mammiferi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 mammifer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 mammiferi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 mammifer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 mammifer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 mammifer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 mammiferi</Template>
  <TotalTime>3112</TotalTime>
  <Words>375</Words>
  <Application>Microsoft Office PowerPoint</Application>
  <PresentationFormat>Presentazione su schermo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 Black</vt:lpstr>
      <vt:lpstr>Times New Roman</vt:lpstr>
      <vt:lpstr>I mammiferi</vt:lpstr>
      <vt:lpstr>Presentazione standard di PowerPoint</vt:lpstr>
      <vt:lpstr>Presentazione standard di PowerPoint</vt:lpstr>
      <vt:lpstr>Presentazione standard di PowerPoint</vt:lpstr>
    </vt:vector>
  </TitlesOfParts>
  <Company>Dip. Biol.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Primati</dc:title>
  <dc:creator>Massimo Avian</dc:creator>
  <cp:lastModifiedBy>Massimo Avian</cp:lastModifiedBy>
  <cp:revision>49</cp:revision>
  <dcterms:created xsi:type="dcterms:W3CDTF">2003-03-06T15:37:27Z</dcterms:created>
  <dcterms:modified xsi:type="dcterms:W3CDTF">2022-03-07T10:59:51Z</dcterms:modified>
</cp:coreProperties>
</file>