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63" r:id="rId3"/>
    <p:sldId id="291" r:id="rId4"/>
    <p:sldId id="292" r:id="rId5"/>
    <p:sldId id="264" r:id="rId6"/>
    <p:sldId id="293" r:id="rId7"/>
    <p:sldId id="294" r:id="rId8"/>
    <p:sldId id="295" r:id="rId9"/>
    <p:sldId id="296" r:id="rId10"/>
    <p:sldId id="298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95"/>
    <p:restoredTop sz="97727"/>
  </p:normalViewPr>
  <p:slideViewPr>
    <p:cSldViewPr snapToGrid="0" snapToObjects="1">
      <p:cViewPr varScale="1">
        <p:scale>
          <a:sx n="116" d="100"/>
          <a:sy n="116" d="100"/>
        </p:scale>
        <p:origin x="616" y="184"/>
      </p:cViewPr>
      <p:guideLst/>
    </p:cSldViewPr>
  </p:slideViewPr>
  <p:outlineViewPr>
    <p:cViewPr>
      <p:scale>
        <a:sx n="33" d="100"/>
        <a:sy n="33" d="100"/>
      </p:scale>
      <p:origin x="0" y="-70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55" d="100"/>
          <a:sy n="155" d="100"/>
        </p:scale>
        <p:origin x="691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CCD00-E267-9A40-873B-3B0F60FC0092}" type="datetimeFigureOut">
              <a:rPr lang="en-US" smtClean="0"/>
              <a:t>9/24/24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E7450-F950-BC4B-90B2-4DDCAB836E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2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E7450-F950-BC4B-90B2-4DDCAB836E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00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E7450-F950-BC4B-90B2-4DDCAB836E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703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E7450-F950-BC4B-90B2-4DDCAB836E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51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8E7450-F950-BC4B-90B2-4DDCAB836E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89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F35E-C73D-C443-A9E8-BE9096AD3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EEE94D-CCC0-F74A-8482-03AE7A9AE4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7A1AB-511A-F046-A1CF-B2BD941FE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0D01D-F627-3A4B-92C9-745EB9E54E7C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82FA2A-5B43-1747-8892-F1B98E248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74067-C93B-DF42-B8CF-D6C50D9F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6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E3F61-A507-F140-9806-0BA7985D8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EC7F60-D954-5B41-BA2D-053A32EFB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0F91D-75BC-1142-9B55-93E974220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2D20-71DF-F64F-822F-2AB10F5EE297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99816-86E3-C049-ADCB-76027C9A0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0D7EB2-2879-C342-8267-999450018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25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ECDE243-4A4B-3E43-A4BF-0A872526EC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B07903-D139-D243-95DE-A6E013C1FB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4AE5B3-4DD8-7449-BC6E-92DE9D995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041ED-14AC-F349-8896-678C1C89FBB2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5BE6E-C5AC-164E-9042-94F292F82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4A60F-59CA-2A48-9042-FD1191D2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3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A2A7A-E36D-6041-8A38-2DE0521D6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03F2D-A415-264C-A428-C5A895B2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5F3D55-DA2E-EE46-BD77-0F9901FE4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AE36B-4B65-B44B-A33B-FBE6DCA1517B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382DF5-6F93-644F-B86F-A0198EB90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DC208-3B63-AB4B-AC02-3A883F970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6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CF94E-94B5-F744-8524-45A235281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7BBC31-B93F-4F4D-B916-8662E1C56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78A82-F274-8B4A-BFA2-13DD1A400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74711-4BD4-F04D-9FE7-5C03320E1067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612ED0-EB15-474A-A8C0-8B59C86F9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27827-3598-6A48-9BB1-9ABF582CB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5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BF27E-127E-EF49-B422-A5386C819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ECCD32-2361-0547-AF31-DBB13D2866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EF625F-F018-584C-9A02-C67C5652A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330B4-BCEB-9841-A214-B79307B77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C594-A574-B94D-9763-F2D1A96050A4}" type="datetime1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941162-495F-6749-80E0-C8DF6886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18995-13CF-A84E-A835-0F9CC514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86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B1250-4B21-F140-9C8D-43E2449A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D2C86-B3CC-554B-9AC1-30E01CE3F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76DE45-4271-CD41-9D85-01A51674BF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3EE0D-380A-1D4D-8FE0-5AD63D5790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D6A305-DA30-E345-A120-CAC5B8A20B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A2244-852B-CE4D-A67E-26B3497A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8A8ED-CAC8-3F4C-9474-64141A00FE2C}" type="datetime1">
              <a:rPr lang="en-US" smtClean="0"/>
              <a:t>9/24/24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690270-4D75-844B-900C-19FDC4AA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67ADB9-AAA4-4A4D-A3C9-D8C988607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16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7416A7-1B13-CB4C-9146-305E521FC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70AF23-07CB-3C40-9CB5-B3E587E0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D5D8F-A31F-254E-8440-E6B6BF19AC29}" type="datetime1">
              <a:rPr lang="en-US" smtClean="0"/>
              <a:t>9/24/24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CFCD19-E27A-764D-923D-D597688ED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61C7E1-D6D0-2840-A23D-63D984780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8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D43A2B-676D-6849-A657-25607D259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B5EC0-4308-3942-81C9-BD06A27228C2}" type="datetime1">
              <a:rPr lang="en-US" smtClean="0"/>
              <a:t>9/24/24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C59571-6511-E940-8359-EF91A4459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13D975-F63F-9145-ACB8-9C05A91B9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8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B7977-FE86-AB4F-AEBF-783344E0B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51036-F533-2446-97AB-38569B6EF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19207-308C-BF46-9F84-9695D8E9B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402EF5-150E-9C44-91FD-911C3369D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CFCB-5F4A-7448-B5A9-EF30A997357A}" type="datetime1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C3F3A4-18F7-4947-AD92-18E189C53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5F845-C9CB-C642-B914-3B65C06F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71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992AA-2E19-F44E-8146-B0C266958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DCB42-89CE-7846-B692-61CA9C2FCC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B0777A-1173-B54B-9CE3-156BD9EBE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ABC15-226C-7A48-BD55-ECDEFFF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DD78A-051E-8A47-86F7-E2D6AA8CEC36}" type="datetime1">
              <a:rPr lang="en-US" smtClean="0"/>
              <a:t>9/24/24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B94444-01C4-3F40-ABFC-639EE0A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C55B61-1C0D-1541-B89C-82406A5D1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15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2ED9B-3BA5-094A-B31D-9B87440F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6129B-C229-4845-AB6F-54F7A2AC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84572-FF56-AA4A-88EE-1BC7CD55A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FBEB-0430-FB48-A8D2-A547E5F44A94}" type="datetime1">
              <a:rPr lang="en-US" smtClean="0"/>
              <a:t>9/24/24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BA5C25-1D1A-4D42-9271-3E8393363A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2D068C-0912-1846-B065-B349D03B3A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7343D-0087-CD41-A26A-4DD0E6970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0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11997-810B-D34E-B50A-B93D9A965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Lesson 6</a:t>
            </a:r>
            <a:br>
              <a:rPr lang="en-US" dirty="0"/>
            </a:br>
            <a:r>
              <a:rPr lang="en-US" dirty="0"/>
              <a:t>Enzyme kinetics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AEA404-AF58-9D46-899A-F36F00E37E71}"/>
              </a:ext>
            </a:extLst>
          </p:cNvPr>
          <p:cNvSpPr txBox="1"/>
          <p:nvPr/>
        </p:nvSpPr>
        <p:spPr>
          <a:xfrm>
            <a:off x="156411" y="162427"/>
            <a:ext cx="238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Prof. Sabrina Pricl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E09179-792F-914D-9676-0EF0F78447DF}"/>
              </a:ext>
            </a:extLst>
          </p:cNvPr>
          <p:cNvSpPr txBox="1"/>
          <p:nvPr/>
        </p:nvSpPr>
        <p:spPr>
          <a:xfrm>
            <a:off x="9476874" y="156412"/>
            <a:ext cx="2382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>
                <a:solidFill>
                  <a:schemeClr val="bg1">
                    <a:lumMod val="65000"/>
                  </a:schemeClr>
                </a:solidFill>
              </a:rPr>
              <a:t>A.Y. </a:t>
            </a:r>
            <a:r>
              <a:rPr lang="en-US" i="1">
                <a:solidFill>
                  <a:schemeClr val="bg1">
                    <a:lumMod val="65000"/>
                  </a:schemeClr>
                </a:solidFill>
              </a:rPr>
              <a:t>2024-2025</a:t>
            </a:r>
            <a:endParaRPr lang="en-US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075266-D830-574E-8052-4F7277FB97A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963782" y="3626603"/>
            <a:ext cx="6698158" cy="250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646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40F7-7AE0-144D-A143-5EC3FA50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(Some) Enzymes and the body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923F-4E1B-4F48-8FF8-D66FB6B7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0B3E6B5-2BBC-D546-A2F5-CA4EE57F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9427"/>
            <a:ext cx="4114800" cy="365125"/>
          </a:xfrm>
        </p:spPr>
        <p:txBody>
          <a:bodyPr/>
          <a:lstStyle/>
          <a:p>
            <a:pPr algn="l"/>
            <a:r>
              <a:rPr lang="en-US" i="1" dirty="0"/>
              <a:t>Elements of Chemical and Molecular Biology – Lesson 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297D67-F1CA-7E4C-B785-0B01C4BD3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921" y="1369472"/>
            <a:ext cx="6641757" cy="5185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9B6922-353C-034F-9D6F-EA961A708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889" y="1369472"/>
            <a:ext cx="4089743" cy="504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88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40F7-7AE0-144D-A143-5EC3FA50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the money is: enzymes and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923F-4E1B-4F48-8FF8-D66FB6B7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11</a:t>
            </a:fld>
            <a:endParaRPr 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0B3E6B5-2BBC-D546-A2F5-CA4EE57F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9427"/>
            <a:ext cx="4114800" cy="365125"/>
          </a:xfrm>
        </p:spPr>
        <p:txBody>
          <a:bodyPr/>
          <a:lstStyle/>
          <a:p>
            <a:pPr algn="l"/>
            <a:r>
              <a:rPr lang="en-US" i="1" dirty="0"/>
              <a:t>Elements of Chemical and Molecular Biology – Lesson 6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6641CA8-FFE6-C34F-B123-582A09B00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94" b="2581"/>
          <a:stretch/>
        </p:blipFill>
        <p:spPr>
          <a:xfrm>
            <a:off x="560173" y="1365548"/>
            <a:ext cx="7628237" cy="517336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2E18D51-39B7-3447-BE5D-F5D849ABDEE4}"/>
              </a:ext>
            </a:extLst>
          </p:cNvPr>
          <p:cNvSpPr txBox="1"/>
          <p:nvPr/>
        </p:nvSpPr>
        <p:spPr>
          <a:xfrm>
            <a:off x="8610600" y="3075067"/>
            <a:ext cx="3350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global market for enzymes in industrial applications should grow from </a:t>
            </a:r>
            <a:r>
              <a:rPr lang="en-US" b="1" dirty="0"/>
              <a:t>$6.4 billion</a:t>
            </a:r>
            <a:r>
              <a:rPr lang="en-US" dirty="0"/>
              <a:t> in 2021 to $8.7 billion by 2026, at compound annual growth rate (CAGR) of 6.3% for the period of 2021-2026.</a:t>
            </a:r>
          </a:p>
        </p:txBody>
      </p:sp>
    </p:spTree>
    <p:extLst>
      <p:ext uri="{BB962C8B-B14F-4D97-AF65-F5344CB8AC3E}">
        <p14:creationId xmlns:p14="http://schemas.microsoft.com/office/powerpoint/2010/main" val="1319324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40F7-7AE0-144D-A143-5EC3FA50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03C7-D83C-B741-AAFD-5C4AB076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3725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Enzymes are biological catalysts</a:t>
            </a:r>
          </a:p>
          <a:p>
            <a:r>
              <a:rPr lang="en-US" dirty="0"/>
              <a:t>Very specific, targeting only one defined reacting species (</a:t>
            </a:r>
            <a:r>
              <a:rPr lang="en-US" dirty="0">
                <a:solidFill>
                  <a:srgbClr val="FF0000"/>
                </a:solidFill>
              </a:rPr>
              <a:t>substrate</a:t>
            </a:r>
            <a:r>
              <a:rPr lang="en-US" dirty="0"/>
              <a:t>)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/>
              <a:t>Enzymes are proteins</a:t>
            </a:r>
          </a:p>
          <a:p>
            <a:r>
              <a:rPr lang="en-US" dirty="0"/>
              <a:t>Some have a nonprotein part called </a:t>
            </a:r>
            <a:r>
              <a:rPr lang="en-US" dirty="0">
                <a:solidFill>
                  <a:srgbClr val="FF0000"/>
                </a:solidFill>
              </a:rPr>
              <a:t>cofactor</a:t>
            </a:r>
          </a:p>
          <a:p>
            <a:r>
              <a:rPr lang="en-US" dirty="0"/>
              <a:t>Cofactors can be</a:t>
            </a:r>
          </a:p>
          <a:p>
            <a:pPr lvl="1"/>
            <a:r>
              <a:rPr lang="en-US" dirty="0"/>
              <a:t>metal ions (Mg</a:t>
            </a:r>
            <a:r>
              <a:rPr lang="en-US" baseline="30000" dirty="0"/>
              <a:t>++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Organic molecules (</a:t>
            </a:r>
            <a:r>
              <a:rPr lang="en-US" dirty="0">
                <a:solidFill>
                  <a:srgbClr val="FF0000"/>
                </a:solidFill>
              </a:rPr>
              <a:t>coenzymes</a:t>
            </a:r>
            <a:r>
              <a:rPr lang="en-US" dirty="0"/>
              <a:t>)</a:t>
            </a:r>
          </a:p>
          <a:p>
            <a:r>
              <a:rPr lang="en-US" dirty="0"/>
              <a:t>Only one region of the enzyme is responsible for substrate interaction (</a:t>
            </a:r>
            <a:r>
              <a:rPr lang="en-US" dirty="0">
                <a:solidFill>
                  <a:srgbClr val="FF0000"/>
                </a:solidFill>
              </a:rPr>
              <a:t>active site</a:t>
            </a:r>
            <a:r>
              <a:rPr lang="en-US" dirty="0"/>
              <a:t>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923F-4E1B-4F48-8FF8-D66FB6B7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1FF01-07D9-4645-8559-45D36BD7C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27" b="5516"/>
          <a:stretch/>
        </p:blipFill>
        <p:spPr>
          <a:xfrm>
            <a:off x="7000678" y="2107770"/>
            <a:ext cx="4996024" cy="3394128"/>
          </a:xfrm>
          <a:prstGeom prst="rect">
            <a:avLst/>
          </a:prstGeom>
        </p:spPr>
      </p:pic>
      <p:sp>
        <p:nvSpPr>
          <p:cNvPr id="5" name="Footer Placeholder 6">
            <a:extLst>
              <a:ext uri="{FF2B5EF4-FFF2-40B4-BE49-F238E27FC236}">
                <a16:creationId xmlns:a16="http://schemas.microsoft.com/office/drawing/2014/main" id="{202AA854-12D2-876F-0461-43A62F936896}"/>
              </a:ext>
            </a:extLst>
          </p:cNvPr>
          <p:cNvSpPr txBox="1">
            <a:spLocks/>
          </p:cNvSpPr>
          <p:nvPr/>
        </p:nvSpPr>
        <p:spPr>
          <a:xfrm>
            <a:off x="0" y="647942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i="1" dirty="0"/>
              <a:t>Molecular Biology for Engineering – Lesson 6</a:t>
            </a:r>
          </a:p>
        </p:txBody>
      </p:sp>
    </p:spTree>
    <p:extLst>
      <p:ext uri="{BB962C8B-B14F-4D97-AF65-F5344CB8AC3E}">
        <p14:creationId xmlns:p14="http://schemas.microsoft.com/office/powerpoint/2010/main" val="768619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140F7-7AE0-144D-A143-5EC3FA509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D03C7-D83C-B741-AAFD-5C4AB076B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4632703" cy="441244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Enzymes names begin with EC followed by 4 numbers separated by dots</a:t>
            </a:r>
          </a:p>
          <a:p>
            <a:pPr lvl="1"/>
            <a:r>
              <a:rPr lang="en-US" dirty="0"/>
              <a:t>EC 2.7.4.4</a:t>
            </a:r>
          </a:p>
          <a:p>
            <a:r>
              <a:rPr lang="en-US" dirty="0"/>
              <a:t>First number </a:t>
            </a:r>
            <a:r>
              <a:rPr lang="en-US" dirty="0">
                <a:sym typeface="Wingdings" pitchFamily="2" charset="2"/>
              </a:rPr>
              <a:t> which of the 6 major enzyme classes the molecules belongs to</a:t>
            </a:r>
          </a:p>
          <a:p>
            <a:r>
              <a:rPr lang="en-US" dirty="0">
                <a:sym typeface="Wingdings" pitchFamily="2" charset="2"/>
              </a:rPr>
              <a:t>Other numbers  enzyme sub-classes</a:t>
            </a:r>
          </a:p>
          <a:p>
            <a:r>
              <a:rPr lang="en-US" dirty="0">
                <a:sym typeface="Wingdings" pitchFamily="2" charset="2"/>
              </a:rPr>
              <a:t>Names are indicative of the action performed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A923F-4E1B-4F48-8FF8-D66FB6B76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6">
            <a:extLst>
              <a:ext uri="{FF2B5EF4-FFF2-40B4-BE49-F238E27FC236}">
                <a16:creationId xmlns:a16="http://schemas.microsoft.com/office/drawing/2014/main" id="{C0B3E6B5-2BBC-D546-A2F5-CA4EE57F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9427"/>
            <a:ext cx="4114800" cy="365125"/>
          </a:xfrm>
        </p:spPr>
        <p:txBody>
          <a:bodyPr/>
          <a:lstStyle/>
          <a:p>
            <a:pPr algn="l"/>
            <a:r>
              <a:rPr lang="en-US" i="1" dirty="0"/>
              <a:t>Elements of Chemical and Molecular Biology – Lesson 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1FF01-07D9-4645-8559-45D36BD7C7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74" r="473"/>
          <a:stretch/>
        </p:blipFill>
        <p:spPr>
          <a:xfrm>
            <a:off x="5966847" y="2221291"/>
            <a:ext cx="6037249" cy="339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7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6D6D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B510-1335-2347-8A8B-68DF236E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kinetics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838F3-35E7-0147-9739-82887EC0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39732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Enzyme assay </a:t>
            </a:r>
            <a:r>
              <a:rPr lang="en-US" dirty="0">
                <a:sym typeface="Wingdings" pitchFamily="2" charset="2"/>
              </a:rPr>
              <a:t> Experiment to determine the enzyme’s catalytic activity</a:t>
            </a:r>
          </a:p>
          <a:p>
            <a:r>
              <a:rPr lang="en-US" dirty="0">
                <a:sym typeface="Wingdings" pitchFamily="2" charset="2"/>
              </a:rPr>
              <a:t>Plot of reaction rate (V) vs. [substrate = S] in the absence (blue) and presence (red) of enzyme</a:t>
            </a:r>
          </a:p>
          <a:p>
            <a:r>
              <a:rPr lang="en-US" dirty="0">
                <a:sym typeface="Wingdings" pitchFamily="2" charset="2"/>
              </a:rPr>
              <a:t>Note:</a:t>
            </a:r>
          </a:p>
          <a:p>
            <a:pPr lvl="1"/>
            <a:r>
              <a:rPr lang="en-US" dirty="0">
                <a:sym typeface="Wingdings" pitchFamily="2" charset="2"/>
              </a:rPr>
              <a:t>In both cases, at low [S] both curves are approximately linear</a:t>
            </a:r>
          </a:p>
          <a:p>
            <a:pPr lvl="2"/>
            <a:r>
              <a:rPr lang="en-US" dirty="0">
                <a:sym typeface="Wingdings" pitchFamily="2" charset="2"/>
              </a:rPr>
              <a:t>first-order kinetics</a:t>
            </a:r>
          </a:p>
          <a:p>
            <a:pPr lvl="1"/>
            <a:r>
              <a:rPr lang="en-US" dirty="0">
                <a:sym typeface="Wingdings" pitchFamily="2" charset="2"/>
              </a:rPr>
              <a:t>At equal, intermediate [S], V in enzyme-catalyzed is substantially higher than in uncatalyzed reaction</a:t>
            </a:r>
          </a:p>
          <a:p>
            <a:pPr lvl="1"/>
            <a:r>
              <a:rPr lang="en-US" dirty="0">
                <a:sym typeface="Wingdings" pitchFamily="2" charset="2"/>
              </a:rPr>
              <a:t>In uncatalyzed reactions V continues to increase with [S] while in enzyme-catalyzed reactions it reaches an asymptotic value V</a:t>
            </a:r>
            <a:r>
              <a:rPr lang="en-US" baseline="-25000" dirty="0">
                <a:sym typeface="Wingdings" pitchFamily="2" charset="2"/>
              </a:rPr>
              <a:t>max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V becomes independent of [S]  zero-order kinetics</a:t>
            </a:r>
          </a:p>
          <a:p>
            <a:pPr lvl="1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B32A59-786F-594C-B2A1-539E70FC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en-US" i="1" dirty="0"/>
              <a:t>Elements of Chemical and Molecular Biology – Lesson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B243-FB6B-EF48-9892-2B0E1E57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575811-D248-F848-87C8-3F33A6139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050" t="1907" r="11298" b="4277"/>
          <a:stretch/>
        </p:blipFill>
        <p:spPr>
          <a:xfrm>
            <a:off x="7574490" y="2089095"/>
            <a:ext cx="4405700" cy="342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B510-1335-2347-8A8B-68DF236E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kinetics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838F3-35E7-0147-9739-82887EC0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39732" cy="4351338"/>
          </a:xfrm>
        </p:spPr>
        <p:txBody>
          <a:bodyPr/>
          <a:lstStyle/>
          <a:p>
            <a:r>
              <a:rPr lang="en-US" dirty="0">
                <a:sym typeface="Wingdings" pitchFamily="2" charset="2"/>
              </a:rPr>
              <a:t>V</a:t>
            </a:r>
            <a:r>
              <a:rPr lang="en-US" baseline="-25000" dirty="0">
                <a:sym typeface="Wingdings" pitchFamily="2" charset="2"/>
              </a:rPr>
              <a:t>max</a:t>
            </a:r>
            <a:r>
              <a:rPr lang="en-US" dirty="0">
                <a:sym typeface="Wingdings" pitchFamily="2" charset="2"/>
              </a:rPr>
              <a:t> corresponds to a specific condition called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enzyme saturation</a:t>
            </a:r>
          </a:p>
          <a:p>
            <a:pPr lvl="1"/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B32A59-786F-594C-B2A1-539E70FC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en-US" i="1" dirty="0"/>
              <a:t>Elements of Chemical and Molecular Biology – Lesson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B243-FB6B-EF48-9892-2B0E1E57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5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BDAA899-99A2-BB49-BFE0-DEA884C55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046" y="2809685"/>
            <a:ext cx="4566555" cy="25320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3F3C54C-9C0D-1340-811F-4209FC0B5678}"/>
              </a:ext>
            </a:extLst>
          </p:cNvPr>
          <p:cNvSpPr txBox="1"/>
          <p:nvPr/>
        </p:nvSpPr>
        <p:spPr>
          <a:xfrm>
            <a:off x="1059543" y="5537654"/>
            <a:ext cx="65967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enzyme molecules are part of a enzyme-substrate complex and no free enzyme molecules  are available to accommodate additional substrate molecules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0AF4A9B-3E6A-8C40-A058-0C7B8615540C}"/>
              </a:ext>
            </a:extLst>
          </p:cNvPr>
          <p:cNvGrpSpPr/>
          <p:nvPr/>
        </p:nvGrpSpPr>
        <p:grpSpPr>
          <a:xfrm>
            <a:off x="7390920" y="1788291"/>
            <a:ext cx="4890288" cy="3465342"/>
            <a:chOff x="7465060" y="1374889"/>
            <a:chExt cx="4890288" cy="346534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9B8AE0E-4CF4-1743-A258-ED952CB95E38}"/>
                </a:ext>
              </a:extLst>
            </p:cNvPr>
            <p:cNvGrpSpPr/>
            <p:nvPr/>
          </p:nvGrpSpPr>
          <p:grpSpPr>
            <a:xfrm>
              <a:off x="7649727" y="1825624"/>
              <a:ext cx="4705621" cy="3014607"/>
              <a:chOff x="7649727" y="1825624"/>
              <a:chExt cx="4705621" cy="3014607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17B243E5-20C4-6743-962D-F77C9A6C307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8866" t="31190" r="5739"/>
              <a:stretch/>
            </p:blipFill>
            <p:spPr>
              <a:xfrm>
                <a:off x="7834393" y="2286001"/>
                <a:ext cx="4226488" cy="2554230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A9863BA-4632-D145-AAC6-B1B997BEAF83}"/>
                  </a:ext>
                </a:extLst>
              </p:cNvPr>
              <p:cNvSpPr txBox="1"/>
              <p:nvPr/>
            </p:nvSpPr>
            <p:spPr>
              <a:xfrm rot="16200000">
                <a:off x="7539925" y="1935426"/>
                <a:ext cx="588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&gt;  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3773F00-21FA-7F47-9D37-711547E398A2}"/>
                  </a:ext>
                </a:extLst>
              </p:cNvPr>
              <p:cNvSpPr txBox="1"/>
              <p:nvPr/>
            </p:nvSpPr>
            <p:spPr>
              <a:xfrm>
                <a:off x="11766413" y="4136371"/>
                <a:ext cx="588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&gt;  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9B11508-9E04-BA4D-8392-8EF2CC9C0EF9}"/>
                </a:ext>
              </a:extLst>
            </p:cNvPr>
            <p:cNvGrpSpPr/>
            <p:nvPr/>
          </p:nvGrpSpPr>
          <p:grpSpPr>
            <a:xfrm>
              <a:off x="7465060" y="1374889"/>
              <a:ext cx="4493208" cy="2716892"/>
              <a:chOff x="7465060" y="1374889"/>
              <a:chExt cx="4493208" cy="2716892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8018C11-E0A3-5645-BA72-A269BDDDD812}"/>
                  </a:ext>
                </a:extLst>
              </p:cNvPr>
              <p:cNvSpPr txBox="1"/>
              <p:nvPr/>
            </p:nvSpPr>
            <p:spPr>
              <a:xfrm>
                <a:off x="10749330" y="1966399"/>
                <a:ext cx="12089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 = V</a:t>
                </a:r>
                <a:r>
                  <a:rPr lang="en-US" baseline="-25000" dirty="0"/>
                  <a:t>max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EB29FE-95C6-6641-8C04-512C3A90B14B}"/>
                  </a:ext>
                </a:extLst>
              </p:cNvPr>
              <p:cNvSpPr txBox="1"/>
              <p:nvPr/>
            </p:nvSpPr>
            <p:spPr>
              <a:xfrm rot="16200000">
                <a:off x="7692325" y="2087826"/>
                <a:ext cx="588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&gt;  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92BD115-2BB2-3446-90F9-A17CD8995EF3}"/>
                  </a:ext>
                </a:extLst>
              </p:cNvPr>
              <p:cNvSpPr txBox="1"/>
              <p:nvPr/>
            </p:nvSpPr>
            <p:spPr>
              <a:xfrm rot="16200000">
                <a:off x="6867684" y="3125073"/>
                <a:ext cx="15640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V (</a:t>
                </a:r>
                <a:r>
                  <a:rPr lang="en-US" dirty="0">
                    <a:latin typeface="Symbol" pitchFamily="2" charset="2"/>
                  </a:rPr>
                  <a:t>m</a:t>
                </a:r>
                <a:r>
                  <a:rPr lang="en-US" dirty="0"/>
                  <a:t>M/min)</a:t>
                </a:r>
                <a:endParaRPr lang="en-US" baseline="-25000" dirty="0"/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D28F95E-E36D-CF4F-A6E5-946013E39DCC}"/>
                  </a:ext>
                </a:extLst>
              </p:cNvPr>
              <p:cNvSpPr txBox="1"/>
              <p:nvPr/>
            </p:nvSpPr>
            <p:spPr>
              <a:xfrm>
                <a:off x="8099120" y="1497119"/>
                <a:ext cx="26502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V = (V</a:t>
                </a:r>
                <a:r>
                  <a:rPr lang="en-US" baseline="-25000" dirty="0"/>
                  <a:t>max</a:t>
                </a:r>
                <a:r>
                  <a:rPr lang="en-US" dirty="0"/>
                  <a:t> [S])/([S] + K</a:t>
                </a:r>
                <a:r>
                  <a:rPr lang="en-US" baseline="-25000" dirty="0"/>
                  <a:t>m</a:t>
                </a:r>
                <a:r>
                  <a:rPr lang="en-US" dirty="0"/>
                  <a:t>)</a:t>
                </a:r>
              </a:p>
            </p:txBody>
          </p:sp>
          <p:sp>
            <p:nvSpPr>
              <p:cNvPr id="19" name="Arc 18">
                <a:extLst>
                  <a:ext uri="{FF2B5EF4-FFF2-40B4-BE49-F238E27FC236}">
                    <a16:creationId xmlns:a16="http://schemas.microsoft.com/office/drawing/2014/main" id="{01D7ED46-EAF3-F44B-BAB7-CD9067D4ECA7}"/>
                  </a:ext>
                </a:extLst>
              </p:cNvPr>
              <p:cNvSpPr/>
              <p:nvPr/>
            </p:nvSpPr>
            <p:spPr>
              <a:xfrm rot="4831216">
                <a:off x="7749609" y="1119756"/>
                <a:ext cx="1285829" cy="1796095"/>
              </a:xfrm>
              <a:prstGeom prst="arc">
                <a:avLst/>
              </a:prstGeom>
              <a:ln w="28575"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5228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B510-1335-2347-8A8B-68DF236E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Michaelis-Menten equation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838F3-35E7-0147-9739-82887EC0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639732" cy="4351338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Three further important points on the graph in the first-order kinetics region</a:t>
            </a:r>
          </a:p>
          <a:p>
            <a:pPr lvl="1"/>
            <a:r>
              <a:rPr lang="en-US" dirty="0">
                <a:sym typeface="Wingdings" pitchFamily="2" charset="2"/>
              </a:rPr>
              <a:t>The point at which V = ½ Vmax</a:t>
            </a:r>
          </a:p>
          <a:p>
            <a:pPr lvl="1"/>
            <a:r>
              <a:rPr lang="en-US" dirty="0">
                <a:sym typeface="Wingdings" pitchFamily="2" charset="2"/>
              </a:rPr>
              <a:t>[S] at which V = ½ Vmax = K</a:t>
            </a:r>
            <a:r>
              <a:rPr lang="en-US" baseline="-25000" dirty="0">
                <a:sym typeface="Wingdings" pitchFamily="2" charset="2"/>
              </a:rPr>
              <a:t>m</a:t>
            </a:r>
            <a:r>
              <a:rPr lang="en-US" dirty="0">
                <a:sym typeface="Wingdings" pitchFamily="2" charset="2"/>
              </a:rPr>
              <a:t> [in mol/L or M]</a:t>
            </a:r>
          </a:p>
          <a:p>
            <a:pPr lvl="2"/>
            <a:r>
              <a:rPr lang="en-US" dirty="0">
                <a:sym typeface="Wingdings" pitchFamily="2" charset="2"/>
              </a:rPr>
              <a:t>K</a:t>
            </a:r>
            <a:r>
              <a:rPr lang="en-US" baseline="-25000" dirty="0">
                <a:sym typeface="Wingdings" pitchFamily="2" charset="2"/>
              </a:rPr>
              <a:t>m</a:t>
            </a:r>
            <a:r>
              <a:rPr lang="en-US" dirty="0">
                <a:sym typeface="Wingdings" pitchFamily="2" charset="2"/>
              </a:rPr>
              <a:t> = Michaelis-Menten constant  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rough measure of the affinity of the enzyme for the substrate</a:t>
            </a:r>
          </a:p>
          <a:p>
            <a:pPr lvl="3"/>
            <a:r>
              <a:rPr lang="en-US" dirty="0">
                <a:sym typeface="Wingdings" pitchFamily="2" charset="2"/>
              </a:rPr>
              <a:t>K</a:t>
            </a:r>
            <a:r>
              <a:rPr lang="en-US" baseline="-25000" dirty="0">
                <a:sym typeface="Wingdings" pitchFamily="2" charset="2"/>
              </a:rPr>
              <a:t>m</a:t>
            </a:r>
            <a:r>
              <a:rPr lang="en-US" dirty="0">
                <a:sym typeface="Wingdings" pitchFamily="2" charset="2"/>
              </a:rPr>
              <a:t> varies in a wide range for different enzymes</a:t>
            </a:r>
          </a:p>
          <a:p>
            <a:pPr lvl="1"/>
            <a:r>
              <a:rPr lang="en-US" dirty="0">
                <a:sym typeface="Wingdings" pitchFamily="2" charset="2"/>
              </a:rPr>
              <a:t>In this region, the behavior of V = f[S] is described by the so-called Michaelis-Menten equation</a:t>
            </a:r>
          </a:p>
          <a:p>
            <a:pPr marL="457200" lvl="1" indent="0">
              <a:buNone/>
            </a:pPr>
            <a:endParaRPr lang="en-US" dirty="0">
              <a:sym typeface="Wingdings" pitchFamily="2" charset="2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B32A59-786F-594C-B2A1-539E70FC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en-US" i="1" dirty="0"/>
              <a:t>Elements of Chemical and Molecular Biology – Lesson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B243-FB6B-EF48-9892-2B0E1E57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3F9BE9-C120-D441-B1DF-EC5E017544B1}"/>
              </a:ext>
            </a:extLst>
          </p:cNvPr>
          <p:cNvGrpSpPr/>
          <p:nvPr/>
        </p:nvGrpSpPr>
        <p:grpSpPr>
          <a:xfrm>
            <a:off x="7649727" y="1825624"/>
            <a:ext cx="4705621" cy="3014607"/>
            <a:chOff x="7649727" y="1825624"/>
            <a:chExt cx="4705621" cy="3014607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E0AD6CD-4B44-714A-AE69-9FB0DE309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8866" t="31190" r="5739"/>
            <a:stretch/>
          </p:blipFill>
          <p:spPr>
            <a:xfrm>
              <a:off x="7834393" y="2286001"/>
              <a:ext cx="4226488" cy="255423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E3BCDDE-97B6-F747-BDF0-804D74891776}"/>
                </a:ext>
              </a:extLst>
            </p:cNvPr>
            <p:cNvSpPr txBox="1"/>
            <p:nvPr/>
          </p:nvSpPr>
          <p:spPr>
            <a:xfrm rot="16200000">
              <a:off x="7539925" y="1935426"/>
              <a:ext cx="588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 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94BFF3-7FDF-1F4F-B2F4-71E442293492}"/>
                </a:ext>
              </a:extLst>
            </p:cNvPr>
            <p:cNvSpPr txBox="1"/>
            <p:nvPr/>
          </p:nvSpPr>
          <p:spPr>
            <a:xfrm>
              <a:off x="11766413" y="4136371"/>
              <a:ext cx="5889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&gt; 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4D0A5AB-B5DD-5E46-BC0B-C5FC5DFF7AD3}"/>
              </a:ext>
            </a:extLst>
          </p:cNvPr>
          <p:cNvSpPr txBox="1"/>
          <p:nvPr/>
        </p:nvSpPr>
        <p:spPr>
          <a:xfrm>
            <a:off x="10749330" y="1966399"/>
            <a:ext cx="1208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 = V</a:t>
            </a:r>
            <a:r>
              <a:rPr lang="en-US" baseline="-25000" dirty="0"/>
              <a:t>max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02EFE2-115C-4B4F-BDCE-0CDC889699E2}"/>
              </a:ext>
            </a:extLst>
          </p:cNvPr>
          <p:cNvSpPr txBox="1"/>
          <p:nvPr/>
        </p:nvSpPr>
        <p:spPr>
          <a:xfrm rot="16200000">
            <a:off x="7692325" y="2087826"/>
            <a:ext cx="58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&gt;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60E9A-556E-5E4A-B5B3-424393465CA4}"/>
              </a:ext>
            </a:extLst>
          </p:cNvPr>
          <p:cNvSpPr txBox="1"/>
          <p:nvPr/>
        </p:nvSpPr>
        <p:spPr>
          <a:xfrm rot="16200000">
            <a:off x="6867684" y="3125073"/>
            <a:ext cx="15640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V (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M/min)</a:t>
            </a:r>
            <a:endParaRPr lang="en-US" baseline="-25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754EEC-9EAE-A047-89E6-9C552E6E68DB}"/>
              </a:ext>
            </a:extLst>
          </p:cNvPr>
          <p:cNvSpPr txBox="1"/>
          <p:nvPr/>
        </p:nvSpPr>
        <p:spPr>
          <a:xfrm>
            <a:off x="8099120" y="1497119"/>
            <a:ext cx="2650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 = (V</a:t>
            </a:r>
            <a:r>
              <a:rPr lang="en-US" baseline="-25000" dirty="0"/>
              <a:t>max</a:t>
            </a:r>
            <a:r>
              <a:rPr lang="en-US" dirty="0"/>
              <a:t> [S])/([S] + K</a:t>
            </a:r>
            <a:r>
              <a:rPr lang="en-US" baseline="-25000" dirty="0"/>
              <a:t>m</a:t>
            </a:r>
            <a:r>
              <a:rPr lang="en-US" dirty="0"/>
              <a:t>)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2DB67218-6CAB-3940-A651-3DD8BE19D979}"/>
              </a:ext>
            </a:extLst>
          </p:cNvPr>
          <p:cNvSpPr/>
          <p:nvPr/>
        </p:nvSpPr>
        <p:spPr>
          <a:xfrm rot="4831216">
            <a:off x="7749609" y="1119756"/>
            <a:ext cx="1285829" cy="1796095"/>
          </a:xfrm>
          <a:prstGeom prst="arc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625E7-0955-A841-A40F-4DDBEFC95576}"/>
              </a:ext>
            </a:extLst>
          </p:cNvPr>
          <p:cNvSpPr txBox="1"/>
          <p:nvPr/>
        </p:nvSpPr>
        <p:spPr>
          <a:xfrm>
            <a:off x="2699217" y="5555390"/>
            <a:ext cx="319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V = (V</a:t>
            </a:r>
            <a:r>
              <a:rPr lang="en-US" sz="2400" baseline="-25000" dirty="0">
                <a:solidFill>
                  <a:srgbClr val="FF0000"/>
                </a:solidFill>
              </a:rPr>
              <a:t>max</a:t>
            </a:r>
            <a:r>
              <a:rPr lang="en-US" sz="2400" dirty="0">
                <a:solidFill>
                  <a:srgbClr val="FF0000"/>
                </a:solidFill>
              </a:rPr>
              <a:t> [S])/([S] + K</a:t>
            </a:r>
            <a:r>
              <a:rPr lang="en-US" sz="2400" baseline="-250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5FADABA-7553-7A44-9593-367285574748}"/>
              </a:ext>
            </a:extLst>
          </p:cNvPr>
          <p:cNvSpPr txBox="1"/>
          <p:nvPr/>
        </p:nvSpPr>
        <p:spPr>
          <a:xfrm>
            <a:off x="7319587" y="5224069"/>
            <a:ext cx="4129215" cy="1294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At low [S], [S] &lt;&lt; K</a:t>
            </a:r>
            <a:r>
              <a:rPr lang="en-US" baseline="-25000" dirty="0"/>
              <a:t>m</a:t>
            </a:r>
            <a:r>
              <a:rPr lang="en-US" dirty="0"/>
              <a:t> </a:t>
            </a:r>
            <a:r>
              <a:rPr lang="en-US" dirty="0">
                <a:sym typeface="Wingdings" pitchFamily="2" charset="2"/>
              </a:rPr>
              <a:t> V = (V</a:t>
            </a:r>
            <a:r>
              <a:rPr lang="en-US" baseline="-25000" dirty="0">
                <a:sym typeface="Wingdings" pitchFamily="2" charset="2"/>
              </a:rPr>
              <a:t>max</a:t>
            </a:r>
            <a:r>
              <a:rPr lang="en-US" dirty="0">
                <a:sym typeface="Wingdings" pitchFamily="2" charset="2"/>
              </a:rPr>
              <a:t> [S])/K</a:t>
            </a:r>
            <a:r>
              <a:rPr lang="en-US" baseline="-25000" dirty="0">
                <a:sym typeface="Wingdings" pitchFamily="2" charset="2"/>
              </a:rPr>
              <a:t>m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At high [S], [S] &gt;&gt; K</a:t>
            </a:r>
            <a:r>
              <a:rPr lang="en-US" baseline="-25000" dirty="0">
                <a:sym typeface="Wingdings" pitchFamily="2" charset="2"/>
              </a:rPr>
              <a:t>m</a:t>
            </a:r>
            <a:r>
              <a:rPr lang="en-US" dirty="0">
                <a:sym typeface="Wingdings" pitchFamily="2" charset="2"/>
              </a:rPr>
              <a:t>  V = V</a:t>
            </a:r>
            <a:r>
              <a:rPr lang="en-US" baseline="-25000" dirty="0">
                <a:sym typeface="Wingdings" pitchFamily="2" charset="2"/>
              </a:rPr>
              <a:t>max</a:t>
            </a:r>
          </a:p>
          <a:p>
            <a:pPr>
              <a:lnSpc>
                <a:spcPct val="150000"/>
              </a:lnSpc>
            </a:pPr>
            <a:r>
              <a:rPr lang="en-US" dirty="0">
                <a:sym typeface="Wingdings" pitchFamily="2" charset="2"/>
              </a:rPr>
              <a:t>At [S] = K</a:t>
            </a:r>
            <a:r>
              <a:rPr lang="en-US" baseline="-25000" dirty="0">
                <a:sym typeface="Wingdings" pitchFamily="2" charset="2"/>
              </a:rPr>
              <a:t>m</a:t>
            </a:r>
            <a:r>
              <a:rPr lang="en-US" dirty="0">
                <a:sym typeface="Wingdings" pitchFamily="2" charset="2"/>
              </a:rPr>
              <a:t>  V = ½ V</a:t>
            </a:r>
            <a:r>
              <a:rPr lang="en-US" baseline="-25000" dirty="0">
                <a:sym typeface="Wingdings" pitchFamily="2" charset="2"/>
              </a:rPr>
              <a:t>max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293680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B510-1335-2347-8A8B-68DF236E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Lineweaver-Burk plot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838F3-35E7-0147-9739-82887EC0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883875" cy="4351338"/>
          </a:xfrm>
        </p:spPr>
        <p:txBody>
          <a:bodyPr>
            <a:normAutofit lnSpcReduction="10000"/>
          </a:bodyPr>
          <a:lstStyle/>
          <a:p>
            <a:r>
              <a:rPr lang="en-US" dirty="0">
                <a:sym typeface="Wingdings" pitchFamily="2" charset="2"/>
              </a:rPr>
              <a:t>K</a:t>
            </a:r>
            <a:r>
              <a:rPr lang="en-US" baseline="-25000" dirty="0">
                <a:sym typeface="Wingdings" pitchFamily="2" charset="2"/>
              </a:rPr>
              <a:t>m</a:t>
            </a:r>
            <a:r>
              <a:rPr lang="en-US" dirty="0">
                <a:sym typeface="Wingdings" pitchFamily="2" charset="2"/>
              </a:rPr>
              <a:t> and V</a:t>
            </a:r>
            <a:r>
              <a:rPr lang="en-US" baseline="-25000" dirty="0">
                <a:sym typeface="Wingdings" pitchFamily="2" charset="2"/>
              </a:rPr>
              <a:t>max</a:t>
            </a:r>
            <a:r>
              <a:rPr lang="en-US" dirty="0">
                <a:sym typeface="Wingdings" pitchFamily="2" charset="2"/>
              </a:rPr>
              <a:t> can be easily found by data fitting with a spreadsheet</a:t>
            </a:r>
          </a:p>
          <a:p>
            <a:pPr lvl="1"/>
            <a:r>
              <a:rPr lang="en-US" dirty="0">
                <a:sym typeface="Wingdings" pitchFamily="2" charset="2"/>
              </a:rPr>
              <a:t>Yet, a Lineaweaver-Burk (or double-reciprocal plot) is still exceedingly common</a:t>
            </a:r>
          </a:p>
          <a:p>
            <a:pPr lvl="1"/>
            <a:endParaRPr lang="en-US" dirty="0">
              <a:sym typeface="Wingdings" pitchFamily="2" charset="2"/>
            </a:endParaRPr>
          </a:p>
          <a:p>
            <a:pPr lvl="1"/>
            <a:endParaRPr lang="en-US" dirty="0">
              <a:sym typeface="Wingdings" pitchFamily="2" charset="2"/>
            </a:endParaRPr>
          </a:p>
          <a:p>
            <a:r>
              <a:rPr lang="en-US" dirty="0">
                <a:sym typeface="Wingdings" pitchFamily="2" charset="2"/>
              </a:rPr>
              <a:t>Main problem with LB plots</a:t>
            </a:r>
          </a:p>
          <a:p>
            <a:pPr lvl="1"/>
            <a:r>
              <a:rPr lang="en-US" dirty="0">
                <a:sym typeface="Wingdings" pitchFamily="2" charset="2"/>
              </a:rPr>
              <a:t>Overemphasizes low [S] velocities</a:t>
            </a:r>
          </a:p>
          <a:p>
            <a:pPr lvl="1"/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Gives more an order of magnitude of K</a:t>
            </a:r>
            <a:r>
              <a:rPr lang="en-US" baseline="-25000" dirty="0">
                <a:solidFill>
                  <a:srgbClr val="FF0000"/>
                </a:solidFill>
                <a:sym typeface="Wingdings" pitchFamily="2" charset="2"/>
              </a:rPr>
              <a:t>m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and V</a:t>
            </a:r>
            <a:r>
              <a:rPr lang="en-US" baseline="-25000" dirty="0">
                <a:solidFill>
                  <a:srgbClr val="FF0000"/>
                </a:solidFill>
                <a:sym typeface="Wingdings" pitchFamily="2" charset="2"/>
              </a:rPr>
              <a:t>max</a:t>
            </a:r>
            <a:r>
              <a:rPr lang="en-US" dirty="0">
                <a:solidFill>
                  <a:srgbClr val="FF0000"/>
                </a:solidFill>
                <a:sym typeface="Wingdings" pitchFamily="2" charset="2"/>
              </a:rPr>
              <a:t> than an accurate estimate of values</a:t>
            </a:r>
          </a:p>
          <a:p>
            <a:endParaRPr lang="en-US" dirty="0">
              <a:sym typeface="Wingdings" pitchFamily="2" charset="2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B32A59-786F-594C-B2A1-539E70FC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en-US" i="1" dirty="0"/>
              <a:t>Elements of Chemical and Molecular Biology – Lesson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B243-FB6B-EF48-9892-2B0E1E57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7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625E7-0955-A841-A40F-4DDBEFC95576}"/>
              </a:ext>
            </a:extLst>
          </p:cNvPr>
          <p:cNvSpPr txBox="1"/>
          <p:nvPr/>
        </p:nvSpPr>
        <p:spPr>
          <a:xfrm>
            <a:off x="1176946" y="3606865"/>
            <a:ext cx="46777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1/V = [(K</a:t>
            </a:r>
            <a:r>
              <a:rPr lang="en-US" sz="2400" baseline="-25000" dirty="0">
                <a:solidFill>
                  <a:srgbClr val="FF0000"/>
                </a:solidFill>
              </a:rPr>
              <a:t>m</a:t>
            </a:r>
            <a:r>
              <a:rPr lang="en-US" sz="2400" dirty="0">
                <a:solidFill>
                  <a:srgbClr val="FF0000"/>
                </a:solidFill>
              </a:rPr>
              <a:t>/V</a:t>
            </a:r>
            <a:r>
              <a:rPr lang="en-US" sz="2400" baseline="-25000" dirty="0">
                <a:solidFill>
                  <a:srgbClr val="FF0000"/>
                </a:solidFill>
              </a:rPr>
              <a:t>max</a:t>
            </a:r>
            <a:r>
              <a:rPr lang="en-US" sz="2400" dirty="0">
                <a:solidFill>
                  <a:srgbClr val="FF0000"/>
                </a:solidFill>
              </a:rPr>
              <a:t>) x 1/[S]] + 1/V</a:t>
            </a:r>
            <a:r>
              <a:rPr lang="en-US" sz="2400" baseline="-25000" dirty="0">
                <a:solidFill>
                  <a:srgbClr val="FF0000"/>
                </a:solidFill>
              </a:rPr>
              <a:t>max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5C5311D-0828-0948-89CC-55FAA7CFD8C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579877" y="2080998"/>
            <a:ext cx="5612123" cy="369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2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8B510-1335-2347-8A8B-68DF236E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838F3-35E7-0147-9739-82887EC0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An enzymatic assay yielded the following data set:</a:t>
            </a:r>
          </a:p>
          <a:p>
            <a:r>
              <a:rPr lang="en-US" dirty="0">
                <a:sym typeface="Wingdings" pitchFamily="2" charset="2"/>
              </a:rPr>
              <a:t>Q1. Determine V</a:t>
            </a:r>
            <a:r>
              <a:rPr lang="en-US" baseline="-25000" dirty="0">
                <a:sym typeface="Wingdings" pitchFamily="2" charset="2"/>
              </a:rPr>
              <a:t>max</a:t>
            </a:r>
            <a:r>
              <a:rPr lang="en-US" dirty="0">
                <a:sym typeface="Wingdings" pitchFamily="2" charset="2"/>
              </a:rPr>
              <a:t> and K</a:t>
            </a:r>
            <a:r>
              <a:rPr lang="en-US" baseline="-25000" dirty="0">
                <a:sym typeface="Wingdings" pitchFamily="2" charset="2"/>
              </a:rPr>
              <a:t>m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B32A59-786F-594C-B2A1-539E70FC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en-US" i="1" dirty="0"/>
              <a:t>Elements of Chemical and Molecular Biology – Lesson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B243-FB6B-EF48-9892-2B0E1E57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3A5B2A6F-2930-0F4F-8E08-C79863059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725621"/>
              </p:ext>
            </p:extLst>
          </p:nvPr>
        </p:nvGraphicFramePr>
        <p:xfrm>
          <a:off x="8674443" y="1870075"/>
          <a:ext cx="3229232" cy="332403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00051">
                  <a:extLst>
                    <a:ext uri="{9D8B030D-6E8A-4147-A177-3AD203B41FA5}">
                      <a16:colId xmlns:a16="http://schemas.microsoft.com/office/drawing/2014/main" val="904659915"/>
                    </a:ext>
                  </a:extLst>
                </a:gridCol>
                <a:gridCol w="2029181">
                  <a:extLst>
                    <a:ext uri="{9D8B030D-6E8A-4147-A177-3AD203B41FA5}">
                      <a16:colId xmlns:a16="http://schemas.microsoft.com/office/drawing/2014/main" val="476582625"/>
                    </a:ext>
                  </a:extLst>
                </a:gridCol>
              </a:tblGrid>
              <a:tr h="410516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[S] [</a:t>
                      </a:r>
                      <a:r>
                        <a:rPr lang="en-US" sz="2000" dirty="0">
                          <a:latin typeface="Symbol" pitchFamily="2" charset="2"/>
                        </a:rPr>
                        <a:t>m</a:t>
                      </a:r>
                      <a:r>
                        <a:rPr lang="en-US" sz="2000" dirty="0"/>
                        <a:t>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V (</a:t>
                      </a:r>
                      <a:r>
                        <a:rPr lang="en-US" sz="2000" dirty="0">
                          <a:latin typeface="Symbol" pitchFamily="2" charset="2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2000" dirty="0"/>
                        <a:t>M/min)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893298"/>
                  </a:ext>
                </a:extLst>
              </a:tr>
              <a:tr h="4162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7587751"/>
                  </a:ext>
                </a:extLst>
              </a:tr>
              <a:tr h="4162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3221239"/>
                  </a:ext>
                </a:extLst>
              </a:tr>
              <a:tr h="4162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771957"/>
                  </a:ext>
                </a:extLst>
              </a:tr>
              <a:tr h="4162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0582991"/>
                  </a:ext>
                </a:extLst>
              </a:tr>
              <a:tr h="4162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676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7295152"/>
                  </a:ext>
                </a:extLst>
              </a:tr>
              <a:tr h="4162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747707"/>
                  </a:ext>
                </a:extLst>
              </a:tr>
              <a:tr h="41621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5000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699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190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54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C3237131-B232-8241-8504-5F46C33EB5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0" r="3307"/>
          <a:stretch/>
        </p:blipFill>
        <p:spPr>
          <a:xfrm>
            <a:off x="5523133" y="1399165"/>
            <a:ext cx="3475124" cy="275916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4248D5C-46CD-7E40-9EF4-212E64775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176" y="1333211"/>
            <a:ext cx="3167103" cy="28910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5C8B510-1335-2347-8A8B-68DF236E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1838F3-35E7-0147-9739-82887EC0B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599" cy="4351338"/>
          </a:xfrm>
        </p:spPr>
        <p:txBody>
          <a:bodyPr>
            <a:normAutofit/>
          </a:bodyPr>
          <a:lstStyle/>
          <a:p>
            <a:r>
              <a:rPr lang="en-US" dirty="0">
                <a:sym typeface="Wingdings" pitchFamily="2" charset="2"/>
              </a:rPr>
              <a:t>R1.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B32A59-786F-594C-B2A1-539E70FC0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</p:spPr>
        <p:txBody>
          <a:bodyPr/>
          <a:lstStyle/>
          <a:p>
            <a:pPr algn="l"/>
            <a:r>
              <a:rPr lang="en-US" i="1" dirty="0"/>
              <a:t>Elements of Chemical and Molecular Biology – Lesson 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15B243-FB6B-EF48-9892-2B0E1E578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343D-0087-CD41-A26A-4DD0E6970DE1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9CAB68-4EB3-394C-B6C7-424E38F87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0933" y="4003675"/>
            <a:ext cx="3632200" cy="2489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A7C38D8-3829-294A-8042-EA7B928715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5707" y="4003675"/>
            <a:ext cx="3632200" cy="24892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E0FED3D-4B9C-A344-9238-CE87CB90FC98}"/>
              </a:ext>
            </a:extLst>
          </p:cNvPr>
          <p:cNvSpPr txBox="1"/>
          <p:nvPr/>
        </p:nvSpPr>
        <p:spPr>
          <a:xfrm>
            <a:off x="9369169" y="4727232"/>
            <a:ext cx="2331308" cy="923330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max</a:t>
            </a:r>
            <a:r>
              <a:rPr lang="en-US" dirty="0"/>
              <a:t>	717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M/min</a:t>
            </a:r>
          </a:p>
          <a:p>
            <a:r>
              <a:rPr lang="en-US" dirty="0"/>
              <a:t>K</a:t>
            </a:r>
            <a:r>
              <a:rPr lang="en-US" baseline="-25000" dirty="0"/>
              <a:t>m</a:t>
            </a:r>
            <a:r>
              <a:rPr lang="en-US" dirty="0"/>
              <a:t>           9.13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</a:t>
            </a:r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	0.9945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F94E0C-A2E4-0E4D-97C8-58ACFB447F89}"/>
              </a:ext>
            </a:extLst>
          </p:cNvPr>
          <p:cNvSpPr txBox="1"/>
          <p:nvPr/>
        </p:nvSpPr>
        <p:spPr>
          <a:xfrm>
            <a:off x="9195831" y="1991320"/>
            <a:ext cx="2331308" cy="92333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  <a:r>
              <a:rPr lang="en-US" baseline="-25000" dirty="0"/>
              <a:t>max</a:t>
            </a:r>
            <a:r>
              <a:rPr lang="en-US" dirty="0"/>
              <a:t>	863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M/min</a:t>
            </a:r>
          </a:p>
          <a:p>
            <a:r>
              <a:rPr lang="en-US" dirty="0"/>
              <a:t>K</a:t>
            </a:r>
            <a:r>
              <a:rPr lang="en-US" baseline="-25000" dirty="0"/>
              <a:t>m</a:t>
            </a:r>
            <a:r>
              <a:rPr lang="en-US" dirty="0"/>
              <a:t>           16.4 </a:t>
            </a:r>
            <a:r>
              <a:rPr lang="en-US" dirty="0">
                <a:latin typeface="Symbol" pitchFamily="2" charset="2"/>
              </a:rPr>
              <a:t>m</a:t>
            </a:r>
            <a:r>
              <a:rPr lang="en-US" dirty="0"/>
              <a:t>M</a:t>
            </a:r>
          </a:p>
          <a:p>
            <a:r>
              <a:rPr lang="en-US" dirty="0"/>
              <a:t>R</a:t>
            </a:r>
            <a:r>
              <a:rPr lang="en-US" baseline="30000" dirty="0"/>
              <a:t>2</a:t>
            </a:r>
            <a:r>
              <a:rPr lang="en-US" dirty="0"/>
              <a:t>	0.9977</a:t>
            </a:r>
          </a:p>
        </p:txBody>
      </p:sp>
    </p:spTree>
    <p:extLst>
      <p:ext uri="{BB962C8B-B14F-4D97-AF65-F5344CB8AC3E}">
        <p14:creationId xmlns:p14="http://schemas.microsoft.com/office/powerpoint/2010/main" val="2872970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11515</TotalTime>
  <Words>741</Words>
  <Application>Microsoft Macintosh PowerPoint</Application>
  <PresentationFormat>Widescreen</PresentationFormat>
  <Paragraphs>116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Symbol</vt:lpstr>
      <vt:lpstr>Office Theme</vt:lpstr>
      <vt:lpstr>Lesson 6 Enzyme kinetics</vt:lpstr>
      <vt:lpstr>Generalities</vt:lpstr>
      <vt:lpstr>Enzyme classification</vt:lpstr>
      <vt:lpstr>Enzyme kinetics</vt:lpstr>
      <vt:lpstr>Enzyme kinetics</vt:lpstr>
      <vt:lpstr>The Michaelis-Menten equation</vt:lpstr>
      <vt:lpstr>The Lineweaver-Burk plot</vt:lpstr>
      <vt:lpstr>Quiz time</vt:lpstr>
      <vt:lpstr>Quiz time</vt:lpstr>
      <vt:lpstr>(Some) Enzymes and the body</vt:lpstr>
      <vt:lpstr>Where the money is: enzymes and industry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Sabrina Pricl</dc:creator>
  <cp:lastModifiedBy>PRICL SABRINA</cp:lastModifiedBy>
  <cp:revision>186</cp:revision>
  <dcterms:created xsi:type="dcterms:W3CDTF">2020-12-26T15:40:15Z</dcterms:created>
  <dcterms:modified xsi:type="dcterms:W3CDTF">2024-09-24T06:40:46Z</dcterms:modified>
</cp:coreProperties>
</file>