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57" r:id="rId2"/>
    <p:sldId id="258" r:id="rId3"/>
    <p:sldId id="484" r:id="rId4"/>
    <p:sldId id="485" r:id="rId5"/>
    <p:sldId id="487" r:id="rId6"/>
    <p:sldId id="488" r:id="rId7"/>
    <p:sldId id="489" r:id="rId8"/>
    <p:sldId id="463" r:id="rId9"/>
    <p:sldId id="491" r:id="rId10"/>
    <p:sldId id="497" r:id="rId11"/>
    <p:sldId id="496" r:id="rId12"/>
    <p:sldId id="498" r:id="rId13"/>
    <p:sldId id="500" r:id="rId14"/>
    <p:sldId id="499" r:id="rId15"/>
    <p:sldId id="506" r:id="rId16"/>
    <p:sldId id="507" r:id="rId17"/>
    <p:sldId id="508" r:id="rId18"/>
    <p:sldId id="509" r:id="rId19"/>
    <p:sldId id="510" r:id="rId20"/>
    <p:sldId id="505" r:id="rId21"/>
    <p:sldId id="466" r:id="rId22"/>
    <p:sldId id="501" r:id="rId23"/>
    <p:sldId id="467" r:id="rId24"/>
    <p:sldId id="468" r:id="rId25"/>
    <p:sldId id="493" r:id="rId26"/>
    <p:sldId id="469" r:id="rId27"/>
    <p:sldId id="492" r:id="rId28"/>
    <p:sldId id="34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7BF8-E7A1-435C-8762-A392776FB0A0}" type="datetimeFigureOut">
              <a:rPr lang="it-IT" smtClean="0"/>
              <a:pPr/>
              <a:t>27/08/2024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BF64-1E1B-4FA8-9394-D9EA0A0E2B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3E51BD-BC8E-460B-9952-7E40FB2E2E48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BF64-1E1B-4FA8-9394-D9EA0A0E2B9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43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FFE206-52DD-475F-AC66-B9E95C651EF5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6" y="4342722"/>
            <a:ext cx="5485768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1D61-4632-4121-8E68-20EFF0DDCF19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6681-F006-434A-9488-1D03F0B7A6D6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A679-4A59-4B5C-A036-4995801704B1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5DD-9B9D-4DF8-9160-A5330FA59E39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816D-6B53-487E-ADC9-8CEDD0B6E6AC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F293-0565-4396-929C-2AE3AD6D743F}" type="datetime1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0C25-2887-4A36-9931-9F269118BC76}" type="datetime1">
              <a:rPr lang="it-IT" smtClean="0"/>
              <a:t>27/08/2024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56D-0307-4C81-9410-5D1E9CAE44DE}" type="datetime1">
              <a:rPr lang="it-IT" smtClean="0"/>
              <a:t>27/08/2024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4E38-D613-456B-8351-B6F835A543CB}" type="datetime1">
              <a:rPr lang="it-IT" smtClean="0"/>
              <a:t>27/08/2024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45EA-D403-4F44-9B34-18570E44E049}" type="datetime1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BF-97F6-4E07-B968-695782FCF094}" type="datetime1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064A-FFB7-45DC-AC96-38D9262CE5B2}" type="datetime1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936"/>
            <a:ext cx="1971030" cy="1612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653136"/>
            <a:ext cx="960437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8393" y="1412776"/>
            <a:ext cx="6907213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6518965"/>
            <a:ext cx="1296987" cy="33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56531"/>
            <a:ext cx="5328642" cy="39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SICUREZZA: TUTTI NE ABBIAMO DIRITTO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11760" y="6926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Prof. Claudio Tavagnacco         tavagnac@units.it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49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548680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Vengono definite delle figure con compiti fondamentali e specifici per la prevenzione e protezioni dai pericoli e quindi per la sicurezza sui posti di lavoro (e non solo)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DATORE DI LAVORO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DIRIGENTE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PREPOSTO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LAVORATORE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SERVIZIO PREVENZIONE PROTEZIONE E DISABILITA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RSPP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RESPONSABILE DEL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NOMINATO DAL DATORE DI LAVORO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RLS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RAPPRESENTANTE DEI LAVORATORI PER LA SICUREZZA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MEDICO COMPETENTE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FIGURE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NOMINATE PER IL SOCCORSO: ADDETTI AL I SOCCORSO, ANTINCENDIO, EVACUAZIONE DISABILI,…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datore di lavoro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quel soggetto che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titolare del rapporto di lavoro con il lavoratore o, si deve intendere il soggetto che a seconda dell’organizzazione aziendale che dirige,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ha la responsabilità dell’organizzazione stessa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 dell’unità produttiva in quanto esercita i poteri decisionali e di spesa.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redigere il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che consegue la valutazione dei rischi presenti negli ambienti lavorativi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la nomina del responsabile del servizio di prevenzione e protezione dai rischi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RSPP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padrone della ditta, il </a:t>
            </a:r>
            <a:r>
              <a:rPr lang="it-IT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7890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Differente è la definizione di datore di lavoro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nelle amministrazioni pubbliche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figura coincide con il dirigente dotato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poteri gestionali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oppure può essere rappresentato da un funzionario che non ricopre un ruolo dirigenziale, ma che in seguito ad una nomina ricevuta dai vertici delle amministrazioni ha la facoltà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decidere autonomamente su tutto quello che riguarda la conduzione dell’apparato che dirige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Se i vertici non nominano un dirigente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ad hoc,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ruolo di datore di lavoro è svolto da chi rappresenta il vertice stesso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Rettore, il dirigente scolastico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7667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Dirigente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quella persona che a seguito delle comprovate competenze professionali rende operative le direttive del datore di lavoro organizzando l’attività lavorativa ed effettuando gli adeguati controlli.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dirigente per la sicurezza e, risponde in quanto tale in caso di violazione delle norme antinfortunistiche, anche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colui che, di fatto, svolga compiti prevenzionistici assimilabili a quelli propri del dirigente, ad obblighi originari di sicurezza, a prescindere dagli incarichi formali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potere organizzativo, direzione tecnico/amministrativa, decisionale, vigilanza.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professore esperto di sicurezza, dirigente nella ditta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All’università è il Direttore del dipartimento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8367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Preposto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è colui che sulla base delle competenze professionali acquisite, coordina e controlla il regolare svolgimento delle attività lavorative e assicura la realizzazione delle direttive ricevute, grazie anche al potere funzionale di cui è dotato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Non è nominato, lo è per le sue competenze.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professore, il tecnico responsabile di un lab, il caposquadra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62068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Lavoratore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colui che deve agire seguendo le istruzioni sulla sicurezza dettate del preposto  o dalle altre figure  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Operaio, studente, borsista, dottorandi, tirocinanti, ospiti in visita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5" y="260648"/>
            <a:ext cx="8153601" cy="618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7803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037"/>
            <a:ext cx="754833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88024" y="2488250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7164288" y="4220903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40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1196736" y="260648"/>
            <a:ext cx="864096" cy="1219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19872" y="6203978"/>
            <a:ext cx="412276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(non sono </a:t>
            </a:r>
            <a:r>
              <a:rPr lang="it-IT" sz="2000" dirty="0" err="1" smtClean="0"/>
              <a:t>retributi</a:t>
            </a:r>
            <a:r>
              <a:rPr lang="it-IT" sz="2000" dirty="0" smtClean="0"/>
              <a:t> per il loro incarico)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3917" y="2478958"/>
            <a:ext cx="1296144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rls@units.it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736644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55976" y="141277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0753"/>
            <a:ext cx="2705100" cy="62865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8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6715382" cy="535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60032" y="162880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1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86500" cy="48482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47664" y="537321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Lunch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skyscraper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Rockefeller Center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1932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75151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Tutti devono seguire dei corsi di formazione e </a:t>
            </a:r>
            <a:r>
              <a:rPr lang="it-IT" sz="2000" smtClean="0">
                <a:latin typeface="Arial" panose="020B0604020202020204" pitchFamily="34" charset="0"/>
                <a:cs typeface="Arial" panose="020B0604020202020204" pitchFamily="34" charset="0"/>
              </a:rPr>
              <a:t>informazione specifici e periodici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scadenza, ciascuno al proprio livello organizzate dal datore di lavoro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0565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Tutti sono sanzionabili a diverso livello se non vengono seguite le norme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21181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Tutti sono soggetti a sorveglianza sanitaria dal medico competente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4214813" cy="21431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69" y="2658666"/>
            <a:ext cx="4179094" cy="295036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83671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Cos’è la valutazione del rischio?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documento della valutazione dei rischi (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è redatto dal datore di lavoro assistito dal servizio di protezione e prevenzione, dal rappresentante dei lavoratori per la sicurezza e dal medico competente  ed è obbligatorio (pena la chiusura dell’attività)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85293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 contenere una relazione sulla valutazione di tutti i rischi possibili per sicurezza e salute dei lavoratori, indicazione delle misure di prevenzione e protezione e utilizzo dei dispositivi collettivi e individuali, misure per garantire il miglioramento della sicurezza, nominativi del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RLS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RSPP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medico competente, …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5112568" cy="33651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69" y="3284984"/>
            <a:ext cx="4265601" cy="324036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2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48680"/>
            <a:ext cx="5211372" cy="357274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764704"/>
            <a:ext cx="60394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80" y="1124744"/>
            <a:ext cx="6810617" cy="504056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6" y="548680"/>
            <a:ext cx="60888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2349500"/>
            <a:ext cx="2127250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0825" y="2022475"/>
            <a:ext cx="6985000" cy="22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non è sufficiente a garantire un adeguato livello di sicurezza al personale che opera in laboratorio, poiché rappresenta solo la punta di una "piramide" alla cui base c’è sempre e solo il singolo individuo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5288" y="4437063"/>
            <a:ext cx="6659562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Arial" charset="0"/>
              </a:rPr>
              <a:t>STAI SEMPRE ATTENTO E PENSA SEMPRE PRIMA DI AGIRE!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879475"/>
            <a:ext cx="8209160" cy="13973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dirty="0" smtClean="0">
                <a:solidFill>
                  <a:srgbClr val="000000"/>
                </a:solidFill>
              </a:rPr>
              <a:t>La sola </a:t>
            </a:r>
            <a:r>
              <a:rPr lang="it-IT" sz="2400" b="1" dirty="0" smtClean="0">
                <a:solidFill>
                  <a:srgbClr val="000000"/>
                </a:solidFill>
              </a:rPr>
              <a:t>tecnologia di protezione</a:t>
            </a:r>
            <a:r>
              <a:rPr lang="it-IT" sz="2400" dirty="0" smtClean="0">
                <a:solidFill>
                  <a:srgbClr val="000000"/>
                </a:solidFill>
              </a:rPr>
              <a:t>, intesa in senso lato come l’insieme di</a:t>
            </a:r>
            <a:r>
              <a:rPr lang="it-IT" sz="2400" b="1" dirty="0" smtClean="0">
                <a:solidFill>
                  <a:srgbClr val="000000"/>
                </a:solidFill>
              </a:rPr>
              <a:t> barriere primarie e secondarie</a:t>
            </a:r>
            <a:r>
              <a:rPr lang="it-IT" sz="2400" dirty="0" smtClean="0">
                <a:solidFill>
                  <a:srgbClr val="000000"/>
                </a:solidFill>
              </a:rPr>
              <a:t> e delle </a:t>
            </a:r>
            <a:r>
              <a:rPr lang="it-IT" sz="2400" b="1" dirty="0" smtClean="0">
                <a:solidFill>
                  <a:srgbClr val="000000"/>
                </a:solidFill>
              </a:rPr>
              <a:t>procedure </a:t>
            </a:r>
            <a:r>
              <a:rPr lang="it-IT" sz="2400" b="1" dirty="0" err="1" smtClean="0">
                <a:solidFill>
                  <a:srgbClr val="000000"/>
                </a:solidFill>
              </a:rPr>
              <a:t>operative</a:t>
            </a:r>
            <a:r>
              <a:rPr lang="it-IT" sz="2400" dirty="0" err="1" smtClean="0">
                <a:solidFill>
                  <a:srgbClr val="000000"/>
                </a:solidFill>
              </a:rPr>
              <a:t>,non</a:t>
            </a:r>
            <a:r>
              <a:rPr lang="it-IT" sz="2400" dirty="0" smtClean="0">
                <a:solidFill>
                  <a:srgbClr val="000000"/>
                </a:solidFill>
              </a:rPr>
              <a:t> è sufficiente a garantire un adeguato livello di sicurezza al personale che opera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39552" y="83671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atang" pitchFamily="18" charset="-127"/>
                <a:ea typeface="Batang" pitchFamily="18" charset="-127"/>
              </a:rPr>
              <a:t>Il concetto moderno di  </a:t>
            </a:r>
            <a:r>
              <a:rPr lang="it-IT" sz="2000" b="1" dirty="0">
                <a:latin typeface="Batang" pitchFamily="18" charset="-127"/>
                <a:ea typeface="Batang" pitchFamily="18" charset="-127"/>
              </a:rPr>
              <a:t>“Sicurezza del Lavoro”</a:t>
            </a:r>
            <a:r>
              <a:rPr lang="it-IT" sz="2000" dirty="0">
                <a:latin typeface="Batang" pitchFamily="18" charset="-127"/>
                <a:ea typeface="Batang" pitchFamily="18" charset="-127"/>
              </a:rPr>
              <a:t> è nato con la Rivoluzione Industriale, e con i fermenti sociali che ne derivarono.</a:t>
            </a:r>
          </a:p>
          <a:p>
            <a:pPr algn="just"/>
            <a:endParaRPr lang="it-IT" sz="2000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2000" dirty="0">
                <a:latin typeface="Batang" pitchFamily="18" charset="-127"/>
                <a:ea typeface="Batang" pitchFamily="18" charset="-127"/>
              </a:rPr>
              <a:t>Il primo </a:t>
            </a:r>
            <a:r>
              <a:rPr lang="it-IT" sz="2000" b="1" dirty="0">
                <a:latin typeface="Batang" pitchFamily="18" charset="-127"/>
                <a:ea typeface="Batang" pitchFamily="18" charset="-127"/>
              </a:rPr>
              <a:t>regolamento generale in materia di prevenzione infortuni</a:t>
            </a:r>
            <a:r>
              <a:rPr lang="it-IT" sz="2000" dirty="0">
                <a:latin typeface="Batang" pitchFamily="18" charset="-127"/>
                <a:ea typeface="Batang" pitchFamily="18" charset="-127"/>
              </a:rPr>
              <a:t> fu emanato infatti nel 1899 a beneficio di:</a:t>
            </a:r>
          </a:p>
          <a:p>
            <a:pPr algn="just"/>
            <a:r>
              <a:rPr lang="it-IT" sz="2000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pPr algn="just"/>
            <a:r>
              <a:rPr lang="it-IT" sz="2000" b="1" dirty="0">
                <a:latin typeface="Batang" pitchFamily="18" charset="-127"/>
                <a:ea typeface="Batang" pitchFamily="18" charset="-127"/>
              </a:rPr>
              <a:t>“coloro che a macchine mosse da agenti inanimati prestano la loro opera”</a:t>
            </a:r>
          </a:p>
          <a:p>
            <a:pPr algn="just"/>
            <a:endParaRPr lang="it-IT" sz="2000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2000" i="1" dirty="0">
                <a:latin typeface="Batang" pitchFamily="18" charset="-127"/>
                <a:ea typeface="Batang" pitchFamily="18" charset="-127"/>
              </a:rPr>
              <a:t>Si era infatti dovuto constatare che l’utilizzo di macchine e attrezzature meccaniche aveva provocato, insieme a notevoli benefici, un pesante aggravamento delle condizioni di pericolo per i lavoratori</a:t>
            </a:r>
          </a:p>
          <a:p>
            <a:pPr algn="just"/>
            <a:endParaRPr lang="it-IT" sz="2000" i="1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2000" dirty="0">
                <a:latin typeface="Batang" pitchFamily="18" charset="-127"/>
                <a:ea typeface="Batang" pitchFamily="18" charset="-127"/>
              </a:rPr>
              <a:t>La prima </a:t>
            </a:r>
            <a:r>
              <a:rPr lang="it-IT" sz="2000" b="1" dirty="0">
                <a:latin typeface="Batang" pitchFamily="18" charset="-127"/>
                <a:ea typeface="Batang" pitchFamily="18" charset="-127"/>
              </a:rPr>
              <a:t>legge sulla assicurazione degli infortuni</a:t>
            </a:r>
            <a:r>
              <a:rPr lang="it-IT" sz="2000" dirty="0">
                <a:latin typeface="Batang" pitchFamily="18" charset="-127"/>
                <a:ea typeface="Batang" pitchFamily="18" charset="-127"/>
              </a:rPr>
              <a:t> fu promulgata nel 1898. Solo nel 1927 fu emanato il primo Regolamento generale di igiene del lavoro.</a:t>
            </a:r>
          </a:p>
        </p:txBody>
      </p:sp>
    </p:spTree>
    <p:extLst>
      <p:ext uri="{BB962C8B-B14F-4D97-AF65-F5344CB8AC3E}">
        <p14:creationId xmlns:p14="http://schemas.microsoft.com/office/powerpoint/2010/main" val="18831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83568" y="1166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Batang" pitchFamily="18" charset="-127"/>
                <a:ea typeface="Batang" pitchFamily="18" charset="-127"/>
              </a:rPr>
              <a:t>In questa prima fase la normativa regolamenta solo il lavoro industriale, per il quale sussiste l’obbligo dell’assicurazione obbligatoria, gli altri settori produttivi rimanevano esclusi.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  <a:p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48478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Seguirono in Italia vari decreti e leggi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sicurezza ma poco incisive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231" y="2132856"/>
            <a:ext cx="7527537" cy="436929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8279" y="327107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febbraio 1983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47664" y="78877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incendio del Cinema Statuto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Torino - 64 morti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75318" y="1701014"/>
            <a:ext cx="7857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uscite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sicurezza chiuse,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morti per le esalazioni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 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prodotte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dalla combustione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dei materiali delle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poltrone, dal rivestimento plastico delle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lampade,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dai tendaggi alle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pareti, dalla moquette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Risultati immagini per uscite di sicurezza blocc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4" descr="Risultati immagini per uscite di sicurezza blocc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356992"/>
            <a:ext cx="4424081" cy="331806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28B67-D830-4972-949A-06ACF1CFCE6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785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vittime dell'incendio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perirono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un luogo che, paradossalmente, sulla carta rispettava tutte le norme di sicurezza richieste all'epoca dalla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legge.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mesi prima una severa ispezione di vari tecnici aveva confermato la sicurezza della sala.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28B67-D830-4972-949A-06ACF1CFCE6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92494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erano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obbligatorie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porte con maniglioni antipanico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né i rivelatori antincendio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norme sulle certificazioni degli impianti elettrici erano lacunose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come quelle sui materiali con cui produrre sedie, tende 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moquettes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Dovevano essere ignifughe ma nulla si prescriveva sui prodotti di combustione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47667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 esempio la legge in vigore diceva che le porte di sicurezza dovevano essere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apribili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Apribile", in questa accezione, significa semplicemente che non devono essere "murate". Anche una porta chiusa a chiave è "apribile", basta avere la chiave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465313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La tragedia diede il via a una revisione completa della normativa italiana in materia di sicurezza contro gli incendi nei locali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pubblici e in genere nei posti di lavoro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2" y="83345"/>
            <a:ext cx="2705100" cy="6286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908720"/>
            <a:ext cx="2008440" cy="122052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9532" y="227687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detto anche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Testo Unico Sicurezza sul Lavoro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è il principale riferimento legislativo in Italia sul tema della salute e sicurezza sul lavoro. Esso recepisce numerose Direttive Europee emanate nel tempo con l'obiettivo di uniformare nel continente la legislazione in materia di salute e sicurezza sul lavoro.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0050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Servizio di prevenzione e protezione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La figura del Rappresentante dei lavoratori per la sicurezza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Il datore di lavoro diventa responsabile del miglioramento della sicurezza nei posti di lavori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4) Obbligato a redigere un documento di valutazione dei rischi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1268760"/>
            <a:ext cx="4285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Decreto Legislativo n. 81 del 2008</a:t>
            </a:r>
          </a:p>
        </p:txBody>
      </p:sp>
    </p:spTree>
    <p:extLst>
      <p:ext uri="{BB962C8B-B14F-4D97-AF65-F5344CB8AC3E}">
        <p14:creationId xmlns:p14="http://schemas.microsoft.com/office/powerpoint/2010/main" val="25621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11560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tempo, il Decreto Legislativo n. 81 del 2008 è stato oggetto di integrazioni e significative modifiche legislative: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Decreto Legislativo 3 agosto 2009, n. 106,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 Decreto Legislativo 14 settembre 2015, n.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151, 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alle previsioni dettate dalla normativa connessa all’emergenza epidemiologica da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disposizioni introdotte dal Decreto Legge 21 ottobre 2021, n. 146  (convertito con modificazioni in L. 17 dicembre 2021, n.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215.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40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1170</TotalTime>
  <Words>1303</Words>
  <Application>Microsoft Office PowerPoint</Application>
  <PresentationFormat>Presentazione su schermo (4:3)</PresentationFormat>
  <Paragraphs>120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Batang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sola tecnologia di protezione, intesa in senso lato come l’insieme di barriere primarie e secondarie e delle procedure operative,non è sufficiente a garantire un adeguato livello di sicurezza al personale che opera </vt:lpstr>
    </vt:vector>
  </TitlesOfParts>
  <Company>Dip. Scienze Chimiche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Chimica</dc:creator>
  <cp:lastModifiedBy>Tavagnacco</cp:lastModifiedBy>
  <cp:revision>402</cp:revision>
  <dcterms:created xsi:type="dcterms:W3CDTF">2012-03-22T10:09:54Z</dcterms:created>
  <dcterms:modified xsi:type="dcterms:W3CDTF">2024-08-27T15:52:44Z</dcterms:modified>
</cp:coreProperties>
</file>